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95" r:id="rId3"/>
    <p:sldId id="296" r:id="rId4"/>
    <p:sldId id="336" r:id="rId5"/>
    <p:sldId id="335" r:id="rId6"/>
    <p:sldId id="298" r:id="rId7"/>
    <p:sldId id="337" r:id="rId8"/>
    <p:sldId id="338" r:id="rId9"/>
    <p:sldId id="339" r:id="rId10"/>
    <p:sldId id="334" r:id="rId11"/>
    <p:sldId id="297" r:id="rId12"/>
    <p:sldId id="341" r:id="rId13"/>
    <p:sldId id="342" r:id="rId14"/>
    <p:sldId id="383" r:id="rId15"/>
    <p:sldId id="343" r:id="rId16"/>
    <p:sldId id="302" r:id="rId17"/>
    <p:sldId id="419" r:id="rId18"/>
    <p:sldId id="420" r:id="rId19"/>
    <p:sldId id="384" r:id="rId20"/>
    <p:sldId id="385" r:id="rId21"/>
    <p:sldId id="386" r:id="rId22"/>
    <p:sldId id="421" r:id="rId23"/>
    <p:sldId id="422" r:id="rId24"/>
    <p:sldId id="423" r:id="rId25"/>
    <p:sldId id="424" r:id="rId26"/>
    <p:sldId id="425" r:id="rId27"/>
    <p:sldId id="426" r:id="rId28"/>
    <p:sldId id="391" r:id="rId29"/>
    <p:sldId id="392" r:id="rId30"/>
    <p:sldId id="393" r:id="rId31"/>
    <p:sldId id="394" r:id="rId32"/>
    <p:sldId id="395" r:id="rId33"/>
    <p:sldId id="396" r:id="rId34"/>
    <p:sldId id="434" r:id="rId35"/>
    <p:sldId id="398" r:id="rId36"/>
    <p:sldId id="399" r:id="rId37"/>
    <p:sldId id="400" r:id="rId38"/>
    <p:sldId id="401" r:id="rId39"/>
    <p:sldId id="402" r:id="rId40"/>
    <p:sldId id="403" r:id="rId41"/>
    <p:sldId id="404" r:id="rId42"/>
    <p:sldId id="405" r:id="rId43"/>
    <p:sldId id="406" r:id="rId44"/>
    <p:sldId id="407" r:id="rId45"/>
    <p:sldId id="408" r:id="rId46"/>
    <p:sldId id="409" r:id="rId47"/>
    <p:sldId id="410" r:id="rId48"/>
    <p:sldId id="411" r:id="rId49"/>
    <p:sldId id="412" r:id="rId50"/>
    <p:sldId id="413" r:id="rId51"/>
    <p:sldId id="414" r:id="rId52"/>
    <p:sldId id="415" r:id="rId53"/>
    <p:sldId id="416" r:id="rId54"/>
    <p:sldId id="435" r:id="rId55"/>
    <p:sldId id="436" r:id="rId56"/>
    <p:sldId id="431" r:id="rId57"/>
    <p:sldId id="467" r:id="rId58"/>
    <p:sldId id="468" r:id="rId59"/>
    <p:sldId id="469" r:id="rId60"/>
    <p:sldId id="470" r:id="rId61"/>
    <p:sldId id="471" r:id="rId62"/>
    <p:sldId id="472" r:id="rId63"/>
    <p:sldId id="432" r:id="rId64"/>
    <p:sldId id="459" r:id="rId65"/>
    <p:sldId id="460" r:id="rId66"/>
    <p:sldId id="461" r:id="rId67"/>
    <p:sldId id="462" r:id="rId68"/>
    <p:sldId id="463" r:id="rId69"/>
    <p:sldId id="464" r:id="rId70"/>
    <p:sldId id="465" r:id="rId71"/>
    <p:sldId id="466" r:id="rId72"/>
  </p:sldIdLst>
  <p:sldSz cx="9144000" cy="6858000" type="screen4x3"/>
  <p:notesSz cx="7104063" cy="10234613"/>
  <p:defaultTextStyle>
    <a:defPPr>
      <a:defRPr lang="pl-PL"/>
    </a:defPPr>
    <a:lvl1pPr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lr>
        <a:schemeClr val="tx1"/>
      </a:buClr>
      <a:defRPr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3300"/>
    <a:srgbClr val="FF9900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50" autoAdjust="0"/>
    <p:restoredTop sz="93868" autoAdjust="0"/>
  </p:normalViewPr>
  <p:slideViewPr>
    <p:cSldViewPr>
      <p:cViewPr varScale="1">
        <p:scale>
          <a:sx n="93" d="100"/>
          <a:sy n="93" d="100"/>
        </p:scale>
        <p:origin x="15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861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09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861" y="9722309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036CC7C7-D424-4F88-829D-B0532EFE288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480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861" y="0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862792"/>
            <a:ext cx="5209425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09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pl-PL" alt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861" y="9722309"/>
            <a:ext cx="3079202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19020F7-429A-4C04-8E58-1242186B9F7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78558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48036-090A-4F94-B353-6010B5DD78F6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3CCF0-5250-4DED-A57B-B039BD6A02C3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320" y="4861155"/>
            <a:ext cx="5209425" cy="4605821"/>
          </a:xfrm>
        </p:spPr>
        <p:txBody>
          <a:bodyPr/>
          <a:lstStyle/>
          <a:p>
            <a:pPr marL="236990" indent="-236990"/>
            <a:endParaRPr lang="en-GB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52274-436E-4E6E-9D03-F7D54D354AF4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320" y="4861155"/>
            <a:ext cx="5209425" cy="4605821"/>
          </a:xfrm>
        </p:spPr>
        <p:txBody>
          <a:bodyPr/>
          <a:lstStyle/>
          <a:p>
            <a:pPr marL="236990" indent="-236990"/>
            <a:endParaRPr lang="en-GB" alt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19200-4691-421C-9055-A79B76E5F90D}" type="slidenum">
              <a:rPr lang="pl-PL" altLang="pl-PL"/>
              <a:pPr/>
              <a:t>47</a:t>
            </a:fld>
            <a:endParaRPr lang="pl-PL" altLang="pl-PL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320" y="4861155"/>
            <a:ext cx="5209425" cy="4605821"/>
          </a:xfrm>
        </p:spPr>
        <p:txBody>
          <a:bodyPr/>
          <a:lstStyle/>
          <a:p>
            <a:pPr marL="236990" indent="-236990">
              <a:buFontTx/>
              <a:buAutoNum type="arabicPeriod"/>
            </a:pPr>
            <a:r>
              <a:rPr lang="pl-PL" altLang="pl-PL" dirty="0" err="1"/>
              <a:t>Direct</a:t>
            </a:r>
            <a:r>
              <a:rPr lang="pl-PL" altLang="pl-PL" dirty="0"/>
              <a:t> </a:t>
            </a:r>
            <a:r>
              <a:rPr lang="pl-PL" altLang="pl-PL" dirty="0" err="1"/>
              <a:t>blocking</a:t>
            </a:r>
            <a:endParaRPr lang="pl-PL" altLang="pl-PL" dirty="0"/>
          </a:p>
          <a:p>
            <a:pPr marL="236990" indent="-236990">
              <a:buFontTx/>
              <a:buAutoNum type="arabicPeriod"/>
            </a:pPr>
            <a:r>
              <a:rPr lang="pl-PL" altLang="pl-PL" dirty="0" err="1"/>
              <a:t>Push-throw</a:t>
            </a:r>
            <a:r>
              <a:rPr lang="pl-PL" altLang="pl-PL" dirty="0"/>
              <a:t> </a:t>
            </a:r>
            <a:r>
              <a:rPr lang="pl-PL" altLang="pl-PL" dirty="0" err="1"/>
              <a:t>blocking</a:t>
            </a:r>
            <a:endParaRPr lang="pl-PL" alt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693397-2D46-4B12-A778-582741F8DC2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073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AABCBA-3858-4B97-AAF9-9D0CA8D75A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358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1C7B17-4DBA-44FE-BD15-DB1046829DC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559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E101AC-446D-4383-906C-45FDA33B44B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3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30B8DC-D982-458E-8F7C-1A40286B89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831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7B94AE-482B-467A-895A-50E1EC314EC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014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B8BCE-4261-43FD-90CD-05A4B451AB6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3174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4E3BB4-0867-4EFC-B30C-813F6F55C11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872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9CACBD-2E69-4567-AC65-AB61ABFDD87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3227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3E005-CE91-4FF6-8B8F-A644731C0A4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190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3445E3-B8A9-489C-9FB0-8D7745EC56A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36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723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pl-PL" altLang="pl-PL"/>
              <a:t>S. Samolej  PROJEKTOWANIE SYSTEMÓW WBUDOWANYCH...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008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400" b="0">
                <a:solidFill>
                  <a:schemeClr val="tx1"/>
                </a:solidFill>
              </a:defRPr>
            </a:lvl1pPr>
          </a:lstStyle>
          <a:p>
            <a:fld id="{08903428-B1A2-4998-922A-6E419A280B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C41E6B-A514-4484-94E0-5748E747CADE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Tx/>
            </a:pPr>
            <a:r>
              <a:rPr lang="pl-PL" altLang="pl-PL" dirty="0">
                <a:solidFill>
                  <a:schemeClr val="accent2"/>
                </a:solidFill>
              </a:rPr>
              <a:t>	Dr inż. Sławomir </a:t>
            </a:r>
            <a:r>
              <a:rPr lang="pl-PL" altLang="pl-PL" dirty="0" err="1">
                <a:solidFill>
                  <a:schemeClr val="accent2"/>
                </a:solidFill>
              </a:rPr>
              <a:t>Samolej</a:t>
            </a:r>
            <a:br>
              <a:rPr lang="pl-PL" altLang="pl-PL" dirty="0">
                <a:solidFill>
                  <a:schemeClr val="accent2"/>
                </a:solidFill>
              </a:rPr>
            </a:br>
            <a:r>
              <a:rPr lang="pl-PL" altLang="pl-PL" dirty="0">
                <a:solidFill>
                  <a:schemeClr val="accent2"/>
                </a:solidFill>
              </a:rPr>
              <a:t>	D108 A, </a:t>
            </a:r>
            <a:r>
              <a:rPr lang="pl-PL" altLang="pl-PL" dirty="0" err="1">
                <a:solidFill>
                  <a:schemeClr val="accent2"/>
                </a:solidFill>
              </a:rPr>
              <a:t>tel</a:t>
            </a:r>
            <a:r>
              <a:rPr lang="pl-PL" altLang="pl-PL">
                <a:solidFill>
                  <a:schemeClr val="accent2"/>
                </a:solidFill>
              </a:rPr>
              <a:t>: 743 2055,</a:t>
            </a:r>
            <a:br>
              <a:rPr lang="pl-PL" altLang="pl-PL" dirty="0">
                <a:solidFill>
                  <a:schemeClr val="accent2"/>
                </a:solidFill>
              </a:rPr>
            </a:br>
            <a:r>
              <a:rPr lang="pl-PL" altLang="pl-PL" dirty="0">
                <a:solidFill>
                  <a:schemeClr val="accent2"/>
                </a:solidFill>
              </a:rPr>
              <a:t>	email: </a:t>
            </a:r>
            <a:r>
              <a:rPr lang="pl-PL" altLang="pl-PL" dirty="0" err="1">
                <a:solidFill>
                  <a:schemeClr val="accent2"/>
                </a:solidFill>
              </a:rPr>
              <a:t>ssamolej@kia.prz.edu.pl</a:t>
            </a:r>
            <a:br>
              <a:rPr lang="pl-PL" altLang="pl-PL" dirty="0">
                <a:solidFill>
                  <a:schemeClr val="accent2"/>
                </a:solidFill>
              </a:rPr>
            </a:br>
            <a:r>
              <a:rPr lang="pl-PL" altLang="pl-PL" dirty="0">
                <a:solidFill>
                  <a:schemeClr val="accent2"/>
                </a:solidFill>
              </a:rPr>
              <a:t>	</a:t>
            </a:r>
            <a:r>
              <a:rPr lang="pl-PL" altLang="pl-PL" dirty="0" err="1">
                <a:solidFill>
                  <a:schemeClr val="accent2"/>
                </a:solidFill>
              </a:rPr>
              <a:t>www</a:t>
            </a:r>
            <a:r>
              <a:rPr lang="pl-PL" altLang="pl-PL" dirty="0">
                <a:solidFill>
                  <a:schemeClr val="accent2"/>
                </a:solidFill>
              </a:rPr>
              <a:t>: </a:t>
            </a:r>
            <a:r>
              <a:rPr lang="pl-PL" altLang="pl-PL" dirty="0" err="1">
                <a:solidFill>
                  <a:schemeClr val="accent2"/>
                </a:solidFill>
              </a:rPr>
              <a:t>ssamolej.kia.prz.edu.pl</a:t>
            </a:r>
            <a:endParaRPr lang="pl-PL" altLang="pl-PL" dirty="0">
              <a:solidFill>
                <a:schemeClr val="accent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</a:pPr>
            <a:r>
              <a:rPr lang="pl-PL" altLang="pl-PL" sz="2400">
                <a:solidFill>
                  <a:schemeClr val="tx1"/>
                </a:solidFill>
              </a:rPr>
              <a:t>WPROWADZENIE DO SYSTEMÓW CZASU RZECZYWISTEGO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4800" y="4114800"/>
            <a:ext cx="853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ClrTx/>
            </a:pPr>
            <a:endParaRPr lang="en-GB" altLang="pl-PL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81000" y="5105400"/>
            <a:ext cx="845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Tx/>
            </a:pPr>
            <a:r>
              <a:rPr lang="pl-PL" altLang="pl-PL" b="0">
                <a:solidFill>
                  <a:schemeClr val="bg1"/>
                </a:solidFill>
              </a:rPr>
              <a:t>	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01E0DD-F196-4EC6-B703-33E94DD7C519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System czasu rzeczywistego – uogólniony schemat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2819400" y="990600"/>
            <a:ext cx="2894013" cy="5443538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3481388" y="1343025"/>
            <a:ext cx="1471612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Cyfrowe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Algorytmy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sterowania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5" name="Text Box 5"/>
          <p:cNvSpPr txBox="1">
            <a:spLocks noChangeArrowheads="1"/>
          </p:cNvSpPr>
          <p:nvPr/>
        </p:nvSpPr>
        <p:spPr bwMode="auto">
          <a:xfrm>
            <a:off x="3387725" y="2830513"/>
            <a:ext cx="1592263" cy="59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Archiwizowanie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3509963" y="4075113"/>
            <a:ext cx="1457325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Wyszukiwanie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 wyświetlanie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3738563" y="5564188"/>
            <a:ext cx="1743075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Interfejs Operatora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6343650" y="1465263"/>
            <a:ext cx="87788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Interfejs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7675563" y="1343025"/>
            <a:ext cx="1282700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Instalacja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przemysłowa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562725" y="2814638"/>
            <a:ext cx="16335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System zdalnego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monitorowania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1" name="Oval 11"/>
          <p:cNvSpPr>
            <a:spLocks noChangeArrowheads="1"/>
          </p:cNvSpPr>
          <p:nvPr/>
        </p:nvSpPr>
        <p:spPr bwMode="auto">
          <a:xfrm>
            <a:off x="381000" y="1193800"/>
            <a:ext cx="1287463" cy="9318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Zegar czasu 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rzeczywistego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2" name="AutoShape 12"/>
          <p:cNvSpPr>
            <a:spLocks noChangeArrowheads="1"/>
          </p:cNvSpPr>
          <p:nvPr/>
        </p:nvSpPr>
        <p:spPr bwMode="auto">
          <a:xfrm>
            <a:off x="395288" y="3408363"/>
            <a:ext cx="1273175" cy="865187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Baza danych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3" name="AutoShape 13"/>
          <p:cNvSpPr>
            <a:spLocks noChangeArrowheads="1"/>
          </p:cNvSpPr>
          <p:nvPr/>
        </p:nvSpPr>
        <p:spPr bwMode="auto">
          <a:xfrm>
            <a:off x="604838" y="5468938"/>
            <a:ext cx="1273175" cy="688975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Konsola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operatorska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4" name="AutoShape 14"/>
          <p:cNvSpPr>
            <a:spLocks noChangeArrowheads="1"/>
          </p:cNvSpPr>
          <p:nvPr/>
        </p:nvSpPr>
        <p:spPr bwMode="auto">
          <a:xfrm>
            <a:off x="6927850" y="4038600"/>
            <a:ext cx="1530350" cy="742950"/>
          </a:xfrm>
          <a:prstGeom prst="flowChartDisplay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Urządzenie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wyświetlające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35" name="Line 15"/>
          <p:cNvSpPr>
            <a:spLocks noChangeShapeType="1"/>
          </p:cNvSpPr>
          <p:nvPr/>
        </p:nvSpPr>
        <p:spPr bwMode="auto">
          <a:xfrm>
            <a:off x="4918075" y="1622425"/>
            <a:ext cx="1425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>
            <a:off x="7265988" y="1622425"/>
            <a:ext cx="409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7" name="Line 17"/>
          <p:cNvSpPr>
            <a:spLocks noChangeShapeType="1"/>
          </p:cNvSpPr>
          <p:nvPr/>
        </p:nvSpPr>
        <p:spPr bwMode="auto">
          <a:xfrm>
            <a:off x="4859338" y="4418013"/>
            <a:ext cx="1992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 flipH="1">
            <a:off x="1878013" y="5865813"/>
            <a:ext cx="186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9" name="Line 19"/>
          <p:cNvSpPr>
            <a:spLocks noChangeShapeType="1"/>
          </p:cNvSpPr>
          <p:nvPr/>
        </p:nvSpPr>
        <p:spPr bwMode="auto">
          <a:xfrm flipH="1">
            <a:off x="1668463" y="3048000"/>
            <a:ext cx="1760537" cy="541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0" name="Line 20"/>
          <p:cNvSpPr>
            <a:spLocks noChangeShapeType="1"/>
          </p:cNvSpPr>
          <p:nvPr/>
        </p:nvSpPr>
        <p:spPr bwMode="auto">
          <a:xfrm>
            <a:off x="1668463" y="3922713"/>
            <a:ext cx="18415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1" name="Line 21"/>
          <p:cNvSpPr>
            <a:spLocks noChangeShapeType="1"/>
          </p:cNvSpPr>
          <p:nvPr/>
        </p:nvSpPr>
        <p:spPr bwMode="auto">
          <a:xfrm>
            <a:off x="1668463" y="1622425"/>
            <a:ext cx="1812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2" name="Line 22"/>
          <p:cNvSpPr>
            <a:spLocks noChangeShapeType="1"/>
          </p:cNvSpPr>
          <p:nvPr/>
        </p:nvSpPr>
        <p:spPr bwMode="auto">
          <a:xfrm flipH="1">
            <a:off x="4859338" y="3019425"/>
            <a:ext cx="1300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3" name="Line 23"/>
          <p:cNvSpPr>
            <a:spLocks noChangeShapeType="1"/>
          </p:cNvSpPr>
          <p:nvPr/>
        </p:nvSpPr>
        <p:spPr bwMode="auto">
          <a:xfrm flipV="1">
            <a:off x="5911850" y="3019425"/>
            <a:ext cx="650875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4" name="Line 24"/>
          <p:cNvSpPr>
            <a:spLocks noChangeShapeType="1"/>
          </p:cNvSpPr>
          <p:nvPr/>
        </p:nvSpPr>
        <p:spPr bwMode="auto">
          <a:xfrm flipH="1">
            <a:off x="5911850" y="3019425"/>
            <a:ext cx="247650" cy="160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5819775" y="5915025"/>
            <a:ext cx="27289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Komputer czasu rzeczywistego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(komputer wbudowany)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46" name="Line 26"/>
          <p:cNvSpPr>
            <a:spLocks noChangeShapeType="1"/>
          </p:cNvSpPr>
          <p:nvPr/>
        </p:nvSpPr>
        <p:spPr bwMode="auto">
          <a:xfrm flipH="1">
            <a:off x="4108450" y="2133600"/>
            <a:ext cx="6350" cy="696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>
            <a:off x="4114800" y="4876800"/>
            <a:ext cx="11113" cy="687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8" name="Line 28"/>
          <p:cNvSpPr>
            <a:spLocks noChangeShapeType="1"/>
          </p:cNvSpPr>
          <p:nvPr/>
        </p:nvSpPr>
        <p:spPr bwMode="auto">
          <a:xfrm flipH="1">
            <a:off x="4108450" y="3429000"/>
            <a:ext cx="6350" cy="646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E1764-EBD7-4D15-9FC8-84464BCF0AC1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Przykłady aplikacji wymagających oprogramowania czasu rzeczywistego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534400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Sterowanie zakładami chemicznymi i elektrowniami nuklearnymi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Sterowanie złożonymi procesami produkcyjnymi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Zarządzaniem ruchem kolejowym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Aplikacje stosowane w pojazdach samochodowych (ABS, EBD)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Autopiloty i inne podsystemy wspomagające pracę samolotu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Monitorowanie i akwizycja danych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Telekomunikacja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Automatyka przemysłowa i robotyka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Systemy wojskowe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Misje kosmiczne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Wirtualna rzeczywistość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F89B-98D7-4B4A-9C38-F231CEF51B2E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19149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Cechy systemu czasu rzeczywistego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28600" y="798513"/>
            <a:ext cx="8534400" cy="586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Ciągłość działania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Po wdrożeniu system zwykle pracuje bez przerw, stale monitorując, nadzorując i podejmując decyzje.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Zależność od otoczenia</a:t>
            </a:r>
            <a:br>
              <a:rPr lang="pl-PL" altLang="pl-PL" sz="1800">
                <a:solidFill>
                  <a:schemeClr val="hlink"/>
                </a:solidFill>
                <a:latin typeface="Arial" charset="0"/>
              </a:rPr>
            </a:br>
            <a:r>
              <a:rPr lang="pl-PL" altLang="pl-PL" sz="1800">
                <a:latin typeface="Arial" charset="0"/>
              </a:rPr>
              <a:t>Zwykle system rozpatrywany jest z otoczeniem, nieraz złożonym, ale zwykle statycznym, co pozwala na ograniczenie dynamicznych struktur danych (np. z założenia określa się ilość obsługiwanych urządzeń, kanałów wejściowych itp.).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Współbieżność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Ponieważ otoczenie składa się zwykle z wielu współbieżnych procesów, oprogramowanie tworzy się również jako zbiór współbieżnych zadań, równolegle reagujących na zdarzenia w otoczeniu.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Przewidywalność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Pomimo współbieżnego, generującego zdarzenia w przypadkowych momentach  otoczenia, system, także współbieżny, musi w sposób przewidywalny generować odpowiedzi.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Punktualność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Oczekuje się, że odpowiedzi systemu obliczane będą zgodnie z ustalonymi ograniczeniami czasowymi.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5225B-A8A9-4E20-A7B0-9F9739021A81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5344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Tworzenie aplikacji bezpośrednio zarządzających elementami systemu mikrokomputerowego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Programowanie sterowników swobodnie programowalnych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Zastosowanie języków programowania systemów czasu rzeczywistego (</a:t>
            </a:r>
            <a:r>
              <a:rPr lang="pl-PL" altLang="pl-PL" sz="1800">
                <a:solidFill>
                  <a:schemeClr val="accent2"/>
                </a:solidFill>
                <a:latin typeface="Arial" charset="0"/>
              </a:rPr>
              <a:t>Ada2005</a:t>
            </a:r>
            <a:r>
              <a:rPr lang="pl-PL" altLang="pl-PL" sz="1800">
                <a:latin typeface="Arial" charset="0"/>
              </a:rPr>
              <a:t>, Occam, Pearl, Real-Time Java).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Zastosowanie wbudowanych funkcji systemów operacyjnych czasu rzeczywistego (</a:t>
            </a:r>
            <a:r>
              <a:rPr lang="pl-PL" altLang="pl-PL" sz="1800">
                <a:solidFill>
                  <a:schemeClr val="accent2"/>
                </a:solidFill>
                <a:latin typeface="Arial" charset="0"/>
              </a:rPr>
              <a:t>język C/ C++).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Metody programowania systemów czasu rzeczywistego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FEACC-B652-4093-8511-77ACA60D431C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24781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KLUCZOWE CECHY SYSTEMÓW CZASU RZECZYWISTEGO</a:t>
            </a:r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534400" cy="504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punktu widzenia programisty system czasu rzeczywistego jest złożony ze zbioru współbieżnych zadań wymieniających informacje z otoczeniem i ze sobą.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 W związku z tym programowanie SCR obejmuje zagadnienia: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Programowania wielowątkowego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Komunikacji i synchronizacji w systemach współbieżnych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Współdzielenie zmiennych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Komunikaty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Współdzielenie zasobów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Synchronizacji czasowej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Szeregowania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Obsługi przerwań (obsługa podgrupy zdarzeń zewnętrznych)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Niezawodności, odporności na błędy (wyjątki).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7DE53E-3B07-48CC-BB99-B2CA3999CEAF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193538" name="Text Box 2"/>
          <p:cNvSpPr txBox="1">
            <a:spLocks noChangeArrowheads="1"/>
          </p:cNvSpPr>
          <p:nvPr/>
        </p:nvSpPr>
        <p:spPr bwMode="auto">
          <a:xfrm>
            <a:off x="304800" y="1397000"/>
            <a:ext cx="853440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VxWorks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XP Embedded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Windows 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QNX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RT Linux, Linux/RT, Red Hat Linux i inne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Wybrane najpopularniejsze systemy operacyjne czasu rzeczywistego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7E98C-CB72-4C7D-B597-1E74EB858950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Cechy programowania systemów czasu rzeczywistego</a:t>
            </a:r>
          </a:p>
        </p:txBody>
      </p:sp>
      <p:sp>
        <p:nvSpPr>
          <p:cNvPr id="151581" name="Text Box 29"/>
          <p:cNvSpPr txBox="1">
            <a:spLocks noChangeArrowheads="1"/>
          </p:cNvSpPr>
          <p:nvPr/>
        </p:nvSpPr>
        <p:spPr bwMode="auto">
          <a:xfrm>
            <a:off x="228600" y="1066800"/>
            <a:ext cx="8534400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zdefiniowania spójnych części, realizujących obsługę zdarzeń pojawiających się w otoczeniu –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zadań</a:t>
            </a:r>
            <a:r>
              <a:rPr lang="pl-PL" altLang="pl-PL" sz="1800">
                <a:latin typeface="Arial" charset="0"/>
              </a:rPr>
              <a:t> (aktywowanych zdarzeniami lub upływem czasu).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Konieczność istnienia mechanizmów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synchronizacji</a:t>
            </a:r>
            <a:r>
              <a:rPr lang="pl-PL" altLang="pl-PL" sz="1800">
                <a:latin typeface="Arial" charset="0"/>
              </a:rPr>
              <a:t> i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wymiany informacji</a:t>
            </a:r>
            <a:r>
              <a:rPr lang="pl-PL" altLang="pl-PL" sz="1800">
                <a:latin typeface="Arial" charset="0"/>
              </a:rPr>
              <a:t> pomiędzy zadaniami.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Konieczność  określenia dla zadań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priorytetu</a:t>
            </a:r>
            <a:r>
              <a:rPr lang="pl-PL" altLang="pl-PL" sz="1800">
                <a:latin typeface="Arial" charset="0"/>
              </a:rPr>
              <a:t> oraz możliwość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wywłaszczania</a:t>
            </a:r>
            <a:r>
              <a:rPr lang="pl-PL" altLang="pl-PL" sz="1800">
                <a:latin typeface="Arial" charset="0"/>
              </a:rPr>
              <a:t> zadania.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uzależnienia działania systemu</a:t>
            </a:r>
            <a:r>
              <a:rPr lang="pl-PL" altLang="pl-PL" sz="1800">
                <a:latin typeface="Arial" charset="0"/>
              </a:rPr>
              <a:t> od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czasu</a:t>
            </a:r>
            <a:r>
              <a:rPr lang="pl-PL" altLang="pl-PL" sz="1800">
                <a:latin typeface="Arial" charset="0"/>
              </a:rPr>
              <a:t> i innych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zdarzeń</a:t>
            </a:r>
            <a:r>
              <a:rPr lang="pl-PL" altLang="pl-PL" sz="1800">
                <a:latin typeface="Arial" charset="0"/>
              </a:rPr>
              <a:t> zachodzących w otoczeniu.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Możliwość definiowania procedur obsługi dla nietypowych (np. procesowych) wejść i wyjść.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Istnienie mechanizmów umożliwiających konstruowanie oprogramowania o podwyższonej niezawodności (np. obsługa wyjątków).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3C6DC-47AC-4DA0-8753-901C9DF62747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289794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Programowanie wielowątkowe POSIX – wstępny przykład (1)</a:t>
            </a:r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533400" y="1182688"/>
            <a:ext cx="673735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#include &lt;pthread.h&gt;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pthread_attr_t attributes;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pthread_t xp, yp, zp;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typedef enum {xplane, yplane, zplane} dimension;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int new_setting(dimension D);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void move_arm(int D, int P);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void controller(dimension *dim) 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int position, setting;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position = 0;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while (1) {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setting = new_setting(*dim);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position = position + setting;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  move_arm(*dim, position);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};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  /* note, process does not terminate */</a:t>
            </a:r>
          </a:p>
          <a:p>
            <a:pPr eaLnBrk="0" hangingPunct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b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kumimoji="1" lang="en-US" altLang="pl-PL" b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650B2F-9945-4AD2-8879-77F5B7E844A9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Programowanie wielowątkowe POSIX – wstępny przykład (2)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458200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int main() {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dimension X, Y, Z;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void *result;  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X = xplane,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Y = yplane;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Z = zplane;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PTHREAD_ATTR_INIT(&amp;attributes); 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/* set default attributes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PTHREAD_CREATE(&amp;xp, &amp;attributes, (void *)controller, &amp;X);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PTHREAD_CREATE(&amp;yp, &amp;attributes, (void *)controller, &amp;Y);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PTHREAD_CREATE(&amp;zp, &amp;attributes, (void *)controller, &amp;Z);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PTHREAD_JOIN(xp, &amp;result);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/* need to block main program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endParaRPr lang="en-US" altLang="pl-PL" sz="800" b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  exit(-1); /* error exit, the program should not terminate */</a:t>
            </a:r>
          </a:p>
          <a:p>
            <a:pPr eaLnBrk="0" hangingPunct="0">
              <a:spcBef>
                <a:spcPts val="200"/>
              </a:spcBef>
              <a:spcAft>
                <a:spcPts val="200"/>
              </a:spcAft>
              <a:buClrTx/>
            </a:pPr>
            <a:r>
              <a:rPr lang="en-US" altLang="pl-PL" sz="1600" b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kumimoji="1" lang="en-US" altLang="pl-PL" sz="1600" b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91845" name="Text Box 5"/>
          <p:cNvSpPr txBox="1">
            <a:spLocks noChangeArrowheads="1"/>
          </p:cNvSpPr>
          <p:nvPr/>
        </p:nvSpPr>
        <p:spPr bwMode="auto">
          <a:xfrm>
            <a:off x="4057650" y="1530350"/>
            <a:ext cx="5102225" cy="658813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Need JOIN as when a process terminates, 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all its threads are forced to terminate</a:t>
            </a:r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552450" y="5876925"/>
            <a:ext cx="4979988" cy="658813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SYS_CALL style indicates a call to</a:t>
            </a:r>
          </a:p>
          <a:p>
            <a: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lang="en-US" altLang="pl-PL" sz="1600" b="0">
                <a:solidFill>
                  <a:srgbClr val="FF3300"/>
                </a:solidFill>
                <a:latin typeface="Courier New" pitchFamily="49" charset="0"/>
              </a:rPr>
              <a:t>sys_call with a check for error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5" grpId="0" animBg="1" autoUpdateAnimBg="0"/>
      <p:bldP spid="29184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520EE-8E29-4692-A2F2-256CB951FFB7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228600" y="1250950"/>
            <a:ext cx="85344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Symulacja upływu czasu w komputerze: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Generator impulsów przesyłanych do licznika 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Przepełnienie licznika powoduje zgłoszenie przerwania obsługiwanego przez system operacyjny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System w przerwaniu modyfikuje zegar programowy (przesuwa go o 1 tyknięcie)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Wartość tyknięcia zależy od dokładności symulacji pomiaru czasu i jest kompromisem pomiędzy precyzja a efektywnością.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klasycznych systemach operacyjnych: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System operacyjny aktualizuje zegar i kalendarz systemowy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Obiekty te są dostępne dla programów użytkowych przez wywołanie odpowiednich funkcji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typowych aplikacjach dokładność odmierzania czasu nie jest zadaniem krytycznym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08F030-91DA-4CAE-9BC3-C2066AC7DDFA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5344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1800" dirty="0">
                <a:latin typeface="Arial" charset="0"/>
              </a:rPr>
              <a:t>Burns A, </a:t>
            </a:r>
            <a:r>
              <a:rPr lang="en-US" altLang="pl-PL" sz="1800" dirty="0" err="1">
                <a:latin typeface="Arial" charset="0"/>
              </a:rPr>
              <a:t>Wellings</a:t>
            </a:r>
            <a:r>
              <a:rPr lang="en-US" altLang="pl-PL" sz="1800" dirty="0">
                <a:latin typeface="Arial" charset="0"/>
              </a:rPr>
              <a:t> A.,</a:t>
            </a:r>
            <a:br>
              <a:rPr lang="en-US" altLang="pl-PL" sz="1800" dirty="0">
                <a:latin typeface="Arial" charset="0"/>
              </a:rPr>
            </a:br>
            <a:r>
              <a:rPr lang="en-US" altLang="pl-PL" sz="1800" dirty="0">
                <a:latin typeface="Arial" charset="0"/>
              </a:rPr>
              <a:t>Real-Time Systems and Programming Languages, </a:t>
            </a:r>
            <a:r>
              <a:rPr lang="pl-PL" altLang="pl-PL" sz="1800" dirty="0">
                <a:latin typeface="Arial" charset="0"/>
              </a:rPr>
              <a:t>4th</a:t>
            </a:r>
            <a:r>
              <a:rPr lang="en-US" altLang="pl-PL" sz="1800" dirty="0">
                <a:latin typeface="Arial" charset="0"/>
              </a:rPr>
              <a:t> edition,</a:t>
            </a:r>
            <a:br>
              <a:rPr lang="en-US" altLang="pl-PL" sz="1800" dirty="0">
                <a:latin typeface="Arial" charset="0"/>
              </a:rPr>
            </a:br>
            <a:r>
              <a:rPr lang="en-US" altLang="pl-PL" sz="1800" dirty="0">
                <a:latin typeface="Arial" charset="0"/>
              </a:rPr>
              <a:t>Pearson Education Limited 200</a:t>
            </a:r>
            <a:r>
              <a:rPr lang="pl-PL" altLang="pl-PL" sz="1800" dirty="0">
                <a:latin typeface="Arial" charset="0"/>
              </a:rPr>
              <a:t>9</a:t>
            </a:r>
            <a:r>
              <a:rPr lang="en-US" altLang="pl-PL" sz="1800" dirty="0">
                <a:latin typeface="Arial" charset="0"/>
              </a:rPr>
              <a:t>.</a:t>
            </a:r>
            <a:r>
              <a:rPr lang="pl-PL" altLang="pl-PL" sz="1800" dirty="0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Butazzo</a:t>
            </a:r>
            <a:r>
              <a:rPr lang="en-US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G. C.</a:t>
            </a:r>
            <a:br>
              <a:rPr lang="en-US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</a:br>
            <a:r>
              <a:rPr lang="en-US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Hard Real-Time Computing Systems, Predictable Scheduling Algorithms and Applications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 3rd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edition</a:t>
            </a:r>
            <a:r>
              <a:rPr lang="en-US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,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Springer 2011</a:t>
            </a:r>
            <a:r>
              <a:rPr lang="en-US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.</a:t>
            </a:r>
            <a:endParaRPr lang="pl-PL" altLang="pl-PL" sz="1800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Cottet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F., Delacroix L., Kaiser C.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Mammeri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Z.,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Scheduling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in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real-time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systems,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Wiley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2002.</a:t>
            </a:r>
            <a:endParaRPr lang="pl-PL" altLang="pl-PL" sz="1800" dirty="0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>
                <a:solidFill>
                  <a:srgbClr val="000000"/>
                </a:solidFill>
                <a:latin typeface="Arial" charset="0"/>
              </a:rPr>
              <a:t>Szymczyk P.</a:t>
            </a:r>
            <a:r>
              <a:rPr lang="en-US" altLang="pl-PL" sz="1800" dirty="0">
                <a:solidFill>
                  <a:srgbClr val="000000"/>
                </a:solidFill>
                <a:latin typeface="Arial" charset="0"/>
              </a:rPr>
              <a:t> </a:t>
            </a:r>
            <a:br>
              <a:rPr lang="en-US" altLang="pl-PL" sz="1800" dirty="0">
                <a:solidFill>
                  <a:srgbClr val="000000"/>
                </a:solidFill>
                <a:latin typeface="Arial" charset="0"/>
              </a:rPr>
            </a:br>
            <a:r>
              <a:rPr lang="pl-PL" altLang="pl-PL" sz="1800" dirty="0">
                <a:solidFill>
                  <a:srgbClr val="000000"/>
                </a:solidFill>
                <a:latin typeface="Arial" charset="0"/>
              </a:rPr>
              <a:t>Systemy operacyjne czasu rzeczywistego, Wydawnictwo AGH 2003</a:t>
            </a:r>
            <a:r>
              <a:rPr lang="en-US" altLang="pl-PL" sz="1800" dirty="0">
                <a:solidFill>
                  <a:srgbClr val="000000"/>
                </a:solidFill>
                <a:latin typeface="Arial" charset="0"/>
              </a:rPr>
              <a:t>.</a:t>
            </a:r>
            <a:endParaRPr lang="pl-PL" altLang="pl-PL" sz="18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 err="1">
                <a:solidFill>
                  <a:srgbClr val="000000"/>
                </a:solidFill>
                <a:latin typeface="Arial" charset="0"/>
              </a:rPr>
              <a:t>VxWorks</a:t>
            </a:r>
            <a:r>
              <a:rPr lang="pl-PL" altLang="pl-PL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l-PL" altLang="pl-PL" sz="1800" dirty="0" err="1">
                <a:solidFill>
                  <a:srgbClr val="000000"/>
                </a:solidFill>
                <a:latin typeface="Arial" charset="0"/>
              </a:rPr>
              <a:t>Documentation</a:t>
            </a:r>
            <a:endParaRPr lang="pl-PL" altLang="pl-PL" sz="18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Literatura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5909E1-76BD-4DCD-99C8-B42F98AE5BCE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2508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5088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534400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systemach czasu rzeczywistego oczekuje się, że: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Część zadań realizowanych jest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cyklicznie</a:t>
            </a:r>
            <a:r>
              <a:rPr lang="pl-PL" altLang="pl-PL" sz="1800">
                <a:latin typeface="Arial" charset="0"/>
              </a:rPr>
              <a:t> z różnymi okresami aktywacji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Inne zadania muszą być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aktywowane w określonych momentach</a:t>
            </a:r>
            <a:r>
              <a:rPr lang="pl-PL" altLang="pl-PL" sz="1800">
                <a:latin typeface="Arial" charset="0"/>
              </a:rPr>
              <a:t> czasowych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Stąd na potrzeby systemów czasu rzeczywistego definiuje się: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Budziki (</a:t>
            </a:r>
            <a:r>
              <a:rPr lang="pl-PL" altLang="pl-PL" sz="1800" i="1">
                <a:solidFill>
                  <a:schemeClr val="hlink"/>
                </a:solidFill>
                <a:latin typeface="Arial" charset="0"/>
              </a:rPr>
              <a:t>watch dogs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)</a:t>
            </a:r>
            <a:r>
              <a:rPr lang="pl-PL" altLang="pl-PL" sz="1800">
                <a:latin typeface="Arial" charset="0"/>
              </a:rPr>
              <a:t>, które nastawione na 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określony moment czasowy</a:t>
            </a:r>
            <a:r>
              <a:rPr lang="pl-PL" altLang="pl-PL" sz="1800">
                <a:latin typeface="Arial" charset="0"/>
              </a:rPr>
              <a:t> (aktywacja w określonej chwili) lub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czas trwania</a:t>
            </a:r>
            <a:r>
              <a:rPr lang="pl-PL" altLang="pl-PL" sz="1800">
                <a:latin typeface="Arial" charset="0"/>
              </a:rPr>
              <a:t> (aktywacja po upływie pewnego czasu) </a:t>
            </a:r>
          </a:p>
          <a:p>
            <a:pPr lvl="2">
              <a:spcBef>
                <a:spcPct val="20000"/>
              </a:spcBef>
            </a:pPr>
            <a:r>
              <a:rPr lang="pl-PL" altLang="pl-PL" sz="1800">
                <a:latin typeface="Arial" charset="0"/>
              </a:rPr>
              <a:t>decydują o aktywacji przypisanych do nich procesów lub zadań.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Częstotliwość aktywacji niektórych zadań może być bardzo duża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(systemy monitorowania i sterowania w czasie rzeczywistym procesów szybkozmiennych, np. monitorowanie drgań, sterowanie startem rakiety). W tych wypadkach wymagana jest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duża dokładność pomiaru czasu</a:t>
            </a:r>
            <a:r>
              <a:rPr lang="pl-PL" altLang="pl-PL" sz="1800">
                <a:latin typeface="Arial" charset="0"/>
              </a:rPr>
              <a:t>, aby okres aktywacji zadań mógł być mierzony w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milisekundach</a:t>
            </a:r>
            <a:r>
              <a:rPr lang="pl-PL" altLang="pl-PL" sz="1800">
                <a:latin typeface="Arial" charset="0"/>
              </a:rPr>
              <a:t>, a niekiedy dokładniej.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7F423-454D-4A0B-8144-7D301AC70225}" type="slidenum">
              <a:rPr lang="pl-PL" altLang="pl-PL"/>
              <a:pPr/>
              <a:t>21</a:t>
            </a:fld>
            <a:endParaRPr lang="pl-PL" altLang="pl-PL"/>
          </a:p>
        </p:txBody>
      </p:sp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Czas i przedział czasowy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228600" y="1600200"/>
            <a:ext cx="85344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Czynniki decydujące o dokładności określenia momentu wykonywania zadania: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Dokładność aktualizacji zegara</a:t>
            </a:r>
            <a:br>
              <a:rPr lang="pl-PL" altLang="pl-PL" sz="1800">
                <a:solidFill>
                  <a:schemeClr val="hlink"/>
                </a:solidFill>
                <a:latin typeface="Arial" charset="0"/>
              </a:rPr>
            </a:br>
            <a:r>
              <a:rPr lang="pl-PL" altLang="pl-PL" sz="1800">
                <a:latin typeface="Arial" charset="0"/>
              </a:rPr>
              <a:t>(w niektórych systemach można określić ilość impulsów generatora, co którą następuje przepełnienie licznika i zgłoszenie przerwania.)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Faktyczny czas reakcji na przerwanie zegarowe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(Budzik przypisany do danego zadania przenosi je w stan gotowości (</a:t>
            </a:r>
            <a:r>
              <a:rPr lang="pl-PL" altLang="pl-PL" sz="1800" i="1">
                <a:latin typeface="Arial" charset="0"/>
              </a:rPr>
              <a:t>ready</a:t>
            </a:r>
            <a:r>
              <a:rPr lang="pl-PL" altLang="pl-PL" sz="1800">
                <a:latin typeface="Arial" charset="0"/>
              </a:rPr>
              <a:t>) ale nie powoduje jego uruchomienia. Np. jeśli priorytet zadania aktualnie wykonywanego jest wyższy od reaktywowanego zadania, to musi ono czekać na zakończenie obliczeń przez zadanie o wyższym priorytecie.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8751BF-53A9-44B7-88FC-2689497E0B26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Funkcje odczytu czasu POSIX - można odczytać dokładnie czas</a:t>
            </a:r>
          </a:p>
        </p:txBody>
      </p:sp>
      <p:sp>
        <p:nvSpPr>
          <p:cNvPr id="293892" name="Text Box 4"/>
          <p:cNvSpPr txBox="1">
            <a:spLocks noChangeArrowheads="1"/>
          </p:cNvSpPr>
          <p:nvPr/>
        </p:nvSpPr>
        <p:spPr bwMode="auto">
          <a:xfrm>
            <a:off x="179388" y="981075"/>
            <a:ext cx="8775700" cy="500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#define CLOCK_REALTIME ...; // clockid_t type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struct timespec 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  time_t tv_sec;   /* number of seconds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  long   tv_nsec;  /* number of nanoseconds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};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typedef ... clockid_t;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clock_gettime(clockid_t clock_id, struct timespec *tp);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clock_settime(clockid_t clock_id, const struct timespec *tp);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clock_getres(clockid_t clock_id, struct timespec *res);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clock_getcpuclockid(pid_t pid, clockid_t *clock_id);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clock_getcpuclockid(pthread_t thread_id, clockid_t *clock_id);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int nanosleep(const struct timespec *rqtp, struct timespec *rmtp);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/* nanosleep return -1 if the sleep is interrupted by a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GB" altLang="pl-PL" sz="1700" b="0">
                <a:solidFill>
                  <a:schemeClr val="tx1"/>
                </a:solidFill>
                <a:latin typeface="Courier New" pitchFamily="49" charset="0"/>
              </a:rPr>
              <a:t>/* signal. In this case, rmtp has the remaining sleep time */</a:t>
            </a:r>
          </a:p>
          <a:p>
            <a:pPr eaLnBrk="0" hangingPunct="0">
              <a:spcBef>
                <a:spcPct val="0"/>
              </a:spcBef>
              <a:buClrTx/>
            </a:pPr>
            <a:endParaRPr lang="en-GB" altLang="pl-PL" sz="1700" b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F47C91-265B-4286-83AA-109D0900BEF7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9593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Opóźnienie, zwieszenie procesu POSIX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179388" y="692150"/>
            <a:ext cx="794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pl-PL" altLang="pl-PL" b="0" dirty="0">
                <a:solidFill>
                  <a:schemeClr val="tx1"/>
                </a:solidFill>
              </a:rPr>
              <a:t>Funkcje</a:t>
            </a:r>
            <a:r>
              <a:rPr kumimoji="1" lang="en-US" altLang="pl-PL" b="0" dirty="0">
                <a:solidFill>
                  <a:schemeClr val="tx1"/>
                </a:solidFill>
              </a:rPr>
              <a:t>: sleep</a:t>
            </a:r>
            <a:r>
              <a:rPr kumimoji="1" lang="pl-PL" altLang="pl-PL" b="0" dirty="0">
                <a:solidFill>
                  <a:schemeClr val="tx1"/>
                </a:solidFill>
              </a:rPr>
              <a:t> i</a:t>
            </a:r>
            <a:r>
              <a:rPr kumimoji="1" lang="en-US" altLang="pl-PL" b="0" dirty="0">
                <a:solidFill>
                  <a:schemeClr val="tx1"/>
                </a:solidFill>
              </a:rPr>
              <a:t>  </a:t>
            </a:r>
            <a:r>
              <a:rPr kumimoji="1" lang="en-US" altLang="pl-PL" b="0" dirty="0" err="1">
                <a:solidFill>
                  <a:schemeClr val="tx1"/>
                </a:solidFill>
              </a:rPr>
              <a:t>nanosleep</a:t>
            </a:r>
            <a:r>
              <a:rPr kumimoji="1" lang="pl-PL" altLang="pl-PL" b="0" dirty="0">
                <a:solidFill>
                  <a:schemeClr val="tx1"/>
                </a:solidFill>
              </a:rPr>
              <a:t> (można zdefiniować względny albo bezwzględny</a:t>
            </a:r>
            <a:br>
              <a:rPr kumimoji="1" lang="pl-PL" altLang="pl-PL" b="0" dirty="0">
                <a:solidFill>
                  <a:schemeClr val="tx1"/>
                </a:solidFill>
              </a:rPr>
            </a:br>
            <a:r>
              <a:rPr kumimoji="1" lang="pl-PL" altLang="pl-PL" b="0" dirty="0">
                <a:solidFill>
                  <a:schemeClr val="tx1"/>
                </a:solidFill>
              </a:rPr>
              <a:t>czas opóźnienia)</a:t>
            </a:r>
            <a:endParaRPr kumimoji="1" lang="en-GB" altLang="pl-PL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16FB4-5100-4964-89FC-7F8AD84FCF4A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9696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Jak działania opóźnienie</a:t>
            </a:r>
          </a:p>
        </p:txBody>
      </p:sp>
      <p:sp>
        <p:nvSpPr>
          <p:cNvPr id="296965" name="Line 5"/>
          <p:cNvSpPr>
            <a:spLocks noChangeShapeType="1"/>
          </p:cNvSpPr>
          <p:nvPr/>
        </p:nvSpPr>
        <p:spPr bwMode="auto">
          <a:xfrm>
            <a:off x="4572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66" name="Line 6"/>
          <p:cNvSpPr>
            <a:spLocks noChangeShapeType="1"/>
          </p:cNvSpPr>
          <p:nvPr/>
        </p:nvSpPr>
        <p:spPr bwMode="auto">
          <a:xfrm>
            <a:off x="32004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43434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68" name="Line 8"/>
          <p:cNvSpPr>
            <a:spLocks noChangeShapeType="1"/>
          </p:cNvSpPr>
          <p:nvPr/>
        </p:nvSpPr>
        <p:spPr bwMode="auto">
          <a:xfrm>
            <a:off x="52578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69" name="Line 9"/>
          <p:cNvSpPr>
            <a:spLocks noChangeShapeType="1"/>
          </p:cNvSpPr>
          <p:nvPr/>
        </p:nvSpPr>
        <p:spPr bwMode="auto">
          <a:xfrm>
            <a:off x="7239000" y="90805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0" name="Line 10"/>
          <p:cNvSpPr>
            <a:spLocks noChangeShapeType="1"/>
          </p:cNvSpPr>
          <p:nvPr/>
        </p:nvSpPr>
        <p:spPr bwMode="auto">
          <a:xfrm>
            <a:off x="457200" y="601345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1" name="Line 11"/>
          <p:cNvSpPr>
            <a:spLocks noChangeShapeType="1"/>
          </p:cNvSpPr>
          <p:nvPr/>
        </p:nvSpPr>
        <p:spPr bwMode="auto">
          <a:xfrm>
            <a:off x="457200" y="258445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2" name="Line 12"/>
          <p:cNvSpPr>
            <a:spLocks noChangeShapeType="1"/>
          </p:cNvSpPr>
          <p:nvPr/>
        </p:nvSpPr>
        <p:spPr bwMode="auto">
          <a:xfrm>
            <a:off x="3200400" y="304165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3" name="Line 13"/>
          <p:cNvSpPr>
            <a:spLocks noChangeShapeType="1"/>
          </p:cNvSpPr>
          <p:nvPr/>
        </p:nvSpPr>
        <p:spPr bwMode="auto">
          <a:xfrm>
            <a:off x="4343400" y="349885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4" name="Line 14"/>
          <p:cNvSpPr>
            <a:spLocks noChangeShapeType="1"/>
          </p:cNvSpPr>
          <p:nvPr/>
        </p:nvSpPr>
        <p:spPr bwMode="auto">
          <a:xfrm>
            <a:off x="5257800" y="227965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5" name="Line 15"/>
          <p:cNvSpPr>
            <a:spLocks noChangeShapeType="1"/>
          </p:cNvSpPr>
          <p:nvPr/>
        </p:nvSpPr>
        <p:spPr bwMode="auto">
          <a:xfrm>
            <a:off x="7239000" y="334645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76" name="Text Box 16"/>
          <p:cNvSpPr txBox="1">
            <a:spLocks noChangeArrowheads="1"/>
          </p:cNvSpPr>
          <p:nvPr/>
        </p:nvSpPr>
        <p:spPr bwMode="auto">
          <a:xfrm>
            <a:off x="762000" y="189865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Time specified by program</a:t>
            </a:r>
          </a:p>
        </p:txBody>
      </p:sp>
      <p:sp>
        <p:nvSpPr>
          <p:cNvPr id="296977" name="Text Box 17"/>
          <p:cNvSpPr txBox="1">
            <a:spLocks noChangeArrowheads="1"/>
          </p:cNvSpPr>
          <p:nvPr/>
        </p:nvSpPr>
        <p:spPr bwMode="auto">
          <a:xfrm>
            <a:off x="3200400" y="1441450"/>
            <a:ext cx="1143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1600" b="0">
                <a:solidFill>
                  <a:schemeClr val="tx1"/>
                </a:solidFill>
                <a:latin typeface="Times New Roman" pitchFamily="18" charset="0"/>
              </a:rPr>
              <a:t>Granularity difference between clock and delay</a:t>
            </a:r>
          </a:p>
        </p:txBody>
      </p:sp>
      <p:sp>
        <p:nvSpPr>
          <p:cNvPr id="296978" name="Text Box 18"/>
          <p:cNvSpPr txBox="1">
            <a:spLocks noChangeArrowheads="1"/>
          </p:cNvSpPr>
          <p:nvPr/>
        </p:nvSpPr>
        <p:spPr bwMode="auto">
          <a:xfrm>
            <a:off x="4267200" y="3727450"/>
            <a:ext cx="1066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1700" b="0">
                <a:solidFill>
                  <a:schemeClr val="tx1"/>
                </a:solidFill>
                <a:latin typeface="Times New Roman" pitchFamily="18" charset="0"/>
              </a:rPr>
              <a:t>Interrupts disabled</a:t>
            </a:r>
          </a:p>
        </p:txBody>
      </p:sp>
      <p:sp>
        <p:nvSpPr>
          <p:cNvPr id="296979" name="Text Box 19"/>
          <p:cNvSpPr txBox="1">
            <a:spLocks noChangeArrowheads="1"/>
          </p:cNvSpPr>
          <p:nvPr/>
        </p:nvSpPr>
        <p:spPr bwMode="auto">
          <a:xfrm>
            <a:off x="5410200" y="266065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runnable here but not executable</a:t>
            </a:r>
          </a:p>
        </p:txBody>
      </p:sp>
      <p:sp>
        <p:nvSpPr>
          <p:cNvPr id="296980" name="Text Box 20"/>
          <p:cNvSpPr txBox="1">
            <a:spLocks noChangeArrowheads="1"/>
          </p:cNvSpPr>
          <p:nvPr/>
        </p:nvSpPr>
        <p:spPr bwMode="auto">
          <a:xfrm>
            <a:off x="7620000" y="2400300"/>
            <a:ext cx="1082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executing</a:t>
            </a:r>
          </a:p>
        </p:txBody>
      </p:sp>
      <p:sp>
        <p:nvSpPr>
          <p:cNvPr id="296981" name="Line 21"/>
          <p:cNvSpPr>
            <a:spLocks noChangeShapeType="1"/>
          </p:cNvSpPr>
          <p:nvPr/>
        </p:nvSpPr>
        <p:spPr bwMode="auto">
          <a:xfrm>
            <a:off x="2819400" y="624205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82" name="Text Box 22"/>
          <p:cNvSpPr txBox="1">
            <a:spLocks noChangeArrowheads="1"/>
          </p:cNvSpPr>
          <p:nvPr/>
        </p:nvSpPr>
        <p:spPr bwMode="auto">
          <a:xfrm>
            <a:off x="1676400" y="6013450"/>
            <a:ext cx="82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rgbClr val="FF3300"/>
                </a:solidFill>
                <a:latin typeface="Times New Roman" pitchFamily="18" charset="0"/>
              </a:rPr>
              <a:t>Time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252755-5FF2-433D-9EAD-4CD240A97DFE}" type="slidenum">
              <a:rPr lang="pl-PL" altLang="pl-PL"/>
              <a:pPr/>
              <a:t>25</a:t>
            </a:fld>
            <a:endParaRPr lang="pl-PL" altLang="pl-PL"/>
          </a:p>
        </p:txBody>
      </p:sp>
      <p:sp>
        <p:nvSpPr>
          <p:cNvPr id="2979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Definiowanie cyklicznych zadań POSIX (1)</a:t>
            </a:r>
          </a:p>
        </p:txBody>
      </p:sp>
      <p:sp>
        <p:nvSpPr>
          <p:cNvPr id="298005" name="Text Box 21"/>
          <p:cNvSpPr txBox="1">
            <a:spLocks noChangeArrowheads="1"/>
          </p:cNvSpPr>
          <p:nvPr/>
        </p:nvSpPr>
        <p:spPr bwMode="auto">
          <a:xfrm>
            <a:off x="222250" y="2205038"/>
            <a:ext cx="89217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#include &lt;signal.h&gt;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#include &lt;time.h&gt;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#include &lt;pthread.h&gt;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void periodic_thread() /* destined to be the thread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int signum;                 /* signal caught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sigset_t set;               /* signals to be waited for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struct sigevent sig;        /* signal information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timer_t periodic_timer;     /* timer for a periodic thread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struct itimerspec required, old;  /* timer details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struct timespec first, period;    /* start and repetition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long Thread_Period = ....   /* actual period in nanoseconds */</a:t>
            </a:r>
          </a:p>
        </p:txBody>
      </p:sp>
      <p:sp>
        <p:nvSpPr>
          <p:cNvPr id="298006" name="Text Box 22"/>
          <p:cNvSpPr txBox="1">
            <a:spLocks noChangeArrowheads="1"/>
          </p:cNvSpPr>
          <p:nvPr/>
        </p:nvSpPr>
        <p:spPr bwMode="auto">
          <a:xfrm>
            <a:off x="250825" y="700088"/>
            <a:ext cx="8569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Można tak skonstruować wątek POSIX, aby jego funkcja była wykonywana cyklicznie, co określony przedział czasowy…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69E18-AD76-4AFD-BE16-AA28B15C049B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29901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Definiowanie cyklicznych zadań POSIX (2)</a:t>
            </a:r>
          </a:p>
        </p:txBody>
      </p:sp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114300" y="676275"/>
            <a:ext cx="8921750" cy="570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/* set up signal interface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sig.sigev_notify = SIGEV_SIGNALS;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sig.sigev_signo = SIGRTMIN; /* for example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/* allow, e.g., 1 sec from now for system initialisation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CLOCK_GETTIME(CLOCK_REALTIME, &amp;first);  /* get current time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first.tv_sec = first.tv_sec + 1;     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period.tv_sec = 0;         /* set repetition value to period*/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period.tv_nsec = Thread_Period;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required.it_value = first;  /* initialise timer details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required.it_interval = period;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TIMER_CREATE(CLOCK_REALTIME, &amp;sig, &amp;periodic_timer); 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SIGEMPTYSET(&amp;set);         /* initialise signal set to null 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SIGADDSET(&amp;set, SIGRTMIN);  /* only allow timer interrupts*/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TIMER_SETTIME(periodic_timer, 0, &amp;required, &amp;old);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C3E85A-DEB3-4096-A362-40BBCEF5C494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3000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Definiowanie cyklicznych zadań POSIX (3)</a:t>
            </a: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304800" y="908050"/>
            <a:ext cx="8102600" cy="512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/* enter periodic loop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while(1) 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  SIGWAIT(&amp;set, &amp;signum);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  </a:t>
            </a:r>
            <a:r>
              <a:rPr lang="en-US" altLang="pl-PL" b="0">
                <a:solidFill>
                  <a:srgbClr val="FF3300"/>
                </a:solidFill>
                <a:latin typeface="Courier New" pitchFamily="49" charset="0"/>
              </a:rPr>
              <a:t>/* code to be executed each period here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}     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int init()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{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pthread_attr_t attributes;      /* thread attributes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pthread_t PT;                   /* thread pointer */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b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PTHREAD_ATTR_INIT(&amp;attributes); /* default attributes */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PTHREAD_CREATE(&amp;PT, &amp;attributes,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                 (void *) periodic_thread, (void *)0);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Courier New" pitchFamily="49" charset="0"/>
              </a:rPr>
              <a:t>}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altLang="pl-PL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F5BE93-C2A5-4349-B144-6F26AFDAD341}" type="slidenum">
              <a:rPr lang="pl-PL" altLang="pl-PL"/>
              <a:pPr/>
              <a:t>28</a:t>
            </a:fld>
            <a:endParaRPr lang="pl-PL" altLang="pl-PL"/>
          </a:p>
        </p:txBody>
      </p:sp>
      <p:sp>
        <p:nvSpPr>
          <p:cNvPr id="25805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58051" name="Text Box 3"/>
          <p:cNvSpPr txBox="1">
            <a:spLocks noChangeArrowheads="1"/>
          </p:cNvSpPr>
          <p:nvPr/>
        </p:nvSpPr>
        <p:spPr bwMode="auto">
          <a:xfrm>
            <a:off x="152400" y="811213"/>
            <a:ext cx="8915400" cy="368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czasowe (twarde, miękkie, solidne)</a:t>
            </a: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Parametry opisujące parametry czasowe zadań czasu rzeczywistego: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napłynięcia zadania (Arrival time) a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trwania obliczeń (Computation time)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Ostateczny termin zakończenia obliczeń (Deadline)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rozpoczęcia obliczeń (Start time) s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zakończenia obliczeń (Finishing time) f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Krytyczność zadania (twarde, miękkie),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Wartość zadania  v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Spóźnienie zadania (Lateness) L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= f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 lvl="2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Luźny czas zadania (Laxity) X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=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a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–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</p:txBody>
      </p:sp>
      <p:sp>
        <p:nvSpPr>
          <p:cNvPr id="258052" name="Line 4"/>
          <p:cNvSpPr>
            <a:spLocks noChangeShapeType="1"/>
          </p:cNvSpPr>
          <p:nvPr/>
        </p:nvSpPr>
        <p:spPr bwMode="auto">
          <a:xfrm>
            <a:off x="1295400" y="5729288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3" name="Line 5"/>
          <p:cNvSpPr>
            <a:spLocks noChangeShapeType="1"/>
          </p:cNvSpPr>
          <p:nvPr/>
        </p:nvSpPr>
        <p:spPr bwMode="auto">
          <a:xfrm flipH="1">
            <a:off x="7391400" y="4814888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4" name="Line 6"/>
          <p:cNvSpPr>
            <a:spLocks noChangeShapeType="1"/>
          </p:cNvSpPr>
          <p:nvPr/>
        </p:nvSpPr>
        <p:spPr bwMode="auto">
          <a:xfrm flipV="1">
            <a:off x="1752600" y="481488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3429000" y="5348288"/>
            <a:ext cx="22860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8056" name="Line 8"/>
          <p:cNvSpPr>
            <a:spLocks noChangeShapeType="1"/>
          </p:cNvSpPr>
          <p:nvPr/>
        </p:nvSpPr>
        <p:spPr bwMode="auto">
          <a:xfrm>
            <a:off x="3429000" y="5119688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1600200" y="581977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58" name="Text Box 10"/>
          <p:cNvSpPr txBox="1">
            <a:spLocks noChangeArrowheads="1"/>
          </p:cNvSpPr>
          <p:nvPr/>
        </p:nvSpPr>
        <p:spPr bwMode="auto">
          <a:xfrm>
            <a:off x="32004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59" name="Text Box 11"/>
          <p:cNvSpPr txBox="1">
            <a:spLocks noChangeArrowheads="1"/>
          </p:cNvSpPr>
          <p:nvPr/>
        </p:nvSpPr>
        <p:spPr bwMode="auto">
          <a:xfrm>
            <a:off x="55626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f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0" name="Text Box 12"/>
          <p:cNvSpPr txBox="1">
            <a:spLocks noChangeArrowheads="1"/>
          </p:cNvSpPr>
          <p:nvPr/>
        </p:nvSpPr>
        <p:spPr bwMode="auto">
          <a:xfrm>
            <a:off x="72390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d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1" name="Text Box 13"/>
          <p:cNvSpPr txBox="1">
            <a:spLocks noChangeArrowheads="1"/>
          </p:cNvSpPr>
          <p:nvPr/>
        </p:nvSpPr>
        <p:spPr bwMode="auto">
          <a:xfrm>
            <a:off x="4419600" y="4662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C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8062" name="Text Box 14"/>
          <p:cNvSpPr txBox="1">
            <a:spLocks noChangeArrowheads="1"/>
          </p:cNvSpPr>
          <p:nvPr/>
        </p:nvSpPr>
        <p:spPr bwMode="auto">
          <a:xfrm>
            <a:off x="8153400" y="55768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58063" name="Text Box 15"/>
          <p:cNvSpPr txBox="1">
            <a:spLocks noChangeArrowheads="1"/>
          </p:cNvSpPr>
          <p:nvPr/>
        </p:nvSpPr>
        <p:spPr bwMode="auto">
          <a:xfrm>
            <a:off x="685800" y="5562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4E2BA7-A07B-465A-A7E2-01DBE31CD4B6}" type="slidenum">
              <a:rPr lang="pl-PL" altLang="pl-PL"/>
              <a:pPr/>
              <a:t>29</a:t>
            </a:fld>
            <a:endParaRPr lang="pl-PL" altLang="pl-PL"/>
          </a:p>
        </p:txBody>
      </p:sp>
      <p:sp>
        <p:nvSpPr>
          <p:cNvPr id="2590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59075" name="Text Box 3"/>
          <p:cNvSpPr txBox="1">
            <a:spLocks noChangeArrowheads="1"/>
          </p:cNvSpPr>
          <p:nvPr/>
        </p:nvSpPr>
        <p:spPr bwMode="auto">
          <a:xfrm>
            <a:off x="76200" y="838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pierwszeństwa </a:t>
            </a:r>
          </a:p>
        </p:txBody>
      </p:sp>
      <p:sp>
        <p:nvSpPr>
          <p:cNvPr id="259076" name="Oval 4"/>
          <p:cNvSpPr>
            <a:spLocks noChangeArrowheads="1"/>
          </p:cNvSpPr>
          <p:nvPr/>
        </p:nvSpPr>
        <p:spPr bwMode="auto">
          <a:xfrm>
            <a:off x="44196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7" name="Oval 5"/>
          <p:cNvSpPr>
            <a:spLocks noChangeArrowheads="1"/>
          </p:cNvSpPr>
          <p:nvPr/>
        </p:nvSpPr>
        <p:spPr bwMode="auto">
          <a:xfrm>
            <a:off x="3505200" y="3352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8" name="Oval 6"/>
          <p:cNvSpPr>
            <a:spLocks noChangeArrowheads="1"/>
          </p:cNvSpPr>
          <p:nvPr/>
        </p:nvSpPr>
        <p:spPr bwMode="auto">
          <a:xfrm>
            <a:off x="4419600" y="47244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79" name="Oval 7"/>
          <p:cNvSpPr>
            <a:spLocks noChangeArrowheads="1"/>
          </p:cNvSpPr>
          <p:nvPr/>
        </p:nvSpPr>
        <p:spPr bwMode="auto">
          <a:xfrm>
            <a:off x="2514600" y="47244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80" name="Oval 8"/>
          <p:cNvSpPr>
            <a:spLocks noChangeArrowheads="1"/>
          </p:cNvSpPr>
          <p:nvPr/>
        </p:nvSpPr>
        <p:spPr bwMode="auto">
          <a:xfrm>
            <a:off x="5257800" y="3429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3886200" y="4800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1905000" y="4724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9083" name="Text Box 11"/>
          <p:cNvSpPr txBox="1">
            <a:spLocks noChangeArrowheads="1"/>
          </p:cNvSpPr>
          <p:nvPr/>
        </p:nvSpPr>
        <p:spPr bwMode="auto">
          <a:xfrm>
            <a:off x="4876800" y="3200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9084" name="Text Box 12"/>
          <p:cNvSpPr txBox="1">
            <a:spLocks noChangeArrowheads="1"/>
          </p:cNvSpPr>
          <p:nvPr/>
        </p:nvSpPr>
        <p:spPr bwMode="auto">
          <a:xfrm>
            <a:off x="2895600" y="3200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9085" name="Text Box 13"/>
          <p:cNvSpPr txBox="1">
            <a:spLocks noChangeArrowheads="1"/>
          </p:cNvSpPr>
          <p:nvPr/>
        </p:nvSpPr>
        <p:spPr bwMode="auto">
          <a:xfrm>
            <a:off x="38100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59086" name="AutoShape 14"/>
          <p:cNvCxnSpPr>
            <a:cxnSpLocks noChangeShapeType="1"/>
            <a:stCxn id="259076" idx="3"/>
            <a:endCxn id="259077" idx="7"/>
          </p:cNvCxnSpPr>
          <p:nvPr/>
        </p:nvCxnSpPr>
        <p:spPr bwMode="auto">
          <a:xfrm flipH="1">
            <a:off x="3960813" y="2679700"/>
            <a:ext cx="536575" cy="736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7" name="AutoShape 15"/>
          <p:cNvCxnSpPr>
            <a:cxnSpLocks noChangeShapeType="1"/>
            <a:stCxn id="259076" idx="5"/>
            <a:endCxn id="259080" idx="0"/>
          </p:cNvCxnSpPr>
          <p:nvPr/>
        </p:nvCxnSpPr>
        <p:spPr bwMode="auto">
          <a:xfrm>
            <a:off x="4875213" y="2679700"/>
            <a:ext cx="649287" cy="7350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8" name="AutoShape 16"/>
          <p:cNvCxnSpPr>
            <a:cxnSpLocks noChangeShapeType="1"/>
            <a:stCxn id="259077" idx="5"/>
            <a:endCxn id="259078" idx="1"/>
          </p:cNvCxnSpPr>
          <p:nvPr/>
        </p:nvCxnSpPr>
        <p:spPr bwMode="auto">
          <a:xfrm>
            <a:off x="3960813" y="3822700"/>
            <a:ext cx="536575" cy="965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89" name="AutoShape 17"/>
          <p:cNvCxnSpPr>
            <a:cxnSpLocks noChangeShapeType="1"/>
            <a:stCxn id="259080" idx="3"/>
            <a:endCxn id="259078" idx="7"/>
          </p:cNvCxnSpPr>
          <p:nvPr/>
        </p:nvCxnSpPr>
        <p:spPr bwMode="auto">
          <a:xfrm flipH="1">
            <a:off x="4875213" y="3898900"/>
            <a:ext cx="460375" cy="889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090" name="AutoShape 18"/>
          <p:cNvCxnSpPr>
            <a:cxnSpLocks noChangeShapeType="1"/>
            <a:stCxn id="259077" idx="3"/>
            <a:endCxn id="259079" idx="7"/>
          </p:cNvCxnSpPr>
          <p:nvPr/>
        </p:nvCxnSpPr>
        <p:spPr bwMode="auto">
          <a:xfrm flipH="1">
            <a:off x="2970213" y="3822700"/>
            <a:ext cx="612775" cy="965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3632D4-1E8D-4438-9CF7-9006C0D1352D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381000" y="1219200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rgbClr val="FF3300"/>
                </a:solidFill>
              </a:rPr>
              <a:t>System czasu rzeczywistego</a:t>
            </a:r>
            <a:r>
              <a:rPr lang="pl-PL" altLang="pl-PL">
                <a:solidFill>
                  <a:schemeClr val="tx1"/>
                </a:solidFill>
              </a:rPr>
              <a:t> jest to system komputerowy, w którym obliczenia są wykonywane współbieżnie z procesem zewnętrznym (otoczenie) w celu sterowania, nadzorowania lub terminowego reagowania na zdarzenia występujące w tym procesie (otoczeniu).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Definicje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381000" y="2743200"/>
            <a:ext cx="85344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Na poprawność systemu składa się zarówno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wyliczanie logicznych</a:t>
            </a:r>
            <a:br>
              <a:rPr lang="pl-PL" altLang="pl-PL" sz="1800">
                <a:solidFill>
                  <a:srgbClr val="FF3300"/>
                </a:solidFill>
                <a:latin typeface="Arial" charset="0"/>
              </a:rPr>
            </a:b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wyników</a:t>
            </a:r>
            <a:r>
              <a:rPr lang="pl-PL" altLang="pl-PL" sz="1800">
                <a:latin typeface="Arial" charset="0"/>
              </a:rPr>
              <a:t> jak i dostarczanie ich </a:t>
            </a:r>
            <a:r>
              <a:rPr lang="pl-PL" altLang="pl-PL" sz="1800">
                <a:solidFill>
                  <a:srgbClr val="FF3300"/>
                </a:solidFill>
                <a:latin typeface="Arial" charset="0"/>
              </a:rPr>
              <a:t>w określonym czasie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Nieterminowe wyliczenie odpowiedzi jest błędem w równym stopniu co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podanie odpowiedzi błędnej.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8534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Jeśli komputer jest częścią większej instalacji przemysłowej, to często jest jest nazywany </a:t>
            </a:r>
            <a:r>
              <a:rPr lang="pl-PL" altLang="pl-PL">
                <a:solidFill>
                  <a:srgbClr val="FF3300"/>
                </a:solidFill>
              </a:rPr>
              <a:t>wbudowanym systemem komputerowym </a:t>
            </a:r>
            <a:r>
              <a:rPr lang="pl-PL" altLang="pl-PL">
                <a:solidFill>
                  <a:schemeClr val="tx1"/>
                </a:solidFill>
              </a:rPr>
              <a:t>(ang. embedded computer system).</a:t>
            </a:r>
            <a:br>
              <a:rPr lang="pl-PL" altLang="pl-PL">
                <a:solidFill>
                  <a:schemeClr val="tx1"/>
                </a:solidFill>
              </a:rPr>
            </a:br>
            <a:br>
              <a:rPr lang="pl-PL" altLang="pl-PL">
                <a:solidFill>
                  <a:schemeClr val="tx1"/>
                </a:solidFill>
              </a:rPr>
            </a:br>
            <a:r>
              <a:rPr lang="pl-PL" altLang="pl-PL">
                <a:solidFill>
                  <a:schemeClr val="tx1"/>
                </a:solidFill>
              </a:rPr>
              <a:t>99% procesorów wykorzystywanych jest w aplikacjach wbudowanych.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BD7693-2632-4874-8E2B-9E964C6FD83A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26009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Typy ograniczeń zadań czasu rzeczywistego</a:t>
            </a:r>
          </a:p>
        </p:txBody>
      </p:sp>
      <p:sp>
        <p:nvSpPr>
          <p:cNvPr id="260099" name="Text Box 3"/>
          <p:cNvSpPr txBox="1">
            <a:spLocks noChangeArrowheads="1"/>
          </p:cNvSpPr>
          <p:nvPr/>
        </p:nvSpPr>
        <p:spPr bwMode="auto">
          <a:xfrm>
            <a:off x="76200" y="838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Ograniczenia na zasobach 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3810000" y="1525588"/>
            <a:ext cx="11430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7696200" y="1527175"/>
            <a:ext cx="1219200" cy="1598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3962400" y="1524000"/>
            <a:ext cx="10668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Critical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section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signal(s)</a:t>
            </a:r>
          </a:p>
        </p:txBody>
      </p:sp>
      <p:sp>
        <p:nvSpPr>
          <p:cNvPr id="260103" name="Text Box 7"/>
          <p:cNvSpPr txBox="1">
            <a:spLocks noChangeArrowheads="1"/>
          </p:cNvSpPr>
          <p:nvPr/>
        </p:nvSpPr>
        <p:spPr bwMode="auto">
          <a:xfrm>
            <a:off x="7772400" y="1582738"/>
            <a:ext cx="12192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Critical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section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signal(s)</a:t>
            </a:r>
          </a:p>
        </p:txBody>
      </p:sp>
      <p:sp>
        <p:nvSpPr>
          <p:cNvPr id="260104" name="Text Box 8"/>
          <p:cNvSpPr txBox="1">
            <a:spLocks noChangeArrowheads="1"/>
          </p:cNvSpPr>
          <p:nvPr/>
        </p:nvSpPr>
        <p:spPr bwMode="auto">
          <a:xfrm>
            <a:off x="5867400" y="2135188"/>
            <a:ext cx="9906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60105" name="Text Box 9"/>
          <p:cNvSpPr txBox="1">
            <a:spLocks noChangeArrowheads="1"/>
          </p:cNvSpPr>
          <p:nvPr/>
        </p:nvSpPr>
        <p:spPr bwMode="auto">
          <a:xfrm>
            <a:off x="5791200" y="12192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Shared resource</a:t>
            </a:r>
          </a:p>
        </p:txBody>
      </p:sp>
      <p:cxnSp>
        <p:nvCxnSpPr>
          <p:cNvPr id="260106" name="AutoShape 10"/>
          <p:cNvCxnSpPr>
            <a:cxnSpLocks noChangeShapeType="1"/>
            <a:stCxn id="260100" idx="3"/>
            <a:endCxn id="260104" idx="1"/>
          </p:cNvCxnSpPr>
          <p:nvPr/>
        </p:nvCxnSpPr>
        <p:spPr bwMode="auto">
          <a:xfrm flipV="1">
            <a:off x="4967288" y="2324100"/>
            <a:ext cx="900112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0107" name="AutoShape 11"/>
          <p:cNvCxnSpPr>
            <a:cxnSpLocks noChangeShapeType="1"/>
            <a:stCxn id="260104" idx="3"/>
            <a:endCxn id="260101" idx="1"/>
          </p:cNvCxnSpPr>
          <p:nvPr/>
        </p:nvCxnSpPr>
        <p:spPr bwMode="auto">
          <a:xfrm>
            <a:off x="6858000" y="2324100"/>
            <a:ext cx="823913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108" name="Text Box 12"/>
          <p:cNvSpPr txBox="1">
            <a:spLocks noChangeArrowheads="1"/>
          </p:cNvSpPr>
          <p:nvPr/>
        </p:nvSpPr>
        <p:spPr bwMode="auto">
          <a:xfrm>
            <a:off x="3733800" y="8064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09" name="Text Box 13"/>
          <p:cNvSpPr txBox="1">
            <a:spLocks noChangeArrowheads="1"/>
          </p:cNvSpPr>
          <p:nvPr/>
        </p:nvSpPr>
        <p:spPr bwMode="auto">
          <a:xfrm>
            <a:off x="7620000" y="8064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0" name="Text Box 14"/>
          <p:cNvSpPr txBox="1">
            <a:spLocks noChangeArrowheads="1"/>
          </p:cNvSpPr>
          <p:nvPr/>
        </p:nvSpPr>
        <p:spPr bwMode="auto">
          <a:xfrm>
            <a:off x="3810000" y="32004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1" name="Text Box 15"/>
          <p:cNvSpPr txBox="1">
            <a:spLocks noChangeArrowheads="1"/>
          </p:cNvSpPr>
          <p:nvPr/>
        </p:nvSpPr>
        <p:spPr bwMode="auto">
          <a:xfrm>
            <a:off x="7696200" y="32004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60112" name="Text Box 16"/>
          <p:cNvSpPr txBox="1">
            <a:spLocks noChangeArrowheads="1"/>
          </p:cNvSpPr>
          <p:nvPr/>
        </p:nvSpPr>
        <p:spPr bwMode="auto">
          <a:xfrm>
            <a:off x="3962400" y="68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13" name="Text Box 17"/>
          <p:cNvSpPr txBox="1">
            <a:spLocks noChangeArrowheads="1"/>
          </p:cNvSpPr>
          <p:nvPr/>
        </p:nvSpPr>
        <p:spPr bwMode="auto">
          <a:xfrm>
            <a:off x="7772400" y="700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>
            <a:off x="1295400" y="6096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15" name="Line 19"/>
          <p:cNvSpPr>
            <a:spLocks noChangeShapeType="1"/>
          </p:cNvSpPr>
          <p:nvPr/>
        </p:nvSpPr>
        <p:spPr bwMode="auto">
          <a:xfrm flipV="1">
            <a:off x="1752600" y="5119688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16" name="Rectangle 20"/>
          <p:cNvSpPr>
            <a:spLocks noChangeArrowheads="1"/>
          </p:cNvSpPr>
          <p:nvPr/>
        </p:nvSpPr>
        <p:spPr bwMode="auto">
          <a:xfrm>
            <a:off x="228600" y="3810000"/>
            <a:ext cx="990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17" name="Text Box 21"/>
          <p:cNvSpPr txBox="1">
            <a:spLocks noChangeArrowheads="1"/>
          </p:cNvSpPr>
          <p:nvPr/>
        </p:nvSpPr>
        <p:spPr bwMode="auto">
          <a:xfrm>
            <a:off x="3429000" y="6172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18" name="Text Box 22"/>
          <p:cNvSpPr txBox="1">
            <a:spLocks noChangeArrowheads="1"/>
          </p:cNvSpPr>
          <p:nvPr/>
        </p:nvSpPr>
        <p:spPr bwMode="auto">
          <a:xfrm>
            <a:off x="41910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19" name="Text Box 23"/>
          <p:cNvSpPr txBox="1">
            <a:spLocks noChangeArrowheads="1"/>
          </p:cNvSpPr>
          <p:nvPr/>
        </p:nvSpPr>
        <p:spPr bwMode="auto">
          <a:xfrm>
            <a:off x="48006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20" name="Text Box 24"/>
          <p:cNvSpPr txBox="1">
            <a:spLocks noChangeArrowheads="1"/>
          </p:cNvSpPr>
          <p:nvPr/>
        </p:nvSpPr>
        <p:spPr bwMode="auto">
          <a:xfrm>
            <a:off x="8153400" y="5881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0121" name="Text Box 25"/>
          <p:cNvSpPr txBox="1">
            <a:spLocks noChangeArrowheads="1"/>
          </p:cNvSpPr>
          <p:nvPr/>
        </p:nvSpPr>
        <p:spPr bwMode="auto">
          <a:xfrm>
            <a:off x="609600" y="5867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0122" name="Line 26"/>
          <p:cNvSpPr>
            <a:spLocks noChangeShapeType="1"/>
          </p:cNvSpPr>
          <p:nvPr/>
        </p:nvSpPr>
        <p:spPr bwMode="auto">
          <a:xfrm>
            <a:off x="1295400" y="4953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23" name="Line 27"/>
          <p:cNvSpPr>
            <a:spLocks noChangeShapeType="1"/>
          </p:cNvSpPr>
          <p:nvPr/>
        </p:nvSpPr>
        <p:spPr bwMode="auto">
          <a:xfrm flipV="1">
            <a:off x="3581400" y="4038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24" name="Rectangle 28"/>
          <p:cNvSpPr>
            <a:spLocks noChangeArrowheads="1"/>
          </p:cNvSpPr>
          <p:nvPr/>
        </p:nvSpPr>
        <p:spPr bwMode="auto">
          <a:xfrm>
            <a:off x="228600" y="3200400"/>
            <a:ext cx="9906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25" name="Text Box 29"/>
          <p:cNvSpPr txBox="1">
            <a:spLocks noChangeArrowheads="1"/>
          </p:cNvSpPr>
          <p:nvPr/>
        </p:nvSpPr>
        <p:spPr bwMode="auto">
          <a:xfrm>
            <a:off x="8153400" y="4800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0126" name="Text Box 30"/>
          <p:cNvSpPr txBox="1">
            <a:spLocks noChangeArrowheads="1"/>
          </p:cNvSpPr>
          <p:nvPr/>
        </p:nvSpPr>
        <p:spPr bwMode="auto">
          <a:xfrm>
            <a:off x="609600" y="47863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0127" name="Text Box 31"/>
          <p:cNvSpPr txBox="1">
            <a:spLocks noChangeArrowheads="1"/>
          </p:cNvSpPr>
          <p:nvPr/>
        </p:nvSpPr>
        <p:spPr bwMode="auto">
          <a:xfrm>
            <a:off x="1295400" y="3824288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Critical section</a:t>
            </a:r>
          </a:p>
        </p:txBody>
      </p:sp>
      <p:sp>
        <p:nvSpPr>
          <p:cNvPr id="260128" name="Text Box 32"/>
          <p:cNvSpPr txBox="1">
            <a:spLocks noChangeArrowheads="1"/>
          </p:cNvSpPr>
          <p:nvPr/>
        </p:nvSpPr>
        <p:spPr bwMode="auto">
          <a:xfrm>
            <a:off x="1219200" y="32146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Normal execution</a:t>
            </a:r>
          </a:p>
        </p:txBody>
      </p:sp>
      <p:sp>
        <p:nvSpPr>
          <p:cNvPr id="260129" name="Rectangle 33"/>
          <p:cNvSpPr>
            <a:spLocks noChangeArrowheads="1"/>
          </p:cNvSpPr>
          <p:nvPr/>
        </p:nvSpPr>
        <p:spPr bwMode="auto">
          <a:xfrm>
            <a:off x="1752600" y="5721350"/>
            <a:ext cx="990600" cy="3667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0" name="Rectangle 34"/>
          <p:cNvSpPr>
            <a:spLocks noChangeArrowheads="1"/>
          </p:cNvSpPr>
          <p:nvPr/>
        </p:nvSpPr>
        <p:spPr bwMode="auto">
          <a:xfrm>
            <a:off x="2743200" y="5715000"/>
            <a:ext cx="8382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1" name="Rectangle 35"/>
          <p:cNvSpPr>
            <a:spLocks noChangeArrowheads="1"/>
          </p:cNvSpPr>
          <p:nvPr/>
        </p:nvSpPr>
        <p:spPr bwMode="auto">
          <a:xfrm>
            <a:off x="3581400" y="4586288"/>
            <a:ext cx="685800" cy="36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2" name="Rectangle 36"/>
          <p:cNvSpPr>
            <a:spLocks noChangeArrowheads="1"/>
          </p:cNvSpPr>
          <p:nvPr/>
        </p:nvSpPr>
        <p:spPr bwMode="auto">
          <a:xfrm>
            <a:off x="4267200" y="5715000"/>
            <a:ext cx="609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3" name="Rectangle 37"/>
          <p:cNvSpPr>
            <a:spLocks noChangeArrowheads="1"/>
          </p:cNvSpPr>
          <p:nvPr/>
        </p:nvSpPr>
        <p:spPr bwMode="auto">
          <a:xfrm>
            <a:off x="4876800" y="4572000"/>
            <a:ext cx="990600" cy="381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60134" name="Rectangle 38"/>
          <p:cNvSpPr>
            <a:spLocks noChangeArrowheads="1"/>
          </p:cNvSpPr>
          <p:nvPr/>
        </p:nvSpPr>
        <p:spPr bwMode="auto">
          <a:xfrm>
            <a:off x="5867400" y="4578350"/>
            <a:ext cx="685800" cy="3667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5" name="Rectangle 39"/>
          <p:cNvSpPr>
            <a:spLocks noChangeArrowheads="1"/>
          </p:cNvSpPr>
          <p:nvPr/>
        </p:nvSpPr>
        <p:spPr bwMode="auto">
          <a:xfrm>
            <a:off x="6553200" y="5729288"/>
            <a:ext cx="685800" cy="36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en-GB" altLang="pl-PL"/>
          </a:p>
        </p:txBody>
      </p:sp>
      <p:sp>
        <p:nvSpPr>
          <p:cNvPr id="260136" name="Line 40"/>
          <p:cNvSpPr>
            <a:spLocks noChangeShapeType="1"/>
          </p:cNvSpPr>
          <p:nvPr/>
        </p:nvSpPr>
        <p:spPr bwMode="auto">
          <a:xfrm>
            <a:off x="35814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7" name="Line 41"/>
          <p:cNvSpPr>
            <a:spLocks noChangeShapeType="1"/>
          </p:cNvSpPr>
          <p:nvPr/>
        </p:nvSpPr>
        <p:spPr bwMode="auto">
          <a:xfrm>
            <a:off x="4267200" y="4953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8" name="Line 42"/>
          <p:cNvSpPr>
            <a:spLocks noChangeShapeType="1"/>
          </p:cNvSpPr>
          <p:nvPr/>
        </p:nvSpPr>
        <p:spPr bwMode="auto">
          <a:xfrm>
            <a:off x="48768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0139" name="Line 43"/>
          <p:cNvSpPr>
            <a:spLocks noChangeShapeType="1"/>
          </p:cNvSpPr>
          <p:nvPr/>
        </p:nvSpPr>
        <p:spPr bwMode="auto">
          <a:xfrm>
            <a:off x="6553200" y="5029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CB19DA-A11F-41A2-91BF-620ACFE70705}" type="slidenum">
              <a:rPr lang="pl-PL" altLang="pl-PL"/>
              <a:pPr/>
              <a:t>31</a:t>
            </a:fld>
            <a:endParaRPr lang="pl-PL" altLang="pl-PL"/>
          </a:p>
        </p:txBody>
      </p:sp>
      <p:sp>
        <p:nvSpPr>
          <p:cNvPr id="26112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Szeregowanie periodycznych zadań czasu rzeczywistego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- wprowadzenie</a:t>
            </a:r>
          </a:p>
        </p:txBody>
      </p:sp>
      <p:sp>
        <p:nvSpPr>
          <p:cNvPr id="261123" name="Text Box 3"/>
          <p:cNvSpPr txBox="1">
            <a:spLocks noChangeArrowheads="1"/>
          </p:cNvSpPr>
          <p:nvPr/>
        </p:nvSpPr>
        <p:spPr bwMode="auto">
          <a:xfrm>
            <a:off x="76200" y="1039813"/>
            <a:ext cx="8915400" cy="527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Wiele aplikacji czasu rzeczywistego (np. sterowanie) składa się ze zbioru zadań wykonywanych cyklicznie (odczyt danych sensorycznych, pętle sterowania, monitorowanie).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Oczekuje się, że zadania wykonywać się będą cyklicznie z założoną częstotliwością określoną na podstawie wymagań danej aplikacji (np. wolna, szybka pętla obliczeń)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Kiedy aplikacja ma się składać z wielu współbieżnych zadań z określonymi ograniczeniami czasowymi projektant musi gwarantować, że każda periodyczna instancja jest regularnie aktywowana z prawidłową częstotliwością i kończy swoje obliczenia przed upłynięciem ostatecznego czasu zakończenia obliczeń.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Jednym z pierwszych opracowanych podejść było: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Wykonywanie cykliczne (ang. Cyclic Executive)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Podstawowe algorytmy szeregowania dla zbioru cyklicznych zadań, to: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Rate Monotonic (RM)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Earliest Deadline First (EDF)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Deadline Monotonic Priority Ordering (DMPO)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68A87F-9655-4030-9871-F0A989019569}" type="slidenum">
              <a:rPr lang="pl-PL" altLang="pl-PL"/>
              <a:pPr/>
              <a:t>32</a:t>
            </a:fld>
            <a:endParaRPr lang="pl-PL" altLang="pl-PL"/>
          </a:p>
        </p:txBody>
      </p:sp>
      <p:sp>
        <p:nvSpPr>
          <p:cNvPr id="26214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</a:t>
            </a:r>
          </a:p>
        </p:txBody>
      </p:sp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Jednym z popularnych podejść do konstruowania systemów czasu rzeczywistego jest zastosowanie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wykonywania cyklicznego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Podejście do projektowania jest współbieżne, ale generowany kod aplikacji jest zestawem procedur wywoływanych zgodnie z tablicą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Cała tablica obejmuje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główny cykl</a:t>
            </a:r>
            <a:r>
              <a:rPr lang="pl-PL" altLang="pl-PL" sz="1800">
                <a:latin typeface="Arial" charset="0"/>
              </a:rPr>
              <a:t> systemu podzielony zwykle na </a:t>
            </a: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pośrednie cykle</a:t>
            </a:r>
            <a:r>
              <a:rPr lang="pl-PL" altLang="pl-PL" sz="1800">
                <a:latin typeface="Arial" charset="0"/>
              </a:rPr>
              <a:t> o stałej długości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Pośrednie cykle decydują o minimalnym cyklu w systemie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Główny cykl określa maksymalny cykl systemu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Główna zaleta: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solidFill>
                  <a:schemeClr val="folHlink"/>
                </a:solidFill>
                <a:latin typeface="Arial" charset="0"/>
              </a:rPr>
              <a:t>Taki system jest w pełni deterministyczny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CF7F68-174F-4ADA-B15C-2CF24FA90626}" type="slidenum">
              <a:rPr lang="pl-PL" altLang="pl-PL"/>
              <a:pPr/>
              <a:t>33</a:t>
            </a:fld>
            <a:endParaRPr lang="pl-PL" altLang="pl-PL"/>
          </a:p>
        </p:txBody>
      </p:sp>
      <p:sp>
        <p:nvSpPr>
          <p:cNvPr id="26317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przykład</a:t>
            </a: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Rozważany będzie następujący zestaw procesów: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990600" y="1981200"/>
            <a:ext cx="7391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r>
              <a:rPr lang="en-US" altLang="pl-PL" sz="2000" b="0">
                <a:latin typeface="Arial" charset="0"/>
              </a:rPr>
              <a:t>Process 	 Period</a:t>
            </a:r>
            <a:r>
              <a:rPr lang="en-US" altLang="pl-PL" sz="2000" b="0">
                <a:latin typeface="Courier New" pitchFamily="49" charset="0"/>
              </a:rPr>
              <a:t>,T 	 </a:t>
            </a:r>
            <a:r>
              <a:rPr lang="en-US" altLang="pl-PL" sz="2000" b="0">
                <a:latin typeface="Arial" charset="0"/>
              </a:rPr>
              <a:t>Computation Time</a:t>
            </a:r>
            <a:r>
              <a:rPr lang="en-US" altLang="pl-PL" sz="2000" b="0">
                <a:latin typeface="Courier New" pitchFamily="49" charset="0"/>
              </a:rPr>
              <a:t>,C</a:t>
            </a:r>
          </a:p>
          <a:p>
            <a:pPr>
              <a:spcBef>
                <a:spcPct val="20000"/>
              </a:spcBef>
              <a:buClrTx/>
            </a:pPr>
            <a:endParaRPr lang="en-US" altLang="pl-PL" sz="2000" b="0">
              <a:latin typeface="Courier New" pitchFamily="49" charset="0"/>
            </a:endParaRPr>
          </a:p>
          <a:p>
            <a:pPr>
              <a:spcBef>
                <a:spcPct val="20000"/>
              </a:spcBef>
              <a:buClrTx/>
            </a:pPr>
            <a:r>
              <a:rPr lang="en-US" altLang="pl-PL" sz="3200" b="0">
                <a:latin typeface="Courier New" pitchFamily="49" charset="0"/>
              </a:rPr>
              <a:t>  </a:t>
            </a:r>
            <a:r>
              <a:rPr lang="en-US" altLang="pl-PL" sz="2000" b="0">
                <a:latin typeface="Courier New" pitchFamily="49" charset="0"/>
              </a:rPr>
              <a:t>a 	 	   25 	 	10 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>
                <a:latin typeface="Courier New" pitchFamily="49" charset="0"/>
              </a:rPr>
              <a:t>	 b	 	   25 	 	 8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>
                <a:latin typeface="Courier New" pitchFamily="49" charset="0"/>
              </a:rPr>
              <a:t>	 c	 	   50 	 	 5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>
                <a:latin typeface="Courier New" pitchFamily="49" charset="0"/>
              </a:rPr>
              <a:t>	 d 	 	   50 	 	 4</a:t>
            </a:r>
          </a:p>
          <a:p>
            <a:pPr>
              <a:spcBef>
                <a:spcPct val="20000"/>
              </a:spcBef>
              <a:buClrTx/>
            </a:pPr>
            <a:r>
              <a:rPr lang="en-US" altLang="pl-PL" sz="2000" b="0">
                <a:latin typeface="Courier New" pitchFamily="49" charset="0"/>
              </a:rPr>
              <a:t>	 e 	 	  100 	 	 2</a:t>
            </a:r>
            <a:endParaRPr lang="en-US" altLang="pl-PL" sz="2000" b="0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F6704-18C0-47D7-BCF7-1E9BAF6E7C92}" type="slidenum">
              <a:rPr lang="pl-PL" altLang="pl-PL"/>
              <a:pPr/>
              <a:t>34</a:t>
            </a:fld>
            <a:endParaRPr lang="pl-PL" altLang="pl-PL"/>
          </a:p>
        </p:txBody>
      </p:sp>
      <p:sp>
        <p:nvSpPr>
          <p:cNvPr id="264194" name="Text Box 2"/>
          <p:cNvSpPr txBox="1">
            <a:spLocks noChangeArrowheads="1"/>
          </p:cNvSpPr>
          <p:nvPr/>
        </p:nvSpPr>
        <p:spPr bwMode="auto">
          <a:xfrm>
            <a:off x="152400" y="136525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przykład</a:t>
            </a:r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76200" y="6096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Uszeregowanie procesów można zapisać następująco: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1089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dirty="0">
                <a:solidFill>
                  <a:schemeClr val="tx1"/>
                </a:solidFill>
                <a:latin typeface="Courier New" pitchFamily="49" charset="0"/>
              </a:rPr>
              <a:t>loop</a:t>
            </a:r>
            <a:endParaRPr lang="en-US" altLang="pl-PL" sz="2000" b="0" dirty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procedure_for_c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procedure_for_d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procedure_for_e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procedure_for_c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wait_for_interrupt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procedure_for_a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procedure_for_b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 </a:t>
            </a:r>
            <a:r>
              <a:rPr lang="en-US" altLang="pl-PL" sz="2000" b="0" dirty="0" err="1">
                <a:solidFill>
                  <a:schemeClr val="tx1"/>
                </a:solidFill>
                <a:latin typeface="Courier New" pitchFamily="49" charset="0"/>
              </a:rPr>
              <a:t>procedure_for_d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sz="2000" dirty="0">
                <a:solidFill>
                  <a:schemeClr val="tx1"/>
                </a:solidFill>
                <a:latin typeface="Courier New" pitchFamily="49" charset="0"/>
              </a:rPr>
              <a:t>end loop</a:t>
            </a:r>
            <a:r>
              <a:rPr lang="en-US" altLang="pl-PL" sz="2000" b="0" dirty="0">
                <a:solidFill>
                  <a:schemeClr val="tx1"/>
                </a:solidFill>
                <a:latin typeface="Courier New" pitchFamily="49" charset="0"/>
              </a:rPr>
              <a:t>;</a:t>
            </a:r>
            <a:endParaRPr lang="en-US" altLang="pl-PL" sz="20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114300" y="5788025"/>
            <a:ext cx="1981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>
            <a:off x="876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199" name="Line 7"/>
          <p:cNvSpPr>
            <a:spLocks noChangeShapeType="1"/>
          </p:cNvSpPr>
          <p:nvPr/>
        </p:nvSpPr>
        <p:spPr bwMode="auto">
          <a:xfrm>
            <a:off x="1485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0" name="Text Box 8"/>
          <p:cNvSpPr txBox="1">
            <a:spLocks noChangeArrowheads="1"/>
          </p:cNvSpPr>
          <p:nvPr/>
        </p:nvSpPr>
        <p:spPr bwMode="auto">
          <a:xfrm>
            <a:off x="2667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01" name="Text Box 9"/>
          <p:cNvSpPr txBox="1">
            <a:spLocks noChangeArrowheads="1"/>
          </p:cNvSpPr>
          <p:nvPr/>
        </p:nvSpPr>
        <p:spPr bwMode="auto">
          <a:xfrm>
            <a:off x="10731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02" name="Text Box 10"/>
          <p:cNvSpPr txBox="1">
            <a:spLocks noChangeArrowheads="1"/>
          </p:cNvSpPr>
          <p:nvPr/>
        </p:nvSpPr>
        <p:spPr bwMode="auto">
          <a:xfrm>
            <a:off x="1638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64203" name="Group 11"/>
          <p:cNvGrpSpPr>
            <a:grpSpLocks/>
          </p:cNvGrpSpPr>
          <p:nvPr/>
        </p:nvGrpSpPr>
        <p:grpSpPr bwMode="auto">
          <a:xfrm>
            <a:off x="114300" y="5181600"/>
            <a:ext cx="1385888" cy="949325"/>
            <a:chOff x="816" y="3098"/>
            <a:chExt cx="873" cy="598"/>
          </a:xfrm>
        </p:grpSpPr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902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06" name="Rectangle 14"/>
          <p:cNvSpPr>
            <a:spLocks noChangeArrowheads="1"/>
          </p:cNvSpPr>
          <p:nvPr/>
        </p:nvSpPr>
        <p:spPr bwMode="auto">
          <a:xfrm>
            <a:off x="2400300" y="5788025"/>
            <a:ext cx="22098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>
            <a:off x="3162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8" name="Line 16"/>
          <p:cNvSpPr>
            <a:spLocks noChangeShapeType="1"/>
          </p:cNvSpPr>
          <p:nvPr/>
        </p:nvSpPr>
        <p:spPr bwMode="auto">
          <a:xfrm>
            <a:off x="3771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09" name="Text Box 17"/>
          <p:cNvSpPr txBox="1">
            <a:spLocks noChangeArrowheads="1"/>
          </p:cNvSpPr>
          <p:nvPr/>
        </p:nvSpPr>
        <p:spPr bwMode="auto">
          <a:xfrm>
            <a:off x="25527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10" name="Text Box 18"/>
          <p:cNvSpPr txBox="1">
            <a:spLocks noChangeArrowheads="1"/>
          </p:cNvSpPr>
          <p:nvPr/>
        </p:nvSpPr>
        <p:spPr bwMode="auto">
          <a:xfrm>
            <a:off x="33591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11" name="Text Box 19"/>
          <p:cNvSpPr txBox="1">
            <a:spLocks noChangeArrowheads="1"/>
          </p:cNvSpPr>
          <p:nvPr/>
        </p:nvSpPr>
        <p:spPr bwMode="auto">
          <a:xfrm>
            <a:off x="377190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d</a:t>
            </a:r>
          </a:p>
        </p:txBody>
      </p:sp>
      <p:grpSp>
        <p:nvGrpSpPr>
          <p:cNvPr id="264212" name="Group 20"/>
          <p:cNvGrpSpPr>
            <a:grpSpLocks/>
          </p:cNvGrpSpPr>
          <p:nvPr/>
        </p:nvGrpSpPr>
        <p:grpSpPr bwMode="auto">
          <a:xfrm>
            <a:off x="2400300" y="5181600"/>
            <a:ext cx="1385888" cy="949325"/>
            <a:chOff x="816" y="3098"/>
            <a:chExt cx="873" cy="598"/>
          </a:xfrm>
        </p:grpSpPr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14" name="Text Box 22"/>
            <p:cNvSpPr txBox="1">
              <a:spLocks noChangeArrowheads="1"/>
            </p:cNvSpPr>
            <p:nvPr/>
          </p:nvSpPr>
          <p:spPr bwMode="auto">
            <a:xfrm>
              <a:off x="902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15" name="Line 23"/>
          <p:cNvSpPr>
            <a:spLocks noChangeShapeType="1"/>
          </p:cNvSpPr>
          <p:nvPr/>
        </p:nvSpPr>
        <p:spPr bwMode="auto">
          <a:xfrm>
            <a:off x="43053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6" name="Text Box 24"/>
          <p:cNvSpPr txBox="1">
            <a:spLocks noChangeArrowheads="1"/>
          </p:cNvSpPr>
          <p:nvPr/>
        </p:nvSpPr>
        <p:spPr bwMode="auto">
          <a:xfrm>
            <a:off x="4305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264217" name="Rectangle 25"/>
          <p:cNvSpPr>
            <a:spLocks noChangeArrowheads="1"/>
          </p:cNvSpPr>
          <p:nvPr/>
        </p:nvSpPr>
        <p:spPr bwMode="auto">
          <a:xfrm>
            <a:off x="4914900" y="5788025"/>
            <a:ext cx="1905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>
            <a:off x="56769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>
            <a:off x="6286500" y="57880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4220" name="Text Box 28"/>
          <p:cNvSpPr txBox="1">
            <a:spLocks noChangeArrowheads="1"/>
          </p:cNvSpPr>
          <p:nvPr/>
        </p:nvSpPr>
        <p:spPr bwMode="auto">
          <a:xfrm>
            <a:off x="50673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5797550" y="58261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4222" name="Text Box 30"/>
          <p:cNvSpPr txBox="1">
            <a:spLocks noChangeArrowheads="1"/>
          </p:cNvSpPr>
          <p:nvPr/>
        </p:nvSpPr>
        <p:spPr bwMode="auto">
          <a:xfrm>
            <a:off x="6438900" y="58261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 dirty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pSp>
        <p:nvGrpSpPr>
          <p:cNvPr id="264223" name="Group 31"/>
          <p:cNvGrpSpPr>
            <a:grpSpLocks/>
          </p:cNvGrpSpPr>
          <p:nvPr/>
        </p:nvGrpSpPr>
        <p:grpSpPr bwMode="auto">
          <a:xfrm>
            <a:off x="4906963" y="5181600"/>
            <a:ext cx="1249363" cy="949325"/>
            <a:chOff x="811" y="3098"/>
            <a:chExt cx="787" cy="598"/>
          </a:xfrm>
        </p:grpSpPr>
        <p:sp>
          <p:nvSpPr>
            <p:cNvPr id="264224" name="Line 3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64225" name="Text Box 33"/>
            <p:cNvSpPr txBox="1">
              <a:spLocks noChangeArrowheads="1"/>
            </p:cNvSpPr>
            <p:nvPr/>
          </p:nvSpPr>
          <p:spPr bwMode="auto">
            <a:xfrm>
              <a:off x="811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  <p:sp>
        <p:nvSpPr>
          <p:cNvPr id="264226" name="Text Box 34"/>
          <p:cNvSpPr txBox="1">
            <a:spLocks noChangeArrowheads="1"/>
          </p:cNvSpPr>
          <p:nvPr/>
        </p:nvSpPr>
        <p:spPr bwMode="auto">
          <a:xfrm>
            <a:off x="228600" y="4586288"/>
            <a:ext cx="891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Co przekłada się na następujący schemat wykonywania procesów:</a:t>
            </a:r>
            <a:endParaRPr lang="pl-PL" altLang="pl-PL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6987480" y="5814020"/>
            <a:ext cx="1905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" name="Line 26"/>
          <p:cNvSpPr>
            <a:spLocks noChangeShapeType="1"/>
          </p:cNvSpPr>
          <p:nvPr/>
        </p:nvSpPr>
        <p:spPr bwMode="auto">
          <a:xfrm>
            <a:off x="7749480" y="581402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" name="Line 27"/>
          <p:cNvSpPr>
            <a:spLocks noChangeShapeType="1"/>
          </p:cNvSpPr>
          <p:nvPr/>
        </p:nvSpPr>
        <p:spPr bwMode="auto">
          <a:xfrm>
            <a:off x="8359080" y="581402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7139880" y="585212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870130" y="585212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8511480" y="5852120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2400" b="0" dirty="0">
                <a:solidFill>
                  <a:schemeClr val="tx1"/>
                </a:solidFill>
                <a:latin typeface="Times New Roman" pitchFamily="18" charset="0"/>
              </a:rPr>
              <a:t>d</a:t>
            </a:r>
            <a:endParaRPr lang="en-US" altLang="pl-PL" sz="24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42" name="Group 31"/>
          <p:cNvGrpSpPr>
            <a:grpSpLocks/>
          </p:cNvGrpSpPr>
          <p:nvPr/>
        </p:nvGrpSpPr>
        <p:grpSpPr bwMode="auto">
          <a:xfrm>
            <a:off x="6979543" y="5207595"/>
            <a:ext cx="1249363" cy="949325"/>
            <a:chOff x="811" y="3098"/>
            <a:chExt cx="787" cy="598"/>
          </a:xfrm>
        </p:grpSpPr>
        <p:sp>
          <p:nvSpPr>
            <p:cNvPr id="43" name="Line 32"/>
            <p:cNvSpPr>
              <a:spLocks noChangeShapeType="1"/>
            </p:cNvSpPr>
            <p:nvPr/>
          </p:nvSpPr>
          <p:spPr bwMode="auto">
            <a:xfrm>
              <a:off x="816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44" name="Text Box 33"/>
            <p:cNvSpPr txBox="1">
              <a:spLocks noChangeArrowheads="1"/>
            </p:cNvSpPr>
            <p:nvPr/>
          </p:nvSpPr>
          <p:spPr bwMode="auto">
            <a:xfrm>
              <a:off x="811" y="3098"/>
              <a:ext cx="7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sz="2400" b="0" dirty="0">
                  <a:solidFill>
                    <a:schemeClr val="tx1"/>
                  </a:solidFill>
                  <a:latin typeface="Times New Roman" pitchFamily="18" charset="0"/>
                </a:rPr>
                <a:t>Interrupt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4034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5A57B0-563D-4B60-9CB8-A87BEE570F9D}" type="slidenum">
              <a:rPr lang="pl-PL" altLang="pl-PL"/>
              <a:pPr/>
              <a:t>35</a:t>
            </a:fld>
            <a:endParaRPr lang="pl-PL" altLang="pl-PL"/>
          </a:p>
        </p:txBody>
      </p:sp>
      <p:sp>
        <p:nvSpPr>
          <p:cNvPr id="26521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właściwości</a:t>
            </a:r>
          </a:p>
        </p:txBody>
      </p:sp>
      <p:sp>
        <p:nvSpPr>
          <p:cNvPr id="265219" name="Text Box 3"/>
          <p:cNvSpPr txBox="1">
            <a:spLocks noChangeArrowheads="1"/>
          </p:cNvSpPr>
          <p:nvPr/>
        </p:nvSpPr>
        <p:spPr bwMode="auto">
          <a:xfrm>
            <a:off x="76200" y="965200"/>
            <a:ext cx="8915400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Wyeliminowano zestaw procesów (zadań) z systemu. Każdy z pośrednich cyklów jest sekwencją wołań procedur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Procedury współdzielą wspólna przestrzeń adresową stad mogą wymieniać dane. Dane nie muszą być chronione (np. przez semafory), ponieważ współbieżny dostęp do zasobów jest niemożliwy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Wszystkie okresy „procesów” muszą być wielokrotnością cyklu pośredniego.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99CF3F-8C4D-4DEE-9009-44F53F771031}" type="slidenum">
              <a:rPr lang="pl-PL" altLang="pl-PL"/>
              <a:pPr/>
              <a:t>36</a:t>
            </a:fld>
            <a:endParaRPr lang="pl-PL" altLang="pl-PL"/>
          </a:p>
        </p:txBody>
      </p:sp>
      <p:sp>
        <p:nvSpPr>
          <p:cNvPr id="266242" name="Text Box 2"/>
          <p:cNvSpPr txBox="1">
            <a:spLocks noChangeArrowheads="1"/>
          </p:cNvSpPr>
          <p:nvPr/>
        </p:nvSpPr>
        <p:spPr bwMode="auto">
          <a:xfrm>
            <a:off x="228600" y="136525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Wykonywanie cykliczne – problemy</a:t>
            </a:r>
          </a:p>
        </p:txBody>
      </p:sp>
      <p:sp>
        <p:nvSpPr>
          <p:cNvPr id="266243" name="Text Box 3"/>
          <p:cNvSpPr txBox="1">
            <a:spLocks noChangeArrowheads="1"/>
          </p:cNvSpPr>
          <p:nvPr/>
        </p:nvSpPr>
        <p:spPr bwMode="auto">
          <a:xfrm>
            <a:off x="76200" y="752475"/>
            <a:ext cx="8915400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Mogą pojawić się problemy z włączeniem w system procesów o długim okresie. Główny cykl jest zarazem maksymalnym cyklem w systemie bez konieczności włączania dodatkowych modułów szeregujących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Zadania sporadyczne są trudne (jeśli niemożliwe) do włączenia w system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Stworzenie tabeli wykonywania cyklicznego jest trudne. Trudne jest również dokonywanie uaktualnień. Z punktu widzenia matematycznego otrzymuje się problem NP-trudny.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Może zaistnieć konieczność podzielania jednego „procesu” na sekwencję procedur o jednakowym czasie wykonywania, co może powodować dodatkowe błędy (program traci „eleganckość” z punku widzenia inżynierii oprogramowania)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Podejście praktycznie uniemożliwia zastosowanie innych, bardziej elastycznych metod szeregowania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praktycznych zastosowaniach można zrezygnować z pełnego determinizmu aplikacji z zachowaniem przewidywalności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Wniosek: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prostych, cyklicznych systemów warto rozważyć wykonywanie cykliczne, dla pozostałych zastosować  trzeba inne, zaawansowane rozwiązania.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E5406-85CC-44DC-9B5E-B259C2336B55}" type="slidenum">
              <a:rPr lang="pl-PL" altLang="pl-PL"/>
              <a:pPr/>
              <a:t>37</a:t>
            </a:fld>
            <a:endParaRPr lang="pl-PL" altLang="pl-PL"/>
          </a:p>
        </p:txBody>
      </p:sp>
      <p:sp>
        <p:nvSpPr>
          <p:cNvPr id="26726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Założenia dotyczące zbioru zadań przewidzianych do szeregowania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(RM, EDF, DMPO)</a:t>
            </a:r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563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Instancje (kolejne wystąpienia) zadania periodycznego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są regularnie aktywowane ze stałą częstotliwością. Przedział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 pomiędzy kolejnymi aktywacjami nazywany jest okresem zadania.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instancje zadania mają ten sam najdłuższy czas wykonywania (WCET- Worst Case Execution Time)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instancje zadania mają tą samą wartość względnego ostatecznego terminu zakończenia obliczeń (Relative deadline) D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AutoNum type="arabicPeriod"/>
            </a:pPr>
            <a:r>
              <a:rPr lang="pl-PL" altLang="pl-PL" sz="1800">
                <a:latin typeface="Arial" charset="0"/>
              </a:rPr>
              <a:t>Wszystkie szeregowane zadania są niezależne tzn. nie ma pomiędzy nimi relacji poprzedzania ani ograniczeń na zasobach.</a:t>
            </a: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Dodatkowo: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Zadanie nie może zawiesić samego siebie (np. Dla wykonania operacji wej/wyj).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Zadania są wprowadzane do wykonywania z chwilą ich nadejścia do kolejki.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r>
              <a:rPr lang="pl-PL" altLang="pl-PL" sz="1800">
                <a:latin typeface="Arial" charset="0"/>
              </a:rPr>
              <a:t>W rozważaniach pominięte będą czasy na obsługę przełączania zadań itp.</a:t>
            </a:r>
          </a:p>
          <a:p>
            <a:pPr>
              <a:spcBef>
                <a:spcPct val="10000"/>
              </a:spcBef>
              <a:buFontTx/>
              <a:buAutoNum type="arabicPeriod" startAt="5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Zadania spełniające założenia 1.-4. Opisać można przez 3 parametry: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Czas aktywacji pierwszej instancji danego zadania </a:t>
            </a:r>
            <a:r>
              <a:rPr lang="pl-PL" altLang="pl-PL" sz="1800">
                <a:latin typeface="Arial" charset="0"/>
                <a:sym typeface="Symbol" pitchFamily="18" charset="2"/>
              </a:rPr>
              <a:t></a:t>
            </a:r>
            <a:r>
              <a:rPr lang="pl-PL" altLang="pl-PL" sz="1800" baseline="-25000">
                <a:latin typeface="Arial" charset="0"/>
                <a:sym typeface="Symbol" pitchFamily="18" charset="2"/>
              </a:rPr>
              <a:t>i</a:t>
            </a:r>
            <a:r>
              <a:rPr lang="pl-PL" altLang="pl-PL" sz="1800">
                <a:latin typeface="Arial" charset="0"/>
                <a:sym typeface="Symbol" pitchFamily="18" charset="2"/>
              </a:rPr>
              <a:t>,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Okres danego zadania T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,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Najdłuższy czas wykonywania danego zadania C</a:t>
            </a:r>
            <a:r>
              <a:rPr lang="pl-PL" altLang="pl-PL" sz="1800" baseline="-25000">
                <a:latin typeface="Arial" charset="0"/>
              </a:rPr>
              <a:t>i</a:t>
            </a:r>
            <a:r>
              <a:rPr lang="pl-PL" altLang="pl-PL" sz="180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9FE844-D432-4A6D-AB3A-CE7AC49F027A}" type="slidenum">
              <a:rPr lang="pl-PL" altLang="pl-PL"/>
              <a:pPr/>
              <a:t>38</a:t>
            </a:fld>
            <a:endParaRPr lang="pl-PL" altLang="pl-PL"/>
          </a:p>
        </p:txBody>
      </p:sp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Współczynnik wykorzystania procesora</a:t>
            </a: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Wzór:</a:t>
            </a:r>
          </a:p>
        </p:txBody>
      </p:sp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3657600" y="762000"/>
          <a:ext cx="12192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3" name="Równanie" r:id="rId3" imgW="660113" imgH="444307" progId="">
                  <p:embed/>
                </p:oleObj>
              </mc:Choice>
              <mc:Fallback>
                <p:oleObj name="Równanie" r:id="rId3" imgW="660113" imgH="444307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762000"/>
                        <a:ext cx="1219200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76200" y="4210050"/>
            <a:ext cx="89154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Współczynnik opisuje obciążenie procesora podczas wykonywania zbioru cyklicznych zadań.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różnych algorytmów szeregowania i różnych zbiorów zadań współczynnik może przyjmować różne graniczne wartości, dla których dany zbiór zadań jest szeregowalny (może wykonać wszystkie swoje obliczenia w zadanych ograniczeniach czasowych).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Jeśli współczynnik przyjmuje wartość większą od 1, dany zbiór zadań nie może być szeregowany przez żaden algorytm.</a:t>
            </a:r>
          </a:p>
        </p:txBody>
      </p:sp>
      <p:sp>
        <p:nvSpPr>
          <p:cNvPr id="268294" name="Line 6"/>
          <p:cNvSpPr>
            <a:spLocks noChangeShapeType="1"/>
          </p:cNvSpPr>
          <p:nvPr/>
        </p:nvSpPr>
        <p:spPr bwMode="auto">
          <a:xfrm>
            <a:off x="1143000" y="3429000"/>
            <a:ext cx="678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5" name="Line 7"/>
          <p:cNvSpPr>
            <a:spLocks noChangeShapeType="1"/>
          </p:cNvSpPr>
          <p:nvPr/>
        </p:nvSpPr>
        <p:spPr bwMode="auto">
          <a:xfrm flipH="1">
            <a:off x="7239000" y="2057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6" name="Line 8"/>
          <p:cNvSpPr>
            <a:spLocks noChangeShapeType="1"/>
          </p:cNvSpPr>
          <p:nvPr/>
        </p:nvSpPr>
        <p:spPr bwMode="auto">
          <a:xfrm flipV="1">
            <a:off x="1600200" y="19050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7" name="Rectangle 9"/>
          <p:cNvSpPr>
            <a:spLocks noChangeArrowheads="1"/>
          </p:cNvSpPr>
          <p:nvPr/>
        </p:nvSpPr>
        <p:spPr bwMode="auto">
          <a:xfrm>
            <a:off x="3276600" y="3048000"/>
            <a:ext cx="2286000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268298" name="Line 10"/>
          <p:cNvSpPr>
            <a:spLocks noChangeShapeType="1"/>
          </p:cNvSpPr>
          <p:nvPr/>
        </p:nvSpPr>
        <p:spPr bwMode="auto">
          <a:xfrm>
            <a:off x="3276600" y="28194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299" name="Text Box 11"/>
          <p:cNvSpPr txBox="1">
            <a:spLocks noChangeArrowheads="1"/>
          </p:cNvSpPr>
          <p:nvPr/>
        </p:nvSpPr>
        <p:spPr bwMode="auto">
          <a:xfrm>
            <a:off x="1447800" y="3519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0" name="Text Box 12"/>
          <p:cNvSpPr txBox="1">
            <a:spLocks noChangeArrowheads="1"/>
          </p:cNvSpPr>
          <p:nvPr/>
        </p:nvSpPr>
        <p:spPr bwMode="auto">
          <a:xfrm>
            <a:off x="30480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1" name="Text Box 13"/>
          <p:cNvSpPr txBox="1">
            <a:spLocks noChangeArrowheads="1"/>
          </p:cNvSpPr>
          <p:nvPr/>
        </p:nvSpPr>
        <p:spPr bwMode="auto">
          <a:xfrm>
            <a:off x="54102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f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7086600" y="3581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d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3" name="Text Box 15"/>
          <p:cNvSpPr txBox="1">
            <a:spLocks noChangeArrowheads="1"/>
          </p:cNvSpPr>
          <p:nvPr/>
        </p:nvSpPr>
        <p:spPr bwMode="auto">
          <a:xfrm>
            <a:off x="4267200" y="2452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hlink"/>
                </a:solidFill>
              </a:rPr>
              <a:t>C</a:t>
            </a:r>
            <a:r>
              <a:rPr lang="pl-PL" altLang="pl-PL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268304" name="Text Box 16"/>
          <p:cNvSpPr txBox="1">
            <a:spLocks noChangeArrowheads="1"/>
          </p:cNvSpPr>
          <p:nvPr/>
        </p:nvSpPr>
        <p:spPr bwMode="auto">
          <a:xfrm>
            <a:off x="8001000" y="3276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t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68305" name="Text Box 17"/>
          <p:cNvSpPr txBox="1">
            <a:spLocks noChangeArrowheads="1"/>
          </p:cNvSpPr>
          <p:nvPr/>
        </p:nvSpPr>
        <p:spPr bwMode="auto">
          <a:xfrm>
            <a:off x="533400" y="326231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J</a:t>
            </a:r>
            <a:r>
              <a:rPr lang="pl-PL" altLang="pl-PL" baseline="-2500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68306" name="Line 18"/>
          <p:cNvSpPr>
            <a:spLocks noChangeShapeType="1"/>
          </p:cNvSpPr>
          <p:nvPr/>
        </p:nvSpPr>
        <p:spPr bwMode="auto">
          <a:xfrm>
            <a:off x="1600200" y="2362200"/>
            <a:ext cx="563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68307" name="Text Box 19"/>
          <p:cNvSpPr txBox="1">
            <a:spLocks noChangeArrowheads="1"/>
          </p:cNvSpPr>
          <p:nvPr/>
        </p:nvSpPr>
        <p:spPr bwMode="auto">
          <a:xfrm>
            <a:off x="4267200" y="1905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hlink"/>
                </a:solidFill>
              </a:rPr>
              <a:t>T</a:t>
            </a:r>
            <a:r>
              <a:rPr lang="pl-PL" altLang="pl-PL" baseline="-25000">
                <a:solidFill>
                  <a:schemeClr val="hlink"/>
                </a:solidFill>
              </a:rPr>
              <a:t>i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491B08-9B7E-4BC2-8B9B-810F438B81C8}" type="slidenum">
              <a:rPr lang="pl-PL" altLang="pl-PL"/>
              <a:pPr/>
              <a:t>39</a:t>
            </a:fld>
            <a:endParaRPr lang="pl-PL" altLang="pl-PL"/>
          </a:p>
        </p:txBody>
      </p:sp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Rate Monotonic (RM) 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– podstawowe właściwości</a:t>
            </a:r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76200" y="1096963"/>
            <a:ext cx="8915400" cy="492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Zasada przydziału priorytetów zadaniom: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 zadaniom przydziela się w zależności od częstotliwości wznawiania obliczeń (okresu).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Zadanie najczęściej wznawiane otrzymuje najwyższy priorytet. Kolejnym zadaniom o kolejnych większych okresach przydziela się kolejne niższe priorytety.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Priorytety przydziela się na stałe, przed rozpoczęciem wykonywania obliczeń przez zadania.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założenia algorytm RM  przyjmuje możliwość przełączenia (wywłaszczenia) bieżącego zadania przez nowo aktywowane zadanie o wyższym priorytecie (mniejszym okresie).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Wykazano matematycznie, że algorytm RM jest optymalny spośród wszystkich algorytmów szeregowania zadań czasu rzeczywistego ze stałym przydziałem priorytetów.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Wskazano zasadę obliczanie maksymalnej wartości współczynnika wykorzystania procesora, dla której dany zbiór zadań czasu rzeczywistego jest szeregowalny.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15BCC7-EF31-4900-8857-3478D1D509DF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Spotykane pojęcia</a:t>
            </a:r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twardych wymaganiach czasowych</a:t>
            </a:r>
            <a:r>
              <a:rPr lang="pl-PL" altLang="pl-PL" sz="1800">
                <a:latin typeface="Arial" charset="0"/>
              </a:rPr>
              <a:t> (ang. Hard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gdzie ograniczenia czasowe muszą być zawsze spełnione, np. system kontroli lotu myśliwca.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miękkich wymaganiach czasowych</a:t>
            </a:r>
            <a:r>
              <a:rPr lang="pl-PL" altLang="pl-PL" sz="1800">
                <a:latin typeface="Arial" charset="0"/>
              </a:rPr>
              <a:t> (ang. Soft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gdzie ograniczenia czasowe są istotne, ale uznaje się, że działają poprawnie, jeśli od czasu do czasu nastąpi przekroczenie ograniczeń, np. system akwizycji danych.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o solidnych wymaganiach czasowych</a:t>
            </a:r>
            <a:r>
              <a:rPr lang="pl-PL" altLang="pl-PL" sz="1800">
                <a:latin typeface="Arial" charset="0"/>
              </a:rPr>
              <a:t>(ang. Firm Real-Time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 o miękkich wymaganiach czasowych, w których spóźniona odpowiedź jest traktowana jako błędna.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81000" y="5181600"/>
            <a:ext cx="7924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Pojedynczy system czasu rzeczywistego posiada zwykle podsystemy o twardych i miękkich wymaganiach czasowych. Definiowane są również funkcje kosztu przekroczenia ograniczeń czasowych.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C44CA-A6D5-4A7A-B3A1-88C872BCEBAE}" type="slidenum">
              <a:rPr lang="pl-PL" altLang="pl-PL"/>
              <a:pPr/>
              <a:t>40</a:t>
            </a:fld>
            <a:endParaRPr lang="pl-PL" altLang="pl-PL"/>
          </a:p>
        </p:txBody>
      </p:sp>
      <p:sp>
        <p:nvSpPr>
          <p:cNvPr id="27033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RM – interpretacja</a:t>
            </a:r>
          </a:p>
        </p:txBody>
      </p:sp>
      <p:sp>
        <p:nvSpPr>
          <p:cNvPr id="270339" name="Rectangle 3"/>
          <p:cNvSpPr>
            <a:spLocks noChangeArrowheads="1"/>
          </p:cNvSpPr>
          <p:nvPr/>
        </p:nvSpPr>
        <p:spPr bwMode="auto">
          <a:xfrm>
            <a:off x="5334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2362200" y="30480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32766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0342" name="Rectangle 6"/>
          <p:cNvSpPr>
            <a:spLocks noChangeArrowheads="1"/>
          </p:cNvSpPr>
          <p:nvPr/>
        </p:nvSpPr>
        <p:spPr bwMode="auto">
          <a:xfrm>
            <a:off x="5105400" y="3048000"/>
            <a:ext cx="2286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533400" y="39624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41910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5" name="Rectangle 9"/>
          <p:cNvSpPr>
            <a:spLocks noChangeArrowheads="1"/>
          </p:cNvSpPr>
          <p:nvPr/>
        </p:nvSpPr>
        <p:spPr bwMode="auto">
          <a:xfrm>
            <a:off x="5334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46" name="Rectangle 10"/>
          <p:cNvSpPr>
            <a:spLocks noChangeArrowheads="1"/>
          </p:cNvSpPr>
          <p:nvPr/>
        </p:nvSpPr>
        <p:spPr bwMode="auto">
          <a:xfrm>
            <a:off x="32766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270347" name="Group 11"/>
          <p:cNvGrpSpPr>
            <a:grpSpLocks/>
          </p:cNvGrpSpPr>
          <p:nvPr/>
        </p:nvGrpSpPr>
        <p:grpSpPr bwMode="auto">
          <a:xfrm>
            <a:off x="381000" y="5653088"/>
            <a:ext cx="5746750" cy="366712"/>
            <a:chOff x="336" y="3646"/>
            <a:chExt cx="3620" cy="231"/>
          </a:xfrm>
        </p:grpSpPr>
        <p:sp>
          <p:nvSpPr>
            <p:cNvPr id="270348" name="Text Box 12"/>
            <p:cNvSpPr txBox="1">
              <a:spLocks noChangeArrowheads="1"/>
            </p:cNvSpPr>
            <p:nvPr/>
          </p:nvSpPr>
          <p:spPr bwMode="auto">
            <a:xfrm>
              <a:off x="336" y="36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70349" name="Text Box 13"/>
            <p:cNvSpPr txBox="1">
              <a:spLocks noChangeArrowheads="1"/>
            </p:cNvSpPr>
            <p:nvPr/>
          </p:nvSpPr>
          <p:spPr bwMode="auto">
            <a:xfrm>
              <a:off x="81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70350" name="Text Box 14"/>
            <p:cNvSpPr txBox="1">
              <a:spLocks noChangeArrowheads="1"/>
            </p:cNvSpPr>
            <p:nvPr/>
          </p:nvSpPr>
          <p:spPr bwMode="auto">
            <a:xfrm>
              <a:off x="1392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270351" name="Text Box 15"/>
            <p:cNvSpPr txBox="1">
              <a:spLocks noChangeArrowheads="1"/>
            </p:cNvSpPr>
            <p:nvPr/>
          </p:nvSpPr>
          <p:spPr bwMode="auto">
            <a:xfrm>
              <a:off x="1968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270352" name="Text Box 16"/>
            <p:cNvSpPr txBox="1">
              <a:spLocks noChangeArrowheads="1"/>
            </p:cNvSpPr>
            <p:nvPr/>
          </p:nvSpPr>
          <p:spPr bwMode="auto">
            <a:xfrm>
              <a:off x="2544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270353" name="Text Box 17"/>
            <p:cNvSpPr txBox="1">
              <a:spLocks noChangeArrowheads="1"/>
            </p:cNvSpPr>
            <p:nvPr/>
          </p:nvSpPr>
          <p:spPr bwMode="auto">
            <a:xfrm>
              <a:off x="3120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270354" name="Text Box 18"/>
            <p:cNvSpPr txBox="1">
              <a:spLocks noChangeArrowheads="1"/>
            </p:cNvSpPr>
            <p:nvPr/>
          </p:nvSpPr>
          <p:spPr bwMode="auto">
            <a:xfrm>
              <a:off x="369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60</a:t>
              </a:r>
            </a:p>
          </p:txBody>
        </p:sp>
      </p:grpSp>
      <p:sp>
        <p:nvSpPr>
          <p:cNvPr id="270355" name="Text Box 19"/>
          <p:cNvSpPr txBox="1">
            <a:spLocks noChangeArrowheads="1"/>
          </p:cNvSpPr>
          <p:nvPr/>
        </p:nvSpPr>
        <p:spPr bwMode="auto">
          <a:xfrm>
            <a:off x="2667000" y="60960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3429000" y="62865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57" name="Text Box 21"/>
          <p:cNvSpPr txBox="1">
            <a:spLocks noChangeArrowheads="1"/>
          </p:cNvSpPr>
          <p:nvPr/>
        </p:nvSpPr>
        <p:spPr bwMode="auto">
          <a:xfrm>
            <a:off x="92075" y="30861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0358" name="Text Box 22"/>
          <p:cNvSpPr txBox="1">
            <a:spLocks noChangeArrowheads="1"/>
          </p:cNvSpPr>
          <p:nvPr/>
        </p:nvSpPr>
        <p:spPr bwMode="auto">
          <a:xfrm>
            <a:off x="15875" y="4000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70359" name="Text Box 23"/>
          <p:cNvSpPr txBox="1">
            <a:spLocks noChangeArrowheads="1"/>
          </p:cNvSpPr>
          <p:nvPr/>
        </p:nvSpPr>
        <p:spPr bwMode="auto">
          <a:xfrm>
            <a:off x="15875" y="49149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0360" name="Line 24"/>
          <p:cNvSpPr>
            <a:spLocks noChangeShapeType="1"/>
          </p:cNvSpPr>
          <p:nvPr/>
        </p:nvSpPr>
        <p:spPr bwMode="auto">
          <a:xfrm>
            <a:off x="32766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1" name="Line 25"/>
          <p:cNvSpPr>
            <a:spLocks noChangeShapeType="1"/>
          </p:cNvSpPr>
          <p:nvPr/>
        </p:nvSpPr>
        <p:spPr bwMode="auto">
          <a:xfrm>
            <a:off x="41910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2" name="Line 26"/>
          <p:cNvSpPr>
            <a:spLocks noChangeShapeType="1"/>
          </p:cNvSpPr>
          <p:nvPr/>
        </p:nvSpPr>
        <p:spPr bwMode="auto">
          <a:xfrm>
            <a:off x="5105400" y="2819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3" name="Line 27"/>
          <p:cNvSpPr>
            <a:spLocks noChangeShapeType="1"/>
          </p:cNvSpPr>
          <p:nvPr/>
        </p:nvSpPr>
        <p:spPr bwMode="auto">
          <a:xfrm flipH="1">
            <a:off x="533400" y="2743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4" name="Line 28"/>
          <p:cNvSpPr>
            <a:spLocks noChangeShapeType="1"/>
          </p:cNvSpPr>
          <p:nvPr/>
        </p:nvSpPr>
        <p:spPr bwMode="auto">
          <a:xfrm>
            <a:off x="5334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5" name="Line 29"/>
          <p:cNvSpPr>
            <a:spLocks noChangeShapeType="1"/>
          </p:cNvSpPr>
          <p:nvPr/>
        </p:nvSpPr>
        <p:spPr bwMode="auto">
          <a:xfrm>
            <a:off x="5334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6" name="Oval 30"/>
          <p:cNvSpPr>
            <a:spLocks noChangeArrowheads="1"/>
          </p:cNvSpPr>
          <p:nvPr/>
        </p:nvSpPr>
        <p:spPr bwMode="auto">
          <a:xfrm>
            <a:off x="5029200" y="3429000"/>
            <a:ext cx="152400" cy="1524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7" name="Oval 31"/>
          <p:cNvSpPr>
            <a:spLocks noChangeArrowheads="1"/>
          </p:cNvSpPr>
          <p:nvPr/>
        </p:nvSpPr>
        <p:spPr bwMode="auto">
          <a:xfrm>
            <a:off x="50292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8" name="Oval 32"/>
          <p:cNvSpPr>
            <a:spLocks noChangeArrowheads="1"/>
          </p:cNvSpPr>
          <p:nvPr/>
        </p:nvSpPr>
        <p:spPr bwMode="auto">
          <a:xfrm>
            <a:off x="41148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69" name="Oval 33"/>
          <p:cNvSpPr>
            <a:spLocks noChangeArrowheads="1"/>
          </p:cNvSpPr>
          <p:nvPr/>
        </p:nvSpPr>
        <p:spPr bwMode="auto">
          <a:xfrm>
            <a:off x="13716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0" name="Rectangle 34"/>
          <p:cNvSpPr>
            <a:spLocks noChangeArrowheads="1"/>
          </p:cNvSpPr>
          <p:nvPr/>
        </p:nvSpPr>
        <p:spPr bwMode="auto">
          <a:xfrm>
            <a:off x="14478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1" name="Line 35"/>
          <p:cNvSpPr>
            <a:spLocks noChangeShapeType="1"/>
          </p:cNvSpPr>
          <p:nvPr/>
        </p:nvSpPr>
        <p:spPr bwMode="auto">
          <a:xfrm>
            <a:off x="488950" y="5638800"/>
            <a:ext cx="541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2" name="Rectangle 36"/>
          <p:cNvSpPr>
            <a:spLocks noChangeArrowheads="1"/>
          </p:cNvSpPr>
          <p:nvPr/>
        </p:nvSpPr>
        <p:spPr bwMode="auto">
          <a:xfrm>
            <a:off x="6413500" y="5638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3" name="Line 37"/>
          <p:cNvSpPr>
            <a:spLocks noChangeShapeType="1"/>
          </p:cNvSpPr>
          <p:nvPr/>
        </p:nvSpPr>
        <p:spPr bwMode="auto">
          <a:xfrm>
            <a:off x="6432550" y="3124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4" name="Text Box 38"/>
          <p:cNvSpPr txBox="1">
            <a:spLocks noChangeArrowheads="1"/>
          </p:cNvSpPr>
          <p:nvPr/>
        </p:nvSpPr>
        <p:spPr bwMode="auto">
          <a:xfrm>
            <a:off x="6508750" y="3148013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Release Time</a:t>
            </a:r>
          </a:p>
        </p:txBody>
      </p:sp>
      <p:sp>
        <p:nvSpPr>
          <p:cNvPr id="270375" name="Oval 39"/>
          <p:cNvSpPr>
            <a:spLocks noChangeArrowheads="1"/>
          </p:cNvSpPr>
          <p:nvPr/>
        </p:nvSpPr>
        <p:spPr bwMode="auto">
          <a:xfrm>
            <a:off x="6356350" y="3792538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6" name="Oval 40"/>
          <p:cNvSpPr>
            <a:spLocks noChangeArrowheads="1"/>
          </p:cNvSpPr>
          <p:nvPr/>
        </p:nvSpPr>
        <p:spPr bwMode="auto">
          <a:xfrm>
            <a:off x="6356350" y="4443413"/>
            <a:ext cx="152400" cy="1524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7" name="Rectangle 41"/>
          <p:cNvSpPr>
            <a:spLocks noChangeArrowheads="1"/>
          </p:cNvSpPr>
          <p:nvPr/>
        </p:nvSpPr>
        <p:spPr bwMode="auto">
          <a:xfrm>
            <a:off x="6413500" y="50292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78" name="Text Box 42"/>
          <p:cNvSpPr txBox="1">
            <a:spLocks noChangeArrowheads="1"/>
          </p:cNvSpPr>
          <p:nvPr/>
        </p:nvSpPr>
        <p:spPr bwMode="auto">
          <a:xfrm>
            <a:off x="6508750" y="3605213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Completion Time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Deadline Met</a:t>
            </a:r>
          </a:p>
        </p:txBody>
      </p:sp>
      <p:sp>
        <p:nvSpPr>
          <p:cNvPr id="270379" name="Text Box 43"/>
          <p:cNvSpPr txBox="1">
            <a:spLocks noChangeArrowheads="1"/>
          </p:cNvSpPr>
          <p:nvPr/>
        </p:nvSpPr>
        <p:spPr bwMode="auto">
          <a:xfrm>
            <a:off x="6508750" y="4214813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Process Completion Time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Deadline Missed</a:t>
            </a:r>
          </a:p>
        </p:txBody>
      </p:sp>
      <p:sp>
        <p:nvSpPr>
          <p:cNvPr id="270380" name="Text Box 44"/>
          <p:cNvSpPr txBox="1">
            <a:spLocks noChangeArrowheads="1"/>
          </p:cNvSpPr>
          <p:nvPr/>
        </p:nvSpPr>
        <p:spPr bwMode="auto">
          <a:xfrm>
            <a:off x="7480300" y="5638800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Executing</a:t>
            </a:r>
          </a:p>
        </p:txBody>
      </p:sp>
      <p:sp>
        <p:nvSpPr>
          <p:cNvPr id="270381" name="Text Box 45"/>
          <p:cNvSpPr txBox="1">
            <a:spLocks noChangeArrowheads="1"/>
          </p:cNvSpPr>
          <p:nvPr/>
        </p:nvSpPr>
        <p:spPr bwMode="auto">
          <a:xfrm>
            <a:off x="7480300" y="50292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Preempted</a:t>
            </a:r>
          </a:p>
        </p:txBody>
      </p:sp>
      <p:sp>
        <p:nvSpPr>
          <p:cNvPr id="270382" name="Line 46"/>
          <p:cNvSpPr>
            <a:spLocks noChangeShapeType="1"/>
          </p:cNvSpPr>
          <p:nvPr/>
        </p:nvSpPr>
        <p:spPr bwMode="auto">
          <a:xfrm flipH="1">
            <a:off x="6203950" y="24384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3" name="Line 47"/>
          <p:cNvSpPr>
            <a:spLocks noChangeShapeType="1"/>
          </p:cNvSpPr>
          <p:nvPr/>
        </p:nvSpPr>
        <p:spPr bwMode="auto">
          <a:xfrm>
            <a:off x="6203950" y="2438400"/>
            <a:ext cx="0" cy="396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4" name="Line 48"/>
          <p:cNvSpPr>
            <a:spLocks noChangeShapeType="1"/>
          </p:cNvSpPr>
          <p:nvPr/>
        </p:nvSpPr>
        <p:spPr bwMode="auto">
          <a:xfrm flipH="1">
            <a:off x="6203950" y="64008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5" name="Oval 49"/>
          <p:cNvSpPr>
            <a:spLocks noChangeArrowheads="1"/>
          </p:cNvSpPr>
          <p:nvPr/>
        </p:nvSpPr>
        <p:spPr bwMode="auto">
          <a:xfrm>
            <a:off x="22860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0386" name="Rectangle 50"/>
          <p:cNvSpPr>
            <a:spLocks noChangeArrowheads="1"/>
          </p:cNvSpPr>
          <p:nvPr/>
        </p:nvSpPr>
        <p:spPr bwMode="auto">
          <a:xfrm>
            <a:off x="304800" y="685800"/>
            <a:ext cx="6477000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Tx/>
            </a:pPr>
            <a:r>
              <a:rPr lang="en-US" altLang="pl-PL">
                <a:solidFill>
                  <a:schemeClr val="tx1"/>
                </a:solidFill>
              </a:rPr>
              <a:t>Process   Period   Computation</a:t>
            </a:r>
            <a:r>
              <a:rPr lang="pl-PL" altLang="pl-PL">
                <a:solidFill>
                  <a:schemeClr val="tx1"/>
                </a:solidFill>
              </a:rPr>
              <a:t> </a:t>
            </a:r>
            <a:r>
              <a:rPr lang="en-US" altLang="pl-PL">
                <a:solidFill>
                  <a:schemeClr val="tx1"/>
                </a:solidFill>
              </a:rPr>
              <a:t>Time   Priority   Utilization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</a:rPr>
              <a:t>                    T                    C                    P              U</a:t>
            </a:r>
            <a:r>
              <a:rPr lang="en-US" altLang="pl-PL" b="0">
                <a:solidFill>
                  <a:schemeClr val="tx1"/>
                </a:solidFill>
              </a:rPr>
              <a:t>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a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50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12         1     0.24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b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40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10         2     0.25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c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30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10         3     </a:t>
            </a:r>
            <a:r>
              <a:rPr lang="en-US" altLang="pl-PL" u="sng">
                <a:solidFill>
                  <a:schemeClr val="tx1"/>
                </a:solidFill>
                <a:latin typeface="Courier New" pitchFamily="49" charset="0"/>
              </a:rPr>
              <a:t>0.33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</a:t>
            </a:r>
            <a:br>
              <a:rPr lang="pl-PL" altLang="pl-PL">
                <a:solidFill>
                  <a:schemeClr val="tx1"/>
                </a:solidFill>
                <a:latin typeface="Courier New" pitchFamily="49" charset="0"/>
              </a:rPr>
            </a:b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				   </a:t>
            </a:r>
            <a:r>
              <a:rPr lang="pl-PL" altLang="pl-PL">
                <a:solidFill>
                  <a:schemeClr val="hlink"/>
                </a:solidFill>
                <a:latin typeface="Courier New" pitchFamily="49" charset="0"/>
              </a:rPr>
              <a:t>0.82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 </a:t>
            </a:r>
            <a:endParaRPr lang="en-US" altLang="pl-PL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70387" name="Line 51"/>
          <p:cNvSpPr>
            <a:spLocks noChangeShapeType="1"/>
          </p:cNvSpPr>
          <p:nvPr/>
        </p:nvSpPr>
        <p:spPr bwMode="auto">
          <a:xfrm flipV="1">
            <a:off x="533400" y="2667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EC8D0A-9800-47E5-8D8C-6AED6EABB89E}" type="slidenum">
              <a:rPr lang="pl-PL" altLang="pl-PL"/>
              <a:pPr/>
              <a:t>41</a:t>
            </a:fld>
            <a:endParaRPr lang="pl-PL" altLang="pl-PL"/>
          </a:p>
        </p:txBody>
      </p:sp>
      <p:sp>
        <p:nvSpPr>
          <p:cNvPr id="27136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RM – warunek szeregowalności</a:t>
            </a:r>
          </a:p>
        </p:txBody>
      </p:sp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152400" y="704850"/>
            <a:ext cx="8915400" cy="60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Teoretyczny warunek szeregowlaności (dla małej ilości zadań):</a:t>
            </a:r>
          </a:p>
          <a:p>
            <a:pPr lvl="1"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			</a:t>
            </a:r>
          </a:p>
          <a:p>
            <a:pPr lvl="1"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					, </a:t>
            </a:r>
            <a:r>
              <a:rPr lang="pl-PL" altLang="pl-PL" b="0"/>
              <a:t>gdzie n – ilość zadań (1973)</a:t>
            </a: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					, </a:t>
            </a:r>
            <a:r>
              <a:rPr lang="pl-PL" altLang="pl-PL" b="0"/>
              <a:t>gdzie n – ilość zadań (2003)</a:t>
            </a: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dużej ilości zadań (1973):</a:t>
            </a: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				</a:t>
            </a:r>
            <a:r>
              <a:rPr lang="pl-PL" altLang="pl-PL" b="0" i="1"/>
              <a:t>U</a:t>
            </a:r>
            <a:r>
              <a:rPr lang="pl-PL" altLang="pl-PL" b="0" baseline="-25000"/>
              <a:t>gr</a:t>
            </a:r>
            <a:r>
              <a:rPr lang="pl-PL" altLang="pl-PL" b="0"/>
              <a:t>= ln 2 </a:t>
            </a:r>
            <a:r>
              <a:rPr lang="pl-PL" altLang="pl-PL" b="0">
                <a:sym typeface="Symbol" pitchFamily="18" charset="2"/>
              </a:rPr>
              <a:t> </a:t>
            </a:r>
            <a:r>
              <a:rPr lang="pl-PL" altLang="pl-PL">
                <a:sym typeface="Symbol" pitchFamily="18" charset="2"/>
              </a:rPr>
              <a:t>0.69</a:t>
            </a: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przypadkowo dobieranych zbiorów zadań wykazano eksperymentalnie graniczną wartość współczynnika wykorzystania procesora, przy którym zbiór zadań jest szeregowalny:</a:t>
            </a:r>
          </a:p>
          <a:p>
            <a:pPr>
              <a:spcBef>
                <a:spcPct val="10000"/>
              </a:spcBef>
            </a:pPr>
            <a:r>
              <a:rPr lang="pl-PL" altLang="pl-PL" sz="1800">
                <a:latin typeface="Arial" charset="0"/>
              </a:rPr>
              <a:t>				</a:t>
            </a:r>
            <a:r>
              <a:rPr lang="pl-PL" altLang="pl-PL" b="0" i="1"/>
              <a:t>U</a:t>
            </a:r>
            <a:r>
              <a:rPr lang="pl-PL" altLang="pl-PL" b="0" baseline="-25000"/>
              <a:t>gr</a:t>
            </a:r>
            <a:r>
              <a:rPr lang="pl-PL" altLang="pl-PL" b="0"/>
              <a:t>= </a:t>
            </a:r>
            <a:r>
              <a:rPr lang="pl-PL" altLang="pl-PL">
                <a:sym typeface="Symbol" pitchFamily="18" charset="2"/>
              </a:rPr>
              <a:t>0.88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Jeśli dla danego zbioru zadań współczynnik wykorzystania procesora mieści się pomiędzy </a:t>
            </a:r>
            <a:r>
              <a:rPr lang="pl-PL" altLang="pl-PL" sz="1800" i="1">
                <a:latin typeface="Arial" charset="0"/>
              </a:rPr>
              <a:t>U</a:t>
            </a:r>
            <a:r>
              <a:rPr lang="pl-PL" altLang="pl-PL" sz="1800" i="1" baseline="-25000">
                <a:latin typeface="Arial" charset="0"/>
              </a:rPr>
              <a:t>gr</a:t>
            </a:r>
            <a:r>
              <a:rPr lang="pl-PL" altLang="pl-PL" sz="1800">
                <a:latin typeface="Arial" charset="0"/>
              </a:rPr>
              <a:t> a 1, to nic nie można powiedzieć o wykonalności danego zbioru. </a:t>
            </a:r>
          </a:p>
        </p:txBody>
      </p:sp>
      <p:graphicFrame>
        <p:nvGraphicFramePr>
          <p:cNvPr id="271364" name="Object 4"/>
          <p:cNvGraphicFramePr>
            <a:graphicFrameLocks noChangeAspect="1"/>
          </p:cNvGraphicFramePr>
          <p:nvPr/>
        </p:nvGraphicFramePr>
        <p:xfrm>
          <a:off x="1905000" y="1143000"/>
          <a:ext cx="2719388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96" name="Równanie" r:id="rId3" imgW="1473200" imgH="482600" progId="">
                  <p:embed/>
                </p:oleObj>
              </mc:Choice>
              <mc:Fallback>
                <p:oleObj name="Równanie" r:id="rId3" imgW="1473200" imgH="4826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143000"/>
                        <a:ext cx="2719388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5" name="Object 5"/>
          <p:cNvGraphicFramePr>
            <a:graphicFrameLocks noChangeAspect="1"/>
          </p:cNvGraphicFramePr>
          <p:nvPr/>
        </p:nvGraphicFramePr>
        <p:xfrm>
          <a:off x="2373313" y="2209800"/>
          <a:ext cx="1782762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97" name="Równanie" r:id="rId5" imgW="965200" imgH="482600" progId="">
                  <p:embed/>
                </p:oleObj>
              </mc:Choice>
              <mc:Fallback>
                <p:oleObj name="Równanie" r:id="rId5" imgW="965200" imgH="4826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313" y="2209800"/>
                        <a:ext cx="1782762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064EFA-E66E-40E2-A3F4-DF95E6CF7CE4}" type="slidenum">
              <a:rPr lang="pl-PL" altLang="pl-PL"/>
              <a:pPr/>
              <a:t>42</a:t>
            </a:fld>
            <a:endParaRPr lang="pl-PL" altLang="pl-PL"/>
          </a:p>
        </p:txBody>
      </p:sp>
      <p:sp>
        <p:nvSpPr>
          <p:cNvPr id="27238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Earliest Deadline First (EDF) 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– podstawowe właściwości</a:t>
            </a:r>
          </a:p>
        </p:txBody>
      </p:sp>
      <p:sp>
        <p:nvSpPr>
          <p:cNvPr id="272387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915400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Zasada przydziału priorytetów zadaniom: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Priorytet zadaniom przydziela się dynamicznie w zależności wartości absolutnego ostatecznego terminu zakończenia obliczeń.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Zadanie, które musi najszybciej zakończyć obliczenia otrzymuje najwyższy priorytet. Priorytety pozostałych zadań przydziela się według kolejnych zbliżających się dla nich ostatecznych terminów zakończenia obliczeń.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związku z tym, że absolutny ostateczny termin zakończenia obliczeń w czasie wykonywania każdej z instancji zadania może ulec zmianie, zmianie w sposób dynamiczny ulegają również priorytety danych instancji zadań 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 założenia algorytm EDF  przyjmuje możliwość przełączenia (wywłaszczenia) bieżącego zadania przez nowo aktywowane zadanie o wyższym priorytecie.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Wykazano matematycznie, że algorytm EDF jest optymalny spośród wszystkich algorytmów szeregowania zadań czasu rzeczywistego z dynamicznym przydziałem priorytetów.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Wskazano zasadę obliczanie maksymalnej wartości współczynnika wykorzystania procesora, dla której dany zbiór zadań czasu rzeczywistego jest szeregowalny.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Algorytm jest również optymalny dla zadań nieperiodycznych.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66396-7A0E-4480-ACCE-03212C131843}" type="slidenum">
              <a:rPr lang="pl-PL" altLang="pl-PL"/>
              <a:pPr/>
              <a:t>43</a:t>
            </a:fld>
            <a:endParaRPr lang="pl-PL" altLang="pl-PL"/>
          </a:p>
        </p:txBody>
      </p:sp>
      <p:sp>
        <p:nvSpPr>
          <p:cNvPr id="27341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EDF – interpretacja</a:t>
            </a:r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>
            <a:off x="381000" y="3048000"/>
            <a:ext cx="18288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2209800" y="30480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3124200" y="3048000"/>
            <a:ext cx="2286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381000" y="3962400"/>
            <a:ext cx="9144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5" name="Rectangle 7"/>
          <p:cNvSpPr>
            <a:spLocks noChangeArrowheads="1"/>
          </p:cNvSpPr>
          <p:nvPr/>
        </p:nvSpPr>
        <p:spPr bwMode="auto">
          <a:xfrm>
            <a:off x="42672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6" name="Rectangle 8"/>
          <p:cNvSpPr>
            <a:spLocks noChangeArrowheads="1"/>
          </p:cNvSpPr>
          <p:nvPr/>
        </p:nvSpPr>
        <p:spPr bwMode="auto">
          <a:xfrm>
            <a:off x="3810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7" name="Rectangle 9"/>
          <p:cNvSpPr>
            <a:spLocks noChangeArrowheads="1"/>
          </p:cNvSpPr>
          <p:nvPr/>
        </p:nvSpPr>
        <p:spPr bwMode="auto">
          <a:xfrm>
            <a:off x="3352800" y="48768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18" name="Text Box 10"/>
          <p:cNvSpPr txBox="1">
            <a:spLocks noChangeArrowheads="1"/>
          </p:cNvSpPr>
          <p:nvPr/>
        </p:nvSpPr>
        <p:spPr bwMode="auto">
          <a:xfrm>
            <a:off x="2514600" y="60960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Time</a:t>
            </a:r>
          </a:p>
        </p:txBody>
      </p:sp>
      <p:sp>
        <p:nvSpPr>
          <p:cNvPr id="273419" name="Line 11"/>
          <p:cNvSpPr>
            <a:spLocks noChangeShapeType="1"/>
          </p:cNvSpPr>
          <p:nvPr/>
        </p:nvSpPr>
        <p:spPr bwMode="auto">
          <a:xfrm>
            <a:off x="3276600" y="62865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0" name="Text Box 12"/>
          <p:cNvSpPr txBox="1">
            <a:spLocks noChangeArrowheads="1"/>
          </p:cNvSpPr>
          <p:nvPr/>
        </p:nvSpPr>
        <p:spPr bwMode="auto">
          <a:xfrm>
            <a:off x="95250" y="30861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3421" name="Text Box 13"/>
          <p:cNvSpPr txBox="1">
            <a:spLocks noChangeArrowheads="1"/>
          </p:cNvSpPr>
          <p:nvPr/>
        </p:nvSpPr>
        <p:spPr bwMode="auto">
          <a:xfrm>
            <a:off x="76200" y="4000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73422" name="Text Box 14"/>
          <p:cNvSpPr txBox="1">
            <a:spLocks noChangeArrowheads="1"/>
          </p:cNvSpPr>
          <p:nvPr/>
        </p:nvSpPr>
        <p:spPr bwMode="auto">
          <a:xfrm>
            <a:off x="76200" y="4914900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3423" name="Line 15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4" name="Line 16"/>
          <p:cNvSpPr>
            <a:spLocks noChangeShapeType="1"/>
          </p:cNvSpPr>
          <p:nvPr/>
        </p:nvSpPr>
        <p:spPr bwMode="auto">
          <a:xfrm>
            <a:off x="40386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>
            <a:off x="4953000" y="2819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6" name="Line 18"/>
          <p:cNvSpPr>
            <a:spLocks noChangeShapeType="1"/>
          </p:cNvSpPr>
          <p:nvPr/>
        </p:nvSpPr>
        <p:spPr bwMode="auto">
          <a:xfrm flipH="1">
            <a:off x="381000" y="2743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7" name="Line 19"/>
          <p:cNvSpPr>
            <a:spLocks noChangeShapeType="1"/>
          </p:cNvSpPr>
          <p:nvPr/>
        </p:nvSpPr>
        <p:spPr bwMode="auto">
          <a:xfrm>
            <a:off x="3810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>
            <a:off x="3810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29" name="Oval 21"/>
          <p:cNvSpPr>
            <a:spLocks noChangeArrowheads="1"/>
          </p:cNvSpPr>
          <p:nvPr/>
        </p:nvSpPr>
        <p:spPr bwMode="auto">
          <a:xfrm>
            <a:off x="3276600" y="34290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0" name="Oval 22"/>
          <p:cNvSpPr>
            <a:spLocks noChangeArrowheads="1"/>
          </p:cNvSpPr>
          <p:nvPr/>
        </p:nvSpPr>
        <p:spPr bwMode="auto">
          <a:xfrm>
            <a:off x="51054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1" name="Oval 23"/>
          <p:cNvSpPr>
            <a:spLocks noChangeArrowheads="1"/>
          </p:cNvSpPr>
          <p:nvPr/>
        </p:nvSpPr>
        <p:spPr bwMode="auto">
          <a:xfrm>
            <a:off x="41910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2" name="Oval 24"/>
          <p:cNvSpPr>
            <a:spLocks noChangeArrowheads="1"/>
          </p:cNvSpPr>
          <p:nvPr/>
        </p:nvSpPr>
        <p:spPr bwMode="auto">
          <a:xfrm>
            <a:off x="1219200" y="5257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3" name="Rectangle 25"/>
          <p:cNvSpPr>
            <a:spLocks noChangeArrowheads="1"/>
          </p:cNvSpPr>
          <p:nvPr/>
        </p:nvSpPr>
        <p:spPr bwMode="auto">
          <a:xfrm>
            <a:off x="1295400" y="3962400"/>
            <a:ext cx="914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4" name="Line 26"/>
          <p:cNvSpPr>
            <a:spLocks noChangeShapeType="1"/>
          </p:cNvSpPr>
          <p:nvPr/>
        </p:nvSpPr>
        <p:spPr bwMode="auto">
          <a:xfrm>
            <a:off x="336550" y="5638800"/>
            <a:ext cx="789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5" name="Oval 27"/>
          <p:cNvSpPr>
            <a:spLocks noChangeArrowheads="1"/>
          </p:cNvSpPr>
          <p:nvPr/>
        </p:nvSpPr>
        <p:spPr bwMode="auto">
          <a:xfrm>
            <a:off x="2133600" y="43434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6" name="Line 28"/>
          <p:cNvSpPr>
            <a:spLocks noChangeShapeType="1"/>
          </p:cNvSpPr>
          <p:nvPr/>
        </p:nvSpPr>
        <p:spPr bwMode="auto">
          <a:xfrm flipV="1">
            <a:off x="381000" y="2667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73437" name="Line 29"/>
          <p:cNvSpPr>
            <a:spLocks noChangeShapeType="1"/>
          </p:cNvSpPr>
          <p:nvPr/>
        </p:nvSpPr>
        <p:spPr bwMode="auto">
          <a:xfrm>
            <a:off x="7696200" y="3733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8" name="Line 30"/>
          <p:cNvSpPr>
            <a:spLocks noChangeShapeType="1"/>
          </p:cNvSpPr>
          <p:nvPr/>
        </p:nvSpPr>
        <p:spPr bwMode="auto">
          <a:xfrm>
            <a:off x="5867400" y="4648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3439" name="Rectangle 31"/>
          <p:cNvSpPr>
            <a:spLocks noChangeArrowheads="1"/>
          </p:cNvSpPr>
          <p:nvPr/>
        </p:nvSpPr>
        <p:spPr bwMode="auto">
          <a:xfrm>
            <a:off x="4038600" y="3962400"/>
            <a:ext cx="2286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3440" name="Rectangle 32"/>
          <p:cNvSpPr>
            <a:spLocks noChangeArrowheads="1"/>
          </p:cNvSpPr>
          <p:nvPr/>
        </p:nvSpPr>
        <p:spPr bwMode="auto">
          <a:xfrm>
            <a:off x="3124200" y="4876800"/>
            <a:ext cx="228600" cy="4572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pl-PL">
              <a:solidFill>
                <a:schemeClr val="tx1"/>
              </a:solidFill>
            </a:endParaRPr>
          </a:p>
        </p:txBody>
      </p:sp>
      <p:sp>
        <p:nvSpPr>
          <p:cNvPr id="273441" name="Line 33"/>
          <p:cNvSpPr>
            <a:spLocks noChangeShapeType="1"/>
          </p:cNvSpPr>
          <p:nvPr/>
        </p:nvSpPr>
        <p:spPr bwMode="auto">
          <a:xfrm>
            <a:off x="3352800" y="3505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grpSp>
        <p:nvGrpSpPr>
          <p:cNvPr id="273442" name="Group 34"/>
          <p:cNvGrpSpPr>
            <a:grpSpLocks/>
          </p:cNvGrpSpPr>
          <p:nvPr/>
        </p:nvGrpSpPr>
        <p:grpSpPr bwMode="auto">
          <a:xfrm>
            <a:off x="228600" y="5746750"/>
            <a:ext cx="5746750" cy="366713"/>
            <a:chOff x="336" y="3646"/>
            <a:chExt cx="3620" cy="231"/>
          </a:xfrm>
        </p:grpSpPr>
        <p:sp>
          <p:nvSpPr>
            <p:cNvPr id="273443" name="Text Box 35"/>
            <p:cNvSpPr txBox="1">
              <a:spLocks noChangeArrowheads="1"/>
            </p:cNvSpPr>
            <p:nvPr/>
          </p:nvSpPr>
          <p:spPr bwMode="auto">
            <a:xfrm>
              <a:off x="336" y="364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73444" name="Text Box 36"/>
            <p:cNvSpPr txBox="1">
              <a:spLocks noChangeArrowheads="1"/>
            </p:cNvSpPr>
            <p:nvPr/>
          </p:nvSpPr>
          <p:spPr bwMode="auto">
            <a:xfrm>
              <a:off x="81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73445" name="Text Box 37"/>
            <p:cNvSpPr txBox="1">
              <a:spLocks noChangeArrowheads="1"/>
            </p:cNvSpPr>
            <p:nvPr/>
          </p:nvSpPr>
          <p:spPr bwMode="auto">
            <a:xfrm>
              <a:off x="1392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273446" name="Text Box 38"/>
            <p:cNvSpPr txBox="1">
              <a:spLocks noChangeArrowheads="1"/>
            </p:cNvSpPr>
            <p:nvPr/>
          </p:nvSpPr>
          <p:spPr bwMode="auto">
            <a:xfrm>
              <a:off x="1968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273447" name="Text Box 39"/>
            <p:cNvSpPr txBox="1">
              <a:spLocks noChangeArrowheads="1"/>
            </p:cNvSpPr>
            <p:nvPr/>
          </p:nvSpPr>
          <p:spPr bwMode="auto">
            <a:xfrm>
              <a:off x="2544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273448" name="Text Box 40"/>
            <p:cNvSpPr txBox="1">
              <a:spLocks noChangeArrowheads="1"/>
            </p:cNvSpPr>
            <p:nvPr/>
          </p:nvSpPr>
          <p:spPr bwMode="auto">
            <a:xfrm>
              <a:off x="3120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273449" name="Text Box 41"/>
            <p:cNvSpPr txBox="1">
              <a:spLocks noChangeArrowheads="1"/>
            </p:cNvSpPr>
            <p:nvPr/>
          </p:nvSpPr>
          <p:spPr bwMode="auto">
            <a:xfrm>
              <a:off x="3696" y="3646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</a:pPr>
              <a:r>
                <a:rPr lang="en-US" altLang="pl-PL" b="0">
                  <a:solidFill>
                    <a:schemeClr val="tx1"/>
                  </a:solidFill>
                  <a:latin typeface="Times New Roman" pitchFamily="18" charset="0"/>
                </a:rPr>
                <a:t>60</a:t>
              </a:r>
            </a:p>
          </p:txBody>
        </p:sp>
      </p:grpSp>
      <p:sp>
        <p:nvSpPr>
          <p:cNvPr id="273450" name="Text Box 42"/>
          <p:cNvSpPr txBox="1">
            <a:spLocks noChangeArrowheads="1"/>
          </p:cNvSpPr>
          <p:nvPr/>
        </p:nvSpPr>
        <p:spPr bwMode="auto">
          <a:xfrm>
            <a:off x="6569075" y="5753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70</a:t>
            </a:r>
          </a:p>
        </p:txBody>
      </p:sp>
      <p:sp>
        <p:nvSpPr>
          <p:cNvPr id="273451" name="Text Box 43"/>
          <p:cNvSpPr txBox="1">
            <a:spLocks noChangeArrowheads="1"/>
          </p:cNvSpPr>
          <p:nvPr/>
        </p:nvSpPr>
        <p:spPr bwMode="auto">
          <a:xfrm>
            <a:off x="7635875" y="5753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  <a:latin typeface="Times New Roman" pitchFamily="18" charset="0"/>
              </a:rPr>
              <a:t>80</a:t>
            </a:r>
          </a:p>
        </p:txBody>
      </p:sp>
      <p:sp>
        <p:nvSpPr>
          <p:cNvPr id="273452" name="Rectangle 44"/>
          <p:cNvSpPr>
            <a:spLocks noChangeArrowheads="1"/>
          </p:cNvSpPr>
          <p:nvPr/>
        </p:nvSpPr>
        <p:spPr bwMode="auto">
          <a:xfrm>
            <a:off x="152400" y="762000"/>
            <a:ext cx="6477000" cy="191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Tx/>
            </a:pPr>
            <a:r>
              <a:rPr lang="en-US" altLang="pl-PL">
                <a:solidFill>
                  <a:schemeClr val="tx1"/>
                </a:solidFill>
              </a:rPr>
              <a:t>Process   Period   ComputationTime   Priority   Utilization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</a:rPr>
              <a:t>                    T                    C                    P              U</a:t>
            </a:r>
            <a:r>
              <a:rPr lang="en-US" altLang="pl-PL" b="0">
                <a:solidFill>
                  <a:schemeClr val="tx1"/>
                </a:solidFill>
              </a:rPr>
              <a:t>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 sz="2400" b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a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50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12         1     0.24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b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40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10         2     0.25 </a:t>
            </a:r>
          </a:p>
          <a:p>
            <a:pPr eaLnBrk="0" hangingPunct="0">
              <a:spcBef>
                <a:spcPct val="30000"/>
              </a:spcBef>
              <a:buClrTx/>
            </a:pP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   c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30</a:t>
            </a:r>
            <a:r>
              <a:rPr lang="pl-PL" altLang="pl-PL">
                <a:solidFill>
                  <a:schemeClr val="tx1"/>
                </a:solidFill>
                <a:latin typeface="Courier New" pitchFamily="49" charset="0"/>
              </a:rPr>
              <a:t>	      </a:t>
            </a:r>
            <a:r>
              <a:rPr lang="en-US" altLang="pl-PL">
                <a:solidFill>
                  <a:schemeClr val="tx1"/>
                </a:solidFill>
                <a:latin typeface="Courier New" pitchFamily="49" charset="0"/>
              </a:rPr>
              <a:t>10         3     0.33 </a:t>
            </a:r>
          </a:p>
        </p:txBody>
      </p:sp>
      <p:sp>
        <p:nvSpPr>
          <p:cNvPr id="273453" name="Line 45"/>
          <p:cNvSpPr>
            <a:spLocks noChangeShapeType="1"/>
          </p:cNvSpPr>
          <p:nvPr/>
        </p:nvSpPr>
        <p:spPr bwMode="auto">
          <a:xfrm>
            <a:off x="4267200" y="4419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273454" name="AutoShape 46"/>
          <p:cNvSpPr>
            <a:spLocks noChangeArrowheads="1"/>
          </p:cNvSpPr>
          <p:nvPr/>
        </p:nvSpPr>
        <p:spPr bwMode="auto">
          <a:xfrm>
            <a:off x="6324600" y="2057400"/>
            <a:ext cx="2590800" cy="914400"/>
          </a:xfrm>
          <a:prstGeom prst="wedgeRectCallout">
            <a:avLst>
              <a:gd name="adj1" fmla="val -160847"/>
              <a:gd name="adj2" fmla="val 1104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Nastąpiło spełnienie ograniczeń czasowych!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79865A-7FA8-447C-99B5-BC77715689F9}" type="slidenum">
              <a:rPr lang="pl-PL" altLang="pl-PL"/>
              <a:pPr/>
              <a:t>44</a:t>
            </a:fld>
            <a:endParaRPr lang="pl-PL" altLang="pl-PL"/>
          </a:p>
        </p:txBody>
      </p:sp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Algorytm szeregowania EDF – dyskusja</a:t>
            </a:r>
          </a:p>
        </p:txBody>
      </p:sp>
      <p:sp>
        <p:nvSpPr>
          <p:cNvPr id="274435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6026150" y="855663"/>
          <a:ext cx="15938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53" name="Równanie" r:id="rId3" imgW="863225" imgH="444307" progId="">
                  <p:embed/>
                </p:oleObj>
              </mc:Choice>
              <mc:Fallback>
                <p:oleObj name="Równanie" r:id="rId3" imgW="863225" imgH="444307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855663"/>
                        <a:ext cx="1593850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6200" y="1004888"/>
            <a:ext cx="8915400" cy="497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Warunek szeregowlaności: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Dlaczego EDF nie jest preferowanym algorytmem szeregowania: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Algorytmy ze stałymi priorytetami są łatwiejsze w implementacji (mniejszy narzut obliczeniowy dla sytemu operacyjnego).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W przypadku przepełnienia zachowanie algorytmów ze stałymi priorytetami jest bardziej przewidywalne (procesy o niższym priorytecie nie wykonają się terminowo); Natomiast algorytm EDF może spowodować efekt domino, w którym wiele procesów nie spełni swoich ograniczeń czasowych.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Zastosowanie współczynnika utylizacji do określenia szeregowalności jest mylące. W przypadku algorytmów ze stałymi priorytetami możliwe jest poprawne działanie systemu pomimo, że przekroczy się teoretycznie wyznaczoną graniczną wartość współczynnika.</a:t>
            </a:r>
          </a:p>
          <a:p>
            <a:pPr lvl="1"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6831D-8660-4766-A4DD-4E1D9CECC6D2}" type="slidenum">
              <a:rPr lang="pl-PL" altLang="pl-PL"/>
              <a:pPr/>
              <a:t>45</a:t>
            </a:fld>
            <a:endParaRPr lang="pl-PL" altLang="pl-PL"/>
          </a:p>
        </p:txBody>
      </p:sp>
      <p:sp>
        <p:nvSpPr>
          <p:cNvPr id="27545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Współdzielenie zasobów - inwersja priorytetów</a:t>
            </a:r>
          </a:p>
        </p:txBody>
      </p:sp>
      <p:sp>
        <p:nvSpPr>
          <p:cNvPr id="275459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8915400" cy="550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Jeśli dany proces jest zawieszony i oczekuje na zakończenie obliczeń przez proces o niższym priorytecie, wtedy model priorytetów w danym systemie jest w pewnym sensie podważony.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Mówi się wtedy, że w systemie zachodzi </a:t>
            </a: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inwersja priorytetów</a:t>
            </a:r>
            <a:r>
              <a:rPr lang="pl-PL" altLang="pl-PL" sz="1800">
                <a:latin typeface="Arial" charset="0"/>
              </a:rPr>
              <a:t>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Proces oczekujący na inny proces o niższym priorytecie nazywa się procesem zablokowanym (blocked).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pl-PL" altLang="pl-PL" sz="1800">
                <a:latin typeface="Arial" charset="0"/>
              </a:rPr>
              <a:t>Dla zilustrowania ekstremalnego przykładu inwersji priorytetów rozważone zostanie wykonywanie 4 periodycznych zadań: a, b, c i d oraz dwu zasobów q i v.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>
                <a:latin typeface="Arial" charset="0"/>
              </a:rPr>
              <a:t>Process     Priority     Execution Sequence     Release Time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>
                <a:latin typeface="Arial" charset="0"/>
              </a:rPr>
              <a:t>      </a:t>
            </a:r>
            <a:r>
              <a:rPr kumimoji="1" lang="en-US" altLang="pl-PL" sz="1800">
                <a:latin typeface="Courier New" pitchFamily="49" charset="0"/>
              </a:rPr>
              <a:t>a</a:t>
            </a:r>
            <a:r>
              <a:rPr kumimoji="1" lang="pl-PL" altLang="pl-PL" sz="1800">
                <a:latin typeface="Courier New" pitchFamily="49" charset="0"/>
              </a:rPr>
              <a:t>	</a:t>
            </a:r>
            <a:r>
              <a:rPr kumimoji="1" lang="en-US" altLang="pl-PL" sz="1800">
                <a:latin typeface="Courier New" pitchFamily="49" charset="0"/>
              </a:rPr>
              <a:t>1          EQQQQE           0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>
                <a:latin typeface="Courier New" pitchFamily="49" charset="0"/>
              </a:rPr>
              <a:t>   b</a:t>
            </a:r>
            <a:r>
              <a:rPr kumimoji="1" lang="pl-PL" altLang="pl-PL" sz="1800">
                <a:latin typeface="Courier New" pitchFamily="49" charset="0"/>
              </a:rPr>
              <a:t>	</a:t>
            </a:r>
            <a:r>
              <a:rPr kumimoji="1" lang="en-US" altLang="pl-PL" sz="1800">
                <a:latin typeface="Courier New" pitchFamily="49" charset="0"/>
              </a:rPr>
              <a:t>2            EE             2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>
                <a:latin typeface="Courier New" pitchFamily="49" charset="0"/>
              </a:rPr>
              <a:t>   c</a:t>
            </a:r>
            <a:r>
              <a:rPr kumimoji="1" lang="pl-PL" altLang="pl-PL" sz="1800">
                <a:latin typeface="Courier New" pitchFamily="49" charset="0"/>
              </a:rPr>
              <a:t>	</a:t>
            </a:r>
            <a:r>
              <a:rPr kumimoji="1" lang="en-US" altLang="pl-PL" sz="1800">
                <a:latin typeface="Courier New" pitchFamily="49" charset="0"/>
              </a:rPr>
              <a:t>3           EVVE            2 </a:t>
            </a:r>
          </a:p>
          <a:p>
            <a:pPr lvl="2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Monotype Sorts" pitchFamily="2" charset="2"/>
              <a:buNone/>
            </a:pPr>
            <a:r>
              <a:rPr kumimoji="1" lang="en-US" altLang="pl-PL" sz="1800">
                <a:latin typeface="Courier New" pitchFamily="49" charset="0"/>
              </a:rPr>
              <a:t>   d</a:t>
            </a:r>
            <a:r>
              <a:rPr kumimoji="1" lang="pl-PL" altLang="pl-PL" sz="1800">
                <a:latin typeface="Courier New" pitchFamily="49" charset="0"/>
              </a:rPr>
              <a:t>	</a:t>
            </a:r>
            <a:r>
              <a:rPr kumimoji="1" lang="en-US" altLang="pl-PL" sz="1800">
                <a:latin typeface="Courier New" pitchFamily="49" charset="0"/>
              </a:rPr>
              <a:t>4          EEQVE            4 </a:t>
            </a: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10000"/>
              </a:spcBef>
            </a:pP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A9AF8-7F45-4E68-B316-EF2D58DC7A7F}" type="slidenum">
              <a:rPr lang="pl-PL" altLang="pl-PL"/>
              <a:pPr/>
              <a:t>46</a:t>
            </a:fld>
            <a:endParaRPr lang="pl-PL" altLang="pl-PL"/>
          </a:p>
        </p:txBody>
      </p:sp>
      <p:sp>
        <p:nvSpPr>
          <p:cNvPr id="2764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Inwersja priorytetów - przykład</a:t>
            </a:r>
          </a:p>
        </p:txBody>
      </p:sp>
      <p:sp>
        <p:nvSpPr>
          <p:cNvPr id="276483" name="Text Box 3"/>
          <p:cNvSpPr txBox="1">
            <a:spLocks noChangeArrowheads="1"/>
          </p:cNvSpPr>
          <p:nvPr/>
        </p:nvSpPr>
        <p:spPr bwMode="auto">
          <a:xfrm>
            <a:off x="228600" y="2438400"/>
            <a:ext cx="891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907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38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861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43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000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57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914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10000"/>
              </a:spcBef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  <p:sp>
        <p:nvSpPr>
          <p:cNvPr id="276484" name="Line 4"/>
          <p:cNvSpPr>
            <a:spLocks noChangeShapeType="1"/>
          </p:cNvSpPr>
          <p:nvPr/>
        </p:nvSpPr>
        <p:spPr bwMode="auto">
          <a:xfrm>
            <a:off x="685800" y="1295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5" name="Line 5"/>
          <p:cNvSpPr>
            <a:spLocks noChangeShapeType="1"/>
          </p:cNvSpPr>
          <p:nvPr/>
        </p:nvSpPr>
        <p:spPr bwMode="auto">
          <a:xfrm>
            <a:off x="685800" y="46482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29718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7" name="Rectangle 7"/>
          <p:cNvSpPr>
            <a:spLocks noChangeArrowheads="1"/>
          </p:cNvSpPr>
          <p:nvPr/>
        </p:nvSpPr>
        <p:spPr bwMode="auto">
          <a:xfrm>
            <a:off x="2514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2057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89" name="Rectangle 9"/>
          <p:cNvSpPr>
            <a:spLocks noChangeArrowheads="1"/>
          </p:cNvSpPr>
          <p:nvPr/>
        </p:nvSpPr>
        <p:spPr bwMode="auto">
          <a:xfrm>
            <a:off x="16002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0" name="Rectangle 10"/>
          <p:cNvSpPr>
            <a:spLocks noChangeArrowheads="1"/>
          </p:cNvSpPr>
          <p:nvPr/>
        </p:nvSpPr>
        <p:spPr bwMode="auto">
          <a:xfrm>
            <a:off x="11430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1" name="Rectangle 11"/>
          <p:cNvSpPr>
            <a:spLocks noChangeArrowheads="1"/>
          </p:cNvSpPr>
          <p:nvPr/>
        </p:nvSpPr>
        <p:spPr bwMode="auto">
          <a:xfrm>
            <a:off x="685800" y="3962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2" name="Rectangle 12"/>
          <p:cNvSpPr>
            <a:spLocks noChangeArrowheads="1"/>
          </p:cNvSpPr>
          <p:nvPr/>
        </p:nvSpPr>
        <p:spPr bwMode="auto">
          <a:xfrm>
            <a:off x="57150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3" name="Rectangle 13"/>
          <p:cNvSpPr>
            <a:spLocks noChangeArrowheads="1"/>
          </p:cNvSpPr>
          <p:nvPr/>
        </p:nvSpPr>
        <p:spPr bwMode="auto">
          <a:xfrm>
            <a:off x="52578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4" name="Rectangle 14"/>
          <p:cNvSpPr>
            <a:spLocks noChangeArrowheads="1"/>
          </p:cNvSpPr>
          <p:nvPr/>
        </p:nvSpPr>
        <p:spPr bwMode="auto">
          <a:xfrm>
            <a:off x="4800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5" name="Rectangle 15"/>
          <p:cNvSpPr>
            <a:spLocks noChangeArrowheads="1"/>
          </p:cNvSpPr>
          <p:nvPr/>
        </p:nvSpPr>
        <p:spPr bwMode="auto">
          <a:xfrm>
            <a:off x="4343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6" name="Rectangle 16"/>
          <p:cNvSpPr>
            <a:spLocks noChangeArrowheads="1"/>
          </p:cNvSpPr>
          <p:nvPr/>
        </p:nvSpPr>
        <p:spPr bwMode="auto">
          <a:xfrm>
            <a:off x="38862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7" name="Rectangle 17"/>
          <p:cNvSpPr>
            <a:spLocks noChangeArrowheads="1"/>
          </p:cNvSpPr>
          <p:nvPr/>
        </p:nvSpPr>
        <p:spPr bwMode="auto">
          <a:xfrm>
            <a:off x="34290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8001000" y="3962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75438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0" name="Rectangle 20"/>
          <p:cNvSpPr>
            <a:spLocks noChangeArrowheads="1"/>
          </p:cNvSpPr>
          <p:nvPr/>
        </p:nvSpPr>
        <p:spPr bwMode="auto">
          <a:xfrm>
            <a:off x="70866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1" name="Rectangle 21"/>
          <p:cNvSpPr>
            <a:spLocks noChangeArrowheads="1"/>
          </p:cNvSpPr>
          <p:nvPr/>
        </p:nvSpPr>
        <p:spPr bwMode="auto">
          <a:xfrm>
            <a:off x="6629400" y="3962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2" name="Rectangle 22"/>
          <p:cNvSpPr>
            <a:spLocks noChangeArrowheads="1"/>
          </p:cNvSpPr>
          <p:nvPr/>
        </p:nvSpPr>
        <p:spPr bwMode="auto">
          <a:xfrm>
            <a:off x="6172200" y="3962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3" name="Rectangle 23"/>
          <p:cNvSpPr>
            <a:spLocks noChangeArrowheads="1"/>
          </p:cNvSpPr>
          <p:nvPr/>
        </p:nvSpPr>
        <p:spPr bwMode="auto">
          <a:xfrm>
            <a:off x="29718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4" name="Rectangle 24"/>
          <p:cNvSpPr>
            <a:spLocks noChangeArrowheads="1"/>
          </p:cNvSpPr>
          <p:nvPr/>
        </p:nvSpPr>
        <p:spPr bwMode="auto">
          <a:xfrm>
            <a:off x="25146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5" name="Rectangle 25"/>
          <p:cNvSpPr>
            <a:spLocks noChangeArrowheads="1"/>
          </p:cNvSpPr>
          <p:nvPr/>
        </p:nvSpPr>
        <p:spPr bwMode="auto">
          <a:xfrm>
            <a:off x="20574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6" name="Rectangle 26"/>
          <p:cNvSpPr>
            <a:spLocks noChangeArrowheads="1"/>
          </p:cNvSpPr>
          <p:nvPr/>
        </p:nvSpPr>
        <p:spPr bwMode="auto">
          <a:xfrm>
            <a:off x="16002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7" name="Rectangle 27"/>
          <p:cNvSpPr>
            <a:spLocks noChangeArrowheads="1"/>
          </p:cNvSpPr>
          <p:nvPr/>
        </p:nvSpPr>
        <p:spPr bwMode="auto">
          <a:xfrm>
            <a:off x="4800600" y="3200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8" name="Rectangle 28"/>
          <p:cNvSpPr>
            <a:spLocks noChangeArrowheads="1"/>
          </p:cNvSpPr>
          <p:nvPr/>
        </p:nvSpPr>
        <p:spPr bwMode="auto">
          <a:xfrm>
            <a:off x="4343400" y="3200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09" name="Rectangle 29"/>
          <p:cNvSpPr>
            <a:spLocks noChangeArrowheads="1"/>
          </p:cNvSpPr>
          <p:nvPr/>
        </p:nvSpPr>
        <p:spPr bwMode="auto">
          <a:xfrm>
            <a:off x="38862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0" name="Rectangle 30"/>
          <p:cNvSpPr>
            <a:spLocks noChangeArrowheads="1"/>
          </p:cNvSpPr>
          <p:nvPr/>
        </p:nvSpPr>
        <p:spPr bwMode="auto">
          <a:xfrm>
            <a:off x="3429000" y="3200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1" name="Rectangle 31"/>
          <p:cNvSpPr>
            <a:spLocks noChangeArrowheads="1"/>
          </p:cNvSpPr>
          <p:nvPr/>
        </p:nvSpPr>
        <p:spPr bwMode="auto">
          <a:xfrm>
            <a:off x="2971800" y="2438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2" name="Rectangle 32"/>
          <p:cNvSpPr>
            <a:spLocks noChangeArrowheads="1"/>
          </p:cNvSpPr>
          <p:nvPr/>
        </p:nvSpPr>
        <p:spPr bwMode="auto">
          <a:xfrm>
            <a:off x="2514600" y="24384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3" name="Rectangle 33"/>
          <p:cNvSpPr>
            <a:spLocks noChangeArrowheads="1"/>
          </p:cNvSpPr>
          <p:nvPr/>
        </p:nvSpPr>
        <p:spPr bwMode="auto">
          <a:xfrm>
            <a:off x="2057400" y="2438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4" name="Rectangle 34"/>
          <p:cNvSpPr>
            <a:spLocks noChangeArrowheads="1"/>
          </p:cNvSpPr>
          <p:nvPr/>
        </p:nvSpPr>
        <p:spPr bwMode="auto">
          <a:xfrm>
            <a:off x="1600200" y="2438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5" name="Rectangle 35"/>
          <p:cNvSpPr>
            <a:spLocks noChangeArrowheads="1"/>
          </p:cNvSpPr>
          <p:nvPr/>
        </p:nvSpPr>
        <p:spPr bwMode="auto">
          <a:xfrm>
            <a:off x="3886200" y="24384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6" name="Rectangle 36"/>
          <p:cNvSpPr>
            <a:spLocks noChangeArrowheads="1"/>
          </p:cNvSpPr>
          <p:nvPr/>
        </p:nvSpPr>
        <p:spPr bwMode="auto">
          <a:xfrm>
            <a:off x="3429000" y="2438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7" name="Rectangle 37"/>
          <p:cNvSpPr>
            <a:spLocks noChangeArrowheads="1"/>
          </p:cNvSpPr>
          <p:nvPr/>
        </p:nvSpPr>
        <p:spPr bwMode="auto">
          <a:xfrm>
            <a:off x="29718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8" name="Rectangle 38"/>
          <p:cNvSpPr>
            <a:spLocks noChangeArrowheads="1"/>
          </p:cNvSpPr>
          <p:nvPr/>
        </p:nvSpPr>
        <p:spPr bwMode="auto">
          <a:xfrm>
            <a:off x="25146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19" name="Rectangle 39"/>
          <p:cNvSpPr>
            <a:spLocks noChangeArrowheads="1"/>
          </p:cNvSpPr>
          <p:nvPr/>
        </p:nvSpPr>
        <p:spPr bwMode="auto">
          <a:xfrm>
            <a:off x="57150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0" name="Rectangle 40"/>
          <p:cNvSpPr>
            <a:spLocks noChangeArrowheads="1"/>
          </p:cNvSpPr>
          <p:nvPr/>
        </p:nvSpPr>
        <p:spPr bwMode="auto">
          <a:xfrm>
            <a:off x="52578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1" name="Rectangle 41"/>
          <p:cNvSpPr>
            <a:spLocks noChangeArrowheads="1"/>
          </p:cNvSpPr>
          <p:nvPr/>
        </p:nvSpPr>
        <p:spPr bwMode="auto">
          <a:xfrm>
            <a:off x="48006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2" name="Rectangle 42"/>
          <p:cNvSpPr>
            <a:spLocks noChangeArrowheads="1"/>
          </p:cNvSpPr>
          <p:nvPr/>
        </p:nvSpPr>
        <p:spPr bwMode="auto">
          <a:xfrm>
            <a:off x="43434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3" name="Rectangle 43"/>
          <p:cNvSpPr>
            <a:spLocks noChangeArrowheads="1"/>
          </p:cNvSpPr>
          <p:nvPr/>
        </p:nvSpPr>
        <p:spPr bwMode="auto">
          <a:xfrm>
            <a:off x="38862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4" name="Rectangle 44"/>
          <p:cNvSpPr>
            <a:spLocks noChangeArrowheads="1"/>
          </p:cNvSpPr>
          <p:nvPr/>
        </p:nvSpPr>
        <p:spPr bwMode="auto">
          <a:xfrm>
            <a:off x="34290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5" name="Rectangle 45"/>
          <p:cNvSpPr>
            <a:spLocks noChangeArrowheads="1"/>
          </p:cNvSpPr>
          <p:nvPr/>
        </p:nvSpPr>
        <p:spPr bwMode="auto">
          <a:xfrm>
            <a:off x="7543800" y="16002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6" name="Rectangle 46"/>
          <p:cNvSpPr>
            <a:spLocks noChangeArrowheads="1"/>
          </p:cNvSpPr>
          <p:nvPr/>
        </p:nvSpPr>
        <p:spPr bwMode="auto">
          <a:xfrm>
            <a:off x="7086600" y="1600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7" name="Rectangle 47"/>
          <p:cNvSpPr>
            <a:spLocks noChangeArrowheads="1"/>
          </p:cNvSpPr>
          <p:nvPr/>
        </p:nvSpPr>
        <p:spPr bwMode="auto">
          <a:xfrm>
            <a:off x="6629400" y="16002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8" name="Rectangle 48"/>
          <p:cNvSpPr>
            <a:spLocks noChangeArrowheads="1"/>
          </p:cNvSpPr>
          <p:nvPr/>
        </p:nvSpPr>
        <p:spPr bwMode="auto">
          <a:xfrm>
            <a:off x="6172200" y="1600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29" name="Text Box 49"/>
          <p:cNvSpPr txBox="1">
            <a:spLocks noChangeArrowheads="1"/>
          </p:cNvSpPr>
          <p:nvPr/>
        </p:nvSpPr>
        <p:spPr bwMode="auto">
          <a:xfrm>
            <a:off x="212725" y="9509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76530" name="Text Box 50"/>
          <p:cNvSpPr txBox="1">
            <a:spLocks noChangeArrowheads="1"/>
          </p:cNvSpPr>
          <p:nvPr/>
        </p:nvSpPr>
        <p:spPr bwMode="auto">
          <a:xfrm>
            <a:off x="212725" y="39989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6531" name="Text Box 51"/>
          <p:cNvSpPr txBox="1">
            <a:spLocks noChangeArrowheads="1"/>
          </p:cNvSpPr>
          <p:nvPr/>
        </p:nvSpPr>
        <p:spPr bwMode="auto">
          <a:xfrm>
            <a:off x="212725" y="3160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6532" name="Text Box 52"/>
          <p:cNvSpPr txBox="1">
            <a:spLocks noChangeArrowheads="1"/>
          </p:cNvSpPr>
          <p:nvPr/>
        </p:nvSpPr>
        <p:spPr bwMode="auto">
          <a:xfrm>
            <a:off x="212725" y="23987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6533" name="Text Box 53"/>
          <p:cNvSpPr txBox="1">
            <a:spLocks noChangeArrowheads="1"/>
          </p:cNvSpPr>
          <p:nvPr/>
        </p:nvSpPr>
        <p:spPr bwMode="auto">
          <a:xfrm>
            <a:off x="212725" y="15605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6534" name="Text Box 54"/>
          <p:cNvSpPr txBox="1">
            <a:spLocks noChangeArrowheads="1"/>
          </p:cNvSpPr>
          <p:nvPr/>
        </p:nvSpPr>
        <p:spPr bwMode="auto">
          <a:xfrm>
            <a:off x="593725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6535" name="Text Box 55"/>
          <p:cNvSpPr txBox="1">
            <a:spLocks noChangeArrowheads="1"/>
          </p:cNvSpPr>
          <p:nvPr/>
        </p:nvSpPr>
        <p:spPr bwMode="auto">
          <a:xfrm>
            <a:off x="14160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6536" name="Text Box 56"/>
          <p:cNvSpPr txBox="1">
            <a:spLocks noChangeArrowheads="1"/>
          </p:cNvSpPr>
          <p:nvPr/>
        </p:nvSpPr>
        <p:spPr bwMode="auto">
          <a:xfrm>
            <a:off x="23304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6537" name="Text Box 57"/>
          <p:cNvSpPr txBox="1">
            <a:spLocks noChangeArrowheads="1"/>
          </p:cNvSpPr>
          <p:nvPr/>
        </p:nvSpPr>
        <p:spPr bwMode="auto">
          <a:xfrm>
            <a:off x="32448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6538" name="Text Box 58"/>
          <p:cNvSpPr txBox="1">
            <a:spLocks noChangeArrowheads="1"/>
          </p:cNvSpPr>
          <p:nvPr/>
        </p:nvSpPr>
        <p:spPr bwMode="auto">
          <a:xfrm>
            <a:off x="4159250" y="4684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76539" name="Text Box 59"/>
          <p:cNvSpPr txBox="1">
            <a:spLocks noChangeArrowheads="1"/>
          </p:cNvSpPr>
          <p:nvPr/>
        </p:nvSpPr>
        <p:spPr bwMode="auto">
          <a:xfrm>
            <a:off x="49974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76540" name="Text Box 60"/>
          <p:cNvSpPr txBox="1">
            <a:spLocks noChangeArrowheads="1"/>
          </p:cNvSpPr>
          <p:nvPr/>
        </p:nvSpPr>
        <p:spPr bwMode="auto">
          <a:xfrm>
            <a:off x="59118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76541" name="Text Box 61"/>
          <p:cNvSpPr txBox="1">
            <a:spLocks noChangeArrowheads="1"/>
          </p:cNvSpPr>
          <p:nvPr/>
        </p:nvSpPr>
        <p:spPr bwMode="auto">
          <a:xfrm>
            <a:off x="68262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76542" name="Text Box 62"/>
          <p:cNvSpPr txBox="1">
            <a:spLocks noChangeArrowheads="1"/>
          </p:cNvSpPr>
          <p:nvPr/>
        </p:nvSpPr>
        <p:spPr bwMode="auto">
          <a:xfrm>
            <a:off x="77406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76543" name="Text Box 63"/>
          <p:cNvSpPr txBox="1">
            <a:spLocks noChangeArrowheads="1"/>
          </p:cNvSpPr>
          <p:nvPr/>
        </p:nvSpPr>
        <p:spPr bwMode="auto">
          <a:xfrm>
            <a:off x="8655050" y="468471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76544" name="Rectangle 64"/>
          <p:cNvSpPr>
            <a:spLocks noChangeArrowheads="1"/>
          </p:cNvSpPr>
          <p:nvPr/>
        </p:nvSpPr>
        <p:spPr bwMode="auto">
          <a:xfrm>
            <a:off x="838200" y="52578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5" name="Text Box 65"/>
          <p:cNvSpPr txBox="1">
            <a:spLocks noChangeArrowheads="1"/>
          </p:cNvSpPr>
          <p:nvPr/>
        </p:nvSpPr>
        <p:spPr bwMode="auto">
          <a:xfrm>
            <a:off x="1584325" y="5253038"/>
            <a:ext cx="118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276546" name="Rectangle 66"/>
          <p:cNvSpPr>
            <a:spLocks noChangeArrowheads="1"/>
          </p:cNvSpPr>
          <p:nvPr/>
        </p:nvSpPr>
        <p:spPr bwMode="auto">
          <a:xfrm>
            <a:off x="838200" y="5867400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7" name="Text Box 67"/>
          <p:cNvSpPr txBox="1">
            <a:spLocks noChangeArrowheads="1"/>
          </p:cNvSpPr>
          <p:nvPr/>
        </p:nvSpPr>
        <p:spPr bwMode="auto">
          <a:xfrm>
            <a:off x="1524000" y="5862638"/>
            <a:ext cx="2622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Q locked</a:t>
            </a:r>
          </a:p>
        </p:txBody>
      </p:sp>
      <p:sp>
        <p:nvSpPr>
          <p:cNvPr id="276548" name="Rectangle 68"/>
          <p:cNvSpPr>
            <a:spLocks noChangeArrowheads="1"/>
          </p:cNvSpPr>
          <p:nvPr/>
        </p:nvSpPr>
        <p:spPr bwMode="auto">
          <a:xfrm>
            <a:off x="5029200" y="52578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49" name="Text Box 69"/>
          <p:cNvSpPr txBox="1">
            <a:spLocks noChangeArrowheads="1"/>
          </p:cNvSpPr>
          <p:nvPr/>
        </p:nvSpPr>
        <p:spPr bwMode="auto">
          <a:xfrm>
            <a:off x="5699125" y="5218113"/>
            <a:ext cx="1301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Preempted</a:t>
            </a:r>
          </a:p>
        </p:txBody>
      </p:sp>
      <p:sp>
        <p:nvSpPr>
          <p:cNvPr id="276550" name="Rectangle 70"/>
          <p:cNvSpPr>
            <a:spLocks noChangeArrowheads="1"/>
          </p:cNvSpPr>
          <p:nvPr/>
        </p:nvSpPr>
        <p:spPr bwMode="auto">
          <a:xfrm>
            <a:off x="838200" y="64008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1" name="Text Box 71"/>
          <p:cNvSpPr txBox="1">
            <a:spLocks noChangeArrowheads="1"/>
          </p:cNvSpPr>
          <p:nvPr/>
        </p:nvSpPr>
        <p:spPr bwMode="auto">
          <a:xfrm>
            <a:off x="1504950" y="6396038"/>
            <a:ext cx="259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V locked</a:t>
            </a:r>
          </a:p>
        </p:txBody>
      </p:sp>
      <p:sp>
        <p:nvSpPr>
          <p:cNvPr id="276552" name="Rectangle 72"/>
          <p:cNvSpPr>
            <a:spLocks noChangeArrowheads="1"/>
          </p:cNvSpPr>
          <p:nvPr/>
        </p:nvSpPr>
        <p:spPr bwMode="auto">
          <a:xfrm>
            <a:off x="5029200" y="5867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3" name="Text Box 73"/>
          <p:cNvSpPr txBox="1">
            <a:spLocks noChangeArrowheads="1"/>
          </p:cNvSpPr>
          <p:nvPr/>
        </p:nvSpPr>
        <p:spPr bwMode="auto">
          <a:xfrm>
            <a:off x="5715000" y="5862638"/>
            <a:ext cx="99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Blocked</a:t>
            </a:r>
          </a:p>
        </p:txBody>
      </p:sp>
      <p:sp>
        <p:nvSpPr>
          <p:cNvPr id="276554" name="Line 74"/>
          <p:cNvSpPr>
            <a:spLocks noChangeShapeType="1"/>
          </p:cNvSpPr>
          <p:nvPr/>
        </p:nvSpPr>
        <p:spPr bwMode="auto">
          <a:xfrm>
            <a:off x="2514600" y="1371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5" name="Line 75"/>
          <p:cNvSpPr>
            <a:spLocks noChangeShapeType="1"/>
          </p:cNvSpPr>
          <p:nvPr/>
        </p:nvSpPr>
        <p:spPr bwMode="auto">
          <a:xfrm>
            <a:off x="685800" y="37719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6" name="Line 76"/>
          <p:cNvSpPr>
            <a:spLocks noChangeShapeType="1"/>
          </p:cNvSpPr>
          <p:nvPr/>
        </p:nvSpPr>
        <p:spPr bwMode="auto">
          <a:xfrm>
            <a:off x="1600200" y="2971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7" name="Line 77"/>
          <p:cNvSpPr>
            <a:spLocks noChangeShapeType="1"/>
          </p:cNvSpPr>
          <p:nvPr/>
        </p:nvSpPr>
        <p:spPr bwMode="auto">
          <a:xfrm>
            <a:off x="1600200" y="2209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8" name="Oval 78"/>
          <p:cNvSpPr>
            <a:spLocks noChangeArrowheads="1"/>
          </p:cNvSpPr>
          <p:nvPr/>
        </p:nvSpPr>
        <p:spPr bwMode="auto">
          <a:xfrm>
            <a:off x="8382000" y="4191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59" name="Oval 79"/>
          <p:cNvSpPr>
            <a:spLocks noChangeArrowheads="1"/>
          </p:cNvSpPr>
          <p:nvPr/>
        </p:nvSpPr>
        <p:spPr bwMode="auto">
          <a:xfrm>
            <a:off x="7924800" y="1828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60" name="Oval 80"/>
          <p:cNvSpPr>
            <a:spLocks noChangeArrowheads="1"/>
          </p:cNvSpPr>
          <p:nvPr/>
        </p:nvSpPr>
        <p:spPr bwMode="auto">
          <a:xfrm>
            <a:off x="4267200" y="2667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6561" name="Oval 81"/>
          <p:cNvSpPr>
            <a:spLocks noChangeArrowheads="1"/>
          </p:cNvSpPr>
          <p:nvPr/>
        </p:nvSpPr>
        <p:spPr bwMode="auto">
          <a:xfrm>
            <a:off x="5181600" y="34290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342C7E-4232-47EF-AFA5-69FA88BFA23C}" type="slidenum">
              <a:rPr lang="pl-PL" altLang="pl-PL"/>
              <a:pPr/>
              <a:t>47</a:t>
            </a:fld>
            <a:endParaRPr lang="pl-PL" altLang="pl-PL"/>
          </a:p>
        </p:txBody>
      </p:sp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(Priority Inheritance Protocol)</a:t>
            </a:r>
            <a:br>
              <a:rPr lang="pl-PL" altLang="pl-PL" sz="2000">
                <a:solidFill>
                  <a:schemeClr val="tx1"/>
                </a:solidFill>
              </a:rPr>
            </a:br>
            <a:r>
              <a:rPr lang="pl-PL" altLang="pl-PL" sz="2000">
                <a:solidFill>
                  <a:schemeClr val="tx1"/>
                </a:solidFill>
              </a:rPr>
              <a:t>  - przykład</a:t>
            </a:r>
          </a:p>
        </p:txBody>
      </p:sp>
      <p:sp>
        <p:nvSpPr>
          <p:cNvPr id="277507" name="Rectangle 3"/>
          <p:cNvSpPr>
            <a:spLocks noChangeArrowheads="1"/>
          </p:cNvSpPr>
          <p:nvPr/>
        </p:nvSpPr>
        <p:spPr bwMode="auto">
          <a:xfrm>
            <a:off x="152400" y="9144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Jeśli proces p jest blokowany przez proces q, wtedy proces q jest wykonywany z priorytetem procesu p.</a:t>
            </a:r>
            <a:endParaRPr lang="en-US" altLang="pl-PL" sz="1800">
              <a:latin typeface="Arial" charset="0"/>
            </a:endParaRPr>
          </a:p>
        </p:txBody>
      </p:sp>
      <p:sp>
        <p:nvSpPr>
          <p:cNvPr id="277508" name="Line 4"/>
          <p:cNvSpPr>
            <a:spLocks noChangeShapeType="1"/>
          </p:cNvSpPr>
          <p:nvPr/>
        </p:nvSpPr>
        <p:spPr bwMode="auto">
          <a:xfrm>
            <a:off x="685800" y="2416175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>
            <a:off x="685800" y="576897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2971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1" name="Rectangle 7"/>
          <p:cNvSpPr>
            <a:spLocks noChangeArrowheads="1"/>
          </p:cNvSpPr>
          <p:nvPr/>
        </p:nvSpPr>
        <p:spPr bwMode="auto">
          <a:xfrm>
            <a:off x="2514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2" name="Rectangle 8"/>
          <p:cNvSpPr>
            <a:spLocks noChangeArrowheads="1"/>
          </p:cNvSpPr>
          <p:nvPr/>
        </p:nvSpPr>
        <p:spPr bwMode="auto">
          <a:xfrm>
            <a:off x="20574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16002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4" name="Rectangle 10"/>
          <p:cNvSpPr>
            <a:spLocks noChangeArrowheads="1"/>
          </p:cNvSpPr>
          <p:nvPr/>
        </p:nvSpPr>
        <p:spPr bwMode="auto">
          <a:xfrm>
            <a:off x="11430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5" name="Rectangle 11"/>
          <p:cNvSpPr>
            <a:spLocks noChangeArrowheads="1"/>
          </p:cNvSpPr>
          <p:nvPr/>
        </p:nvSpPr>
        <p:spPr bwMode="auto">
          <a:xfrm>
            <a:off x="685800" y="5083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6" name="Rectangle 12"/>
          <p:cNvSpPr>
            <a:spLocks noChangeArrowheads="1"/>
          </p:cNvSpPr>
          <p:nvPr/>
        </p:nvSpPr>
        <p:spPr bwMode="auto">
          <a:xfrm>
            <a:off x="57150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5257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8" name="Rectangle 14"/>
          <p:cNvSpPr>
            <a:spLocks noChangeArrowheads="1"/>
          </p:cNvSpPr>
          <p:nvPr/>
        </p:nvSpPr>
        <p:spPr bwMode="auto">
          <a:xfrm>
            <a:off x="4800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19" name="Rectangle 15"/>
          <p:cNvSpPr>
            <a:spLocks noChangeArrowheads="1"/>
          </p:cNvSpPr>
          <p:nvPr/>
        </p:nvSpPr>
        <p:spPr bwMode="auto">
          <a:xfrm>
            <a:off x="43434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0" name="Rectangle 16"/>
          <p:cNvSpPr>
            <a:spLocks noChangeArrowheads="1"/>
          </p:cNvSpPr>
          <p:nvPr/>
        </p:nvSpPr>
        <p:spPr bwMode="auto">
          <a:xfrm>
            <a:off x="38862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1" name="Rectangle 17"/>
          <p:cNvSpPr>
            <a:spLocks noChangeArrowheads="1"/>
          </p:cNvSpPr>
          <p:nvPr/>
        </p:nvSpPr>
        <p:spPr bwMode="auto">
          <a:xfrm>
            <a:off x="3429000" y="50831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2" name="Rectangle 18"/>
          <p:cNvSpPr>
            <a:spLocks noChangeArrowheads="1"/>
          </p:cNvSpPr>
          <p:nvPr/>
        </p:nvSpPr>
        <p:spPr bwMode="auto">
          <a:xfrm>
            <a:off x="8001000" y="5083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3" name="Rectangle 19"/>
          <p:cNvSpPr>
            <a:spLocks noChangeArrowheads="1"/>
          </p:cNvSpPr>
          <p:nvPr/>
        </p:nvSpPr>
        <p:spPr bwMode="auto">
          <a:xfrm>
            <a:off x="75438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4" name="Rectangle 20"/>
          <p:cNvSpPr>
            <a:spLocks noChangeArrowheads="1"/>
          </p:cNvSpPr>
          <p:nvPr/>
        </p:nvSpPr>
        <p:spPr bwMode="auto">
          <a:xfrm>
            <a:off x="70866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5" name="Rectangle 21"/>
          <p:cNvSpPr>
            <a:spLocks noChangeArrowheads="1"/>
          </p:cNvSpPr>
          <p:nvPr/>
        </p:nvSpPr>
        <p:spPr bwMode="auto">
          <a:xfrm>
            <a:off x="66294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6" name="Rectangle 22"/>
          <p:cNvSpPr>
            <a:spLocks noChangeArrowheads="1"/>
          </p:cNvSpPr>
          <p:nvPr/>
        </p:nvSpPr>
        <p:spPr bwMode="auto">
          <a:xfrm>
            <a:off x="6172200" y="5083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7" name="Rectangle 23"/>
          <p:cNvSpPr>
            <a:spLocks noChangeArrowheads="1"/>
          </p:cNvSpPr>
          <p:nvPr/>
        </p:nvSpPr>
        <p:spPr bwMode="auto">
          <a:xfrm>
            <a:off x="29718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8" name="Rectangle 24"/>
          <p:cNvSpPr>
            <a:spLocks noChangeArrowheads="1"/>
          </p:cNvSpPr>
          <p:nvPr/>
        </p:nvSpPr>
        <p:spPr bwMode="auto">
          <a:xfrm>
            <a:off x="25146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29" name="Rectangle 25"/>
          <p:cNvSpPr>
            <a:spLocks noChangeArrowheads="1"/>
          </p:cNvSpPr>
          <p:nvPr/>
        </p:nvSpPr>
        <p:spPr bwMode="auto">
          <a:xfrm>
            <a:off x="20574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0" name="Rectangle 26"/>
          <p:cNvSpPr>
            <a:spLocks noChangeArrowheads="1"/>
          </p:cNvSpPr>
          <p:nvPr/>
        </p:nvSpPr>
        <p:spPr bwMode="auto">
          <a:xfrm>
            <a:off x="16002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1" name="Rectangle 27"/>
          <p:cNvSpPr>
            <a:spLocks noChangeArrowheads="1"/>
          </p:cNvSpPr>
          <p:nvPr/>
        </p:nvSpPr>
        <p:spPr bwMode="auto">
          <a:xfrm>
            <a:off x="48006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2" name="Rectangle 28"/>
          <p:cNvSpPr>
            <a:spLocks noChangeArrowheads="1"/>
          </p:cNvSpPr>
          <p:nvPr/>
        </p:nvSpPr>
        <p:spPr bwMode="auto">
          <a:xfrm>
            <a:off x="43434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3" name="Rectangle 29"/>
          <p:cNvSpPr>
            <a:spLocks noChangeArrowheads="1"/>
          </p:cNvSpPr>
          <p:nvPr/>
        </p:nvSpPr>
        <p:spPr bwMode="auto">
          <a:xfrm>
            <a:off x="38862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4" name="Rectangle 30"/>
          <p:cNvSpPr>
            <a:spLocks noChangeArrowheads="1"/>
          </p:cNvSpPr>
          <p:nvPr/>
        </p:nvSpPr>
        <p:spPr bwMode="auto">
          <a:xfrm>
            <a:off x="3429000" y="4321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5" name="Rectangle 31"/>
          <p:cNvSpPr>
            <a:spLocks noChangeArrowheads="1"/>
          </p:cNvSpPr>
          <p:nvPr/>
        </p:nvSpPr>
        <p:spPr bwMode="auto">
          <a:xfrm>
            <a:off x="29718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6" name="Rectangle 32"/>
          <p:cNvSpPr>
            <a:spLocks noChangeArrowheads="1"/>
          </p:cNvSpPr>
          <p:nvPr/>
        </p:nvSpPr>
        <p:spPr bwMode="auto">
          <a:xfrm>
            <a:off x="25146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7" name="Rectangle 33"/>
          <p:cNvSpPr>
            <a:spLocks noChangeArrowheads="1"/>
          </p:cNvSpPr>
          <p:nvPr/>
        </p:nvSpPr>
        <p:spPr bwMode="auto">
          <a:xfrm>
            <a:off x="2057400" y="35591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8" name="Rectangle 34"/>
          <p:cNvSpPr>
            <a:spLocks noChangeArrowheads="1"/>
          </p:cNvSpPr>
          <p:nvPr/>
        </p:nvSpPr>
        <p:spPr bwMode="auto">
          <a:xfrm>
            <a:off x="1600200" y="3559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39" name="Rectangle 35"/>
          <p:cNvSpPr>
            <a:spLocks noChangeArrowheads="1"/>
          </p:cNvSpPr>
          <p:nvPr/>
        </p:nvSpPr>
        <p:spPr bwMode="auto">
          <a:xfrm>
            <a:off x="38862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0" name="Rectangle 36"/>
          <p:cNvSpPr>
            <a:spLocks noChangeArrowheads="1"/>
          </p:cNvSpPr>
          <p:nvPr/>
        </p:nvSpPr>
        <p:spPr bwMode="auto">
          <a:xfrm>
            <a:off x="34290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29718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2" name="Rectangle 38"/>
          <p:cNvSpPr>
            <a:spLocks noChangeArrowheads="1"/>
          </p:cNvSpPr>
          <p:nvPr/>
        </p:nvSpPr>
        <p:spPr bwMode="auto">
          <a:xfrm>
            <a:off x="25146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3" name="Rectangle 39"/>
          <p:cNvSpPr>
            <a:spLocks noChangeArrowheads="1"/>
          </p:cNvSpPr>
          <p:nvPr/>
        </p:nvSpPr>
        <p:spPr bwMode="auto">
          <a:xfrm>
            <a:off x="5715000" y="27209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4" name="Rectangle 40"/>
          <p:cNvSpPr>
            <a:spLocks noChangeArrowheads="1"/>
          </p:cNvSpPr>
          <p:nvPr/>
        </p:nvSpPr>
        <p:spPr bwMode="auto">
          <a:xfrm>
            <a:off x="52578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5" name="Rectangle 41"/>
          <p:cNvSpPr>
            <a:spLocks noChangeArrowheads="1"/>
          </p:cNvSpPr>
          <p:nvPr/>
        </p:nvSpPr>
        <p:spPr bwMode="auto">
          <a:xfrm>
            <a:off x="4800600" y="272097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6" name="Rectangle 42"/>
          <p:cNvSpPr>
            <a:spLocks noChangeArrowheads="1"/>
          </p:cNvSpPr>
          <p:nvPr/>
        </p:nvSpPr>
        <p:spPr bwMode="auto">
          <a:xfrm>
            <a:off x="43434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7" name="Rectangle 43"/>
          <p:cNvSpPr>
            <a:spLocks noChangeArrowheads="1"/>
          </p:cNvSpPr>
          <p:nvPr/>
        </p:nvSpPr>
        <p:spPr bwMode="auto">
          <a:xfrm>
            <a:off x="38862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8" name="Rectangle 44"/>
          <p:cNvSpPr>
            <a:spLocks noChangeArrowheads="1"/>
          </p:cNvSpPr>
          <p:nvPr/>
        </p:nvSpPr>
        <p:spPr bwMode="auto">
          <a:xfrm>
            <a:off x="3429000" y="27209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49" name="Rectangle 45"/>
          <p:cNvSpPr>
            <a:spLocks noChangeArrowheads="1"/>
          </p:cNvSpPr>
          <p:nvPr/>
        </p:nvSpPr>
        <p:spPr bwMode="auto">
          <a:xfrm>
            <a:off x="6629400" y="3559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50" name="Rectangle 46"/>
          <p:cNvSpPr>
            <a:spLocks noChangeArrowheads="1"/>
          </p:cNvSpPr>
          <p:nvPr/>
        </p:nvSpPr>
        <p:spPr bwMode="auto">
          <a:xfrm>
            <a:off x="6172200" y="27209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51" name="Text Box 47"/>
          <p:cNvSpPr txBox="1">
            <a:spLocks noChangeArrowheads="1"/>
          </p:cNvSpPr>
          <p:nvPr/>
        </p:nvSpPr>
        <p:spPr bwMode="auto">
          <a:xfrm>
            <a:off x="212725" y="5119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77552" name="Text Box 48"/>
          <p:cNvSpPr txBox="1">
            <a:spLocks noChangeArrowheads="1"/>
          </p:cNvSpPr>
          <p:nvPr/>
        </p:nvSpPr>
        <p:spPr bwMode="auto">
          <a:xfrm>
            <a:off x="212725" y="4281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77553" name="Text Box 49"/>
          <p:cNvSpPr txBox="1">
            <a:spLocks noChangeArrowheads="1"/>
          </p:cNvSpPr>
          <p:nvPr/>
        </p:nvSpPr>
        <p:spPr bwMode="auto">
          <a:xfrm>
            <a:off x="212725" y="35194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54" name="Text Box 50"/>
          <p:cNvSpPr txBox="1">
            <a:spLocks noChangeArrowheads="1"/>
          </p:cNvSpPr>
          <p:nvPr/>
        </p:nvSpPr>
        <p:spPr bwMode="auto">
          <a:xfrm>
            <a:off x="212725" y="2681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77555" name="Text Box 51"/>
          <p:cNvSpPr txBox="1">
            <a:spLocks noChangeArrowheads="1"/>
          </p:cNvSpPr>
          <p:nvPr/>
        </p:nvSpPr>
        <p:spPr bwMode="auto">
          <a:xfrm>
            <a:off x="593725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7556" name="Text Box 52"/>
          <p:cNvSpPr txBox="1">
            <a:spLocks noChangeArrowheads="1"/>
          </p:cNvSpPr>
          <p:nvPr/>
        </p:nvSpPr>
        <p:spPr bwMode="auto">
          <a:xfrm>
            <a:off x="14160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7557" name="Text Box 53"/>
          <p:cNvSpPr txBox="1">
            <a:spLocks noChangeArrowheads="1"/>
          </p:cNvSpPr>
          <p:nvPr/>
        </p:nvSpPr>
        <p:spPr bwMode="auto">
          <a:xfrm>
            <a:off x="23304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7558" name="Text Box 54"/>
          <p:cNvSpPr txBox="1">
            <a:spLocks noChangeArrowheads="1"/>
          </p:cNvSpPr>
          <p:nvPr/>
        </p:nvSpPr>
        <p:spPr bwMode="auto">
          <a:xfrm>
            <a:off x="32448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7559" name="Text Box 55"/>
          <p:cNvSpPr txBox="1">
            <a:spLocks noChangeArrowheads="1"/>
          </p:cNvSpPr>
          <p:nvPr/>
        </p:nvSpPr>
        <p:spPr bwMode="auto">
          <a:xfrm>
            <a:off x="41592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77560" name="Text Box 56"/>
          <p:cNvSpPr txBox="1">
            <a:spLocks noChangeArrowheads="1"/>
          </p:cNvSpPr>
          <p:nvPr/>
        </p:nvSpPr>
        <p:spPr bwMode="auto">
          <a:xfrm>
            <a:off x="49974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77561" name="Text Box 57"/>
          <p:cNvSpPr txBox="1">
            <a:spLocks noChangeArrowheads="1"/>
          </p:cNvSpPr>
          <p:nvPr/>
        </p:nvSpPr>
        <p:spPr bwMode="auto">
          <a:xfrm>
            <a:off x="59118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77562" name="Text Box 58"/>
          <p:cNvSpPr txBox="1">
            <a:spLocks noChangeArrowheads="1"/>
          </p:cNvSpPr>
          <p:nvPr/>
        </p:nvSpPr>
        <p:spPr bwMode="auto">
          <a:xfrm>
            <a:off x="68262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77563" name="Text Box 59"/>
          <p:cNvSpPr txBox="1">
            <a:spLocks noChangeArrowheads="1"/>
          </p:cNvSpPr>
          <p:nvPr/>
        </p:nvSpPr>
        <p:spPr bwMode="auto">
          <a:xfrm>
            <a:off x="77406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77564" name="Text Box 60"/>
          <p:cNvSpPr txBox="1">
            <a:spLocks noChangeArrowheads="1"/>
          </p:cNvSpPr>
          <p:nvPr/>
        </p:nvSpPr>
        <p:spPr bwMode="auto">
          <a:xfrm>
            <a:off x="86550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77565" name="Line 61"/>
          <p:cNvSpPr>
            <a:spLocks noChangeShapeType="1"/>
          </p:cNvSpPr>
          <p:nvPr/>
        </p:nvSpPr>
        <p:spPr bwMode="auto">
          <a:xfrm>
            <a:off x="2514600" y="24923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6" name="Line 62"/>
          <p:cNvSpPr>
            <a:spLocks noChangeShapeType="1"/>
          </p:cNvSpPr>
          <p:nvPr/>
        </p:nvSpPr>
        <p:spPr bwMode="auto">
          <a:xfrm>
            <a:off x="685800" y="48926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7" name="Line 63"/>
          <p:cNvSpPr>
            <a:spLocks noChangeShapeType="1"/>
          </p:cNvSpPr>
          <p:nvPr/>
        </p:nvSpPr>
        <p:spPr bwMode="auto">
          <a:xfrm>
            <a:off x="1600200" y="40925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8" name="Line 64"/>
          <p:cNvSpPr>
            <a:spLocks noChangeShapeType="1"/>
          </p:cNvSpPr>
          <p:nvPr/>
        </p:nvSpPr>
        <p:spPr bwMode="auto">
          <a:xfrm>
            <a:off x="1600200" y="333057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69" name="Oval 65"/>
          <p:cNvSpPr>
            <a:spLocks noChangeArrowheads="1"/>
          </p:cNvSpPr>
          <p:nvPr/>
        </p:nvSpPr>
        <p:spPr bwMode="auto">
          <a:xfrm>
            <a:off x="8382000" y="5311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0" name="Oval 66"/>
          <p:cNvSpPr>
            <a:spLocks noChangeArrowheads="1"/>
          </p:cNvSpPr>
          <p:nvPr/>
        </p:nvSpPr>
        <p:spPr bwMode="auto">
          <a:xfrm>
            <a:off x="6553200" y="29495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1" name="Oval 67"/>
          <p:cNvSpPr>
            <a:spLocks noChangeArrowheads="1"/>
          </p:cNvSpPr>
          <p:nvPr/>
        </p:nvSpPr>
        <p:spPr bwMode="auto">
          <a:xfrm>
            <a:off x="7010400" y="3787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2" name="Text Box 68"/>
          <p:cNvSpPr txBox="1">
            <a:spLocks noChangeArrowheads="1"/>
          </p:cNvSpPr>
          <p:nvPr/>
        </p:nvSpPr>
        <p:spPr bwMode="auto">
          <a:xfrm>
            <a:off x="136525" y="188436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77573" name="Rectangle 69"/>
          <p:cNvSpPr>
            <a:spLocks noChangeArrowheads="1"/>
          </p:cNvSpPr>
          <p:nvPr/>
        </p:nvSpPr>
        <p:spPr bwMode="auto">
          <a:xfrm>
            <a:off x="4343400" y="35591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4" name="Rectangle 70"/>
          <p:cNvSpPr>
            <a:spLocks noChangeArrowheads="1"/>
          </p:cNvSpPr>
          <p:nvPr/>
        </p:nvSpPr>
        <p:spPr bwMode="auto">
          <a:xfrm>
            <a:off x="48006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5" name="Rectangle 71"/>
          <p:cNvSpPr>
            <a:spLocks noChangeArrowheads="1"/>
          </p:cNvSpPr>
          <p:nvPr/>
        </p:nvSpPr>
        <p:spPr bwMode="auto">
          <a:xfrm>
            <a:off x="57150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6" name="Rectangle 72"/>
          <p:cNvSpPr>
            <a:spLocks noChangeArrowheads="1"/>
          </p:cNvSpPr>
          <p:nvPr/>
        </p:nvSpPr>
        <p:spPr bwMode="auto">
          <a:xfrm>
            <a:off x="5257800" y="355917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7" name="Rectangle 73"/>
          <p:cNvSpPr>
            <a:spLocks noChangeArrowheads="1"/>
          </p:cNvSpPr>
          <p:nvPr/>
        </p:nvSpPr>
        <p:spPr bwMode="auto">
          <a:xfrm>
            <a:off x="6172200" y="3559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8" name="Rectangle 74"/>
          <p:cNvSpPr>
            <a:spLocks noChangeArrowheads="1"/>
          </p:cNvSpPr>
          <p:nvPr/>
        </p:nvSpPr>
        <p:spPr bwMode="auto">
          <a:xfrm>
            <a:off x="66294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79" name="Rectangle 75"/>
          <p:cNvSpPr>
            <a:spLocks noChangeArrowheads="1"/>
          </p:cNvSpPr>
          <p:nvPr/>
        </p:nvSpPr>
        <p:spPr bwMode="auto">
          <a:xfrm>
            <a:off x="61722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0" name="Rectangle 76"/>
          <p:cNvSpPr>
            <a:spLocks noChangeArrowheads="1"/>
          </p:cNvSpPr>
          <p:nvPr/>
        </p:nvSpPr>
        <p:spPr bwMode="auto">
          <a:xfrm>
            <a:off x="57150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1" name="Rectangle 77"/>
          <p:cNvSpPr>
            <a:spLocks noChangeArrowheads="1"/>
          </p:cNvSpPr>
          <p:nvPr/>
        </p:nvSpPr>
        <p:spPr bwMode="auto">
          <a:xfrm>
            <a:off x="5257800" y="432117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2" name="Rectangle 78"/>
          <p:cNvSpPr>
            <a:spLocks noChangeArrowheads="1"/>
          </p:cNvSpPr>
          <p:nvPr/>
        </p:nvSpPr>
        <p:spPr bwMode="auto">
          <a:xfrm>
            <a:off x="7543800" y="4321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3" name="Rectangle 79"/>
          <p:cNvSpPr>
            <a:spLocks noChangeArrowheads="1"/>
          </p:cNvSpPr>
          <p:nvPr/>
        </p:nvSpPr>
        <p:spPr bwMode="auto">
          <a:xfrm>
            <a:off x="7086600" y="43211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77584" name="Oval 80"/>
          <p:cNvSpPr>
            <a:spLocks noChangeArrowheads="1"/>
          </p:cNvSpPr>
          <p:nvPr/>
        </p:nvSpPr>
        <p:spPr bwMode="auto">
          <a:xfrm>
            <a:off x="7924800" y="454977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92B8F-CD7A-4F76-A43A-1AA1F0C292CC}" type="slidenum">
              <a:rPr lang="pl-PL" altLang="pl-PL"/>
              <a:pPr/>
              <a:t>48</a:t>
            </a:fld>
            <a:endParaRPr lang="pl-PL" altLang="pl-PL"/>
          </a:p>
        </p:txBody>
      </p:sp>
      <p:sp>
        <p:nvSpPr>
          <p:cNvPr id="27955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- dyskusja</a:t>
            </a: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Warunek szeregowalności :</a:t>
            </a:r>
          </a:p>
          <a:p>
            <a:pPr>
              <a:spcBef>
                <a:spcPct val="20000"/>
              </a:spcBef>
              <a:buClrTx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 wyliczania czasów zablokowania podano m. in. w: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G. C. Butazzo: Hard Real-Time Computing Systems, Predictable Scheduling Algorithms and Applications, Kluver Academic Publishers 1997.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pl-PL" altLang="pl-PL" sz="1800">
              <a:latin typeface="Arial" charset="0"/>
            </a:endParaRP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 nie rozwiązuje dwu problemów: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Łańcucha zablokowań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Deadlock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endParaRPr lang="en-US" altLang="pl-PL" sz="1800">
              <a:latin typeface="Arial" charset="0"/>
            </a:endParaRPr>
          </a:p>
        </p:txBody>
      </p:sp>
      <p:graphicFrame>
        <p:nvGraphicFramePr>
          <p:cNvPr id="279556" name="Object 4"/>
          <p:cNvGraphicFramePr>
            <a:graphicFrameLocks noChangeAspect="1"/>
          </p:cNvGraphicFramePr>
          <p:nvPr/>
        </p:nvGraphicFramePr>
        <p:xfrm>
          <a:off x="4284663" y="1371600"/>
          <a:ext cx="4173537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72" name="Równanie" r:id="rId3" imgW="2260600" imgH="482600" progId="">
                  <p:embed/>
                </p:oleObj>
              </mc:Choice>
              <mc:Fallback>
                <p:oleObj name="Równanie" r:id="rId3" imgW="2260600" imgH="482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371600"/>
                        <a:ext cx="4173537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C8DB4-8BD2-49AD-AFC8-7A100450D429}" type="slidenum">
              <a:rPr lang="pl-PL" altLang="pl-PL"/>
              <a:pPr/>
              <a:t>49</a:t>
            </a:fld>
            <a:endParaRPr lang="pl-PL" altLang="pl-PL"/>
          </a:p>
        </p:txBody>
      </p:sp>
      <p:sp>
        <p:nvSpPr>
          <p:cNvPr id="28057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– łańcuch zablokowań</a:t>
            </a:r>
          </a:p>
        </p:txBody>
      </p:sp>
      <p:sp>
        <p:nvSpPr>
          <p:cNvPr id="280579" name="Line 3"/>
          <p:cNvSpPr>
            <a:spLocks noChangeShapeType="1"/>
          </p:cNvSpPr>
          <p:nvPr/>
        </p:nvSpPr>
        <p:spPr bwMode="auto">
          <a:xfrm>
            <a:off x="685800" y="1598613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0" name="Line 4"/>
          <p:cNvSpPr>
            <a:spLocks noChangeShapeType="1"/>
          </p:cNvSpPr>
          <p:nvPr/>
        </p:nvSpPr>
        <p:spPr bwMode="auto">
          <a:xfrm>
            <a:off x="685800" y="49514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2971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2514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20574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4" name="Rectangle 8"/>
          <p:cNvSpPr>
            <a:spLocks noChangeArrowheads="1"/>
          </p:cNvSpPr>
          <p:nvPr/>
        </p:nvSpPr>
        <p:spPr bwMode="auto">
          <a:xfrm>
            <a:off x="16002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11430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6" name="Rectangle 10"/>
          <p:cNvSpPr>
            <a:spLocks noChangeArrowheads="1"/>
          </p:cNvSpPr>
          <p:nvPr/>
        </p:nvSpPr>
        <p:spPr bwMode="auto">
          <a:xfrm>
            <a:off x="685800" y="4265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57150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5257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4800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43434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1" name="Rectangle 15"/>
          <p:cNvSpPr>
            <a:spLocks noChangeArrowheads="1"/>
          </p:cNvSpPr>
          <p:nvPr/>
        </p:nvSpPr>
        <p:spPr bwMode="auto">
          <a:xfrm>
            <a:off x="38862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3429000" y="4265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8001000" y="4265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4" name="Rectangle 18"/>
          <p:cNvSpPr>
            <a:spLocks noChangeArrowheads="1"/>
          </p:cNvSpPr>
          <p:nvPr/>
        </p:nvSpPr>
        <p:spPr bwMode="auto">
          <a:xfrm>
            <a:off x="75438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5" name="Rectangle 19"/>
          <p:cNvSpPr>
            <a:spLocks noChangeArrowheads="1"/>
          </p:cNvSpPr>
          <p:nvPr/>
        </p:nvSpPr>
        <p:spPr bwMode="auto">
          <a:xfrm>
            <a:off x="70866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6" name="Rectangle 20"/>
          <p:cNvSpPr>
            <a:spLocks noChangeArrowheads="1"/>
          </p:cNvSpPr>
          <p:nvPr/>
        </p:nvSpPr>
        <p:spPr bwMode="auto">
          <a:xfrm>
            <a:off x="66294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7" name="Rectangle 21"/>
          <p:cNvSpPr>
            <a:spLocks noChangeArrowheads="1"/>
          </p:cNvSpPr>
          <p:nvPr/>
        </p:nvSpPr>
        <p:spPr bwMode="auto">
          <a:xfrm>
            <a:off x="6172200" y="4265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8" name="Rectangle 22"/>
          <p:cNvSpPr>
            <a:spLocks noChangeArrowheads="1"/>
          </p:cNvSpPr>
          <p:nvPr/>
        </p:nvSpPr>
        <p:spPr bwMode="auto">
          <a:xfrm>
            <a:off x="29718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599" name="Rectangle 23"/>
          <p:cNvSpPr>
            <a:spLocks noChangeArrowheads="1"/>
          </p:cNvSpPr>
          <p:nvPr/>
        </p:nvSpPr>
        <p:spPr bwMode="auto">
          <a:xfrm>
            <a:off x="25146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0" name="Rectangle 24"/>
          <p:cNvSpPr>
            <a:spLocks noChangeArrowheads="1"/>
          </p:cNvSpPr>
          <p:nvPr/>
        </p:nvSpPr>
        <p:spPr bwMode="auto">
          <a:xfrm>
            <a:off x="20574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1" name="Rectangle 25"/>
          <p:cNvSpPr>
            <a:spLocks noChangeArrowheads="1"/>
          </p:cNvSpPr>
          <p:nvPr/>
        </p:nvSpPr>
        <p:spPr bwMode="auto">
          <a:xfrm>
            <a:off x="16002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2" name="Rectangle 26"/>
          <p:cNvSpPr>
            <a:spLocks noChangeArrowheads="1"/>
          </p:cNvSpPr>
          <p:nvPr/>
        </p:nvSpPr>
        <p:spPr bwMode="auto">
          <a:xfrm>
            <a:off x="48006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3" name="Rectangle 27"/>
          <p:cNvSpPr>
            <a:spLocks noChangeArrowheads="1"/>
          </p:cNvSpPr>
          <p:nvPr/>
        </p:nvSpPr>
        <p:spPr bwMode="auto">
          <a:xfrm>
            <a:off x="43434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4" name="Rectangle 28"/>
          <p:cNvSpPr>
            <a:spLocks noChangeArrowheads="1"/>
          </p:cNvSpPr>
          <p:nvPr/>
        </p:nvSpPr>
        <p:spPr bwMode="auto">
          <a:xfrm>
            <a:off x="38862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5" name="Rectangle 29"/>
          <p:cNvSpPr>
            <a:spLocks noChangeArrowheads="1"/>
          </p:cNvSpPr>
          <p:nvPr/>
        </p:nvSpPr>
        <p:spPr bwMode="auto">
          <a:xfrm>
            <a:off x="3429000" y="3503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6" name="Rectangle 30"/>
          <p:cNvSpPr>
            <a:spLocks noChangeArrowheads="1"/>
          </p:cNvSpPr>
          <p:nvPr/>
        </p:nvSpPr>
        <p:spPr bwMode="auto">
          <a:xfrm>
            <a:off x="29718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7" name="Rectangle 31"/>
          <p:cNvSpPr>
            <a:spLocks noChangeArrowheads="1"/>
          </p:cNvSpPr>
          <p:nvPr/>
        </p:nvSpPr>
        <p:spPr bwMode="auto">
          <a:xfrm>
            <a:off x="25146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8" name="Rectangle 32"/>
          <p:cNvSpPr>
            <a:spLocks noChangeArrowheads="1"/>
          </p:cNvSpPr>
          <p:nvPr/>
        </p:nvSpPr>
        <p:spPr bwMode="auto">
          <a:xfrm>
            <a:off x="2057400" y="27416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09" name="Rectangle 33"/>
          <p:cNvSpPr>
            <a:spLocks noChangeArrowheads="1"/>
          </p:cNvSpPr>
          <p:nvPr/>
        </p:nvSpPr>
        <p:spPr bwMode="auto">
          <a:xfrm>
            <a:off x="1600200" y="2741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0" name="Rectangle 34"/>
          <p:cNvSpPr>
            <a:spLocks noChangeArrowheads="1"/>
          </p:cNvSpPr>
          <p:nvPr/>
        </p:nvSpPr>
        <p:spPr bwMode="auto">
          <a:xfrm>
            <a:off x="38862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1" name="Rectangle 35"/>
          <p:cNvSpPr>
            <a:spLocks noChangeArrowheads="1"/>
          </p:cNvSpPr>
          <p:nvPr/>
        </p:nvSpPr>
        <p:spPr bwMode="auto">
          <a:xfrm>
            <a:off x="34290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2" name="Rectangle 36"/>
          <p:cNvSpPr>
            <a:spLocks noChangeArrowheads="1"/>
          </p:cNvSpPr>
          <p:nvPr/>
        </p:nvSpPr>
        <p:spPr bwMode="auto">
          <a:xfrm>
            <a:off x="29718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3" name="Rectangle 37"/>
          <p:cNvSpPr>
            <a:spLocks noChangeArrowheads="1"/>
          </p:cNvSpPr>
          <p:nvPr/>
        </p:nvSpPr>
        <p:spPr bwMode="auto">
          <a:xfrm>
            <a:off x="25146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4" name="Rectangle 38"/>
          <p:cNvSpPr>
            <a:spLocks noChangeArrowheads="1"/>
          </p:cNvSpPr>
          <p:nvPr/>
        </p:nvSpPr>
        <p:spPr bwMode="auto">
          <a:xfrm>
            <a:off x="5715000" y="19034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5" name="Rectangle 39"/>
          <p:cNvSpPr>
            <a:spLocks noChangeArrowheads="1"/>
          </p:cNvSpPr>
          <p:nvPr/>
        </p:nvSpPr>
        <p:spPr bwMode="auto">
          <a:xfrm>
            <a:off x="52578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6" name="Rectangle 40"/>
          <p:cNvSpPr>
            <a:spLocks noChangeArrowheads="1"/>
          </p:cNvSpPr>
          <p:nvPr/>
        </p:nvSpPr>
        <p:spPr bwMode="auto">
          <a:xfrm>
            <a:off x="4800600" y="19034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7" name="Rectangle 41"/>
          <p:cNvSpPr>
            <a:spLocks noChangeArrowheads="1"/>
          </p:cNvSpPr>
          <p:nvPr/>
        </p:nvSpPr>
        <p:spPr bwMode="auto">
          <a:xfrm>
            <a:off x="43434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8" name="Rectangle 42"/>
          <p:cNvSpPr>
            <a:spLocks noChangeArrowheads="1"/>
          </p:cNvSpPr>
          <p:nvPr/>
        </p:nvSpPr>
        <p:spPr bwMode="auto">
          <a:xfrm>
            <a:off x="38862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19" name="Rectangle 43"/>
          <p:cNvSpPr>
            <a:spLocks noChangeArrowheads="1"/>
          </p:cNvSpPr>
          <p:nvPr/>
        </p:nvSpPr>
        <p:spPr bwMode="auto">
          <a:xfrm>
            <a:off x="3429000" y="19034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0" name="Rectangle 44"/>
          <p:cNvSpPr>
            <a:spLocks noChangeArrowheads="1"/>
          </p:cNvSpPr>
          <p:nvPr/>
        </p:nvSpPr>
        <p:spPr bwMode="auto">
          <a:xfrm>
            <a:off x="6629400" y="2741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1" name="Rectangle 45"/>
          <p:cNvSpPr>
            <a:spLocks noChangeArrowheads="1"/>
          </p:cNvSpPr>
          <p:nvPr/>
        </p:nvSpPr>
        <p:spPr bwMode="auto">
          <a:xfrm>
            <a:off x="6172200" y="19034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212725" y="4302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212725" y="3463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0624" name="Text Box 48"/>
          <p:cNvSpPr txBox="1">
            <a:spLocks noChangeArrowheads="1"/>
          </p:cNvSpPr>
          <p:nvPr/>
        </p:nvSpPr>
        <p:spPr bwMode="auto">
          <a:xfrm>
            <a:off x="212725" y="27019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80625" name="Text Box 49"/>
          <p:cNvSpPr txBox="1">
            <a:spLocks noChangeArrowheads="1"/>
          </p:cNvSpPr>
          <p:nvPr/>
        </p:nvSpPr>
        <p:spPr bwMode="auto">
          <a:xfrm>
            <a:off x="212725" y="1863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0626" name="Text Box 50"/>
          <p:cNvSpPr txBox="1">
            <a:spLocks noChangeArrowheads="1"/>
          </p:cNvSpPr>
          <p:nvPr/>
        </p:nvSpPr>
        <p:spPr bwMode="auto">
          <a:xfrm>
            <a:off x="593725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0627" name="Text Box 51"/>
          <p:cNvSpPr txBox="1">
            <a:spLocks noChangeArrowheads="1"/>
          </p:cNvSpPr>
          <p:nvPr/>
        </p:nvSpPr>
        <p:spPr bwMode="auto">
          <a:xfrm>
            <a:off x="14160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3304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32448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159250" y="4987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974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0632" name="Text Box 56"/>
          <p:cNvSpPr txBox="1">
            <a:spLocks noChangeArrowheads="1"/>
          </p:cNvSpPr>
          <p:nvPr/>
        </p:nvSpPr>
        <p:spPr bwMode="auto">
          <a:xfrm>
            <a:off x="59118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80633" name="Text Box 57"/>
          <p:cNvSpPr txBox="1">
            <a:spLocks noChangeArrowheads="1"/>
          </p:cNvSpPr>
          <p:nvPr/>
        </p:nvSpPr>
        <p:spPr bwMode="auto">
          <a:xfrm>
            <a:off x="68262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80634" name="Text Box 58"/>
          <p:cNvSpPr txBox="1">
            <a:spLocks noChangeArrowheads="1"/>
          </p:cNvSpPr>
          <p:nvPr/>
        </p:nvSpPr>
        <p:spPr bwMode="auto">
          <a:xfrm>
            <a:off x="77406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0635" name="Text Box 59"/>
          <p:cNvSpPr txBox="1">
            <a:spLocks noChangeArrowheads="1"/>
          </p:cNvSpPr>
          <p:nvPr/>
        </p:nvSpPr>
        <p:spPr bwMode="auto">
          <a:xfrm>
            <a:off x="8655050" y="49879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0636" name="Line 60"/>
          <p:cNvSpPr>
            <a:spLocks noChangeShapeType="1"/>
          </p:cNvSpPr>
          <p:nvPr/>
        </p:nvSpPr>
        <p:spPr bwMode="auto">
          <a:xfrm>
            <a:off x="2514600" y="16748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7" name="Line 61"/>
          <p:cNvSpPr>
            <a:spLocks noChangeShapeType="1"/>
          </p:cNvSpPr>
          <p:nvPr/>
        </p:nvSpPr>
        <p:spPr bwMode="auto">
          <a:xfrm>
            <a:off x="685800" y="40751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8" name="Line 62"/>
          <p:cNvSpPr>
            <a:spLocks noChangeShapeType="1"/>
          </p:cNvSpPr>
          <p:nvPr/>
        </p:nvSpPr>
        <p:spPr bwMode="auto">
          <a:xfrm>
            <a:off x="1600200" y="32750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39" name="Line 63"/>
          <p:cNvSpPr>
            <a:spLocks noChangeShapeType="1"/>
          </p:cNvSpPr>
          <p:nvPr/>
        </p:nvSpPr>
        <p:spPr bwMode="auto">
          <a:xfrm>
            <a:off x="1600200" y="25130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0" name="Oval 64"/>
          <p:cNvSpPr>
            <a:spLocks noChangeArrowheads="1"/>
          </p:cNvSpPr>
          <p:nvPr/>
        </p:nvSpPr>
        <p:spPr bwMode="auto">
          <a:xfrm>
            <a:off x="8382000" y="4494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1" name="Oval 65"/>
          <p:cNvSpPr>
            <a:spLocks noChangeArrowheads="1"/>
          </p:cNvSpPr>
          <p:nvPr/>
        </p:nvSpPr>
        <p:spPr bwMode="auto">
          <a:xfrm>
            <a:off x="6553200" y="21320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2" name="Oval 66"/>
          <p:cNvSpPr>
            <a:spLocks noChangeArrowheads="1"/>
          </p:cNvSpPr>
          <p:nvPr/>
        </p:nvSpPr>
        <p:spPr bwMode="auto">
          <a:xfrm>
            <a:off x="7010400" y="2970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3" name="Text Box 67"/>
          <p:cNvSpPr txBox="1">
            <a:spLocks noChangeArrowheads="1"/>
          </p:cNvSpPr>
          <p:nvPr/>
        </p:nvSpPr>
        <p:spPr bwMode="auto">
          <a:xfrm>
            <a:off x="136525" y="10668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0644" name="Rectangle 68"/>
          <p:cNvSpPr>
            <a:spLocks noChangeArrowheads="1"/>
          </p:cNvSpPr>
          <p:nvPr/>
        </p:nvSpPr>
        <p:spPr bwMode="auto">
          <a:xfrm>
            <a:off x="4343400" y="274161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5" name="Rectangle 69"/>
          <p:cNvSpPr>
            <a:spLocks noChangeArrowheads="1"/>
          </p:cNvSpPr>
          <p:nvPr/>
        </p:nvSpPr>
        <p:spPr bwMode="auto">
          <a:xfrm>
            <a:off x="48006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6" name="Rectangle 70"/>
          <p:cNvSpPr>
            <a:spLocks noChangeArrowheads="1"/>
          </p:cNvSpPr>
          <p:nvPr/>
        </p:nvSpPr>
        <p:spPr bwMode="auto">
          <a:xfrm>
            <a:off x="57150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7" name="Rectangle 71"/>
          <p:cNvSpPr>
            <a:spLocks noChangeArrowheads="1"/>
          </p:cNvSpPr>
          <p:nvPr/>
        </p:nvSpPr>
        <p:spPr bwMode="auto">
          <a:xfrm>
            <a:off x="5257800" y="274161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8" name="Rectangle 72"/>
          <p:cNvSpPr>
            <a:spLocks noChangeArrowheads="1"/>
          </p:cNvSpPr>
          <p:nvPr/>
        </p:nvSpPr>
        <p:spPr bwMode="auto">
          <a:xfrm>
            <a:off x="6172200" y="2741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49" name="Rectangle 73"/>
          <p:cNvSpPr>
            <a:spLocks noChangeArrowheads="1"/>
          </p:cNvSpPr>
          <p:nvPr/>
        </p:nvSpPr>
        <p:spPr bwMode="auto">
          <a:xfrm>
            <a:off x="66294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0" name="Rectangle 74"/>
          <p:cNvSpPr>
            <a:spLocks noChangeArrowheads="1"/>
          </p:cNvSpPr>
          <p:nvPr/>
        </p:nvSpPr>
        <p:spPr bwMode="auto">
          <a:xfrm>
            <a:off x="61722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1" name="Rectangle 75"/>
          <p:cNvSpPr>
            <a:spLocks noChangeArrowheads="1"/>
          </p:cNvSpPr>
          <p:nvPr/>
        </p:nvSpPr>
        <p:spPr bwMode="auto">
          <a:xfrm>
            <a:off x="57150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2" name="Rectangle 76"/>
          <p:cNvSpPr>
            <a:spLocks noChangeArrowheads="1"/>
          </p:cNvSpPr>
          <p:nvPr/>
        </p:nvSpPr>
        <p:spPr bwMode="auto">
          <a:xfrm>
            <a:off x="5257800" y="3503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3" name="Rectangle 77"/>
          <p:cNvSpPr>
            <a:spLocks noChangeArrowheads="1"/>
          </p:cNvSpPr>
          <p:nvPr/>
        </p:nvSpPr>
        <p:spPr bwMode="auto">
          <a:xfrm>
            <a:off x="7543800" y="3503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4" name="Rectangle 78"/>
          <p:cNvSpPr>
            <a:spLocks noChangeArrowheads="1"/>
          </p:cNvSpPr>
          <p:nvPr/>
        </p:nvSpPr>
        <p:spPr bwMode="auto">
          <a:xfrm>
            <a:off x="7086600" y="3503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0655" name="Oval 79"/>
          <p:cNvSpPr>
            <a:spLocks noChangeArrowheads="1"/>
          </p:cNvSpPr>
          <p:nvPr/>
        </p:nvSpPr>
        <p:spPr bwMode="auto">
          <a:xfrm>
            <a:off x="7924800" y="3732213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43CDDD-EC40-437E-9D66-7F6F186AA42A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 Spotykane pojęcia</a:t>
            </a:r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wysokozintegrowane</a:t>
            </a:r>
            <a:r>
              <a:rPr lang="pl-PL" altLang="pl-PL" sz="1800">
                <a:latin typeface="Arial" charset="0"/>
              </a:rPr>
              <a:t> (ang. High Integity Systems)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Systemy, w których oprogramowanie steruje pewnymi procesami mającymi istotny wpływ na ludzi, środowisko, organizacje i społeczeństwo. </a:t>
            </a:r>
            <a:br>
              <a:rPr lang="pl-PL" altLang="pl-PL" sz="1800">
                <a:latin typeface="Arial" charset="0"/>
              </a:rPr>
            </a:br>
            <a:r>
              <a:rPr lang="pl-PL" altLang="pl-PL" sz="1800">
                <a:latin typeface="Arial" charset="0"/>
              </a:rPr>
              <a:t>Systemy wysokozintegowane dzieli się na: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krytyczne ze względu na bezpieczeństwo</a:t>
            </a:r>
            <a:r>
              <a:rPr lang="pl-PL" altLang="pl-PL" sz="1800">
                <a:latin typeface="Arial" charset="0"/>
              </a:rPr>
              <a:t> (ang. Safety Critical Systems), gdzie wynik działania systemu ma bezpośredni wpływ na życie, zdrowie człowieka lub na stan środowiska, np. systemy sterowania samolotu, ruchem pociągów, oprogramowanie samochodów i innych środków transportu, zabezpieczenia systemów energetycznych, urządzenia medyczne.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pl-PL" altLang="pl-PL" sz="1800">
                <a:solidFill>
                  <a:schemeClr val="hlink"/>
                </a:solidFill>
                <a:latin typeface="Arial" charset="0"/>
              </a:rPr>
              <a:t>Systemy krytyczne ze względu napełniona misję</a:t>
            </a:r>
            <a:r>
              <a:rPr lang="pl-PL" altLang="pl-PL" sz="1800">
                <a:latin typeface="Arial" charset="0"/>
              </a:rPr>
              <a:t> (ang. Mission Critical Systems), gdzie poprawność działania oprogramowania ma poważny wpływ na działanie produkcji, instytucji, organizacji</a:t>
            </a: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381000" y="5454650"/>
            <a:ext cx="792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Szereg systemów krytycznych ze względu na bezpieczeństwo jest systemami czasu rzeczywistego.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0ECB52-B6EA-4197-B49B-39EFAE98F230}" type="slidenum">
              <a:rPr lang="pl-PL" altLang="pl-PL"/>
              <a:pPr/>
              <a:t>50</a:t>
            </a:fld>
            <a:endParaRPr lang="pl-PL" altLang="pl-PL"/>
          </a:p>
        </p:txBody>
      </p:sp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dziedziczenia priorytetów – deadlock</a:t>
            </a:r>
          </a:p>
        </p:txBody>
      </p:sp>
      <p:sp>
        <p:nvSpPr>
          <p:cNvPr id="281603" name="Line 3"/>
          <p:cNvSpPr>
            <a:spLocks noChangeShapeType="1"/>
          </p:cNvSpPr>
          <p:nvPr/>
        </p:nvSpPr>
        <p:spPr bwMode="auto">
          <a:xfrm>
            <a:off x="838200" y="4038600"/>
            <a:ext cx="0" cy="2055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4" name="Line 4"/>
          <p:cNvSpPr>
            <a:spLocks noChangeShapeType="1"/>
          </p:cNvSpPr>
          <p:nvPr/>
        </p:nvSpPr>
        <p:spPr bwMode="auto">
          <a:xfrm>
            <a:off x="838200" y="6094413"/>
            <a:ext cx="3429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31242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26670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22098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17526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12954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838200" y="5408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31242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26670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3" name="Rectangle 13"/>
          <p:cNvSpPr>
            <a:spLocks noChangeArrowheads="1"/>
          </p:cNvSpPr>
          <p:nvPr/>
        </p:nvSpPr>
        <p:spPr bwMode="auto">
          <a:xfrm>
            <a:off x="2209800" y="45720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4" name="Rectangle 14"/>
          <p:cNvSpPr>
            <a:spLocks noChangeArrowheads="1"/>
          </p:cNvSpPr>
          <p:nvPr/>
        </p:nvSpPr>
        <p:spPr bwMode="auto">
          <a:xfrm>
            <a:off x="1752600" y="45720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15" name="Text Box 15"/>
          <p:cNvSpPr txBox="1">
            <a:spLocks noChangeArrowheads="1"/>
          </p:cNvSpPr>
          <p:nvPr/>
        </p:nvSpPr>
        <p:spPr bwMode="auto">
          <a:xfrm>
            <a:off x="304800" y="5354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1616" name="Text Box 16"/>
          <p:cNvSpPr txBox="1">
            <a:spLocks noChangeArrowheads="1"/>
          </p:cNvSpPr>
          <p:nvPr/>
        </p:nvSpPr>
        <p:spPr bwMode="auto">
          <a:xfrm>
            <a:off x="304800" y="4495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b="0">
                <a:solidFill>
                  <a:schemeClr val="tx1"/>
                </a:solidFill>
              </a:rPr>
              <a:t>b</a:t>
            </a:r>
            <a:endParaRPr lang="en-US" altLang="pl-PL" b="0">
              <a:solidFill>
                <a:schemeClr val="tx1"/>
              </a:solidFill>
            </a:endParaRPr>
          </a:p>
        </p:txBody>
      </p:sp>
      <p:sp>
        <p:nvSpPr>
          <p:cNvPr id="281617" name="Text Box 17"/>
          <p:cNvSpPr txBox="1">
            <a:spLocks noChangeArrowheads="1"/>
          </p:cNvSpPr>
          <p:nvPr/>
        </p:nvSpPr>
        <p:spPr bwMode="auto">
          <a:xfrm>
            <a:off x="746125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1618" name="Text Box 18"/>
          <p:cNvSpPr txBox="1">
            <a:spLocks noChangeArrowheads="1"/>
          </p:cNvSpPr>
          <p:nvPr/>
        </p:nvSpPr>
        <p:spPr bwMode="auto">
          <a:xfrm>
            <a:off x="15684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1619" name="Text Box 19"/>
          <p:cNvSpPr txBox="1">
            <a:spLocks noChangeArrowheads="1"/>
          </p:cNvSpPr>
          <p:nvPr/>
        </p:nvSpPr>
        <p:spPr bwMode="auto">
          <a:xfrm>
            <a:off x="24828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1620" name="Text Box 20"/>
          <p:cNvSpPr txBox="1">
            <a:spLocks noChangeArrowheads="1"/>
          </p:cNvSpPr>
          <p:nvPr/>
        </p:nvSpPr>
        <p:spPr bwMode="auto">
          <a:xfrm>
            <a:off x="33972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1621" name="Line 21"/>
          <p:cNvSpPr>
            <a:spLocks noChangeShapeType="1"/>
          </p:cNvSpPr>
          <p:nvPr/>
        </p:nvSpPr>
        <p:spPr bwMode="auto">
          <a:xfrm>
            <a:off x="838200" y="52181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22" name="Line 22"/>
          <p:cNvSpPr>
            <a:spLocks noChangeShapeType="1"/>
          </p:cNvSpPr>
          <p:nvPr/>
        </p:nvSpPr>
        <p:spPr bwMode="auto">
          <a:xfrm>
            <a:off x="1752600" y="4343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1623" name="Text Box 23"/>
          <p:cNvSpPr txBox="1">
            <a:spLocks noChangeArrowheads="1"/>
          </p:cNvSpPr>
          <p:nvPr/>
        </p:nvSpPr>
        <p:spPr bwMode="auto">
          <a:xfrm>
            <a:off x="381000" y="3505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1624" name="Rectangle 24"/>
          <p:cNvSpPr>
            <a:spLocks noChangeArrowheads="1"/>
          </p:cNvSpPr>
          <p:nvPr/>
        </p:nvSpPr>
        <p:spPr bwMode="auto">
          <a:xfrm>
            <a:off x="4876800" y="1449388"/>
            <a:ext cx="14478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25" name="Rectangle 25"/>
          <p:cNvSpPr>
            <a:spLocks noChangeArrowheads="1"/>
          </p:cNvSpPr>
          <p:nvPr/>
        </p:nvSpPr>
        <p:spPr bwMode="auto">
          <a:xfrm>
            <a:off x="7391400" y="1450975"/>
            <a:ext cx="1524000" cy="1598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26" name="Text Box 26"/>
          <p:cNvSpPr txBox="1">
            <a:spLocks noChangeArrowheads="1"/>
          </p:cNvSpPr>
          <p:nvPr/>
        </p:nvSpPr>
        <p:spPr bwMode="auto">
          <a:xfrm>
            <a:off x="5029200" y="1568450"/>
            <a:ext cx="12192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1627" name="Text Box 27"/>
          <p:cNvSpPr txBox="1">
            <a:spLocks noChangeArrowheads="1"/>
          </p:cNvSpPr>
          <p:nvPr/>
        </p:nvSpPr>
        <p:spPr bwMode="auto">
          <a:xfrm>
            <a:off x="7620000" y="1601788"/>
            <a:ext cx="129540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Wait(s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  <a:p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Q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Signal(s</a:t>
            </a:r>
            <a:r>
              <a:rPr lang="pl-PL" altLang="pl-PL" b="0" baseline="-25000">
                <a:solidFill>
                  <a:schemeClr val="tx1"/>
                </a:solidFill>
              </a:rPr>
              <a:t>V</a:t>
            </a:r>
            <a:r>
              <a:rPr lang="pl-PL" altLang="pl-PL" b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1628" name="Text Box 28"/>
          <p:cNvSpPr txBox="1">
            <a:spLocks noChangeArrowheads="1"/>
          </p:cNvSpPr>
          <p:nvPr/>
        </p:nvSpPr>
        <p:spPr bwMode="auto">
          <a:xfrm>
            <a:off x="4953000" y="7302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81629" name="Text Box 29"/>
          <p:cNvSpPr txBox="1">
            <a:spLocks noChangeArrowheads="1"/>
          </p:cNvSpPr>
          <p:nvPr/>
        </p:nvSpPr>
        <p:spPr bwMode="auto">
          <a:xfrm>
            <a:off x="7620000" y="73025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l-PL" altLang="pl-PL" b="0">
                <a:solidFill>
                  <a:schemeClr val="tx1"/>
                </a:solidFill>
              </a:rPr>
              <a:t>-</a:t>
            </a:r>
            <a:br>
              <a:rPr lang="pl-PL" altLang="pl-PL" b="0">
                <a:solidFill>
                  <a:schemeClr val="tx1"/>
                </a:solidFill>
              </a:rPr>
            </a:br>
            <a:r>
              <a:rPr lang="pl-PL" altLang="pl-PL" b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81630" name="Text Box 30"/>
          <p:cNvSpPr txBox="1">
            <a:spLocks noChangeArrowheads="1"/>
          </p:cNvSpPr>
          <p:nvPr/>
        </p:nvSpPr>
        <p:spPr bwMode="auto">
          <a:xfrm>
            <a:off x="4953000" y="60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a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81631" name="Text Box 31"/>
          <p:cNvSpPr txBox="1">
            <a:spLocks noChangeArrowheads="1"/>
          </p:cNvSpPr>
          <p:nvPr/>
        </p:nvSpPr>
        <p:spPr bwMode="auto">
          <a:xfrm>
            <a:off x="7772400" y="623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>
                <a:solidFill>
                  <a:schemeClr val="tx1"/>
                </a:solidFill>
              </a:rPr>
              <a:t>b</a:t>
            </a:r>
            <a:endParaRPr lang="pl-PL" altLang="pl-PL" baseline="-25000">
              <a:solidFill>
                <a:schemeClr val="tx1"/>
              </a:solidFill>
            </a:endParaRPr>
          </a:p>
        </p:txBody>
      </p:sp>
      <p:sp>
        <p:nvSpPr>
          <p:cNvPr id="281632" name="Rectangle 32"/>
          <p:cNvSpPr>
            <a:spLocks noChangeArrowheads="1"/>
          </p:cNvSpPr>
          <p:nvPr/>
        </p:nvSpPr>
        <p:spPr bwMode="auto">
          <a:xfrm>
            <a:off x="5029200" y="190658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33" name="Rectangle 33"/>
          <p:cNvSpPr>
            <a:spLocks noChangeArrowheads="1"/>
          </p:cNvSpPr>
          <p:nvPr/>
        </p:nvSpPr>
        <p:spPr bwMode="auto">
          <a:xfrm>
            <a:off x="7543800" y="190658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281634" name="AutoShape 34"/>
          <p:cNvSpPr>
            <a:spLocks noChangeArrowheads="1"/>
          </p:cNvSpPr>
          <p:nvPr/>
        </p:nvSpPr>
        <p:spPr bwMode="auto">
          <a:xfrm>
            <a:off x="2590800" y="3830638"/>
            <a:ext cx="4267200" cy="381000"/>
          </a:xfrm>
          <a:prstGeom prst="wedgeRectCallout">
            <a:avLst>
              <a:gd name="adj1" fmla="val -47208"/>
              <a:gd name="adj2" fmla="val 15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Zablokowany na S</a:t>
            </a:r>
            <a:r>
              <a:rPr lang="pl-PL" altLang="pl-PL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81635" name="AutoShape 35"/>
          <p:cNvSpPr>
            <a:spLocks noChangeArrowheads="1"/>
          </p:cNvSpPr>
          <p:nvPr/>
        </p:nvSpPr>
        <p:spPr bwMode="auto">
          <a:xfrm>
            <a:off x="3962400" y="4745038"/>
            <a:ext cx="4267200" cy="381000"/>
          </a:xfrm>
          <a:prstGeom prst="wedgeRectCallout">
            <a:avLst>
              <a:gd name="adj1" fmla="val -58370"/>
              <a:gd name="adj2" fmla="val 13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l-PL" altLang="pl-PL">
                <a:solidFill>
                  <a:schemeClr val="tx1"/>
                </a:solidFill>
              </a:rPr>
              <a:t>Zablokowany na S</a:t>
            </a:r>
            <a:r>
              <a:rPr lang="pl-PL" altLang="pl-PL" baseline="-25000">
                <a:solidFill>
                  <a:schemeClr val="tx1"/>
                </a:solidFill>
              </a:rPr>
              <a:t>Q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CB178-E286-49F4-9290-A4FB04A015F2}" type="slidenum">
              <a:rPr lang="pl-PL" altLang="pl-PL"/>
              <a:pPr/>
              <a:t>51</a:t>
            </a:fld>
            <a:endParaRPr lang="pl-PL" altLang="pl-PL"/>
          </a:p>
        </p:txBody>
      </p:sp>
      <p:sp>
        <p:nvSpPr>
          <p:cNvPr id="2826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pułapu priorytetów (Priority Ceiling Protocol)</a:t>
            </a: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76200" y="68580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Na pojedynczym procesorze: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Proces o wyższym priorytecie może być zablokowany przez procesy o niższych priorytetach tylko raz podczas swojego wykonywania.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Nie występuje deadlock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Nie występuje łańcuch zablokowań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Wzajemne wykluczanie podczas dostępu do zasobów jest zapewnione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Algorytm: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Każdy proces posiada przywiązany statycznie określony priorytet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Każdy zasób posiada określoną statyczną wartość pułapu będącą maksymalnym priorytetem wśród procesów, które go używają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Dany proces posiada dynamiczny priorytet który określany jest jako maksimum ze statycznie przydzielonego priorytetu i wartości pułapów wszystkich zasobów z których będzie korzystał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 konsekwencji proces może być zablokowany jedynie na początku swojego wykonywania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Jeśli proces rozpoczyna swoje wykonywanie, wszystkie zasoby, których potrzebuje muszą być zwolnione. Jeśli nie były, to jakiś inny proces mógł mieć identyczny lub wyższy priorytet i wykonywanie danego procesu było odłożone.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24B3F-D1E2-40A0-8388-845E70E9CC12}" type="slidenum">
              <a:rPr lang="pl-PL" altLang="pl-PL"/>
              <a:pPr/>
              <a:t>52</a:t>
            </a:fld>
            <a:endParaRPr lang="pl-PL" altLang="pl-PL"/>
          </a:p>
        </p:txBody>
      </p:sp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Protokół pułapu priorytetów - przykład</a:t>
            </a:r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3652" name="Line 4"/>
          <p:cNvSpPr>
            <a:spLocks noChangeShapeType="1"/>
          </p:cNvSpPr>
          <p:nvPr/>
        </p:nvSpPr>
        <p:spPr bwMode="auto">
          <a:xfrm>
            <a:off x="625475" y="1177925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3" name="Line 5"/>
          <p:cNvSpPr>
            <a:spLocks noChangeShapeType="1"/>
          </p:cNvSpPr>
          <p:nvPr/>
        </p:nvSpPr>
        <p:spPr bwMode="auto">
          <a:xfrm>
            <a:off x="625475" y="453072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2911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24542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19970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15398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8" name="Rectangle 10"/>
          <p:cNvSpPr>
            <a:spLocks noChangeArrowheads="1"/>
          </p:cNvSpPr>
          <p:nvPr/>
        </p:nvSpPr>
        <p:spPr bwMode="auto">
          <a:xfrm>
            <a:off x="1082675" y="38449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59" name="Rectangle 11"/>
          <p:cNvSpPr>
            <a:spLocks noChangeArrowheads="1"/>
          </p:cNvSpPr>
          <p:nvPr/>
        </p:nvSpPr>
        <p:spPr bwMode="auto">
          <a:xfrm>
            <a:off x="625475" y="3844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0" name="Rectangle 12"/>
          <p:cNvSpPr>
            <a:spLocks noChangeArrowheads="1"/>
          </p:cNvSpPr>
          <p:nvPr/>
        </p:nvSpPr>
        <p:spPr bwMode="auto">
          <a:xfrm>
            <a:off x="56546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5197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47402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2830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4" name="Rectangle 16"/>
          <p:cNvSpPr>
            <a:spLocks noChangeArrowheads="1"/>
          </p:cNvSpPr>
          <p:nvPr/>
        </p:nvSpPr>
        <p:spPr bwMode="auto">
          <a:xfrm>
            <a:off x="38258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5" name="Rectangle 17"/>
          <p:cNvSpPr>
            <a:spLocks noChangeArrowheads="1"/>
          </p:cNvSpPr>
          <p:nvPr/>
        </p:nvSpPr>
        <p:spPr bwMode="auto">
          <a:xfrm>
            <a:off x="33686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6" name="Rectangle 18"/>
          <p:cNvSpPr>
            <a:spLocks noChangeArrowheads="1"/>
          </p:cNvSpPr>
          <p:nvPr/>
        </p:nvSpPr>
        <p:spPr bwMode="auto">
          <a:xfrm>
            <a:off x="7940675" y="3844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7" name="Rectangle 19"/>
          <p:cNvSpPr>
            <a:spLocks noChangeArrowheads="1"/>
          </p:cNvSpPr>
          <p:nvPr/>
        </p:nvSpPr>
        <p:spPr bwMode="auto">
          <a:xfrm>
            <a:off x="70262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65690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69" name="Rectangle 21"/>
          <p:cNvSpPr>
            <a:spLocks noChangeArrowheads="1"/>
          </p:cNvSpPr>
          <p:nvPr/>
        </p:nvSpPr>
        <p:spPr bwMode="auto">
          <a:xfrm>
            <a:off x="61118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29114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1" name="Rectangle 23"/>
          <p:cNvSpPr>
            <a:spLocks noChangeArrowheads="1"/>
          </p:cNvSpPr>
          <p:nvPr/>
        </p:nvSpPr>
        <p:spPr bwMode="auto">
          <a:xfrm>
            <a:off x="24542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2" name="Rectangle 24"/>
          <p:cNvSpPr>
            <a:spLocks noChangeArrowheads="1"/>
          </p:cNvSpPr>
          <p:nvPr/>
        </p:nvSpPr>
        <p:spPr bwMode="auto">
          <a:xfrm>
            <a:off x="19970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3" name="Rectangle 25"/>
          <p:cNvSpPr>
            <a:spLocks noChangeArrowheads="1"/>
          </p:cNvSpPr>
          <p:nvPr/>
        </p:nvSpPr>
        <p:spPr bwMode="auto">
          <a:xfrm>
            <a:off x="1539875" y="3082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4" name="Rectangle 26"/>
          <p:cNvSpPr>
            <a:spLocks noChangeArrowheads="1"/>
          </p:cNvSpPr>
          <p:nvPr/>
        </p:nvSpPr>
        <p:spPr bwMode="auto">
          <a:xfrm>
            <a:off x="47402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5" name="Rectangle 27"/>
          <p:cNvSpPr>
            <a:spLocks noChangeArrowheads="1"/>
          </p:cNvSpPr>
          <p:nvPr/>
        </p:nvSpPr>
        <p:spPr bwMode="auto">
          <a:xfrm>
            <a:off x="42830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6" name="Rectangle 28"/>
          <p:cNvSpPr>
            <a:spLocks noChangeArrowheads="1"/>
          </p:cNvSpPr>
          <p:nvPr/>
        </p:nvSpPr>
        <p:spPr bwMode="auto">
          <a:xfrm>
            <a:off x="38258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7" name="Rectangle 29"/>
          <p:cNvSpPr>
            <a:spLocks noChangeArrowheads="1"/>
          </p:cNvSpPr>
          <p:nvPr/>
        </p:nvSpPr>
        <p:spPr bwMode="auto">
          <a:xfrm>
            <a:off x="33686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8" name="Rectangle 30"/>
          <p:cNvSpPr>
            <a:spLocks noChangeArrowheads="1"/>
          </p:cNvSpPr>
          <p:nvPr/>
        </p:nvSpPr>
        <p:spPr bwMode="auto">
          <a:xfrm>
            <a:off x="29114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79" name="Rectangle 31"/>
          <p:cNvSpPr>
            <a:spLocks noChangeArrowheads="1"/>
          </p:cNvSpPr>
          <p:nvPr/>
        </p:nvSpPr>
        <p:spPr bwMode="auto">
          <a:xfrm>
            <a:off x="24542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0" name="Rectangle 32"/>
          <p:cNvSpPr>
            <a:spLocks noChangeArrowheads="1"/>
          </p:cNvSpPr>
          <p:nvPr/>
        </p:nvSpPr>
        <p:spPr bwMode="auto">
          <a:xfrm>
            <a:off x="19970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1" name="Rectangle 33"/>
          <p:cNvSpPr>
            <a:spLocks noChangeArrowheads="1"/>
          </p:cNvSpPr>
          <p:nvPr/>
        </p:nvSpPr>
        <p:spPr bwMode="auto">
          <a:xfrm>
            <a:off x="1539875" y="23209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2" name="Rectangle 34"/>
          <p:cNvSpPr>
            <a:spLocks noChangeArrowheads="1"/>
          </p:cNvSpPr>
          <p:nvPr/>
        </p:nvSpPr>
        <p:spPr bwMode="auto">
          <a:xfrm>
            <a:off x="3825875" y="2320925"/>
            <a:ext cx="457200" cy="304800"/>
          </a:xfrm>
          <a:prstGeom prst="rect">
            <a:avLst/>
          </a:prstGeom>
          <a:noFill/>
          <a:ln w="12700">
            <a:solidFill>
              <a:srgbClr val="FF3300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3" name="Rectangle 35"/>
          <p:cNvSpPr>
            <a:spLocks noChangeArrowheads="1"/>
          </p:cNvSpPr>
          <p:nvPr/>
        </p:nvSpPr>
        <p:spPr bwMode="auto">
          <a:xfrm>
            <a:off x="33686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4" name="Rectangle 36"/>
          <p:cNvSpPr>
            <a:spLocks noChangeArrowheads="1"/>
          </p:cNvSpPr>
          <p:nvPr/>
        </p:nvSpPr>
        <p:spPr bwMode="auto">
          <a:xfrm>
            <a:off x="29114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5" name="Rectangle 37"/>
          <p:cNvSpPr>
            <a:spLocks noChangeArrowheads="1"/>
          </p:cNvSpPr>
          <p:nvPr/>
        </p:nvSpPr>
        <p:spPr bwMode="auto">
          <a:xfrm>
            <a:off x="2454275" y="148272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6" name="Rectangle 38"/>
          <p:cNvSpPr>
            <a:spLocks noChangeArrowheads="1"/>
          </p:cNvSpPr>
          <p:nvPr/>
        </p:nvSpPr>
        <p:spPr bwMode="auto">
          <a:xfrm>
            <a:off x="47402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7" name="Rectangle 39"/>
          <p:cNvSpPr>
            <a:spLocks noChangeArrowheads="1"/>
          </p:cNvSpPr>
          <p:nvPr/>
        </p:nvSpPr>
        <p:spPr bwMode="auto">
          <a:xfrm>
            <a:off x="4283075" y="14827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8" name="Rectangle 40"/>
          <p:cNvSpPr>
            <a:spLocks noChangeArrowheads="1"/>
          </p:cNvSpPr>
          <p:nvPr/>
        </p:nvSpPr>
        <p:spPr bwMode="auto">
          <a:xfrm>
            <a:off x="3825875" y="1482725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89" name="Rectangle 41"/>
          <p:cNvSpPr>
            <a:spLocks noChangeArrowheads="1"/>
          </p:cNvSpPr>
          <p:nvPr/>
        </p:nvSpPr>
        <p:spPr bwMode="auto">
          <a:xfrm>
            <a:off x="3368675" y="14827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90" name="Rectangle 42"/>
          <p:cNvSpPr>
            <a:spLocks noChangeArrowheads="1"/>
          </p:cNvSpPr>
          <p:nvPr/>
        </p:nvSpPr>
        <p:spPr bwMode="auto">
          <a:xfrm>
            <a:off x="6569075" y="2320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691" name="Text Box 43"/>
          <p:cNvSpPr txBox="1">
            <a:spLocks noChangeArrowheads="1"/>
          </p:cNvSpPr>
          <p:nvPr/>
        </p:nvSpPr>
        <p:spPr bwMode="auto">
          <a:xfrm>
            <a:off x="152400" y="3881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3692" name="Text Box 44"/>
          <p:cNvSpPr txBox="1">
            <a:spLocks noChangeArrowheads="1"/>
          </p:cNvSpPr>
          <p:nvPr/>
        </p:nvSpPr>
        <p:spPr bwMode="auto">
          <a:xfrm>
            <a:off x="152400" y="3043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83693" name="Text Box 45"/>
          <p:cNvSpPr txBox="1">
            <a:spLocks noChangeArrowheads="1"/>
          </p:cNvSpPr>
          <p:nvPr/>
        </p:nvSpPr>
        <p:spPr bwMode="auto">
          <a:xfrm>
            <a:off x="152400" y="22812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83694" name="Text Box 46"/>
          <p:cNvSpPr txBox="1">
            <a:spLocks noChangeArrowheads="1"/>
          </p:cNvSpPr>
          <p:nvPr/>
        </p:nvSpPr>
        <p:spPr bwMode="auto">
          <a:xfrm>
            <a:off x="152400" y="14430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83695" name="Text Box 47"/>
          <p:cNvSpPr txBox="1">
            <a:spLocks noChangeArrowheads="1"/>
          </p:cNvSpPr>
          <p:nvPr/>
        </p:nvSpPr>
        <p:spPr bwMode="auto">
          <a:xfrm>
            <a:off x="533400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96" name="Text Box 48"/>
          <p:cNvSpPr txBox="1">
            <a:spLocks noChangeArrowheads="1"/>
          </p:cNvSpPr>
          <p:nvPr/>
        </p:nvSpPr>
        <p:spPr bwMode="auto">
          <a:xfrm>
            <a:off x="13557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3697" name="Text Box 49"/>
          <p:cNvSpPr txBox="1">
            <a:spLocks noChangeArrowheads="1"/>
          </p:cNvSpPr>
          <p:nvPr/>
        </p:nvSpPr>
        <p:spPr bwMode="auto">
          <a:xfrm>
            <a:off x="22701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3698" name="Text Box 50"/>
          <p:cNvSpPr txBox="1">
            <a:spLocks noChangeArrowheads="1"/>
          </p:cNvSpPr>
          <p:nvPr/>
        </p:nvSpPr>
        <p:spPr bwMode="auto">
          <a:xfrm>
            <a:off x="31845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3699" name="Text Box 51"/>
          <p:cNvSpPr txBox="1">
            <a:spLocks noChangeArrowheads="1"/>
          </p:cNvSpPr>
          <p:nvPr/>
        </p:nvSpPr>
        <p:spPr bwMode="auto">
          <a:xfrm>
            <a:off x="4098925" y="4567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83700" name="Text Box 52"/>
          <p:cNvSpPr txBox="1">
            <a:spLocks noChangeArrowheads="1"/>
          </p:cNvSpPr>
          <p:nvPr/>
        </p:nvSpPr>
        <p:spPr bwMode="auto">
          <a:xfrm>
            <a:off x="49371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83701" name="Text Box 53"/>
          <p:cNvSpPr txBox="1">
            <a:spLocks noChangeArrowheads="1"/>
          </p:cNvSpPr>
          <p:nvPr/>
        </p:nvSpPr>
        <p:spPr bwMode="auto">
          <a:xfrm>
            <a:off x="58515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283702" name="Text Box 54"/>
          <p:cNvSpPr txBox="1">
            <a:spLocks noChangeArrowheads="1"/>
          </p:cNvSpPr>
          <p:nvPr/>
        </p:nvSpPr>
        <p:spPr bwMode="auto">
          <a:xfrm>
            <a:off x="67659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283703" name="Text Box 55"/>
          <p:cNvSpPr txBox="1">
            <a:spLocks noChangeArrowheads="1"/>
          </p:cNvSpPr>
          <p:nvPr/>
        </p:nvSpPr>
        <p:spPr bwMode="auto">
          <a:xfrm>
            <a:off x="76803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3704" name="Text Box 56"/>
          <p:cNvSpPr txBox="1">
            <a:spLocks noChangeArrowheads="1"/>
          </p:cNvSpPr>
          <p:nvPr/>
        </p:nvSpPr>
        <p:spPr bwMode="auto">
          <a:xfrm>
            <a:off x="8594725" y="45672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3705" name="Line 57"/>
          <p:cNvSpPr>
            <a:spLocks noChangeShapeType="1"/>
          </p:cNvSpPr>
          <p:nvPr/>
        </p:nvSpPr>
        <p:spPr bwMode="auto">
          <a:xfrm>
            <a:off x="2454275" y="12541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6" name="Line 58"/>
          <p:cNvSpPr>
            <a:spLocks noChangeShapeType="1"/>
          </p:cNvSpPr>
          <p:nvPr/>
        </p:nvSpPr>
        <p:spPr bwMode="auto">
          <a:xfrm>
            <a:off x="625475" y="36544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7" name="Line 59"/>
          <p:cNvSpPr>
            <a:spLocks noChangeShapeType="1"/>
          </p:cNvSpPr>
          <p:nvPr/>
        </p:nvSpPr>
        <p:spPr bwMode="auto">
          <a:xfrm>
            <a:off x="1539875" y="28543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8" name="Line 60"/>
          <p:cNvSpPr>
            <a:spLocks noChangeShapeType="1"/>
          </p:cNvSpPr>
          <p:nvPr/>
        </p:nvSpPr>
        <p:spPr bwMode="auto">
          <a:xfrm>
            <a:off x="1539875" y="20923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09" name="Oval 61"/>
          <p:cNvSpPr>
            <a:spLocks noChangeArrowheads="1"/>
          </p:cNvSpPr>
          <p:nvPr/>
        </p:nvSpPr>
        <p:spPr bwMode="auto">
          <a:xfrm>
            <a:off x="8321675" y="4114800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0" name="Oval 62"/>
          <p:cNvSpPr>
            <a:spLocks noChangeArrowheads="1"/>
          </p:cNvSpPr>
          <p:nvPr/>
        </p:nvSpPr>
        <p:spPr bwMode="auto">
          <a:xfrm>
            <a:off x="5121275" y="17113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1" name="Oval 63"/>
          <p:cNvSpPr>
            <a:spLocks noChangeArrowheads="1"/>
          </p:cNvSpPr>
          <p:nvPr/>
        </p:nvSpPr>
        <p:spPr bwMode="auto">
          <a:xfrm>
            <a:off x="6950075" y="25495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2" name="Text Box 64"/>
          <p:cNvSpPr txBox="1">
            <a:spLocks noChangeArrowheads="1"/>
          </p:cNvSpPr>
          <p:nvPr/>
        </p:nvSpPr>
        <p:spPr bwMode="auto">
          <a:xfrm>
            <a:off x="76200" y="6461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Process</a:t>
            </a:r>
          </a:p>
        </p:txBody>
      </p:sp>
      <p:sp>
        <p:nvSpPr>
          <p:cNvPr id="283713" name="Rectangle 65"/>
          <p:cNvSpPr>
            <a:spLocks noChangeArrowheads="1"/>
          </p:cNvSpPr>
          <p:nvPr/>
        </p:nvSpPr>
        <p:spPr bwMode="auto">
          <a:xfrm>
            <a:off x="42830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4" name="Rectangle 66"/>
          <p:cNvSpPr>
            <a:spLocks noChangeArrowheads="1"/>
          </p:cNvSpPr>
          <p:nvPr/>
        </p:nvSpPr>
        <p:spPr bwMode="auto">
          <a:xfrm>
            <a:off x="4740275" y="2320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5" name="Rectangle 67"/>
          <p:cNvSpPr>
            <a:spLocks noChangeArrowheads="1"/>
          </p:cNvSpPr>
          <p:nvPr/>
        </p:nvSpPr>
        <p:spPr bwMode="auto">
          <a:xfrm>
            <a:off x="6111875" y="23209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6" name="Rectangle 68"/>
          <p:cNvSpPr>
            <a:spLocks noChangeArrowheads="1"/>
          </p:cNvSpPr>
          <p:nvPr/>
        </p:nvSpPr>
        <p:spPr bwMode="auto">
          <a:xfrm>
            <a:off x="5654675" y="2320925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7" name="Rectangle 69"/>
          <p:cNvSpPr>
            <a:spLocks noChangeArrowheads="1"/>
          </p:cNvSpPr>
          <p:nvPr/>
        </p:nvSpPr>
        <p:spPr bwMode="auto">
          <a:xfrm>
            <a:off x="65690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8" name="Rectangle 70"/>
          <p:cNvSpPr>
            <a:spLocks noChangeArrowheads="1"/>
          </p:cNvSpPr>
          <p:nvPr/>
        </p:nvSpPr>
        <p:spPr bwMode="auto">
          <a:xfrm>
            <a:off x="61118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19" name="Rectangle 71"/>
          <p:cNvSpPr>
            <a:spLocks noChangeArrowheads="1"/>
          </p:cNvSpPr>
          <p:nvPr/>
        </p:nvSpPr>
        <p:spPr bwMode="auto">
          <a:xfrm>
            <a:off x="56546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0" name="Rectangle 72"/>
          <p:cNvSpPr>
            <a:spLocks noChangeArrowheads="1"/>
          </p:cNvSpPr>
          <p:nvPr/>
        </p:nvSpPr>
        <p:spPr bwMode="auto">
          <a:xfrm>
            <a:off x="5197475" y="3082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1" name="Rectangle 73"/>
          <p:cNvSpPr>
            <a:spLocks noChangeArrowheads="1"/>
          </p:cNvSpPr>
          <p:nvPr/>
        </p:nvSpPr>
        <p:spPr bwMode="auto">
          <a:xfrm>
            <a:off x="7026275" y="3082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2" name="Rectangle 74"/>
          <p:cNvSpPr>
            <a:spLocks noChangeArrowheads="1"/>
          </p:cNvSpPr>
          <p:nvPr/>
        </p:nvSpPr>
        <p:spPr bwMode="auto">
          <a:xfrm>
            <a:off x="5197475" y="2320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3" name="Rectangle 75"/>
          <p:cNvSpPr>
            <a:spLocks noChangeArrowheads="1"/>
          </p:cNvSpPr>
          <p:nvPr/>
        </p:nvSpPr>
        <p:spPr bwMode="auto">
          <a:xfrm>
            <a:off x="7483475" y="308292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4" name="Rectangle 76"/>
          <p:cNvSpPr>
            <a:spLocks noChangeArrowheads="1"/>
          </p:cNvSpPr>
          <p:nvPr/>
        </p:nvSpPr>
        <p:spPr bwMode="auto">
          <a:xfrm>
            <a:off x="7483475" y="3844925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5" name="Oval 77"/>
          <p:cNvSpPr>
            <a:spLocks noChangeArrowheads="1"/>
          </p:cNvSpPr>
          <p:nvPr/>
        </p:nvSpPr>
        <p:spPr bwMode="auto">
          <a:xfrm>
            <a:off x="7864475" y="3311525"/>
            <a:ext cx="152400" cy="1524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6" name="Rectangle 78"/>
          <p:cNvSpPr>
            <a:spLocks noChangeArrowheads="1"/>
          </p:cNvSpPr>
          <p:nvPr/>
        </p:nvSpPr>
        <p:spPr bwMode="auto">
          <a:xfrm>
            <a:off x="12287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7" name="Text Box 79"/>
          <p:cNvSpPr txBox="1">
            <a:spLocks noChangeArrowheads="1"/>
          </p:cNvSpPr>
          <p:nvPr/>
        </p:nvSpPr>
        <p:spPr bwMode="auto">
          <a:xfrm>
            <a:off x="1974850" y="506412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283728" name="Rectangle 80"/>
          <p:cNvSpPr>
            <a:spLocks noChangeArrowheads="1"/>
          </p:cNvSpPr>
          <p:nvPr/>
        </p:nvSpPr>
        <p:spPr bwMode="auto">
          <a:xfrm>
            <a:off x="1228725" y="5678488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29" name="Text Box 81"/>
          <p:cNvSpPr txBox="1">
            <a:spLocks noChangeArrowheads="1"/>
          </p:cNvSpPr>
          <p:nvPr/>
        </p:nvSpPr>
        <p:spPr bwMode="auto">
          <a:xfrm>
            <a:off x="1914525" y="5673725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Q locked</a:t>
            </a:r>
          </a:p>
        </p:txBody>
      </p:sp>
      <p:sp>
        <p:nvSpPr>
          <p:cNvPr id="283730" name="Rectangle 82"/>
          <p:cNvSpPr>
            <a:spLocks noChangeArrowheads="1"/>
          </p:cNvSpPr>
          <p:nvPr/>
        </p:nvSpPr>
        <p:spPr bwMode="auto">
          <a:xfrm>
            <a:off x="5419725" y="5068888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1" name="Text Box 83"/>
          <p:cNvSpPr txBox="1">
            <a:spLocks noChangeArrowheads="1"/>
          </p:cNvSpPr>
          <p:nvPr/>
        </p:nvSpPr>
        <p:spPr bwMode="auto">
          <a:xfrm>
            <a:off x="6089650" y="5029200"/>
            <a:ext cx="130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Preempted</a:t>
            </a:r>
          </a:p>
        </p:txBody>
      </p:sp>
      <p:sp>
        <p:nvSpPr>
          <p:cNvPr id="283732" name="Rectangle 84"/>
          <p:cNvSpPr>
            <a:spLocks noChangeArrowheads="1"/>
          </p:cNvSpPr>
          <p:nvPr/>
        </p:nvSpPr>
        <p:spPr bwMode="auto">
          <a:xfrm>
            <a:off x="1228725" y="621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3" name="Text Box 85"/>
          <p:cNvSpPr txBox="1">
            <a:spLocks noChangeArrowheads="1"/>
          </p:cNvSpPr>
          <p:nvPr/>
        </p:nvSpPr>
        <p:spPr bwMode="auto">
          <a:xfrm>
            <a:off x="1895475" y="6207125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Executing with V locked</a:t>
            </a:r>
          </a:p>
        </p:txBody>
      </p:sp>
      <p:sp>
        <p:nvSpPr>
          <p:cNvPr id="283734" name="Rectangle 86"/>
          <p:cNvSpPr>
            <a:spLocks noChangeArrowheads="1"/>
          </p:cNvSpPr>
          <p:nvPr/>
        </p:nvSpPr>
        <p:spPr bwMode="auto">
          <a:xfrm>
            <a:off x="5419725" y="56784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3735" name="Text Box 87"/>
          <p:cNvSpPr txBox="1">
            <a:spLocks noChangeArrowheads="1"/>
          </p:cNvSpPr>
          <p:nvPr/>
        </p:nvSpPr>
        <p:spPr bwMode="auto">
          <a:xfrm>
            <a:off x="6105525" y="5673725"/>
            <a:ext cx="996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en-US" altLang="pl-PL" b="0">
                <a:solidFill>
                  <a:schemeClr val="tx1"/>
                </a:solidFill>
              </a:rPr>
              <a:t>Blocked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53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Algorytmy szeregowania zadań periodycznych i aperiodycznych - wprowadzenie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Krytyczne zadania aperiodyczne (wywoływane przerwaniami) traktuje się podczas projektowania systemów jako periodyczne o pewnej maksymalnej częstotliwości wznawiania.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Niekrytyczne zadania aperiodyczne wykonywane są w tle zadań krytycznych, przy czym wprowadza się tzw. serwer nadzorujący wykonywanie tych zadań.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Przy projektowaniu systemów rozważa się również możliwość przeładowania systemu i konsekwencji takiego stanu.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Dla systemów wieloprocesorowych istnieją odpowiedniki algorytmów RM i EDF.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Dla algorytmu EDF nie sformułowano protokołów dziedziczenia i pułapu priorytetów.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Najprawdopodobniej najlepszym schematem przydziału zasobów jest stosowa strategia zasobów (Stack Resource Policy [Butazzo 1997]).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54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Algorytmy szeregowania zadań periodycznych i aperiodycznych (1)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35496" y="764704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>
                <a:latin typeface="Arial" charset="0"/>
              </a:rPr>
              <a:t>Cele: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Zapewnienie spełnienia ograniczeń czasowych przez zadania periodyczne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Zapewnienie jak najszybszego średniego czasu odpowiedzi dla zadań aperiodycznych o miękkich wymaganiach czasowych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496" y="2108448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>
                <a:latin typeface="Arial" charset="0"/>
              </a:rPr>
              <a:t>Najprostsze rozwiązanie: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Wykonywanie zadań aperiodycznych „niekrytycznych” w tle (tzw. </a:t>
            </a:r>
            <a:r>
              <a:rPr lang="pl-PL" altLang="pl-PL" sz="1800" dirty="0" err="1">
                <a:latin typeface="Arial" charset="0"/>
              </a:rPr>
              <a:t>Backgroud</a:t>
            </a:r>
            <a:r>
              <a:rPr lang="pl-PL" altLang="pl-PL" sz="1800" dirty="0">
                <a:latin typeface="Arial" charset="0"/>
              </a:rPr>
              <a:t> </a:t>
            </a:r>
            <a:r>
              <a:rPr lang="pl-PL" altLang="pl-PL" sz="1800" dirty="0" err="1">
                <a:latin typeface="Arial" charset="0"/>
              </a:rPr>
              <a:t>Scheduling</a:t>
            </a:r>
            <a:r>
              <a:rPr lang="pl-PL" altLang="pl-PL" sz="1800" dirty="0">
                <a:latin typeface="Arial" charset="0"/>
              </a:rPr>
              <a:t>)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Kiedy system „wyszereguje” wszystkie zadania krytyczne, to „w wolnym czasie” przydziela czas procesora zadaniom pozostałym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Zalety: prostota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Wady: zadania aperiodyczne mogłyby być obsłużone wcześniej</a:t>
            </a:r>
          </a:p>
        </p:txBody>
      </p:sp>
      <p:pic>
        <p:nvPicPr>
          <p:cNvPr id="280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09120"/>
            <a:ext cx="3820492" cy="213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8762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E4F6E0-245B-4F47-8CBC-E20EBA23D920}" type="slidenum">
              <a:rPr lang="pl-PL" altLang="pl-PL"/>
              <a:pPr/>
              <a:t>55</a:t>
            </a:fld>
            <a:endParaRPr lang="pl-PL" altLang="pl-PL"/>
          </a:p>
        </p:txBody>
      </p:sp>
      <p:sp>
        <p:nvSpPr>
          <p:cNvPr id="284674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 dirty="0">
                <a:solidFill>
                  <a:schemeClr val="tx1"/>
                </a:solidFill>
              </a:rPr>
              <a:t>Algorytmy szeregowania zadań periodycznych i aperiodycznych (2)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152400" y="137160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</a:pPr>
            <a:endParaRPr lang="en-US" altLang="pl-PL" sz="1800">
              <a:latin typeface="Arial" charset="0"/>
            </a:endParaRPr>
          </a:p>
        </p:txBody>
      </p:sp>
      <p:sp>
        <p:nvSpPr>
          <p:cNvPr id="284676" name="Rectangle 4"/>
          <p:cNvSpPr>
            <a:spLocks noChangeArrowheads="1"/>
          </p:cNvSpPr>
          <p:nvPr/>
        </p:nvSpPr>
        <p:spPr bwMode="auto">
          <a:xfrm>
            <a:off x="35496" y="764704"/>
            <a:ext cx="410445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0000"/>
              </a:spcBef>
              <a:buClrTx/>
            </a:pPr>
            <a:r>
              <a:rPr lang="pl-PL" altLang="pl-PL" sz="1800" dirty="0">
                <a:latin typeface="Arial" charset="0"/>
              </a:rPr>
              <a:t>Serwer odraczający (ang. </a:t>
            </a:r>
            <a:r>
              <a:rPr lang="pl-PL" altLang="pl-PL" sz="1800" dirty="0" err="1">
                <a:latin typeface="Arial" charset="0"/>
              </a:rPr>
              <a:t>Defferable</a:t>
            </a:r>
            <a:r>
              <a:rPr lang="pl-PL" altLang="pl-PL" sz="1800" dirty="0">
                <a:latin typeface="Arial" charset="0"/>
              </a:rPr>
              <a:t> Server) </a:t>
            </a:r>
            <a:br>
              <a:rPr lang="pl-PL" altLang="pl-PL" sz="1800" dirty="0">
                <a:latin typeface="Arial" charset="0"/>
              </a:rPr>
            </a:br>
            <a:r>
              <a:rPr lang="pl-PL" altLang="pl-PL" sz="1800" dirty="0">
                <a:latin typeface="Arial" charset="0"/>
              </a:rPr>
              <a:t>(uproszony serwer sporadyczny – ang. </a:t>
            </a:r>
            <a:r>
              <a:rPr lang="pl-PL" altLang="pl-PL" sz="1800" dirty="0" err="1">
                <a:latin typeface="Arial" charset="0"/>
              </a:rPr>
              <a:t>Sporadic</a:t>
            </a:r>
            <a:r>
              <a:rPr lang="pl-PL" altLang="pl-PL" sz="1800" dirty="0">
                <a:latin typeface="Arial" charset="0"/>
              </a:rPr>
              <a:t> Server)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Zostaje wyznaczone osobne zadanie periodyczne do obsługi zdarzeń aperiodycznych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Zadanie periodyczne ma przydzielony okres, priorytet oraz „pojemność”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 dirty="0">
                <a:latin typeface="Arial" charset="0"/>
              </a:rPr>
              <a:t>Jeśli w przedziale pomiędzy „aktywacjami” zadania periodycznego pojawia się zadanie aperiodyczne, to zadanie zgodnie ze swoim priorytetem wykonuje całość, lub część obliczeń zadania aperiodycznego  </a:t>
            </a: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17089"/>
            <a:ext cx="5502616" cy="449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9314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961C88-599D-44AC-A9E0-54D8924D39EA}" type="slidenum">
              <a:rPr lang="pl-PL" altLang="pl-PL"/>
              <a:pPr/>
              <a:t>56</a:t>
            </a:fld>
            <a:endParaRPr lang="pl-PL" altLang="pl-PL"/>
          </a:p>
        </p:txBody>
      </p:sp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Szeregowanie a POSIX</a:t>
            </a:r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POSIX wspiera szeregowanie oparte na priorytetach, posiada mechanizmy wspierające dziedziczenie priorytetów i protokół pułapowy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Priorytety mogą być ustawiane dynamicznie,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W obrębie danego priorytetu dostępne są następujące protokoły obsługi zadań: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FIFO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Round-Robin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Sporadic Server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OTHER (implementowane przez dany system)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Dla każdego protokołu minimum 32 poziomy priorytetów muszą być dostępne</a:t>
            </a:r>
          </a:p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Szeregowanie może być ustalone na poziomie procesu i na poziomie wątku. 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endParaRPr lang="en-US" altLang="pl-PL" sz="1800">
              <a:latin typeface="Arial" charset="0"/>
            </a:endParaRP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1956B4-EDF3-4285-B07C-E68B721C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659160"/>
          </a:xfrm>
        </p:spPr>
        <p:txBody>
          <a:bodyPr/>
          <a:lstStyle/>
          <a:p>
            <a:r>
              <a:rPr lang="pl-PL" sz="2800" dirty="0"/>
              <a:t>Szeregowanie w systemach wieloprocesorowych</a:t>
            </a:r>
            <a:endParaRPr lang="en-GB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4CB843-AA0A-4FFA-8629-71E42B63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515672" cy="5040560"/>
          </a:xfrm>
        </p:spPr>
        <p:txBody>
          <a:bodyPr/>
          <a:lstStyle/>
          <a:p>
            <a:r>
              <a:rPr lang="pl-PL" sz="2400" dirty="0"/>
              <a:t>Nie istnieje optymalny algorytm działający on-line szeregujący zbiór zadań czasu rzeczywistego dla systemów wieloprocesorowych.</a:t>
            </a:r>
          </a:p>
          <a:p>
            <a:r>
              <a:rPr lang="pl-PL" sz="2400" dirty="0"/>
              <a:t>Istnieją rozwiązania optymalne, ale wymagają złożonych obliczeń off-</a:t>
            </a:r>
            <a:r>
              <a:rPr lang="pl-PL" sz="2400" dirty="0" err="1"/>
              <a:t>line</a:t>
            </a:r>
            <a:r>
              <a:rPr lang="pl-PL" sz="2400" dirty="0"/>
              <a:t>.</a:t>
            </a:r>
          </a:p>
          <a:p>
            <a:r>
              <a:rPr lang="pl-PL" sz="2400" b="1" dirty="0"/>
              <a:t>Jeśli</a:t>
            </a:r>
            <a:r>
              <a:rPr lang="pl-PL" sz="2400" dirty="0"/>
              <a:t> dany zbór zadań jest uszeregowany w sposób optymalny dla danego systemu wieloprocesorowego, gdzie ustalona jest liczba procesorów, czasów wykonywania, zależności poprzedzania i priorytety zadań, </a:t>
            </a:r>
            <a:r>
              <a:rPr lang="pl-PL" sz="2400" b="1" dirty="0"/>
              <a:t>to </a:t>
            </a:r>
            <a:r>
              <a:rPr lang="pl-PL" sz="2400" dirty="0"/>
              <a:t>zwiększenie liczby procesorów, ograniczenie czasu wykonywania, lub poluźnienie zależności poprzedzania może </a:t>
            </a:r>
            <a:r>
              <a:rPr lang="pl-PL" sz="2400" b="1" dirty="0"/>
              <a:t>wydłużyć</a:t>
            </a:r>
            <a:r>
              <a:rPr lang="pl-PL" sz="2400" dirty="0"/>
              <a:t> czas wyszeregowania.</a:t>
            </a:r>
            <a:endParaRPr lang="en-GB" sz="24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F0F6D98-91A0-4CE2-BC85-EE85106863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57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4738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FA2B8-8DF0-453D-B9D2-ACA1EAC15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158272"/>
            <a:ext cx="4462264" cy="587152"/>
          </a:xfrm>
        </p:spPr>
        <p:txBody>
          <a:bodyPr/>
          <a:lstStyle/>
          <a:p>
            <a:pPr algn="r"/>
            <a:r>
              <a:rPr lang="pl-PL" sz="2400" dirty="0"/>
              <a:t>Dwa działające schematy </a:t>
            </a:r>
            <a:br>
              <a:rPr lang="pl-PL" sz="2400" dirty="0"/>
            </a:br>
            <a:r>
              <a:rPr lang="pl-PL" sz="2400" dirty="0"/>
              <a:t>szeregowania</a:t>
            </a:r>
            <a:endParaRPr lang="en-GB" sz="24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6866AB-C59E-4929-9A1D-FEE6EA9DDB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58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73E180A-CA14-43B5-A81E-00B6ED0C1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8272"/>
            <a:ext cx="3881988" cy="1730896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7808F6F-FA6C-41DF-BC9A-DE8667085B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985" y="1988840"/>
            <a:ext cx="5864029" cy="228771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F4A6D39F-3FE1-42B9-AEBF-AC92C667FE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153227"/>
            <a:ext cx="6084168" cy="224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376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FA2B8-8DF0-453D-B9D2-ACA1EAC15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158272"/>
            <a:ext cx="4462264" cy="587152"/>
          </a:xfrm>
        </p:spPr>
        <p:txBody>
          <a:bodyPr/>
          <a:lstStyle/>
          <a:p>
            <a:pPr algn="r"/>
            <a:r>
              <a:rPr lang="pl-PL" sz="2400" dirty="0"/>
              <a:t>Zaskakujące wyniki szeregowania</a:t>
            </a:r>
            <a:endParaRPr lang="en-GB" sz="24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76866AB-C59E-4929-9A1D-FEE6EA9DDB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59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73E180A-CA14-43B5-A81E-00B6ED0C1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8272"/>
            <a:ext cx="3881988" cy="1730896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7E067DA1-3078-41E9-925A-FAB0A624B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988840"/>
            <a:ext cx="6499448" cy="244927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CA9BF90-D840-43F3-8AF9-F6FFA2D71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8152" y="4232225"/>
            <a:ext cx="7092280" cy="239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3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1AF4FF-8FCA-42F2-9F8D-42C40578D520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147496" name="Oval 40"/>
          <p:cNvSpPr>
            <a:spLocks noChangeArrowheads="1"/>
          </p:cNvSpPr>
          <p:nvPr/>
        </p:nvSpPr>
        <p:spPr bwMode="auto">
          <a:xfrm>
            <a:off x="6035675" y="5715000"/>
            <a:ext cx="7620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Przykłady systemu czasu rzeczywistego - system sterowania przepływem</a:t>
            </a:r>
          </a:p>
        </p:txBody>
      </p:sp>
      <p:sp>
        <p:nvSpPr>
          <p:cNvPr id="147488" name="Rectangle 32"/>
          <p:cNvSpPr>
            <a:spLocks noChangeArrowheads="1"/>
          </p:cNvSpPr>
          <p:nvPr/>
        </p:nvSpPr>
        <p:spPr bwMode="auto">
          <a:xfrm>
            <a:off x="1768475" y="2286000"/>
            <a:ext cx="1752600" cy="30480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89" name="Line 33"/>
          <p:cNvSpPr>
            <a:spLocks noChangeShapeType="1"/>
          </p:cNvSpPr>
          <p:nvPr/>
        </p:nvSpPr>
        <p:spPr bwMode="auto">
          <a:xfrm>
            <a:off x="1768475" y="3124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0" name="Line 34"/>
          <p:cNvSpPr>
            <a:spLocks noChangeShapeType="1"/>
          </p:cNvSpPr>
          <p:nvPr/>
        </p:nvSpPr>
        <p:spPr bwMode="auto">
          <a:xfrm>
            <a:off x="1768475" y="4495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1" name="Line 35"/>
          <p:cNvSpPr>
            <a:spLocks noChangeShapeType="1"/>
          </p:cNvSpPr>
          <p:nvPr/>
        </p:nvSpPr>
        <p:spPr bwMode="auto">
          <a:xfrm>
            <a:off x="777875" y="24384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2" name="Line 36"/>
          <p:cNvSpPr>
            <a:spLocks noChangeShapeType="1"/>
          </p:cNvSpPr>
          <p:nvPr/>
        </p:nvSpPr>
        <p:spPr bwMode="auto">
          <a:xfrm>
            <a:off x="4283075" y="1066800"/>
            <a:ext cx="0" cy="5257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3" name="Line 37"/>
          <p:cNvSpPr>
            <a:spLocks noChangeShapeType="1"/>
          </p:cNvSpPr>
          <p:nvPr/>
        </p:nvSpPr>
        <p:spPr bwMode="auto">
          <a:xfrm>
            <a:off x="6035675" y="14478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4" name="Line 38"/>
          <p:cNvSpPr>
            <a:spLocks noChangeShapeType="1"/>
          </p:cNvSpPr>
          <p:nvPr/>
        </p:nvSpPr>
        <p:spPr bwMode="auto">
          <a:xfrm>
            <a:off x="6797675" y="14478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495" name="Oval 39"/>
          <p:cNvSpPr>
            <a:spLocks noChangeArrowheads="1"/>
          </p:cNvSpPr>
          <p:nvPr/>
        </p:nvSpPr>
        <p:spPr bwMode="auto">
          <a:xfrm>
            <a:off x="6035675" y="1371600"/>
            <a:ext cx="762000" cy="1524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47497" name="Group 41"/>
          <p:cNvGrpSpPr>
            <a:grpSpLocks/>
          </p:cNvGrpSpPr>
          <p:nvPr/>
        </p:nvGrpSpPr>
        <p:grpSpPr bwMode="auto">
          <a:xfrm>
            <a:off x="6264275" y="5867400"/>
            <a:ext cx="304800" cy="457200"/>
            <a:chOff x="3840" y="816"/>
            <a:chExt cx="192" cy="288"/>
          </a:xfrm>
        </p:grpSpPr>
        <p:sp>
          <p:nvSpPr>
            <p:cNvPr id="147498" name="Line 42"/>
            <p:cNvSpPr>
              <a:spLocks noChangeShapeType="1"/>
            </p:cNvSpPr>
            <p:nvPr/>
          </p:nvSpPr>
          <p:spPr bwMode="auto">
            <a:xfrm>
              <a:off x="3840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47499" name="Line 43"/>
            <p:cNvSpPr>
              <a:spLocks noChangeShapeType="1"/>
            </p:cNvSpPr>
            <p:nvPr/>
          </p:nvSpPr>
          <p:spPr bwMode="auto">
            <a:xfrm>
              <a:off x="3936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47500" name="Line 44"/>
            <p:cNvSpPr>
              <a:spLocks noChangeShapeType="1"/>
            </p:cNvSpPr>
            <p:nvPr/>
          </p:nvSpPr>
          <p:spPr bwMode="auto">
            <a:xfrm>
              <a:off x="4032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47501" name="Group 45"/>
          <p:cNvGrpSpPr>
            <a:grpSpLocks/>
          </p:cNvGrpSpPr>
          <p:nvPr/>
        </p:nvGrpSpPr>
        <p:grpSpPr bwMode="auto">
          <a:xfrm>
            <a:off x="6264275" y="1066800"/>
            <a:ext cx="304800" cy="457200"/>
            <a:chOff x="3840" y="816"/>
            <a:chExt cx="192" cy="288"/>
          </a:xfrm>
        </p:grpSpPr>
        <p:sp>
          <p:nvSpPr>
            <p:cNvPr id="147502" name="Line 46"/>
            <p:cNvSpPr>
              <a:spLocks noChangeShapeType="1"/>
            </p:cNvSpPr>
            <p:nvPr/>
          </p:nvSpPr>
          <p:spPr bwMode="auto">
            <a:xfrm>
              <a:off x="3840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47503" name="Line 47"/>
            <p:cNvSpPr>
              <a:spLocks noChangeShapeType="1"/>
            </p:cNvSpPr>
            <p:nvPr/>
          </p:nvSpPr>
          <p:spPr bwMode="auto">
            <a:xfrm>
              <a:off x="3936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47504" name="Line 48"/>
            <p:cNvSpPr>
              <a:spLocks noChangeShapeType="1"/>
            </p:cNvSpPr>
            <p:nvPr/>
          </p:nvSpPr>
          <p:spPr bwMode="auto">
            <a:xfrm>
              <a:off x="4032" y="816"/>
              <a:ext cx="0" cy="28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47505" name="Line 49"/>
          <p:cNvSpPr>
            <a:spLocks noChangeShapeType="1"/>
          </p:cNvSpPr>
          <p:nvPr/>
        </p:nvSpPr>
        <p:spPr bwMode="auto">
          <a:xfrm>
            <a:off x="6264275" y="1524000"/>
            <a:ext cx="0" cy="4191000"/>
          </a:xfrm>
          <a:prstGeom prst="line">
            <a:avLst/>
          </a:prstGeom>
          <a:noFill/>
          <a:ln w="12700" cap="rnd">
            <a:solidFill>
              <a:schemeClr val="tx2"/>
            </a:solidFill>
            <a:prstDash val="sys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06" name="Line 50"/>
          <p:cNvSpPr>
            <a:spLocks noChangeShapeType="1"/>
          </p:cNvSpPr>
          <p:nvPr/>
        </p:nvSpPr>
        <p:spPr bwMode="auto">
          <a:xfrm>
            <a:off x="6416675" y="1524000"/>
            <a:ext cx="0" cy="4191000"/>
          </a:xfrm>
          <a:prstGeom prst="line">
            <a:avLst/>
          </a:prstGeom>
          <a:noFill/>
          <a:ln w="12700" cap="rnd">
            <a:solidFill>
              <a:schemeClr val="tx2"/>
            </a:solidFill>
            <a:prstDash val="sys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07" name="Line 51"/>
          <p:cNvSpPr>
            <a:spLocks noChangeShapeType="1"/>
          </p:cNvSpPr>
          <p:nvPr/>
        </p:nvSpPr>
        <p:spPr bwMode="auto">
          <a:xfrm>
            <a:off x="6569075" y="1524000"/>
            <a:ext cx="0" cy="4191000"/>
          </a:xfrm>
          <a:prstGeom prst="line">
            <a:avLst/>
          </a:prstGeom>
          <a:noFill/>
          <a:ln w="12700" cap="rnd">
            <a:solidFill>
              <a:schemeClr val="tx2"/>
            </a:solidFill>
            <a:prstDash val="sysDot"/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47508" name="Group 52"/>
          <p:cNvGrpSpPr>
            <a:grpSpLocks/>
          </p:cNvGrpSpPr>
          <p:nvPr/>
        </p:nvGrpSpPr>
        <p:grpSpPr bwMode="auto">
          <a:xfrm>
            <a:off x="6264275" y="4286250"/>
            <a:ext cx="338138" cy="466725"/>
            <a:chOff x="3813" y="2892"/>
            <a:chExt cx="213" cy="294"/>
          </a:xfrm>
        </p:grpSpPr>
        <p:sp>
          <p:nvSpPr>
            <p:cNvPr id="147509" name="Line 53"/>
            <p:cNvSpPr>
              <a:spLocks noChangeShapeType="1"/>
            </p:cNvSpPr>
            <p:nvPr/>
          </p:nvSpPr>
          <p:spPr bwMode="auto">
            <a:xfrm>
              <a:off x="3813" y="2892"/>
              <a:ext cx="2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47510" name="Line 54"/>
            <p:cNvSpPr>
              <a:spLocks noChangeShapeType="1"/>
            </p:cNvSpPr>
            <p:nvPr/>
          </p:nvSpPr>
          <p:spPr bwMode="auto">
            <a:xfrm>
              <a:off x="3912" y="289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47511" name="AutoShape 55"/>
          <p:cNvSpPr>
            <a:spLocks noChangeArrowheads="1"/>
          </p:cNvSpPr>
          <p:nvPr/>
        </p:nvSpPr>
        <p:spPr bwMode="auto">
          <a:xfrm rot="5400000">
            <a:off x="6240462" y="4367213"/>
            <a:ext cx="352425" cy="762000"/>
          </a:xfrm>
          <a:prstGeom prst="flowChartCollate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12" name="AutoShape 56"/>
          <p:cNvSpPr>
            <a:spLocks noChangeArrowheads="1"/>
          </p:cNvSpPr>
          <p:nvPr/>
        </p:nvSpPr>
        <p:spPr bwMode="auto">
          <a:xfrm>
            <a:off x="6188075" y="2438400"/>
            <a:ext cx="533400" cy="228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13" name="Line 57"/>
          <p:cNvSpPr>
            <a:spLocks noChangeShapeType="1"/>
          </p:cNvSpPr>
          <p:nvPr/>
        </p:nvSpPr>
        <p:spPr bwMode="auto">
          <a:xfrm>
            <a:off x="6416675" y="2667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14" name="Line 58"/>
          <p:cNvSpPr>
            <a:spLocks noChangeShapeType="1"/>
          </p:cNvSpPr>
          <p:nvPr/>
        </p:nvSpPr>
        <p:spPr bwMode="auto">
          <a:xfrm flipH="1">
            <a:off x="3521075" y="2895600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47515" name="Text Box 59"/>
          <p:cNvSpPr txBox="1">
            <a:spLocks noChangeArrowheads="1"/>
          </p:cNvSpPr>
          <p:nvPr/>
        </p:nvSpPr>
        <p:spPr bwMode="auto">
          <a:xfrm>
            <a:off x="7026275" y="1371600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Rura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7010400" y="2406650"/>
            <a:ext cx="1738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Czujnik przepływu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17" name="Text Box 61"/>
          <p:cNvSpPr txBox="1">
            <a:spLocks noChangeArrowheads="1"/>
          </p:cNvSpPr>
          <p:nvPr/>
        </p:nvSpPr>
        <p:spPr bwMode="auto">
          <a:xfrm>
            <a:off x="7086600" y="4557713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Zawór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18" name="Text Box 62"/>
          <p:cNvSpPr txBox="1">
            <a:spLocks noChangeArrowheads="1"/>
          </p:cNvSpPr>
          <p:nvPr/>
        </p:nvSpPr>
        <p:spPr bwMode="auto">
          <a:xfrm>
            <a:off x="2057400" y="5548313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Komputer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19" name="Text Box 63"/>
          <p:cNvSpPr txBox="1">
            <a:spLocks noChangeArrowheads="1"/>
          </p:cNvSpPr>
          <p:nvPr/>
        </p:nvSpPr>
        <p:spPr bwMode="auto">
          <a:xfrm>
            <a:off x="457200" y="5319713"/>
            <a:ext cx="579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Czas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20" name="Text Box 64"/>
          <p:cNvSpPr txBox="1">
            <a:spLocks noChangeArrowheads="1"/>
          </p:cNvSpPr>
          <p:nvPr/>
        </p:nvSpPr>
        <p:spPr bwMode="auto">
          <a:xfrm>
            <a:off x="2149475" y="2438400"/>
            <a:ext cx="10429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Odczyt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przepływu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21" name="Text Box 65"/>
          <p:cNvSpPr txBox="1">
            <a:spLocks noChangeArrowheads="1"/>
          </p:cNvSpPr>
          <p:nvPr/>
        </p:nvSpPr>
        <p:spPr bwMode="auto">
          <a:xfrm>
            <a:off x="2073275" y="3657600"/>
            <a:ext cx="1117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Obliczanie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sterowania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22" name="Text Box 66"/>
          <p:cNvSpPr txBox="1">
            <a:spLocks noChangeArrowheads="1"/>
          </p:cNvSpPr>
          <p:nvPr/>
        </p:nvSpPr>
        <p:spPr bwMode="auto">
          <a:xfrm>
            <a:off x="2073275" y="4724400"/>
            <a:ext cx="1466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Wyjście: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Kąt ust. zaworu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7523" name="Line 67"/>
          <p:cNvSpPr>
            <a:spLocks noChangeShapeType="1"/>
          </p:cNvSpPr>
          <p:nvPr/>
        </p:nvSpPr>
        <p:spPr bwMode="auto">
          <a:xfrm>
            <a:off x="3521075" y="4752975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4DACFF-66B8-43BD-86B4-AAAAC9495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90500"/>
            <a:ext cx="7772400" cy="1143000"/>
          </a:xfrm>
        </p:spPr>
        <p:txBody>
          <a:bodyPr/>
          <a:lstStyle/>
          <a:p>
            <a:pPr algn="r"/>
            <a:r>
              <a:rPr lang="pl-PL" sz="2800" dirty="0"/>
              <a:t>Reguła szeregowania dla zbioru zadań ze stałymi priorytetami</a:t>
            </a:r>
            <a:endParaRPr lang="en-GB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EA068-073F-42F4-ADC8-33B826954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8" y="1333500"/>
            <a:ext cx="8780512" cy="4039716"/>
          </a:xfrm>
        </p:spPr>
        <p:txBody>
          <a:bodyPr/>
          <a:lstStyle/>
          <a:p>
            <a:r>
              <a:rPr lang="pl-PL" sz="2400" dirty="0"/>
              <a:t>Mamy </a:t>
            </a:r>
            <a:r>
              <a:rPr lang="pl-PL" sz="2400" i="1" dirty="0"/>
              <a:t>n</a:t>
            </a:r>
            <a:r>
              <a:rPr lang="pl-PL" sz="2400" dirty="0"/>
              <a:t> zadań cyklicznych i </a:t>
            </a:r>
            <a:r>
              <a:rPr lang="pl-PL" sz="2400" i="1" dirty="0"/>
              <a:t>m</a:t>
            </a:r>
            <a:r>
              <a:rPr lang="pl-PL" sz="2400" dirty="0"/>
              <a:t> procesorów</a:t>
            </a:r>
          </a:p>
          <a:p>
            <a:r>
              <a:rPr lang="pl-PL" sz="2400" dirty="0"/>
              <a:t>Zadania są indeksowane w zależności od długości okresu</a:t>
            </a:r>
          </a:p>
          <a:p>
            <a:r>
              <a:rPr lang="pl-PL" sz="2400" dirty="0"/>
              <a:t>Dala zadań obliczamy stopień wykorzystania procesora (</a:t>
            </a:r>
            <a:r>
              <a:rPr lang="pl-PL" sz="2400" i="1" dirty="0" err="1"/>
              <a:t>u</a:t>
            </a:r>
            <a:r>
              <a:rPr lang="pl-PL" sz="2400" i="1" baseline="-25000" dirty="0" err="1"/>
              <a:t>i</a:t>
            </a:r>
            <a:r>
              <a:rPr lang="pl-PL" sz="2400" dirty="0"/>
              <a:t>), jak w przypadku dla pojedynczego rdzenia</a:t>
            </a:r>
          </a:p>
          <a:p>
            <a:r>
              <a:rPr lang="pl-PL" sz="2400" dirty="0"/>
              <a:t>Dla poszczególnych zadań przydziela się priorytety w następujący sposób:</a:t>
            </a:r>
          </a:p>
          <a:p>
            <a:pPr lvl="1"/>
            <a:r>
              <a:rPr lang="pl-PL" sz="2000" dirty="0"/>
              <a:t>Jeśli </a:t>
            </a:r>
            <a:r>
              <a:rPr lang="pl-PL" sz="2000" i="1" dirty="0" err="1"/>
              <a:t>u</a:t>
            </a:r>
            <a:r>
              <a:rPr lang="pl-PL" sz="2000" i="1" baseline="-25000" dirty="0" err="1"/>
              <a:t>i</a:t>
            </a:r>
            <a:r>
              <a:rPr lang="pl-PL" sz="2000" dirty="0"/>
              <a:t> &gt; </a:t>
            </a:r>
            <a:r>
              <a:rPr lang="pl-PL" sz="2000" i="1" dirty="0"/>
              <a:t>m</a:t>
            </a:r>
            <a:r>
              <a:rPr lang="pl-PL" sz="2000" dirty="0"/>
              <a:t>/(3</a:t>
            </a:r>
            <a:r>
              <a:rPr lang="pl-PL" sz="2000" i="1" dirty="0"/>
              <a:t>m</a:t>
            </a:r>
            <a:r>
              <a:rPr lang="pl-PL" sz="2000" dirty="0"/>
              <a:t> - 2), to zadanie ma najwyższy priorytet</a:t>
            </a:r>
          </a:p>
          <a:p>
            <a:pPr lvl="1"/>
            <a:r>
              <a:rPr lang="pl-PL" sz="2000" dirty="0"/>
              <a:t>Jeśli </a:t>
            </a:r>
            <a:r>
              <a:rPr lang="pl-PL" sz="2000" i="1" dirty="0" err="1"/>
              <a:t>u</a:t>
            </a:r>
            <a:r>
              <a:rPr lang="pl-PL" sz="2000" i="1" baseline="-25000" dirty="0" err="1"/>
              <a:t>i</a:t>
            </a:r>
            <a:r>
              <a:rPr lang="pl-PL" sz="2000" dirty="0"/>
              <a:t> &lt; </a:t>
            </a:r>
            <a:r>
              <a:rPr lang="pl-PL" sz="2000" i="1" dirty="0"/>
              <a:t>m</a:t>
            </a:r>
            <a:r>
              <a:rPr lang="pl-PL" sz="2000" dirty="0"/>
              <a:t>/(3</a:t>
            </a:r>
            <a:r>
              <a:rPr lang="pl-PL" sz="2000" i="1" dirty="0"/>
              <a:t>m</a:t>
            </a:r>
            <a:r>
              <a:rPr lang="pl-PL" sz="2000" dirty="0"/>
              <a:t>-2), to zadaniu przydziela się priorytet zgodnie ze strategią RM</a:t>
            </a:r>
          </a:p>
          <a:p>
            <a:r>
              <a:rPr lang="pl-PL" sz="2400" dirty="0"/>
              <a:t>Warunek </a:t>
            </a:r>
            <a:r>
              <a:rPr lang="pl-PL" sz="2400" dirty="0" err="1"/>
              <a:t>szeregowalności</a:t>
            </a:r>
            <a:r>
              <a:rPr lang="pl-PL" sz="2400" dirty="0"/>
              <a:t> wynosi: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F9F7149-D54D-4D41-9E36-30F70CDBA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60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90F85AC-02DD-4A2D-AB88-29717B2F2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4869403"/>
            <a:ext cx="2786400" cy="15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284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4FF8EE-4B5F-41E9-831D-A0DA38D27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139087"/>
            <a:ext cx="7772400" cy="1143000"/>
          </a:xfrm>
        </p:spPr>
        <p:txBody>
          <a:bodyPr/>
          <a:lstStyle/>
          <a:p>
            <a:pPr algn="r"/>
            <a:r>
              <a:rPr lang="pl-PL" sz="3200" dirty="0"/>
              <a:t>Przykład analizy </a:t>
            </a:r>
            <a:r>
              <a:rPr lang="pl-PL" sz="3200" dirty="0" err="1"/>
              <a:t>szeregowalności</a:t>
            </a:r>
            <a:r>
              <a:rPr lang="pl-PL" sz="3200" dirty="0"/>
              <a:t> dla systemu wieloprocesorowego</a:t>
            </a:r>
            <a:endParaRPr lang="en-GB" sz="32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E484BD8-011F-44AB-B708-E39F5B05AD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61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2498537-8B8E-4242-9F52-0BA78C836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33" y="1412776"/>
            <a:ext cx="8872933" cy="179107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C37F825F-F850-42E9-8F50-B2793B438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501008"/>
            <a:ext cx="7482001" cy="153113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D151E04-B27D-4446-837B-FCAE201B56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81" y="5347822"/>
            <a:ext cx="8970715" cy="88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6485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A1CA8-6625-4CDB-A046-3F5CBDF50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90500"/>
            <a:ext cx="7772400" cy="1143000"/>
          </a:xfrm>
        </p:spPr>
        <p:txBody>
          <a:bodyPr/>
          <a:lstStyle/>
          <a:p>
            <a:pPr algn="r"/>
            <a:r>
              <a:rPr lang="pl-PL" sz="3200" dirty="0"/>
              <a:t>Fragment scenariusza szeregowania dla omawianego zbioru zadań i procesorów</a:t>
            </a:r>
            <a:endParaRPr lang="en-GB" sz="32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50986C-9A75-4779-BA5D-97DC6D6F96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E101AC-446D-4383-906C-45FDA33B44B5}" type="slidenum">
              <a:rPr lang="pl-PL" altLang="pl-PL" smtClean="0"/>
              <a:pPr/>
              <a:t>62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E14B137-61C8-4BA4-8C13-1826251B5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6622"/>
            <a:ext cx="9144000" cy="516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38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298C4B-D89F-4DD4-B0DB-AA3B152E6D0F}" type="slidenum">
              <a:rPr lang="pl-PL" altLang="pl-PL"/>
              <a:pPr/>
              <a:t>63</a:t>
            </a:fld>
            <a:endParaRPr lang="pl-PL" altLang="pl-PL"/>
          </a:p>
        </p:txBody>
      </p:sp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tx1"/>
                </a:solidFill>
              </a:rPr>
              <a:t>Rozproszone systemy czasu rzeczywistego</a:t>
            </a: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152400" y="692150"/>
            <a:ext cx="899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Kiedy elementy systemu czasu rzeczywistego są rozproszone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Zapewnia się spełnienia ograniczeń czasowych na poziomie węzłów.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Próbuje się stosować mechanizmy komunikacji, które da się oszacować czasowo (np. przemysłowe sieci komputerowe).</a:t>
            </a:r>
          </a:p>
          <a:p>
            <a:pPr lvl="1">
              <a:spcBef>
                <a:spcPct val="20000"/>
              </a:spcBef>
              <a:buClrTx/>
              <a:buFontTx/>
              <a:buChar char="•"/>
            </a:pPr>
            <a:r>
              <a:rPr lang="pl-PL" altLang="pl-PL" sz="1800">
                <a:latin typeface="Arial" charset="0"/>
              </a:rPr>
              <a:t>Aplikacje krytyczne czasowo, w których determinizm komunikacji odgrywa kluczową rolę są rzadkością.</a:t>
            </a:r>
            <a:endParaRPr lang="en-US" altLang="pl-PL" sz="1800">
              <a:latin typeface="Arial" charset="0"/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76200" y="1143000"/>
            <a:ext cx="9067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Char char="•"/>
            </a:pPr>
            <a:endParaRPr lang="en-GB" altLang="pl-PL" sz="1800">
              <a:latin typeface="Arial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7467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/>
              <a:t>Specyfikacja ARINC 653P1-2 - partycje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8625" y="1303338"/>
            <a:ext cx="8143875" cy="1625600"/>
          </a:xfrm>
        </p:spPr>
        <p:txBody>
          <a:bodyPr rtlCol="0"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Nowe podejście do architektury systemu operacyjnego czasu rzeczywistego i zasad tworzenia aplikacji: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/>
              <a:t>Partycje - moduły programowe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pl-PL" dirty="0"/>
              <a:t>umożliwiające przestrzennie i czasowe wyizolowanie aplikacji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pl-PL" dirty="0"/>
              <a:t>komunikujące się z innymi komponentami systemu poprzez ustalony interfejs – APEX (</a:t>
            </a:r>
            <a:r>
              <a:rPr lang="pl-PL" dirty="0" err="1"/>
              <a:t>Application</a:t>
            </a:r>
            <a:r>
              <a:rPr lang="pl-PL" dirty="0"/>
              <a:t>/</a:t>
            </a:r>
            <a:r>
              <a:rPr lang="pl-PL" dirty="0" err="1"/>
              <a:t>EXecutive</a:t>
            </a:r>
            <a:r>
              <a:rPr lang="pl-PL" dirty="0"/>
              <a:t>)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pl-PL" dirty="0"/>
          </a:p>
        </p:txBody>
      </p:sp>
      <p:sp>
        <p:nvSpPr>
          <p:cNvPr id="14340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81A6138-296A-4CBE-9607-E726BFE6CC7A}" type="slidenum">
              <a:rPr lang="pl-PL" smtClean="0"/>
              <a:pPr/>
              <a:t>64</a:t>
            </a:fld>
            <a:endParaRPr lang="pl-PL"/>
          </a:p>
        </p:txBody>
      </p:sp>
      <p:pic>
        <p:nvPicPr>
          <p:cNvPr id="143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2786063"/>
            <a:ext cx="6243637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051947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50741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/>
              <a:t>Specyfikacja ARINC 653P1-2 - architektura sprzętowo-programowa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Każdy z modułów sprzętowych może mieć 1 lub więcej procesorów,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Struktura sprzętowa może wymagać modyfikacji jądra systemu ale nie interfejsu APEX,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Procesy uruchamiane na 1 partycji  (tworzące aplikację) muszą być uruchamiane na 1 procesorze,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Oprogramowanie aplikacji powinno być przenośne między procesorami bez </a:t>
            </a:r>
            <a:r>
              <a:rPr lang="pl-PL"/>
              <a:t>modyfikacji interfejsu </a:t>
            </a:r>
            <a:r>
              <a:rPr lang="pl-PL" dirty="0"/>
              <a:t>z systemem operacyjnym,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Procesy uruchamiane na 1 partycji mogą być wykonywane współbieżnie,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Komunikacja pomiędzy aplikacjami (partycjami) odbywa się za pomocą PORTÓW.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/>
              <a:t>Aplikacja nie dysponuje informacją, gdzie znajduje się adresat informacji,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dirty="0"/>
              <a:t>Kanały komunikacyjne pomiędzy portami są definiowane na innym poziomie opisu modułu.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37CC5D3-88F3-42BD-8130-ED708E68D51A}" type="slidenum">
              <a:rPr lang="pl-PL" smtClean="0"/>
              <a:pPr/>
              <a:t>65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8371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686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/>
              <a:t>Specyfikacja ARINC 653P1-2 - architektura sprzętowo-programowa (2)</a:t>
            </a:r>
          </a:p>
        </p:txBody>
      </p:sp>
      <p:sp>
        <p:nvSpPr>
          <p:cNvPr id="9219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458913"/>
            <a:ext cx="8229600" cy="2185987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l-PL" sz="2200" dirty="0"/>
              <a:t>W module przewidziano osobny składnik – „monitor zdrowia” – odpowiedzialny za monitorowanie i wykrywanie błędów i uszkodzeń na poziomie sprzętu, aplikacji i systemu operacyjnego,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pl-PL" sz="2200" dirty="0"/>
              <a:t>Czasowa izolacja realizowana jest przez założenie głównej ramy czasowej w której dla poszczególnych partycji są przewidziane tzw. okna czasowe.</a:t>
            </a:r>
          </a:p>
        </p:txBody>
      </p:sp>
      <p:sp>
        <p:nvSpPr>
          <p:cNvPr id="16388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2BFF3-09AD-452F-8FE8-1892B2C8D7BB}" type="slidenum">
              <a:rPr lang="pl-PL" smtClean="0"/>
              <a:pPr/>
              <a:t>66</a:t>
            </a:fld>
            <a:endParaRPr lang="pl-PL"/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429000"/>
            <a:ext cx="842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3" y="4500563"/>
            <a:ext cx="7072312" cy="218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31477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136904" cy="864096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/>
              <a:t>Specyfikacja ARINC 653P1-2 – interfejs APEX (1)</a:t>
            </a:r>
          </a:p>
        </p:txBody>
      </p:sp>
      <p:sp>
        <p:nvSpPr>
          <p:cNvPr id="17411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572500" cy="462597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pl-PL" sz="2800" dirty="0"/>
              <a:t>Zarządzanie partycjami</a:t>
            </a:r>
            <a:br>
              <a:rPr lang="pl-PL" sz="2800" dirty="0"/>
            </a:br>
            <a:r>
              <a:rPr lang="pl-PL" sz="2800" dirty="0"/>
              <a:t>GET_PARTITION_STATUS, SET_PARTITION_MODE…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/>
              <a:t>Zarządzanie procesami</a:t>
            </a:r>
            <a:br>
              <a:rPr lang="pl-PL" sz="2800" dirty="0"/>
            </a:br>
            <a:r>
              <a:rPr lang="pl-PL" sz="2800" dirty="0"/>
              <a:t> CREATE_PROCESS, START, SET_PRIORITY…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/>
              <a:t>Zarządzanie czasem</a:t>
            </a:r>
            <a:br>
              <a:rPr lang="pl-PL" sz="2800" dirty="0"/>
            </a:br>
            <a:r>
              <a:rPr lang="pl-PL" sz="2800" dirty="0"/>
              <a:t> PERIODIC_WAIT, REPLENISH…</a:t>
            </a:r>
          </a:p>
          <a:p>
            <a:pPr eaLnBrk="1" hangingPunct="1">
              <a:buFont typeface="Arial" charset="0"/>
              <a:buChar char="•"/>
            </a:pPr>
            <a:r>
              <a:rPr lang="pl-PL" sz="2800" dirty="0"/>
              <a:t>Brak zarządzania pamięcią – wszystkie obiekty muszą być statyczne i utworzone przed uruchomieniem partycji</a:t>
            </a:r>
          </a:p>
        </p:txBody>
      </p:sp>
      <p:sp>
        <p:nvSpPr>
          <p:cNvPr id="17412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BAC9A7-41D4-4A8E-83F6-02567C71AB5E}" type="slidenum">
              <a:rPr lang="pl-PL" smtClean="0"/>
              <a:pPr/>
              <a:t>67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4922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7700" y="260648"/>
            <a:ext cx="77724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/>
              <a:t>Specyfikacja ARINC 653P1-2 </a:t>
            </a:r>
            <a:br>
              <a:rPr lang="pl-PL" sz="3600" dirty="0"/>
            </a:br>
            <a:r>
              <a:rPr lang="pl-PL" sz="3600" dirty="0"/>
              <a:t>– interfejs APEX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643938" cy="1214437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000" dirty="0"/>
              <a:t>Komunikacja pomiędzy partycjami – porty i kanały</a:t>
            </a:r>
            <a:br>
              <a:rPr lang="pl-PL" sz="3000" dirty="0"/>
            </a:br>
            <a:r>
              <a:rPr lang="pl-PL" sz="3000" dirty="0" err="1"/>
              <a:t>CREATE_SAMPLING_PORT</a:t>
            </a:r>
            <a:r>
              <a:rPr lang="pl-PL" sz="3000" dirty="0"/>
              <a:t>, </a:t>
            </a:r>
            <a:r>
              <a:rPr lang="pl-PL" sz="3000" dirty="0" err="1"/>
              <a:t>WRITE_SAMPLING_MESSAGE</a:t>
            </a:r>
            <a:r>
              <a:rPr lang="pl-PL" sz="3000" dirty="0"/>
              <a:t>, </a:t>
            </a:r>
            <a:r>
              <a:rPr lang="pl-PL" sz="3000" dirty="0" err="1"/>
              <a:t>READ_SAMPLING_MESSAGE</a:t>
            </a:r>
            <a:r>
              <a:rPr lang="pl-PL" sz="3000" dirty="0"/>
              <a:t>…</a:t>
            </a:r>
            <a:endParaRPr lang="pl-PL" dirty="0"/>
          </a:p>
        </p:txBody>
      </p:sp>
      <p:sp>
        <p:nvSpPr>
          <p:cNvPr id="18436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5493C5-D708-4468-AE8C-ACFDBC99B6F9}" type="slidenum">
              <a:rPr lang="pl-PL" smtClean="0"/>
              <a:pPr/>
              <a:t>68</a:t>
            </a:fld>
            <a:endParaRPr lang="pl-PL"/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2714625"/>
            <a:ext cx="592455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33478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/>
              <a:t>Specyfikacja ARINC 653P1-2 – interfejs APEX (3)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00188"/>
            <a:ext cx="8643938" cy="1214437"/>
          </a:xfrm>
        </p:spPr>
        <p:txBody>
          <a:bodyPr rtlCol="0"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3000" dirty="0"/>
              <a:t>Komunikacja i synchronizacja w obrębie partycji – zdarzenia, semafory, bufory (kolejki), tablice (monitory)</a:t>
            </a:r>
            <a:r>
              <a:rPr lang="pl-PL" dirty="0"/>
              <a:t> </a:t>
            </a:r>
            <a:r>
              <a:rPr lang="pl-PL" dirty="0" err="1"/>
              <a:t>CREATE_BLACKBOARD</a:t>
            </a:r>
            <a:r>
              <a:rPr lang="pl-PL" dirty="0"/>
              <a:t>, </a:t>
            </a:r>
            <a:r>
              <a:rPr lang="pl-PL" dirty="0" err="1"/>
              <a:t>DISPLAY_BLACKBOARD</a:t>
            </a:r>
            <a:r>
              <a:rPr lang="pl-PL" dirty="0"/>
              <a:t>, </a:t>
            </a:r>
            <a:r>
              <a:rPr lang="pl-PL" dirty="0" err="1"/>
              <a:t>READ_BLACKBOARD</a:t>
            </a:r>
            <a:r>
              <a:rPr lang="pl-PL" dirty="0"/>
              <a:t> </a:t>
            </a:r>
            <a:r>
              <a:rPr lang="pl-PL" sz="3000" dirty="0"/>
              <a:t>…</a:t>
            </a:r>
            <a:endParaRPr lang="pl-PL" dirty="0"/>
          </a:p>
        </p:txBody>
      </p:sp>
      <p:sp>
        <p:nvSpPr>
          <p:cNvPr id="19460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489FD7D-47F8-4FD7-9C19-78B07052272E}" type="slidenum">
              <a:rPr lang="pl-PL" smtClean="0"/>
              <a:pPr/>
              <a:t>69</a:t>
            </a:fld>
            <a:endParaRPr lang="pl-PL"/>
          </a:p>
        </p:txBody>
      </p:sp>
      <p:pic>
        <p:nvPicPr>
          <p:cNvPr id="194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6350" y="2705100"/>
            <a:ext cx="65817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450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DF23F-5798-4A21-A2DB-78E8903EB8C7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1524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Przykłady systemu czasu rzeczywistego – system sterowania procesem</a:t>
            </a:r>
          </a:p>
        </p:txBody>
      </p:sp>
      <p:sp>
        <p:nvSpPr>
          <p:cNvPr id="187431" name="Rectangle 39"/>
          <p:cNvSpPr>
            <a:spLocks noChangeArrowheads="1"/>
          </p:cNvSpPr>
          <p:nvPr/>
        </p:nvSpPr>
        <p:spPr bwMode="auto">
          <a:xfrm>
            <a:off x="1571625" y="3200400"/>
            <a:ext cx="6477000" cy="2667000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87432" name="Group 40"/>
          <p:cNvGrpSpPr>
            <a:grpSpLocks/>
          </p:cNvGrpSpPr>
          <p:nvPr/>
        </p:nvGrpSpPr>
        <p:grpSpPr bwMode="auto">
          <a:xfrm>
            <a:off x="2486025" y="4572000"/>
            <a:ext cx="1219200" cy="914400"/>
            <a:chOff x="1680" y="2880"/>
            <a:chExt cx="768" cy="576"/>
          </a:xfrm>
        </p:grpSpPr>
        <p:sp>
          <p:nvSpPr>
            <p:cNvPr id="187433" name="AutoShape 41"/>
            <p:cNvSpPr>
              <a:spLocks noChangeArrowheads="1"/>
            </p:cNvSpPr>
            <p:nvPr/>
          </p:nvSpPr>
          <p:spPr bwMode="auto">
            <a:xfrm rot="-5400000">
              <a:off x="1869" y="3120"/>
              <a:ext cx="432" cy="240"/>
            </a:xfrm>
            <a:prstGeom prst="flowChartCollat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34" name="Line 42"/>
            <p:cNvSpPr>
              <a:spLocks noChangeShapeType="1"/>
            </p:cNvSpPr>
            <p:nvPr/>
          </p:nvSpPr>
          <p:spPr bwMode="auto">
            <a:xfrm>
              <a:off x="1680" y="3252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35" name="Line 43"/>
            <p:cNvSpPr>
              <a:spLocks noChangeShapeType="1"/>
            </p:cNvSpPr>
            <p:nvPr/>
          </p:nvSpPr>
          <p:spPr bwMode="auto">
            <a:xfrm>
              <a:off x="2064" y="3252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36" name="Line 44"/>
            <p:cNvSpPr>
              <a:spLocks noChangeShapeType="1"/>
            </p:cNvSpPr>
            <p:nvPr/>
          </p:nvSpPr>
          <p:spPr bwMode="auto">
            <a:xfrm>
              <a:off x="2071" y="2880"/>
              <a:ext cx="0" cy="3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37" name="Line 45"/>
            <p:cNvSpPr>
              <a:spLocks noChangeShapeType="1"/>
            </p:cNvSpPr>
            <p:nvPr/>
          </p:nvSpPr>
          <p:spPr bwMode="auto">
            <a:xfrm>
              <a:off x="1965" y="288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87438" name="Group 46"/>
          <p:cNvGrpSpPr>
            <a:grpSpLocks/>
          </p:cNvGrpSpPr>
          <p:nvPr/>
        </p:nvGrpSpPr>
        <p:grpSpPr bwMode="auto">
          <a:xfrm>
            <a:off x="4962525" y="4591050"/>
            <a:ext cx="381000" cy="895350"/>
            <a:chOff x="2832" y="2688"/>
            <a:chExt cx="240" cy="564"/>
          </a:xfrm>
        </p:grpSpPr>
        <p:sp>
          <p:nvSpPr>
            <p:cNvPr id="187439" name="Oval 47"/>
            <p:cNvSpPr>
              <a:spLocks noChangeArrowheads="1"/>
            </p:cNvSpPr>
            <p:nvPr/>
          </p:nvSpPr>
          <p:spPr bwMode="auto">
            <a:xfrm>
              <a:off x="2832" y="3024"/>
              <a:ext cx="240" cy="22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40" name="Line 48"/>
            <p:cNvSpPr>
              <a:spLocks noChangeShapeType="1"/>
            </p:cNvSpPr>
            <p:nvPr/>
          </p:nvSpPr>
          <p:spPr bwMode="auto">
            <a:xfrm flipV="1">
              <a:off x="2958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87441" name="Group 49"/>
          <p:cNvGrpSpPr>
            <a:grpSpLocks/>
          </p:cNvGrpSpPr>
          <p:nvPr/>
        </p:nvGrpSpPr>
        <p:grpSpPr bwMode="auto">
          <a:xfrm>
            <a:off x="6600825" y="4648200"/>
            <a:ext cx="609600" cy="838200"/>
            <a:chOff x="3696" y="2724"/>
            <a:chExt cx="384" cy="528"/>
          </a:xfrm>
        </p:grpSpPr>
        <p:sp>
          <p:nvSpPr>
            <p:cNvPr id="187442" name="AutoShape 50"/>
            <p:cNvSpPr>
              <a:spLocks noChangeArrowheads="1"/>
            </p:cNvSpPr>
            <p:nvPr/>
          </p:nvSpPr>
          <p:spPr bwMode="auto">
            <a:xfrm>
              <a:off x="3696" y="3024"/>
              <a:ext cx="384" cy="22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7443" name="Line 51"/>
            <p:cNvSpPr>
              <a:spLocks noChangeShapeType="1"/>
            </p:cNvSpPr>
            <p:nvPr/>
          </p:nvSpPr>
          <p:spPr bwMode="auto">
            <a:xfrm flipV="1">
              <a:off x="3888" y="2724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87444" name="Line 52"/>
          <p:cNvSpPr>
            <a:spLocks noChangeShapeType="1"/>
          </p:cNvSpPr>
          <p:nvPr/>
        </p:nvSpPr>
        <p:spPr bwMode="auto">
          <a:xfrm>
            <a:off x="123825" y="42672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45" name="Line 53"/>
          <p:cNvSpPr>
            <a:spLocks noChangeShapeType="1"/>
          </p:cNvSpPr>
          <p:nvPr/>
        </p:nvSpPr>
        <p:spPr bwMode="auto">
          <a:xfrm>
            <a:off x="123825" y="5197475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46" name="Rectangle 54"/>
          <p:cNvSpPr>
            <a:spLocks noChangeArrowheads="1"/>
          </p:cNvSpPr>
          <p:nvPr/>
        </p:nvSpPr>
        <p:spPr bwMode="auto">
          <a:xfrm>
            <a:off x="3319463" y="1143000"/>
            <a:ext cx="2671762" cy="15240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Komputer sterujący</a:t>
            </a:r>
          </a:p>
          <a:p>
            <a:pPr algn="ctr"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procesem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47" name="Line 55"/>
          <p:cNvSpPr>
            <a:spLocks noChangeShapeType="1"/>
          </p:cNvSpPr>
          <p:nvPr/>
        </p:nvSpPr>
        <p:spPr bwMode="auto">
          <a:xfrm flipH="1">
            <a:off x="2486025" y="2667000"/>
            <a:ext cx="1219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48" name="Line 56"/>
          <p:cNvSpPr>
            <a:spLocks noChangeShapeType="1"/>
          </p:cNvSpPr>
          <p:nvPr/>
        </p:nvSpPr>
        <p:spPr bwMode="auto">
          <a:xfrm>
            <a:off x="4543425" y="2667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49" name="Line 57"/>
          <p:cNvSpPr>
            <a:spLocks noChangeShapeType="1"/>
          </p:cNvSpPr>
          <p:nvPr/>
        </p:nvSpPr>
        <p:spPr bwMode="auto">
          <a:xfrm>
            <a:off x="5343525" y="2667000"/>
            <a:ext cx="12573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50" name="Line 58"/>
          <p:cNvSpPr>
            <a:spLocks noChangeShapeType="1"/>
          </p:cNvSpPr>
          <p:nvPr/>
        </p:nvSpPr>
        <p:spPr bwMode="auto">
          <a:xfrm>
            <a:off x="8048625" y="4591050"/>
            <a:ext cx="882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7451" name="Text Box 59"/>
          <p:cNvSpPr txBox="1">
            <a:spLocks noChangeArrowheads="1"/>
          </p:cNvSpPr>
          <p:nvPr/>
        </p:nvSpPr>
        <p:spPr bwMode="auto">
          <a:xfrm>
            <a:off x="123825" y="4298950"/>
            <a:ext cx="11636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Składniki 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chemiczne i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materiały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52" name="Text Box 60"/>
          <p:cNvSpPr txBox="1">
            <a:spLocks noChangeArrowheads="1"/>
          </p:cNvSpPr>
          <p:nvPr/>
        </p:nvSpPr>
        <p:spPr bwMode="auto">
          <a:xfrm>
            <a:off x="2913063" y="4084638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Zawór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53" name="Text Box 61"/>
          <p:cNvSpPr txBox="1">
            <a:spLocks noChangeArrowheads="1"/>
          </p:cNvSpPr>
          <p:nvPr/>
        </p:nvSpPr>
        <p:spPr bwMode="auto">
          <a:xfrm>
            <a:off x="4543425" y="3962400"/>
            <a:ext cx="11699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Czujnik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temperatury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54" name="Text Box 62"/>
          <p:cNvSpPr txBox="1">
            <a:spLocks noChangeArrowheads="1"/>
          </p:cNvSpPr>
          <p:nvPr/>
        </p:nvSpPr>
        <p:spPr bwMode="auto">
          <a:xfrm>
            <a:off x="6600825" y="4084638"/>
            <a:ext cx="1033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Mieszadło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55" name="Text Box 63"/>
          <p:cNvSpPr txBox="1">
            <a:spLocks noChangeArrowheads="1"/>
          </p:cNvSpPr>
          <p:nvPr/>
        </p:nvSpPr>
        <p:spPr bwMode="auto">
          <a:xfrm>
            <a:off x="8034338" y="3962400"/>
            <a:ext cx="11096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Ukończone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produkty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7456" name="Text Box 64"/>
          <p:cNvSpPr txBox="1">
            <a:spLocks noChangeArrowheads="1"/>
          </p:cNvSpPr>
          <p:nvPr/>
        </p:nvSpPr>
        <p:spPr bwMode="auto">
          <a:xfrm>
            <a:off x="4259263" y="5988050"/>
            <a:ext cx="1150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FABRYKA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dirty="0"/>
              <a:t>Specyfikacja ARINC 653P1-2 – interfejs APEX (4)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85750" y="1571625"/>
            <a:ext cx="8643938" cy="4286250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/>
              <a:t>Procedury zgłaszania błędów (wyjątków) do modułu „monitora zdrowia” </a:t>
            </a:r>
            <a:br>
              <a:rPr lang="pl-PL" sz="2800" dirty="0"/>
            </a:br>
            <a:r>
              <a:rPr lang="pl-PL" dirty="0" err="1"/>
              <a:t>CREATE_ERROR_HANDLER</a:t>
            </a:r>
            <a:r>
              <a:rPr lang="pl-PL" dirty="0"/>
              <a:t>, </a:t>
            </a:r>
            <a:r>
              <a:rPr lang="pl-PL" dirty="0" err="1"/>
              <a:t>GET_ERROR_STATUS</a:t>
            </a:r>
            <a:r>
              <a:rPr lang="pl-PL" dirty="0"/>
              <a:t>, </a:t>
            </a:r>
            <a:r>
              <a:rPr lang="pl-PL" dirty="0" err="1"/>
              <a:t>RAISE_APPLICATION_ERROR</a:t>
            </a:r>
            <a:r>
              <a:rPr lang="pl-PL" dirty="0"/>
              <a:t> </a:t>
            </a:r>
            <a:r>
              <a:rPr lang="pl-PL" sz="3000" dirty="0"/>
              <a:t>…</a:t>
            </a:r>
          </a:p>
          <a:p>
            <a:pPr eaLnBrk="1" hangingPunct="1">
              <a:defRPr/>
            </a:pPr>
            <a:endParaRPr lang="pl-PL" sz="3000" dirty="0"/>
          </a:p>
          <a:p>
            <a:pPr eaLnBrk="1" hangingPunct="1">
              <a:defRPr/>
            </a:pPr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>Konfiguracja systemu</a:t>
            </a:r>
          </a:p>
          <a:p>
            <a:pPr lvl="1" eaLnBrk="1" hangingPunct="1">
              <a:defRPr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Dostarczyciele aplikacji</a:t>
            </a:r>
          </a:p>
          <a:p>
            <a:pPr lvl="1" eaLnBrk="1" hangingPunct="1">
              <a:defRPr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Integrator aplikacji</a:t>
            </a:r>
          </a:p>
        </p:txBody>
      </p:sp>
      <p:sp>
        <p:nvSpPr>
          <p:cNvPr id="20484" name="Symbol zastępczy numeru slajdu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249476-D1FF-4AAE-A8EB-E0E6B8AFA54C}" type="slidenum">
              <a:rPr lang="pl-PL" smtClean="0"/>
              <a:pPr/>
              <a:t>70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6641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45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pl-PL" sz="2800" dirty="0"/>
              <a:t>System sterowania kątem pochylenia samolotu zgodny z ARINC 653/664</a:t>
            </a:r>
            <a:endParaRPr lang="en-GB" dirty="0"/>
          </a:p>
        </p:txBody>
      </p:sp>
      <p:sp>
        <p:nvSpPr>
          <p:cNvPr id="16387" name="Symbol zastępczy numeru slajdu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758F50-3450-4264-96E7-F14CB50194E4}" type="slidenum">
              <a:rPr lang="pl-PL" altLang="pl-PL" smtClean="0">
                <a:solidFill>
                  <a:srgbClr val="FFFFFF"/>
                </a:solidFill>
              </a:rPr>
              <a:pPr eaLnBrk="1" hangingPunct="1"/>
              <a:t>71</a:t>
            </a:fld>
            <a:endParaRPr lang="pl-PL" altLang="pl-PL">
              <a:solidFill>
                <a:srgbClr val="FFFFFF"/>
              </a:solidFill>
            </a:endParaRPr>
          </a:p>
        </p:txBody>
      </p:sp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96752"/>
            <a:ext cx="75914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4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0C2A4-E762-4B16-A8A5-DD505707ABC9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188418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Przykłady systemu czasu rzeczywistego – system sterowania produkcją</a:t>
            </a:r>
          </a:p>
        </p:txBody>
      </p:sp>
      <p:sp>
        <p:nvSpPr>
          <p:cNvPr id="188481" name="Rectangle 65"/>
          <p:cNvSpPr>
            <a:spLocks noChangeArrowheads="1"/>
          </p:cNvSpPr>
          <p:nvPr/>
        </p:nvSpPr>
        <p:spPr bwMode="auto">
          <a:xfrm>
            <a:off x="1355725" y="3200400"/>
            <a:ext cx="6477000" cy="2667000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88482" name="Group 66"/>
          <p:cNvGrpSpPr>
            <a:grpSpLocks/>
          </p:cNvGrpSpPr>
          <p:nvPr/>
        </p:nvGrpSpPr>
        <p:grpSpPr bwMode="auto">
          <a:xfrm>
            <a:off x="3908425" y="4340225"/>
            <a:ext cx="768350" cy="842963"/>
            <a:chOff x="2236" y="1067"/>
            <a:chExt cx="484" cy="531"/>
          </a:xfrm>
        </p:grpSpPr>
        <p:sp>
          <p:nvSpPr>
            <p:cNvPr id="188483" name="Rectangle 67"/>
            <p:cNvSpPr>
              <a:spLocks noChangeArrowheads="1"/>
            </p:cNvSpPr>
            <p:nvPr/>
          </p:nvSpPr>
          <p:spPr bwMode="auto">
            <a:xfrm>
              <a:off x="2236" y="1551"/>
              <a:ext cx="226" cy="47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8484" name="Rectangle 68"/>
            <p:cNvSpPr>
              <a:spLocks noChangeArrowheads="1"/>
            </p:cNvSpPr>
            <p:nvPr/>
          </p:nvSpPr>
          <p:spPr bwMode="auto">
            <a:xfrm>
              <a:off x="2330" y="1114"/>
              <a:ext cx="47" cy="437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8485" name="Rectangle 69"/>
            <p:cNvSpPr>
              <a:spLocks noChangeArrowheads="1"/>
            </p:cNvSpPr>
            <p:nvPr/>
          </p:nvSpPr>
          <p:spPr bwMode="auto">
            <a:xfrm>
              <a:off x="2236" y="1067"/>
              <a:ext cx="484" cy="47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8486" name="Rectangle 70"/>
            <p:cNvSpPr>
              <a:spLocks noChangeArrowheads="1"/>
            </p:cNvSpPr>
            <p:nvPr/>
          </p:nvSpPr>
          <p:spPr bwMode="auto">
            <a:xfrm>
              <a:off x="2579" y="1114"/>
              <a:ext cx="47" cy="23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188487" name="Group 71"/>
            <p:cNvGrpSpPr>
              <a:grpSpLocks/>
            </p:cNvGrpSpPr>
            <p:nvPr/>
          </p:nvGrpSpPr>
          <p:grpSpPr bwMode="auto">
            <a:xfrm>
              <a:off x="2538" y="1348"/>
              <a:ext cx="96" cy="218"/>
              <a:chOff x="3540" y="1130"/>
              <a:chExt cx="96" cy="218"/>
            </a:xfrm>
          </p:grpSpPr>
          <p:sp>
            <p:nvSpPr>
              <p:cNvPr id="188488" name="Line 72"/>
              <p:cNvSpPr>
                <a:spLocks noChangeShapeType="1"/>
              </p:cNvSpPr>
              <p:nvPr/>
            </p:nvSpPr>
            <p:spPr bwMode="auto">
              <a:xfrm>
                <a:off x="3540" y="1239"/>
                <a:ext cx="0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88489" name="Line 73"/>
              <p:cNvSpPr>
                <a:spLocks noChangeShapeType="1"/>
              </p:cNvSpPr>
              <p:nvPr/>
            </p:nvSpPr>
            <p:spPr bwMode="auto">
              <a:xfrm>
                <a:off x="3636" y="1239"/>
                <a:ext cx="0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88490" name="Line 74"/>
              <p:cNvSpPr>
                <a:spLocks noChangeShapeType="1"/>
              </p:cNvSpPr>
              <p:nvPr/>
            </p:nvSpPr>
            <p:spPr bwMode="auto">
              <a:xfrm>
                <a:off x="3540" y="1239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188491" name="Line 75"/>
              <p:cNvSpPr>
                <a:spLocks noChangeShapeType="1"/>
              </p:cNvSpPr>
              <p:nvPr/>
            </p:nvSpPr>
            <p:spPr bwMode="auto">
              <a:xfrm>
                <a:off x="3604" y="1130"/>
                <a:ext cx="0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grpSp>
        <p:nvGrpSpPr>
          <p:cNvPr id="188492" name="Group 76"/>
          <p:cNvGrpSpPr>
            <a:grpSpLocks/>
          </p:cNvGrpSpPr>
          <p:nvPr/>
        </p:nvGrpSpPr>
        <p:grpSpPr bwMode="auto">
          <a:xfrm>
            <a:off x="1892300" y="4144963"/>
            <a:ext cx="1373188" cy="1038225"/>
            <a:chOff x="1597" y="756"/>
            <a:chExt cx="1208" cy="1044"/>
          </a:xfrm>
        </p:grpSpPr>
        <p:sp>
          <p:nvSpPr>
            <p:cNvPr id="188493" name="Rectangle 77"/>
            <p:cNvSpPr>
              <a:spLocks noChangeArrowheads="1"/>
            </p:cNvSpPr>
            <p:nvPr/>
          </p:nvSpPr>
          <p:spPr bwMode="auto">
            <a:xfrm flipV="1">
              <a:off x="1597" y="1340"/>
              <a:ext cx="1208" cy="46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8494" name="Rectangle 78"/>
            <p:cNvSpPr>
              <a:spLocks noChangeArrowheads="1"/>
            </p:cNvSpPr>
            <p:nvPr/>
          </p:nvSpPr>
          <p:spPr bwMode="auto">
            <a:xfrm>
              <a:off x="1597" y="756"/>
              <a:ext cx="475" cy="58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8495" name="Rectangle 79"/>
            <p:cNvSpPr>
              <a:spLocks noChangeArrowheads="1"/>
            </p:cNvSpPr>
            <p:nvPr/>
          </p:nvSpPr>
          <p:spPr bwMode="auto">
            <a:xfrm>
              <a:off x="2072" y="865"/>
              <a:ext cx="484" cy="109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88496" name="Oval 80"/>
          <p:cNvSpPr>
            <a:spLocks noChangeArrowheads="1"/>
          </p:cNvSpPr>
          <p:nvPr/>
        </p:nvSpPr>
        <p:spPr bwMode="auto">
          <a:xfrm>
            <a:off x="5764213" y="4464050"/>
            <a:ext cx="223837" cy="196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497" name="Oval 81"/>
          <p:cNvSpPr>
            <a:spLocks noChangeArrowheads="1"/>
          </p:cNvSpPr>
          <p:nvPr/>
        </p:nvSpPr>
        <p:spPr bwMode="auto">
          <a:xfrm>
            <a:off x="7204075" y="4464050"/>
            <a:ext cx="223838" cy="196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498" name="Line 82"/>
          <p:cNvSpPr>
            <a:spLocks noChangeShapeType="1"/>
          </p:cNvSpPr>
          <p:nvPr/>
        </p:nvSpPr>
        <p:spPr bwMode="auto">
          <a:xfrm>
            <a:off x="5913438" y="4464050"/>
            <a:ext cx="1489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499" name="Line 83"/>
          <p:cNvSpPr>
            <a:spLocks noChangeShapeType="1"/>
          </p:cNvSpPr>
          <p:nvPr/>
        </p:nvSpPr>
        <p:spPr bwMode="auto">
          <a:xfrm>
            <a:off x="5913438" y="4660900"/>
            <a:ext cx="14890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0" name="Line 84"/>
          <p:cNvSpPr>
            <a:spLocks noChangeShapeType="1"/>
          </p:cNvSpPr>
          <p:nvPr/>
        </p:nvSpPr>
        <p:spPr bwMode="auto">
          <a:xfrm>
            <a:off x="5764213" y="447675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1" name="Line 85"/>
          <p:cNvSpPr>
            <a:spLocks noChangeShapeType="1"/>
          </p:cNvSpPr>
          <p:nvPr/>
        </p:nvSpPr>
        <p:spPr bwMode="auto">
          <a:xfrm>
            <a:off x="7431088" y="447675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2" name="Line 86"/>
          <p:cNvSpPr>
            <a:spLocks noChangeShapeType="1"/>
          </p:cNvSpPr>
          <p:nvPr/>
        </p:nvSpPr>
        <p:spPr bwMode="auto">
          <a:xfrm>
            <a:off x="5764213" y="4959350"/>
            <a:ext cx="166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3" name="Oval 87"/>
          <p:cNvSpPr>
            <a:spLocks noChangeArrowheads="1"/>
          </p:cNvSpPr>
          <p:nvPr/>
        </p:nvSpPr>
        <p:spPr bwMode="auto">
          <a:xfrm>
            <a:off x="6465888" y="4464050"/>
            <a:ext cx="223837" cy="1968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4" name="Rectangle 88"/>
          <p:cNvSpPr>
            <a:spLocks noChangeArrowheads="1"/>
          </p:cNvSpPr>
          <p:nvPr/>
        </p:nvSpPr>
        <p:spPr bwMode="auto">
          <a:xfrm>
            <a:off x="3438525" y="1706563"/>
            <a:ext cx="2325688" cy="928687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5" name="Text Box 89"/>
          <p:cNvSpPr txBox="1">
            <a:spLocks noChangeArrowheads="1"/>
          </p:cNvSpPr>
          <p:nvPr/>
        </p:nvSpPr>
        <p:spPr bwMode="auto">
          <a:xfrm>
            <a:off x="4132263" y="1809750"/>
            <a:ext cx="1066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System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sterowania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produkcją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8506" name="Line 90"/>
          <p:cNvSpPr>
            <a:spLocks noChangeShapeType="1"/>
          </p:cNvSpPr>
          <p:nvPr/>
        </p:nvSpPr>
        <p:spPr bwMode="auto">
          <a:xfrm>
            <a:off x="198438" y="4252913"/>
            <a:ext cx="1157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7" name="Line 91"/>
          <p:cNvSpPr>
            <a:spLocks noChangeShapeType="1"/>
          </p:cNvSpPr>
          <p:nvPr/>
        </p:nvSpPr>
        <p:spPr bwMode="auto">
          <a:xfrm>
            <a:off x="198438" y="5084763"/>
            <a:ext cx="11572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8" name="Line 92"/>
          <p:cNvSpPr>
            <a:spLocks noChangeShapeType="1"/>
          </p:cNvSpPr>
          <p:nvPr/>
        </p:nvSpPr>
        <p:spPr bwMode="auto">
          <a:xfrm>
            <a:off x="7832725" y="4476750"/>
            <a:ext cx="1000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09" name="Text Box 93"/>
          <p:cNvSpPr txBox="1">
            <a:spLocks noChangeArrowheads="1"/>
          </p:cNvSpPr>
          <p:nvPr/>
        </p:nvSpPr>
        <p:spPr bwMode="auto">
          <a:xfrm>
            <a:off x="354013" y="4476750"/>
            <a:ext cx="727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Części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8510" name="Text Box 94"/>
          <p:cNvSpPr txBox="1">
            <a:spLocks noChangeArrowheads="1"/>
          </p:cNvSpPr>
          <p:nvPr/>
        </p:nvSpPr>
        <p:spPr bwMode="auto">
          <a:xfrm>
            <a:off x="1800225" y="5287963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Narzędzia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8511" name="Text Box 95"/>
          <p:cNvSpPr txBox="1">
            <a:spLocks noChangeArrowheads="1"/>
          </p:cNvSpPr>
          <p:nvPr/>
        </p:nvSpPr>
        <p:spPr bwMode="auto">
          <a:xfrm>
            <a:off x="3908425" y="5287963"/>
            <a:ext cx="1293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Manipulatory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8512" name="Text Box 96"/>
          <p:cNvSpPr txBox="1">
            <a:spLocks noChangeArrowheads="1"/>
          </p:cNvSpPr>
          <p:nvPr/>
        </p:nvSpPr>
        <p:spPr bwMode="auto">
          <a:xfrm>
            <a:off x="5988050" y="5287963"/>
            <a:ext cx="1614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Pasy przenoszące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8513" name="Line 97"/>
          <p:cNvSpPr>
            <a:spLocks noChangeShapeType="1"/>
          </p:cNvSpPr>
          <p:nvPr/>
        </p:nvSpPr>
        <p:spPr bwMode="auto">
          <a:xfrm flipH="1">
            <a:off x="2771775" y="2635250"/>
            <a:ext cx="1285875" cy="56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14" name="Line 98"/>
          <p:cNvSpPr>
            <a:spLocks noChangeShapeType="1"/>
          </p:cNvSpPr>
          <p:nvPr/>
        </p:nvSpPr>
        <p:spPr bwMode="auto">
          <a:xfrm>
            <a:off x="4489450" y="2635250"/>
            <a:ext cx="0" cy="56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15" name="Line 99"/>
          <p:cNvSpPr>
            <a:spLocks noChangeShapeType="1"/>
          </p:cNvSpPr>
          <p:nvPr/>
        </p:nvSpPr>
        <p:spPr bwMode="auto">
          <a:xfrm>
            <a:off x="5180013" y="2635250"/>
            <a:ext cx="1285875" cy="565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8516" name="Text Box 100"/>
          <p:cNvSpPr txBox="1">
            <a:spLocks noChangeArrowheads="1"/>
          </p:cNvSpPr>
          <p:nvPr/>
        </p:nvSpPr>
        <p:spPr bwMode="auto">
          <a:xfrm>
            <a:off x="7935913" y="3833813"/>
            <a:ext cx="11096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Ukończone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produkty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ymbol zastępczy numeru slajd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6F0E4F-8480-422E-B8C6-03B94D3C0B15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Tx/>
              <a:buFont typeface="Wingdings" pitchFamily="2" charset="2"/>
              <a:buNone/>
            </a:pPr>
            <a:r>
              <a:rPr lang="pl-PL" altLang="pl-PL" sz="2000">
                <a:solidFill>
                  <a:schemeClr val="bg1"/>
                </a:solidFill>
              </a:rPr>
              <a:t> </a:t>
            </a:r>
            <a:r>
              <a:rPr lang="pl-PL" altLang="pl-PL" sz="2000">
                <a:solidFill>
                  <a:schemeClr val="tx1"/>
                </a:solidFill>
              </a:rPr>
              <a:t>Przykłady systemu czasu rzeczywistego – system „command and control”</a:t>
            </a:r>
          </a:p>
        </p:txBody>
      </p:sp>
      <p:sp>
        <p:nvSpPr>
          <p:cNvPr id="189479" name="Rectangle 39"/>
          <p:cNvSpPr>
            <a:spLocks noChangeArrowheads="1"/>
          </p:cNvSpPr>
          <p:nvPr/>
        </p:nvSpPr>
        <p:spPr bwMode="auto">
          <a:xfrm>
            <a:off x="485775" y="4033838"/>
            <a:ext cx="7705725" cy="2192337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</a:pPr>
            <a:endParaRPr lang="en-GB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89480" name="Group 40"/>
          <p:cNvGrpSpPr>
            <a:grpSpLocks/>
          </p:cNvGrpSpPr>
          <p:nvPr/>
        </p:nvGrpSpPr>
        <p:grpSpPr bwMode="auto">
          <a:xfrm>
            <a:off x="1527175" y="4873625"/>
            <a:ext cx="706438" cy="582613"/>
            <a:chOff x="962" y="3070"/>
            <a:chExt cx="445" cy="367"/>
          </a:xfrm>
        </p:grpSpPr>
        <p:sp>
          <p:nvSpPr>
            <p:cNvPr id="189481" name="Rectangle 41"/>
            <p:cNvSpPr>
              <a:spLocks noChangeArrowheads="1"/>
            </p:cNvSpPr>
            <p:nvPr/>
          </p:nvSpPr>
          <p:spPr bwMode="auto">
            <a:xfrm>
              <a:off x="962" y="3070"/>
              <a:ext cx="445" cy="36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9482" name="Rectangle 42"/>
            <p:cNvSpPr>
              <a:spLocks noChangeArrowheads="1"/>
            </p:cNvSpPr>
            <p:nvPr/>
          </p:nvSpPr>
          <p:spPr bwMode="auto">
            <a:xfrm>
              <a:off x="1005" y="3113"/>
              <a:ext cx="359" cy="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89483" name="Text Box 43"/>
          <p:cNvSpPr txBox="1">
            <a:spLocks noChangeArrowheads="1"/>
          </p:cNvSpPr>
          <p:nvPr/>
        </p:nvSpPr>
        <p:spPr bwMode="auto">
          <a:xfrm>
            <a:off x="4025900" y="5037138"/>
            <a:ext cx="2952750" cy="3492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Temperatura, Ciśnienie, Moc, itp.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9484" name="Text Box 44"/>
          <p:cNvSpPr txBox="1">
            <a:spLocks noChangeArrowheads="1"/>
          </p:cNvSpPr>
          <p:nvPr/>
        </p:nvSpPr>
        <p:spPr bwMode="auto">
          <a:xfrm>
            <a:off x="1336675" y="5559425"/>
            <a:ext cx="1022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Terminale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9485" name="Rectangle 45"/>
          <p:cNvSpPr>
            <a:spLocks noChangeArrowheads="1"/>
          </p:cNvSpPr>
          <p:nvPr/>
        </p:nvSpPr>
        <p:spPr bwMode="auto">
          <a:xfrm>
            <a:off x="3252788" y="2214563"/>
            <a:ext cx="2784475" cy="681037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89486" name="Group 46"/>
          <p:cNvGrpSpPr>
            <a:grpSpLocks/>
          </p:cNvGrpSpPr>
          <p:nvPr/>
        </p:nvGrpSpPr>
        <p:grpSpPr bwMode="auto">
          <a:xfrm>
            <a:off x="1905000" y="2895600"/>
            <a:ext cx="1644650" cy="1138238"/>
            <a:chOff x="1200" y="1824"/>
            <a:chExt cx="1036" cy="717"/>
          </a:xfrm>
        </p:grpSpPr>
        <p:sp>
          <p:nvSpPr>
            <p:cNvPr id="189487" name="Line 47"/>
            <p:cNvSpPr>
              <a:spLocks noChangeShapeType="1"/>
            </p:cNvSpPr>
            <p:nvPr/>
          </p:nvSpPr>
          <p:spPr bwMode="auto">
            <a:xfrm flipH="1">
              <a:off x="1200" y="2096"/>
              <a:ext cx="421" cy="4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9488" name="Line 48"/>
            <p:cNvSpPr>
              <a:spLocks noChangeShapeType="1"/>
            </p:cNvSpPr>
            <p:nvPr/>
          </p:nvSpPr>
          <p:spPr bwMode="auto">
            <a:xfrm flipV="1">
              <a:off x="2049" y="1824"/>
              <a:ext cx="187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9489" name="Line 49"/>
            <p:cNvSpPr>
              <a:spLocks noChangeShapeType="1"/>
            </p:cNvSpPr>
            <p:nvPr/>
          </p:nvSpPr>
          <p:spPr bwMode="auto">
            <a:xfrm>
              <a:off x="1621" y="2096"/>
              <a:ext cx="4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89490" name="Group 50"/>
          <p:cNvGrpSpPr>
            <a:grpSpLocks/>
          </p:cNvGrpSpPr>
          <p:nvPr/>
        </p:nvGrpSpPr>
        <p:grpSpPr bwMode="auto">
          <a:xfrm flipH="1">
            <a:off x="5194300" y="2895600"/>
            <a:ext cx="1644650" cy="1138238"/>
            <a:chOff x="1200" y="1824"/>
            <a:chExt cx="1036" cy="717"/>
          </a:xfrm>
        </p:grpSpPr>
        <p:sp>
          <p:nvSpPr>
            <p:cNvPr id="189491" name="Line 51"/>
            <p:cNvSpPr>
              <a:spLocks noChangeShapeType="1"/>
            </p:cNvSpPr>
            <p:nvPr/>
          </p:nvSpPr>
          <p:spPr bwMode="auto">
            <a:xfrm flipH="1">
              <a:off x="1200" y="2096"/>
              <a:ext cx="421" cy="4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9492" name="Line 52"/>
            <p:cNvSpPr>
              <a:spLocks noChangeShapeType="1"/>
            </p:cNvSpPr>
            <p:nvPr/>
          </p:nvSpPr>
          <p:spPr bwMode="auto">
            <a:xfrm flipV="1">
              <a:off x="2049" y="1824"/>
              <a:ext cx="187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9493" name="Line 53"/>
            <p:cNvSpPr>
              <a:spLocks noChangeShapeType="1"/>
            </p:cNvSpPr>
            <p:nvPr/>
          </p:nvSpPr>
          <p:spPr bwMode="auto">
            <a:xfrm>
              <a:off x="1621" y="2096"/>
              <a:ext cx="4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89494" name="Line 54"/>
          <p:cNvSpPr>
            <a:spLocks noChangeShapeType="1"/>
          </p:cNvSpPr>
          <p:nvPr/>
        </p:nvSpPr>
        <p:spPr bwMode="auto">
          <a:xfrm>
            <a:off x="4762500" y="3602038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9495" name="Line 55"/>
          <p:cNvSpPr>
            <a:spLocks noChangeShapeType="1"/>
          </p:cNvSpPr>
          <p:nvPr/>
        </p:nvSpPr>
        <p:spPr bwMode="auto">
          <a:xfrm>
            <a:off x="4452938" y="2895600"/>
            <a:ext cx="0" cy="706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9496" name="Line 56"/>
          <p:cNvSpPr>
            <a:spLocks noChangeShapeType="1"/>
          </p:cNvSpPr>
          <p:nvPr/>
        </p:nvSpPr>
        <p:spPr bwMode="auto">
          <a:xfrm>
            <a:off x="4452938" y="3602038"/>
            <a:ext cx="309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9497" name="Text Box 57"/>
          <p:cNvSpPr txBox="1">
            <a:spLocks noChangeArrowheads="1"/>
          </p:cNvSpPr>
          <p:nvPr/>
        </p:nvSpPr>
        <p:spPr bwMode="auto">
          <a:xfrm>
            <a:off x="3549650" y="2214563"/>
            <a:ext cx="21066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Komputer nadzorujący,</a:t>
            </a:r>
          </a:p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wspomagający decyzje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9498" name="Text Box 58"/>
          <p:cNvSpPr txBox="1">
            <a:spLocks noChangeArrowheads="1"/>
          </p:cNvSpPr>
          <p:nvPr/>
        </p:nvSpPr>
        <p:spPr bwMode="auto">
          <a:xfrm>
            <a:off x="3743325" y="1117600"/>
            <a:ext cx="1819275" cy="5937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Jednostka wydająca</a:t>
            </a:r>
            <a:b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komendy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9499" name="Line 59"/>
          <p:cNvSpPr>
            <a:spLocks noChangeShapeType="1"/>
          </p:cNvSpPr>
          <p:nvPr/>
        </p:nvSpPr>
        <p:spPr bwMode="auto">
          <a:xfrm>
            <a:off x="4648200" y="1711325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9500" name="Text Box 60"/>
          <p:cNvSpPr txBox="1">
            <a:spLocks noChangeArrowheads="1"/>
          </p:cNvSpPr>
          <p:nvPr/>
        </p:nvSpPr>
        <p:spPr bwMode="auto">
          <a:xfrm>
            <a:off x="4843463" y="5653088"/>
            <a:ext cx="2692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</a:pP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Czujniki</a:t>
            </a:r>
            <a:r>
              <a:rPr lang="en-US" altLang="pl-PL" sz="1600" b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pl-PL" altLang="pl-PL" sz="1600" b="0">
                <a:solidFill>
                  <a:schemeClr val="tx1"/>
                </a:solidFill>
                <a:latin typeface="Times New Roman" pitchFamily="18" charset="0"/>
              </a:rPr>
              <a:t>Człony  wykonawcze</a:t>
            </a:r>
            <a:endParaRPr lang="en-US" altLang="pl-PL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FF33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pl-PL" altLang="pl-PL" sz="1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pl-PL" altLang="pl-PL" sz="18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5213</TotalTime>
  <Words>5581</Words>
  <Application>Microsoft Office PowerPoint</Application>
  <PresentationFormat>Pokaz na ekranie (4:3)</PresentationFormat>
  <Paragraphs>808</Paragraphs>
  <Slides>71</Slides>
  <Notes>4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71</vt:i4>
      </vt:variant>
    </vt:vector>
  </HeadingPairs>
  <TitlesOfParts>
    <vt:vector size="78" baseType="lpstr">
      <vt:lpstr>Arial</vt:lpstr>
      <vt:lpstr>Courier New</vt:lpstr>
      <vt:lpstr>Monotype Sorts</vt:lpstr>
      <vt:lpstr>Times New Roman</vt:lpstr>
      <vt:lpstr>Wingdings</vt:lpstr>
      <vt:lpstr>Projekt domyślny</vt:lpstr>
      <vt:lpstr>Równanie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Szeregowanie w systemach wieloprocesorowych</vt:lpstr>
      <vt:lpstr>Dwa działające schematy  szeregowania</vt:lpstr>
      <vt:lpstr>Zaskakujące wyniki szeregowania</vt:lpstr>
      <vt:lpstr>Reguła szeregowania dla zbioru zadań ze stałymi priorytetami</vt:lpstr>
      <vt:lpstr>Przykład analizy szeregowalności dla systemu wieloprocesorowego</vt:lpstr>
      <vt:lpstr>Fragment scenariusza szeregowania dla omawianego zbioru zadań i procesorów</vt:lpstr>
      <vt:lpstr>Prezentacja programu PowerPoint</vt:lpstr>
      <vt:lpstr>Specyfikacja ARINC 653P1-2 - partycje</vt:lpstr>
      <vt:lpstr>Specyfikacja ARINC 653P1-2 - architektura sprzętowo-programowa (1)</vt:lpstr>
      <vt:lpstr>Specyfikacja ARINC 653P1-2 - architektura sprzętowo-programowa (2)</vt:lpstr>
      <vt:lpstr>Specyfikacja ARINC 653P1-2 – interfejs APEX (1)</vt:lpstr>
      <vt:lpstr>Specyfikacja ARINC 653P1-2  – interfejs APEX (2)</vt:lpstr>
      <vt:lpstr>Specyfikacja ARINC 653P1-2 – interfejs APEX (3)</vt:lpstr>
      <vt:lpstr>Specyfikacja ARINC 653P1-2 – interfejs APEX (4)</vt:lpstr>
      <vt:lpstr>System sterowania kątem pochylenia samolotu zgodny z ARINC 653/664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Sławomir Samolej</dc:creator>
  <cp:lastModifiedBy>Slawomir Samolej</cp:lastModifiedBy>
  <cp:revision>379</cp:revision>
  <dcterms:created xsi:type="dcterms:W3CDTF">2003-07-22T10:36:14Z</dcterms:created>
  <dcterms:modified xsi:type="dcterms:W3CDTF">2020-12-01T16:16:47Z</dcterms:modified>
</cp:coreProperties>
</file>