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356" r:id="rId3"/>
    <p:sldId id="357" r:id="rId4"/>
    <p:sldId id="358" r:id="rId5"/>
    <p:sldId id="359" r:id="rId6"/>
    <p:sldId id="361" r:id="rId7"/>
    <p:sldId id="362" r:id="rId8"/>
    <p:sldId id="363" r:id="rId9"/>
    <p:sldId id="364" r:id="rId10"/>
    <p:sldId id="366" r:id="rId11"/>
    <p:sldId id="367" r:id="rId12"/>
    <p:sldId id="369" r:id="rId13"/>
    <p:sldId id="368" r:id="rId14"/>
    <p:sldId id="371" r:id="rId15"/>
    <p:sldId id="372" r:id="rId16"/>
    <p:sldId id="373" r:id="rId17"/>
    <p:sldId id="374" r:id="rId18"/>
    <p:sldId id="375" r:id="rId19"/>
    <p:sldId id="376" r:id="rId20"/>
    <p:sldId id="377" r:id="rId21"/>
    <p:sldId id="378" r:id="rId22"/>
    <p:sldId id="379" r:id="rId23"/>
    <p:sldId id="380" r:id="rId24"/>
    <p:sldId id="382" r:id="rId25"/>
    <p:sldId id="381" r:id="rId26"/>
    <p:sldId id="384" r:id="rId27"/>
    <p:sldId id="385" r:id="rId28"/>
    <p:sldId id="386" r:id="rId29"/>
    <p:sldId id="387" r:id="rId3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178B8-EBE5-4CE8-B280-A8F566635639}" type="datetimeFigureOut">
              <a:rPr lang="pl-PL" smtClean="0"/>
              <a:t>2013-06-01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631CE-4CA3-4E08-B401-779ECA77AB0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8591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9CF6A-C998-436A-8590-E38426BAAF00}" type="datetime1">
              <a:rPr lang="pl-PL" smtClean="0"/>
              <a:t>2013-06-01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8801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C0CE-0DA5-468F-87BB-62681BEACBF4}" type="datetime1">
              <a:rPr lang="pl-PL" smtClean="0"/>
              <a:t>2013-06-01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0235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1F9DF-6CB6-4C9F-8B40-DB0B2A5F4BEF}" type="datetime1">
              <a:rPr lang="pl-PL" smtClean="0"/>
              <a:t>2013-06-01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759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71FD-F054-47E8-ACE4-B0DE6AD06B15}" type="datetime1">
              <a:rPr lang="pl-PL" smtClean="0"/>
              <a:t>2013-06-01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8865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C461-F165-4A0E-9883-D7481DE063E4}" type="datetime1">
              <a:rPr lang="pl-PL" smtClean="0"/>
              <a:t>2013-06-01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7694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38810-EA60-4916-B8C7-DCE1684BB66E}" type="datetime1">
              <a:rPr lang="pl-PL" smtClean="0"/>
              <a:t>2013-06-01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6075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770A4-2DF5-4727-A059-281B39B1A837}" type="datetime1">
              <a:rPr lang="pl-PL" smtClean="0"/>
              <a:t>2013-06-01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3721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AA3B-17F4-4DF2-9E70-38EDACD02627}" type="datetime1">
              <a:rPr lang="pl-PL" smtClean="0"/>
              <a:t>2013-06-01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742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6451-939A-4EBD-8D5E-154DA60506EE}" type="datetime1">
              <a:rPr lang="pl-PL" smtClean="0"/>
              <a:t>2013-06-01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672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03801-290F-4CF4-B137-DB1AF91E9A4C}" type="datetime1">
              <a:rPr lang="pl-PL" smtClean="0"/>
              <a:t>2013-06-01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561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C6D1E-90B9-4D2B-AC5E-BB181A904A34}" type="datetime1">
              <a:rPr lang="pl-PL" smtClean="0"/>
              <a:t>2013-06-01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0200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22DB7-8D9A-4B91-8176-BB8DFC6FE3B6}" type="datetime1">
              <a:rPr lang="pl-PL" smtClean="0"/>
              <a:t>2013-06-01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9A7FC-0A03-4533-B152-08BFA4ADF2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740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azniak.mimuw.edu.p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/>
          <a:lstStyle/>
          <a:p>
            <a:r>
              <a:rPr lang="pl-PL" dirty="0" smtClean="0"/>
              <a:t>Gniazda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2420888"/>
            <a:ext cx="7776864" cy="3960440"/>
          </a:xfrm>
        </p:spPr>
        <p:txBody>
          <a:bodyPr>
            <a:normAutofit lnSpcReduction="10000"/>
          </a:bodyPr>
          <a:lstStyle/>
          <a:p>
            <a:pPr lvl="0"/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dr inż. Sławomir </a:t>
            </a:r>
            <a:r>
              <a:rPr lang="pl-PL" sz="2500" dirty="0" err="1">
                <a:solidFill>
                  <a:prstClr val="black">
                    <a:tint val="75000"/>
                  </a:prstClr>
                </a:solidFill>
              </a:rPr>
              <a:t>Samolej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/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Katedra Informatyki i Automatyki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Politechnika Rzeszowska</a:t>
            </a:r>
          </a:p>
          <a:p>
            <a:pPr lvl="0"/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Program przedmiotu oparto w części na materiałach opublikowanych na: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  <a:hlinkClick r:id="rId2"/>
              </a:rPr>
              <a:t>http://wazniak.mimuw.edu.pl/</a:t>
            </a:r>
            <a:endParaRPr lang="pl-PL" sz="2500" dirty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oraz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 smtClean="0">
                <a:solidFill>
                  <a:prstClr val="black">
                    <a:tint val="75000"/>
                  </a:prstClr>
                </a:solidFill>
              </a:rPr>
              <a:t>na 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materiałach opracowanych przez 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dr inż. Jędrzeja </a:t>
            </a:r>
            <a:r>
              <a:rPr lang="pl-PL" sz="2500" dirty="0" err="1">
                <a:solidFill>
                  <a:prstClr val="black">
                    <a:tint val="75000"/>
                  </a:prstClr>
                </a:solidFill>
              </a:rPr>
              <a:t>Ułasiewicza</a:t>
            </a: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:</a:t>
            </a:r>
            <a:br>
              <a:rPr lang="pl-PL" sz="2500" dirty="0">
                <a:solidFill>
                  <a:prstClr val="black">
                    <a:tint val="75000"/>
                  </a:prstClr>
                </a:solidFill>
              </a:rPr>
            </a:br>
            <a:r>
              <a:rPr lang="pl-PL" sz="2500" dirty="0">
                <a:solidFill>
                  <a:prstClr val="black">
                    <a:tint val="75000"/>
                  </a:prstClr>
                </a:solidFill>
              </a:rPr>
              <a:t>jedrzej.ulasiewicz.staff.iiar.pwr.wroc.pl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S. </a:t>
            </a:r>
            <a:r>
              <a:rPr lang="pl-PL" dirty="0" err="1" smtClean="0"/>
              <a:t>Samolej</a:t>
            </a:r>
            <a:r>
              <a:rPr lang="pl-PL" dirty="0" smtClean="0"/>
              <a:t>: Gniazda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78C49-753D-4BF0-98FD-6E2D0049804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005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34605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Funkcje obsługujące gniazda (1)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507288" cy="5688632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Utworzenie gniazda:</a:t>
            </a:r>
          </a:p>
          <a:p>
            <a:pPr marL="0" indent="0" algn="ctr">
              <a:buNone/>
            </a:pPr>
            <a:r>
              <a:rPr lang="pl-PL" b="1" dirty="0" err="1"/>
              <a:t>int</a:t>
            </a:r>
            <a:r>
              <a:rPr lang="pl-PL" b="1" dirty="0"/>
              <a:t> </a:t>
            </a:r>
            <a:r>
              <a:rPr lang="pl-PL" b="1" dirty="0" err="1"/>
              <a:t>socket</a:t>
            </a:r>
            <a:r>
              <a:rPr lang="pl-PL" b="1" dirty="0"/>
              <a:t>(</a:t>
            </a:r>
            <a:r>
              <a:rPr lang="pl-PL" b="1" dirty="0" err="1"/>
              <a:t>int</a:t>
            </a:r>
            <a:r>
              <a:rPr lang="pl-PL" b="1" dirty="0"/>
              <a:t> </a:t>
            </a:r>
            <a:r>
              <a:rPr lang="pl-PL" b="1" dirty="0" err="1"/>
              <a:t>domain</a:t>
            </a:r>
            <a:r>
              <a:rPr lang="pl-PL" b="1" dirty="0"/>
              <a:t>, </a:t>
            </a:r>
            <a:r>
              <a:rPr lang="pl-PL" b="1" dirty="0" err="1"/>
              <a:t>int</a:t>
            </a:r>
            <a:r>
              <a:rPr lang="pl-PL" b="1" dirty="0"/>
              <a:t> </a:t>
            </a:r>
            <a:r>
              <a:rPr lang="pl-PL" b="1" dirty="0" err="1"/>
              <a:t>type</a:t>
            </a:r>
            <a:r>
              <a:rPr lang="pl-PL" b="1" dirty="0"/>
              <a:t>, </a:t>
            </a:r>
            <a:r>
              <a:rPr lang="pl-PL" b="1" dirty="0" err="1"/>
              <a:t>int</a:t>
            </a:r>
            <a:r>
              <a:rPr lang="pl-PL" b="1" dirty="0"/>
              <a:t> </a:t>
            </a:r>
            <a:r>
              <a:rPr lang="pl-PL" b="1" dirty="0" err="1"/>
              <a:t>protocol</a:t>
            </a:r>
            <a:r>
              <a:rPr lang="pl-PL" b="1" dirty="0" smtClean="0"/>
              <a:t>);</a:t>
            </a:r>
          </a:p>
          <a:p>
            <a:r>
              <a:rPr lang="pl-PL" dirty="0" err="1" smtClean="0"/>
              <a:t>domain</a:t>
            </a:r>
            <a:r>
              <a:rPr lang="pl-PL" dirty="0" smtClean="0"/>
              <a:t>:</a:t>
            </a:r>
          </a:p>
          <a:p>
            <a:pPr lvl="1"/>
            <a:r>
              <a:rPr lang="da-DK" dirty="0" smtClean="0"/>
              <a:t>AF_UNIX </a:t>
            </a:r>
            <a:r>
              <a:rPr lang="pl-PL" dirty="0" smtClean="0"/>
              <a:t>- wewnętrzy system plików</a:t>
            </a:r>
            <a:endParaRPr lang="da-DK" dirty="0"/>
          </a:p>
          <a:p>
            <a:pPr lvl="1"/>
            <a:r>
              <a:rPr lang="pl-PL" dirty="0"/>
              <a:t>AF_INET </a:t>
            </a:r>
            <a:r>
              <a:rPr lang="pl-PL" dirty="0" smtClean="0"/>
              <a:t>– protokoły internetowe</a:t>
            </a:r>
            <a:endParaRPr lang="pl-PL" dirty="0"/>
          </a:p>
          <a:p>
            <a:pPr lvl="1"/>
            <a:r>
              <a:rPr lang="pl-PL" dirty="0"/>
              <a:t>AF_ISO </a:t>
            </a:r>
            <a:r>
              <a:rPr lang="pl-PL" dirty="0" smtClean="0"/>
              <a:t>– protokoły standardu ISO</a:t>
            </a:r>
            <a:endParaRPr lang="pl-PL" dirty="0"/>
          </a:p>
          <a:p>
            <a:pPr lvl="1"/>
            <a:r>
              <a:rPr lang="pl-PL" dirty="0"/>
              <a:t>AF_NS </a:t>
            </a:r>
            <a:r>
              <a:rPr lang="pl-PL" dirty="0" smtClean="0"/>
              <a:t>– protokoły standardu Xerox </a:t>
            </a:r>
            <a:r>
              <a:rPr lang="pl-PL" dirty="0"/>
              <a:t>Network </a:t>
            </a:r>
            <a:r>
              <a:rPr lang="pl-PL" dirty="0" smtClean="0"/>
              <a:t>Systems</a:t>
            </a:r>
            <a:endParaRPr lang="pl-PL" dirty="0"/>
          </a:p>
          <a:p>
            <a:pPr lvl="1"/>
            <a:r>
              <a:rPr lang="pl-PL" dirty="0"/>
              <a:t>AF_IPX </a:t>
            </a:r>
            <a:r>
              <a:rPr lang="pl-PL" dirty="0" smtClean="0"/>
              <a:t>– protokoły Novell IPX</a:t>
            </a:r>
            <a:endParaRPr lang="pl-PL" dirty="0"/>
          </a:p>
          <a:p>
            <a:pPr lvl="1"/>
            <a:r>
              <a:rPr lang="pl-PL" dirty="0"/>
              <a:t>AF_APPLETALK </a:t>
            </a:r>
            <a:r>
              <a:rPr lang="pl-PL" dirty="0" smtClean="0"/>
              <a:t>– protokoły Appletalk DDS</a:t>
            </a:r>
          </a:p>
          <a:p>
            <a:r>
              <a:rPr lang="pl-PL" dirty="0" err="1" smtClean="0"/>
              <a:t>type</a:t>
            </a:r>
            <a:r>
              <a:rPr lang="pl-PL" dirty="0" smtClean="0"/>
              <a:t>:</a:t>
            </a:r>
          </a:p>
          <a:p>
            <a:pPr lvl="1"/>
            <a:r>
              <a:rPr lang="pl-PL" dirty="0" smtClean="0"/>
              <a:t>SOCK_STREAM</a:t>
            </a:r>
          </a:p>
          <a:p>
            <a:pPr lvl="1"/>
            <a:r>
              <a:rPr lang="pl-PL" dirty="0" smtClean="0"/>
              <a:t>SOCK_DGRAM</a:t>
            </a:r>
          </a:p>
          <a:p>
            <a:r>
              <a:rPr lang="pl-PL" dirty="0" err="1" smtClean="0"/>
              <a:t>protocol</a:t>
            </a:r>
            <a:r>
              <a:rPr lang="pl-PL" dirty="0" smtClean="0"/>
              <a:t>:</a:t>
            </a:r>
          </a:p>
          <a:p>
            <a:pPr lvl="1"/>
            <a:r>
              <a:rPr lang="pl-PL" dirty="0" smtClean="0"/>
              <a:t>0 – protokół domyślny</a:t>
            </a:r>
          </a:p>
          <a:p>
            <a:r>
              <a:rPr lang="pl-PL" dirty="0" smtClean="0"/>
              <a:t>Wartość zwracana:</a:t>
            </a:r>
          </a:p>
          <a:p>
            <a:pPr lvl="1"/>
            <a:r>
              <a:rPr lang="pl-PL" dirty="0" smtClean="0"/>
              <a:t>Deskryptor gniazda podobny do deskryptora pliku. Pozwala na zapis lub odczyt danych z zastosowaniem funkcji </a:t>
            </a:r>
            <a:r>
              <a:rPr lang="pl-PL" b="1" dirty="0" err="1" smtClean="0"/>
              <a:t>read</a:t>
            </a:r>
            <a:r>
              <a:rPr lang="pl-PL" dirty="0" smtClean="0"/>
              <a:t> i </a:t>
            </a:r>
            <a:r>
              <a:rPr lang="pl-PL" b="1" dirty="0" err="1" smtClean="0"/>
              <a:t>write</a:t>
            </a:r>
            <a:r>
              <a:rPr lang="pl-PL" dirty="0" smtClean="0"/>
              <a:t>. Funkcja </a:t>
            </a:r>
            <a:r>
              <a:rPr lang="pl-PL" b="1" dirty="0" err="1" smtClean="0"/>
              <a:t>close</a:t>
            </a:r>
            <a:r>
              <a:rPr lang="pl-PL" dirty="0" smtClean="0"/>
              <a:t> kończy połączenie przez gniazdo.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1226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34605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Adresy gniazd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764704"/>
            <a:ext cx="8640960" cy="5904656"/>
          </a:xfrm>
        </p:spPr>
        <p:txBody>
          <a:bodyPr>
            <a:normAutofit fontScale="62500" lnSpcReduction="20000"/>
          </a:bodyPr>
          <a:lstStyle/>
          <a:p>
            <a:r>
              <a:rPr lang="pl-PL" dirty="0" smtClean="0"/>
              <a:t>Adres gniazda AF_UNIX:</a:t>
            </a:r>
          </a:p>
          <a:p>
            <a:pPr marL="0" indent="0">
              <a:buNone/>
            </a:pPr>
            <a:r>
              <a:rPr lang="pl-PL" b="1" dirty="0" err="1"/>
              <a:t>struct</a:t>
            </a:r>
            <a:r>
              <a:rPr lang="pl-PL" b="1" dirty="0"/>
              <a:t> </a:t>
            </a:r>
            <a:r>
              <a:rPr lang="pl-PL" b="1" dirty="0" err="1"/>
              <a:t>sockaddr_un</a:t>
            </a:r>
            <a:r>
              <a:rPr lang="pl-PL" b="1" dirty="0"/>
              <a:t> {</a:t>
            </a:r>
          </a:p>
          <a:p>
            <a:pPr marL="0" indent="0">
              <a:buNone/>
            </a:pPr>
            <a:r>
              <a:rPr lang="pl-PL" b="1" dirty="0" err="1"/>
              <a:t>sa_family_t</a:t>
            </a:r>
            <a:r>
              <a:rPr lang="pl-PL" b="1" dirty="0"/>
              <a:t> </a:t>
            </a:r>
            <a:r>
              <a:rPr lang="pl-PL" b="1" dirty="0" err="1"/>
              <a:t>sun_family</a:t>
            </a:r>
            <a:r>
              <a:rPr lang="pl-PL" b="1" dirty="0"/>
              <a:t>; </a:t>
            </a:r>
            <a:r>
              <a:rPr lang="pl-PL" b="1" dirty="0" smtClean="0"/>
              <a:t>	/* </a:t>
            </a:r>
            <a:r>
              <a:rPr lang="pl-PL" b="1" dirty="0"/>
              <a:t>AF_UNIX */</a:t>
            </a:r>
          </a:p>
          <a:p>
            <a:pPr marL="0" indent="0">
              <a:buNone/>
            </a:pPr>
            <a:r>
              <a:rPr lang="pl-PL" b="1" dirty="0"/>
              <a:t>char </a:t>
            </a:r>
            <a:r>
              <a:rPr lang="pl-PL" b="1" dirty="0" err="1"/>
              <a:t>sun_path</a:t>
            </a:r>
            <a:r>
              <a:rPr lang="pl-PL" b="1" dirty="0"/>
              <a:t>[]; </a:t>
            </a:r>
            <a:r>
              <a:rPr lang="pl-PL" b="1" dirty="0" smtClean="0"/>
              <a:t>		/* ścieżka do pliku </a:t>
            </a:r>
            <a:r>
              <a:rPr lang="pl-PL" b="1" dirty="0"/>
              <a:t>*/</a:t>
            </a:r>
          </a:p>
          <a:p>
            <a:pPr marL="0" indent="0" algn="ctr">
              <a:buNone/>
            </a:pPr>
            <a:r>
              <a:rPr lang="pl-PL" dirty="0"/>
              <a:t>};</a:t>
            </a:r>
            <a:endParaRPr lang="pl-PL" dirty="0" smtClean="0"/>
          </a:p>
          <a:p>
            <a:r>
              <a:rPr lang="pl-PL" dirty="0" smtClean="0"/>
              <a:t>Adres gniazda AF_INET:</a:t>
            </a:r>
          </a:p>
          <a:p>
            <a:pPr marL="0" indent="0">
              <a:buNone/>
            </a:pPr>
            <a:r>
              <a:rPr lang="en-US" b="1" dirty="0" err="1"/>
              <a:t>struct</a:t>
            </a:r>
            <a:r>
              <a:rPr lang="en-US" b="1" dirty="0"/>
              <a:t> </a:t>
            </a:r>
            <a:r>
              <a:rPr lang="en-US" b="1" dirty="0" err="1"/>
              <a:t>sockaddr_in</a:t>
            </a:r>
            <a:r>
              <a:rPr lang="en-US" b="1" dirty="0"/>
              <a:t> {</a:t>
            </a:r>
          </a:p>
          <a:p>
            <a:pPr marL="0" indent="0">
              <a:buNone/>
            </a:pPr>
            <a:r>
              <a:rPr lang="en-US" b="1" dirty="0"/>
              <a:t>short 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sin_family</a:t>
            </a:r>
            <a:r>
              <a:rPr lang="en-US" b="1" dirty="0"/>
              <a:t>; </a:t>
            </a:r>
            <a:r>
              <a:rPr lang="pl-PL" b="1" dirty="0" smtClean="0"/>
              <a:t>		</a:t>
            </a:r>
            <a:r>
              <a:rPr lang="en-US" b="1" dirty="0" smtClean="0"/>
              <a:t>/* </a:t>
            </a:r>
            <a:r>
              <a:rPr lang="en-US" b="1" dirty="0"/>
              <a:t>AF_INET */</a:t>
            </a:r>
          </a:p>
          <a:p>
            <a:pPr marL="0" indent="0">
              <a:buNone/>
            </a:pPr>
            <a:r>
              <a:rPr lang="en-US" b="1" dirty="0"/>
              <a:t>unsigned short 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sin_port</a:t>
            </a:r>
            <a:r>
              <a:rPr lang="en-US" b="1" dirty="0"/>
              <a:t>; </a:t>
            </a:r>
            <a:r>
              <a:rPr lang="pl-PL" b="1" dirty="0" smtClean="0"/>
              <a:t>  </a:t>
            </a:r>
            <a:r>
              <a:rPr lang="pl-PL" b="1" dirty="0" smtClean="0"/>
              <a:t>	</a:t>
            </a:r>
            <a:r>
              <a:rPr lang="en-US" b="1" dirty="0" smtClean="0"/>
              <a:t>/* </a:t>
            </a:r>
            <a:r>
              <a:rPr lang="pl-PL" b="1" dirty="0" smtClean="0"/>
              <a:t>Numer portu</a:t>
            </a:r>
            <a:r>
              <a:rPr lang="en-US" b="1" dirty="0" smtClean="0"/>
              <a:t> </a:t>
            </a:r>
            <a:r>
              <a:rPr lang="en-US" b="1" dirty="0"/>
              <a:t>*/</a:t>
            </a:r>
          </a:p>
          <a:p>
            <a:pPr marL="0" indent="0">
              <a:buNone/>
            </a:pPr>
            <a:r>
              <a:rPr lang="en-US" b="1" dirty="0" err="1"/>
              <a:t>struct</a:t>
            </a:r>
            <a:r>
              <a:rPr lang="en-US" b="1" dirty="0"/>
              <a:t> </a:t>
            </a:r>
            <a:r>
              <a:rPr lang="en-US" b="1" dirty="0" err="1"/>
              <a:t>in_addr</a:t>
            </a:r>
            <a:r>
              <a:rPr lang="en-US" b="1" dirty="0"/>
              <a:t> </a:t>
            </a:r>
            <a:r>
              <a:rPr lang="en-US" b="1" dirty="0" err="1"/>
              <a:t>sin_addr</a:t>
            </a:r>
            <a:r>
              <a:rPr lang="en-US" b="1" dirty="0"/>
              <a:t>; </a:t>
            </a:r>
            <a:r>
              <a:rPr lang="pl-PL" b="1" dirty="0" smtClean="0"/>
              <a:t>        </a:t>
            </a:r>
            <a:r>
              <a:rPr lang="pl-PL" b="1" dirty="0" smtClean="0"/>
              <a:t>	</a:t>
            </a:r>
            <a:r>
              <a:rPr lang="en-US" b="1" dirty="0" smtClean="0"/>
              <a:t>/* </a:t>
            </a:r>
            <a:r>
              <a:rPr lang="pl-PL" b="1" dirty="0" smtClean="0"/>
              <a:t>Adres internetowy</a:t>
            </a:r>
            <a:r>
              <a:rPr lang="en-US" b="1" dirty="0" smtClean="0"/>
              <a:t> </a:t>
            </a:r>
            <a:r>
              <a:rPr lang="en-US" b="1" dirty="0"/>
              <a:t>*/</a:t>
            </a:r>
          </a:p>
          <a:p>
            <a:pPr marL="0" indent="0">
              <a:buNone/>
            </a:pPr>
            <a:r>
              <a:rPr lang="en-US" dirty="0" smtClean="0"/>
              <a:t>};</a:t>
            </a:r>
            <a:endParaRPr lang="pl-PL" dirty="0" smtClean="0"/>
          </a:p>
          <a:p>
            <a:r>
              <a:rPr lang="pl-PL" dirty="0" smtClean="0"/>
              <a:t>Struktura </a:t>
            </a:r>
            <a:r>
              <a:rPr lang="pl-PL" dirty="0" smtClean="0"/>
              <a:t>opisująca adres internetowy:</a:t>
            </a:r>
          </a:p>
          <a:p>
            <a:pPr marL="0" indent="0">
              <a:buNone/>
            </a:pPr>
            <a:r>
              <a:rPr lang="en-US" b="1" dirty="0" err="1"/>
              <a:t>struct</a:t>
            </a:r>
            <a:r>
              <a:rPr lang="en-US" b="1" dirty="0"/>
              <a:t> </a:t>
            </a:r>
            <a:r>
              <a:rPr lang="en-US" b="1" dirty="0" err="1"/>
              <a:t>in_addr</a:t>
            </a:r>
            <a:r>
              <a:rPr lang="en-US" b="1" dirty="0"/>
              <a:t> {</a:t>
            </a:r>
          </a:p>
          <a:p>
            <a:pPr marL="0" indent="0">
              <a:buNone/>
            </a:pPr>
            <a:r>
              <a:rPr lang="en-US" b="1" dirty="0"/>
              <a:t>unsigned long 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err="1"/>
              <a:t>s_addr</a:t>
            </a:r>
            <a:r>
              <a:rPr lang="en-US" b="1" dirty="0"/>
              <a:t>;</a:t>
            </a:r>
          </a:p>
          <a:p>
            <a:pPr marL="0" indent="0">
              <a:buNone/>
            </a:pPr>
            <a:r>
              <a:rPr lang="en-US" b="1" dirty="0" smtClean="0"/>
              <a:t>};</a:t>
            </a:r>
            <a:endParaRPr lang="pl-PL" b="1" dirty="0" smtClean="0"/>
          </a:p>
          <a:p>
            <a:pPr marL="0" indent="0">
              <a:buNone/>
            </a:pPr>
            <a:r>
              <a:rPr lang="pl-PL" dirty="0" smtClean="0"/>
              <a:t>Uwaga: Cztery bajty adresu IP są łączone w pojedynczą, 32-bitową liczbę.</a:t>
            </a:r>
          </a:p>
          <a:p>
            <a:pPr marL="0" indent="0">
              <a:buNone/>
            </a:pPr>
            <a:r>
              <a:rPr lang="pl-PL" dirty="0" smtClean="0"/>
              <a:t>Gniazdo AF_INET jest w pełni określone przez swoją domenę, adres IP oraz numer portu. Z punktu widzenia aplikacji wszystkie gniazda zachowują się jak deskryptory plików i są adresowane za pomocą unikatowej liczby całkowitej.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8765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Nadawanie nazwy gniazdu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616624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AF_UNIX -&gt; związanie ze ścieżką do pliku</a:t>
            </a:r>
          </a:p>
          <a:p>
            <a:r>
              <a:rPr lang="pl-PL" dirty="0" smtClean="0"/>
              <a:t>AF_INET -&gt; związanie z numerem portu IP</a:t>
            </a:r>
          </a:p>
          <a:p>
            <a:pPr marL="0" indent="0">
              <a:buNone/>
            </a:pPr>
            <a:r>
              <a:rPr lang="en-US" b="1" dirty="0" err="1"/>
              <a:t>int</a:t>
            </a:r>
            <a:r>
              <a:rPr lang="en-US" b="1" dirty="0"/>
              <a:t> bind(</a:t>
            </a:r>
            <a:r>
              <a:rPr lang="en-US" b="1" dirty="0" err="1"/>
              <a:t>int</a:t>
            </a:r>
            <a:r>
              <a:rPr lang="en-US" b="1" dirty="0"/>
              <a:t> socket, </a:t>
            </a:r>
            <a:r>
              <a:rPr lang="pl-PL" b="1" dirty="0"/>
              <a:t/>
            </a:r>
            <a:br>
              <a:rPr lang="pl-PL" b="1" dirty="0"/>
            </a:br>
            <a:r>
              <a:rPr lang="pl-PL" b="1" dirty="0" smtClean="0"/>
              <a:t>	    </a:t>
            </a:r>
            <a:r>
              <a:rPr lang="en-US" b="1" dirty="0" err="1" smtClean="0"/>
              <a:t>const</a:t>
            </a:r>
            <a:r>
              <a:rPr lang="en-US" b="1" dirty="0" smtClean="0"/>
              <a:t> </a:t>
            </a:r>
            <a:r>
              <a:rPr lang="en-US" b="1" dirty="0" err="1"/>
              <a:t>struct</a:t>
            </a:r>
            <a:r>
              <a:rPr lang="en-US" b="1" dirty="0"/>
              <a:t> </a:t>
            </a:r>
            <a:r>
              <a:rPr lang="en-US" b="1" dirty="0" err="1"/>
              <a:t>sockaddr</a:t>
            </a:r>
            <a:r>
              <a:rPr lang="en-US" b="1" dirty="0"/>
              <a:t> *address, </a:t>
            </a:r>
            <a:r>
              <a:rPr lang="en-US" b="1" dirty="0" err="1"/>
              <a:t>size_t</a:t>
            </a:r>
            <a:r>
              <a:rPr lang="en-US" b="1" dirty="0"/>
              <a:t>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	    </a:t>
            </a:r>
            <a:r>
              <a:rPr lang="en-US" b="1" dirty="0" err="1" smtClean="0"/>
              <a:t>address_len</a:t>
            </a:r>
            <a:r>
              <a:rPr lang="en-US" b="1" dirty="0" smtClean="0"/>
              <a:t>);</a:t>
            </a:r>
            <a:endParaRPr lang="pl-PL" b="1" dirty="0" smtClean="0"/>
          </a:p>
          <a:p>
            <a:r>
              <a:rPr lang="pl-PL" dirty="0" smtClean="0"/>
              <a:t>Następuje przypisanie adresu określonego parametrem </a:t>
            </a:r>
            <a:r>
              <a:rPr lang="pl-PL" b="1" dirty="0" err="1" smtClean="0"/>
              <a:t>address</a:t>
            </a:r>
            <a:r>
              <a:rPr lang="pl-PL" dirty="0" smtClean="0"/>
              <a:t> do nie nazwanego gniazda, które jest związane z deskryptorem pliku </a:t>
            </a:r>
            <a:r>
              <a:rPr lang="pl-PL" b="1" dirty="0" err="1" smtClean="0"/>
              <a:t>socket</a:t>
            </a:r>
            <a:r>
              <a:rPr lang="pl-PL" dirty="0" smtClean="0"/>
              <a:t>. Długość struktury adresowej jest przekazana w argumencie </a:t>
            </a:r>
            <a:r>
              <a:rPr lang="pl-PL" b="1" dirty="0" err="1" smtClean="0"/>
              <a:t>address_len</a:t>
            </a:r>
            <a:r>
              <a:rPr lang="pl-PL" dirty="0" smtClean="0"/>
              <a:t>.</a:t>
            </a:r>
          </a:p>
          <a:p>
            <a:r>
              <a:rPr lang="pl-PL" dirty="0" smtClean="0"/>
              <a:t>Wartości zwracane:</a:t>
            </a:r>
          </a:p>
          <a:p>
            <a:pPr lvl="1"/>
            <a:r>
              <a:rPr lang="pl-PL" dirty="0" smtClean="0"/>
              <a:t>0 – sukces, -1 – błąd, zmienna </a:t>
            </a:r>
            <a:r>
              <a:rPr lang="pl-PL" dirty="0" err="1" smtClean="0"/>
              <a:t>errno</a:t>
            </a:r>
            <a:r>
              <a:rPr lang="pl-PL" dirty="0" smtClean="0"/>
              <a:t> ustawiana na wartości:</a:t>
            </a:r>
          </a:p>
          <a:p>
            <a:pPr lvl="2"/>
            <a:r>
              <a:rPr lang="en-US" dirty="0"/>
              <a:t>EBADF </a:t>
            </a:r>
            <a:r>
              <a:rPr lang="pl-PL" dirty="0" smtClean="0"/>
              <a:t>– deskryptor pliku jest błędy</a:t>
            </a:r>
            <a:endParaRPr lang="en-US" dirty="0"/>
          </a:p>
          <a:p>
            <a:pPr lvl="2"/>
            <a:r>
              <a:rPr lang="en-US" dirty="0"/>
              <a:t>ENOTSOCK </a:t>
            </a:r>
            <a:r>
              <a:rPr lang="pl-PL" dirty="0" smtClean="0"/>
              <a:t>– deskryptor pliku nie odnosi się do gniazda</a:t>
            </a:r>
            <a:endParaRPr lang="en-US" dirty="0"/>
          </a:p>
          <a:p>
            <a:pPr lvl="2"/>
            <a:r>
              <a:rPr lang="en-US" dirty="0"/>
              <a:t>EINVAL </a:t>
            </a:r>
            <a:r>
              <a:rPr lang="pl-PL" dirty="0" smtClean="0"/>
              <a:t>– deskryptor odnosi się do już nazwanego gniazda</a:t>
            </a:r>
            <a:endParaRPr lang="en-US" dirty="0"/>
          </a:p>
          <a:p>
            <a:pPr lvl="2"/>
            <a:r>
              <a:rPr lang="en-US" dirty="0"/>
              <a:t>EADDRNOTAVAIL </a:t>
            </a:r>
            <a:r>
              <a:rPr lang="pl-PL" dirty="0" smtClean="0"/>
              <a:t>– adres jest niedostępny</a:t>
            </a:r>
            <a:endParaRPr lang="en-US" dirty="0"/>
          </a:p>
          <a:p>
            <a:pPr lvl="2"/>
            <a:r>
              <a:rPr lang="en-US" dirty="0"/>
              <a:t>EADDRINUSE </a:t>
            </a:r>
            <a:r>
              <a:rPr lang="pl-PL" dirty="0" smtClean="0"/>
              <a:t>– adres został już przydzielony jakiemuś gniazdu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7774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Tworzenie kolejki na gnieździe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/>
              <a:t>int listen(int socket, int backlog</a:t>
            </a:r>
            <a:r>
              <a:rPr lang="sv-SE" b="1" dirty="0" smtClean="0"/>
              <a:t>);</a:t>
            </a:r>
            <a:endParaRPr lang="pl-PL" b="1" dirty="0" smtClean="0"/>
          </a:p>
          <a:p>
            <a:r>
              <a:rPr lang="pl-PL" dirty="0" err="1"/>
              <a:t>s</a:t>
            </a:r>
            <a:r>
              <a:rPr lang="pl-PL" dirty="0" err="1" smtClean="0"/>
              <a:t>ocket</a:t>
            </a:r>
            <a:r>
              <a:rPr lang="pl-PL" dirty="0" smtClean="0"/>
              <a:t> – deskryptor gniazda</a:t>
            </a:r>
          </a:p>
          <a:p>
            <a:r>
              <a:rPr lang="pl-PL" dirty="0" err="1"/>
              <a:t>b</a:t>
            </a:r>
            <a:r>
              <a:rPr lang="pl-PL" dirty="0" err="1" smtClean="0"/>
              <a:t>acklog</a:t>
            </a:r>
            <a:r>
              <a:rPr lang="pl-PL" dirty="0" smtClean="0"/>
              <a:t> – maksymalna liczba elementów w kolejce (jeśli będzie więcej zapytań, to zostaną odrzucone na poziomie systemu operacyjnego)</a:t>
            </a:r>
          </a:p>
          <a:p>
            <a:r>
              <a:rPr lang="pl-PL" dirty="0" smtClean="0"/>
              <a:t>Wartości zwracane:</a:t>
            </a:r>
          </a:p>
          <a:p>
            <a:pPr marL="457200" lvl="1" indent="0">
              <a:buNone/>
            </a:pPr>
            <a:r>
              <a:rPr lang="pl-PL" dirty="0" smtClean="0"/>
              <a:t>0 – sukces, -1 – błąd:</a:t>
            </a:r>
          </a:p>
          <a:p>
            <a:pPr lvl="2"/>
            <a:r>
              <a:rPr lang="pl-PL" dirty="0" smtClean="0"/>
              <a:t>Zmienna </a:t>
            </a:r>
            <a:r>
              <a:rPr lang="pl-PL" dirty="0" err="1" smtClean="0"/>
              <a:t>errno</a:t>
            </a:r>
            <a:r>
              <a:rPr lang="pl-PL" dirty="0" smtClean="0"/>
              <a:t> może zawierać: </a:t>
            </a:r>
            <a:r>
              <a:rPr lang="pl-PL" dirty="0"/>
              <a:t>EBADF, EINVAL, </a:t>
            </a:r>
            <a:r>
              <a:rPr lang="pl-PL" dirty="0" smtClean="0"/>
              <a:t> </a:t>
            </a:r>
            <a:r>
              <a:rPr lang="pl-PL" dirty="0"/>
              <a:t>ENOTSOCK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1416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Akceptowanie połączeń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err="1"/>
              <a:t>int</a:t>
            </a:r>
            <a:r>
              <a:rPr lang="en-US" b="1" dirty="0"/>
              <a:t> accept</a:t>
            </a:r>
            <a:r>
              <a:rPr lang="en-US" b="1" dirty="0" smtClean="0"/>
              <a:t>(</a:t>
            </a:r>
            <a:r>
              <a:rPr lang="pl-PL" b="1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/>
              <a:t>socket, </a:t>
            </a:r>
            <a:r>
              <a:rPr lang="pl-PL" b="1" dirty="0"/>
              <a:t/>
            </a:r>
            <a:br>
              <a:rPr lang="pl-PL" b="1" dirty="0"/>
            </a:br>
            <a:r>
              <a:rPr lang="pl-PL" b="1" dirty="0" smtClean="0"/>
              <a:t>		</a:t>
            </a:r>
            <a:r>
              <a:rPr lang="en-US" b="1" dirty="0" err="1" smtClean="0"/>
              <a:t>struct</a:t>
            </a:r>
            <a:r>
              <a:rPr lang="en-US" b="1" dirty="0" smtClean="0"/>
              <a:t> </a:t>
            </a:r>
            <a:r>
              <a:rPr lang="en-US" b="1" dirty="0" err="1"/>
              <a:t>sockaddr</a:t>
            </a:r>
            <a:r>
              <a:rPr lang="en-US" b="1" dirty="0"/>
              <a:t> *address,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		</a:t>
            </a:r>
            <a:r>
              <a:rPr lang="en-US" b="1" dirty="0" err="1" smtClean="0"/>
              <a:t>size_t</a:t>
            </a:r>
            <a:r>
              <a:rPr lang="en-US" b="1" dirty="0" smtClean="0"/>
              <a:t> </a:t>
            </a:r>
            <a:r>
              <a:rPr lang="en-US" b="1" dirty="0"/>
              <a:t>*</a:t>
            </a:r>
            <a:r>
              <a:rPr lang="en-US" b="1" dirty="0" err="1"/>
              <a:t>address_len</a:t>
            </a:r>
            <a:r>
              <a:rPr lang="en-US" b="1" dirty="0" smtClean="0"/>
              <a:t>);</a:t>
            </a:r>
            <a:endParaRPr lang="pl-PL" b="1" dirty="0" smtClean="0"/>
          </a:p>
          <a:p>
            <a:r>
              <a:rPr lang="pl-PL" dirty="0" smtClean="0"/>
              <a:t>Funkcja </a:t>
            </a:r>
            <a:r>
              <a:rPr lang="pl-PL" b="1" dirty="0" err="1" smtClean="0"/>
              <a:t>accept</a:t>
            </a:r>
            <a:r>
              <a:rPr lang="pl-PL" dirty="0" smtClean="0"/>
              <a:t> powróci, kiedy klient spróbuje połączyć się z gniazdem, zdefiniowanym parametrem </a:t>
            </a:r>
            <a:r>
              <a:rPr lang="pl-PL" b="1" dirty="0" err="1" smtClean="0"/>
              <a:t>socket</a:t>
            </a:r>
            <a:r>
              <a:rPr lang="pl-PL" dirty="0" smtClean="0"/>
              <a:t>. </a:t>
            </a:r>
          </a:p>
          <a:p>
            <a:r>
              <a:rPr lang="pl-PL" dirty="0" smtClean="0"/>
              <a:t>Klientem będzie pierwsze oczekujące połączenie z kolejki danego gniazda. </a:t>
            </a:r>
          </a:p>
          <a:p>
            <a:r>
              <a:rPr lang="pl-PL" dirty="0" smtClean="0"/>
              <a:t>Funkcja </a:t>
            </a:r>
            <a:r>
              <a:rPr lang="pl-PL" b="1" dirty="0" err="1" smtClean="0"/>
              <a:t>accept</a:t>
            </a:r>
            <a:r>
              <a:rPr lang="pl-PL" dirty="0" smtClean="0"/>
              <a:t> tworzy nowe gniazdo do celów komunikacyjnych z danym klientem i zwraca jego deskryptor. </a:t>
            </a:r>
          </a:p>
          <a:p>
            <a:r>
              <a:rPr lang="pl-PL" dirty="0" smtClean="0"/>
              <a:t>Gniazdo będzie miało ten sam typ, co gniazdo zdefiniowane w wywołaniu funkcji </a:t>
            </a:r>
            <a:r>
              <a:rPr lang="pl-PL" b="1" dirty="0" err="1" smtClean="0"/>
              <a:t>listen</a:t>
            </a:r>
            <a:endParaRPr lang="pl-PL" b="1" dirty="0" smtClean="0"/>
          </a:p>
          <a:p>
            <a:r>
              <a:rPr lang="pl-PL" b="1" dirty="0" smtClean="0"/>
              <a:t>Uwaga: </a:t>
            </a:r>
            <a:r>
              <a:rPr lang="pl-PL" dirty="0" smtClean="0"/>
              <a:t>Wcześniej gniazdo </a:t>
            </a:r>
            <a:r>
              <a:rPr lang="pl-PL" dirty="0" smtClean="0"/>
              <a:t>musi </a:t>
            </a:r>
            <a:r>
              <a:rPr lang="pl-PL" dirty="0" smtClean="0"/>
              <a:t>otrzymać nazwę w wywołaniu funkcji </a:t>
            </a:r>
            <a:r>
              <a:rPr lang="pl-PL" b="1" dirty="0" smtClean="0"/>
              <a:t>bind</a:t>
            </a:r>
            <a:r>
              <a:rPr lang="pl-PL" dirty="0" smtClean="0"/>
              <a:t> i posiadać kolejkę połączeń przydzieloną przez </a:t>
            </a:r>
            <a:r>
              <a:rPr lang="pl-PL" b="1" dirty="0" err="1" smtClean="0"/>
              <a:t>listen</a:t>
            </a:r>
            <a:r>
              <a:rPr lang="pl-PL" dirty="0" smtClean="0"/>
              <a:t>. Adres wywołującego klienta zostanie </a:t>
            </a:r>
            <a:r>
              <a:rPr lang="pl-PL" dirty="0" smtClean="0"/>
              <a:t>umieszczony  </a:t>
            </a:r>
            <a:r>
              <a:rPr lang="pl-PL" dirty="0" smtClean="0"/>
              <a:t>w strukturze </a:t>
            </a:r>
            <a:r>
              <a:rPr lang="pl-PL" b="1" dirty="0" err="1" smtClean="0"/>
              <a:t>sockaddr</a:t>
            </a:r>
            <a:r>
              <a:rPr lang="pl-PL" dirty="0" smtClean="0"/>
              <a:t>, na </a:t>
            </a:r>
            <a:r>
              <a:rPr lang="pl-PL" dirty="0" smtClean="0"/>
              <a:t>którą </a:t>
            </a:r>
            <a:r>
              <a:rPr lang="pl-PL" dirty="0" smtClean="0"/>
              <a:t>wskazuje </a:t>
            </a:r>
            <a:r>
              <a:rPr lang="pl-PL" b="1" dirty="0" err="1" smtClean="0"/>
              <a:t>address</a:t>
            </a:r>
            <a:r>
              <a:rPr lang="pl-PL" dirty="0" smtClean="0"/>
              <a:t>. Jeśli adres klienta nie ma znaczenia, można użyć tu wskaźnika pustego.</a:t>
            </a:r>
          </a:p>
          <a:p>
            <a:r>
              <a:rPr lang="pl-PL" dirty="0" smtClean="0"/>
              <a:t>Jeśli w kolejce gniazda nie ma żadnych oczekujących połączeń, funkcja </a:t>
            </a:r>
            <a:r>
              <a:rPr lang="pl-PL" b="1" dirty="0" err="1" smtClean="0"/>
              <a:t>accept</a:t>
            </a:r>
            <a:r>
              <a:rPr lang="pl-PL" dirty="0" smtClean="0"/>
              <a:t> zablokuje się (to znaczy program zawiesi działanie) aż do momentu nawiązania połączenia przez klienta.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053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Żądanie nawiązania połączenia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83264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err="1"/>
              <a:t>int</a:t>
            </a:r>
            <a:r>
              <a:rPr lang="en-US" b="1" dirty="0"/>
              <a:t> connect</a:t>
            </a:r>
            <a:r>
              <a:rPr lang="en-US" b="1" dirty="0" smtClean="0"/>
              <a:t>(</a:t>
            </a:r>
            <a:r>
              <a:rPr lang="pl-PL" b="1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/>
              <a:t>socket,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		</a:t>
            </a:r>
            <a:r>
              <a:rPr lang="en-US" b="1" dirty="0" err="1" smtClean="0"/>
              <a:t>const</a:t>
            </a:r>
            <a:r>
              <a:rPr lang="en-US" b="1" dirty="0" smtClean="0"/>
              <a:t> </a:t>
            </a:r>
            <a:r>
              <a:rPr lang="en-US" b="1" dirty="0" err="1"/>
              <a:t>struct</a:t>
            </a:r>
            <a:r>
              <a:rPr lang="en-US" b="1" dirty="0"/>
              <a:t> </a:t>
            </a:r>
            <a:r>
              <a:rPr lang="en-US" b="1" dirty="0" err="1"/>
              <a:t>sockaddr</a:t>
            </a:r>
            <a:r>
              <a:rPr lang="en-US" b="1" dirty="0"/>
              <a:t> *address,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		</a:t>
            </a:r>
            <a:r>
              <a:rPr lang="en-US" b="1" dirty="0" err="1" smtClean="0"/>
              <a:t>size_t</a:t>
            </a:r>
            <a:r>
              <a:rPr lang="en-US" b="1" dirty="0" smtClean="0"/>
              <a:t> </a:t>
            </a:r>
            <a:r>
              <a:rPr lang="en-US" b="1" dirty="0" err="1"/>
              <a:t>address_len</a:t>
            </a:r>
            <a:r>
              <a:rPr lang="en-US" b="1" dirty="0" smtClean="0"/>
              <a:t>);</a:t>
            </a:r>
            <a:endParaRPr lang="pl-PL" b="1" dirty="0" smtClean="0"/>
          </a:p>
          <a:p>
            <a:r>
              <a:rPr lang="pl-PL" dirty="0" smtClean="0"/>
              <a:t>Gniazdo określone przez parametr </a:t>
            </a:r>
            <a:r>
              <a:rPr lang="pl-PL" b="1" dirty="0" err="1" smtClean="0"/>
              <a:t>socket</a:t>
            </a:r>
            <a:r>
              <a:rPr lang="pl-PL" dirty="0" smtClean="0"/>
              <a:t> jest łączone z gniazdem serwera, określonym przez </a:t>
            </a:r>
            <a:r>
              <a:rPr lang="pl-PL" b="1" dirty="0" err="1" smtClean="0"/>
              <a:t>address</a:t>
            </a:r>
            <a:r>
              <a:rPr lang="pl-PL" dirty="0" smtClean="0"/>
              <a:t>, który ma długość </a:t>
            </a:r>
            <a:r>
              <a:rPr lang="pl-PL" b="1" dirty="0" err="1" smtClean="0"/>
              <a:t>address_len</a:t>
            </a:r>
            <a:r>
              <a:rPr lang="pl-PL" dirty="0" smtClean="0"/>
              <a:t>.</a:t>
            </a:r>
          </a:p>
          <a:p>
            <a:r>
              <a:rPr lang="pl-PL" dirty="0" smtClean="0"/>
              <a:t>Gniazdo musi być poprawnym deskryptorem pliku, zwróconym przez funkcję </a:t>
            </a:r>
            <a:r>
              <a:rPr lang="pl-PL" b="1" dirty="0" err="1" smtClean="0"/>
              <a:t>socket</a:t>
            </a:r>
            <a:endParaRPr lang="pl-PL" b="1" dirty="0" smtClean="0"/>
          </a:p>
          <a:p>
            <a:r>
              <a:rPr lang="pl-PL" dirty="0" smtClean="0"/>
              <a:t>W przypadku pomyślnego wykonania </a:t>
            </a:r>
            <a:r>
              <a:rPr lang="pl-PL" dirty="0" err="1" smtClean="0"/>
              <a:t>connect</a:t>
            </a:r>
            <a:r>
              <a:rPr lang="pl-PL" dirty="0" smtClean="0"/>
              <a:t> zwraca 0, a w razie błędu: -1. Zmienna </a:t>
            </a:r>
            <a:r>
              <a:rPr lang="pl-PL" dirty="0" err="1" smtClean="0"/>
              <a:t>errno</a:t>
            </a:r>
            <a:r>
              <a:rPr lang="pl-PL" dirty="0" smtClean="0"/>
              <a:t> może przyjąć wtedy wartości:</a:t>
            </a:r>
          </a:p>
          <a:p>
            <a:pPr lvl="1"/>
            <a:r>
              <a:rPr lang="en-US" dirty="0"/>
              <a:t>EBADF </a:t>
            </a:r>
            <a:r>
              <a:rPr lang="pl-PL" dirty="0" smtClean="0"/>
              <a:t> - w parametrze </a:t>
            </a:r>
            <a:r>
              <a:rPr lang="pl-PL" dirty="0" err="1" smtClean="0"/>
              <a:t>socket</a:t>
            </a:r>
            <a:r>
              <a:rPr lang="pl-PL" dirty="0" smtClean="0"/>
              <a:t> określono niepoprawny deskryptor pliku</a:t>
            </a:r>
            <a:endParaRPr lang="en-US" dirty="0"/>
          </a:p>
          <a:p>
            <a:pPr lvl="1"/>
            <a:r>
              <a:rPr lang="en-US" dirty="0"/>
              <a:t>EALREADY </a:t>
            </a:r>
            <a:r>
              <a:rPr lang="pl-PL" dirty="0" smtClean="0"/>
              <a:t>– gniazdo nawiązało już połączenie</a:t>
            </a:r>
            <a:endParaRPr lang="en-US" dirty="0"/>
          </a:p>
          <a:p>
            <a:pPr lvl="1"/>
            <a:r>
              <a:rPr lang="en-US" dirty="0"/>
              <a:t>ETIMEDOUT </a:t>
            </a:r>
            <a:r>
              <a:rPr lang="pl-PL" dirty="0" smtClean="0"/>
              <a:t>– minął czas na nawiązanie połączenia</a:t>
            </a:r>
            <a:endParaRPr lang="en-US" dirty="0"/>
          </a:p>
          <a:p>
            <a:pPr lvl="1"/>
            <a:r>
              <a:rPr lang="en-US" dirty="0"/>
              <a:t>ECONNREFUSED </a:t>
            </a:r>
            <a:r>
              <a:rPr lang="pl-PL" dirty="0" smtClean="0"/>
              <a:t>– serwer odrzucił próbę połączenia</a:t>
            </a:r>
          </a:p>
          <a:p>
            <a:r>
              <a:rPr lang="pl-PL" dirty="0" smtClean="0"/>
              <a:t>Uwagi: Jeśli połączenie nie może zostać natychmiast nawiązane, </a:t>
            </a:r>
            <a:r>
              <a:rPr lang="pl-PL" b="1" dirty="0" err="1" smtClean="0"/>
              <a:t>connect</a:t>
            </a:r>
            <a:r>
              <a:rPr lang="pl-PL" dirty="0" smtClean="0"/>
              <a:t> zablokuje się na nieokreślony czas. Po upłynięciu limitu czasu połączenie zostanie zaniechane i funkcja </a:t>
            </a:r>
            <a:r>
              <a:rPr lang="pl-PL" b="1" dirty="0" err="1" smtClean="0"/>
              <a:t>connect</a:t>
            </a:r>
            <a:r>
              <a:rPr lang="pl-PL" dirty="0" smtClean="0"/>
              <a:t> zwróci błąd.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7303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Zamykanie gniazda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832648"/>
          </a:xfrm>
        </p:spPr>
        <p:txBody>
          <a:bodyPr>
            <a:normAutofit/>
          </a:bodyPr>
          <a:lstStyle/>
          <a:p>
            <a:r>
              <a:rPr lang="pl-PL" dirty="0" smtClean="0"/>
              <a:t>Do zamykania gniazda służy funkcja </a:t>
            </a:r>
            <a:r>
              <a:rPr lang="pl-PL" b="1" dirty="0" err="1" smtClean="0"/>
              <a:t>close</a:t>
            </a:r>
            <a:r>
              <a:rPr lang="pl-PL" b="1" dirty="0" smtClean="0"/>
              <a:t>()</a:t>
            </a:r>
            <a:r>
              <a:rPr lang="pl-PL" dirty="0" smtClean="0"/>
              <a:t>.</a:t>
            </a:r>
          </a:p>
          <a:p>
            <a:r>
              <a:rPr lang="pl-PL" dirty="0" smtClean="0"/>
              <a:t>Poprawnie powinno się zamknąć gniazdo po obu stronach.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309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pl-PL" sz="2800" dirty="0" smtClean="0"/>
              <a:t>Prosty </a:t>
            </a:r>
            <a:r>
              <a:rPr lang="pl-PL" sz="2800" dirty="0"/>
              <a:t>klient – </a:t>
            </a:r>
            <a:r>
              <a:rPr lang="pl-PL" sz="2800" dirty="0" smtClean="0"/>
              <a:t>serwer sieciowy 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17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179512" y="908720"/>
            <a:ext cx="4176464" cy="48320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// Pliki nagłówkowe</a:t>
            </a:r>
          </a:p>
          <a:p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 err="1"/>
              <a:t>main</a:t>
            </a:r>
            <a:r>
              <a:rPr lang="pl-PL" sz="1400" dirty="0" smtClean="0"/>
              <a:t>() //klient</a:t>
            </a:r>
            <a:endParaRPr lang="pl-PL" sz="1400" dirty="0"/>
          </a:p>
          <a:p>
            <a:r>
              <a:rPr lang="pl-PL" sz="1400" dirty="0" smtClean="0"/>
              <a:t>{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sockfd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len;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sockaddr_in</a:t>
            </a:r>
            <a:r>
              <a:rPr lang="pl-PL" sz="1400" dirty="0"/>
              <a:t> </a:t>
            </a:r>
            <a:r>
              <a:rPr lang="pl-PL" sz="1400" dirty="0" err="1"/>
              <a:t>address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result</a:t>
            </a:r>
            <a:r>
              <a:rPr lang="pl-PL" sz="1400" dirty="0"/>
              <a:t>;</a:t>
            </a:r>
          </a:p>
          <a:p>
            <a:r>
              <a:rPr lang="pl-PL" sz="1400" dirty="0"/>
              <a:t>    char </a:t>
            </a:r>
            <a:r>
              <a:rPr lang="pl-PL" sz="1400" dirty="0" err="1"/>
              <a:t>ch</a:t>
            </a:r>
            <a:r>
              <a:rPr lang="pl-PL" sz="1400" dirty="0"/>
              <a:t> = 'A';</a:t>
            </a:r>
          </a:p>
          <a:p>
            <a:r>
              <a:rPr lang="pl-PL" sz="1400" dirty="0" smtClean="0">
                <a:solidFill>
                  <a:srgbClr val="FF0000"/>
                </a:solidFill>
              </a:rPr>
              <a:t>     </a:t>
            </a:r>
            <a:r>
              <a:rPr lang="pl-PL" sz="1400" dirty="0" err="1" smtClean="0">
                <a:solidFill>
                  <a:srgbClr val="FF0000"/>
                </a:solidFill>
              </a:rPr>
              <a:t>sockfd</a:t>
            </a:r>
            <a:r>
              <a:rPr lang="pl-PL" sz="1400" dirty="0" smtClean="0">
                <a:solidFill>
                  <a:srgbClr val="FF0000"/>
                </a:solidFill>
              </a:rPr>
              <a:t> </a:t>
            </a:r>
            <a:r>
              <a:rPr lang="pl-PL" sz="1400" dirty="0">
                <a:solidFill>
                  <a:srgbClr val="FF0000"/>
                </a:solidFill>
              </a:rPr>
              <a:t>= </a:t>
            </a:r>
            <a:r>
              <a:rPr lang="pl-PL" sz="1400" dirty="0" err="1">
                <a:solidFill>
                  <a:srgbClr val="FF0000"/>
                </a:solidFill>
              </a:rPr>
              <a:t>socket</a:t>
            </a:r>
            <a:r>
              <a:rPr lang="pl-PL" sz="1400" dirty="0">
                <a:solidFill>
                  <a:srgbClr val="FF0000"/>
                </a:solidFill>
              </a:rPr>
              <a:t>(AF_INET, SOCK_STREAM, 0);</a:t>
            </a:r>
          </a:p>
          <a:p>
            <a:r>
              <a:rPr lang="pl-PL" sz="1400" dirty="0" smtClean="0"/>
              <a:t>    </a:t>
            </a:r>
            <a:r>
              <a:rPr lang="pl-PL" sz="1400" dirty="0" err="1" smtClean="0">
                <a:solidFill>
                  <a:srgbClr val="FF0000"/>
                </a:solidFill>
              </a:rPr>
              <a:t>address.sin_family</a:t>
            </a:r>
            <a:r>
              <a:rPr lang="pl-PL" sz="1400" dirty="0" smtClean="0">
                <a:solidFill>
                  <a:srgbClr val="FF0000"/>
                </a:solidFill>
              </a:rPr>
              <a:t> </a:t>
            </a:r>
            <a:r>
              <a:rPr lang="pl-PL" sz="1400" dirty="0">
                <a:solidFill>
                  <a:srgbClr val="FF0000"/>
                </a:solidFill>
              </a:rPr>
              <a:t>= AF_INET;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</a:t>
            </a:r>
            <a:r>
              <a:rPr lang="pl-PL" sz="1400" dirty="0" err="1">
                <a:solidFill>
                  <a:srgbClr val="FF0000"/>
                </a:solidFill>
              </a:rPr>
              <a:t>address.sin_addr.s_addr</a:t>
            </a:r>
            <a:r>
              <a:rPr lang="pl-PL" sz="1400" dirty="0">
                <a:solidFill>
                  <a:srgbClr val="FF0000"/>
                </a:solidFill>
              </a:rPr>
              <a:t> = </a:t>
            </a:r>
            <a:r>
              <a:rPr lang="pl-PL" sz="1400" dirty="0" err="1">
                <a:solidFill>
                  <a:srgbClr val="FF0000"/>
                </a:solidFill>
              </a:rPr>
              <a:t>inet_addr</a:t>
            </a:r>
            <a:r>
              <a:rPr lang="pl-PL" sz="1400" dirty="0">
                <a:solidFill>
                  <a:srgbClr val="FF0000"/>
                </a:solidFill>
              </a:rPr>
              <a:t>("127.0.0.1");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</a:t>
            </a:r>
            <a:r>
              <a:rPr lang="pl-PL" sz="1400" dirty="0" err="1">
                <a:solidFill>
                  <a:srgbClr val="FF0000"/>
                </a:solidFill>
              </a:rPr>
              <a:t>address.sin_port</a:t>
            </a:r>
            <a:r>
              <a:rPr lang="pl-PL" sz="1400" dirty="0">
                <a:solidFill>
                  <a:srgbClr val="FF0000"/>
                </a:solidFill>
              </a:rPr>
              <a:t> = 9734;</a:t>
            </a:r>
          </a:p>
          <a:p>
            <a:r>
              <a:rPr lang="pl-PL" sz="1400" dirty="0"/>
              <a:t>    len = </a:t>
            </a:r>
            <a:r>
              <a:rPr lang="pl-PL" sz="1400" dirty="0" err="1"/>
              <a:t>sizeof</a:t>
            </a:r>
            <a:r>
              <a:rPr lang="pl-PL" sz="1400" dirty="0"/>
              <a:t>(</a:t>
            </a:r>
            <a:r>
              <a:rPr lang="pl-PL" sz="1400" dirty="0" err="1"/>
              <a:t>address</a:t>
            </a:r>
            <a:r>
              <a:rPr lang="pl-PL" sz="1400" dirty="0"/>
              <a:t>);</a:t>
            </a:r>
          </a:p>
          <a:p>
            <a:r>
              <a:rPr lang="pl-PL" sz="1400" dirty="0" smtClean="0"/>
              <a:t>   </a:t>
            </a:r>
            <a:r>
              <a:rPr lang="en-US" sz="1400" dirty="0" smtClean="0"/>
              <a:t>result </a:t>
            </a:r>
            <a:r>
              <a:rPr lang="en-US" sz="1400" dirty="0"/>
              <a:t>= connect(</a:t>
            </a:r>
            <a:r>
              <a:rPr lang="en-US" sz="1400" dirty="0" err="1"/>
              <a:t>sockfd</a:t>
            </a:r>
            <a:r>
              <a:rPr lang="en-US" sz="1400" dirty="0"/>
              <a:t>, </a:t>
            </a:r>
            <a:endParaRPr lang="pl-PL" sz="1400" dirty="0" smtClean="0"/>
          </a:p>
          <a:p>
            <a:r>
              <a:rPr lang="pl-PL" sz="1400" dirty="0"/>
              <a:t> </a:t>
            </a:r>
            <a:r>
              <a:rPr lang="pl-PL" sz="1400" dirty="0" smtClean="0"/>
              <a:t>                                </a:t>
            </a:r>
            <a:r>
              <a:rPr lang="en-US" sz="1400" dirty="0" smtClean="0"/>
              <a:t>(</a:t>
            </a:r>
            <a:r>
              <a:rPr lang="en-US" sz="1400" dirty="0" err="1"/>
              <a:t>struct</a:t>
            </a:r>
            <a:r>
              <a:rPr lang="en-US" sz="1400" dirty="0"/>
              <a:t> </a:t>
            </a:r>
            <a:r>
              <a:rPr lang="en-US" sz="1400" dirty="0" err="1"/>
              <a:t>sockaddr</a:t>
            </a:r>
            <a:r>
              <a:rPr lang="en-US" sz="1400" dirty="0"/>
              <a:t> *)&amp;address, </a:t>
            </a:r>
            <a:r>
              <a:rPr lang="en-US" sz="1400" dirty="0" err="1"/>
              <a:t>len</a:t>
            </a:r>
            <a:r>
              <a:rPr lang="en-US" sz="1400" dirty="0" smtClean="0"/>
              <a:t>);</a:t>
            </a:r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(</a:t>
            </a:r>
            <a:r>
              <a:rPr lang="pl-PL" sz="1400" dirty="0" err="1"/>
              <a:t>result</a:t>
            </a:r>
            <a:r>
              <a:rPr lang="pl-PL" sz="1400" dirty="0"/>
              <a:t> == -1) </a:t>
            </a:r>
            <a:r>
              <a:rPr lang="pl-PL" sz="1400" dirty="0" smtClean="0"/>
              <a:t>{  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oops</a:t>
            </a:r>
            <a:r>
              <a:rPr lang="pl-PL" sz="1400" dirty="0"/>
              <a:t>: client2</a:t>
            </a:r>
            <a:r>
              <a:rPr lang="pl-PL" sz="1400" dirty="0" smtClean="0"/>
              <a:t>"); </a:t>
            </a:r>
            <a:r>
              <a:rPr lang="pl-PL" sz="1400" dirty="0" err="1" smtClean="0"/>
              <a:t>exit</a:t>
            </a:r>
            <a:r>
              <a:rPr lang="pl-PL" sz="1400" dirty="0" smtClean="0"/>
              <a:t>(1); }</a:t>
            </a:r>
            <a:endParaRPr lang="pl-PL" sz="1400" dirty="0"/>
          </a:p>
          <a:p>
            <a:r>
              <a:rPr lang="pl-PL" sz="1400" dirty="0" smtClean="0"/>
              <a:t>    </a:t>
            </a:r>
            <a:r>
              <a:rPr lang="pl-PL" sz="1400" dirty="0" err="1" smtClean="0"/>
              <a:t>write</a:t>
            </a:r>
            <a:r>
              <a:rPr lang="pl-PL" sz="1400" dirty="0" smtClean="0"/>
              <a:t>(</a:t>
            </a:r>
            <a:r>
              <a:rPr lang="pl-PL" sz="1400" dirty="0" err="1" smtClean="0"/>
              <a:t>sockfd</a:t>
            </a:r>
            <a:r>
              <a:rPr lang="pl-PL" sz="1400" dirty="0"/>
              <a:t>, &amp;</a:t>
            </a:r>
            <a:r>
              <a:rPr lang="pl-PL" sz="1400" dirty="0" err="1"/>
              <a:t>ch</a:t>
            </a:r>
            <a:r>
              <a:rPr lang="pl-PL" sz="1400" dirty="0"/>
              <a:t>, 1);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read</a:t>
            </a:r>
            <a:r>
              <a:rPr lang="pl-PL" sz="1400" dirty="0"/>
              <a:t>(</a:t>
            </a:r>
            <a:r>
              <a:rPr lang="pl-PL" sz="1400" dirty="0" err="1"/>
              <a:t>sockfd</a:t>
            </a:r>
            <a:r>
              <a:rPr lang="pl-PL" sz="1400" dirty="0"/>
              <a:t>, &amp;</a:t>
            </a:r>
            <a:r>
              <a:rPr lang="pl-PL" sz="1400" dirty="0" err="1"/>
              <a:t>ch</a:t>
            </a:r>
            <a:r>
              <a:rPr lang="pl-PL" sz="1400" dirty="0"/>
              <a:t>, 1);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printf</a:t>
            </a:r>
            <a:r>
              <a:rPr lang="pl-PL" sz="1400" dirty="0"/>
              <a:t>("char from </a:t>
            </a:r>
            <a:r>
              <a:rPr lang="pl-PL" sz="1400" dirty="0" err="1"/>
              <a:t>server</a:t>
            </a:r>
            <a:r>
              <a:rPr lang="pl-PL" sz="1400" dirty="0"/>
              <a:t> = %c\n", </a:t>
            </a:r>
            <a:r>
              <a:rPr lang="pl-PL" sz="1400" dirty="0" err="1"/>
              <a:t>ch</a:t>
            </a:r>
            <a:r>
              <a:rPr lang="pl-PL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close</a:t>
            </a:r>
            <a:r>
              <a:rPr lang="pl-PL" sz="1400" dirty="0"/>
              <a:t>(</a:t>
            </a:r>
            <a:r>
              <a:rPr lang="pl-PL" sz="1400" dirty="0" err="1"/>
              <a:t>sockfd</a:t>
            </a:r>
            <a:r>
              <a:rPr lang="pl-PL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exit</a:t>
            </a:r>
            <a:r>
              <a:rPr lang="pl-PL" sz="1400" dirty="0"/>
              <a:t>(0);</a:t>
            </a:r>
          </a:p>
          <a:p>
            <a:r>
              <a:rPr lang="pl-PL" sz="1400" dirty="0"/>
              <a:t>}</a:t>
            </a:r>
          </a:p>
          <a:p>
            <a:endParaRPr lang="pl-PL" sz="14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4355976" y="908720"/>
            <a:ext cx="4536504" cy="48320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// Pliki nagłówkowe</a:t>
            </a:r>
            <a:endParaRPr lang="pl-PL" sz="1400" dirty="0"/>
          </a:p>
          <a:p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 err="1"/>
              <a:t>main</a:t>
            </a:r>
            <a:r>
              <a:rPr lang="pl-PL" sz="1400" dirty="0" smtClean="0"/>
              <a:t>() //serwer</a:t>
            </a:r>
            <a:endParaRPr lang="pl-PL" sz="1400" dirty="0"/>
          </a:p>
          <a:p>
            <a:r>
              <a:rPr lang="pl-PL" sz="1400" dirty="0" smtClean="0"/>
              <a:t>{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server_sockfd</a:t>
            </a:r>
            <a:r>
              <a:rPr lang="pl-PL" sz="1400" dirty="0"/>
              <a:t>, </a:t>
            </a:r>
            <a:r>
              <a:rPr lang="pl-PL" sz="1400" dirty="0" err="1"/>
              <a:t>client_sockfd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server_len</a:t>
            </a:r>
            <a:r>
              <a:rPr lang="pl-PL" sz="1400" dirty="0"/>
              <a:t>, </a:t>
            </a:r>
            <a:r>
              <a:rPr lang="pl-PL" sz="1400" dirty="0" err="1"/>
              <a:t>client_len</a:t>
            </a:r>
            <a:r>
              <a:rPr lang="pl-PL" sz="1400" dirty="0"/>
              <a:t>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</a:t>
            </a:r>
            <a:r>
              <a:rPr lang="pl-PL" sz="1400" dirty="0" err="1">
                <a:solidFill>
                  <a:srgbClr val="FF0000"/>
                </a:solidFill>
              </a:rPr>
              <a:t>struct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sockaddr_in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server_address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</a:t>
            </a:r>
            <a:r>
              <a:rPr lang="pl-PL" sz="1400" dirty="0" err="1">
                <a:solidFill>
                  <a:srgbClr val="FF0000"/>
                </a:solidFill>
              </a:rPr>
              <a:t>struct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sockaddr_in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client_address</a:t>
            </a:r>
            <a:r>
              <a:rPr lang="pl-PL" sz="1400" dirty="0">
                <a:solidFill>
                  <a:srgbClr val="FF0000"/>
                </a:solidFill>
              </a:rPr>
              <a:t>;</a:t>
            </a:r>
          </a:p>
          <a:p>
            <a:r>
              <a:rPr lang="pl-PL" sz="1400" dirty="0" smtClean="0">
                <a:solidFill>
                  <a:srgbClr val="FF0000"/>
                </a:solidFill>
              </a:rPr>
              <a:t>    </a:t>
            </a:r>
            <a:r>
              <a:rPr lang="pl-PL" sz="1400" dirty="0" err="1" smtClean="0">
                <a:solidFill>
                  <a:srgbClr val="FF0000"/>
                </a:solidFill>
              </a:rPr>
              <a:t>server_sockfd</a:t>
            </a:r>
            <a:r>
              <a:rPr lang="pl-PL" sz="1400" dirty="0" smtClean="0">
                <a:solidFill>
                  <a:srgbClr val="FF0000"/>
                </a:solidFill>
              </a:rPr>
              <a:t> </a:t>
            </a:r>
            <a:r>
              <a:rPr lang="pl-PL" sz="1400" dirty="0">
                <a:solidFill>
                  <a:srgbClr val="FF0000"/>
                </a:solidFill>
              </a:rPr>
              <a:t>= </a:t>
            </a:r>
            <a:r>
              <a:rPr lang="pl-PL" sz="1400" dirty="0" err="1">
                <a:solidFill>
                  <a:srgbClr val="FF0000"/>
                </a:solidFill>
              </a:rPr>
              <a:t>socket</a:t>
            </a:r>
            <a:r>
              <a:rPr lang="pl-PL" sz="1400" dirty="0">
                <a:solidFill>
                  <a:srgbClr val="FF0000"/>
                </a:solidFill>
              </a:rPr>
              <a:t>(AF_INET, SOCK_STREAM, 0);</a:t>
            </a:r>
          </a:p>
          <a:p>
            <a:r>
              <a:rPr lang="pl-PL" sz="1400" dirty="0" smtClean="0">
                <a:solidFill>
                  <a:srgbClr val="FF0000"/>
                </a:solidFill>
              </a:rPr>
              <a:t>    </a:t>
            </a:r>
            <a:r>
              <a:rPr lang="pl-PL" sz="1400" dirty="0" err="1" smtClean="0">
                <a:solidFill>
                  <a:srgbClr val="FF0000"/>
                </a:solidFill>
              </a:rPr>
              <a:t>server_address.sin_family</a:t>
            </a:r>
            <a:r>
              <a:rPr lang="pl-PL" sz="1400" dirty="0" smtClean="0">
                <a:solidFill>
                  <a:srgbClr val="FF0000"/>
                </a:solidFill>
              </a:rPr>
              <a:t> </a:t>
            </a:r>
            <a:r>
              <a:rPr lang="pl-PL" sz="1400" dirty="0">
                <a:solidFill>
                  <a:srgbClr val="FF0000"/>
                </a:solidFill>
              </a:rPr>
              <a:t>= AF_INET;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</a:t>
            </a:r>
            <a:r>
              <a:rPr lang="pl-PL" sz="1400" dirty="0" err="1">
                <a:solidFill>
                  <a:srgbClr val="FF0000"/>
                </a:solidFill>
              </a:rPr>
              <a:t>server_address.sin_addr.s_addr</a:t>
            </a:r>
            <a:r>
              <a:rPr lang="pl-PL" sz="1400" dirty="0">
                <a:solidFill>
                  <a:srgbClr val="FF0000"/>
                </a:solidFill>
              </a:rPr>
              <a:t> = </a:t>
            </a:r>
            <a:r>
              <a:rPr lang="pl-PL" sz="1400" dirty="0" err="1">
                <a:solidFill>
                  <a:srgbClr val="FF0000"/>
                </a:solidFill>
              </a:rPr>
              <a:t>inet_addr</a:t>
            </a:r>
            <a:r>
              <a:rPr lang="pl-PL" sz="1400" dirty="0">
                <a:solidFill>
                  <a:srgbClr val="FF0000"/>
                </a:solidFill>
              </a:rPr>
              <a:t>("127.0.0.1");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</a:t>
            </a:r>
            <a:r>
              <a:rPr lang="pl-PL" sz="1400" dirty="0" err="1">
                <a:solidFill>
                  <a:srgbClr val="FF0000"/>
                </a:solidFill>
              </a:rPr>
              <a:t>server_address.sin_port</a:t>
            </a:r>
            <a:r>
              <a:rPr lang="pl-PL" sz="1400" dirty="0">
                <a:solidFill>
                  <a:srgbClr val="FF0000"/>
                </a:solidFill>
              </a:rPr>
              <a:t> = 9734;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server_len</a:t>
            </a:r>
            <a:r>
              <a:rPr lang="pl-PL" sz="1400" dirty="0"/>
              <a:t> = </a:t>
            </a:r>
            <a:r>
              <a:rPr lang="pl-PL" sz="1400" dirty="0" err="1"/>
              <a:t>sizeof</a:t>
            </a:r>
            <a:r>
              <a:rPr lang="pl-PL" sz="1400" dirty="0"/>
              <a:t>(</a:t>
            </a:r>
            <a:r>
              <a:rPr lang="pl-PL" sz="1400" dirty="0" err="1"/>
              <a:t>server_address</a:t>
            </a:r>
            <a:r>
              <a:rPr lang="pl-PL" sz="1400" dirty="0"/>
              <a:t>);</a:t>
            </a:r>
          </a:p>
          <a:p>
            <a:r>
              <a:rPr lang="pl-PL" sz="1400" dirty="0"/>
              <a:t>    bind(</a:t>
            </a:r>
            <a:r>
              <a:rPr lang="pl-PL" sz="1400" dirty="0" err="1"/>
              <a:t>server_sockfd</a:t>
            </a:r>
            <a:r>
              <a:rPr lang="pl-PL" sz="1400" dirty="0"/>
              <a:t>, </a:t>
            </a:r>
            <a:endParaRPr lang="pl-PL" sz="1400" dirty="0" smtClean="0"/>
          </a:p>
          <a:p>
            <a:r>
              <a:rPr lang="pl-PL" sz="1400" dirty="0" smtClean="0"/>
              <a:t>              (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sockaddr</a:t>
            </a:r>
            <a:r>
              <a:rPr lang="pl-PL" sz="1400" dirty="0"/>
              <a:t> *)&amp;</a:t>
            </a:r>
            <a:r>
              <a:rPr lang="pl-PL" sz="1400" dirty="0" err="1"/>
              <a:t>server_address</a:t>
            </a:r>
            <a:r>
              <a:rPr lang="pl-PL" sz="1400" dirty="0"/>
              <a:t>, </a:t>
            </a:r>
            <a:r>
              <a:rPr lang="pl-PL" sz="1400" dirty="0" err="1"/>
              <a:t>server_len</a:t>
            </a:r>
            <a:r>
              <a:rPr lang="pl-PL" sz="1400" dirty="0"/>
              <a:t>);</a:t>
            </a:r>
          </a:p>
          <a:p>
            <a:r>
              <a:rPr lang="pl-PL" sz="1400" dirty="0" smtClean="0"/>
              <a:t>    </a:t>
            </a:r>
            <a:r>
              <a:rPr lang="pl-PL" sz="1400" dirty="0" err="1" smtClean="0"/>
              <a:t>listen</a:t>
            </a:r>
            <a:r>
              <a:rPr lang="pl-PL" sz="1400" dirty="0" smtClean="0"/>
              <a:t>(</a:t>
            </a:r>
            <a:r>
              <a:rPr lang="pl-PL" sz="1400" dirty="0" err="1" smtClean="0"/>
              <a:t>server_sockfd</a:t>
            </a:r>
            <a:r>
              <a:rPr lang="pl-PL" sz="1400" dirty="0"/>
              <a:t>, 5);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while</a:t>
            </a:r>
            <a:r>
              <a:rPr lang="pl-PL" sz="1400" dirty="0"/>
              <a:t>(1) </a:t>
            </a:r>
            <a:r>
              <a:rPr lang="pl-PL" sz="1400" dirty="0" smtClean="0"/>
              <a:t>{        </a:t>
            </a:r>
            <a:r>
              <a:rPr lang="pl-PL" sz="1400" dirty="0"/>
              <a:t>char </a:t>
            </a:r>
            <a:r>
              <a:rPr lang="pl-PL" sz="1400" dirty="0" err="1"/>
              <a:t>ch</a:t>
            </a:r>
            <a:r>
              <a:rPr lang="pl-PL" sz="1400" dirty="0" smtClean="0"/>
              <a:t>;        </a:t>
            </a:r>
            <a:r>
              <a:rPr lang="pl-PL" sz="1400" dirty="0" err="1"/>
              <a:t>printf</a:t>
            </a:r>
            <a:r>
              <a:rPr lang="pl-PL" sz="1400" dirty="0"/>
              <a:t>("</a:t>
            </a:r>
            <a:r>
              <a:rPr lang="pl-PL" sz="1400" dirty="0" err="1"/>
              <a:t>server</a:t>
            </a:r>
            <a:r>
              <a:rPr lang="pl-PL" sz="1400" dirty="0"/>
              <a:t> </a:t>
            </a:r>
            <a:r>
              <a:rPr lang="pl-PL" sz="1400" dirty="0" err="1"/>
              <a:t>waiting</a:t>
            </a:r>
            <a:r>
              <a:rPr lang="pl-PL" sz="1400" dirty="0"/>
              <a:t>\n");</a:t>
            </a:r>
          </a:p>
          <a:p>
            <a:r>
              <a:rPr lang="pl-PL" sz="1400" dirty="0" smtClean="0"/>
              <a:t>        </a:t>
            </a:r>
            <a:r>
              <a:rPr lang="pl-PL" sz="1400" dirty="0" err="1" smtClean="0"/>
              <a:t>client_len</a:t>
            </a:r>
            <a:r>
              <a:rPr lang="pl-PL" sz="1400" dirty="0" smtClean="0"/>
              <a:t> </a:t>
            </a:r>
            <a:r>
              <a:rPr lang="pl-PL" sz="1400" dirty="0"/>
              <a:t>= </a:t>
            </a:r>
            <a:r>
              <a:rPr lang="pl-PL" sz="1400" dirty="0" err="1"/>
              <a:t>sizeof</a:t>
            </a:r>
            <a:r>
              <a:rPr lang="pl-PL" sz="1400" dirty="0"/>
              <a:t>(</a:t>
            </a:r>
            <a:r>
              <a:rPr lang="pl-PL" sz="1400" dirty="0" err="1"/>
              <a:t>client_address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client_sockfd</a:t>
            </a:r>
            <a:r>
              <a:rPr lang="pl-PL" sz="1400" dirty="0"/>
              <a:t> = </a:t>
            </a:r>
            <a:r>
              <a:rPr lang="pl-PL" sz="1400" dirty="0" err="1"/>
              <a:t>accept</a:t>
            </a:r>
            <a:r>
              <a:rPr lang="pl-PL" sz="1400" dirty="0"/>
              <a:t>(</a:t>
            </a:r>
            <a:r>
              <a:rPr lang="pl-PL" sz="1400" dirty="0" err="1"/>
              <a:t>server_sockfd</a:t>
            </a:r>
            <a:r>
              <a:rPr lang="pl-PL" sz="1400" dirty="0"/>
              <a:t>,</a:t>
            </a:r>
          </a:p>
          <a:p>
            <a:r>
              <a:rPr lang="pl-PL" sz="1400" dirty="0"/>
              <a:t>            (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sockaddr</a:t>
            </a:r>
            <a:r>
              <a:rPr lang="pl-PL" sz="1400" dirty="0"/>
              <a:t> *)&amp;</a:t>
            </a:r>
            <a:r>
              <a:rPr lang="pl-PL" sz="1400" dirty="0" err="1"/>
              <a:t>client_address</a:t>
            </a:r>
            <a:r>
              <a:rPr lang="pl-PL" sz="1400" dirty="0"/>
              <a:t>, &amp;</a:t>
            </a:r>
            <a:r>
              <a:rPr lang="pl-PL" sz="1400" dirty="0" err="1"/>
              <a:t>client_len</a:t>
            </a:r>
            <a:r>
              <a:rPr lang="pl-PL" sz="1400" dirty="0"/>
              <a:t>);</a:t>
            </a:r>
          </a:p>
          <a:p>
            <a:r>
              <a:rPr lang="pl-PL" sz="1400" dirty="0" smtClean="0"/>
              <a:t>        </a:t>
            </a:r>
            <a:r>
              <a:rPr lang="pl-PL" sz="1400" dirty="0" err="1" smtClean="0"/>
              <a:t>read</a:t>
            </a:r>
            <a:r>
              <a:rPr lang="pl-PL" sz="1400" dirty="0" smtClean="0"/>
              <a:t>(</a:t>
            </a:r>
            <a:r>
              <a:rPr lang="pl-PL" sz="1400" dirty="0" err="1" smtClean="0"/>
              <a:t>client_sockfd</a:t>
            </a:r>
            <a:r>
              <a:rPr lang="pl-PL" sz="1400" dirty="0"/>
              <a:t>, &amp;</a:t>
            </a:r>
            <a:r>
              <a:rPr lang="pl-PL" sz="1400" dirty="0" err="1"/>
              <a:t>ch</a:t>
            </a:r>
            <a:r>
              <a:rPr lang="pl-PL" sz="1400" dirty="0"/>
              <a:t>, 1);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ch</a:t>
            </a:r>
            <a:r>
              <a:rPr lang="pl-PL" sz="1400" dirty="0"/>
              <a:t>++;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write</a:t>
            </a:r>
            <a:r>
              <a:rPr lang="pl-PL" sz="1400" dirty="0"/>
              <a:t>(</a:t>
            </a:r>
            <a:r>
              <a:rPr lang="pl-PL" sz="1400" dirty="0" err="1"/>
              <a:t>client_sockfd</a:t>
            </a:r>
            <a:r>
              <a:rPr lang="pl-PL" sz="1400" dirty="0"/>
              <a:t>, &amp;</a:t>
            </a:r>
            <a:r>
              <a:rPr lang="pl-PL" sz="1400" dirty="0" err="1"/>
              <a:t>ch</a:t>
            </a:r>
            <a:r>
              <a:rPr lang="pl-PL" sz="1400" dirty="0"/>
              <a:t>, 1);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close</a:t>
            </a:r>
            <a:r>
              <a:rPr lang="pl-PL" sz="1400" dirty="0"/>
              <a:t>(</a:t>
            </a:r>
            <a:r>
              <a:rPr lang="pl-PL" sz="1400" dirty="0" err="1"/>
              <a:t>client_sockfd</a:t>
            </a:r>
            <a:r>
              <a:rPr lang="pl-PL" sz="1400" dirty="0" smtClean="0"/>
              <a:t>);}}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296573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Problemy…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Raport z wykonania polecenia </a:t>
            </a:r>
            <a:r>
              <a:rPr lang="pl-PL" dirty="0" err="1" smtClean="0"/>
              <a:t>netstat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r>
              <a:rPr lang="pl-PL" sz="1600" dirty="0">
                <a:latin typeface="Courier New" pitchFamily="49" charset="0"/>
                <a:cs typeface="Courier New" pitchFamily="49" charset="0"/>
              </a:rPr>
              <a:t>$ server2 &amp;</a:t>
            </a:r>
          </a:p>
          <a:p>
            <a:pPr marL="0" indent="0">
              <a:buNone/>
            </a:pPr>
            <a:r>
              <a:rPr lang="pl-PL" sz="1600" dirty="0">
                <a:latin typeface="Courier New" pitchFamily="49" charset="0"/>
                <a:cs typeface="Courier New" pitchFamily="49" charset="0"/>
              </a:rPr>
              <a:t>[4] 1225</a:t>
            </a:r>
          </a:p>
          <a:p>
            <a:pPr marL="0" indent="0">
              <a:buNone/>
            </a:pPr>
            <a:r>
              <a:rPr lang="pl-PL" sz="1600" dirty="0">
                <a:latin typeface="Courier New" pitchFamily="49" charset="0"/>
                <a:cs typeface="Courier New" pitchFamily="49" charset="0"/>
              </a:rPr>
              <a:t>$ </a:t>
            </a:r>
            <a:r>
              <a:rPr lang="pl-PL" sz="1600" dirty="0" err="1">
                <a:latin typeface="Courier New" pitchFamily="49" charset="0"/>
                <a:cs typeface="Courier New" pitchFamily="49" charset="0"/>
              </a:rPr>
              <a:t>server</a:t>
            </a:r>
            <a:r>
              <a:rPr lang="pl-PL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600" dirty="0" err="1">
                <a:latin typeface="Courier New" pitchFamily="49" charset="0"/>
                <a:cs typeface="Courier New" pitchFamily="49" charset="0"/>
              </a:rPr>
              <a:t>waiting</a:t>
            </a:r>
            <a:endParaRPr lang="pl-PL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l-PL" sz="1600" dirty="0">
                <a:latin typeface="Courier New" pitchFamily="49" charset="0"/>
                <a:cs typeface="Courier New" pitchFamily="49" charset="0"/>
              </a:rPr>
              <a:t>client2</a:t>
            </a:r>
          </a:p>
          <a:p>
            <a:pPr marL="0" indent="0">
              <a:buNone/>
            </a:pPr>
            <a:r>
              <a:rPr lang="pl-PL" sz="1600" dirty="0" err="1">
                <a:latin typeface="Courier New" pitchFamily="49" charset="0"/>
                <a:cs typeface="Courier New" pitchFamily="49" charset="0"/>
              </a:rPr>
              <a:t>server</a:t>
            </a:r>
            <a:r>
              <a:rPr lang="pl-PL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600" dirty="0" err="1">
                <a:latin typeface="Courier New" pitchFamily="49" charset="0"/>
                <a:cs typeface="Courier New" pitchFamily="49" charset="0"/>
              </a:rPr>
              <a:t>waiting</a:t>
            </a:r>
            <a:endParaRPr lang="pl-PL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l-PL" sz="1600" dirty="0">
                <a:latin typeface="Courier New" pitchFamily="49" charset="0"/>
                <a:cs typeface="Courier New" pitchFamily="49" charset="0"/>
              </a:rPr>
              <a:t>char from </a:t>
            </a:r>
            <a:r>
              <a:rPr lang="pl-PL" sz="1600" dirty="0" err="1">
                <a:latin typeface="Courier New" pitchFamily="49" charset="0"/>
                <a:cs typeface="Courier New" pitchFamily="49" charset="0"/>
              </a:rPr>
              <a:t>server</a:t>
            </a:r>
            <a:r>
              <a:rPr lang="pl-PL" sz="1600" dirty="0">
                <a:latin typeface="Courier New" pitchFamily="49" charset="0"/>
                <a:cs typeface="Courier New" pitchFamily="49" charset="0"/>
              </a:rPr>
              <a:t> = B</a:t>
            </a:r>
          </a:p>
          <a:p>
            <a:pPr marL="0" indent="0">
              <a:buNone/>
            </a:pPr>
            <a:r>
              <a:rPr lang="pl-PL" sz="1600" dirty="0">
                <a:latin typeface="Courier New" pitchFamily="49" charset="0"/>
                <a:cs typeface="Courier New" pitchFamily="49" charset="0"/>
              </a:rPr>
              <a:t>$ </a:t>
            </a:r>
            <a:r>
              <a:rPr lang="pl-PL" sz="1600" dirty="0" err="1">
                <a:latin typeface="Courier New" pitchFamily="49" charset="0"/>
                <a:cs typeface="Courier New" pitchFamily="49" charset="0"/>
              </a:rPr>
              <a:t>netstat</a:t>
            </a:r>
            <a:endParaRPr lang="pl-PL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l-PL" sz="1600" dirty="0">
                <a:latin typeface="Courier New" pitchFamily="49" charset="0"/>
                <a:cs typeface="Courier New" pitchFamily="49" charset="0"/>
              </a:rPr>
              <a:t>Active Internet </a:t>
            </a:r>
            <a:r>
              <a:rPr lang="pl-PL" sz="1600" dirty="0" err="1">
                <a:latin typeface="Courier New" pitchFamily="49" charset="0"/>
                <a:cs typeface="Courier New" pitchFamily="49" charset="0"/>
              </a:rPr>
              <a:t>connections</a:t>
            </a:r>
            <a:endParaRPr lang="pl-PL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l-PL" sz="1600" dirty="0" err="1">
                <a:latin typeface="Courier New" pitchFamily="49" charset="0"/>
                <a:cs typeface="Courier New" pitchFamily="49" charset="0"/>
              </a:rPr>
              <a:t>Proto</a:t>
            </a:r>
            <a:r>
              <a:rPr lang="pl-PL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600" dirty="0" err="1">
                <a:latin typeface="Courier New" pitchFamily="49" charset="0"/>
                <a:cs typeface="Courier New" pitchFamily="49" charset="0"/>
              </a:rPr>
              <a:t>Recv</a:t>
            </a:r>
            <a:r>
              <a:rPr lang="pl-PL" sz="1600" dirty="0">
                <a:latin typeface="Courier New" pitchFamily="49" charset="0"/>
                <a:cs typeface="Courier New" pitchFamily="49" charset="0"/>
              </a:rPr>
              <a:t>-Q </a:t>
            </a:r>
            <a:r>
              <a:rPr lang="pl-PL" sz="1600" dirty="0" err="1">
                <a:latin typeface="Courier New" pitchFamily="49" charset="0"/>
                <a:cs typeface="Courier New" pitchFamily="49" charset="0"/>
              </a:rPr>
              <a:t>Send</a:t>
            </a:r>
            <a:r>
              <a:rPr lang="pl-PL" sz="1600" dirty="0">
                <a:latin typeface="Courier New" pitchFamily="49" charset="0"/>
                <a:cs typeface="Courier New" pitchFamily="49" charset="0"/>
              </a:rPr>
              <a:t>-Q </a:t>
            </a:r>
            <a:r>
              <a:rPr lang="pl-PL" sz="1600" dirty="0" err="1">
                <a:latin typeface="Courier New" pitchFamily="49" charset="0"/>
                <a:cs typeface="Courier New" pitchFamily="49" charset="0"/>
              </a:rPr>
              <a:t>Local</a:t>
            </a:r>
            <a:r>
              <a:rPr lang="pl-PL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600" dirty="0" err="1">
                <a:latin typeface="Courier New" pitchFamily="49" charset="0"/>
                <a:cs typeface="Courier New" pitchFamily="49" charset="0"/>
              </a:rPr>
              <a:t>Address</a:t>
            </a:r>
            <a:r>
              <a:rPr lang="pl-PL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600" dirty="0" err="1">
                <a:latin typeface="Courier New" pitchFamily="49" charset="0"/>
                <a:cs typeface="Courier New" pitchFamily="49" charset="0"/>
              </a:rPr>
              <a:t>Foreign</a:t>
            </a:r>
            <a:r>
              <a:rPr lang="pl-PL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600" dirty="0" err="1">
                <a:latin typeface="Courier New" pitchFamily="49" charset="0"/>
                <a:cs typeface="Courier New" pitchFamily="49" charset="0"/>
              </a:rPr>
              <a:t>Address</a:t>
            </a:r>
            <a:r>
              <a:rPr lang="pl-PL" sz="16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pl-PL" sz="1600" dirty="0" err="1">
                <a:latin typeface="Courier New" pitchFamily="49" charset="0"/>
                <a:cs typeface="Courier New" pitchFamily="49" charset="0"/>
              </a:rPr>
              <a:t>State</a:t>
            </a:r>
            <a:r>
              <a:rPr lang="pl-PL" sz="1600" dirty="0">
                <a:latin typeface="Courier New" pitchFamily="49" charset="0"/>
                <a:cs typeface="Courier New" pitchFamily="49" charset="0"/>
              </a:rPr>
              <a:t>) User</a:t>
            </a:r>
          </a:p>
          <a:p>
            <a:pPr marL="0" indent="0">
              <a:buNone/>
            </a:pPr>
            <a:r>
              <a:rPr lang="pl-PL" sz="1600" dirty="0" err="1">
                <a:latin typeface="Courier New" pitchFamily="49" charset="0"/>
                <a:cs typeface="Courier New" pitchFamily="49" charset="0"/>
              </a:rPr>
              <a:t>tcp</a:t>
            </a:r>
            <a:r>
              <a:rPr lang="pl-PL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	1 	0 </a:t>
            </a:r>
            <a:r>
              <a:rPr lang="pl-PL" sz="1600" dirty="0">
                <a:latin typeface="Courier New" pitchFamily="49" charset="0"/>
                <a:cs typeface="Courier New" pitchFamily="49" charset="0"/>
              </a:rPr>
              <a:t>localhost:</a:t>
            </a:r>
            <a:r>
              <a:rPr lang="pl-PL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1574</a:t>
            </a:r>
            <a:r>
              <a:rPr lang="pl-PL" sz="1600" dirty="0">
                <a:latin typeface="Courier New" pitchFamily="49" charset="0"/>
                <a:cs typeface="Courier New" pitchFamily="49" charset="0"/>
              </a:rPr>
              <a:t> localhost:1174 TIME_WAIT </a:t>
            </a:r>
            <a:r>
              <a:rPr lang="pl-PL" sz="1600" dirty="0" err="1">
                <a:latin typeface="Courier New" pitchFamily="49" charset="0"/>
                <a:cs typeface="Courier New" pitchFamily="49" charset="0"/>
              </a:rPr>
              <a:t>root</a:t>
            </a:r>
            <a:endParaRPr lang="pl-PL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pl-PL" dirty="0" smtClean="0"/>
              <a:t>Port lokalny ma wartość 1574 zamiast 9735!</a:t>
            </a:r>
          </a:p>
          <a:p>
            <a:r>
              <a:rPr lang="pl-PL" dirty="0" smtClean="0"/>
              <a:t>Wynika to z różnic reprezentacji liczb (kolejności bajtów w liczbach wielobajtowych) na komputerze i w „porządku sieciowym”.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80141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778098"/>
          </a:xfrm>
        </p:spPr>
        <p:txBody>
          <a:bodyPr>
            <a:noAutofit/>
          </a:bodyPr>
          <a:lstStyle/>
          <a:p>
            <a:r>
              <a:rPr lang="pl-PL" sz="2800" dirty="0" smtClean="0"/>
              <a:t>Funkcje konwertujące porządek bajtów z hosta do sieci i odwrotnie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r>
              <a:rPr lang="pl-PL" dirty="0" err="1"/>
              <a:t>h</a:t>
            </a:r>
            <a:r>
              <a:rPr lang="pl-PL" dirty="0" err="1" smtClean="0"/>
              <a:t>tonl</a:t>
            </a:r>
            <a:r>
              <a:rPr lang="pl-PL" dirty="0" smtClean="0"/>
              <a:t> = host to network, </a:t>
            </a:r>
            <a:r>
              <a:rPr lang="pl-PL" dirty="0" err="1" smtClean="0"/>
              <a:t>long</a:t>
            </a:r>
            <a:endParaRPr lang="pl-PL" dirty="0" smtClean="0"/>
          </a:p>
          <a:p>
            <a:r>
              <a:rPr lang="pl-PL" dirty="0" err="1"/>
              <a:t>h</a:t>
            </a:r>
            <a:r>
              <a:rPr lang="pl-PL" dirty="0" err="1" smtClean="0"/>
              <a:t>tons</a:t>
            </a:r>
            <a:r>
              <a:rPr lang="pl-PL" dirty="0" smtClean="0"/>
              <a:t> = host to network, </a:t>
            </a:r>
            <a:r>
              <a:rPr lang="pl-PL" dirty="0" err="1" smtClean="0"/>
              <a:t>short</a:t>
            </a:r>
            <a:endParaRPr lang="pl-PL" dirty="0" smtClean="0"/>
          </a:p>
          <a:p>
            <a:r>
              <a:rPr lang="pl-PL" dirty="0" err="1"/>
              <a:t>n</a:t>
            </a:r>
            <a:r>
              <a:rPr lang="pl-PL" dirty="0" err="1" smtClean="0"/>
              <a:t>tohl</a:t>
            </a:r>
            <a:r>
              <a:rPr lang="pl-PL" dirty="0" smtClean="0"/>
              <a:t> = network to host, </a:t>
            </a:r>
            <a:r>
              <a:rPr lang="pl-PL" dirty="0" err="1" smtClean="0"/>
              <a:t>long</a:t>
            </a:r>
            <a:endParaRPr lang="pl-PL" dirty="0" smtClean="0"/>
          </a:p>
          <a:p>
            <a:r>
              <a:rPr lang="pl-PL" dirty="0" err="1"/>
              <a:t>n</a:t>
            </a:r>
            <a:r>
              <a:rPr lang="pl-PL" dirty="0" err="1" smtClean="0"/>
              <a:t>tohs</a:t>
            </a:r>
            <a:r>
              <a:rPr lang="pl-PL" dirty="0" smtClean="0"/>
              <a:t> = network to host, </a:t>
            </a:r>
            <a:r>
              <a:rPr lang="pl-PL" smtClean="0"/>
              <a:t>short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19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467544" y="1268760"/>
            <a:ext cx="82089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#</a:t>
            </a:r>
            <a:r>
              <a:rPr lang="pl-PL" dirty="0" err="1"/>
              <a:t>include</a:t>
            </a:r>
            <a:r>
              <a:rPr lang="pl-PL" dirty="0"/>
              <a:t> &lt;</a:t>
            </a:r>
            <a:r>
              <a:rPr lang="pl-PL" dirty="0" err="1"/>
              <a:t>netinet</a:t>
            </a:r>
            <a:r>
              <a:rPr lang="pl-PL" dirty="0"/>
              <a:t>/</a:t>
            </a:r>
            <a:r>
              <a:rPr lang="pl-PL" dirty="0" err="1"/>
              <a:t>in.h</a:t>
            </a:r>
            <a:r>
              <a:rPr lang="pl-PL" dirty="0"/>
              <a:t>&gt;</a:t>
            </a:r>
          </a:p>
          <a:p>
            <a:r>
              <a:rPr lang="pl-PL" dirty="0" err="1"/>
              <a:t>unsigned</a:t>
            </a:r>
            <a:r>
              <a:rPr lang="pl-PL" dirty="0"/>
              <a:t> </a:t>
            </a:r>
            <a:r>
              <a:rPr lang="pl-PL" dirty="0" err="1"/>
              <a:t>long</a:t>
            </a:r>
            <a:r>
              <a:rPr lang="pl-PL" dirty="0"/>
              <a:t>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htonl</a:t>
            </a:r>
            <a:r>
              <a:rPr lang="pl-PL" dirty="0"/>
              <a:t>(</a:t>
            </a:r>
            <a:r>
              <a:rPr lang="pl-PL" dirty="0" err="1"/>
              <a:t>unsigned</a:t>
            </a:r>
            <a:r>
              <a:rPr lang="pl-PL" dirty="0"/>
              <a:t> </a:t>
            </a:r>
            <a:r>
              <a:rPr lang="pl-PL" dirty="0" err="1"/>
              <a:t>long</a:t>
            </a:r>
            <a:r>
              <a:rPr lang="pl-PL" dirty="0"/>
              <a:t>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hostlong</a:t>
            </a:r>
            <a:r>
              <a:rPr lang="pl-PL" dirty="0"/>
              <a:t>);</a:t>
            </a:r>
          </a:p>
          <a:p>
            <a:r>
              <a:rPr lang="pl-PL" dirty="0" err="1"/>
              <a:t>unsigned</a:t>
            </a:r>
            <a:r>
              <a:rPr lang="pl-PL" dirty="0"/>
              <a:t> </a:t>
            </a:r>
            <a:r>
              <a:rPr lang="pl-PL" dirty="0" err="1"/>
              <a:t>short</a:t>
            </a:r>
            <a:r>
              <a:rPr lang="pl-PL" dirty="0"/>
              <a:t>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htons</a:t>
            </a:r>
            <a:r>
              <a:rPr lang="pl-PL" dirty="0"/>
              <a:t>(</a:t>
            </a:r>
            <a:r>
              <a:rPr lang="pl-PL" dirty="0" err="1"/>
              <a:t>unsigned</a:t>
            </a:r>
            <a:r>
              <a:rPr lang="pl-PL" dirty="0"/>
              <a:t> </a:t>
            </a:r>
            <a:r>
              <a:rPr lang="pl-PL" dirty="0" err="1"/>
              <a:t>short</a:t>
            </a:r>
            <a:r>
              <a:rPr lang="pl-PL" dirty="0"/>
              <a:t>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hostshort</a:t>
            </a:r>
            <a:r>
              <a:rPr lang="pl-PL" dirty="0"/>
              <a:t>);</a:t>
            </a:r>
          </a:p>
          <a:p>
            <a:r>
              <a:rPr lang="pl-PL" dirty="0" err="1"/>
              <a:t>unsigned</a:t>
            </a:r>
            <a:r>
              <a:rPr lang="pl-PL" dirty="0"/>
              <a:t> </a:t>
            </a:r>
            <a:r>
              <a:rPr lang="pl-PL" dirty="0" err="1"/>
              <a:t>long</a:t>
            </a:r>
            <a:r>
              <a:rPr lang="pl-PL" dirty="0"/>
              <a:t>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ntohl</a:t>
            </a:r>
            <a:r>
              <a:rPr lang="pl-PL" dirty="0"/>
              <a:t>(</a:t>
            </a:r>
            <a:r>
              <a:rPr lang="pl-PL" dirty="0" err="1"/>
              <a:t>unsigned</a:t>
            </a:r>
            <a:r>
              <a:rPr lang="pl-PL" dirty="0"/>
              <a:t> </a:t>
            </a:r>
            <a:r>
              <a:rPr lang="pl-PL" dirty="0" err="1"/>
              <a:t>long</a:t>
            </a:r>
            <a:r>
              <a:rPr lang="pl-PL" dirty="0"/>
              <a:t>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netlong</a:t>
            </a:r>
            <a:r>
              <a:rPr lang="pl-PL" dirty="0"/>
              <a:t>);</a:t>
            </a:r>
          </a:p>
          <a:p>
            <a:r>
              <a:rPr lang="pl-PL" dirty="0" err="1"/>
              <a:t>unsigned</a:t>
            </a:r>
            <a:r>
              <a:rPr lang="pl-PL" dirty="0"/>
              <a:t> </a:t>
            </a:r>
            <a:r>
              <a:rPr lang="pl-PL" dirty="0" err="1"/>
              <a:t>short</a:t>
            </a:r>
            <a:r>
              <a:rPr lang="pl-PL" dirty="0"/>
              <a:t>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ntohs</a:t>
            </a:r>
            <a:r>
              <a:rPr lang="pl-PL" dirty="0"/>
              <a:t>(</a:t>
            </a:r>
            <a:r>
              <a:rPr lang="pl-PL" dirty="0" err="1"/>
              <a:t>unsigned</a:t>
            </a:r>
            <a:r>
              <a:rPr lang="pl-PL" dirty="0"/>
              <a:t> </a:t>
            </a:r>
            <a:r>
              <a:rPr lang="pl-PL" dirty="0" err="1"/>
              <a:t>short</a:t>
            </a:r>
            <a:r>
              <a:rPr lang="pl-PL" dirty="0"/>
              <a:t> </a:t>
            </a:r>
            <a:r>
              <a:rPr lang="pl-PL" dirty="0" err="1"/>
              <a:t>int</a:t>
            </a:r>
            <a:r>
              <a:rPr lang="pl-PL" dirty="0"/>
              <a:t> </a:t>
            </a:r>
            <a:r>
              <a:rPr lang="pl-PL" dirty="0" err="1"/>
              <a:t>netshort</a:t>
            </a:r>
            <a:r>
              <a:rPr lang="pl-PL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390843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Interfejs gniazd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Jest pochodną potoków i został po raz pierwszy zaproponowany w wersji Uniksa pochodzącej z Berkeley</a:t>
            </a:r>
          </a:p>
          <a:p>
            <a:r>
              <a:rPr lang="pl-PL" dirty="0" smtClean="0"/>
              <a:t>Gniazda używa się jak </a:t>
            </a:r>
            <a:r>
              <a:rPr lang="pl-PL" dirty="0" smtClean="0"/>
              <a:t>potoki, </a:t>
            </a:r>
            <a:r>
              <a:rPr lang="pl-PL" dirty="0" smtClean="0"/>
              <a:t>ale uogólniono je w celu nawiązywania komunikacji w sieci komputerowej</a:t>
            </a:r>
          </a:p>
          <a:p>
            <a:r>
              <a:rPr lang="pl-PL" dirty="0" smtClean="0"/>
              <a:t>Proces działający w jednym komputerze może wykorzystać gniazda, </a:t>
            </a:r>
            <a:r>
              <a:rPr lang="pl-PL" dirty="0"/>
              <a:t>aby </a:t>
            </a:r>
            <a:r>
              <a:rPr lang="pl-PL" dirty="0" smtClean="0"/>
              <a:t>porozumieć się z procesem działającym w innym, co pozwala na implementację rozproszonych w sieci systemów klient-serwer</a:t>
            </a:r>
          </a:p>
          <a:p>
            <a:r>
              <a:rPr lang="pl-PL" dirty="0" smtClean="0"/>
              <a:t>Interfejs gniazd został także udostępniony dla systemów Windows w postaci specyfikacji Windows Sockets, </a:t>
            </a:r>
            <a:r>
              <a:rPr lang="pl-PL" dirty="0" smtClean="0"/>
              <a:t>znanej </a:t>
            </a:r>
            <a:r>
              <a:rPr lang="pl-PL" dirty="0" smtClean="0"/>
              <a:t>jako </a:t>
            </a:r>
            <a:r>
              <a:rPr lang="pl-PL" dirty="0" err="1" smtClean="0"/>
              <a:t>WinSock</a:t>
            </a:r>
            <a:r>
              <a:rPr lang="pl-PL" dirty="0" smtClean="0"/>
              <a:t>. Dzięki temu można pisać programy przeznaczone dla Microsoft Windows, które będą współdziałać w sieci z komputerami opartymi na Uniksie w ramach systemu klient-serwer. 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90565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pl-PL" sz="2800" dirty="0"/>
              <a:t>K</a:t>
            </a:r>
            <a:r>
              <a:rPr lang="pl-PL" sz="2800" dirty="0" smtClean="0"/>
              <a:t>lient </a:t>
            </a:r>
            <a:r>
              <a:rPr lang="pl-PL" sz="2800" dirty="0"/>
              <a:t>– </a:t>
            </a:r>
            <a:r>
              <a:rPr lang="pl-PL" sz="2800" dirty="0" smtClean="0"/>
              <a:t>serwer sieciowy z poprawnymi portami 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20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179512" y="692696"/>
            <a:ext cx="4176464" cy="46166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main</a:t>
            </a:r>
            <a:r>
              <a:rPr lang="pl-PL" sz="1400" dirty="0" smtClean="0"/>
              <a:t>() //klient</a:t>
            </a:r>
            <a:endParaRPr lang="pl-PL" sz="1400" dirty="0"/>
          </a:p>
          <a:p>
            <a:r>
              <a:rPr lang="pl-PL" sz="1400" dirty="0"/>
              <a:t>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sockfd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len;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sockaddr_in</a:t>
            </a:r>
            <a:r>
              <a:rPr lang="pl-PL" sz="1400" dirty="0"/>
              <a:t> </a:t>
            </a:r>
            <a:r>
              <a:rPr lang="pl-PL" sz="1400" dirty="0" err="1"/>
              <a:t>address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result</a:t>
            </a:r>
            <a:r>
              <a:rPr lang="pl-PL" sz="1400" dirty="0"/>
              <a:t>;</a:t>
            </a:r>
          </a:p>
          <a:p>
            <a:r>
              <a:rPr lang="pl-PL" sz="1400" dirty="0"/>
              <a:t>    char </a:t>
            </a:r>
            <a:r>
              <a:rPr lang="pl-PL" sz="1400" dirty="0" err="1"/>
              <a:t>ch</a:t>
            </a:r>
            <a:r>
              <a:rPr lang="pl-PL" sz="1400" dirty="0"/>
              <a:t> = 'A';</a:t>
            </a:r>
          </a:p>
          <a:p>
            <a:r>
              <a:rPr lang="pl-PL" sz="1400" dirty="0" smtClean="0"/>
              <a:t>    </a:t>
            </a:r>
            <a:r>
              <a:rPr lang="pl-PL" sz="1400" dirty="0" err="1" smtClean="0"/>
              <a:t>sockfd</a:t>
            </a:r>
            <a:r>
              <a:rPr lang="pl-PL" sz="1400" dirty="0" smtClean="0"/>
              <a:t> </a:t>
            </a:r>
            <a:r>
              <a:rPr lang="pl-PL" sz="1400" dirty="0"/>
              <a:t>= </a:t>
            </a:r>
            <a:r>
              <a:rPr lang="pl-PL" sz="1400" dirty="0" err="1"/>
              <a:t>socket</a:t>
            </a:r>
            <a:r>
              <a:rPr lang="pl-PL" sz="1400" dirty="0"/>
              <a:t>(AF_INET, SOCK_STREAM, 0);</a:t>
            </a:r>
          </a:p>
          <a:p>
            <a:r>
              <a:rPr lang="pl-PL" sz="1400" dirty="0" smtClean="0"/>
              <a:t>    </a:t>
            </a:r>
            <a:r>
              <a:rPr lang="pl-PL" sz="1400" dirty="0" err="1" smtClean="0"/>
              <a:t>address.sin_family</a:t>
            </a:r>
            <a:r>
              <a:rPr lang="pl-PL" sz="1400" dirty="0" smtClean="0"/>
              <a:t> </a:t>
            </a:r>
            <a:r>
              <a:rPr lang="pl-PL" sz="1400" dirty="0"/>
              <a:t>= AF_INET;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address.sin_addr.s_addr</a:t>
            </a:r>
            <a:r>
              <a:rPr lang="pl-PL" sz="1400" dirty="0"/>
              <a:t> = </a:t>
            </a:r>
            <a:r>
              <a:rPr lang="pl-PL" sz="1400" dirty="0" err="1"/>
              <a:t>inet_addr</a:t>
            </a:r>
            <a:r>
              <a:rPr lang="pl-PL" sz="1400" dirty="0"/>
              <a:t>("127.0.0.1");</a:t>
            </a:r>
          </a:p>
          <a:p>
            <a:r>
              <a:rPr lang="pl-PL" sz="1400" dirty="0"/>
              <a:t>    </a:t>
            </a:r>
            <a:r>
              <a:rPr lang="pl-PL" sz="1400" dirty="0" err="1">
                <a:solidFill>
                  <a:srgbClr val="FF0000"/>
                </a:solidFill>
              </a:rPr>
              <a:t>address.sin_port</a:t>
            </a:r>
            <a:r>
              <a:rPr lang="pl-PL" sz="1400" dirty="0">
                <a:solidFill>
                  <a:srgbClr val="FF0000"/>
                </a:solidFill>
              </a:rPr>
              <a:t> = </a:t>
            </a:r>
            <a:r>
              <a:rPr lang="pl-PL" sz="1400" dirty="0" err="1">
                <a:solidFill>
                  <a:srgbClr val="FF0000"/>
                </a:solidFill>
              </a:rPr>
              <a:t>htons</a:t>
            </a:r>
            <a:r>
              <a:rPr lang="pl-PL" sz="1400" dirty="0">
                <a:solidFill>
                  <a:srgbClr val="FF0000"/>
                </a:solidFill>
              </a:rPr>
              <a:t>(9734);</a:t>
            </a:r>
          </a:p>
          <a:p>
            <a:r>
              <a:rPr lang="pl-PL" sz="1400" dirty="0"/>
              <a:t>    len = </a:t>
            </a:r>
            <a:r>
              <a:rPr lang="pl-PL" sz="1400" dirty="0" err="1"/>
              <a:t>sizeof</a:t>
            </a:r>
            <a:r>
              <a:rPr lang="pl-PL" sz="1400" dirty="0"/>
              <a:t>(</a:t>
            </a:r>
            <a:r>
              <a:rPr lang="pl-PL" sz="1400" dirty="0" err="1"/>
              <a:t>address</a:t>
            </a:r>
            <a:r>
              <a:rPr lang="pl-PL" sz="1400" dirty="0"/>
              <a:t>);</a:t>
            </a:r>
          </a:p>
          <a:p>
            <a:r>
              <a:rPr lang="pl-PL" sz="1400" dirty="0" smtClean="0"/>
              <a:t>    </a:t>
            </a:r>
            <a:r>
              <a:rPr lang="pl-PL" sz="1400" dirty="0" err="1" smtClean="0"/>
              <a:t>result</a:t>
            </a:r>
            <a:r>
              <a:rPr lang="pl-PL" sz="1400" dirty="0" smtClean="0"/>
              <a:t> </a:t>
            </a:r>
            <a:r>
              <a:rPr lang="pl-PL" sz="1400" dirty="0"/>
              <a:t>= </a:t>
            </a:r>
            <a:r>
              <a:rPr lang="pl-PL" sz="1400" dirty="0" err="1"/>
              <a:t>connect</a:t>
            </a:r>
            <a:r>
              <a:rPr lang="pl-PL" sz="1400" dirty="0"/>
              <a:t>(</a:t>
            </a:r>
            <a:r>
              <a:rPr lang="pl-PL" sz="1400" dirty="0" err="1"/>
              <a:t>sockfd</a:t>
            </a:r>
            <a:r>
              <a:rPr lang="pl-PL" sz="1400" dirty="0"/>
              <a:t>, </a:t>
            </a:r>
            <a:endParaRPr lang="pl-PL" sz="1400" dirty="0" smtClean="0"/>
          </a:p>
          <a:p>
            <a:r>
              <a:rPr lang="pl-PL" sz="1400" dirty="0"/>
              <a:t>	 </a:t>
            </a:r>
            <a:r>
              <a:rPr lang="pl-PL" sz="1400" dirty="0" smtClean="0"/>
              <a:t>          (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sockaddr</a:t>
            </a:r>
            <a:r>
              <a:rPr lang="pl-PL" sz="1400" dirty="0"/>
              <a:t> *)&amp;</a:t>
            </a:r>
            <a:r>
              <a:rPr lang="pl-PL" sz="1400" dirty="0" err="1"/>
              <a:t>address</a:t>
            </a:r>
            <a:r>
              <a:rPr lang="pl-PL" sz="1400" dirty="0"/>
              <a:t>, len</a:t>
            </a:r>
            <a:r>
              <a:rPr lang="pl-PL" sz="1400" dirty="0" smtClean="0"/>
              <a:t>);</a:t>
            </a:r>
            <a:endParaRPr lang="pl-PL" sz="1400" dirty="0"/>
          </a:p>
          <a:p>
            <a:r>
              <a:rPr lang="pl-PL" sz="1400" dirty="0"/>
              <a:t>    </a:t>
            </a:r>
            <a:r>
              <a:rPr lang="pl-PL" sz="1400" dirty="0" err="1"/>
              <a:t>if</a:t>
            </a:r>
            <a:r>
              <a:rPr lang="pl-PL" sz="1400" dirty="0"/>
              <a:t>(</a:t>
            </a:r>
            <a:r>
              <a:rPr lang="pl-PL" sz="1400" dirty="0" err="1"/>
              <a:t>result</a:t>
            </a:r>
            <a:r>
              <a:rPr lang="pl-PL" sz="1400" dirty="0"/>
              <a:t> == -1</a:t>
            </a:r>
            <a:r>
              <a:rPr lang="pl-PL" sz="1400" dirty="0" smtClean="0"/>
              <a:t>) {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oops</a:t>
            </a:r>
            <a:r>
              <a:rPr lang="pl-PL" sz="1400" dirty="0"/>
              <a:t>: client3</a:t>
            </a:r>
            <a:r>
              <a:rPr lang="pl-PL" sz="1400" dirty="0" smtClean="0"/>
              <a:t>"); </a:t>
            </a:r>
            <a:r>
              <a:rPr lang="pl-PL" sz="1400" dirty="0" err="1"/>
              <a:t>exit</a:t>
            </a:r>
            <a:r>
              <a:rPr lang="pl-PL" sz="1400" dirty="0"/>
              <a:t>(1</a:t>
            </a:r>
            <a:r>
              <a:rPr lang="pl-PL" sz="1400" dirty="0" smtClean="0"/>
              <a:t>); </a:t>
            </a:r>
            <a:r>
              <a:rPr lang="pl-PL" sz="1400" dirty="0"/>
              <a:t>}</a:t>
            </a:r>
          </a:p>
          <a:p>
            <a:r>
              <a:rPr lang="pl-PL" sz="1400" dirty="0" smtClean="0"/>
              <a:t>    </a:t>
            </a:r>
            <a:r>
              <a:rPr lang="pl-PL" sz="1400" dirty="0" err="1" smtClean="0"/>
              <a:t>write</a:t>
            </a:r>
            <a:r>
              <a:rPr lang="pl-PL" sz="1400" dirty="0" smtClean="0"/>
              <a:t>(</a:t>
            </a:r>
            <a:r>
              <a:rPr lang="pl-PL" sz="1400" dirty="0" err="1" smtClean="0"/>
              <a:t>sockfd</a:t>
            </a:r>
            <a:r>
              <a:rPr lang="pl-PL" sz="1400" dirty="0"/>
              <a:t>, &amp;</a:t>
            </a:r>
            <a:r>
              <a:rPr lang="pl-PL" sz="1400" dirty="0" err="1"/>
              <a:t>ch</a:t>
            </a:r>
            <a:r>
              <a:rPr lang="pl-PL" sz="1400" dirty="0"/>
              <a:t>, 1);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read</a:t>
            </a:r>
            <a:r>
              <a:rPr lang="pl-PL" sz="1400" dirty="0"/>
              <a:t>(</a:t>
            </a:r>
            <a:r>
              <a:rPr lang="pl-PL" sz="1400" dirty="0" err="1"/>
              <a:t>sockfd</a:t>
            </a:r>
            <a:r>
              <a:rPr lang="pl-PL" sz="1400" dirty="0"/>
              <a:t>, &amp;</a:t>
            </a:r>
            <a:r>
              <a:rPr lang="pl-PL" sz="1400" dirty="0" err="1"/>
              <a:t>ch</a:t>
            </a:r>
            <a:r>
              <a:rPr lang="pl-PL" sz="1400" dirty="0"/>
              <a:t>, 1);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printf</a:t>
            </a:r>
            <a:r>
              <a:rPr lang="pl-PL" sz="1400" dirty="0"/>
              <a:t>("char from </a:t>
            </a:r>
            <a:r>
              <a:rPr lang="pl-PL" sz="1400" dirty="0" err="1"/>
              <a:t>server</a:t>
            </a:r>
            <a:r>
              <a:rPr lang="pl-PL" sz="1400" dirty="0"/>
              <a:t> = %c\n", </a:t>
            </a:r>
            <a:r>
              <a:rPr lang="pl-PL" sz="1400" dirty="0" err="1"/>
              <a:t>ch</a:t>
            </a:r>
            <a:r>
              <a:rPr lang="pl-PL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close</a:t>
            </a:r>
            <a:r>
              <a:rPr lang="pl-PL" sz="1400" dirty="0"/>
              <a:t>(</a:t>
            </a:r>
            <a:r>
              <a:rPr lang="pl-PL" sz="1400" dirty="0" err="1"/>
              <a:t>sockfd</a:t>
            </a:r>
            <a:r>
              <a:rPr lang="pl-PL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exit</a:t>
            </a:r>
            <a:r>
              <a:rPr lang="pl-PL" sz="1400" dirty="0"/>
              <a:t>(0);</a:t>
            </a:r>
          </a:p>
          <a:p>
            <a:r>
              <a:rPr lang="pl-PL" sz="1400" dirty="0"/>
              <a:t>}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4355976" y="692696"/>
            <a:ext cx="4536504" cy="569386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main</a:t>
            </a:r>
            <a:r>
              <a:rPr lang="pl-PL" sz="1400" dirty="0" smtClean="0"/>
              <a:t>() //serwer</a:t>
            </a:r>
            <a:endParaRPr lang="pl-PL" sz="1400" dirty="0"/>
          </a:p>
          <a:p>
            <a:r>
              <a:rPr lang="pl-PL" sz="1400" dirty="0"/>
              <a:t>{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server_sockfd</a:t>
            </a:r>
            <a:r>
              <a:rPr lang="pl-PL" sz="1400" dirty="0"/>
              <a:t>, </a:t>
            </a:r>
            <a:r>
              <a:rPr lang="pl-PL" sz="1400" dirty="0" err="1"/>
              <a:t>client_sockfd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server_len</a:t>
            </a:r>
            <a:r>
              <a:rPr lang="pl-PL" sz="1400" dirty="0"/>
              <a:t>, </a:t>
            </a:r>
            <a:r>
              <a:rPr lang="pl-PL" sz="1400" dirty="0" err="1"/>
              <a:t>client_len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sockaddr_in</a:t>
            </a:r>
            <a:r>
              <a:rPr lang="pl-PL" sz="1400" dirty="0"/>
              <a:t> </a:t>
            </a:r>
            <a:r>
              <a:rPr lang="pl-PL" sz="1400" dirty="0" err="1"/>
              <a:t>server_address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sockaddr_in</a:t>
            </a:r>
            <a:r>
              <a:rPr lang="pl-PL" sz="1400" dirty="0"/>
              <a:t> </a:t>
            </a:r>
            <a:r>
              <a:rPr lang="pl-PL" sz="1400" dirty="0" err="1"/>
              <a:t>client_address</a:t>
            </a:r>
            <a:r>
              <a:rPr lang="pl-PL" sz="1400" dirty="0"/>
              <a:t>;</a:t>
            </a:r>
          </a:p>
          <a:p>
            <a:r>
              <a:rPr lang="pl-PL" sz="1400" dirty="0" smtClean="0"/>
              <a:t>    </a:t>
            </a:r>
            <a:r>
              <a:rPr lang="pl-PL" sz="1400" dirty="0" err="1" smtClean="0"/>
              <a:t>server_sockfd</a:t>
            </a:r>
            <a:r>
              <a:rPr lang="pl-PL" sz="1400" dirty="0" smtClean="0"/>
              <a:t> </a:t>
            </a:r>
            <a:r>
              <a:rPr lang="pl-PL" sz="1400" dirty="0"/>
              <a:t>= </a:t>
            </a:r>
            <a:r>
              <a:rPr lang="pl-PL" sz="1400" dirty="0" err="1"/>
              <a:t>socket</a:t>
            </a:r>
            <a:r>
              <a:rPr lang="pl-PL" sz="1400" dirty="0"/>
              <a:t>(AF_INET, SOCK_STREAM, 0);</a:t>
            </a:r>
          </a:p>
          <a:p>
            <a:r>
              <a:rPr lang="pl-PL" sz="1400" dirty="0" smtClean="0"/>
              <a:t>    </a:t>
            </a:r>
            <a:r>
              <a:rPr lang="pl-PL" sz="1400" dirty="0" err="1" smtClean="0"/>
              <a:t>server_address.sin_family</a:t>
            </a:r>
            <a:r>
              <a:rPr lang="pl-PL" sz="1400" dirty="0" smtClean="0"/>
              <a:t> </a:t>
            </a:r>
            <a:r>
              <a:rPr lang="pl-PL" sz="1400" dirty="0"/>
              <a:t>= AF_INET;</a:t>
            </a:r>
          </a:p>
          <a:p>
            <a:r>
              <a:rPr lang="pl-PL" sz="1400" dirty="0"/>
              <a:t>    </a:t>
            </a:r>
            <a:r>
              <a:rPr lang="pl-PL" sz="1400" dirty="0" err="1">
                <a:solidFill>
                  <a:srgbClr val="FF0000"/>
                </a:solidFill>
              </a:rPr>
              <a:t>server_address.sin_addr.s_addr</a:t>
            </a:r>
            <a:r>
              <a:rPr lang="pl-PL" sz="1400" dirty="0">
                <a:solidFill>
                  <a:srgbClr val="FF0000"/>
                </a:solidFill>
              </a:rPr>
              <a:t> = </a:t>
            </a:r>
            <a:r>
              <a:rPr lang="pl-PL" sz="1400" dirty="0" err="1">
                <a:solidFill>
                  <a:srgbClr val="FF0000"/>
                </a:solidFill>
              </a:rPr>
              <a:t>htonl</a:t>
            </a:r>
            <a:r>
              <a:rPr lang="pl-PL" sz="1400" dirty="0">
                <a:solidFill>
                  <a:srgbClr val="FF0000"/>
                </a:solidFill>
              </a:rPr>
              <a:t>(INADDR_ANY);</a:t>
            </a:r>
          </a:p>
          <a:p>
            <a:r>
              <a:rPr lang="pl-PL" sz="1400" dirty="0"/>
              <a:t>    </a:t>
            </a:r>
            <a:r>
              <a:rPr lang="pl-PL" sz="1400" dirty="0" err="1">
                <a:solidFill>
                  <a:srgbClr val="FF0000"/>
                </a:solidFill>
              </a:rPr>
              <a:t>server_address.sin_port</a:t>
            </a:r>
            <a:r>
              <a:rPr lang="pl-PL" sz="1400" dirty="0">
                <a:solidFill>
                  <a:srgbClr val="FF0000"/>
                </a:solidFill>
              </a:rPr>
              <a:t> = </a:t>
            </a:r>
            <a:r>
              <a:rPr lang="pl-PL" sz="1400" dirty="0" err="1">
                <a:solidFill>
                  <a:srgbClr val="FF0000"/>
                </a:solidFill>
              </a:rPr>
              <a:t>htons</a:t>
            </a:r>
            <a:r>
              <a:rPr lang="pl-PL" sz="1400" dirty="0">
                <a:solidFill>
                  <a:srgbClr val="FF0000"/>
                </a:solidFill>
              </a:rPr>
              <a:t>(9734);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server_len</a:t>
            </a:r>
            <a:r>
              <a:rPr lang="pl-PL" sz="1400" dirty="0"/>
              <a:t> = </a:t>
            </a:r>
            <a:r>
              <a:rPr lang="pl-PL" sz="1400" dirty="0" err="1"/>
              <a:t>sizeof</a:t>
            </a:r>
            <a:r>
              <a:rPr lang="pl-PL" sz="1400" dirty="0"/>
              <a:t>(</a:t>
            </a:r>
            <a:r>
              <a:rPr lang="pl-PL" sz="1400" dirty="0" err="1"/>
              <a:t>server_address</a:t>
            </a:r>
            <a:r>
              <a:rPr lang="pl-PL" sz="1400" dirty="0"/>
              <a:t>);</a:t>
            </a:r>
          </a:p>
          <a:p>
            <a:r>
              <a:rPr lang="pl-PL" sz="1400" dirty="0"/>
              <a:t>    bind(</a:t>
            </a:r>
            <a:r>
              <a:rPr lang="pl-PL" sz="1400" dirty="0" err="1"/>
              <a:t>server_sockfd</a:t>
            </a:r>
            <a:r>
              <a:rPr lang="pl-PL" sz="1400" dirty="0"/>
              <a:t>, </a:t>
            </a:r>
            <a:endParaRPr lang="pl-PL" sz="1400" dirty="0" smtClean="0"/>
          </a:p>
          <a:p>
            <a:r>
              <a:rPr lang="pl-PL" sz="1400" dirty="0" smtClean="0"/>
              <a:t>             (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sockaddr</a:t>
            </a:r>
            <a:r>
              <a:rPr lang="pl-PL" sz="1400" dirty="0"/>
              <a:t> *)&amp;</a:t>
            </a:r>
            <a:r>
              <a:rPr lang="pl-PL" sz="1400" dirty="0" err="1"/>
              <a:t>server_address</a:t>
            </a:r>
            <a:r>
              <a:rPr lang="pl-PL" sz="1400" dirty="0"/>
              <a:t>, </a:t>
            </a:r>
            <a:r>
              <a:rPr lang="pl-PL" sz="1400" dirty="0" err="1"/>
              <a:t>server_len</a:t>
            </a:r>
            <a:r>
              <a:rPr lang="pl-PL" sz="1400" dirty="0"/>
              <a:t>);</a:t>
            </a:r>
          </a:p>
          <a:p>
            <a:r>
              <a:rPr lang="pl-PL" sz="1400" dirty="0" smtClean="0"/>
              <a:t>    </a:t>
            </a:r>
            <a:r>
              <a:rPr lang="pl-PL" sz="1400" dirty="0" err="1" smtClean="0"/>
              <a:t>listen</a:t>
            </a:r>
            <a:r>
              <a:rPr lang="pl-PL" sz="1400" dirty="0" smtClean="0"/>
              <a:t>(</a:t>
            </a:r>
            <a:r>
              <a:rPr lang="pl-PL" sz="1400" dirty="0" err="1" smtClean="0"/>
              <a:t>server_sockfd</a:t>
            </a:r>
            <a:r>
              <a:rPr lang="pl-PL" sz="1400" dirty="0"/>
              <a:t>, 5);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while</a:t>
            </a:r>
            <a:r>
              <a:rPr lang="pl-PL" sz="1400" dirty="0"/>
              <a:t>(1) {</a:t>
            </a:r>
          </a:p>
          <a:p>
            <a:r>
              <a:rPr lang="pl-PL" sz="1400" dirty="0"/>
              <a:t>        char </a:t>
            </a:r>
            <a:r>
              <a:rPr lang="pl-PL" sz="1400" dirty="0" err="1"/>
              <a:t>ch</a:t>
            </a:r>
            <a:r>
              <a:rPr lang="pl-PL" sz="1400" dirty="0"/>
              <a:t>;</a:t>
            </a:r>
          </a:p>
          <a:p>
            <a:r>
              <a:rPr lang="pl-PL" sz="1400" dirty="0" smtClean="0"/>
              <a:t>        </a:t>
            </a:r>
            <a:r>
              <a:rPr lang="pl-PL" sz="1400" dirty="0" err="1"/>
              <a:t>printf</a:t>
            </a:r>
            <a:r>
              <a:rPr lang="pl-PL" sz="1400" dirty="0"/>
              <a:t>("</a:t>
            </a:r>
            <a:r>
              <a:rPr lang="pl-PL" sz="1400" dirty="0" err="1"/>
              <a:t>server</a:t>
            </a:r>
            <a:r>
              <a:rPr lang="pl-PL" sz="1400" dirty="0"/>
              <a:t> </a:t>
            </a:r>
            <a:r>
              <a:rPr lang="pl-PL" sz="1400" dirty="0" err="1"/>
              <a:t>waiting</a:t>
            </a:r>
            <a:r>
              <a:rPr lang="pl-PL" sz="1400" dirty="0"/>
              <a:t>\n");</a:t>
            </a:r>
          </a:p>
          <a:p>
            <a:r>
              <a:rPr lang="pl-PL" sz="1400" dirty="0" smtClean="0"/>
              <a:t>        </a:t>
            </a:r>
            <a:r>
              <a:rPr lang="pl-PL" sz="1400" dirty="0" err="1" smtClean="0"/>
              <a:t>client_len</a:t>
            </a:r>
            <a:r>
              <a:rPr lang="pl-PL" sz="1400" dirty="0" smtClean="0"/>
              <a:t> </a:t>
            </a:r>
            <a:r>
              <a:rPr lang="pl-PL" sz="1400" dirty="0"/>
              <a:t>= </a:t>
            </a:r>
            <a:r>
              <a:rPr lang="pl-PL" sz="1400" dirty="0" err="1"/>
              <a:t>sizeof</a:t>
            </a:r>
            <a:r>
              <a:rPr lang="pl-PL" sz="1400" dirty="0"/>
              <a:t>(</a:t>
            </a:r>
            <a:r>
              <a:rPr lang="pl-PL" sz="1400" dirty="0" err="1"/>
              <a:t>client_address</a:t>
            </a:r>
            <a:r>
              <a:rPr lang="pl-PL" sz="1400" dirty="0"/>
              <a:t>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client_sockfd</a:t>
            </a:r>
            <a:r>
              <a:rPr lang="pl-PL" sz="1400" dirty="0"/>
              <a:t> = </a:t>
            </a:r>
            <a:r>
              <a:rPr lang="pl-PL" sz="1400" dirty="0" err="1"/>
              <a:t>accept</a:t>
            </a:r>
            <a:r>
              <a:rPr lang="pl-PL" sz="1400" dirty="0"/>
              <a:t>(</a:t>
            </a:r>
            <a:r>
              <a:rPr lang="pl-PL" sz="1400" dirty="0" err="1"/>
              <a:t>server_sockfd</a:t>
            </a:r>
            <a:r>
              <a:rPr lang="pl-PL" sz="1400" dirty="0"/>
              <a:t>,</a:t>
            </a:r>
          </a:p>
          <a:p>
            <a:r>
              <a:rPr lang="pl-PL" sz="1400" dirty="0"/>
              <a:t>            (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sockaddr</a:t>
            </a:r>
            <a:r>
              <a:rPr lang="pl-PL" sz="1400" dirty="0"/>
              <a:t> *)&amp;</a:t>
            </a:r>
            <a:r>
              <a:rPr lang="pl-PL" sz="1400" dirty="0" err="1"/>
              <a:t>client_address</a:t>
            </a:r>
            <a:r>
              <a:rPr lang="pl-PL" sz="1400" dirty="0"/>
              <a:t>, &amp;</a:t>
            </a:r>
            <a:r>
              <a:rPr lang="pl-PL" sz="1400" dirty="0" err="1"/>
              <a:t>client_len</a:t>
            </a:r>
            <a:r>
              <a:rPr lang="pl-PL" sz="1400" dirty="0"/>
              <a:t>);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       </a:t>
            </a:r>
            <a:r>
              <a:rPr lang="pl-PL" sz="1400" dirty="0" err="1" smtClean="0"/>
              <a:t>read</a:t>
            </a:r>
            <a:r>
              <a:rPr lang="pl-PL" sz="1400" dirty="0" smtClean="0"/>
              <a:t>(</a:t>
            </a:r>
            <a:r>
              <a:rPr lang="pl-PL" sz="1400" dirty="0" err="1" smtClean="0"/>
              <a:t>client_sockfd</a:t>
            </a:r>
            <a:r>
              <a:rPr lang="pl-PL" sz="1400" dirty="0"/>
              <a:t>, &amp;</a:t>
            </a:r>
            <a:r>
              <a:rPr lang="pl-PL" sz="1400" dirty="0" err="1"/>
              <a:t>ch</a:t>
            </a:r>
            <a:r>
              <a:rPr lang="pl-PL" sz="1400" dirty="0"/>
              <a:t>, 1);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ch</a:t>
            </a:r>
            <a:r>
              <a:rPr lang="pl-PL" sz="1400" dirty="0"/>
              <a:t>++;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write</a:t>
            </a:r>
            <a:r>
              <a:rPr lang="pl-PL" sz="1400" dirty="0"/>
              <a:t>(</a:t>
            </a:r>
            <a:r>
              <a:rPr lang="pl-PL" sz="1400" dirty="0" err="1"/>
              <a:t>client_sockfd</a:t>
            </a:r>
            <a:r>
              <a:rPr lang="pl-PL" sz="1400" dirty="0"/>
              <a:t>, &amp;</a:t>
            </a:r>
            <a:r>
              <a:rPr lang="pl-PL" sz="1400" dirty="0" err="1"/>
              <a:t>ch</a:t>
            </a:r>
            <a:r>
              <a:rPr lang="pl-PL" sz="1400" dirty="0"/>
              <a:t>, 1);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close</a:t>
            </a:r>
            <a:r>
              <a:rPr lang="pl-PL" sz="1400" dirty="0"/>
              <a:t>(</a:t>
            </a:r>
            <a:r>
              <a:rPr lang="pl-PL" sz="1400" dirty="0" err="1"/>
              <a:t>client_sockfd</a:t>
            </a:r>
            <a:r>
              <a:rPr lang="pl-PL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smtClean="0"/>
              <a:t>}}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60840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Uwagi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073427"/>
          </a:xfrm>
        </p:spPr>
        <p:txBody>
          <a:bodyPr/>
          <a:lstStyle/>
          <a:p>
            <a:r>
              <a:rPr lang="pl-PL" dirty="0" smtClean="0"/>
              <a:t>Serwer jest przygotowany do odbierania danych od komputera o dowolnym adresie IP</a:t>
            </a:r>
          </a:p>
          <a:p>
            <a:r>
              <a:rPr lang="pl-PL" dirty="0" smtClean="0"/>
              <a:t>Numer portu niezależnie od platformy sprzętowej jest tłumaczony poprawnie</a:t>
            </a:r>
          </a:p>
          <a:p>
            <a:r>
              <a:rPr lang="pl-PL" dirty="0" smtClean="0"/>
              <a:t>Wynik działania funkcji </a:t>
            </a:r>
            <a:r>
              <a:rPr lang="pl-PL" dirty="0" err="1" smtClean="0"/>
              <a:t>netstat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netstat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Active Internet connections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Proto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Recv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-Q Send-Q Local Address Foreign Address (State) User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Tcp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1 </a:t>
            </a:r>
            <a:r>
              <a:rPr lang="pl-PL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0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localhost: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9734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localhost:1175 TIME_WAIT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root</a:t>
            </a:r>
            <a:endParaRPr lang="pl-PL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421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Obsługa wielu klientów 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Po zaakceptowaniu nowego połączenia przez serwer tworzone jest kolejne gniazdo, a pierwotnie nasłuchujące gniazdo jest nadal dostępne do połączeń</a:t>
            </a:r>
          </a:p>
          <a:p>
            <a:r>
              <a:rPr lang="pl-PL" dirty="0" smtClean="0"/>
              <a:t>Jeśli serwer nie jest w stanie natychmiast przyjąć tych połączeń, będą one oczekiwać w kolejce</a:t>
            </a:r>
          </a:p>
          <a:p>
            <a:r>
              <a:rPr lang="pl-PL" dirty="0" smtClean="0"/>
              <a:t>Ponieważ pierwotnie gniazdo jest wciąż dostępne, a gniazda zachowują się jak deskryptory plików, to przy rozgałęzieniu procesy z zastosowaniem instrukcji </a:t>
            </a:r>
            <a:r>
              <a:rPr lang="pl-PL" b="1" dirty="0" err="1" smtClean="0"/>
              <a:t>fork</a:t>
            </a:r>
            <a:r>
              <a:rPr lang="pl-PL" dirty="0" smtClean="0"/>
              <a:t> odpowiednie wartości zmiennych zostaną przekopiowane i proces obsługi wielu klientów można zrównoleglić.</a:t>
            </a:r>
          </a:p>
          <a:p>
            <a:r>
              <a:rPr lang="pl-PL" dirty="0" smtClean="0"/>
              <a:t>Obsługą danego połączenia będzie się zajmował proces potomny, a proces pierwotny będzie oczekiwał na kolejne połączenia.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56435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pl-PL" sz="2800" dirty="0" smtClean="0"/>
              <a:t>Serwer sieciowy ze współbieżną obsługą wielu klientów 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23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179512" y="692696"/>
            <a:ext cx="4176464" cy="35394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/>
              <a:t>int</a:t>
            </a:r>
            <a:r>
              <a:rPr lang="en-US" sz="1400" dirty="0"/>
              <a:t> main()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server_sockfd</a:t>
            </a:r>
            <a:r>
              <a:rPr lang="en-US" sz="1400" dirty="0"/>
              <a:t>, </a:t>
            </a:r>
            <a:r>
              <a:rPr lang="en-US" sz="1400" dirty="0" err="1"/>
              <a:t>client_sockfd</a:t>
            </a:r>
            <a:r>
              <a:rPr lang="en-US" sz="1400" dirty="0"/>
              <a:t>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server_len</a:t>
            </a:r>
            <a:r>
              <a:rPr lang="en-US" sz="1400" dirty="0"/>
              <a:t>, </a:t>
            </a:r>
            <a:r>
              <a:rPr lang="en-US" sz="1400" dirty="0" err="1"/>
              <a:t>client_len</a:t>
            </a:r>
            <a:r>
              <a:rPr lang="en-US" sz="1400" dirty="0"/>
              <a:t>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struct</a:t>
            </a:r>
            <a:r>
              <a:rPr lang="en-US" sz="1400" dirty="0"/>
              <a:t> </a:t>
            </a:r>
            <a:r>
              <a:rPr lang="en-US" sz="1400" dirty="0" err="1"/>
              <a:t>sockaddr_in</a:t>
            </a:r>
            <a:r>
              <a:rPr lang="en-US" sz="1400" dirty="0"/>
              <a:t> </a:t>
            </a:r>
            <a:r>
              <a:rPr lang="en-US" sz="1400" dirty="0" err="1"/>
              <a:t>server_address</a:t>
            </a:r>
            <a:r>
              <a:rPr lang="en-US" sz="1400" dirty="0"/>
              <a:t>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struct</a:t>
            </a:r>
            <a:r>
              <a:rPr lang="en-US" sz="1400" dirty="0"/>
              <a:t> </a:t>
            </a:r>
            <a:r>
              <a:rPr lang="en-US" sz="1400" dirty="0" err="1"/>
              <a:t>sockaddr_in</a:t>
            </a:r>
            <a:r>
              <a:rPr lang="en-US" sz="1400" dirty="0"/>
              <a:t> </a:t>
            </a:r>
            <a:r>
              <a:rPr lang="en-US" sz="1400" dirty="0" err="1"/>
              <a:t>client_address</a:t>
            </a:r>
            <a:r>
              <a:rPr lang="en-US" sz="1400" dirty="0"/>
              <a:t>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server_sockfd</a:t>
            </a:r>
            <a:r>
              <a:rPr lang="en-US" sz="1400" dirty="0"/>
              <a:t> = socket(AF_INET, SOCK_STREAM, 0);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server_address.sin_family</a:t>
            </a:r>
            <a:r>
              <a:rPr lang="en-US" sz="1400" dirty="0"/>
              <a:t> = AF_INET;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server_address.sin_addr.s_addr</a:t>
            </a:r>
            <a:r>
              <a:rPr lang="en-US" sz="1400" dirty="0"/>
              <a:t> = </a:t>
            </a:r>
            <a:r>
              <a:rPr lang="en-US" sz="1400" dirty="0" err="1"/>
              <a:t>htonl</a:t>
            </a:r>
            <a:r>
              <a:rPr lang="en-US" sz="1400" dirty="0"/>
              <a:t>(INADDR_ANY);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server_address.sin_port</a:t>
            </a:r>
            <a:r>
              <a:rPr lang="en-US" sz="1400" dirty="0"/>
              <a:t> = </a:t>
            </a:r>
            <a:r>
              <a:rPr lang="en-US" sz="1400" dirty="0" err="1"/>
              <a:t>htons</a:t>
            </a:r>
            <a:r>
              <a:rPr lang="en-US" sz="1400" dirty="0"/>
              <a:t>(9734);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server_len</a:t>
            </a:r>
            <a:r>
              <a:rPr lang="en-US" sz="1400" dirty="0"/>
              <a:t> = </a:t>
            </a:r>
            <a:r>
              <a:rPr lang="en-US" sz="1400" dirty="0" err="1"/>
              <a:t>sizeof</a:t>
            </a:r>
            <a:r>
              <a:rPr lang="en-US" sz="1400" dirty="0"/>
              <a:t>(</a:t>
            </a:r>
            <a:r>
              <a:rPr lang="en-US" sz="1400" dirty="0" err="1"/>
              <a:t>server_address</a:t>
            </a:r>
            <a:r>
              <a:rPr lang="en-US" sz="1400" dirty="0"/>
              <a:t>);</a:t>
            </a:r>
          </a:p>
          <a:p>
            <a:r>
              <a:rPr lang="en-US" sz="1400" dirty="0"/>
              <a:t>    bind(</a:t>
            </a:r>
            <a:r>
              <a:rPr lang="en-US" sz="1400" dirty="0" err="1"/>
              <a:t>server_sockfd</a:t>
            </a:r>
            <a:r>
              <a:rPr lang="en-US" sz="1400" dirty="0"/>
              <a:t>, </a:t>
            </a:r>
            <a:endParaRPr lang="pl-PL" sz="1400" dirty="0"/>
          </a:p>
          <a:p>
            <a:r>
              <a:rPr lang="pl-PL" sz="1400" dirty="0"/>
              <a:t>             </a:t>
            </a:r>
            <a:r>
              <a:rPr lang="en-US" sz="1400" dirty="0"/>
              <a:t>(</a:t>
            </a:r>
            <a:r>
              <a:rPr lang="en-US" sz="1400" dirty="0" err="1"/>
              <a:t>struct</a:t>
            </a:r>
            <a:r>
              <a:rPr lang="en-US" sz="1400" dirty="0"/>
              <a:t> </a:t>
            </a:r>
            <a:r>
              <a:rPr lang="en-US" sz="1400" dirty="0" err="1"/>
              <a:t>sockaddr</a:t>
            </a:r>
            <a:r>
              <a:rPr lang="en-US" sz="1400" dirty="0"/>
              <a:t> *)&amp;</a:t>
            </a:r>
            <a:r>
              <a:rPr lang="en-US" sz="1400" dirty="0" err="1"/>
              <a:t>server_address</a:t>
            </a:r>
            <a:r>
              <a:rPr lang="en-US" sz="1400" dirty="0"/>
              <a:t>, </a:t>
            </a:r>
            <a:r>
              <a:rPr lang="en-US" sz="1400" dirty="0" err="1"/>
              <a:t>server_len</a:t>
            </a:r>
            <a:r>
              <a:rPr lang="en-US" sz="1400" dirty="0"/>
              <a:t>);</a:t>
            </a:r>
          </a:p>
          <a:p>
            <a:r>
              <a:rPr lang="pl-PL" sz="1400" dirty="0"/>
              <a:t>    </a:t>
            </a:r>
            <a:r>
              <a:rPr lang="en-US" sz="1400" dirty="0"/>
              <a:t>listen(</a:t>
            </a:r>
            <a:r>
              <a:rPr lang="en-US" sz="1400" dirty="0" err="1"/>
              <a:t>server_sockfd</a:t>
            </a:r>
            <a:r>
              <a:rPr lang="en-US" sz="1400" dirty="0"/>
              <a:t>, 5);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4355976" y="692696"/>
            <a:ext cx="4536504" cy="44012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signal(SIGCHLD</a:t>
            </a:r>
            <a:r>
              <a:rPr lang="en-US" sz="1400" dirty="0">
                <a:solidFill>
                  <a:srgbClr val="FF0000"/>
                </a:solidFill>
              </a:rPr>
              <a:t>, SIG_IGN);</a:t>
            </a:r>
          </a:p>
          <a:p>
            <a:r>
              <a:rPr lang="en-US" sz="1400" dirty="0" smtClean="0"/>
              <a:t>    </a:t>
            </a:r>
            <a:r>
              <a:rPr lang="en-US" sz="1400" dirty="0"/>
              <a:t>while(1) {</a:t>
            </a:r>
          </a:p>
          <a:p>
            <a:r>
              <a:rPr lang="en-US" sz="1400" dirty="0"/>
              <a:t>        char </a:t>
            </a:r>
            <a:r>
              <a:rPr lang="en-US" sz="1400" dirty="0" err="1"/>
              <a:t>ch</a:t>
            </a:r>
            <a:r>
              <a:rPr lang="en-US" sz="1400" dirty="0"/>
              <a:t>;</a:t>
            </a:r>
          </a:p>
          <a:p>
            <a:r>
              <a:rPr lang="pl-PL" sz="1400" dirty="0" smtClean="0"/>
              <a:t>        </a:t>
            </a:r>
            <a:r>
              <a:rPr lang="en-US" sz="1400" dirty="0" err="1" smtClean="0"/>
              <a:t>printf</a:t>
            </a:r>
            <a:r>
              <a:rPr lang="en-US" sz="1400" dirty="0"/>
              <a:t>("server waiting\n");</a:t>
            </a:r>
          </a:p>
          <a:p>
            <a:r>
              <a:rPr lang="pl-PL" sz="1400" dirty="0" smtClean="0"/>
              <a:t>       </a:t>
            </a:r>
            <a:r>
              <a:rPr lang="en-US" sz="1400" dirty="0" err="1" smtClean="0"/>
              <a:t>client_len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err="1"/>
              <a:t>sizeof</a:t>
            </a:r>
            <a:r>
              <a:rPr lang="en-US" sz="1400" dirty="0"/>
              <a:t>(</a:t>
            </a:r>
            <a:r>
              <a:rPr lang="en-US" sz="1400" dirty="0" err="1"/>
              <a:t>client_address</a:t>
            </a:r>
            <a:r>
              <a:rPr lang="en-US" sz="1400" dirty="0"/>
              <a:t>);</a:t>
            </a:r>
          </a:p>
          <a:p>
            <a:r>
              <a:rPr lang="en-US" sz="1400" dirty="0"/>
              <a:t>        </a:t>
            </a:r>
            <a:r>
              <a:rPr lang="en-US" sz="1400" dirty="0" err="1"/>
              <a:t>client_sockfd</a:t>
            </a:r>
            <a:r>
              <a:rPr lang="en-US" sz="1400" dirty="0"/>
              <a:t> = accept(</a:t>
            </a:r>
            <a:r>
              <a:rPr lang="en-US" sz="1400" dirty="0" err="1"/>
              <a:t>server_sockfd</a:t>
            </a:r>
            <a:r>
              <a:rPr lang="en-US" sz="1400" dirty="0"/>
              <a:t>,</a:t>
            </a:r>
          </a:p>
          <a:p>
            <a:r>
              <a:rPr lang="en-US" sz="1400" dirty="0"/>
              <a:t>            (</a:t>
            </a:r>
            <a:r>
              <a:rPr lang="en-US" sz="1400" dirty="0" err="1"/>
              <a:t>struct</a:t>
            </a:r>
            <a:r>
              <a:rPr lang="en-US" sz="1400" dirty="0"/>
              <a:t> </a:t>
            </a:r>
            <a:r>
              <a:rPr lang="en-US" sz="1400" dirty="0" err="1"/>
              <a:t>sockaddr</a:t>
            </a:r>
            <a:r>
              <a:rPr lang="en-US" sz="1400" dirty="0"/>
              <a:t> *)&amp;</a:t>
            </a:r>
            <a:r>
              <a:rPr lang="en-US" sz="1400" dirty="0" err="1"/>
              <a:t>client_address</a:t>
            </a:r>
            <a:r>
              <a:rPr lang="en-US" sz="1400" dirty="0"/>
              <a:t>, &amp;</a:t>
            </a:r>
            <a:r>
              <a:rPr lang="en-US" sz="1400" dirty="0" err="1"/>
              <a:t>client_len</a:t>
            </a:r>
            <a:r>
              <a:rPr lang="en-US" sz="1400" dirty="0"/>
              <a:t>);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        </a:t>
            </a:r>
            <a:r>
              <a:rPr lang="en-US" sz="1400" dirty="0">
                <a:solidFill>
                  <a:srgbClr val="FF0000"/>
                </a:solidFill>
              </a:rPr>
              <a:t>if(fork() == 0)</a:t>
            </a:r>
            <a:r>
              <a:rPr lang="en-US" sz="1400" dirty="0"/>
              <a:t> {</a:t>
            </a:r>
          </a:p>
          <a:p>
            <a:r>
              <a:rPr lang="en-US" sz="1400" dirty="0" smtClean="0"/>
              <a:t>            </a:t>
            </a:r>
            <a:r>
              <a:rPr lang="en-US" sz="1400" dirty="0"/>
              <a:t>read(</a:t>
            </a:r>
            <a:r>
              <a:rPr lang="en-US" sz="1400" dirty="0" err="1"/>
              <a:t>client_sockfd</a:t>
            </a:r>
            <a:r>
              <a:rPr lang="en-US" sz="1400" dirty="0"/>
              <a:t>, &amp;</a:t>
            </a:r>
            <a:r>
              <a:rPr lang="en-US" sz="1400" dirty="0" err="1"/>
              <a:t>ch</a:t>
            </a:r>
            <a:r>
              <a:rPr lang="en-US" sz="1400" dirty="0"/>
              <a:t>, 1);</a:t>
            </a:r>
          </a:p>
          <a:p>
            <a:r>
              <a:rPr lang="en-US" sz="1400" dirty="0"/>
              <a:t>            sleep(5);</a:t>
            </a:r>
          </a:p>
          <a:p>
            <a:r>
              <a:rPr lang="en-US" sz="1400" dirty="0"/>
              <a:t>            </a:t>
            </a:r>
            <a:r>
              <a:rPr lang="en-US" sz="1400" dirty="0" err="1"/>
              <a:t>ch</a:t>
            </a:r>
            <a:r>
              <a:rPr lang="en-US" sz="1400" dirty="0"/>
              <a:t>++;</a:t>
            </a:r>
          </a:p>
          <a:p>
            <a:r>
              <a:rPr lang="en-US" sz="1400" dirty="0"/>
              <a:t>            write(</a:t>
            </a:r>
            <a:r>
              <a:rPr lang="en-US" sz="1400" dirty="0" err="1"/>
              <a:t>client_sockfd</a:t>
            </a:r>
            <a:r>
              <a:rPr lang="en-US" sz="1400" dirty="0"/>
              <a:t>, &amp;</a:t>
            </a:r>
            <a:r>
              <a:rPr lang="en-US" sz="1400" dirty="0" err="1"/>
              <a:t>ch</a:t>
            </a:r>
            <a:r>
              <a:rPr lang="en-US" sz="1400" dirty="0"/>
              <a:t>, 1);</a:t>
            </a:r>
          </a:p>
          <a:p>
            <a:r>
              <a:rPr lang="en-US" sz="1400" dirty="0"/>
              <a:t>            close(</a:t>
            </a:r>
            <a:r>
              <a:rPr lang="en-US" sz="1400" dirty="0" err="1"/>
              <a:t>client_sockfd</a:t>
            </a:r>
            <a:r>
              <a:rPr lang="en-US" sz="1400" dirty="0"/>
              <a:t>);</a:t>
            </a:r>
          </a:p>
          <a:p>
            <a:r>
              <a:rPr lang="en-US" sz="1400" dirty="0"/>
              <a:t>            exit(0);</a:t>
            </a:r>
          </a:p>
          <a:p>
            <a:r>
              <a:rPr lang="en-US" sz="1400" dirty="0"/>
              <a:t>        }</a:t>
            </a:r>
          </a:p>
          <a:p>
            <a:r>
              <a:rPr lang="en-US" sz="1400" dirty="0" smtClean="0"/>
              <a:t>        </a:t>
            </a:r>
            <a:r>
              <a:rPr lang="en-US" sz="1400" dirty="0"/>
              <a:t>else {</a:t>
            </a:r>
          </a:p>
          <a:p>
            <a:r>
              <a:rPr lang="en-US" sz="1400" dirty="0"/>
              <a:t>            close(</a:t>
            </a:r>
            <a:r>
              <a:rPr lang="en-US" sz="1400" dirty="0" err="1"/>
              <a:t>client_sockfd</a:t>
            </a:r>
            <a:r>
              <a:rPr lang="en-US" sz="1400" dirty="0"/>
              <a:t>);</a:t>
            </a:r>
          </a:p>
          <a:p>
            <a:r>
              <a:rPr lang="en-US" sz="1400" dirty="0"/>
              <a:t>        }</a:t>
            </a:r>
          </a:p>
          <a:p>
            <a:r>
              <a:rPr lang="en-US" sz="1400" dirty="0"/>
              <a:t>    }</a:t>
            </a:r>
          </a:p>
          <a:p>
            <a:r>
              <a:rPr lang="en-US" sz="1400" dirty="0"/>
              <a:t>}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156199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Wynik przykładowej sesji z 3 klientami: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24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179512" y="980728"/>
            <a:ext cx="4176464" cy="535531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$ ./</a:t>
            </a:r>
            <a:r>
              <a:rPr lang="pl-PL" b="1" dirty="0"/>
              <a:t>server4&amp;</a:t>
            </a:r>
          </a:p>
          <a:p>
            <a:r>
              <a:rPr lang="pl-PL" dirty="0"/>
              <a:t>[7] 1571</a:t>
            </a:r>
          </a:p>
          <a:p>
            <a:r>
              <a:rPr lang="pl-PL" dirty="0"/>
              <a:t>$</a:t>
            </a:r>
            <a:r>
              <a:rPr lang="pl-PL" dirty="0" err="1"/>
              <a:t>server</a:t>
            </a:r>
            <a:r>
              <a:rPr lang="pl-PL" dirty="0"/>
              <a:t> </a:t>
            </a:r>
            <a:r>
              <a:rPr lang="pl-PL" dirty="0" err="1"/>
              <a:t>waiting</a:t>
            </a:r>
            <a:endParaRPr lang="pl-PL" dirty="0"/>
          </a:p>
          <a:p>
            <a:r>
              <a:rPr lang="fr-FR" b="1" dirty="0"/>
              <a:t>./client3 &amp; ./client3 &amp; ./client3 &amp; ps -ax</a:t>
            </a:r>
          </a:p>
          <a:p>
            <a:r>
              <a:rPr lang="pl-PL" dirty="0"/>
              <a:t>[8] 1572</a:t>
            </a:r>
          </a:p>
          <a:p>
            <a:r>
              <a:rPr lang="pl-PL" dirty="0"/>
              <a:t>[9] 1573</a:t>
            </a:r>
          </a:p>
          <a:p>
            <a:r>
              <a:rPr lang="pl-PL" dirty="0"/>
              <a:t>[10] 1574</a:t>
            </a:r>
          </a:p>
          <a:p>
            <a:r>
              <a:rPr lang="pl-PL" dirty="0" err="1"/>
              <a:t>server</a:t>
            </a:r>
            <a:r>
              <a:rPr lang="pl-PL" dirty="0"/>
              <a:t> </a:t>
            </a:r>
            <a:r>
              <a:rPr lang="pl-PL" dirty="0" err="1"/>
              <a:t>waiting</a:t>
            </a:r>
            <a:endParaRPr lang="pl-PL" dirty="0"/>
          </a:p>
          <a:p>
            <a:r>
              <a:rPr lang="pl-PL" dirty="0" err="1"/>
              <a:t>server</a:t>
            </a:r>
            <a:r>
              <a:rPr lang="pl-PL" dirty="0"/>
              <a:t> </a:t>
            </a:r>
            <a:r>
              <a:rPr lang="pl-PL" dirty="0" err="1"/>
              <a:t>waiting</a:t>
            </a:r>
            <a:endParaRPr lang="pl-PL" dirty="0"/>
          </a:p>
          <a:p>
            <a:r>
              <a:rPr lang="pl-PL" dirty="0" err="1"/>
              <a:t>server</a:t>
            </a:r>
            <a:r>
              <a:rPr lang="pl-PL" dirty="0"/>
              <a:t> </a:t>
            </a:r>
            <a:r>
              <a:rPr lang="pl-PL" dirty="0" err="1"/>
              <a:t>waiting</a:t>
            </a:r>
            <a:endParaRPr lang="pl-PL" dirty="0"/>
          </a:p>
          <a:p>
            <a:r>
              <a:rPr lang="en-US" dirty="0"/>
              <a:t>PID TTY STAT TIME COMMAND</a:t>
            </a:r>
          </a:p>
          <a:p>
            <a:r>
              <a:rPr lang="pl-PL" dirty="0"/>
              <a:t>1557 pp0 S 0:00 ./server4</a:t>
            </a:r>
          </a:p>
          <a:p>
            <a:r>
              <a:rPr lang="en-US" dirty="0"/>
              <a:t>1572 pp0 S 0:00 ./client3</a:t>
            </a:r>
          </a:p>
          <a:p>
            <a:r>
              <a:rPr lang="en-US" dirty="0"/>
              <a:t>1573 pp0 S 0:00 ./client3</a:t>
            </a:r>
          </a:p>
          <a:p>
            <a:r>
              <a:rPr lang="en-US" dirty="0"/>
              <a:t>1574 pp0 S 0:00 ./client3</a:t>
            </a:r>
          </a:p>
          <a:p>
            <a:r>
              <a:rPr lang="pt-BR" dirty="0"/>
              <a:t>1575 pp0 R 0:00 ps -ax</a:t>
            </a:r>
          </a:p>
          <a:p>
            <a:r>
              <a:rPr lang="pl-PL" dirty="0"/>
              <a:t>1576 pp0 S 0:00 ./server4</a:t>
            </a:r>
          </a:p>
          <a:p>
            <a:r>
              <a:rPr lang="pl-PL" dirty="0"/>
              <a:t>1577 pp0 S 0:00 ./server4</a:t>
            </a:r>
          </a:p>
          <a:p>
            <a:r>
              <a:rPr lang="pl-PL" dirty="0"/>
              <a:t>1578 pp0 S 0:00 ./server4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4355976" y="980728"/>
            <a:ext cx="4536504" cy="313932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 smtClean="0"/>
              <a:t>$ </a:t>
            </a:r>
            <a:r>
              <a:rPr lang="pl-PL" dirty="0"/>
              <a:t>char from </a:t>
            </a:r>
            <a:r>
              <a:rPr lang="pl-PL" dirty="0" err="1"/>
              <a:t>server</a:t>
            </a:r>
            <a:r>
              <a:rPr lang="pl-PL" dirty="0"/>
              <a:t> = B</a:t>
            </a:r>
          </a:p>
          <a:p>
            <a:r>
              <a:rPr lang="pl-PL" dirty="0"/>
              <a:t>char from </a:t>
            </a:r>
            <a:r>
              <a:rPr lang="pl-PL" dirty="0" err="1"/>
              <a:t>server</a:t>
            </a:r>
            <a:r>
              <a:rPr lang="pl-PL" dirty="0"/>
              <a:t> = B</a:t>
            </a:r>
          </a:p>
          <a:p>
            <a:r>
              <a:rPr lang="pl-PL" dirty="0"/>
              <a:t>char from </a:t>
            </a:r>
            <a:r>
              <a:rPr lang="pl-PL" dirty="0" err="1"/>
              <a:t>server</a:t>
            </a:r>
            <a:r>
              <a:rPr lang="pl-PL" dirty="0"/>
              <a:t> = B</a:t>
            </a:r>
          </a:p>
          <a:p>
            <a:r>
              <a:rPr lang="pl-PL" b="1" dirty="0" err="1"/>
              <a:t>ps</a:t>
            </a:r>
            <a:r>
              <a:rPr lang="pl-PL" b="1" dirty="0"/>
              <a:t> -</a:t>
            </a:r>
            <a:r>
              <a:rPr lang="pl-PL" b="1" dirty="0" err="1"/>
              <a:t>ax</a:t>
            </a:r>
            <a:endParaRPr lang="pl-PL" b="1" dirty="0"/>
          </a:p>
          <a:p>
            <a:r>
              <a:rPr lang="en-US" dirty="0"/>
              <a:t>PID TTY STAT TIME COMMAND</a:t>
            </a:r>
          </a:p>
          <a:p>
            <a:r>
              <a:rPr lang="pl-PL" dirty="0"/>
              <a:t>1557 pp0 S 0:00 ./server4</a:t>
            </a:r>
          </a:p>
          <a:p>
            <a:r>
              <a:rPr lang="pt-BR" dirty="0"/>
              <a:t>1580 pp0 R 0:00 ps -ax</a:t>
            </a:r>
          </a:p>
          <a:p>
            <a:r>
              <a:rPr lang="pl-PL" dirty="0"/>
              <a:t>[8] </a:t>
            </a:r>
            <a:r>
              <a:rPr lang="pl-PL" dirty="0" err="1"/>
              <a:t>Done</a:t>
            </a:r>
            <a:r>
              <a:rPr lang="pl-PL" dirty="0"/>
              <a:t> ./client3</a:t>
            </a:r>
          </a:p>
          <a:p>
            <a:r>
              <a:rPr lang="pl-PL" dirty="0"/>
              <a:t>[9]- </a:t>
            </a:r>
            <a:r>
              <a:rPr lang="pl-PL" dirty="0" err="1"/>
              <a:t>Done</a:t>
            </a:r>
            <a:r>
              <a:rPr lang="pl-PL" dirty="0"/>
              <a:t> ./client3</a:t>
            </a:r>
          </a:p>
          <a:p>
            <a:r>
              <a:rPr lang="pl-PL" dirty="0"/>
              <a:t>[10]+ </a:t>
            </a:r>
            <a:r>
              <a:rPr lang="pl-PL" dirty="0" err="1"/>
              <a:t>Done</a:t>
            </a:r>
            <a:r>
              <a:rPr lang="pl-PL" dirty="0"/>
              <a:t> ./client3</a:t>
            </a:r>
          </a:p>
          <a:p>
            <a:r>
              <a:rPr lang="pl-PL" dirty="0"/>
              <a:t>$</a:t>
            </a:r>
          </a:p>
        </p:txBody>
      </p:sp>
    </p:spTree>
    <p:extLst>
      <p:ext uri="{BB962C8B-B14F-4D97-AF65-F5344CB8AC3E}">
        <p14:creationId xmlns:p14="http://schemas.microsoft.com/office/powerpoint/2010/main" val="35582757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Funkcja systemowa </a:t>
            </a:r>
            <a:r>
              <a:rPr lang="pl-PL" b="1" dirty="0" err="1" smtClean="0"/>
              <a:t>select</a:t>
            </a:r>
            <a:r>
              <a:rPr lang="pl-PL" b="1" dirty="0" smtClean="0"/>
              <a:t> </a:t>
            </a:r>
            <a:r>
              <a:rPr lang="pl-PL" dirty="0" smtClean="0"/>
              <a:t>(1)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908720"/>
            <a:ext cx="8291264" cy="5217443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Pozwala na programowi zaczekać, aż nadejdą dane wejściowe (bądź też zakończy się zapisywanie danych wyjściowych) od kilku niskopoziomowych deskryptorów pliku jednocześnie</a:t>
            </a:r>
          </a:p>
          <a:p>
            <a:r>
              <a:rPr lang="pl-PL" dirty="0" smtClean="0"/>
              <a:t>Serwer może wtedy </a:t>
            </a:r>
            <a:r>
              <a:rPr lang="pl-PL" dirty="0" smtClean="0"/>
              <a:t>odpowiadać na </a:t>
            </a:r>
            <a:r>
              <a:rPr lang="pl-PL" dirty="0" smtClean="0"/>
              <a:t>żądanie pojawiające się na jednym z wielu otwartych gniazd </a:t>
            </a:r>
          </a:p>
          <a:p>
            <a:r>
              <a:rPr lang="pl-PL" dirty="0" smtClean="0"/>
              <a:t>Funkcja </a:t>
            </a:r>
            <a:r>
              <a:rPr lang="pl-PL" b="1" dirty="0" err="1" smtClean="0"/>
              <a:t>select</a:t>
            </a:r>
            <a:r>
              <a:rPr lang="pl-PL" b="1" dirty="0" smtClean="0"/>
              <a:t> </a:t>
            </a:r>
            <a:r>
              <a:rPr lang="pl-PL" dirty="0" smtClean="0"/>
              <a:t>operuje na strukturach danych </a:t>
            </a:r>
            <a:r>
              <a:rPr lang="pl-PL" b="1" dirty="0" err="1" smtClean="0"/>
              <a:t>fd_set</a:t>
            </a:r>
            <a:r>
              <a:rPr lang="pl-PL" dirty="0" smtClean="0"/>
              <a:t>, które są zbiorami otwartych deskryptorów plików.</a:t>
            </a:r>
          </a:p>
          <a:p>
            <a:r>
              <a:rPr lang="pl-PL" dirty="0" smtClean="0"/>
              <a:t>Makra do obsługi zbiorów:</a:t>
            </a:r>
          </a:p>
          <a:p>
            <a:pPr marL="0" indent="0">
              <a:buNone/>
            </a:pPr>
            <a:r>
              <a:rPr lang="pl-PL" sz="2900" dirty="0"/>
              <a:t>#</a:t>
            </a:r>
            <a:r>
              <a:rPr lang="pl-PL" sz="2900" dirty="0" err="1"/>
              <a:t>include</a:t>
            </a:r>
            <a:r>
              <a:rPr lang="pl-PL" sz="2900" dirty="0"/>
              <a:t> &lt;</a:t>
            </a:r>
            <a:r>
              <a:rPr lang="pl-PL" sz="2900" dirty="0" err="1"/>
              <a:t>sys</a:t>
            </a:r>
            <a:r>
              <a:rPr lang="pl-PL" sz="2900" dirty="0"/>
              <a:t>/</a:t>
            </a:r>
            <a:r>
              <a:rPr lang="pl-PL" sz="2900" dirty="0" err="1"/>
              <a:t>types.h</a:t>
            </a:r>
            <a:r>
              <a:rPr lang="pl-PL" sz="2900" dirty="0"/>
              <a:t>&gt;</a:t>
            </a:r>
          </a:p>
          <a:p>
            <a:pPr marL="0" indent="0">
              <a:buNone/>
            </a:pPr>
            <a:r>
              <a:rPr lang="pl-PL" sz="2900" dirty="0"/>
              <a:t>#</a:t>
            </a:r>
            <a:r>
              <a:rPr lang="pl-PL" sz="2900" dirty="0" err="1"/>
              <a:t>include</a:t>
            </a:r>
            <a:r>
              <a:rPr lang="pl-PL" sz="2900" dirty="0"/>
              <a:t> &lt;</a:t>
            </a:r>
            <a:r>
              <a:rPr lang="pl-PL" sz="2900" dirty="0" err="1"/>
              <a:t>sys</a:t>
            </a:r>
            <a:r>
              <a:rPr lang="pl-PL" sz="2900" dirty="0"/>
              <a:t>/</a:t>
            </a:r>
            <a:r>
              <a:rPr lang="pl-PL" sz="2900" dirty="0" err="1"/>
              <a:t>time.h</a:t>
            </a:r>
            <a:r>
              <a:rPr lang="pl-PL" sz="2900" dirty="0"/>
              <a:t>&gt;</a:t>
            </a:r>
          </a:p>
          <a:p>
            <a:pPr marL="0" indent="0">
              <a:buNone/>
            </a:pPr>
            <a:r>
              <a:rPr lang="pl-PL" sz="2900" dirty="0" err="1"/>
              <a:t>void</a:t>
            </a:r>
            <a:r>
              <a:rPr lang="pl-PL" sz="2900" dirty="0"/>
              <a:t> FD_ZERO(</a:t>
            </a:r>
            <a:r>
              <a:rPr lang="pl-PL" sz="2900" dirty="0" err="1"/>
              <a:t>fd_set</a:t>
            </a:r>
            <a:r>
              <a:rPr lang="pl-PL" sz="2900" dirty="0"/>
              <a:t> *</a:t>
            </a:r>
            <a:r>
              <a:rPr lang="pl-PL" sz="2900" dirty="0" err="1"/>
              <a:t>fdset</a:t>
            </a:r>
            <a:r>
              <a:rPr lang="pl-PL" sz="2900" dirty="0" smtClean="0"/>
              <a:t>);	// inicjuje zbiór jako pusty</a:t>
            </a:r>
            <a:endParaRPr lang="pl-PL" sz="2900" dirty="0"/>
          </a:p>
          <a:p>
            <a:pPr marL="0" indent="0">
              <a:buNone/>
            </a:pPr>
            <a:r>
              <a:rPr lang="pl-PL" sz="2900" dirty="0" err="1"/>
              <a:t>void</a:t>
            </a:r>
            <a:r>
              <a:rPr lang="pl-PL" sz="2900" dirty="0"/>
              <a:t> FD_CLR(</a:t>
            </a:r>
            <a:r>
              <a:rPr lang="pl-PL" sz="2900" dirty="0" err="1"/>
              <a:t>int</a:t>
            </a:r>
            <a:r>
              <a:rPr lang="pl-PL" sz="2900" dirty="0"/>
              <a:t> </a:t>
            </a:r>
            <a:r>
              <a:rPr lang="pl-PL" sz="2900" dirty="0" err="1"/>
              <a:t>fd</a:t>
            </a:r>
            <a:r>
              <a:rPr lang="pl-PL" sz="2900" dirty="0"/>
              <a:t>, </a:t>
            </a:r>
            <a:r>
              <a:rPr lang="pl-PL" sz="2900" dirty="0" err="1"/>
              <a:t>fd_set</a:t>
            </a:r>
            <a:r>
              <a:rPr lang="pl-PL" sz="2900" dirty="0"/>
              <a:t> *</a:t>
            </a:r>
            <a:r>
              <a:rPr lang="pl-PL" sz="2900" dirty="0" err="1"/>
              <a:t>fdset</a:t>
            </a:r>
            <a:r>
              <a:rPr lang="pl-PL" sz="2900" dirty="0" smtClean="0"/>
              <a:t>);	// zeruj el. zbioru odpowiadający </a:t>
            </a:r>
            <a:r>
              <a:rPr lang="pl-PL" sz="2900" dirty="0" err="1" smtClean="0"/>
              <a:t>fd</a:t>
            </a:r>
            <a:endParaRPr lang="pl-PL" sz="2900" dirty="0"/>
          </a:p>
          <a:p>
            <a:pPr marL="0" indent="0">
              <a:buNone/>
            </a:pPr>
            <a:r>
              <a:rPr lang="pl-PL" sz="2900" dirty="0" err="1"/>
              <a:t>void</a:t>
            </a:r>
            <a:r>
              <a:rPr lang="pl-PL" sz="2900" dirty="0"/>
              <a:t> FD_SET(</a:t>
            </a:r>
            <a:r>
              <a:rPr lang="pl-PL" sz="2900" dirty="0" err="1"/>
              <a:t>int</a:t>
            </a:r>
            <a:r>
              <a:rPr lang="pl-PL" sz="2900" dirty="0"/>
              <a:t> </a:t>
            </a:r>
            <a:r>
              <a:rPr lang="pl-PL" sz="2900" dirty="0" err="1"/>
              <a:t>fd</a:t>
            </a:r>
            <a:r>
              <a:rPr lang="pl-PL" sz="2900" dirty="0"/>
              <a:t>, </a:t>
            </a:r>
            <a:r>
              <a:rPr lang="pl-PL" sz="2900" dirty="0" err="1"/>
              <a:t>fd_set</a:t>
            </a:r>
            <a:r>
              <a:rPr lang="pl-PL" sz="2900" dirty="0"/>
              <a:t> *</a:t>
            </a:r>
            <a:r>
              <a:rPr lang="pl-PL" sz="2900" dirty="0" err="1"/>
              <a:t>fdset</a:t>
            </a:r>
            <a:r>
              <a:rPr lang="pl-PL" sz="2900" dirty="0" smtClean="0"/>
              <a:t>);   // ustaw el. zbioru odpowiadający </a:t>
            </a:r>
            <a:r>
              <a:rPr lang="pl-PL" sz="2900" dirty="0" err="1" smtClean="0"/>
              <a:t>fd</a:t>
            </a:r>
            <a:r>
              <a:rPr lang="pl-PL" sz="2900" dirty="0" smtClean="0"/>
              <a:t> </a:t>
            </a:r>
            <a:endParaRPr lang="pl-PL" sz="2900" dirty="0"/>
          </a:p>
          <a:p>
            <a:pPr marL="0" indent="0">
              <a:buNone/>
            </a:pPr>
            <a:r>
              <a:rPr lang="pl-PL" sz="2900" dirty="0" err="1"/>
              <a:t>int</a:t>
            </a:r>
            <a:r>
              <a:rPr lang="pl-PL" sz="2900" dirty="0"/>
              <a:t> FD_ISSET(</a:t>
            </a:r>
            <a:r>
              <a:rPr lang="pl-PL" sz="2900" dirty="0" err="1"/>
              <a:t>int</a:t>
            </a:r>
            <a:r>
              <a:rPr lang="pl-PL" sz="2900" dirty="0"/>
              <a:t> </a:t>
            </a:r>
            <a:r>
              <a:rPr lang="pl-PL" sz="2900" dirty="0" err="1"/>
              <a:t>fd</a:t>
            </a:r>
            <a:r>
              <a:rPr lang="pl-PL" sz="2900" dirty="0"/>
              <a:t>, </a:t>
            </a:r>
            <a:r>
              <a:rPr lang="pl-PL" sz="2900" dirty="0" err="1"/>
              <a:t>fd_set</a:t>
            </a:r>
            <a:r>
              <a:rPr lang="pl-PL" sz="2900" dirty="0"/>
              <a:t> *</a:t>
            </a:r>
            <a:r>
              <a:rPr lang="pl-PL" sz="2900" dirty="0" err="1"/>
              <a:t>fdset</a:t>
            </a:r>
            <a:r>
              <a:rPr lang="pl-PL" sz="2900" dirty="0" smtClean="0"/>
              <a:t>); 	// zwraca wartość niezerową, jeśli </a:t>
            </a:r>
            <a:r>
              <a:rPr lang="pl-PL" sz="2900" dirty="0" err="1" smtClean="0"/>
              <a:t>deskry</a:t>
            </a:r>
            <a:r>
              <a:rPr lang="pl-PL" sz="2900" dirty="0" smtClean="0"/>
              <a:t>-</a:t>
            </a:r>
          </a:p>
          <a:p>
            <a:pPr marL="0" indent="0">
              <a:buNone/>
            </a:pPr>
            <a:r>
              <a:rPr lang="pl-PL" sz="2900" dirty="0"/>
              <a:t>	</a:t>
            </a:r>
            <a:r>
              <a:rPr lang="pl-PL" sz="2900" dirty="0" smtClean="0"/>
              <a:t>			// </a:t>
            </a:r>
            <a:r>
              <a:rPr lang="pl-PL" sz="2900" dirty="0" err="1" smtClean="0"/>
              <a:t>ptor</a:t>
            </a:r>
            <a:r>
              <a:rPr lang="pl-PL" sz="2900" dirty="0" smtClean="0"/>
              <a:t> pliku </a:t>
            </a:r>
            <a:r>
              <a:rPr lang="pl-PL" sz="2900" dirty="0" err="1" smtClean="0"/>
              <a:t>fd</a:t>
            </a:r>
            <a:r>
              <a:rPr lang="pl-PL" sz="2900" dirty="0" smtClean="0"/>
              <a:t> jest elementem </a:t>
            </a:r>
            <a:r>
              <a:rPr lang="pl-PL" sz="2900" dirty="0" err="1" smtClean="0"/>
              <a:t>fd_set</a:t>
            </a:r>
            <a:endParaRPr lang="pl-PL" sz="2900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60779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Funkcja systemowa </a:t>
            </a:r>
            <a:r>
              <a:rPr lang="pl-PL" b="1" dirty="0" err="1" smtClean="0"/>
              <a:t>select</a:t>
            </a:r>
            <a:r>
              <a:rPr lang="pl-PL" b="1" dirty="0" smtClean="0"/>
              <a:t> </a:t>
            </a:r>
            <a:r>
              <a:rPr lang="pl-PL" dirty="0" smtClean="0"/>
              <a:t>(2)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616624"/>
          </a:xfrm>
        </p:spPr>
        <p:txBody>
          <a:bodyPr>
            <a:normAutofit fontScale="55000" lnSpcReduction="20000"/>
          </a:bodyPr>
          <a:lstStyle/>
          <a:p>
            <a:r>
              <a:rPr lang="pl-PL" dirty="0" smtClean="0"/>
              <a:t>Funkcja </a:t>
            </a:r>
            <a:r>
              <a:rPr lang="pl-PL" b="1" dirty="0" err="1" smtClean="0"/>
              <a:t>select</a:t>
            </a:r>
            <a:r>
              <a:rPr lang="pl-PL" dirty="0" smtClean="0"/>
              <a:t> przyjmuje także limit czasu swojego działania, aby zapobiec zablokowaniu się przez nieokreślony czas</a:t>
            </a:r>
          </a:p>
          <a:p>
            <a:r>
              <a:rPr lang="pl-PL" dirty="0" smtClean="0"/>
              <a:t>Parametrem funkcji jest struktura typu </a:t>
            </a:r>
            <a:r>
              <a:rPr lang="pl-PL" dirty="0" err="1" smtClean="0"/>
              <a:t>time_t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timeval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 err="1"/>
              <a:t>time_t</a:t>
            </a:r>
            <a:r>
              <a:rPr lang="en-US" dirty="0"/>
              <a:t> </a:t>
            </a:r>
            <a:r>
              <a:rPr lang="en-US" dirty="0" err="1"/>
              <a:t>tv_sec</a:t>
            </a:r>
            <a:r>
              <a:rPr lang="en-US" dirty="0"/>
              <a:t>; </a:t>
            </a:r>
            <a:r>
              <a:rPr lang="pl-PL" dirty="0" smtClean="0"/>
              <a:t>	</a:t>
            </a:r>
            <a:r>
              <a:rPr lang="en-US" dirty="0" smtClean="0"/>
              <a:t>/* </a:t>
            </a:r>
            <a:r>
              <a:rPr lang="pl-PL" dirty="0" smtClean="0"/>
              <a:t>sekundy</a:t>
            </a:r>
            <a:r>
              <a:rPr lang="en-US" dirty="0" smtClean="0"/>
              <a:t> </a:t>
            </a:r>
            <a:r>
              <a:rPr lang="en-US" dirty="0"/>
              <a:t>*/</a:t>
            </a:r>
          </a:p>
          <a:p>
            <a:pPr marL="0" indent="0">
              <a:buNone/>
            </a:pPr>
            <a:r>
              <a:rPr lang="en-US" dirty="0"/>
              <a:t>long </a:t>
            </a:r>
            <a:r>
              <a:rPr lang="en-US" dirty="0" err="1"/>
              <a:t>tv_usec</a:t>
            </a:r>
            <a:r>
              <a:rPr lang="en-US" dirty="0"/>
              <a:t>; </a:t>
            </a:r>
            <a:r>
              <a:rPr lang="pl-PL" dirty="0" smtClean="0"/>
              <a:t>	</a:t>
            </a:r>
            <a:r>
              <a:rPr lang="en-US" dirty="0" smtClean="0"/>
              <a:t>/* </a:t>
            </a:r>
            <a:r>
              <a:rPr lang="pl-PL" dirty="0" smtClean="0"/>
              <a:t>mikrosekundy</a:t>
            </a:r>
            <a:r>
              <a:rPr lang="en-US" dirty="0" smtClean="0"/>
              <a:t> */</a:t>
            </a:r>
            <a:r>
              <a:rPr lang="pl-PL" dirty="0" smtClean="0"/>
              <a:t>};</a:t>
            </a:r>
            <a:endParaRPr lang="en-US" dirty="0"/>
          </a:p>
          <a:p>
            <a:r>
              <a:rPr lang="pl-PL" dirty="0" smtClean="0"/>
              <a:t>Prototyp funkcji: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</a:rPr>
              <a:t>int</a:t>
            </a:r>
            <a:r>
              <a:rPr lang="en-US" b="1" dirty="0">
                <a:solidFill>
                  <a:srgbClr val="FF0000"/>
                </a:solidFill>
              </a:rPr>
              <a:t> select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pl-PL" b="1" dirty="0" smtClean="0">
                <a:solidFill>
                  <a:srgbClr val="FF0000"/>
                </a:solidFill>
              </a:rPr>
              <a:t>		// zwraca 0 – upłynął czas</a:t>
            </a:r>
          </a:p>
          <a:p>
            <a:pPr marL="0" indent="0">
              <a:buNone/>
            </a:pPr>
            <a:r>
              <a:rPr lang="pl-PL" b="1" dirty="0">
                <a:solidFill>
                  <a:srgbClr val="FF0000"/>
                </a:solidFill>
              </a:rPr>
              <a:t>	</a:t>
            </a:r>
            <a:r>
              <a:rPr lang="pl-PL" b="1" dirty="0" smtClean="0">
                <a:solidFill>
                  <a:srgbClr val="FF0000"/>
                </a:solidFill>
              </a:rPr>
              <a:t>		// zwraca -1 – błąd</a:t>
            </a:r>
          </a:p>
          <a:p>
            <a:pPr marL="0" indent="0">
              <a:buNone/>
            </a:pPr>
            <a:r>
              <a:rPr lang="pl-PL" b="1" dirty="0">
                <a:solidFill>
                  <a:srgbClr val="FF0000"/>
                </a:solidFill>
              </a:rPr>
              <a:t>	</a:t>
            </a:r>
            <a:r>
              <a:rPr lang="pl-PL" b="1" dirty="0" smtClean="0">
                <a:solidFill>
                  <a:srgbClr val="FF0000"/>
                </a:solidFill>
              </a:rPr>
              <a:t>		// zwraca liczbę zmienionych </a:t>
            </a:r>
            <a:r>
              <a:rPr lang="pl-PL" b="1" dirty="0" err="1" smtClean="0">
                <a:solidFill>
                  <a:srgbClr val="FF0000"/>
                </a:solidFill>
              </a:rPr>
              <a:t>deskrypt</a:t>
            </a:r>
            <a:r>
              <a:rPr lang="pl-PL" b="1" dirty="0" smtClean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int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nfds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pl-PL" b="1" dirty="0" smtClean="0">
                <a:solidFill>
                  <a:srgbClr val="FF0000"/>
                </a:solidFill>
              </a:rPr>
              <a:t>			// liczba deskryptorów, którą należy sprawdzić</a:t>
            </a:r>
          </a:p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fd_set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b="1" dirty="0" err="1">
                <a:solidFill>
                  <a:srgbClr val="FF0000"/>
                </a:solidFill>
              </a:rPr>
              <a:t>readfds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pl-PL" b="1" dirty="0" smtClean="0">
                <a:solidFill>
                  <a:srgbClr val="FF0000"/>
                </a:solidFill>
              </a:rPr>
              <a:t>		// wskazanie </a:t>
            </a:r>
            <a:r>
              <a:rPr lang="pl-PL" b="1" dirty="0" smtClean="0">
                <a:solidFill>
                  <a:srgbClr val="FF0000"/>
                </a:solidFill>
              </a:rPr>
              <a:t>na </a:t>
            </a:r>
            <a:r>
              <a:rPr lang="pl-PL" b="1" dirty="0" smtClean="0">
                <a:solidFill>
                  <a:srgbClr val="FF0000"/>
                </a:solidFill>
              </a:rPr>
              <a:t>zbiór deskryptorów do odczytu </a:t>
            </a:r>
          </a:p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fd_set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b="1" dirty="0" err="1">
                <a:solidFill>
                  <a:srgbClr val="FF0000"/>
                </a:solidFill>
              </a:rPr>
              <a:t>writefds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pl-PL" b="1" dirty="0" smtClean="0">
                <a:solidFill>
                  <a:srgbClr val="FF0000"/>
                </a:solidFill>
              </a:rPr>
              <a:t>		// wskazanie na zbiór deskryptorów do zapisu</a:t>
            </a:r>
          </a:p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fd_set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*</a:t>
            </a:r>
            <a:r>
              <a:rPr lang="en-US" b="1" dirty="0" err="1">
                <a:solidFill>
                  <a:srgbClr val="FF0000"/>
                </a:solidFill>
              </a:rPr>
              <a:t>errorfds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pl-PL" b="1" dirty="0" smtClean="0">
                <a:solidFill>
                  <a:srgbClr val="FF0000"/>
                </a:solidFill>
              </a:rPr>
              <a:t>		// wskazanie na zbiór deskryptorów w stanie błędu</a:t>
            </a:r>
          </a:p>
          <a:p>
            <a:pPr marL="0" indent="0">
              <a:buNone/>
            </a:pPr>
            <a:r>
              <a:rPr lang="pl-PL" b="1" dirty="0" err="1">
                <a:solidFill>
                  <a:srgbClr val="FF0000"/>
                </a:solidFill>
              </a:rPr>
              <a:t>s</a:t>
            </a:r>
            <a:r>
              <a:rPr lang="en-US" b="1" dirty="0" err="1" smtClean="0">
                <a:solidFill>
                  <a:srgbClr val="FF0000"/>
                </a:solidFill>
              </a:rPr>
              <a:t>truct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timeval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*timeout</a:t>
            </a:r>
            <a:r>
              <a:rPr lang="en-US" b="1" dirty="0" smtClean="0">
                <a:solidFill>
                  <a:srgbClr val="FF0000"/>
                </a:solidFill>
              </a:rPr>
              <a:t>);</a:t>
            </a:r>
            <a:r>
              <a:rPr lang="pl-PL" b="1" dirty="0" smtClean="0">
                <a:solidFill>
                  <a:srgbClr val="FF0000"/>
                </a:solidFill>
              </a:rPr>
              <a:t>	// czas, po którym funkcja powróci, jeśli w deskryptorach</a:t>
            </a:r>
          </a:p>
          <a:p>
            <a:pPr marL="0" indent="0">
              <a:buNone/>
            </a:pPr>
            <a:r>
              <a:rPr lang="pl-PL" b="1" dirty="0">
                <a:solidFill>
                  <a:srgbClr val="FF0000"/>
                </a:solidFill>
              </a:rPr>
              <a:t>	</a:t>
            </a:r>
            <a:r>
              <a:rPr lang="pl-PL" b="1" dirty="0" smtClean="0">
                <a:solidFill>
                  <a:srgbClr val="FF0000"/>
                </a:solidFill>
              </a:rPr>
              <a:t>		// nie wykryto zmian </a:t>
            </a:r>
          </a:p>
          <a:p>
            <a:r>
              <a:rPr lang="pl-PL" dirty="0" smtClean="0"/>
              <a:t>Funkcja powróci jeśli dowolny deskryptor </a:t>
            </a:r>
            <a:r>
              <a:rPr lang="pl-PL" b="1" dirty="0" err="1" smtClean="0"/>
              <a:t>readfds</a:t>
            </a:r>
            <a:r>
              <a:rPr lang="pl-PL" dirty="0" smtClean="0"/>
              <a:t> jest gotowy do odczytu, dowolny deskryptor w zbiorze </a:t>
            </a:r>
            <a:r>
              <a:rPr lang="pl-PL" b="1" dirty="0" err="1" smtClean="0"/>
              <a:t>writefds</a:t>
            </a:r>
            <a:r>
              <a:rPr lang="pl-PL" dirty="0" smtClean="0"/>
              <a:t> jest gotowy do zapisu, </a:t>
            </a:r>
            <a:r>
              <a:rPr lang="pl-PL" dirty="0" smtClean="0"/>
              <a:t>albo </a:t>
            </a:r>
            <a:r>
              <a:rPr lang="pl-PL" dirty="0" smtClean="0"/>
              <a:t>dowolny deskryptor w zbiorze </a:t>
            </a:r>
            <a:r>
              <a:rPr lang="pl-PL" b="1" dirty="0" err="1" smtClean="0"/>
              <a:t>errorfds</a:t>
            </a:r>
            <a:r>
              <a:rPr lang="pl-PL" dirty="0" smtClean="0"/>
              <a:t> jest w stanie błędu</a:t>
            </a:r>
          </a:p>
          <a:p>
            <a:r>
              <a:rPr lang="pl-PL" dirty="0" smtClean="0"/>
              <a:t>Po powrocie z </a:t>
            </a:r>
            <a:r>
              <a:rPr lang="pl-PL" b="1" dirty="0" err="1" smtClean="0"/>
              <a:t>select</a:t>
            </a:r>
            <a:r>
              <a:rPr lang="pl-PL" dirty="0" smtClean="0"/>
              <a:t> zbiory deskryptorów zostaną zmodyfikowane, aby wskazać, które spośród nich są gotowe do odczytu, zapisu, bądź też są w stanie błędu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20603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pl-PL" sz="2800" dirty="0" smtClean="0"/>
              <a:t>Serwer sieciowy z zastosowaniem funkcji </a:t>
            </a:r>
            <a:r>
              <a:rPr lang="pl-PL" sz="2800" dirty="0" err="1" smtClean="0"/>
              <a:t>select</a:t>
            </a:r>
            <a:r>
              <a:rPr lang="pl-PL" sz="2800" dirty="0" smtClean="0"/>
              <a:t> </a:t>
            </a:r>
            <a:endParaRPr lang="pl-PL" sz="2800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4716016" y="6356350"/>
            <a:ext cx="2895600" cy="365125"/>
          </a:xfrm>
        </p:spPr>
        <p:txBody>
          <a:bodyPr/>
          <a:lstStyle/>
          <a:p>
            <a:r>
              <a:rPr lang="pl-PL" dirty="0" smtClean="0"/>
              <a:t>S. </a:t>
            </a:r>
            <a:r>
              <a:rPr lang="pl-PL" dirty="0" err="1" smtClean="0"/>
              <a:t>Samolej</a:t>
            </a:r>
            <a:r>
              <a:rPr lang="pl-PL" dirty="0" smtClean="0"/>
              <a:t>: Gniazda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27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179512" y="692696"/>
            <a:ext cx="4176464" cy="612475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err="1"/>
              <a:t>int</a:t>
            </a:r>
            <a:r>
              <a:rPr lang="en-US" sz="1400" dirty="0"/>
              <a:t> main()</a:t>
            </a:r>
          </a:p>
          <a:p>
            <a:r>
              <a:rPr lang="en-US" sz="1400" dirty="0"/>
              <a:t>{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server_sockfd</a:t>
            </a:r>
            <a:r>
              <a:rPr lang="en-US" sz="1400" dirty="0"/>
              <a:t>, </a:t>
            </a:r>
            <a:r>
              <a:rPr lang="en-US" sz="1400" dirty="0" err="1"/>
              <a:t>client_sockfd</a:t>
            </a:r>
            <a:r>
              <a:rPr lang="en-US" sz="1400" dirty="0"/>
              <a:t>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server_len</a:t>
            </a:r>
            <a:r>
              <a:rPr lang="en-US" sz="1400" dirty="0"/>
              <a:t>, </a:t>
            </a:r>
            <a:r>
              <a:rPr lang="en-US" sz="1400" dirty="0" err="1"/>
              <a:t>client_len</a:t>
            </a:r>
            <a:r>
              <a:rPr lang="en-US" sz="1400" dirty="0"/>
              <a:t>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struct</a:t>
            </a:r>
            <a:r>
              <a:rPr lang="en-US" sz="1400" dirty="0"/>
              <a:t> </a:t>
            </a:r>
            <a:r>
              <a:rPr lang="en-US" sz="1400" dirty="0" err="1"/>
              <a:t>sockaddr_in</a:t>
            </a:r>
            <a:r>
              <a:rPr lang="en-US" sz="1400" dirty="0"/>
              <a:t> </a:t>
            </a:r>
            <a:r>
              <a:rPr lang="en-US" sz="1400" dirty="0" err="1"/>
              <a:t>server_address</a:t>
            </a:r>
            <a:r>
              <a:rPr lang="en-US" sz="1400" dirty="0"/>
              <a:t>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struct</a:t>
            </a:r>
            <a:r>
              <a:rPr lang="en-US" sz="1400" dirty="0"/>
              <a:t> </a:t>
            </a:r>
            <a:r>
              <a:rPr lang="en-US" sz="1400" dirty="0" err="1"/>
              <a:t>sockaddr_in</a:t>
            </a:r>
            <a:r>
              <a:rPr lang="en-US" sz="1400" dirty="0"/>
              <a:t> </a:t>
            </a:r>
            <a:r>
              <a:rPr lang="en-US" sz="1400" dirty="0" err="1"/>
              <a:t>client_address</a:t>
            </a:r>
            <a:r>
              <a:rPr lang="en-US" sz="1400" dirty="0"/>
              <a:t>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int</a:t>
            </a:r>
            <a:r>
              <a:rPr lang="en-US" sz="1400" dirty="0"/>
              <a:t> result;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fd_set</a:t>
            </a:r>
            <a:r>
              <a:rPr lang="en-US" sz="1400" dirty="0"/>
              <a:t> </a:t>
            </a:r>
            <a:r>
              <a:rPr lang="en-US" sz="1400" dirty="0" err="1"/>
              <a:t>readfds</a:t>
            </a:r>
            <a:r>
              <a:rPr lang="en-US" sz="1400" dirty="0"/>
              <a:t>, </a:t>
            </a:r>
            <a:r>
              <a:rPr lang="en-US" sz="1400" dirty="0" err="1"/>
              <a:t>testfds</a:t>
            </a:r>
            <a:r>
              <a:rPr lang="en-US" sz="1400" dirty="0"/>
              <a:t>;</a:t>
            </a:r>
          </a:p>
          <a:p>
            <a:r>
              <a:rPr lang="pl-PL" sz="1400" dirty="0" smtClean="0"/>
              <a:t>    </a:t>
            </a:r>
            <a:r>
              <a:rPr lang="en-US" sz="1400" dirty="0" err="1" smtClean="0"/>
              <a:t>server_sockfd</a:t>
            </a:r>
            <a:r>
              <a:rPr lang="en-US" sz="1400" dirty="0" smtClean="0"/>
              <a:t> </a:t>
            </a:r>
            <a:r>
              <a:rPr lang="en-US" sz="1400" dirty="0"/>
              <a:t>= socket(AF_INET, SOCK_STREAM, 0);</a:t>
            </a:r>
          </a:p>
          <a:p>
            <a:r>
              <a:rPr lang="en-US" sz="1400" dirty="0" smtClean="0"/>
              <a:t>    </a:t>
            </a:r>
            <a:r>
              <a:rPr lang="en-US" sz="1400" dirty="0" err="1"/>
              <a:t>server_address.sin_family</a:t>
            </a:r>
            <a:r>
              <a:rPr lang="en-US" sz="1400" dirty="0"/>
              <a:t> = AF_INET;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server_address.sin_addr.s_addr</a:t>
            </a:r>
            <a:r>
              <a:rPr lang="en-US" sz="1400" dirty="0"/>
              <a:t> = </a:t>
            </a:r>
            <a:r>
              <a:rPr lang="pl-PL" sz="1400" dirty="0" smtClean="0"/>
              <a:t>				</a:t>
            </a:r>
            <a:r>
              <a:rPr lang="en-US" sz="1400" dirty="0" err="1" smtClean="0"/>
              <a:t>htonl</a:t>
            </a:r>
            <a:r>
              <a:rPr lang="en-US" sz="1400" dirty="0" smtClean="0"/>
              <a:t>(INADDR_ANY</a:t>
            </a:r>
            <a:r>
              <a:rPr lang="en-US" sz="1400" dirty="0"/>
              <a:t>);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server_address.sin_port</a:t>
            </a:r>
            <a:r>
              <a:rPr lang="en-US" sz="1400" dirty="0"/>
              <a:t> = </a:t>
            </a:r>
            <a:r>
              <a:rPr lang="en-US" sz="1400" dirty="0" err="1"/>
              <a:t>htons</a:t>
            </a:r>
            <a:r>
              <a:rPr lang="en-US" sz="1400" dirty="0"/>
              <a:t>(9734);</a:t>
            </a:r>
          </a:p>
          <a:p>
            <a:r>
              <a:rPr lang="en-US" sz="1400" dirty="0"/>
              <a:t>    </a:t>
            </a:r>
            <a:r>
              <a:rPr lang="en-US" sz="1400" dirty="0" err="1"/>
              <a:t>server_len</a:t>
            </a:r>
            <a:r>
              <a:rPr lang="en-US" sz="1400" dirty="0"/>
              <a:t> = </a:t>
            </a:r>
            <a:r>
              <a:rPr lang="en-US" sz="1400" dirty="0" err="1"/>
              <a:t>sizeof</a:t>
            </a:r>
            <a:r>
              <a:rPr lang="en-US" sz="1400" dirty="0"/>
              <a:t>(</a:t>
            </a:r>
            <a:r>
              <a:rPr lang="en-US" sz="1400" dirty="0" err="1"/>
              <a:t>server_address</a:t>
            </a:r>
            <a:r>
              <a:rPr lang="en-US" sz="1400" dirty="0"/>
              <a:t>);</a:t>
            </a:r>
          </a:p>
          <a:p>
            <a:r>
              <a:rPr lang="en-US" sz="1400" dirty="0" smtClean="0"/>
              <a:t>    </a:t>
            </a:r>
            <a:r>
              <a:rPr lang="en-US" sz="1400" dirty="0"/>
              <a:t>bind(</a:t>
            </a:r>
            <a:r>
              <a:rPr lang="en-US" sz="1400" dirty="0" err="1"/>
              <a:t>server_sockfd</a:t>
            </a:r>
            <a:r>
              <a:rPr lang="en-US" sz="1400" dirty="0"/>
              <a:t>, </a:t>
            </a:r>
            <a:endParaRPr lang="pl-PL" sz="1400" dirty="0"/>
          </a:p>
          <a:p>
            <a:r>
              <a:rPr lang="pl-PL" sz="1400" dirty="0" smtClean="0"/>
              <a:t>    </a:t>
            </a:r>
            <a:r>
              <a:rPr lang="en-US" sz="1400" dirty="0" smtClean="0"/>
              <a:t>(</a:t>
            </a:r>
            <a:r>
              <a:rPr lang="en-US" sz="1400" dirty="0" err="1"/>
              <a:t>struct</a:t>
            </a:r>
            <a:r>
              <a:rPr lang="en-US" sz="1400" dirty="0"/>
              <a:t> </a:t>
            </a:r>
            <a:r>
              <a:rPr lang="en-US" sz="1400" dirty="0" err="1"/>
              <a:t>sockaddr</a:t>
            </a:r>
            <a:r>
              <a:rPr lang="en-US" sz="1400" dirty="0"/>
              <a:t> </a:t>
            </a:r>
            <a:r>
              <a:rPr lang="en-US" sz="1400" dirty="0" smtClean="0"/>
              <a:t>*)&amp;</a:t>
            </a:r>
            <a:r>
              <a:rPr lang="pl-PL" sz="1400" dirty="0" smtClean="0"/>
              <a:t> </a:t>
            </a:r>
            <a:r>
              <a:rPr lang="en-US" sz="1400" dirty="0" err="1" smtClean="0"/>
              <a:t>server_address</a:t>
            </a:r>
            <a:r>
              <a:rPr lang="en-US" sz="1400" dirty="0"/>
              <a:t>, </a:t>
            </a:r>
            <a:r>
              <a:rPr lang="en-US" sz="1400" dirty="0" err="1"/>
              <a:t>server_len</a:t>
            </a:r>
            <a:r>
              <a:rPr lang="en-US" sz="1400" dirty="0"/>
              <a:t>);</a:t>
            </a:r>
          </a:p>
          <a:p>
            <a:r>
              <a:rPr lang="pl-PL" sz="1400" dirty="0" smtClean="0"/>
              <a:t>    </a:t>
            </a:r>
            <a:r>
              <a:rPr lang="en-US" sz="1400" dirty="0" smtClean="0"/>
              <a:t>listen(</a:t>
            </a:r>
            <a:r>
              <a:rPr lang="en-US" sz="1400" dirty="0" err="1" smtClean="0"/>
              <a:t>server_sockfd</a:t>
            </a:r>
            <a:r>
              <a:rPr lang="en-US" sz="1400" dirty="0"/>
              <a:t>, 5);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    </a:t>
            </a:r>
            <a:r>
              <a:rPr lang="en-US" sz="1400" dirty="0">
                <a:solidFill>
                  <a:srgbClr val="FF0000"/>
                </a:solidFill>
              </a:rPr>
              <a:t>FD_ZERO(&amp;</a:t>
            </a:r>
            <a:r>
              <a:rPr lang="en-US" sz="1400" dirty="0" err="1">
                <a:solidFill>
                  <a:srgbClr val="FF0000"/>
                </a:solidFill>
              </a:rPr>
              <a:t>readfds</a:t>
            </a:r>
            <a:r>
              <a:rPr lang="en-US" sz="1400" dirty="0">
                <a:solidFill>
                  <a:srgbClr val="FF0000"/>
                </a:solidFill>
              </a:rPr>
              <a:t>);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  FD_SET(</a:t>
            </a:r>
            <a:r>
              <a:rPr lang="en-US" sz="1400" dirty="0" err="1">
                <a:solidFill>
                  <a:srgbClr val="FF0000"/>
                </a:solidFill>
              </a:rPr>
              <a:t>server_sockfd</a:t>
            </a:r>
            <a:r>
              <a:rPr lang="en-US" sz="1400" dirty="0">
                <a:solidFill>
                  <a:srgbClr val="FF0000"/>
                </a:solidFill>
              </a:rPr>
              <a:t>, &amp;</a:t>
            </a:r>
            <a:r>
              <a:rPr lang="en-US" sz="1400" dirty="0" err="1">
                <a:solidFill>
                  <a:srgbClr val="FF0000"/>
                </a:solidFill>
              </a:rPr>
              <a:t>readfds</a:t>
            </a:r>
            <a:r>
              <a:rPr lang="en-US" sz="1400" dirty="0">
                <a:solidFill>
                  <a:srgbClr val="FF0000"/>
                </a:solidFill>
              </a:rPr>
              <a:t>);</a:t>
            </a:r>
          </a:p>
          <a:p>
            <a:endParaRPr lang="en-US" sz="1400" dirty="0"/>
          </a:p>
          <a:p>
            <a:r>
              <a:rPr lang="en-US" sz="1400" dirty="0"/>
              <a:t>    while(1) {</a:t>
            </a:r>
          </a:p>
          <a:p>
            <a:r>
              <a:rPr lang="en-US" sz="1400" dirty="0"/>
              <a:t>        char </a:t>
            </a:r>
            <a:r>
              <a:rPr lang="en-US" sz="1400" dirty="0" err="1"/>
              <a:t>ch</a:t>
            </a:r>
            <a:r>
              <a:rPr lang="en-US" sz="1400" dirty="0" smtClean="0"/>
              <a:t>;      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fd</a:t>
            </a:r>
            <a:r>
              <a:rPr lang="en-US" sz="1400" dirty="0" smtClean="0"/>
              <a:t>;        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nread</a:t>
            </a:r>
            <a:r>
              <a:rPr lang="en-US" sz="1400" dirty="0"/>
              <a:t>;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testfds</a:t>
            </a:r>
            <a:r>
              <a:rPr lang="en-US" sz="1400" dirty="0"/>
              <a:t> = </a:t>
            </a:r>
            <a:r>
              <a:rPr lang="en-US" sz="1400" dirty="0" err="1"/>
              <a:t>readfds</a:t>
            </a:r>
            <a:r>
              <a:rPr lang="en-US" sz="1400" dirty="0"/>
              <a:t>;</a:t>
            </a:r>
          </a:p>
          <a:p>
            <a:r>
              <a:rPr lang="en-US" sz="1400" dirty="0" smtClean="0"/>
              <a:t>        </a:t>
            </a:r>
            <a:r>
              <a:rPr lang="en-US" sz="1400" dirty="0" err="1"/>
              <a:t>printf</a:t>
            </a:r>
            <a:r>
              <a:rPr lang="en-US" sz="1400" dirty="0"/>
              <a:t>("server waiting\n");</a:t>
            </a:r>
          </a:p>
          <a:p>
            <a:r>
              <a:rPr lang="en-US" sz="1400" dirty="0"/>
              <a:t>        </a:t>
            </a:r>
            <a:r>
              <a:rPr lang="en-US" sz="1400" dirty="0">
                <a:solidFill>
                  <a:srgbClr val="FF0000"/>
                </a:solidFill>
              </a:rPr>
              <a:t>result = select(FD_SETSIZE, &amp;</a:t>
            </a:r>
            <a:r>
              <a:rPr lang="en-US" sz="1400" dirty="0" err="1">
                <a:solidFill>
                  <a:srgbClr val="FF0000"/>
                </a:solidFill>
              </a:rPr>
              <a:t>testfds</a:t>
            </a:r>
            <a:r>
              <a:rPr lang="en-US" sz="1400" dirty="0">
                <a:solidFill>
                  <a:srgbClr val="FF0000"/>
                </a:solidFill>
              </a:rPr>
              <a:t>, (</a:t>
            </a:r>
            <a:r>
              <a:rPr lang="en-US" sz="1400" dirty="0" err="1">
                <a:solidFill>
                  <a:srgbClr val="FF0000"/>
                </a:solidFill>
              </a:rPr>
              <a:t>fd_set</a:t>
            </a:r>
            <a:r>
              <a:rPr lang="en-US" sz="1400" dirty="0">
                <a:solidFill>
                  <a:srgbClr val="FF0000"/>
                </a:solidFill>
              </a:rPr>
              <a:t> *)0,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          (</a:t>
            </a:r>
            <a:r>
              <a:rPr lang="en-US" sz="1400" dirty="0" err="1">
                <a:solidFill>
                  <a:srgbClr val="FF0000"/>
                </a:solidFill>
              </a:rPr>
              <a:t>fd_set</a:t>
            </a:r>
            <a:r>
              <a:rPr lang="en-US" sz="1400" dirty="0">
                <a:solidFill>
                  <a:srgbClr val="FF0000"/>
                </a:solidFill>
              </a:rPr>
              <a:t> *)0, (</a:t>
            </a:r>
            <a:r>
              <a:rPr lang="en-US" sz="1400" dirty="0" err="1">
                <a:solidFill>
                  <a:srgbClr val="FF0000"/>
                </a:solidFill>
              </a:rPr>
              <a:t>struct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timeval</a:t>
            </a:r>
            <a:r>
              <a:rPr lang="en-US" sz="1400" dirty="0">
                <a:solidFill>
                  <a:srgbClr val="FF0000"/>
                </a:solidFill>
              </a:rPr>
              <a:t> *) 0);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        </a:t>
            </a:r>
            <a:r>
              <a:rPr lang="en-US" sz="1400" dirty="0"/>
              <a:t>if(result &lt; 1) </a:t>
            </a:r>
            <a:r>
              <a:rPr lang="en-US" sz="1400" dirty="0" smtClean="0"/>
              <a:t>{ </a:t>
            </a:r>
            <a:r>
              <a:rPr lang="en-US" sz="1400" dirty="0" err="1"/>
              <a:t>perror</a:t>
            </a:r>
            <a:r>
              <a:rPr lang="en-US" sz="1400" dirty="0"/>
              <a:t>("server5</a:t>
            </a:r>
            <a:r>
              <a:rPr lang="en-US" sz="1400" dirty="0" smtClean="0"/>
              <a:t>"); </a:t>
            </a:r>
            <a:r>
              <a:rPr lang="en-US" sz="1400" dirty="0"/>
              <a:t>exit(1</a:t>
            </a:r>
            <a:r>
              <a:rPr lang="en-US" sz="1400" dirty="0" smtClean="0"/>
              <a:t>);  </a:t>
            </a:r>
            <a:r>
              <a:rPr lang="en-US" sz="1400" dirty="0"/>
              <a:t>}</a:t>
            </a:r>
          </a:p>
          <a:p>
            <a:endParaRPr lang="en-US" sz="14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4355976" y="692696"/>
            <a:ext cx="4536504" cy="52629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        </a:t>
            </a:r>
            <a:r>
              <a:rPr lang="en-US" sz="1400" dirty="0">
                <a:solidFill>
                  <a:srgbClr val="FF0000"/>
                </a:solidFill>
              </a:rPr>
              <a:t>for(</a:t>
            </a:r>
            <a:r>
              <a:rPr lang="en-US" sz="1400" dirty="0" err="1">
                <a:solidFill>
                  <a:srgbClr val="FF0000"/>
                </a:solidFill>
              </a:rPr>
              <a:t>fd</a:t>
            </a:r>
            <a:r>
              <a:rPr lang="en-US" sz="1400" dirty="0">
                <a:solidFill>
                  <a:srgbClr val="FF0000"/>
                </a:solidFill>
              </a:rPr>
              <a:t> = 0; </a:t>
            </a:r>
            <a:r>
              <a:rPr lang="en-US" sz="1400" dirty="0" err="1">
                <a:solidFill>
                  <a:srgbClr val="FF0000"/>
                </a:solidFill>
              </a:rPr>
              <a:t>fd</a:t>
            </a:r>
            <a:r>
              <a:rPr lang="en-US" sz="1400" dirty="0">
                <a:solidFill>
                  <a:srgbClr val="FF0000"/>
                </a:solidFill>
              </a:rPr>
              <a:t> &lt; FD_SETSIZE; </a:t>
            </a:r>
            <a:r>
              <a:rPr lang="en-US" sz="1400" dirty="0" err="1">
                <a:solidFill>
                  <a:srgbClr val="FF0000"/>
                </a:solidFill>
              </a:rPr>
              <a:t>fd</a:t>
            </a:r>
            <a:r>
              <a:rPr lang="en-US" sz="1400" dirty="0">
                <a:solidFill>
                  <a:srgbClr val="FF0000"/>
                </a:solidFill>
              </a:rPr>
              <a:t>++) {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          if(FD_ISSET(</a:t>
            </a:r>
            <a:r>
              <a:rPr lang="en-US" sz="1400" dirty="0" err="1">
                <a:solidFill>
                  <a:srgbClr val="FF0000"/>
                </a:solidFill>
              </a:rPr>
              <a:t>fd</a:t>
            </a:r>
            <a:r>
              <a:rPr lang="en-US" sz="1400" dirty="0">
                <a:solidFill>
                  <a:srgbClr val="FF0000"/>
                </a:solidFill>
              </a:rPr>
              <a:t>,&amp;</a:t>
            </a:r>
            <a:r>
              <a:rPr lang="en-US" sz="1400" dirty="0" err="1">
                <a:solidFill>
                  <a:srgbClr val="FF0000"/>
                </a:solidFill>
              </a:rPr>
              <a:t>testfds</a:t>
            </a:r>
            <a:r>
              <a:rPr lang="en-US" sz="1400" dirty="0">
                <a:solidFill>
                  <a:srgbClr val="FF0000"/>
                </a:solidFill>
              </a:rPr>
              <a:t>)) {</a:t>
            </a:r>
          </a:p>
          <a:p>
            <a:r>
              <a:rPr lang="pl-PL" sz="1400" dirty="0"/>
              <a:t> </a:t>
            </a:r>
            <a:r>
              <a:rPr lang="pl-PL" sz="1400" dirty="0" smtClean="0"/>
              <a:t>            </a:t>
            </a:r>
            <a:r>
              <a:rPr lang="en-US" sz="1400" dirty="0" smtClean="0"/>
              <a:t>if(</a:t>
            </a:r>
            <a:r>
              <a:rPr lang="en-US" sz="1400" dirty="0" err="1" smtClean="0"/>
              <a:t>fd</a:t>
            </a:r>
            <a:r>
              <a:rPr lang="en-US" sz="1400" dirty="0" smtClean="0"/>
              <a:t> </a:t>
            </a:r>
            <a:r>
              <a:rPr lang="en-US" sz="1400" dirty="0"/>
              <a:t>== </a:t>
            </a:r>
            <a:r>
              <a:rPr lang="en-US" sz="1400" dirty="0" err="1"/>
              <a:t>server_sockfd</a:t>
            </a:r>
            <a:r>
              <a:rPr lang="en-US" sz="1400" dirty="0"/>
              <a:t>) {</a:t>
            </a:r>
          </a:p>
          <a:p>
            <a:r>
              <a:rPr lang="en-US" sz="1400" dirty="0"/>
              <a:t>                    </a:t>
            </a:r>
            <a:r>
              <a:rPr lang="en-US" sz="1400" dirty="0" err="1"/>
              <a:t>client_len</a:t>
            </a:r>
            <a:r>
              <a:rPr lang="en-US" sz="1400" dirty="0"/>
              <a:t> = </a:t>
            </a:r>
            <a:r>
              <a:rPr lang="en-US" sz="1400" dirty="0" err="1"/>
              <a:t>sizeof</a:t>
            </a:r>
            <a:r>
              <a:rPr lang="en-US" sz="1400" dirty="0"/>
              <a:t>(</a:t>
            </a:r>
            <a:r>
              <a:rPr lang="en-US" sz="1400" dirty="0" err="1"/>
              <a:t>client_address</a:t>
            </a:r>
            <a:r>
              <a:rPr lang="en-US" sz="1400" dirty="0"/>
              <a:t>);</a:t>
            </a:r>
          </a:p>
          <a:p>
            <a:r>
              <a:rPr lang="en-US" sz="1400" dirty="0"/>
              <a:t>                    </a:t>
            </a:r>
            <a:r>
              <a:rPr lang="en-US" sz="1400" dirty="0" err="1"/>
              <a:t>client_sockfd</a:t>
            </a:r>
            <a:r>
              <a:rPr lang="en-US" sz="1400" dirty="0"/>
              <a:t> = accept(</a:t>
            </a:r>
            <a:r>
              <a:rPr lang="en-US" sz="1400" dirty="0" err="1"/>
              <a:t>server_sockfd</a:t>
            </a:r>
            <a:r>
              <a:rPr lang="en-US" sz="1400" dirty="0"/>
              <a:t>,</a:t>
            </a:r>
          </a:p>
          <a:p>
            <a:r>
              <a:rPr lang="en-US" sz="1400" dirty="0"/>
              <a:t>                     </a:t>
            </a:r>
            <a:r>
              <a:rPr lang="en-US" sz="1400" dirty="0" smtClean="0"/>
              <a:t>(</a:t>
            </a:r>
            <a:r>
              <a:rPr lang="en-US" sz="1400" dirty="0" err="1"/>
              <a:t>struct</a:t>
            </a:r>
            <a:r>
              <a:rPr lang="en-US" sz="1400" dirty="0"/>
              <a:t> </a:t>
            </a:r>
            <a:r>
              <a:rPr lang="en-US" sz="1400" dirty="0" err="1"/>
              <a:t>sockaddr</a:t>
            </a:r>
            <a:r>
              <a:rPr lang="en-US" sz="1400" dirty="0"/>
              <a:t> </a:t>
            </a:r>
            <a:r>
              <a:rPr lang="en-US" sz="1400" dirty="0" smtClean="0"/>
              <a:t>*)&amp;</a:t>
            </a:r>
            <a:r>
              <a:rPr lang="pl-PL" sz="1400" dirty="0" smtClean="0"/>
              <a:t> </a:t>
            </a:r>
            <a:r>
              <a:rPr lang="en-US" sz="1400" dirty="0" err="1" smtClean="0"/>
              <a:t>client_address</a:t>
            </a:r>
            <a:r>
              <a:rPr lang="en-US" sz="1400" dirty="0" smtClean="0"/>
              <a:t>,</a:t>
            </a:r>
            <a:endParaRPr lang="pl-PL" sz="1400" dirty="0" smtClean="0"/>
          </a:p>
          <a:p>
            <a:r>
              <a:rPr lang="pl-PL" sz="1400" dirty="0"/>
              <a:t>	</a:t>
            </a:r>
            <a:r>
              <a:rPr lang="pl-PL" sz="1400" dirty="0" smtClean="0"/>
              <a:t>	        </a:t>
            </a:r>
            <a:r>
              <a:rPr lang="en-US" sz="1400" dirty="0" smtClean="0"/>
              <a:t> </a:t>
            </a:r>
            <a:r>
              <a:rPr lang="en-US" sz="1400" dirty="0"/>
              <a:t>&amp;</a:t>
            </a:r>
            <a:r>
              <a:rPr lang="en-US" sz="1400" dirty="0" err="1"/>
              <a:t>client_len</a:t>
            </a:r>
            <a:r>
              <a:rPr lang="en-US" sz="1400" dirty="0"/>
              <a:t>);</a:t>
            </a:r>
          </a:p>
          <a:p>
            <a:r>
              <a:rPr lang="en-US" sz="1400" dirty="0"/>
              <a:t>                    </a:t>
            </a:r>
            <a:r>
              <a:rPr lang="en-US" sz="1400" dirty="0">
                <a:solidFill>
                  <a:srgbClr val="FF0000"/>
                </a:solidFill>
              </a:rPr>
              <a:t>FD_SET(</a:t>
            </a:r>
            <a:r>
              <a:rPr lang="en-US" sz="1400" dirty="0" err="1">
                <a:solidFill>
                  <a:srgbClr val="FF0000"/>
                </a:solidFill>
              </a:rPr>
              <a:t>client_sockfd</a:t>
            </a:r>
            <a:r>
              <a:rPr lang="en-US" sz="1400" dirty="0">
                <a:solidFill>
                  <a:srgbClr val="FF0000"/>
                </a:solidFill>
              </a:rPr>
              <a:t>, &amp;</a:t>
            </a:r>
            <a:r>
              <a:rPr lang="en-US" sz="1400" dirty="0" err="1">
                <a:solidFill>
                  <a:srgbClr val="FF0000"/>
                </a:solidFill>
              </a:rPr>
              <a:t>readfds</a:t>
            </a:r>
            <a:r>
              <a:rPr lang="en-US" sz="1400" dirty="0">
                <a:solidFill>
                  <a:srgbClr val="FF0000"/>
                </a:solidFill>
              </a:rPr>
              <a:t>);</a:t>
            </a:r>
          </a:p>
          <a:p>
            <a:r>
              <a:rPr lang="en-US" sz="1400" dirty="0"/>
              <a:t>                    </a:t>
            </a:r>
            <a:r>
              <a:rPr lang="en-US" sz="1400" dirty="0" err="1"/>
              <a:t>printf</a:t>
            </a:r>
            <a:r>
              <a:rPr lang="en-US" sz="1400" dirty="0"/>
              <a:t>("adding client on </a:t>
            </a:r>
            <a:r>
              <a:rPr lang="en-US" sz="1400" dirty="0" err="1"/>
              <a:t>fd</a:t>
            </a:r>
            <a:r>
              <a:rPr lang="en-US" sz="1400" dirty="0"/>
              <a:t> %d\n", </a:t>
            </a:r>
            <a:r>
              <a:rPr lang="en-US" sz="1400" dirty="0" err="1"/>
              <a:t>client_sockfd</a:t>
            </a:r>
            <a:r>
              <a:rPr lang="en-US" sz="1400" dirty="0"/>
              <a:t>);</a:t>
            </a:r>
          </a:p>
          <a:p>
            <a:r>
              <a:rPr lang="en-US" sz="1400" dirty="0"/>
              <a:t>                }</a:t>
            </a:r>
          </a:p>
          <a:p>
            <a:r>
              <a:rPr lang="en-US" sz="1400" dirty="0" smtClean="0"/>
              <a:t>                </a:t>
            </a:r>
            <a:r>
              <a:rPr lang="en-US" sz="1400" dirty="0"/>
              <a:t>else {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                  </a:t>
            </a:r>
            <a:r>
              <a:rPr lang="en-US" sz="1400" dirty="0" err="1">
                <a:solidFill>
                  <a:srgbClr val="FF0000"/>
                </a:solidFill>
              </a:rPr>
              <a:t>ioctl</a:t>
            </a:r>
            <a:r>
              <a:rPr lang="en-US" sz="1400" dirty="0">
                <a:solidFill>
                  <a:srgbClr val="FF0000"/>
                </a:solidFill>
              </a:rPr>
              <a:t>(</a:t>
            </a:r>
            <a:r>
              <a:rPr lang="en-US" sz="1400" dirty="0" err="1">
                <a:solidFill>
                  <a:srgbClr val="FF0000"/>
                </a:solidFill>
              </a:rPr>
              <a:t>fd</a:t>
            </a:r>
            <a:r>
              <a:rPr lang="en-US" sz="1400" dirty="0">
                <a:solidFill>
                  <a:srgbClr val="FF0000"/>
                </a:solidFill>
              </a:rPr>
              <a:t>, FIONREAD, &amp;</a:t>
            </a:r>
            <a:r>
              <a:rPr lang="en-US" sz="1400" dirty="0" err="1">
                <a:solidFill>
                  <a:srgbClr val="FF0000"/>
                </a:solidFill>
              </a:rPr>
              <a:t>nread</a:t>
            </a:r>
            <a:r>
              <a:rPr lang="en-US" sz="1400" dirty="0">
                <a:solidFill>
                  <a:srgbClr val="FF0000"/>
                </a:solidFill>
              </a:rPr>
              <a:t>);</a:t>
            </a:r>
          </a:p>
          <a:p>
            <a:r>
              <a:rPr lang="en-US" sz="1400" dirty="0" smtClean="0"/>
              <a:t>                    </a:t>
            </a:r>
            <a:r>
              <a:rPr lang="en-US" sz="1400" dirty="0"/>
              <a:t>if(</a:t>
            </a:r>
            <a:r>
              <a:rPr lang="en-US" sz="1400" dirty="0" err="1"/>
              <a:t>nread</a:t>
            </a:r>
            <a:r>
              <a:rPr lang="en-US" sz="1400" dirty="0"/>
              <a:t> == 0) {</a:t>
            </a:r>
          </a:p>
          <a:p>
            <a:r>
              <a:rPr lang="en-US" sz="1400" dirty="0"/>
              <a:t>                        close(</a:t>
            </a:r>
            <a:r>
              <a:rPr lang="en-US" sz="1400" dirty="0" err="1"/>
              <a:t>fd</a:t>
            </a:r>
            <a:r>
              <a:rPr lang="en-US" sz="1400" dirty="0"/>
              <a:t>);</a:t>
            </a:r>
          </a:p>
          <a:p>
            <a:r>
              <a:rPr lang="en-US" sz="1400" dirty="0">
                <a:solidFill>
                  <a:srgbClr val="FF0000"/>
                </a:solidFill>
              </a:rPr>
              <a:t>                        FD_CLR(</a:t>
            </a:r>
            <a:r>
              <a:rPr lang="en-US" sz="1400" dirty="0" err="1">
                <a:solidFill>
                  <a:srgbClr val="FF0000"/>
                </a:solidFill>
              </a:rPr>
              <a:t>fd</a:t>
            </a:r>
            <a:r>
              <a:rPr lang="en-US" sz="1400" dirty="0">
                <a:solidFill>
                  <a:srgbClr val="FF0000"/>
                </a:solidFill>
              </a:rPr>
              <a:t>, &amp;</a:t>
            </a:r>
            <a:r>
              <a:rPr lang="en-US" sz="1400" dirty="0" err="1">
                <a:solidFill>
                  <a:srgbClr val="FF0000"/>
                </a:solidFill>
              </a:rPr>
              <a:t>readfds</a:t>
            </a:r>
            <a:r>
              <a:rPr lang="en-US" sz="1400" dirty="0">
                <a:solidFill>
                  <a:srgbClr val="FF0000"/>
                </a:solidFill>
              </a:rPr>
              <a:t>);</a:t>
            </a:r>
          </a:p>
          <a:p>
            <a:r>
              <a:rPr lang="en-US" sz="1400" dirty="0"/>
              <a:t>                        </a:t>
            </a:r>
            <a:r>
              <a:rPr lang="en-US" sz="1400" dirty="0" err="1"/>
              <a:t>printf</a:t>
            </a:r>
            <a:r>
              <a:rPr lang="en-US" sz="1400" dirty="0"/>
              <a:t>("removing client on </a:t>
            </a:r>
            <a:r>
              <a:rPr lang="en-US" sz="1400" dirty="0" err="1"/>
              <a:t>fd</a:t>
            </a:r>
            <a:r>
              <a:rPr lang="en-US" sz="1400" dirty="0"/>
              <a:t> %d\n", </a:t>
            </a:r>
            <a:r>
              <a:rPr lang="en-US" sz="1400" dirty="0" err="1"/>
              <a:t>fd</a:t>
            </a:r>
            <a:r>
              <a:rPr lang="en-US" sz="1400" dirty="0"/>
              <a:t>);</a:t>
            </a:r>
          </a:p>
          <a:p>
            <a:r>
              <a:rPr lang="en-US" sz="1400" dirty="0"/>
              <a:t>                    }</a:t>
            </a:r>
          </a:p>
          <a:p>
            <a:r>
              <a:rPr lang="en-US" sz="1400" dirty="0" smtClean="0"/>
              <a:t>                    </a:t>
            </a:r>
            <a:r>
              <a:rPr lang="en-US" sz="1400" dirty="0"/>
              <a:t>else {</a:t>
            </a:r>
          </a:p>
          <a:p>
            <a:r>
              <a:rPr lang="en-US" sz="1400" dirty="0"/>
              <a:t>                        read(</a:t>
            </a:r>
            <a:r>
              <a:rPr lang="en-US" sz="1400" dirty="0" err="1"/>
              <a:t>fd</a:t>
            </a:r>
            <a:r>
              <a:rPr lang="en-US" sz="1400" dirty="0"/>
              <a:t>, &amp;</a:t>
            </a:r>
            <a:r>
              <a:rPr lang="en-US" sz="1400" dirty="0" err="1"/>
              <a:t>ch</a:t>
            </a:r>
            <a:r>
              <a:rPr lang="en-US" sz="1400" dirty="0"/>
              <a:t>, 1);</a:t>
            </a:r>
          </a:p>
          <a:p>
            <a:r>
              <a:rPr lang="en-US" sz="1400" dirty="0"/>
              <a:t>                        sleep(5);</a:t>
            </a:r>
          </a:p>
          <a:p>
            <a:r>
              <a:rPr lang="en-US" sz="1400" dirty="0"/>
              <a:t>                        </a:t>
            </a:r>
            <a:r>
              <a:rPr lang="en-US" sz="1400" dirty="0" err="1"/>
              <a:t>printf</a:t>
            </a:r>
            <a:r>
              <a:rPr lang="en-US" sz="1400" dirty="0"/>
              <a:t>("serving client on </a:t>
            </a:r>
            <a:r>
              <a:rPr lang="en-US" sz="1400" dirty="0" err="1"/>
              <a:t>fd</a:t>
            </a:r>
            <a:r>
              <a:rPr lang="en-US" sz="1400" dirty="0"/>
              <a:t> %d\n", </a:t>
            </a:r>
            <a:r>
              <a:rPr lang="en-US" sz="1400" dirty="0" err="1"/>
              <a:t>fd</a:t>
            </a:r>
            <a:r>
              <a:rPr lang="en-US" sz="1400" dirty="0"/>
              <a:t>);</a:t>
            </a:r>
          </a:p>
          <a:p>
            <a:r>
              <a:rPr lang="en-US" sz="1400" dirty="0"/>
              <a:t>                        </a:t>
            </a:r>
            <a:r>
              <a:rPr lang="en-US" sz="1400" dirty="0" err="1"/>
              <a:t>ch</a:t>
            </a:r>
            <a:r>
              <a:rPr lang="en-US" sz="1400" dirty="0"/>
              <a:t>++;</a:t>
            </a:r>
          </a:p>
          <a:p>
            <a:r>
              <a:rPr lang="en-US" sz="1400" dirty="0"/>
              <a:t>                        write(</a:t>
            </a:r>
            <a:r>
              <a:rPr lang="en-US" sz="1400" dirty="0" err="1"/>
              <a:t>fd</a:t>
            </a:r>
            <a:r>
              <a:rPr lang="en-US" sz="1400" dirty="0"/>
              <a:t>, &amp;</a:t>
            </a:r>
            <a:r>
              <a:rPr lang="en-US" sz="1400" dirty="0" err="1"/>
              <a:t>ch</a:t>
            </a:r>
            <a:r>
              <a:rPr lang="en-US" sz="1400" dirty="0"/>
              <a:t>, 1);</a:t>
            </a:r>
          </a:p>
          <a:p>
            <a:r>
              <a:rPr lang="en-US" sz="1400" dirty="0"/>
              <a:t>                    </a:t>
            </a:r>
            <a:r>
              <a:rPr lang="en-US" sz="1400" dirty="0" smtClean="0"/>
              <a:t>}  }   }   }   }</a:t>
            </a:r>
            <a:r>
              <a:rPr lang="pl-PL" sz="1400" dirty="0"/>
              <a:t> </a:t>
            </a:r>
            <a:r>
              <a:rPr lang="pl-PL" sz="1400" dirty="0" smtClean="0"/>
              <a:t>  </a:t>
            </a:r>
            <a:r>
              <a:rPr lang="en-US" sz="1400" dirty="0" smtClean="0"/>
              <a:t>}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3149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90066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Uwagi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472608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Tworzone i nazywane jest gniazdo serwera</a:t>
            </a:r>
          </a:p>
          <a:p>
            <a:r>
              <a:rPr lang="pl-PL" dirty="0" smtClean="0"/>
              <a:t>Tworzona jest kolejka połączeń oraz inicjowany zbiór </a:t>
            </a:r>
            <a:r>
              <a:rPr lang="pl-PL" b="1" dirty="0" err="1" smtClean="0"/>
              <a:t>readfds</a:t>
            </a:r>
            <a:r>
              <a:rPr lang="pl-PL" dirty="0" smtClean="0"/>
              <a:t>, aby obsłużyć wejście z </a:t>
            </a:r>
            <a:r>
              <a:rPr lang="pl-PL" dirty="0"/>
              <a:t>gniazda </a:t>
            </a:r>
            <a:r>
              <a:rPr lang="pl-PL" b="1" dirty="0" err="1" smtClean="0"/>
              <a:t>server_sockfd</a:t>
            </a:r>
            <a:endParaRPr lang="pl-PL" b="1" dirty="0" smtClean="0"/>
          </a:p>
          <a:p>
            <a:r>
              <a:rPr lang="pl-PL" dirty="0" smtClean="0"/>
              <a:t>Następuje czekanie na żądania od klientów. Limit czasu ustawiony jest na pusty wskaźnik, więc nie zajdzie przekroczenie limitu czasu</a:t>
            </a:r>
          </a:p>
          <a:p>
            <a:r>
              <a:rPr lang="pl-PL" dirty="0" smtClean="0"/>
              <a:t>Program zakończy pracę i zgłosi błąd, jeśli </a:t>
            </a:r>
            <a:r>
              <a:rPr lang="pl-PL" b="1" dirty="0" err="1" smtClean="0"/>
              <a:t>select</a:t>
            </a:r>
            <a:r>
              <a:rPr lang="pl-PL" dirty="0" smtClean="0"/>
              <a:t> zwróci wartość mniejszą od 1</a:t>
            </a:r>
          </a:p>
          <a:p>
            <a:r>
              <a:rPr lang="pl-PL" dirty="0" smtClean="0"/>
              <a:t>Kiedy zostanie wykryta aktywność, to sprawdzane są po kolei wszystkie deskryptory (</a:t>
            </a:r>
            <a:r>
              <a:rPr lang="pl-PL" b="1" dirty="0" smtClean="0"/>
              <a:t>FD_ISSET</a:t>
            </a:r>
            <a:r>
              <a:rPr lang="pl-PL" dirty="0" smtClean="0"/>
              <a:t>), aby odnaleźć ten aktywny </a:t>
            </a:r>
          </a:p>
          <a:p>
            <a:r>
              <a:rPr lang="pl-PL" dirty="0" smtClean="0"/>
              <a:t>Jeśli aktywny jest </a:t>
            </a:r>
            <a:r>
              <a:rPr lang="pl-PL" dirty="0"/>
              <a:t>deskryptor </a:t>
            </a:r>
            <a:r>
              <a:rPr lang="pl-PL" b="1" dirty="0" err="1" smtClean="0"/>
              <a:t>server_sockfd</a:t>
            </a:r>
            <a:r>
              <a:rPr lang="pl-PL" dirty="0" smtClean="0"/>
              <a:t>, oznacza to, że pojawiło się nowe żądanie połączenia, więc dodajemy odpowiedni </a:t>
            </a:r>
            <a:r>
              <a:rPr lang="pl-PL" dirty="0"/>
              <a:t>deskryptor </a:t>
            </a:r>
            <a:r>
              <a:rPr lang="pl-PL" b="1" dirty="0" err="1" smtClean="0"/>
              <a:t>client_sockfd</a:t>
            </a:r>
            <a:r>
              <a:rPr lang="pl-PL" dirty="0" smtClean="0"/>
              <a:t> do zbioru deskryptorów</a:t>
            </a:r>
          </a:p>
          <a:p>
            <a:r>
              <a:rPr lang="pl-PL" dirty="0" smtClean="0"/>
              <a:t>Jeśli aktywność nie jest związana z serwerem, to musi być związana z klientem</a:t>
            </a:r>
            <a:r>
              <a:rPr lang="pl-PL" dirty="0"/>
              <a:t>.</a:t>
            </a:r>
            <a:r>
              <a:rPr lang="pl-PL" dirty="0" smtClean="0"/>
              <a:t> Jeśli odebrano 0 bajtów, to oznacza, że klient zakończył pracę i można usunąć jego deskryptor ze zbioru.</a:t>
            </a:r>
          </a:p>
          <a:p>
            <a:r>
              <a:rPr lang="pl-PL" dirty="0" smtClean="0"/>
              <a:t>W przeciwnym wypadku następuje „obsługa” klienta.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7134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Wynik przykładowej sesji z 3 klientami: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29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179512" y="980728"/>
            <a:ext cx="4176464" cy="535531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$ ./server5 &amp;</a:t>
            </a:r>
          </a:p>
          <a:p>
            <a:r>
              <a:rPr lang="en-US" dirty="0"/>
              <a:t>[7] 1670</a:t>
            </a:r>
          </a:p>
          <a:p>
            <a:r>
              <a:rPr lang="en-US" dirty="0"/>
              <a:t>$ server waiting</a:t>
            </a:r>
          </a:p>
          <a:p>
            <a:r>
              <a:rPr lang="en-US" dirty="0">
                <a:solidFill>
                  <a:srgbClr val="FF0000"/>
                </a:solidFill>
              </a:rPr>
              <a:t>./client3 &amp; ./client3 &amp; ./client3 &amp; </a:t>
            </a:r>
            <a:r>
              <a:rPr lang="en-US" dirty="0" err="1">
                <a:solidFill>
                  <a:srgbClr val="FF0000"/>
                </a:solidFill>
              </a:rPr>
              <a:t>ps</a:t>
            </a:r>
            <a:r>
              <a:rPr lang="en-US" dirty="0">
                <a:solidFill>
                  <a:srgbClr val="FF0000"/>
                </a:solidFill>
              </a:rPr>
              <a:t> -ax</a:t>
            </a:r>
          </a:p>
          <a:p>
            <a:r>
              <a:rPr lang="en-US" dirty="0"/>
              <a:t>[8] 1671</a:t>
            </a:r>
          </a:p>
          <a:p>
            <a:r>
              <a:rPr lang="en-US" dirty="0"/>
              <a:t>[9] 1672</a:t>
            </a:r>
          </a:p>
          <a:p>
            <a:r>
              <a:rPr lang="en-US" dirty="0"/>
              <a:t>[10] 1673</a:t>
            </a:r>
          </a:p>
          <a:p>
            <a:r>
              <a:rPr lang="en-US" dirty="0"/>
              <a:t>adding client on </a:t>
            </a:r>
            <a:r>
              <a:rPr lang="en-US" dirty="0" err="1"/>
              <a:t>fd</a:t>
            </a:r>
            <a:r>
              <a:rPr lang="en-US" dirty="0"/>
              <a:t> </a:t>
            </a:r>
            <a:r>
              <a:rPr lang="en-US" dirty="0" smtClean="0"/>
              <a:t>4</a:t>
            </a:r>
            <a:endParaRPr lang="pl-PL" dirty="0" smtClean="0"/>
          </a:p>
          <a:p>
            <a:r>
              <a:rPr lang="pl-PL" dirty="0" err="1"/>
              <a:t>server</a:t>
            </a:r>
            <a:r>
              <a:rPr lang="pl-PL" dirty="0"/>
              <a:t> </a:t>
            </a:r>
            <a:r>
              <a:rPr lang="pl-PL" dirty="0" err="1"/>
              <a:t>waiting</a:t>
            </a:r>
            <a:endParaRPr lang="pl-PL" dirty="0"/>
          </a:p>
          <a:p>
            <a:r>
              <a:rPr lang="pl-PL" dirty="0" err="1"/>
              <a:t>adding</a:t>
            </a:r>
            <a:r>
              <a:rPr lang="pl-PL" dirty="0"/>
              <a:t> </a:t>
            </a:r>
            <a:r>
              <a:rPr lang="pl-PL" dirty="0" err="1"/>
              <a:t>client</a:t>
            </a:r>
            <a:r>
              <a:rPr lang="pl-PL" dirty="0"/>
              <a:t> on </a:t>
            </a:r>
            <a:r>
              <a:rPr lang="pl-PL" dirty="0" err="1"/>
              <a:t>fd</a:t>
            </a:r>
            <a:r>
              <a:rPr lang="pl-PL" dirty="0"/>
              <a:t> 5</a:t>
            </a:r>
          </a:p>
          <a:p>
            <a:r>
              <a:rPr lang="pl-PL" dirty="0" err="1"/>
              <a:t>server</a:t>
            </a:r>
            <a:r>
              <a:rPr lang="pl-PL" dirty="0"/>
              <a:t> </a:t>
            </a:r>
            <a:r>
              <a:rPr lang="pl-PL" dirty="0" err="1"/>
              <a:t>waiting</a:t>
            </a:r>
            <a:endParaRPr lang="pl-PL" dirty="0"/>
          </a:p>
          <a:p>
            <a:r>
              <a:rPr lang="pl-PL" dirty="0" err="1"/>
              <a:t>adding</a:t>
            </a:r>
            <a:r>
              <a:rPr lang="pl-PL" dirty="0"/>
              <a:t> </a:t>
            </a:r>
            <a:r>
              <a:rPr lang="pl-PL" dirty="0" err="1"/>
              <a:t>client</a:t>
            </a:r>
            <a:r>
              <a:rPr lang="pl-PL" dirty="0"/>
              <a:t> on </a:t>
            </a:r>
            <a:r>
              <a:rPr lang="pl-PL" dirty="0" err="1"/>
              <a:t>fd</a:t>
            </a:r>
            <a:r>
              <a:rPr lang="pl-PL" dirty="0"/>
              <a:t> 6</a:t>
            </a:r>
          </a:p>
          <a:p>
            <a:r>
              <a:rPr lang="pl-PL" dirty="0" err="1"/>
              <a:t>server</a:t>
            </a:r>
            <a:r>
              <a:rPr lang="pl-PL" dirty="0"/>
              <a:t> </a:t>
            </a:r>
            <a:r>
              <a:rPr lang="pl-PL" dirty="0" err="1"/>
              <a:t>waiting</a:t>
            </a:r>
            <a:endParaRPr lang="pl-PL" dirty="0"/>
          </a:p>
          <a:p>
            <a:r>
              <a:rPr lang="pl-PL" dirty="0"/>
              <a:t>PID TTY STAT TIME COMMAND</a:t>
            </a:r>
          </a:p>
          <a:p>
            <a:r>
              <a:rPr lang="pl-PL" dirty="0"/>
              <a:t>1670 pp0 S 0:00 ./server5</a:t>
            </a:r>
          </a:p>
          <a:p>
            <a:r>
              <a:rPr lang="pl-PL" dirty="0"/>
              <a:t>1671 pp0 S 0:00 ./client3</a:t>
            </a:r>
          </a:p>
          <a:p>
            <a:r>
              <a:rPr lang="pl-PL" dirty="0"/>
              <a:t>1672 pp0 S 0:00 ./client3</a:t>
            </a:r>
          </a:p>
          <a:p>
            <a:r>
              <a:rPr lang="pl-PL" dirty="0"/>
              <a:t>1673 pp0 S 0:00 ./client3</a:t>
            </a:r>
          </a:p>
          <a:p>
            <a:r>
              <a:rPr lang="pl-PL" dirty="0"/>
              <a:t>1674 pp0 R 0:00 </a:t>
            </a:r>
            <a:r>
              <a:rPr lang="pl-PL" dirty="0" err="1"/>
              <a:t>ps</a:t>
            </a:r>
            <a:r>
              <a:rPr lang="pl-PL" dirty="0"/>
              <a:t> -</a:t>
            </a:r>
            <a:r>
              <a:rPr lang="pl-PL" dirty="0" err="1" smtClean="0"/>
              <a:t>ax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4355976" y="980728"/>
            <a:ext cx="4536504" cy="480131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dirty="0"/>
              <a:t>$ </a:t>
            </a:r>
            <a:r>
              <a:rPr lang="pl-PL" dirty="0" err="1"/>
              <a:t>serving</a:t>
            </a:r>
            <a:r>
              <a:rPr lang="pl-PL" dirty="0"/>
              <a:t> </a:t>
            </a:r>
            <a:r>
              <a:rPr lang="pl-PL" dirty="0" err="1"/>
              <a:t>client</a:t>
            </a:r>
            <a:r>
              <a:rPr lang="pl-PL" dirty="0"/>
              <a:t> on </a:t>
            </a:r>
            <a:r>
              <a:rPr lang="pl-PL" dirty="0" err="1"/>
              <a:t>fd</a:t>
            </a:r>
            <a:r>
              <a:rPr lang="pl-PL" dirty="0"/>
              <a:t> 4</a:t>
            </a:r>
          </a:p>
          <a:p>
            <a:r>
              <a:rPr lang="pl-PL" dirty="0" err="1"/>
              <a:t>server</a:t>
            </a:r>
            <a:r>
              <a:rPr lang="pl-PL" dirty="0"/>
              <a:t> </a:t>
            </a:r>
            <a:r>
              <a:rPr lang="pl-PL" dirty="0" err="1"/>
              <a:t>waiting</a:t>
            </a:r>
            <a:endParaRPr lang="pl-PL" dirty="0"/>
          </a:p>
          <a:p>
            <a:r>
              <a:rPr lang="pl-PL" dirty="0"/>
              <a:t>char from </a:t>
            </a:r>
            <a:r>
              <a:rPr lang="pl-PL" dirty="0" err="1"/>
              <a:t>server</a:t>
            </a:r>
            <a:r>
              <a:rPr lang="pl-PL" dirty="0"/>
              <a:t> = B</a:t>
            </a:r>
          </a:p>
          <a:p>
            <a:r>
              <a:rPr lang="pl-PL" dirty="0" err="1"/>
              <a:t>serving</a:t>
            </a:r>
            <a:r>
              <a:rPr lang="pl-PL" dirty="0"/>
              <a:t> </a:t>
            </a:r>
            <a:r>
              <a:rPr lang="pl-PL" dirty="0" err="1"/>
              <a:t>client</a:t>
            </a:r>
            <a:r>
              <a:rPr lang="pl-PL" dirty="0"/>
              <a:t> on </a:t>
            </a:r>
            <a:r>
              <a:rPr lang="pl-PL" dirty="0" err="1"/>
              <a:t>fd</a:t>
            </a:r>
            <a:r>
              <a:rPr lang="pl-PL" dirty="0"/>
              <a:t> 5</a:t>
            </a:r>
          </a:p>
          <a:p>
            <a:r>
              <a:rPr lang="pl-PL" dirty="0"/>
              <a:t>char from </a:t>
            </a:r>
            <a:r>
              <a:rPr lang="pl-PL" dirty="0" err="1"/>
              <a:t>server</a:t>
            </a:r>
            <a:r>
              <a:rPr lang="pl-PL" dirty="0"/>
              <a:t> = B</a:t>
            </a:r>
          </a:p>
          <a:p>
            <a:r>
              <a:rPr lang="pl-PL" dirty="0" err="1"/>
              <a:t>serving</a:t>
            </a:r>
            <a:r>
              <a:rPr lang="pl-PL" dirty="0"/>
              <a:t> </a:t>
            </a:r>
            <a:r>
              <a:rPr lang="pl-PL" dirty="0" err="1"/>
              <a:t>client</a:t>
            </a:r>
            <a:r>
              <a:rPr lang="pl-PL" dirty="0"/>
              <a:t> on </a:t>
            </a:r>
            <a:r>
              <a:rPr lang="pl-PL" dirty="0" err="1"/>
              <a:t>fd</a:t>
            </a:r>
            <a:r>
              <a:rPr lang="pl-PL" dirty="0"/>
              <a:t> 6</a:t>
            </a:r>
          </a:p>
          <a:p>
            <a:r>
              <a:rPr lang="pl-PL" dirty="0" err="1"/>
              <a:t>server</a:t>
            </a:r>
            <a:r>
              <a:rPr lang="pl-PL" dirty="0"/>
              <a:t> </a:t>
            </a:r>
            <a:r>
              <a:rPr lang="pl-PL" dirty="0" err="1"/>
              <a:t>waiting</a:t>
            </a:r>
            <a:endParaRPr lang="pl-PL" dirty="0"/>
          </a:p>
          <a:p>
            <a:r>
              <a:rPr lang="pl-PL" dirty="0" err="1"/>
              <a:t>removing</a:t>
            </a:r>
            <a:r>
              <a:rPr lang="pl-PL" dirty="0"/>
              <a:t> </a:t>
            </a:r>
            <a:r>
              <a:rPr lang="pl-PL" dirty="0" err="1"/>
              <a:t>client</a:t>
            </a:r>
            <a:r>
              <a:rPr lang="pl-PL" dirty="0"/>
              <a:t> on </a:t>
            </a:r>
            <a:r>
              <a:rPr lang="pl-PL" dirty="0" err="1"/>
              <a:t>fd</a:t>
            </a:r>
            <a:r>
              <a:rPr lang="pl-PL" dirty="0"/>
              <a:t> 4</a:t>
            </a:r>
          </a:p>
          <a:p>
            <a:r>
              <a:rPr lang="pl-PL" dirty="0" err="1"/>
              <a:t>removing</a:t>
            </a:r>
            <a:r>
              <a:rPr lang="pl-PL" dirty="0"/>
              <a:t> </a:t>
            </a:r>
            <a:r>
              <a:rPr lang="pl-PL" dirty="0" err="1"/>
              <a:t>client</a:t>
            </a:r>
            <a:r>
              <a:rPr lang="pl-PL" dirty="0"/>
              <a:t> on </a:t>
            </a:r>
            <a:r>
              <a:rPr lang="pl-PL" dirty="0" err="1"/>
              <a:t>fd</a:t>
            </a:r>
            <a:r>
              <a:rPr lang="pl-PL" dirty="0"/>
              <a:t> 5</a:t>
            </a:r>
          </a:p>
          <a:p>
            <a:r>
              <a:rPr lang="pl-PL" dirty="0" err="1"/>
              <a:t>server</a:t>
            </a:r>
            <a:r>
              <a:rPr lang="pl-PL" dirty="0"/>
              <a:t> </a:t>
            </a:r>
            <a:r>
              <a:rPr lang="pl-PL" dirty="0" err="1"/>
              <a:t>waiting</a:t>
            </a:r>
            <a:endParaRPr lang="pl-PL" dirty="0"/>
          </a:p>
          <a:p>
            <a:r>
              <a:rPr lang="pl-PL" dirty="0"/>
              <a:t>char from </a:t>
            </a:r>
            <a:r>
              <a:rPr lang="pl-PL" dirty="0" err="1"/>
              <a:t>server</a:t>
            </a:r>
            <a:r>
              <a:rPr lang="pl-PL" dirty="0"/>
              <a:t> = B</a:t>
            </a:r>
          </a:p>
          <a:p>
            <a:r>
              <a:rPr lang="pl-PL" dirty="0" err="1"/>
              <a:t>removing</a:t>
            </a:r>
            <a:r>
              <a:rPr lang="pl-PL" dirty="0"/>
              <a:t> </a:t>
            </a:r>
            <a:r>
              <a:rPr lang="pl-PL" dirty="0" err="1"/>
              <a:t>client</a:t>
            </a:r>
            <a:r>
              <a:rPr lang="pl-PL" dirty="0"/>
              <a:t> on </a:t>
            </a:r>
            <a:r>
              <a:rPr lang="pl-PL" dirty="0" err="1"/>
              <a:t>fd</a:t>
            </a:r>
            <a:r>
              <a:rPr lang="pl-PL" dirty="0"/>
              <a:t> 6</a:t>
            </a:r>
          </a:p>
          <a:p>
            <a:r>
              <a:rPr lang="pl-PL" dirty="0" err="1"/>
              <a:t>server</a:t>
            </a:r>
            <a:r>
              <a:rPr lang="pl-PL" dirty="0"/>
              <a:t> </a:t>
            </a:r>
            <a:r>
              <a:rPr lang="pl-PL" dirty="0" err="1"/>
              <a:t>waiting</a:t>
            </a:r>
            <a:endParaRPr lang="pl-PL" dirty="0"/>
          </a:p>
          <a:p>
            <a:r>
              <a:rPr lang="pl-PL" dirty="0"/>
              <a:t>[8] </a:t>
            </a:r>
            <a:r>
              <a:rPr lang="pl-PL" dirty="0" err="1"/>
              <a:t>Done</a:t>
            </a:r>
            <a:r>
              <a:rPr lang="pl-PL" dirty="0"/>
              <a:t> ./client3</a:t>
            </a:r>
          </a:p>
          <a:p>
            <a:r>
              <a:rPr lang="pl-PL" dirty="0"/>
              <a:t>[9]- </a:t>
            </a:r>
            <a:r>
              <a:rPr lang="pl-PL" dirty="0" err="1"/>
              <a:t>Done</a:t>
            </a:r>
            <a:r>
              <a:rPr lang="pl-PL" dirty="0"/>
              <a:t> ./client3</a:t>
            </a:r>
          </a:p>
          <a:p>
            <a:r>
              <a:rPr lang="pl-PL" dirty="0"/>
              <a:t>[10]+ </a:t>
            </a:r>
            <a:r>
              <a:rPr lang="pl-PL" dirty="0" err="1"/>
              <a:t>Done</a:t>
            </a:r>
            <a:r>
              <a:rPr lang="pl-PL" dirty="0"/>
              <a:t> ./client3</a:t>
            </a:r>
          </a:p>
          <a:p>
            <a:r>
              <a:rPr lang="pl-PL" dirty="0"/>
              <a:t>$</a:t>
            </a:r>
          </a:p>
        </p:txBody>
      </p:sp>
    </p:spTree>
    <p:extLst>
      <p:ext uri="{BB962C8B-B14F-4D97-AF65-F5344CB8AC3E}">
        <p14:creationId xmlns:p14="http://schemas.microsoft.com/office/powerpoint/2010/main" val="4265166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Czym jest gniazdo?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08720"/>
            <a:ext cx="8291264" cy="5040560"/>
          </a:xfrm>
        </p:spPr>
        <p:txBody>
          <a:bodyPr>
            <a:normAutofit fontScale="85000" lnSpcReduction="10000"/>
          </a:bodyPr>
          <a:lstStyle/>
          <a:p>
            <a:r>
              <a:rPr lang="pl-PL" dirty="0" smtClean="0"/>
              <a:t>Gniazdo jest mechanizmem komunikacyjnym, który pozwala na implementację systemów klient-serwer albo na lokalnym komputerze, albo w sieciach.</a:t>
            </a:r>
          </a:p>
          <a:p>
            <a:r>
              <a:rPr lang="pl-PL" dirty="0" smtClean="0"/>
              <a:t>Usługi Uniksa, takie jak drukowanie, oraz narzędzia sieciowe, takie jak </a:t>
            </a:r>
            <a:r>
              <a:rPr lang="pl-PL" dirty="0" err="1" smtClean="0"/>
              <a:t>rlogin</a:t>
            </a:r>
            <a:r>
              <a:rPr lang="pl-PL" dirty="0" smtClean="0"/>
              <a:t> i ftp, zwykle komunikują się za pomocą gniazd</a:t>
            </a:r>
          </a:p>
          <a:p>
            <a:r>
              <a:rPr lang="pl-PL" dirty="0" smtClean="0"/>
              <a:t>Gniazda są tworzone i używane w odmienny sposób niż potoki, ponieważ istnieje w nich wyraźne rozróżnienie pomiędzy serwerem </a:t>
            </a:r>
            <a:r>
              <a:rPr lang="pl-PL" dirty="0"/>
              <a:t>i</a:t>
            </a:r>
            <a:r>
              <a:rPr lang="pl-PL" dirty="0" smtClean="0"/>
              <a:t> klientem</a:t>
            </a:r>
          </a:p>
          <a:p>
            <a:r>
              <a:rPr lang="pl-PL" dirty="0" smtClean="0"/>
              <a:t>Mechanizm gniazd w naturalny sposób wspiera implementacje z pojedynczym serwerem i wieloma klientami.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7490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Połączenie poprzez gniazda - serwer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712"/>
            <a:ext cx="8363272" cy="5616624"/>
          </a:xfrm>
        </p:spPr>
        <p:txBody>
          <a:bodyPr>
            <a:normAutofit fontScale="62500" lnSpcReduction="20000"/>
          </a:bodyPr>
          <a:lstStyle/>
          <a:p>
            <a:r>
              <a:rPr lang="pl-PL" dirty="0" smtClean="0"/>
              <a:t>Na początku aplikacja serwera tworzy gniazdo, które jest zasobem systemu operacyjnego przypisanym danemu procesowi serwera</a:t>
            </a:r>
          </a:p>
          <a:p>
            <a:r>
              <a:rPr lang="pl-PL" dirty="0" smtClean="0"/>
              <a:t>Po stworzeniu gniazda poprzez funkcję systemową </a:t>
            </a:r>
            <a:r>
              <a:rPr lang="pl-PL" b="1" dirty="0" err="1" smtClean="0"/>
              <a:t>socket</a:t>
            </a:r>
            <a:r>
              <a:rPr lang="pl-PL" dirty="0" smtClean="0"/>
              <a:t>, żaden inny proces na razie nie ma do niego dostępu</a:t>
            </a:r>
          </a:p>
          <a:p>
            <a:r>
              <a:rPr lang="pl-PL" dirty="0" smtClean="0"/>
              <a:t>Następnie serwer nadaje gniazdu nazwę (wywołanie funkcji </a:t>
            </a:r>
            <a:r>
              <a:rPr lang="pl-PL" b="1" dirty="0" smtClean="0"/>
              <a:t>bind</a:t>
            </a:r>
            <a:r>
              <a:rPr lang="pl-PL" dirty="0" smtClean="0"/>
              <a:t>) (gniazda lokalne – nazwa pliku, gniazda sieciowe – numer portu/punkt dostępu)</a:t>
            </a:r>
          </a:p>
          <a:p>
            <a:r>
              <a:rPr lang="pl-PL" dirty="0" smtClean="0"/>
              <a:t>Proces serwera oczekuje następnie na połączenie klienta z nazwanym gniazdem.</a:t>
            </a:r>
          </a:p>
          <a:p>
            <a:r>
              <a:rPr lang="pl-PL" dirty="0" smtClean="0"/>
              <a:t>Jeśli z gniazdem chce połączyć się jednocześnie wielu klientów, wówczas wywołanie systemowe </a:t>
            </a:r>
            <a:r>
              <a:rPr lang="pl-PL" b="1" dirty="0" err="1" smtClean="0"/>
              <a:t>listen</a:t>
            </a:r>
            <a:r>
              <a:rPr lang="pl-PL" dirty="0" smtClean="0"/>
              <a:t> tworzy kolejkę, przeznaczoną dla nadchodzących połączeń.</a:t>
            </a:r>
          </a:p>
          <a:p>
            <a:r>
              <a:rPr lang="pl-PL" dirty="0" smtClean="0"/>
              <a:t>Serwer </a:t>
            </a:r>
            <a:r>
              <a:rPr lang="pl-PL" dirty="0" smtClean="0"/>
              <a:t>może </a:t>
            </a:r>
            <a:r>
              <a:rPr lang="pl-PL" dirty="0" smtClean="0"/>
              <a:t>zaakceptować </a:t>
            </a:r>
            <a:r>
              <a:rPr lang="pl-PL" dirty="0" smtClean="0"/>
              <a:t>połączenie z klientem przy </a:t>
            </a:r>
            <a:r>
              <a:rPr lang="pl-PL" dirty="0" smtClean="0"/>
              <a:t>użyciu systemowej funkcji </a:t>
            </a:r>
            <a:r>
              <a:rPr lang="pl-PL" b="1" dirty="0" err="1" smtClean="0"/>
              <a:t>accept</a:t>
            </a:r>
            <a:endParaRPr lang="pl-PL" dirty="0" smtClean="0"/>
          </a:p>
          <a:p>
            <a:r>
              <a:rPr lang="pl-PL" dirty="0" smtClean="0"/>
              <a:t>Kiedy serwer wywołuje </a:t>
            </a:r>
            <a:r>
              <a:rPr lang="pl-PL" b="1" dirty="0" err="1" smtClean="0"/>
              <a:t>accept</a:t>
            </a:r>
            <a:r>
              <a:rPr lang="pl-PL" dirty="0" smtClean="0"/>
              <a:t>, tworzone jest nowe gniazdo, niezależne od nazwanego. Gniazdo to jest używane wyłącznie do komunikacji z danym klientem.</a:t>
            </a:r>
          </a:p>
          <a:p>
            <a:r>
              <a:rPr lang="pl-PL" dirty="0" smtClean="0"/>
              <a:t>Nazwane gniazdo oczekuje na dalsze połączenie z innymi klientami; jeśli serwer jest odpowiednio napisany, wówczas może obsługiwać wiele połączeń jednocześnie. W przypadku prostego serwera klienci czekają w kolejce </a:t>
            </a:r>
            <a:r>
              <a:rPr lang="pl-PL" b="1" dirty="0" err="1"/>
              <a:t>listen</a:t>
            </a:r>
            <a:r>
              <a:rPr lang="pl-PL" dirty="0" smtClean="0"/>
              <a:t>, </a:t>
            </a:r>
            <a:r>
              <a:rPr lang="pl-PL" dirty="0" smtClean="0"/>
              <a:t>aż serwer będzie ponownie gotowy.  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0366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56207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Połączenie poprzez gniazda - klient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pl-PL" dirty="0" smtClean="0"/>
              <a:t>Klient tworzy nie nazwane gniazdo za pomocą funkcji </a:t>
            </a:r>
            <a:r>
              <a:rPr lang="pl-PL" b="1" dirty="0" err="1" smtClean="0"/>
              <a:t>socket</a:t>
            </a:r>
            <a:endParaRPr lang="pl-PL" dirty="0" smtClean="0"/>
          </a:p>
          <a:p>
            <a:r>
              <a:rPr lang="pl-PL" dirty="0" smtClean="0"/>
              <a:t>Wywołuje </a:t>
            </a:r>
            <a:r>
              <a:rPr lang="pl-PL" b="1" dirty="0" err="1" smtClean="0"/>
              <a:t>connect</a:t>
            </a:r>
            <a:r>
              <a:rPr lang="pl-PL" dirty="0" smtClean="0"/>
              <a:t>, aby nawiązać połączenie z serwerem używając nazwanego gniazda serwera jako adresu</a:t>
            </a:r>
          </a:p>
          <a:p>
            <a:r>
              <a:rPr lang="pl-PL" dirty="0" smtClean="0"/>
              <a:t>Po nawiązaniu połączenia, gniazda są używane w podobny sposób, jak deskryptory plików, zapewniając dwukierunkową komunikację.   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4228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pl-PL" sz="2800" dirty="0" smtClean="0"/>
              <a:t>Prosty </a:t>
            </a:r>
            <a:r>
              <a:rPr lang="pl-PL" sz="2800" dirty="0"/>
              <a:t>klient – serwer </a:t>
            </a: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6</a:t>
            </a:fld>
            <a:endParaRPr lang="pl-PL"/>
          </a:p>
        </p:txBody>
      </p:sp>
      <p:sp>
        <p:nvSpPr>
          <p:cNvPr id="6" name="pole tekstowe 5"/>
          <p:cNvSpPr txBox="1"/>
          <p:nvPr/>
        </p:nvSpPr>
        <p:spPr>
          <a:xfrm>
            <a:off x="179512" y="908720"/>
            <a:ext cx="4176464" cy="48320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// Pliki nagłówkowe</a:t>
            </a:r>
          </a:p>
          <a:p>
            <a:endParaRPr lang="pl-PL" sz="1400" dirty="0"/>
          </a:p>
          <a:p>
            <a:r>
              <a:rPr lang="pl-PL" sz="1400" dirty="0" err="1" smtClean="0"/>
              <a:t>int</a:t>
            </a:r>
            <a:r>
              <a:rPr lang="pl-PL" sz="1400" dirty="0" smtClean="0"/>
              <a:t> </a:t>
            </a:r>
            <a:r>
              <a:rPr lang="pl-PL" sz="1400" dirty="0" err="1"/>
              <a:t>main</a:t>
            </a:r>
            <a:r>
              <a:rPr lang="pl-PL" sz="1400" dirty="0" smtClean="0"/>
              <a:t>() //klient</a:t>
            </a:r>
            <a:endParaRPr lang="pl-PL" sz="1400" dirty="0"/>
          </a:p>
          <a:p>
            <a:r>
              <a:rPr lang="pl-PL" sz="1400" dirty="0" smtClean="0"/>
              <a:t>{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sockfd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len;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sockaddr_un</a:t>
            </a:r>
            <a:r>
              <a:rPr lang="pl-PL" sz="1400" dirty="0"/>
              <a:t> </a:t>
            </a:r>
            <a:r>
              <a:rPr lang="pl-PL" sz="1400" dirty="0" err="1"/>
              <a:t>address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result</a:t>
            </a:r>
            <a:r>
              <a:rPr lang="pl-PL" sz="1400" dirty="0"/>
              <a:t>;</a:t>
            </a:r>
          </a:p>
          <a:p>
            <a:r>
              <a:rPr lang="pl-PL" sz="1400" dirty="0"/>
              <a:t>    char </a:t>
            </a:r>
            <a:r>
              <a:rPr lang="pl-PL" sz="1400" dirty="0" err="1"/>
              <a:t>ch</a:t>
            </a:r>
            <a:r>
              <a:rPr lang="pl-PL" sz="1400" dirty="0"/>
              <a:t> = 'A';</a:t>
            </a:r>
          </a:p>
          <a:p>
            <a:r>
              <a:rPr lang="pl-PL" sz="1400" dirty="0" smtClean="0"/>
              <a:t>    </a:t>
            </a:r>
            <a:r>
              <a:rPr lang="pl-PL" sz="1400" dirty="0" err="1">
                <a:solidFill>
                  <a:srgbClr val="FF0000"/>
                </a:solidFill>
              </a:rPr>
              <a:t>sockfd</a:t>
            </a:r>
            <a:r>
              <a:rPr lang="pl-PL" sz="1400" dirty="0">
                <a:solidFill>
                  <a:srgbClr val="FF0000"/>
                </a:solidFill>
              </a:rPr>
              <a:t> = </a:t>
            </a:r>
            <a:r>
              <a:rPr lang="pl-PL" sz="1400" dirty="0" err="1">
                <a:solidFill>
                  <a:srgbClr val="FF0000"/>
                </a:solidFill>
              </a:rPr>
              <a:t>socket</a:t>
            </a:r>
            <a:r>
              <a:rPr lang="pl-PL" sz="1400" dirty="0">
                <a:solidFill>
                  <a:srgbClr val="FF0000"/>
                </a:solidFill>
              </a:rPr>
              <a:t>(AF_UNIX, SOCK_STREAM, 0);</a:t>
            </a:r>
          </a:p>
          <a:p>
            <a:r>
              <a:rPr lang="pl-PL" sz="1400" dirty="0" smtClean="0"/>
              <a:t>    </a:t>
            </a:r>
            <a:r>
              <a:rPr lang="pl-PL" sz="1400" dirty="0" err="1" smtClean="0">
                <a:solidFill>
                  <a:srgbClr val="FF0000"/>
                </a:solidFill>
              </a:rPr>
              <a:t>address.sun_family</a:t>
            </a:r>
            <a:r>
              <a:rPr lang="pl-PL" sz="1400" dirty="0" smtClean="0">
                <a:solidFill>
                  <a:srgbClr val="FF0000"/>
                </a:solidFill>
              </a:rPr>
              <a:t> </a:t>
            </a:r>
            <a:r>
              <a:rPr lang="pl-PL" sz="1400" dirty="0">
                <a:solidFill>
                  <a:srgbClr val="FF0000"/>
                </a:solidFill>
              </a:rPr>
              <a:t>= AF_UNIX;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strcpy</a:t>
            </a:r>
            <a:r>
              <a:rPr lang="pl-PL" sz="1400" dirty="0"/>
              <a:t>(</a:t>
            </a:r>
            <a:r>
              <a:rPr lang="pl-PL" sz="1400" dirty="0" err="1"/>
              <a:t>address.sun_path</a:t>
            </a:r>
            <a:r>
              <a:rPr lang="pl-PL" sz="1400" dirty="0"/>
              <a:t>, "</a:t>
            </a:r>
            <a:r>
              <a:rPr lang="pl-PL" sz="1400" dirty="0" err="1"/>
              <a:t>server_socket</a:t>
            </a:r>
            <a:r>
              <a:rPr lang="pl-PL" sz="1400" dirty="0"/>
              <a:t>");</a:t>
            </a:r>
          </a:p>
          <a:p>
            <a:r>
              <a:rPr lang="pl-PL" sz="1400" dirty="0"/>
              <a:t>    len = </a:t>
            </a:r>
            <a:r>
              <a:rPr lang="pl-PL" sz="1400" dirty="0" err="1"/>
              <a:t>sizeof</a:t>
            </a:r>
            <a:r>
              <a:rPr lang="pl-PL" sz="1400" dirty="0"/>
              <a:t>(</a:t>
            </a:r>
            <a:r>
              <a:rPr lang="pl-PL" sz="1400" dirty="0" err="1"/>
              <a:t>address</a:t>
            </a:r>
            <a:r>
              <a:rPr lang="pl-PL" sz="1400" dirty="0"/>
              <a:t>);</a:t>
            </a:r>
          </a:p>
          <a:p>
            <a:r>
              <a:rPr lang="en-US" sz="1400" dirty="0" smtClean="0"/>
              <a:t>    </a:t>
            </a:r>
            <a:r>
              <a:rPr lang="en-US" sz="1400" dirty="0">
                <a:solidFill>
                  <a:srgbClr val="FF0000"/>
                </a:solidFill>
              </a:rPr>
              <a:t>result = connect(</a:t>
            </a:r>
            <a:r>
              <a:rPr lang="en-US" sz="1400" dirty="0" err="1">
                <a:solidFill>
                  <a:srgbClr val="FF0000"/>
                </a:solidFill>
              </a:rPr>
              <a:t>sockfd</a:t>
            </a:r>
            <a:r>
              <a:rPr lang="en-US" sz="1400" dirty="0">
                <a:solidFill>
                  <a:srgbClr val="FF0000"/>
                </a:solidFill>
              </a:rPr>
              <a:t>, (</a:t>
            </a:r>
            <a:r>
              <a:rPr lang="en-US" sz="1400" dirty="0" err="1">
                <a:solidFill>
                  <a:srgbClr val="FF0000"/>
                </a:solidFill>
              </a:rPr>
              <a:t>struct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 err="1">
                <a:solidFill>
                  <a:srgbClr val="FF0000"/>
                </a:solidFill>
              </a:rPr>
              <a:t>sockaddr</a:t>
            </a:r>
            <a:r>
              <a:rPr lang="en-US" sz="1400" dirty="0">
                <a:solidFill>
                  <a:srgbClr val="FF0000"/>
                </a:solidFill>
              </a:rPr>
              <a:t> *)&amp;address, </a:t>
            </a:r>
            <a:r>
              <a:rPr lang="en-US" sz="1400" dirty="0" err="1">
                <a:solidFill>
                  <a:srgbClr val="FF0000"/>
                </a:solidFill>
              </a:rPr>
              <a:t>len</a:t>
            </a:r>
            <a:r>
              <a:rPr lang="en-US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 smtClean="0"/>
              <a:t>    </a:t>
            </a:r>
            <a:r>
              <a:rPr lang="pl-PL" sz="1400" dirty="0" err="1"/>
              <a:t>if</a:t>
            </a:r>
            <a:r>
              <a:rPr lang="pl-PL" sz="1400" dirty="0"/>
              <a:t>(</a:t>
            </a:r>
            <a:r>
              <a:rPr lang="pl-PL" sz="1400" dirty="0" err="1"/>
              <a:t>result</a:t>
            </a:r>
            <a:r>
              <a:rPr lang="pl-PL" sz="1400" dirty="0"/>
              <a:t> == -1) </a:t>
            </a:r>
            <a:r>
              <a:rPr lang="pl-PL" sz="1400" dirty="0" smtClean="0"/>
              <a:t>{        </a:t>
            </a:r>
            <a:r>
              <a:rPr lang="pl-PL" sz="1400" dirty="0" err="1"/>
              <a:t>perror</a:t>
            </a:r>
            <a:r>
              <a:rPr lang="pl-PL" sz="1400" dirty="0"/>
              <a:t>("</a:t>
            </a:r>
            <a:r>
              <a:rPr lang="pl-PL" sz="1400" dirty="0" err="1"/>
              <a:t>oops</a:t>
            </a:r>
            <a:r>
              <a:rPr lang="pl-PL" sz="1400" dirty="0"/>
              <a:t>: client1");</a:t>
            </a:r>
          </a:p>
          <a:p>
            <a:r>
              <a:rPr lang="pl-PL" sz="1400" dirty="0"/>
              <a:t>         </a:t>
            </a:r>
            <a:r>
              <a:rPr lang="pl-PL" sz="1400" dirty="0" smtClean="0"/>
              <a:t>                               </a:t>
            </a:r>
            <a:r>
              <a:rPr lang="pl-PL" sz="1400" dirty="0" err="1" smtClean="0"/>
              <a:t>exit</a:t>
            </a:r>
            <a:r>
              <a:rPr lang="pl-PL" sz="1400" dirty="0" smtClean="0"/>
              <a:t>(1);}</a:t>
            </a:r>
            <a:endParaRPr lang="pl-PL" sz="1400" dirty="0"/>
          </a:p>
          <a:p>
            <a:r>
              <a:rPr lang="pl-PL" sz="1400" dirty="0" smtClean="0"/>
              <a:t>    </a:t>
            </a:r>
            <a:r>
              <a:rPr lang="pl-PL" sz="1400" dirty="0" err="1" smtClean="0">
                <a:solidFill>
                  <a:srgbClr val="FF0000"/>
                </a:solidFill>
              </a:rPr>
              <a:t>write</a:t>
            </a:r>
            <a:r>
              <a:rPr lang="pl-PL" sz="1400" dirty="0" smtClean="0">
                <a:solidFill>
                  <a:srgbClr val="FF0000"/>
                </a:solidFill>
              </a:rPr>
              <a:t>(</a:t>
            </a:r>
            <a:r>
              <a:rPr lang="pl-PL" sz="1400" dirty="0" err="1" smtClean="0">
                <a:solidFill>
                  <a:srgbClr val="FF0000"/>
                </a:solidFill>
              </a:rPr>
              <a:t>sockfd</a:t>
            </a:r>
            <a:r>
              <a:rPr lang="pl-PL" sz="1400" dirty="0">
                <a:solidFill>
                  <a:srgbClr val="FF0000"/>
                </a:solidFill>
              </a:rPr>
              <a:t>, &amp;</a:t>
            </a:r>
            <a:r>
              <a:rPr lang="pl-PL" sz="1400" dirty="0" err="1">
                <a:solidFill>
                  <a:srgbClr val="FF0000"/>
                </a:solidFill>
              </a:rPr>
              <a:t>ch</a:t>
            </a:r>
            <a:r>
              <a:rPr lang="pl-PL" sz="1400" dirty="0">
                <a:solidFill>
                  <a:srgbClr val="FF0000"/>
                </a:solidFill>
              </a:rPr>
              <a:t>, 1);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</a:t>
            </a:r>
            <a:r>
              <a:rPr lang="pl-PL" sz="1400" dirty="0" err="1">
                <a:solidFill>
                  <a:srgbClr val="FF0000"/>
                </a:solidFill>
              </a:rPr>
              <a:t>read</a:t>
            </a:r>
            <a:r>
              <a:rPr lang="pl-PL" sz="1400" dirty="0">
                <a:solidFill>
                  <a:srgbClr val="FF0000"/>
                </a:solidFill>
              </a:rPr>
              <a:t>(</a:t>
            </a:r>
            <a:r>
              <a:rPr lang="pl-PL" sz="1400" dirty="0" err="1">
                <a:solidFill>
                  <a:srgbClr val="FF0000"/>
                </a:solidFill>
              </a:rPr>
              <a:t>sockfd</a:t>
            </a:r>
            <a:r>
              <a:rPr lang="pl-PL" sz="1400" dirty="0">
                <a:solidFill>
                  <a:srgbClr val="FF0000"/>
                </a:solidFill>
              </a:rPr>
              <a:t>, &amp;</a:t>
            </a:r>
            <a:r>
              <a:rPr lang="pl-PL" sz="1400" dirty="0" err="1">
                <a:solidFill>
                  <a:srgbClr val="FF0000"/>
                </a:solidFill>
              </a:rPr>
              <a:t>ch</a:t>
            </a:r>
            <a:r>
              <a:rPr lang="pl-PL" sz="1400" dirty="0">
                <a:solidFill>
                  <a:srgbClr val="FF0000"/>
                </a:solidFill>
              </a:rPr>
              <a:t>, 1);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printf</a:t>
            </a:r>
            <a:r>
              <a:rPr lang="pl-PL" sz="1400" dirty="0"/>
              <a:t>("char from </a:t>
            </a:r>
            <a:r>
              <a:rPr lang="pl-PL" sz="1400" dirty="0" err="1"/>
              <a:t>server</a:t>
            </a:r>
            <a:r>
              <a:rPr lang="pl-PL" sz="1400" dirty="0"/>
              <a:t> = %c\n", </a:t>
            </a:r>
            <a:r>
              <a:rPr lang="pl-PL" sz="1400" dirty="0" err="1"/>
              <a:t>ch</a:t>
            </a:r>
            <a:r>
              <a:rPr lang="pl-PL" sz="1400" dirty="0"/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>
                <a:solidFill>
                  <a:srgbClr val="FF0000"/>
                </a:solidFill>
              </a:rPr>
              <a:t>close</a:t>
            </a:r>
            <a:r>
              <a:rPr lang="pl-PL" sz="1400" dirty="0">
                <a:solidFill>
                  <a:srgbClr val="FF0000"/>
                </a:solidFill>
              </a:rPr>
              <a:t>(</a:t>
            </a:r>
            <a:r>
              <a:rPr lang="pl-PL" sz="1400" dirty="0" err="1">
                <a:solidFill>
                  <a:srgbClr val="FF0000"/>
                </a:solidFill>
              </a:rPr>
              <a:t>sockfd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exit</a:t>
            </a:r>
            <a:r>
              <a:rPr lang="pl-PL" sz="1400" dirty="0"/>
              <a:t>(0);</a:t>
            </a:r>
          </a:p>
          <a:p>
            <a:r>
              <a:rPr lang="pl-PL" sz="1400" dirty="0" smtClean="0"/>
              <a:t>}</a:t>
            </a:r>
            <a:endParaRPr lang="pl-PL" sz="14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4355976" y="908720"/>
            <a:ext cx="4536504" cy="526297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// Pliki nagłówkowe</a:t>
            </a:r>
            <a:endParaRPr lang="pl-PL" sz="1400" dirty="0"/>
          </a:p>
          <a:p>
            <a:endParaRPr lang="pl-PL" sz="1400" dirty="0"/>
          </a:p>
          <a:p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main</a:t>
            </a:r>
            <a:r>
              <a:rPr lang="pl-PL" sz="1400" dirty="0" smtClean="0"/>
              <a:t>() //serwer</a:t>
            </a:r>
            <a:endParaRPr lang="pl-PL" sz="1400" dirty="0"/>
          </a:p>
          <a:p>
            <a:r>
              <a:rPr lang="pl-PL" sz="1400" dirty="0" smtClean="0"/>
              <a:t>{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server_sockfd</a:t>
            </a:r>
            <a:r>
              <a:rPr lang="pl-PL" sz="1400" dirty="0"/>
              <a:t>, </a:t>
            </a:r>
            <a:r>
              <a:rPr lang="pl-PL" sz="1400" dirty="0" err="1"/>
              <a:t>client_sockfd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int</a:t>
            </a:r>
            <a:r>
              <a:rPr lang="pl-PL" sz="1400" dirty="0"/>
              <a:t> </a:t>
            </a:r>
            <a:r>
              <a:rPr lang="pl-PL" sz="1400" dirty="0" err="1"/>
              <a:t>server_len</a:t>
            </a:r>
            <a:r>
              <a:rPr lang="pl-PL" sz="1400" dirty="0"/>
              <a:t>, </a:t>
            </a:r>
            <a:r>
              <a:rPr lang="pl-PL" sz="1400" dirty="0" err="1"/>
              <a:t>client_len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sockaddr_un</a:t>
            </a:r>
            <a:r>
              <a:rPr lang="pl-PL" sz="1400" dirty="0"/>
              <a:t> </a:t>
            </a:r>
            <a:r>
              <a:rPr lang="pl-PL" sz="1400" dirty="0" err="1"/>
              <a:t>server_address</a:t>
            </a:r>
            <a:r>
              <a:rPr lang="pl-PL" sz="1400" dirty="0"/>
              <a:t>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struct</a:t>
            </a:r>
            <a:r>
              <a:rPr lang="pl-PL" sz="1400" dirty="0"/>
              <a:t> </a:t>
            </a:r>
            <a:r>
              <a:rPr lang="pl-PL" sz="1400" dirty="0" err="1"/>
              <a:t>sockaddr_un</a:t>
            </a:r>
            <a:r>
              <a:rPr lang="pl-PL" sz="1400" dirty="0"/>
              <a:t> </a:t>
            </a:r>
            <a:r>
              <a:rPr lang="pl-PL" sz="1400" dirty="0" err="1"/>
              <a:t>client_address</a:t>
            </a:r>
            <a:r>
              <a:rPr lang="pl-PL" sz="1400" dirty="0"/>
              <a:t>;</a:t>
            </a:r>
          </a:p>
          <a:p>
            <a:r>
              <a:rPr lang="pl-PL" sz="1400" dirty="0" smtClean="0"/>
              <a:t>    </a:t>
            </a:r>
            <a:r>
              <a:rPr lang="pl-PL" sz="1400" dirty="0" err="1"/>
              <a:t>unlink</a:t>
            </a:r>
            <a:r>
              <a:rPr lang="pl-PL" sz="1400" dirty="0"/>
              <a:t>("</a:t>
            </a:r>
            <a:r>
              <a:rPr lang="pl-PL" sz="1400" dirty="0" err="1"/>
              <a:t>server_socket</a:t>
            </a:r>
            <a:r>
              <a:rPr lang="pl-PL" sz="1400" dirty="0"/>
              <a:t>");</a:t>
            </a:r>
          </a:p>
          <a:p>
            <a:r>
              <a:rPr lang="pl-PL" sz="1400" dirty="0"/>
              <a:t>    </a:t>
            </a:r>
            <a:r>
              <a:rPr lang="pl-PL" sz="1400" dirty="0" err="1">
                <a:solidFill>
                  <a:srgbClr val="FF0000"/>
                </a:solidFill>
              </a:rPr>
              <a:t>server_sockfd</a:t>
            </a:r>
            <a:r>
              <a:rPr lang="pl-PL" sz="1400" dirty="0">
                <a:solidFill>
                  <a:srgbClr val="FF0000"/>
                </a:solidFill>
              </a:rPr>
              <a:t> = </a:t>
            </a:r>
            <a:r>
              <a:rPr lang="pl-PL" sz="1400" dirty="0" err="1">
                <a:solidFill>
                  <a:srgbClr val="FF0000"/>
                </a:solidFill>
              </a:rPr>
              <a:t>socket</a:t>
            </a:r>
            <a:r>
              <a:rPr lang="pl-PL" sz="1400" dirty="0">
                <a:solidFill>
                  <a:srgbClr val="FF0000"/>
                </a:solidFill>
              </a:rPr>
              <a:t>(AF_UNIX, SOCK_STREAM, 0);</a:t>
            </a:r>
          </a:p>
          <a:p>
            <a:r>
              <a:rPr lang="pl-PL" sz="1400" dirty="0" smtClean="0"/>
              <a:t>    </a:t>
            </a:r>
            <a:r>
              <a:rPr lang="pl-PL" sz="1400" dirty="0" err="1" smtClean="0">
                <a:solidFill>
                  <a:srgbClr val="FF0000"/>
                </a:solidFill>
              </a:rPr>
              <a:t>server_address.sun_family</a:t>
            </a:r>
            <a:r>
              <a:rPr lang="pl-PL" sz="1400" dirty="0" smtClean="0">
                <a:solidFill>
                  <a:srgbClr val="FF0000"/>
                </a:solidFill>
              </a:rPr>
              <a:t> </a:t>
            </a:r>
            <a:r>
              <a:rPr lang="pl-PL" sz="1400" dirty="0">
                <a:solidFill>
                  <a:srgbClr val="FF0000"/>
                </a:solidFill>
              </a:rPr>
              <a:t>= AF_UNIX;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strcpy</a:t>
            </a:r>
            <a:r>
              <a:rPr lang="pl-PL" sz="1400" dirty="0"/>
              <a:t>(</a:t>
            </a:r>
            <a:r>
              <a:rPr lang="pl-PL" sz="1400" dirty="0" err="1"/>
              <a:t>server_address.sun_path</a:t>
            </a:r>
            <a:r>
              <a:rPr lang="pl-PL" sz="1400" dirty="0"/>
              <a:t>, "</a:t>
            </a:r>
            <a:r>
              <a:rPr lang="pl-PL" sz="1400" dirty="0" err="1"/>
              <a:t>server_socket</a:t>
            </a:r>
            <a:r>
              <a:rPr lang="pl-PL" sz="1400" dirty="0"/>
              <a:t>");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server_len</a:t>
            </a:r>
            <a:r>
              <a:rPr lang="pl-PL" sz="1400" dirty="0"/>
              <a:t> = </a:t>
            </a:r>
            <a:r>
              <a:rPr lang="pl-PL" sz="1400" dirty="0" err="1"/>
              <a:t>sizeof</a:t>
            </a:r>
            <a:r>
              <a:rPr lang="pl-PL" sz="1400" dirty="0"/>
              <a:t>(</a:t>
            </a:r>
            <a:r>
              <a:rPr lang="pl-PL" sz="1400" dirty="0" err="1"/>
              <a:t>server_address</a:t>
            </a:r>
            <a:r>
              <a:rPr lang="pl-PL" sz="1400" dirty="0"/>
              <a:t>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bind(</a:t>
            </a:r>
            <a:r>
              <a:rPr lang="pl-PL" sz="1400" dirty="0" err="1">
                <a:solidFill>
                  <a:srgbClr val="FF0000"/>
                </a:solidFill>
              </a:rPr>
              <a:t>server_sockfd</a:t>
            </a:r>
            <a:r>
              <a:rPr lang="pl-PL" sz="1400" dirty="0">
                <a:solidFill>
                  <a:srgbClr val="FF0000"/>
                </a:solidFill>
              </a:rPr>
              <a:t>, (</a:t>
            </a:r>
            <a:r>
              <a:rPr lang="pl-PL" sz="1400" dirty="0" err="1">
                <a:solidFill>
                  <a:srgbClr val="FF0000"/>
                </a:solidFill>
              </a:rPr>
              <a:t>struct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sockaddr</a:t>
            </a:r>
            <a:r>
              <a:rPr lang="pl-PL" sz="1400" dirty="0">
                <a:solidFill>
                  <a:srgbClr val="FF0000"/>
                </a:solidFill>
              </a:rPr>
              <a:t> *)&amp;</a:t>
            </a:r>
            <a:r>
              <a:rPr lang="pl-PL" sz="1400" dirty="0" err="1">
                <a:solidFill>
                  <a:srgbClr val="FF0000"/>
                </a:solidFill>
              </a:rPr>
              <a:t>server_address</a:t>
            </a:r>
            <a:r>
              <a:rPr lang="pl-PL" sz="1400" dirty="0">
                <a:solidFill>
                  <a:srgbClr val="FF0000"/>
                </a:solidFill>
              </a:rPr>
              <a:t>, </a:t>
            </a:r>
            <a:r>
              <a:rPr lang="pl-PL" sz="1400" dirty="0" smtClean="0">
                <a:solidFill>
                  <a:srgbClr val="FF0000"/>
                </a:solidFill>
              </a:rPr>
              <a:t>	</a:t>
            </a:r>
            <a:r>
              <a:rPr lang="pl-PL" sz="1400" dirty="0" err="1" smtClean="0">
                <a:solidFill>
                  <a:srgbClr val="FF0000"/>
                </a:solidFill>
              </a:rPr>
              <a:t>server_len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 smtClean="0"/>
              <a:t>    </a:t>
            </a:r>
            <a:r>
              <a:rPr lang="pl-PL" sz="1400" dirty="0" err="1" smtClean="0">
                <a:solidFill>
                  <a:srgbClr val="FF0000"/>
                </a:solidFill>
              </a:rPr>
              <a:t>listen</a:t>
            </a:r>
            <a:r>
              <a:rPr lang="pl-PL" sz="1400" dirty="0" smtClean="0">
                <a:solidFill>
                  <a:srgbClr val="FF0000"/>
                </a:solidFill>
              </a:rPr>
              <a:t>(</a:t>
            </a:r>
            <a:r>
              <a:rPr lang="pl-PL" sz="1400" dirty="0" err="1" smtClean="0">
                <a:solidFill>
                  <a:srgbClr val="FF0000"/>
                </a:solidFill>
              </a:rPr>
              <a:t>server_sockfd</a:t>
            </a:r>
            <a:r>
              <a:rPr lang="pl-PL" sz="1400" dirty="0">
                <a:solidFill>
                  <a:srgbClr val="FF0000"/>
                </a:solidFill>
              </a:rPr>
              <a:t>, 5);</a:t>
            </a:r>
          </a:p>
          <a:p>
            <a:r>
              <a:rPr lang="pl-PL" sz="1400" dirty="0"/>
              <a:t>    </a:t>
            </a:r>
            <a:r>
              <a:rPr lang="pl-PL" sz="1400" dirty="0" err="1"/>
              <a:t>while</a:t>
            </a:r>
            <a:r>
              <a:rPr lang="pl-PL" sz="1400" dirty="0"/>
              <a:t>(1) </a:t>
            </a:r>
            <a:r>
              <a:rPr lang="pl-PL" sz="1400" dirty="0" smtClean="0"/>
              <a:t>{  </a:t>
            </a:r>
            <a:r>
              <a:rPr lang="pl-PL" sz="1400" dirty="0"/>
              <a:t>char </a:t>
            </a:r>
            <a:r>
              <a:rPr lang="pl-PL" sz="1400" dirty="0" err="1"/>
              <a:t>ch</a:t>
            </a:r>
            <a:r>
              <a:rPr lang="pl-PL" sz="1400" dirty="0"/>
              <a:t>;</a:t>
            </a:r>
          </a:p>
          <a:p>
            <a:r>
              <a:rPr lang="pl-PL" sz="1400" dirty="0" smtClean="0"/>
              <a:t>        </a:t>
            </a:r>
            <a:r>
              <a:rPr lang="pl-PL" sz="1400" dirty="0" err="1"/>
              <a:t>printf</a:t>
            </a:r>
            <a:r>
              <a:rPr lang="pl-PL" sz="1400" dirty="0"/>
              <a:t>("</a:t>
            </a:r>
            <a:r>
              <a:rPr lang="pl-PL" sz="1400" dirty="0" err="1"/>
              <a:t>server</a:t>
            </a:r>
            <a:r>
              <a:rPr lang="pl-PL" sz="1400" dirty="0"/>
              <a:t> </a:t>
            </a:r>
            <a:r>
              <a:rPr lang="pl-PL" sz="1400" dirty="0" err="1"/>
              <a:t>waiting</a:t>
            </a:r>
            <a:r>
              <a:rPr lang="pl-PL" sz="1400" dirty="0"/>
              <a:t>\n");</a:t>
            </a:r>
          </a:p>
          <a:p>
            <a:r>
              <a:rPr lang="pl-PL" sz="1400" dirty="0" smtClean="0"/>
              <a:t>       </a:t>
            </a:r>
            <a:r>
              <a:rPr lang="pl-PL" sz="1400" dirty="0" err="1" smtClean="0"/>
              <a:t>client_len</a:t>
            </a:r>
            <a:r>
              <a:rPr lang="pl-PL" sz="1400" dirty="0" smtClean="0"/>
              <a:t> </a:t>
            </a:r>
            <a:r>
              <a:rPr lang="pl-PL" sz="1400" dirty="0"/>
              <a:t>= </a:t>
            </a:r>
            <a:r>
              <a:rPr lang="pl-PL" sz="1400" dirty="0" err="1"/>
              <a:t>sizeof</a:t>
            </a:r>
            <a:r>
              <a:rPr lang="pl-PL" sz="1400" dirty="0"/>
              <a:t>(</a:t>
            </a:r>
            <a:r>
              <a:rPr lang="pl-PL" sz="1400" dirty="0" err="1"/>
              <a:t>client_address</a:t>
            </a:r>
            <a:r>
              <a:rPr lang="pl-PL" sz="1400" dirty="0"/>
              <a:t>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</a:t>
            </a:r>
            <a:r>
              <a:rPr lang="pl-PL" sz="1400" dirty="0" smtClean="0">
                <a:solidFill>
                  <a:srgbClr val="FF0000"/>
                </a:solidFill>
              </a:rPr>
              <a:t> </a:t>
            </a:r>
            <a:r>
              <a:rPr lang="pl-PL" sz="1400" dirty="0" err="1" smtClean="0">
                <a:solidFill>
                  <a:srgbClr val="FF0000"/>
                </a:solidFill>
              </a:rPr>
              <a:t>client_sockfd</a:t>
            </a:r>
            <a:r>
              <a:rPr lang="pl-PL" sz="1400" dirty="0" smtClean="0">
                <a:solidFill>
                  <a:srgbClr val="FF0000"/>
                </a:solidFill>
              </a:rPr>
              <a:t> </a:t>
            </a:r>
            <a:r>
              <a:rPr lang="pl-PL" sz="1400" dirty="0">
                <a:solidFill>
                  <a:srgbClr val="FF0000"/>
                </a:solidFill>
              </a:rPr>
              <a:t>= </a:t>
            </a:r>
            <a:r>
              <a:rPr lang="pl-PL" sz="1400" dirty="0" err="1">
                <a:solidFill>
                  <a:srgbClr val="FF0000"/>
                </a:solidFill>
              </a:rPr>
              <a:t>accept</a:t>
            </a:r>
            <a:r>
              <a:rPr lang="pl-PL" sz="1400" dirty="0">
                <a:solidFill>
                  <a:srgbClr val="FF0000"/>
                </a:solidFill>
              </a:rPr>
              <a:t>(</a:t>
            </a:r>
            <a:r>
              <a:rPr lang="pl-PL" sz="1400" dirty="0" err="1">
                <a:solidFill>
                  <a:srgbClr val="FF0000"/>
                </a:solidFill>
              </a:rPr>
              <a:t>server_sockfd</a:t>
            </a:r>
            <a:r>
              <a:rPr lang="pl-PL" sz="1400" dirty="0">
                <a:solidFill>
                  <a:srgbClr val="FF0000"/>
                </a:solidFill>
              </a:rPr>
              <a:t>,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    (</a:t>
            </a:r>
            <a:r>
              <a:rPr lang="pl-PL" sz="1400" dirty="0" err="1">
                <a:solidFill>
                  <a:srgbClr val="FF0000"/>
                </a:solidFill>
              </a:rPr>
              <a:t>struct</a:t>
            </a:r>
            <a:r>
              <a:rPr lang="pl-PL" sz="1400" dirty="0">
                <a:solidFill>
                  <a:srgbClr val="FF0000"/>
                </a:solidFill>
              </a:rPr>
              <a:t> </a:t>
            </a:r>
            <a:r>
              <a:rPr lang="pl-PL" sz="1400" dirty="0" err="1">
                <a:solidFill>
                  <a:srgbClr val="FF0000"/>
                </a:solidFill>
              </a:rPr>
              <a:t>sockaddr</a:t>
            </a:r>
            <a:r>
              <a:rPr lang="pl-PL" sz="1400" dirty="0">
                <a:solidFill>
                  <a:srgbClr val="FF0000"/>
                </a:solidFill>
              </a:rPr>
              <a:t> *)&amp;</a:t>
            </a:r>
            <a:r>
              <a:rPr lang="pl-PL" sz="1400" dirty="0" err="1">
                <a:solidFill>
                  <a:srgbClr val="FF0000"/>
                </a:solidFill>
              </a:rPr>
              <a:t>client_address</a:t>
            </a:r>
            <a:r>
              <a:rPr lang="pl-PL" sz="1400" dirty="0">
                <a:solidFill>
                  <a:srgbClr val="FF0000"/>
                </a:solidFill>
              </a:rPr>
              <a:t>, &amp;</a:t>
            </a:r>
            <a:r>
              <a:rPr lang="pl-PL" sz="1400" dirty="0" err="1">
                <a:solidFill>
                  <a:srgbClr val="FF0000"/>
                </a:solidFill>
              </a:rPr>
              <a:t>client_len</a:t>
            </a:r>
            <a:r>
              <a:rPr lang="pl-PL" sz="1400" dirty="0">
                <a:solidFill>
                  <a:srgbClr val="FF0000"/>
                </a:solidFill>
              </a:rPr>
              <a:t>);</a:t>
            </a:r>
          </a:p>
          <a:p>
            <a:r>
              <a:rPr lang="pl-PL" sz="1400" dirty="0" smtClean="0">
                <a:solidFill>
                  <a:srgbClr val="FF0000"/>
                </a:solidFill>
              </a:rPr>
              <a:t>        </a:t>
            </a:r>
            <a:r>
              <a:rPr lang="pl-PL" sz="1400" dirty="0" err="1">
                <a:solidFill>
                  <a:srgbClr val="FF0000"/>
                </a:solidFill>
              </a:rPr>
              <a:t>read</a:t>
            </a:r>
            <a:r>
              <a:rPr lang="pl-PL" sz="1400" dirty="0">
                <a:solidFill>
                  <a:srgbClr val="FF0000"/>
                </a:solidFill>
              </a:rPr>
              <a:t>(</a:t>
            </a:r>
            <a:r>
              <a:rPr lang="pl-PL" sz="1400" dirty="0" err="1">
                <a:solidFill>
                  <a:srgbClr val="FF0000"/>
                </a:solidFill>
              </a:rPr>
              <a:t>client_sockfd</a:t>
            </a:r>
            <a:r>
              <a:rPr lang="pl-PL" sz="1400" dirty="0">
                <a:solidFill>
                  <a:srgbClr val="FF0000"/>
                </a:solidFill>
              </a:rPr>
              <a:t>, &amp;</a:t>
            </a:r>
            <a:r>
              <a:rPr lang="pl-PL" sz="1400" dirty="0" err="1">
                <a:solidFill>
                  <a:srgbClr val="FF0000"/>
                </a:solidFill>
              </a:rPr>
              <a:t>ch</a:t>
            </a:r>
            <a:r>
              <a:rPr lang="pl-PL" sz="1400" dirty="0">
                <a:solidFill>
                  <a:srgbClr val="FF0000"/>
                </a:solidFill>
              </a:rPr>
              <a:t>, 1);</a:t>
            </a:r>
          </a:p>
          <a:p>
            <a:r>
              <a:rPr lang="pl-PL" sz="1400" dirty="0"/>
              <a:t>        </a:t>
            </a:r>
            <a:r>
              <a:rPr lang="pl-PL" sz="1400" dirty="0" err="1"/>
              <a:t>ch</a:t>
            </a:r>
            <a:r>
              <a:rPr lang="pl-PL" sz="1400" dirty="0"/>
              <a:t>++;</a:t>
            </a:r>
          </a:p>
          <a:p>
            <a:r>
              <a:rPr lang="pl-PL" sz="1400" dirty="0"/>
              <a:t>        </a:t>
            </a:r>
            <a:r>
              <a:rPr lang="pl-PL" sz="1400" dirty="0" err="1">
                <a:solidFill>
                  <a:srgbClr val="FF0000"/>
                </a:solidFill>
              </a:rPr>
              <a:t>write</a:t>
            </a:r>
            <a:r>
              <a:rPr lang="pl-PL" sz="1400" dirty="0">
                <a:solidFill>
                  <a:srgbClr val="FF0000"/>
                </a:solidFill>
              </a:rPr>
              <a:t>(</a:t>
            </a:r>
            <a:r>
              <a:rPr lang="pl-PL" sz="1400" dirty="0" err="1">
                <a:solidFill>
                  <a:srgbClr val="FF0000"/>
                </a:solidFill>
              </a:rPr>
              <a:t>client_sockfd</a:t>
            </a:r>
            <a:r>
              <a:rPr lang="pl-PL" sz="1400" dirty="0">
                <a:solidFill>
                  <a:srgbClr val="FF0000"/>
                </a:solidFill>
              </a:rPr>
              <a:t>, &amp;</a:t>
            </a:r>
            <a:r>
              <a:rPr lang="pl-PL" sz="1400" dirty="0" err="1">
                <a:solidFill>
                  <a:srgbClr val="FF0000"/>
                </a:solidFill>
              </a:rPr>
              <a:t>ch</a:t>
            </a:r>
            <a:r>
              <a:rPr lang="pl-PL" sz="1400" dirty="0">
                <a:solidFill>
                  <a:srgbClr val="FF0000"/>
                </a:solidFill>
              </a:rPr>
              <a:t>, 1);</a:t>
            </a:r>
          </a:p>
          <a:p>
            <a:r>
              <a:rPr lang="pl-PL" sz="1400" dirty="0">
                <a:solidFill>
                  <a:srgbClr val="FF0000"/>
                </a:solidFill>
              </a:rPr>
              <a:t>        </a:t>
            </a:r>
            <a:r>
              <a:rPr lang="pl-PL" sz="1400" dirty="0" err="1">
                <a:solidFill>
                  <a:srgbClr val="FF0000"/>
                </a:solidFill>
              </a:rPr>
              <a:t>close</a:t>
            </a:r>
            <a:r>
              <a:rPr lang="pl-PL" sz="1400" dirty="0">
                <a:solidFill>
                  <a:srgbClr val="FF0000"/>
                </a:solidFill>
              </a:rPr>
              <a:t>(</a:t>
            </a:r>
            <a:r>
              <a:rPr lang="pl-PL" sz="1400" dirty="0" err="1">
                <a:solidFill>
                  <a:srgbClr val="FF0000"/>
                </a:solidFill>
              </a:rPr>
              <a:t>client_sockfd</a:t>
            </a:r>
            <a:r>
              <a:rPr lang="pl-PL" sz="1400" dirty="0" smtClean="0">
                <a:solidFill>
                  <a:srgbClr val="FF0000"/>
                </a:solidFill>
              </a:rPr>
              <a:t>);</a:t>
            </a:r>
            <a:r>
              <a:rPr lang="pl-PL" sz="1400" dirty="0" smtClean="0"/>
              <a:t>}}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306630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1805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Atrybuty gniazd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Gniazda charakteryzują się trzema atrybutami:</a:t>
            </a:r>
          </a:p>
          <a:p>
            <a:pPr lvl="1"/>
            <a:r>
              <a:rPr lang="pl-PL" dirty="0" smtClean="0"/>
              <a:t>Domeną</a:t>
            </a:r>
          </a:p>
          <a:p>
            <a:pPr lvl="1"/>
            <a:r>
              <a:rPr lang="pl-PL" dirty="0" smtClean="0"/>
              <a:t>Typem</a:t>
            </a:r>
          </a:p>
          <a:p>
            <a:pPr lvl="1"/>
            <a:r>
              <a:rPr lang="pl-PL" dirty="0" smtClean="0"/>
              <a:t>Protokołem</a:t>
            </a:r>
          </a:p>
          <a:p>
            <a:r>
              <a:rPr lang="pl-PL" dirty="0" smtClean="0"/>
              <a:t>Posiadają również </a:t>
            </a:r>
            <a:r>
              <a:rPr lang="pl-PL" b="1" dirty="0" smtClean="0"/>
              <a:t>adres</a:t>
            </a:r>
            <a:r>
              <a:rPr lang="pl-PL" dirty="0" smtClean="0"/>
              <a:t>, który jest używany jako ich nazwa.</a:t>
            </a:r>
          </a:p>
          <a:p>
            <a:pPr lvl="1"/>
            <a:r>
              <a:rPr lang="pl-PL" dirty="0" smtClean="0"/>
              <a:t>Adresy mają różne formaty, w zależności od </a:t>
            </a:r>
            <a:r>
              <a:rPr lang="pl-PL" b="1" dirty="0" smtClean="0"/>
              <a:t>domeny</a:t>
            </a:r>
            <a:r>
              <a:rPr lang="pl-PL" dirty="0" smtClean="0"/>
              <a:t> (</a:t>
            </a:r>
            <a:r>
              <a:rPr lang="pl-PL" dirty="0" err="1" smtClean="0"/>
              <a:t>domain</a:t>
            </a:r>
            <a:r>
              <a:rPr lang="pl-PL" dirty="0" smtClean="0"/>
              <a:t>) znanej jako </a:t>
            </a:r>
            <a:r>
              <a:rPr lang="pl-PL" b="1" dirty="0" smtClean="0"/>
              <a:t>rodziny protokołów</a:t>
            </a:r>
            <a:r>
              <a:rPr lang="pl-PL" dirty="0" smtClean="0"/>
              <a:t> (</a:t>
            </a:r>
            <a:r>
              <a:rPr lang="pl-PL" dirty="0" err="1" smtClean="0"/>
              <a:t>protocol</a:t>
            </a:r>
            <a:r>
              <a:rPr lang="pl-PL" dirty="0" smtClean="0"/>
              <a:t> family).</a:t>
            </a:r>
          </a:p>
          <a:p>
            <a:pPr lvl="1"/>
            <a:r>
              <a:rPr lang="pl-PL" dirty="0" smtClean="0"/>
              <a:t>Każda </a:t>
            </a:r>
            <a:r>
              <a:rPr lang="pl-PL" b="1" dirty="0" smtClean="0"/>
              <a:t>rodzina protokołów</a:t>
            </a:r>
            <a:r>
              <a:rPr lang="pl-PL" dirty="0" smtClean="0"/>
              <a:t> może korzystać z jednej lub większej liczby </a:t>
            </a:r>
            <a:r>
              <a:rPr lang="pl-PL" b="1" dirty="0" smtClean="0"/>
              <a:t>rodzin adresów</a:t>
            </a:r>
            <a:r>
              <a:rPr lang="pl-PL" dirty="0" smtClean="0"/>
              <a:t> (</a:t>
            </a:r>
            <a:r>
              <a:rPr lang="pl-PL" dirty="0" err="1" smtClean="0"/>
              <a:t>address</a:t>
            </a:r>
            <a:r>
              <a:rPr lang="pl-PL" dirty="0" smtClean="0"/>
              <a:t> family), aby zdefiniować format adresu.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5956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1805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Domeny gniazd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472608"/>
          </a:xfrm>
        </p:spPr>
        <p:txBody>
          <a:bodyPr/>
          <a:lstStyle/>
          <a:p>
            <a:r>
              <a:rPr lang="pl-PL" dirty="0" smtClean="0"/>
              <a:t>Domeny gniazd określają środowisko sieciowe, z którego będą korzystać gniazda. Najpopularniejsze z nich to:</a:t>
            </a:r>
          </a:p>
          <a:p>
            <a:pPr lvl="1"/>
            <a:r>
              <a:rPr lang="pl-PL" dirty="0" smtClean="0"/>
              <a:t>AF_INET – sieci internetowe – należy podać adres IP oraz PORT gniazda</a:t>
            </a:r>
          </a:p>
          <a:p>
            <a:pPr lvl="1"/>
            <a:r>
              <a:rPr lang="pl-PL" dirty="0" smtClean="0"/>
              <a:t> AF_UNIX – gniazda ulokowane na pojedynczym komputerze odwzorowane w systemie plików</a:t>
            </a:r>
          </a:p>
          <a:p>
            <a:pPr lvl="1"/>
            <a:r>
              <a:rPr lang="pl-PL" dirty="0" smtClean="0"/>
              <a:t>AF_ISO – sieci oparte na protokołach standardu ISO</a:t>
            </a:r>
          </a:p>
          <a:p>
            <a:pPr lvl="1"/>
            <a:r>
              <a:rPr lang="pl-PL" dirty="0" smtClean="0"/>
              <a:t>AF_NS – Xerox Network System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1306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418058"/>
          </a:xfrm>
        </p:spPr>
        <p:txBody>
          <a:bodyPr>
            <a:noAutofit/>
          </a:bodyPr>
          <a:lstStyle/>
          <a:p>
            <a:r>
              <a:rPr lang="pl-PL" sz="3600" dirty="0" smtClean="0"/>
              <a:t>Typy gniazd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64704"/>
            <a:ext cx="8219256" cy="3024336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Domena gniazd może obejmować kilka metod komunikacji, a każdą może cechować odmienna charakterystyka</a:t>
            </a:r>
          </a:p>
          <a:p>
            <a:r>
              <a:rPr lang="pl-PL" dirty="0" smtClean="0"/>
              <a:t>W domenie AF_UNIX typowo ustala się typ gniazd na SOCK_STREAM (przesyłanie strumieniowe)</a:t>
            </a:r>
          </a:p>
          <a:p>
            <a:r>
              <a:rPr lang="pl-PL" dirty="0" smtClean="0"/>
              <a:t>W domenie AF_INET:</a:t>
            </a:r>
          </a:p>
          <a:p>
            <a:pPr lvl="1"/>
            <a:r>
              <a:rPr lang="pl-PL" dirty="0" smtClean="0"/>
              <a:t>SOCK_STREAM dla protokołu TCP/IP</a:t>
            </a:r>
          </a:p>
          <a:p>
            <a:pPr lvl="1"/>
            <a:r>
              <a:rPr lang="pl-PL" dirty="0" smtClean="0"/>
              <a:t>SOCK_DGRAM dla protokołu UDP/IP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S. Samolej: Gniazda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9A7FC-0A03-4533-B152-08BFA4ADF254}" type="slidenum">
              <a:rPr lang="pl-PL" smtClean="0"/>
              <a:t>9</a:t>
            </a:fld>
            <a:endParaRPr lang="pl-PL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539552" y="4005064"/>
            <a:ext cx="8219256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dirty="0" smtClean="0"/>
              <a:t>Protokoły gniazd</a:t>
            </a:r>
            <a:endParaRPr lang="pl-PL" sz="3600" dirty="0"/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611560" y="4725144"/>
            <a:ext cx="8047924" cy="15841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 smtClean="0"/>
              <a:t>Będą używane domyślne.</a:t>
            </a:r>
          </a:p>
        </p:txBody>
      </p:sp>
    </p:spTree>
    <p:extLst>
      <p:ext uri="{BB962C8B-B14F-4D97-AF65-F5344CB8AC3E}">
        <p14:creationId xmlns:p14="http://schemas.microsoft.com/office/powerpoint/2010/main" val="119413027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4547</TotalTime>
  <Words>2732</Words>
  <Application>Microsoft Office PowerPoint</Application>
  <PresentationFormat>Pokaz na ekranie (4:3)</PresentationFormat>
  <Paragraphs>548</Paragraphs>
  <Slides>29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0" baseType="lpstr">
      <vt:lpstr>Motyw pakietu Office</vt:lpstr>
      <vt:lpstr>Gniazda</vt:lpstr>
      <vt:lpstr>Interfejs gniazd</vt:lpstr>
      <vt:lpstr>Czym jest gniazdo?</vt:lpstr>
      <vt:lpstr>Połączenie poprzez gniazda - serwer</vt:lpstr>
      <vt:lpstr>Połączenie poprzez gniazda - klient</vt:lpstr>
      <vt:lpstr>Prosty klient – serwer </vt:lpstr>
      <vt:lpstr>Atrybuty gniazd</vt:lpstr>
      <vt:lpstr>Domeny gniazd</vt:lpstr>
      <vt:lpstr>Typy gniazd</vt:lpstr>
      <vt:lpstr>Funkcje obsługujące gniazda (1)</vt:lpstr>
      <vt:lpstr>Adresy gniazd</vt:lpstr>
      <vt:lpstr>Nadawanie nazwy gniazdu</vt:lpstr>
      <vt:lpstr>Tworzenie kolejki na gnieździe</vt:lpstr>
      <vt:lpstr>Akceptowanie połączeń</vt:lpstr>
      <vt:lpstr>Żądanie nawiązania połączenia</vt:lpstr>
      <vt:lpstr>Zamykanie gniazda</vt:lpstr>
      <vt:lpstr>Prosty klient – serwer sieciowy </vt:lpstr>
      <vt:lpstr>Problemy…</vt:lpstr>
      <vt:lpstr>Funkcje konwertujące porządek bajtów z hosta do sieci i odwrotnie</vt:lpstr>
      <vt:lpstr>Klient – serwer sieciowy z poprawnymi portami </vt:lpstr>
      <vt:lpstr>Uwagi</vt:lpstr>
      <vt:lpstr>Obsługa wielu klientów I</vt:lpstr>
      <vt:lpstr>Serwer sieciowy ze współbieżną obsługą wielu klientów </vt:lpstr>
      <vt:lpstr>Wynik przykładowej sesji z 3 klientami:</vt:lpstr>
      <vt:lpstr>Funkcja systemowa select (1)</vt:lpstr>
      <vt:lpstr>Funkcja systemowa select (2)</vt:lpstr>
      <vt:lpstr>Serwer sieciowy z zastosowaniem funkcji select </vt:lpstr>
      <vt:lpstr>Uwagi</vt:lpstr>
      <vt:lpstr>Wynik przykładowej sesji z 3 klientami: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Semafory, pamięć dzielona i kolejki komunikatów</dc:title>
  <dc:creator>ssamolej</dc:creator>
  <cp:lastModifiedBy>ssamolej</cp:lastModifiedBy>
  <cp:revision>231</cp:revision>
  <dcterms:created xsi:type="dcterms:W3CDTF">2013-03-15T16:27:06Z</dcterms:created>
  <dcterms:modified xsi:type="dcterms:W3CDTF">2013-06-01T17:09:08Z</dcterms:modified>
</cp:coreProperties>
</file>