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7" r:id="rId2"/>
    <p:sldId id="309" r:id="rId3"/>
    <p:sldId id="310" r:id="rId4"/>
    <p:sldId id="311" r:id="rId5"/>
    <p:sldId id="312" r:id="rId6"/>
    <p:sldId id="313" r:id="rId7"/>
    <p:sldId id="274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40" r:id="rId34"/>
    <p:sldId id="341" r:id="rId35"/>
    <p:sldId id="339" r:id="rId36"/>
    <p:sldId id="342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1" autoAdjust="0"/>
    <p:restoredTop sz="94660"/>
  </p:normalViewPr>
  <p:slideViewPr>
    <p:cSldViewPr>
      <p:cViewPr>
        <p:scale>
          <a:sx n="70" d="100"/>
          <a:sy n="70" d="100"/>
        </p:scale>
        <p:origin x="-10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78B8-EBE5-4CE8-B280-A8F566635639}" type="datetimeFigureOut">
              <a:rPr lang="pl-PL" smtClean="0"/>
              <a:t>2014-05-27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631CE-4CA3-4E08-B401-779ECA77A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59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F65C-0892-4922-899C-8AF5900FDA9E}" type="datetime1">
              <a:rPr lang="pl-PL" smtClean="0"/>
              <a:t>2014-05-27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80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A910-0DB8-4018-A191-6DE41B3A5FA1}" type="datetime1">
              <a:rPr lang="pl-PL" smtClean="0"/>
              <a:t>2014-05-27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23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206F-DCA5-4ACE-803B-1C0A6C0444F6}" type="datetime1">
              <a:rPr lang="pl-PL" smtClean="0"/>
              <a:t>2014-05-27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759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E987-72FC-4D97-8A75-0A0F67A5B871}" type="datetime1">
              <a:rPr lang="pl-PL" smtClean="0"/>
              <a:t>2014-05-27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86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AAF8-9EC7-4732-8292-1E7AACB6BBF9}" type="datetime1">
              <a:rPr lang="pl-PL" smtClean="0"/>
              <a:t>2014-05-27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69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AFAE-AA7E-49F2-BA6D-7247B11D834C}" type="datetime1">
              <a:rPr lang="pl-PL" smtClean="0"/>
              <a:t>2014-05-27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07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6031-740E-4FE7-A236-A968DDE6E95A}" type="datetime1">
              <a:rPr lang="pl-PL" smtClean="0"/>
              <a:t>2014-05-27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72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D712-E0F0-4497-B74A-765C833FF58B}" type="datetime1">
              <a:rPr lang="pl-PL" smtClean="0"/>
              <a:t>2014-05-27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4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430C-62B4-4D6B-B897-81CC89D38DE6}" type="datetime1">
              <a:rPr lang="pl-PL" smtClean="0"/>
              <a:t>2014-05-27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72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7523-4A0A-44A1-B30D-E01311F93545}" type="datetime1">
              <a:rPr lang="pl-PL" smtClean="0"/>
              <a:t>2014-05-27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61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A548-C98D-4EEF-B916-D5AD6B7AE36D}" type="datetime1">
              <a:rPr lang="pl-PL" smtClean="0"/>
              <a:t>2014-05-27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20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15074-E63E-48AE-83C6-DBE8A0ECA2C3}" type="datetime1">
              <a:rPr lang="pl-PL" smtClean="0"/>
              <a:t>2014-05-27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A7FC-0A03-4533-B152-08BFA4ADF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40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azniak.mimuw.edu.p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 smtClean="0"/>
              <a:t>Przegląd </a:t>
            </a:r>
            <a:r>
              <a:rPr lang="pl-PL" smtClean="0"/>
              <a:t>technik wzajemnego </a:t>
            </a:r>
            <a:r>
              <a:rPr lang="pl-PL" dirty="0" smtClean="0"/>
              <a:t>wykluczania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776864" cy="3960440"/>
          </a:xfrm>
        </p:spPr>
        <p:txBody>
          <a:bodyPr>
            <a:normAutofit lnSpcReduction="10000"/>
          </a:bodyPr>
          <a:lstStyle/>
          <a:p>
            <a:pPr lvl="0"/>
            <a:r>
              <a:rPr lang="pl-PL" sz="2500" dirty="0">
                <a:solidFill>
                  <a:prstClr val="black">
                    <a:tint val="75000"/>
                  </a:prstClr>
                </a:solidFill>
              </a:rPr>
              <a:t>dr inż. Sławomir </a:t>
            </a:r>
            <a:r>
              <a:rPr lang="pl-PL" sz="2500" dirty="0" err="1">
                <a:solidFill>
                  <a:prstClr val="black">
                    <a:tint val="75000"/>
                  </a:prstClr>
                </a:solidFill>
              </a:rPr>
              <a:t>Samolej</a:t>
            </a:r>
            <a:r>
              <a:rPr lang="pl-PL" sz="2500" dirty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pl-PL" sz="2500" dirty="0">
                <a:solidFill>
                  <a:prstClr val="black">
                    <a:tint val="75000"/>
                  </a:prstClr>
                </a:solidFill>
              </a:rPr>
            </a:br>
            <a:r>
              <a:rPr lang="pl-PL" sz="2500" dirty="0">
                <a:solidFill>
                  <a:prstClr val="black">
                    <a:tint val="75000"/>
                  </a:prstClr>
                </a:solidFill>
              </a:rPr>
              <a:t>Katedra Informatyki i Automatyki</a:t>
            </a:r>
            <a:br>
              <a:rPr lang="pl-PL" sz="2500" dirty="0">
                <a:solidFill>
                  <a:prstClr val="black">
                    <a:tint val="75000"/>
                  </a:prstClr>
                </a:solidFill>
              </a:rPr>
            </a:br>
            <a:r>
              <a:rPr lang="pl-PL" sz="2500" dirty="0">
                <a:solidFill>
                  <a:prstClr val="black">
                    <a:tint val="75000"/>
                  </a:prstClr>
                </a:solidFill>
              </a:rPr>
              <a:t>Politechnika Rzeszowska</a:t>
            </a:r>
          </a:p>
          <a:p>
            <a:pPr lvl="0"/>
            <a:r>
              <a:rPr lang="pl-PL" sz="2500" dirty="0">
                <a:solidFill>
                  <a:prstClr val="black">
                    <a:tint val="75000"/>
                  </a:prstClr>
                </a:solidFill>
              </a:rPr>
              <a:t>Program przedmiotu oparto w części na materiałach opublikowanych na:</a:t>
            </a:r>
            <a:br>
              <a:rPr lang="pl-PL" sz="2500" dirty="0">
                <a:solidFill>
                  <a:prstClr val="black">
                    <a:tint val="75000"/>
                  </a:prstClr>
                </a:solidFill>
              </a:rPr>
            </a:br>
            <a:r>
              <a:rPr lang="pl-PL" sz="25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pl-PL" sz="2500" dirty="0">
                <a:solidFill>
                  <a:prstClr val="black">
                    <a:tint val="75000"/>
                  </a:prstClr>
                </a:solidFill>
                <a:hlinkClick r:id="rId2"/>
              </a:rPr>
              <a:t>http://wazniak.mimuw.edu.pl/</a:t>
            </a:r>
            <a:endParaRPr lang="pl-PL" sz="2500" dirty="0">
              <a:solidFill>
                <a:prstClr val="black">
                  <a:tint val="75000"/>
                </a:prstClr>
              </a:solidFill>
            </a:endParaRPr>
          </a:p>
          <a:p>
            <a:pPr lvl="0"/>
            <a:r>
              <a:rPr lang="pl-PL" sz="2500" dirty="0">
                <a:solidFill>
                  <a:prstClr val="black">
                    <a:tint val="75000"/>
                  </a:prstClr>
                </a:solidFill>
              </a:rPr>
              <a:t>oraz</a:t>
            </a:r>
            <a:br>
              <a:rPr lang="pl-PL" sz="2500" dirty="0">
                <a:solidFill>
                  <a:prstClr val="black">
                    <a:tint val="75000"/>
                  </a:prstClr>
                </a:solidFill>
              </a:rPr>
            </a:br>
            <a:r>
              <a:rPr lang="pl-PL" sz="2500" dirty="0" smtClean="0">
                <a:solidFill>
                  <a:prstClr val="black">
                    <a:tint val="75000"/>
                  </a:prstClr>
                </a:solidFill>
              </a:rPr>
              <a:t>na </a:t>
            </a:r>
            <a:r>
              <a:rPr lang="pl-PL" sz="2500" dirty="0">
                <a:solidFill>
                  <a:prstClr val="black">
                    <a:tint val="75000"/>
                  </a:prstClr>
                </a:solidFill>
              </a:rPr>
              <a:t>materiałach opracowanych przez </a:t>
            </a:r>
            <a:br>
              <a:rPr lang="pl-PL" sz="2500" dirty="0">
                <a:solidFill>
                  <a:prstClr val="black">
                    <a:tint val="75000"/>
                  </a:prstClr>
                </a:solidFill>
              </a:rPr>
            </a:br>
            <a:r>
              <a:rPr lang="pl-PL" sz="2500" dirty="0">
                <a:solidFill>
                  <a:prstClr val="black">
                    <a:tint val="75000"/>
                  </a:prstClr>
                </a:solidFill>
              </a:rPr>
              <a:t>dr inż. Jędrzeja </a:t>
            </a:r>
            <a:r>
              <a:rPr lang="pl-PL" sz="2500" dirty="0" err="1">
                <a:solidFill>
                  <a:prstClr val="black">
                    <a:tint val="75000"/>
                  </a:prstClr>
                </a:solidFill>
              </a:rPr>
              <a:t>Ułasiewicza</a:t>
            </a:r>
            <a:r>
              <a:rPr lang="pl-PL" sz="2500" dirty="0">
                <a:solidFill>
                  <a:prstClr val="black">
                    <a:tint val="75000"/>
                  </a:prstClr>
                </a:solidFill>
              </a:rPr>
              <a:t>:</a:t>
            </a:r>
            <a:br>
              <a:rPr lang="pl-PL" sz="2500" dirty="0">
                <a:solidFill>
                  <a:prstClr val="black">
                    <a:tint val="75000"/>
                  </a:prstClr>
                </a:solidFill>
              </a:rPr>
            </a:br>
            <a:r>
              <a:rPr lang="pl-PL" sz="2500" dirty="0">
                <a:solidFill>
                  <a:prstClr val="black">
                    <a:tint val="75000"/>
                  </a:prstClr>
                </a:solidFill>
              </a:rPr>
              <a:t>jedrzej.ulasiewicz.staff.iiar.pwr.wroc.pl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005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Autofit/>
          </a:bodyPr>
          <a:lstStyle/>
          <a:p>
            <a:r>
              <a:rPr lang="pl-PL" sz="3200" dirty="0" smtClean="0"/>
              <a:t>Metoda zmiennej blokującej - nieprawidłowa</a:t>
            </a:r>
            <a:endParaRPr lang="pl-PL" sz="32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10</a:t>
            </a:fld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048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8136904" cy="178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3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02034"/>
          </a:xfrm>
        </p:spPr>
        <p:txBody>
          <a:bodyPr>
            <a:noAutofit/>
          </a:bodyPr>
          <a:lstStyle/>
          <a:p>
            <a:r>
              <a:rPr lang="pl-PL" sz="2800" dirty="0" smtClean="0"/>
              <a:t>Pamięć dzielona IPC – przykład – program 1</a:t>
            </a:r>
            <a:endParaRPr lang="pl-PL" sz="2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11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79512" y="620688"/>
            <a:ext cx="4392488" cy="61247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unistd.h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stdlib.h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stdio.h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string.h</a:t>
            </a:r>
            <a:r>
              <a:rPr lang="pl-PL" sz="1400" dirty="0"/>
              <a:t>&gt;</a:t>
            </a:r>
          </a:p>
          <a:p>
            <a:r>
              <a:rPr lang="pl-PL" sz="1400" dirty="0" smtClean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sys</a:t>
            </a:r>
            <a:r>
              <a:rPr lang="pl-PL" sz="1400" dirty="0"/>
              <a:t>/</a:t>
            </a:r>
            <a:r>
              <a:rPr lang="pl-PL" sz="1400" dirty="0" err="1"/>
              <a:t>types.h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sys</a:t>
            </a:r>
            <a:r>
              <a:rPr lang="pl-PL" sz="1400" dirty="0"/>
              <a:t>/</a:t>
            </a:r>
            <a:r>
              <a:rPr lang="pl-PL" sz="1400" dirty="0" err="1"/>
              <a:t>ipc.h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sys</a:t>
            </a:r>
            <a:r>
              <a:rPr lang="pl-PL" sz="1400" dirty="0"/>
              <a:t>/</a:t>
            </a:r>
            <a:r>
              <a:rPr lang="pl-PL" sz="1400" dirty="0" err="1"/>
              <a:t>shm.h</a:t>
            </a:r>
            <a:r>
              <a:rPr lang="pl-PL" sz="1400" dirty="0" smtClean="0"/>
              <a:t>&gt;</a:t>
            </a:r>
            <a:endParaRPr lang="pl-PL" sz="1400" dirty="0"/>
          </a:p>
          <a:p>
            <a:r>
              <a:rPr lang="pl-PL" sz="1400" dirty="0"/>
              <a:t>#</a:t>
            </a:r>
            <a:r>
              <a:rPr lang="pl-PL" sz="1400" dirty="0" err="1"/>
              <a:t>define</a:t>
            </a:r>
            <a:r>
              <a:rPr lang="pl-PL" sz="1400" dirty="0"/>
              <a:t> TEXT_SZ </a:t>
            </a:r>
            <a:r>
              <a:rPr lang="pl-PL" sz="1400" dirty="0" smtClean="0"/>
              <a:t>2048</a:t>
            </a:r>
            <a:endParaRPr lang="pl-PL" sz="1400" dirty="0"/>
          </a:p>
          <a:p>
            <a:r>
              <a:rPr lang="pl-PL" sz="1400" dirty="0" err="1">
                <a:solidFill>
                  <a:srgbClr val="FF0000"/>
                </a:solidFill>
              </a:rPr>
              <a:t>struct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shared_use_st</a:t>
            </a:r>
            <a:r>
              <a:rPr lang="pl-PL" sz="1400" dirty="0">
                <a:solidFill>
                  <a:srgbClr val="FF0000"/>
                </a:solidFill>
              </a:rPr>
              <a:t> {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</a:t>
            </a:r>
            <a:r>
              <a:rPr lang="pl-PL" sz="1400" dirty="0" err="1">
                <a:solidFill>
                  <a:srgbClr val="FF0000"/>
                </a:solidFill>
              </a:rPr>
              <a:t>int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written_by_you</a:t>
            </a:r>
            <a:r>
              <a:rPr lang="pl-PL" sz="1400" dirty="0">
                <a:solidFill>
                  <a:srgbClr val="FF0000"/>
                </a:solidFill>
              </a:rPr>
              <a:t>;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char </a:t>
            </a:r>
            <a:r>
              <a:rPr lang="pl-PL" sz="1400" dirty="0" err="1">
                <a:solidFill>
                  <a:srgbClr val="FF0000"/>
                </a:solidFill>
              </a:rPr>
              <a:t>some_text</a:t>
            </a:r>
            <a:r>
              <a:rPr lang="pl-PL" sz="1400" dirty="0">
                <a:solidFill>
                  <a:srgbClr val="FF0000"/>
                </a:solidFill>
              </a:rPr>
              <a:t>[TEXT_SZ</a:t>
            </a:r>
            <a:r>
              <a:rPr lang="pl-PL" sz="1400" dirty="0" smtClean="0">
                <a:solidFill>
                  <a:srgbClr val="FF0000"/>
                </a:solidFill>
              </a:rPr>
              <a:t>];};</a:t>
            </a:r>
            <a:endParaRPr lang="pl-PL" sz="1400" dirty="0">
              <a:solidFill>
                <a:srgbClr val="FF0000"/>
              </a:solidFill>
            </a:endParaRPr>
          </a:p>
          <a:p>
            <a:endParaRPr lang="pl-PL" sz="1400" dirty="0"/>
          </a:p>
          <a:p>
            <a:r>
              <a:rPr lang="pl-PL" sz="1400" dirty="0" err="1"/>
              <a:t>int</a:t>
            </a:r>
            <a:r>
              <a:rPr lang="pl-PL" sz="1400" dirty="0"/>
              <a:t> </a:t>
            </a:r>
            <a:r>
              <a:rPr lang="pl-PL" sz="1400" dirty="0" err="1"/>
              <a:t>main</a:t>
            </a:r>
            <a:r>
              <a:rPr lang="pl-PL" sz="1400" dirty="0"/>
              <a:t>()</a:t>
            </a:r>
          </a:p>
          <a:p>
            <a:r>
              <a:rPr lang="pl-PL" sz="1400" dirty="0" smtClean="0"/>
              <a:t>{   </a:t>
            </a:r>
            <a:r>
              <a:rPr lang="pl-PL" sz="1400" dirty="0" err="1" smtClean="0"/>
              <a:t>int</a:t>
            </a:r>
            <a:r>
              <a:rPr lang="pl-PL" sz="1400" dirty="0" smtClean="0"/>
              <a:t> </a:t>
            </a:r>
            <a:r>
              <a:rPr lang="pl-PL" sz="1400" dirty="0" err="1"/>
              <a:t>running</a:t>
            </a:r>
            <a:r>
              <a:rPr lang="pl-PL" sz="1400" dirty="0"/>
              <a:t> = 1;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</a:t>
            </a:r>
            <a:r>
              <a:rPr lang="pl-PL" sz="1400" dirty="0" err="1">
                <a:solidFill>
                  <a:srgbClr val="FF0000"/>
                </a:solidFill>
              </a:rPr>
              <a:t>void</a:t>
            </a:r>
            <a:r>
              <a:rPr lang="pl-PL" sz="1400" dirty="0">
                <a:solidFill>
                  <a:srgbClr val="FF0000"/>
                </a:solidFill>
              </a:rPr>
              <a:t> *</a:t>
            </a:r>
            <a:r>
              <a:rPr lang="pl-PL" sz="1400" dirty="0" err="1">
                <a:solidFill>
                  <a:srgbClr val="FF0000"/>
                </a:solidFill>
              </a:rPr>
              <a:t>shared_memory</a:t>
            </a:r>
            <a:r>
              <a:rPr lang="pl-PL" sz="1400" dirty="0">
                <a:solidFill>
                  <a:srgbClr val="FF0000"/>
                </a:solidFill>
              </a:rPr>
              <a:t> = (</a:t>
            </a:r>
            <a:r>
              <a:rPr lang="pl-PL" sz="1400" dirty="0" err="1">
                <a:solidFill>
                  <a:srgbClr val="FF0000"/>
                </a:solidFill>
              </a:rPr>
              <a:t>void</a:t>
            </a:r>
            <a:r>
              <a:rPr lang="pl-PL" sz="1400" dirty="0">
                <a:solidFill>
                  <a:srgbClr val="FF0000"/>
                </a:solidFill>
              </a:rPr>
              <a:t> *)0;</a:t>
            </a:r>
          </a:p>
          <a:p>
            <a:r>
              <a:rPr lang="pl-PL" sz="1400" dirty="0"/>
              <a:t>    </a:t>
            </a:r>
            <a:r>
              <a:rPr lang="pl-PL" sz="1400" dirty="0" err="1">
                <a:solidFill>
                  <a:srgbClr val="FF0000"/>
                </a:solidFill>
              </a:rPr>
              <a:t>struct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shared_use_st</a:t>
            </a:r>
            <a:r>
              <a:rPr lang="pl-PL" sz="1400" dirty="0">
                <a:solidFill>
                  <a:srgbClr val="FF0000"/>
                </a:solidFill>
              </a:rPr>
              <a:t> *</a:t>
            </a:r>
            <a:r>
              <a:rPr lang="pl-PL" sz="1400" dirty="0" err="1">
                <a:solidFill>
                  <a:srgbClr val="FF0000"/>
                </a:solidFill>
              </a:rPr>
              <a:t>shared_stuff</a:t>
            </a:r>
            <a:r>
              <a:rPr lang="pl-PL" sz="1400" dirty="0">
                <a:solidFill>
                  <a:srgbClr val="FF0000"/>
                </a:solidFill>
              </a:rPr>
              <a:t>;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</a:t>
            </a:r>
            <a:r>
              <a:rPr lang="pl-PL" sz="1400" dirty="0" err="1">
                <a:solidFill>
                  <a:srgbClr val="FF0000"/>
                </a:solidFill>
              </a:rPr>
              <a:t>int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shmid</a:t>
            </a:r>
            <a:r>
              <a:rPr lang="pl-PL" sz="1400" dirty="0">
                <a:solidFill>
                  <a:srgbClr val="FF0000"/>
                </a:solidFill>
              </a:rPr>
              <a:t>;</a:t>
            </a:r>
          </a:p>
          <a:p>
            <a:r>
              <a:rPr lang="pl-PL" sz="1400" dirty="0" smtClean="0"/>
              <a:t>    </a:t>
            </a:r>
            <a:r>
              <a:rPr lang="pl-PL" sz="1400" dirty="0" err="1"/>
              <a:t>srand</a:t>
            </a:r>
            <a:r>
              <a:rPr lang="pl-PL" sz="1400" dirty="0"/>
              <a:t>((</a:t>
            </a:r>
            <a:r>
              <a:rPr lang="pl-PL" sz="1400" dirty="0" err="1"/>
              <a:t>unsigned</a:t>
            </a:r>
            <a:r>
              <a:rPr lang="pl-PL" sz="1400" dirty="0"/>
              <a:t> </a:t>
            </a:r>
            <a:r>
              <a:rPr lang="pl-PL" sz="1400" dirty="0" err="1"/>
              <a:t>int</a:t>
            </a:r>
            <a:r>
              <a:rPr lang="pl-PL" sz="1400" dirty="0"/>
              <a:t>)</a:t>
            </a:r>
            <a:r>
              <a:rPr lang="pl-PL" sz="1400" dirty="0" err="1"/>
              <a:t>getpid</a:t>
            </a:r>
            <a:r>
              <a:rPr lang="pl-PL" sz="1400" dirty="0"/>
              <a:t>());    </a:t>
            </a:r>
          </a:p>
          <a:p>
            <a:r>
              <a:rPr lang="en-US" sz="1400" dirty="0" smtClean="0"/>
              <a:t>    </a:t>
            </a:r>
            <a:r>
              <a:rPr lang="en-US" sz="1400" dirty="0" err="1">
                <a:solidFill>
                  <a:srgbClr val="FF0000"/>
                </a:solidFill>
              </a:rPr>
              <a:t>shmid</a:t>
            </a:r>
            <a:r>
              <a:rPr lang="en-US" sz="1400" dirty="0">
                <a:solidFill>
                  <a:srgbClr val="FF0000"/>
                </a:solidFill>
              </a:rPr>
              <a:t> = </a:t>
            </a:r>
            <a:r>
              <a:rPr lang="en-US" sz="1400" dirty="0" err="1">
                <a:solidFill>
                  <a:srgbClr val="FF0000"/>
                </a:solidFill>
              </a:rPr>
              <a:t>shmget</a:t>
            </a:r>
            <a:r>
              <a:rPr lang="en-US" sz="1400" dirty="0">
                <a:solidFill>
                  <a:srgbClr val="FF0000"/>
                </a:solidFill>
              </a:rPr>
              <a:t>((</a:t>
            </a:r>
            <a:r>
              <a:rPr lang="en-US" sz="1400" dirty="0" err="1">
                <a:solidFill>
                  <a:srgbClr val="FF0000"/>
                </a:solidFill>
              </a:rPr>
              <a:t>key_t</a:t>
            </a:r>
            <a:r>
              <a:rPr lang="en-US" sz="1400" dirty="0">
                <a:solidFill>
                  <a:srgbClr val="FF0000"/>
                </a:solidFill>
              </a:rPr>
              <a:t>)1234, </a:t>
            </a:r>
            <a:endParaRPr lang="pl-PL" sz="1400" dirty="0" smtClean="0">
              <a:solidFill>
                <a:srgbClr val="FF0000"/>
              </a:solidFill>
            </a:endParaRPr>
          </a:p>
          <a:p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smtClean="0">
                <a:solidFill>
                  <a:srgbClr val="FF0000"/>
                </a:solidFill>
              </a:rPr>
              <a:t>   </a:t>
            </a:r>
            <a:r>
              <a:rPr lang="en-US" sz="1400" dirty="0" err="1" smtClean="0">
                <a:solidFill>
                  <a:srgbClr val="FF0000"/>
                </a:solidFill>
              </a:rPr>
              <a:t>sizeof</a:t>
            </a:r>
            <a:r>
              <a:rPr lang="en-US" sz="1400" dirty="0" smtClean="0">
                <a:solidFill>
                  <a:srgbClr val="FF0000"/>
                </a:solidFill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</a:rPr>
              <a:t>struct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shared_use_st</a:t>
            </a:r>
            <a:r>
              <a:rPr lang="en-US" sz="1400" dirty="0">
                <a:solidFill>
                  <a:srgbClr val="FF0000"/>
                </a:solidFill>
              </a:rPr>
              <a:t>), </a:t>
            </a:r>
            <a:r>
              <a:rPr lang="en-US" sz="1400" dirty="0" smtClean="0">
                <a:solidFill>
                  <a:srgbClr val="FF0000"/>
                </a:solidFill>
              </a:rPr>
              <a:t>0666 </a:t>
            </a:r>
            <a:r>
              <a:rPr lang="en-US" sz="1400" dirty="0">
                <a:solidFill>
                  <a:srgbClr val="FF0000"/>
                </a:solidFill>
              </a:rPr>
              <a:t>| IPC_CREAT);</a:t>
            </a:r>
          </a:p>
          <a:p>
            <a:r>
              <a:rPr lang="pl-PL" sz="1400" dirty="0" smtClean="0"/>
              <a:t>    </a:t>
            </a:r>
            <a:r>
              <a:rPr lang="pl-PL" sz="1400" dirty="0" err="1"/>
              <a:t>if</a:t>
            </a:r>
            <a:r>
              <a:rPr lang="pl-PL" sz="1400" dirty="0"/>
              <a:t> (</a:t>
            </a:r>
            <a:r>
              <a:rPr lang="pl-PL" sz="1400" dirty="0" err="1"/>
              <a:t>shmid</a:t>
            </a:r>
            <a:r>
              <a:rPr lang="pl-PL" sz="1400" dirty="0"/>
              <a:t> == -1) </a:t>
            </a:r>
            <a:r>
              <a:rPr lang="pl-PL" sz="1400" dirty="0" smtClean="0"/>
              <a:t>{  </a:t>
            </a:r>
            <a:r>
              <a:rPr lang="pl-PL" sz="1400" dirty="0" err="1"/>
              <a:t>fprintf</a:t>
            </a:r>
            <a:r>
              <a:rPr lang="pl-PL" sz="1400" dirty="0"/>
              <a:t>(</a:t>
            </a:r>
            <a:r>
              <a:rPr lang="pl-PL" sz="1400" dirty="0" err="1"/>
              <a:t>stderr</a:t>
            </a:r>
            <a:r>
              <a:rPr lang="pl-PL" sz="1400" dirty="0"/>
              <a:t>, "</a:t>
            </a:r>
            <a:r>
              <a:rPr lang="pl-PL" sz="1400" dirty="0" err="1"/>
              <a:t>shmget</a:t>
            </a:r>
            <a:r>
              <a:rPr lang="pl-PL" sz="1400" dirty="0"/>
              <a:t> </a:t>
            </a:r>
            <a:r>
              <a:rPr lang="pl-PL" sz="1400" dirty="0" err="1"/>
              <a:t>failed</a:t>
            </a:r>
            <a:r>
              <a:rPr lang="pl-PL" sz="1400" dirty="0"/>
              <a:t>\n");</a:t>
            </a:r>
          </a:p>
          <a:p>
            <a:r>
              <a:rPr lang="pl-PL" sz="1400" dirty="0"/>
              <a:t>        </a:t>
            </a:r>
            <a:r>
              <a:rPr lang="pl-PL" sz="1400" dirty="0" smtClean="0"/>
              <a:t>	            </a:t>
            </a:r>
            <a:r>
              <a:rPr lang="pl-PL" sz="1400" dirty="0" err="1" smtClean="0"/>
              <a:t>exit</a:t>
            </a:r>
            <a:r>
              <a:rPr lang="pl-PL" sz="1400" dirty="0" smtClean="0"/>
              <a:t>(EXIT_FAILURE</a:t>
            </a:r>
            <a:r>
              <a:rPr lang="pl-PL" sz="1400" dirty="0"/>
              <a:t>);</a:t>
            </a:r>
          </a:p>
          <a:p>
            <a:r>
              <a:rPr lang="pl-PL" sz="1400" dirty="0"/>
              <a:t>    }</a:t>
            </a:r>
          </a:p>
          <a:p>
            <a:r>
              <a:rPr lang="pl-PL" sz="1400" dirty="0"/>
              <a:t> </a:t>
            </a:r>
            <a:r>
              <a:rPr lang="pl-PL" sz="1400" dirty="0" smtClean="0"/>
              <a:t>   </a:t>
            </a:r>
            <a:r>
              <a:rPr lang="en-US" sz="1400" dirty="0" err="1" smtClean="0">
                <a:solidFill>
                  <a:srgbClr val="FF0000"/>
                </a:solidFill>
              </a:rPr>
              <a:t>shared_memory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err="1">
                <a:solidFill>
                  <a:srgbClr val="FF0000"/>
                </a:solidFill>
              </a:rPr>
              <a:t>shmat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shmid</a:t>
            </a:r>
            <a:r>
              <a:rPr lang="en-US" sz="1400" dirty="0">
                <a:solidFill>
                  <a:srgbClr val="FF0000"/>
                </a:solidFill>
              </a:rPr>
              <a:t>, (void *)0, 0);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if</a:t>
            </a:r>
            <a:r>
              <a:rPr lang="pl-PL" sz="1400" dirty="0"/>
              <a:t> (</a:t>
            </a:r>
            <a:r>
              <a:rPr lang="pl-PL" sz="1400" dirty="0" err="1"/>
              <a:t>shared_memory</a:t>
            </a:r>
            <a:r>
              <a:rPr lang="pl-PL" sz="1400" dirty="0"/>
              <a:t> == (</a:t>
            </a:r>
            <a:r>
              <a:rPr lang="pl-PL" sz="1400" dirty="0" err="1"/>
              <a:t>void</a:t>
            </a:r>
            <a:r>
              <a:rPr lang="pl-PL" sz="1400" dirty="0"/>
              <a:t> *)-1) {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fprintf</a:t>
            </a:r>
            <a:r>
              <a:rPr lang="pl-PL" sz="1400" dirty="0"/>
              <a:t>(</a:t>
            </a:r>
            <a:r>
              <a:rPr lang="pl-PL" sz="1400" dirty="0" err="1"/>
              <a:t>stderr</a:t>
            </a:r>
            <a:r>
              <a:rPr lang="pl-PL" sz="1400" dirty="0"/>
              <a:t>, "</a:t>
            </a:r>
            <a:r>
              <a:rPr lang="pl-PL" sz="1400" dirty="0" err="1"/>
              <a:t>shmat</a:t>
            </a:r>
            <a:r>
              <a:rPr lang="pl-PL" sz="1400" dirty="0"/>
              <a:t> </a:t>
            </a:r>
            <a:r>
              <a:rPr lang="pl-PL" sz="1400" dirty="0" err="1"/>
              <a:t>failed</a:t>
            </a:r>
            <a:r>
              <a:rPr lang="pl-PL" sz="1400" dirty="0"/>
              <a:t>\n");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exit</a:t>
            </a:r>
            <a:r>
              <a:rPr lang="pl-PL" sz="1400" dirty="0"/>
              <a:t>(EXIT_FAILURE);</a:t>
            </a:r>
          </a:p>
          <a:p>
            <a:r>
              <a:rPr lang="pl-PL" sz="1400" dirty="0"/>
              <a:t>    </a:t>
            </a:r>
            <a:r>
              <a:rPr lang="pl-PL" sz="1400" dirty="0" smtClean="0"/>
              <a:t>}</a:t>
            </a:r>
            <a:endParaRPr lang="pl-PL" sz="1400" dirty="0"/>
          </a:p>
        </p:txBody>
      </p:sp>
      <p:sp>
        <p:nvSpPr>
          <p:cNvPr id="8" name="Prostokąt 7"/>
          <p:cNvSpPr/>
          <p:nvPr/>
        </p:nvSpPr>
        <p:spPr>
          <a:xfrm>
            <a:off x="4587010" y="620688"/>
            <a:ext cx="4392488" cy="59093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 smtClean="0"/>
              <a:t>printf</a:t>
            </a:r>
            <a:r>
              <a:rPr lang="en-US" sz="1400" dirty="0"/>
              <a:t>("Memory attached at %X\n", (</a:t>
            </a:r>
            <a:r>
              <a:rPr lang="en-US" sz="1400" dirty="0" err="1"/>
              <a:t>int</a:t>
            </a:r>
            <a:r>
              <a:rPr lang="en-US" sz="1400" dirty="0"/>
              <a:t>)</a:t>
            </a:r>
            <a:r>
              <a:rPr lang="en-US" sz="1400" dirty="0" err="1"/>
              <a:t>shared_memory</a:t>
            </a:r>
            <a:r>
              <a:rPr lang="en-US" sz="1400" dirty="0"/>
              <a:t>);</a:t>
            </a:r>
          </a:p>
          <a:p>
            <a:endParaRPr lang="pl-PL" sz="1400" dirty="0" smtClean="0"/>
          </a:p>
          <a:p>
            <a:r>
              <a:rPr lang="pl-PL" sz="1400" dirty="0" err="1" smtClean="0">
                <a:solidFill>
                  <a:srgbClr val="FF0000"/>
                </a:solidFill>
              </a:rPr>
              <a:t>shared_stuff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r>
              <a:rPr lang="pl-PL" sz="1400" dirty="0">
                <a:solidFill>
                  <a:srgbClr val="FF0000"/>
                </a:solidFill>
              </a:rPr>
              <a:t>= (</a:t>
            </a:r>
            <a:r>
              <a:rPr lang="pl-PL" sz="1400" dirty="0" err="1">
                <a:solidFill>
                  <a:srgbClr val="FF0000"/>
                </a:solidFill>
              </a:rPr>
              <a:t>struct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shared_use_st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smtClean="0">
                <a:solidFill>
                  <a:srgbClr val="FF0000"/>
                </a:solidFill>
              </a:rPr>
              <a:t>*) </a:t>
            </a:r>
            <a:r>
              <a:rPr lang="pl-PL" sz="1400" dirty="0" err="1" smtClean="0">
                <a:solidFill>
                  <a:srgbClr val="FF0000"/>
                </a:solidFill>
              </a:rPr>
              <a:t>shared_memory</a:t>
            </a:r>
            <a:r>
              <a:rPr lang="pl-PL" sz="1400" dirty="0">
                <a:solidFill>
                  <a:srgbClr val="FF0000"/>
                </a:solidFill>
              </a:rPr>
              <a:t>;</a:t>
            </a:r>
          </a:p>
          <a:p>
            <a:r>
              <a:rPr lang="pl-PL" sz="1400" dirty="0" err="1" smtClean="0">
                <a:solidFill>
                  <a:srgbClr val="FF0000"/>
                </a:solidFill>
              </a:rPr>
              <a:t>shared_stuff</a:t>
            </a:r>
            <a:r>
              <a:rPr lang="pl-PL" sz="1400" dirty="0" smtClean="0">
                <a:solidFill>
                  <a:srgbClr val="FF0000"/>
                </a:solidFill>
              </a:rPr>
              <a:t>-</a:t>
            </a:r>
            <a:r>
              <a:rPr lang="pl-PL" sz="1400" dirty="0">
                <a:solidFill>
                  <a:srgbClr val="FF0000"/>
                </a:solidFill>
              </a:rPr>
              <a:t>&gt;</a:t>
            </a:r>
            <a:r>
              <a:rPr lang="pl-PL" sz="1400" dirty="0" err="1">
                <a:solidFill>
                  <a:srgbClr val="FF0000"/>
                </a:solidFill>
              </a:rPr>
              <a:t>written_by_you</a:t>
            </a:r>
            <a:r>
              <a:rPr lang="pl-PL" sz="1400" dirty="0">
                <a:solidFill>
                  <a:srgbClr val="FF0000"/>
                </a:solidFill>
              </a:rPr>
              <a:t> = 0;</a:t>
            </a:r>
          </a:p>
          <a:p>
            <a:r>
              <a:rPr lang="pl-PL" sz="1400" dirty="0"/>
              <a:t> </a:t>
            </a:r>
            <a:r>
              <a:rPr lang="pl-PL" sz="1400" dirty="0" err="1" smtClean="0"/>
              <a:t>while</a:t>
            </a:r>
            <a:r>
              <a:rPr lang="pl-PL" sz="1400" dirty="0" smtClean="0"/>
              <a:t>(</a:t>
            </a:r>
            <a:r>
              <a:rPr lang="pl-PL" sz="1400" dirty="0" err="1" smtClean="0"/>
              <a:t>running</a:t>
            </a:r>
            <a:r>
              <a:rPr lang="pl-PL" sz="1400" dirty="0"/>
              <a:t>) {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if</a:t>
            </a:r>
            <a:r>
              <a:rPr lang="pl-PL" sz="1400" dirty="0"/>
              <a:t> (</a:t>
            </a:r>
            <a:r>
              <a:rPr lang="pl-PL" sz="1400" dirty="0" err="1"/>
              <a:t>shared_stuff</a:t>
            </a:r>
            <a:r>
              <a:rPr lang="pl-PL" sz="1400" dirty="0"/>
              <a:t>-&gt;</a:t>
            </a:r>
            <a:r>
              <a:rPr lang="pl-PL" sz="1400" dirty="0" err="1"/>
              <a:t>written_by_you</a:t>
            </a:r>
            <a:r>
              <a:rPr lang="pl-PL" sz="1400" dirty="0"/>
              <a:t>)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printf</a:t>
            </a:r>
            <a:r>
              <a:rPr lang="en-US" sz="1400" dirty="0"/>
              <a:t>("You wrote: %s", </a:t>
            </a:r>
            <a:r>
              <a:rPr lang="en-US" sz="1400" dirty="0" err="1"/>
              <a:t>shared_stuff</a:t>
            </a:r>
            <a:r>
              <a:rPr lang="en-US" sz="1400" dirty="0"/>
              <a:t>-&gt;</a:t>
            </a:r>
            <a:r>
              <a:rPr lang="en-US" sz="1400" dirty="0" err="1"/>
              <a:t>some_text</a:t>
            </a:r>
            <a:r>
              <a:rPr lang="en-US" sz="1400" dirty="0"/>
              <a:t>);</a:t>
            </a:r>
          </a:p>
          <a:p>
            <a:r>
              <a:rPr lang="en-US" sz="1400" dirty="0"/>
              <a:t>            sleep( rand() % 4 ); </a:t>
            </a:r>
          </a:p>
          <a:p>
            <a:r>
              <a:rPr lang="pl-PL" sz="1400" dirty="0"/>
              <a:t>            </a:t>
            </a:r>
            <a:r>
              <a:rPr lang="pl-PL" sz="1400" dirty="0" err="1"/>
              <a:t>shared_stuff</a:t>
            </a:r>
            <a:r>
              <a:rPr lang="pl-PL" sz="1400" dirty="0"/>
              <a:t>-&gt;</a:t>
            </a:r>
            <a:r>
              <a:rPr lang="pl-PL" sz="1400" dirty="0" err="1"/>
              <a:t>written_by_you</a:t>
            </a:r>
            <a:r>
              <a:rPr lang="pl-PL" sz="1400" dirty="0"/>
              <a:t> = 0;</a:t>
            </a:r>
          </a:p>
          <a:p>
            <a:r>
              <a:rPr lang="en-US" sz="1400" dirty="0"/>
              <a:t>            if (</a:t>
            </a:r>
            <a:r>
              <a:rPr lang="en-US" sz="1400" dirty="0" err="1"/>
              <a:t>strncmp</a:t>
            </a:r>
            <a:r>
              <a:rPr lang="en-US" sz="1400" dirty="0"/>
              <a:t>(</a:t>
            </a:r>
            <a:r>
              <a:rPr lang="en-US" sz="1400" dirty="0" err="1"/>
              <a:t>shared_stuff</a:t>
            </a:r>
            <a:r>
              <a:rPr lang="en-US" sz="1400" dirty="0"/>
              <a:t>-&gt;</a:t>
            </a:r>
            <a:r>
              <a:rPr lang="en-US" sz="1400" dirty="0" err="1"/>
              <a:t>some_text</a:t>
            </a:r>
            <a:r>
              <a:rPr lang="en-US" sz="1400" dirty="0"/>
              <a:t>, </a:t>
            </a:r>
            <a:endParaRPr lang="pl-PL" sz="1400" dirty="0" smtClean="0"/>
          </a:p>
          <a:p>
            <a:r>
              <a:rPr lang="pl-PL" sz="1400" dirty="0"/>
              <a:t>	</a:t>
            </a:r>
            <a:r>
              <a:rPr lang="en-US" sz="1400" dirty="0" smtClean="0"/>
              <a:t>"</a:t>
            </a:r>
            <a:r>
              <a:rPr lang="en-US" sz="1400" dirty="0"/>
              <a:t>end", 3) == 0) {</a:t>
            </a:r>
          </a:p>
          <a:p>
            <a:r>
              <a:rPr lang="pl-PL" sz="1400" dirty="0"/>
              <a:t>                </a:t>
            </a:r>
            <a:r>
              <a:rPr lang="pl-PL" sz="1400" dirty="0" err="1"/>
              <a:t>running</a:t>
            </a:r>
            <a:r>
              <a:rPr lang="pl-PL" sz="1400" dirty="0"/>
              <a:t> = 0;</a:t>
            </a:r>
          </a:p>
          <a:p>
            <a:r>
              <a:rPr lang="pl-PL" sz="1400" dirty="0"/>
              <a:t>            }</a:t>
            </a:r>
          </a:p>
          <a:p>
            <a:r>
              <a:rPr lang="pl-PL" sz="1400" dirty="0"/>
              <a:t>        }</a:t>
            </a:r>
          </a:p>
          <a:p>
            <a:r>
              <a:rPr lang="pl-PL" sz="1400" dirty="0"/>
              <a:t>    }</a:t>
            </a:r>
          </a:p>
          <a:p>
            <a:r>
              <a:rPr lang="pl-PL" sz="1400" dirty="0" smtClean="0"/>
              <a:t>    </a:t>
            </a:r>
            <a:r>
              <a:rPr lang="pl-PL" sz="1400" dirty="0" err="1"/>
              <a:t>if</a:t>
            </a:r>
            <a:r>
              <a:rPr lang="pl-PL" sz="1400" dirty="0"/>
              <a:t> (</a:t>
            </a:r>
            <a:r>
              <a:rPr lang="pl-PL" sz="1400" dirty="0" err="1">
                <a:solidFill>
                  <a:srgbClr val="FF0000"/>
                </a:solidFill>
              </a:rPr>
              <a:t>shmdt</a:t>
            </a:r>
            <a:r>
              <a:rPr lang="pl-PL" sz="1400" dirty="0">
                <a:solidFill>
                  <a:srgbClr val="FF0000"/>
                </a:solidFill>
              </a:rPr>
              <a:t>(</a:t>
            </a:r>
            <a:r>
              <a:rPr lang="pl-PL" sz="1400" dirty="0" err="1">
                <a:solidFill>
                  <a:srgbClr val="FF0000"/>
                </a:solidFill>
              </a:rPr>
              <a:t>shared_memory</a:t>
            </a:r>
            <a:r>
              <a:rPr lang="pl-PL" sz="1400" dirty="0">
                <a:solidFill>
                  <a:srgbClr val="FF0000"/>
                </a:solidFill>
              </a:rPr>
              <a:t>) == -1</a:t>
            </a:r>
            <a:r>
              <a:rPr lang="pl-PL" sz="1400" dirty="0"/>
              <a:t>) {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fprintf</a:t>
            </a:r>
            <a:r>
              <a:rPr lang="pl-PL" sz="1400" dirty="0"/>
              <a:t>(</a:t>
            </a:r>
            <a:r>
              <a:rPr lang="pl-PL" sz="1400" dirty="0" err="1"/>
              <a:t>stderr</a:t>
            </a:r>
            <a:r>
              <a:rPr lang="pl-PL" sz="1400" dirty="0"/>
              <a:t>, "</a:t>
            </a:r>
            <a:r>
              <a:rPr lang="pl-PL" sz="1400" dirty="0" err="1"/>
              <a:t>shmdt</a:t>
            </a:r>
            <a:r>
              <a:rPr lang="pl-PL" sz="1400" dirty="0"/>
              <a:t> </a:t>
            </a:r>
            <a:r>
              <a:rPr lang="pl-PL" sz="1400" dirty="0" err="1"/>
              <a:t>failed</a:t>
            </a:r>
            <a:r>
              <a:rPr lang="pl-PL" sz="1400" dirty="0"/>
              <a:t>\n");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exit</a:t>
            </a:r>
            <a:r>
              <a:rPr lang="pl-PL" sz="1400" dirty="0"/>
              <a:t>(EXIT_FAILURE);</a:t>
            </a:r>
          </a:p>
          <a:p>
            <a:r>
              <a:rPr lang="pl-PL" sz="1400" dirty="0"/>
              <a:t>    }</a:t>
            </a:r>
          </a:p>
          <a:p>
            <a:endParaRPr lang="pl-PL" sz="1400" dirty="0"/>
          </a:p>
          <a:p>
            <a:r>
              <a:rPr lang="en-US" sz="1400" dirty="0"/>
              <a:t>    if (</a:t>
            </a:r>
            <a:r>
              <a:rPr lang="en-US" sz="1400" dirty="0" err="1">
                <a:solidFill>
                  <a:srgbClr val="FF0000"/>
                </a:solidFill>
              </a:rPr>
              <a:t>shmctl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shmid</a:t>
            </a:r>
            <a:r>
              <a:rPr lang="en-US" sz="1400" dirty="0">
                <a:solidFill>
                  <a:srgbClr val="FF0000"/>
                </a:solidFill>
              </a:rPr>
              <a:t>, IPC_RMID, 0) == -1</a:t>
            </a:r>
            <a:r>
              <a:rPr lang="en-US" sz="1400" dirty="0"/>
              <a:t>) {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fprintf</a:t>
            </a:r>
            <a:r>
              <a:rPr lang="pl-PL" sz="1400" dirty="0"/>
              <a:t>(</a:t>
            </a:r>
            <a:r>
              <a:rPr lang="pl-PL" sz="1400" dirty="0" err="1"/>
              <a:t>stderr</a:t>
            </a:r>
            <a:r>
              <a:rPr lang="pl-PL" sz="1400" dirty="0"/>
              <a:t>, "</a:t>
            </a:r>
            <a:r>
              <a:rPr lang="pl-PL" sz="1400" dirty="0" err="1"/>
              <a:t>shmctl</a:t>
            </a:r>
            <a:r>
              <a:rPr lang="pl-PL" sz="1400" dirty="0"/>
              <a:t>(IPC_RMID) </a:t>
            </a:r>
            <a:r>
              <a:rPr lang="pl-PL" sz="1400" dirty="0" err="1"/>
              <a:t>failed</a:t>
            </a:r>
            <a:r>
              <a:rPr lang="pl-PL" sz="1400" dirty="0"/>
              <a:t>\n");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exit</a:t>
            </a:r>
            <a:r>
              <a:rPr lang="pl-PL" sz="1400" dirty="0"/>
              <a:t>(EXIT_FAILURE);</a:t>
            </a:r>
          </a:p>
          <a:p>
            <a:r>
              <a:rPr lang="pl-PL" sz="1400" dirty="0"/>
              <a:t>    }</a:t>
            </a:r>
          </a:p>
          <a:p>
            <a:endParaRPr lang="pl-PL" sz="1400" dirty="0"/>
          </a:p>
          <a:p>
            <a:r>
              <a:rPr lang="pl-PL" sz="1400" dirty="0"/>
              <a:t>    </a:t>
            </a:r>
            <a:r>
              <a:rPr lang="pl-PL" sz="1400" dirty="0" err="1"/>
              <a:t>exit</a:t>
            </a:r>
            <a:r>
              <a:rPr lang="pl-PL" sz="1400" dirty="0"/>
              <a:t>(EXIT_SUCCESS);</a:t>
            </a:r>
          </a:p>
          <a:p>
            <a:r>
              <a:rPr lang="pl-PL" sz="1400" dirty="0" smtClean="0"/>
              <a:t>}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3636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1264" cy="346050"/>
          </a:xfrm>
        </p:spPr>
        <p:txBody>
          <a:bodyPr>
            <a:noAutofit/>
          </a:bodyPr>
          <a:lstStyle/>
          <a:p>
            <a:r>
              <a:rPr lang="pl-PL" sz="2800" dirty="0" smtClean="0"/>
              <a:t>Pamięć dzielona IPC –przykład - program 2</a:t>
            </a:r>
            <a:endParaRPr lang="pl-PL" sz="2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12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79512" y="548680"/>
            <a:ext cx="4392488" cy="59093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unistd.h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stdlib.h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stdio.h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string.h</a:t>
            </a:r>
            <a:r>
              <a:rPr lang="pl-PL" sz="1400" dirty="0"/>
              <a:t>&gt;</a:t>
            </a:r>
          </a:p>
          <a:p>
            <a:r>
              <a:rPr lang="pl-PL" sz="1400" dirty="0" smtClean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sys</a:t>
            </a:r>
            <a:r>
              <a:rPr lang="pl-PL" sz="1400" dirty="0"/>
              <a:t>/</a:t>
            </a:r>
            <a:r>
              <a:rPr lang="pl-PL" sz="1400" dirty="0" err="1"/>
              <a:t>types.h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sys</a:t>
            </a:r>
            <a:r>
              <a:rPr lang="pl-PL" sz="1400" dirty="0"/>
              <a:t>/</a:t>
            </a:r>
            <a:r>
              <a:rPr lang="pl-PL" sz="1400" dirty="0" err="1"/>
              <a:t>ipc.h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sys</a:t>
            </a:r>
            <a:r>
              <a:rPr lang="pl-PL" sz="1400" dirty="0"/>
              <a:t>/</a:t>
            </a:r>
            <a:r>
              <a:rPr lang="pl-PL" sz="1400" dirty="0" err="1"/>
              <a:t>shm.h</a:t>
            </a:r>
            <a:r>
              <a:rPr lang="pl-PL" sz="1400" dirty="0"/>
              <a:t>&gt;</a:t>
            </a:r>
          </a:p>
          <a:p>
            <a:r>
              <a:rPr lang="pl-PL" sz="1400" dirty="0" smtClean="0"/>
              <a:t>#</a:t>
            </a:r>
            <a:r>
              <a:rPr lang="pl-PL" sz="1400" dirty="0" err="1"/>
              <a:t>define</a:t>
            </a:r>
            <a:r>
              <a:rPr lang="pl-PL" sz="1400" dirty="0"/>
              <a:t> TEXT_SZ 2048</a:t>
            </a:r>
          </a:p>
          <a:p>
            <a:r>
              <a:rPr lang="pl-PL" sz="1400" dirty="0" err="1">
                <a:solidFill>
                  <a:srgbClr val="FF0000"/>
                </a:solidFill>
              </a:rPr>
              <a:t>struct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shared_use_st</a:t>
            </a:r>
            <a:r>
              <a:rPr lang="pl-PL" sz="1400" dirty="0">
                <a:solidFill>
                  <a:srgbClr val="FF0000"/>
                </a:solidFill>
              </a:rPr>
              <a:t> {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</a:t>
            </a:r>
            <a:r>
              <a:rPr lang="pl-PL" sz="1400" dirty="0" err="1">
                <a:solidFill>
                  <a:srgbClr val="FF0000"/>
                </a:solidFill>
              </a:rPr>
              <a:t>int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written_by_you</a:t>
            </a:r>
            <a:r>
              <a:rPr lang="pl-PL" sz="1400" dirty="0">
                <a:solidFill>
                  <a:srgbClr val="FF0000"/>
                </a:solidFill>
              </a:rPr>
              <a:t>;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char </a:t>
            </a:r>
            <a:r>
              <a:rPr lang="pl-PL" sz="1400" dirty="0" err="1">
                <a:solidFill>
                  <a:srgbClr val="FF0000"/>
                </a:solidFill>
              </a:rPr>
              <a:t>some_text</a:t>
            </a:r>
            <a:r>
              <a:rPr lang="pl-PL" sz="1400" dirty="0">
                <a:solidFill>
                  <a:srgbClr val="FF0000"/>
                </a:solidFill>
              </a:rPr>
              <a:t>[TEXT_SZ];};</a:t>
            </a:r>
          </a:p>
          <a:p>
            <a:r>
              <a:rPr lang="pl-PL" sz="1400" dirty="0" err="1" smtClean="0"/>
              <a:t>int</a:t>
            </a:r>
            <a:r>
              <a:rPr lang="pl-PL" sz="1400" dirty="0" smtClean="0"/>
              <a:t> </a:t>
            </a:r>
            <a:r>
              <a:rPr lang="pl-PL" sz="1400" dirty="0" err="1"/>
              <a:t>main</a:t>
            </a:r>
            <a:r>
              <a:rPr lang="pl-PL" sz="1400" dirty="0"/>
              <a:t>()</a:t>
            </a:r>
          </a:p>
          <a:p>
            <a:r>
              <a:rPr lang="pl-PL" sz="1400" dirty="0"/>
              <a:t>{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int</a:t>
            </a:r>
            <a:r>
              <a:rPr lang="pl-PL" sz="1400" dirty="0"/>
              <a:t> </a:t>
            </a:r>
            <a:r>
              <a:rPr lang="pl-PL" sz="1400" dirty="0" err="1"/>
              <a:t>running</a:t>
            </a:r>
            <a:r>
              <a:rPr lang="pl-PL" sz="1400" dirty="0"/>
              <a:t> = 1;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</a:t>
            </a:r>
            <a:r>
              <a:rPr lang="pl-PL" sz="1400" dirty="0" err="1">
                <a:solidFill>
                  <a:srgbClr val="FF0000"/>
                </a:solidFill>
              </a:rPr>
              <a:t>void</a:t>
            </a:r>
            <a:r>
              <a:rPr lang="pl-PL" sz="1400" dirty="0">
                <a:solidFill>
                  <a:srgbClr val="FF0000"/>
                </a:solidFill>
              </a:rPr>
              <a:t> *</a:t>
            </a:r>
            <a:r>
              <a:rPr lang="pl-PL" sz="1400" dirty="0" err="1">
                <a:solidFill>
                  <a:srgbClr val="FF0000"/>
                </a:solidFill>
              </a:rPr>
              <a:t>shared_memory</a:t>
            </a:r>
            <a:r>
              <a:rPr lang="pl-PL" sz="1400" dirty="0">
                <a:solidFill>
                  <a:srgbClr val="FF0000"/>
                </a:solidFill>
              </a:rPr>
              <a:t> = (</a:t>
            </a:r>
            <a:r>
              <a:rPr lang="pl-PL" sz="1400" dirty="0" err="1">
                <a:solidFill>
                  <a:srgbClr val="FF0000"/>
                </a:solidFill>
              </a:rPr>
              <a:t>void</a:t>
            </a:r>
            <a:r>
              <a:rPr lang="pl-PL" sz="1400" dirty="0">
                <a:solidFill>
                  <a:srgbClr val="FF0000"/>
                </a:solidFill>
              </a:rPr>
              <a:t> *)0;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</a:t>
            </a:r>
            <a:r>
              <a:rPr lang="pl-PL" sz="1400" dirty="0" err="1">
                <a:solidFill>
                  <a:srgbClr val="FF0000"/>
                </a:solidFill>
              </a:rPr>
              <a:t>struct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shared_use_st</a:t>
            </a:r>
            <a:r>
              <a:rPr lang="pl-PL" sz="1400" dirty="0">
                <a:solidFill>
                  <a:srgbClr val="FF0000"/>
                </a:solidFill>
              </a:rPr>
              <a:t> *</a:t>
            </a:r>
            <a:r>
              <a:rPr lang="pl-PL" sz="1400" dirty="0" err="1">
                <a:solidFill>
                  <a:srgbClr val="FF0000"/>
                </a:solidFill>
              </a:rPr>
              <a:t>shared_stuff</a:t>
            </a:r>
            <a:r>
              <a:rPr lang="pl-PL" sz="1400" dirty="0">
                <a:solidFill>
                  <a:srgbClr val="FF0000"/>
                </a:solidFill>
              </a:rPr>
              <a:t>;</a:t>
            </a:r>
          </a:p>
          <a:p>
            <a:r>
              <a:rPr lang="pl-PL" sz="1400" dirty="0"/>
              <a:t>    char </a:t>
            </a:r>
            <a:r>
              <a:rPr lang="pl-PL" sz="1400" dirty="0" err="1"/>
              <a:t>buffer</a:t>
            </a:r>
            <a:r>
              <a:rPr lang="pl-PL" sz="1400" dirty="0"/>
              <a:t>[BUFSIZ];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int</a:t>
            </a:r>
            <a:r>
              <a:rPr lang="pl-PL" sz="1400" dirty="0"/>
              <a:t> </a:t>
            </a:r>
            <a:r>
              <a:rPr lang="pl-PL" sz="1400" dirty="0" err="1"/>
              <a:t>shmid</a:t>
            </a:r>
            <a:r>
              <a:rPr lang="pl-PL" sz="1400" dirty="0"/>
              <a:t>;</a:t>
            </a:r>
          </a:p>
          <a:p>
            <a:r>
              <a:rPr lang="en-US" sz="1400" dirty="0" smtClean="0"/>
              <a:t>    </a:t>
            </a:r>
            <a:r>
              <a:rPr lang="en-US" sz="1400" dirty="0" err="1">
                <a:solidFill>
                  <a:srgbClr val="FF0000"/>
                </a:solidFill>
              </a:rPr>
              <a:t>shmid</a:t>
            </a:r>
            <a:r>
              <a:rPr lang="en-US" sz="1400" dirty="0">
                <a:solidFill>
                  <a:srgbClr val="FF0000"/>
                </a:solidFill>
              </a:rPr>
              <a:t> = </a:t>
            </a:r>
            <a:r>
              <a:rPr lang="en-US" sz="1400" dirty="0" err="1">
                <a:solidFill>
                  <a:srgbClr val="FF0000"/>
                </a:solidFill>
              </a:rPr>
              <a:t>shmget</a:t>
            </a:r>
            <a:r>
              <a:rPr lang="en-US" sz="1400" dirty="0">
                <a:solidFill>
                  <a:srgbClr val="FF0000"/>
                </a:solidFill>
              </a:rPr>
              <a:t>((</a:t>
            </a:r>
            <a:r>
              <a:rPr lang="en-US" sz="1400" dirty="0" err="1">
                <a:solidFill>
                  <a:srgbClr val="FF0000"/>
                </a:solidFill>
              </a:rPr>
              <a:t>key_t</a:t>
            </a:r>
            <a:r>
              <a:rPr lang="en-US" sz="1400" dirty="0">
                <a:solidFill>
                  <a:srgbClr val="FF0000"/>
                </a:solidFill>
              </a:rPr>
              <a:t>)1234, </a:t>
            </a:r>
            <a:endParaRPr lang="pl-PL" sz="1400" dirty="0" smtClean="0">
              <a:solidFill>
                <a:srgbClr val="FF0000"/>
              </a:solidFill>
            </a:endParaRPr>
          </a:p>
          <a:p>
            <a:r>
              <a:rPr lang="pl-PL" sz="1400" dirty="0" smtClean="0">
                <a:solidFill>
                  <a:srgbClr val="FF0000"/>
                </a:solidFill>
              </a:rPr>
              <a:t>         </a:t>
            </a:r>
            <a:r>
              <a:rPr lang="en-US" sz="1400" dirty="0" err="1" smtClean="0">
                <a:solidFill>
                  <a:srgbClr val="FF0000"/>
                </a:solidFill>
              </a:rPr>
              <a:t>sizeof</a:t>
            </a:r>
            <a:r>
              <a:rPr lang="en-US" sz="1400" dirty="0" smtClean="0">
                <a:solidFill>
                  <a:srgbClr val="FF0000"/>
                </a:solidFill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</a:rPr>
              <a:t>struct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shared_use_st</a:t>
            </a:r>
            <a:r>
              <a:rPr lang="en-US" sz="1400" dirty="0">
                <a:solidFill>
                  <a:srgbClr val="FF0000"/>
                </a:solidFill>
              </a:rPr>
              <a:t>), 0666 | IPC_CREAT);</a:t>
            </a:r>
          </a:p>
          <a:p>
            <a:r>
              <a:rPr lang="pl-PL" sz="1400" dirty="0" smtClean="0"/>
              <a:t>    </a:t>
            </a:r>
            <a:r>
              <a:rPr lang="pl-PL" sz="1400" dirty="0" err="1"/>
              <a:t>if</a:t>
            </a:r>
            <a:r>
              <a:rPr lang="pl-PL" sz="1400" dirty="0"/>
              <a:t> (</a:t>
            </a:r>
            <a:r>
              <a:rPr lang="pl-PL" sz="1400" dirty="0" err="1"/>
              <a:t>shmid</a:t>
            </a:r>
            <a:r>
              <a:rPr lang="pl-PL" sz="1400" dirty="0"/>
              <a:t> == -1) {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fprintf</a:t>
            </a:r>
            <a:r>
              <a:rPr lang="pl-PL" sz="1400" dirty="0"/>
              <a:t>(</a:t>
            </a:r>
            <a:r>
              <a:rPr lang="pl-PL" sz="1400" dirty="0" err="1"/>
              <a:t>stderr</a:t>
            </a:r>
            <a:r>
              <a:rPr lang="pl-PL" sz="1400" dirty="0"/>
              <a:t>, "</a:t>
            </a:r>
            <a:r>
              <a:rPr lang="pl-PL" sz="1400" dirty="0" err="1"/>
              <a:t>shmget</a:t>
            </a:r>
            <a:r>
              <a:rPr lang="pl-PL" sz="1400" dirty="0"/>
              <a:t> </a:t>
            </a:r>
            <a:r>
              <a:rPr lang="pl-PL" sz="1400" dirty="0" err="1"/>
              <a:t>failed</a:t>
            </a:r>
            <a:r>
              <a:rPr lang="pl-PL" sz="1400" dirty="0"/>
              <a:t>\n");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exit</a:t>
            </a:r>
            <a:r>
              <a:rPr lang="pl-PL" sz="1400" dirty="0"/>
              <a:t>(EXIT_FAILURE</a:t>
            </a:r>
            <a:r>
              <a:rPr lang="pl-PL" sz="1400" dirty="0" smtClean="0"/>
              <a:t>);    </a:t>
            </a:r>
            <a:r>
              <a:rPr lang="pl-PL" sz="1400" dirty="0"/>
              <a:t>}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   </a:t>
            </a:r>
            <a:r>
              <a:rPr lang="en-US" sz="1400" dirty="0" err="1">
                <a:solidFill>
                  <a:srgbClr val="FF0000"/>
                </a:solidFill>
              </a:rPr>
              <a:t>shared_memory</a:t>
            </a:r>
            <a:r>
              <a:rPr lang="en-US" sz="1400" dirty="0">
                <a:solidFill>
                  <a:srgbClr val="FF0000"/>
                </a:solidFill>
              </a:rPr>
              <a:t> = </a:t>
            </a:r>
            <a:r>
              <a:rPr lang="en-US" sz="1400" dirty="0" err="1">
                <a:solidFill>
                  <a:srgbClr val="FF0000"/>
                </a:solidFill>
              </a:rPr>
              <a:t>shmat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shmid</a:t>
            </a:r>
            <a:r>
              <a:rPr lang="en-US" sz="1400" dirty="0">
                <a:solidFill>
                  <a:srgbClr val="FF0000"/>
                </a:solidFill>
              </a:rPr>
              <a:t>, (void *)0, 0);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if</a:t>
            </a:r>
            <a:r>
              <a:rPr lang="pl-PL" sz="1400" dirty="0"/>
              <a:t> (</a:t>
            </a:r>
            <a:r>
              <a:rPr lang="pl-PL" sz="1400" dirty="0" err="1"/>
              <a:t>shared_memory</a:t>
            </a:r>
            <a:r>
              <a:rPr lang="pl-PL" sz="1400" dirty="0"/>
              <a:t> == (</a:t>
            </a:r>
            <a:r>
              <a:rPr lang="pl-PL" sz="1400" dirty="0" err="1"/>
              <a:t>void</a:t>
            </a:r>
            <a:r>
              <a:rPr lang="pl-PL" sz="1400" dirty="0"/>
              <a:t> *)-1) {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fprintf</a:t>
            </a:r>
            <a:r>
              <a:rPr lang="pl-PL" sz="1400" dirty="0"/>
              <a:t>(</a:t>
            </a:r>
            <a:r>
              <a:rPr lang="pl-PL" sz="1400" dirty="0" err="1"/>
              <a:t>stderr</a:t>
            </a:r>
            <a:r>
              <a:rPr lang="pl-PL" sz="1400" dirty="0"/>
              <a:t>, "</a:t>
            </a:r>
            <a:r>
              <a:rPr lang="pl-PL" sz="1400" dirty="0" err="1"/>
              <a:t>shmat</a:t>
            </a:r>
            <a:r>
              <a:rPr lang="pl-PL" sz="1400" dirty="0"/>
              <a:t> </a:t>
            </a:r>
            <a:r>
              <a:rPr lang="pl-PL" sz="1400" dirty="0" err="1"/>
              <a:t>failed</a:t>
            </a:r>
            <a:r>
              <a:rPr lang="pl-PL" sz="1400" dirty="0"/>
              <a:t>\n");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exit</a:t>
            </a:r>
            <a:r>
              <a:rPr lang="pl-PL" sz="1400" dirty="0"/>
              <a:t>(EXIT_FAILURE</a:t>
            </a:r>
            <a:r>
              <a:rPr lang="pl-PL" sz="1400" dirty="0" smtClean="0"/>
              <a:t>);    }</a:t>
            </a:r>
            <a:endParaRPr lang="pl-PL" sz="1400" dirty="0"/>
          </a:p>
        </p:txBody>
      </p:sp>
      <p:sp>
        <p:nvSpPr>
          <p:cNvPr id="7" name="Prostokąt 6"/>
          <p:cNvSpPr/>
          <p:nvPr/>
        </p:nvSpPr>
        <p:spPr>
          <a:xfrm>
            <a:off x="4572000" y="548680"/>
            <a:ext cx="4248472" cy="59093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pl-PL" sz="1400" dirty="0"/>
          </a:p>
          <a:p>
            <a:r>
              <a:rPr lang="en-US" sz="1400" dirty="0"/>
              <a:t>    </a:t>
            </a:r>
            <a:r>
              <a:rPr lang="en-US" sz="1400" dirty="0" err="1"/>
              <a:t>printf</a:t>
            </a:r>
            <a:r>
              <a:rPr lang="en-US" sz="1400" dirty="0"/>
              <a:t>("Memory attached at %X\n", (</a:t>
            </a:r>
            <a:r>
              <a:rPr lang="en-US" sz="1400" dirty="0" err="1"/>
              <a:t>int</a:t>
            </a:r>
            <a:r>
              <a:rPr lang="en-US" sz="1400" dirty="0"/>
              <a:t>)</a:t>
            </a:r>
            <a:r>
              <a:rPr lang="en-US" sz="1400" dirty="0" err="1"/>
              <a:t>shared_memory</a:t>
            </a:r>
            <a:r>
              <a:rPr lang="en-US" sz="1400" dirty="0"/>
              <a:t>);</a:t>
            </a:r>
          </a:p>
          <a:p>
            <a:endParaRPr lang="pl-PL" sz="1400" dirty="0"/>
          </a:p>
          <a:p>
            <a:r>
              <a:rPr lang="pl-PL" sz="1400" dirty="0" err="1" smtClean="0">
                <a:solidFill>
                  <a:srgbClr val="FF0000"/>
                </a:solidFill>
              </a:rPr>
              <a:t>shared_stuff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r>
              <a:rPr lang="pl-PL" sz="1400" dirty="0">
                <a:solidFill>
                  <a:srgbClr val="FF0000"/>
                </a:solidFill>
              </a:rPr>
              <a:t>= (</a:t>
            </a:r>
            <a:r>
              <a:rPr lang="pl-PL" sz="1400" dirty="0" err="1">
                <a:solidFill>
                  <a:srgbClr val="FF0000"/>
                </a:solidFill>
              </a:rPr>
              <a:t>struct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shared_use_st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smtClean="0">
                <a:solidFill>
                  <a:srgbClr val="FF0000"/>
                </a:solidFill>
              </a:rPr>
              <a:t>*) 			</a:t>
            </a:r>
            <a:r>
              <a:rPr lang="pl-PL" sz="1400" dirty="0" err="1" smtClean="0">
                <a:solidFill>
                  <a:srgbClr val="FF0000"/>
                </a:solidFill>
              </a:rPr>
              <a:t>shared_memory</a:t>
            </a:r>
            <a:r>
              <a:rPr lang="pl-PL" sz="1400" dirty="0">
                <a:solidFill>
                  <a:srgbClr val="FF0000"/>
                </a:solidFill>
              </a:rPr>
              <a:t>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while</a:t>
            </a:r>
            <a:r>
              <a:rPr lang="pl-PL" sz="1400" dirty="0"/>
              <a:t>(</a:t>
            </a:r>
            <a:r>
              <a:rPr lang="pl-PL" sz="1400" dirty="0" err="1"/>
              <a:t>running</a:t>
            </a:r>
            <a:r>
              <a:rPr lang="pl-PL" sz="1400" dirty="0"/>
              <a:t>) {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while</a:t>
            </a:r>
            <a:r>
              <a:rPr lang="pl-PL" sz="1400" dirty="0"/>
              <a:t>(</a:t>
            </a:r>
            <a:r>
              <a:rPr lang="pl-PL" sz="1400" dirty="0" err="1"/>
              <a:t>shared_stuff</a:t>
            </a:r>
            <a:r>
              <a:rPr lang="pl-PL" sz="1400" dirty="0"/>
              <a:t>-&gt;</a:t>
            </a:r>
            <a:r>
              <a:rPr lang="pl-PL" sz="1400" dirty="0" err="1"/>
              <a:t>written_by_you</a:t>
            </a:r>
            <a:r>
              <a:rPr lang="pl-PL" sz="1400" dirty="0"/>
              <a:t> == 1) {</a:t>
            </a:r>
          </a:p>
          <a:p>
            <a:r>
              <a:rPr lang="pl-PL" sz="1400" dirty="0"/>
              <a:t>            </a:t>
            </a:r>
            <a:r>
              <a:rPr lang="pl-PL" sz="1400" dirty="0" err="1"/>
              <a:t>sleep</a:t>
            </a:r>
            <a:r>
              <a:rPr lang="pl-PL" sz="1400" dirty="0"/>
              <a:t>(1);            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printf</a:t>
            </a:r>
            <a:r>
              <a:rPr lang="en-US" sz="1400" dirty="0"/>
              <a:t>("waiting for client...\n");</a:t>
            </a:r>
          </a:p>
          <a:p>
            <a:r>
              <a:rPr lang="pl-PL" sz="1400" dirty="0"/>
              <a:t>        }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printf</a:t>
            </a:r>
            <a:r>
              <a:rPr lang="pl-PL" sz="1400" dirty="0"/>
              <a:t>("</a:t>
            </a:r>
            <a:r>
              <a:rPr lang="pl-PL" sz="1400" dirty="0" err="1"/>
              <a:t>Enter</a:t>
            </a:r>
            <a:r>
              <a:rPr lang="pl-PL" sz="1400" dirty="0"/>
              <a:t> </a:t>
            </a:r>
            <a:r>
              <a:rPr lang="pl-PL" sz="1400" dirty="0" err="1"/>
              <a:t>some</a:t>
            </a:r>
            <a:r>
              <a:rPr lang="pl-PL" sz="1400" dirty="0"/>
              <a:t> </a:t>
            </a:r>
            <a:r>
              <a:rPr lang="pl-PL" sz="1400" dirty="0" err="1"/>
              <a:t>text</a:t>
            </a:r>
            <a:r>
              <a:rPr lang="pl-PL" sz="1400" dirty="0"/>
              <a:t>: ");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fgets</a:t>
            </a:r>
            <a:r>
              <a:rPr lang="pl-PL" sz="1400" dirty="0"/>
              <a:t>(</a:t>
            </a:r>
            <a:r>
              <a:rPr lang="pl-PL" sz="1400" dirty="0" err="1"/>
              <a:t>buffer</a:t>
            </a:r>
            <a:r>
              <a:rPr lang="pl-PL" sz="1400" dirty="0"/>
              <a:t>, BUFSIZ, </a:t>
            </a:r>
            <a:r>
              <a:rPr lang="pl-PL" sz="1400" dirty="0" err="1"/>
              <a:t>stdin</a:t>
            </a:r>
            <a:r>
              <a:rPr lang="pl-PL" sz="1400" dirty="0"/>
              <a:t>);</a:t>
            </a:r>
          </a:p>
          <a:p>
            <a:r>
              <a:rPr lang="pl-PL" sz="1400" dirty="0"/>
              <a:t>        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strncpy</a:t>
            </a:r>
            <a:r>
              <a:rPr lang="pl-PL" sz="1400" dirty="0"/>
              <a:t>(</a:t>
            </a:r>
            <a:r>
              <a:rPr lang="pl-PL" sz="1400" dirty="0" err="1"/>
              <a:t>shared_stuff</a:t>
            </a:r>
            <a:r>
              <a:rPr lang="pl-PL" sz="1400" dirty="0"/>
              <a:t>-&gt;</a:t>
            </a:r>
            <a:r>
              <a:rPr lang="pl-PL" sz="1400" dirty="0" err="1"/>
              <a:t>some_text</a:t>
            </a:r>
            <a:r>
              <a:rPr lang="pl-PL" sz="1400" dirty="0"/>
              <a:t>, </a:t>
            </a:r>
            <a:r>
              <a:rPr lang="pl-PL" sz="1400" dirty="0" err="1"/>
              <a:t>buffer</a:t>
            </a:r>
            <a:r>
              <a:rPr lang="pl-PL" sz="1400" dirty="0"/>
              <a:t>, TEXT_SZ);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shared_stuff</a:t>
            </a:r>
            <a:r>
              <a:rPr lang="pl-PL" sz="1400" dirty="0"/>
              <a:t>-&gt;</a:t>
            </a:r>
            <a:r>
              <a:rPr lang="pl-PL" sz="1400" dirty="0" err="1"/>
              <a:t>written_by_you</a:t>
            </a:r>
            <a:r>
              <a:rPr lang="pl-PL" sz="1400" dirty="0"/>
              <a:t> = 1;</a:t>
            </a:r>
          </a:p>
          <a:p>
            <a:endParaRPr lang="pl-PL" sz="1400" dirty="0"/>
          </a:p>
          <a:p>
            <a:r>
              <a:rPr lang="pl-PL" sz="1400" dirty="0"/>
              <a:t>        </a:t>
            </a:r>
            <a:r>
              <a:rPr lang="pl-PL" sz="1400" dirty="0" err="1"/>
              <a:t>if</a:t>
            </a:r>
            <a:r>
              <a:rPr lang="pl-PL" sz="1400" dirty="0"/>
              <a:t> (</a:t>
            </a:r>
            <a:r>
              <a:rPr lang="pl-PL" sz="1400" dirty="0" err="1"/>
              <a:t>strncmp</a:t>
            </a:r>
            <a:r>
              <a:rPr lang="pl-PL" sz="1400" dirty="0"/>
              <a:t>(</a:t>
            </a:r>
            <a:r>
              <a:rPr lang="pl-PL" sz="1400" dirty="0" err="1"/>
              <a:t>buffer</a:t>
            </a:r>
            <a:r>
              <a:rPr lang="pl-PL" sz="1400" dirty="0"/>
              <a:t>, "end", 3) == 0) {</a:t>
            </a:r>
          </a:p>
          <a:p>
            <a:r>
              <a:rPr lang="pl-PL" sz="1400" dirty="0"/>
              <a:t>                </a:t>
            </a:r>
            <a:r>
              <a:rPr lang="pl-PL" sz="1400" dirty="0" err="1"/>
              <a:t>running</a:t>
            </a:r>
            <a:r>
              <a:rPr lang="pl-PL" sz="1400" dirty="0"/>
              <a:t> = 0;</a:t>
            </a:r>
          </a:p>
          <a:p>
            <a:r>
              <a:rPr lang="pl-PL" sz="1400" dirty="0"/>
              <a:t>        }</a:t>
            </a:r>
          </a:p>
          <a:p>
            <a:r>
              <a:rPr lang="pl-PL" sz="1400" dirty="0"/>
              <a:t>    }</a:t>
            </a:r>
          </a:p>
          <a:p>
            <a:r>
              <a:rPr lang="pl-PL" sz="1400" dirty="0" smtClean="0"/>
              <a:t>    </a:t>
            </a:r>
            <a:r>
              <a:rPr lang="pl-PL" sz="1400" dirty="0" err="1"/>
              <a:t>if</a:t>
            </a:r>
            <a:r>
              <a:rPr lang="pl-PL" sz="1400" dirty="0"/>
              <a:t> (</a:t>
            </a:r>
            <a:r>
              <a:rPr lang="pl-PL" sz="1400" dirty="0" err="1"/>
              <a:t>shmdt</a:t>
            </a:r>
            <a:r>
              <a:rPr lang="pl-PL" sz="1400" dirty="0"/>
              <a:t>(</a:t>
            </a:r>
            <a:r>
              <a:rPr lang="pl-PL" sz="1400" dirty="0" err="1"/>
              <a:t>shared_memory</a:t>
            </a:r>
            <a:r>
              <a:rPr lang="pl-PL" sz="1400" dirty="0"/>
              <a:t>) == -1) {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fprintf</a:t>
            </a:r>
            <a:r>
              <a:rPr lang="pl-PL" sz="1400" dirty="0"/>
              <a:t>(</a:t>
            </a:r>
            <a:r>
              <a:rPr lang="pl-PL" sz="1400" dirty="0" err="1"/>
              <a:t>stderr</a:t>
            </a:r>
            <a:r>
              <a:rPr lang="pl-PL" sz="1400" dirty="0"/>
              <a:t>, "</a:t>
            </a:r>
            <a:r>
              <a:rPr lang="pl-PL" sz="1400" dirty="0" err="1"/>
              <a:t>shmdt</a:t>
            </a:r>
            <a:r>
              <a:rPr lang="pl-PL" sz="1400" dirty="0"/>
              <a:t> </a:t>
            </a:r>
            <a:r>
              <a:rPr lang="pl-PL" sz="1400" dirty="0" err="1"/>
              <a:t>failed</a:t>
            </a:r>
            <a:r>
              <a:rPr lang="pl-PL" sz="1400" dirty="0"/>
              <a:t>\n");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exit</a:t>
            </a:r>
            <a:r>
              <a:rPr lang="pl-PL" sz="1400" dirty="0"/>
              <a:t>(EXIT_FAILURE);</a:t>
            </a:r>
          </a:p>
          <a:p>
            <a:r>
              <a:rPr lang="pl-PL" sz="1400" dirty="0"/>
              <a:t>    }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exit</a:t>
            </a:r>
            <a:r>
              <a:rPr lang="pl-PL" sz="1400" dirty="0"/>
              <a:t>(EXIT_SUCCESS);</a:t>
            </a:r>
          </a:p>
          <a:p>
            <a:r>
              <a:rPr lang="pl-PL" sz="1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15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346050"/>
          </a:xfrm>
        </p:spPr>
        <p:txBody>
          <a:bodyPr>
            <a:noAutofit/>
          </a:bodyPr>
          <a:lstStyle/>
          <a:p>
            <a:r>
              <a:rPr lang="pl-PL" sz="2800" dirty="0" smtClean="0"/>
              <a:t>Wirujące blokady</a:t>
            </a:r>
            <a:endParaRPr lang="pl-PL" sz="2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13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23528" y="90872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Wirujące blokady są środkiem zabezpieczania sekcji krytycznej.</a:t>
            </a:r>
          </a:p>
          <a:p>
            <a:r>
              <a:rPr lang="pl-PL" dirty="0"/>
              <a:t>Wykorzystują jednak czekanie aktywne zamiast przełączenia kontekstu</a:t>
            </a:r>
          </a:p>
          <a:p>
            <a:r>
              <a:rPr lang="pl-PL" dirty="0"/>
              <a:t>wątku tak jak się to dzieje w </a:t>
            </a:r>
            <a:r>
              <a:rPr lang="pl-PL" dirty="0" err="1"/>
              <a:t>muteksach</a:t>
            </a:r>
            <a:r>
              <a:rPr lang="pl-PL" dirty="0"/>
              <a:t>.</a:t>
            </a:r>
          </a:p>
        </p:txBody>
      </p:sp>
      <p:sp>
        <p:nvSpPr>
          <p:cNvPr id="7" name="Prostokąt 6"/>
          <p:cNvSpPr/>
          <p:nvPr/>
        </p:nvSpPr>
        <p:spPr>
          <a:xfrm>
            <a:off x="323528" y="2132856"/>
            <a:ext cx="84249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Arial"/>
              </a:rPr>
              <a:t>Inicjacja wirującej </a:t>
            </a:r>
            <a:r>
              <a:rPr lang="pl-PL" sz="2400" dirty="0" smtClean="0">
                <a:latin typeface="Arial"/>
              </a:rPr>
              <a:t>blokady</a:t>
            </a:r>
          </a:p>
          <a:p>
            <a:endParaRPr lang="pl-PL" dirty="0">
              <a:latin typeface="Arial"/>
            </a:endParaRPr>
          </a:p>
          <a:p>
            <a:r>
              <a:rPr lang="en-US" b="1" dirty="0" err="1">
                <a:latin typeface="Courier New"/>
              </a:rPr>
              <a:t>int</a:t>
            </a:r>
            <a:r>
              <a:rPr lang="en-US" b="1" dirty="0">
                <a:latin typeface="Courier New"/>
              </a:rPr>
              <a:t> </a:t>
            </a:r>
            <a:r>
              <a:rPr lang="en-US" b="1" dirty="0" err="1" smtClean="0">
                <a:latin typeface="Courier New"/>
              </a:rPr>
              <a:t>pthread</a:t>
            </a:r>
            <a:r>
              <a:rPr lang="pl-PL" b="1" dirty="0" smtClean="0">
                <a:latin typeface="Courier New"/>
              </a:rPr>
              <a:t>_</a:t>
            </a:r>
            <a:r>
              <a:rPr lang="en-US" b="1" dirty="0" smtClean="0">
                <a:latin typeface="Courier New"/>
              </a:rPr>
              <a:t>spin</a:t>
            </a:r>
            <a:r>
              <a:rPr lang="pl-PL" b="1" dirty="0" smtClean="0">
                <a:latin typeface="Courier New"/>
              </a:rPr>
              <a:t>_</a:t>
            </a:r>
            <a:r>
              <a:rPr lang="en-US" b="1" dirty="0" err="1" smtClean="0">
                <a:latin typeface="Courier New"/>
              </a:rPr>
              <a:t>init</a:t>
            </a:r>
            <a:r>
              <a:rPr lang="en-US" b="1" dirty="0">
                <a:latin typeface="Courier New"/>
              </a:rPr>
              <a:t>( </a:t>
            </a:r>
            <a:r>
              <a:rPr lang="en-US" b="1" dirty="0" err="1">
                <a:latin typeface="Courier New"/>
              </a:rPr>
              <a:t>pthread</a:t>
            </a:r>
            <a:r>
              <a:rPr lang="en-US" b="1" dirty="0">
                <a:latin typeface="Courier New"/>
              </a:rPr>
              <a:t> spinlock t *</a:t>
            </a:r>
            <a:r>
              <a:rPr lang="en-US" b="1" dirty="0" err="1">
                <a:latin typeface="Courier New"/>
              </a:rPr>
              <a:t>blokada</a:t>
            </a:r>
            <a:r>
              <a:rPr lang="en-US" b="1" dirty="0">
                <a:latin typeface="Courier New"/>
              </a:rPr>
              <a:t>,</a:t>
            </a:r>
          </a:p>
          <a:p>
            <a:r>
              <a:rPr lang="pl-PL" b="1" dirty="0" err="1">
                <a:latin typeface="Courier New"/>
              </a:rPr>
              <a:t>int</a:t>
            </a:r>
            <a:r>
              <a:rPr lang="pl-PL" b="1" dirty="0">
                <a:latin typeface="Courier New"/>
              </a:rPr>
              <a:t> </a:t>
            </a:r>
            <a:r>
              <a:rPr lang="pl-PL" b="1" dirty="0" err="1">
                <a:latin typeface="Courier New"/>
              </a:rPr>
              <a:t>pshared</a:t>
            </a:r>
            <a:r>
              <a:rPr lang="pl-PL" b="1" dirty="0">
                <a:latin typeface="Courier New"/>
              </a:rPr>
              <a:t>)</a:t>
            </a:r>
          </a:p>
          <a:p>
            <a:r>
              <a:rPr lang="pl-PL" b="1" dirty="0">
                <a:latin typeface="Courier New"/>
              </a:rPr>
              <a:t>blokada </a:t>
            </a:r>
            <a:r>
              <a:rPr lang="pl-PL" b="1" dirty="0" smtClean="0">
                <a:latin typeface="Courier New"/>
              </a:rPr>
              <a:t>- </a:t>
            </a:r>
            <a:r>
              <a:rPr lang="pl-PL" dirty="0" smtClean="0">
                <a:latin typeface="Arial"/>
              </a:rPr>
              <a:t>Identyfikator </a:t>
            </a:r>
            <a:r>
              <a:rPr lang="pl-PL" dirty="0">
                <a:latin typeface="Arial"/>
              </a:rPr>
              <a:t>wirującej blokady </a:t>
            </a:r>
            <a:r>
              <a:rPr lang="pl-PL" b="1" dirty="0" err="1" smtClean="0">
                <a:latin typeface="Courier New"/>
              </a:rPr>
              <a:t>pthread_spinlock</a:t>
            </a:r>
            <a:r>
              <a:rPr lang="pl-PL" b="1" dirty="0" err="1">
                <a:latin typeface="Courier New"/>
              </a:rPr>
              <a:t>_</a:t>
            </a:r>
            <a:r>
              <a:rPr lang="pl-PL" b="1" dirty="0" err="1" smtClean="0">
                <a:latin typeface="Courier New"/>
              </a:rPr>
              <a:t>t</a:t>
            </a:r>
            <a:endParaRPr lang="pl-PL" b="1" dirty="0">
              <a:latin typeface="Courier New"/>
            </a:endParaRPr>
          </a:p>
          <a:p>
            <a:r>
              <a:rPr lang="pl-PL" b="1" dirty="0" err="1">
                <a:latin typeface="Courier New"/>
              </a:rPr>
              <a:t>pshared</a:t>
            </a:r>
            <a:r>
              <a:rPr lang="pl-PL" b="1" dirty="0">
                <a:latin typeface="Courier New"/>
              </a:rPr>
              <a:t> </a:t>
            </a:r>
            <a:r>
              <a:rPr lang="pl-PL" b="1" dirty="0" smtClean="0">
                <a:latin typeface="Courier New"/>
              </a:rPr>
              <a:t>-</a:t>
            </a:r>
          </a:p>
          <a:p>
            <a:r>
              <a:rPr lang="pl-PL" dirty="0" smtClean="0">
                <a:latin typeface="Symbol"/>
              </a:rPr>
              <a:t>·  </a:t>
            </a:r>
            <a:r>
              <a:rPr lang="pl-PL" b="1" dirty="0" smtClean="0">
                <a:latin typeface="Courier New"/>
              </a:rPr>
              <a:t>PTHREAD_PROCESS_SHARED </a:t>
            </a:r>
            <a:r>
              <a:rPr lang="pl-PL" b="1" dirty="0">
                <a:latin typeface="Courier New"/>
              </a:rPr>
              <a:t>– </a:t>
            </a:r>
            <a:r>
              <a:rPr lang="pl-PL" dirty="0">
                <a:latin typeface="Arial"/>
              </a:rPr>
              <a:t>na blokadzie mogą</a:t>
            </a:r>
          </a:p>
          <a:p>
            <a:r>
              <a:rPr lang="pl-PL" dirty="0">
                <a:latin typeface="Arial"/>
              </a:rPr>
              <a:t>operować wątki należące do różnych procesów</a:t>
            </a:r>
          </a:p>
          <a:p>
            <a:r>
              <a:rPr lang="pl-PL" dirty="0">
                <a:latin typeface="Symbol"/>
              </a:rPr>
              <a:t>·  </a:t>
            </a:r>
            <a:r>
              <a:rPr lang="pl-PL" b="1" dirty="0" smtClean="0">
                <a:latin typeface="Courier New"/>
              </a:rPr>
              <a:t>PTHREAD_PROCESS_PRIVATE </a:t>
            </a:r>
            <a:r>
              <a:rPr lang="pl-PL" b="1" dirty="0">
                <a:latin typeface="Courier New"/>
              </a:rPr>
              <a:t>– </a:t>
            </a:r>
            <a:r>
              <a:rPr lang="pl-PL" dirty="0">
                <a:latin typeface="Arial"/>
              </a:rPr>
              <a:t>na blokadzie mogą</a:t>
            </a:r>
          </a:p>
          <a:p>
            <a:r>
              <a:rPr lang="pl-PL" dirty="0">
                <a:latin typeface="Arial"/>
              </a:rPr>
              <a:t>operować tylko wątki należące do tego samego </a:t>
            </a:r>
            <a:r>
              <a:rPr lang="pl-PL" dirty="0" smtClean="0">
                <a:latin typeface="Arial"/>
              </a:rPr>
              <a:t>procesu</a:t>
            </a:r>
          </a:p>
          <a:p>
            <a:endParaRPr lang="pl-PL" dirty="0">
              <a:latin typeface="Arial"/>
            </a:endParaRPr>
          </a:p>
          <a:p>
            <a:r>
              <a:rPr lang="pl-PL" dirty="0"/>
              <a:t>Funkcja inicjuje zasoby potrzebne wirującej blokadzie. Każdy </a:t>
            </a:r>
            <a:r>
              <a:rPr lang="pl-PL" dirty="0" smtClean="0"/>
              <a:t>proces, który </a:t>
            </a:r>
            <a:r>
              <a:rPr lang="pl-PL" dirty="0"/>
              <a:t>może sięgnąć do zmiennej identyfikującej blokadę może </a:t>
            </a:r>
            <a:r>
              <a:rPr lang="pl-PL" dirty="0" smtClean="0"/>
              <a:t>jej używać</a:t>
            </a:r>
            <a:r>
              <a:rPr lang="pl-PL" dirty="0"/>
              <a:t>. Blokada może być w dwóch stanach:</a:t>
            </a:r>
          </a:p>
          <a:p>
            <a:r>
              <a:rPr lang="pl-PL" dirty="0"/>
              <a:t>·  Wolna</a:t>
            </a:r>
          </a:p>
          <a:p>
            <a:r>
              <a:rPr lang="pl-PL" dirty="0"/>
              <a:t>·  Zajęta</a:t>
            </a:r>
          </a:p>
        </p:txBody>
      </p:sp>
    </p:spTree>
    <p:extLst>
      <p:ext uri="{BB962C8B-B14F-4D97-AF65-F5344CB8AC3E}">
        <p14:creationId xmlns:p14="http://schemas.microsoft.com/office/powerpoint/2010/main" val="41279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360040"/>
          </a:xfrm>
        </p:spPr>
        <p:txBody>
          <a:bodyPr>
            <a:noAutofit/>
          </a:bodyPr>
          <a:lstStyle/>
          <a:p>
            <a:r>
              <a:rPr lang="pl-PL" sz="2400" dirty="0"/>
              <a:t>Zajęcie blokady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14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10976" y="764704"/>
            <a:ext cx="8509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/>
              </a:rPr>
              <a:t>int</a:t>
            </a:r>
            <a:r>
              <a:rPr lang="en-US" b="1" dirty="0">
                <a:latin typeface="Courier New"/>
              </a:rPr>
              <a:t> </a:t>
            </a:r>
            <a:r>
              <a:rPr lang="en-US" b="1" dirty="0" err="1">
                <a:latin typeface="Courier New"/>
              </a:rPr>
              <a:t>pthread_spin_lock</a:t>
            </a:r>
            <a:r>
              <a:rPr lang="en-US" b="1" dirty="0">
                <a:latin typeface="Courier New"/>
              </a:rPr>
              <a:t>( </a:t>
            </a:r>
            <a:r>
              <a:rPr lang="en-US" b="1" dirty="0" err="1">
                <a:latin typeface="Courier New"/>
              </a:rPr>
              <a:t>pthread</a:t>
            </a:r>
            <a:r>
              <a:rPr lang="en-US" b="1" dirty="0">
                <a:latin typeface="Courier New"/>
              </a:rPr>
              <a:t> spinlock t * </a:t>
            </a:r>
            <a:r>
              <a:rPr lang="en-US" b="1" dirty="0" err="1">
                <a:latin typeface="Courier New"/>
              </a:rPr>
              <a:t>blokada</a:t>
            </a:r>
            <a:r>
              <a:rPr lang="en-US" b="1" dirty="0">
                <a:latin typeface="Courier New"/>
              </a:rPr>
              <a:t>)</a:t>
            </a:r>
          </a:p>
          <a:p>
            <a:r>
              <a:rPr lang="pl-PL" b="1" dirty="0">
                <a:latin typeface="Courier New"/>
              </a:rPr>
              <a:t>blokada </a:t>
            </a:r>
            <a:r>
              <a:rPr lang="pl-PL" dirty="0">
                <a:latin typeface="Arial"/>
              </a:rPr>
              <a:t>Identyfikator wirującej blokady – zmienna typu</a:t>
            </a:r>
          </a:p>
          <a:p>
            <a:r>
              <a:rPr lang="pl-PL" b="1" dirty="0" err="1">
                <a:latin typeface="Courier New"/>
              </a:rPr>
              <a:t>pthread_spinlock_t</a:t>
            </a:r>
            <a:endParaRPr lang="pl-PL" b="1" dirty="0">
              <a:latin typeface="Courier New"/>
            </a:endParaRPr>
          </a:p>
          <a:p>
            <a:r>
              <a:rPr lang="pl-PL" dirty="0">
                <a:latin typeface="Arial"/>
              </a:rPr>
              <a:t>Działanie funkcji zależy od stanu blokady. Gdy blokada jest wolna</a:t>
            </a:r>
          </a:p>
          <a:p>
            <a:r>
              <a:rPr lang="pl-PL" dirty="0">
                <a:latin typeface="Arial"/>
              </a:rPr>
              <a:t>następuje jej zajęcie. Gdy blokada jest zajęta wątek wykonujący funkcję</a:t>
            </a:r>
          </a:p>
          <a:p>
            <a:r>
              <a:rPr lang="pl-PL" b="1" dirty="0" err="1">
                <a:latin typeface="Courier New"/>
              </a:rPr>
              <a:t>pthread_spin_lock</a:t>
            </a:r>
            <a:r>
              <a:rPr lang="pl-PL" b="1" dirty="0">
                <a:latin typeface="Courier New"/>
              </a:rPr>
              <a:t>(...) </a:t>
            </a:r>
            <a:r>
              <a:rPr lang="pl-PL" dirty="0">
                <a:latin typeface="Arial"/>
              </a:rPr>
              <a:t>ulega zablokowaniu do czasu gdy inny</a:t>
            </a:r>
          </a:p>
          <a:p>
            <a:r>
              <a:rPr lang="pl-PL" dirty="0">
                <a:latin typeface="Arial"/>
              </a:rPr>
              <a:t>wątek nie zwolni blokady wykonując funkcję</a:t>
            </a:r>
          </a:p>
          <a:p>
            <a:r>
              <a:rPr lang="pl-PL" b="1" dirty="0" err="1">
                <a:latin typeface="Courier New"/>
              </a:rPr>
              <a:t>pthread_spin_unlock</a:t>
            </a:r>
            <a:r>
              <a:rPr lang="pl-PL" b="1" dirty="0">
                <a:latin typeface="Courier New"/>
              </a:rPr>
              <a:t>(...)</a:t>
            </a:r>
            <a:r>
              <a:rPr lang="pl-PL" dirty="0">
                <a:latin typeface="Arial"/>
              </a:rPr>
              <a:t>.</a:t>
            </a:r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09278" y="3356992"/>
            <a:ext cx="821925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/>
              <a:t>Próba zajęcia blokady</a:t>
            </a:r>
          </a:p>
        </p:txBody>
      </p:sp>
      <p:sp>
        <p:nvSpPr>
          <p:cNvPr id="8" name="Prostokąt 7"/>
          <p:cNvSpPr/>
          <p:nvPr/>
        </p:nvSpPr>
        <p:spPr>
          <a:xfrm>
            <a:off x="452710" y="3933056"/>
            <a:ext cx="85094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/>
              </a:rPr>
              <a:t>int</a:t>
            </a:r>
            <a:r>
              <a:rPr lang="en-US" b="1" dirty="0">
                <a:latin typeface="Courier New"/>
              </a:rPr>
              <a:t> </a:t>
            </a:r>
            <a:r>
              <a:rPr lang="en-US" b="1" dirty="0" err="1">
                <a:latin typeface="Courier New"/>
              </a:rPr>
              <a:t>pthread_spin_trylock</a:t>
            </a:r>
            <a:r>
              <a:rPr lang="en-US" b="1" dirty="0">
                <a:latin typeface="Courier New"/>
              </a:rPr>
              <a:t>( </a:t>
            </a:r>
            <a:r>
              <a:rPr lang="en-US" b="1" dirty="0" err="1">
                <a:latin typeface="Courier New"/>
              </a:rPr>
              <a:t>pthread</a:t>
            </a:r>
            <a:r>
              <a:rPr lang="en-US" b="1" dirty="0">
                <a:latin typeface="Courier New"/>
              </a:rPr>
              <a:t> spinlock t *</a:t>
            </a:r>
          </a:p>
          <a:p>
            <a:r>
              <a:rPr lang="pl-PL" b="1" dirty="0">
                <a:latin typeface="Courier New"/>
              </a:rPr>
              <a:t>blokada)</a:t>
            </a:r>
          </a:p>
          <a:p>
            <a:r>
              <a:rPr lang="pl-PL" b="1" dirty="0">
                <a:latin typeface="Courier New"/>
              </a:rPr>
              <a:t>blokada </a:t>
            </a:r>
            <a:r>
              <a:rPr lang="pl-PL" dirty="0">
                <a:latin typeface="Arial"/>
              </a:rPr>
              <a:t>Identyfikator wirującej blokady – zmienna typu</a:t>
            </a:r>
          </a:p>
          <a:p>
            <a:r>
              <a:rPr lang="pl-PL" b="1" dirty="0" err="1">
                <a:latin typeface="Courier New"/>
              </a:rPr>
              <a:t>pthread_spinlock_t</a:t>
            </a:r>
            <a:endParaRPr lang="pl-PL" b="1" dirty="0">
              <a:latin typeface="Courier New"/>
            </a:endParaRPr>
          </a:p>
          <a:p>
            <a:r>
              <a:rPr lang="pl-PL" dirty="0">
                <a:latin typeface="Arial"/>
              </a:rPr>
              <a:t>Działanie funkcji zależy od stanu blokady. Gdy blokada jest wolna</a:t>
            </a:r>
          </a:p>
          <a:p>
            <a:r>
              <a:rPr lang="pl-PL" dirty="0">
                <a:latin typeface="Arial"/>
              </a:rPr>
              <a:t>następuje jej zajęcie – funkcja zwraca wartość </a:t>
            </a:r>
            <a:r>
              <a:rPr lang="pl-PL" b="1" dirty="0">
                <a:latin typeface="Courier New"/>
              </a:rPr>
              <a:t>EOK. </a:t>
            </a:r>
            <a:r>
              <a:rPr lang="pl-PL" dirty="0">
                <a:latin typeface="Arial"/>
              </a:rPr>
              <a:t>Gdy blokada jest</a:t>
            </a:r>
          </a:p>
          <a:p>
            <a:r>
              <a:rPr lang="pl-PL" dirty="0">
                <a:latin typeface="Arial"/>
              </a:rPr>
              <a:t>zajęta następuje natychmiastowy powrót i funkcja zwraca stałą </a:t>
            </a:r>
            <a:r>
              <a:rPr lang="pl-PL" b="1" dirty="0">
                <a:latin typeface="Courier New"/>
              </a:rPr>
              <a:t>EBUSY</a:t>
            </a:r>
            <a:r>
              <a:rPr lang="pl-PL" sz="1100" dirty="0">
                <a:latin typeface="Times New Roman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63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360040"/>
          </a:xfrm>
        </p:spPr>
        <p:txBody>
          <a:bodyPr>
            <a:noAutofit/>
          </a:bodyPr>
          <a:lstStyle/>
          <a:p>
            <a:r>
              <a:rPr lang="pl-PL" sz="2400" dirty="0"/>
              <a:t>Zwolnienie blokady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15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10976" y="764704"/>
            <a:ext cx="85094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/>
              </a:rPr>
              <a:t>int</a:t>
            </a:r>
            <a:r>
              <a:rPr lang="en-US" b="1" dirty="0">
                <a:latin typeface="Courier New"/>
              </a:rPr>
              <a:t> </a:t>
            </a:r>
            <a:r>
              <a:rPr lang="en-US" b="1" dirty="0" err="1">
                <a:latin typeface="Courier New"/>
              </a:rPr>
              <a:t>pthread_spin_unlock</a:t>
            </a:r>
            <a:r>
              <a:rPr lang="en-US" b="1" dirty="0">
                <a:latin typeface="Courier New"/>
              </a:rPr>
              <a:t>( </a:t>
            </a:r>
            <a:r>
              <a:rPr lang="en-US" b="1" dirty="0" err="1">
                <a:latin typeface="Courier New"/>
              </a:rPr>
              <a:t>pthread</a:t>
            </a:r>
            <a:r>
              <a:rPr lang="en-US" b="1" dirty="0">
                <a:latin typeface="Courier New"/>
              </a:rPr>
              <a:t> spinlock t * </a:t>
            </a:r>
            <a:r>
              <a:rPr lang="en-US" b="1" dirty="0" err="1">
                <a:latin typeface="Courier New"/>
              </a:rPr>
              <a:t>blokada</a:t>
            </a:r>
            <a:r>
              <a:rPr lang="en-US" b="1" dirty="0">
                <a:latin typeface="Courier New"/>
              </a:rPr>
              <a:t>)</a:t>
            </a:r>
          </a:p>
          <a:p>
            <a:r>
              <a:rPr lang="pl-PL" b="1" dirty="0">
                <a:latin typeface="Courier New"/>
              </a:rPr>
              <a:t>blokada </a:t>
            </a:r>
            <a:r>
              <a:rPr lang="pl-PL" dirty="0">
                <a:latin typeface="Arial"/>
              </a:rPr>
              <a:t>Identyfikator wirującej blokady – zmienna typu</a:t>
            </a:r>
          </a:p>
          <a:p>
            <a:r>
              <a:rPr lang="pl-PL" b="1" dirty="0" err="1">
                <a:latin typeface="Courier New"/>
              </a:rPr>
              <a:t>pthread_spinlock_t</a:t>
            </a:r>
            <a:endParaRPr lang="pl-PL" b="1" dirty="0">
              <a:latin typeface="Courier New"/>
            </a:endParaRPr>
          </a:p>
          <a:p>
            <a:r>
              <a:rPr lang="pl-PL" dirty="0">
                <a:latin typeface="Arial"/>
              </a:rPr>
              <a:t>Działanie funkcji zależy od stanu blokady. Gdy są wątki czekające na</a:t>
            </a:r>
          </a:p>
          <a:p>
            <a:r>
              <a:rPr lang="pl-PL" dirty="0">
                <a:latin typeface="Arial"/>
              </a:rPr>
              <a:t>zajęcie blokady to jeden z nich zajmie blokadę. Gdy żaden wątek nie</a:t>
            </a:r>
          </a:p>
          <a:p>
            <a:r>
              <a:rPr lang="pl-PL" dirty="0">
                <a:latin typeface="Arial"/>
              </a:rPr>
              <a:t>czeka na zajęcie blokady będzie ona zwolniona.</a:t>
            </a:r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09278" y="3356992"/>
            <a:ext cx="821925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/>
              <a:t>Skasowanie blokady</a:t>
            </a:r>
          </a:p>
        </p:txBody>
      </p:sp>
      <p:sp>
        <p:nvSpPr>
          <p:cNvPr id="9" name="Prostokąt 8"/>
          <p:cNvSpPr/>
          <p:nvPr/>
        </p:nvSpPr>
        <p:spPr>
          <a:xfrm>
            <a:off x="310977" y="3933056"/>
            <a:ext cx="8640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/>
              </a:rPr>
              <a:t>int</a:t>
            </a:r>
            <a:r>
              <a:rPr lang="en-US" b="1" dirty="0">
                <a:latin typeface="Courier New"/>
              </a:rPr>
              <a:t> </a:t>
            </a:r>
            <a:r>
              <a:rPr lang="en-US" b="1" dirty="0" err="1">
                <a:latin typeface="Courier New"/>
              </a:rPr>
              <a:t>pthread_spin_destroy</a:t>
            </a:r>
            <a:r>
              <a:rPr lang="en-US" b="1" dirty="0">
                <a:latin typeface="Courier New"/>
              </a:rPr>
              <a:t>( </a:t>
            </a:r>
            <a:r>
              <a:rPr lang="en-US" b="1" dirty="0" err="1">
                <a:latin typeface="Courier New"/>
              </a:rPr>
              <a:t>pthread</a:t>
            </a:r>
            <a:r>
              <a:rPr lang="en-US" b="1" dirty="0">
                <a:latin typeface="Courier New"/>
              </a:rPr>
              <a:t> spinlock t </a:t>
            </a:r>
            <a:r>
              <a:rPr lang="en-US" b="1" dirty="0" smtClean="0">
                <a:latin typeface="Courier New"/>
              </a:rPr>
              <a:t>*</a:t>
            </a:r>
            <a:r>
              <a:rPr lang="pl-PL" b="1" dirty="0" smtClean="0">
                <a:latin typeface="Courier New"/>
              </a:rPr>
              <a:t> blokada</a:t>
            </a:r>
            <a:r>
              <a:rPr lang="pl-PL" b="1" dirty="0">
                <a:latin typeface="Courier New"/>
              </a:rPr>
              <a:t>)</a:t>
            </a:r>
          </a:p>
          <a:p>
            <a:r>
              <a:rPr lang="pl-PL" b="1" dirty="0">
                <a:latin typeface="Courier New"/>
              </a:rPr>
              <a:t>blokada </a:t>
            </a:r>
            <a:r>
              <a:rPr lang="pl-PL" dirty="0">
                <a:latin typeface="Arial"/>
              </a:rPr>
              <a:t>Identyfikator wirującej blokady – zmienna typu</a:t>
            </a:r>
          </a:p>
          <a:p>
            <a:r>
              <a:rPr lang="pl-PL" b="1" dirty="0" err="1">
                <a:latin typeface="Courier New"/>
              </a:rPr>
              <a:t>pthread_spinlock_t</a:t>
            </a:r>
            <a:endParaRPr lang="pl-PL" b="1" dirty="0">
              <a:latin typeface="Courier New"/>
            </a:endParaRPr>
          </a:p>
          <a:p>
            <a:r>
              <a:rPr lang="pl-PL" dirty="0">
                <a:latin typeface="Arial"/>
              </a:rPr>
              <a:t>Funkcja zwalnia blokadę i zajmowane przez nią zasoby.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7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346050"/>
          </a:xfrm>
        </p:spPr>
        <p:txBody>
          <a:bodyPr>
            <a:noAutofit/>
          </a:bodyPr>
          <a:lstStyle/>
          <a:p>
            <a:r>
              <a:rPr lang="pl-PL" sz="2800" dirty="0" smtClean="0"/>
              <a:t>Przykład programu stosującego wirującą blokadę</a:t>
            </a:r>
            <a:endParaRPr lang="pl-PL" sz="2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16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07504" y="836712"/>
            <a:ext cx="4392488" cy="56938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 smtClean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string.h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stdio.h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stdlib.h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pthread.h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unistd.h</a:t>
            </a:r>
            <a:r>
              <a:rPr lang="pl-PL" sz="1400" dirty="0"/>
              <a:t>&gt;</a:t>
            </a:r>
          </a:p>
          <a:p>
            <a:r>
              <a:rPr lang="pl-PL" sz="1400" dirty="0" err="1" smtClean="0"/>
              <a:t>void</a:t>
            </a:r>
            <a:r>
              <a:rPr lang="pl-PL" sz="1400" dirty="0" smtClean="0"/>
              <a:t> </a:t>
            </a:r>
            <a:r>
              <a:rPr lang="pl-PL" sz="1400" dirty="0"/>
              <a:t>*</a:t>
            </a:r>
            <a:r>
              <a:rPr lang="pl-PL" sz="1400" dirty="0" err="1"/>
              <a:t>thread_function</a:t>
            </a:r>
            <a:r>
              <a:rPr lang="pl-PL" sz="1400" dirty="0"/>
              <a:t>(</a:t>
            </a:r>
            <a:r>
              <a:rPr lang="pl-PL" sz="1400" dirty="0" err="1"/>
              <a:t>void</a:t>
            </a:r>
            <a:r>
              <a:rPr lang="pl-PL" sz="1400" dirty="0"/>
              <a:t> *</a:t>
            </a:r>
            <a:r>
              <a:rPr lang="pl-PL" sz="1400" dirty="0" err="1"/>
              <a:t>arg</a:t>
            </a:r>
            <a:r>
              <a:rPr lang="pl-PL" sz="1400" dirty="0"/>
              <a:t>);</a:t>
            </a:r>
          </a:p>
          <a:p>
            <a:r>
              <a:rPr lang="pl-PL" sz="1400" dirty="0" err="1">
                <a:solidFill>
                  <a:srgbClr val="FF0000"/>
                </a:solidFill>
              </a:rPr>
              <a:t>pthread_spinlock_t</a:t>
            </a:r>
            <a:r>
              <a:rPr lang="pl-PL" sz="1400" dirty="0">
                <a:solidFill>
                  <a:srgbClr val="FF0000"/>
                </a:solidFill>
              </a:rPr>
              <a:t> *blokada;</a:t>
            </a:r>
          </a:p>
          <a:p>
            <a:r>
              <a:rPr lang="pl-PL" sz="1400" dirty="0" err="1" smtClean="0"/>
              <a:t>int</a:t>
            </a:r>
            <a:r>
              <a:rPr lang="pl-PL" sz="1400" dirty="0" smtClean="0"/>
              <a:t> </a:t>
            </a:r>
            <a:r>
              <a:rPr lang="pl-PL" sz="1400" dirty="0" err="1"/>
              <a:t>main</a:t>
            </a:r>
            <a:r>
              <a:rPr lang="pl-PL" sz="1400" dirty="0"/>
              <a:t>() {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int</a:t>
            </a:r>
            <a:r>
              <a:rPr lang="pl-PL" sz="1400" dirty="0"/>
              <a:t> res</a:t>
            </a:r>
            <a:r>
              <a:rPr lang="pl-PL" sz="1400" dirty="0" smtClean="0"/>
              <a:t>;    </a:t>
            </a:r>
            <a:r>
              <a:rPr lang="pl-PL" sz="1400" dirty="0" err="1"/>
              <a:t>pthread_t</a:t>
            </a:r>
            <a:r>
              <a:rPr lang="pl-PL" sz="1400" dirty="0"/>
              <a:t> </a:t>
            </a:r>
            <a:r>
              <a:rPr lang="pl-PL" sz="1400" dirty="0" err="1"/>
              <a:t>a_thread</a:t>
            </a:r>
            <a:r>
              <a:rPr lang="pl-PL" sz="1400" dirty="0" smtClean="0"/>
              <a:t>;    </a:t>
            </a:r>
            <a:r>
              <a:rPr lang="pl-PL" sz="1400" dirty="0" err="1"/>
              <a:t>void</a:t>
            </a:r>
            <a:r>
              <a:rPr lang="pl-PL" sz="1400" dirty="0"/>
              <a:t> *</a:t>
            </a:r>
            <a:r>
              <a:rPr lang="pl-PL" sz="1400" dirty="0" err="1"/>
              <a:t>thread_result</a:t>
            </a:r>
            <a:r>
              <a:rPr lang="pl-PL" sz="1400" dirty="0"/>
              <a:t>;</a:t>
            </a:r>
          </a:p>
          <a:p>
            <a:r>
              <a:rPr lang="pl-PL" sz="1400" dirty="0" smtClean="0">
                <a:solidFill>
                  <a:srgbClr val="FF0000"/>
                </a:solidFill>
              </a:rPr>
              <a:t>    </a:t>
            </a:r>
            <a:r>
              <a:rPr lang="pl-PL" sz="1400" dirty="0">
                <a:solidFill>
                  <a:srgbClr val="FF0000"/>
                </a:solidFill>
              </a:rPr>
              <a:t>blokada = (</a:t>
            </a:r>
            <a:r>
              <a:rPr lang="pl-PL" sz="1400" dirty="0" err="1">
                <a:solidFill>
                  <a:srgbClr val="FF0000"/>
                </a:solidFill>
              </a:rPr>
              <a:t>pthread_spinlock_t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smtClean="0">
                <a:solidFill>
                  <a:srgbClr val="FF0000"/>
                </a:solidFill>
              </a:rPr>
              <a:t>*) </a:t>
            </a:r>
          </a:p>
          <a:p>
            <a:r>
              <a:rPr lang="pl-PL" sz="1400" dirty="0">
                <a:solidFill>
                  <a:srgbClr val="FF0000"/>
                </a:solidFill>
              </a:rPr>
              <a:t>	</a:t>
            </a:r>
            <a:r>
              <a:rPr lang="pl-PL" sz="1400" dirty="0" err="1" smtClean="0">
                <a:solidFill>
                  <a:srgbClr val="FF0000"/>
                </a:solidFill>
              </a:rPr>
              <a:t>malloc</a:t>
            </a:r>
            <a:r>
              <a:rPr lang="pl-PL" sz="1400" dirty="0" smtClean="0">
                <a:solidFill>
                  <a:srgbClr val="FF0000"/>
                </a:solidFill>
              </a:rPr>
              <a:t>(</a:t>
            </a:r>
            <a:r>
              <a:rPr lang="pl-PL" sz="1400" dirty="0" err="1" smtClean="0">
                <a:solidFill>
                  <a:srgbClr val="FF0000"/>
                </a:solidFill>
              </a:rPr>
              <a:t>sizeof</a:t>
            </a:r>
            <a:r>
              <a:rPr lang="pl-PL" sz="1400" dirty="0" smtClean="0">
                <a:solidFill>
                  <a:srgbClr val="FF0000"/>
                </a:solidFill>
              </a:rPr>
              <a:t>(</a:t>
            </a:r>
            <a:r>
              <a:rPr lang="pl-PL" sz="1400" dirty="0" err="1" smtClean="0">
                <a:solidFill>
                  <a:srgbClr val="FF0000"/>
                </a:solidFill>
              </a:rPr>
              <a:t>pthread_spinlock_t</a:t>
            </a:r>
            <a:r>
              <a:rPr lang="pl-PL" sz="1400" dirty="0">
                <a:solidFill>
                  <a:srgbClr val="FF0000"/>
                </a:solidFill>
              </a:rPr>
              <a:t>));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res = </a:t>
            </a:r>
            <a:r>
              <a:rPr lang="pl-PL" sz="1400" dirty="0" err="1">
                <a:solidFill>
                  <a:srgbClr val="FF0000"/>
                </a:solidFill>
              </a:rPr>
              <a:t>pthread_spin_init</a:t>
            </a:r>
            <a:r>
              <a:rPr lang="pl-PL" sz="1400" dirty="0">
                <a:solidFill>
                  <a:srgbClr val="FF0000"/>
                </a:solidFill>
              </a:rPr>
              <a:t>(</a:t>
            </a:r>
            <a:r>
              <a:rPr lang="pl-PL" sz="1400" dirty="0" err="1">
                <a:solidFill>
                  <a:srgbClr val="FF0000"/>
                </a:solidFill>
              </a:rPr>
              <a:t>blokada,PTHREAD_PROCESS_SHARED</a:t>
            </a:r>
            <a:r>
              <a:rPr lang="pl-PL" sz="1400" dirty="0" smtClean="0">
                <a:solidFill>
                  <a:srgbClr val="FF0000"/>
                </a:solidFill>
              </a:rPr>
              <a:t>);</a:t>
            </a:r>
            <a:endParaRPr lang="pl-PL" sz="1400" dirty="0">
              <a:solidFill>
                <a:srgbClr val="FF0000"/>
              </a:solidFill>
            </a:endParaRPr>
          </a:p>
          <a:p>
            <a:r>
              <a:rPr lang="pl-PL" sz="1400" dirty="0"/>
              <a:t>    </a:t>
            </a:r>
            <a:r>
              <a:rPr lang="pl-PL" sz="1400" dirty="0" err="1"/>
              <a:t>if</a:t>
            </a:r>
            <a:r>
              <a:rPr lang="pl-PL" sz="1400" dirty="0"/>
              <a:t> (res != 0) </a:t>
            </a:r>
            <a:r>
              <a:rPr lang="pl-PL" sz="1400" dirty="0" smtClean="0"/>
              <a:t>{  </a:t>
            </a:r>
            <a:r>
              <a:rPr lang="pl-PL" sz="1400" dirty="0" err="1"/>
              <a:t>perror</a:t>
            </a:r>
            <a:r>
              <a:rPr lang="pl-PL" sz="1400" dirty="0"/>
              <a:t>("</a:t>
            </a:r>
            <a:r>
              <a:rPr lang="pl-PL" sz="1400" dirty="0" err="1"/>
              <a:t>Spinlock</a:t>
            </a:r>
            <a:r>
              <a:rPr lang="pl-PL" sz="1400" dirty="0"/>
              <a:t> </a:t>
            </a:r>
            <a:r>
              <a:rPr lang="pl-PL" sz="1400" dirty="0" err="1"/>
              <a:t>initialization</a:t>
            </a:r>
            <a:r>
              <a:rPr lang="pl-PL" sz="1400" dirty="0"/>
              <a:t> </a:t>
            </a:r>
            <a:r>
              <a:rPr lang="pl-PL" sz="1400" dirty="0" err="1"/>
              <a:t>failed</a:t>
            </a:r>
            <a:r>
              <a:rPr lang="pl-PL" sz="1400" dirty="0"/>
              <a:t>");</a:t>
            </a:r>
          </a:p>
          <a:p>
            <a:r>
              <a:rPr lang="pl-PL" sz="1400" dirty="0"/>
              <a:t>        </a:t>
            </a:r>
            <a:r>
              <a:rPr lang="pl-PL" sz="1400" dirty="0" smtClean="0"/>
              <a:t>	     </a:t>
            </a:r>
            <a:r>
              <a:rPr lang="pl-PL" sz="1400" dirty="0" err="1" smtClean="0"/>
              <a:t>exit</a:t>
            </a:r>
            <a:r>
              <a:rPr lang="pl-PL" sz="1400" dirty="0" smtClean="0"/>
              <a:t>(EXIT_FAILURE); }</a:t>
            </a:r>
            <a:endParaRPr lang="pl-PL" sz="1400" dirty="0"/>
          </a:p>
          <a:p>
            <a:r>
              <a:rPr lang="en-US" sz="1400" dirty="0"/>
              <a:t>    res = </a:t>
            </a:r>
            <a:r>
              <a:rPr lang="en-US" sz="1400" dirty="0" err="1"/>
              <a:t>pthread_create</a:t>
            </a:r>
            <a:r>
              <a:rPr lang="en-US" sz="1400" dirty="0"/>
              <a:t>(&amp;</a:t>
            </a:r>
            <a:r>
              <a:rPr lang="en-US" sz="1400" dirty="0" err="1"/>
              <a:t>a_thread</a:t>
            </a:r>
            <a:r>
              <a:rPr lang="en-US" sz="1400" dirty="0"/>
              <a:t>, NULL</a:t>
            </a:r>
            <a:r>
              <a:rPr lang="en-US" sz="1400" dirty="0" smtClean="0"/>
              <a:t>,</a:t>
            </a:r>
            <a:endParaRPr lang="pl-PL" sz="1400" dirty="0" smtClean="0"/>
          </a:p>
          <a:p>
            <a:r>
              <a:rPr lang="pl-PL" sz="1400" dirty="0"/>
              <a:t>	</a:t>
            </a:r>
            <a:r>
              <a:rPr lang="pl-PL" sz="1400" dirty="0" smtClean="0"/>
              <a:t>	</a:t>
            </a:r>
            <a:r>
              <a:rPr lang="en-US" sz="1400" dirty="0" smtClean="0"/>
              <a:t> </a:t>
            </a:r>
            <a:r>
              <a:rPr lang="en-US" sz="1400" dirty="0" err="1"/>
              <a:t>thread_function</a:t>
            </a:r>
            <a:r>
              <a:rPr lang="en-US" sz="1400" dirty="0"/>
              <a:t>, NULL);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if</a:t>
            </a:r>
            <a:r>
              <a:rPr lang="pl-PL" sz="1400" dirty="0"/>
              <a:t> (res != 0) </a:t>
            </a:r>
            <a:r>
              <a:rPr lang="pl-PL" sz="1400" dirty="0" smtClean="0"/>
              <a:t>{ </a:t>
            </a:r>
            <a:r>
              <a:rPr lang="pl-PL" sz="1400" dirty="0" err="1" smtClean="0"/>
              <a:t>perror</a:t>
            </a:r>
            <a:r>
              <a:rPr lang="pl-PL" sz="1400" dirty="0"/>
              <a:t>("</a:t>
            </a:r>
            <a:r>
              <a:rPr lang="pl-PL" sz="1400" dirty="0" err="1"/>
              <a:t>Thread</a:t>
            </a:r>
            <a:r>
              <a:rPr lang="pl-PL" sz="1400" dirty="0"/>
              <a:t> </a:t>
            </a:r>
            <a:r>
              <a:rPr lang="pl-PL" sz="1400" dirty="0" err="1"/>
              <a:t>creation</a:t>
            </a:r>
            <a:r>
              <a:rPr lang="pl-PL" sz="1400" dirty="0"/>
              <a:t> </a:t>
            </a:r>
            <a:r>
              <a:rPr lang="pl-PL" sz="1400" dirty="0" err="1"/>
              <a:t>failed</a:t>
            </a:r>
            <a:r>
              <a:rPr lang="pl-PL" sz="1400" dirty="0" smtClean="0"/>
              <a:t>");          </a:t>
            </a:r>
          </a:p>
          <a:p>
            <a:r>
              <a:rPr lang="pl-PL" sz="1400" dirty="0"/>
              <a:t> </a:t>
            </a:r>
            <a:r>
              <a:rPr lang="pl-PL" sz="1400" dirty="0" smtClean="0"/>
              <a:t>                          </a:t>
            </a:r>
            <a:r>
              <a:rPr lang="pl-PL" sz="1400" dirty="0" err="1" smtClean="0"/>
              <a:t>exit</a:t>
            </a:r>
            <a:r>
              <a:rPr lang="pl-PL" sz="1400" dirty="0" smtClean="0"/>
              <a:t>(EXIT_FAILURE);    </a:t>
            </a:r>
            <a:r>
              <a:rPr lang="pl-PL" sz="1400" dirty="0"/>
              <a:t>}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while</a:t>
            </a:r>
            <a:r>
              <a:rPr lang="pl-PL" sz="1400" dirty="0"/>
              <a:t>(1)</a:t>
            </a:r>
          </a:p>
          <a:p>
            <a:r>
              <a:rPr lang="pl-PL" sz="1400" dirty="0"/>
              <a:t>    </a:t>
            </a:r>
            <a:r>
              <a:rPr lang="pl-PL" sz="1400" dirty="0" smtClean="0"/>
              <a:t>{   </a:t>
            </a:r>
            <a:r>
              <a:rPr lang="pl-PL" sz="1400" dirty="0" err="1">
                <a:solidFill>
                  <a:srgbClr val="FF0000"/>
                </a:solidFill>
              </a:rPr>
              <a:t>pthread_spin_lock</a:t>
            </a:r>
            <a:r>
              <a:rPr lang="pl-PL" sz="1400" dirty="0">
                <a:solidFill>
                  <a:srgbClr val="FF0000"/>
                </a:solidFill>
              </a:rPr>
              <a:t>(blokada);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printf</a:t>
            </a:r>
            <a:r>
              <a:rPr lang="en-US" sz="1400" dirty="0"/>
              <a:t>("Spin lock taken by thread 1...\n");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sleep</a:t>
            </a:r>
            <a:r>
              <a:rPr lang="pl-PL" sz="1400" dirty="0"/>
              <a:t>(5);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    </a:t>
            </a:r>
            <a:r>
              <a:rPr lang="pl-PL" sz="1400" dirty="0" err="1">
                <a:solidFill>
                  <a:srgbClr val="FF0000"/>
                </a:solidFill>
              </a:rPr>
              <a:t>pthread_spin_unlock</a:t>
            </a:r>
            <a:r>
              <a:rPr lang="pl-PL" sz="1400" dirty="0">
                <a:solidFill>
                  <a:srgbClr val="FF0000"/>
                </a:solidFill>
              </a:rPr>
              <a:t>(blokada);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printf</a:t>
            </a:r>
            <a:r>
              <a:rPr lang="en-US" sz="1400" dirty="0"/>
              <a:t>("Spin lock released by thread 1...\n");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sleep</a:t>
            </a:r>
            <a:r>
              <a:rPr lang="pl-PL" sz="1400" dirty="0"/>
              <a:t>(3</a:t>
            </a:r>
            <a:r>
              <a:rPr lang="pl-PL" sz="1400" dirty="0" smtClean="0"/>
              <a:t>);    }</a:t>
            </a:r>
            <a:endParaRPr lang="pl-PL" sz="1400" dirty="0"/>
          </a:p>
        </p:txBody>
      </p:sp>
      <p:sp>
        <p:nvSpPr>
          <p:cNvPr id="7" name="Prostokąt 6"/>
          <p:cNvSpPr/>
          <p:nvPr/>
        </p:nvSpPr>
        <p:spPr>
          <a:xfrm>
            <a:off x="4503787" y="836712"/>
            <a:ext cx="4400872" cy="52629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/>
              <a:t> </a:t>
            </a:r>
            <a:r>
              <a:rPr lang="pl-PL" sz="1400" dirty="0" err="1">
                <a:solidFill>
                  <a:srgbClr val="FF0000"/>
                </a:solidFill>
              </a:rPr>
              <a:t>pthread_spin_destroy</a:t>
            </a:r>
            <a:r>
              <a:rPr lang="pl-PL" sz="1400" dirty="0">
                <a:solidFill>
                  <a:srgbClr val="FF0000"/>
                </a:solidFill>
              </a:rPr>
              <a:t>(blokada);</a:t>
            </a:r>
          </a:p>
          <a:p>
            <a:r>
              <a:rPr lang="pl-PL" sz="1400" dirty="0" smtClean="0"/>
              <a:t>    </a:t>
            </a:r>
            <a:r>
              <a:rPr lang="pl-PL" sz="1400" dirty="0"/>
              <a:t>res = </a:t>
            </a:r>
            <a:r>
              <a:rPr lang="pl-PL" sz="1400" dirty="0" err="1"/>
              <a:t>pthread_join</a:t>
            </a:r>
            <a:r>
              <a:rPr lang="pl-PL" sz="1400" dirty="0"/>
              <a:t>(</a:t>
            </a:r>
            <a:r>
              <a:rPr lang="pl-PL" sz="1400" dirty="0" err="1"/>
              <a:t>a_thread</a:t>
            </a:r>
            <a:r>
              <a:rPr lang="pl-PL" sz="1400" dirty="0"/>
              <a:t>, &amp;</a:t>
            </a:r>
            <a:r>
              <a:rPr lang="pl-PL" sz="1400" dirty="0" err="1"/>
              <a:t>thread_result</a:t>
            </a:r>
            <a:r>
              <a:rPr lang="pl-PL" sz="1400" dirty="0"/>
              <a:t>);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if</a:t>
            </a:r>
            <a:r>
              <a:rPr lang="pl-PL" sz="1400" dirty="0"/>
              <a:t> (res != 0) </a:t>
            </a:r>
            <a:r>
              <a:rPr lang="pl-PL" sz="1400" dirty="0" smtClean="0"/>
              <a:t>{        </a:t>
            </a:r>
            <a:r>
              <a:rPr lang="pl-PL" sz="1400" dirty="0" err="1"/>
              <a:t>perror</a:t>
            </a:r>
            <a:r>
              <a:rPr lang="pl-PL" sz="1400" dirty="0"/>
              <a:t>("</a:t>
            </a:r>
            <a:r>
              <a:rPr lang="pl-PL" sz="1400" dirty="0" err="1"/>
              <a:t>Thread</a:t>
            </a:r>
            <a:r>
              <a:rPr lang="pl-PL" sz="1400" dirty="0"/>
              <a:t> </a:t>
            </a:r>
            <a:r>
              <a:rPr lang="pl-PL" sz="1400" dirty="0" err="1"/>
              <a:t>join</a:t>
            </a:r>
            <a:r>
              <a:rPr lang="pl-PL" sz="1400" dirty="0"/>
              <a:t> </a:t>
            </a:r>
            <a:r>
              <a:rPr lang="pl-PL" sz="1400" dirty="0" err="1"/>
              <a:t>failed</a:t>
            </a:r>
            <a:r>
              <a:rPr lang="pl-PL" sz="1400" dirty="0"/>
              <a:t>");</a:t>
            </a:r>
          </a:p>
          <a:p>
            <a:r>
              <a:rPr lang="pl-PL" sz="1400" dirty="0"/>
              <a:t>        </a:t>
            </a:r>
            <a:r>
              <a:rPr lang="pl-PL" sz="1400" dirty="0" smtClean="0"/>
              <a:t>	           </a:t>
            </a:r>
            <a:r>
              <a:rPr lang="pl-PL" sz="1400" dirty="0" err="1" smtClean="0"/>
              <a:t>exit</a:t>
            </a:r>
            <a:r>
              <a:rPr lang="pl-PL" sz="1400" dirty="0" smtClean="0"/>
              <a:t>(EXIT_FAILURE);}</a:t>
            </a:r>
            <a:endParaRPr lang="pl-PL" sz="1400" dirty="0"/>
          </a:p>
          <a:p>
            <a:r>
              <a:rPr lang="pl-PL" sz="1400" dirty="0"/>
              <a:t>    </a:t>
            </a:r>
            <a:r>
              <a:rPr lang="pl-PL" sz="1400" dirty="0" err="1"/>
              <a:t>printf</a:t>
            </a:r>
            <a:r>
              <a:rPr lang="pl-PL" sz="1400" dirty="0"/>
              <a:t>("</a:t>
            </a:r>
            <a:r>
              <a:rPr lang="pl-PL" sz="1400" dirty="0" err="1"/>
              <a:t>Thread</a:t>
            </a:r>
            <a:r>
              <a:rPr lang="pl-PL" sz="1400" dirty="0"/>
              <a:t> </a:t>
            </a:r>
            <a:r>
              <a:rPr lang="pl-PL" sz="1400" dirty="0" err="1"/>
              <a:t>joined</a:t>
            </a:r>
            <a:r>
              <a:rPr lang="pl-PL" sz="1400" dirty="0"/>
              <a:t>\n");</a:t>
            </a:r>
          </a:p>
          <a:p>
            <a:r>
              <a:rPr lang="pl-PL" sz="1400" dirty="0" smtClean="0"/>
              <a:t>    </a:t>
            </a:r>
            <a:r>
              <a:rPr lang="pl-PL" sz="1400" dirty="0" err="1"/>
              <a:t>exit</a:t>
            </a:r>
            <a:r>
              <a:rPr lang="pl-PL" sz="1400" dirty="0"/>
              <a:t>(EXIT_SUCCESS);</a:t>
            </a:r>
          </a:p>
          <a:p>
            <a:r>
              <a:rPr lang="pl-PL" sz="1400" dirty="0"/>
              <a:t>}</a:t>
            </a:r>
          </a:p>
          <a:p>
            <a:endParaRPr lang="pl-PL" sz="1400" dirty="0"/>
          </a:p>
          <a:p>
            <a:r>
              <a:rPr lang="pl-PL" sz="1400" dirty="0" err="1"/>
              <a:t>void</a:t>
            </a:r>
            <a:r>
              <a:rPr lang="pl-PL" sz="1400" dirty="0"/>
              <a:t> *</a:t>
            </a:r>
            <a:r>
              <a:rPr lang="pl-PL" sz="1400" dirty="0" err="1"/>
              <a:t>thread_function</a:t>
            </a:r>
            <a:r>
              <a:rPr lang="pl-PL" sz="1400" dirty="0"/>
              <a:t>(</a:t>
            </a:r>
            <a:r>
              <a:rPr lang="pl-PL" sz="1400" dirty="0" err="1"/>
              <a:t>void</a:t>
            </a:r>
            <a:r>
              <a:rPr lang="pl-PL" sz="1400" dirty="0"/>
              <a:t> *</a:t>
            </a:r>
            <a:r>
              <a:rPr lang="pl-PL" sz="1400" dirty="0" err="1"/>
              <a:t>arg</a:t>
            </a:r>
            <a:r>
              <a:rPr lang="pl-PL" sz="1400" dirty="0"/>
              <a:t>) {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int</a:t>
            </a:r>
            <a:r>
              <a:rPr lang="pl-PL" sz="1400" dirty="0"/>
              <a:t> res;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sleep</a:t>
            </a:r>
            <a:r>
              <a:rPr lang="pl-PL" sz="1400" dirty="0"/>
              <a:t>(1);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while</a:t>
            </a:r>
            <a:r>
              <a:rPr lang="pl-PL" sz="1400" dirty="0"/>
              <a:t>(1)</a:t>
            </a:r>
          </a:p>
          <a:p>
            <a:r>
              <a:rPr lang="pl-PL" sz="1400" dirty="0"/>
              <a:t>    </a:t>
            </a:r>
            <a:r>
              <a:rPr lang="pl-PL" sz="1400" dirty="0" smtClean="0"/>
              <a:t>{  </a:t>
            </a:r>
            <a:r>
              <a:rPr lang="pl-PL" sz="1400" dirty="0">
                <a:solidFill>
                  <a:srgbClr val="FF0000"/>
                </a:solidFill>
              </a:rPr>
              <a:t>res = </a:t>
            </a:r>
            <a:r>
              <a:rPr lang="pl-PL" sz="1400" dirty="0" err="1">
                <a:solidFill>
                  <a:srgbClr val="FF0000"/>
                </a:solidFill>
              </a:rPr>
              <a:t>pthread_spin_trylock</a:t>
            </a:r>
            <a:r>
              <a:rPr lang="pl-PL" sz="1400" dirty="0">
                <a:solidFill>
                  <a:srgbClr val="FF0000"/>
                </a:solidFill>
              </a:rPr>
              <a:t>(blokada);</a:t>
            </a:r>
          </a:p>
          <a:p>
            <a:r>
              <a:rPr lang="pl-PL" sz="1400" dirty="0"/>
              <a:t>        </a:t>
            </a:r>
            <a:r>
              <a:rPr lang="pl-PL" sz="1400" dirty="0" err="1">
                <a:solidFill>
                  <a:srgbClr val="FF0000"/>
                </a:solidFill>
              </a:rPr>
              <a:t>if</a:t>
            </a:r>
            <a:r>
              <a:rPr lang="pl-PL" sz="1400" dirty="0">
                <a:solidFill>
                  <a:srgbClr val="FF0000"/>
                </a:solidFill>
              </a:rPr>
              <a:t>(res != 0)</a:t>
            </a:r>
          </a:p>
          <a:p>
            <a:r>
              <a:rPr lang="pl-PL" sz="1400" dirty="0"/>
              <a:t>        </a:t>
            </a:r>
            <a:r>
              <a:rPr lang="pl-PL" sz="1400" dirty="0" smtClean="0"/>
              <a:t>{  </a:t>
            </a:r>
            <a:r>
              <a:rPr lang="pl-PL" sz="1400" dirty="0" err="1"/>
              <a:t>printf</a:t>
            </a:r>
            <a:r>
              <a:rPr lang="pl-PL" sz="1400" dirty="0"/>
              <a:t>("Spin lock </a:t>
            </a:r>
            <a:r>
              <a:rPr lang="pl-PL" sz="1400" dirty="0" err="1"/>
              <a:t>busy</a:t>
            </a:r>
            <a:r>
              <a:rPr lang="pl-PL" sz="1400" dirty="0"/>
              <a:t>...\n");</a:t>
            </a:r>
          </a:p>
          <a:p>
            <a:r>
              <a:rPr lang="pl-PL" sz="1400" dirty="0"/>
              <a:t>            </a:t>
            </a:r>
            <a:r>
              <a:rPr lang="pl-PL" sz="1400" dirty="0" err="1"/>
              <a:t>sleep</a:t>
            </a:r>
            <a:r>
              <a:rPr lang="pl-PL" sz="1400" dirty="0"/>
              <a:t>(1</a:t>
            </a:r>
            <a:r>
              <a:rPr lang="pl-PL" sz="1400" dirty="0" smtClean="0"/>
              <a:t>); }</a:t>
            </a:r>
          </a:p>
          <a:p>
            <a:r>
              <a:rPr lang="pl-PL" sz="1400" dirty="0" smtClean="0"/>
              <a:t>        </a:t>
            </a:r>
            <a:r>
              <a:rPr lang="pl-PL" sz="1400" dirty="0" err="1" smtClean="0"/>
              <a:t>else</a:t>
            </a:r>
            <a:endParaRPr lang="pl-PL" sz="1400" dirty="0" smtClean="0"/>
          </a:p>
          <a:p>
            <a:r>
              <a:rPr lang="pl-PL" sz="1400" dirty="0" smtClean="0"/>
              <a:t>        { </a:t>
            </a:r>
            <a:r>
              <a:rPr lang="en-US" sz="1400" dirty="0" smtClean="0"/>
              <a:t>  </a:t>
            </a:r>
            <a:r>
              <a:rPr lang="en-US" sz="1400" dirty="0" err="1"/>
              <a:t>printf</a:t>
            </a:r>
            <a:r>
              <a:rPr lang="en-US" sz="1400" dirty="0"/>
              <a:t>("Spin lock taken by thread 2...\n");</a:t>
            </a:r>
          </a:p>
          <a:p>
            <a:r>
              <a:rPr lang="pl-PL" sz="1400" dirty="0"/>
              <a:t>            </a:t>
            </a:r>
            <a:r>
              <a:rPr lang="pl-PL" sz="1400" dirty="0" err="1"/>
              <a:t>sleep</a:t>
            </a:r>
            <a:r>
              <a:rPr lang="pl-PL" sz="1400" dirty="0"/>
              <a:t>(1);</a:t>
            </a:r>
          </a:p>
          <a:p>
            <a:r>
              <a:rPr lang="pl-PL" sz="1400" dirty="0"/>
              <a:t>            </a:t>
            </a:r>
            <a:r>
              <a:rPr lang="pl-PL" sz="1400" dirty="0" err="1">
                <a:solidFill>
                  <a:srgbClr val="FF0000"/>
                </a:solidFill>
              </a:rPr>
              <a:t>pthread_spin_unlock</a:t>
            </a:r>
            <a:r>
              <a:rPr lang="pl-PL" sz="1400" dirty="0">
                <a:solidFill>
                  <a:srgbClr val="FF0000"/>
                </a:solidFill>
              </a:rPr>
              <a:t>(blokada);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printf</a:t>
            </a:r>
            <a:r>
              <a:rPr lang="en-US" sz="1400" dirty="0"/>
              <a:t>("Spin lock released by thread 2...\n");</a:t>
            </a:r>
          </a:p>
          <a:p>
            <a:r>
              <a:rPr lang="pl-PL" sz="1400" dirty="0"/>
              <a:t>            </a:t>
            </a:r>
            <a:r>
              <a:rPr lang="pl-PL" sz="1400" dirty="0" err="1"/>
              <a:t>sleep</a:t>
            </a:r>
            <a:r>
              <a:rPr lang="pl-PL" sz="1400" dirty="0"/>
              <a:t>(1</a:t>
            </a:r>
            <a:r>
              <a:rPr lang="pl-PL" sz="1400" dirty="0" smtClean="0"/>
              <a:t>); }</a:t>
            </a:r>
          </a:p>
          <a:p>
            <a:r>
              <a:rPr lang="pl-PL" sz="1400" dirty="0" smtClean="0"/>
              <a:t>    }</a:t>
            </a:r>
          </a:p>
          <a:p>
            <a:r>
              <a:rPr lang="pl-PL" sz="1400" dirty="0" smtClean="0"/>
              <a:t>    </a:t>
            </a:r>
            <a:r>
              <a:rPr lang="pl-PL" sz="1400" dirty="0" err="1"/>
              <a:t>pthread_exit</a:t>
            </a:r>
            <a:r>
              <a:rPr lang="pl-PL" sz="1400" dirty="0"/>
              <a:t>(0</a:t>
            </a:r>
            <a:r>
              <a:rPr lang="pl-PL" sz="1400" dirty="0" smtClean="0"/>
              <a:t>); }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9403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92088"/>
          </a:xfrm>
        </p:spPr>
        <p:txBody>
          <a:bodyPr>
            <a:noAutofit/>
          </a:bodyPr>
          <a:lstStyle/>
          <a:p>
            <a:r>
              <a:rPr lang="pl-PL" sz="2400" dirty="0" smtClean="0"/>
              <a:t>Niesystemowe metody zapewniania wzajemnego wykluczania - podsumowanie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17</a:t>
            </a:fld>
            <a:endParaRPr lang="pl-P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456025" cy="53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3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418058"/>
          </a:xfrm>
        </p:spPr>
        <p:txBody>
          <a:bodyPr>
            <a:noAutofit/>
          </a:bodyPr>
          <a:lstStyle/>
          <a:p>
            <a:r>
              <a:rPr lang="pl-PL" sz="3200" dirty="0" smtClean="0"/>
              <a:t>Systemowe metody wzajemnego wykluczania</a:t>
            </a:r>
            <a:endParaRPr lang="pl-PL" sz="32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18</a:t>
            </a:fld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4498"/>
            <a:ext cx="8311652" cy="531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174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Autofit/>
          </a:bodyPr>
          <a:lstStyle/>
          <a:p>
            <a:r>
              <a:rPr lang="pl-PL" sz="4000" dirty="0" err="1" smtClean="0"/>
              <a:t>Mutexy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073427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Wątki dzielą wspólny obszar danych. Stąd współbieżny dostęp </a:t>
            </a:r>
            <a:r>
              <a:rPr lang="pl-PL" dirty="0" smtClean="0"/>
              <a:t>do danych </a:t>
            </a:r>
            <a:r>
              <a:rPr lang="pl-PL" dirty="0"/>
              <a:t>może naruszyć ich integralność. </a:t>
            </a:r>
            <a:endParaRPr lang="pl-PL" dirty="0" smtClean="0"/>
          </a:p>
          <a:p>
            <a:r>
              <a:rPr lang="pl-PL" dirty="0" smtClean="0"/>
              <a:t>Należy zapewnić synchronizację </a:t>
            </a:r>
            <a:r>
              <a:rPr lang="pl-PL" dirty="0"/>
              <a:t>dostępu do wspólnych danych.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bibliotece </a:t>
            </a:r>
            <a:r>
              <a:rPr lang="pl-PL" dirty="0" err="1"/>
              <a:t>pthreads</a:t>
            </a:r>
            <a:r>
              <a:rPr lang="pl-PL" dirty="0"/>
              <a:t> </a:t>
            </a:r>
            <a:r>
              <a:rPr lang="pl-PL" dirty="0" smtClean="0"/>
              <a:t>do zapewnienia </a:t>
            </a:r>
            <a:r>
              <a:rPr lang="pl-PL" dirty="0"/>
              <a:t>wyłączności dostępu do danych stosuje się </a:t>
            </a:r>
            <a:r>
              <a:rPr lang="pl-PL" dirty="0" smtClean="0"/>
              <a:t>mechanizm </a:t>
            </a:r>
            <a:r>
              <a:rPr lang="pl-PL" dirty="0" err="1" smtClean="0"/>
              <a:t>muteksu</a:t>
            </a:r>
            <a:r>
              <a:rPr lang="pl-PL" dirty="0" smtClean="0"/>
              <a:t> </a:t>
            </a:r>
            <a:r>
              <a:rPr lang="pl-PL" dirty="0"/>
              <a:t>(</a:t>
            </a:r>
            <a:r>
              <a:rPr lang="pl-PL" i="1" dirty="0"/>
              <a:t>ang. </a:t>
            </a:r>
            <a:r>
              <a:rPr lang="pl-PL" i="1" dirty="0" err="1"/>
              <a:t>mutex</a:t>
            </a:r>
            <a:r>
              <a:rPr lang="pl-PL" dirty="0"/>
              <a:t>). Nazwa ta pochodzi od słów </a:t>
            </a:r>
            <a:r>
              <a:rPr lang="pl-PL" i="1" dirty="0"/>
              <a:t>Mutual </a:t>
            </a:r>
            <a:r>
              <a:rPr lang="pl-PL" i="1" dirty="0" err="1"/>
              <a:t>exclusion</a:t>
            </a:r>
            <a:r>
              <a:rPr lang="pl-PL" i="1" dirty="0"/>
              <a:t> </a:t>
            </a:r>
            <a:r>
              <a:rPr lang="pl-PL" dirty="0" smtClean="0"/>
              <a:t>czyli wzajemne </a:t>
            </a:r>
            <a:r>
              <a:rPr lang="pl-PL" dirty="0"/>
              <a:t>wykluczanie.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6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Postawienie problemu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Poszukujemy dostępnych metod zapewniających wzajemne wykluczanie oraz technik synchronizacji pomiędzy procesami/wątkami.</a:t>
            </a:r>
          </a:p>
          <a:p>
            <a:r>
              <a:rPr lang="pl-PL" dirty="0" smtClean="0"/>
              <a:t>Przegląd zostanie dokonany częściowo w oparciu o materiał wprowadzony w poprzednich wykładach 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686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Funkcje do obsługi </a:t>
            </a:r>
            <a:r>
              <a:rPr lang="pl-PL" dirty="0" err="1" smtClean="0"/>
              <a:t>mutexów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20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07504" y="126876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#</a:t>
            </a:r>
            <a:r>
              <a:rPr lang="pl-PL" dirty="0" err="1"/>
              <a:t>include</a:t>
            </a:r>
            <a:r>
              <a:rPr lang="pl-PL" dirty="0"/>
              <a:t> &lt;</a:t>
            </a:r>
            <a:r>
              <a:rPr lang="pl-PL" dirty="0" err="1"/>
              <a:t>pthread.h</a:t>
            </a:r>
            <a:r>
              <a:rPr lang="pl-PL" dirty="0" smtClean="0"/>
              <a:t>&gt;</a:t>
            </a:r>
          </a:p>
          <a:p>
            <a:r>
              <a:rPr lang="pl-PL" dirty="0" smtClean="0"/>
              <a:t>//Inicjalizacja:</a:t>
            </a:r>
            <a:endParaRPr lang="pl-PL" dirty="0"/>
          </a:p>
          <a:p>
            <a:r>
              <a:rPr lang="pl-PL" dirty="0" err="1"/>
              <a:t>int</a:t>
            </a:r>
            <a:r>
              <a:rPr lang="pl-PL" dirty="0"/>
              <a:t> </a:t>
            </a:r>
            <a:r>
              <a:rPr lang="pl-PL" dirty="0" err="1"/>
              <a:t>pthread_mutex_init</a:t>
            </a:r>
            <a:r>
              <a:rPr lang="pl-PL" dirty="0"/>
              <a:t>(</a:t>
            </a:r>
            <a:r>
              <a:rPr lang="pl-PL" dirty="0" err="1"/>
              <a:t>pthread_mutex_t</a:t>
            </a:r>
            <a:r>
              <a:rPr lang="pl-PL" dirty="0"/>
              <a:t> *</a:t>
            </a:r>
            <a:r>
              <a:rPr lang="pl-PL" dirty="0" err="1"/>
              <a:t>mutex</a:t>
            </a:r>
            <a:r>
              <a:rPr lang="pl-PL" dirty="0"/>
              <a:t>, </a:t>
            </a:r>
            <a:r>
              <a:rPr lang="pl-PL" dirty="0" err="1"/>
              <a:t>const</a:t>
            </a:r>
            <a:r>
              <a:rPr lang="pl-PL" dirty="0"/>
              <a:t> </a:t>
            </a:r>
            <a:r>
              <a:rPr lang="pl-PL" dirty="0" err="1" smtClean="0"/>
              <a:t>pthread_mutexattr_t</a:t>
            </a:r>
            <a:r>
              <a:rPr lang="pl-PL" dirty="0" smtClean="0"/>
              <a:t> *</a:t>
            </a:r>
            <a:r>
              <a:rPr lang="pl-PL" dirty="0" err="1" smtClean="0"/>
              <a:t>mutexattr</a:t>
            </a:r>
            <a:r>
              <a:rPr lang="pl-PL" dirty="0" smtClean="0"/>
              <a:t>);</a:t>
            </a:r>
          </a:p>
          <a:p>
            <a:endParaRPr lang="pl-PL" dirty="0" smtClean="0"/>
          </a:p>
          <a:p>
            <a:r>
              <a:rPr lang="pl-PL" dirty="0" smtClean="0"/>
              <a:t>// </a:t>
            </a:r>
            <a:r>
              <a:rPr lang="pl-PL" dirty="0"/>
              <a:t>Z</a:t>
            </a:r>
            <a:r>
              <a:rPr lang="pl-PL" dirty="0" smtClean="0"/>
              <a:t>amknięcie dostępu do sekcji krytycznej:</a:t>
            </a:r>
            <a:endParaRPr lang="pl-PL" dirty="0"/>
          </a:p>
          <a:p>
            <a:r>
              <a:rPr lang="pl-PL" dirty="0" err="1"/>
              <a:t>int</a:t>
            </a:r>
            <a:r>
              <a:rPr lang="pl-PL" dirty="0"/>
              <a:t> </a:t>
            </a:r>
            <a:r>
              <a:rPr lang="pl-PL" dirty="0" err="1"/>
              <a:t>pthread_mutex_lock</a:t>
            </a:r>
            <a:r>
              <a:rPr lang="pl-PL" dirty="0"/>
              <a:t>(</a:t>
            </a:r>
            <a:r>
              <a:rPr lang="pl-PL" dirty="0" err="1"/>
              <a:t>pthread_mutex_t</a:t>
            </a:r>
            <a:r>
              <a:rPr lang="pl-PL" dirty="0"/>
              <a:t> *</a:t>
            </a:r>
            <a:r>
              <a:rPr lang="pl-PL" dirty="0" err="1"/>
              <a:t>mutex</a:t>
            </a:r>
            <a:r>
              <a:rPr lang="pl-PL" dirty="0" smtClean="0"/>
              <a:t>));</a:t>
            </a:r>
          </a:p>
          <a:p>
            <a:endParaRPr lang="pl-PL" dirty="0"/>
          </a:p>
          <a:p>
            <a:r>
              <a:rPr lang="pl-PL" dirty="0" smtClean="0"/>
              <a:t>// Otwarcie dostępu do sekcji krytycznej:</a:t>
            </a:r>
            <a:endParaRPr lang="pl-PL" dirty="0"/>
          </a:p>
          <a:p>
            <a:r>
              <a:rPr lang="pl-PL" dirty="0" err="1"/>
              <a:t>int</a:t>
            </a:r>
            <a:r>
              <a:rPr lang="pl-PL" dirty="0"/>
              <a:t> </a:t>
            </a:r>
            <a:r>
              <a:rPr lang="pl-PL" dirty="0" err="1"/>
              <a:t>pthread_mutex_unlock</a:t>
            </a:r>
            <a:r>
              <a:rPr lang="pl-PL" dirty="0"/>
              <a:t>(</a:t>
            </a:r>
            <a:r>
              <a:rPr lang="pl-PL" dirty="0" err="1"/>
              <a:t>pthread_mutex_t</a:t>
            </a:r>
            <a:r>
              <a:rPr lang="pl-PL" dirty="0"/>
              <a:t> *</a:t>
            </a:r>
            <a:r>
              <a:rPr lang="pl-PL" dirty="0" err="1"/>
              <a:t>mutex</a:t>
            </a:r>
            <a:r>
              <a:rPr lang="pl-PL" dirty="0" smtClean="0"/>
              <a:t>);</a:t>
            </a:r>
          </a:p>
          <a:p>
            <a:endParaRPr lang="pl-PL" dirty="0"/>
          </a:p>
          <a:p>
            <a:r>
              <a:rPr lang="pl-PL" dirty="0" smtClean="0"/>
              <a:t>// Zniszczenie </a:t>
            </a:r>
            <a:r>
              <a:rPr lang="pl-PL" dirty="0" err="1" smtClean="0"/>
              <a:t>mutex’a</a:t>
            </a:r>
            <a:endParaRPr lang="pl-PL" dirty="0"/>
          </a:p>
          <a:p>
            <a:r>
              <a:rPr lang="pl-PL" dirty="0" err="1"/>
              <a:t>int</a:t>
            </a:r>
            <a:r>
              <a:rPr lang="pl-PL" dirty="0"/>
              <a:t> </a:t>
            </a:r>
            <a:r>
              <a:rPr lang="pl-PL" dirty="0" err="1"/>
              <a:t>pthread_mutex_destroy</a:t>
            </a:r>
            <a:r>
              <a:rPr lang="pl-PL" dirty="0"/>
              <a:t>(</a:t>
            </a:r>
            <a:r>
              <a:rPr lang="pl-PL" dirty="0" err="1"/>
              <a:t>pthread_mutex_t</a:t>
            </a:r>
            <a:r>
              <a:rPr lang="pl-PL" dirty="0"/>
              <a:t> *</a:t>
            </a:r>
            <a:r>
              <a:rPr lang="pl-PL" dirty="0" err="1"/>
              <a:t>mutex</a:t>
            </a:r>
            <a:r>
              <a:rPr lang="pl-PL" dirty="0" smtClean="0"/>
              <a:t>);</a:t>
            </a:r>
          </a:p>
          <a:p>
            <a:endParaRPr lang="pl-PL" dirty="0"/>
          </a:p>
          <a:p>
            <a:r>
              <a:rPr lang="pl-PL" dirty="0" smtClean="0"/>
              <a:t>Uwagi: </a:t>
            </a:r>
          </a:p>
          <a:p>
            <a:r>
              <a:rPr lang="pl-PL" dirty="0" smtClean="0"/>
              <a:t>Funkcje korzystają ze wcześniej zadeklarowanego obiektu typu:</a:t>
            </a:r>
            <a:br>
              <a:rPr lang="pl-PL" dirty="0" smtClean="0"/>
            </a:br>
            <a:r>
              <a:rPr lang="pl-PL" dirty="0" err="1"/>
              <a:t>pthread_mutex_t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15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46050"/>
          </a:xfrm>
        </p:spPr>
        <p:txBody>
          <a:bodyPr>
            <a:noAutofit/>
          </a:bodyPr>
          <a:lstStyle/>
          <a:p>
            <a:r>
              <a:rPr lang="pl-PL" sz="2000" dirty="0" smtClean="0"/>
              <a:t>Przykład – ochrona współdzielonych danych z zastosowaniem </a:t>
            </a:r>
            <a:r>
              <a:rPr lang="pl-PL" sz="2000" dirty="0" err="1" smtClean="0"/>
              <a:t>mutex’a</a:t>
            </a:r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21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79512" y="692696"/>
            <a:ext cx="4392488" cy="56938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stdio.h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unistd.h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stdlib.h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pthread.h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semaphore.h</a:t>
            </a:r>
            <a:r>
              <a:rPr lang="pl-PL" sz="1400" dirty="0"/>
              <a:t>&gt;</a:t>
            </a:r>
          </a:p>
          <a:p>
            <a:endParaRPr lang="pl-PL" sz="1400" dirty="0" smtClean="0"/>
          </a:p>
          <a:p>
            <a:r>
              <a:rPr lang="pl-PL" sz="1400" dirty="0" err="1" smtClean="0"/>
              <a:t>void</a:t>
            </a:r>
            <a:r>
              <a:rPr lang="pl-PL" sz="1400" dirty="0" smtClean="0"/>
              <a:t> </a:t>
            </a:r>
            <a:r>
              <a:rPr lang="pl-PL" sz="1400" dirty="0"/>
              <a:t>*</a:t>
            </a:r>
            <a:r>
              <a:rPr lang="pl-PL" sz="1400" dirty="0" err="1"/>
              <a:t>thread_function</a:t>
            </a:r>
            <a:r>
              <a:rPr lang="pl-PL" sz="1400" dirty="0"/>
              <a:t>(</a:t>
            </a:r>
            <a:r>
              <a:rPr lang="pl-PL" sz="1400" dirty="0" err="1"/>
              <a:t>void</a:t>
            </a:r>
            <a:r>
              <a:rPr lang="pl-PL" sz="1400" dirty="0"/>
              <a:t> *</a:t>
            </a:r>
            <a:r>
              <a:rPr lang="pl-PL" sz="1400" dirty="0" err="1"/>
              <a:t>arg</a:t>
            </a:r>
            <a:r>
              <a:rPr lang="pl-PL" sz="1400" dirty="0" smtClean="0"/>
              <a:t>); 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pthread_mutex_t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work_mutex</a:t>
            </a:r>
            <a:r>
              <a:rPr lang="en-US" sz="1400" dirty="0">
                <a:solidFill>
                  <a:srgbClr val="FF0000"/>
                </a:solidFill>
              </a:rPr>
              <a:t>; </a:t>
            </a:r>
            <a:endParaRPr lang="pl-PL" sz="1400" dirty="0">
              <a:solidFill>
                <a:srgbClr val="FF0000"/>
              </a:solidFill>
            </a:endParaRPr>
          </a:p>
          <a:p>
            <a:r>
              <a:rPr lang="pl-PL" sz="1400" dirty="0"/>
              <a:t>#</a:t>
            </a:r>
            <a:r>
              <a:rPr lang="pl-PL" sz="1400" dirty="0" err="1"/>
              <a:t>define</a:t>
            </a:r>
            <a:r>
              <a:rPr lang="pl-PL" sz="1400" dirty="0"/>
              <a:t> WORK_SIZE 1024</a:t>
            </a:r>
          </a:p>
          <a:p>
            <a:r>
              <a:rPr lang="pl-PL" sz="1400" dirty="0"/>
              <a:t>char </a:t>
            </a:r>
            <a:r>
              <a:rPr lang="pl-PL" sz="1400" dirty="0" err="1"/>
              <a:t>work_area</a:t>
            </a:r>
            <a:r>
              <a:rPr lang="pl-PL" sz="1400" dirty="0"/>
              <a:t>[WORK_SIZE</a:t>
            </a:r>
            <a:r>
              <a:rPr lang="pl-PL" sz="1400" dirty="0" smtClean="0"/>
              <a:t>]; </a:t>
            </a:r>
            <a:r>
              <a:rPr lang="pl-PL" sz="1400" dirty="0" err="1" smtClean="0"/>
              <a:t>int</a:t>
            </a:r>
            <a:r>
              <a:rPr lang="pl-PL" sz="1400" dirty="0" smtClean="0"/>
              <a:t> </a:t>
            </a:r>
            <a:r>
              <a:rPr lang="pl-PL" sz="1400" dirty="0" err="1"/>
              <a:t>time_to_exit</a:t>
            </a:r>
            <a:r>
              <a:rPr lang="pl-PL" sz="1400" dirty="0"/>
              <a:t> = 0;</a:t>
            </a:r>
          </a:p>
          <a:p>
            <a:endParaRPr lang="pl-PL" sz="1400" dirty="0"/>
          </a:p>
          <a:p>
            <a:r>
              <a:rPr lang="pl-PL" sz="1400" dirty="0" err="1"/>
              <a:t>int</a:t>
            </a:r>
            <a:r>
              <a:rPr lang="pl-PL" sz="1400" dirty="0"/>
              <a:t> </a:t>
            </a:r>
            <a:r>
              <a:rPr lang="pl-PL" sz="1400" dirty="0" err="1"/>
              <a:t>main</a:t>
            </a:r>
            <a:r>
              <a:rPr lang="pl-PL" sz="1400" dirty="0"/>
              <a:t>() {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int</a:t>
            </a:r>
            <a:r>
              <a:rPr lang="pl-PL" sz="1400" dirty="0"/>
              <a:t> res</a:t>
            </a:r>
            <a:r>
              <a:rPr lang="pl-PL" sz="1400" dirty="0" smtClean="0"/>
              <a:t>;    </a:t>
            </a:r>
            <a:r>
              <a:rPr lang="pl-PL" sz="1400" dirty="0" err="1"/>
              <a:t>pthread_t</a:t>
            </a:r>
            <a:r>
              <a:rPr lang="pl-PL" sz="1400" dirty="0"/>
              <a:t> </a:t>
            </a:r>
            <a:r>
              <a:rPr lang="pl-PL" sz="1400" dirty="0" err="1"/>
              <a:t>a_thread</a:t>
            </a:r>
            <a:r>
              <a:rPr lang="pl-PL" sz="1400" dirty="0" smtClean="0"/>
              <a:t>;    </a:t>
            </a:r>
            <a:r>
              <a:rPr lang="pl-PL" sz="1400" dirty="0" err="1"/>
              <a:t>void</a:t>
            </a:r>
            <a:r>
              <a:rPr lang="pl-PL" sz="1400" dirty="0"/>
              <a:t> *</a:t>
            </a:r>
            <a:r>
              <a:rPr lang="pl-PL" sz="1400" dirty="0" err="1"/>
              <a:t>thread_result</a:t>
            </a:r>
            <a:r>
              <a:rPr lang="pl-PL" sz="1400" dirty="0"/>
              <a:t>;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res = </a:t>
            </a:r>
            <a:r>
              <a:rPr lang="pl-PL" sz="1400" dirty="0" err="1">
                <a:solidFill>
                  <a:srgbClr val="FF0000"/>
                </a:solidFill>
              </a:rPr>
              <a:t>pthread_mutex_init</a:t>
            </a:r>
            <a:r>
              <a:rPr lang="pl-PL" sz="1400" dirty="0">
                <a:solidFill>
                  <a:srgbClr val="FF0000"/>
                </a:solidFill>
              </a:rPr>
              <a:t>(&amp;</a:t>
            </a:r>
            <a:r>
              <a:rPr lang="pl-PL" sz="1400" dirty="0" err="1">
                <a:solidFill>
                  <a:srgbClr val="FF0000"/>
                </a:solidFill>
              </a:rPr>
              <a:t>work_mutex</a:t>
            </a:r>
            <a:r>
              <a:rPr lang="pl-PL" sz="1400" dirty="0">
                <a:solidFill>
                  <a:srgbClr val="FF0000"/>
                </a:solidFill>
              </a:rPr>
              <a:t>, NULL);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if</a:t>
            </a:r>
            <a:r>
              <a:rPr lang="pl-PL" sz="1400" dirty="0"/>
              <a:t> (res != 0) </a:t>
            </a:r>
            <a:r>
              <a:rPr lang="pl-PL" sz="1400" dirty="0" smtClean="0"/>
              <a:t>{        </a:t>
            </a:r>
            <a:r>
              <a:rPr lang="pl-PL" sz="1400" dirty="0" err="1"/>
              <a:t>perror</a:t>
            </a:r>
            <a:r>
              <a:rPr lang="pl-PL" sz="1400" dirty="0"/>
              <a:t>("</a:t>
            </a:r>
            <a:r>
              <a:rPr lang="pl-PL" sz="1400" dirty="0" err="1"/>
              <a:t>Mutex</a:t>
            </a:r>
            <a:r>
              <a:rPr lang="pl-PL" sz="1400" dirty="0"/>
              <a:t> </a:t>
            </a:r>
            <a:r>
              <a:rPr lang="pl-PL" sz="1400" dirty="0" err="1"/>
              <a:t>initialization</a:t>
            </a:r>
            <a:r>
              <a:rPr lang="pl-PL" sz="1400" dirty="0"/>
              <a:t> </a:t>
            </a:r>
            <a:r>
              <a:rPr lang="pl-PL" sz="1400" dirty="0" err="1"/>
              <a:t>failed</a:t>
            </a:r>
            <a:r>
              <a:rPr lang="pl-PL" sz="1400" dirty="0"/>
              <a:t>");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exit</a:t>
            </a:r>
            <a:r>
              <a:rPr lang="pl-PL" sz="1400" dirty="0"/>
              <a:t>(EXIT_FAILURE</a:t>
            </a:r>
            <a:r>
              <a:rPr lang="pl-PL" sz="1400" dirty="0" smtClean="0"/>
              <a:t>);}</a:t>
            </a:r>
            <a:endParaRPr lang="pl-PL" sz="1400" dirty="0"/>
          </a:p>
          <a:p>
            <a:r>
              <a:rPr lang="en-US" sz="1400" dirty="0"/>
              <a:t>    res = </a:t>
            </a:r>
            <a:r>
              <a:rPr lang="en-US" sz="1400" dirty="0" err="1"/>
              <a:t>pthread_create</a:t>
            </a:r>
            <a:r>
              <a:rPr lang="en-US" sz="1400" dirty="0"/>
              <a:t>(&amp;</a:t>
            </a:r>
            <a:r>
              <a:rPr lang="en-US" sz="1400" dirty="0" err="1"/>
              <a:t>a_thread</a:t>
            </a:r>
            <a:r>
              <a:rPr lang="en-US" sz="1400" dirty="0"/>
              <a:t>, NULL, </a:t>
            </a:r>
            <a:endParaRPr lang="pl-PL" sz="1400" dirty="0" smtClean="0"/>
          </a:p>
          <a:p>
            <a:r>
              <a:rPr lang="pl-PL" sz="1400" dirty="0"/>
              <a:t>	</a:t>
            </a:r>
            <a:r>
              <a:rPr lang="pl-PL" sz="1400" dirty="0" smtClean="0"/>
              <a:t>	</a:t>
            </a:r>
            <a:r>
              <a:rPr lang="en-US" sz="1400" dirty="0" err="1" smtClean="0"/>
              <a:t>thread_function</a:t>
            </a:r>
            <a:r>
              <a:rPr lang="en-US" sz="1400" dirty="0"/>
              <a:t>, NULL);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if</a:t>
            </a:r>
            <a:r>
              <a:rPr lang="pl-PL" sz="1400" dirty="0"/>
              <a:t> (res != 0) </a:t>
            </a:r>
            <a:r>
              <a:rPr lang="pl-PL" sz="1400" dirty="0" smtClean="0"/>
              <a:t>{ </a:t>
            </a:r>
            <a:r>
              <a:rPr lang="pl-PL" sz="1400" dirty="0" err="1"/>
              <a:t>perror</a:t>
            </a:r>
            <a:r>
              <a:rPr lang="pl-PL" sz="1400" dirty="0"/>
              <a:t>("</a:t>
            </a:r>
            <a:r>
              <a:rPr lang="pl-PL" sz="1400" dirty="0" err="1"/>
              <a:t>Thread</a:t>
            </a:r>
            <a:r>
              <a:rPr lang="pl-PL" sz="1400" dirty="0"/>
              <a:t> </a:t>
            </a:r>
            <a:r>
              <a:rPr lang="pl-PL" sz="1400" dirty="0" err="1"/>
              <a:t>creation</a:t>
            </a:r>
            <a:r>
              <a:rPr lang="pl-PL" sz="1400" dirty="0"/>
              <a:t> </a:t>
            </a:r>
            <a:r>
              <a:rPr lang="pl-PL" sz="1400" dirty="0" err="1"/>
              <a:t>failed</a:t>
            </a:r>
            <a:r>
              <a:rPr lang="pl-PL" sz="1400" dirty="0"/>
              <a:t>");</a:t>
            </a:r>
          </a:p>
          <a:p>
            <a:r>
              <a:rPr lang="pl-PL" sz="1400" dirty="0"/>
              <a:t>        </a:t>
            </a:r>
            <a:r>
              <a:rPr lang="pl-PL" sz="1400" dirty="0" smtClean="0"/>
              <a:t>		</a:t>
            </a:r>
            <a:r>
              <a:rPr lang="pl-PL" sz="1400" dirty="0" err="1" smtClean="0"/>
              <a:t>exit</a:t>
            </a:r>
            <a:r>
              <a:rPr lang="pl-PL" sz="1400" dirty="0" smtClean="0"/>
              <a:t>(EXIT_FAILURE);}</a:t>
            </a:r>
            <a:endParaRPr lang="pl-PL" sz="1400" dirty="0"/>
          </a:p>
          <a:p>
            <a:r>
              <a:rPr lang="pl-PL" sz="1400" dirty="0"/>
              <a:t>    </a:t>
            </a:r>
            <a:r>
              <a:rPr lang="pl-PL" sz="1400" dirty="0" err="1">
                <a:solidFill>
                  <a:srgbClr val="FF0000"/>
                </a:solidFill>
              </a:rPr>
              <a:t>pthread_mutex_lock</a:t>
            </a:r>
            <a:r>
              <a:rPr lang="pl-PL" sz="1400" dirty="0">
                <a:solidFill>
                  <a:srgbClr val="FF0000"/>
                </a:solidFill>
              </a:rPr>
              <a:t>(&amp;</a:t>
            </a:r>
            <a:r>
              <a:rPr lang="pl-PL" sz="1400" dirty="0" err="1">
                <a:solidFill>
                  <a:srgbClr val="FF0000"/>
                </a:solidFill>
              </a:rPr>
              <a:t>work_mutex</a:t>
            </a:r>
            <a:r>
              <a:rPr lang="pl-PL" sz="1400" dirty="0">
                <a:solidFill>
                  <a:srgbClr val="FF0000"/>
                </a:solidFill>
              </a:rPr>
              <a:t>);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printf</a:t>
            </a:r>
            <a:r>
              <a:rPr lang="en-US" sz="1400" dirty="0"/>
              <a:t>("Input some text. Enter 'end' to finish\n");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while</a:t>
            </a:r>
            <a:r>
              <a:rPr lang="pl-PL" sz="1400" dirty="0"/>
              <a:t>(!</a:t>
            </a:r>
            <a:r>
              <a:rPr lang="pl-PL" sz="1400" dirty="0" err="1"/>
              <a:t>time_to_exit</a:t>
            </a:r>
            <a:r>
              <a:rPr lang="pl-PL" sz="1400" dirty="0"/>
              <a:t>) {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fgets</a:t>
            </a:r>
            <a:r>
              <a:rPr lang="pl-PL" sz="1400" dirty="0"/>
              <a:t>(</a:t>
            </a:r>
            <a:r>
              <a:rPr lang="pl-PL" sz="1400" dirty="0" err="1"/>
              <a:t>work_area</a:t>
            </a:r>
            <a:r>
              <a:rPr lang="pl-PL" sz="1400" dirty="0"/>
              <a:t>, WORK_SIZE, </a:t>
            </a:r>
            <a:r>
              <a:rPr lang="pl-PL" sz="1400" dirty="0" err="1"/>
              <a:t>stdin</a:t>
            </a:r>
            <a:r>
              <a:rPr lang="pl-PL" sz="1400" dirty="0"/>
              <a:t>);</a:t>
            </a:r>
          </a:p>
          <a:p>
            <a:r>
              <a:rPr lang="pl-PL" sz="1400" dirty="0"/>
              <a:t>        </a:t>
            </a:r>
            <a:r>
              <a:rPr lang="pl-PL" sz="1400" dirty="0" err="1">
                <a:solidFill>
                  <a:srgbClr val="FF0000"/>
                </a:solidFill>
              </a:rPr>
              <a:t>pthread_mutex_unlock</a:t>
            </a:r>
            <a:r>
              <a:rPr lang="pl-PL" sz="1400" dirty="0">
                <a:solidFill>
                  <a:srgbClr val="FF0000"/>
                </a:solidFill>
              </a:rPr>
              <a:t>(&amp;</a:t>
            </a:r>
            <a:r>
              <a:rPr lang="pl-PL" sz="1400" dirty="0" err="1">
                <a:solidFill>
                  <a:srgbClr val="FF0000"/>
                </a:solidFill>
              </a:rPr>
              <a:t>work_mutex</a:t>
            </a:r>
            <a:r>
              <a:rPr lang="pl-PL" sz="1400" dirty="0">
                <a:solidFill>
                  <a:srgbClr val="FF0000"/>
                </a:solidFill>
              </a:rPr>
              <a:t>);</a:t>
            </a:r>
          </a:p>
          <a:p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572000" y="714160"/>
            <a:ext cx="4392488" cy="59093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 err="1" smtClean="0"/>
              <a:t>while</a:t>
            </a:r>
            <a:r>
              <a:rPr lang="pl-PL" sz="1400" dirty="0" smtClean="0"/>
              <a:t>(1</a:t>
            </a:r>
            <a:r>
              <a:rPr lang="pl-PL" sz="1400" dirty="0"/>
              <a:t>) {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        </a:t>
            </a:r>
            <a:r>
              <a:rPr lang="pl-PL" sz="1400" dirty="0" err="1">
                <a:solidFill>
                  <a:srgbClr val="FF0000"/>
                </a:solidFill>
              </a:rPr>
              <a:t>pthread_mutex_lock</a:t>
            </a:r>
            <a:r>
              <a:rPr lang="pl-PL" sz="1400" dirty="0">
                <a:solidFill>
                  <a:srgbClr val="FF0000"/>
                </a:solidFill>
              </a:rPr>
              <a:t>(&amp;</a:t>
            </a:r>
            <a:r>
              <a:rPr lang="pl-PL" sz="1400" dirty="0" err="1">
                <a:solidFill>
                  <a:srgbClr val="FF0000"/>
                </a:solidFill>
              </a:rPr>
              <a:t>work_mutex</a:t>
            </a:r>
            <a:r>
              <a:rPr lang="pl-PL" sz="1400" dirty="0">
                <a:solidFill>
                  <a:srgbClr val="FF0000"/>
                </a:solidFill>
              </a:rPr>
              <a:t>);</a:t>
            </a:r>
          </a:p>
          <a:p>
            <a:r>
              <a:rPr lang="pl-PL" sz="1400" dirty="0"/>
              <a:t>            </a:t>
            </a:r>
            <a:r>
              <a:rPr lang="pl-PL" sz="1400" dirty="0" err="1"/>
              <a:t>if</a:t>
            </a:r>
            <a:r>
              <a:rPr lang="pl-PL" sz="1400" dirty="0"/>
              <a:t> (</a:t>
            </a:r>
            <a:r>
              <a:rPr lang="pl-PL" sz="1400" dirty="0" err="1"/>
              <a:t>work_area</a:t>
            </a:r>
            <a:r>
              <a:rPr lang="pl-PL" sz="1400" dirty="0"/>
              <a:t>[0] != '\0') {</a:t>
            </a:r>
          </a:p>
          <a:p>
            <a:r>
              <a:rPr lang="pl-PL" sz="1400" dirty="0"/>
              <a:t>                </a:t>
            </a:r>
            <a:r>
              <a:rPr lang="pl-PL" sz="1400" dirty="0" err="1">
                <a:solidFill>
                  <a:srgbClr val="FF0000"/>
                </a:solidFill>
              </a:rPr>
              <a:t>pthread_mutex_unlock</a:t>
            </a:r>
            <a:r>
              <a:rPr lang="pl-PL" sz="1400" dirty="0">
                <a:solidFill>
                  <a:srgbClr val="FF0000"/>
                </a:solidFill>
              </a:rPr>
              <a:t>(&amp;</a:t>
            </a:r>
            <a:r>
              <a:rPr lang="pl-PL" sz="1400" dirty="0" err="1">
                <a:solidFill>
                  <a:srgbClr val="FF0000"/>
                </a:solidFill>
              </a:rPr>
              <a:t>work_mutex</a:t>
            </a:r>
            <a:r>
              <a:rPr lang="pl-PL" sz="1400" dirty="0">
                <a:solidFill>
                  <a:srgbClr val="FF0000"/>
                </a:solidFill>
              </a:rPr>
              <a:t>);</a:t>
            </a:r>
          </a:p>
          <a:p>
            <a:r>
              <a:rPr lang="pl-PL" sz="1400" dirty="0"/>
              <a:t>                </a:t>
            </a:r>
            <a:r>
              <a:rPr lang="pl-PL" sz="1400" dirty="0" err="1"/>
              <a:t>sleep</a:t>
            </a:r>
            <a:r>
              <a:rPr lang="pl-PL" sz="1400" dirty="0"/>
              <a:t>(1</a:t>
            </a:r>
            <a:r>
              <a:rPr lang="pl-PL" sz="1400" dirty="0" smtClean="0"/>
              <a:t>);    }  </a:t>
            </a:r>
            <a:r>
              <a:rPr lang="pl-PL" sz="1400" dirty="0" err="1" smtClean="0"/>
              <a:t>else</a:t>
            </a:r>
            <a:r>
              <a:rPr lang="pl-PL" sz="1400" dirty="0" smtClean="0"/>
              <a:t> {    </a:t>
            </a:r>
            <a:r>
              <a:rPr lang="pl-PL" sz="1400" dirty="0" err="1" smtClean="0"/>
              <a:t>break</a:t>
            </a:r>
            <a:r>
              <a:rPr lang="pl-PL" sz="1400" dirty="0" smtClean="0"/>
              <a:t>;      }       }       }</a:t>
            </a:r>
          </a:p>
          <a:p>
            <a:r>
              <a:rPr lang="pl-PL" sz="1400" dirty="0" smtClean="0">
                <a:solidFill>
                  <a:srgbClr val="FF0000"/>
                </a:solidFill>
              </a:rPr>
              <a:t>    </a:t>
            </a:r>
            <a:r>
              <a:rPr lang="pl-PL" sz="1400" dirty="0" err="1">
                <a:solidFill>
                  <a:srgbClr val="FF0000"/>
                </a:solidFill>
              </a:rPr>
              <a:t>pthread_mutex_unlock</a:t>
            </a:r>
            <a:r>
              <a:rPr lang="pl-PL" sz="1400" dirty="0">
                <a:solidFill>
                  <a:srgbClr val="FF0000"/>
                </a:solidFill>
              </a:rPr>
              <a:t>(&amp;</a:t>
            </a:r>
            <a:r>
              <a:rPr lang="pl-PL" sz="1400" dirty="0" err="1">
                <a:solidFill>
                  <a:srgbClr val="FF0000"/>
                </a:solidFill>
              </a:rPr>
              <a:t>work_mutex</a:t>
            </a:r>
            <a:r>
              <a:rPr lang="pl-PL" sz="1400" dirty="0">
                <a:solidFill>
                  <a:srgbClr val="FF0000"/>
                </a:solidFill>
              </a:rPr>
              <a:t>);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printf</a:t>
            </a:r>
            <a:r>
              <a:rPr lang="en-US" sz="1400" dirty="0"/>
              <a:t>("\</a:t>
            </a:r>
            <a:r>
              <a:rPr lang="en-US" sz="1400" dirty="0" err="1"/>
              <a:t>nWaiting</a:t>
            </a:r>
            <a:r>
              <a:rPr lang="en-US" sz="1400" dirty="0"/>
              <a:t> for thread to finish...\n");</a:t>
            </a:r>
          </a:p>
          <a:p>
            <a:r>
              <a:rPr lang="pl-PL" sz="1400" dirty="0"/>
              <a:t>    res = </a:t>
            </a:r>
            <a:r>
              <a:rPr lang="pl-PL" sz="1400" dirty="0" err="1"/>
              <a:t>pthread_join</a:t>
            </a:r>
            <a:r>
              <a:rPr lang="pl-PL" sz="1400" dirty="0"/>
              <a:t>(</a:t>
            </a:r>
            <a:r>
              <a:rPr lang="pl-PL" sz="1400" dirty="0" err="1"/>
              <a:t>a_thread</a:t>
            </a:r>
            <a:r>
              <a:rPr lang="pl-PL" sz="1400" dirty="0"/>
              <a:t>, &amp;</a:t>
            </a:r>
            <a:r>
              <a:rPr lang="pl-PL" sz="1400" dirty="0" err="1"/>
              <a:t>thread_result</a:t>
            </a:r>
            <a:r>
              <a:rPr lang="pl-PL" sz="1400" dirty="0"/>
              <a:t>);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if</a:t>
            </a:r>
            <a:r>
              <a:rPr lang="pl-PL" sz="1400" dirty="0"/>
              <a:t> (res != 0) </a:t>
            </a:r>
            <a:r>
              <a:rPr lang="pl-PL" sz="1400" dirty="0" smtClean="0"/>
              <a:t>{        </a:t>
            </a:r>
            <a:r>
              <a:rPr lang="pl-PL" sz="1400" dirty="0" err="1"/>
              <a:t>perror</a:t>
            </a:r>
            <a:r>
              <a:rPr lang="pl-PL" sz="1400" dirty="0"/>
              <a:t>("</a:t>
            </a:r>
            <a:r>
              <a:rPr lang="pl-PL" sz="1400" dirty="0" err="1"/>
              <a:t>Thread</a:t>
            </a:r>
            <a:r>
              <a:rPr lang="pl-PL" sz="1400" dirty="0"/>
              <a:t> </a:t>
            </a:r>
            <a:r>
              <a:rPr lang="pl-PL" sz="1400" dirty="0" err="1"/>
              <a:t>join</a:t>
            </a:r>
            <a:r>
              <a:rPr lang="pl-PL" sz="1400" dirty="0"/>
              <a:t> </a:t>
            </a:r>
            <a:r>
              <a:rPr lang="pl-PL" sz="1400" dirty="0" err="1"/>
              <a:t>failed</a:t>
            </a:r>
            <a:r>
              <a:rPr lang="pl-PL" sz="1400" dirty="0"/>
              <a:t>");</a:t>
            </a:r>
          </a:p>
          <a:p>
            <a:r>
              <a:rPr lang="pl-PL" sz="1400" dirty="0"/>
              <a:t>        </a:t>
            </a:r>
            <a:r>
              <a:rPr lang="pl-PL" sz="1400" dirty="0" smtClean="0"/>
              <a:t>		</a:t>
            </a:r>
            <a:r>
              <a:rPr lang="pl-PL" sz="1400" dirty="0" err="1" smtClean="0"/>
              <a:t>exit</a:t>
            </a:r>
            <a:r>
              <a:rPr lang="pl-PL" sz="1400" dirty="0" smtClean="0"/>
              <a:t>(EXIT_FAILURE); }</a:t>
            </a:r>
            <a:endParaRPr lang="pl-PL" sz="1400" dirty="0"/>
          </a:p>
          <a:p>
            <a:r>
              <a:rPr lang="pl-PL" sz="1400" dirty="0"/>
              <a:t>    </a:t>
            </a:r>
            <a:r>
              <a:rPr lang="pl-PL" sz="1400" dirty="0" err="1"/>
              <a:t>printf</a:t>
            </a:r>
            <a:r>
              <a:rPr lang="pl-PL" sz="1400" dirty="0"/>
              <a:t>("</a:t>
            </a:r>
            <a:r>
              <a:rPr lang="pl-PL" sz="1400" dirty="0" err="1"/>
              <a:t>Thread</a:t>
            </a:r>
            <a:r>
              <a:rPr lang="pl-PL" sz="1400" dirty="0"/>
              <a:t> </a:t>
            </a:r>
            <a:r>
              <a:rPr lang="pl-PL" sz="1400" dirty="0" err="1"/>
              <a:t>joined</a:t>
            </a:r>
            <a:r>
              <a:rPr lang="pl-PL" sz="1400" dirty="0"/>
              <a:t>\n");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pthread_mutex_destroy</a:t>
            </a:r>
            <a:r>
              <a:rPr lang="pl-PL" sz="1400" dirty="0"/>
              <a:t>(&amp;</a:t>
            </a:r>
            <a:r>
              <a:rPr lang="pl-PL" sz="1400" dirty="0" err="1"/>
              <a:t>work_mutex</a:t>
            </a:r>
            <a:r>
              <a:rPr lang="pl-PL" sz="1400" dirty="0"/>
              <a:t>);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exit</a:t>
            </a:r>
            <a:r>
              <a:rPr lang="pl-PL" sz="1400" dirty="0"/>
              <a:t>(EXIT_SUCCESS</a:t>
            </a:r>
            <a:r>
              <a:rPr lang="pl-PL" sz="1400" dirty="0" smtClean="0"/>
              <a:t>);}</a:t>
            </a:r>
            <a:endParaRPr lang="pl-PL" sz="1400" dirty="0"/>
          </a:p>
          <a:p>
            <a:endParaRPr lang="pl-PL" sz="1400" dirty="0"/>
          </a:p>
          <a:p>
            <a:r>
              <a:rPr lang="pl-PL" sz="1400" dirty="0" err="1"/>
              <a:t>void</a:t>
            </a:r>
            <a:r>
              <a:rPr lang="pl-PL" sz="1400" dirty="0"/>
              <a:t> *</a:t>
            </a:r>
            <a:r>
              <a:rPr lang="pl-PL" sz="1400" dirty="0" err="1"/>
              <a:t>thread_function</a:t>
            </a:r>
            <a:r>
              <a:rPr lang="pl-PL" sz="1400" dirty="0"/>
              <a:t>(</a:t>
            </a:r>
            <a:r>
              <a:rPr lang="pl-PL" sz="1400" dirty="0" err="1"/>
              <a:t>void</a:t>
            </a:r>
            <a:r>
              <a:rPr lang="pl-PL" sz="1400" dirty="0"/>
              <a:t> *</a:t>
            </a:r>
            <a:r>
              <a:rPr lang="pl-PL" sz="1400" dirty="0" err="1"/>
              <a:t>arg</a:t>
            </a:r>
            <a:r>
              <a:rPr lang="pl-PL" sz="1400" dirty="0"/>
              <a:t>) </a:t>
            </a:r>
            <a:r>
              <a:rPr lang="pl-PL" sz="1400" dirty="0" smtClean="0"/>
              <a:t>{ </a:t>
            </a:r>
            <a:r>
              <a:rPr lang="pl-PL" sz="1400" dirty="0" err="1" smtClean="0"/>
              <a:t>sleep</a:t>
            </a:r>
            <a:r>
              <a:rPr lang="pl-PL" sz="1400" dirty="0" smtClean="0"/>
              <a:t>(1</a:t>
            </a:r>
            <a:r>
              <a:rPr lang="pl-PL" sz="1400" dirty="0"/>
              <a:t>);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</a:t>
            </a:r>
            <a:r>
              <a:rPr lang="pl-PL" sz="1400" dirty="0" err="1">
                <a:solidFill>
                  <a:srgbClr val="FF0000"/>
                </a:solidFill>
              </a:rPr>
              <a:t>pthread_mutex_lock</a:t>
            </a:r>
            <a:r>
              <a:rPr lang="pl-PL" sz="1400" dirty="0">
                <a:solidFill>
                  <a:srgbClr val="FF0000"/>
                </a:solidFill>
              </a:rPr>
              <a:t>(&amp;</a:t>
            </a:r>
            <a:r>
              <a:rPr lang="pl-PL" sz="1400" dirty="0" err="1">
                <a:solidFill>
                  <a:srgbClr val="FF0000"/>
                </a:solidFill>
              </a:rPr>
              <a:t>work_mutex</a:t>
            </a:r>
            <a:r>
              <a:rPr lang="pl-PL" sz="1400" dirty="0">
                <a:solidFill>
                  <a:srgbClr val="FF0000"/>
                </a:solidFill>
              </a:rPr>
              <a:t>);</a:t>
            </a:r>
          </a:p>
          <a:p>
            <a:r>
              <a:rPr lang="en-US" sz="1400" dirty="0"/>
              <a:t>    while(</a:t>
            </a:r>
            <a:r>
              <a:rPr lang="en-US" sz="1400" dirty="0" err="1"/>
              <a:t>strncmp</a:t>
            </a:r>
            <a:r>
              <a:rPr lang="en-US" sz="1400" dirty="0"/>
              <a:t>("end", </a:t>
            </a:r>
            <a:r>
              <a:rPr lang="en-US" sz="1400" dirty="0" err="1"/>
              <a:t>work_area</a:t>
            </a:r>
            <a:r>
              <a:rPr lang="en-US" sz="1400" dirty="0"/>
              <a:t>, 3) != 0) {</a:t>
            </a:r>
          </a:p>
          <a:p>
            <a:r>
              <a:rPr lang="en-US" sz="1400" dirty="0"/>
              <a:t>  </a:t>
            </a:r>
            <a:r>
              <a:rPr lang="pl-PL" sz="1400" dirty="0" smtClean="0"/>
              <a:t>    </a:t>
            </a:r>
            <a:r>
              <a:rPr lang="en-US" sz="1400" dirty="0" err="1" smtClean="0"/>
              <a:t>printf</a:t>
            </a:r>
            <a:r>
              <a:rPr lang="en-US" sz="1400" dirty="0"/>
              <a:t>("You input %d characters\n", </a:t>
            </a:r>
            <a:r>
              <a:rPr lang="en-US" sz="1400" dirty="0" err="1"/>
              <a:t>strlen</a:t>
            </a:r>
            <a:r>
              <a:rPr lang="en-US" sz="1400" dirty="0"/>
              <a:t>(</a:t>
            </a:r>
            <a:r>
              <a:rPr lang="en-US" sz="1400" dirty="0" err="1"/>
              <a:t>work_area</a:t>
            </a:r>
            <a:r>
              <a:rPr lang="en-US" sz="1400" dirty="0"/>
              <a:t>) -1</a:t>
            </a:r>
            <a:r>
              <a:rPr lang="en-US" sz="1400" dirty="0" smtClean="0"/>
              <a:t>);</a:t>
            </a:r>
            <a:r>
              <a:rPr lang="pl-PL" sz="1400" dirty="0" smtClean="0"/>
              <a:t>   </a:t>
            </a:r>
            <a:r>
              <a:rPr lang="pl-PL" sz="1400" dirty="0" err="1"/>
              <a:t>work_area</a:t>
            </a:r>
            <a:r>
              <a:rPr lang="pl-PL" sz="1400" dirty="0"/>
              <a:t>[0] = '\0';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    </a:t>
            </a:r>
            <a:r>
              <a:rPr lang="pl-PL" sz="1400" dirty="0" err="1">
                <a:solidFill>
                  <a:srgbClr val="FF0000"/>
                </a:solidFill>
              </a:rPr>
              <a:t>pthread_mutex_unlock</a:t>
            </a:r>
            <a:r>
              <a:rPr lang="pl-PL" sz="1400" dirty="0">
                <a:solidFill>
                  <a:srgbClr val="FF0000"/>
                </a:solidFill>
              </a:rPr>
              <a:t>(&amp;</a:t>
            </a:r>
            <a:r>
              <a:rPr lang="pl-PL" sz="1400" dirty="0" err="1">
                <a:solidFill>
                  <a:srgbClr val="FF0000"/>
                </a:solidFill>
              </a:rPr>
              <a:t>work_mutex</a:t>
            </a:r>
            <a:r>
              <a:rPr lang="pl-PL" sz="1400" dirty="0" smtClean="0">
                <a:solidFill>
                  <a:srgbClr val="FF0000"/>
                </a:solidFill>
              </a:rPr>
              <a:t>); </a:t>
            </a:r>
            <a:r>
              <a:rPr lang="pl-PL" sz="1400" dirty="0" err="1" smtClean="0"/>
              <a:t>sleep</a:t>
            </a:r>
            <a:r>
              <a:rPr lang="pl-PL" sz="1400" dirty="0" smtClean="0"/>
              <a:t>(1</a:t>
            </a:r>
            <a:r>
              <a:rPr lang="pl-PL" sz="1400" dirty="0"/>
              <a:t>);</a:t>
            </a:r>
          </a:p>
          <a:p>
            <a:r>
              <a:rPr lang="pl-PL" sz="1400" dirty="0"/>
              <a:t>        </a:t>
            </a:r>
            <a:r>
              <a:rPr lang="pl-PL" sz="1400" dirty="0" err="1">
                <a:solidFill>
                  <a:srgbClr val="FF0000"/>
                </a:solidFill>
              </a:rPr>
              <a:t>pthread_mutex_lock</a:t>
            </a:r>
            <a:r>
              <a:rPr lang="pl-PL" sz="1400" dirty="0">
                <a:solidFill>
                  <a:srgbClr val="FF0000"/>
                </a:solidFill>
              </a:rPr>
              <a:t>(&amp;</a:t>
            </a:r>
            <a:r>
              <a:rPr lang="pl-PL" sz="1400" dirty="0" err="1">
                <a:solidFill>
                  <a:srgbClr val="FF0000"/>
                </a:solidFill>
              </a:rPr>
              <a:t>work_mutex</a:t>
            </a:r>
            <a:r>
              <a:rPr lang="pl-PL" sz="1400" dirty="0">
                <a:solidFill>
                  <a:srgbClr val="FF0000"/>
                </a:solidFill>
              </a:rPr>
              <a:t>);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while</a:t>
            </a:r>
            <a:r>
              <a:rPr lang="pl-PL" sz="1400" dirty="0"/>
              <a:t> (</a:t>
            </a:r>
            <a:r>
              <a:rPr lang="pl-PL" sz="1400" dirty="0" err="1"/>
              <a:t>work_area</a:t>
            </a:r>
            <a:r>
              <a:rPr lang="pl-PL" sz="1400" dirty="0"/>
              <a:t>[0] == '\0' ) {</a:t>
            </a:r>
          </a:p>
          <a:p>
            <a:r>
              <a:rPr lang="pl-PL" sz="1400" dirty="0"/>
              <a:t>            </a:t>
            </a:r>
            <a:r>
              <a:rPr lang="pl-PL" sz="1400" dirty="0" err="1">
                <a:solidFill>
                  <a:srgbClr val="FF0000"/>
                </a:solidFill>
              </a:rPr>
              <a:t>pthread_mutex_unlock</a:t>
            </a:r>
            <a:r>
              <a:rPr lang="pl-PL" sz="1400" dirty="0">
                <a:solidFill>
                  <a:srgbClr val="FF0000"/>
                </a:solidFill>
              </a:rPr>
              <a:t>(&amp;</a:t>
            </a:r>
            <a:r>
              <a:rPr lang="pl-PL" sz="1400" dirty="0" err="1">
                <a:solidFill>
                  <a:srgbClr val="FF0000"/>
                </a:solidFill>
              </a:rPr>
              <a:t>work_mutex</a:t>
            </a:r>
            <a:r>
              <a:rPr lang="pl-PL" sz="1400" dirty="0" smtClean="0">
                <a:solidFill>
                  <a:srgbClr val="FF0000"/>
                </a:solidFill>
              </a:rPr>
              <a:t>); </a:t>
            </a:r>
            <a:r>
              <a:rPr lang="pl-PL" sz="1400" dirty="0" err="1" smtClean="0"/>
              <a:t>sleep</a:t>
            </a:r>
            <a:r>
              <a:rPr lang="pl-PL" sz="1400" dirty="0" smtClean="0"/>
              <a:t>(1</a:t>
            </a:r>
            <a:r>
              <a:rPr lang="pl-PL" sz="1400" dirty="0"/>
              <a:t>);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        </a:t>
            </a:r>
            <a:r>
              <a:rPr lang="pl-PL" sz="1400" dirty="0" err="1">
                <a:solidFill>
                  <a:srgbClr val="FF0000"/>
                </a:solidFill>
              </a:rPr>
              <a:t>pthread_mutex_lock</a:t>
            </a:r>
            <a:r>
              <a:rPr lang="pl-PL" sz="1400" dirty="0">
                <a:solidFill>
                  <a:srgbClr val="FF0000"/>
                </a:solidFill>
              </a:rPr>
              <a:t>(&amp;</a:t>
            </a:r>
            <a:r>
              <a:rPr lang="pl-PL" sz="1400" dirty="0" err="1">
                <a:solidFill>
                  <a:srgbClr val="FF0000"/>
                </a:solidFill>
              </a:rPr>
              <a:t>work_mutex</a:t>
            </a:r>
            <a:r>
              <a:rPr lang="pl-PL" sz="1400" dirty="0" smtClean="0">
                <a:solidFill>
                  <a:srgbClr val="FF0000"/>
                </a:solidFill>
              </a:rPr>
              <a:t>); </a:t>
            </a:r>
            <a:r>
              <a:rPr lang="pl-PL" sz="1400" dirty="0" smtClean="0"/>
              <a:t>} }</a:t>
            </a:r>
            <a:endParaRPr lang="pl-PL" sz="1400" dirty="0"/>
          </a:p>
          <a:p>
            <a:r>
              <a:rPr lang="pl-PL" sz="1400" dirty="0"/>
              <a:t>    </a:t>
            </a:r>
            <a:r>
              <a:rPr lang="pl-PL" sz="1400" dirty="0" err="1"/>
              <a:t>time_to_exit</a:t>
            </a:r>
            <a:r>
              <a:rPr lang="pl-PL" sz="1400" dirty="0"/>
              <a:t> = 1</a:t>
            </a:r>
            <a:r>
              <a:rPr lang="pl-PL" sz="1400" dirty="0" smtClean="0"/>
              <a:t>;     </a:t>
            </a:r>
            <a:r>
              <a:rPr lang="pl-PL" sz="1400" dirty="0" err="1"/>
              <a:t>work_area</a:t>
            </a:r>
            <a:r>
              <a:rPr lang="pl-PL" sz="1400" dirty="0"/>
              <a:t>[0] = '\0';</a:t>
            </a:r>
          </a:p>
          <a:p>
            <a:r>
              <a:rPr lang="pl-PL" sz="1400" dirty="0">
                <a:solidFill>
                  <a:srgbClr val="FF0000"/>
                </a:solidFill>
              </a:rPr>
              <a:t>    </a:t>
            </a:r>
            <a:r>
              <a:rPr lang="pl-PL" sz="1400" dirty="0" err="1">
                <a:solidFill>
                  <a:srgbClr val="FF0000"/>
                </a:solidFill>
              </a:rPr>
              <a:t>pthread_mutex_unlock</a:t>
            </a:r>
            <a:r>
              <a:rPr lang="pl-PL" sz="1400" dirty="0">
                <a:solidFill>
                  <a:srgbClr val="FF0000"/>
                </a:solidFill>
              </a:rPr>
              <a:t>(&amp;</a:t>
            </a:r>
            <a:r>
              <a:rPr lang="pl-PL" sz="1400" dirty="0" err="1">
                <a:solidFill>
                  <a:srgbClr val="FF0000"/>
                </a:solidFill>
              </a:rPr>
              <a:t>work_mutex</a:t>
            </a:r>
            <a:r>
              <a:rPr lang="pl-PL" sz="1400" dirty="0">
                <a:solidFill>
                  <a:srgbClr val="FF0000"/>
                </a:solidFill>
              </a:rPr>
              <a:t>);</a:t>
            </a:r>
          </a:p>
          <a:p>
            <a:r>
              <a:rPr lang="pl-PL" sz="1400" dirty="0"/>
              <a:t>    </a:t>
            </a:r>
            <a:r>
              <a:rPr lang="pl-PL" sz="1400" dirty="0" err="1"/>
              <a:t>pthread_exit</a:t>
            </a:r>
            <a:r>
              <a:rPr lang="pl-PL" sz="1400" dirty="0"/>
              <a:t>(0</a:t>
            </a:r>
            <a:r>
              <a:rPr lang="pl-PL" sz="1400" dirty="0" smtClean="0"/>
              <a:t>);}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730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1805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Wyjście programu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22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755576" y="1340768"/>
            <a:ext cx="4572000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Input some text. Enter ‘end’ to finish</a:t>
            </a:r>
          </a:p>
          <a:p>
            <a:r>
              <a:rPr lang="pl-PL" dirty="0" err="1"/>
              <a:t>Whit</a:t>
            </a:r>
            <a:endParaRPr lang="pl-PL" dirty="0"/>
          </a:p>
          <a:p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input</a:t>
            </a:r>
            <a:r>
              <a:rPr lang="pl-PL" dirty="0"/>
              <a:t> 4 </a:t>
            </a:r>
            <a:r>
              <a:rPr lang="pl-PL" dirty="0" err="1"/>
              <a:t>characters</a:t>
            </a:r>
            <a:endParaRPr lang="pl-PL" dirty="0"/>
          </a:p>
          <a:p>
            <a:r>
              <a:rPr lang="pl-PL" dirty="0"/>
              <a:t>The </a:t>
            </a:r>
            <a:r>
              <a:rPr lang="pl-PL" dirty="0" err="1"/>
              <a:t>Crow</a:t>
            </a:r>
            <a:r>
              <a:rPr lang="pl-PL" dirty="0"/>
              <a:t> Road</a:t>
            </a:r>
          </a:p>
          <a:p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input</a:t>
            </a:r>
            <a:r>
              <a:rPr lang="pl-PL" dirty="0"/>
              <a:t> 13 </a:t>
            </a:r>
            <a:r>
              <a:rPr lang="pl-PL" dirty="0" err="1"/>
              <a:t>characters</a:t>
            </a:r>
            <a:endParaRPr lang="pl-PL" dirty="0"/>
          </a:p>
          <a:p>
            <a:r>
              <a:rPr lang="pl-PL" dirty="0"/>
              <a:t>end</a:t>
            </a:r>
          </a:p>
          <a:p>
            <a:r>
              <a:rPr lang="en-US" dirty="0"/>
              <a:t>Waiting for thread to finish...</a:t>
            </a:r>
          </a:p>
          <a:p>
            <a:r>
              <a:rPr lang="pl-PL" dirty="0" err="1"/>
              <a:t>Thread</a:t>
            </a:r>
            <a:r>
              <a:rPr lang="pl-PL" dirty="0"/>
              <a:t> </a:t>
            </a:r>
            <a:r>
              <a:rPr lang="pl-PL" dirty="0" err="1"/>
              <a:t>joined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9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to działa? (1)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00600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W obszarze zmiennych globalnych </a:t>
            </a:r>
            <a:r>
              <a:rPr lang="pl-PL" dirty="0"/>
              <a:t>zadeklarowano </a:t>
            </a:r>
            <a:r>
              <a:rPr lang="pl-PL" dirty="0" smtClean="0"/>
              <a:t>nowe zmienne </a:t>
            </a:r>
            <a:r>
              <a:rPr lang="pl-PL" dirty="0" err="1" smtClean="0"/>
              <a:t>work_mutex</a:t>
            </a:r>
            <a:r>
              <a:rPr lang="pl-PL" dirty="0" smtClean="0"/>
              <a:t> </a:t>
            </a:r>
            <a:r>
              <a:rPr lang="pl-PL" dirty="0"/>
              <a:t>i </a:t>
            </a:r>
            <a:r>
              <a:rPr lang="pl-PL" dirty="0" err="1" smtClean="0"/>
              <a:t>time_to_exit</a:t>
            </a:r>
            <a:endParaRPr lang="pl-PL" dirty="0" smtClean="0"/>
          </a:p>
          <a:p>
            <a:r>
              <a:rPr lang="pl-PL" dirty="0" smtClean="0"/>
              <a:t>W głównej funkcji programu zainicjalizowano </a:t>
            </a:r>
            <a:r>
              <a:rPr lang="pl-PL" dirty="0" err="1" smtClean="0"/>
              <a:t>mutex</a:t>
            </a:r>
            <a:endParaRPr lang="pl-PL" dirty="0" smtClean="0"/>
          </a:p>
          <a:p>
            <a:r>
              <a:rPr lang="pl-PL" dirty="0" smtClean="0"/>
              <a:t>Powołano nowy wątek który:</a:t>
            </a:r>
          </a:p>
          <a:p>
            <a:pPr lvl="1"/>
            <a:r>
              <a:rPr lang="pl-PL" dirty="0" smtClean="0"/>
              <a:t>próbuje zamknąć </a:t>
            </a:r>
            <a:r>
              <a:rPr lang="pl-PL" dirty="0" err="1" smtClean="0"/>
              <a:t>mutex</a:t>
            </a:r>
            <a:r>
              <a:rPr lang="pl-PL" dirty="0" smtClean="0"/>
              <a:t> (jeśli jest zamknięty, to oczekuje na jego otwarcie), </a:t>
            </a:r>
          </a:p>
          <a:p>
            <a:pPr lvl="1"/>
            <a:r>
              <a:rPr lang="pl-PL" dirty="0" smtClean="0"/>
              <a:t>sprawdza, czy spełniony jest warunek zakończenia wątku, jeśli tak, ustawia zmienną </a:t>
            </a:r>
            <a:r>
              <a:rPr lang="pl-PL" dirty="0" err="1" smtClean="0"/>
              <a:t>time_to_exit</a:t>
            </a:r>
            <a:r>
              <a:rPr lang="pl-PL" dirty="0" smtClean="0"/>
              <a:t> na 1 i pierwszy element tablicy </a:t>
            </a:r>
            <a:r>
              <a:rPr lang="pl-PL" dirty="0" err="1" smtClean="0"/>
              <a:t>work_area</a:t>
            </a:r>
            <a:r>
              <a:rPr lang="pl-PL" dirty="0" smtClean="0"/>
              <a:t> na 0, otwiera </a:t>
            </a:r>
            <a:r>
              <a:rPr lang="pl-PL" dirty="0" err="1" smtClean="0"/>
              <a:t>mutex</a:t>
            </a:r>
            <a:endParaRPr lang="pl-PL" dirty="0" smtClean="0"/>
          </a:p>
          <a:p>
            <a:pPr lvl="1"/>
            <a:r>
              <a:rPr lang="pl-PL" dirty="0"/>
              <a:t>j</a:t>
            </a:r>
            <a:r>
              <a:rPr lang="pl-PL" dirty="0" smtClean="0"/>
              <a:t>eśli nie, to </a:t>
            </a:r>
            <a:r>
              <a:rPr lang="pl-PL" dirty="0"/>
              <a:t>o</a:t>
            </a:r>
            <a:r>
              <a:rPr lang="pl-PL" dirty="0" smtClean="0"/>
              <a:t>bliczana jest długość tekstu i ustawiana pierwszy element tablicy </a:t>
            </a:r>
            <a:r>
              <a:rPr lang="pl-PL" dirty="0" err="1"/>
              <a:t>work_area</a:t>
            </a:r>
            <a:r>
              <a:rPr lang="pl-PL" dirty="0"/>
              <a:t> na </a:t>
            </a:r>
            <a:r>
              <a:rPr lang="pl-PL" dirty="0" smtClean="0"/>
              <a:t>0, następuje też otwarcie </a:t>
            </a:r>
            <a:r>
              <a:rPr lang="pl-PL" dirty="0" err="1" smtClean="0"/>
              <a:t>mutex’a</a:t>
            </a:r>
            <a:r>
              <a:rPr lang="pl-PL" dirty="0" smtClean="0"/>
              <a:t> (ustawienie pierwszego elementu tablicy na 0 oznacza, że wątek zakończył swoje przetwarzanie współdzielonej zmiennej)</a:t>
            </a:r>
          </a:p>
          <a:p>
            <a:pPr lvl="1"/>
            <a:r>
              <a:rPr lang="pl-PL" dirty="0"/>
              <a:t>p</a:t>
            </a:r>
            <a:r>
              <a:rPr lang="pl-PL" dirty="0" smtClean="0"/>
              <a:t>o odczekaniu 1 sekundy wątek próbuje zamknąć </a:t>
            </a:r>
            <a:r>
              <a:rPr lang="pl-PL" dirty="0" err="1" smtClean="0"/>
              <a:t>mutex</a:t>
            </a:r>
            <a:endParaRPr lang="pl-PL" dirty="0" smtClean="0"/>
          </a:p>
          <a:p>
            <a:pPr lvl="1"/>
            <a:r>
              <a:rPr lang="pl-PL" dirty="0"/>
              <a:t>j</a:t>
            </a:r>
            <a:r>
              <a:rPr lang="pl-PL" dirty="0" smtClean="0"/>
              <a:t>eśli zamknięcie się powiedzie, to  cyklicznie sprawdza, czy pierwszy element tablicy jest w dalszym ciągu 0, zwalnia </a:t>
            </a:r>
            <a:r>
              <a:rPr lang="pl-PL" dirty="0" err="1" smtClean="0"/>
              <a:t>mutex</a:t>
            </a:r>
            <a:r>
              <a:rPr lang="pl-PL" dirty="0" smtClean="0"/>
              <a:t>, odczekuje 1 sekundę, próbuje zamknąć </a:t>
            </a:r>
            <a:r>
              <a:rPr lang="pl-PL" dirty="0" err="1" smtClean="0"/>
              <a:t>mutex</a:t>
            </a:r>
            <a:endParaRPr lang="pl-PL" dirty="0" smtClean="0"/>
          </a:p>
          <a:p>
            <a:pPr lvl="1"/>
            <a:r>
              <a:rPr lang="pl-PL" dirty="0" smtClean="0"/>
              <a:t>jeśli zawartość tablicy ulegnie zmianie, to pętla sprawdzająca jest przerywana, </a:t>
            </a:r>
            <a:r>
              <a:rPr lang="pl-PL" dirty="0" err="1" smtClean="0"/>
              <a:t>mutex</a:t>
            </a:r>
            <a:r>
              <a:rPr lang="pl-PL" dirty="0" smtClean="0"/>
              <a:t> pozostaje zamknięty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3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to działa? (2)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00600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W wątku macierzystym :</a:t>
            </a:r>
          </a:p>
          <a:p>
            <a:pPr lvl="1"/>
            <a:r>
              <a:rPr lang="pl-PL" dirty="0"/>
              <a:t>n</a:t>
            </a:r>
            <a:r>
              <a:rPr lang="pl-PL" dirty="0" smtClean="0"/>
              <a:t>astępuje próba zamknięcia </a:t>
            </a:r>
            <a:r>
              <a:rPr lang="pl-PL" dirty="0" err="1" smtClean="0"/>
              <a:t>mutex’a</a:t>
            </a:r>
            <a:endParaRPr lang="pl-PL" dirty="0" smtClean="0"/>
          </a:p>
          <a:p>
            <a:pPr lvl="1"/>
            <a:r>
              <a:rPr lang="pl-PL" dirty="0"/>
              <a:t>k</a:t>
            </a:r>
            <a:r>
              <a:rPr lang="pl-PL" dirty="0" smtClean="0"/>
              <a:t>iedy zamknięcie się powiedzie w pętli następuje odczytywanie tekstów wprowadzanych przez użytkownika (tekst „end” kończy działanie programu) i odblokowanie </a:t>
            </a:r>
            <a:r>
              <a:rPr lang="pl-PL" dirty="0" err="1" smtClean="0"/>
              <a:t>mutexa</a:t>
            </a:r>
            <a:endParaRPr lang="pl-PL" dirty="0" smtClean="0"/>
          </a:p>
          <a:p>
            <a:pPr lvl="1"/>
            <a:r>
              <a:rPr lang="pl-PL" dirty="0"/>
              <a:t>w</a:t>
            </a:r>
            <a:r>
              <a:rPr lang="pl-PL" dirty="0" smtClean="0"/>
              <a:t> wewnętrznej pętli następuje  sprawdzenie, czy tekst nie został przetworzony, sprawdzenie następuje  z zachowaniem wzajemnego wykluczania w dostępie do współdzielonej zmiennej (próba zamknięcia a potem otwarcie </a:t>
            </a:r>
            <a:r>
              <a:rPr lang="pl-PL" dirty="0" err="1" smtClean="0"/>
              <a:t>mutex’a</a:t>
            </a:r>
            <a:r>
              <a:rPr lang="pl-PL" dirty="0" smtClean="0"/>
              <a:t>)</a:t>
            </a:r>
          </a:p>
          <a:p>
            <a:pPr lvl="1"/>
            <a:r>
              <a:rPr lang="pl-PL" dirty="0"/>
              <a:t>p</a:t>
            </a:r>
            <a:r>
              <a:rPr lang="pl-PL" dirty="0" smtClean="0"/>
              <a:t>o wykryciu odebrania danych przez wątek przetwarzający następuje ponownie próba </a:t>
            </a:r>
            <a:r>
              <a:rPr lang="pl-PL" dirty="0" err="1" smtClean="0"/>
              <a:t>przjęcia</a:t>
            </a:r>
            <a:r>
              <a:rPr lang="pl-PL" dirty="0" smtClean="0"/>
              <a:t> dostępu do danych współdzielonych i wpisanie do nich nowego tekstu </a:t>
            </a:r>
          </a:p>
          <a:p>
            <a:pPr lvl="1"/>
            <a:r>
              <a:rPr lang="pl-PL" dirty="0" smtClean="0"/>
              <a:t>po wpisaniu do tablicy współdzielonej tekstu „end” następuje zamknięcie wątku macierzystego i potomnego.</a:t>
            </a:r>
          </a:p>
          <a:p>
            <a:r>
              <a:rPr lang="pl-PL" dirty="0" smtClean="0"/>
              <a:t>Uwagi:</a:t>
            </a:r>
          </a:p>
          <a:p>
            <a:pPr lvl="1"/>
            <a:r>
              <a:rPr lang="pl-PL" dirty="0" smtClean="0"/>
              <a:t>Oba wątki stosują swego rodzaju </a:t>
            </a:r>
            <a:r>
              <a:rPr lang="pl-PL" dirty="0" err="1" smtClean="0"/>
              <a:t>pooling</a:t>
            </a:r>
            <a:r>
              <a:rPr lang="pl-PL" dirty="0" smtClean="0"/>
              <a:t> do wykrywania zmiany stanu zmiennej dzielonej, w profesjonalnym rozwiązaniu należy zastosować semafor lub zmienną warunkową (nowość) do synchronizacji 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Monitory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Semafor</a:t>
            </a:r>
            <a:r>
              <a:rPr lang="pl-PL" dirty="0"/>
              <a:t> nie jest mechanizmem strukturalnym. Aplikacje pisane </a:t>
            </a:r>
            <a:r>
              <a:rPr lang="pl-PL" dirty="0" smtClean="0"/>
              <a:t>z użyciem </a:t>
            </a:r>
            <a:r>
              <a:rPr lang="pl-PL" dirty="0"/>
              <a:t>semaforów są podatne na błędy. Np. brak operacji </a:t>
            </a:r>
            <a:r>
              <a:rPr lang="pl-PL" dirty="0" err="1" smtClean="0"/>
              <a:t>sem_post</a:t>
            </a:r>
            <a:r>
              <a:rPr lang="pl-PL" dirty="0"/>
              <a:t> </a:t>
            </a:r>
            <a:r>
              <a:rPr lang="pl-PL" dirty="0" smtClean="0"/>
              <a:t>blokuje </a:t>
            </a:r>
            <a:r>
              <a:rPr lang="pl-PL" dirty="0"/>
              <a:t>aplikację</a:t>
            </a:r>
            <a:r>
              <a:rPr lang="pl-PL" dirty="0" smtClean="0"/>
              <a:t>.</a:t>
            </a:r>
          </a:p>
          <a:p>
            <a:r>
              <a:rPr lang="pl-PL" dirty="0"/>
              <a:t>Monitor (</a:t>
            </a:r>
            <a:r>
              <a:rPr lang="pl-PL" dirty="0" err="1"/>
              <a:t>Brinch</a:t>
            </a:r>
            <a:r>
              <a:rPr lang="pl-PL" dirty="0"/>
              <a:t> Hansen, </a:t>
            </a:r>
            <a:r>
              <a:rPr lang="pl-PL" dirty="0" err="1"/>
              <a:t>Hoare</a:t>
            </a:r>
            <a:r>
              <a:rPr lang="pl-PL" dirty="0"/>
              <a:t>) jest strukturalnym </a:t>
            </a:r>
            <a:r>
              <a:rPr lang="pl-PL" dirty="0" smtClean="0"/>
              <a:t>narzędziem synchronizacji</a:t>
            </a:r>
            <a:r>
              <a:rPr lang="pl-PL" dirty="0"/>
              <a:t>.</a:t>
            </a:r>
          </a:p>
          <a:p>
            <a:r>
              <a:rPr lang="pl-PL" dirty="0"/>
              <a:t>Monitory zaimplementowane w </a:t>
            </a:r>
            <a:r>
              <a:rPr lang="pl-PL" dirty="0" smtClean="0"/>
              <a:t>językach: </a:t>
            </a:r>
            <a:r>
              <a:rPr lang="fr-FR" dirty="0" smtClean="0"/>
              <a:t>Java</a:t>
            </a:r>
            <a:r>
              <a:rPr lang="fr-FR" dirty="0"/>
              <a:t>, Modula-3, Concurrent Pascal, Concurrent Euclid.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318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346050"/>
          </a:xfrm>
        </p:spPr>
        <p:txBody>
          <a:bodyPr>
            <a:normAutofit fontScale="90000"/>
          </a:bodyPr>
          <a:lstStyle/>
          <a:p>
            <a:r>
              <a:rPr lang="pl-PL" dirty="0"/>
              <a:t>Definicja monitora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76064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Zmienne </a:t>
            </a:r>
            <a:r>
              <a:rPr lang="pl-PL" dirty="0"/>
              <a:t>i działające na nich procedury zebrane są w </a:t>
            </a:r>
            <a:r>
              <a:rPr lang="pl-PL" dirty="0" smtClean="0"/>
              <a:t>jednym module</a:t>
            </a:r>
            <a:r>
              <a:rPr lang="pl-PL" dirty="0"/>
              <a:t>. Dostęp do zmiennych monitora możliwy jest tylko </a:t>
            </a:r>
            <a:r>
              <a:rPr lang="pl-PL" dirty="0" smtClean="0"/>
              <a:t>za pomocą </a:t>
            </a:r>
            <a:r>
              <a:rPr lang="pl-PL" dirty="0"/>
              <a:t>procedur monitora.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 </a:t>
            </a:r>
            <a:r>
              <a:rPr lang="pl-PL" dirty="0"/>
              <a:t>danej chwili tylko jeden proces wykonywać może </a:t>
            </a:r>
            <a:r>
              <a:rPr lang="pl-PL" dirty="0" smtClean="0"/>
              <a:t>procedury monitora</a:t>
            </a:r>
            <a:r>
              <a:rPr lang="pl-PL" dirty="0"/>
              <a:t>. Gdy inny proces wywoła procedurę monitora będzie </a:t>
            </a:r>
            <a:r>
              <a:rPr lang="pl-PL" dirty="0" smtClean="0"/>
              <a:t>on zablokowany </a:t>
            </a:r>
            <a:r>
              <a:rPr lang="pl-PL" dirty="0"/>
              <a:t>do chwili opuszczenia monitora przez </a:t>
            </a:r>
            <a:r>
              <a:rPr lang="pl-PL" dirty="0" smtClean="0"/>
              <a:t>pierwszy proces</a:t>
            </a:r>
            <a:r>
              <a:rPr lang="pl-P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Istnieje </a:t>
            </a:r>
            <a:r>
              <a:rPr lang="pl-PL" dirty="0"/>
              <a:t>możliwość wstrzymania i wznowienia procedur monitora </a:t>
            </a:r>
            <a:r>
              <a:rPr lang="pl-PL" dirty="0" smtClean="0"/>
              <a:t>za pomocą </a:t>
            </a:r>
            <a:r>
              <a:rPr lang="pl-PL" dirty="0"/>
              <a:t>zmiennych warunkowych (</a:t>
            </a:r>
            <a:r>
              <a:rPr lang="pl-PL" i="1" dirty="0"/>
              <a:t>ang. </a:t>
            </a:r>
            <a:r>
              <a:rPr lang="pl-PL" i="1" dirty="0" err="1"/>
              <a:t>conditional</a:t>
            </a:r>
            <a:r>
              <a:rPr lang="pl-PL" i="1" dirty="0"/>
              <a:t> </a:t>
            </a:r>
            <a:r>
              <a:rPr lang="pl-PL" i="1" dirty="0" err="1"/>
              <a:t>variables</a:t>
            </a:r>
            <a:r>
              <a:rPr lang="pl-PL" dirty="0"/>
              <a:t>). </a:t>
            </a:r>
            <a:r>
              <a:rPr lang="pl-PL" dirty="0" smtClean="0"/>
              <a:t>Na zmiennych </a:t>
            </a:r>
            <a:r>
              <a:rPr lang="pl-PL" dirty="0"/>
              <a:t>warunkowych można wykonywać operacje </a:t>
            </a:r>
            <a:r>
              <a:rPr lang="pl-PL" b="1" dirty="0" err="1"/>
              <a:t>Wait</a:t>
            </a:r>
            <a:r>
              <a:rPr lang="pl-PL" b="1" dirty="0"/>
              <a:t> </a:t>
            </a:r>
            <a:r>
              <a:rPr lang="pl-PL" dirty="0" smtClean="0"/>
              <a:t>i </a:t>
            </a:r>
            <a:r>
              <a:rPr lang="pl-PL" b="1" dirty="0" err="1" smtClean="0"/>
              <a:t>Signal</a:t>
            </a:r>
            <a:r>
              <a:rPr lang="pl-PL" dirty="0" smtClean="0"/>
              <a:t>.</a:t>
            </a:r>
          </a:p>
          <a:p>
            <a:r>
              <a:rPr lang="pl-PL" b="1" dirty="0" err="1"/>
              <a:t>Wait</a:t>
            </a:r>
            <a:r>
              <a:rPr lang="pl-PL" b="1" dirty="0"/>
              <a:t>(c) </a:t>
            </a:r>
            <a:r>
              <a:rPr lang="pl-PL" dirty="0"/>
              <a:t>- Wstrzymanie procesu bieżącego wykonującego </a:t>
            </a:r>
            <a:r>
              <a:rPr lang="pl-PL" dirty="0" smtClean="0"/>
              <a:t>procedurę monitora </a:t>
            </a:r>
            <a:r>
              <a:rPr lang="pl-PL" dirty="0"/>
              <a:t>i wstawienie go na koniec kolejki związanej ze </a:t>
            </a:r>
            <a:r>
              <a:rPr lang="pl-PL" dirty="0" smtClean="0"/>
              <a:t>zmienną warunkową </a:t>
            </a:r>
            <a:r>
              <a:rPr lang="pl-PL" dirty="0"/>
              <a:t>c. Jeżeli jakieś procesy czekają na wejście do monitora </a:t>
            </a:r>
            <a:r>
              <a:rPr lang="pl-PL" dirty="0" smtClean="0"/>
              <a:t>to jeden </a:t>
            </a:r>
            <a:r>
              <a:rPr lang="pl-PL" dirty="0"/>
              <a:t>z nich będzie wpuszczony.</a:t>
            </a:r>
          </a:p>
          <a:p>
            <a:r>
              <a:rPr lang="pl-PL" b="1" dirty="0" err="1"/>
              <a:t>Signal</a:t>
            </a:r>
            <a:r>
              <a:rPr lang="pl-PL" b="1" dirty="0"/>
              <a:t>(c) </a:t>
            </a:r>
            <a:r>
              <a:rPr lang="pl-PL" dirty="0"/>
              <a:t>– Odblokowanie jednego z procesów czekających </a:t>
            </a:r>
            <a:r>
              <a:rPr lang="pl-PL" dirty="0" smtClean="0"/>
              <a:t>na zmiennej </a:t>
            </a:r>
            <a:r>
              <a:rPr lang="pl-PL" dirty="0"/>
              <a:t>warunkowej c. Gdy brak czekających procesów operacja </a:t>
            </a:r>
            <a:r>
              <a:rPr lang="pl-PL" dirty="0" smtClean="0"/>
              <a:t>nie daje </a:t>
            </a:r>
            <a:r>
              <a:rPr lang="pl-PL" dirty="0"/>
              <a:t>efektów. Operacja </a:t>
            </a:r>
            <a:r>
              <a:rPr lang="pl-PL" b="1" dirty="0" err="1"/>
              <a:t>Signal</a:t>
            </a:r>
            <a:r>
              <a:rPr lang="pl-PL" b="1" dirty="0"/>
              <a:t> </a:t>
            </a:r>
            <a:r>
              <a:rPr lang="pl-PL" dirty="0"/>
              <a:t>jest </a:t>
            </a:r>
            <a:r>
              <a:rPr lang="pl-PL" dirty="0" err="1"/>
              <a:t>bezpamięciowa</a:t>
            </a:r>
            <a:r>
              <a:rPr lang="pl-PL" dirty="0"/>
              <a:t> (nie </a:t>
            </a:r>
            <a:r>
              <a:rPr lang="pl-PL" dirty="0" smtClean="0"/>
              <a:t>posiada licznika).</a:t>
            </a:r>
          </a:p>
          <a:p>
            <a:r>
              <a:rPr lang="pl-PL" b="1" dirty="0" err="1"/>
              <a:t>Notempty</a:t>
            </a:r>
            <a:r>
              <a:rPr lang="pl-PL" b="1" dirty="0"/>
              <a:t>(c) </a:t>
            </a:r>
            <a:r>
              <a:rPr lang="pl-PL" dirty="0"/>
              <a:t>– Funkcja zwraca </a:t>
            </a:r>
            <a:r>
              <a:rPr lang="pl-PL" dirty="0" err="1"/>
              <a:t>true</a:t>
            </a:r>
            <a:r>
              <a:rPr lang="pl-PL" dirty="0"/>
              <a:t> gdy kolejka c jest niepusta, </a:t>
            </a:r>
            <a:r>
              <a:rPr lang="pl-PL" dirty="0" err="1" smtClean="0"/>
              <a:t>false</a:t>
            </a:r>
            <a:r>
              <a:rPr lang="pl-PL" dirty="0"/>
              <a:t> </a:t>
            </a:r>
            <a:r>
              <a:rPr lang="pl-PL" dirty="0" smtClean="0"/>
              <a:t>gdy </a:t>
            </a:r>
            <a:r>
              <a:rPr lang="pl-PL" dirty="0"/>
              <a:t>pusta.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130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Operacje </a:t>
            </a:r>
            <a:r>
              <a:rPr lang="pl-PL" dirty="0" err="1" smtClean="0"/>
              <a:t>Wait</a:t>
            </a:r>
            <a:r>
              <a:rPr lang="pl-PL" dirty="0" smtClean="0"/>
              <a:t>/</a:t>
            </a:r>
            <a:r>
              <a:rPr lang="pl-PL" dirty="0" err="1"/>
              <a:t>S</a:t>
            </a:r>
            <a:r>
              <a:rPr lang="pl-PL" dirty="0" err="1" smtClean="0"/>
              <a:t>ignal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27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" y="1844824"/>
            <a:ext cx="904973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053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Kolejki monitora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28</a:t>
            </a:fld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517527" cy="45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90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1805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Przykład monitora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29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9425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30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Przypomnienie podstawowych pojęć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44616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 smtClean="0"/>
              <a:t>Operacja </a:t>
            </a:r>
            <a:r>
              <a:rPr lang="pl-PL" b="1" dirty="0"/>
              <a:t>atomowa </a:t>
            </a:r>
            <a:r>
              <a:rPr lang="pl-PL" b="1" dirty="0" smtClean="0"/>
              <a:t> - </a:t>
            </a:r>
            <a:r>
              <a:rPr lang="pl-PL" dirty="0"/>
              <a:t>s</a:t>
            </a:r>
            <a:r>
              <a:rPr lang="pl-PL" dirty="0" smtClean="0"/>
              <a:t>ekwencja </a:t>
            </a:r>
            <a:r>
              <a:rPr lang="pl-PL" dirty="0"/>
              <a:t>jednego lub wielu działań elementarnych które </a:t>
            </a:r>
            <a:r>
              <a:rPr lang="pl-PL" dirty="0" smtClean="0"/>
              <a:t>nie mogą </a:t>
            </a:r>
            <a:r>
              <a:rPr lang="pl-PL" dirty="0"/>
              <a:t>być przerwane. Wykonuje się w całości albo </a:t>
            </a:r>
            <a:r>
              <a:rPr lang="pl-PL" dirty="0" smtClean="0"/>
              <a:t>wcale. Działania </a:t>
            </a:r>
            <a:r>
              <a:rPr lang="pl-PL" dirty="0"/>
              <a:t>pośrednie nie mogą być obserwowane przez </a:t>
            </a:r>
            <a:r>
              <a:rPr lang="pl-PL" dirty="0" smtClean="0"/>
              <a:t>inny proces. </a:t>
            </a:r>
          </a:p>
          <a:p>
            <a:r>
              <a:rPr lang="pl-PL" b="1" dirty="0"/>
              <a:t>Wzajemne wykluczanie</a:t>
            </a:r>
            <a:r>
              <a:rPr lang="pl-PL" dirty="0"/>
              <a:t> - wymaganie aby ciąg operacji </a:t>
            </a:r>
            <a:r>
              <a:rPr lang="pl-PL" dirty="0" smtClean="0"/>
              <a:t>na pewnym </a:t>
            </a:r>
            <a:r>
              <a:rPr lang="pl-PL" dirty="0"/>
              <a:t>zasobie (zwykle pamięci) był wykonany w </a:t>
            </a:r>
            <a:r>
              <a:rPr lang="pl-PL" dirty="0" smtClean="0"/>
              <a:t>trybie wyłącznym </a:t>
            </a:r>
            <a:r>
              <a:rPr lang="pl-PL" dirty="0"/>
              <a:t>przez tylko jeden z potencjalnie wielu procesów</a:t>
            </a:r>
            <a:r>
              <a:rPr lang="pl-PL" dirty="0" smtClean="0"/>
              <a:t>.</a:t>
            </a:r>
          </a:p>
          <a:p>
            <a:r>
              <a:rPr lang="pl-PL" b="1" dirty="0"/>
              <a:t>Sekcja krytyczna</a:t>
            </a:r>
            <a:r>
              <a:rPr lang="pl-PL" dirty="0"/>
              <a:t> – ciąg operacji na pewnym zasobie (</a:t>
            </a:r>
            <a:r>
              <a:rPr lang="pl-PL" dirty="0" smtClean="0"/>
              <a:t>zwykle pamięci</a:t>
            </a:r>
            <a:r>
              <a:rPr lang="pl-PL" dirty="0"/>
              <a:t>) który musi wykonany w trybie wyłącznym przez </a:t>
            </a:r>
            <a:r>
              <a:rPr lang="pl-PL" dirty="0" smtClean="0"/>
              <a:t>tylko jeden </a:t>
            </a:r>
            <a:r>
              <a:rPr lang="pl-PL" dirty="0"/>
              <a:t>z potencjalnie wielu procesów</a:t>
            </a:r>
            <a:r>
              <a:rPr lang="pl-PL" dirty="0" smtClean="0"/>
              <a:t>.</a:t>
            </a:r>
          </a:p>
          <a:p>
            <a:r>
              <a:rPr lang="pl-PL" dirty="0"/>
              <a:t>Przy wejściu do sekcji proces wykonuje </a:t>
            </a:r>
            <a:r>
              <a:rPr lang="pl-PL" b="1" dirty="0"/>
              <a:t>protokół </a:t>
            </a:r>
            <a:r>
              <a:rPr lang="pl-PL" b="1" dirty="0" smtClean="0"/>
              <a:t>wejścia, </a:t>
            </a:r>
            <a:r>
              <a:rPr lang="pl-PL" dirty="0" smtClean="0"/>
              <a:t>w którym </a:t>
            </a:r>
            <a:r>
              <a:rPr lang="pl-PL" dirty="0"/>
              <a:t>sprawdza czy może wejść do sekcji krytycznej.</a:t>
            </a:r>
          </a:p>
          <a:p>
            <a:r>
              <a:rPr lang="pl-PL" dirty="0"/>
              <a:t>Po wyjściu z sekcji wykonuje </a:t>
            </a:r>
            <a:r>
              <a:rPr lang="pl-PL" b="1" dirty="0"/>
              <a:t>protokół wyjścia </a:t>
            </a:r>
            <a:r>
              <a:rPr lang="pl-PL" dirty="0"/>
              <a:t>aby </a:t>
            </a:r>
            <a:r>
              <a:rPr lang="pl-PL" dirty="0" smtClean="0"/>
              <a:t>poinformować inne </a:t>
            </a:r>
            <a:r>
              <a:rPr lang="pl-PL" dirty="0"/>
              <a:t>procesy że opuścił już sekcję krytyczną i inny proces może </a:t>
            </a:r>
            <a:r>
              <a:rPr lang="pl-PL" dirty="0" smtClean="0"/>
              <a:t>ją zająć</a:t>
            </a:r>
            <a:r>
              <a:rPr lang="pl-PL" dirty="0"/>
              <a:t>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46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Autofit/>
          </a:bodyPr>
          <a:lstStyle/>
          <a:p>
            <a:r>
              <a:rPr lang="pl-PL" sz="3200" dirty="0" smtClean="0"/>
              <a:t>Rozwiązanie problemu wzajemnego wykluczania</a:t>
            </a:r>
            <a:endParaRPr lang="pl-PL" sz="32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S. </a:t>
            </a:r>
            <a:r>
              <a:rPr lang="pl-PL" dirty="0" err="1" smtClean="0"/>
              <a:t>Samolej</a:t>
            </a:r>
            <a:r>
              <a:rPr lang="pl-PL" dirty="0" smtClean="0"/>
              <a:t>: Przegląd technik synchronizacji ...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30</a:t>
            </a:fld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7" y="1484784"/>
            <a:ext cx="799882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60100"/>
            <a:ext cx="8784976" cy="74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239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</p:spPr>
        <p:txBody>
          <a:bodyPr>
            <a:noAutofit/>
          </a:bodyPr>
          <a:lstStyle/>
          <a:p>
            <a:r>
              <a:rPr lang="pl-PL" sz="3200" dirty="0" smtClean="0"/>
              <a:t>Rozwiązanie problemu producent - konsument</a:t>
            </a:r>
            <a:endParaRPr lang="pl-PL" sz="32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31</a:t>
            </a:fld>
            <a:endParaRPr lang="pl-P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5328592" cy="570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084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1805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POSIX a monitory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544616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Standard POSIX dostarcza mechanizmów zgodnych z działaniem monitorów, chociaż nie oferuje wysokopoziomowych funkcji do tworzenia monitorów na wzór ich definicji.</a:t>
            </a:r>
          </a:p>
          <a:p>
            <a:r>
              <a:rPr lang="pl-PL" dirty="0" smtClean="0"/>
              <a:t>Stworzenie mechanizmu monitora w POSIX opiera się na odpowiednim zastosowaniu zmiennych warunkowych i </a:t>
            </a:r>
            <a:r>
              <a:rPr lang="pl-PL" dirty="0" err="1" smtClean="0"/>
              <a:t>mutexów</a:t>
            </a:r>
            <a:endParaRPr lang="pl-PL" dirty="0" smtClean="0"/>
          </a:p>
          <a:p>
            <a:r>
              <a:rPr lang="pl-PL" dirty="0" smtClean="0"/>
              <a:t>Do rozwiązywania problemu wzajemnego wykluczania  standard POSIX sugeruje zastosowanie </a:t>
            </a:r>
            <a:r>
              <a:rPr lang="pl-PL" dirty="0" err="1" smtClean="0"/>
              <a:t>mutexów</a:t>
            </a:r>
            <a:endParaRPr lang="pl-PL" dirty="0"/>
          </a:p>
          <a:p>
            <a:r>
              <a:rPr lang="pl-PL" dirty="0" smtClean="0"/>
              <a:t>Do eleganckiego rozwiązania problemów czytelników i pisarzy oraz producenta konsumenta można zastosować kombinację </a:t>
            </a:r>
            <a:r>
              <a:rPr lang="pl-PL" dirty="0" err="1" smtClean="0"/>
              <a:t>mutexów</a:t>
            </a:r>
            <a:r>
              <a:rPr lang="pl-PL" dirty="0" smtClean="0"/>
              <a:t> i zmiennych warunkowych odzwierciedlających zasadę działania monitorów.</a:t>
            </a:r>
          </a:p>
          <a:p>
            <a:r>
              <a:rPr lang="pl-PL" dirty="0" smtClean="0"/>
              <a:t>Otrzymuje się wtedy możliwość zawieszenia wykonywania sekcji krytycznej do chwili spełnienia określonego warunku.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926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1805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Zmienna warunkowa </a:t>
            </a:r>
            <a:r>
              <a:rPr lang="pl-PL" dirty="0" smtClean="0"/>
              <a:t>- przypomnienie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Zmienne warunkowe dostarczają nowego mechanizmu synchronizacji pomiędzy wątkami. Podczas gdy </a:t>
            </a:r>
            <a:r>
              <a:rPr lang="pl-PL" dirty="0" err="1" smtClean="0"/>
              <a:t>muteksy</a:t>
            </a:r>
            <a:r>
              <a:rPr lang="pl-PL" dirty="0" smtClean="0"/>
              <a:t> implementują synchronizację na poziomie dostępu do współdzielonych danych, zmienne warunkowe pozwalają na synchronizację na podstawie stanu pewnej zmiennej.   </a:t>
            </a:r>
          </a:p>
          <a:p>
            <a:r>
              <a:rPr lang="pl-PL" dirty="0" smtClean="0"/>
              <a:t>Bez zmiennych warunkowych wątki musiałyby cyklicznie monitorować stan zmiennej (w sekcji krytycznej), aby sprawdzić, czy osiągnęła ona ustaloną wartość. Podejście takie jest z założenia „</a:t>
            </a:r>
            <a:r>
              <a:rPr lang="pl-PL" dirty="0" err="1" smtClean="0"/>
              <a:t>zasobożerne</a:t>
            </a:r>
            <a:r>
              <a:rPr lang="pl-PL" dirty="0" smtClean="0"/>
              <a:t>”. Zmienna warunkowa pozwala na osiągnięcie podobnego efektu bez „odpytywania”.  </a:t>
            </a:r>
            <a:endParaRPr lang="en-US" dirty="0"/>
          </a:p>
          <a:p>
            <a:r>
              <a:rPr lang="pl-PL" dirty="0" smtClean="0"/>
              <a:t>Zmienną warunkową stosuje się zawsze wewnątrz sekcji krytycznej w powiązaniu z zamknięciem </a:t>
            </a:r>
            <a:r>
              <a:rPr lang="pl-PL" dirty="0" err="1" smtClean="0"/>
              <a:t>muteksu</a:t>
            </a:r>
            <a:r>
              <a:rPr lang="pl-PL" dirty="0" smtClean="0"/>
              <a:t> (</a:t>
            </a:r>
            <a:r>
              <a:rPr lang="pl-PL" dirty="0" err="1" smtClean="0"/>
              <a:t>mutex</a:t>
            </a:r>
            <a:r>
              <a:rPr lang="pl-PL" dirty="0" smtClean="0"/>
              <a:t> lock).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Producent - konsument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0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Funkcje obsługujące zmienną warunkową</a:t>
            </a:r>
            <a:endParaRPr lang="pl-PL" sz="2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Producent - konsument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34</a:t>
            </a:fld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47352"/>
              </p:ext>
            </p:extLst>
          </p:nvPr>
        </p:nvGraphicFramePr>
        <p:xfrm>
          <a:off x="611560" y="980728"/>
          <a:ext cx="8352928" cy="303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8609"/>
                <a:gridCol w="5444319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pthread_cond_init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Inicjacja zmiennej warunkowej.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pthread_cond_wait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Czekanie na zmiennej warunkowej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pthread_cond_timedwait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Ograniczone czasowo czekanie na zmiennej warunkowej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pthread_cond_signal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Wznowienie wątku zawieszonego w kolejce danej zmiennej warunkowej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pthread_cond_brodcast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Wznowienie wszystkich wątków zawieszonych w kolejce danej zmiennej warunkowej.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pthread_cond_destroy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Skasowanie zmiennej warunkowej i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zwolnienie jej zasobów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1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02034"/>
          </a:xfrm>
        </p:spPr>
        <p:txBody>
          <a:bodyPr>
            <a:noAutofit/>
          </a:bodyPr>
          <a:lstStyle/>
          <a:p>
            <a:r>
              <a:rPr lang="pl-PL" sz="2800" dirty="0" smtClean="0"/>
              <a:t>Producent- konsument z zastosowaniem „monitorów”</a:t>
            </a:r>
            <a:endParaRPr lang="pl-PL" sz="2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3103984" cy="365125"/>
          </a:xfrm>
        </p:spPr>
        <p:txBody>
          <a:bodyPr/>
          <a:lstStyle/>
          <a:p>
            <a:r>
              <a:rPr lang="pl-PL" dirty="0" smtClean="0"/>
              <a:t>S. </a:t>
            </a:r>
            <a:r>
              <a:rPr lang="pl-PL" dirty="0" err="1" smtClean="0"/>
              <a:t>Samolej</a:t>
            </a:r>
            <a:r>
              <a:rPr lang="pl-PL" dirty="0" smtClean="0"/>
              <a:t>: Przegląd technik synchronizacji ...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8649A7FC-0A03-4533-B152-08BFA4ADF254}" type="slidenum">
              <a:rPr lang="pl-PL" smtClean="0"/>
              <a:t>35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79512" y="620688"/>
            <a:ext cx="4392488" cy="59093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stdio.h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include</a:t>
            </a:r>
            <a:r>
              <a:rPr lang="pl-PL" sz="1400" dirty="0"/>
              <a:t> &lt;</a:t>
            </a:r>
            <a:r>
              <a:rPr lang="pl-PL" sz="1400" dirty="0" err="1"/>
              <a:t>pthread.h</a:t>
            </a:r>
            <a:r>
              <a:rPr lang="pl-PL" sz="1400" dirty="0"/>
              <a:t>&gt;</a:t>
            </a:r>
          </a:p>
          <a:p>
            <a:r>
              <a:rPr lang="pl-PL" sz="1400" dirty="0"/>
              <a:t>#</a:t>
            </a:r>
            <a:r>
              <a:rPr lang="pl-PL" sz="1400" dirty="0" err="1"/>
              <a:t>define</a:t>
            </a:r>
            <a:r>
              <a:rPr lang="pl-PL" sz="1400" dirty="0"/>
              <a:t> N 4</a:t>
            </a:r>
          </a:p>
          <a:p>
            <a:r>
              <a:rPr lang="pl-PL" sz="1400" dirty="0" err="1"/>
              <a:t>int</a:t>
            </a:r>
            <a:r>
              <a:rPr lang="pl-PL" sz="1400" dirty="0"/>
              <a:t> </a:t>
            </a:r>
            <a:r>
              <a:rPr lang="pl-PL" sz="1400" dirty="0" err="1"/>
              <a:t>pocz</a:t>
            </a:r>
            <a:r>
              <a:rPr lang="pl-PL" sz="1400" dirty="0"/>
              <a:t> ,</a:t>
            </a:r>
            <a:r>
              <a:rPr lang="pl-PL" sz="1400" dirty="0" err="1"/>
              <a:t>kon,licznik</a:t>
            </a:r>
            <a:r>
              <a:rPr lang="pl-PL" sz="1400" dirty="0"/>
              <a:t> = 0;</a:t>
            </a:r>
          </a:p>
          <a:p>
            <a:r>
              <a:rPr lang="pl-PL" sz="1400" dirty="0" err="1"/>
              <a:t>int</a:t>
            </a:r>
            <a:r>
              <a:rPr lang="pl-PL" sz="1400" dirty="0"/>
              <a:t> bufor[N];</a:t>
            </a:r>
          </a:p>
          <a:p>
            <a:r>
              <a:rPr lang="pl-PL" sz="1400" dirty="0" err="1"/>
              <a:t>pthread_mutex_t</a:t>
            </a:r>
            <a:r>
              <a:rPr lang="pl-PL" sz="1400" dirty="0"/>
              <a:t> </a:t>
            </a:r>
            <a:r>
              <a:rPr lang="pl-PL" sz="1400" dirty="0" err="1"/>
              <a:t>mutex</a:t>
            </a:r>
            <a:r>
              <a:rPr lang="pl-PL" sz="1400" dirty="0"/>
              <a:t>;</a:t>
            </a:r>
          </a:p>
          <a:p>
            <a:r>
              <a:rPr lang="pl-PL" sz="1400" dirty="0" err="1"/>
              <a:t>pthread_cond_t</a:t>
            </a:r>
            <a:r>
              <a:rPr lang="pl-PL" sz="1400" dirty="0"/>
              <a:t> puste, </a:t>
            </a:r>
            <a:r>
              <a:rPr lang="pl-PL" sz="1400" dirty="0" err="1"/>
              <a:t>pelne</a:t>
            </a:r>
            <a:r>
              <a:rPr lang="pl-PL" sz="1400" dirty="0"/>
              <a:t>;</a:t>
            </a:r>
          </a:p>
          <a:p>
            <a:endParaRPr lang="pl-PL" sz="1400" dirty="0" smtClean="0"/>
          </a:p>
          <a:p>
            <a:r>
              <a:rPr lang="pl-PL" sz="1400" dirty="0" err="1" smtClean="0"/>
              <a:t>void</a:t>
            </a:r>
            <a:r>
              <a:rPr lang="pl-PL" sz="1400" dirty="0"/>
              <a:t>* producent( </a:t>
            </a:r>
            <a:r>
              <a:rPr lang="pl-PL" sz="1400" dirty="0" err="1"/>
              <a:t>void</a:t>
            </a:r>
            <a:r>
              <a:rPr lang="pl-PL" sz="1400" dirty="0"/>
              <a:t>* </a:t>
            </a:r>
            <a:r>
              <a:rPr lang="pl-PL" sz="1400" dirty="0" err="1"/>
              <a:t>arg</a:t>
            </a:r>
            <a:r>
              <a:rPr lang="pl-PL" sz="1400" dirty="0"/>
              <a:t> ) {</a:t>
            </a:r>
          </a:p>
          <a:p>
            <a:r>
              <a:rPr lang="pl-PL" sz="1400" dirty="0" err="1"/>
              <a:t>int</a:t>
            </a:r>
            <a:r>
              <a:rPr lang="pl-PL" sz="1400" dirty="0"/>
              <a:t> </a:t>
            </a:r>
            <a:r>
              <a:rPr lang="pl-PL" sz="1400" dirty="0" err="1"/>
              <a:t>num</a:t>
            </a:r>
            <a:r>
              <a:rPr lang="pl-PL" sz="1400" dirty="0"/>
              <a:t> = 0;</a:t>
            </a:r>
          </a:p>
          <a:p>
            <a:r>
              <a:rPr lang="pl-PL" sz="1400" dirty="0" err="1"/>
              <a:t>int</a:t>
            </a:r>
            <a:r>
              <a:rPr lang="pl-PL" sz="1400" dirty="0"/>
              <a:t> </a:t>
            </a:r>
            <a:r>
              <a:rPr lang="pl-PL" sz="1400" dirty="0" err="1"/>
              <a:t>cnt</a:t>
            </a:r>
            <a:r>
              <a:rPr lang="pl-PL" sz="1400" dirty="0"/>
              <a:t> = 1;</a:t>
            </a:r>
          </a:p>
          <a:p>
            <a:r>
              <a:rPr lang="pl-PL" sz="1400" dirty="0" err="1"/>
              <a:t>num</a:t>
            </a:r>
            <a:r>
              <a:rPr lang="pl-PL" sz="1400" dirty="0"/>
              <a:t> = (</a:t>
            </a:r>
            <a:r>
              <a:rPr lang="pl-PL" sz="1400" dirty="0" err="1"/>
              <a:t>int</a:t>
            </a:r>
            <a:r>
              <a:rPr lang="pl-PL" sz="1400" dirty="0"/>
              <a:t>) </a:t>
            </a:r>
            <a:r>
              <a:rPr lang="pl-PL" sz="1400" dirty="0" err="1"/>
              <a:t>arg</a:t>
            </a:r>
            <a:r>
              <a:rPr lang="pl-PL" sz="1400" dirty="0"/>
              <a:t>;</a:t>
            </a:r>
          </a:p>
          <a:p>
            <a:r>
              <a:rPr lang="pl-PL" sz="1400" dirty="0" err="1"/>
              <a:t>printf</a:t>
            </a:r>
            <a:r>
              <a:rPr lang="pl-PL" sz="1400" dirty="0"/>
              <a:t>("Start producent: %d\n",</a:t>
            </a:r>
            <a:r>
              <a:rPr lang="pl-PL" sz="1400" dirty="0" err="1"/>
              <a:t>num</a:t>
            </a:r>
            <a:r>
              <a:rPr lang="pl-PL" sz="1400" dirty="0"/>
              <a:t>);</a:t>
            </a:r>
          </a:p>
          <a:p>
            <a:r>
              <a:rPr lang="pl-PL" sz="1400" dirty="0" err="1"/>
              <a:t>while</a:t>
            </a:r>
            <a:r>
              <a:rPr lang="pl-PL" sz="1400" dirty="0"/>
              <a:t>( 1 ) {</a:t>
            </a:r>
          </a:p>
          <a:p>
            <a:r>
              <a:rPr lang="pl-PL" sz="1400" dirty="0" err="1"/>
              <a:t>pthread_mutex_lock</a:t>
            </a:r>
            <a:r>
              <a:rPr lang="pl-PL" sz="1400" dirty="0"/>
              <a:t>( &amp;</a:t>
            </a:r>
            <a:r>
              <a:rPr lang="pl-PL" sz="1400" dirty="0" err="1"/>
              <a:t>mutex</a:t>
            </a:r>
            <a:r>
              <a:rPr lang="pl-PL" sz="1400" dirty="0"/>
              <a:t> );</a:t>
            </a:r>
          </a:p>
          <a:p>
            <a:r>
              <a:rPr lang="pl-PL" sz="1400" dirty="0"/>
              <a:t> </a:t>
            </a:r>
            <a:r>
              <a:rPr lang="pl-PL" sz="1400" dirty="0" smtClean="0"/>
              <a:t> </a:t>
            </a:r>
            <a:r>
              <a:rPr lang="pl-PL" sz="1400" dirty="0" err="1" smtClean="0"/>
              <a:t>while</a:t>
            </a:r>
            <a:r>
              <a:rPr lang="pl-PL" sz="1400" dirty="0" smtClean="0"/>
              <a:t>(licznik </a:t>
            </a:r>
            <a:r>
              <a:rPr lang="pl-PL" sz="1400" dirty="0"/>
              <a:t>&gt;= N)</a:t>
            </a:r>
          </a:p>
          <a:p>
            <a:r>
              <a:rPr lang="pl-PL" sz="1400" dirty="0" smtClean="0"/>
              <a:t>       </a:t>
            </a:r>
            <a:r>
              <a:rPr lang="pl-PL" sz="1400" dirty="0" err="1" smtClean="0"/>
              <a:t>pthread_cond_wait</a:t>
            </a:r>
            <a:r>
              <a:rPr lang="pl-PL" sz="1400" dirty="0"/>
              <a:t>(&amp;puste,&amp;</a:t>
            </a:r>
            <a:r>
              <a:rPr lang="pl-PL" sz="1400" dirty="0" err="1"/>
              <a:t>mutex</a:t>
            </a:r>
            <a:r>
              <a:rPr lang="pl-PL" sz="1400" dirty="0"/>
              <a:t>);</a:t>
            </a:r>
          </a:p>
          <a:p>
            <a:r>
              <a:rPr lang="pl-PL" sz="1400" dirty="0"/>
              <a:t>bufor[</a:t>
            </a:r>
            <a:r>
              <a:rPr lang="pl-PL" sz="1400" dirty="0" err="1"/>
              <a:t>kon</a:t>
            </a:r>
            <a:r>
              <a:rPr lang="pl-PL" sz="1400" dirty="0"/>
              <a:t>] = </a:t>
            </a:r>
            <a:r>
              <a:rPr lang="pl-PL" sz="1400" dirty="0" err="1"/>
              <a:t>cnt</a:t>
            </a:r>
            <a:r>
              <a:rPr lang="pl-PL" sz="1400" dirty="0"/>
              <a:t>++;</a:t>
            </a:r>
          </a:p>
          <a:p>
            <a:r>
              <a:rPr lang="pl-PL" sz="1400" dirty="0" err="1"/>
              <a:t>kon</a:t>
            </a:r>
            <a:r>
              <a:rPr lang="pl-PL" sz="1400" dirty="0"/>
              <a:t> = (kon+1) %N;</a:t>
            </a:r>
          </a:p>
          <a:p>
            <a:r>
              <a:rPr lang="pl-PL" sz="1400" dirty="0"/>
              <a:t>licznik++;</a:t>
            </a:r>
          </a:p>
          <a:p>
            <a:r>
              <a:rPr lang="pl-PL" sz="1400" dirty="0" err="1"/>
              <a:t>pthread_cond_signal</a:t>
            </a:r>
            <a:r>
              <a:rPr lang="pl-PL" sz="1400" dirty="0"/>
              <a:t>(&amp;</a:t>
            </a:r>
            <a:r>
              <a:rPr lang="pl-PL" sz="1400" dirty="0" err="1"/>
              <a:t>pelne</a:t>
            </a:r>
            <a:r>
              <a:rPr lang="pl-PL" sz="1400" dirty="0"/>
              <a:t>);</a:t>
            </a:r>
          </a:p>
          <a:p>
            <a:r>
              <a:rPr lang="pl-PL" sz="1400" dirty="0" err="1"/>
              <a:t>pthread_mutex_unlock</a:t>
            </a:r>
            <a:r>
              <a:rPr lang="pl-PL" sz="1400" dirty="0"/>
              <a:t>( &amp;</a:t>
            </a:r>
            <a:r>
              <a:rPr lang="pl-PL" sz="1400" dirty="0" err="1"/>
              <a:t>mutex</a:t>
            </a:r>
            <a:r>
              <a:rPr lang="pl-PL" sz="1400" dirty="0"/>
              <a:t> );</a:t>
            </a:r>
          </a:p>
          <a:p>
            <a:r>
              <a:rPr lang="pl-PL" sz="1400" dirty="0" err="1"/>
              <a:t>printf</a:t>
            </a:r>
            <a:r>
              <a:rPr lang="pl-PL" sz="1400" dirty="0"/>
              <a:t>("</a:t>
            </a:r>
            <a:r>
              <a:rPr lang="pl-PL" sz="1400" dirty="0" err="1"/>
              <a:t>Prod%d</a:t>
            </a:r>
            <a:r>
              <a:rPr lang="pl-PL" sz="1400" dirty="0"/>
              <a:t> </a:t>
            </a:r>
            <a:r>
              <a:rPr lang="pl-PL" sz="1400" dirty="0" err="1"/>
              <a:t>kon</a:t>
            </a:r>
            <a:r>
              <a:rPr lang="pl-PL" sz="1400" dirty="0"/>
              <a:t>: %d </a:t>
            </a:r>
            <a:r>
              <a:rPr lang="pl-PL" sz="1400" dirty="0" err="1"/>
              <a:t>wst</a:t>
            </a:r>
            <a:r>
              <a:rPr lang="pl-PL" sz="1400" dirty="0"/>
              <a:t>: %d\n", </a:t>
            </a:r>
            <a:r>
              <a:rPr lang="pl-PL" sz="1400" dirty="0" err="1"/>
              <a:t>num</a:t>
            </a:r>
            <a:r>
              <a:rPr lang="pl-PL" sz="1400" dirty="0"/>
              <a:t>, </a:t>
            </a:r>
            <a:r>
              <a:rPr lang="pl-PL" sz="1400" dirty="0" err="1"/>
              <a:t>kon,cnt</a:t>
            </a:r>
            <a:r>
              <a:rPr lang="pl-PL" sz="1400" dirty="0"/>
              <a:t>,</a:t>
            </a:r>
          </a:p>
          <a:p>
            <a:r>
              <a:rPr lang="pl-PL" sz="1400" dirty="0"/>
              <a:t>licznik );</a:t>
            </a:r>
          </a:p>
          <a:p>
            <a:r>
              <a:rPr lang="pl-PL" sz="1400" dirty="0" err="1"/>
              <a:t>sleep</a:t>
            </a:r>
            <a:r>
              <a:rPr lang="pl-PL" sz="1400" dirty="0"/>
              <a:t>( 1 );</a:t>
            </a:r>
          </a:p>
          <a:p>
            <a:r>
              <a:rPr lang="pl-PL" sz="1400" dirty="0"/>
              <a:t>}</a:t>
            </a:r>
          </a:p>
          <a:p>
            <a:r>
              <a:rPr lang="pl-PL" sz="1400" dirty="0" smtClean="0"/>
              <a:t>}</a:t>
            </a:r>
            <a:endParaRPr lang="pl-PL" sz="1400" dirty="0"/>
          </a:p>
        </p:txBody>
      </p:sp>
      <p:sp>
        <p:nvSpPr>
          <p:cNvPr id="8" name="Prostokąt 7"/>
          <p:cNvSpPr/>
          <p:nvPr/>
        </p:nvSpPr>
        <p:spPr>
          <a:xfrm>
            <a:off x="4587010" y="620688"/>
            <a:ext cx="4392488" cy="59093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 err="1"/>
              <a:t>void</a:t>
            </a:r>
            <a:r>
              <a:rPr lang="pl-PL" sz="1400" dirty="0"/>
              <a:t>* konsument( </a:t>
            </a:r>
            <a:r>
              <a:rPr lang="pl-PL" sz="1400" dirty="0" err="1"/>
              <a:t>void</a:t>
            </a:r>
            <a:r>
              <a:rPr lang="pl-PL" sz="1400" dirty="0"/>
              <a:t>* </a:t>
            </a:r>
            <a:r>
              <a:rPr lang="pl-PL" sz="1400" dirty="0" err="1"/>
              <a:t>arg</a:t>
            </a:r>
            <a:r>
              <a:rPr lang="pl-PL" sz="1400" dirty="0"/>
              <a:t> ) {</a:t>
            </a:r>
          </a:p>
          <a:p>
            <a:r>
              <a:rPr lang="pl-PL" sz="1400" dirty="0" err="1"/>
              <a:t>int</a:t>
            </a:r>
            <a:r>
              <a:rPr lang="pl-PL" sz="1400" dirty="0"/>
              <a:t> </a:t>
            </a:r>
            <a:r>
              <a:rPr lang="pl-PL" sz="1400" dirty="0" err="1"/>
              <a:t>num,x</a:t>
            </a:r>
            <a:r>
              <a:rPr lang="pl-PL" sz="1400" dirty="0"/>
              <a:t> = 0;</a:t>
            </a:r>
          </a:p>
          <a:p>
            <a:r>
              <a:rPr lang="pl-PL" sz="1400" dirty="0" err="1"/>
              <a:t>num</a:t>
            </a:r>
            <a:r>
              <a:rPr lang="pl-PL" sz="1400" dirty="0"/>
              <a:t> = (</a:t>
            </a:r>
            <a:r>
              <a:rPr lang="pl-PL" sz="1400" dirty="0" err="1"/>
              <a:t>int</a:t>
            </a:r>
            <a:r>
              <a:rPr lang="pl-PL" sz="1400" dirty="0"/>
              <a:t>) </a:t>
            </a:r>
            <a:r>
              <a:rPr lang="pl-PL" sz="1400" dirty="0" err="1"/>
              <a:t>arg</a:t>
            </a:r>
            <a:r>
              <a:rPr lang="pl-PL" sz="1400" dirty="0"/>
              <a:t>;</a:t>
            </a:r>
          </a:p>
          <a:p>
            <a:r>
              <a:rPr lang="pl-PL" sz="1400" dirty="0" err="1"/>
              <a:t>printf</a:t>
            </a:r>
            <a:r>
              <a:rPr lang="pl-PL" sz="1400" dirty="0"/>
              <a:t>("Start konsument: %d\n",</a:t>
            </a:r>
            <a:r>
              <a:rPr lang="pl-PL" sz="1400" dirty="0" err="1"/>
              <a:t>num</a:t>
            </a:r>
            <a:r>
              <a:rPr lang="pl-PL" sz="1400" dirty="0"/>
              <a:t>);</a:t>
            </a:r>
          </a:p>
          <a:p>
            <a:r>
              <a:rPr lang="pl-PL" sz="1400" dirty="0" err="1"/>
              <a:t>while</a:t>
            </a:r>
            <a:r>
              <a:rPr lang="pl-PL" sz="1400" dirty="0"/>
              <a:t>( 1 ) {</a:t>
            </a:r>
          </a:p>
          <a:p>
            <a:r>
              <a:rPr lang="pl-PL" sz="1400" dirty="0" err="1"/>
              <a:t>pthread_mutex_lock</a:t>
            </a:r>
            <a:r>
              <a:rPr lang="pl-PL" sz="1400" dirty="0"/>
              <a:t>( &amp;</a:t>
            </a:r>
            <a:r>
              <a:rPr lang="pl-PL" sz="1400" dirty="0" err="1"/>
              <a:t>mutex</a:t>
            </a:r>
            <a:r>
              <a:rPr lang="pl-PL" sz="1400" dirty="0"/>
              <a:t> );</a:t>
            </a:r>
          </a:p>
          <a:p>
            <a:r>
              <a:rPr lang="pl-PL" sz="1400" dirty="0" err="1"/>
              <a:t>while</a:t>
            </a:r>
            <a:r>
              <a:rPr lang="pl-PL" sz="1400" dirty="0"/>
              <a:t>(licznik &lt;=0 )</a:t>
            </a:r>
          </a:p>
          <a:p>
            <a:r>
              <a:rPr lang="pl-PL" sz="1400" dirty="0" err="1"/>
              <a:t>pthread_cond_wait</a:t>
            </a:r>
            <a:r>
              <a:rPr lang="pl-PL" sz="1400" dirty="0"/>
              <a:t>(&amp;</a:t>
            </a:r>
            <a:r>
              <a:rPr lang="pl-PL" sz="1400" dirty="0" err="1"/>
              <a:t>pelne</a:t>
            </a:r>
            <a:r>
              <a:rPr lang="pl-PL" sz="1400" dirty="0"/>
              <a:t>,&amp;</a:t>
            </a:r>
            <a:r>
              <a:rPr lang="pl-PL" sz="1400" dirty="0" err="1"/>
              <a:t>mutex</a:t>
            </a:r>
            <a:r>
              <a:rPr lang="pl-PL" sz="1400" dirty="0"/>
              <a:t>);</a:t>
            </a:r>
          </a:p>
          <a:p>
            <a:r>
              <a:rPr lang="pl-PL" sz="1400" dirty="0"/>
              <a:t>x = bufor[</a:t>
            </a:r>
            <a:r>
              <a:rPr lang="pl-PL" sz="1400" dirty="0" err="1"/>
              <a:t>pocz</a:t>
            </a:r>
            <a:r>
              <a:rPr lang="pl-PL" sz="1400" dirty="0"/>
              <a:t>];</a:t>
            </a:r>
          </a:p>
          <a:p>
            <a:r>
              <a:rPr lang="pl-PL" sz="1400" dirty="0" err="1"/>
              <a:t>pocz</a:t>
            </a:r>
            <a:r>
              <a:rPr lang="pl-PL" sz="1400" dirty="0"/>
              <a:t> = (pocz+1) %N;</a:t>
            </a:r>
          </a:p>
          <a:p>
            <a:r>
              <a:rPr lang="pl-PL" sz="1400" dirty="0"/>
              <a:t>licznik--;</a:t>
            </a:r>
          </a:p>
          <a:p>
            <a:r>
              <a:rPr lang="pl-PL" sz="1400" dirty="0" err="1"/>
              <a:t>pthread_cond_signal</a:t>
            </a:r>
            <a:r>
              <a:rPr lang="pl-PL" sz="1400" dirty="0"/>
              <a:t>(&amp;puste);</a:t>
            </a:r>
          </a:p>
          <a:p>
            <a:r>
              <a:rPr lang="pl-PL" sz="1400" dirty="0" err="1"/>
              <a:t>pthread_mutex_unlock</a:t>
            </a:r>
            <a:r>
              <a:rPr lang="pl-PL" sz="1400" dirty="0"/>
              <a:t>( &amp;</a:t>
            </a:r>
            <a:r>
              <a:rPr lang="pl-PL" sz="1400" dirty="0" err="1"/>
              <a:t>mutex</a:t>
            </a:r>
            <a:r>
              <a:rPr lang="pl-PL" sz="1400" dirty="0"/>
              <a:t> );</a:t>
            </a:r>
          </a:p>
          <a:p>
            <a:r>
              <a:rPr lang="pl-PL" sz="1400" dirty="0" err="1"/>
              <a:t>printf</a:t>
            </a:r>
            <a:r>
              <a:rPr lang="pl-PL" sz="1400" dirty="0"/>
              <a:t>("</a:t>
            </a:r>
            <a:r>
              <a:rPr lang="pl-PL" sz="1400" dirty="0" err="1"/>
              <a:t>Kons%d</a:t>
            </a:r>
            <a:r>
              <a:rPr lang="pl-PL" sz="1400" dirty="0"/>
              <a:t> </a:t>
            </a:r>
            <a:r>
              <a:rPr lang="pl-PL" sz="1400" dirty="0" err="1"/>
              <a:t>pocz</a:t>
            </a:r>
            <a:r>
              <a:rPr lang="pl-PL" sz="1400" dirty="0"/>
              <a:t>: %d </a:t>
            </a:r>
            <a:r>
              <a:rPr lang="pl-PL" sz="1400" dirty="0" err="1"/>
              <a:t>pobral</a:t>
            </a:r>
            <a:r>
              <a:rPr lang="pl-PL" sz="1400" dirty="0"/>
              <a:t>: %d licz: %d\n",</a:t>
            </a:r>
          </a:p>
          <a:p>
            <a:r>
              <a:rPr lang="pl-PL" sz="1400" dirty="0" err="1"/>
              <a:t>num</a:t>
            </a:r>
            <a:r>
              <a:rPr lang="pl-PL" sz="1400" dirty="0"/>
              <a:t>, </a:t>
            </a:r>
            <a:r>
              <a:rPr lang="pl-PL" sz="1400" dirty="0" err="1"/>
              <a:t>pocz</a:t>
            </a:r>
            <a:r>
              <a:rPr lang="pl-PL" sz="1400" dirty="0"/>
              <a:t>, </a:t>
            </a:r>
            <a:r>
              <a:rPr lang="pl-PL" sz="1400" dirty="0" err="1"/>
              <a:t>x,licznik</a:t>
            </a:r>
            <a:r>
              <a:rPr lang="pl-PL" sz="1400" dirty="0"/>
              <a:t> );</a:t>
            </a:r>
          </a:p>
          <a:p>
            <a:r>
              <a:rPr lang="pl-PL" sz="1400" dirty="0" err="1"/>
              <a:t>sleep</a:t>
            </a:r>
            <a:r>
              <a:rPr lang="pl-PL" sz="1400" dirty="0"/>
              <a:t>( 1 );</a:t>
            </a:r>
          </a:p>
          <a:p>
            <a:r>
              <a:rPr lang="pl-PL" sz="1400" dirty="0" smtClean="0"/>
              <a:t>}}</a:t>
            </a:r>
          </a:p>
          <a:p>
            <a:r>
              <a:rPr lang="pl-PL" sz="1400" dirty="0" err="1" smtClean="0"/>
              <a:t>int</a:t>
            </a:r>
            <a:r>
              <a:rPr lang="pl-PL" sz="1400" dirty="0" smtClean="0"/>
              <a:t> </a:t>
            </a:r>
            <a:r>
              <a:rPr lang="pl-PL" sz="1400" dirty="0" err="1"/>
              <a:t>main</a:t>
            </a:r>
            <a:r>
              <a:rPr lang="pl-PL" sz="1400" dirty="0"/>
              <a:t>( </a:t>
            </a:r>
            <a:r>
              <a:rPr lang="pl-PL" sz="1400" dirty="0" err="1"/>
              <a:t>void</a:t>
            </a:r>
            <a:r>
              <a:rPr lang="pl-PL" sz="1400" dirty="0"/>
              <a:t> ) {</a:t>
            </a:r>
          </a:p>
          <a:p>
            <a:r>
              <a:rPr lang="pl-PL" sz="1400" dirty="0" err="1"/>
              <a:t>pthread_t</a:t>
            </a:r>
            <a:r>
              <a:rPr lang="pl-PL" sz="1400" dirty="0"/>
              <a:t> p1,p2,k1,k2;</a:t>
            </a:r>
          </a:p>
          <a:p>
            <a:r>
              <a:rPr lang="pl-PL" sz="1400" dirty="0" err="1"/>
              <a:t>pthread_mutex_init</a:t>
            </a:r>
            <a:r>
              <a:rPr lang="pl-PL" sz="1400" dirty="0"/>
              <a:t>(&amp;</a:t>
            </a:r>
            <a:r>
              <a:rPr lang="pl-PL" sz="1400" dirty="0" err="1"/>
              <a:t>mutex,NULL</a:t>
            </a:r>
            <a:r>
              <a:rPr lang="pl-PL" sz="1400" dirty="0"/>
              <a:t>);</a:t>
            </a:r>
          </a:p>
          <a:p>
            <a:r>
              <a:rPr lang="pl-PL" sz="1400" dirty="0" err="1"/>
              <a:t>pthread_cond_init</a:t>
            </a:r>
            <a:r>
              <a:rPr lang="pl-PL" sz="1400" dirty="0"/>
              <a:t>(&amp;</a:t>
            </a:r>
            <a:r>
              <a:rPr lang="pl-PL" sz="1400" dirty="0" err="1"/>
              <a:t>puste,NULL</a:t>
            </a:r>
            <a:r>
              <a:rPr lang="pl-PL" sz="1400" dirty="0"/>
              <a:t>);</a:t>
            </a:r>
          </a:p>
          <a:p>
            <a:r>
              <a:rPr lang="pl-PL" sz="1400" dirty="0" err="1"/>
              <a:t>pthread_cond_init</a:t>
            </a:r>
            <a:r>
              <a:rPr lang="pl-PL" sz="1400" dirty="0"/>
              <a:t>(&amp;</a:t>
            </a:r>
            <a:r>
              <a:rPr lang="pl-PL" sz="1400" dirty="0" err="1"/>
              <a:t>pelne,NULL</a:t>
            </a:r>
            <a:r>
              <a:rPr lang="pl-PL" sz="1400" dirty="0"/>
              <a:t>);</a:t>
            </a:r>
          </a:p>
          <a:p>
            <a:r>
              <a:rPr lang="pl-PL" sz="1400" dirty="0" err="1"/>
              <a:t>pthread_create</a:t>
            </a:r>
            <a:r>
              <a:rPr lang="pl-PL" sz="1400" dirty="0"/>
              <a:t>(&amp;p1, NULL, &amp;producent, (</a:t>
            </a:r>
            <a:r>
              <a:rPr lang="pl-PL" sz="1400" dirty="0" err="1"/>
              <a:t>void</a:t>
            </a:r>
            <a:r>
              <a:rPr lang="pl-PL" sz="1400" dirty="0"/>
              <a:t> *)1 );</a:t>
            </a:r>
          </a:p>
          <a:p>
            <a:r>
              <a:rPr lang="pl-PL" sz="1400" dirty="0" err="1"/>
              <a:t>pthread_create</a:t>
            </a:r>
            <a:r>
              <a:rPr lang="pl-PL" sz="1400" dirty="0"/>
              <a:t>(&amp;k1, NULL, &amp;konsument, (</a:t>
            </a:r>
            <a:r>
              <a:rPr lang="pl-PL" sz="1400" dirty="0" err="1"/>
              <a:t>void</a:t>
            </a:r>
            <a:r>
              <a:rPr lang="pl-PL" sz="1400" dirty="0"/>
              <a:t> *)1 );</a:t>
            </a:r>
          </a:p>
          <a:p>
            <a:r>
              <a:rPr lang="pl-PL" sz="1400" dirty="0" err="1"/>
              <a:t>pthread_join</a:t>
            </a:r>
            <a:r>
              <a:rPr lang="pl-PL" sz="1400" dirty="0"/>
              <a:t>(p1,NULL);</a:t>
            </a:r>
          </a:p>
          <a:p>
            <a:r>
              <a:rPr lang="pl-PL" sz="1400" dirty="0" err="1"/>
              <a:t>pthread_join</a:t>
            </a:r>
            <a:r>
              <a:rPr lang="pl-PL" sz="1400" dirty="0"/>
              <a:t>(k1,NULL);</a:t>
            </a:r>
          </a:p>
          <a:p>
            <a:r>
              <a:rPr lang="pl-PL" sz="1400" dirty="0"/>
              <a:t>return 0</a:t>
            </a:r>
            <a:r>
              <a:rPr lang="pl-PL" sz="1400" dirty="0" smtClean="0"/>
              <a:t>;}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854233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Uwagi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Zamknięcie funkcji producent() i konsument() w osobnej klasie lub pliku zbliżyłoby podany wyżej program do definicji monitora</a:t>
            </a:r>
          </a:p>
          <a:p>
            <a:r>
              <a:rPr lang="pl-PL" dirty="0" smtClean="0"/>
              <a:t>Zastosowanie i ograniczenia monitorów w języku </a:t>
            </a:r>
            <a:r>
              <a:rPr lang="pl-PL" dirty="0"/>
              <a:t>J</a:t>
            </a:r>
            <a:r>
              <a:rPr lang="pl-PL" dirty="0" smtClean="0"/>
              <a:t>ava było wyjaśniane na wykładach dotyczących technik programowania współbieżnego w języku Java</a:t>
            </a:r>
          </a:p>
          <a:p>
            <a:r>
              <a:rPr lang="pl-PL" dirty="0" smtClean="0"/>
              <a:t>Za najbardziej zaawansowane techniki zarządzania wzajemnym wykluczaniem uznaje się </a:t>
            </a:r>
            <a:r>
              <a:rPr lang="pl-PL" b="1" dirty="0" smtClean="0"/>
              <a:t>obiekty chronione</a:t>
            </a:r>
            <a:r>
              <a:rPr lang="pl-PL" dirty="0" smtClean="0"/>
              <a:t> zaimplementowane między innymi w języku Ada.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579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Sekcja lokalna i sekcja krytyczna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9053377" cy="458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79512" y="551723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 danej chwili w sekcji krytycznej może przebywać tylko jeden proces.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89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Odniesienie do ruchu kolejowego…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5</a:t>
            </a:fld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799"/>
            <a:ext cx="9036496" cy="334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01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Warunki rozwiązania problemu wzajemnego wykluczania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6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654107" cy="337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99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Blokowanie przerwań – założenia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7</a:t>
            </a:fld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1444"/>
            <a:ext cx="8856984" cy="331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84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Blokowanie przerwań – realizacja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8</a:t>
            </a:fld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2" y="1532969"/>
            <a:ext cx="8756584" cy="153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91137"/>
            <a:ext cx="3124619" cy="349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067944" y="3356992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Przykład:</a:t>
            </a:r>
          </a:p>
          <a:p>
            <a:r>
              <a:rPr lang="pl-PL" dirty="0" smtClean="0"/>
              <a:t>System </a:t>
            </a:r>
            <a:r>
              <a:rPr lang="pl-PL" dirty="0" err="1" smtClean="0"/>
              <a:t>VxWorks</a:t>
            </a:r>
            <a:r>
              <a:rPr lang="pl-PL" dirty="0" smtClean="0"/>
              <a:t> oferuje funkcje:</a:t>
            </a:r>
          </a:p>
          <a:p>
            <a:r>
              <a:rPr lang="pl-PL" b="1" dirty="0" err="1"/>
              <a:t>taskLock</a:t>
            </a:r>
            <a:r>
              <a:rPr lang="pl-PL" b="1" dirty="0"/>
              <a:t>()/</a:t>
            </a:r>
            <a:r>
              <a:rPr lang="pl-PL" b="1" dirty="0" err="1"/>
              <a:t>taskUnlock</a:t>
            </a:r>
            <a:r>
              <a:rPr lang="pl-PL" b="1" dirty="0"/>
              <a:t> </a:t>
            </a:r>
            <a:r>
              <a:rPr lang="pl-PL" b="1" dirty="0" smtClean="0"/>
              <a:t>() </a:t>
            </a:r>
            <a:r>
              <a:rPr lang="pl-PL" dirty="0" smtClean="0"/>
              <a:t>– blokujące/odblokowujące przełączanie zadania</a:t>
            </a:r>
          </a:p>
          <a:p>
            <a:endParaRPr lang="pl-PL" dirty="0"/>
          </a:p>
          <a:p>
            <a:r>
              <a:rPr lang="pl-PL" b="1" dirty="0" err="1"/>
              <a:t>intLock</a:t>
            </a:r>
            <a:r>
              <a:rPr lang="pl-PL" b="1" dirty="0"/>
              <a:t>()/</a:t>
            </a:r>
            <a:r>
              <a:rPr lang="pl-PL" b="1" dirty="0" err="1"/>
              <a:t>intUnlock</a:t>
            </a:r>
            <a:r>
              <a:rPr lang="pl-PL" b="1" dirty="0" smtClean="0"/>
              <a:t>() </a:t>
            </a:r>
            <a:r>
              <a:rPr lang="pl-PL" dirty="0" smtClean="0"/>
              <a:t>– blokujące/odblokowujące przerwania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582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Blokowanie przerwań – wady / zastosowania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S. Samolej: Przegląd technik synchronizacji ...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7FC-0A03-4533-B152-08BFA4ADF254}" type="slidenum">
              <a:rPr lang="pl-PL" smtClean="0"/>
              <a:t>9</a:t>
            </a:fld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6078"/>
            <a:ext cx="8989174" cy="178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0" y="4554151"/>
            <a:ext cx="8907966" cy="117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6826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2761</Words>
  <Application>Microsoft Office PowerPoint</Application>
  <PresentationFormat>Pokaz na ekranie (4:3)</PresentationFormat>
  <Paragraphs>505</Paragraphs>
  <Slides>36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Motyw pakietu Office</vt:lpstr>
      <vt:lpstr>Przegląd technik wzajemnego wykluczania</vt:lpstr>
      <vt:lpstr>Postawienie problemu</vt:lpstr>
      <vt:lpstr>Przypomnienie podstawowych pojęć</vt:lpstr>
      <vt:lpstr>Sekcja lokalna i sekcja krytyczna</vt:lpstr>
      <vt:lpstr>Odniesienie do ruchu kolejowego…</vt:lpstr>
      <vt:lpstr>Warunki rozwiązania problemu wzajemnego wykluczania</vt:lpstr>
      <vt:lpstr>Blokowanie przerwań – założenia</vt:lpstr>
      <vt:lpstr>Blokowanie przerwań – realizacja</vt:lpstr>
      <vt:lpstr>Blokowanie przerwań – wady / zastosowania</vt:lpstr>
      <vt:lpstr>Metoda zmiennej blokującej - nieprawidłowa</vt:lpstr>
      <vt:lpstr>Pamięć dzielona IPC – przykład – program 1</vt:lpstr>
      <vt:lpstr>Pamięć dzielona IPC –przykład - program 2</vt:lpstr>
      <vt:lpstr>Wirujące blokady</vt:lpstr>
      <vt:lpstr>Zajęcie blokady</vt:lpstr>
      <vt:lpstr>Zwolnienie blokady</vt:lpstr>
      <vt:lpstr>Przykład programu stosującego wirującą blokadę</vt:lpstr>
      <vt:lpstr>Niesystemowe metody zapewniania wzajemnego wykluczania - podsumowanie</vt:lpstr>
      <vt:lpstr>Systemowe metody wzajemnego wykluczania</vt:lpstr>
      <vt:lpstr>Mutexy</vt:lpstr>
      <vt:lpstr>Funkcje do obsługi mutexów</vt:lpstr>
      <vt:lpstr>Przykład – ochrona współdzielonych danych z zastosowaniem mutex’a</vt:lpstr>
      <vt:lpstr>Wyjście programu</vt:lpstr>
      <vt:lpstr>Jak to działa? (1)</vt:lpstr>
      <vt:lpstr>Jak to działa? (2)</vt:lpstr>
      <vt:lpstr>Monitory</vt:lpstr>
      <vt:lpstr>Definicja monitora</vt:lpstr>
      <vt:lpstr>Operacje Wait/Signal</vt:lpstr>
      <vt:lpstr>Kolejki monitora</vt:lpstr>
      <vt:lpstr>Przykład monitora</vt:lpstr>
      <vt:lpstr>Rozwiązanie problemu wzajemnego wykluczania</vt:lpstr>
      <vt:lpstr>Rozwiązanie problemu producent - konsument</vt:lpstr>
      <vt:lpstr>POSIX a monitory</vt:lpstr>
      <vt:lpstr>Zmienna warunkowa - przypomnienie</vt:lpstr>
      <vt:lpstr>Funkcje obsługujące zmienną warunkową</vt:lpstr>
      <vt:lpstr>Producent- konsument z zastosowaniem „monitorów”</vt:lpstr>
      <vt:lpstr>Uwagi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Semafory, pamięć dzielona i kolejki komunikatów</dc:title>
  <dc:creator>ssamolej</dc:creator>
  <cp:lastModifiedBy>ssamolej</cp:lastModifiedBy>
  <cp:revision>115</cp:revision>
  <dcterms:created xsi:type="dcterms:W3CDTF">2013-03-15T16:27:06Z</dcterms:created>
  <dcterms:modified xsi:type="dcterms:W3CDTF">2014-05-27T21:33:43Z</dcterms:modified>
</cp:coreProperties>
</file>