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337" r:id="rId3"/>
    <p:sldId id="338" r:id="rId4"/>
    <p:sldId id="339" r:id="rId5"/>
    <p:sldId id="340" r:id="rId6"/>
    <p:sldId id="341" r:id="rId7"/>
    <p:sldId id="343" r:id="rId8"/>
    <p:sldId id="344" r:id="rId9"/>
    <p:sldId id="345" r:id="rId10"/>
    <p:sldId id="346" r:id="rId11"/>
    <p:sldId id="349" r:id="rId12"/>
    <p:sldId id="350" r:id="rId13"/>
    <p:sldId id="351" r:id="rId14"/>
    <p:sldId id="347" r:id="rId15"/>
    <p:sldId id="348" r:id="rId16"/>
    <p:sldId id="352" r:id="rId17"/>
    <p:sldId id="353" r:id="rId18"/>
    <p:sldId id="354" r:id="rId19"/>
    <p:sldId id="355"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1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178B8-EBE5-4CE8-B280-A8F566635639}" type="datetimeFigureOut">
              <a:rPr lang="pl-PL" smtClean="0"/>
              <a:t>2013-05-18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D631CE-4CA3-4E08-B401-779ECA77AB06}" type="slidenum">
              <a:rPr lang="pl-PL" smtClean="0"/>
              <a:t>‹#›</a:t>
            </a:fld>
            <a:endParaRPr lang="pl-PL"/>
          </a:p>
        </p:txBody>
      </p:sp>
    </p:spTree>
    <p:extLst>
      <p:ext uri="{BB962C8B-B14F-4D97-AF65-F5344CB8AC3E}">
        <p14:creationId xmlns:p14="http://schemas.microsoft.com/office/powerpoint/2010/main" val="1578591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284F023-4B89-4E46-BF6A-56BF7A55A2B3}" type="datetime1">
              <a:rPr lang="pl-PL" smtClean="0"/>
              <a:t>2013-05-18</a:t>
            </a:fld>
            <a:endParaRPr lang="pl-PL"/>
          </a:p>
        </p:txBody>
      </p:sp>
      <p:sp>
        <p:nvSpPr>
          <p:cNvPr id="5" name="Symbol zastępczy stopki 4"/>
          <p:cNvSpPr>
            <a:spLocks noGrp="1"/>
          </p:cNvSpPr>
          <p:nvPr>
            <p:ph type="ftr" sz="quarter" idx="11"/>
          </p:nvPr>
        </p:nvSpPr>
        <p:spPr/>
        <p:txBody>
          <a:bodyPr/>
          <a:lstStyle/>
          <a:p>
            <a:r>
              <a:rPr lang="pl-PL" smtClean="0"/>
              <a:t>S. Samolej: Wprowadzenie do prog. współbieżnego i rozproszonego</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118880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9B4AD09-DE7A-4CBA-9119-719049B83E41}" type="datetime1">
              <a:rPr lang="pl-PL" smtClean="0"/>
              <a:t>2013-05-18</a:t>
            </a:fld>
            <a:endParaRPr lang="pl-PL"/>
          </a:p>
        </p:txBody>
      </p:sp>
      <p:sp>
        <p:nvSpPr>
          <p:cNvPr id="5" name="Symbol zastępczy stopki 4"/>
          <p:cNvSpPr>
            <a:spLocks noGrp="1"/>
          </p:cNvSpPr>
          <p:nvPr>
            <p:ph type="ftr" sz="quarter" idx="11"/>
          </p:nvPr>
        </p:nvSpPr>
        <p:spPr/>
        <p:txBody>
          <a:bodyPr/>
          <a:lstStyle/>
          <a:p>
            <a:r>
              <a:rPr lang="pl-PL" smtClean="0"/>
              <a:t>S. Samolej: Wprowadzenie do prog. współbieżnego i rozproszonego</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116023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930B9BD-C0E4-45B2-A292-91F2BE56DE51}" type="datetime1">
              <a:rPr lang="pl-PL" smtClean="0"/>
              <a:t>2013-05-18</a:t>
            </a:fld>
            <a:endParaRPr lang="pl-PL"/>
          </a:p>
        </p:txBody>
      </p:sp>
      <p:sp>
        <p:nvSpPr>
          <p:cNvPr id="5" name="Symbol zastępczy stopki 4"/>
          <p:cNvSpPr>
            <a:spLocks noGrp="1"/>
          </p:cNvSpPr>
          <p:nvPr>
            <p:ph type="ftr" sz="quarter" idx="11"/>
          </p:nvPr>
        </p:nvSpPr>
        <p:spPr/>
        <p:txBody>
          <a:bodyPr/>
          <a:lstStyle/>
          <a:p>
            <a:r>
              <a:rPr lang="pl-PL" smtClean="0"/>
              <a:t>S. Samolej: Wprowadzenie do prog. współbieżnego i rozproszonego</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316759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7E77A0A-D084-4E55-8C20-012B3FDCA88E}" type="datetime1">
              <a:rPr lang="pl-PL" smtClean="0"/>
              <a:t>2013-05-18</a:t>
            </a:fld>
            <a:endParaRPr lang="pl-PL"/>
          </a:p>
        </p:txBody>
      </p:sp>
      <p:sp>
        <p:nvSpPr>
          <p:cNvPr id="5" name="Symbol zastępczy stopki 4"/>
          <p:cNvSpPr>
            <a:spLocks noGrp="1"/>
          </p:cNvSpPr>
          <p:nvPr>
            <p:ph type="ftr" sz="quarter" idx="11"/>
          </p:nvPr>
        </p:nvSpPr>
        <p:spPr/>
        <p:txBody>
          <a:bodyPr/>
          <a:lstStyle/>
          <a:p>
            <a:r>
              <a:rPr lang="pl-PL" smtClean="0"/>
              <a:t>S. Samolej: Wprowadzenie do prog. współbieżnego i rozproszonego</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1678865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0B1F4132-710D-45A4-ABCA-04CB81DE2DC8}" type="datetime1">
              <a:rPr lang="pl-PL" smtClean="0"/>
              <a:t>2013-05-18</a:t>
            </a:fld>
            <a:endParaRPr lang="pl-PL"/>
          </a:p>
        </p:txBody>
      </p:sp>
      <p:sp>
        <p:nvSpPr>
          <p:cNvPr id="5" name="Symbol zastępczy stopki 4"/>
          <p:cNvSpPr>
            <a:spLocks noGrp="1"/>
          </p:cNvSpPr>
          <p:nvPr>
            <p:ph type="ftr" sz="quarter" idx="11"/>
          </p:nvPr>
        </p:nvSpPr>
        <p:spPr/>
        <p:txBody>
          <a:bodyPr/>
          <a:lstStyle/>
          <a:p>
            <a:r>
              <a:rPr lang="pl-PL" smtClean="0"/>
              <a:t>S. Samolej: Wprowadzenie do prog. współbieżnego i rozproszonego</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373769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D054CD9C-E107-4369-8CEA-4C6B418EDF99}" type="datetime1">
              <a:rPr lang="pl-PL" smtClean="0"/>
              <a:t>2013-05-18</a:t>
            </a:fld>
            <a:endParaRPr lang="pl-PL"/>
          </a:p>
        </p:txBody>
      </p:sp>
      <p:sp>
        <p:nvSpPr>
          <p:cNvPr id="6" name="Symbol zastępczy stopki 5"/>
          <p:cNvSpPr>
            <a:spLocks noGrp="1"/>
          </p:cNvSpPr>
          <p:nvPr>
            <p:ph type="ftr" sz="quarter" idx="11"/>
          </p:nvPr>
        </p:nvSpPr>
        <p:spPr/>
        <p:txBody>
          <a:bodyPr/>
          <a:lstStyle/>
          <a:p>
            <a:r>
              <a:rPr lang="pl-PL" smtClean="0"/>
              <a:t>S. Samolej: Wprowadzenie do prog. współbieżnego i rozproszonego</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211607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2ED95C9-524A-4136-BFF0-685981E62FFA}" type="datetime1">
              <a:rPr lang="pl-PL" smtClean="0"/>
              <a:t>2013-05-18</a:t>
            </a:fld>
            <a:endParaRPr lang="pl-PL"/>
          </a:p>
        </p:txBody>
      </p:sp>
      <p:sp>
        <p:nvSpPr>
          <p:cNvPr id="8" name="Symbol zastępczy stopki 7"/>
          <p:cNvSpPr>
            <a:spLocks noGrp="1"/>
          </p:cNvSpPr>
          <p:nvPr>
            <p:ph type="ftr" sz="quarter" idx="11"/>
          </p:nvPr>
        </p:nvSpPr>
        <p:spPr/>
        <p:txBody>
          <a:bodyPr/>
          <a:lstStyle/>
          <a:p>
            <a:r>
              <a:rPr lang="pl-PL" smtClean="0"/>
              <a:t>S. Samolej: Wprowadzenie do prog. współbieżnego i rozproszonego</a:t>
            </a:r>
            <a:endParaRPr lang="pl-PL"/>
          </a:p>
        </p:txBody>
      </p:sp>
      <p:sp>
        <p:nvSpPr>
          <p:cNvPr id="9" name="Symbol zastępczy numeru slajdu 8"/>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743721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BC5161C-7921-4FD3-94EC-76E5A35E33B8}" type="datetime1">
              <a:rPr lang="pl-PL" smtClean="0"/>
              <a:t>2013-05-18</a:t>
            </a:fld>
            <a:endParaRPr lang="pl-PL"/>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62742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08738D5-F0DE-4C71-9B39-24D76286E47A}" type="datetime1">
              <a:rPr lang="pl-PL" smtClean="0"/>
              <a:t>2013-05-18</a:t>
            </a:fld>
            <a:endParaRPr lang="pl-PL"/>
          </a:p>
        </p:txBody>
      </p:sp>
      <p:sp>
        <p:nvSpPr>
          <p:cNvPr id="3" name="Symbol zastępczy stopki 2"/>
          <p:cNvSpPr>
            <a:spLocks noGrp="1"/>
          </p:cNvSpPr>
          <p:nvPr>
            <p:ph type="ftr" sz="quarter" idx="11"/>
          </p:nvPr>
        </p:nvSpPr>
        <p:spPr/>
        <p:txBody>
          <a:bodyPr/>
          <a:lstStyle/>
          <a:p>
            <a:r>
              <a:rPr lang="pl-PL" smtClean="0"/>
              <a:t>S. Samolej: Wprowadzenie do prog. współbieżnego i rozproszonego</a:t>
            </a:r>
            <a:endParaRPr lang="pl-PL"/>
          </a:p>
        </p:txBody>
      </p:sp>
      <p:sp>
        <p:nvSpPr>
          <p:cNvPr id="4" name="Symbol zastępczy numeru slajdu 3"/>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46672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B97FA82-DED5-45EA-B132-62EA0E85C3CF}" type="datetime1">
              <a:rPr lang="pl-PL" smtClean="0"/>
              <a:t>2013-05-18</a:t>
            </a:fld>
            <a:endParaRPr lang="pl-PL"/>
          </a:p>
        </p:txBody>
      </p:sp>
      <p:sp>
        <p:nvSpPr>
          <p:cNvPr id="6" name="Symbol zastępczy stopki 5"/>
          <p:cNvSpPr>
            <a:spLocks noGrp="1"/>
          </p:cNvSpPr>
          <p:nvPr>
            <p:ph type="ftr" sz="quarter" idx="11"/>
          </p:nvPr>
        </p:nvSpPr>
        <p:spPr/>
        <p:txBody>
          <a:bodyPr/>
          <a:lstStyle/>
          <a:p>
            <a:r>
              <a:rPr lang="pl-PL" smtClean="0"/>
              <a:t>S. Samolej: Wprowadzenie do prog. współbieżnego i rozproszonego</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295561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1B1DC97-4C8F-4411-BB01-ABAEFE11F6E3}" type="datetime1">
              <a:rPr lang="pl-PL" smtClean="0"/>
              <a:t>2013-05-18</a:t>
            </a:fld>
            <a:endParaRPr lang="pl-PL"/>
          </a:p>
        </p:txBody>
      </p:sp>
      <p:sp>
        <p:nvSpPr>
          <p:cNvPr id="6" name="Symbol zastępczy stopki 5"/>
          <p:cNvSpPr>
            <a:spLocks noGrp="1"/>
          </p:cNvSpPr>
          <p:nvPr>
            <p:ph type="ftr" sz="quarter" idx="11"/>
          </p:nvPr>
        </p:nvSpPr>
        <p:spPr/>
        <p:txBody>
          <a:bodyPr/>
          <a:lstStyle/>
          <a:p>
            <a:r>
              <a:rPr lang="pl-PL" smtClean="0"/>
              <a:t>S. Samolej: Wprowadzenie do prog. współbieżnego i rozproszonego</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4190200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D1105-859C-40D8-93C0-9B2E1935EA75}" type="datetime1">
              <a:rPr lang="pl-PL" smtClean="0"/>
              <a:t>2013-05-18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smtClean="0"/>
              <a:t>S. Samolej: Wprowadzenie do prog. współbieżnego i rozproszonego</a:t>
            </a: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9A7FC-0A03-4533-B152-08BFA4ADF254}" type="slidenum">
              <a:rPr lang="pl-PL" smtClean="0"/>
              <a:t>‹#›</a:t>
            </a:fld>
            <a:endParaRPr lang="pl-PL"/>
          </a:p>
        </p:txBody>
      </p:sp>
    </p:spTree>
    <p:extLst>
      <p:ext uri="{BB962C8B-B14F-4D97-AF65-F5344CB8AC3E}">
        <p14:creationId xmlns:p14="http://schemas.microsoft.com/office/powerpoint/2010/main" val="3787402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azniak.mimuw.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764704"/>
            <a:ext cx="7772400" cy="1470025"/>
          </a:xfrm>
        </p:spPr>
        <p:txBody>
          <a:bodyPr/>
          <a:lstStyle/>
          <a:p>
            <a:r>
              <a:rPr lang="pl-PL" dirty="0" smtClean="0"/>
              <a:t>Problemy czytelników i pisarzy oraz 5 </a:t>
            </a:r>
            <a:r>
              <a:rPr lang="pl-PL" smtClean="0"/>
              <a:t>ucztujących filozofów</a:t>
            </a:r>
            <a:endParaRPr lang="pl-PL" dirty="0"/>
          </a:p>
        </p:txBody>
      </p:sp>
      <p:sp>
        <p:nvSpPr>
          <p:cNvPr id="3" name="Podtytuł 2"/>
          <p:cNvSpPr>
            <a:spLocks noGrp="1"/>
          </p:cNvSpPr>
          <p:nvPr>
            <p:ph type="subTitle" idx="1"/>
          </p:nvPr>
        </p:nvSpPr>
        <p:spPr>
          <a:xfrm>
            <a:off x="755576" y="2420888"/>
            <a:ext cx="7776864" cy="3960440"/>
          </a:xfrm>
        </p:spPr>
        <p:txBody>
          <a:bodyPr>
            <a:normAutofit lnSpcReduction="10000"/>
          </a:bodyPr>
          <a:lstStyle/>
          <a:p>
            <a:pPr lvl="0"/>
            <a:r>
              <a:rPr lang="pl-PL" sz="2500" dirty="0">
                <a:solidFill>
                  <a:prstClr val="black">
                    <a:tint val="75000"/>
                  </a:prstClr>
                </a:solidFill>
              </a:rPr>
              <a:t>dr inż. Sławomir </a:t>
            </a:r>
            <a:r>
              <a:rPr lang="pl-PL" sz="2500" dirty="0" err="1">
                <a:solidFill>
                  <a:prstClr val="black">
                    <a:tint val="75000"/>
                  </a:prstClr>
                </a:solidFill>
              </a:rPr>
              <a:t>Samolej</a:t>
            </a:r>
            <a:r>
              <a:rPr lang="pl-PL" sz="2500" dirty="0">
                <a:solidFill>
                  <a:prstClr val="black">
                    <a:tint val="75000"/>
                  </a:prstClr>
                </a:solidFill>
              </a:rPr>
              <a:t/>
            </a:r>
            <a:br>
              <a:rPr lang="pl-PL" sz="2500" dirty="0">
                <a:solidFill>
                  <a:prstClr val="black">
                    <a:tint val="75000"/>
                  </a:prstClr>
                </a:solidFill>
              </a:rPr>
            </a:br>
            <a:r>
              <a:rPr lang="pl-PL" sz="2500" dirty="0">
                <a:solidFill>
                  <a:prstClr val="black">
                    <a:tint val="75000"/>
                  </a:prstClr>
                </a:solidFill>
              </a:rPr>
              <a:t>Katedra Informatyki i Automatyki</a:t>
            </a:r>
            <a:br>
              <a:rPr lang="pl-PL" sz="2500" dirty="0">
                <a:solidFill>
                  <a:prstClr val="black">
                    <a:tint val="75000"/>
                  </a:prstClr>
                </a:solidFill>
              </a:rPr>
            </a:br>
            <a:r>
              <a:rPr lang="pl-PL" sz="2500" dirty="0">
                <a:solidFill>
                  <a:prstClr val="black">
                    <a:tint val="75000"/>
                  </a:prstClr>
                </a:solidFill>
              </a:rPr>
              <a:t>Politechnika Rzeszowska</a:t>
            </a:r>
          </a:p>
          <a:p>
            <a:pPr lvl="0"/>
            <a:r>
              <a:rPr lang="pl-PL" sz="2500" dirty="0">
                <a:solidFill>
                  <a:prstClr val="black">
                    <a:tint val="75000"/>
                  </a:prstClr>
                </a:solidFill>
              </a:rPr>
              <a:t>Program przedmiotu oparto w części na materiałach opublikowanych na:</a:t>
            </a:r>
            <a:br>
              <a:rPr lang="pl-PL" sz="2500" dirty="0">
                <a:solidFill>
                  <a:prstClr val="black">
                    <a:tint val="75000"/>
                  </a:prstClr>
                </a:solidFill>
              </a:rPr>
            </a:br>
            <a:r>
              <a:rPr lang="pl-PL" sz="2500" dirty="0">
                <a:solidFill>
                  <a:prstClr val="black">
                    <a:tint val="75000"/>
                  </a:prstClr>
                </a:solidFill>
              </a:rPr>
              <a:t> </a:t>
            </a:r>
            <a:r>
              <a:rPr lang="pl-PL" sz="2500" dirty="0">
                <a:solidFill>
                  <a:prstClr val="black">
                    <a:tint val="75000"/>
                  </a:prstClr>
                </a:solidFill>
                <a:hlinkClick r:id="rId2"/>
              </a:rPr>
              <a:t>http://wazniak.mimuw.edu.pl/</a:t>
            </a:r>
            <a:endParaRPr lang="pl-PL" sz="2500" dirty="0">
              <a:solidFill>
                <a:prstClr val="black">
                  <a:tint val="75000"/>
                </a:prstClr>
              </a:solidFill>
            </a:endParaRPr>
          </a:p>
          <a:p>
            <a:pPr lvl="0"/>
            <a:r>
              <a:rPr lang="pl-PL" sz="2500" dirty="0">
                <a:solidFill>
                  <a:prstClr val="black">
                    <a:tint val="75000"/>
                  </a:prstClr>
                </a:solidFill>
              </a:rPr>
              <a:t>oraz</a:t>
            </a:r>
            <a:br>
              <a:rPr lang="pl-PL" sz="2500" dirty="0">
                <a:solidFill>
                  <a:prstClr val="black">
                    <a:tint val="75000"/>
                  </a:prstClr>
                </a:solidFill>
              </a:rPr>
            </a:br>
            <a:r>
              <a:rPr lang="pl-PL" sz="2500" dirty="0" smtClean="0">
                <a:solidFill>
                  <a:prstClr val="black">
                    <a:tint val="75000"/>
                  </a:prstClr>
                </a:solidFill>
              </a:rPr>
              <a:t>na </a:t>
            </a:r>
            <a:r>
              <a:rPr lang="pl-PL" sz="2500" dirty="0">
                <a:solidFill>
                  <a:prstClr val="black">
                    <a:tint val="75000"/>
                  </a:prstClr>
                </a:solidFill>
              </a:rPr>
              <a:t>materiałach opracowanych przez </a:t>
            </a:r>
            <a:br>
              <a:rPr lang="pl-PL" sz="2500" dirty="0">
                <a:solidFill>
                  <a:prstClr val="black">
                    <a:tint val="75000"/>
                  </a:prstClr>
                </a:solidFill>
              </a:rPr>
            </a:br>
            <a:r>
              <a:rPr lang="pl-PL" sz="2500" dirty="0">
                <a:solidFill>
                  <a:prstClr val="black">
                    <a:tint val="75000"/>
                  </a:prstClr>
                </a:solidFill>
              </a:rPr>
              <a:t>dr inż. Jędrzeja </a:t>
            </a:r>
            <a:r>
              <a:rPr lang="pl-PL" sz="2500" dirty="0" err="1">
                <a:solidFill>
                  <a:prstClr val="black">
                    <a:tint val="75000"/>
                  </a:prstClr>
                </a:solidFill>
              </a:rPr>
              <a:t>Ułasiewicza</a:t>
            </a:r>
            <a:r>
              <a:rPr lang="pl-PL" sz="2500" dirty="0">
                <a:solidFill>
                  <a:prstClr val="black">
                    <a:tint val="75000"/>
                  </a:prstClr>
                </a:solidFill>
              </a:rPr>
              <a:t>:</a:t>
            </a:r>
            <a:br>
              <a:rPr lang="pl-PL" sz="2500" dirty="0">
                <a:solidFill>
                  <a:prstClr val="black">
                    <a:tint val="75000"/>
                  </a:prstClr>
                </a:solidFill>
              </a:rPr>
            </a:br>
            <a:r>
              <a:rPr lang="pl-PL" sz="2500" dirty="0">
                <a:solidFill>
                  <a:prstClr val="black">
                    <a:tint val="75000"/>
                  </a:prstClr>
                </a:solidFill>
              </a:rPr>
              <a:t>jedrzej.ulasiewicz.staff.iiar.pwr.wroc.pl</a:t>
            </a:r>
          </a:p>
          <a:p>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A7F78C49-753D-4BF0-98FD-6E2D0049804E}" type="slidenum">
              <a:rPr lang="pl-PL" smtClean="0"/>
              <a:t>1</a:t>
            </a:fld>
            <a:endParaRPr lang="pl-PL"/>
          </a:p>
        </p:txBody>
      </p:sp>
    </p:spTree>
    <p:extLst>
      <p:ext uri="{BB962C8B-B14F-4D97-AF65-F5344CB8AC3E}">
        <p14:creationId xmlns:p14="http://schemas.microsoft.com/office/powerpoint/2010/main" val="3660059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(3)</a:t>
            </a:r>
            <a:endParaRPr lang="pl-PL" sz="3200" dirty="0"/>
          </a:p>
        </p:txBody>
      </p:sp>
      <p:sp>
        <p:nvSpPr>
          <p:cNvPr id="3" name="Symbol zastępczy zawartości 2"/>
          <p:cNvSpPr>
            <a:spLocks noGrp="1"/>
          </p:cNvSpPr>
          <p:nvPr>
            <p:ph idx="1"/>
          </p:nvPr>
        </p:nvSpPr>
        <p:spPr>
          <a:xfrm>
            <a:off x="457200" y="836712"/>
            <a:ext cx="8229600" cy="5289451"/>
          </a:xfrm>
        </p:spPr>
        <p:txBody>
          <a:bodyPr>
            <a:normAutofit/>
          </a:bodyPr>
          <a:lstStyle/>
          <a:p>
            <a:pPr marL="0" indent="0">
              <a:buNone/>
            </a:pPr>
            <a:r>
              <a:rPr lang="pl-PL" sz="1800" dirty="0" smtClean="0">
                <a:latin typeface="Arial"/>
              </a:rPr>
              <a:t>Nieblokujące </a:t>
            </a:r>
            <a:r>
              <a:rPr lang="pl-PL" sz="1800" dirty="0">
                <a:latin typeface="Arial"/>
              </a:rPr>
              <a:t>zajęcie blokady do zapisu</a:t>
            </a:r>
          </a:p>
          <a:p>
            <a:pPr marL="0" indent="0">
              <a:buNone/>
            </a:pPr>
            <a:r>
              <a:rPr lang="pl-PL" sz="1800" b="1" dirty="0" err="1" smtClean="0">
                <a:latin typeface="Courier New"/>
              </a:rPr>
              <a:t>int</a:t>
            </a:r>
            <a:r>
              <a:rPr lang="pl-PL" sz="1800" b="1" dirty="0" smtClean="0">
                <a:latin typeface="Courier New"/>
              </a:rPr>
              <a:t> </a:t>
            </a:r>
            <a:r>
              <a:rPr lang="pl-PL" sz="1800" b="1" dirty="0" err="1" smtClean="0">
                <a:latin typeface="Courier New"/>
              </a:rPr>
              <a:t>pthread_rwlock_trywrlock</a:t>
            </a:r>
            <a:r>
              <a:rPr lang="pl-PL" sz="1800" b="1" dirty="0" smtClean="0">
                <a:latin typeface="Courier New"/>
              </a:rPr>
              <a:t>(</a:t>
            </a:r>
            <a:r>
              <a:rPr lang="pl-PL" sz="1800" b="1" dirty="0" err="1" smtClean="0">
                <a:latin typeface="Courier New"/>
              </a:rPr>
              <a:t>pthread_rwlock_t</a:t>
            </a:r>
            <a:r>
              <a:rPr lang="pl-PL" sz="1800" b="1" dirty="0" smtClean="0">
                <a:latin typeface="Courier New"/>
              </a:rPr>
              <a:t> </a:t>
            </a:r>
            <a:r>
              <a:rPr lang="pl-PL" sz="1800" b="1" i="1" dirty="0" smtClean="0">
                <a:latin typeface="Courier New"/>
              </a:rPr>
              <a:t>*</a:t>
            </a:r>
            <a:r>
              <a:rPr lang="pl-PL" sz="1800" b="1" i="1" dirty="0" err="1" smtClean="0">
                <a:latin typeface="Courier New"/>
              </a:rPr>
              <a:t>rwlock</a:t>
            </a:r>
            <a:r>
              <a:rPr lang="pl-PL" sz="1800" dirty="0">
                <a:latin typeface="Courier New"/>
              </a:rPr>
              <a:t>)</a:t>
            </a:r>
          </a:p>
          <a:p>
            <a:r>
              <a:rPr lang="pl-PL" sz="1800" dirty="0">
                <a:latin typeface="Arial"/>
              </a:rPr>
              <a:t>Gdy blokada jest wolna </a:t>
            </a:r>
            <a:r>
              <a:rPr lang="pl-PL" sz="1800" dirty="0" smtClean="0">
                <a:latin typeface="Arial"/>
              </a:rPr>
              <a:t>następuje </a:t>
            </a:r>
            <a:r>
              <a:rPr lang="pl-PL" sz="1800" dirty="0">
                <a:latin typeface="Arial"/>
              </a:rPr>
              <a:t>jej zajęcie do zapisu. Gdy jest </a:t>
            </a:r>
            <a:r>
              <a:rPr lang="pl-PL" sz="1800" dirty="0" smtClean="0">
                <a:latin typeface="Arial"/>
              </a:rPr>
              <a:t>zajęta funkcja </a:t>
            </a:r>
            <a:r>
              <a:rPr lang="pl-PL" sz="1800" dirty="0">
                <a:latin typeface="Arial"/>
              </a:rPr>
              <a:t>nie blokuje wątku </a:t>
            </a:r>
            <a:r>
              <a:rPr lang="pl-PL" sz="1800" dirty="0" smtClean="0">
                <a:latin typeface="Arial"/>
              </a:rPr>
              <a:t>bieżącego </a:t>
            </a:r>
            <a:r>
              <a:rPr lang="pl-PL" sz="1800" dirty="0">
                <a:latin typeface="Arial"/>
              </a:rPr>
              <a:t>i zwraca kod błędu</a:t>
            </a:r>
            <a:r>
              <a:rPr lang="pl-PL" sz="1800" dirty="0" smtClean="0">
                <a:latin typeface="Arial"/>
              </a:rPr>
              <a:t>.</a:t>
            </a:r>
          </a:p>
          <a:p>
            <a:pPr marL="0" indent="0">
              <a:buNone/>
            </a:pPr>
            <a:endParaRPr lang="pl-PL" sz="1800" dirty="0" smtClean="0">
              <a:latin typeface="Arial"/>
            </a:endParaRPr>
          </a:p>
          <a:p>
            <a:pPr marL="0" indent="0">
              <a:buNone/>
            </a:pPr>
            <a:r>
              <a:rPr lang="pl-PL" sz="1800" dirty="0" smtClean="0">
                <a:latin typeface="Arial"/>
              </a:rPr>
              <a:t>Nieblokujące </a:t>
            </a:r>
            <a:r>
              <a:rPr lang="pl-PL" sz="1800" dirty="0">
                <a:latin typeface="Arial"/>
              </a:rPr>
              <a:t>zajęcie blokady do odczytu</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pthread_rwlock_tryrdlock</a:t>
            </a:r>
            <a:r>
              <a:rPr lang="pl-PL" sz="1800" b="1" dirty="0">
                <a:latin typeface="Courier New"/>
              </a:rPr>
              <a:t>(</a:t>
            </a:r>
            <a:r>
              <a:rPr lang="pl-PL" sz="1800" b="1" dirty="0" err="1">
                <a:latin typeface="Courier New"/>
              </a:rPr>
              <a:t>pthread_rwlock_t</a:t>
            </a:r>
            <a:endParaRPr lang="pl-PL" sz="1800" b="1" dirty="0">
              <a:latin typeface="Courier New"/>
            </a:endParaRPr>
          </a:p>
          <a:p>
            <a:pPr marL="0" indent="0">
              <a:buNone/>
            </a:pPr>
            <a:r>
              <a:rPr lang="pl-PL" sz="1800" b="1" i="1" dirty="0">
                <a:latin typeface="Courier New"/>
              </a:rPr>
              <a:t>*</a:t>
            </a:r>
            <a:r>
              <a:rPr lang="pl-PL" sz="1800" b="1" i="1" dirty="0" err="1">
                <a:latin typeface="Courier New"/>
              </a:rPr>
              <a:t>rwlock</a:t>
            </a:r>
            <a:r>
              <a:rPr lang="pl-PL" sz="1800" dirty="0">
                <a:latin typeface="Courier New"/>
              </a:rPr>
              <a:t>)</a:t>
            </a:r>
          </a:p>
          <a:p>
            <a:r>
              <a:rPr lang="pl-PL" sz="1800" dirty="0">
                <a:latin typeface="Arial"/>
              </a:rPr>
              <a:t>Gdy blokada jest wolna lub </a:t>
            </a:r>
            <a:r>
              <a:rPr lang="pl-PL" sz="1800" dirty="0" smtClean="0">
                <a:latin typeface="Arial"/>
              </a:rPr>
              <a:t>zajęta </a:t>
            </a:r>
            <a:r>
              <a:rPr lang="pl-PL" sz="1800" dirty="0">
                <a:latin typeface="Arial"/>
              </a:rPr>
              <a:t>do odczytu </a:t>
            </a:r>
            <a:r>
              <a:rPr lang="pl-PL" sz="1800" dirty="0" smtClean="0">
                <a:latin typeface="Arial"/>
              </a:rPr>
              <a:t>następuje </a:t>
            </a:r>
            <a:r>
              <a:rPr lang="pl-PL" sz="1800" dirty="0">
                <a:latin typeface="Arial"/>
              </a:rPr>
              <a:t>jej zajęcie do</a:t>
            </a:r>
          </a:p>
          <a:p>
            <a:pPr marL="0" indent="0">
              <a:buNone/>
            </a:pPr>
            <a:r>
              <a:rPr lang="pl-PL" sz="1800" dirty="0">
                <a:latin typeface="Arial"/>
              </a:rPr>
              <a:t>odczytu. Gdy jest </a:t>
            </a:r>
            <a:r>
              <a:rPr lang="pl-PL" sz="1800" dirty="0" smtClean="0">
                <a:latin typeface="Arial"/>
              </a:rPr>
              <a:t>zajęta </a:t>
            </a:r>
            <a:r>
              <a:rPr lang="pl-PL" sz="1800" dirty="0">
                <a:latin typeface="Arial"/>
              </a:rPr>
              <a:t>funkcja nie blokuje wątku </a:t>
            </a:r>
            <a:r>
              <a:rPr lang="pl-PL" sz="1800" dirty="0" smtClean="0">
                <a:latin typeface="Arial"/>
              </a:rPr>
              <a:t>bieżącego </a:t>
            </a:r>
            <a:r>
              <a:rPr lang="pl-PL" sz="1800" dirty="0">
                <a:latin typeface="Arial"/>
              </a:rPr>
              <a:t>i </a:t>
            </a:r>
            <a:r>
              <a:rPr lang="pl-PL" sz="1800" dirty="0" smtClean="0">
                <a:latin typeface="Arial"/>
              </a:rPr>
              <a:t>zwraca kod </a:t>
            </a:r>
            <a:r>
              <a:rPr lang="pl-PL" sz="1800" dirty="0">
                <a:latin typeface="Arial"/>
              </a:rPr>
              <a:t>błędu</a:t>
            </a:r>
            <a:r>
              <a:rPr lang="pl-PL" sz="1800" dirty="0" smtClean="0">
                <a:latin typeface="Arial"/>
              </a:rPr>
              <a:t>.</a:t>
            </a:r>
          </a:p>
          <a:p>
            <a:pPr marL="0" indent="0">
              <a:buNone/>
            </a:pPr>
            <a:endParaRPr lang="pl-PL" sz="1800" dirty="0">
              <a:latin typeface="Arial"/>
            </a:endParaRPr>
          </a:p>
          <a:p>
            <a:pPr marL="0" indent="0">
              <a:buNone/>
            </a:pPr>
            <a:r>
              <a:rPr lang="pl-PL" sz="1800" dirty="0">
                <a:latin typeface="Arial"/>
              </a:rPr>
              <a:t>Skasowanie blokady</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pthread_rwlock_destroy</a:t>
            </a:r>
            <a:r>
              <a:rPr lang="pl-PL" sz="1800" b="1" dirty="0">
                <a:latin typeface="Courier New"/>
              </a:rPr>
              <a:t>(</a:t>
            </a:r>
            <a:r>
              <a:rPr lang="pl-PL" sz="1800" b="1" dirty="0" err="1">
                <a:latin typeface="Courier New"/>
              </a:rPr>
              <a:t>pthread_rwlock_t</a:t>
            </a:r>
            <a:r>
              <a:rPr lang="pl-PL" sz="1800" b="1" dirty="0">
                <a:latin typeface="Courier New"/>
              </a:rPr>
              <a:t> *</a:t>
            </a:r>
            <a:r>
              <a:rPr lang="pl-PL" sz="1800" b="1" i="1" dirty="0" err="1">
                <a:latin typeface="Courier New"/>
              </a:rPr>
              <a:t>rwlock</a:t>
            </a:r>
            <a:r>
              <a:rPr lang="pl-PL" sz="1800" b="1" dirty="0">
                <a:latin typeface="Courier New"/>
              </a:rPr>
              <a:t>)</a:t>
            </a:r>
            <a:endParaRPr lang="pl-PL" sz="1800" dirty="0">
              <a:latin typeface="Arial"/>
            </a:endParaRPr>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10</a:t>
            </a:fld>
            <a:endParaRPr lang="pl-PL"/>
          </a:p>
        </p:txBody>
      </p:sp>
    </p:spTree>
    <p:extLst>
      <p:ext uri="{BB962C8B-B14F-4D97-AF65-F5344CB8AC3E}">
        <p14:creationId xmlns:p14="http://schemas.microsoft.com/office/powerpoint/2010/main" val="2745114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787208" cy="490066"/>
          </a:xfrm>
        </p:spPr>
        <p:txBody>
          <a:bodyPr>
            <a:normAutofit fontScale="90000"/>
          </a:bodyPr>
          <a:lstStyle/>
          <a:p>
            <a:r>
              <a:rPr lang="pl-PL" dirty="0" smtClean="0"/>
              <a:t>Impas/Zakleszczenie</a:t>
            </a:r>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11</a:t>
            </a:fld>
            <a:endParaRPr lang="pl-PL"/>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980728"/>
            <a:ext cx="8586234" cy="4050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p:cNvSpPr txBox="1"/>
          <p:nvPr/>
        </p:nvSpPr>
        <p:spPr>
          <a:xfrm>
            <a:off x="395536" y="5229200"/>
            <a:ext cx="3816424" cy="369332"/>
          </a:xfrm>
          <a:prstGeom prst="rect">
            <a:avLst/>
          </a:prstGeom>
          <a:noFill/>
        </p:spPr>
        <p:txBody>
          <a:bodyPr wrap="square" rtlCol="0">
            <a:spAutoFit/>
          </a:bodyPr>
          <a:lstStyle/>
          <a:p>
            <a:r>
              <a:rPr lang="pl-PL" dirty="0" smtClean="0"/>
              <a:t>Możliwy impas/zakleszczenie</a:t>
            </a:r>
            <a:endParaRPr lang="pl-PL" dirty="0"/>
          </a:p>
        </p:txBody>
      </p:sp>
      <p:sp>
        <p:nvSpPr>
          <p:cNvPr id="8" name="pole tekstowe 7"/>
          <p:cNvSpPr txBox="1"/>
          <p:nvPr/>
        </p:nvSpPr>
        <p:spPr>
          <a:xfrm>
            <a:off x="4680917" y="5229200"/>
            <a:ext cx="3816424" cy="369332"/>
          </a:xfrm>
          <a:prstGeom prst="rect">
            <a:avLst/>
          </a:prstGeom>
          <a:noFill/>
        </p:spPr>
        <p:txBody>
          <a:bodyPr wrap="square" rtlCol="0">
            <a:spAutoFit/>
          </a:bodyPr>
          <a:lstStyle/>
          <a:p>
            <a:r>
              <a:rPr lang="pl-PL" dirty="0"/>
              <a:t>I</a:t>
            </a:r>
            <a:r>
              <a:rPr lang="pl-PL" dirty="0" smtClean="0"/>
              <a:t>mpas/zakleszczenie</a:t>
            </a:r>
            <a:endParaRPr lang="pl-PL" dirty="0"/>
          </a:p>
        </p:txBody>
      </p:sp>
    </p:spTree>
    <p:extLst>
      <p:ext uri="{BB962C8B-B14F-4D97-AF65-F5344CB8AC3E}">
        <p14:creationId xmlns:p14="http://schemas.microsoft.com/office/powerpoint/2010/main" val="2596018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Czym jest impas</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Impas można zdefiniować jako trwałe zablokowanie zestawu procesów, które rywalizują o zasoby lub komunikują się ze sobą nawzajem</a:t>
            </a:r>
          </a:p>
          <a:p>
            <a:r>
              <a:rPr lang="pl-PL" dirty="0" smtClean="0"/>
              <a:t>Do impasu dochodzi, każdy każdy proces zestawu jest zablokowany i oczekuje na zdarzenie (zazwyczaj na zwolnienie żądanego zasobu), które może zaistnieć tylko, jeśli zostanie zainicjowane przez inny proces z zestawu procesów.</a:t>
            </a:r>
          </a:p>
          <a:p>
            <a:r>
              <a:rPr lang="pl-PL" dirty="0" smtClean="0"/>
              <a:t>Impas jest stanem trwałym, ponieważ żadne ze zdarzeń nigdy nie zachodzi.</a:t>
            </a:r>
          </a:p>
          <a:p>
            <a:r>
              <a:rPr lang="pl-PL" dirty="0" smtClean="0"/>
              <a:t>W przeciwieństwie do innych problemów współbieżności, nie istnieje skuteczne rozwiązanie takiej sytuacji.</a:t>
            </a:r>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12</a:t>
            </a:fld>
            <a:endParaRPr lang="pl-PL"/>
          </a:p>
        </p:txBody>
      </p:sp>
    </p:spTree>
    <p:extLst>
      <p:ext uri="{BB962C8B-B14F-4D97-AF65-F5344CB8AC3E}">
        <p14:creationId xmlns:p14="http://schemas.microsoft.com/office/powerpoint/2010/main" val="511287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ymbol zastępczy numeru slajdu 2"/>
          <p:cNvSpPr>
            <a:spLocks noGrp="1"/>
          </p:cNvSpPr>
          <p:nvPr>
            <p:ph type="sldNum" sz="quarter" idx="11"/>
          </p:nvPr>
        </p:nvSpPr>
        <p:spPr/>
        <p:txBody>
          <a:bodyPr/>
          <a:lstStyle/>
          <a:p>
            <a:fld id="{F95A4E34-035E-4240-A9E6-DDC5900A3253}" type="slidenum">
              <a:rPr lang="pl-PL"/>
              <a:pPr/>
              <a:t>13</a:t>
            </a:fld>
            <a:endParaRPr lang="pl-PL"/>
          </a:p>
        </p:txBody>
      </p:sp>
      <p:sp>
        <p:nvSpPr>
          <p:cNvPr id="346114" name="Text Box 2"/>
          <p:cNvSpPr txBox="1">
            <a:spLocks noChangeArrowheads="1"/>
          </p:cNvSpPr>
          <p:nvPr/>
        </p:nvSpPr>
        <p:spPr bwMode="auto">
          <a:xfrm>
            <a:off x="228600" y="152400"/>
            <a:ext cx="861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buClrTx/>
              <a:buFont typeface="Wingdings" pitchFamily="2" charset="2"/>
              <a:buNone/>
            </a:pPr>
            <a:r>
              <a:rPr lang="pl-PL" sz="2000" dirty="0" smtClean="0"/>
              <a:t>Przykład impasu/zakleszczenie</a:t>
            </a:r>
            <a:endParaRPr lang="pl-PL" sz="2000" dirty="0">
              <a:solidFill>
                <a:schemeClr val="tx1"/>
              </a:solidFill>
            </a:endParaRPr>
          </a:p>
        </p:txBody>
      </p:sp>
      <p:sp>
        <p:nvSpPr>
          <p:cNvPr id="346117" name="Line 5"/>
          <p:cNvSpPr>
            <a:spLocks noChangeShapeType="1"/>
          </p:cNvSpPr>
          <p:nvPr/>
        </p:nvSpPr>
        <p:spPr bwMode="auto">
          <a:xfrm>
            <a:off x="838200" y="4038600"/>
            <a:ext cx="0" cy="2055813"/>
          </a:xfrm>
          <a:prstGeom prst="line">
            <a:avLst/>
          </a:prstGeom>
          <a:noFill/>
          <a:ln w="12700">
            <a:solidFill>
              <a:schemeClr val="tx1"/>
            </a:solidFill>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18" name="Line 6"/>
          <p:cNvSpPr>
            <a:spLocks noChangeShapeType="1"/>
          </p:cNvSpPr>
          <p:nvPr/>
        </p:nvSpPr>
        <p:spPr bwMode="auto">
          <a:xfrm>
            <a:off x="838200" y="6094413"/>
            <a:ext cx="3429000" cy="1587"/>
          </a:xfrm>
          <a:prstGeom prst="line">
            <a:avLst/>
          </a:prstGeom>
          <a:noFill/>
          <a:ln w="12700">
            <a:solidFill>
              <a:schemeClr val="tx1"/>
            </a:solidFill>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19" name="Rectangle 7"/>
          <p:cNvSpPr>
            <a:spLocks noChangeArrowheads="1"/>
          </p:cNvSpPr>
          <p:nvPr/>
        </p:nvSpPr>
        <p:spPr bwMode="auto">
          <a:xfrm>
            <a:off x="31242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0" name="Rectangle 8"/>
          <p:cNvSpPr>
            <a:spLocks noChangeArrowheads="1"/>
          </p:cNvSpPr>
          <p:nvPr/>
        </p:nvSpPr>
        <p:spPr bwMode="auto">
          <a:xfrm>
            <a:off x="26670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1" name="Rectangle 9"/>
          <p:cNvSpPr>
            <a:spLocks noChangeArrowheads="1"/>
          </p:cNvSpPr>
          <p:nvPr/>
        </p:nvSpPr>
        <p:spPr bwMode="auto">
          <a:xfrm>
            <a:off x="2209800" y="5408613"/>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2" name="Rectangle 10"/>
          <p:cNvSpPr>
            <a:spLocks noChangeArrowheads="1"/>
          </p:cNvSpPr>
          <p:nvPr/>
        </p:nvSpPr>
        <p:spPr bwMode="auto">
          <a:xfrm>
            <a:off x="1752600" y="5408613"/>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3" name="Rectangle 11"/>
          <p:cNvSpPr>
            <a:spLocks noChangeArrowheads="1"/>
          </p:cNvSpPr>
          <p:nvPr/>
        </p:nvSpPr>
        <p:spPr bwMode="auto">
          <a:xfrm>
            <a:off x="12954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4" name="Rectangle 12"/>
          <p:cNvSpPr>
            <a:spLocks noChangeArrowheads="1"/>
          </p:cNvSpPr>
          <p:nvPr/>
        </p:nvSpPr>
        <p:spPr bwMode="auto">
          <a:xfrm>
            <a:off x="838200" y="5408613"/>
            <a:ext cx="457200" cy="304800"/>
          </a:xfrm>
          <a:prstGeom prst="rect">
            <a:avLst/>
          </a:prstGeom>
          <a:solidFill>
            <a:srgbClr val="99CCFF"/>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4" name="Rectangle 32"/>
          <p:cNvSpPr>
            <a:spLocks noChangeArrowheads="1"/>
          </p:cNvSpPr>
          <p:nvPr/>
        </p:nvSpPr>
        <p:spPr bwMode="auto">
          <a:xfrm>
            <a:off x="3124200" y="4572000"/>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5" name="Rectangle 33"/>
          <p:cNvSpPr>
            <a:spLocks noChangeArrowheads="1"/>
          </p:cNvSpPr>
          <p:nvPr/>
        </p:nvSpPr>
        <p:spPr bwMode="auto">
          <a:xfrm>
            <a:off x="2667000" y="4572000"/>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6" name="Rectangle 34"/>
          <p:cNvSpPr>
            <a:spLocks noChangeArrowheads="1"/>
          </p:cNvSpPr>
          <p:nvPr/>
        </p:nvSpPr>
        <p:spPr bwMode="auto">
          <a:xfrm>
            <a:off x="2209800" y="4572000"/>
            <a:ext cx="457200" cy="304800"/>
          </a:xfrm>
          <a:prstGeom prst="rect">
            <a:avLst/>
          </a:prstGeom>
          <a:solidFill>
            <a:srgbClr val="00CC66"/>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7" name="Rectangle 35"/>
          <p:cNvSpPr>
            <a:spLocks noChangeArrowheads="1"/>
          </p:cNvSpPr>
          <p:nvPr/>
        </p:nvSpPr>
        <p:spPr bwMode="auto">
          <a:xfrm>
            <a:off x="1752600" y="4572000"/>
            <a:ext cx="457200" cy="304800"/>
          </a:xfrm>
          <a:prstGeom prst="rect">
            <a:avLst/>
          </a:prstGeom>
          <a:solidFill>
            <a:srgbClr val="99CCFF"/>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60" name="Text Box 48"/>
          <p:cNvSpPr txBox="1">
            <a:spLocks noChangeArrowheads="1"/>
          </p:cNvSpPr>
          <p:nvPr/>
        </p:nvSpPr>
        <p:spPr bwMode="auto">
          <a:xfrm>
            <a:off x="304800" y="53546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a</a:t>
            </a:r>
          </a:p>
        </p:txBody>
      </p:sp>
      <p:sp>
        <p:nvSpPr>
          <p:cNvPr id="346162" name="Text Box 50"/>
          <p:cNvSpPr txBox="1">
            <a:spLocks noChangeArrowheads="1"/>
          </p:cNvSpPr>
          <p:nvPr/>
        </p:nvSpPr>
        <p:spPr bwMode="auto">
          <a:xfrm>
            <a:off x="304800" y="4495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pl-PL" b="0">
                <a:solidFill>
                  <a:schemeClr val="tx1"/>
                </a:solidFill>
              </a:rPr>
              <a:t>b</a:t>
            </a:r>
            <a:endParaRPr lang="en-US" b="0">
              <a:solidFill>
                <a:schemeClr val="tx1"/>
              </a:solidFill>
            </a:endParaRPr>
          </a:p>
        </p:txBody>
      </p:sp>
      <p:sp>
        <p:nvSpPr>
          <p:cNvPr id="346164" name="Text Box 52"/>
          <p:cNvSpPr txBox="1">
            <a:spLocks noChangeArrowheads="1"/>
          </p:cNvSpPr>
          <p:nvPr/>
        </p:nvSpPr>
        <p:spPr bwMode="auto">
          <a:xfrm>
            <a:off x="746125"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0</a:t>
            </a:r>
          </a:p>
        </p:txBody>
      </p:sp>
      <p:sp>
        <p:nvSpPr>
          <p:cNvPr id="346165" name="Text Box 53"/>
          <p:cNvSpPr txBox="1">
            <a:spLocks noChangeArrowheads="1"/>
          </p:cNvSpPr>
          <p:nvPr/>
        </p:nvSpPr>
        <p:spPr bwMode="auto">
          <a:xfrm>
            <a:off x="1568450"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2</a:t>
            </a:r>
          </a:p>
        </p:txBody>
      </p:sp>
      <p:sp>
        <p:nvSpPr>
          <p:cNvPr id="346166" name="Text Box 54"/>
          <p:cNvSpPr txBox="1">
            <a:spLocks noChangeArrowheads="1"/>
          </p:cNvSpPr>
          <p:nvPr/>
        </p:nvSpPr>
        <p:spPr bwMode="auto">
          <a:xfrm>
            <a:off x="2482850"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4</a:t>
            </a:r>
          </a:p>
        </p:txBody>
      </p:sp>
      <p:sp>
        <p:nvSpPr>
          <p:cNvPr id="346167" name="Text Box 55"/>
          <p:cNvSpPr txBox="1">
            <a:spLocks noChangeArrowheads="1"/>
          </p:cNvSpPr>
          <p:nvPr/>
        </p:nvSpPr>
        <p:spPr bwMode="auto">
          <a:xfrm>
            <a:off x="3397250"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6</a:t>
            </a:r>
          </a:p>
        </p:txBody>
      </p:sp>
      <p:sp>
        <p:nvSpPr>
          <p:cNvPr id="346175" name="Line 63"/>
          <p:cNvSpPr>
            <a:spLocks noChangeShapeType="1"/>
          </p:cNvSpPr>
          <p:nvPr/>
        </p:nvSpPr>
        <p:spPr bwMode="auto">
          <a:xfrm>
            <a:off x="838200" y="5218113"/>
            <a:ext cx="0" cy="304800"/>
          </a:xfrm>
          <a:prstGeom prst="line">
            <a:avLst/>
          </a:prstGeom>
          <a:noFill/>
          <a:ln w="28575">
            <a:solidFill>
              <a:schemeClr val="tx1"/>
            </a:solidFill>
            <a:round/>
            <a:headEnd type="triangle" w="med" len="me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77" name="Line 65"/>
          <p:cNvSpPr>
            <a:spLocks noChangeShapeType="1"/>
          </p:cNvSpPr>
          <p:nvPr/>
        </p:nvSpPr>
        <p:spPr bwMode="auto">
          <a:xfrm>
            <a:off x="1752600" y="4343400"/>
            <a:ext cx="0" cy="304800"/>
          </a:xfrm>
          <a:prstGeom prst="line">
            <a:avLst/>
          </a:prstGeom>
          <a:noFill/>
          <a:ln w="28575">
            <a:solidFill>
              <a:schemeClr val="tx1"/>
            </a:solidFill>
            <a:round/>
            <a:headEnd type="triangle" w="med" len="me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81" name="Text Box 69"/>
          <p:cNvSpPr txBox="1">
            <a:spLocks noChangeArrowheads="1"/>
          </p:cNvSpPr>
          <p:nvPr/>
        </p:nvSpPr>
        <p:spPr bwMode="auto">
          <a:xfrm>
            <a:off x="381000" y="3505200"/>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Process</a:t>
            </a:r>
          </a:p>
        </p:txBody>
      </p:sp>
      <p:sp>
        <p:nvSpPr>
          <p:cNvPr id="346208" name="Rectangle 96"/>
          <p:cNvSpPr>
            <a:spLocks noChangeArrowheads="1"/>
          </p:cNvSpPr>
          <p:nvPr/>
        </p:nvSpPr>
        <p:spPr bwMode="auto">
          <a:xfrm>
            <a:off x="4876800" y="1449388"/>
            <a:ext cx="1447800" cy="16002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09" name="Rectangle 97"/>
          <p:cNvSpPr>
            <a:spLocks noChangeArrowheads="1"/>
          </p:cNvSpPr>
          <p:nvPr/>
        </p:nvSpPr>
        <p:spPr bwMode="auto">
          <a:xfrm>
            <a:off x="7391400" y="1450975"/>
            <a:ext cx="1524000" cy="159861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10" name="Text Box 98"/>
          <p:cNvSpPr txBox="1">
            <a:spLocks noChangeArrowheads="1"/>
          </p:cNvSpPr>
          <p:nvPr/>
        </p:nvSpPr>
        <p:spPr bwMode="auto">
          <a:xfrm>
            <a:off x="5029200" y="1568450"/>
            <a:ext cx="1219200"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600"/>
              </a:spcAft>
            </a:pP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br>
              <a:rPr lang="pl-PL" b="0" dirty="0">
                <a:solidFill>
                  <a:schemeClr val="tx1"/>
                </a:solidFill>
              </a:rPr>
            </a:b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p>
          <a:p>
            <a:pPr>
              <a:spcAft>
                <a:spcPts val="600"/>
              </a:spcAft>
            </a:pPr>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br>
              <a:rPr lang="pl-PL" b="0" dirty="0">
                <a:solidFill>
                  <a:schemeClr val="tx1"/>
                </a:solidFill>
              </a:rPr>
            </a:br>
            <a:r>
              <a:rPr lang="pl-PL" b="0" dirty="0" err="1" smtClean="0">
                <a:solidFill>
                  <a:schemeClr val="tx1"/>
                </a:solidFill>
              </a:rPr>
              <a:t>Signal</a:t>
            </a:r>
            <a:r>
              <a:rPr lang="pl-PL" b="0" dirty="0" smtClean="0">
                <a:solidFill>
                  <a:schemeClr val="tx1"/>
                </a:solidFill>
              </a:rPr>
              <a:t>(</a:t>
            </a:r>
            <a:r>
              <a:rPr lang="pl-PL" b="0" dirty="0" err="1" smtClean="0">
                <a:solidFill>
                  <a:schemeClr val="tx1"/>
                </a:solidFill>
              </a:rPr>
              <a:t>s</a:t>
            </a:r>
            <a:r>
              <a:rPr lang="pl-PL" b="0" baseline="-25000" dirty="0" err="1" smtClean="0">
                <a:solidFill>
                  <a:schemeClr val="tx1"/>
                </a:solidFill>
              </a:rPr>
              <a:t>Q</a:t>
            </a:r>
            <a:r>
              <a:rPr lang="pl-PL" b="0" dirty="0">
                <a:solidFill>
                  <a:schemeClr val="tx1"/>
                </a:solidFill>
              </a:rPr>
              <a:t>)</a:t>
            </a:r>
          </a:p>
        </p:txBody>
      </p:sp>
      <p:sp>
        <p:nvSpPr>
          <p:cNvPr id="346211" name="Text Box 99"/>
          <p:cNvSpPr txBox="1">
            <a:spLocks noChangeArrowheads="1"/>
          </p:cNvSpPr>
          <p:nvPr/>
        </p:nvSpPr>
        <p:spPr bwMode="auto">
          <a:xfrm>
            <a:off x="7620000" y="1601788"/>
            <a:ext cx="1295400"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br>
              <a:rPr lang="pl-PL" b="0" dirty="0">
                <a:solidFill>
                  <a:schemeClr val="tx1"/>
                </a:solidFill>
              </a:rPr>
            </a:b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p>
          <a:p>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br>
              <a:rPr lang="pl-PL" b="0" dirty="0">
                <a:solidFill>
                  <a:schemeClr val="tx1"/>
                </a:solidFill>
              </a:rPr>
            </a:br>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p>
        </p:txBody>
      </p:sp>
      <p:sp>
        <p:nvSpPr>
          <p:cNvPr id="346216" name="Text Box 104"/>
          <p:cNvSpPr txBox="1">
            <a:spLocks noChangeArrowheads="1"/>
          </p:cNvSpPr>
          <p:nvPr/>
        </p:nvSpPr>
        <p:spPr bwMode="auto">
          <a:xfrm>
            <a:off x="4988903" y="807244"/>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l-PL" b="0">
                <a:solidFill>
                  <a:schemeClr val="tx1"/>
                </a:solidFill>
              </a:rPr>
              <a:t>-</a:t>
            </a:r>
            <a:br>
              <a:rPr lang="pl-PL" b="0">
                <a:solidFill>
                  <a:schemeClr val="tx1"/>
                </a:solidFill>
              </a:rPr>
            </a:br>
            <a:r>
              <a:rPr lang="pl-PL" b="0">
                <a:solidFill>
                  <a:schemeClr val="tx1"/>
                </a:solidFill>
              </a:rPr>
              <a:t>-</a:t>
            </a:r>
          </a:p>
        </p:txBody>
      </p:sp>
      <p:sp>
        <p:nvSpPr>
          <p:cNvPr id="346217" name="Text Box 105"/>
          <p:cNvSpPr txBox="1">
            <a:spLocks noChangeArrowheads="1"/>
          </p:cNvSpPr>
          <p:nvPr/>
        </p:nvSpPr>
        <p:spPr bwMode="auto">
          <a:xfrm>
            <a:off x="7620000" y="730250"/>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l-PL" b="0">
                <a:solidFill>
                  <a:schemeClr val="tx1"/>
                </a:solidFill>
              </a:rPr>
              <a:t>-</a:t>
            </a:r>
            <a:br>
              <a:rPr lang="pl-PL" b="0">
                <a:solidFill>
                  <a:schemeClr val="tx1"/>
                </a:solidFill>
              </a:rPr>
            </a:br>
            <a:r>
              <a:rPr lang="pl-PL" b="0">
                <a:solidFill>
                  <a:schemeClr val="tx1"/>
                </a:solidFill>
              </a:rPr>
              <a:t>-</a:t>
            </a:r>
          </a:p>
        </p:txBody>
      </p:sp>
      <p:sp>
        <p:nvSpPr>
          <p:cNvPr id="346220" name="Text Box 108"/>
          <p:cNvSpPr txBox="1">
            <a:spLocks noChangeArrowheads="1"/>
          </p:cNvSpPr>
          <p:nvPr/>
        </p:nvSpPr>
        <p:spPr bwMode="auto">
          <a:xfrm>
            <a:off x="4953000" y="609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a:solidFill>
                  <a:schemeClr val="tx1"/>
                </a:solidFill>
              </a:rPr>
              <a:t>a</a:t>
            </a:r>
            <a:endParaRPr lang="pl-PL" baseline="-25000">
              <a:solidFill>
                <a:schemeClr val="tx1"/>
              </a:solidFill>
            </a:endParaRPr>
          </a:p>
        </p:txBody>
      </p:sp>
      <p:sp>
        <p:nvSpPr>
          <p:cNvPr id="346221" name="Text Box 109"/>
          <p:cNvSpPr txBox="1">
            <a:spLocks noChangeArrowheads="1"/>
          </p:cNvSpPr>
          <p:nvPr/>
        </p:nvSpPr>
        <p:spPr bwMode="auto">
          <a:xfrm>
            <a:off x="7772400" y="6238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a:solidFill>
                  <a:schemeClr val="tx1"/>
                </a:solidFill>
              </a:rPr>
              <a:t>b</a:t>
            </a:r>
            <a:endParaRPr lang="pl-PL" baseline="-25000">
              <a:solidFill>
                <a:schemeClr val="tx1"/>
              </a:solidFill>
            </a:endParaRPr>
          </a:p>
        </p:txBody>
      </p:sp>
      <p:sp>
        <p:nvSpPr>
          <p:cNvPr id="346222" name="Rectangle 110"/>
          <p:cNvSpPr>
            <a:spLocks noChangeArrowheads="1"/>
          </p:cNvSpPr>
          <p:nvPr/>
        </p:nvSpPr>
        <p:spPr bwMode="auto">
          <a:xfrm>
            <a:off x="5029200" y="1923256"/>
            <a:ext cx="1143000" cy="61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23" name="Rectangle 111"/>
          <p:cNvSpPr>
            <a:spLocks noChangeArrowheads="1"/>
          </p:cNvSpPr>
          <p:nvPr/>
        </p:nvSpPr>
        <p:spPr bwMode="auto">
          <a:xfrm>
            <a:off x="7543800" y="1906588"/>
            <a:ext cx="1143000" cy="61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24" name="AutoShape 112"/>
          <p:cNvSpPr>
            <a:spLocks noChangeArrowheads="1"/>
          </p:cNvSpPr>
          <p:nvPr/>
        </p:nvSpPr>
        <p:spPr bwMode="auto">
          <a:xfrm>
            <a:off x="2590800" y="3830638"/>
            <a:ext cx="4267200" cy="381000"/>
          </a:xfrm>
          <a:prstGeom prst="wedgeRectCallout">
            <a:avLst>
              <a:gd name="adj1" fmla="val -47208"/>
              <a:gd name="adj2" fmla="val 15083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pl-PL">
                <a:solidFill>
                  <a:schemeClr val="tx1"/>
                </a:solidFill>
              </a:rPr>
              <a:t>Zablokowany na S</a:t>
            </a:r>
            <a:r>
              <a:rPr lang="pl-PL" baseline="-25000">
                <a:solidFill>
                  <a:schemeClr val="tx1"/>
                </a:solidFill>
              </a:rPr>
              <a:t>V</a:t>
            </a:r>
          </a:p>
        </p:txBody>
      </p:sp>
      <p:sp>
        <p:nvSpPr>
          <p:cNvPr id="346225" name="AutoShape 113"/>
          <p:cNvSpPr>
            <a:spLocks noChangeArrowheads="1"/>
          </p:cNvSpPr>
          <p:nvPr/>
        </p:nvSpPr>
        <p:spPr bwMode="auto">
          <a:xfrm>
            <a:off x="3962400" y="4745038"/>
            <a:ext cx="4267200" cy="381000"/>
          </a:xfrm>
          <a:prstGeom prst="wedgeRectCallout">
            <a:avLst>
              <a:gd name="adj1" fmla="val -58370"/>
              <a:gd name="adj2" fmla="val 13083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pl-PL">
                <a:solidFill>
                  <a:schemeClr val="tx1"/>
                </a:solidFill>
              </a:rPr>
              <a:t>Zablokowany na S</a:t>
            </a:r>
            <a:r>
              <a:rPr lang="pl-PL" baseline="-25000">
                <a:solidFill>
                  <a:schemeClr val="tx1"/>
                </a:solidFill>
              </a:rPr>
              <a:t>Q</a:t>
            </a:r>
          </a:p>
        </p:txBody>
      </p:sp>
      <p:sp>
        <p:nvSpPr>
          <p:cNvPr id="2" name="Symbol zastępczy stopki 1"/>
          <p:cNvSpPr>
            <a:spLocks noGrp="1"/>
          </p:cNvSpPr>
          <p:nvPr>
            <p:ph type="ftr" sz="quarter" idx="11"/>
          </p:nvPr>
        </p:nvSpPr>
        <p:spPr/>
        <p:txBody>
          <a:bodyPr/>
          <a:lstStyle/>
          <a:p>
            <a:r>
              <a:rPr lang="pl-PL" dirty="0" smtClean="0"/>
              <a:t>S. </a:t>
            </a:r>
            <a:r>
              <a:rPr lang="pl-PL" dirty="0" err="1" smtClean="0"/>
              <a:t>Samolej</a:t>
            </a:r>
            <a:r>
              <a:rPr lang="pl-PL" dirty="0" smtClean="0"/>
              <a:t>: Wprowadzenie do prog. współbieżnego i rozproszonego</a:t>
            </a:r>
            <a:endParaRPr lang="pl-PL" dirty="0"/>
          </a:p>
        </p:txBody>
      </p:sp>
    </p:spTree>
    <p:extLst>
      <p:ext uri="{BB962C8B-B14F-4D97-AF65-F5344CB8AC3E}">
        <p14:creationId xmlns:p14="http://schemas.microsoft.com/office/powerpoint/2010/main" val="2181571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490066"/>
          </a:xfrm>
        </p:spPr>
        <p:txBody>
          <a:bodyPr>
            <a:normAutofit fontScale="90000"/>
          </a:bodyPr>
          <a:lstStyle/>
          <a:p>
            <a:r>
              <a:rPr lang="pl-PL" dirty="0" smtClean="0"/>
              <a:t>Pięciu filozofów (1)</a:t>
            </a:r>
            <a:endParaRPr lang="pl-PL" dirty="0"/>
          </a:p>
        </p:txBody>
      </p:sp>
      <p:sp>
        <p:nvSpPr>
          <p:cNvPr id="3" name="Symbol zastępczy zawartości 2"/>
          <p:cNvSpPr>
            <a:spLocks noGrp="1"/>
          </p:cNvSpPr>
          <p:nvPr>
            <p:ph idx="1"/>
          </p:nvPr>
        </p:nvSpPr>
        <p:spPr>
          <a:xfrm>
            <a:off x="395536" y="836713"/>
            <a:ext cx="8280920" cy="2664295"/>
          </a:xfrm>
        </p:spPr>
        <p:txBody>
          <a:bodyPr>
            <a:normAutofit fontScale="70000" lnSpcReduction="20000"/>
          </a:bodyPr>
          <a:lstStyle/>
          <a:p>
            <a:r>
              <a:rPr lang="pl-PL" dirty="0" smtClean="0"/>
              <a:t>Ten problem nie ma praktycznych analogii, jak w przypadku poprzednich klasycznych problemów, ale bardzo dobrze ilustruje problemy występujące przy tworzeniu programów współbieżnych. </a:t>
            </a:r>
          </a:p>
          <a:p>
            <a:r>
              <a:rPr lang="pl-PL" dirty="0" smtClean="0"/>
              <a:t>Pięciu filozofów siedzi przy okrągłym stole. Przed każdym stoi talerz. Między talerzami leżą widelce. Pośrodku stołu znajduje się półmisek z rybą. Każdy filozof myśli. Gdy zgłodnieje sięga po widelce znajdujące się po jego prawej i lewej stronie, po czym rozpoczyna posiłek. Gdy się już naje, odkłada widelce i ponownie oddaje się myśleniu. </a:t>
            </a:r>
          </a:p>
          <a:p>
            <a:endParaRPr lang="pl-PL" dirty="0"/>
          </a:p>
        </p:txBody>
      </p:sp>
      <p:sp>
        <p:nvSpPr>
          <p:cNvPr id="4" name="Symbol zastępczy stopki 3"/>
          <p:cNvSpPr>
            <a:spLocks noGrp="1"/>
          </p:cNvSpPr>
          <p:nvPr>
            <p:ph type="ftr" sz="quarter" idx="11"/>
          </p:nvPr>
        </p:nvSpPr>
        <p:spPr>
          <a:xfrm>
            <a:off x="4283968" y="6367411"/>
            <a:ext cx="2895600" cy="365125"/>
          </a:xfrm>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14</a:t>
            </a:fld>
            <a:endParaRPr lang="pl-PL"/>
          </a:p>
        </p:txBody>
      </p:sp>
      <p:sp>
        <p:nvSpPr>
          <p:cNvPr id="7" name="pole tekstowe 6"/>
          <p:cNvSpPr txBox="1"/>
          <p:nvPr/>
        </p:nvSpPr>
        <p:spPr>
          <a:xfrm>
            <a:off x="4932040" y="3861048"/>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Filozof (i: 0..4);</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myśli;</a:t>
            </a:r>
          </a:p>
          <a:p>
            <a:r>
              <a:rPr lang="pl-PL" sz="1600" dirty="0" smtClean="0"/>
              <a:t>    </a:t>
            </a:r>
            <a:r>
              <a:rPr lang="pl-PL" sz="1600" dirty="0" err="1" smtClean="0"/>
              <a:t>protokół_wstępny</a:t>
            </a:r>
            <a:r>
              <a:rPr lang="pl-PL" sz="1600" dirty="0" smtClean="0"/>
              <a:t>;</a:t>
            </a:r>
          </a:p>
          <a:p>
            <a:r>
              <a:rPr lang="pl-PL" sz="1600" dirty="0" smtClean="0"/>
              <a:t>    je;</a:t>
            </a:r>
          </a:p>
          <a:p>
            <a:r>
              <a:rPr lang="pl-PL" sz="1600" dirty="0" smtClean="0"/>
              <a:t>    </a:t>
            </a:r>
            <a:r>
              <a:rPr lang="pl-PL" sz="1600" dirty="0" err="1" smtClean="0"/>
              <a:t>protokół_końcowy</a:t>
            </a:r>
            <a:r>
              <a:rPr lang="pl-PL" sz="1600" dirty="0" smtClean="0"/>
              <a:t>;</a:t>
            </a:r>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r>
              <a:rPr lang="pl-PL" sz="1600" dirty="0" smtClean="0"/>
              <a:t>; </a:t>
            </a:r>
            <a:endParaRPr lang="pl-PL" sz="16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480443"/>
            <a:ext cx="2969390" cy="3069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1669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562074"/>
          </a:xfrm>
        </p:spPr>
        <p:txBody>
          <a:bodyPr>
            <a:normAutofit fontScale="90000"/>
          </a:bodyPr>
          <a:lstStyle/>
          <a:p>
            <a:r>
              <a:rPr lang="pl-PL" dirty="0" smtClean="0"/>
              <a:t>Pięciu filozofów (2)</a:t>
            </a:r>
            <a:endParaRPr lang="pl-PL" dirty="0"/>
          </a:p>
        </p:txBody>
      </p:sp>
      <p:sp>
        <p:nvSpPr>
          <p:cNvPr id="3" name="Symbol zastępczy zawartości 2"/>
          <p:cNvSpPr>
            <a:spLocks noGrp="1"/>
          </p:cNvSpPr>
          <p:nvPr>
            <p:ph idx="1"/>
          </p:nvPr>
        </p:nvSpPr>
        <p:spPr>
          <a:xfrm>
            <a:off x="683568" y="1916832"/>
            <a:ext cx="7859216" cy="3196952"/>
          </a:xfrm>
        </p:spPr>
        <p:txBody>
          <a:bodyPr>
            <a:normAutofit fontScale="85000" lnSpcReduction="20000"/>
          </a:bodyPr>
          <a:lstStyle/>
          <a:p>
            <a:r>
              <a:rPr lang="pl-PL" dirty="0" smtClean="0"/>
              <a:t>Należy tak napisać protokoły wstępne i końcowe, aby: </a:t>
            </a:r>
          </a:p>
          <a:p>
            <a:pPr marL="971550" lvl="1" indent="-514350">
              <a:buFont typeface="+mj-lt"/>
              <a:buAutoNum type="arabicPeriod"/>
            </a:pPr>
            <a:r>
              <a:rPr lang="pl-PL" dirty="0" smtClean="0"/>
              <a:t>Jednocześnie tym samym widelcem jadł co najwyżej jeden filozof. </a:t>
            </a:r>
          </a:p>
          <a:p>
            <a:pPr marL="971550" lvl="1" indent="-514350">
              <a:buFont typeface="+mj-lt"/>
              <a:buAutoNum type="arabicPeriod"/>
            </a:pPr>
            <a:r>
              <a:rPr lang="pl-PL" dirty="0" smtClean="0"/>
              <a:t>Każdy filozof jadł zawsze dwoma (i zawsze tymi, które leżą przy jego talerzu) widelcami. </a:t>
            </a:r>
          </a:p>
          <a:p>
            <a:pPr marL="971550" lvl="1" indent="-514350">
              <a:buFont typeface="+mj-lt"/>
              <a:buAutoNum type="arabicPeriod"/>
            </a:pPr>
            <a:r>
              <a:rPr lang="pl-PL" dirty="0" smtClean="0"/>
              <a:t>Żaden filozof nie umarł z głodu. </a:t>
            </a:r>
          </a:p>
          <a:p>
            <a:r>
              <a:rPr lang="pl-PL" dirty="0" smtClean="0"/>
              <a:t>Chcemy ponadto, aby każdy filozof działał w ten sam sposób. </a:t>
            </a:r>
          </a:p>
          <a:p>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15</a:t>
            </a:fld>
            <a:endParaRPr lang="pl-PL"/>
          </a:p>
        </p:txBody>
      </p:sp>
    </p:spTree>
    <p:extLst>
      <p:ext uri="{BB962C8B-B14F-4D97-AF65-F5344CB8AC3E}">
        <p14:creationId xmlns:p14="http://schemas.microsoft.com/office/powerpoint/2010/main" val="1344067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400" dirty="0" smtClean="0"/>
              <a:t>Rozwiązanie I – nieprawidłowe – możliwość zakleszczenia</a:t>
            </a:r>
            <a:endParaRPr lang="pl-PL" sz="2400" dirty="0"/>
          </a:p>
        </p:txBody>
      </p:sp>
      <p:sp>
        <p:nvSpPr>
          <p:cNvPr id="4" name="Symbol zastępczy stopki 3"/>
          <p:cNvSpPr>
            <a:spLocks noGrp="1"/>
          </p:cNvSpPr>
          <p:nvPr>
            <p:ph type="ftr" sz="quarter" idx="11"/>
          </p:nvPr>
        </p:nvSpPr>
        <p:spPr>
          <a:xfrm>
            <a:off x="1115616" y="6356350"/>
            <a:ext cx="2895600" cy="365125"/>
          </a:xfrm>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16</a:t>
            </a:fld>
            <a:endParaRPr lang="pl-PL"/>
          </a:p>
        </p:txBody>
      </p:sp>
      <p:sp>
        <p:nvSpPr>
          <p:cNvPr id="6" name="pole tekstowe 5"/>
          <p:cNvSpPr txBox="1"/>
          <p:nvPr/>
        </p:nvSpPr>
        <p:spPr>
          <a:xfrm>
            <a:off x="179512" y="908720"/>
            <a:ext cx="4176464" cy="5909310"/>
          </a:xfrm>
          <a:prstGeom prst="rect">
            <a:avLst/>
          </a:prstGeom>
          <a:noFill/>
          <a:ln>
            <a:solidFill>
              <a:schemeClr val="accent1"/>
            </a:solidFill>
          </a:ln>
        </p:spPr>
        <p:txBody>
          <a:bodyPr wrap="square" rtlCol="0">
            <a:spAutoFit/>
          </a:bodyPr>
          <a:lstStyle/>
          <a:p>
            <a:r>
              <a:rPr lang="pl-PL" sz="1400" dirty="0"/>
              <a:t>#</a:t>
            </a:r>
            <a:r>
              <a:rPr lang="pl-PL" sz="1400" dirty="0" err="1"/>
              <a:t>define</a:t>
            </a:r>
            <a:r>
              <a:rPr lang="pl-PL" sz="1400" dirty="0"/>
              <a:t> NO_OF_PHIL 5</a:t>
            </a:r>
          </a:p>
          <a:p>
            <a:r>
              <a:rPr lang="pl-PL" sz="1400" dirty="0"/>
              <a:t>#</a:t>
            </a:r>
            <a:r>
              <a:rPr lang="pl-PL" sz="1400" dirty="0" err="1"/>
              <a:t>define</a:t>
            </a:r>
            <a:r>
              <a:rPr lang="pl-PL" sz="1400" dirty="0"/>
              <a:t> NO_OF_FORKS 5</a:t>
            </a:r>
          </a:p>
          <a:p>
            <a:r>
              <a:rPr lang="pl-PL" sz="1400" dirty="0"/>
              <a:t>#</a:t>
            </a:r>
            <a:r>
              <a:rPr lang="pl-PL" sz="1400" dirty="0" err="1"/>
              <a:t>define</a:t>
            </a:r>
            <a:r>
              <a:rPr lang="pl-PL" sz="1400" dirty="0"/>
              <a:t> MAX_DEL 4</a:t>
            </a:r>
          </a:p>
          <a:p>
            <a:endParaRPr lang="pl-PL" sz="1400" dirty="0"/>
          </a:p>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err="1"/>
              <a:t>pthread_t</a:t>
            </a:r>
            <a:r>
              <a:rPr lang="pl-PL" sz="1400" dirty="0"/>
              <a:t> </a:t>
            </a:r>
            <a:r>
              <a:rPr lang="pl-PL" sz="1400" dirty="0" err="1"/>
              <a:t>philosopher_threads_table</a:t>
            </a:r>
            <a:r>
              <a:rPr lang="pl-PL" sz="1400" dirty="0"/>
              <a:t>[NO_OF_PHIL];</a:t>
            </a:r>
          </a:p>
          <a:p>
            <a:r>
              <a:rPr lang="pl-PL" sz="1400" dirty="0" err="1"/>
              <a:t>sem_t</a:t>
            </a:r>
            <a:r>
              <a:rPr lang="pl-PL" sz="1400" dirty="0"/>
              <a:t> _</a:t>
            </a:r>
            <a:r>
              <a:rPr lang="pl-PL" sz="1400" dirty="0" err="1"/>
              <a:t>fork</a:t>
            </a:r>
            <a:r>
              <a:rPr lang="pl-PL" sz="1400" dirty="0"/>
              <a:t>[NO_OF_FORKS];</a:t>
            </a:r>
          </a:p>
          <a:p>
            <a:endParaRPr lang="pl-PL" sz="1400" dirty="0"/>
          </a:p>
          <a:p>
            <a:r>
              <a:rPr lang="pl-PL" sz="1400" dirty="0" err="1"/>
              <a:t>void</a:t>
            </a:r>
            <a:r>
              <a:rPr lang="pl-PL" sz="1400" dirty="0"/>
              <a:t> </a:t>
            </a:r>
            <a:r>
              <a:rPr lang="pl-PL" sz="1400" dirty="0" err="1"/>
              <a:t>think</a:t>
            </a:r>
            <a:r>
              <a:rPr lang="pl-PL" sz="1400" dirty="0"/>
              <a:t>(</a:t>
            </a:r>
            <a:r>
              <a:rPr lang="pl-PL" sz="1400" dirty="0" err="1"/>
              <a:t>int</a:t>
            </a:r>
            <a:r>
              <a:rPr lang="pl-PL" sz="1400" dirty="0"/>
              <a:t> i)</a:t>
            </a:r>
          </a:p>
          <a:p>
            <a:r>
              <a:rPr lang="pl-PL" sz="1400" dirty="0"/>
              <a:t>{</a:t>
            </a:r>
          </a:p>
          <a:p>
            <a:r>
              <a:rPr lang="pl-PL" sz="1400" dirty="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THINKS...\n",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a:t>);</a:t>
            </a:r>
          </a:p>
          <a:p>
            <a:r>
              <a:rPr lang="pl-PL" sz="1400" dirty="0"/>
              <a:t>}</a:t>
            </a:r>
          </a:p>
          <a:p>
            <a:endParaRPr lang="pl-PL" sz="1400" dirty="0"/>
          </a:p>
          <a:p>
            <a:r>
              <a:rPr lang="pl-PL" sz="1400" dirty="0" err="1"/>
              <a:t>void</a:t>
            </a:r>
            <a:r>
              <a:rPr lang="pl-PL" sz="1400" dirty="0"/>
              <a:t> </a:t>
            </a:r>
            <a:r>
              <a:rPr lang="pl-PL" sz="1400" dirty="0" err="1"/>
              <a:t>eat</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EATS...\n",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a:t>);</a:t>
            </a:r>
          </a:p>
          <a:p>
            <a:r>
              <a:rPr lang="pl-PL" sz="1400" dirty="0"/>
              <a:t>}</a:t>
            </a:r>
          </a:p>
          <a:p>
            <a:endParaRPr lang="pl-PL" sz="1400" dirty="0"/>
          </a:p>
          <a:p>
            <a:r>
              <a:rPr lang="pl-PL" sz="1400" dirty="0" err="1"/>
              <a:t>void</a:t>
            </a:r>
            <a:r>
              <a:rPr lang="pl-PL" sz="1400" dirty="0"/>
              <a:t> </a:t>
            </a:r>
            <a:r>
              <a:rPr lang="pl-PL" sz="1400" dirty="0" err="1"/>
              <a:t>hungry</a:t>
            </a:r>
            <a:r>
              <a:rPr lang="pl-PL" sz="1400" dirty="0"/>
              <a:t>(</a:t>
            </a:r>
            <a:r>
              <a:rPr lang="pl-PL" sz="1400" dirty="0" err="1"/>
              <a:t>int</a:t>
            </a:r>
            <a:r>
              <a:rPr lang="pl-PL" sz="1400" dirty="0"/>
              <a:t> i)</a:t>
            </a:r>
          </a:p>
          <a:p>
            <a:r>
              <a:rPr lang="pl-PL" sz="1400" dirty="0" smtClean="0"/>
              <a:t>{</a:t>
            </a:r>
            <a:r>
              <a:rPr lang="en-US" sz="1400" dirty="0" smtClean="0"/>
              <a:t>    </a:t>
            </a:r>
            <a:r>
              <a:rPr lang="en-US" sz="1400" dirty="0" err="1"/>
              <a:t>printf</a:t>
            </a:r>
            <a:r>
              <a:rPr lang="en-US" sz="1400" dirty="0"/>
              <a:t>("PHILOSOPHER %d HUNGRY...\n",</a:t>
            </a:r>
            <a:r>
              <a:rPr lang="en-US" sz="1400" dirty="0" err="1"/>
              <a:t>i</a:t>
            </a:r>
            <a:r>
              <a:rPr lang="en-US" sz="1400" dirty="0"/>
              <a:t>);</a:t>
            </a:r>
          </a:p>
          <a:p>
            <a:r>
              <a:rPr lang="pl-PL" sz="1400" dirty="0" smtClean="0"/>
              <a:t>}</a:t>
            </a:r>
          </a:p>
          <a:p>
            <a:endParaRPr lang="pl-PL" sz="1400" dirty="0"/>
          </a:p>
        </p:txBody>
      </p:sp>
      <p:sp>
        <p:nvSpPr>
          <p:cNvPr id="7" name="pole tekstowe 6"/>
          <p:cNvSpPr txBox="1"/>
          <p:nvPr/>
        </p:nvSpPr>
        <p:spPr>
          <a:xfrm>
            <a:off x="4355976" y="908720"/>
            <a:ext cx="4536504" cy="5262979"/>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a:t>{</a:t>
            </a:r>
          </a:p>
          <a:p>
            <a:r>
              <a:rPr lang="pl-PL" sz="1400" dirty="0"/>
              <a:t>    </a:t>
            </a:r>
            <a:r>
              <a:rPr lang="pl-PL" sz="1400" dirty="0" err="1"/>
              <a:t>int</a:t>
            </a:r>
            <a:r>
              <a:rPr lang="pl-PL" sz="1400" dirty="0"/>
              <a:t> </a:t>
            </a:r>
            <a:r>
              <a:rPr lang="pl-PL" sz="1400" dirty="0" err="1"/>
              <a:t>phil_no</a:t>
            </a:r>
            <a:r>
              <a:rPr lang="pl-PL" sz="1400" dirty="0"/>
              <a:t>;</a:t>
            </a:r>
          </a:p>
          <a:p>
            <a:r>
              <a:rPr lang="pl-PL" sz="1400" dirty="0"/>
              <a:t>    </a:t>
            </a:r>
            <a:r>
              <a:rPr lang="pl-PL" sz="1400" dirty="0" err="1"/>
              <a:t>phil_no</a:t>
            </a:r>
            <a:r>
              <a:rPr lang="pl-PL" sz="1400" dirty="0"/>
              <a:t>=( </a:t>
            </a:r>
            <a:r>
              <a:rPr lang="pl-PL" sz="1400" dirty="0" err="1"/>
              <a:t>int</a:t>
            </a:r>
            <a:r>
              <a:rPr lang="pl-PL" sz="1400" dirty="0"/>
              <a:t>)((</a:t>
            </a:r>
            <a:r>
              <a:rPr lang="pl-PL" sz="1400" dirty="0" err="1"/>
              <a:t>int</a:t>
            </a:r>
            <a:r>
              <a:rPr lang="pl-PL" sz="1400" dirty="0"/>
              <a:t> *) </a:t>
            </a:r>
            <a:r>
              <a:rPr lang="pl-PL" sz="1400" dirty="0" err="1"/>
              <a:t>arg</a:t>
            </a:r>
            <a:r>
              <a:rPr lang="pl-PL" sz="1400" dirty="0"/>
              <a:t>);</a:t>
            </a:r>
          </a:p>
          <a:p>
            <a:endParaRPr lang="pl-PL" sz="1400" dirty="0"/>
          </a:p>
          <a:p>
            <a:r>
              <a:rPr lang="en-US" sz="1400" dirty="0"/>
              <a:t>    </a:t>
            </a:r>
            <a:r>
              <a:rPr lang="en-US" sz="1400" dirty="0" err="1"/>
              <a:t>printf</a:t>
            </a:r>
            <a:r>
              <a:rPr lang="en-US" sz="1400" dirty="0"/>
              <a:t>("Philosopher %d started\n",</a:t>
            </a:r>
            <a:r>
              <a:rPr lang="en-US" sz="1400" dirty="0" err="1"/>
              <a:t>phil_no</a:t>
            </a:r>
            <a:r>
              <a:rPr lang="en-US" sz="1400" dirty="0"/>
              <a:t>);</a:t>
            </a:r>
          </a:p>
          <a:p>
            <a:r>
              <a:rPr lang="pl-PL" sz="1400" dirty="0"/>
              <a:t>    </a:t>
            </a:r>
            <a:r>
              <a:rPr lang="pl-PL" sz="1400" dirty="0" err="1"/>
              <a:t>sleep</a:t>
            </a:r>
            <a:r>
              <a:rPr lang="pl-PL" sz="1400" dirty="0"/>
              <a:t>(0);</a:t>
            </a:r>
          </a:p>
          <a:p>
            <a:r>
              <a:rPr lang="pl-PL" sz="1400" dirty="0"/>
              <a:t>    </a:t>
            </a:r>
            <a:r>
              <a:rPr lang="pl-PL" sz="1400" dirty="0" err="1"/>
              <a:t>while</a:t>
            </a:r>
            <a:r>
              <a:rPr lang="pl-PL" sz="1400" dirty="0"/>
              <a:t>(1)</a:t>
            </a:r>
          </a:p>
          <a:p>
            <a:r>
              <a:rPr lang="pl-PL" sz="1400" dirty="0"/>
              <a:t>    {</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t>        </a:t>
            </a:r>
            <a:r>
              <a:rPr lang="pl-PL" sz="1400" dirty="0" err="1"/>
              <a:t>sem_wait</a:t>
            </a:r>
            <a:r>
              <a:rPr lang="pl-PL" sz="1400" dirty="0"/>
              <a:t>(&amp;_</a:t>
            </a:r>
            <a:r>
              <a:rPr lang="pl-PL" sz="1400" dirty="0" err="1"/>
              <a:t>fork</a:t>
            </a:r>
            <a:r>
              <a:rPr lang="pl-PL" sz="1400" dirty="0"/>
              <a:t>[</a:t>
            </a:r>
            <a:r>
              <a:rPr lang="pl-PL" sz="1400" dirty="0" err="1"/>
              <a:t>phil_no</a:t>
            </a:r>
            <a:r>
              <a:rPr lang="pl-PL" sz="1400" dirty="0"/>
              <a:t>]);</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t>sem_wait</a:t>
            </a:r>
            <a:r>
              <a:rPr lang="pl-PL" sz="1400" dirty="0"/>
              <a:t>(&amp;_</a:t>
            </a:r>
            <a:r>
              <a:rPr lang="pl-PL" sz="1400" dirty="0" err="1"/>
              <a:t>fork</a:t>
            </a:r>
            <a:r>
              <a:rPr lang="pl-PL" sz="1400" dirty="0"/>
              <a:t>[(phil_no+1)%NO_OF_FORKS]);</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[(phil_no+1)%NO_OF_FORKS]);</a:t>
            </a:r>
          </a:p>
          <a:p>
            <a:r>
              <a:rPr lang="pl-PL" sz="1400" dirty="0"/>
              <a:t>        </a:t>
            </a:r>
            <a:r>
              <a:rPr lang="pl-PL" sz="1400" dirty="0" err="1"/>
              <a:t>sem_post</a:t>
            </a:r>
            <a:r>
              <a:rPr lang="pl-PL" sz="1400" dirty="0"/>
              <a:t>(&amp;_</a:t>
            </a:r>
            <a:r>
              <a:rPr lang="pl-PL" sz="1400" dirty="0" err="1"/>
              <a:t>fork</a:t>
            </a:r>
            <a:r>
              <a:rPr lang="pl-PL" sz="1400" dirty="0"/>
              <a:t>[</a:t>
            </a:r>
            <a:r>
              <a:rPr lang="pl-PL" sz="1400" dirty="0" err="1"/>
              <a:t>phil_no</a:t>
            </a:r>
            <a:r>
              <a:rPr lang="pl-PL" sz="1400" dirty="0"/>
              <a:t>]);</a:t>
            </a:r>
          </a:p>
          <a:p>
            <a:r>
              <a:rPr lang="pl-PL" sz="1400" dirty="0"/>
              <a:t>    }</a:t>
            </a:r>
          </a:p>
          <a:p>
            <a:r>
              <a:rPr lang="pl-PL" sz="1400" dirty="0"/>
              <a:t>}</a:t>
            </a:r>
          </a:p>
          <a:p>
            <a:endParaRPr lang="pl-PL" sz="1400" dirty="0"/>
          </a:p>
          <a:p>
            <a:endParaRPr lang="pl-PL" sz="1400" dirty="0" smtClean="0"/>
          </a:p>
          <a:p>
            <a:r>
              <a:rPr lang="pl-PL" sz="1400" dirty="0" smtClean="0"/>
              <a:t>// </a:t>
            </a:r>
            <a:r>
              <a:rPr lang="pl-PL" sz="1400" dirty="0"/>
              <a:t>Dalej: powołanie czytelników i pisarzy + inicjalizacja </a:t>
            </a:r>
          </a:p>
          <a:p>
            <a:r>
              <a:rPr lang="pl-PL" sz="1400" dirty="0"/>
              <a:t>// </a:t>
            </a:r>
            <a:r>
              <a:rPr lang="pl-PL" sz="1400" dirty="0" smtClean="0"/>
              <a:t>semaforów + inicjalizacja losowych odcinków czasu</a:t>
            </a:r>
            <a:endParaRPr lang="pl-PL" sz="1400" dirty="0"/>
          </a:p>
        </p:txBody>
      </p:sp>
    </p:spTree>
    <p:extLst>
      <p:ext uri="{BB962C8B-B14F-4D97-AF65-F5344CB8AC3E}">
        <p14:creationId xmlns:p14="http://schemas.microsoft.com/office/powerpoint/2010/main" val="56602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92500" lnSpcReduction="10000"/>
          </a:bodyPr>
          <a:lstStyle/>
          <a:p>
            <a:r>
              <a:rPr lang="pl-PL" dirty="0" smtClean="0"/>
              <a:t>Każdy z filozofów sięga po widelec z lewej strony talerza, a następnie po widelec z prawej strony.</a:t>
            </a:r>
          </a:p>
          <a:p>
            <a:r>
              <a:rPr lang="pl-PL" dirty="0" smtClean="0"/>
              <a:t>Kidy dany filozof skończy posiłek, odkłada oba widelce na stół.</a:t>
            </a:r>
          </a:p>
          <a:p>
            <a:r>
              <a:rPr lang="pl-PL" dirty="0" smtClean="0"/>
              <a:t>Dodatkowe funkcje </a:t>
            </a:r>
            <a:r>
              <a:rPr lang="pl-PL" dirty="0" err="1" smtClean="0"/>
              <a:t>tkink</a:t>
            </a:r>
            <a:r>
              <a:rPr lang="pl-PL" dirty="0" smtClean="0"/>
              <a:t>, </a:t>
            </a:r>
            <a:r>
              <a:rPr lang="pl-PL" dirty="0" err="1" smtClean="0"/>
              <a:t>eat</a:t>
            </a:r>
            <a:r>
              <a:rPr lang="pl-PL" dirty="0" smtClean="0"/>
              <a:t> i </a:t>
            </a:r>
            <a:r>
              <a:rPr lang="pl-PL" dirty="0" err="1" smtClean="0"/>
              <a:t>hungry</a:t>
            </a:r>
            <a:r>
              <a:rPr lang="pl-PL" dirty="0" smtClean="0"/>
              <a:t> służą do raportowania stanu danego filozofa oraz do symulowania czasu jedzenia i myślenia</a:t>
            </a:r>
          </a:p>
          <a:p>
            <a:r>
              <a:rPr lang="pl-PL" dirty="0" smtClean="0"/>
              <a:t>Takie rozwiązanie prowadzi do </a:t>
            </a:r>
            <a:r>
              <a:rPr lang="pl-PL" b="1" dirty="0" smtClean="0"/>
              <a:t>impasu</a:t>
            </a:r>
            <a:r>
              <a:rPr lang="pl-PL" dirty="0" smtClean="0"/>
              <a:t>: Stanie się to wtedy, gdy wszyscy filozofowie poczują jednocześnie głód i usiądą wspólnie przy stole, chwycą widelec z lewej strony, po czym sięgną po widelec z prawej strony. </a:t>
            </a:r>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17</a:t>
            </a:fld>
            <a:endParaRPr lang="pl-PL"/>
          </a:p>
        </p:txBody>
      </p:sp>
    </p:spTree>
    <p:extLst>
      <p:ext uri="{BB962C8B-B14F-4D97-AF65-F5344CB8AC3E}">
        <p14:creationId xmlns:p14="http://schemas.microsoft.com/office/powerpoint/2010/main" val="1893754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000" dirty="0" smtClean="0"/>
              <a:t>Rozwiązanie II – bez możliwości zakleszczenia, ale kod filozofów się różni</a:t>
            </a:r>
            <a:endParaRPr lang="pl-PL" sz="2000" dirty="0"/>
          </a:p>
        </p:txBody>
      </p:sp>
      <p:sp>
        <p:nvSpPr>
          <p:cNvPr id="4" name="Symbol zastępczy stopki 3"/>
          <p:cNvSpPr>
            <a:spLocks noGrp="1"/>
          </p:cNvSpPr>
          <p:nvPr>
            <p:ph type="ftr" sz="quarter" idx="11"/>
          </p:nvPr>
        </p:nvSpPr>
        <p:spPr>
          <a:xfrm>
            <a:off x="1331640" y="6237461"/>
            <a:ext cx="2895600" cy="365125"/>
          </a:xfrm>
        </p:spPr>
        <p:txBody>
          <a:bodyPr/>
          <a:lstStyle/>
          <a:p>
            <a:r>
              <a:rPr lang="pl-PL" dirty="0" smtClean="0"/>
              <a:t>S. </a:t>
            </a:r>
            <a:r>
              <a:rPr lang="pl-PL" dirty="0" err="1" smtClean="0"/>
              <a:t>Samolej</a:t>
            </a:r>
            <a:r>
              <a:rPr lang="pl-PL" dirty="0" smtClean="0"/>
              <a:t>: Wprowadzenie do prog. współbieżnego i rozproszonego</a:t>
            </a:r>
            <a:endParaRPr lang="pl-PL" dirty="0"/>
          </a:p>
        </p:txBody>
      </p:sp>
      <p:sp>
        <p:nvSpPr>
          <p:cNvPr id="5" name="Symbol zastępczy numeru slajdu 4"/>
          <p:cNvSpPr>
            <a:spLocks noGrp="1"/>
          </p:cNvSpPr>
          <p:nvPr>
            <p:ph type="sldNum" sz="quarter" idx="12"/>
          </p:nvPr>
        </p:nvSpPr>
        <p:spPr>
          <a:xfrm>
            <a:off x="179512" y="6237461"/>
            <a:ext cx="432048" cy="365125"/>
          </a:xfrm>
        </p:spPr>
        <p:txBody>
          <a:bodyPr/>
          <a:lstStyle/>
          <a:p>
            <a:fld id="{8649A7FC-0A03-4533-B152-08BFA4ADF254}" type="slidenum">
              <a:rPr lang="pl-PL" smtClean="0"/>
              <a:t>18</a:t>
            </a:fld>
            <a:endParaRPr lang="pl-PL" dirty="0"/>
          </a:p>
        </p:txBody>
      </p:sp>
      <p:sp>
        <p:nvSpPr>
          <p:cNvPr id="6" name="pole tekstowe 5"/>
          <p:cNvSpPr txBox="1"/>
          <p:nvPr/>
        </p:nvSpPr>
        <p:spPr>
          <a:xfrm>
            <a:off x="179512" y="908720"/>
            <a:ext cx="4176464" cy="5047536"/>
          </a:xfrm>
          <a:prstGeom prst="rect">
            <a:avLst/>
          </a:prstGeom>
          <a:noFill/>
          <a:ln>
            <a:solidFill>
              <a:schemeClr val="accent1"/>
            </a:solidFill>
          </a:ln>
        </p:spPr>
        <p:txBody>
          <a:bodyPr wrap="square" rtlCol="0">
            <a:spAutoFit/>
          </a:bodyPr>
          <a:lstStyle/>
          <a:p>
            <a:r>
              <a:rPr lang="pl-PL" sz="1400" dirty="0"/>
              <a:t>#</a:t>
            </a:r>
            <a:r>
              <a:rPr lang="pl-PL" sz="1400" dirty="0" err="1"/>
              <a:t>define</a:t>
            </a:r>
            <a:r>
              <a:rPr lang="pl-PL" sz="1400" dirty="0"/>
              <a:t> NO_OF_PHIL 5</a:t>
            </a:r>
          </a:p>
          <a:p>
            <a:r>
              <a:rPr lang="pl-PL" sz="1400" dirty="0"/>
              <a:t>#</a:t>
            </a:r>
            <a:r>
              <a:rPr lang="pl-PL" sz="1400" dirty="0" err="1"/>
              <a:t>define</a:t>
            </a:r>
            <a:r>
              <a:rPr lang="pl-PL" sz="1400" dirty="0"/>
              <a:t> NO_OF_FORKS 5</a:t>
            </a:r>
          </a:p>
          <a:p>
            <a:r>
              <a:rPr lang="pl-PL" sz="1400" dirty="0"/>
              <a:t>#</a:t>
            </a:r>
            <a:r>
              <a:rPr lang="pl-PL" sz="1400" dirty="0" err="1"/>
              <a:t>define</a:t>
            </a:r>
            <a:r>
              <a:rPr lang="pl-PL" sz="1400" dirty="0"/>
              <a:t> MAX_DEL 4</a:t>
            </a:r>
          </a:p>
          <a:p>
            <a:endParaRPr lang="pl-PL" sz="1400" dirty="0"/>
          </a:p>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err="1"/>
              <a:t>pthread_t</a:t>
            </a:r>
            <a:r>
              <a:rPr lang="pl-PL" sz="1400" dirty="0"/>
              <a:t> </a:t>
            </a:r>
            <a:r>
              <a:rPr lang="pl-PL" sz="1400" dirty="0" err="1"/>
              <a:t>philosopher_threads_table</a:t>
            </a:r>
            <a:r>
              <a:rPr lang="pl-PL" sz="1400" dirty="0"/>
              <a:t>[NO_OF_PHIL];</a:t>
            </a:r>
          </a:p>
          <a:p>
            <a:r>
              <a:rPr lang="pl-PL" sz="1400" dirty="0" err="1"/>
              <a:t>sem_t</a:t>
            </a:r>
            <a:r>
              <a:rPr lang="pl-PL" sz="1400" dirty="0"/>
              <a:t> _</a:t>
            </a:r>
            <a:r>
              <a:rPr lang="pl-PL" sz="1400" dirty="0" err="1"/>
              <a:t>fork</a:t>
            </a:r>
            <a:r>
              <a:rPr lang="pl-PL" sz="1400" dirty="0"/>
              <a:t>[NO_OF_FORKS];</a:t>
            </a:r>
          </a:p>
          <a:p>
            <a:endParaRPr lang="pl-PL" sz="1400" dirty="0"/>
          </a:p>
          <a:p>
            <a:r>
              <a:rPr lang="pl-PL" sz="1400" dirty="0" err="1"/>
              <a:t>void</a:t>
            </a:r>
            <a:r>
              <a:rPr lang="pl-PL" sz="1400" dirty="0"/>
              <a:t> </a:t>
            </a:r>
            <a:r>
              <a:rPr lang="pl-PL" sz="1400" dirty="0" err="1"/>
              <a:t>think</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THINKS...\n",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smtClean="0"/>
              <a:t>);}</a:t>
            </a:r>
            <a:endParaRPr lang="pl-PL" sz="1400" dirty="0"/>
          </a:p>
          <a:p>
            <a:endParaRPr lang="pl-PL" sz="1400" dirty="0"/>
          </a:p>
          <a:p>
            <a:r>
              <a:rPr lang="pl-PL" sz="1400" dirty="0" err="1"/>
              <a:t>void</a:t>
            </a:r>
            <a:r>
              <a:rPr lang="pl-PL" sz="1400" dirty="0"/>
              <a:t> </a:t>
            </a:r>
            <a:r>
              <a:rPr lang="pl-PL" sz="1400" dirty="0" err="1"/>
              <a:t>eat</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EATS...\n",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smtClean="0"/>
              <a:t>);}</a:t>
            </a:r>
            <a:endParaRPr lang="pl-PL" sz="1400" dirty="0"/>
          </a:p>
          <a:p>
            <a:endParaRPr lang="pl-PL" sz="1400" dirty="0"/>
          </a:p>
          <a:p>
            <a:r>
              <a:rPr lang="pl-PL" sz="1400" dirty="0" err="1"/>
              <a:t>void</a:t>
            </a:r>
            <a:r>
              <a:rPr lang="pl-PL" sz="1400" dirty="0"/>
              <a:t> </a:t>
            </a:r>
            <a:r>
              <a:rPr lang="pl-PL" sz="1400" dirty="0" err="1"/>
              <a:t>hungry</a:t>
            </a:r>
            <a:r>
              <a:rPr lang="pl-PL" sz="1400" dirty="0"/>
              <a:t>(</a:t>
            </a:r>
            <a:r>
              <a:rPr lang="pl-PL" sz="1400" dirty="0" err="1"/>
              <a:t>int</a:t>
            </a:r>
            <a:r>
              <a:rPr lang="pl-PL" sz="1400" dirty="0"/>
              <a:t> i)</a:t>
            </a:r>
          </a:p>
          <a:p>
            <a:r>
              <a:rPr lang="pl-PL" sz="1400" dirty="0" smtClean="0"/>
              <a:t>{</a:t>
            </a:r>
            <a:r>
              <a:rPr lang="en-US" sz="1400" dirty="0" smtClean="0"/>
              <a:t>    </a:t>
            </a:r>
            <a:r>
              <a:rPr lang="en-US" sz="1400" dirty="0" err="1"/>
              <a:t>printf</a:t>
            </a:r>
            <a:r>
              <a:rPr lang="en-US" sz="1400" dirty="0"/>
              <a:t>("PHILOSOPHER %d HUNGRY...\n",</a:t>
            </a:r>
            <a:r>
              <a:rPr lang="en-US" sz="1400" dirty="0" err="1"/>
              <a:t>i</a:t>
            </a:r>
            <a:r>
              <a:rPr lang="en-US" sz="1400" dirty="0" smtClean="0"/>
              <a:t>);</a:t>
            </a:r>
            <a:r>
              <a:rPr lang="pl-PL" sz="1400" dirty="0" smtClean="0"/>
              <a:t>}</a:t>
            </a:r>
            <a:endParaRPr lang="pl-PL" sz="1400" dirty="0"/>
          </a:p>
          <a:p>
            <a:endParaRPr lang="pl-PL" sz="1400" dirty="0"/>
          </a:p>
        </p:txBody>
      </p:sp>
      <p:sp>
        <p:nvSpPr>
          <p:cNvPr id="7" name="pole tekstowe 6"/>
          <p:cNvSpPr txBox="1"/>
          <p:nvPr/>
        </p:nvSpPr>
        <p:spPr>
          <a:xfrm>
            <a:off x="4355976" y="908720"/>
            <a:ext cx="4536504" cy="5693866"/>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smtClean="0"/>
              <a:t>){</a:t>
            </a:r>
            <a:endParaRPr lang="pl-PL" sz="1400" dirty="0"/>
          </a:p>
          <a:p>
            <a:r>
              <a:rPr lang="pl-PL" sz="1400" dirty="0"/>
              <a:t>    </a:t>
            </a:r>
            <a:r>
              <a:rPr lang="pl-PL" sz="1400" dirty="0" err="1"/>
              <a:t>int</a:t>
            </a:r>
            <a:r>
              <a:rPr lang="pl-PL" sz="1400" dirty="0"/>
              <a:t> </a:t>
            </a:r>
            <a:r>
              <a:rPr lang="pl-PL" sz="1400" dirty="0" err="1"/>
              <a:t>phil_no</a:t>
            </a:r>
            <a:r>
              <a:rPr lang="pl-PL" sz="1400" dirty="0"/>
              <a:t>;</a:t>
            </a:r>
          </a:p>
          <a:p>
            <a:r>
              <a:rPr lang="pl-PL" sz="1400" dirty="0"/>
              <a:t>    </a:t>
            </a:r>
            <a:r>
              <a:rPr lang="pl-PL" sz="1400" dirty="0" err="1"/>
              <a:t>phil_no</a:t>
            </a:r>
            <a:r>
              <a:rPr lang="pl-PL" sz="1400" dirty="0"/>
              <a:t>=( </a:t>
            </a:r>
            <a:r>
              <a:rPr lang="pl-PL" sz="1400" dirty="0" err="1"/>
              <a:t>int</a:t>
            </a:r>
            <a:r>
              <a:rPr lang="pl-PL" sz="1400" dirty="0"/>
              <a:t>)((</a:t>
            </a:r>
            <a:r>
              <a:rPr lang="pl-PL" sz="1400" dirty="0" err="1"/>
              <a:t>int</a:t>
            </a:r>
            <a:r>
              <a:rPr lang="pl-PL" sz="1400" dirty="0"/>
              <a:t> *) </a:t>
            </a:r>
            <a:r>
              <a:rPr lang="pl-PL" sz="1400" dirty="0" err="1"/>
              <a:t>arg</a:t>
            </a:r>
            <a:r>
              <a:rPr lang="pl-PL" sz="1400" dirty="0"/>
              <a:t>);</a:t>
            </a:r>
          </a:p>
          <a:p>
            <a:r>
              <a:rPr lang="en-US" sz="1400" dirty="0" smtClean="0"/>
              <a:t>    </a:t>
            </a:r>
            <a:r>
              <a:rPr lang="en-US" sz="1400" dirty="0" err="1"/>
              <a:t>printf</a:t>
            </a:r>
            <a:r>
              <a:rPr lang="en-US" sz="1400" dirty="0"/>
              <a:t>("Philosopher %d started\n",</a:t>
            </a:r>
            <a:r>
              <a:rPr lang="en-US" sz="1400" dirty="0" err="1"/>
              <a:t>phil_no</a:t>
            </a:r>
            <a:r>
              <a:rPr lang="en-US" sz="1400" dirty="0"/>
              <a:t>);</a:t>
            </a:r>
          </a:p>
          <a:p>
            <a:r>
              <a:rPr lang="pl-PL" sz="1400" dirty="0"/>
              <a:t>    </a:t>
            </a:r>
            <a:r>
              <a:rPr lang="pl-PL" sz="1400" dirty="0" err="1"/>
              <a:t>sleep</a:t>
            </a:r>
            <a:r>
              <a:rPr lang="pl-PL" sz="1400" dirty="0"/>
              <a:t>(0);</a:t>
            </a:r>
          </a:p>
          <a:p>
            <a:r>
              <a:rPr lang="pl-PL" sz="1400" dirty="0"/>
              <a:t>    </a:t>
            </a:r>
            <a:r>
              <a:rPr lang="pl-PL" sz="1400" dirty="0" err="1"/>
              <a:t>while</a:t>
            </a:r>
            <a:r>
              <a:rPr lang="pl-PL" sz="1400" dirty="0"/>
              <a:t>(1)</a:t>
            </a:r>
          </a:p>
          <a:p>
            <a:r>
              <a:rPr lang="pl-PL" sz="1400" dirty="0"/>
              <a:t>    </a:t>
            </a:r>
            <a:r>
              <a:rPr lang="pl-PL" sz="1400" dirty="0" smtClean="0"/>
              <a:t>{</a:t>
            </a:r>
            <a:r>
              <a:rPr lang="pl-PL" sz="1400" dirty="0" err="1" smtClean="0"/>
              <a:t>if</a:t>
            </a:r>
            <a:r>
              <a:rPr lang="pl-PL" sz="1400" dirty="0" smtClean="0"/>
              <a:t>(phil_no%2</a:t>
            </a:r>
            <a:r>
              <a:rPr lang="pl-PL" sz="1400" dirty="0"/>
              <a:t>) // </a:t>
            </a:r>
            <a:r>
              <a:rPr lang="pl-PL" sz="1400" dirty="0" smtClean="0"/>
              <a:t>parzyści        </a:t>
            </a:r>
            <a:r>
              <a:rPr lang="pl-PL" sz="1400" dirty="0"/>
              <a:t>{</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solidFill>
                  <a:srgbClr val="FF0000"/>
                </a:solidFill>
              </a:rPr>
              <a:t>            </a:t>
            </a:r>
            <a:r>
              <a:rPr lang="pl-PL" sz="1400" dirty="0" err="1">
                <a:solidFill>
                  <a:srgbClr val="FF0000"/>
                </a:solidFill>
              </a:rPr>
              <a:t>sem_wait</a:t>
            </a:r>
            <a:r>
              <a:rPr lang="pl-PL" sz="1400" dirty="0">
                <a:solidFill>
                  <a:srgbClr val="FF0000"/>
                </a:solidFill>
              </a:rPr>
              <a:t>(&amp;_</a:t>
            </a:r>
            <a:r>
              <a:rPr lang="pl-PL" sz="1400" dirty="0" err="1">
                <a:solidFill>
                  <a:srgbClr val="FF0000"/>
                </a:solidFill>
              </a:rPr>
              <a:t>fork</a:t>
            </a:r>
            <a:r>
              <a:rPr lang="pl-PL" sz="1400" dirty="0">
                <a:solidFill>
                  <a:srgbClr val="FF0000"/>
                </a:solidFill>
              </a:rPr>
              <a:t>[</a:t>
            </a:r>
            <a:r>
              <a:rPr lang="pl-PL" sz="1400" dirty="0" err="1">
                <a:solidFill>
                  <a:srgbClr val="FF0000"/>
                </a:solidFill>
              </a:rPr>
              <a:t>phil_no</a:t>
            </a:r>
            <a:r>
              <a:rPr lang="pl-PL" sz="1400" dirty="0">
                <a:solidFill>
                  <a:srgbClr val="FF0000"/>
                </a:solidFill>
              </a:rPr>
              <a:t>]);</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solidFill>
                  <a:srgbClr val="00B050"/>
                </a:solidFill>
              </a:rPr>
              <a:t>sem_wait</a:t>
            </a:r>
            <a:r>
              <a:rPr lang="pl-PL" sz="1400" dirty="0">
                <a:solidFill>
                  <a:srgbClr val="00B050"/>
                </a:solidFill>
              </a:rPr>
              <a:t>(&amp;_</a:t>
            </a:r>
            <a:r>
              <a:rPr lang="pl-PL" sz="1400" dirty="0" err="1">
                <a:solidFill>
                  <a:srgbClr val="00B050"/>
                </a:solidFill>
              </a:rPr>
              <a:t>fork</a:t>
            </a:r>
            <a:r>
              <a:rPr lang="pl-PL" sz="1400" dirty="0">
                <a:solidFill>
                  <a:srgbClr val="00B050"/>
                </a:solidFill>
              </a:rPr>
              <a:t>[(phil_no+1)%NO_OF_FORKS]);</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solidFill>
                  <a:srgbClr val="00B050"/>
                </a:solidFill>
              </a:rPr>
              <a:t>sem_post</a:t>
            </a:r>
            <a:r>
              <a:rPr lang="pl-PL" sz="1400" dirty="0">
                <a:solidFill>
                  <a:srgbClr val="00B050"/>
                </a:solidFill>
              </a:rPr>
              <a:t>(&amp;_</a:t>
            </a:r>
            <a:r>
              <a:rPr lang="pl-PL" sz="1400" dirty="0" err="1">
                <a:solidFill>
                  <a:srgbClr val="00B050"/>
                </a:solidFill>
              </a:rPr>
              <a:t>fork</a:t>
            </a:r>
            <a:r>
              <a:rPr lang="pl-PL" sz="1400" dirty="0">
                <a:solidFill>
                  <a:srgbClr val="00B050"/>
                </a:solidFill>
              </a:rPr>
              <a:t>[(phil_no+1)%NO_OF_FORKS]);</a:t>
            </a:r>
          </a:p>
          <a:p>
            <a:r>
              <a:rPr lang="pl-PL" sz="1400" dirty="0">
                <a:solidFill>
                  <a:srgbClr val="FF0000"/>
                </a:solidFill>
              </a:rPr>
              <a:t>            </a:t>
            </a:r>
            <a:r>
              <a:rPr lang="pl-PL" sz="1400" dirty="0" err="1">
                <a:solidFill>
                  <a:srgbClr val="FF0000"/>
                </a:solidFill>
              </a:rPr>
              <a:t>sem_post</a:t>
            </a:r>
            <a:r>
              <a:rPr lang="pl-PL" sz="1400" dirty="0">
                <a:solidFill>
                  <a:srgbClr val="FF0000"/>
                </a:solidFill>
              </a:rPr>
              <a:t>(&amp;_</a:t>
            </a:r>
            <a:r>
              <a:rPr lang="pl-PL" sz="1400" dirty="0" err="1">
                <a:solidFill>
                  <a:srgbClr val="FF0000"/>
                </a:solidFill>
              </a:rPr>
              <a:t>fork</a:t>
            </a:r>
            <a:r>
              <a:rPr lang="pl-PL" sz="1400" dirty="0">
                <a:solidFill>
                  <a:srgbClr val="FF0000"/>
                </a:solidFill>
              </a:rPr>
              <a:t>[</a:t>
            </a:r>
            <a:r>
              <a:rPr lang="pl-PL" sz="1400" dirty="0" err="1">
                <a:solidFill>
                  <a:srgbClr val="FF0000"/>
                </a:solidFill>
              </a:rPr>
              <a:t>phil_no</a:t>
            </a:r>
            <a:r>
              <a:rPr lang="pl-PL" sz="1400" dirty="0" smtClean="0">
                <a:solidFill>
                  <a:srgbClr val="FF0000"/>
                </a:solidFill>
              </a:rPr>
              <a:t>]);        </a:t>
            </a:r>
            <a:r>
              <a:rPr lang="pl-PL" sz="1400" dirty="0">
                <a:solidFill>
                  <a:srgbClr val="FF0000"/>
                </a:solidFill>
              </a:rPr>
              <a:t>}</a:t>
            </a:r>
          </a:p>
          <a:p>
            <a:r>
              <a:rPr lang="pl-PL" sz="1400" dirty="0"/>
              <a:t>        </a:t>
            </a:r>
            <a:r>
              <a:rPr lang="pl-PL" sz="1400" dirty="0" err="1"/>
              <a:t>else</a:t>
            </a:r>
            <a:r>
              <a:rPr lang="pl-PL" sz="1400" dirty="0"/>
              <a:t> //</a:t>
            </a:r>
            <a:r>
              <a:rPr lang="pl-PL" sz="1400" dirty="0" smtClean="0"/>
              <a:t>nieparzyści        </a:t>
            </a:r>
            <a:r>
              <a:rPr lang="pl-PL" sz="1400" dirty="0"/>
              <a:t>{</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t>            </a:t>
            </a:r>
            <a:r>
              <a:rPr lang="pl-PL" sz="1400" dirty="0" err="1"/>
              <a:t>sem_wait</a:t>
            </a:r>
            <a:r>
              <a:rPr lang="pl-PL" sz="1400" dirty="0"/>
              <a:t>(&amp;_</a:t>
            </a:r>
            <a:r>
              <a:rPr lang="pl-PL" sz="1400" dirty="0" err="1"/>
              <a:t>fork</a:t>
            </a:r>
            <a:r>
              <a:rPr lang="pl-PL" sz="1400" dirty="0"/>
              <a:t>[(phil_no+1)%NO_OF_FORKS]);</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t>sem_wait</a:t>
            </a:r>
            <a:r>
              <a:rPr lang="pl-PL" sz="1400" dirty="0"/>
              <a:t>(&amp;_</a:t>
            </a:r>
            <a:r>
              <a:rPr lang="pl-PL" sz="1400" dirty="0" err="1"/>
              <a:t>fork</a:t>
            </a:r>
            <a:r>
              <a:rPr lang="pl-PL" sz="1400" dirty="0"/>
              <a:t>[</a:t>
            </a:r>
            <a:r>
              <a:rPr lang="pl-PL" sz="1400" dirty="0" err="1"/>
              <a:t>phil_no</a:t>
            </a:r>
            <a:r>
              <a:rPr lang="pl-PL" sz="1400" dirty="0"/>
              <a:t>]);</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[(phil_no+1)%NO_OF_FORKS</a:t>
            </a:r>
            <a:r>
              <a:rPr lang="pl-PL" sz="1400" dirty="0" smtClean="0"/>
              <a:t>]);}}}…</a:t>
            </a:r>
            <a:endParaRPr lang="pl-PL" sz="1400" dirty="0"/>
          </a:p>
        </p:txBody>
      </p:sp>
    </p:spTree>
    <p:extLst>
      <p:ext uri="{BB962C8B-B14F-4D97-AF65-F5344CB8AC3E}">
        <p14:creationId xmlns:p14="http://schemas.microsoft.com/office/powerpoint/2010/main" val="3710951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92500" lnSpcReduction="10000"/>
          </a:bodyPr>
          <a:lstStyle/>
          <a:p>
            <a:r>
              <a:rPr lang="pl-PL" dirty="0" smtClean="0"/>
              <a:t>Filozofów podzielona na „parzystych” i „nieparzystych”</a:t>
            </a:r>
          </a:p>
          <a:p>
            <a:r>
              <a:rPr lang="pl-PL" dirty="0" smtClean="0"/>
              <a:t>Parzyści filozofowie zachowują się jak w poprzednim przykładzie, zaś nieparzyści sięgają najpierw po prawy widelec  </a:t>
            </a:r>
          </a:p>
          <a:p>
            <a:r>
              <a:rPr lang="pl-PL" dirty="0" smtClean="0"/>
              <a:t>W ten sposób uniknięto impasu, ale zachowanie wszystkich filozofów nie jest takie same.</a:t>
            </a:r>
          </a:p>
          <a:p>
            <a:r>
              <a:rPr lang="pl-PL" dirty="0" smtClean="0"/>
              <a:t>Innym rozwiązaniem jest wprowadzenie „kelnera”, który nie pozwoli, aby równocześnie przy stole siedziało 5 filozofów</a:t>
            </a:r>
            <a:r>
              <a:rPr lang="pl-PL" dirty="0"/>
              <a:t> </a:t>
            </a:r>
            <a:r>
              <a:rPr lang="pl-PL" dirty="0" smtClean="0"/>
              <a:t>lub zastosowanie zmiennych warunkowych decydujących o dostępie do widelców.</a:t>
            </a:r>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19</a:t>
            </a:fld>
            <a:endParaRPr lang="pl-PL"/>
          </a:p>
        </p:txBody>
      </p:sp>
    </p:spTree>
    <p:extLst>
      <p:ext uri="{BB962C8B-B14F-4D97-AF65-F5344CB8AC3E}">
        <p14:creationId xmlns:p14="http://schemas.microsoft.com/office/powerpoint/2010/main" val="1514353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75240" cy="562074"/>
          </a:xfrm>
        </p:spPr>
        <p:txBody>
          <a:bodyPr>
            <a:normAutofit fontScale="90000"/>
          </a:bodyPr>
          <a:lstStyle/>
          <a:p>
            <a:r>
              <a:rPr lang="pl-PL" dirty="0" smtClean="0"/>
              <a:t>Czytelnicy i pisarze (1)</a:t>
            </a:r>
            <a:endParaRPr lang="pl-PL" dirty="0"/>
          </a:p>
        </p:txBody>
      </p:sp>
      <p:sp>
        <p:nvSpPr>
          <p:cNvPr id="3" name="Symbol zastępczy zawartości 2"/>
          <p:cNvSpPr>
            <a:spLocks noGrp="1"/>
          </p:cNvSpPr>
          <p:nvPr>
            <p:ph idx="1"/>
          </p:nvPr>
        </p:nvSpPr>
        <p:spPr>
          <a:xfrm>
            <a:off x="251520" y="4836293"/>
            <a:ext cx="8435280" cy="1545035"/>
          </a:xfrm>
        </p:spPr>
        <p:txBody>
          <a:bodyPr>
            <a:normAutofit fontScale="70000" lnSpcReduction="20000"/>
          </a:bodyPr>
          <a:lstStyle/>
          <a:p>
            <a:r>
              <a:rPr lang="pl-PL" dirty="0" smtClean="0"/>
              <a:t>Zauważmy, że jednocześnie wiele procesów może odczytywać dane. Jednak jeśli ktoś chce te dane zmodyfikować, to rozsądnie jest zablokować dostęp do tych danych dla wszystkich innych procesów na czas zapisu. Zapobiegnie to odczytaniu niespójnych informacji (na przykład danych częściowo tylko zmodyfikowanych).</a:t>
            </a:r>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2</a:t>
            </a:fld>
            <a:endParaRPr lang="pl-PL"/>
          </a:p>
        </p:txBody>
      </p:sp>
      <p:sp>
        <p:nvSpPr>
          <p:cNvPr id="6" name="Symbol zastępczy zawartości 2"/>
          <p:cNvSpPr txBox="1">
            <a:spLocks/>
          </p:cNvSpPr>
          <p:nvPr/>
        </p:nvSpPr>
        <p:spPr>
          <a:xfrm>
            <a:off x="107504" y="908720"/>
            <a:ext cx="8640960" cy="1296144"/>
          </a:xfrm>
          <a:prstGeom prst="rect">
            <a:avLst/>
          </a:prstGeom>
        </p:spPr>
        <p:txBody>
          <a:bodyPr vert="horz" lIns="91440" tIns="45720" rIns="91440" bIns="45720" rtlCol="0">
            <a:normAutofit fontScale="62500" lnSpcReduction="20000"/>
          </a:bodyPr>
          <a:lstStyle/>
          <a:p>
            <a:pPr marL="342900" lvl="0" indent="-342900">
              <a:spcBef>
                <a:spcPct val="20000"/>
              </a:spcBef>
              <a:buFont typeface="Arial" pitchFamily="34" charset="0"/>
              <a:buChar char="•"/>
            </a:pPr>
            <a:r>
              <a:rPr lang="pl-PL" sz="3200" dirty="0" smtClean="0"/>
              <a:t>W systemie działa C&gt;0 procesów, które odczytują pewne dane oraz P&gt;0 procesów, które zapisują te dane. Procesy zapisujące będziemy nazywać pisarzami, a procesy odczytujące --- czytelnikami, zaś moment, w którym procesy mają dostęp do danych, będziemy nazywać pobytem w czytelni. </a:t>
            </a:r>
            <a:endParaRPr kumimoji="0" lang="pl-PL"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pole tekstowe 7"/>
          <p:cNvSpPr txBox="1"/>
          <p:nvPr/>
        </p:nvSpPr>
        <p:spPr>
          <a:xfrm>
            <a:off x="432048" y="2416820"/>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Czytelnik;</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a:t>
            </a:r>
            <a:r>
              <a:rPr lang="pl-PL" sz="1600" dirty="0" err="1" smtClean="0"/>
              <a:t>własne_sprawy</a:t>
            </a:r>
            <a:r>
              <a:rPr lang="pl-PL" sz="1600" dirty="0" smtClean="0"/>
              <a:t>;</a:t>
            </a:r>
          </a:p>
          <a:p>
            <a:r>
              <a:rPr lang="pl-PL" sz="1600" dirty="0" smtClean="0"/>
              <a:t>    </a:t>
            </a:r>
            <a:r>
              <a:rPr lang="pl-PL" sz="1600" dirty="0" err="1" smtClean="0"/>
              <a:t>protokół_wstępny_czytelnika</a:t>
            </a:r>
            <a:r>
              <a:rPr lang="pl-PL" sz="1600" dirty="0" smtClean="0"/>
              <a:t>;</a:t>
            </a:r>
          </a:p>
          <a:p>
            <a:r>
              <a:rPr lang="pl-PL" sz="1600" dirty="0" smtClean="0"/>
              <a:t>    CZYTANIE;</a:t>
            </a:r>
          </a:p>
          <a:p>
            <a:r>
              <a:rPr lang="pl-PL" sz="1600" dirty="0" smtClean="0"/>
              <a:t>    </a:t>
            </a:r>
            <a:r>
              <a:rPr lang="pl-PL" sz="1600" dirty="0" err="1" smtClean="0"/>
              <a:t>protokół_końcowy_czytelnika</a:t>
            </a:r>
            <a:endParaRPr lang="pl-PL" sz="1600" dirty="0" smtClean="0"/>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endParaRPr lang="pl-PL" sz="1600" dirty="0"/>
          </a:p>
        </p:txBody>
      </p:sp>
      <p:sp>
        <p:nvSpPr>
          <p:cNvPr id="9" name="pole tekstowe 8"/>
          <p:cNvSpPr txBox="1"/>
          <p:nvPr/>
        </p:nvSpPr>
        <p:spPr>
          <a:xfrm>
            <a:off x="4824536" y="2416820"/>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Pisarz;</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a:t>
            </a:r>
            <a:r>
              <a:rPr lang="pl-PL" sz="1600" dirty="0" err="1" smtClean="0"/>
              <a:t>własne_sprawy</a:t>
            </a:r>
            <a:r>
              <a:rPr lang="pl-PL" sz="1600" dirty="0" smtClean="0"/>
              <a:t>;</a:t>
            </a:r>
          </a:p>
          <a:p>
            <a:r>
              <a:rPr lang="pl-PL" sz="1600" dirty="0" smtClean="0"/>
              <a:t>    </a:t>
            </a:r>
            <a:r>
              <a:rPr lang="pl-PL" sz="1600" dirty="0" err="1" smtClean="0"/>
              <a:t>protokół_wstępny_pisarza</a:t>
            </a:r>
            <a:r>
              <a:rPr lang="pl-PL" sz="1600" dirty="0" smtClean="0"/>
              <a:t>;</a:t>
            </a:r>
          </a:p>
          <a:p>
            <a:r>
              <a:rPr lang="pl-PL" sz="1600" dirty="0" smtClean="0"/>
              <a:t>    PISANIE;</a:t>
            </a:r>
          </a:p>
          <a:p>
            <a:r>
              <a:rPr lang="pl-PL" sz="1600" dirty="0" smtClean="0"/>
              <a:t>    </a:t>
            </a:r>
            <a:r>
              <a:rPr lang="pl-PL" sz="1600" dirty="0" err="1" smtClean="0"/>
              <a:t>protokół_końcowy_pisarza</a:t>
            </a:r>
            <a:endParaRPr lang="pl-PL" sz="1600" dirty="0" smtClean="0"/>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endParaRPr lang="pl-PL" sz="1600" dirty="0"/>
          </a:p>
        </p:txBody>
      </p:sp>
    </p:spTree>
    <p:extLst>
      <p:ext uri="{BB962C8B-B14F-4D97-AF65-F5344CB8AC3E}">
        <p14:creationId xmlns:p14="http://schemas.microsoft.com/office/powerpoint/2010/main" val="4150232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634082"/>
          </a:xfrm>
        </p:spPr>
        <p:txBody>
          <a:bodyPr>
            <a:normAutofit fontScale="90000"/>
          </a:bodyPr>
          <a:lstStyle/>
          <a:p>
            <a:r>
              <a:rPr lang="pl-PL" dirty="0" smtClean="0"/>
              <a:t>Czytelnicy i pisarze (2)</a:t>
            </a:r>
            <a:endParaRPr lang="pl-PL" dirty="0"/>
          </a:p>
        </p:txBody>
      </p:sp>
      <p:sp>
        <p:nvSpPr>
          <p:cNvPr id="3" name="Symbol zastępczy zawartości 2"/>
          <p:cNvSpPr>
            <a:spLocks noGrp="1"/>
          </p:cNvSpPr>
          <p:nvPr>
            <p:ph idx="1"/>
          </p:nvPr>
        </p:nvSpPr>
        <p:spPr>
          <a:xfrm>
            <a:off x="179512" y="1052736"/>
            <a:ext cx="8784976" cy="5544616"/>
          </a:xfrm>
        </p:spPr>
        <p:txBody>
          <a:bodyPr>
            <a:normAutofit fontScale="77500" lnSpcReduction="20000"/>
          </a:bodyPr>
          <a:lstStyle/>
          <a:p>
            <a:r>
              <a:rPr lang="pl-PL" dirty="0" smtClean="0"/>
              <a:t>Należy tak napisać protokoły wstępne i końcowe poszczególnych procesów, aby: </a:t>
            </a:r>
          </a:p>
          <a:p>
            <a:pPr marL="971550" lvl="1" indent="-514350">
              <a:buFont typeface="+mj-lt"/>
              <a:buAutoNum type="arabicPeriod"/>
            </a:pPr>
            <a:r>
              <a:rPr lang="pl-PL" dirty="0" smtClean="0"/>
              <a:t>Wielu czytelników powinno mieć jednocześnie dostęp do czytelni. </a:t>
            </a:r>
          </a:p>
          <a:p>
            <a:pPr marL="971550" lvl="1" indent="-514350">
              <a:buFont typeface="+mj-lt"/>
              <a:buAutoNum type="arabicPeriod"/>
            </a:pPr>
            <a:r>
              <a:rPr lang="pl-PL" dirty="0" smtClean="0"/>
              <a:t>Jeśli w czytelni przebywa pisarz, to nikt inny w tym czasie nie pisze ani nie czyta. </a:t>
            </a:r>
          </a:p>
          <a:p>
            <a:pPr marL="971550" lvl="1" indent="-514350">
              <a:buFont typeface="+mj-lt"/>
              <a:buAutoNum type="arabicPeriod"/>
            </a:pPr>
            <a:r>
              <a:rPr lang="pl-PL" dirty="0" smtClean="0"/>
              <a:t>Każdy czytelnik, który chce odczytać dane, w końcu je odczyta. </a:t>
            </a:r>
          </a:p>
          <a:p>
            <a:pPr marL="971550" lvl="1" indent="-514350">
              <a:buFont typeface="+mj-lt"/>
              <a:buAutoNum type="arabicPeriod"/>
            </a:pPr>
            <a:r>
              <a:rPr lang="pl-PL" dirty="0" smtClean="0"/>
              <a:t>Każdy pisarz, który </a:t>
            </a:r>
            <a:r>
              <a:rPr lang="pl-PL" smtClean="0"/>
              <a:t>chce zmodyfikować </a:t>
            </a:r>
            <a:r>
              <a:rPr lang="pl-PL" dirty="0" smtClean="0"/>
              <a:t>dane, w końcu je zapisze. </a:t>
            </a:r>
          </a:p>
          <a:p>
            <a:r>
              <a:rPr lang="pl-PL" dirty="0" smtClean="0"/>
              <a:t>Rozpatruje się różne warianty tego problemu: </a:t>
            </a:r>
          </a:p>
          <a:p>
            <a:pPr marL="971550" lvl="1" indent="-514350">
              <a:buFont typeface="+mj-lt"/>
              <a:buAutoNum type="arabicPeriod"/>
            </a:pPr>
            <a:r>
              <a:rPr lang="pl-PL" dirty="0" smtClean="0"/>
              <a:t>W czytelni może przebywać dowolnie wielu czytelników. </a:t>
            </a:r>
          </a:p>
          <a:p>
            <a:pPr marL="971550" lvl="1" indent="-514350">
              <a:buFont typeface="+mj-lt"/>
              <a:buAutoNum type="arabicPeriod"/>
            </a:pPr>
            <a:r>
              <a:rPr lang="pl-PL" dirty="0" smtClean="0"/>
              <a:t>Czytelnia może mieć ograniczoną pojemność. </a:t>
            </a:r>
          </a:p>
          <a:p>
            <a:pPr marL="971550" lvl="1" indent="-514350">
              <a:buFont typeface="+mj-lt"/>
              <a:buAutoNum type="arabicPeriod"/>
            </a:pPr>
            <a:r>
              <a:rPr lang="pl-PL" dirty="0" smtClean="0"/>
              <a:t>Pisarze mogą mieć pierwszeństwo przed czytelnikami (ale wtedy rezygnujemy z żywotności czytelników) </a:t>
            </a:r>
          </a:p>
          <a:p>
            <a:pPr marL="971550" lvl="1" indent="-514350">
              <a:buFont typeface="+mj-lt"/>
              <a:buAutoNum type="arabicPeriod"/>
            </a:pPr>
            <a:r>
              <a:rPr lang="pl-PL" dirty="0" smtClean="0"/>
              <a:t>Czytelnicy mogą mieć pierwszeństwo przed pisarzami (ale wtedy rezygnujemy z żywotności pisarzy) </a:t>
            </a:r>
          </a:p>
          <a:p>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3</a:t>
            </a:fld>
            <a:endParaRPr lang="pl-PL"/>
          </a:p>
        </p:txBody>
      </p:sp>
    </p:spTree>
    <p:extLst>
      <p:ext uri="{BB962C8B-B14F-4D97-AF65-F5344CB8AC3E}">
        <p14:creationId xmlns:p14="http://schemas.microsoft.com/office/powerpoint/2010/main" val="1860750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Rozwiązanie I – uprzywilejowanie czytelników</a:t>
            </a:r>
            <a:endParaRPr lang="pl-PL" sz="2800"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a:t>
            </a:fld>
            <a:endParaRPr lang="pl-PL"/>
          </a:p>
        </p:txBody>
      </p:sp>
      <p:sp>
        <p:nvSpPr>
          <p:cNvPr id="6" name="pole tekstowe 5"/>
          <p:cNvSpPr txBox="1"/>
          <p:nvPr/>
        </p:nvSpPr>
        <p:spPr>
          <a:xfrm>
            <a:off x="179512" y="908720"/>
            <a:ext cx="4176464" cy="4832092"/>
          </a:xfrm>
          <a:prstGeom prst="rect">
            <a:avLst/>
          </a:prstGeom>
          <a:noFill/>
          <a:ln>
            <a:solidFill>
              <a:schemeClr val="accent1"/>
            </a:solidFill>
          </a:ln>
        </p:spPr>
        <p:txBody>
          <a:bodyPr wrap="square" rtlCol="0">
            <a:spAutoFit/>
          </a:bodyPr>
          <a:lstStyle/>
          <a:p>
            <a:r>
              <a:rPr lang="pl-PL" sz="1400" dirty="0"/>
              <a:t>#</a:t>
            </a:r>
            <a:r>
              <a:rPr lang="pl-PL" sz="1400" dirty="0" err="1"/>
              <a:t>include</a:t>
            </a:r>
            <a:r>
              <a:rPr lang="pl-PL" sz="1400" dirty="0"/>
              <a:t> &lt;</a:t>
            </a:r>
            <a:r>
              <a:rPr lang="pl-PL" sz="1400" dirty="0" err="1"/>
              <a:t>string.h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semaphore.h</a:t>
            </a:r>
            <a:r>
              <a:rPr lang="pl-PL" sz="1400" dirty="0" smtClean="0"/>
              <a:t>&gt;</a:t>
            </a:r>
          </a:p>
          <a:p>
            <a:endParaRPr lang="pl-PL" sz="1400" dirty="0"/>
          </a:p>
          <a:p>
            <a:r>
              <a:rPr lang="pl-PL" sz="1400" dirty="0" err="1"/>
              <a:t>void</a:t>
            </a:r>
            <a:r>
              <a:rPr lang="pl-PL" sz="1400" dirty="0"/>
              <a:t> *</a:t>
            </a:r>
            <a:r>
              <a:rPr lang="pl-PL" sz="1400" dirty="0" err="1"/>
              <a:t>writer_thread_fun</a:t>
            </a:r>
            <a:r>
              <a:rPr lang="pl-PL" sz="1400" dirty="0"/>
              <a:t>(</a:t>
            </a:r>
            <a:r>
              <a:rPr lang="pl-PL" sz="1400" dirty="0" err="1"/>
              <a:t>void</a:t>
            </a:r>
            <a:r>
              <a:rPr lang="pl-PL" sz="1400" dirty="0"/>
              <a:t> *</a:t>
            </a:r>
            <a:r>
              <a:rPr lang="pl-PL" sz="1400" dirty="0" err="1"/>
              <a:t>arg</a:t>
            </a:r>
            <a:r>
              <a:rPr lang="pl-PL" sz="1400" dirty="0"/>
              <a:t>) {</a:t>
            </a:r>
          </a:p>
          <a:p>
            <a:endParaRPr lang="pl-PL" sz="1400" dirty="0"/>
          </a:p>
          <a:p>
            <a:r>
              <a:rPr lang="pl-PL" sz="1400" dirty="0"/>
              <a:t>    </a:t>
            </a:r>
            <a:r>
              <a:rPr lang="pl-PL" sz="1400" dirty="0" err="1"/>
              <a:t>printf</a:t>
            </a:r>
            <a:r>
              <a:rPr lang="pl-PL" sz="1400" dirty="0"/>
              <a:t>("Writer %d </a:t>
            </a:r>
            <a:r>
              <a:rPr lang="pl-PL" sz="1400" dirty="0" err="1"/>
              <a:t>started</a:t>
            </a:r>
            <a:r>
              <a:rPr lang="pl-PL" sz="1400" dirty="0"/>
              <a:t>...\n",(</a:t>
            </a:r>
            <a:r>
              <a:rPr lang="pl-PL" sz="1400" dirty="0" err="1"/>
              <a:t>int</a:t>
            </a:r>
            <a:r>
              <a:rPr lang="pl-PL" sz="1400" dirty="0"/>
              <a:t>) ((</a:t>
            </a:r>
            <a:r>
              <a:rPr lang="pl-PL" sz="1400" dirty="0" err="1"/>
              <a:t>int</a:t>
            </a:r>
            <a:r>
              <a:rPr lang="pl-PL" sz="1400" dirty="0"/>
              <a:t> *) </a:t>
            </a:r>
            <a:r>
              <a:rPr lang="pl-PL" sz="1400" dirty="0" err="1"/>
              <a:t>arg</a:t>
            </a:r>
            <a:r>
              <a:rPr lang="pl-PL" sz="1400" dirty="0"/>
              <a:t>));</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   //</a:t>
            </a:r>
            <a:r>
              <a:rPr lang="pl-PL" sz="1400" dirty="0" err="1"/>
              <a:t>pthread_mutex_lock</a:t>
            </a:r>
            <a:r>
              <a:rPr lang="pl-PL" sz="1400" dirty="0"/>
              <a:t>(&amp;</a:t>
            </a:r>
            <a:r>
              <a:rPr lang="pl-PL" sz="1400" dirty="0" err="1"/>
              <a:t>wsem</a:t>
            </a:r>
            <a:r>
              <a:rPr lang="pl-PL" sz="1400" dirty="0"/>
              <a:t>);</a:t>
            </a:r>
          </a:p>
          <a:p>
            <a:r>
              <a:rPr lang="pl-PL" sz="1400" dirty="0">
                <a:solidFill>
                  <a:srgbClr val="00B050"/>
                </a:solidFill>
              </a:rPr>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shared_data</a:t>
            </a:r>
            <a:r>
              <a:rPr lang="pl-PL" sz="1400" dirty="0"/>
              <a:t>++;</a:t>
            </a:r>
          </a:p>
          <a:p>
            <a:r>
              <a:rPr lang="pl-PL" sz="1400" dirty="0"/>
              <a:t>        //</a:t>
            </a:r>
            <a:r>
              <a:rPr lang="pl-PL" sz="1400" dirty="0" err="1"/>
              <a:t>pthread_mutex_unlock</a:t>
            </a:r>
            <a:r>
              <a:rPr lang="pl-PL" sz="1400" dirty="0"/>
              <a:t>(&amp;</a:t>
            </a:r>
            <a:r>
              <a:rPr lang="pl-PL" sz="1400" dirty="0" err="1"/>
              <a:t>wsem</a:t>
            </a:r>
            <a:r>
              <a:rPr lang="pl-PL" sz="1400" dirty="0"/>
              <a:t>);</a:t>
            </a:r>
          </a:p>
          <a:p>
            <a:r>
              <a:rPr lang="pl-PL" sz="1400" dirty="0">
                <a:solidFill>
                  <a:srgbClr val="00B050"/>
                </a:solidFill>
              </a:rPr>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sleep</a:t>
            </a:r>
            <a:r>
              <a:rPr lang="pl-PL" sz="1400" dirty="0"/>
              <a:t>(3);</a:t>
            </a:r>
          </a:p>
          <a:p>
            <a:r>
              <a:rPr lang="pl-PL" sz="1400" dirty="0"/>
              <a:t>    }</a:t>
            </a:r>
          </a:p>
          <a:p>
            <a:r>
              <a:rPr lang="pl-PL" sz="1400" dirty="0"/>
              <a:t>    </a:t>
            </a:r>
            <a:r>
              <a:rPr lang="pl-PL" sz="1400" dirty="0" err="1"/>
              <a:t>pthread_exit</a:t>
            </a:r>
            <a:r>
              <a:rPr lang="pl-PL" sz="1400" dirty="0"/>
              <a:t>(0);</a:t>
            </a:r>
          </a:p>
          <a:p>
            <a:r>
              <a:rPr lang="pl-PL" sz="1400" dirty="0"/>
              <a:t>}</a:t>
            </a:r>
          </a:p>
          <a:p>
            <a:endParaRPr lang="pl-PL" sz="1400" dirty="0"/>
          </a:p>
        </p:txBody>
      </p:sp>
      <p:sp>
        <p:nvSpPr>
          <p:cNvPr id="7" name="pole tekstowe 6"/>
          <p:cNvSpPr txBox="1"/>
          <p:nvPr/>
        </p:nvSpPr>
        <p:spPr>
          <a:xfrm>
            <a:off x="4355976" y="908720"/>
            <a:ext cx="4536504" cy="5693866"/>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reader_thread_fun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a:t>
            </a:r>
            <a:r>
              <a:rPr lang="pl-PL" sz="1400" dirty="0" err="1"/>
              <a:t>data_read</a:t>
            </a:r>
            <a:r>
              <a:rPr lang="pl-PL" sz="1400" dirty="0"/>
              <a:t>;</a:t>
            </a:r>
          </a:p>
          <a:p>
            <a:r>
              <a:rPr lang="en-US" sz="1400" dirty="0"/>
              <a:t>    </a:t>
            </a:r>
            <a:r>
              <a:rPr lang="en-US" sz="1400" dirty="0" err="1"/>
              <a:t>printf</a:t>
            </a:r>
            <a:r>
              <a:rPr lang="en-US" sz="1400" dirty="0"/>
              <a:t>("Reader %d started...\n",(</a:t>
            </a:r>
            <a:r>
              <a:rPr lang="en-US" sz="1400" dirty="0" err="1"/>
              <a:t>int</a:t>
            </a:r>
            <a:r>
              <a:rPr lang="en-US" sz="1400" dirty="0"/>
              <a:t>) ((</a:t>
            </a:r>
            <a:r>
              <a:rPr lang="en-US" sz="1400" dirty="0" err="1"/>
              <a:t>int</a:t>
            </a:r>
            <a:r>
              <a:rPr lang="en-US" sz="1400" dirty="0"/>
              <a:t> *) </a:t>
            </a:r>
            <a:r>
              <a:rPr lang="en-US" sz="1400" dirty="0" err="1"/>
              <a:t>arg</a:t>
            </a:r>
            <a:r>
              <a:rPr lang="en-US" sz="1400" dirty="0"/>
              <a:t>));</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==1</a:t>
            </a:r>
            <a:r>
              <a:rPr lang="pl-PL" sz="1400" dirty="0" smtClean="0"/>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data_read</a:t>
            </a:r>
            <a:r>
              <a:rPr lang="pl-PL" sz="1400" dirty="0"/>
              <a:t>=</a:t>
            </a:r>
            <a:r>
              <a:rPr lang="pl-PL" sz="1400" dirty="0" err="1"/>
              <a:t>shared_data</a:t>
            </a:r>
            <a:r>
              <a:rPr lang="pl-PL" sz="1400" dirty="0"/>
              <a:t>;</a:t>
            </a:r>
          </a:p>
          <a:p>
            <a:r>
              <a:rPr lang="en-US" sz="1400" dirty="0"/>
              <a:t>        </a:t>
            </a:r>
            <a:r>
              <a:rPr lang="en-US" sz="1400" dirty="0" err="1"/>
              <a:t>printf</a:t>
            </a:r>
            <a:r>
              <a:rPr lang="en-US" sz="1400" dirty="0"/>
              <a:t>("Reader %d  consumed %d.\n",(</a:t>
            </a:r>
            <a:r>
              <a:rPr lang="en-US" sz="1400" dirty="0" err="1"/>
              <a:t>int</a:t>
            </a:r>
            <a:r>
              <a:rPr lang="en-US" sz="1400" dirty="0"/>
              <a:t>) ((</a:t>
            </a:r>
            <a:r>
              <a:rPr lang="en-US" sz="1400" dirty="0" err="1"/>
              <a:t>int</a:t>
            </a:r>
            <a:r>
              <a:rPr lang="en-US" sz="1400" dirty="0"/>
              <a:t> *) </a:t>
            </a:r>
            <a:r>
              <a:rPr lang="en-US" sz="1400" dirty="0" err="1"/>
              <a:t>arg</a:t>
            </a:r>
            <a:r>
              <a:rPr lang="en-US" sz="1400" dirty="0"/>
              <a:t>),</a:t>
            </a:r>
            <a:r>
              <a:rPr lang="en-US" sz="1400" dirty="0" err="1"/>
              <a:t>data_read</a:t>
            </a:r>
            <a:r>
              <a:rPr lang="en-US" sz="1400" dirty="0"/>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==0) //</a:t>
            </a:r>
            <a:r>
              <a:rPr lang="pl-PL" sz="1400" dirty="0" err="1"/>
              <a:t>pthread_mutex_unlock</a:t>
            </a:r>
            <a:r>
              <a:rPr lang="pl-PL" sz="1400" dirty="0"/>
              <a:t>(&amp;</a:t>
            </a:r>
            <a:r>
              <a:rPr lang="pl-PL" sz="1400" dirty="0" err="1"/>
              <a:t>wsem</a:t>
            </a:r>
            <a:r>
              <a:rPr lang="pl-PL" sz="1400" dirty="0"/>
              <a:t>);</a:t>
            </a:r>
          </a:p>
          <a:p>
            <a:r>
              <a:rPr lang="pl-PL" sz="1400" dirty="0">
                <a:solidFill>
                  <a:srgbClr val="FF0000"/>
                </a:solidFill>
              </a:rPr>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solidFill>
                  <a:srgbClr val="FF0000"/>
                </a:solidFill>
              </a:rPr>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sleep</a:t>
            </a:r>
            <a:r>
              <a:rPr lang="pl-PL" sz="1400" dirty="0"/>
              <a:t>(1);</a:t>
            </a:r>
          </a:p>
          <a:p>
            <a:r>
              <a:rPr lang="pl-PL" sz="1400" dirty="0"/>
              <a:t>    }</a:t>
            </a:r>
          </a:p>
          <a:p>
            <a:r>
              <a:rPr lang="pl-PL" sz="1400" dirty="0"/>
              <a:t>    </a:t>
            </a:r>
            <a:r>
              <a:rPr lang="pl-PL" sz="1400" dirty="0" err="1"/>
              <a:t>pthread_exit</a:t>
            </a:r>
            <a:r>
              <a:rPr lang="pl-PL" sz="1400" dirty="0"/>
              <a:t>(0);</a:t>
            </a:r>
          </a:p>
          <a:p>
            <a:r>
              <a:rPr lang="pl-PL" sz="1400" dirty="0"/>
              <a:t>}</a:t>
            </a:r>
          </a:p>
          <a:p>
            <a:r>
              <a:rPr lang="pl-PL" sz="1400" dirty="0" smtClean="0"/>
              <a:t>// Dalej: powołanie czytelników i pisarzy + inicjalizacja </a:t>
            </a:r>
          </a:p>
          <a:p>
            <a:r>
              <a:rPr lang="pl-PL" sz="1400" dirty="0" smtClean="0"/>
              <a:t>// semaforów</a:t>
            </a:r>
            <a:endParaRPr lang="pl-PL" sz="1400" dirty="0"/>
          </a:p>
        </p:txBody>
      </p:sp>
    </p:spTree>
    <p:extLst>
      <p:ext uri="{BB962C8B-B14F-4D97-AF65-F5344CB8AC3E}">
        <p14:creationId xmlns:p14="http://schemas.microsoft.com/office/powerpoint/2010/main" val="2136449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70000" lnSpcReduction="20000"/>
          </a:bodyPr>
          <a:lstStyle/>
          <a:p>
            <a:r>
              <a:rPr lang="pl-PL" dirty="0" smtClean="0"/>
              <a:t>Semafor </a:t>
            </a:r>
            <a:r>
              <a:rPr lang="pl-PL" i="1" dirty="0" err="1" smtClean="0"/>
              <a:t>wsem</a:t>
            </a:r>
            <a:r>
              <a:rPr lang="pl-PL" dirty="0" smtClean="0"/>
              <a:t> jest wykorzystywany do wymuszenia wzajemnego wykluczania.</a:t>
            </a:r>
          </a:p>
          <a:p>
            <a:r>
              <a:rPr lang="pl-PL" dirty="0" smtClean="0"/>
              <a:t>Dopóki jeden pisarz ma dostęp do współdzielonego obszaru danych, żaden pisarz ani żaden czytelnik nie może mieć do niego dostępu.</a:t>
            </a:r>
          </a:p>
          <a:p>
            <a:r>
              <a:rPr lang="pl-PL" dirty="0" smtClean="0"/>
              <a:t>Proces czytelnika wykorzystuje semafor </a:t>
            </a:r>
            <a:r>
              <a:rPr lang="pl-PL" i="1" dirty="0" err="1" smtClean="0"/>
              <a:t>wsem</a:t>
            </a:r>
            <a:r>
              <a:rPr lang="pl-PL" dirty="0" smtClean="0"/>
              <a:t>, by wymusić wzajemne wykluczenie. </a:t>
            </a:r>
          </a:p>
          <a:p>
            <a:r>
              <a:rPr lang="pl-PL" dirty="0" smtClean="0"/>
              <a:t>Jednakże aby umożliwić dostęp wielu czytelników, wymaga się, by w sytuacji, gdy żaden czytelnik nie odczytuje danych, pierwszy czytelnik, który próbuje odczytać poczekał na semafor </a:t>
            </a:r>
            <a:r>
              <a:rPr lang="pl-PL" i="1" dirty="0" err="1" smtClean="0"/>
              <a:t>wsem</a:t>
            </a:r>
            <a:r>
              <a:rPr lang="pl-PL" i="1" dirty="0" smtClean="0"/>
              <a:t>.</a:t>
            </a:r>
          </a:p>
          <a:p>
            <a:r>
              <a:rPr lang="pl-PL" dirty="0" smtClean="0"/>
              <a:t>Kiedy przynajmniej jeden czytelnik odczytuje dane, kolejni czytelnicy nie muszą czekać, zanim uzyskają dostęp.</a:t>
            </a:r>
          </a:p>
          <a:p>
            <a:r>
              <a:rPr lang="pl-PL" dirty="0" smtClean="0"/>
              <a:t>Zmienna globalna </a:t>
            </a:r>
            <a:r>
              <a:rPr lang="pl-PL" i="1" dirty="0" err="1" smtClean="0"/>
              <a:t>readcount</a:t>
            </a:r>
            <a:r>
              <a:rPr lang="pl-PL" dirty="0" smtClean="0"/>
              <a:t> jest stosowana do śledzenia liczby czytelników, a semafor (</a:t>
            </a:r>
            <a:r>
              <a:rPr lang="pl-PL" dirty="0" err="1" smtClean="0"/>
              <a:t>mutex</a:t>
            </a:r>
            <a:r>
              <a:rPr lang="pl-PL" dirty="0" smtClean="0"/>
              <a:t>) x jest wykorzystywany, by upewnić się, że zmienna </a:t>
            </a:r>
            <a:r>
              <a:rPr lang="pl-PL" i="1" dirty="0" err="1" smtClean="0"/>
              <a:t>readcount</a:t>
            </a:r>
            <a:r>
              <a:rPr lang="pl-PL" dirty="0" smtClean="0"/>
              <a:t> jest poprawnie aktualizowana.</a:t>
            </a:r>
          </a:p>
          <a:p>
            <a:r>
              <a:rPr lang="pl-PL" dirty="0" smtClean="0"/>
              <a:t>Rozwiązanie ma wadę: W sytuacji gdy jeden czytelnik rozpoczął uzyskiwanie dostępu do danych, czytelnicy mogą kontrolować dane pod warunkiem, że przynajmniej jeden czytelnik odczytuje dane. Ro z kolei grozi </a:t>
            </a:r>
            <a:r>
              <a:rPr lang="pl-PL" b="1" dirty="0" smtClean="0"/>
              <a:t>zagłodzeniem</a:t>
            </a:r>
            <a:r>
              <a:rPr lang="pl-PL" dirty="0" smtClean="0"/>
              <a:t> pisarzy.</a:t>
            </a:r>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5</a:t>
            </a:fld>
            <a:endParaRPr lang="pl-PL"/>
          </a:p>
        </p:txBody>
      </p:sp>
    </p:spTree>
    <p:extLst>
      <p:ext uri="{BB962C8B-B14F-4D97-AF65-F5344CB8AC3E}">
        <p14:creationId xmlns:p14="http://schemas.microsoft.com/office/powerpoint/2010/main" val="1869543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Rozwiązanie II – uprzywilejowanie pisarzy</a:t>
            </a:r>
            <a:endParaRPr lang="pl-PL" sz="2800" dirty="0"/>
          </a:p>
        </p:txBody>
      </p:sp>
      <p:sp>
        <p:nvSpPr>
          <p:cNvPr id="4" name="Symbol zastępczy stopki 3"/>
          <p:cNvSpPr>
            <a:spLocks noGrp="1"/>
          </p:cNvSpPr>
          <p:nvPr>
            <p:ph type="ftr" sz="quarter" idx="11"/>
          </p:nvPr>
        </p:nvSpPr>
        <p:spPr>
          <a:xfrm>
            <a:off x="1115616" y="6356350"/>
            <a:ext cx="2895600" cy="365125"/>
          </a:xfrm>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6</a:t>
            </a:fld>
            <a:endParaRPr lang="pl-PL"/>
          </a:p>
        </p:txBody>
      </p:sp>
      <p:sp>
        <p:nvSpPr>
          <p:cNvPr id="6" name="pole tekstowe 5"/>
          <p:cNvSpPr txBox="1"/>
          <p:nvPr/>
        </p:nvSpPr>
        <p:spPr>
          <a:xfrm>
            <a:off x="179512" y="908720"/>
            <a:ext cx="4176464" cy="4524315"/>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writer_thread_fun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printf</a:t>
            </a:r>
            <a:r>
              <a:rPr lang="pl-PL" sz="1400" dirty="0"/>
              <a:t>("Writer %d </a:t>
            </a:r>
            <a:r>
              <a:rPr lang="pl-PL" sz="1400" dirty="0" err="1"/>
              <a:t>started</a:t>
            </a:r>
            <a:r>
              <a:rPr lang="pl-PL" sz="1400" dirty="0"/>
              <a:t>...\n",(</a:t>
            </a:r>
            <a:r>
              <a:rPr lang="pl-PL" sz="1400" dirty="0" err="1"/>
              <a:t>int</a:t>
            </a:r>
            <a:r>
              <a:rPr lang="pl-PL" sz="1400" dirty="0"/>
              <a:t>)((</a:t>
            </a:r>
            <a:r>
              <a:rPr lang="pl-PL" sz="1400" dirty="0" err="1"/>
              <a:t>int</a:t>
            </a:r>
            <a:r>
              <a:rPr lang="pl-PL" sz="1400" dirty="0"/>
              <a:t> *) </a:t>
            </a:r>
            <a:r>
              <a:rPr lang="pl-PL" sz="1400" dirty="0" err="1"/>
              <a:t>arg</a:t>
            </a:r>
            <a:r>
              <a:rPr lang="pl-PL" sz="1400" dirty="0"/>
              <a:t>));</a:t>
            </a:r>
          </a:p>
          <a:p>
            <a:r>
              <a:rPr lang="pl-PL" sz="1400" dirty="0"/>
              <a:t>    </a:t>
            </a:r>
            <a:r>
              <a:rPr lang="pl-PL" sz="1400" dirty="0" err="1"/>
              <a:t>sleep</a:t>
            </a:r>
            <a:r>
              <a:rPr lang="pl-PL" sz="1400" dirty="0"/>
              <a:t>(2);</a:t>
            </a:r>
          </a:p>
          <a:p>
            <a:r>
              <a:rPr lang="pl-PL" sz="1400" dirty="0"/>
              <a:t>    </a:t>
            </a:r>
            <a:r>
              <a:rPr lang="pl-PL" sz="1400" dirty="0" err="1"/>
              <a:t>while</a:t>
            </a:r>
            <a:r>
              <a:rPr lang="pl-PL" sz="1400" dirty="0"/>
              <a:t>(1)</a:t>
            </a:r>
          </a:p>
          <a:p>
            <a:r>
              <a:rPr lang="pl-PL" sz="1400" dirty="0"/>
              <a:t>    {   </a:t>
            </a:r>
            <a:r>
              <a:rPr lang="pl-PL" sz="1400" dirty="0" err="1">
                <a:solidFill>
                  <a:srgbClr val="FF0000"/>
                </a:solidFill>
              </a:rPr>
              <a:t>pthread_mutex_lock</a:t>
            </a:r>
            <a:r>
              <a:rPr lang="pl-PL" sz="1400" dirty="0">
                <a:solidFill>
                  <a:srgbClr val="FF0000"/>
                </a:solidFill>
              </a:rPr>
              <a:t>(&amp;y);</a:t>
            </a:r>
          </a:p>
          <a:p>
            <a:r>
              <a:rPr lang="pl-PL" sz="1400" dirty="0"/>
              <a:t>            </a:t>
            </a:r>
            <a:r>
              <a:rPr lang="pl-PL" sz="1400" dirty="0" err="1"/>
              <a:t>writecount</a:t>
            </a:r>
            <a:r>
              <a:rPr lang="pl-PL" sz="1400" dirty="0"/>
              <a:t>++;</a:t>
            </a:r>
          </a:p>
          <a:p>
            <a:r>
              <a:rPr lang="pl-PL" sz="1400" dirty="0"/>
              <a:t>            </a:t>
            </a:r>
            <a:r>
              <a:rPr lang="pl-PL" sz="1400" dirty="0" err="1"/>
              <a:t>if</a:t>
            </a:r>
            <a:r>
              <a:rPr lang="pl-PL" sz="1400" dirty="0"/>
              <a:t>(</a:t>
            </a:r>
            <a:r>
              <a:rPr lang="pl-PL" sz="1400" dirty="0" err="1"/>
              <a:t>writecount</a:t>
            </a:r>
            <a:r>
              <a:rPr lang="pl-PL" sz="1400" dirty="0"/>
              <a:t>==1) </a:t>
            </a:r>
            <a:r>
              <a:rPr lang="pl-PL" sz="1400" dirty="0" err="1"/>
              <a:t>sem_wait</a:t>
            </a:r>
            <a:r>
              <a:rPr lang="pl-PL" sz="1400" dirty="0"/>
              <a:t>(&amp;</a:t>
            </a:r>
            <a:r>
              <a:rPr lang="pl-PL" sz="1400" dirty="0" err="1"/>
              <a:t>rsem</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(&amp;y);</a:t>
            </a:r>
          </a:p>
          <a:p>
            <a:r>
              <a:rPr lang="pl-PL" sz="1400" dirty="0"/>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shared_data</a:t>
            </a:r>
            <a:r>
              <a:rPr lang="pl-PL" sz="1400" dirty="0"/>
              <a:t>++;</a:t>
            </a:r>
          </a:p>
          <a:p>
            <a:r>
              <a:rPr lang="pl-PL" sz="1400" dirty="0"/>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solidFill>
                  <a:srgbClr val="FF0000"/>
                </a:solidFill>
              </a:rPr>
              <a:t>pthread_mutex_lock</a:t>
            </a:r>
            <a:r>
              <a:rPr lang="pl-PL" sz="1400" dirty="0">
                <a:solidFill>
                  <a:srgbClr val="FF0000"/>
                </a:solidFill>
              </a:rPr>
              <a:t>(&amp;y);</a:t>
            </a:r>
          </a:p>
          <a:p>
            <a:r>
              <a:rPr lang="pl-PL" sz="1400" dirty="0"/>
              <a:t>            </a:t>
            </a:r>
            <a:r>
              <a:rPr lang="pl-PL" sz="1400" dirty="0" err="1"/>
              <a:t>writecount</a:t>
            </a:r>
            <a:r>
              <a:rPr lang="pl-PL" sz="1400" dirty="0"/>
              <a:t>--;</a:t>
            </a:r>
          </a:p>
          <a:p>
            <a:r>
              <a:rPr lang="pl-PL" sz="1400" dirty="0"/>
              <a:t>            </a:t>
            </a:r>
            <a:r>
              <a:rPr lang="pl-PL" sz="1400" dirty="0" err="1"/>
              <a:t>if</a:t>
            </a:r>
            <a:r>
              <a:rPr lang="pl-PL" sz="1400" dirty="0"/>
              <a:t>(</a:t>
            </a:r>
            <a:r>
              <a:rPr lang="pl-PL" sz="1400" dirty="0" err="1"/>
              <a:t>writecount</a:t>
            </a:r>
            <a:r>
              <a:rPr lang="pl-PL" sz="1400" dirty="0"/>
              <a:t>==0) </a:t>
            </a:r>
            <a:r>
              <a:rPr lang="pl-PL" sz="1400" dirty="0" err="1"/>
              <a:t>sem_post</a:t>
            </a:r>
            <a:r>
              <a:rPr lang="pl-PL" sz="1400" dirty="0"/>
              <a:t>(&amp;</a:t>
            </a:r>
            <a:r>
              <a:rPr lang="pl-PL" sz="1400" dirty="0" err="1"/>
              <a:t>rsem</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(&amp;y);</a:t>
            </a:r>
          </a:p>
          <a:p>
            <a:r>
              <a:rPr lang="pl-PL" sz="1400" dirty="0"/>
              <a:t>        </a:t>
            </a:r>
            <a:r>
              <a:rPr lang="pl-PL" sz="1400" dirty="0" err="1"/>
              <a:t>sleep</a:t>
            </a:r>
            <a:r>
              <a:rPr lang="pl-PL" sz="1400" dirty="0"/>
              <a:t>(3);</a:t>
            </a:r>
          </a:p>
          <a:p>
            <a:r>
              <a:rPr lang="pl-PL" sz="1400" dirty="0"/>
              <a:t>    }</a:t>
            </a:r>
          </a:p>
          <a:p>
            <a:r>
              <a:rPr lang="pl-PL" sz="1400" dirty="0"/>
              <a:t>    </a:t>
            </a:r>
            <a:r>
              <a:rPr lang="pl-PL" sz="1400" dirty="0" err="1"/>
              <a:t>pthread_exit</a:t>
            </a:r>
            <a:r>
              <a:rPr lang="pl-PL" sz="1400" dirty="0"/>
              <a:t>(0);</a:t>
            </a:r>
          </a:p>
          <a:p>
            <a:r>
              <a:rPr lang="pl-PL" sz="1400" dirty="0"/>
              <a:t>}</a:t>
            </a:r>
          </a:p>
          <a:p>
            <a:endParaRPr lang="pl-PL" sz="1400" dirty="0"/>
          </a:p>
        </p:txBody>
      </p:sp>
      <p:sp>
        <p:nvSpPr>
          <p:cNvPr id="7" name="pole tekstowe 6"/>
          <p:cNvSpPr txBox="1"/>
          <p:nvPr/>
        </p:nvSpPr>
        <p:spPr>
          <a:xfrm>
            <a:off x="4355976" y="908720"/>
            <a:ext cx="4536504" cy="5909310"/>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reader_thread_fun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a:t>
            </a:r>
            <a:r>
              <a:rPr lang="pl-PL" sz="1400" dirty="0" err="1"/>
              <a:t>data_read</a:t>
            </a:r>
            <a:r>
              <a:rPr lang="pl-PL" sz="1400" dirty="0"/>
              <a:t>;</a:t>
            </a:r>
          </a:p>
          <a:p>
            <a:r>
              <a:rPr lang="en-US" sz="1400" dirty="0"/>
              <a:t>    </a:t>
            </a:r>
            <a:r>
              <a:rPr lang="en-US" sz="1400" dirty="0" err="1"/>
              <a:t>printf</a:t>
            </a:r>
            <a:r>
              <a:rPr lang="en-US" sz="1400" dirty="0"/>
              <a:t>("Reader %d started...\n",(</a:t>
            </a:r>
            <a:r>
              <a:rPr lang="en-US" sz="1400" dirty="0" err="1"/>
              <a:t>int</a:t>
            </a:r>
            <a:r>
              <a:rPr lang="en-US" sz="1400" dirty="0"/>
              <a:t>)((</a:t>
            </a:r>
            <a:r>
              <a:rPr lang="en-US" sz="1400" dirty="0" err="1"/>
              <a:t>int</a:t>
            </a:r>
            <a:r>
              <a:rPr lang="en-US" sz="1400" dirty="0"/>
              <a:t> *) </a:t>
            </a:r>
            <a:r>
              <a:rPr lang="en-US" sz="1400" dirty="0" err="1"/>
              <a:t>arg</a:t>
            </a:r>
            <a:r>
              <a:rPr lang="en-US" sz="1400" dirty="0" smtClean="0"/>
              <a:t>));</a:t>
            </a:r>
            <a:r>
              <a:rPr lang="pl-PL" sz="1400" dirty="0" smtClean="0"/>
              <a:t>  </a:t>
            </a:r>
            <a:r>
              <a:rPr lang="pl-PL" sz="1400" dirty="0" err="1"/>
              <a:t>sleep</a:t>
            </a:r>
            <a:r>
              <a:rPr lang="pl-PL" sz="1400" dirty="0"/>
              <a:t>(2);</a:t>
            </a:r>
          </a:p>
          <a:p>
            <a:r>
              <a:rPr lang="pl-PL" sz="1400" dirty="0"/>
              <a:t>    </a:t>
            </a:r>
            <a:r>
              <a:rPr lang="pl-PL" sz="1400" dirty="0" err="1"/>
              <a:t>while</a:t>
            </a:r>
            <a:r>
              <a:rPr lang="pl-PL" sz="1400" dirty="0"/>
              <a:t>(1)</a:t>
            </a:r>
          </a:p>
          <a:p>
            <a:r>
              <a:rPr lang="pl-PL" sz="1400" dirty="0"/>
              <a:t>    </a:t>
            </a:r>
            <a:r>
              <a:rPr lang="pl-PL" sz="1400" dirty="0" smtClean="0"/>
              <a:t>{  </a:t>
            </a:r>
            <a:r>
              <a:rPr lang="pl-PL" sz="1400" dirty="0" err="1">
                <a:solidFill>
                  <a:srgbClr val="FF0000"/>
                </a:solidFill>
              </a:rPr>
              <a:t>pthread_mutex_lock</a:t>
            </a:r>
            <a:r>
              <a:rPr lang="pl-PL" sz="1400" dirty="0">
                <a:solidFill>
                  <a:srgbClr val="FF0000"/>
                </a:solidFill>
              </a:rPr>
              <a:t>(&amp;z);</a:t>
            </a:r>
          </a:p>
          <a:p>
            <a:r>
              <a:rPr lang="pl-PL" sz="1400" dirty="0"/>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rsem</a:t>
            </a:r>
            <a:r>
              <a:rPr lang="pl-PL" sz="1400" dirty="0">
                <a:solidFill>
                  <a:srgbClr val="00B050"/>
                </a:solidFill>
              </a:rPr>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==1)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rsem</a:t>
            </a:r>
            <a:r>
              <a:rPr lang="pl-PL" sz="1400" dirty="0">
                <a:solidFill>
                  <a:srgbClr val="00B050"/>
                </a:solidFill>
              </a:rPr>
              <a:t>);</a:t>
            </a:r>
          </a:p>
          <a:p>
            <a:r>
              <a:rPr lang="pl-PL" sz="1400" dirty="0"/>
              <a:t>        </a:t>
            </a:r>
            <a:r>
              <a:rPr lang="pl-PL" sz="1400" dirty="0" err="1">
                <a:solidFill>
                  <a:srgbClr val="FF0000"/>
                </a:solidFill>
              </a:rPr>
              <a:t>pthread_mutex_unlock</a:t>
            </a:r>
            <a:r>
              <a:rPr lang="pl-PL" sz="1400" dirty="0">
                <a:solidFill>
                  <a:srgbClr val="FF0000"/>
                </a:solidFill>
              </a:rPr>
              <a:t>(&amp;z);</a:t>
            </a:r>
          </a:p>
          <a:p>
            <a:r>
              <a:rPr lang="pl-PL" sz="1400" dirty="0"/>
              <a:t>        </a:t>
            </a:r>
            <a:r>
              <a:rPr lang="pl-PL" sz="1400" dirty="0" err="1"/>
              <a:t>data_read</a:t>
            </a:r>
            <a:r>
              <a:rPr lang="pl-PL" sz="1400" dirty="0"/>
              <a:t>=</a:t>
            </a:r>
            <a:r>
              <a:rPr lang="pl-PL" sz="1400" dirty="0" err="1"/>
              <a:t>shared_data</a:t>
            </a:r>
            <a:r>
              <a:rPr lang="pl-PL" sz="1400" dirty="0"/>
              <a:t>;</a:t>
            </a:r>
          </a:p>
          <a:p>
            <a:r>
              <a:rPr lang="en-US" sz="1400" dirty="0"/>
              <a:t>        </a:t>
            </a:r>
            <a:r>
              <a:rPr lang="en-US" sz="1400" dirty="0" err="1"/>
              <a:t>printf</a:t>
            </a:r>
            <a:r>
              <a:rPr lang="en-US" sz="1400" dirty="0"/>
              <a:t>("Reader %d  consumed %d.\n",(</a:t>
            </a:r>
            <a:r>
              <a:rPr lang="en-US" sz="1400" dirty="0" err="1"/>
              <a:t>int</a:t>
            </a:r>
            <a:r>
              <a:rPr lang="en-US" sz="1400" dirty="0"/>
              <a:t>)((</a:t>
            </a:r>
            <a:r>
              <a:rPr lang="en-US" sz="1400" dirty="0" err="1"/>
              <a:t>int</a:t>
            </a:r>
            <a:r>
              <a:rPr lang="en-US" sz="1400" dirty="0"/>
              <a:t> *) </a:t>
            </a:r>
            <a:r>
              <a:rPr lang="en-US" sz="1400" dirty="0" err="1"/>
              <a:t>arg</a:t>
            </a:r>
            <a:r>
              <a:rPr lang="en-US" sz="1400" dirty="0"/>
              <a:t>),</a:t>
            </a:r>
            <a:r>
              <a:rPr lang="en-US" sz="1400" dirty="0" err="1"/>
              <a:t>data_read</a:t>
            </a:r>
            <a:r>
              <a:rPr lang="en-US" sz="1400" dirty="0"/>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==0)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sleep</a:t>
            </a:r>
            <a:r>
              <a:rPr lang="pl-PL" sz="1400" dirty="0"/>
              <a:t>(1);</a:t>
            </a:r>
          </a:p>
          <a:p>
            <a:r>
              <a:rPr lang="pl-PL" sz="1400" dirty="0"/>
              <a:t>    }</a:t>
            </a:r>
          </a:p>
          <a:p>
            <a:r>
              <a:rPr lang="pl-PL" sz="1400" dirty="0"/>
              <a:t>    </a:t>
            </a:r>
            <a:r>
              <a:rPr lang="pl-PL" sz="1400" dirty="0" err="1"/>
              <a:t>pthread_exit</a:t>
            </a:r>
            <a:r>
              <a:rPr lang="pl-PL" sz="1400" dirty="0"/>
              <a:t>(0</a:t>
            </a:r>
            <a:r>
              <a:rPr lang="pl-PL" sz="1400" dirty="0" smtClean="0"/>
              <a:t>);}</a:t>
            </a:r>
            <a:endParaRPr lang="pl-PL" sz="1400" dirty="0"/>
          </a:p>
          <a:p>
            <a:endParaRPr lang="pl-PL" sz="1400" dirty="0" smtClean="0"/>
          </a:p>
          <a:p>
            <a:r>
              <a:rPr lang="pl-PL" sz="1400" dirty="0" smtClean="0"/>
              <a:t>// </a:t>
            </a:r>
            <a:r>
              <a:rPr lang="pl-PL" sz="1400" dirty="0"/>
              <a:t>Dalej: powołanie czytelników i pisarzy + inicjalizacja </a:t>
            </a:r>
          </a:p>
          <a:p>
            <a:r>
              <a:rPr lang="pl-PL" sz="1400" dirty="0"/>
              <a:t>// </a:t>
            </a:r>
            <a:r>
              <a:rPr lang="pl-PL" sz="1400" dirty="0" smtClean="0"/>
              <a:t>semaforów</a:t>
            </a:r>
            <a:endParaRPr lang="pl-PL" sz="1400" dirty="0"/>
          </a:p>
        </p:txBody>
      </p:sp>
    </p:spTree>
    <p:extLst>
      <p:ext uri="{BB962C8B-B14F-4D97-AF65-F5344CB8AC3E}">
        <p14:creationId xmlns:p14="http://schemas.microsoft.com/office/powerpoint/2010/main" val="83140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77500" lnSpcReduction="20000"/>
          </a:bodyPr>
          <a:lstStyle/>
          <a:p>
            <a:r>
              <a:rPr lang="pl-PL" dirty="0" smtClean="0"/>
              <a:t>Rozwiązanie gwarantuje, że żadni nowi czytelnicy nie uzyskają dostępu do obszaru danych, jeśli przynajmniej jeden pisarz zadeklarował, że chce zrealizować operację zapisu.</a:t>
            </a:r>
          </a:p>
          <a:p>
            <a:r>
              <a:rPr lang="pl-PL" dirty="0" smtClean="0"/>
              <a:t>W przypadku pisarzy zostały dodane następujące semafory oraz zmienne:</a:t>
            </a:r>
          </a:p>
          <a:p>
            <a:pPr lvl="1"/>
            <a:r>
              <a:rPr lang="pl-PL" dirty="0" smtClean="0"/>
              <a:t>Semafor </a:t>
            </a:r>
            <a:r>
              <a:rPr lang="pl-PL" i="1" dirty="0" err="1" smtClean="0"/>
              <a:t>rsem</a:t>
            </a:r>
            <a:r>
              <a:rPr lang="pl-PL" i="1" dirty="0" smtClean="0"/>
              <a:t>,</a:t>
            </a:r>
            <a:r>
              <a:rPr lang="pl-PL" dirty="0" smtClean="0"/>
              <a:t> który blokuje wszystkich czytelników, jeśli przynajmniej jeden pisarz spróbuje uzyskać dostęp do obszaru danych</a:t>
            </a:r>
          </a:p>
          <a:p>
            <a:pPr lvl="1"/>
            <a:r>
              <a:rPr lang="pl-PL" dirty="0" smtClean="0"/>
              <a:t>Zmienna </a:t>
            </a:r>
            <a:r>
              <a:rPr lang="pl-PL" i="1" dirty="0" err="1" smtClean="0"/>
              <a:t>writecount</a:t>
            </a:r>
            <a:r>
              <a:rPr lang="pl-PL" dirty="0" smtClean="0"/>
              <a:t> kontrolująca ustawienia semafora </a:t>
            </a:r>
            <a:r>
              <a:rPr lang="pl-PL" i="1" dirty="0" err="1" smtClean="0"/>
              <a:t>rsem</a:t>
            </a:r>
            <a:endParaRPr lang="pl-PL" i="1" dirty="0" smtClean="0"/>
          </a:p>
          <a:p>
            <a:pPr lvl="1"/>
            <a:r>
              <a:rPr lang="pl-PL" dirty="0" smtClean="0"/>
              <a:t>Semafor y, który steruje aktualizacją zmiennej </a:t>
            </a:r>
            <a:r>
              <a:rPr lang="pl-PL" i="1" dirty="0" err="1" smtClean="0"/>
              <a:t>writecount</a:t>
            </a:r>
            <a:endParaRPr lang="pl-PL" i="1" dirty="0"/>
          </a:p>
          <a:p>
            <a:r>
              <a:rPr lang="pl-PL" dirty="0" smtClean="0"/>
              <a:t>W przypadku czytelników potrzebny jest dodatkowy semafor. Nie można dopuścić do powstania dużej kolejki na semaforze </a:t>
            </a:r>
            <a:r>
              <a:rPr lang="pl-PL" i="1" dirty="0" err="1" smtClean="0"/>
              <a:t>rsem</a:t>
            </a:r>
            <a:r>
              <a:rPr lang="pl-PL" dirty="0" smtClean="0"/>
              <a:t>, bowiem w przeciwnym razie pisarze nie będą w stanie wskoczyć do kolejki. Tak więc, tylko jeden czytelnik może się znaleźć w kolejce semafora </a:t>
            </a:r>
            <a:r>
              <a:rPr lang="pl-PL" i="1" dirty="0" err="1" smtClean="0"/>
              <a:t>rsem</a:t>
            </a:r>
            <a:r>
              <a:rPr lang="pl-PL" dirty="0" smtClean="0"/>
              <a:t>. Wszyscy dodatkowi czytelnicy muszą być skierowani do kolejki semafora z natychmiast przed oczekiwaniem na semafor </a:t>
            </a:r>
            <a:r>
              <a:rPr lang="pl-PL" i="1" dirty="0" err="1" smtClean="0"/>
              <a:t>rsem</a:t>
            </a:r>
            <a:r>
              <a:rPr lang="pl-PL" dirty="0" smtClean="0"/>
              <a:t>.  </a:t>
            </a:r>
          </a:p>
          <a:p>
            <a:endParaRPr lang="pl-PL" dirty="0"/>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7</a:t>
            </a:fld>
            <a:endParaRPr lang="pl-PL"/>
          </a:p>
        </p:txBody>
      </p:sp>
    </p:spTree>
    <p:extLst>
      <p:ext uri="{BB962C8B-B14F-4D97-AF65-F5344CB8AC3E}">
        <p14:creationId xmlns:p14="http://schemas.microsoft.com/office/powerpoint/2010/main" val="3305132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(1)</a:t>
            </a:r>
            <a:endParaRPr lang="pl-PL" sz="3200" dirty="0"/>
          </a:p>
        </p:txBody>
      </p:sp>
      <p:sp>
        <p:nvSpPr>
          <p:cNvPr id="3" name="Symbol zastępczy zawartości 2"/>
          <p:cNvSpPr>
            <a:spLocks noGrp="1"/>
          </p:cNvSpPr>
          <p:nvPr>
            <p:ph idx="1"/>
          </p:nvPr>
        </p:nvSpPr>
        <p:spPr>
          <a:xfrm>
            <a:off x="457200" y="836712"/>
            <a:ext cx="8229600" cy="5289451"/>
          </a:xfrm>
        </p:spPr>
        <p:txBody>
          <a:bodyPr>
            <a:normAutofit lnSpcReduction="10000"/>
          </a:bodyPr>
          <a:lstStyle/>
          <a:p>
            <a:r>
              <a:rPr lang="pl-PL" sz="2000" dirty="0" smtClean="0"/>
              <a:t>Problem czytelników i pisarzy jest na tyle powszechny, że w wielu systemach do programowania współbieżnego zostały zaproponowane specjalne blokady lub semafory wspierające konstruowanie oprogramowania realizującego ten problem</a:t>
            </a:r>
          </a:p>
          <a:p>
            <a:r>
              <a:rPr lang="pl-PL" sz="2000" dirty="0" smtClean="0"/>
              <a:t>Przykładem mogą być blokady czytelników i pisarzy POSIX:</a:t>
            </a:r>
          </a:p>
          <a:p>
            <a:pPr marL="0" indent="0">
              <a:buNone/>
            </a:pPr>
            <a:endParaRPr lang="pl-PL" sz="2000" dirty="0">
              <a:latin typeface="Arial"/>
            </a:endParaRPr>
          </a:p>
          <a:p>
            <a:pPr marL="0" indent="0">
              <a:buNone/>
            </a:pPr>
            <a:r>
              <a:rPr lang="pl-PL" sz="1800" dirty="0" smtClean="0">
                <a:latin typeface="Arial"/>
              </a:rPr>
              <a:t>Inicjacja </a:t>
            </a:r>
            <a:r>
              <a:rPr lang="pl-PL" sz="1800" dirty="0">
                <a:latin typeface="Arial"/>
              </a:rPr>
              <a:t>blokady</a:t>
            </a:r>
          </a:p>
          <a:p>
            <a:pPr marL="0" indent="0">
              <a:buNone/>
            </a:pPr>
            <a:r>
              <a:rPr lang="pl-PL" sz="1600" b="1" dirty="0" err="1" smtClean="0">
                <a:latin typeface="Courier New"/>
              </a:rPr>
              <a:t>int</a:t>
            </a:r>
            <a:r>
              <a:rPr lang="pl-PL" sz="1600" b="1" dirty="0" smtClean="0">
                <a:latin typeface="Courier New"/>
              </a:rPr>
              <a:t> </a:t>
            </a:r>
            <a:r>
              <a:rPr lang="pl-PL" sz="1600" b="1" dirty="0" err="1">
                <a:latin typeface="Courier New"/>
              </a:rPr>
              <a:t>pthread_rwlock_init</a:t>
            </a:r>
            <a:r>
              <a:rPr lang="pl-PL" sz="1600" b="1" dirty="0">
                <a:latin typeface="Courier New"/>
              </a:rPr>
              <a:t>(</a:t>
            </a:r>
            <a:r>
              <a:rPr lang="pl-PL" sz="1600" b="1" dirty="0" err="1">
                <a:latin typeface="Courier New"/>
              </a:rPr>
              <a:t>pthread_rwlock_t</a:t>
            </a:r>
            <a:r>
              <a:rPr lang="pl-PL" sz="1600" b="1" dirty="0">
                <a:latin typeface="Courier New"/>
              </a:rPr>
              <a:t> * </a:t>
            </a:r>
            <a:r>
              <a:rPr lang="pl-PL" sz="1600" b="1" i="1" dirty="0" err="1">
                <a:latin typeface="Courier New"/>
              </a:rPr>
              <a:t>rwlock</a:t>
            </a:r>
            <a:r>
              <a:rPr lang="pl-PL" sz="1600" dirty="0">
                <a:latin typeface="Courier New"/>
              </a:rPr>
              <a:t>,</a:t>
            </a:r>
          </a:p>
          <a:p>
            <a:pPr marL="0" indent="0">
              <a:buNone/>
            </a:pPr>
            <a:r>
              <a:rPr lang="pl-PL" sz="1600" b="1" dirty="0" err="1">
                <a:latin typeface="Courier New"/>
              </a:rPr>
              <a:t>pthread_rwlockattr_t</a:t>
            </a:r>
            <a:r>
              <a:rPr lang="pl-PL" sz="1600" b="1" dirty="0">
                <a:latin typeface="Courier New"/>
              </a:rPr>
              <a:t> * </a:t>
            </a:r>
            <a:r>
              <a:rPr lang="pl-PL" sz="1600" b="1" i="1" dirty="0" err="1">
                <a:latin typeface="Courier New"/>
              </a:rPr>
              <a:t>attr</a:t>
            </a:r>
            <a:r>
              <a:rPr lang="pl-PL" sz="1600" dirty="0">
                <a:latin typeface="Courier New"/>
              </a:rPr>
              <a:t>)</a:t>
            </a:r>
          </a:p>
          <a:p>
            <a:pPr lvl="1"/>
            <a:r>
              <a:rPr lang="pl-PL" sz="1400" b="1" dirty="0" err="1">
                <a:latin typeface="Courier New"/>
              </a:rPr>
              <a:t>rwlock</a:t>
            </a:r>
            <a:r>
              <a:rPr lang="pl-PL" sz="1400" b="1" dirty="0">
                <a:latin typeface="Courier New"/>
              </a:rPr>
              <a:t> </a:t>
            </a:r>
            <a:r>
              <a:rPr lang="pl-PL" sz="1400" dirty="0">
                <a:latin typeface="Arial"/>
              </a:rPr>
              <a:t>Zadeklarowana i zainicjowana zmienna </a:t>
            </a:r>
            <a:r>
              <a:rPr lang="pl-PL" sz="1400" dirty="0" smtClean="0">
                <a:latin typeface="Arial"/>
              </a:rPr>
              <a:t>typu </a:t>
            </a:r>
            <a:r>
              <a:rPr lang="pl-PL" sz="1800" b="1" dirty="0" err="1" smtClean="0">
                <a:latin typeface="Courier New"/>
              </a:rPr>
              <a:t>pthread_rwlock_t</a:t>
            </a:r>
            <a:endParaRPr lang="pl-PL" sz="1800" b="1" dirty="0">
              <a:latin typeface="Courier New"/>
            </a:endParaRPr>
          </a:p>
          <a:p>
            <a:pPr lvl="1"/>
            <a:r>
              <a:rPr lang="pl-PL" sz="1400" b="1" dirty="0" err="1">
                <a:latin typeface="Courier New"/>
              </a:rPr>
              <a:t>attr</a:t>
            </a:r>
            <a:r>
              <a:rPr lang="pl-PL" sz="1400" b="1" dirty="0">
                <a:latin typeface="Courier New"/>
              </a:rPr>
              <a:t> </a:t>
            </a:r>
            <a:r>
              <a:rPr lang="pl-PL" sz="1400" dirty="0">
                <a:latin typeface="Arial"/>
              </a:rPr>
              <a:t>Atrybuty blokady lub NULL gdy maja być </a:t>
            </a:r>
            <a:r>
              <a:rPr lang="pl-PL" sz="1400" dirty="0" smtClean="0">
                <a:latin typeface="Arial"/>
              </a:rPr>
              <a:t>domyślne</a:t>
            </a:r>
            <a:endParaRPr lang="pl-PL" sz="1400" dirty="0"/>
          </a:p>
          <a:p>
            <a:pPr marL="0" indent="0">
              <a:buNone/>
            </a:pPr>
            <a:endParaRPr lang="pl-PL" sz="1800" dirty="0" smtClean="0">
              <a:latin typeface="Arial"/>
            </a:endParaRPr>
          </a:p>
          <a:p>
            <a:pPr marL="0" indent="0">
              <a:buNone/>
            </a:pPr>
            <a:r>
              <a:rPr lang="pl-PL" sz="1800" dirty="0" smtClean="0">
                <a:latin typeface="Arial"/>
              </a:rPr>
              <a:t>Zajęcie </a:t>
            </a:r>
            <a:r>
              <a:rPr lang="pl-PL" sz="1800" dirty="0">
                <a:latin typeface="Arial"/>
              </a:rPr>
              <a:t>blokady do odczytu</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pthread_rwlock_rdlock</a:t>
            </a:r>
            <a:r>
              <a:rPr lang="pl-PL" sz="1800" b="1" dirty="0">
                <a:latin typeface="Courier New"/>
              </a:rPr>
              <a:t>(</a:t>
            </a:r>
            <a:r>
              <a:rPr lang="pl-PL" sz="1800" b="1" dirty="0" err="1">
                <a:latin typeface="Courier New"/>
              </a:rPr>
              <a:t>pthread_rwlock_t</a:t>
            </a:r>
            <a:r>
              <a:rPr lang="pl-PL" sz="1800" b="1" dirty="0">
                <a:latin typeface="Courier New"/>
              </a:rPr>
              <a:t> </a:t>
            </a:r>
            <a:r>
              <a:rPr lang="pl-PL" sz="1800" b="1" i="1" dirty="0">
                <a:latin typeface="Courier New"/>
              </a:rPr>
              <a:t>*</a:t>
            </a:r>
            <a:r>
              <a:rPr lang="pl-PL" sz="1800" b="1" i="1" dirty="0" err="1">
                <a:latin typeface="Courier New"/>
              </a:rPr>
              <a:t>rwlock</a:t>
            </a:r>
            <a:r>
              <a:rPr lang="pl-PL" sz="1800" dirty="0">
                <a:latin typeface="Courier New"/>
              </a:rPr>
              <a:t>)</a:t>
            </a:r>
          </a:p>
          <a:p>
            <a:r>
              <a:rPr lang="pl-PL" sz="1800" dirty="0">
                <a:latin typeface="Arial"/>
              </a:rPr>
              <a:t>Wątek wykonujący funkcję blokuje się gdy blokada jest zajęta do zapisu.</a:t>
            </a:r>
          </a:p>
          <a:p>
            <a:r>
              <a:rPr lang="pl-PL" sz="1800" dirty="0" smtClean="0">
                <a:latin typeface="Arial"/>
              </a:rPr>
              <a:t>Zajmuje </a:t>
            </a:r>
            <a:r>
              <a:rPr lang="pl-PL" sz="1800" dirty="0">
                <a:latin typeface="Arial"/>
              </a:rPr>
              <a:t>blokadę do odczytu gdy nie została już wcześniej </a:t>
            </a:r>
            <a:r>
              <a:rPr lang="pl-PL" sz="1800" dirty="0" smtClean="0">
                <a:latin typeface="Arial"/>
              </a:rPr>
              <a:t>zajęta do odczytu.</a:t>
            </a:r>
            <a:endParaRPr lang="pl-PL" sz="1800" dirty="0">
              <a:latin typeface="Arial"/>
            </a:endParaRPr>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8</a:t>
            </a:fld>
            <a:endParaRPr lang="pl-PL"/>
          </a:p>
        </p:txBody>
      </p:sp>
    </p:spTree>
    <p:extLst>
      <p:ext uri="{BB962C8B-B14F-4D97-AF65-F5344CB8AC3E}">
        <p14:creationId xmlns:p14="http://schemas.microsoft.com/office/powerpoint/2010/main" val="3459525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(2)</a:t>
            </a:r>
            <a:endParaRPr lang="pl-PL" sz="3200" dirty="0"/>
          </a:p>
        </p:txBody>
      </p:sp>
      <p:sp>
        <p:nvSpPr>
          <p:cNvPr id="3" name="Symbol zastępczy zawartości 2"/>
          <p:cNvSpPr>
            <a:spLocks noGrp="1"/>
          </p:cNvSpPr>
          <p:nvPr>
            <p:ph idx="1"/>
          </p:nvPr>
        </p:nvSpPr>
        <p:spPr>
          <a:xfrm>
            <a:off x="457200" y="836712"/>
            <a:ext cx="8229600" cy="5289451"/>
          </a:xfrm>
        </p:spPr>
        <p:txBody>
          <a:bodyPr>
            <a:normAutofit/>
          </a:bodyPr>
          <a:lstStyle/>
          <a:p>
            <a:pPr marL="0" indent="0">
              <a:buNone/>
            </a:pPr>
            <a:r>
              <a:rPr lang="pl-PL" sz="2000" dirty="0">
                <a:latin typeface="Arial"/>
              </a:rPr>
              <a:t>Zajęcie blokady do zapisu</a:t>
            </a:r>
          </a:p>
          <a:p>
            <a:pPr marL="0" indent="0">
              <a:buNone/>
            </a:pPr>
            <a:r>
              <a:rPr lang="pl-PL" sz="2000" b="1" dirty="0" err="1">
                <a:latin typeface="Courier New"/>
              </a:rPr>
              <a:t>int</a:t>
            </a:r>
            <a:r>
              <a:rPr lang="pl-PL" sz="2000" b="1" dirty="0">
                <a:latin typeface="Courier New"/>
              </a:rPr>
              <a:t> </a:t>
            </a:r>
            <a:r>
              <a:rPr lang="pl-PL" sz="2000" b="1" dirty="0" err="1">
                <a:latin typeface="Courier New"/>
              </a:rPr>
              <a:t>pthread_rwlock_wrlock</a:t>
            </a:r>
            <a:r>
              <a:rPr lang="pl-PL" sz="2000" b="1" dirty="0">
                <a:latin typeface="Courier New"/>
              </a:rPr>
              <a:t>(</a:t>
            </a:r>
            <a:r>
              <a:rPr lang="pl-PL" sz="2000" b="1" dirty="0" err="1">
                <a:latin typeface="Courier New"/>
              </a:rPr>
              <a:t>pthread_rwlock_t</a:t>
            </a:r>
            <a:r>
              <a:rPr lang="pl-PL" sz="2000" b="1" dirty="0">
                <a:latin typeface="Courier New"/>
              </a:rPr>
              <a:t> </a:t>
            </a:r>
            <a:r>
              <a:rPr lang="pl-PL" sz="2000" b="1" i="1" dirty="0">
                <a:latin typeface="Courier New"/>
              </a:rPr>
              <a:t>*</a:t>
            </a:r>
            <a:r>
              <a:rPr lang="pl-PL" sz="2000" b="1" i="1" dirty="0" err="1">
                <a:latin typeface="Courier New"/>
              </a:rPr>
              <a:t>rwlock</a:t>
            </a:r>
            <a:r>
              <a:rPr lang="pl-PL" sz="2000" dirty="0">
                <a:latin typeface="Courier New"/>
              </a:rPr>
              <a:t>);</a:t>
            </a:r>
          </a:p>
          <a:p>
            <a:r>
              <a:rPr lang="pl-PL" sz="2000" dirty="0">
                <a:latin typeface="Arial"/>
              </a:rPr>
              <a:t>Wątek wykonujący funkcję blokuje się gdy blokada jest zajęta do </a:t>
            </a:r>
            <a:r>
              <a:rPr lang="pl-PL" sz="2000" dirty="0" smtClean="0">
                <a:latin typeface="Arial"/>
              </a:rPr>
              <a:t>zapisu lub </a:t>
            </a:r>
            <a:r>
              <a:rPr lang="pl-PL" sz="2000" dirty="0">
                <a:latin typeface="Arial"/>
              </a:rPr>
              <a:t>odczytu. Gdy nie </a:t>
            </a:r>
            <a:r>
              <a:rPr lang="pl-PL" sz="2000" dirty="0" smtClean="0">
                <a:latin typeface="Arial"/>
              </a:rPr>
              <a:t>jest zajęta to zajmuje </a:t>
            </a:r>
            <a:r>
              <a:rPr lang="pl-PL" sz="2000" dirty="0">
                <a:latin typeface="Arial"/>
              </a:rPr>
              <a:t>blokadę do zapisu.</a:t>
            </a:r>
            <a:endParaRPr lang="pl-PL" sz="1800" dirty="0" smtClean="0">
              <a:latin typeface="Arial"/>
            </a:endParaRPr>
          </a:p>
          <a:p>
            <a:pPr marL="0" indent="0">
              <a:buNone/>
            </a:pPr>
            <a:endParaRPr lang="pl-PL" sz="1800" dirty="0" smtClean="0">
              <a:latin typeface="Arial"/>
            </a:endParaRPr>
          </a:p>
          <a:p>
            <a:pPr marL="0" indent="0">
              <a:buNone/>
            </a:pPr>
            <a:r>
              <a:rPr lang="pl-PL" sz="1800" dirty="0" smtClean="0">
                <a:latin typeface="Arial"/>
              </a:rPr>
              <a:t>Zwolnienie </a:t>
            </a:r>
            <a:r>
              <a:rPr lang="pl-PL" sz="1800" dirty="0">
                <a:latin typeface="Arial"/>
              </a:rPr>
              <a:t>blokady</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pthread_rwlock_unlock</a:t>
            </a:r>
            <a:r>
              <a:rPr lang="pl-PL" sz="1800" b="1" dirty="0">
                <a:latin typeface="Courier New"/>
              </a:rPr>
              <a:t>(</a:t>
            </a:r>
            <a:r>
              <a:rPr lang="pl-PL" sz="1800" b="1" dirty="0" err="1">
                <a:latin typeface="Courier New"/>
              </a:rPr>
              <a:t>pthread_rwlock_t</a:t>
            </a:r>
            <a:r>
              <a:rPr lang="pl-PL" sz="1800" b="1" dirty="0">
                <a:latin typeface="Courier New"/>
              </a:rPr>
              <a:t> *</a:t>
            </a:r>
            <a:r>
              <a:rPr lang="pl-PL" sz="1800" b="1" dirty="0" err="1">
                <a:latin typeface="Courier New"/>
              </a:rPr>
              <a:t>rwlock</a:t>
            </a:r>
            <a:r>
              <a:rPr lang="pl-PL" sz="1800" b="1" dirty="0">
                <a:latin typeface="Courier New"/>
              </a:rPr>
              <a:t>)</a:t>
            </a:r>
          </a:p>
          <a:p>
            <a:pPr marL="0" indent="0">
              <a:buNone/>
            </a:pPr>
            <a:r>
              <a:rPr lang="pl-PL" sz="1800" dirty="0">
                <a:latin typeface="Arial"/>
              </a:rPr>
              <a:t>Funkcja zdejmuje blokadę nałożoną jako ostatnią przez bieżący wątek.</a:t>
            </a:r>
          </a:p>
          <a:p>
            <a:pPr marL="0" indent="0">
              <a:buNone/>
            </a:pPr>
            <a:r>
              <a:rPr lang="pl-PL" sz="1800" dirty="0">
                <a:latin typeface="Arial"/>
              </a:rPr>
              <a:t>Jeżeli istnieją inne blokady założone na obiekt to pozostają. Jeżeli jest to</a:t>
            </a:r>
          </a:p>
          <a:p>
            <a:pPr marL="0" indent="0">
              <a:buNone/>
            </a:pPr>
            <a:r>
              <a:rPr lang="pl-PL" sz="1800" dirty="0">
                <a:latin typeface="Arial"/>
              </a:rPr>
              <a:t>ostatnia blokada i istnieją wątki czekające na jej zwolnienie to jeden z</a:t>
            </a:r>
          </a:p>
          <a:p>
            <a:pPr marL="0" indent="0">
              <a:buNone/>
            </a:pPr>
            <a:r>
              <a:rPr lang="pl-PL" sz="1800" dirty="0">
                <a:latin typeface="Arial"/>
              </a:rPr>
              <a:t>nich zostanie odblokowany. </a:t>
            </a:r>
            <a:r>
              <a:rPr lang="pl-PL" sz="1800" dirty="0" smtClean="0">
                <a:latin typeface="Arial"/>
              </a:rPr>
              <a:t>Wybór wątku do zwolnienia zależy </a:t>
            </a:r>
            <a:r>
              <a:rPr lang="pl-PL" sz="1800" dirty="0">
                <a:latin typeface="Arial"/>
              </a:rPr>
              <a:t>to od implementacji.</a:t>
            </a:r>
          </a:p>
        </p:txBody>
      </p:sp>
      <p:sp>
        <p:nvSpPr>
          <p:cNvPr id="4" name="Symbol zastępczy stopki 3"/>
          <p:cNvSpPr>
            <a:spLocks noGrp="1"/>
          </p:cNvSpPr>
          <p:nvPr>
            <p:ph type="ftr" sz="quarter" idx="11"/>
          </p:nvPr>
        </p:nvSpPr>
        <p:spPr/>
        <p:txBody>
          <a:bodyPr/>
          <a:lstStyle/>
          <a:p>
            <a:r>
              <a:rPr lang="pl-PL" smtClean="0"/>
              <a:t>S. Samolej: Wprowadzenie do prog. współbieżnego i rozproszonego</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9</a:t>
            </a:fld>
            <a:endParaRPr lang="pl-PL"/>
          </a:p>
        </p:txBody>
      </p:sp>
    </p:spTree>
    <p:extLst>
      <p:ext uri="{BB962C8B-B14F-4D97-AF65-F5344CB8AC3E}">
        <p14:creationId xmlns:p14="http://schemas.microsoft.com/office/powerpoint/2010/main" val="234045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3622</TotalTime>
  <Words>2544</Words>
  <Application>Microsoft Office PowerPoint</Application>
  <PresentationFormat>Pokaz na ekranie (4:3)</PresentationFormat>
  <Paragraphs>373</Paragraphs>
  <Slides>19</Slides>
  <Notes>0</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Motyw pakietu Office</vt:lpstr>
      <vt:lpstr>Problemy czytelników i pisarzy oraz 5 ucztujących filozofów</vt:lpstr>
      <vt:lpstr>Czytelnicy i pisarze (1)</vt:lpstr>
      <vt:lpstr>Czytelnicy i pisarze (2)</vt:lpstr>
      <vt:lpstr>Rozwiązanie I – uprzywilejowanie czytelników</vt:lpstr>
      <vt:lpstr>Uwagi</vt:lpstr>
      <vt:lpstr>Rozwiązanie II – uprzywilejowanie pisarzy</vt:lpstr>
      <vt:lpstr>Uwagi</vt:lpstr>
      <vt:lpstr>Blokady czytelników i pisarzy w POSIX (1)</vt:lpstr>
      <vt:lpstr>Blokady czytelników i pisarzy w POSIX (2)</vt:lpstr>
      <vt:lpstr>Blokady czytelników i pisarzy w POSIX (3)</vt:lpstr>
      <vt:lpstr>Impas/Zakleszczenie</vt:lpstr>
      <vt:lpstr>Czym jest impas</vt:lpstr>
      <vt:lpstr>Prezentacja programu PowerPoint</vt:lpstr>
      <vt:lpstr>Pięciu filozofów (1)</vt:lpstr>
      <vt:lpstr>Pięciu filozofów (2)</vt:lpstr>
      <vt:lpstr>Rozwiązanie I – nieprawidłowe – możliwość zakleszczenia</vt:lpstr>
      <vt:lpstr>Uwagi</vt:lpstr>
      <vt:lpstr>Rozwiązanie II – bez możliwości zakleszczenia, ale kod filozofów się różni</vt:lpstr>
      <vt:lpstr>Uwagi</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Semafory, pamięć dzielona i kolejki komunikatów</dc:title>
  <dc:creator>ssamolej</dc:creator>
  <cp:lastModifiedBy>ssamolej</cp:lastModifiedBy>
  <cp:revision>189</cp:revision>
  <dcterms:created xsi:type="dcterms:W3CDTF">2013-03-15T16:27:06Z</dcterms:created>
  <dcterms:modified xsi:type="dcterms:W3CDTF">2013-05-18T11:01:28Z</dcterms:modified>
</cp:coreProperties>
</file>