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305" r:id="rId3"/>
    <p:sldId id="306" r:id="rId4"/>
    <p:sldId id="310" r:id="rId5"/>
    <p:sldId id="311" r:id="rId6"/>
    <p:sldId id="312" r:id="rId7"/>
    <p:sldId id="307" r:id="rId8"/>
    <p:sldId id="309" r:id="rId9"/>
    <p:sldId id="313" r:id="rId10"/>
    <p:sldId id="315" r:id="rId11"/>
    <p:sldId id="314" r:id="rId12"/>
    <p:sldId id="316" r:id="rId13"/>
    <p:sldId id="317" r:id="rId14"/>
    <p:sldId id="319" r:id="rId15"/>
    <p:sldId id="322" r:id="rId16"/>
    <p:sldId id="323" r:id="rId17"/>
    <p:sldId id="321" r:id="rId18"/>
    <p:sldId id="327" r:id="rId19"/>
    <p:sldId id="325" r:id="rId20"/>
    <p:sldId id="320" r:id="rId21"/>
    <p:sldId id="324" r:id="rId22"/>
    <p:sldId id="326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8B8-EBE5-4CE8-B280-A8F566635639}" type="datetimeFigureOut">
              <a:rPr lang="pl-PL" smtClean="0"/>
              <a:t>2013-04-23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1CE-4CA3-4E08-B401-779ECA77AB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5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7935-7E7B-4FFA-821F-5E6437548963}" type="datetime1">
              <a:rPr lang="pl-PL" smtClean="0"/>
              <a:t>2013-04-23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8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9B1-6A7F-4C3A-8102-FF4153272CC6}" type="datetime1">
              <a:rPr lang="pl-PL" smtClean="0"/>
              <a:t>2013-04-23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2B8E-756C-4076-B3FB-6BBDD7455E6D}" type="datetime1">
              <a:rPr lang="pl-PL" smtClean="0"/>
              <a:t>2013-04-23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EBEC-B479-41DD-813F-78B7285A884B}" type="datetime1">
              <a:rPr lang="pl-PL" smtClean="0"/>
              <a:t>2013-04-23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8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ECF5-EC67-4074-95DA-5A58F922E172}" type="datetime1">
              <a:rPr lang="pl-PL" smtClean="0"/>
              <a:t>2013-04-23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69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8D54-BA34-4557-AA99-E8F2A7C42CEE}" type="datetime1">
              <a:rPr lang="pl-PL" smtClean="0"/>
              <a:t>2013-04-23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142F-8C6E-494F-8345-F67125222E01}" type="datetime1">
              <a:rPr lang="pl-PL" smtClean="0"/>
              <a:t>2013-04-23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7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5F8C-549E-4903-9A9B-9C3F475B2D1A}" type="datetime1">
              <a:rPr lang="pl-PL" smtClean="0"/>
              <a:t>2013-04-23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772-85EC-4FB9-96CE-30680FDA3C13}" type="datetime1">
              <a:rPr lang="pl-PL" smtClean="0"/>
              <a:t>2013-04-23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7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FC25-9083-4EE4-B294-103F9B1C8D19}" type="datetime1">
              <a:rPr lang="pl-PL" smtClean="0"/>
              <a:t>2013-04-23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73E2-0CD6-4FF2-A5FA-6D90D5D90128}" type="datetime1">
              <a:rPr lang="pl-PL" smtClean="0"/>
              <a:t>2013-04-23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6D742-186D-4517-86B4-E61E6DA41DD6}" type="datetime1">
              <a:rPr lang="pl-PL" smtClean="0"/>
              <a:t>2013-04-23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0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 smtClean="0"/>
              <a:t>Problem producenta-konsumenta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Program przedmiotu oparto w części na materiałach opublikowanych na: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  <a:hlinkClick r:id="rId2"/>
              </a:rPr>
              <a:t>http://wazniak.mimuw.edu.pl/</a:t>
            </a:r>
            <a:endParaRPr lang="pl-PL" sz="25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oraz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 smtClean="0">
                <a:solidFill>
                  <a:prstClr val="black">
                    <a:tint val="75000"/>
                  </a:prstClr>
                </a:solidFill>
              </a:rPr>
              <a:t>na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materiałach opracowanych przez 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Jędrzeja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Ułasiewicza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jedrzej.ulasiewicz.staff.iiar.pwr.wroc.pl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Rozwiązanie – pamięć dzielona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10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#</a:t>
            </a:r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shm.h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semaphore.h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assert.h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stat.h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file.h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BSIZE 4 // Rozmiar bufora</a:t>
            </a:r>
          </a:p>
          <a:p>
            <a:r>
              <a:rPr lang="it-IT" sz="1400" dirty="0"/>
              <a:t>#define LSIZE 80 // Dlugosc linii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typedef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{ // Obszar wspólny</a:t>
            </a:r>
          </a:p>
          <a:p>
            <a:r>
              <a:rPr lang="pl-PL" sz="1400" dirty="0">
                <a:solidFill>
                  <a:srgbClr val="FF0000"/>
                </a:solidFill>
              </a:rPr>
              <a:t>char buf[BSIZE][LSIZE];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head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tail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cnt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} </a:t>
            </a:r>
            <a:r>
              <a:rPr lang="pl-PL" sz="1400" dirty="0" err="1">
                <a:solidFill>
                  <a:srgbClr val="FF0000"/>
                </a:solidFill>
              </a:rPr>
              <a:t>bufor_t</a:t>
            </a:r>
            <a:r>
              <a:rPr lang="pl-PL" sz="1400" dirty="0" smtClean="0">
                <a:solidFill>
                  <a:srgbClr val="FF0000"/>
                </a:solidFill>
              </a:rPr>
              <a:t>;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7554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</a:t>
            </a:r>
          </a:p>
          <a:p>
            <a:r>
              <a:rPr lang="pl-PL" sz="1400" dirty="0" smtClean="0"/>
              <a:t>{    </a:t>
            </a:r>
            <a:r>
              <a:rPr lang="pl-PL" sz="1400" dirty="0" err="1"/>
              <a:t>sem_t</a:t>
            </a:r>
            <a:r>
              <a:rPr lang="pl-PL" sz="1400" dirty="0"/>
              <a:t> *</a:t>
            </a:r>
            <a:r>
              <a:rPr lang="pl-PL" sz="1400" dirty="0" err="1"/>
              <a:t>mutex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sem_t</a:t>
            </a:r>
            <a:r>
              <a:rPr lang="pl-PL" sz="1400" dirty="0"/>
              <a:t> *</a:t>
            </a:r>
            <a:r>
              <a:rPr lang="pl-PL" sz="1400" dirty="0" err="1"/>
              <a:t>empty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sem_t</a:t>
            </a:r>
            <a:r>
              <a:rPr lang="pl-PL" sz="1400" dirty="0"/>
              <a:t> *</a:t>
            </a:r>
            <a:r>
              <a:rPr lang="pl-PL" sz="1400" dirty="0" err="1"/>
              <a:t>full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shmid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shared_memory</a:t>
            </a:r>
            <a:r>
              <a:rPr lang="pl-PL" sz="1400" dirty="0"/>
              <a:t> = (</a:t>
            </a:r>
            <a:r>
              <a:rPr lang="pl-PL" sz="1400" dirty="0" err="1"/>
              <a:t>void</a:t>
            </a:r>
            <a:r>
              <a:rPr lang="pl-PL" sz="1400" dirty="0"/>
              <a:t> *)0;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bufor_t</a:t>
            </a:r>
            <a:r>
              <a:rPr lang="pl-PL" sz="1400" dirty="0"/>
              <a:t> *</a:t>
            </a:r>
            <a:r>
              <a:rPr lang="pl-PL" sz="1400" dirty="0" err="1"/>
              <a:t>shared_stuff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i=0;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shmid</a:t>
            </a:r>
            <a:r>
              <a:rPr lang="en-US" sz="1400" dirty="0"/>
              <a:t> = </a:t>
            </a:r>
            <a:r>
              <a:rPr lang="en-US" sz="1400" dirty="0" err="1"/>
              <a:t>shmget</a:t>
            </a:r>
            <a:r>
              <a:rPr lang="en-US" sz="1400" dirty="0"/>
              <a:t>((</a:t>
            </a:r>
            <a:r>
              <a:rPr lang="en-US" sz="1400" dirty="0" err="1"/>
              <a:t>key_t</a:t>
            </a:r>
            <a:r>
              <a:rPr lang="en-US" sz="1400" dirty="0"/>
              <a:t>)1234,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err="1" smtClean="0"/>
              <a:t>sizeof</a:t>
            </a:r>
            <a:r>
              <a:rPr lang="en-US" sz="1400" dirty="0" smtClean="0"/>
              <a:t>(</a:t>
            </a:r>
            <a:r>
              <a:rPr lang="en-US" sz="1400" dirty="0" err="1" smtClean="0"/>
              <a:t>bufor_t</a:t>
            </a:r>
            <a:r>
              <a:rPr lang="en-US" sz="1400" dirty="0"/>
              <a:t>), 0666 | IPC_CREAT</a:t>
            </a:r>
            <a:r>
              <a:rPr lang="en-US" sz="1400" dirty="0" smtClean="0"/>
              <a:t>);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shmid</a:t>
            </a:r>
            <a:r>
              <a:rPr lang="pl-PL" sz="1400" dirty="0"/>
              <a:t>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shared_memory</a:t>
            </a:r>
            <a:r>
              <a:rPr lang="en-US" sz="1400" dirty="0"/>
              <a:t> = </a:t>
            </a:r>
            <a:r>
              <a:rPr lang="en-US" sz="1400" dirty="0" err="1"/>
              <a:t>shmat</a:t>
            </a:r>
            <a:r>
              <a:rPr lang="en-US" sz="1400" dirty="0"/>
              <a:t>(</a:t>
            </a:r>
            <a:r>
              <a:rPr lang="en-US" sz="1400" dirty="0" err="1"/>
              <a:t>shmid</a:t>
            </a:r>
            <a:r>
              <a:rPr lang="en-US" sz="1400" dirty="0"/>
              <a:t>, (void *)0,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shared_memory</a:t>
            </a:r>
            <a:r>
              <a:rPr lang="pl-PL" sz="1400" dirty="0"/>
              <a:t> == (</a:t>
            </a:r>
            <a:r>
              <a:rPr lang="pl-PL" sz="1400" dirty="0" err="1"/>
              <a:t>void</a:t>
            </a:r>
            <a:r>
              <a:rPr lang="pl-PL" sz="1400" dirty="0"/>
              <a:t> *)-1)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shmat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("Memory attached at %X\n</a:t>
            </a:r>
            <a:r>
              <a:rPr lang="en-US" sz="1400" dirty="0" smtClean="0"/>
              <a:t>",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</a:t>
            </a:r>
            <a:r>
              <a:rPr lang="en-US" sz="1400" dirty="0" err="1"/>
              <a:t>shared_memory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 = (</a:t>
            </a:r>
            <a:r>
              <a:rPr lang="pl-PL" sz="1400" dirty="0" err="1"/>
              <a:t>bufor_t</a:t>
            </a:r>
            <a:r>
              <a:rPr lang="pl-PL" sz="1400" dirty="0"/>
              <a:t> *)</a:t>
            </a:r>
            <a:r>
              <a:rPr lang="pl-PL" sz="1400" dirty="0" err="1"/>
              <a:t>shared_memory</a:t>
            </a:r>
            <a:r>
              <a:rPr lang="pl-PL" sz="1400" dirty="0" smtClean="0"/>
              <a:t>;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head</a:t>
            </a:r>
            <a:r>
              <a:rPr lang="pl-PL" sz="1400" dirty="0"/>
              <a:t>=0;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tail</a:t>
            </a:r>
            <a:r>
              <a:rPr lang="pl-PL" sz="1400" dirty="0"/>
              <a:t>=0;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cnt</a:t>
            </a:r>
            <a:r>
              <a:rPr lang="pl-PL" sz="1400" dirty="0"/>
              <a:t>=0;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738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Rozwiązanie – pamięć dzielona (2)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11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5693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    </a:t>
            </a:r>
            <a:r>
              <a:rPr lang="pl-PL" sz="1400" dirty="0" err="1"/>
              <a:t>mutex</a:t>
            </a:r>
            <a:r>
              <a:rPr lang="pl-PL" sz="1400" dirty="0"/>
              <a:t> = </a:t>
            </a:r>
            <a:r>
              <a:rPr lang="pl-PL" sz="1400" dirty="0" err="1"/>
              <a:t>sem_open</a:t>
            </a:r>
            <a:r>
              <a:rPr lang="pl-PL" sz="1400" dirty="0"/>
              <a:t>("mutex",O_CREAT,S_IRWXU,1);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empty</a:t>
            </a:r>
            <a:r>
              <a:rPr lang="pl-PL" sz="1400" dirty="0"/>
              <a:t> = </a:t>
            </a:r>
            <a:r>
              <a:rPr lang="pl-PL" sz="1400" dirty="0" err="1"/>
              <a:t>sem_open</a:t>
            </a:r>
            <a:r>
              <a:rPr lang="pl-PL" sz="1400" dirty="0"/>
              <a:t>("</a:t>
            </a:r>
            <a:r>
              <a:rPr lang="pl-PL" sz="1400" dirty="0" err="1"/>
              <a:t>empty</a:t>
            </a:r>
            <a:r>
              <a:rPr lang="pl-PL" sz="1400" dirty="0"/>
              <a:t>",O_CREAT,S_IRWXU,BSIZE);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full</a:t>
            </a:r>
            <a:r>
              <a:rPr lang="pl-PL" sz="1400" dirty="0"/>
              <a:t> =  </a:t>
            </a:r>
            <a:r>
              <a:rPr lang="pl-PL" sz="1400" dirty="0" err="1"/>
              <a:t>sem_open</a:t>
            </a:r>
            <a:r>
              <a:rPr lang="pl-PL" sz="1400" dirty="0"/>
              <a:t>("full",O_CREAT,S_IRWXU,0);</a:t>
            </a:r>
          </a:p>
          <a:p>
            <a:r>
              <a:rPr lang="pl-PL" sz="1400" dirty="0" smtClean="0"/>
              <a:t>    </a:t>
            </a:r>
            <a:r>
              <a:rPr lang="pl-PL" sz="1400" dirty="0"/>
              <a:t>//Producenci: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("Tworze </a:t>
            </a:r>
            <a:r>
              <a:rPr lang="pl-PL" sz="1400" dirty="0" err="1"/>
              <a:t>producentow</a:t>
            </a:r>
            <a:r>
              <a:rPr lang="pl-PL" sz="1400" dirty="0"/>
              <a:t>...\n");</a:t>
            </a:r>
          </a:p>
          <a:p>
            <a:r>
              <a:rPr lang="pl-PL" sz="1400" dirty="0"/>
              <a:t>    {</a:t>
            </a:r>
          </a:p>
          <a:p>
            <a:r>
              <a:rPr lang="pl-PL" sz="1400" dirty="0"/>
              <a:t>       </a:t>
            </a:r>
            <a:r>
              <a:rPr lang="pl-PL" sz="1400" dirty="0" err="1" smtClean="0"/>
              <a:t>if</a:t>
            </a:r>
            <a:r>
              <a:rPr lang="pl-PL" sz="1400" dirty="0" smtClean="0"/>
              <a:t>(</a:t>
            </a:r>
            <a:r>
              <a:rPr lang="pl-PL" sz="1400" dirty="0" err="1" smtClean="0"/>
              <a:t>fork</a:t>
            </a:r>
            <a:r>
              <a:rPr lang="pl-PL" sz="1400" dirty="0"/>
              <a:t>()==0)</a:t>
            </a:r>
          </a:p>
          <a:p>
            <a:r>
              <a:rPr lang="pl-PL" sz="1400" dirty="0"/>
              <a:t>      </a:t>
            </a:r>
            <a:r>
              <a:rPr lang="pl-PL" sz="1400" dirty="0" smtClean="0"/>
              <a:t>{ </a:t>
            </a:r>
            <a:r>
              <a:rPr lang="pl-PL" sz="1400" dirty="0" err="1" smtClean="0"/>
              <a:t>printf</a:t>
            </a:r>
            <a:r>
              <a:rPr lang="pl-PL" sz="1400" dirty="0"/>
              <a:t>("Producent %d </a:t>
            </a:r>
            <a:r>
              <a:rPr lang="pl-PL" sz="1400" dirty="0" err="1"/>
              <a:t>uruchominy</a:t>
            </a:r>
            <a:r>
              <a:rPr lang="pl-PL" sz="1400" dirty="0"/>
              <a:t>\</a:t>
            </a:r>
            <a:r>
              <a:rPr lang="pl-PL" sz="1400" dirty="0" err="1"/>
              <a:t>n",i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</a:t>
            </a:r>
            <a:r>
              <a:rPr lang="pl-PL" sz="1400" dirty="0" err="1" smtClean="0"/>
              <a:t>while</a:t>
            </a:r>
            <a:r>
              <a:rPr lang="pl-PL" sz="1400" dirty="0" smtClean="0"/>
              <a:t>(1</a:t>
            </a:r>
            <a:r>
              <a:rPr lang="pl-PL" sz="1400" dirty="0"/>
              <a:t>)</a:t>
            </a:r>
          </a:p>
          <a:p>
            <a:r>
              <a:rPr lang="pl-PL" sz="1400" dirty="0"/>
              <a:t>         </a:t>
            </a:r>
            <a:r>
              <a:rPr lang="pl-PL" sz="1400" dirty="0" smtClean="0"/>
              <a:t>{</a:t>
            </a:r>
            <a:r>
              <a:rPr lang="pl-PL" sz="1400" dirty="0" err="1" smtClean="0"/>
              <a:t>static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j=0;</a:t>
            </a:r>
          </a:p>
          <a:p>
            <a:r>
              <a:rPr lang="pl-PL" sz="1400" dirty="0"/>
              <a:t>          </a:t>
            </a:r>
            <a:r>
              <a:rPr lang="pl-PL" sz="1400" dirty="0" smtClean="0"/>
              <a:t> </a:t>
            </a:r>
            <a:r>
              <a:rPr lang="pl-PL" sz="1400" dirty="0" err="1"/>
              <a:t>sem_wait</a:t>
            </a:r>
            <a:r>
              <a:rPr lang="pl-PL" sz="1400" dirty="0"/>
              <a:t>(</a:t>
            </a:r>
            <a:r>
              <a:rPr lang="pl-PL" sz="1400" dirty="0" err="1"/>
              <a:t>empty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</a:t>
            </a:r>
            <a:r>
              <a:rPr lang="pl-PL" sz="1400" dirty="0" smtClean="0"/>
              <a:t> </a:t>
            </a:r>
            <a:r>
              <a:rPr lang="pl-PL" sz="1400" dirty="0" err="1"/>
              <a:t>sem_wait</a:t>
            </a:r>
            <a:r>
              <a:rPr lang="pl-PL" sz="1400" dirty="0"/>
              <a:t>(</a:t>
            </a:r>
            <a:r>
              <a:rPr lang="pl-PL" sz="1400" dirty="0" err="1"/>
              <a:t>mutex</a:t>
            </a:r>
            <a:r>
              <a:rPr lang="pl-PL" sz="1400" dirty="0"/>
              <a:t>);</a:t>
            </a:r>
          </a:p>
          <a:p>
            <a:r>
              <a:rPr lang="en-US" sz="1400" dirty="0"/>
              <a:t>          </a:t>
            </a:r>
            <a:r>
              <a:rPr lang="en-US" sz="1400" dirty="0" smtClean="0"/>
              <a:t>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smtClean="0"/>
              <a:t>Prod</a:t>
            </a:r>
            <a:r>
              <a:rPr lang="pl-PL" sz="1400" dirty="0" smtClean="0"/>
              <a:t>:</a:t>
            </a:r>
            <a:r>
              <a:rPr lang="en-US" sz="1400" dirty="0" smtClean="0"/>
              <a:t> </a:t>
            </a:r>
            <a:r>
              <a:rPr lang="en-US" sz="1400" dirty="0"/>
              <a:t>%d - </a:t>
            </a:r>
            <a:r>
              <a:rPr lang="en-US" sz="1400" dirty="0" err="1"/>
              <a:t>cnt</a:t>
            </a:r>
            <a:r>
              <a:rPr lang="en-US" sz="1400" dirty="0"/>
              <a:t>: %d head: %d tail: %d\n",</a:t>
            </a:r>
          </a:p>
          <a:p>
            <a:r>
              <a:rPr lang="en-US" sz="1400" dirty="0"/>
              <a:t>          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/>
              <a:t>, </a:t>
            </a:r>
            <a:r>
              <a:rPr lang="en-US" sz="1400" dirty="0" err="1"/>
              <a:t>shared_stuff</a:t>
            </a:r>
            <a:r>
              <a:rPr lang="en-US" sz="1400" dirty="0"/>
              <a:t>-&gt; </a:t>
            </a:r>
            <a:r>
              <a:rPr lang="en-US" sz="1400" dirty="0" err="1"/>
              <a:t>cnt,shared_stuff</a:t>
            </a:r>
            <a:r>
              <a:rPr lang="en-US" sz="1400" dirty="0"/>
              <a:t>-&gt;head</a:t>
            </a:r>
            <a:r>
              <a:rPr lang="en-US" sz="1400" dirty="0" smtClean="0"/>
              <a:t>,</a:t>
            </a:r>
            <a:r>
              <a:rPr lang="pl-PL" sz="1400" dirty="0" smtClean="0"/>
              <a:t>      </a:t>
            </a:r>
          </a:p>
          <a:p>
            <a:r>
              <a:rPr lang="pl-PL" sz="1400" dirty="0" smtClean="0"/>
              <a:t>          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&gt;tail);</a:t>
            </a:r>
          </a:p>
          <a:p>
            <a:r>
              <a:rPr lang="en-US" sz="1400" dirty="0"/>
              <a:t>           </a:t>
            </a:r>
            <a:r>
              <a:rPr lang="en-US" sz="1400" dirty="0" err="1" smtClean="0"/>
              <a:t>printf</a:t>
            </a:r>
            <a:r>
              <a:rPr lang="en-US" sz="1400" dirty="0" smtClean="0"/>
              <a:t>(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</a:t>
            </a:r>
            <a:r>
              <a:rPr lang="en-US" sz="1400" dirty="0" err="1"/>
              <a:t>buf</a:t>
            </a:r>
            <a:r>
              <a:rPr lang="en-US" sz="1400" dirty="0"/>
              <a:t>[</a:t>
            </a:r>
            <a:r>
              <a:rPr lang="en-US" sz="1400" dirty="0" err="1"/>
              <a:t>shared_stuff</a:t>
            </a:r>
            <a:r>
              <a:rPr lang="en-US" sz="1400" dirty="0"/>
              <a:t>-&gt;head</a:t>
            </a:r>
            <a:r>
              <a:rPr lang="en-US" sz="1400" dirty="0" smtClean="0"/>
              <a:t>],</a:t>
            </a:r>
            <a:r>
              <a:rPr lang="pl-PL" sz="1400" dirty="0" smtClean="0"/>
              <a:t>  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</a:t>
            </a:r>
            <a:r>
              <a:rPr lang="en-US" sz="1400" dirty="0" smtClean="0"/>
              <a:t>"</a:t>
            </a:r>
            <a:r>
              <a:rPr lang="en-US" sz="1400" dirty="0" err="1"/>
              <a:t>Komunikat</a:t>
            </a:r>
            <a:r>
              <a:rPr lang="en-US" sz="1400" dirty="0"/>
              <a:t> %d </a:t>
            </a:r>
            <a:r>
              <a:rPr lang="en-US" sz="1400" dirty="0" err="1"/>
              <a:t>producent</a:t>
            </a:r>
            <a:r>
              <a:rPr lang="en-US" sz="1400" dirty="0"/>
              <a:t> %</a:t>
            </a:r>
            <a:r>
              <a:rPr lang="en-US" sz="1400" dirty="0" err="1"/>
              <a:t>d",j</a:t>
            </a:r>
            <a:r>
              <a:rPr lang="en-US" sz="1400" dirty="0"/>
              <a:t>++,</a:t>
            </a:r>
            <a:r>
              <a:rPr lang="en-US" sz="1400" dirty="0" err="1"/>
              <a:t>i</a:t>
            </a:r>
            <a:r>
              <a:rPr lang="en-US" sz="1400" dirty="0"/>
              <a:t>);</a:t>
            </a:r>
          </a:p>
          <a:p>
            <a:r>
              <a:rPr lang="pl-PL" sz="1400" dirty="0"/>
              <a:t>           </a:t>
            </a:r>
            <a:r>
              <a:rPr lang="pl-PL" sz="1400" dirty="0" err="1" smtClean="0"/>
              <a:t>shared_stuff</a:t>
            </a:r>
            <a:r>
              <a:rPr lang="pl-PL" sz="1400" dirty="0" smtClean="0"/>
              <a:t>-</a:t>
            </a:r>
            <a:r>
              <a:rPr lang="pl-PL" sz="1400" dirty="0"/>
              <a:t>&gt; </a:t>
            </a:r>
            <a:r>
              <a:rPr lang="pl-PL" sz="1400" dirty="0" err="1"/>
              <a:t>cnt</a:t>
            </a:r>
            <a:r>
              <a:rPr lang="pl-PL" sz="1400" dirty="0"/>
              <a:t> ++;</a:t>
            </a:r>
          </a:p>
          <a:p>
            <a:r>
              <a:rPr lang="en-US" sz="1400" dirty="0"/>
              <a:t>          </a:t>
            </a:r>
            <a:r>
              <a:rPr lang="pl-PL" sz="1400" dirty="0"/>
              <a:t>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&gt;head = (</a:t>
            </a:r>
            <a:r>
              <a:rPr lang="en-US" sz="1400" dirty="0" err="1"/>
              <a:t>shared_stuff</a:t>
            </a:r>
            <a:r>
              <a:rPr lang="en-US" sz="1400" dirty="0"/>
              <a:t>-&gt;head +1) %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		</a:t>
            </a:r>
            <a:r>
              <a:rPr lang="en-US" sz="1400" dirty="0" smtClean="0"/>
              <a:t>BSIZE</a:t>
            </a:r>
            <a:r>
              <a:rPr lang="en-US" sz="1400" dirty="0"/>
              <a:t>;</a:t>
            </a:r>
          </a:p>
          <a:p>
            <a:r>
              <a:rPr lang="pl-PL" sz="1400" dirty="0"/>
              <a:t>        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mutex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full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pl-PL" sz="1400" dirty="0"/>
              <a:t>      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(0); } 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printf</a:t>
            </a:r>
            <a:r>
              <a:rPr lang="pl-PL" sz="1400" dirty="0"/>
              <a:t>("Tworze konsumentów...\n");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{   </a:t>
            </a:r>
            <a:r>
              <a:rPr lang="pl-PL" sz="1400" dirty="0" err="1"/>
              <a:t>if</a:t>
            </a:r>
            <a:r>
              <a:rPr lang="pl-PL" sz="1400" dirty="0"/>
              <a:t>(</a:t>
            </a:r>
            <a:r>
              <a:rPr lang="pl-PL" sz="1400" dirty="0" err="1"/>
              <a:t>fork</a:t>
            </a:r>
            <a:r>
              <a:rPr lang="pl-PL" sz="1400" dirty="0"/>
              <a:t>()==0)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{  </a:t>
            </a:r>
            <a:r>
              <a:rPr lang="pl-PL" sz="1400" dirty="0" err="1"/>
              <a:t>printf</a:t>
            </a:r>
            <a:r>
              <a:rPr lang="pl-PL" sz="1400" dirty="0"/>
              <a:t>("Konsument %d </a:t>
            </a:r>
            <a:r>
              <a:rPr lang="pl-PL" sz="1400" dirty="0" err="1"/>
              <a:t>uruchominy</a:t>
            </a:r>
            <a:r>
              <a:rPr lang="pl-PL" sz="1400" dirty="0"/>
              <a:t>\</a:t>
            </a:r>
            <a:r>
              <a:rPr lang="pl-PL" sz="1400" dirty="0" err="1"/>
              <a:t>n",i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sleep</a:t>
            </a:r>
            <a:r>
              <a:rPr lang="pl-PL" sz="1400" dirty="0"/>
              <a:t>(2);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while</a:t>
            </a:r>
            <a:r>
              <a:rPr lang="pl-PL" sz="1400" dirty="0"/>
              <a:t>(1)</a:t>
            </a:r>
          </a:p>
          <a:p>
            <a:r>
              <a:rPr lang="pl-PL" sz="1400" dirty="0"/>
              <a:t>            </a:t>
            </a:r>
            <a:r>
              <a:rPr lang="pl-PL" sz="1400" dirty="0" smtClean="0"/>
              <a:t>{ </a:t>
            </a:r>
            <a:r>
              <a:rPr lang="pl-PL" sz="1400" dirty="0" err="1" smtClean="0"/>
              <a:t>sem_wait</a:t>
            </a:r>
            <a:r>
              <a:rPr lang="pl-PL" sz="1400" dirty="0" smtClean="0"/>
              <a:t>(</a:t>
            </a:r>
            <a:r>
              <a:rPr lang="pl-PL" sz="1400" dirty="0" err="1" smtClean="0"/>
              <a:t>full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</a:t>
            </a:r>
            <a:r>
              <a:rPr lang="pl-PL" sz="1400" dirty="0" err="1" smtClean="0"/>
              <a:t>sem_wait</a:t>
            </a:r>
            <a:r>
              <a:rPr lang="pl-PL" sz="1400" dirty="0" smtClean="0"/>
              <a:t>(</a:t>
            </a:r>
            <a:r>
              <a:rPr lang="pl-PL" sz="1400" dirty="0" err="1" smtClean="0"/>
              <a:t>mutex</a:t>
            </a:r>
            <a:r>
              <a:rPr lang="pl-PL" sz="1400" dirty="0"/>
              <a:t>);</a:t>
            </a:r>
          </a:p>
          <a:p>
            <a:r>
              <a:rPr lang="pt-BR" sz="1400" dirty="0"/>
              <a:t>             </a:t>
            </a:r>
            <a:r>
              <a:rPr lang="pl-PL" sz="1400" dirty="0" smtClean="0"/>
              <a:t>  </a:t>
            </a:r>
            <a:r>
              <a:rPr lang="pt-BR" sz="1400" dirty="0" smtClean="0"/>
              <a:t>printf</a:t>
            </a:r>
            <a:r>
              <a:rPr lang="pt-BR" sz="1400" dirty="0"/>
              <a:t>("Konsument %d - cnt: %d odebrano %s\n",</a:t>
            </a:r>
          </a:p>
          <a:p>
            <a:r>
              <a:rPr lang="en-US" sz="1400" dirty="0"/>
              <a:t>               </a:t>
            </a:r>
            <a:r>
              <a:rPr lang="pl-PL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/>
              <a:t>, </a:t>
            </a:r>
            <a:r>
              <a:rPr lang="en-US" sz="1400" dirty="0" err="1"/>
              <a:t>shared_stuff</a:t>
            </a:r>
            <a:r>
              <a:rPr lang="en-US" sz="1400" dirty="0"/>
              <a:t>-&gt;</a:t>
            </a:r>
            <a:r>
              <a:rPr lang="en-US" sz="1400" dirty="0" err="1"/>
              <a:t>cnt</a:t>
            </a:r>
            <a:r>
              <a:rPr lang="en-US" sz="1400" dirty="0" smtClean="0"/>
              <a:t>,</a:t>
            </a:r>
            <a:r>
              <a:rPr lang="pl-PL" sz="1400" dirty="0" smtClean="0"/>
              <a:t> </a:t>
            </a:r>
          </a:p>
          <a:p>
            <a:r>
              <a:rPr lang="pl-PL" sz="1400" dirty="0" smtClean="0"/>
              <a:t>               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</a:t>
            </a:r>
            <a:r>
              <a:rPr lang="en-US" sz="1400" dirty="0" err="1"/>
              <a:t>buf</a:t>
            </a:r>
            <a:r>
              <a:rPr lang="en-US" sz="1400" dirty="0"/>
              <a:t>[</a:t>
            </a:r>
            <a:r>
              <a:rPr lang="en-US" sz="1400" dirty="0" err="1"/>
              <a:t>shared_stuff</a:t>
            </a:r>
            <a:r>
              <a:rPr lang="en-US" sz="1400" dirty="0"/>
              <a:t>-&gt;tail]);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shared_stuff</a:t>
            </a:r>
            <a:r>
              <a:rPr lang="pl-PL" sz="1400" dirty="0" smtClean="0"/>
              <a:t>-</a:t>
            </a:r>
            <a:r>
              <a:rPr lang="pl-PL" sz="1400" dirty="0"/>
              <a:t>&gt; </a:t>
            </a:r>
            <a:r>
              <a:rPr lang="pl-PL" sz="1400" dirty="0" err="1"/>
              <a:t>cnt</a:t>
            </a:r>
            <a:r>
              <a:rPr lang="pl-PL" sz="1400" dirty="0"/>
              <a:t> --;</a:t>
            </a:r>
          </a:p>
          <a:p>
            <a:r>
              <a:rPr lang="en-US" sz="1400" dirty="0"/>
              <a:t>             </a:t>
            </a:r>
            <a:r>
              <a:rPr lang="pl-PL" sz="1400" dirty="0" smtClean="0"/>
              <a:t>  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&gt;tail = (</a:t>
            </a:r>
            <a:r>
              <a:rPr lang="en-US" sz="1400" dirty="0" err="1"/>
              <a:t>shared_stuff</a:t>
            </a:r>
            <a:r>
              <a:rPr lang="en-US" sz="1400" dirty="0"/>
              <a:t>-&gt;tail +1) </a:t>
            </a:r>
            <a:r>
              <a:rPr lang="en-US" sz="1400" dirty="0" smtClean="0"/>
              <a:t>%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		</a:t>
            </a:r>
            <a:r>
              <a:rPr lang="en-US" sz="1400" dirty="0" smtClean="0"/>
              <a:t>BSIZE</a:t>
            </a:r>
            <a:r>
              <a:rPr lang="en-US" sz="1400" dirty="0"/>
              <a:t>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mutex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empty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smtClean="0"/>
              <a:t>} </a:t>
            </a:r>
            <a:r>
              <a:rPr lang="pl-PL" sz="1400" dirty="0" err="1" smtClean="0"/>
              <a:t>exit</a:t>
            </a:r>
            <a:r>
              <a:rPr lang="pl-PL" sz="1400" dirty="0" smtClean="0"/>
              <a:t>(0</a:t>
            </a:r>
            <a:r>
              <a:rPr lang="pl-PL" sz="1400" dirty="0"/>
              <a:t>);</a:t>
            </a:r>
          </a:p>
          <a:p>
            <a:r>
              <a:rPr lang="pl-PL" sz="1400" dirty="0"/>
              <a:t>   </a:t>
            </a:r>
            <a:r>
              <a:rPr lang="pl-PL" sz="1400" dirty="0" smtClean="0"/>
              <a:t>     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smtClean="0"/>
              <a:t>{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stat_val</a:t>
            </a:r>
            <a:r>
              <a:rPr lang="pl-PL" sz="1400" dirty="0"/>
              <a:t>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child_pid</a:t>
            </a:r>
            <a:r>
              <a:rPr lang="pl-PL" sz="1400" dirty="0"/>
              <a:t>;</a:t>
            </a:r>
          </a:p>
          <a:p>
            <a:r>
              <a:rPr lang="pl-PL" sz="1400" dirty="0"/>
              <a:t>        for(i=0;i&lt;2;i++)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child_pid</a:t>
            </a:r>
            <a:r>
              <a:rPr lang="pl-PL" sz="1400" dirty="0"/>
              <a:t> = </a:t>
            </a:r>
            <a:r>
              <a:rPr lang="pl-PL" sz="1400" dirty="0" err="1"/>
              <a:t>wait</a:t>
            </a:r>
            <a:r>
              <a:rPr lang="pl-PL" sz="1400" dirty="0"/>
              <a:t>(&amp;</a:t>
            </a:r>
            <a:r>
              <a:rPr lang="pl-PL" sz="1400" dirty="0" err="1"/>
              <a:t>stat_val</a:t>
            </a:r>
            <a:r>
              <a:rPr lang="pl-PL" sz="1400" dirty="0"/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return 0;</a:t>
            </a:r>
          </a:p>
          <a:p>
            <a:r>
              <a:rPr lang="pl-PL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72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Medium komunikacyjnym jest kolejka zrealizowana we współdzielonym obszarze pamięci</a:t>
            </a:r>
          </a:p>
          <a:p>
            <a:r>
              <a:rPr lang="pl-PL" dirty="0" smtClean="0"/>
              <a:t>Zalety:</a:t>
            </a:r>
          </a:p>
          <a:p>
            <a:pPr lvl="1"/>
            <a:r>
              <a:rPr lang="pl-PL" dirty="0" smtClean="0"/>
              <a:t>Mniejsze ograniczenia na rozmiar przesyłanych danych</a:t>
            </a:r>
          </a:p>
          <a:p>
            <a:r>
              <a:rPr lang="pl-PL" dirty="0" smtClean="0"/>
              <a:t>Wady:</a:t>
            </a:r>
          </a:p>
          <a:p>
            <a:pPr lvl="1"/>
            <a:r>
              <a:rPr lang="pl-PL" dirty="0" smtClean="0"/>
              <a:t>Konieczność „samodzielnego” zarządzania prawidłowym dostępem do danych</a:t>
            </a:r>
          </a:p>
          <a:p>
            <a:pPr lvl="1"/>
            <a:r>
              <a:rPr lang="pl-PL" dirty="0" smtClean="0"/>
              <a:t>Bardziej złożony kod</a:t>
            </a:r>
          </a:p>
          <a:p>
            <a:r>
              <a:rPr lang="pl-PL" dirty="0" smtClean="0"/>
              <a:t>Takie rozwiązanie zmniejsza ograniczenie ze względu na pojemność bufora do wymiany danych. Warto stosować takie rozwiązanie, gdy pomiędzy producentem, a konsumentem przesyłane są większe porcje danych/komunikaty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6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Zmienna warunkowa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Zmienne warunkowe dostarczają nowego mechanizmu synchronizacji pomiędzy wątkami. Podczas gdy </a:t>
            </a:r>
            <a:r>
              <a:rPr lang="pl-PL" dirty="0" err="1" smtClean="0"/>
              <a:t>muteksy</a:t>
            </a:r>
            <a:r>
              <a:rPr lang="pl-PL" dirty="0" smtClean="0"/>
              <a:t> implementują synchronizację na poziomie dostępu do współdzielonych danych, zmienne warunkowe pozwalają na synchronizację na podstawie stanu pewnej zmiennej.   </a:t>
            </a:r>
          </a:p>
          <a:p>
            <a:r>
              <a:rPr lang="pl-PL" dirty="0" smtClean="0"/>
              <a:t>Bez zmiennych warunkowych wątki musiałyby cyklicznie monitorować stan zmiennej (w sekcji krytycznej), aby sprawdzić, czy osiągnęła ona ustaloną wartość. Podejście takie jest z założenia „</a:t>
            </a:r>
            <a:r>
              <a:rPr lang="pl-PL" dirty="0" err="1" smtClean="0"/>
              <a:t>zasobożerne</a:t>
            </a:r>
            <a:r>
              <a:rPr lang="pl-PL" dirty="0" smtClean="0"/>
              <a:t>”. Zmienna warunkowa pozwala na osiągnięcie podobnego efektu bez „odpytywania”.  </a:t>
            </a:r>
            <a:endParaRPr lang="en-US" dirty="0"/>
          </a:p>
          <a:p>
            <a:r>
              <a:rPr lang="pl-PL" dirty="0" smtClean="0"/>
              <a:t>Zmienną warunkową stosuje się zawsze wewnątrz sekcji krytycznej w powiązaniu z zamknięciem </a:t>
            </a:r>
            <a:r>
              <a:rPr lang="pl-PL" dirty="0" err="1" smtClean="0"/>
              <a:t>muteksu</a:t>
            </a:r>
            <a:r>
              <a:rPr lang="pl-PL" dirty="0" smtClean="0"/>
              <a:t> (</a:t>
            </a:r>
            <a:r>
              <a:rPr lang="pl-PL" dirty="0" err="1" smtClean="0"/>
              <a:t>mutex</a:t>
            </a:r>
            <a:r>
              <a:rPr lang="pl-PL" dirty="0" smtClean="0"/>
              <a:t> lock).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431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Funkcje obsługujące zmienną warunkową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14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92190"/>
              </p:ext>
            </p:extLst>
          </p:nvPr>
        </p:nvGraphicFramePr>
        <p:xfrm>
          <a:off x="611560" y="980728"/>
          <a:ext cx="8352928" cy="3032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8609"/>
                <a:gridCol w="5444319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pthread_cond_init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Inicjacja zmiennej warunkowej.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pthread_cond_wait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Czekanie na zmiennej warunkowej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pthread_cond_timedwait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Ograniczone czasowo czekanie na zmiennej warunkowej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pthread_cond_signal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Wznowienie wątku zawieszonego w kolejce danej zmiennej warunkowej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pthread_cond_brodcast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Wznowienie wszystkich wątków zawieszonych w kolejce danej zmiennej warunkowej.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pthread_cond_destroy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Skasowanie zmiennej warunkowej i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zwolnienie jej zasobów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443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Parametry funkcji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15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23528" y="836712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/>
              </a:rPr>
              <a:t>Inicjacja zmiennej </a:t>
            </a:r>
            <a:r>
              <a:rPr lang="pl-PL" b="1" dirty="0" smtClean="0">
                <a:latin typeface="Arial"/>
              </a:rPr>
              <a:t>warunkowej</a:t>
            </a:r>
          </a:p>
          <a:p>
            <a:endParaRPr lang="pl-PL" b="1" dirty="0">
              <a:latin typeface="Arial"/>
            </a:endParaRPr>
          </a:p>
          <a:p>
            <a:r>
              <a:rPr lang="pl-PL" b="1" dirty="0" err="1">
                <a:latin typeface="Courier New"/>
              </a:rPr>
              <a:t>int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pthread_cond_init</a:t>
            </a:r>
            <a:r>
              <a:rPr lang="pl-PL" b="1" dirty="0">
                <a:latin typeface="Courier New"/>
              </a:rPr>
              <a:t>(</a:t>
            </a:r>
            <a:r>
              <a:rPr lang="pl-PL" b="1" dirty="0" err="1">
                <a:latin typeface="Courier New"/>
              </a:rPr>
              <a:t>pthreads_cond_t</a:t>
            </a:r>
            <a:r>
              <a:rPr lang="pl-PL" b="1" dirty="0">
                <a:latin typeface="Courier New"/>
              </a:rPr>
              <a:t> *</a:t>
            </a:r>
            <a:r>
              <a:rPr lang="pl-PL" b="1" dirty="0" err="1">
                <a:latin typeface="Courier New"/>
              </a:rPr>
              <a:t>zw</a:t>
            </a:r>
            <a:r>
              <a:rPr lang="pl-PL" b="1" dirty="0">
                <a:latin typeface="Courier New"/>
              </a:rPr>
              <a:t>,</a:t>
            </a:r>
          </a:p>
          <a:p>
            <a:r>
              <a:rPr lang="pl-PL" b="1" dirty="0" err="1">
                <a:latin typeface="Courier New"/>
              </a:rPr>
              <a:t>pthreads_condattr_t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attr</a:t>
            </a:r>
            <a:r>
              <a:rPr lang="pl-PL" b="1" dirty="0" smtClean="0">
                <a:latin typeface="Courier New"/>
              </a:rPr>
              <a:t>)</a:t>
            </a:r>
          </a:p>
          <a:p>
            <a:endParaRPr lang="pl-PL" b="1" dirty="0">
              <a:latin typeface="Courier New"/>
            </a:endParaRPr>
          </a:p>
          <a:p>
            <a:r>
              <a:rPr lang="pl-PL" b="1" dirty="0" err="1">
                <a:latin typeface="Courier New"/>
              </a:rPr>
              <a:t>zw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wcześniej zmienna typu</a:t>
            </a:r>
          </a:p>
          <a:p>
            <a:r>
              <a:rPr lang="pl-PL" b="1" dirty="0" err="1">
                <a:latin typeface="Courier New"/>
              </a:rPr>
              <a:t>pthread_cond_t</a:t>
            </a:r>
            <a:r>
              <a:rPr lang="pl-PL" b="1" dirty="0">
                <a:latin typeface="Courier New"/>
              </a:rPr>
              <a:t>.</a:t>
            </a:r>
          </a:p>
          <a:p>
            <a:r>
              <a:rPr lang="pl-PL" b="1" dirty="0" err="1">
                <a:latin typeface="Courier New"/>
              </a:rPr>
              <a:t>attr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Atrybuty zmiennej warunkowej. Gdy </a:t>
            </a:r>
            <a:r>
              <a:rPr lang="pl-PL" b="1" dirty="0" err="1">
                <a:latin typeface="Courier New"/>
              </a:rPr>
              <a:t>attr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jest równe NULL</a:t>
            </a:r>
          </a:p>
          <a:p>
            <a:r>
              <a:rPr lang="pl-PL" dirty="0">
                <a:latin typeface="Arial"/>
              </a:rPr>
              <a:t>przyjęte będą wartości domyślne.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95536" y="3717032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/>
              </a:rPr>
              <a:t>Zawieszenie w</a:t>
            </a:r>
            <a:r>
              <a:rPr lang="pl-PL" b="1" dirty="0">
                <a:latin typeface="Arial,Bold"/>
              </a:rPr>
              <a:t>ą</a:t>
            </a:r>
            <a:r>
              <a:rPr lang="pl-PL" b="1" dirty="0">
                <a:latin typeface="Arial"/>
              </a:rPr>
              <a:t>tku w oczekiwaniu na </a:t>
            </a:r>
            <a:r>
              <a:rPr lang="pl-PL" b="1" dirty="0" smtClean="0">
                <a:latin typeface="Arial"/>
              </a:rPr>
              <a:t>sygnalizacj</a:t>
            </a:r>
            <a:r>
              <a:rPr lang="pl-PL" b="1" dirty="0" smtClean="0">
                <a:latin typeface="Arial,Bold"/>
              </a:rPr>
              <a:t>ę</a:t>
            </a:r>
          </a:p>
          <a:p>
            <a:endParaRPr lang="pl-PL" b="1" dirty="0">
              <a:latin typeface="Arial,Bold"/>
            </a:endParaRPr>
          </a:p>
          <a:p>
            <a:r>
              <a:rPr lang="pl-PL" b="1" dirty="0" err="1">
                <a:latin typeface="Courier New"/>
              </a:rPr>
              <a:t>int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pthread_cond_wait</a:t>
            </a:r>
            <a:r>
              <a:rPr lang="pl-PL" b="1" dirty="0">
                <a:latin typeface="Courier New"/>
              </a:rPr>
              <a:t>(</a:t>
            </a:r>
            <a:r>
              <a:rPr lang="pl-PL" b="1" dirty="0" err="1">
                <a:latin typeface="Courier New"/>
              </a:rPr>
              <a:t>pthreads_cond_t</a:t>
            </a:r>
            <a:r>
              <a:rPr lang="pl-PL" b="1" dirty="0">
                <a:latin typeface="Courier New"/>
              </a:rPr>
              <a:t> *</a:t>
            </a:r>
            <a:r>
              <a:rPr lang="pl-PL" b="1" dirty="0" err="1">
                <a:latin typeface="Courier New"/>
              </a:rPr>
              <a:t>zw</a:t>
            </a:r>
            <a:r>
              <a:rPr lang="pl-PL" b="1" dirty="0">
                <a:latin typeface="Courier New"/>
              </a:rPr>
              <a:t>,</a:t>
            </a:r>
          </a:p>
          <a:p>
            <a:r>
              <a:rPr lang="pl-PL" b="1" dirty="0" err="1">
                <a:latin typeface="Courier New"/>
              </a:rPr>
              <a:t>pthread_mutex_t</a:t>
            </a:r>
            <a:r>
              <a:rPr lang="pl-PL" b="1" dirty="0">
                <a:latin typeface="Courier New"/>
              </a:rPr>
              <a:t> *</a:t>
            </a:r>
            <a:r>
              <a:rPr lang="pl-PL" b="1" dirty="0" err="1">
                <a:latin typeface="Courier New"/>
              </a:rPr>
              <a:t>mutex</a:t>
            </a:r>
            <a:r>
              <a:rPr lang="pl-PL" b="1" dirty="0">
                <a:latin typeface="Courier New"/>
              </a:rPr>
              <a:t>)</a:t>
            </a:r>
          </a:p>
          <a:p>
            <a:r>
              <a:rPr lang="pl-PL" sz="1600" b="1" dirty="0" err="1">
                <a:latin typeface="Courier New"/>
              </a:rPr>
              <a:t>zw</a:t>
            </a:r>
            <a:r>
              <a:rPr lang="pl-PL" sz="1600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i zainicjowana zmienna typu</a:t>
            </a:r>
          </a:p>
          <a:p>
            <a:r>
              <a:rPr lang="pl-PL" b="1" dirty="0" err="1">
                <a:latin typeface="Courier New"/>
              </a:rPr>
              <a:t>pthread_cond_t</a:t>
            </a:r>
            <a:r>
              <a:rPr lang="pl-PL" b="1" dirty="0">
                <a:latin typeface="Courier New"/>
              </a:rPr>
              <a:t>.</a:t>
            </a:r>
          </a:p>
          <a:p>
            <a:r>
              <a:rPr lang="pl-PL" sz="1600" b="1" dirty="0" err="1">
                <a:latin typeface="Courier New"/>
              </a:rPr>
              <a:t>mutex</a:t>
            </a:r>
            <a:r>
              <a:rPr lang="pl-PL" sz="1600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i zainicjowana zmienna typu</a:t>
            </a:r>
          </a:p>
          <a:p>
            <a:r>
              <a:rPr lang="pl-PL" b="1" dirty="0" err="1">
                <a:latin typeface="Courier New"/>
              </a:rPr>
              <a:t>pthread_mutex_t</a:t>
            </a:r>
            <a:r>
              <a:rPr lang="pl-PL" b="1" dirty="0">
                <a:latin typeface="Courier New"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3749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Parametry funkcji (2)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23528" y="836712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/>
              </a:rPr>
              <a:t>Wznowienie zawieszonego </a:t>
            </a:r>
            <a:r>
              <a:rPr lang="pl-PL" b="1" dirty="0" smtClean="0">
                <a:latin typeface="Arial"/>
              </a:rPr>
              <a:t>w</a:t>
            </a:r>
            <a:r>
              <a:rPr lang="pl-PL" b="1" dirty="0" smtClean="0">
                <a:latin typeface="Arial,Bold"/>
              </a:rPr>
              <a:t>ą</a:t>
            </a:r>
            <a:r>
              <a:rPr lang="pl-PL" b="1" dirty="0" smtClean="0">
                <a:latin typeface="Arial"/>
              </a:rPr>
              <a:t>tku</a:t>
            </a:r>
          </a:p>
          <a:p>
            <a:endParaRPr lang="pl-PL" b="1" dirty="0">
              <a:latin typeface="Arial"/>
            </a:endParaRPr>
          </a:p>
          <a:p>
            <a:r>
              <a:rPr lang="pl-PL" b="1" dirty="0" err="1">
                <a:latin typeface="Courier New"/>
              </a:rPr>
              <a:t>int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pthread_cond_signal</a:t>
            </a:r>
            <a:r>
              <a:rPr lang="pl-PL" b="1" dirty="0">
                <a:latin typeface="Courier New"/>
              </a:rPr>
              <a:t>(</a:t>
            </a:r>
            <a:r>
              <a:rPr lang="pl-PL" b="1" dirty="0" err="1">
                <a:latin typeface="Courier New"/>
              </a:rPr>
              <a:t>pthreads_cond_t</a:t>
            </a:r>
            <a:r>
              <a:rPr lang="pl-PL" b="1" dirty="0">
                <a:latin typeface="Courier New"/>
              </a:rPr>
              <a:t> *</a:t>
            </a:r>
            <a:r>
              <a:rPr lang="pl-PL" b="1" dirty="0" err="1">
                <a:latin typeface="Courier New"/>
              </a:rPr>
              <a:t>zw</a:t>
            </a:r>
            <a:r>
              <a:rPr lang="pl-PL" b="1" dirty="0">
                <a:latin typeface="Courier New"/>
              </a:rPr>
              <a:t>)</a:t>
            </a:r>
          </a:p>
          <a:p>
            <a:r>
              <a:rPr lang="pl-PL" b="1" dirty="0" err="1">
                <a:latin typeface="Courier New"/>
              </a:rPr>
              <a:t>zw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i zainicjowana zmienna typu</a:t>
            </a:r>
          </a:p>
          <a:p>
            <a:r>
              <a:rPr lang="pl-PL" b="1" dirty="0" err="1">
                <a:latin typeface="Courier New"/>
              </a:rPr>
              <a:t>pthread_cond_t</a:t>
            </a:r>
            <a:r>
              <a:rPr lang="pl-PL" b="1" dirty="0">
                <a:latin typeface="Courier New"/>
              </a:rPr>
              <a:t>.</a:t>
            </a:r>
          </a:p>
          <a:p>
            <a:r>
              <a:rPr lang="pl-PL" dirty="0">
                <a:latin typeface="Arial"/>
              </a:rPr>
              <a:t>Jeden z wątków zablokowanych na zmiennej warunkowej </a:t>
            </a:r>
            <a:r>
              <a:rPr lang="pl-PL" dirty="0" err="1">
                <a:latin typeface="Arial"/>
              </a:rPr>
              <a:t>zw</a:t>
            </a:r>
            <a:r>
              <a:rPr lang="pl-PL" dirty="0">
                <a:latin typeface="Arial"/>
              </a:rPr>
              <a:t> zostanie</a:t>
            </a:r>
          </a:p>
          <a:p>
            <a:r>
              <a:rPr lang="pl-PL" dirty="0">
                <a:latin typeface="Arial"/>
              </a:rPr>
              <a:t>zwolniony.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95536" y="3717032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/>
              </a:rPr>
              <a:t>Wznowienie wszystkich zawieszonych </a:t>
            </a:r>
            <a:r>
              <a:rPr lang="pl-PL" b="1" dirty="0" smtClean="0">
                <a:latin typeface="Arial"/>
              </a:rPr>
              <a:t>w</a:t>
            </a:r>
            <a:r>
              <a:rPr lang="pl-PL" b="1" dirty="0" smtClean="0">
                <a:latin typeface="Arial,Bold"/>
              </a:rPr>
              <a:t>ą</a:t>
            </a:r>
            <a:r>
              <a:rPr lang="pl-PL" b="1" dirty="0" smtClean="0">
                <a:latin typeface="Arial"/>
              </a:rPr>
              <a:t>tków</a:t>
            </a:r>
          </a:p>
          <a:p>
            <a:endParaRPr lang="pl-PL" b="1" dirty="0">
              <a:latin typeface="Arial"/>
            </a:endParaRPr>
          </a:p>
          <a:p>
            <a:r>
              <a:rPr lang="pl-PL" b="1" dirty="0" err="1">
                <a:latin typeface="Courier New"/>
              </a:rPr>
              <a:t>int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pthread_cond_brodcast</a:t>
            </a:r>
            <a:r>
              <a:rPr lang="pl-PL" b="1" dirty="0">
                <a:latin typeface="Courier New"/>
              </a:rPr>
              <a:t>(</a:t>
            </a:r>
            <a:r>
              <a:rPr lang="pl-PL" b="1" dirty="0" err="1">
                <a:latin typeface="Courier New"/>
              </a:rPr>
              <a:t>pthreads_cond_t</a:t>
            </a:r>
            <a:r>
              <a:rPr lang="pl-PL" b="1" dirty="0">
                <a:latin typeface="Courier New"/>
              </a:rPr>
              <a:t> *</a:t>
            </a:r>
            <a:r>
              <a:rPr lang="pl-PL" b="1" dirty="0" err="1">
                <a:latin typeface="Courier New"/>
              </a:rPr>
              <a:t>zw</a:t>
            </a:r>
            <a:r>
              <a:rPr lang="pl-PL" b="1" dirty="0">
                <a:latin typeface="Courier New"/>
              </a:rPr>
              <a:t>)</a:t>
            </a:r>
          </a:p>
          <a:p>
            <a:r>
              <a:rPr lang="pl-PL" b="1" dirty="0" err="1">
                <a:latin typeface="Courier New"/>
              </a:rPr>
              <a:t>zw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i zainicjowana zmienna typu</a:t>
            </a:r>
          </a:p>
          <a:p>
            <a:r>
              <a:rPr lang="pl-PL" b="1" dirty="0" err="1">
                <a:latin typeface="Courier New"/>
              </a:rPr>
              <a:t>pthread_cond_t</a:t>
            </a:r>
            <a:r>
              <a:rPr lang="pl-PL" b="1" dirty="0">
                <a:latin typeface="Courier New"/>
              </a:rPr>
              <a:t>.</a:t>
            </a:r>
          </a:p>
          <a:p>
            <a:r>
              <a:rPr lang="pl-PL" dirty="0">
                <a:latin typeface="Arial"/>
              </a:rPr>
              <a:t>Wszystkie wątki zablokowane na zmiennej warunkowej </a:t>
            </a:r>
            <a:r>
              <a:rPr lang="pl-PL" dirty="0" err="1">
                <a:latin typeface="Arial"/>
              </a:rPr>
              <a:t>zw</a:t>
            </a:r>
            <a:r>
              <a:rPr lang="pl-PL" dirty="0">
                <a:latin typeface="Arial"/>
              </a:rPr>
              <a:t> zostaną</a:t>
            </a:r>
          </a:p>
          <a:p>
            <a:r>
              <a:rPr lang="pl-PL" dirty="0">
                <a:latin typeface="Arial"/>
              </a:rPr>
              <a:t>zwolnione.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320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Schemat stosowania zmiennej warunkowej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1196752"/>
            <a:ext cx="457200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b="1" dirty="0" smtClean="0">
                <a:latin typeface="Courier New"/>
              </a:rPr>
              <a:t>// </a:t>
            </a:r>
            <a:r>
              <a:rPr lang="pl-PL" dirty="0">
                <a:latin typeface="Arial"/>
              </a:rPr>
              <a:t>Wątek oczekujący na warunek</a:t>
            </a:r>
          </a:p>
          <a:p>
            <a:endParaRPr lang="pl-PL" b="1" dirty="0">
              <a:latin typeface="Courier New"/>
            </a:endParaRPr>
          </a:p>
          <a:p>
            <a:r>
              <a:rPr lang="pl-PL" b="1" dirty="0" err="1" smtClean="0">
                <a:latin typeface="Courier New"/>
              </a:rPr>
              <a:t>pthread_mutex_lock</a:t>
            </a:r>
            <a:r>
              <a:rPr lang="pl-PL" b="1" dirty="0">
                <a:latin typeface="Courier New"/>
              </a:rPr>
              <a:t>(&amp;m)</a:t>
            </a:r>
          </a:p>
          <a:p>
            <a:r>
              <a:rPr lang="pl-PL" b="1" dirty="0">
                <a:latin typeface="Courier New"/>
              </a:rPr>
              <a:t>...</a:t>
            </a:r>
          </a:p>
          <a:p>
            <a:r>
              <a:rPr lang="pl-PL" b="1" dirty="0" err="1">
                <a:latin typeface="Courier New"/>
              </a:rPr>
              <a:t>while</a:t>
            </a:r>
            <a:r>
              <a:rPr lang="pl-PL" b="1" dirty="0">
                <a:latin typeface="Courier New"/>
              </a:rPr>
              <a:t>( ! warunek )</a:t>
            </a:r>
          </a:p>
          <a:p>
            <a:r>
              <a:rPr lang="pl-PL" b="1" dirty="0" err="1">
                <a:latin typeface="Courier New"/>
              </a:rPr>
              <a:t>pthread_cond_wait</a:t>
            </a:r>
            <a:r>
              <a:rPr lang="pl-PL" b="1" dirty="0">
                <a:latin typeface="Courier New"/>
              </a:rPr>
              <a:t>( &amp;</a:t>
            </a:r>
            <a:r>
              <a:rPr lang="pl-PL" b="1" dirty="0" err="1">
                <a:latin typeface="Courier New"/>
              </a:rPr>
              <a:t>cond</a:t>
            </a:r>
            <a:r>
              <a:rPr lang="pl-PL" b="1" dirty="0">
                <a:latin typeface="Courier New"/>
              </a:rPr>
              <a:t>, &amp;m)</a:t>
            </a:r>
          </a:p>
          <a:p>
            <a:r>
              <a:rPr lang="pl-PL" b="1" dirty="0">
                <a:latin typeface="Courier New"/>
              </a:rPr>
              <a:t>...</a:t>
            </a:r>
          </a:p>
          <a:p>
            <a:r>
              <a:rPr lang="pl-PL" b="1" dirty="0" err="1">
                <a:latin typeface="Courier New"/>
              </a:rPr>
              <a:t>pthread_mutex_unlock</a:t>
            </a:r>
            <a:r>
              <a:rPr lang="pl-PL" b="1" dirty="0">
                <a:latin typeface="Courier New"/>
              </a:rPr>
              <a:t>(&amp;m</a:t>
            </a:r>
            <a:r>
              <a:rPr lang="pl-PL" b="1" dirty="0" smtClean="0">
                <a:latin typeface="Courier New"/>
              </a:rPr>
              <a:t>)</a:t>
            </a:r>
            <a:endParaRPr lang="pl-PL" b="1" dirty="0">
              <a:latin typeface="Courier New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537520" y="4005064"/>
            <a:ext cx="637220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>
                <a:latin typeface="Arial"/>
              </a:rPr>
              <a:t>//Wątek </a:t>
            </a:r>
            <a:r>
              <a:rPr lang="pl-PL" dirty="0">
                <a:latin typeface="Arial"/>
              </a:rPr>
              <a:t>ustawiający warunek i sygnalizujący jego spełnienie</a:t>
            </a:r>
            <a:endParaRPr lang="pl-PL" dirty="0"/>
          </a:p>
          <a:p>
            <a:endParaRPr lang="pl-PL" b="1" dirty="0" smtClean="0">
              <a:latin typeface="Courier New"/>
            </a:endParaRPr>
          </a:p>
          <a:p>
            <a:r>
              <a:rPr lang="pl-PL" b="1" dirty="0" err="1" smtClean="0">
                <a:latin typeface="Courier New"/>
              </a:rPr>
              <a:t>pthread_mutex_lock</a:t>
            </a:r>
            <a:r>
              <a:rPr lang="pl-PL" b="1" dirty="0">
                <a:latin typeface="Courier New"/>
              </a:rPr>
              <a:t>(&amp;m)</a:t>
            </a:r>
          </a:p>
          <a:p>
            <a:r>
              <a:rPr lang="pl-PL" b="1" dirty="0">
                <a:latin typeface="Courier New"/>
              </a:rPr>
              <a:t>...</a:t>
            </a:r>
          </a:p>
          <a:p>
            <a:r>
              <a:rPr lang="pl-PL" b="1" dirty="0" err="1">
                <a:latin typeface="Courier New"/>
              </a:rPr>
              <a:t>ustawienie_warunku</a:t>
            </a:r>
            <a:endParaRPr lang="pl-PL" b="1" dirty="0">
              <a:latin typeface="Courier New"/>
            </a:endParaRPr>
          </a:p>
          <a:p>
            <a:r>
              <a:rPr lang="pl-PL" b="1" dirty="0" err="1">
                <a:latin typeface="Courier New"/>
              </a:rPr>
              <a:t>pthread_cond_signal</a:t>
            </a:r>
            <a:r>
              <a:rPr lang="pl-PL" b="1" dirty="0">
                <a:latin typeface="Courier New"/>
              </a:rPr>
              <a:t>( &amp;</a:t>
            </a:r>
            <a:r>
              <a:rPr lang="pl-PL" b="1" dirty="0" err="1">
                <a:latin typeface="Courier New"/>
              </a:rPr>
              <a:t>cond</a:t>
            </a:r>
            <a:r>
              <a:rPr lang="pl-PL" b="1" dirty="0">
                <a:latin typeface="Courier New"/>
              </a:rPr>
              <a:t>)</a:t>
            </a:r>
          </a:p>
          <a:p>
            <a:r>
              <a:rPr lang="pl-PL" b="1" dirty="0">
                <a:latin typeface="Courier New"/>
              </a:rPr>
              <a:t>...</a:t>
            </a:r>
          </a:p>
          <a:p>
            <a:r>
              <a:rPr lang="pl-PL" b="1" dirty="0" err="1">
                <a:latin typeface="Courier New"/>
              </a:rPr>
              <a:t>pthread_mutex_unlock</a:t>
            </a:r>
            <a:r>
              <a:rPr lang="pl-PL" b="1" dirty="0">
                <a:latin typeface="Courier New"/>
              </a:rPr>
              <a:t>(&amp;m</a:t>
            </a:r>
            <a:r>
              <a:rPr lang="pl-PL" b="1" dirty="0" smtClean="0">
                <a:latin typeface="Courier New"/>
              </a:rPr>
              <a:t>)</a:t>
            </a:r>
            <a:endParaRPr lang="pl-PL" b="1" dirty="0"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64891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Graficzna reprezentacja zasady działania zmiennej warunkowej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18</a:t>
            </a:fld>
            <a:endParaRPr lang="pl-P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1916832"/>
            <a:ext cx="76073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527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360040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Przykładowa </a:t>
            </a:r>
            <a:r>
              <a:rPr lang="pl-PL" sz="2400" dirty="0"/>
              <a:t>s</a:t>
            </a:r>
            <a:r>
              <a:rPr lang="pl-PL" sz="2400" dirty="0" smtClean="0"/>
              <a:t>ekwencja posługiwania się zmienną warunkową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19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37431" y="548680"/>
            <a:ext cx="8640960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Główny wątek: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Deklaruje i inicjalizuje globalne zmienne, które wymagają synchronizacji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Deklaruje  i inicjalizuje zmienną warunkową (np. „</a:t>
            </a:r>
            <a:r>
              <a:rPr lang="pl-PL" sz="1600" dirty="0" err="1" smtClean="0"/>
              <a:t>count</a:t>
            </a:r>
            <a:r>
              <a:rPr lang="pl-PL" sz="1600" dirty="0" smtClean="0"/>
              <a:t>”)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Deklaruje i inicjalizuje powiązany z nią </a:t>
            </a:r>
            <a:r>
              <a:rPr lang="pl-PL" sz="1600" dirty="0" err="1" smtClean="0"/>
              <a:t>muteks</a:t>
            </a:r>
            <a:endParaRPr lang="pl-PL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Tworzy i uruchamia wątki A i </a:t>
            </a:r>
            <a:r>
              <a:rPr lang="pl-PL" dirty="0" smtClean="0"/>
              <a:t>B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37431" y="2060848"/>
            <a:ext cx="432048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Wątek 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Pracuje do punktu gdzie </a:t>
            </a:r>
            <a:r>
              <a:rPr lang="pl-PL" sz="1600" dirty="0" err="1" smtClean="0"/>
              <a:t>okreslony</a:t>
            </a:r>
            <a:r>
              <a:rPr lang="pl-PL" sz="1600" dirty="0" smtClean="0"/>
              <a:t> warunek musi być spełniony (np. </a:t>
            </a:r>
            <a:r>
              <a:rPr lang="pl-PL" sz="1600" dirty="0" err="1" smtClean="0"/>
              <a:t>count</a:t>
            </a:r>
            <a:r>
              <a:rPr lang="pl-PL" sz="1600" dirty="0" smtClean="0"/>
              <a:t> musi osiągnąć pewną wartość)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Zamyka </a:t>
            </a:r>
            <a:r>
              <a:rPr lang="pl-PL" sz="1600" dirty="0" err="1" smtClean="0"/>
              <a:t>muteks</a:t>
            </a:r>
            <a:r>
              <a:rPr lang="pl-PL" sz="1600" dirty="0" smtClean="0"/>
              <a:t> i sprawdza wartość globalnej zmiennej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Wywołuje funkcję </a:t>
            </a:r>
            <a:r>
              <a:rPr lang="en-US" sz="1600" dirty="0" err="1"/>
              <a:t>pthread_cond_wait</a:t>
            </a:r>
            <a:r>
              <a:rPr lang="en-US" sz="1600" dirty="0" smtClean="0"/>
              <a:t>()</a:t>
            </a:r>
            <a:r>
              <a:rPr lang="pl-PL" sz="1600" dirty="0" smtClean="0"/>
              <a:t> aby zablokować swoje wykonanie do momentu otrzymania sygnału od wątku B. Uwaga: wywołanie </a:t>
            </a:r>
            <a:r>
              <a:rPr lang="en-US" sz="1600" dirty="0" err="1"/>
              <a:t>pthread_cond_wait</a:t>
            </a:r>
            <a:r>
              <a:rPr lang="en-US" sz="1600" dirty="0" smtClean="0"/>
              <a:t>()</a:t>
            </a:r>
            <a:r>
              <a:rPr lang="pl-PL" sz="1600" dirty="0" smtClean="0"/>
              <a:t> automatycznie i atomowo zwalnia </a:t>
            </a:r>
            <a:r>
              <a:rPr lang="pl-PL" sz="1600" dirty="0" err="1" smtClean="0"/>
              <a:t>muteks</a:t>
            </a:r>
            <a:r>
              <a:rPr lang="pl-PL" sz="1600" dirty="0" smtClean="0"/>
              <a:t> powiązany ze zmienną warunkową, aby mogła być używana przez wątek B.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Kiedy wątek otrzyma sygnał </a:t>
            </a:r>
            <a:r>
              <a:rPr lang="pl-PL" sz="1600" dirty="0" err="1" smtClean="0"/>
              <a:t>muteks</a:t>
            </a:r>
            <a:r>
              <a:rPr lang="pl-PL" sz="1600" dirty="0" smtClean="0"/>
              <a:t> jest automatycznie zamykany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Następuje otwarcie </a:t>
            </a:r>
            <a:r>
              <a:rPr lang="pl-PL" sz="1600" dirty="0" err="1" smtClean="0"/>
              <a:t>muteksu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Obliczenia są kontynuowane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557911" y="2060847"/>
            <a:ext cx="4320480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Thread </a:t>
            </a:r>
            <a:r>
              <a:rPr lang="en-US" sz="1600" b="1" dirty="0" smtClean="0"/>
              <a:t>B</a:t>
            </a:r>
            <a:r>
              <a:rPr lang="pl-PL" sz="1600" b="1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Pracuje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Zamyka powiązany </a:t>
            </a:r>
            <a:r>
              <a:rPr lang="pl-PL" sz="1600" dirty="0" err="1" smtClean="0"/>
              <a:t>muteks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Zmienia wartość zmiennej warunkowej, na która oczekuje wątek 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Sprawdza wartość globalnej zmiennej warunkowej, na którą czeka wątek A. Jeśli stan zmiennej odpowiada warunkowi, sygnalizuje to wątkowi 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Zwalania </a:t>
            </a:r>
            <a:r>
              <a:rPr lang="pl-PL" sz="1600" dirty="0" err="1" smtClean="0"/>
              <a:t>muteks</a:t>
            </a:r>
            <a:r>
              <a:rPr lang="en-US" sz="1600" dirty="0" smtClean="0"/>
              <a:t>.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sz="1600" dirty="0" smtClean="0"/>
              <a:t>Kontynuuje obliczenia.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7523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Producenci i konsumenci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W systemie działa </a:t>
            </a:r>
            <a:r>
              <a:rPr lang="pl-PL" i="1" dirty="0" smtClean="0"/>
              <a:t>P&gt;0</a:t>
            </a:r>
            <a:r>
              <a:rPr lang="pl-PL" dirty="0" smtClean="0"/>
              <a:t> procesów, które produkują pewne dane oraz </a:t>
            </a:r>
            <a:r>
              <a:rPr lang="pl-PL" i="1" dirty="0" smtClean="0"/>
              <a:t>K&gt;0</a:t>
            </a:r>
            <a:r>
              <a:rPr lang="pl-PL" dirty="0" smtClean="0"/>
              <a:t> procesów, które odbierają dane od producentów. Między producentami a konsumentami może znajdować się bufor o pojemności </a:t>
            </a:r>
            <a:r>
              <a:rPr lang="pl-PL" i="1" dirty="0" smtClean="0"/>
              <a:t>B</a:t>
            </a:r>
            <a:r>
              <a:rPr lang="pl-PL" dirty="0" smtClean="0"/>
              <a:t>, którego zadaniem jest równoważenie chwilowych różnic w czasie działania procesów. Procesy produkujące dane będziemy nazywać producentami, a procesy odbierające dane --- konsumentami. Zadanie polega na synchronizacji pracy producentów i konsumentów, tak aby: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Konsument oczekiwał na pobranie danych w sytuacji, gdy bufor jest pusty. Gdybyśmy pozwolili konsumentowi odbierać dane z bufora zawsze, to w sytuacji, gdy nikt jeszcze nic w buforze nie zapisał, odebrana wartość byłaby bezsensowna.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Producent umieszczając dane w buforze nie nadpisywał danych już zapisanych, a jeszcze nie odebranych przez żadnego konsumenta. Wymaga to wstrzymania producenta w sytuacji, gdy w buforze nie ma wolnych miejsc.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Jeśli wielu konsumentów oczekuje, aż w buforze pojawią się jakieś dane oraz ciągle są produkowane nowe dane, to każdy oczekujący konsument w końcu coś z bufora pobierze. Nie zdarzy się tak, że pewien konsument czeka w nieskończoność na pobranie danych, jeśli tylko ciągle napływają one do bufora.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Jeśli wielu producentów oczekuje, aż w buforze będzie wolne miejsce, a konsumenci ciągle coś z bufora pobierają, to każdy oczekujący producent będzie mógł coś włożyć do bufora. Nie zdarzy się tak, że pewien producent czeka w nieskończoność, jeśli tylko ciągle z bufora coś jest pobierane. 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653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Zastosowanie zmiennej warunkowej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836712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NUM_THREADS  3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TCOUNT 10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COUNT_LIMIT 12</a:t>
            </a:r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    </a:t>
            </a:r>
            <a:r>
              <a:rPr lang="pl-PL" sz="1400" dirty="0" err="1"/>
              <a:t>count</a:t>
            </a:r>
            <a:r>
              <a:rPr lang="pl-PL" sz="1400" dirty="0"/>
              <a:t> = 0;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pthread_mutex_t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count_mutex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pthread_cond_t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count_threshold_cv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 smtClean="0"/>
              <a:t>void</a:t>
            </a:r>
            <a:r>
              <a:rPr lang="pl-PL" sz="1400" dirty="0" smtClean="0"/>
              <a:t> </a:t>
            </a:r>
            <a:r>
              <a:rPr lang="pl-PL" sz="1400" dirty="0"/>
              <a:t>*</a:t>
            </a:r>
            <a:r>
              <a:rPr lang="pl-PL" sz="1400" dirty="0" err="1"/>
              <a:t>inc_count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*t)</a:t>
            </a:r>
          </a:p>
          <a:p>
            <a:r>
              <a:rPr lang="pl-PL" sz="1400" dirty="0" smtClean="0"/>
              <a:t>{  </a:t>
            </a:r>
            <a:r>
              <a:rPr lang="pl-PL" sz="1400" dirty="0" err="1"/>
              <a:t>int</a:t>
            </a:r>
            <a:r>
              <a:rPr lang="pl-PL" sz="1400" dirty="0"/>
              <a:t> i;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long</a:t>
            </a:r>
            <a:r>
              <a:rPr lang="pl-PL" sz="1400" dirty="0"/>
              <a:t> </a:t>
            </a:r>
            <a:r>
              <a:rPr lang="pl-PL" sz="1400" dirty="0" err="1"/>
              <a:t>my_id</a:t>
            </a:r>
            <a:r>
              <a:rPr lang="pl-PL" sz="1400" dirty="0"/>
              <a:t> = (</a:t>
            </a:r>
            <a:r>
              <a:rPr lang="pl-PL" sz="1400" dirty="0" err="1"/>
              <a:t>long</a:t>
            </a:r>
            <a:r>
              <a:rPr lang="pl-PL" sz="1400" dirty="0"/>
              <a:t>)t;</a:t>
            </a:r>
          </a:p>
          <a:p>
            <a:r>
              <a:rPr lang="nn-NO" sz="1400" dirty="0" smtClean="0"/>
              <a:t>  </a:t>
            </a:r>
            <a:r>
              <a:rPr lang="nn-NO" sz="1400" dirty="0"/>
              <a:t>for (i=0; i &lt; TCOUNT; i++) {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pthread_mutex_lock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00B050"/>
                </a:solidFill>
              </a:rPr>
              <a:t>count</a:t>
            </a:r>
            <a:r>
              <a:rPr lang="pl-PL" sz="1400" dirty="0">
                <a:solidFill>
                  <a:srgbClr val="00B050"/>
                </a:solidFill>
              </a:rPr>
              <a:t>++;</a:t>
            </a:r>
          </a:p>
          <a:p>
            <a:r>
              <a:rPr lang="pl-PL" sz="1400" dirty="0" err="1" smtClean="0">
                <a:solidFill>
                  <a:srgbClr val="FF0000"/>
                </a:solidFill>
              </a:rPr>
              <a:t>if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count</a:t>
            </a:r>
            <a:r>
              <a:rPr lang="pl-PL" sz="1400" dirty="0">
                <a:solidFill>
                  <a:srgbClr val="FF0000"/>
                </a:solidFill>
              </a:rPr>
              <a:t> == COUNT_LIMIT) {</a:t>
            </a:r>
          </a:p>
          <a:p>
            <a:r>
              <a:rPr lang="en-US" sz="1400" dirty="0"/>
              <a:t>  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inc_count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, count = %d  </a:t>
            </a:r>
            <a:endParaRPr lang="pl-PL" sz="1400" dirty="0" smtClean="0"/>
          </a:p>
          <a:p>
            <a:r>
              <a:rPr lang="pl-PL" sz="1400" dirty="0" smtClean="0"/>
              <a:t>	</a:t>
            </a:r>
            <a:r>
              <a:rPr lang="en-US" sz="1400" dirty="0" smtClean="0"/>
              <a:t>Threshold </a:t>
            </a:r>
            <a:r>
              <a:rPr lang="en-US" sz="1400" dirty="0"/>
              <a:t>reached. </a:t>
            </a:r>
            <a:r>
              <a:rPr lang="en-US" sz="1400" dirty="0" smtClean="0"/>
              <a:t>",</a:t>
            </a:r>
            <a:r>
              <a:rPr lang="pl-PL" sz="1400" dirty="0" smtClean="0"/>
              <a:t> </a:t>
            </a:r>
            <a:r>
              <a:rPr lang="pl-PL" sz="1400" dirty="0" err="1" smtClean="0"/>
              <a:t>my_id</a:t>
            </a:r>
            <a:r>
              <a:rPr lang="pl-PL" sz="1400" dirty="0"/>
              <a:t>, </a:t>
            </a:r>
            <a:r>
              <a:rPr lang="pl-PL" sz="1400" dirty="0" err="1"/>
              <a:t>count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</a:t>
            </a:r>
            <a:r>
              <a:rPr lang="pl-PL" sz="1400" dirty="0" err="1">
                <a:solidFill>
                  <a:srgbClr val="FF0000"/>
                </a:solidFill>
              </a:rPr>
              <a:t>pthread_cond_signal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count_threshold_cv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  </a:t>
            </a:r>
            <a:r>
              <a:rPr lang="pl-PL" sz="1400" dirty="0" err="1"/>
              <a:t>printf</a:t>
            </a:r>
            <a:r>
              <a:rPr lang="pl-PL" sz="1400" dirty="0"/>
              <a:t>("Just </a:t>
            </a:r>
            <a:r>
              <a:rPr lang="pl-PL" sz="1400" dirty="0" err="1"/>
              <a:t>sent</a:t>
            </a:r>
            <a:r>
              <a:rPr lang="pl-PL" sz="1400" dirty="0"/>
              <a:t> </a:t>
            </a:r>
            <a:r>
              <a:rPr lang="pl-PL" sz="1400" dirty="0" err="1"/>
              <a:t>signal</a:t>
            </a:r>
            <a:r>
              <a:rPr lang="pl-PL" sz="1400" dirty="0"/>
              <a:t>.\n");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inc_count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, count = %d, </a:t>
            </a:r>
            <a:r>
              <a:rPr lang="en-US" sz="1400" dirty="0" smtClean="0"/>
              <a:t>unlocking</a:t>
            </a:r>
            <a:endParaRPr lang="pl-PL" sz="1400" dirty="0" smtClean="0"/>
          </a:p>
          <a:p>
            <a:r>
              <a:rPr lang="pl-PL" sz="1400" dirty="0"/>
              <a:t> </a:t>
            </a:r>
            <a:r>
              <a:rPr lang="pl-PL" sz="1400" dirty="0" smtClean="0"/>
              <a:t>  </a:t>
            </a:r>
            <a:r>
              <a:rPr lang="en-US" sz="1400" dirty="0" smtClean="0"/>
              <a:t> </a:t>
            </a:r>
            <a:r>
              <a:rPr lang="en-US" sz="1400" dirty="0" err="1"/>
              <a:t>mutex</a:t>
            </a:r>
            <a:r>
              <a:rPr lang="en-US" sz="1400" dirty="0"/>
              <a:t>\n</a:t>
            </a:r>
            <a:r>
              <a:rPr lang="en-US" sz="1400" dirty="0" smtClean="0"/>
              <a:t>",</a:t>
            </a:r>
            <a:r>
              <a:rPr lang="pl-PL" sz="1400" dirty="0" smtClean="0"/>
              <a:t>   </a:t>
            </a:r>
            <a:r>
              <a:rPr lang="pl-PL" sz="1400" dirty="0" err="1"/>
              <a:t>my_id</a:t>
            </a:r>
            <a:r>
              <a:rPr lang="pl-PL" sz="1400" dirty="0"/>
              <a:t>, </a:t>
            </a:r>
            <a:r>
              <a:rPr lang="pl-PL" sz="1400" dirty="0" err="1"/>
              <a:t>count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pthread_mutex_unlock</a:t>
            </a:r>
            <a:r>
              <a:rPr lang="pl-PL" sz="1400" dirty="0"/>
              <a:t>(&amp;</a:t>
            </a:r>
            <a:r>
              <a:rPr lang="pl-PL" sz="1400" dirty="0" err="1"/>
              <a:t>count_mutex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(1); }</a:t>
            </a:r>
            <a:r>
              <a:rPr lang="pl-PL" sz="1400" dirty="0"/>
              <a:t> </a:t>
            </a:r>
            <a:r>
              <a:rPr lang="pl-PL" sz="1400" dirty="0" err="1" smtClean="0"/>
              <a:t>pthread_exit</a:t>
            </a:r>
            <a:r>
              <a:rPr lang="pl-PL" sz="1400" dirty="0" smtClean="0"/>
              <a:t>(NULL); }</a:t>
            </a:r>
          </a:p>
          <a:p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03787" y="836712"/>
            <a:ext cx="4400872" cy="48320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 smtClean="0"/>
              <a:t>void</a:t>
            </a:r>
            <a:r>
              <a:rPr lang="pl-PL" sz="1400" dirty="0" smtClean="0"/>
              <a:t> </a:t>
            </a:r>
            <a:r>
              <a:rPr lang="pl-PL" sz="1400" dirty="0"/>
              <a:t>*</a:t>
            </a:r>
            <a:r>
              <a:rPr lang="pl-PL" sz="1400" dirty="0" err="1"/>
              <a:t>watch_count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*t)</a:t>
            </a:r>
          </a:p>
          <a:p>
            <a:r>
              <a:rPr lang="pl-PL" sz="1400" dirty="0" smtClean="0"/>
              <a:t>{  </a:t>
            </a:r>
            <a:r>
              <a:rPr lang="pl-PL" sz="1400" dirty="0" err="1"/>
              <a:t>long</a:t>
            </a:r>
            <a:r>
              <a:rPr lang="pl-PL" sz="1400" dirty="0"/>
              <a:t> </a:t>
            </a:r>
            <a:r>
              <a:rPr lang="pl-PL" sz="1400" dirty="0" err="1"/>
              <a:t>my_id</a:t>
            </a:r>
            <a:r>
              <a:rPr lang="pl-PL" sz="1400" dirty="0"/>
              <a:t> = (</a:t>
            </a:r>
            <a:r>
              <a:rPr lang="pl-PL" sz="1400" dirty="0" err="1"/>
              <a:t>long</a:t>
            </a:r>
            <a:r>
              <a:rPr lang="pl-PL" sz="1400" dirty="0"/>
              <a:t>)t;</a:t>
            </a:r>
          </a:p>
          <a:p>
            <a:r>
              <a:rPr lang="pl-PL" sz="1400" dirty="0" smtClean="0"/>
              <a:t> </a:t>
            </a:r>
            <a:r>
              <a:rPr lang="en-US" sz="1400" dirty="0" smtClean="0"/>
              <a:t>  </a:t>
            </a:r>
            <a:r>
              <a:rPr lang="en-US" sz="1400" dirty="0" err="1"/>
              <a:t>printf</a:t>
            </a:r>
            <a:r>
              <a:rPr lang="en-US" sz="1400" dirty="0"/>
              <a:t>("Starting </a:t>
            </a:r>
            <a:r>
              <a:rPr lang="en-US" sz="1400" dirty="0" err="1"/>
              <a:t>watch_count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\n", </a:t>
            </a:r>
            <a:r>
              <a:rPr lang="en-US" sz="1400" dirty="0" err="1"/>
              <a:t>my_id</a:t>
            </a:r>
            <a:r>
              <a:rPr lang="en-US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</a:t>
            </a:r>
            <a:r>
              <a:rPr lang="pl-PL" sz="1400" dirty="0" err="1" smtClean="0">
                <a:solidFill>
                  <a:srgbClr val="FF0000"/>
                </a:solidFill>
              </a:rPr>
              <a:t>pthread_mutex_lock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 err="1" smtClean="0">
                <a:solidFill>
                  <a:srgbClr val="FF0000"/>
                </a:solidFill>
              </a:rPr>
              <a:t>while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count</a:t>
            </a:r>
            <a:r>
              <a:rPr lang="pl-PL" sz="1400" dirty="0">
                <a:solidFill>
                  <a:srgbClr val="FF0000"/>
                </a:solidFill>
              </a:rPr>
              <a:t> &lt; COUNT_LIMIT)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watch_count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 Count= %d</a:t>
            </a:r>
            <a:r>
              <a:rPr lang="en-US" sz="1400" dirty="0" smtClean="0"/>
              <a:t>.</a:t>
            </a:r>
            <a:endParaRPr lang="pl-PL" sz="1400" dirty="0" smtClean="0"/>
          </a:p>
          <a:p>
            <a:r>
              <a:rPr lang="pl-PL" sz="1400" dirty="0"/>
              <a:t> </a:t>
            </a:r>
            <a:r>
              <a:rPr lang="pl-PL" sz="1400" dirty="0" smtClean="0"/>
              <a:t>   </a:t>
            </a:r>
            <a:r>
              <a:rPr lang="en-US" sz="1400" dirty="0" smtClean="0"/>
              <a:t>Going </a:t>
            </a:r>
            <a:r>
              <a:rPr lang="en-US" sz="1400" dirty="0"/>
              <a:t>into wait...\n", </a:t>
            </a:r>
            <a:r>
              <a:rPr lang="en-US" sz="1400" dirty="0" err="1"/>
              <a:t>my_id,count</a:t>
            </a:r>
            <a:r>
              <a:rPr lang="en-US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pthread_cond_wait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count_threshold_cv</a:t>
            </a:r>
            <a:r>
              <a:rPr lang="pl-PL" sz="1400" dirty="0">
                <a:solidFill>
                  <a:srgbClr val="FF0000"/>
                </a:solidFill>
              </a:rPr>
              <a:t>, </a:t>
            </a:r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sz="1400" dirty="0">
                <a:solidFill>
                  <a:srgbClr val="FF0000"/>
                </a:solidFill>
              </a:rPr>
              <a:t>	</a:t>
            </a:r>
            <a:r>
              <a:rPr lang="pl-PL" sz="1400" dirty="0" smtClean="0">
                <a:solidFill>
                  <a:srgbClr val="FF0000"/>
                </a:solidFill>
              </a:rPr>
              <a:t>	&amp;</a:t>
            </a:r>
            <a:r>
              <a:rPr lang="pl-PL" sz="1400" dirty="0" err="1">
                <a:solidFill>
                  <a:srgbClr val="FF0000"/>
                </a:solidFill>
              </a:rPr>
              <a:t>count_mutex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watch_count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 Condition signal </a:t>
            </a:r>
            <a:r>
              <a:rPr lang="pl-PL" sz="1400" dirty="0"/>
              <a:t> </a:t>
            </a:r>
            <a:r>
              <a:rPr lang="pl-PL" sz="1400" dirty="0" smtClean="0"/>
              <a:t>	</a:t>
            </a:r>
            <a:r>
              <a:rPr lang="en-US" sz="1400" dirty="0" smtClean="0"/>
              <a:t>received</a:t>
            </a:r>
            <a:r>
              <a:rPr lang="en-US" sz="1400" dirty="0"/>
              <a:t>. Count= %d\n", </a:t>
            </a:r>
            <a:r>
              <a:rPr lang="en-US" sz="1400" dirty="0" err="1"/>
              <a:t>my_id,count</a:t>
            </a:r>
            <a:r>
              <a:rPr lang="en-US" sz="1400" dirty="0"/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watch_count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 Updating the value of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smtClean="0"/>
              <a:t>count</a:t>
            </a:r>
            <a:r>
              <a:rPr lang="en-US" sz="1400" dirty="0"/>
              <a:t>... %d\n", </a:t>
            </a:r>
            <a:r>
              <a:rPr lang="en-US" sz="1400" dirty="0" err="1"/>
              <a:t>my_id,count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count</a:t>
            </a:r>
            <a:r>
              <a:rPr lang="pl-PL" sz="1400" dirty="0"/>
              <a:t> += 125;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watch_count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 count now = %d.\n</a:t>
            </a:r>
            <a:r>
              <a:rPr lang="en-US" sz="1400" dirty="0" smtClean="0"/>
              <a:t>",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smtClean="0"/>
              <a:t> </a:t>
            </a:r>
            <a:r>
              <a:rPr lang="en-US" sz="1400" dirty="0" err="1"/>
              <a:t>my_id</a:t>
            </a:r>
            <a:r>
              <a:rPr lang="en-US" sz="1400" dirty="0"/>
              <a:t>, count);</a:t>
            </a:r>
          </a:p>
          <a:p>
            <a:r>
              <a:rPr lang="pl-PL" sz="1400" dirty="0"/>
              <a:t>   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watch_count</a:t>
            </a:r>
            <a:r>
              <a:rPr lang="en-US" sz="1400" dirty="0"/>
              <a:t>(): thread %</a:t>
            </a:r>
            <a:r>
              <a:rPr lang="en-US" sz="1400" dirty="0" err="1"/>
              <a:t>ld</a:t>
            </a:r>
            <a:r>
              <a:rPr lang="en-US" sz="1400" dirty="0"/>
              <a:t>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</a:t>
            </a:r>
            <a:r>
              <a:rPr lang="en-US" sz="1400" dirty="0" smtClean="0"/>
              <a:t>Unlocking </a:t>
            </a:r>
            <a:r>
              <a:rPr lang="en-US" sz="1400" dirty="0" err="1"/>
              <a:t>mutex</a:t>
            </a:r>
            <a:r>
              <a:rPr lang="en-US" sz="1400" dirty="0"/>
              <a:t>.\n", </a:t>
            </a:r>
            <a:r>
              <a:rPr lang="en-US" sz="1400" dirty="0" err="1"/>
              <a:t>my_id</a:t>
            </a:r>
            <a:r>
              <a:rPr lang="en-US" sz="1400" dirty="0"/>
              <a:t>);</a:t>
            </a:r>
          </a:p>
          <a:p>
            <a:r>
              <a:rPr lang="pl-PL" sz="1400" dirty="0"/>
              <a:t>  </a:t>
            </a:r>
            <a:r>
              <a:rPr lang="pl-PL" sz="1400" dirty="0" err="1">
                <a:solidFill>
                  <a:srgbClr val="FF0000"/>
                </a:solidFill>
              </a:rPr>
              <a:t>pthread_mutex_unlock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pthread_exit</a:t>
            </a:r>
            <a:r>
              <a:rPr lang="pl-PL" sz="1400" dirty="0"/>
              <a:t>(NULL);</a:t>
            </a:r>
          </a:p>
          <a:p>
            <a:r>
              <a:rPr lang="pl-PL" sz="1400" smtClean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723277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Zastosowanie zmiennej warunkowej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403648" y="6309320"/>
            <a:ext cx="2895600" cy="365125"/>
          </a:xfrm>
        </p:spPr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21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79512" y="764704"/>
            <a:ext cx="4400872" cy="5478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int</a:t>
            </a:r>
            <a:r>
              <a:rPr lang="pl-PL" sz="1400" dirty="0"/>
              <a:t> i, </a:t>
            </a:r>
            <a:r>
              <a:rPr lang="pl-PL" sz="1400" dirty="0" err="1"/>
              <a:t>rc</a:t>
            </a:r>
            <a:r>
              <a:rPr lang="pl-PL" sz="1400" dirty="0"/>
              <a:t>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long</a:t>
            </a:r>
            <a:r>
              <a:rPr lang="pl-PL" sz="1400" dirty="0"/>
              <a:t> t1=1, t2=2, t3=3;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threads</a:t>
            </a:r>
            <a:r>
              <a:rPr lang="pl-PL" sz="1400" dirty="0"/>
              <a:t>[3];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pthread_attr_t</a:t>
            </a:r>
            <a:r>
              <a:rPr lang="pl-PL" sz="1400" dirty="0"/>
              <a:t> </a:t>
            </a:r>
            <a:r>
              <a:rPr lang="pl-PL" sz="1400" dirty="0" err="1"/>
              <a:t>attr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pl-PL" sz="1400" dirty="0" err="1" smtClean="0">
                <a:solidFill>
                  <a:srgbClr val="FF0000"/>
                </a:solidFill>
              </a:rPr>
              <a:t>pthread_mutex_init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count_mutex</a:t>
            </a:r>
            <a:r>
              <a:rPr lang="pl-PL" sz="1400" dirty="0">
                <a:solidFill>
                  <a:srgbClr val="FF0000"/>
                </a:solidFill>
              </a:rPr>
              <a:t>, NULL);</a:t>
            </a:r>
          </a:p>
          <a:p>
            <a:r>
              <a:rPr lang="pl-PL" sz="1400" dirty="0" err="1" smtClean="0">
                <a:solidFill>
                  <a:srgbClr val="FF0000"/>
                </a:solidFill>
              </a:rPr>
              <a:t>pthread_cond_init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count_threshold_cv</a:t>
            </a:r>
            <a:r>
              <a:rPr lang="pl-PL" sz="1400" dirty="0">
                <a:solidFill>
                  <a:srgbClr val="FF0000"/>
                </a:solidFill>
              </a:rPr>
              <a:t>, NULL);</a:t>
            </a:r>
          </a:p>
          <a:p>
            <a:endParaRPr lang="pl-PL" sz="1400" dirty="0"/>
          </a:p>
          <a:p>
            <a:r>
              <a:rPr lang="pl-PL" sz="1400" dirty="0" err="1" smtClean="0"/>
              <a:t>pthread_attr_init</a:t>
            </a:r>
            <a:r>
              <a:rPr lang="pl-PL" sz="1400" dirty="0"/>
              <a:t>(&amp;</a:t>
            </a:r>
            <a:r>
              <a:rPr lang="pl-PL" sz="1400" dirty="0" err="1"/>
              <a:t>attr</a:t>
            </a:r>
            <a:r>
              <a:rPr lang="pl-PL" sz="1400" dirty="0"/>
              <a:t>);</a:t>
            </a:r>
          </a:p>
          <a:p>
            <a:r>
              <a:rPr lang="pl-PL" sz="1400" dirty="0" err="1" smtClean="0"/>
              <a:t>pthread_attr_setdetachstate</a:t>
            </a:r>
            <a:r>
              <a:rPr lang="pl-PL" sz="1400" dirty="0"/>
              <a:t>(&amp;</a:t>
            </a:r>
            <a:r>
              <a:rPr lang="pl-PL" sz="1400" dirty="0" err="1"/>
              <a:t>attr</a:t>
            </a:r>
            <a:r>
              <a:rPr lang="pl-PL" sz="1400" dirty="0"/>
              <a:t>, </a:t>
            </a:r>
            <a:endParaRPr lang="pl-PL" sz="1400" dirty="0" smtClean="0"/>
          </a:p>
          <a:p>
            <a:r>
              <a:rPr lang="pl-PL" sz="1400" dirty="0" smtClean="0"/>
              <a:t>PTHREAD_CREATE_JOINABLE</a:t>
            </a:r>
            <a:r>
              <a:rPr lang="pl-PL" sz="1400" dirty="0"/>
              <a:t>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pthread_create</a:t>
            </a:r>
            <a:r>
              <a:rPr lang="en-US" sz="1400" dirty="0"/>
              <a:t>(&amp;threads[0],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smtClean="0"/>
              <a:t>&amp;</a:t>
            </a:r>
            <a:r>
              <a:rPr lang="en-US" sz="1400" dirty="0" err="1"/>
              <a:t>attr</a:t>
            </a:r>
            <a:r>
              <a:rPr lang="en-US" sz="1400" dirty="0"/>
              <a:t>, </a:t>
            </a:r>
            <a:r>
              <a:rPr lang="en-US" sz="1400" dirty="0" err="1"/>
              <a:t>watch_count</a:t>
            </a:r>
            <a:r>
              <a:rPr lang="en-US" sz="1400" dirty="0"/>
              <a:t>, </a:t>
            </a:r>
            <a:r>
              <a:rPr lang="pl-PL" sz="1400" dirty="0" smtClean="0"/>
              <a:t> </a:t>
            </a:r>
            <a:r>
              <a:rPr lang="en-US" sz="1400" dirty="0" smtClean="0"/>
              <a:t>(</a:t>
            </a:r>
            <a:r>
              <a:rPr lang="en-US" sz="1400" dirty="0"/>
              <a:t>void *)t1);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pthread_create</a:t>
            </a:r>
            <a:r>
              <a:rPr lang="en-US" sz="1400" dirty="0"/>
              <a:t>(&amp;threads[1</a:t>
            </a:r>
            <a:r>
              <a:rPr lang="en-US" sz="1400" dirty="0" smtClean="0"/>
              <a:t>],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smtClean="0"/>
              <a:t> </a:t>
            </a:r>
            <a:r>
              <a:rPr lang="en-US" sz="1400" dirty="0"/>
              <a:t>&amp;</a:t>
            </a:r>
            <a:r>
              <a:rPr lang="en-US" sz="1400" dirty="0" err="1"/>
              <a:t>attr</a:t>
            </a:r>
            <a:r>
              <a:rPr lang="en-US" sz="1400" dirty="0"/>
              <a:t>, </a:t>
            </a:r>
            <a:r>
              <a:rPr lang="en-US" sz="1400" dirty="0" err="1"/>
              <a:t>inc_count</a:t>
            </a:r>
            <a:r>
              <a:rPr lang="en-US" sz="1400" dirty="0"/>
              <a:t>, (void *)t2);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pthread_create</a:t>
            </a:r>
            <a:r>
              <a:rPr lang="en-US" sz="1400" dirty="0"/>
              <a:t>(&amp;threads[2],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smtClean="0"/>
              <a:t>&amp;</a:t>
            </a:r>
            <a:r>
              <a:rPr lang="en-US" sz="1400" dirty="0" err="1"/>
              <a:t>attr</a:t>
            </a:r>
            <a:r>
              <a:rPr lang="en-US" sz="1400" dirty="0"/>
              <a:t>, </a:t>
            </a:r>
            <a:r>
              <a:rPr lang="en-US" sz="1400" dirty="0" err="1"/>
              <a:t>inc_count</a:t>
            </a:r>
            <a:r>
              <a:rPr lang="en-US" sz="1400" dirty="0"/>
              <a:t>, (void *)t3);</a:t>
            </a:r>
          </a:p>
          <a:p>
            <a:endParaRPr lang="en-US" sz="1400" dirty="0"/>
          </a:p>
          <a:p>
            <a:r>
              <a:rPr lang="en-US" sz="1400" dirty="0"/>
              <a:t>  for (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NUM_THREADS;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pthread_join</a:t>
            </a:r>
            <a:r>
              <a:rPr lang="pl-PL" sz="1400" dirty="0"/>
              <a:t>(</a:t>
            </a:r>
            <a:r>
              <a:rPr lang="pl-PL" sz="1400" dirty="0" err="1"/>
              <a:t>threads</a:t>
            </a:r>
            <a:r>
              <a:rPr lang="pl-PL" sz="1400" dirty="0"/>
              <a:t>[i], NULL</a:t>
            </a:r>
            <a:r>
              <a:rPr lang="pl-PL" sz="1400" dirty="0" smtClean="0"/>
              <a:t>);  </a:t>
            </a:r>
            <a:r>
              <a:rPr lang="pl-PL" sz="1400" dirty="0"/>
              <a:t>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printf</a:t>
            </a:r>
            <a:r>
              <a:rPr lang="en-US" sz="1400" dirty="0"/>
              <a:t> ("Main(): Waited and joined with %d threads. Final </a:t>
            </a:r>
            <a:r>
              <a:rPr lang="pl-PL" sz="1400" dirty="0" smtClean="0"/>
              <a:t>	</a:t>
            </a:r>
            <a:r>
              <a:rPr lang="en-US" sz="1400" dirty="0" smtClean="0"/>
              <a:t>value </a:t>
            </a:r>
            <a:r>
              <a:rPr lang="en-US" sz="1400" dirty="0"/>
              <a:t>of count = %d. Done.\n",</a:t>
            </a:r>
          </a:p>
          <a:p>
            <a:r>
              <a:rPr lang="pl-PL" sz="1400" dirty="0"/>
              <a:t>          </a:t>
            </a:r>
            <a:r>
              <a:rPr lang="pl-PL" sz="1400" dirty="0" smtClean="0"/>
              <a:t>	NUM_THREADS</a:t>
            </a:r>
            <a:r>
              <a:rPr lang="pl-PL" sz="1400" dirty="0"/>
              <a:t>, </a:t>
            </a:r>
            <a:r>
              <a:rPr lang="pl-PL" sz="1400" dirty="0" err="1"/>
              <a:t>count</a:t>
            </a:r>
            <a:r>
              <a:rPr lang="pl-PL" sz="1400" dirty="0" smtClean="0"/>
              <a:t>);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580384" y="760165"/>
            <a:ext cx="4400872" cy="116955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  </a:t>
            </a:r>
            <a:r>
              <a:rPr lang="pl-PL" sz="1400" dirty="0"/>
              <a:t>/* </a:t>
            </a:r>
            <a:r>
              <a:rPr lang="pl-PL" sz="1400" dirty="0" err="1"/>
              <a:t>Clean</a:t>
            </a:r>
            <a:r>
              <a:rPr lang="pl-PL" sz="1400" dirty="0"/>
              <a:t> </a:t>
            </a:r>
            <a:r>
              <a:rPr lang="pl-PL" sz="1400" dirty="0" err="1"/>
              <a:t>up</a:t>
            </a:r>
            <a:r>
              <a:rPr lang="pl-PL" sz="1400" dirty="0"/>
              <a:t> and </a:t>
            </a:r>
            <a:r>
              <a:rPr lang="pl-PL" sz="1400" dirty="0" err="1"/>
              <a:t>exit</a:t>
            </a:r>
            <a:r>
              <a:rPr lang="pl-PL" sz="1400" dirty="0"/>
              <a:t> */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pthread_attr_destroy</a:t>
            </a:r>
            <a:r>
              <a:rPr lang="pl-PL" sz="1400" dirty="0"/>
              <a:t>(&amp;</a:t>
            </a:r>
            <a:r>
              <a:rPr lang="pl-PL" sz="1400" dirty="0" err="1"/>
              <a:t>attr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</a:t>
            </a:r>
            <a:r>
              <a:rPr lang="pl-PL" sz="1400" dirty="0" err="1">
                <a:solidFill>
                  <a:srgbClr val="FF0000"/>
                </a:solidFill>
              </a:rPr>
              <a:t>pthread_mutex_destroy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</a:t>
            </a:r>
            <a:r>
              <a:rPr lang="pl-PL" sz="1400" dirty="0" err="1">
                <a:solidFill>
                  <a:srgbClr val="FF0000"/>
                </a:solidFill>
              </a:rPr>
              <a:t>pthread_cond_destroy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count_threshold_cv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pthread_exit</a:t>
            </a:r>
            <a:r>
              <a:rPr lang="pl-PL" sz="1400" dirty="0"/>
              <a:t> (NULL</a:t>
            </a:r>
            <a:r>
              <a:rPr lang="pl-PL" sz="1400" dirty="0" smtClean="0"/>
              <a:t>);}</a:t>
            </a:r>
            <a:endParaRPr lang="pl-PL" sz="1400" dirty="0"/>
          </a:p>
        </p:txBody>
      </p:sp>
      <p:sp>
        <p:nvSpPr>
          <p:cNvPr id="3" name="Prostokąt 2"/>
          <p:cNvSpPr/>
          <p:nvPr/>
        </p:nvSpPr>
        <p:spPr>
          <a:xfrm>
            <a:off x="4716016" y="2110790"/>
            <a:ext cx="4265240" cy="44935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100" dirty="0"/>
              <a:t>Starting </a:t>
            </a:r>
            <a:r>
              <a:rPr lang="en-US" sz="1100" dirty="0" err="1"/>
              <a:t>watch_count</a:t>
            </a:r>
            <a:r>
              <a:rPr lang="en-US" sz="1100" dirty="0"/>
              <a:t>(): thread 1</a:t>
            </a:r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2,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watch_count</a:t>
            </a:r>
            <a:r>
              <a:rPr lang="en-US" sz="1100" dirty="0"/>
              <a:t>(): thread 1 going into wait...</a:t>
            </a:r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3,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4,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5,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6,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7,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8,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9,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10,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11,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12  Threshold reached. Just sent signal.</a:t>
            </a:r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12,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watch_count</a:t>
            </a:r>
            <a:r>
              <a:rPr lang="en-US" sz="1100" dirty="0"/>
              <a:t>(): thread 1 Condition signal received.</a:t>
            </a:r>
          </a:p>
          <a:p>
            <a:r>
              <a:rPr lang="en-US" sz="1100" dirty="0" err="1"/>
              <a:t>watch_count</a:t>
            </a:r>
            <a:r>
              <a:rPr lang="en-US" sz="1100" dirty="0"/>
              <a:t>(): thread 1 count now = 137.</a:t>
            </a:r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138,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139,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140,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141,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142,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143,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3, count = 144,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 err="1"/>
              <a:t>inc_count</a:t>
            </a:r>
            <a:r>
              <a:rPr lang="en-US" sz="1100" dirty="0"/>
              <a:t>(): thread 2, count = 145, unlocking </a:t>
            </a:r>
            <a:r>
              <a:rPr lang="en-US" sz="1100" dirty="0" err="1"/>
              <a:t>mutex</a:t>
            </a:r>
            <a:endParaRPr lang="en-US" sz="1100" dirty="0"/>
          </a:p>
          <a:p>
            <a:r>
              <a:rPr lang="en-US" sz="1100" dirty="0"/>
              <a:t>Main(): Waited on 3 threads. Final value of count = 145. Done.</a:t>
            </a: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3930958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W przykładowym programie pracują 4 wątki – 1 macierzysty i 3 potomne.</a:t>
            </a:r>
          </a:p>
          <a:p>
            <a:r>
              <a:rPr lang="pl-PL" dirty="0" smtClean="0"/>
              <a:t>W dwu z potomnych wątków następuje inkrementacja zmiennej </a:t>
            </a:r>
            <a:r>
              <a:rPr lang="pl-PL" dirty="0" err="1" smtClean="0"/>
              <a:t>count</a:t>
            </a:r>
            <a:r>
              <a:rPr lang="pl-PL" dirty="0" smtClean="0"/>
              <a:t>.</a:t>
            </a:r>
          </a:p>
          <a:p>
            <a:r>
              <a:rPr lang="pl-PL" dirty="0" smtClean="0"/>
              <a:t>Od stanu tej zmiennej uzależnione jest odblokowanie  trzeciego z wątków potomnych, który stosuje do monitorowania stanu tej zmiennej zmienną warunkową.</a:t>
            </a:r>
          </a:p>
          <a:p>
            <a:r>
              <a:rPr lang="pl-PL" dirty="0" smtClean="0"/>
              <a:t>Ten wątek, który „wykryje”, że stan zmiennej spełnia warunek odblokowania wątku zablokowanego, sygnalizuje wątkowi zablokowanemu, że może podjąć dalsze obliczenia.</a:t>
            </a:r>
          </a:p>
          <a:p>
            <a:r>
              <a:rPr lang="pl-PL" dirty="0" smtClean="0"/>
              <a:t>W konsekwencji wątek zablokowany modyfikuje stan zmiennej </a:t>
            </a:r>
            <a:r>
              <a:rPr lang="pl-PL" dirty="0" err="1" smtClean="0"/>
              <a:t>count</a:t>
            </a:r>
            <a:r>
              <a:rPr lang="pl-PL" dirty="0" smtClean="0"/>
              <a:t> i kończy obliczenia.</a:t>
            </a:r>
          </a:p>
          <a:p>
            <a:r>
              <a:rPr lang="pl-PL" dirty="0" smtClean="0"/>
              <a:t>Wątki 1 i 2 kontynuują modyfikowanie zmiennej współdzielonej do momentu, gdy spełnione są warunki końce wykonywania ich pętli.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9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Bariery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836713"/>
            <a:ext cx="8640960" cy="14401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Bariera jest narzędziem do synchronizacji procesów działających w</a:t>
            </a:r>
          </a:p>
          <a:p>
            <a:pPr marL="0" indent="0">
              <a:buNone/>
            </a:pPr>
            <a:r>
              <a:rPr lang="pl-PL" dirty="0"/>
              <a:t>ramach grup. Wywołanie funkcji </a:t>
            </a:r>
            <a:r>
              <a:rPr lang="pl-PL" dirty="0" err="1"/>
              <a:t>pthread</a:t>
            </a:r>
            <a:r>
              <a:rPr lang="pl-PL" dirty="0"/>
              <a:t> </a:t>
            </a:r>
            <a:r>
              <a:rPr lang="pl-PL" dirty="0" err="1"/>
              <a:t>barrier</a:t>
            </a:r>
            <a:r>
              <a:rPr lang="pl-PL" dirty="0"/>
              <a:t> </a:t>
            </a:r>
            <a:r>
              <a:rPr lang="pl-PL" dirty="0" err="1"/>
              <a:t>wait</a:t>
            </a:r>
            <a:r>
              <a:rPr lang="pl-PL" dirty="0"/>
              <a:t>(...)</a:t>
            </a:r>
          </a:p>
          <a:p>
            <a:pPr marL="0" indent="0">
              <a:buNone/>
            </a:pPr>
            <a:r>
              <a:rPr lang="pl-PL" dirty="0"/>
              <a:t>powoduje zablokowanie zadania bieżącego do chwili gdy zadana liczba</a:t>
            </a:r>
          </a:p>
          <a:p>
            <a:pPr marL="0" indent="0">
              <a:buNone/>
            </a:pPr>
            <a:r>
              <a:rPr lang="pl-PL" dirty="0" smtClean="0"/>
              <a:t>wątków </a:t>
            </a:r>
            <a:r>
              <a:rPr lang="pl-PL" dirty="0"/>
              <a:t>zadań nie wywoła tej procedury.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23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828405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5997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360040"/>
          </a:xfrm>
        </p:spPr>
        <p:txBody>
          <a:bodyPr>
            <a:noAutofit/>
          </a:bodyPr>
          <a:lstStyle/>
          <a:p>
            <a:r>
              <a:rPr lang="pl-PL" sz="2400" dirty="0" smtClean="0"/>
              <a:t>Inicjalizacja bariery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10976" y="764704"/>
            <a:ext cx="850949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latin typeface="Courier New"/>
              </a:rPr>
              <a:t>int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pthread_barrier_init</a:t>
            </a:r>
            <a:r>
              <a:rPr lang="pl-PL" b="1" dirty="0">
                <a:latin typeface="Courier New"/>
              </a:rPr>
              <a:t>( </a:t>
            </a:r>
            <a:r>
              <a:rPr lang="pl-PL" b="1" dirty="0" err="1">
                <a:latin typeface="Courier New"/>
              </a:rPr>
              <a:t>pthread_barrier_t</a:t>
            </a:r>
            <a:r>
              <a:rPr lang="pl-PL" b="1" dirty="0">
                <a:latin typeface="Courier New"/>
              </a:rPr>
              <a:t> * </a:t>
            </a:r>
            <a:r>
              <a:rPr lang="pl-PL" b="1" dirty="0" err="1">
                <a:latin typeface="Courier New"/>
              </a:rPr>
              <a:t>barrier</a:t>
            </a:r>
            <a:r>
              <a:rPr lang="pl-PL" b="1" dirty="0">
                <a:latin typeface="Courier New"/>
              </a:rPr>
              <a:t>,</a:t>
            </a:r>
          </a:p>
          <a:p>
            <a:r>
              <a:rPr lang="pl-PL" b="1" dirty="0" err="1">
                <a:latin typeface="Courier New"/>
              </a:rPr>
              <a:t>pthread_barrierattr_t</a:t>
            </a:r>
            <a:r>
              <a:rPr lang="pl-PL" b="1" dirty="0">
                <a:latin typeface="Courier New"/>
              </a:rPr>
              <a:t> * </a:t>
            </a:r>
            <a:r>
              <a:rPr lang="pl-PL" b="1" dirty="0" err="1">
                <a:latin typeface="Courier New"/>
              </a:rPr>
              <a:t>attr</a:t>
            </a:r>
            <a:endParaRPr lang="pl-PL" b="1" dirty="0">
              <a:latin typeface="Courier New"/>
            </a:endParaRPr>
          </a:p>
          <a:p>
            <a:r>
              <a:rPr lang="pl-PL" b="1" dirty="0" err="1">
                <a:latin typeface="Courier New"/>
              </a:rPr>
              <a:t>unsigned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int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count</a:t>
            </a:r>
            <a:r>
              <a:rPr lang="pl-PL" b="1" dirty="0">
                <a:latin typeface="Courier New"/>
              </a:rPr>
              <a:t> )</a:t>
            </a:r>
          </a:p>
          <a:p>
            <a:r>
              <a:rPr lang="pl-PL" b="1" dirty="0" err="1">
                <a:latin typeface="Courier New"/>
              </a:rPr>
              <a:t>barrier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zmienna typu </a:t>
            </a:r>
            <a:r>
              <a:rPr lang="pl-PL" b="1" dirty="0" err="1">
                <a:latin typeface="Courier New"/>
              </a:rPr>
              <a:t>pthread_barierr_t</a:t>
            </a:r>
            <a:r>
              <a:rPr lang="pl-PL" b="1" dirty="0">
                <a:latin typeface="Courier New"/>
              </a:rPr>
              <a:t>.</a:t>
            </a:r>
          </a:p>
          <a:p>
            <a:r>
              <a:rPr lang="pl-PL" b="1" dirty="0" err="1">
                <a:latin typeface="Courier New"/>
              </a:rPr>
              <a:t>attr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Atrybuty. Gdy NULL użyte są atrybuty domyślne</a:t>
            </a:r>
          </a:p>
          <a:p>
            <a:r>
              <a:rPr lang="pl-PL" b="1" dirty="0" err="1">
                <a:latin typeface="Courier New"/>
              </a:rPr>
              <a:t>count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Licznik bariery</a:t>
            </a:r>
          </a:p>
          <a:p>
            <a:r>
              <a:rPr lang="pl-PL" dirty="0">
                <a:latin typeface="Arial"/>
              </a:rPr>
              <a:t>Funkcja powoduje zainicjowanie bariery z wartością licznika </a:t>
            </a:r>
            <a:r>
              <a:rPr lang="pl-PL" dirty="0" err="1">
                <a:latin typeface="Arial"/>
              </a:rPr>
              <a:t>count</a:t>
            </a:r>
            <a:r>
              <a:rPr lang="pl-PL" dirty="0">
                <a:latin typeface="Arial"/>
              </a:rPr>
              <a:t>.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609278" y="3356992"/>
            <a:ext cx="821925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/>
              <a:t>Czekanie na barierze</a:t>
            </a:r>
          </a:p>
        </p:txBody>
      </p:sp>
      <p:sp>
        <p:nvSpPr>
          <p:cNvPr id="8" name="Prostokąt 7"/>
          <p:cNvSpPr/>
          <p:nvPr/>
        </p:nvSpPr>
        <p:spPr>
          <a:xfrm>
            <a:off x="452710" y="3933056"/>
            <a:ext cx="850949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/>
              </a:rPr>
              <a:t>int</a:t>
            </a:r>
            <a:r>
              <a:rPr lang="en-US" b="1" dirty="0">
                <a:latin typeface="Courier New"/>
              </a:rPr>
              <a:t> </a:t>
            </a:r>
            <a:r>
              <a:rPr lang="en-US" b="1" dirty="0" err="1">
                <a:latin typeface="Courier New"/>
              </a:rPr>
              <a:t>pthread_barrier_wait</a:t>
            </a:r>
            <a:r>
              <a:rPr lang="en-US" b="1" dirty="0">
                <a:latin typeface="Courier New"/>
              </a:rPr>
              <a:t>(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barrier t * barrier )</a:t>
            </a:r>
          </a:p>
          <a:p>
            <a:r>
              <a:rPr lang="pl-PL" b="1" dirty="0" err="1">
                <a:latin typeface="Courier New"/>
              </a:rPr>
              <a:t>barrier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i zainicjowana zmienna typu</a:t>
            </a:r>
          </a:p>
          <a:p>
            <a:r>
              <a:rPr lang="pl-PL" b="1" dirty="0" err="1">
                <a:latin typeface="Courier New"/>
              </a:rPr>
              <a:t>pthread_barierr_t</a:t>
            </a:r>
            <a:r>
              <a:rPr lang="pl-PL" b="1" dirty="0">
                <a:latin typeface="Courier New"/>
              </a:rPr>
              <a:t>.</a:t>
            </a:r>
          </a:p>
          <a:p>
            <a:r>
              <a:rPr lang="pl-PL" dirty="0">
                <a:latin typeface="Arial"/>
              </a:rPr>
              <a:t>Funkcja powoduje zablokowanie wątku bieżącego na barierze. Gdy</a:t>
            </a:r>
          </a:p>
          <a:p>
            <a:r>
              <a:rPr lang="pl-PL" dirty="0" err="1">
                <a:latin typeface="Arial"/>
              </a:rPr>
              <a:t>count</a:t>
            </a:r>
            <a:r>
              <a:rPr lang="pl-PL" dirty="0">
                <a:latin typeface="Arial"/>
              </a:rPr>
              <a:t> wątków zablokuje się na barierze to wszystkie zostaną</a:t>
            </a:r>
          </a:p>
          <a:p>
            <a:r>
              <a:rPr lang="pl-PL" dirty="0">
                <a:latin typeface="Arial"/>
              </a:rPr>
              <a:t>odblokowane.</a:t>
            </a:r>
          </a:p>
          <a:p>
            <a:r>
              <a:rPr lang="pl-PL" dirty="0">
                <a:latin typeface="Arial"/>
              </a:rPr>
              <a:t>Funkcja zwraca </a:t>
            </a:r>
            <a:r>
              <a:rPr lang="pl-PL" b="1" dirty="0">
                <a:latin typeface="Courier New"/>
              </a:rPr>
              <a:t>BARRIER SERIAL THREAD </a:t>
            </a:r>
            <a:r>
              <a:rPr lang="pl-PL" dirty="0">
                <a:latin typeface="Arial"/>
              </a:rPr>
              <a:t>dla jednego z wątków</a:t>
            </a:r>
          </a:p>
          <a:p>
            <a:r>
              <a:rPr lang="pl-PL" dirty="0">
                <a:latin typeface="Arial"/>
              </a:rPr>
              <a:t>(wybranego arbitralnie) i 0 dla wszystkich pozostałych wątków. Wartość</a:t>
            </a:r>
          </a:p>
          <a:p>
            <a:r>
              <a:rPr lang="pl-PL" dirty="0">
                <a:latin typeface="Arial"/>
              </a:rPr>
              <a:t>licznika będzie taka jak przy ostatniej inicjacji bariery.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4778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360040"/>
          </a:xfrm>
        </p:spPr>
        <p:txBody>
          <a:bodyPr>
            <a:noAutofit/>
          </a:bodyPr>
          <a:lstStyle/>
          <a:p>
            <a:r>
              <a:rPr lang="pl-PL" sz="2400" dirty="0"/>
              <a:t>Kasowanie bariery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10976" y="764704"/>
            <a:ext cx="85094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/>
              </a:rPr>
              <a:t>int</a:t>
            </a:r>
            <a:r>
              <a:rPr lang="en-US" b="1" dirty="0">
                <a:latin typeface="Courier New"/>
              </a:rPr>
              <a:t>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barrier destroy(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barrier t * barrier )</a:t>
            </a:r>
          </a:p>
          <a:p>
            <a:r>
              <a:rPr lang="pl-PL" b="1" dirty="0" err="1">
                <a:latin typeface="Courier New"/>
              </a:rPr>
              <a:t>barrier</a:t>
            </a:r>
            <a:r>
              <a:rPr lang="pl-PL" b="1" dirty="0">
                <a:latin typeface="Courier New"/>
              </a:rPr>
              <a:t> </a:t>
            </a:r>
            <a:r>
              <a:rPr lang="pl-PL" dirty="0">
                <a:latin typeface="Arial"/>
              </a:rPr>
              <a:t>Zadeklarowana i zainicjowana zmienna typu</a:t>
            </a:r>
          </a:p>
          <a:p>
            <a:r>
              <a:rPr lang="pl-PL" b="1" dirty="0" err="1">
                <a:latin typeface="Courier New"/>
              </a:rPr>
              <a:t>pthread_barierr_t</a:t>
            </a:r>
            <a:r>
              <a:rPr lang="pl-PL" b="1" dirty="0">
                <a:latin typeface="Courier New"/>
              </a:rPr>
              <a:t>.</a:t>
            </a:r>
          </a:p>
          <a:p>
            <a:r>
              <a:rPr lang="pl-PL" dirty="0">
                <a:latin typeface="Arial"/>
              </a:rPr>
              <a:t>Funkcja powoduje skasowanie bariery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2390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Przykład zastosowania bariery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757883"/>
            <a:ext cx="8136904" cy="57861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pthread.h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malloc.h</a:t>
            </a:r>
            <a:r>
              <a:rPr lang="pl-PL" sz="1600" dirty="0"/>
              <a:t>&gt;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pthread_barrier_t</a:t>
            </a:r>
            <a:r>
              <a:rPr lang="pl-PL" sz="1600" dirty="0">
                <a:solidFill>
                  <a:srgbClr val="FF0000"/>
                </a:solidFill>
              </a:rPr>
              <a:t> * </a:t>
            </a:r>
            <a:r>
              <a:rPr lang="pl-PL" sz="1600" dirty="0" err="1">
                <a:solidFill>
                  <a:srgbClr val="FF0000"/>
                </a:solidFill>
              </a:rPr>
              <a:t>my_barrier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 err="1"/>
              <a:t>void</a:t>
            </a:r>
            <a:r>
              <a:rPr lang="pl-PL" sz="1600" dirty="0"/>
              <a:t> * thread1(</a:t>
            </a:r>
            <a:r>
              <a:rPr lang="pl-PL" sz="1600" dirty="0" err="1"/>
              <a:t>void</a:t>
            </a:r>
            <a:r>
              <a:rPr lang="pl-PL" sz="1600" dirty="0"/>
              <a:t> * </a:t>
            </a:r>
            <a:r>
              <a:rPr lang="pl-PL" sz="1600" dirty="0" err="1"/>
              <a:t>arg</a:t>
            </a:r>
            <a:r>
              <a:rPr lang="pl-PL" sz="1600" dirty="0"/>
              <a:t>){</a:t>
            </a:r>
          </a:p>
          <a:p>
            <a:r>
              <a:rPr lang="pl-PL" sz="1600" dirty="0" err="1"/>
              <a:t>printf</a:t>
            </a:r>
            <a:r>
              <a:rPr lang="pl-PL" sz="1600" dirty="0"/>
              <a:t>("Watek 1 przed bariera\n");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pthread_barrier_wait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my_barrier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err="1"/>
              <a:t>printf</a:t>
            </a:r>
            <a:r>
              <a:rPr lang="pl-PL" sz="1600" dirty="0"/>
              <a:t>("Watek 1 po barierze \n</a:t>
            </a:r>
            <a:r>
              <a:rPr lang="pl-PL" sz="1600" dirty="0" smtClean="0"/>
              <a:t>");}</a:t>
            </a:r>
          </a:p>
          <a:p>
            <a:endParaRPr lang="pl-PL" sz="1600" dirty="0"/>
          </a:p>
          <a:p>
            <a:r>
              <a:rPr lang="pl-PL" sz="1600" dirty="0" err="1"/>
              <a:t>void</a:t>
            </a:r>
            <a:r>
              <a:rPr lang="pl-PL" sz="1600" dirty="0"/>
              <a:t> * thread2(</a:t>
            </a:r>
            <a:r>
              <a:rPr lang="pl-PL" sz="1600" dirty="0" err="1"/>
              <a:t>void</a:t>
            </a:r>
            <a:r>
              <a:rPr lang="pl-PL" sz="1600" dirty="0"/>
              <a:t> * </a:t>
            </a:r>
            <a:r>
              <a:rPr lang="pl-PL" sz="1600" dirty="0" err="1"/>
              <a:t>arg</a:t>
            </a:r>
            <a:r>
              <a:rPr lang="pl-PL" sz="1600" dirty="0"/>
              <a:t>){</a:t>
            </a:r>
          </a:p>
          <a:p>
            <a:r>
              <a:rPr lang="pl-PL" sz="1600" dirty="0" err="1"/>
              <a:t>printf</a:t>
            </a:r>
            <a:r>
              <a:rPr lang="pl-PL" sz="1600" dirty="0"/>
              <a:t>("Watek 2 przed bariera\n");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pthread_barrier_wait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my_barrier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err="1"/>
              <a:t>printf</a:t>
            </a:r>
            <a:r>
              <a:rPr lang="pl-PL" sz="1600" dirty="0"/>
              <a:t>("Watek 2 po barierze \n</a:t>
            </a:r>
            <a:r>
              <a:rPr lang="pl-PL" sz="1600" dirty="0" smtClean="0"/>
              <a:t>");}</a:t>
            </a:r>
          </a:p>
          <a:p>
            <a:endParaRPr lang="pl-PL" sz="1600" dirty="0"/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(){</a:t>
            </a:r>
          </a:p>
          <a:p>
            <a:r>
              <a:rPr lang="pl-PL" sz="1600" dirty="0" err="1"/>
              <a:t>pthread_t</a:t>
            </a:r>
            <a:r>
              <a:rPr lang="pl-PL" sz="1600" dirty="0"/>
              <a:t> w1,w2;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my_barrier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= (</a:t>
            </a:r>
            <a:r>
              <a:rPr lang="pl-PL" sz="1600" dirty="0" err="1">
                <a:solidFill>
                  <a:srgbClr val="FF0000"/>
                </a:solidFill>
              </a:rPr>
              <a:t>pthread_barrier_t</a:t>
            </a:r>
            <a:r>
              <a:rPr lang="pl-PL" sz="1600" dirty="0">
                <a:solidFill>
                  <a:srgbClr val="FF0000"/>
                </a:solidFill>
              </a:rPr>
              <a:t>*)</a:t>
            </a:r>
            <a:r>
              <a:rPr lang="pl-PL" sz="1600" dirty="0" err="1">
                <a:solidFill>
                  <a:srgbClr val="FF0000"/>
                </a:solidFill>
              </a:rPr>
              <a:t>malloc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sizeof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pthread_barrier_t</a:t>
            </a:r>
            <a:r>
              <a:rPr lang="pl-PL" sz="1600" dirty="0">
                <a:solidFill>
                  <a:srgbClr val="FF0000"/>
                </a:solidFill>
              </a:rPr>
              <a:t>));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pthread_barrier_init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my_barrier</a:t>
            </a:r>
            <a:r>
              <a:rPr lang="pl-PL" sz="1600" dirty="0">
                <a:solidFill>
                  <a:srgbClr val="FF0000"/>
                </a:solidFill>
              </a:rPr>
              <a:t>, NULL, 2);</a:t>
            </a:r>
          </a:p>
          <a:p>
            <a:r>
              <a:rPr lang="pl-PL" sz="1600" dirty="0" err="1"/>
              <a:t>pthread_create</a:t>
            </a:r>
            <a:r>
              <a:rPr lang="pl-PL" sz="1600" dirty="0"/>
              <a:t>(&amp;w1, 0, thread1, 0);</a:t>
            </a:r>
          </a:p>
          <a:p>
            <a:r>
              <a:rPr lang="pl-PL" sz="1600" dirty="0" err="1"/>
              <a:t>pthread_create</a:t>
            </a:r>
            <a:r>
              <a:rPr lang="pl-PL" sz="1600" dirty="0"/>
              <a:t>(&amp;w2, 0, thread2, 0);</a:t>
            </a:r>
          </a:p>
          <a:p>
            <a:r>
              <a:rPr lang="pl-PL" sz="1600" dirty="0" err="1"/>
              <a:t>pthread_join</a:t>
            </a:r>
            <a:r>
              <a:rPr lang="pl-PL" sz="1600" dirty="0"/>
              <a:t>(w1, 0);</a:t>
            </a:r>
          </a:p>
          <a:p>
            <a:r>
              <a:rPr lang="pl-PL" sz="1600" dirty="0" err="1"/>
              <a:t>pthread_join</a:t>
            </a:r>
            <a:r>
              <a:rPr lang="pl-PL" sz="1600" dirty="0"/>
              <a:t>(w2, 0);</a:t>
            </a:r>
          </a:p>
          <a:p>
            <a:r>
              <a:rPr lang="pl-PL" sz="1600" dirty="0"/>
              <a:t>return 0</a:t>
            </a:r>
            <a:r>
              <a:rPr lang="pl-PL" sz="1600" dirty="0" smtClean="0"/>
              <a:t>;}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30211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Wirujące blokady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9087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Wirujące blokady są środkiem zabezpieczania sekcji krytycznej.</a:t>
            </a:r>
          </a:p>
          <a:p>
            <a:r>
              <a:rPr lang="pl-PL" dirty="0"/>
              <a:t>Wykorzystują jednak czekanie aktywne zamiast przełączenia kontekstu</a:t>
            </a:r>
          </a:p>
          <a:p>
            <a:r>
              <a:rPr lang="pl-PL" dirty="0"/>
              <a:t>wątku tak jak się to dzieje w </a:t>
            </a:r>
            <a:r>
              <a:rPr lang="pl-PL" dirty="0" err="1"/>
              <a:t>muteksach</a:t>
            </a:r>
            <a:r>
              <a:rPr lang="pl-PL" dirty="0"/>
              <a:t>.</a:t>
            </a:r>
          </a:p>
        </p:txBody>
      </p:sp>
      <p:sp>
        <p:nvSpPr>
          <p:cNvPr id="7" name="Prostokąt 6"/>
          <p:cNvSpPr/>
          <p:nvPr/>
        </p:nvSpPr>
        <p:spPr>
          <a:xfrm>
            <a:off x="323528" y="2132856"/>
            <a:ext cx="84249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latin typeface="Arial"/>
              </a:rPr>
              <a:t>Inicjacja wirującej </a:t>
            </a:r>
            <a:r>
              <a:rPr lang="pl-PL" sz="2400" dirty="0" smtClean="0">
                <a:latin typeface="Arial"/>
              </a:rPr>
              <a:t>blokady</a:t>
            </a:r>
          </a:p>
          <a:p>
            <a:endParaRPr lang="pl-PL" dirty="0">
              <a:latin typeface="Arial"/>
            </a:endParaRPr>
          </a:p>
          <a:p>
            <a:r>
              <a:rPr lang="en-US" b="1" dirty="0" err="1">
                <a:latin typeface="Courier New"/>
              </a:rPr>
              <a:t>int</a:t>
            </a:r>
            <a:r>
              <a:rPr lang="en-US" b="1" dirty="0">
                <a:latin typeface="Courier New"/>
              </a:rPr>
              <a:t> </a:t>
            </a:r>
            <a:r>
              <a:rPr lang="en-US" b="1" dirty="0" err="1" smtClean="0">
                <a:latin typeface="Courier New"/>
              </a:rPr>
              <a:t>pthread</a:t>
            </a:r>
            <a:r>
              <a:rPr lang="pl-PL" b="1" dirty="0" smtClean="0">
                <a:latin typeface="Courier New"/>
              </a:rPr>
              <a:t>_</a:t>
            </a:r>
            <a:r>
              <a:rPr lang="en-US" b="1" dirty="0" smtClean="0">
                <a:latin typeface="Courier New"/>
              </a:rPr>
              <a:t>spin</a:t>
            </a:r>
            <a:r>
              <a:rPr lang="pl-PL" b="1" dirty="0" smtClean="0">
                <a:latin typeface="Courier New"/>
              </a:rPr>
              <a:t>_</a:t>
            </a:r>
            <a:r>
              <a:rPr lang="en-US" b="1" dirty="0" err="1" smtClean="0">
                <a:latin typeface="Courier New"/>
              </a:rPr>
              <a:t>init</a:t>
            </a:r>
            <a:r>
              <a:rPr lang="en-US" b="1" dirty="0">
                <a:latin typeface="Courier New"/>
              </a:rPr>
              <a:t>(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spinlock t *</a:t>
            </a:r>
            <a:r>
              <a:rPr lang="en-US" b="1" dirty="0" err="1">
                <a:latin typeface="Courier New"/>
              </a:rPr>
              <a:t>blokada</a:t>
            </a:r>
            <a:r>
              <a:rPr lang="en-US" b="1" dirty="0">
                <a:latin typeface="Courier New"/>
              </a:rPr>
              <a:t>,</a:t>
            </a:r>
          </a:p>
          <a:p>
            <a:r>
              <a:rPr lang="pl-PL" b="1" dirty="0" err="1">
                <a:latin typeface="Courier New"/>
              </a:rPr>
              <a:t>int</a:t>
            </a:r>
            <a:r>
              <a:rPr lang="pl-PL" b="1" dirty="0">
                <a:latin typeface="Courier New"/>
              </a:rPr>
              <a:t> </a:t>
            </a:r>
            <a:r>
              <a:rPr lang="pl-PL" b="1" i="1" dirty="0" err="1">
                <a:latin typeface="Courier New"/>
              </a:rPr>
              <a:t>pshared</a:t>
            </a:r>
            <a:r>
              <a:rPr lang="pl-PL" b="1" dirty="0">
                <a:latin typeface="Courier New"/>
              </a:rPr>
              <a:t>)</a:t>
            </a:r>
          </a:p>
          <a:p>
            <a:r>
              <a:rPr lang="pl-PL" b="1" dirty="0">
                <a:latin typeface="Courier New"/>
              </a:rPr>
              <a:t>blokada </a:t>
            </a:r>
            <a:r>
              <a:rPr lang="pl-PL" b="1" dirty="0" smtClean="0">
                <a:latin typeface="Courier New"/>
              </a:rPr>
              <a:t>- </a:t>
            </a:r>
            <a:r>
              <a:rPr lang="pl-PL" dirty="0" smtClean="0">
                <a:latin typeface="Arial"/>
              </a:rPr>
              <a:t>Identyfikator </a:t>
            </a:r>
            <a:r>
              <a:rPr lang="pl-PL" dirty="0">
                <a:latin typeface="Arial"/>
              </a:rPr>
              <a:t>wirującej blokady </a:t>
            </a:r>
            <a:r>
              <a:rPr lang="pl-PL" b="1" dirty="0" err="1">
                <a:latin typeface="Courier New"/>
              </a:rPr>
              <a:t>pthread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err="1">
                <a:latin typeface="Courier New"/>
              </a:rPr>
              <a:t>spinlock</a:t>
            </a:r>
            <a:r>
              <a:rPr lang="pl-PL" b="1" dirty="0">
                <a:latin typeface="Courier New"/>
              </a:rPr>
              <a:t> t</a:t>
            </a:r>
          </a:p>
          <a:p>
            <a:r>
              <a:rPr lang="pl-PL" b="1" dirty="0" err="1">
                <a:latin typeface="Courier New"/>
              </a:rPr>
              <a:t>pshared</a:t>
            </a:r>
            <a:r>
              <a:rPr lang="pl-PL" b="1" dirty="0">
                <a:latin typeface="Courier New"/>
              </a:rPr>
              <a:t> </a:t>
            </a:r>
            <a:r>
              <a:rPr lang="pl-PL" b="1" dirty="0" smtClean="0">
                <a:latin typeface="Courier New"/>
              </a:rPr>
              <a:t>-</a:t>
            </a:r>
          </a:p>
          <a:p>
            <a:r>
              <a:rPr lang="pl-PL" dirty="0" smtClean="0">
                <a:latin typeface="Symbol"/>
              </a:rPr>
              <a:t>·  </a:t>
            </a:r>
            <a:r>
              <a:rPr lang="pl-PL" b="1" dirty="0" smtClean="0">
                <a:latin typeface="Courier New"/>
              </a:rPr>
              <a:t>PTHREAD_PROCESS_SHARED </a:t>
            </a:r>
            <a:r>
              <a:rPr lang="pl-PL" b="1" dirty="0">
                <a:latin typeface="Courier New"/>
              </a:rPr>
              <a:t>– </a:t>
            </a:r>
            <a:r>
              <a:rPr lang="pl-PL" dirty="0">
                <a:latin typeface="Arial"/>
              </a:rPr>
              <a:t>na blokadzie mogą</a:t>
            </a:r>
          </a:p>
          <a:p>
            <a:r>
              <a:rPr lang="pl-PL" dirty="0">
                <a:latin typeface="Arial"/>
              </a:rPr>
              <a:t>operować wątki należące do różnych procesów</a:t>
            </a:r>
          </a:p>
          <a:p>
            <a:r>
              <a:rPr lang="pl-PL" dirty="0">
                <a:latin typeface="Symbol"/>
              </a:rPr>
              <a:t>·  </a:t>
            </a:r>
            <a:r>
              <a:rPr lang="pl-PL" b="1" dirty="0" smtClean="0">
                <a:latin typeface="Courier New"/>
              </a:rPr>
              <a:t>PTHREAD_PROCESS_PRIVATE </a:t>
            </a:r>
            <a:r>
              <a:rPr lang="pl-PL" b="1" dirty="0">
                <a:latin typeface="Courier New"/>
              </a:rPr>
              <a:t>– </a:t>
            </a:r>
            <a:r>
              <a:rPr lang="pl-PL" dirty="0">
                <a:latin typeface="Arial"/>
              </a:rPr>
              <a:t>na blokadzie mogą</a:t>
            </a:r>
          </a:p>
          <a:p>
            <a:r>
              <a:rPr lang="pl-PL" dirty="0">
                <a:latin typeface="Arial"/>
              </a:rPr>
              <a:t>operować tylko wątki należące do tego samego </a:t>
            </a:r>
            <a:r>
              <a:rPr lang="pl-PL" dirty="0" smtClean="0">
                <a:latin typeface="Arial"/>
              </a:rPr>
              <a:t>procesu</a:t>
            </a:r>
          </a:p>
          <a:p>
            <a:endParaRPr lang="pl-PL" dirty="0">
              <a:latin typeface="Arial"/>
            </a:endParaRPr>
          </a:p>
          <a:p>
            <a:r>
              <a:rPr lang="pl-PL" dirty="0"/>
              <a:t>Funkcja inicjuje zasoby potrzebne wirującej blokadzie. Każdy </a:t>
            </a:r>
            <a:r>
              <a:rPr lang="pl-PL" dirty="0" smtClean="0"/>
              <a:t>proces, który </a:t>
            </a:r>
            <a:r>
              <a:rPr lang="pl-PL" dirty="0"/>
              <a:t>może sięgnąć do zmiennej identyfikującej blokadę może </a:t>
            </a:r>
            <a:r>
              <a:rPr lang="pl-PL" dirty="0" smtClean="0"/>
              <a:t>jej używać</a:t>
            </a:r>
            <a:r>
              <a:rPr lang="pl-PL" dirty="0"/>
              <a:t>. Blokada może być w dwóch stanach:</a:t>
            </a:r>
          </a:p>
          <a:p>
            <a:r>
              <a:rPr lang="pl-PL" dirty="0"/>
              <a:t>·  Wolna</a:t>
            </a:r>
          </a:p>
          <a:p>
            <a:r>
              <a:rPr lang="pl-PL" dirty="0"/>
              <a:t>·  Zajęta</a:t>
            </a:r>
          </a:p>
        </p:txBody>
      </p:sp>
    </p:spTree>
    <p:extLst>
      <p:ext uri="{BB962C8B-B14F-4D97-AF65-F5344CB8AC3E}">
        <p14:creationId xmlns:p14="http://schemas.microsoft.com/office/powerpoint/2010/main" val="3829561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360040"/>
          </a:xfrm>
        </p:spPr>
        <p:txBody>
          <a:bodyPr>
            <a:noAutofit/>
          </a:bodyPr>
          <a:lstStyle/>
          <a:p>
            <a:r>
              <a:rPr lang="pl-PL" sz="2400" dirty="0"/>
              <a:t>Zajęcie blokady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10976" y="764704"/>
            <a:ext cx="85094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/>
              </a:rPr>
              <a:t>int</a:t>
            </a:r>
            <a:r>
              <a:rPr lang="en-US" b="1" dirty="0">
                <a:latin typeface="Courier New"/>
              </a:rPr>
              <a:t> </a:t>
            </a:r>
            <a:r>
              <a:rPr lang="en-US" b="1" dirty="0" err="1">
                <a:latin typeface="Courier New"/>
              </a:rPr>
              <a:t>pthread_spin_lock</a:t>
            </a:r>
            <a:r>
              <a:rPr lang="en-US" b="1" dirty="0">
                <a:latin typeface="Courier New"/>
              </a:rPr>
              <a:t>(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spinlock t * </a:t>
            </a:r>
            <a:r>
              <a:rPr lang="en-US" b="1" dirty="0" err="1">
                <a:latin typeface="Courier New"/>
              </a:rPr>
              <a:t>blokada</a:t>
            </a:r>
            <a:r>
              <a:rPr lang="en-US" b="1" dirty="0">
                <a:latin typeface="Courier New"/>
              </a:rPr>
              <a:t>)</a:t>
            </a:r>
          </a:p>
          <a:p>
            <a:r>
              <a:rPr lang="pl-PL" b="1" dirty="0">
                <a:latin typeface="Courier New"/>
              </a:rPr>
              <a:t>blokada </a:t>
            </a:r>
            <a:r>
              <a:rPr lang="pl-PL" dirty="0">
                <a:latin typeface="Arial"/>
              </a:rPr>
              <a:t>Identyfikator wirującej blokady – zmienna typu</a:t>
            </a:r>
          </a:p>
          <a:p>
            <a:r>
              <a:rPr lang="pl-PL" b="1" dirty="0" err="1">
                <a:latin typeface="Courier New"/>
              </a:rPr>
              <a:t>pthread_spinlock_t</a:t>
            </a:r>
            <a:endParaRPr lang="pl-PL" b="1" dirty="0">
              <a:latin typeface="Courier New"/>
            </a:endParaRPr>
          </a:p>
          <a:p>
            <a:r>
              <a:rPr lang="pl-PL" dirty="0">
                <a:latin typeface="Arial"/>
              </a:rPr>
              <a:t>Działanie funkcji zależy od stanu blokady. Gdy blokada jest wolna</a:t>
            </a:r>
          </a:p>
          <a:p>
            <a:r>
              <a:rPr lang="pl-PL" dirty="0">
                <a:latin typeface="Arial"/>
              </a:rPr>
              <a:t>następuje jej zajęcie. Gdy blokada jest zajęta wątek wykonujący funkcję</a:t>
            </a:r>
          </a:p>
          <a:p>
            <a:r>
              <a:rPr lang="pl-PL" b="1" dirty="0" err="1">
                <a:latin typeface="Courier New"/>
              </a:rPr>
              <a:t>pthread_spin_lock</a:t>
            </a:r>
            <a:r>
              <a:rPr lang="pl-PL" b="1" dirty="0">
                <a:latin typeface="Courier New"/>
              </a:rPr>
              <a:t>(...) </a:t>
            </a:r>
            <a:r>
              <a:rPr lang="pl-PL" dirty="0">
                <a:latin typeface="Arial"/>
              </a:rPr>
              <a:t>ulega zablokowaniu do czasu gdy inny</a:t>
            </a:r>
          </a:p>
          <a:p>
            <a:r>
              <a:rPr lang="pl-PL" dirty="0">
                <a:latin typeface="Arial"/>
              </a:rPr>
              <a:t>wątek nie zwolni blokady wykonując funkcję</a:t>
            </a:r>
          </a:p>
          <a:p>
            <a:r>
              <a:rPr lang="pl-PL" b="1" dirty="0" err="1">
                <a:latin typeface="Courier New"/>
              </a:rPr>
              <a:t>pthread_spin_unlock</a:t>
            </a:r>
            <a:r>
              <a:rPr lang="pl-PL" b="1" dirty="0">
                <a:latin typeface="Courier New"/>
              </a:rPr>
              <a:t>(...)</a:t>
            </a:r>
            <a:r>
              <a:rPr lang="pl-PL" dirty="0">
                <a:latin typeface="Arial"/>
              </a:rPr>
              <a:t>.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609278" y="3356992"/>
            <a:ext cx="821925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/>
              <a:t>Próba zajęcia blokady</a:t>
            </a:r>
          </a:p>
        </p:txBody>
      </p:sp>
      <p:sp>
        <p:nvSpPr>
          <p:cNvPr id="8" name="Prostokąt 7"/>
          <p:cNvSpPr/>
          <p:nvPr/>
        </p:nvSpPr>
        <p:spPr>
          <a:xfrm>
            <a:off x="452710" y="3933056"/>
            <a:ext cx="850949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/>
              </a:rPr>
              <a:t>int</a:t>
            </a:r>
            <a:r>
              <a:rPr lang="en-US" b="1" dirty="0">
                <a:latin typeface="Courier New"/>
              </a:rPr>
              <a:t> </a:t>
            </a:r>
            <a:r>
              <a:rPr lang="en-US" b="1" dirty="0" err="1">
                <a:latin typeface="Courier New"/>
              </a:rPr>
              <a:t>pthread_spin_trylock</a:t>
            </a:r>
            <a:r>
              <a:rPr lang="en-US" b="1" dirty="0">
                <a:latin typeface="Courier New"/>
              </a:rPr>
              <a:t>(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spinlock t *</a:t>
            </a:r>
          </a:p>
          <a:p>
            <a:r>
              <a:rPr lang="pl-PL" b="1" dirty="0">
                <a:latin typeface="Courier New"/>
              </a:rPr>
              <a:t>blokada)</a:t>
            </a:r>
          </a:p>
          <a:p>
            <a:r>
              <a:rPr lang="pl-PL" b="1" dirty="0">
                <a:latin typeface="Courier New"/>
              </a:rPr>
              <a:t>blokada </a:t>
            </a:r>
            <a:r>
              <a:rPr lang="pl-PL" dirty="0">
                <a:latin typeface="Arial"/>
              </a:rPr>
              <a:t>Identyfikator wirującej blokady – zmienna typu</a:t>
            </a:r>
          </a:p>
          <a:p>
            <a:r>
              <a:rPr lang="pl-PL" b="1" dirty="0" err="1">
                <a:latin typeface="Courier New"/>
              </a:rPr>
              <a:t>pthread_spinlock_t</a:t>
            </a:r>
            <a:endParaRPr lang="pl-PL" b="1" dirty="0">
              <a:latin typeface="Courier New"/>
            </a:endParaRPr>
          </a:p>
          <a:p>
            <a:r>
              <a:rPr lang="pl-PL" dirty="0">
                <a:latin typeface="Arial"/>
              </a:rPr>
              <a:t>Działanie funkcji zależy od stanu blokady. Gdy blokada jest wolna</a:t>
            </a:r>
          </a:p>
          <a:p>
            <a:r>
              <a:rPr lang="pl-PL" dirty="0">
                <a:latin typeface="Arial"/>
              </a:rPr>
              <a:t>następuje jej zajęcie – funkcja zwraca wartość </a:t>
            </a:r>
            <a:r>
              <a:rPr lang="pl-PL" b="1" dirty="0">
                <a:latin typeface="Courier New"/>
              </a:rPr>
              <a:t>EOK. </a:t>
            </a:r>
            <a:r>
              <a:rPr lang="pl-PL" dirty="0">
                <a:latin typeface="Arial"/>
              </a:rPr>
              <a:t>Gdy blokada jest</a:t>
            </a:r>
          </a:p>
          <a:p>
            <a:r>
              <a:rPr lang="pl-PL" dirty="0">
                <a:latin typeface="Arial"/>
              </a:rPr>
              <a:t>zajęta następuje natychmiastowy powrót i funkcja zwraca stałą </a:t>
            </a:r>
            <a:r>
              <a:rPr lang="pl-PL" b="1" dirty="0">
                <a:latin typeface="Courier New"/>
              </a:rPr>
              <a:t>EBUSY</a:t>
            </a:r>
            <a:r>
              <a:rPr lang="pl-PL" sz="1100" dirty="0">
                <a:latin typeface="Times New Roman"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3988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360040"/>
          </a:xfrm>
        </p:spPr>
        <p:txBody>
          <a:bodyPr>
            <a:noAutofit/>
          </a:bodyPr>
          <a:lstStyle/>
          <a:p>
            <a:r>
              <a:rPr lang="pl-PL" sz="2400" dirty="0"/>
              <a:t>Zwolnienie blokady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10976" y="764704"/>
            <a:ext cx="85094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/>
              </a:rPr>
              <a:t>int</a:t>
            </a:r>
            <a:r>
              <a:rPr lang="en-US" b="1" dirty="0">
                <a:latin typeface="Courier New"/>
              </a:rPr>
              <a:t> </a:t>
            </a:r>
            <a:r>
              <a:rPr lang="en-US" b="1" dirty="0" err="1">
                <a:latin typeface="Courier New"/>
              </a:rPr>
              <a:t>pthread_spin_unlock</a:t>
            </a:r>
            <a:r>
              <a:rPr lang="en-US" b="1" dirty="0">
                <a:latin typeface="Courier New"/>
              </a:rPr>
              <a:t>(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spinlock t * </a:t>
            </a:r>
            <a:r>
              <a:rPr lang="en-US" b="1" dirty="0" err="1">
                <a:latin typeface="Courier New"/>
              </a:rPr>
              <a:t>blokada</a:t>
            </a:r>
            <a:r>
              <a:rPr lang="en-US" b="1" dirty="0">
                <a:latin typeface="Courier New"/>
              </a:rPr>
              <a:t>)</a:t>
            </a:r>
          </a:p>
          <a:p>
            <a:r>
              <a:rPr lang="pl-PL" b="1" dirty="0">
                <a:latin typeface="Courier New"/>
              </a:rPr>
              <a:t>blokada </a:t>
            </a:r>
            <a:r>
              <a:rPr lang="pl-PL" dirty="0">
                <a:latin typeface="Arial"/>
              </a:rPr>
              <a:t>Identyfikator wirującej blokady – zmienna typu</a:t>
            </a:r>
          </a:p>
          <a:p>
            <a:r>
              <a:rPr lang="pl-PL" b="1" dirty="0" err="1">
                <a:latin typeface="Courier New"/>
              </a:rPr>
              <a:t>pthread_spinlock_t</a:t>
            </a:r>
            <a:endParaRPr lang="pl-PL" b="1" dirty="0">
              <a:latin typeface="Courier New"/>
            </a:endParaRPr>
          </a:p>
          <a:p>
            <a:r>
              <a:rPr lang="pl-PL" dirty="0">
                <a:latin typeface="Arial"/>
              </a:rPr>
              <a:t>Działanie funkcji zależy od stanu blokady. Gdy są wątki czekające na</a:t>
            </a:r>
          </a:p>
          <a:p>
            <a:r>
              <a:rPr lang="pl-PL" dirty="0">
                <a:latin typeface="Arial"/>
              </a:rPr>
              <a:t>zajęcie blokady to jeden z nich zajmie blokadę. Gdy żaden wątek nie</a:t>
            </a:r>
          </a:p>
          <a:p>
            <a:r>
              <a:rPr lang="pl-PL" dirty="0">
                <a:latin typeface="Arial"/>
              </a:rPr>
              <a:t>czeka na zajęcie blokady będzie ona zwolniona.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609278" y="3356992"/>
            <a:ext cx="821925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/>
              <a:t>Skasowanie blokady</a:t>
            </a:r>
          </a:p>
        </p:txBody>
      </p:sp>
      <p:sp>
        <p:nvSpPr>
          <p:cNvPr id="9" name="Prostokąt 8"/>
          <p:cNvSpPr/>
          <p:nvPr/>
        </p:nvSpPr>
        <p:spPr>
          <a:xfrm>
            <a:off x="310977" y="3933056"/>
            <a:ext cx="8640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/>
              </a:rPr>
              <a:t>int</a:t>
            </a:r>
            <a:r>
              <a:rPr lang="en-US" b="1" dirty="0">
                <a:latin typeface="Courier New"/>
              </a:rPr>
              <a:t> </a:t>
            </a:r>
            <a:r>
              <a:rPr lang="en-US" b="1" dirty="0" err="1">
                <a:latin typeface="Courier New"/>
              </a:rPr>
              <a:t>pthread_spin_destroy</a:t>
            </a:r>
            <a:r>
              <a:rPr lang="en-US" b="1" dirty="0">
                <a:latin typeface="Courier New"/>
              </a:rPr>
              <a:t>( </a:t>
            </a:r>
            <a:r>
              <a:rPr lang="en-US" b="1" dirty="0" err="1">
                <a:latin typeface="Courier New"/>
              </a:rPr>
              <a:t>pthread</a:t>
            </a:r>
            <a:r>
              <a:rPr lang="en-US" b="1" dirty="0">
                <a:latin typeface="Courier New"/>
              </a:rPr>
              <a:t> spinlock t </a:t>
            </a:r>
            <a:r>
              <a:rPr lang="en-US" b="1" dirty="0" smtClean="0">
                <a:latin typeface="Courier New"/>
              </a:rPr>
              <a:t>*</a:t>
            </a:r>
            <a:r>
              <a:rPr lang="pl-PL" b="1" dirty="0" smtClean="0">
                <a:latin typeface="Courier New"/>
              </a:rPr>
              <a:t> blokada</a:t>
            </a:r>
            <a:r>
              <a:rPr lang="pl-PL" b="1" dirty="0">
                <a:latin typeface="Courier New"/>
              </a:rPr>
              <a:t>)</a:t>
            </a:r>
          </a:p>
          <a:p>
            <a:r>
              <a:rPr lang="pl-PL" b="1" dirty="0">
                <a:latin typeface="Courier New"/>
              </a:rPr>
              <a:t>blokada </a:t>
            </a:r>
            <a:r>
              <a:rPr lang="pl-PL" dirty="0">
                <a:latin typeface="Arial"/>
              </a:rPr>
              <a:t>Identyfikator wirującej blokady – zmienna typu</a:t>
            </a:r>
          </a:p>
          <a:p>
            <a:r>
              <a:rPr lang="pl-PL" b="1" dirty="0" err="1">
                <a:latin typeface="Courier New"/>
              </a:rPr>
              <a:t>pthread_spinlock_t</a:t>
            </a:r>
            <a:endParaRPr lang="pl-PL" b="1" dirty="0">
              <a:latin typeface="Courier New"/>
            </a:endParaRPr>
          </a:p>
          <a:p>
            <a:r>
              <a:rPr lang="pl-PL" dirty="0">
                <a:latin typeface="Arial"/>
              </a:rPr>
              <a:t>Funkcja zwalnia blokadę i zajmowane przez nią zasoby.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652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/>
          <a:lstStyle/>
          <a:p>
            <a:r>
              <a:rPr lang="pl-PL" dirty="0" smtClean="0"/>
              <a:t>Producenci i konsumenci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Rozpatruje się różne warianty tego problemu: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Bufor może być nieskończony.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Bufor cykliczny może mieć ograniczoną pojemność.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Może w ogóle nie być bufora.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Może być wielu producentów lub jeden.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Może być wielu konsumentów lub jeden.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Dane mogą być produkowane i konsumowane po kilka jednostek na raz.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Dane muszą być odczytywane w kolejności ich zapisu lub nie. </a:t>
            </a:r>
          </a:p>
          <a:p>
            <a:r>
              <a:rPr lang="pl-PL" dirty="0" smtClean="0"/>
              <a:t>Problem producentów i konsumentów jest abstrakcją wielu sytuacji występujących w systemach komputerowych, na przykład zapis danych do bufora klawiatury przez sterownik klawiatury i ich odczyt przez system operacyjny. 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8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Przykład programu stosującego wirującą blokadę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836712"/>
            <a:ext cx="4392488" cy="56938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 err="1" smtClean="0"/>
              <a:t>void</a:t>
            </a:r>
            <a:r>
              <a:rPr lang="pl-PL" sz="1400" dirty="0" smtClean="0"/>
              <a:t> </a:t>
            </a:r>
            <a:r>
              <a:rPr lang="pl-PL" sz="1400" dirty="0"/>
              <a:t>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pthread_spinlock_t</a:t>
            </a:r>
            <a:r>
              <a:rPr lang="pl-PL" sz="1400" dirty="0">
                <a:solidFill>
                  <a:srgbClr val="FF0000"/>
                </a:solidFill>
              </a:rPr>
              <a:t> *blokada;</a:t>
            </a:r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</a:t>
            </a:r>
            <a:r>
              <a:rPr lang="pl-PL" sz="1400" dirty="0" smtClean="0"/>
              <a:t>;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 smtClean="0"/>
              <a:t>;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  </a:t>
            </a:r>
            <a:r>
              <a:rPr lang="pl-PL" sz="1400" dirty="0">
                <a:solidFill>
                  <a:srgbClr val="FF0000"/>
                </a:solidFill>
              </a:rPr>
              <a:t>blokada = (</a:t>
            </a:r>
            <a:r>
              <a:rPr lang="pl-PL" sz="1400" dirty="0" err="1">
                <a:solidFill>
                  <a:srgbClr val="FF0000"/>
                </a:solidFill>
              </a:rPr>
              <a:t>pthread_spinlock_t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*) </a:t>
            </a:r>
          </a:p>
          <a:p>
            <a:r>
              <a:rPr lang="pl-PL" sz="1400" dirty="0">
                <a:solidFill>
                  <a:srgbClr val="FF0000"/>
                </a:solidFill>
              </a:rPr>
              <a:t>	</a:t>
            </a:r>
            <a:r>
              <a:rPr lang="pl-PL" sz="1400" dirty="0" err="1" smtClean="0">
                <a:solidFill>
                  <a:srgbClr val="FF0000"/>
                </a:solidFill>
              </a:rPr>
              <a:t>malloc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sizeof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pthread_spinlock_t</a:t>
            </a:r>
            <a:r>
              <a:rPr lang="pl-PL" sz="1400" dirty="0">
                <a:solidFill>
                  <a:srgbClr val="FF0000"/>
                </a:solidFill>
              </a:rPr>
              <a:t>));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res = </a:t>
            </a:r>
            <a:r>
              <a:rPr lang="pl-PL" sz="1400" dirty="0" err="1">
                <a:solidFill>
                  <a:srgbClr val="FF0000"/>
                </a:solidFill>
              </a:rPr>
              <a:t>pthread_spin_init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blokada,PTHREAD_PROCESS_SHARED</a:t>
            </a:r>
            <a:r>
              <a:rPr lang="pl-PL" sz="1400" dirty="0" smtClean="0">
                <a:solidFill>
                  <a:srgbClr val="FF0000"/>
                </a:solidFill>
              </a:rPr>
              <a:t>);</a:t>
            </a:r>
            <a:endParaRPr lang="pl-PL" sz="1400" dirty="0">
              <a:solidFill>
                <a:srgbClr val="FF0000"/>
              </a:solidFill>
            </a:endParaRP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Spinlock</a:t>
            </a:r>
            <a:r>
              <a:rPr lang="pl-PL" sz="1400" dirty="0"/>
              <a:t> </a:t>
            </a:r>
            <a:r>
              <a:rPr lang="pl-PL" sz="1400" dirty="0" err="1"/>
              <a:t>initialization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	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(EXIT_FAILURE); }</a:t>
            </a:r>
            <a:endParaRPr lang="pl-PL" sz="1400" dirty="0"/>
          </a:p>
          <a:p>
            <a:r>
              <a:rPr lang="en-US" sz="1400" dirty="0"/>
              <a:t>    res = </a:t>
            </a:r>
            <a:r>
              <a:rPr lang="en-US" sz="1400" dirty="0" err="1"/>
              <a:t>pthread_create</a:t>
            </a:r>
            <a:r>
              <a:rPr lang="en-US" sz="1400" dirty="0"/>
              <a:t>(&amp;</a:t>
            </a:r>
            <a:r>
              <a:rPr lang="en-US" sz="1400" dirty="0" err="1"/>
              <a:t>a_thread</a:t>
            </a:r>
            <a:r>
              <a:rPr lang="en-US" sz="1400" dirty="0"/>
              <a:t>, NULL</a:t>
            </a:r>
            <a:r>
              <a:rPr lang="en-US" sz="1400" dirty="0" smtClean="0"/>
              <a:t>,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</a:t>
            </a:r>
            <a:r>
              <a:rPr lang="en-US" sz="1400" dirty="0" smtClean="0"/>
              <a:t> </a:t>
            </a:r>
            <a:r>
              <a:rPr lang="en-US" sz="1400" dirty="0" err="1"/>
              <a:t>thread_function</a:t>
            </a:r>
            <a:r>
              <a:rPr lang="en-US" sz="1400" dirty="0"/>
              <a:t>, NULL);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 smtClean="0"/>
              <a:t>");          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         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(EXIT_FAILURE);    </a:t>
            </a:r>
            <a:r>
              <a:rPr lang="pl-PL" sz="1400" dirty="0"/>
              <a:t>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(1)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{   </a:t>
            </a:r>
            <a:r>
              <a:rPr lang="pl-PL" sz="1400" dirty="0" err="1">
                <a:solidFill>
                  <a:srgbClr val="FF0000"/>
                </a:solidFill>
              </a:rPr>
              <a:t>pthread_spin_lock</a:t>
            </a:r>
            <a:r>
              <a:rPr lang="pl-PL" sz="1400" dirty="0">
                <a:solidFill>
                  <a:srgbClr val="FF0000"/>
                </a:solidFill>
              </a:rPr>
              <a:t>(blokada);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("Spin lock taken by thread 1...\n");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sleep</a:t>
            </a:r>
            <a:r>
              <a:rPr lang="pl-PL" sz="1400" dirty="0"/>
              <a:t>(5);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pthread_spin_unlock</a:t>
            </a:r>
            <a:r>
              <a:rPr lang="pl-PL" sz="1400" dirty="0">
                <a:solidFill>
                  <a:srgbClr val="FF0000"/>
                </a:solidFill>
              </a:rPr>
              <a:t>(blokada);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("Spin lock released by thread 1...\n");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sleep</a:t>
            </a:r>
            <a:r>
              <a:rPr lang="pl-PL" sz="1400" dirty="0"/>
              <a:t>(3</a:t>
            </a:r>
            <a:r>
              <a:rPr lang="pl-PL" sz="1400" dirty="0" smtClean="0"/>
              <a:t>);    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03787" y="836712"/>
            <a:ext cx="4400872" cy="52629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 </a:t>
            </a:r>
            <a:r>
              <a:rPr lang="pl-PL" sz="1400" dirty="0" err="1">
                <a:solidFill>
                  <a:srgbClr val="FF0000"/>
                </a:solidFill>
              </a:rPr>
              <a:t>pthread_spin_destroy</a:t>
            </a:r>
            <a:r>
              <a:rPr lang="pl-PL" sz="1400" dirty="0">
                <a:solidFill>
                  <a:srgbClr val="FF0000"/>
                </a:solidFill>
              </a:rPr>
              <a:t>(blokada);</a:t>
            </a:r>
          </a:p>
          <a:p>
            <a:r>
              <a:rPr lang="pl-PL" sz="1400" dirty="0" smtClean="0"/>
              <a:t>    </a:t>
            </a:r>
            <a:r>
              <a:rPr lang="pl-PL" sz="1400" dirty="0"/>
              <a:t>res = </a:t>
            </a:r>
            <a:r>
              <a:rPr lang="pl-PL" sz="1400" dirty="0" err="1"/>
              <a:t>pthread_join</a:t>
            </a:r>
            <a:r>
              <a:rPr lang="pl-PL" sz="1400" dirty="0"/>
              <a:t>(</a:t>
            </a:r>
            <a:r>
              <a:rPr lang="pl-PL" sz="1400" dirty="0" err="1"/>
              <a:t>a_thread</a:t>
            </a:r>
            <a:r>
              <a:rPr lang="pl-PL" sz="1400" dirty="0"/>
              <a:t>, &amp;</a:t>
            </a:r>
            <a:r>
              <a:rPr lang="pl-PL" sz="1400" dirty="0" err="1"/>
              <a:t>thread_result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	      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(EXIT_FAILURE);}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joined</a:t>
            </a:r>
            <a:r>
              <a:rPr lang="pl-PL" sz="1400" dirty="0"/>
              <a:t>\n");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sleep</a:t>
            </a:r>
            <a:r>
              <a:rPr lang="pl-PL" sz="1400" dirty="0"/>
              <a:t>(1);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(1)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{  </a:t>
            </a:r>
            <a:r>
              <a:rPr lang="pl-PL" sz="1400" dirty="0">
                <a:solidFill>
                  <a:srgbClr val="FF0000"/>
                </a:solidFill>
              </a:rPr>
              <a:t>res = </a:t>
            </a:r>
            <a:r>
              <a:rPr lang="pl-PL" sz="1400" dirty="0" err="1">
                <a:solidFill>
                  <a:srgbClr val="FF0000"/>
                </a:solidFill>
              </a:rPr>
              <a:t>pthread_spin_trylock</a:t>
            </a:r>
            <a:r>
              <a:rPr lang="pl-PL" sz="1400" dirty="0">
                <a:solidFill>
                  <a:srgbClr val="FF0000"/>
                </a:solidFill>
              </a:rPr>
              <a:t>(blokada);</a:t>
            </a:r>
          </a:p>
          <a:p>
            <a:r>
              <a:rPr lang="pl-PL" sz="1400" dirty="0"/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if</a:t>
            </a:r>
            <a:r>
              <a:rPr lang="pl-PL" sz="1400" dirty="0">
                <a:solidFill>
                  <a:srgbClr val="FF0000"/>
                </a:solidFill>
              </a:rPr>
              <a:t>(res != 0)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{  </a:t>
            </a:r>
            <a:r>
              <a:rPr lang="pl-PL" sz="1400" dirty="0" err="1"/>
              <a:t>printf</a:t>
            </a:r>
            <a:r>
              <a:rPr lang="pl-PL" sz="1400" dirty="0"/>
              <a:t>("Spin lock </a:t>
            </a:r>
            <a:r>
              <a:rPr lang="pl-PL" sz="1400" dirty="0" err="1"/>
              <a:t>busy</a:t>
            </a:r>
            <a:r>
              <a:rPr lang="pl-PL" sz="1400" dirty="0"/>
              <a:t>...\n");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sleep</a:t>
            </a:r>
            <a:r>
              <a:rPr lang="pl-PL" sz="1400" dirty="0"/>
              <a:t>(1</a:t>
            </a:r>
            <a:r>
              <a:rPr lang="pl-PL" sz="1400" dirty="0" smtClean="0"/>
              <a:t>); }</a:t>
            </a:r>
          </a:p>
          <a:p>
            <a:r>
              <a:rPr lang="pl-PL" sz="1400" dirty="0" smtClean="0"/>
              <a:t>        </a:t>
            </a:r>
            <a:r>
              <a:rPr lang="pl-PL" sz="1400" dirty="0" err="1" smtClean="0"/>
              <a:t>else</a:t>
            </a:r>
            <a:endParaRPr lang="pl-PL" sz="1400" dirty="0" smtClean="0"/>
          </a:p>
          <a:p>
            <a:r>
              <a:rPr lang="pl-PL" sz="1400" dirty="0" smtClean="0"/>
              <a:t>        { </a:t>
            </a:r>
            <a:r>
              <a:rPr lang="en-US" sz="1400" dirty="0" smtClean="0"/>
              <a:t>  </a:t>
            </a:r>
            <a:r>
              <a:rPr lang="en-US" sz="1400" dirty="0" err="1"/>
              <a:t>printf</a:t>
            </a:r>
            <a:r>
              <a:rPr lang="en-US" sz="1400" dirty="0"/>
              <a:t>("Spin lock taken by thread 2...\n");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sleep</a:t>
            </a:r>
            <a:r>
              <a:rPr lang="pl-PL" sz="1400" dirty="0"/>
              <a:t>(1);</a:t>
            </a:r>
          </a:p>
          <a:p>
            <a:r>
              <a:rPr lang="pl-PL" sz="1400" dirty="0"/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pthread_spin_unlock</a:t>
            </a:r>
            <a:r>
              <a:rPr lang="pl-PL" sz="1400" dirty="0">
                <a:solidFill>
                  <a:srgbClr val="FF0000"/>
                </a:solidFill>
              </a:rPr>
              <a:t>(blokada);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("Spin lock released by thread 2...\n");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sleep</a:t>
            </a:r>
            <a:r>
              <a:rPr lang="pl-PL" sz="1400" dirty="0"/>
              <a:t>(1</a:t>
            </a:r>
            <a:r>
              <a:rPr lang="pl-PL" sz="1400" dirty="0" smtClean="0"/>
              <a:t>); }</a:t>
            </a:r>
          </a:p>
          <a:p>
            <a:r>
              <a:rPr lang="pl-PL" sz="1400" dirty="0" smtClean="0"/>
              <a:t>    }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(0</a:t>
            </a:r>
            <a:r>
              <a:rPr lang="pl-PL" sz="1400" dirty="0" smtClean="0"/>
              <a:t>); 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2409100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/>
          </a:bodyPr>
          <a:lstStyle/>
          <a:p>
            <a:r>
              <a:rPr lang="pl-PL" dirty="0" smtClean="0"/>
              <a:t>W przykładowym programie pracują </a:t>
            </a:r>
            <a:r>
              <a:rPr lang="pl-PL" dirty="0" smtClean="0"/>
              <a:t>2 </a:t>
            </a:r>
            <a:r>
              <a:rPr lang="pl-PL" dirty="0" smtClean="0"/>
              <a:t>wątki – 1 macierzysty i </a:t>
            </a:r>
            <a:r>
              <a:rPr lang="pl-PL" dirty="0" smtClean="0"/>
              <a:t>1 potomny.</a:t>
            </a:r>
            <a:endParaRPr lang="pl-PL" dirty="0" smtClean="0"/>
          </a:p>
          <a:p>
            <a:r>
              <a:rPr lang="pl-PL" dirty="0" smtClean="0"/>
              <a:t>W wątku macierzystym zastosowano wirującą blokadę do ochrony sekcji krytycznej</a:t>
            </a:r>
          </a:p>
          <a:p>
            <a:r>
              <a:rPr lang="pl-PL" dirty="0" smtClean="0"/>
              <a:t>W wątku potomnym następuje cykliczne sprawdzenie, czy blokada jest zamknięta, czy wolna, jeśli jest wolna to następuje przejście sekcji krytycznej. W przeciwnym wypadku użytkownikowi jest </a:t>
            </a:r>
            <a:r>
              <a:rPr lang="pl-PL" smtClean="0"/>
              <a:t>przekazywany komunikat</a:t>
            </a:r>
            <a:r>
              <a:rPr lang="pl-PL" dirty="0" smtClean="0"/>
              <a:t>, że blokada jest zajęta.</a:t>
            </a:r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8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Producent-konsument kolejki (producent)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51520" y="836712"/>
            <a:ext cx="4176464" cy="56938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errno.h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msg.h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MAX_TEXT </a:t>
            </a:r>
            <a:r>
              <a:rPr lang="pl-PL" sz="1400" dirty="0" smtClean="0"/>
              <a:t>512</a:t>
            </a:r>
            <a:endParaRPr lang="pl-PL" sz="1400" dirty="0"/>
          </a:p>
          <a:p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my_msg_st</a:t>
            </a:r>
            <a:r>
              <a:rPr lang="pl-PL" sz="1400" dirty="0"/>
              <a:t> </a:t>
            </a:r>
            <a:r>
              <a:rPr lang="pl-PL" sz="1400" dirty="0" smtClean="0"/>
              <a:t>{    </a:t>
            </a:r>
            <a:r>
              <a:rPr lang="pl-PL" sz="1400" dirty="0" err="1"/>
              <a:t>long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my_msg_type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	               </a:t>
            </a:r>
            <a:r>
              <a:rPr lang="pl-PL" sz="1400" dirty="0" err="1" smtClean="0"/>
              <a:t>unsigned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pack_no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	               char </a:t>
            </a:r>
            <a:r>
              <a:rPr lang="pl-PL" sz="1400" dirty="0" err="1"/>
              <a:t>some_text</a:t>
            </a:r>
            <a:r>
              <a:rPr lang="pl-PL" sz="1400" dirty="0"/>
              <a:t>[MAX_TEXT</a:t>
            </a:r>
            <a:r>
              <a:rPr lang="pl-PL" sz="1400" dirty="0" smtClean="0"/>
              <a:t>]; };</a:t>
            </a:r>
            <a:endParaRPr lang="pl-PL" sz="1400" dirty="0"/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**</a:t>
            </a:r>
            <a:r>
              <a:rPr lang="pl-PL" sz="1400" dirty="0" err="1"/>
              <a:t>argv</a:t>
            </a:r>
            <a:r>
              <a:rPr lang="pl-PL" sz="1400" dirty="0"/>
              <a:t>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running</a:t>
            </a:r>
            <a:r>
              <a:rPr lang="pl-PL" sz="1400" dirty="0"/>
              <a:t> = 1</a:t>
            </a:r>
            <a:r>
              <a:rPr lang="pl-PL" sz="1400" dirty="0" smtClean="0"/>
              <a:t>;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msgid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my_msg_st</a:t>
            </a:r>
            <a:r>
              <a:rPr lang="pl-PL" sz="1400" dirty="0"/>
              <a:t> </a:t>
            </a:r>
            <a:r>
              <a:rPr lang="pl-PL" sz="1400" dirty="0" err="1"/>
              <a:t>some_data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static</a:t>
            </a:r>
            <a:r>
              <a:rPr lang="pl-PL" sz="1400" dirty="0"/>
              <a:t> </a:t>
            </a:r>
            <a:r>
              <a:rPr lang="pl-PL" sz="1400" dirty="0" err="1"/>
              <a:t>unsigned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counter</a:t>
            </a:r>
            <a:r>
              <a:rPr lang="pl-PL" sz="1400" dirty="0"/>
              <a:t>=0;</a:t>
            </a:r>
          </a:p>
          <a:p>
            <a:r>
              <a:rPr lang="pl-PL" sz="1400" dirty="0"/>
              <a:t>    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(</a:t>
            </a:r>
            <a:r>
              <a:rPr lang="pl-PL" sz="1400" dirty="0" err="1"/>
              <a:t>argc</a:t>
            </a:r>
            <a:r>
              <a:rPr lang="pl-PL" sz="1400" dirty="0"/>
              <a:t>&lt;2)</a:t>
            </a:r>
          </a:p>
          <a:p>
            <a:r>
              <a:rPr lang="pt-BR" sz="1400" dirty="0"/>
              <a:t>    { printf("NO MESSAGE DEFINED!\n</a:t>
            </a:r>
            <a:r>
              <a:rPr lang="pt-BR" sz="1400" dirty="0" smtClean="0"/>
              <a:t>");</a:t>
            </a:r>
            <a:r>
              <a:rPr lang="pl-PL" sz="1400" dirty="0" smtClean="0"/>
              <a:t> </a:t>
            </a:r>
            <a:r>
              <a:rPr lang="pl-PL" sz="1400" dirty="0" err="1" smtClean="0"/>
              <a:t>exit</a:t>
            </a:r>
            <a:r>
              <a:rPr lang="pl-PL" sz="1400" dirty="0" smtClean="0"/>
              <a:t>(1); }</a:t>
            </a:r>
            <a:endParaRPr lang="pl-PL" sz="1400" dirty="0"/>
          </a:p>
          <a:p>
            <a:r>
              <a:rPr lang="en-US" sz="1400" dirty="0" smtClean="0">
                <a:solidFill>
                  <a:srgbClr val="FF0000"/>
                </a:solidFill>
              </a:rPr>
              <a:t>    </a:t>
            </a:r>
            <a:r>
              <a:rPr lang="en-US" sz="1400" dirty="0" err="1">
                <a:solidFill>
                  <a:srgbClr val="FF0000"/>
                </a:solidFill>
              </a:rPr>
              <a:t>msgid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msgget</a:t>
            </a:r>
            <a:r>
              <a:rPr lang="en-US" sz="1400" dirty="0">
                <a:solidFill>
                  <a:srgbClr val="FF0000"/>
                </a:solidFill>
              </a:rPr>
              <a:t>((</a:t>
            </a:r>
            <a:r>
              <a:rPr lang="en-US" sz="1400" dirty="0" err="1">
                <a:solidFill>
                  <a:srgbClr val="FF0000"/>
                </a:solidFill>
              </a:rPr>
              <a:t>key_t</a:t>
            </a:r>
            <a:r>
              <a:rPr lang="en-US" sz="1400" dirty="0">
                <a:solidFill>
                  <a:srgbClr val="FF0000"/>
                </a:solidFill>
              </a:rPr>
              <a:t>)1234, 0666 | IPC_CREAT);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msgid</a:t>
            </a:r>
            <a:r>
              <a:rPr lang="pl-PL" sz="1400" dirty="0"/>
              <a:t>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msgget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 with error: %d\n</a:t>
            </a:r>
            <a:r>
              <a:rPr lang="pl-PL" sz="1400" dirty="0" smtClean="0"/>
              <a:t>",</a:t>
            </a:r>
          </a:p>
          <a:p>
            <a:r>
              <a:rPr lang="pl-PL" sz="1400" dirty="0"/>
              <a:t>	</a:t>
            </a:r>
            <a:r>
              <a:rPr lang="pl-PL" sz="1400" dirty="0" smtClean="0"/>
              <a:t> </a:t>
            </a:r>
            <a:r>
              <a:rPr lang="pl-PL" sz="1400" dirty="0" err="1"/>
              <a:t>errno</a:t>
            </a:r>
            <a:r>
              <a:rPr lang="pl-PL" sz="1400" dirty="0" smtClean="0"/>
              <a:t>);        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(EXIT_FAILURE); }</a:t>
            </a:r>
            <a:endParaRPr lang="pl-PL" sz="1400" dirty="0"/>
          </a:p>
        </p:txBody>
      </p:sp>
      <p:sp>
        <p:nvSpPr>
          <p:cNvPr id="6" name="Prostokąt 5"/>
          <p:cNvSpPr/>
          <p:nvPr/>
        </p:nvSpPr>
        <p:spPr>
          <a:xfrm>
            <a:off x="4644008" y="836712"/>
            <a:ext cx="4176464" cy="31085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 smtClean="0"/>
              <a:t>while</a:t>
            </a:r>
            <a:r>
              <a:rPr lang="pl-PL" sz="1400" dirty="0" smtClean="0"/>
              <a:t>(</a:t>
            </a:r>
            <a:r>
              <a:rPr lang="pl-PL" sz="1400" dirty="0" err="1" smtClean="0"/>
              <a:t>running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sprintf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some_data.some_text,argv</a:t>
            </a:r>
            <a:r>
              <a:rPr lang="pl-PL" sz="1400" dirty="0">
                <a:solidFill>
                  <a:srgbClr val="FF0000"/>
                </a:solidFill>
              </a:rPr>
              <a:t>[1]);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some_data.my_msg_type</a:t>
            </a:r>
            <a:r>
              <a:rPr lang="pl-PL" sz="1400" dirty="0">
                <a:solidFill>
                  <a:srgbClr val="FF0000"/>
                </a:solidFill>
              </a:rPr>
              <a:t> = 1;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some_data.pack_no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counter</a:t>
            </a:r>
            <a:r>
              <a:rPr lang="pl-PL" sz="1400" dirty="0">
                <a:solidFill>
                  <a:srgbClr val="FF0000"/>
                </a:solidFill>
              </a:rPr>
              <a:t>++;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  if (</a:t>
            </a:r>
            <a:r>
              <a:rPr lang="en-US" sz="1400" dirty="0" err="1">
                <a:solidFill>
                  <a:srgbClr val="FF0000"/>
                </a:solidFill>
              </a:rPr>
              <a:t>msgsnd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msgid</a:t>
            </a:r>
            <a:r>
              <a:rPr lang="en-US" sz="1400" dirty="0">
                <a:solidFill>
                  <a:srgbClr val="FF0000"/>
                </a:solidFill>
              </a:rPr>
              <a:t>, (void *)&amp;</a:t>
            </a:r>
            <a:r>
              <a:rPr lang="en-US" sz="1400" dirty="0" err="1">
                <a:solidFill>
                  <a:srgbClr val="FF0000"/>
                </a:solidFill>
              </a:rPr>
              <a:t>some_data</a:t>
            </a:r>
            <a:r>
              <a:rPr lang="en-US" sz="1400" dirty="0" smtClean="0">
                <a:solidFill>
                  <a:srgbClr val="FF0000"/>
                </a:solidFill>
              </a:rPr>
              <a:t>,</a:t>
            </a:r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sz="1400" dirty="0">
                <a:solidFill>
                  <a:srgbClr val="FF0000"/>
                </a:solidFill>
              </a:rPr>
              <a:t>		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MAX_TEXT, 0) == -1)</a:t>
            </a:r>
            <a:r>
              <a:rPr lang="en-US" sz="1400" dirty="0"/>
              <a:t> {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msgsnd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    </a:t>
            </a:r>
            <a:r>
              <a:rPr lang="pl-PL" sz="1400" dirty="0" err="1">
                <a:solidFill>
                  <a:srgbClr val="0070C0"/>
                </a:solidFill>
              </a:rPr>
              <a:t>sleep</a:t>
            </a:r>
            <a:r>
              <a:rPr lang="pl-PL" sz="1400" dirty="0">
                <a:solidFill>
                  <a:srgbClr val="0070C0"/>
                </a:solidFill>
              </a:rPr>
              <a:t>(1);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07482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Producent-konsument kolejki (konsument)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5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51520" y="836712"/>
            <a:ext cx="4176464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errno.h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msg.h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MAX_TEXT 512</a:t>
            </a:r>
          </a:p>
          <a:p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my_msg_st</a:t>
            </a:r>
            <a:r>
              <a:rPr lang="pl-PL" sz="1400" dirty="0"/>
              <a:t> </a:t>
            </a:r>
            <a:r>
              <a:rPr lang="pl-PL" sz="1400" dirty="0" smtClean="0"/>
              <a:t>{    </a:t>
            </a:r>
            <a:r>
              <a:rPr lang="pl-PL" sz="1400" dirty="0" err="1"/>
              <a:t>long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my_msg_type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	               </a:t>
            </a:r>
            <a:r>
              <a:rPr lang="pl-PL" sz="1400" dirty="0" err="1" smtClean="0"/>
              <a:t>unsigned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pack_no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                                  char </a:t>
            </a:r>
            <a:r>
              <a:rPr lang="pl-PL" sz="1400" dirty="0" err="1"/>
              <a:t>some_text</a:t>
            </a:r>
            <a:r>
              <a:rPr lang="pl-PL" sz="1400" dirty="0"/>
              <a:t>[MAX_TEXT</a:t>
            </a:r>
            <a:r>
              <a:rPr lang="pl-PL" sz="1400" dirty="0" smtClean="0"/>
              <a:t>];};</a:t>
            </a:r>
            <a:endParaRPr lang="pl-PL" sz="1400" dirty="0"/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/>
              <a:t>()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running</a:t>
            </a:r>
            <a:r>
              <a:rPr lang="pl-PL" sz="1400" dirty="0"/>
              <a:t> = 1;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msgid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my_msg_st</a:t>
            </a:r>
            <a:r>
              <a:rPr lang="pl-PL" sz="1400" dirty="0"/>
              <a:t> </a:t>
            </a:r>
            <a:r>
              <a:rPr lang="pl-PL" sz="1400" dirty="0" err="1"/>
              <a:t>some_data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long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msg_to_receive</a:t>
            </a:r>
            <a:r>
              <a:rPr lang="pl-PL" sz="1400" dirty="0"/>
              <a:t> = 0;</a:t>
            </a:r>
          </a:p>
          <a:p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>
                <a:solidFill>
                  <a:srgbClr val="FF0000"/>
                </a:solidFill>
              </a:rPr>
              <a:t>msgid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msgget</a:t>
            </a:r>
            <a:r>
              <a:rPr lang="en-US" sz="1400" dirty="0">
                <a:solidFill>
                  <a:srgbClr val="FF0000"/>
                </a:solidFill>
              </a:rPr>
              <a:t>((</a:t>
            </a:r>
            <a:r>
              <a:rPr lang="en-US" sz="1400" dirty="0" err="1">
                <a:solidFill>
                  <a:srgbClr val="FF0000"/>
                </a:solidFill>
              </a:rPr>
              <a:t>key_t</a:t>
            </a:r>
            <a:r>
              <a:rPr lang="en-US" sz="1400" dirty="0">
                <a:solidFill>
                  <a:srgbClr val="FF0000"/>
                </a:solidFill>
              </a:rPr>
              <a:t>)1234, 0666 | IPC_CREAT);</a:t>
            </a:r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msgid</a:t>
            </a:r>
            <a:r>
              <a:rPr lang="pl-PL" sz="1400" dirty="0"/>
              <a:t>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msgget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 with error: %d\n", </a:t>
            </a:r>
            <a:r>
              <a:rPr lang="pl-PL" sz="1400" dirty="0" err="1"/>
              <a:t>errno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</p:txBody>
      </p:sp>
      <p:sp>
        <p:nvSpPr>
          <p:cNvPr id="6" name="Prostokąt 5"/>
          <p:cNvSpPr/>
          <p:nvPr/>
        </p:nvSpPr>
        <p:spPr>
          <a:xfrm>
            <a:off x="4644008" y="836712"/>
            <a:ext cx="4176464" cy="418576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 </a:t>
            </a:r>
            <a:r>
              <a:rPr lang="pl-PL" sz="1400" dirty="0" err="1"/>
              <a:t>while</a:t>
            </a:r>
            <a:r>
              <a:rPr lang="pl-PL" sz="1400" dirty="0"/>
              <a:t>(</a:t>
            </a:r>
            <a:r>
              <a:rPr lang="pl-PL" sz="1400" dirty="0" err="1"/>
              <a:t>running</a:t>
            </a:r>
            <a:r>
              <a:rPr lang="pl-PL" sz="1400" dirty="0"/>
              <a:t>) {</a:t>
            </a:r>
          </a:p>
          <a:p>
            <a:r>
              <a:rPr lang="en-US" sz="1400" dirty="0"/>
              <a:t>        </a:t>
            </a:r>
            <a:r>
              <a:rPr lang="en-US" sz="1400" dirty="0">
                <a:solidFill>
                  <a:srgbClr val="FF0000"/>
                </a:solidFill>
              </a:rPr>
              <a:t>if (</a:t>
            </a:r>
            <a:r>
              <a:rPr lang="en-US" sz="1400" dirty="0" err="1">
                <a:solidFill>
                  <a:srgbClr val="FF0000"/>
                </a:solidFill>
              </a:rPr>
              <a:t>msgrcv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msgid</a:t>
            </a:r>
            <a:r>
              <a:rPr lang="en-US" sz="1400" dirty="0">
                <a:solidFill>
                  <a:srgbClr val="FF0000"/>
                </a:solidFill>
              </a:rPr>
              <a:t>, (void *)&amp;</a:t>
            </a:r>
            <a:r>
              <a:rPr lang="en-US" sz="1400" dirty="0" err="1">
                <a:solidFill>
                  <a:srgbClr val="FF0000"/>
                </a:solidFill>
              </a:rPr>
              <a:t>some_data</a:t>
            </a:r>
            <a:r>
              <a:rPr lang="en-US" sz="1400" dirty="0">
                <a:solidFill>
                  <a:srgbClr val="FF0000"/>
                </a:solidFill>
              </a:rPr>
              <a:t>, BUFSIZ,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       </a:t>
            </a:r>
            <a:r>
              <a:rPr lang="pl-PL" sz="1400" dirty="0" err="1">
                <a:solidFill>
                  <a:srgbClr val="FF0000"/>
                </a:solidFill>
              </a:rPr>
              <a:t>msg_to_receive</a:t>
            </a:r>
            <a:r>
              <a:rPr lang="pl-PL" sz="1400" dirty="0">
                <a:solidFill>
                  <a:srgbClr val="FF0000"/>
                </a:solidFill>
              </a:rPr>
              <a:t>, 0) == -1) </a:t>
            </a:r>
            <a:r>
              <a:rPr lang="pl-PL" sz="1400" dirty="0"/>
              <a:t>{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msgrcv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 with error: %d\n", </a:t>
            </a:r>
            <a:r>
              <a:rPr lang="pl-PL" sz="1400" dirty="0" err="1"/>
              <a:t>errno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    }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("You wrote: %s", </a:t>
            </a:r>
            <a:r>
              <a:rPr lang="en-US" sz="1400" dirty="0" err="1"/>
              <a:t>some_data.some_text</a:t>
            </a:r>
            <a:r>
              <a:rPr lang="en-US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printf</a:t>
            </a:r>
            <a:r>
              <a:rPr lang="pl-PL" sz="1400" dirty="0"/>
              <a:t>(" %d\n",</a:t>
            </a:r>
            <a:r>
              <a:rPr lang="pl-PL" sz="1400" dirty="0" err="1"/>
              <a:t>some_data.pack_no</a:t>
            </a:r>
            <a:r>
              <a:rPr lang="pl-PL" sz="1400" dirty="0"/>
              <a:t>);</a:t>
            </a:r>
          </a:p>
          <a:p>
            <a:r>
              <a:rPr lang="pl-PL" sz="1400" dirty="0"/>
              <a:t>    }</a:t>
            </a:r>
          </a:p>
          <a:p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msgctl</a:t>
            </a:r>
            <a:r>
              <a:rPr lang="pl-PL" sz="1400" dirty="0"/>
              <a:t>(</a:t>
            </a:r>
            <a:r>
              <a:rPr lang="pl-PL" sz="1400" dirty="0" err="1"/>
              <a:t>msgid</a:t>
            </a:r>
            <a:r>
              <a:rPr lang="pl-PL" sz="1400" dirty="0"/>
              <a:t>, IPC_RMID, 0)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msgctl</a:t>
            </a:r>
            <a:r>
              <a:rPr lang="pl-PL" sz="1400" dirty="0"/>
              <a:t>(IPC_RMID)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260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Jako medium komunikacyjne zastosowano kolejkę</a:t>
            </a:r>
          </a:p>
          <a:p>
            <a:r>
              <a:rPr lang="pl-PL" dirty="0" smtClean="0"/>
              <a:t>Zalety:</a:t>
            </a:r>
          </a:p>
          <a:p>
            <a:pPr lvl="1"/>
            <a:r>
              <a:rPr lang="pl-PL" dirty="0" smtClean="0"/>
              <a:t>Prostota</a:t>
            </a:r>
          </a:p>
          <a:p>
            <a:pPr lvl="1"/>
            <a:r>
              <a:rPr lang="pl-PL" dirty="0" smtClean="0"/>
              <a:t>Automatyczna synchronizacja i wzajemne wykluczanie w dostępie do współdzielonego kanału komunikacyjnego</a:t>
            </a:r>
          </a:p>
          <a:p>
            <a:pPr lvl="1"/>
            <a:r>
              <a:rPr lang="pl-PL" dirty="0" smtClean="0"/>
              <a:t>System operacyjny „sam” zarządza dostępem do współdzielonego zasobu</a:t>
            </a:r>
          </a:p>
          <a:p>
            <a:r>
              <a:rPr lang="pl-PL" dirty="0" smtClean="0"/>
              <a:t>Wady:</a:t>
            </a:r>
          </a:p>
          <a:p>
            <a:pPr lvl="1"/>
            <a:r>
              <a:rPr lang="pl-PL" dirty="0" smtClean="0"/>
              <a:t>Ograniczoność pojemności kolejki</a:t>
            </a:r>
          </a:p>
          <a:p>
            <a:pPr lvl="1"/>
            <a:r>
              <a:rPr lang="pl-PL" dirty="0" smtClean="0"/>
              <a:t>W skrajnym wypadku nie będzie możliwe przesłanie danych, lub będzie możliwe przesłanie tylko pojedynczej struktury danych</a:t>
            </a:r>
          </a:p>
          <a:p>
            <a:r>
              <a:rPr lang="pl-PL" dirty="0" smtClean="0"/>
              <a:t>Warto stosować takie rozwiązanie, gdy pomiędzy producentem, a konsumentem przesyłane są niewielkie porcje danych/komunikaty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9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Szkic rozwiązania z zastosowaniem semaforów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7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53553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define</a:t>
            </a:r>
            <a:r>
              <a:rPr lang="pl-PL" dirty="0"/>
              <a:t> </a:t>
            </a:r>
            <a:r>
              <a:rPr lang="pl-PL" dirty="0" err="1"/>
              <a:t>BufSize</a:t>
            </a:r>
            <a:r>
              <a:rPr lang="pl-PL" dirty="0"/>
              <a:t> </a:t>
            </a:r>
            <a:r>
              <a:rPr lang="pl-PL" dirty="0" smtClean="0"/>
              <a:t>8 </a:t>
            </a:r>
            <a:r>
              <a:rPr lang="pl-PL" dirty="0"/>
              <a:t>// Bufor ma 8 elementów</a:t>
            </a:r>
          </a:p>
          <a:p>
            <a:r>
              <a:rPr lang="pl-PL" dirty="0" err="1" smtClean="0"/>
              <a:t>RecType</a:t>
            </a:r>
            <a:r>
              <a:rPr lang="pl-PL" dirty="0" smtClean="0"/>
              <a:t> </a:t>
            </a:r>
            <a:r>
              <a:rPr lang="pl-PL" dirty="0" err="1"/>
              <a:t>Buffer</a:t>
            </a:r>
            <a:r>
              <a:rPr lang="pl-PL" dirty="0"/>
              <a:t>[</a:t>
            </a:r>
            <a:r>
              <a:rPr lang="pl-PL" dirty="0" err="1"/>
              <a:t>BufSize</a:t>
            </a:r>
            <a:r>
              <a:rPr lang="pl-PL" dirty="0" smtClean="0"/>
              <a:t>]; </a:t>
            </a:r>
            <a:r>
              <a:rPr lang="pl-PL" dirty="0"/>
              <a:t>// </a:t>
            </a:r>
            <a:r>
              <a:rPr lang="pl-PL" dirty="0" smtClean="0"/>
              <a:t>Buf. </a:t>
            </a:r>
            <a:r>
              <a:rPr lang="pl-PL" dirty="0"/>
              <a:t>na elementy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semaphore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 smtClean="0">
                <a:solidFill>
                  <a:srgbClr val="FF0000"/>
                </a:solidFill>
              </a:rPr>
              <a:t>; </a:t>
            </a:r>
            <a:r>
              <a:rPr lang="pl-PL" dirty="0">
                <a:solidFill>
                  <a:srgbClr val="FF0000"/>
                </a:solidFill>
              </a:rPr>
              <a:t>// Ochrona bufora</a:t>
            </a:r>
          </a:p>
          <a:p>
            <a:r>
              <a:rPr lang="pl-PL" dirty="0" err="1" smtClean="0">
                <a:solidFill>
                  <a:srgbClr val="00B050"/>
                </a:solidFill>
              </a:rPr>
              <a:t>semaphore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>
                <a:solidFill>
                  <a:srgbClr val="00B050"/>
                </a:solidFill>
              </a:rPr>
              <a:t>Puste</a:t>
            </a:r>
            <a:r>
              <a:rPr lang="pl-PL" dirty="0" smtClean="0">
                <a:solidFill>
                  <a:srgbClr val="00B050"/>
                </a:solidFill>
              </a:rPr>
              <a:t>; </a:t>
            </a:r>
            <a:r>
              <a:rPr lang="pl-PL" dirty="0">
                <a:solidFill>
                  <a:srgbClr val="00B050"/>
                </a:solidFill>
              </a:rPr>
              <a:t>// Wolne bufory</a:t>
            </a:r>
          </a:p>
          <a:p>
            <a:r>
              <a:rPr lang="pl-PL" dirty="0" err="1" smtClean="0">
                <a:solidFill>
                  <a:srgbClr val="0070C0"/>
                </a:solidFill>
              </a:rPr>
              <a:t>semaphore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r>
              <a:rPr lang="pl-PL" dirty="0" smtClean="0">
                <a:solidFill>
                  <a:srgbClr val="0070C0"/>
                </a:solidFill>
              </a:rPr>
              <a:t>; </a:t>
            </a:r>
            <a:r>
              <a:rPr lang="pl-PL" dirty="0">
                <a:solidFill>
                  <a:srgbClr val="0070C0"/>
                </a:solidFill>
              </a:rPr>
              <a:t>// </a:t>
            </a:r>
            <a:r>
              <a:rPr lang="pl-PL" dirty="0" err="1">
                <a:solidFill>
                  <a:srgbClr val="0070C0"/>
                </a:solidFill>
              </a:rPr>
              <a:t>Zajete</a:t>
            </a:r>
            <a:r>
              <a:rPr lang="pl-PL" dirty="0">
                <a:solidFill>
                  <a:srgbClr val="0070C0"/>
                </a:solidFill>
              </a:rPr>
              <a:t> bufory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count</a:t>
            </a:r>
            <a:r>
              <a:rPr lang="pl-PL" dirty="0" smtClean="0"/>
              <a:t>; </a:t>
            </a:r>
            <a:r>
              <a:rPr lang="pl-PL" dirty="0"/>
              <a:t>// Wskaźnik bufora</a:t>
            </a:r>
          </a:p>
          <a:p>
            <a:r>
              <a:rPr lang="pl-PL" dirty="0" smtClean="0"/>
              <a:t>producent(</a:t>
            </a:r>
            <a:r>
              <a:rPr lang="pl-PL" dirty="0" err="1" smtClean="0"/>
              <a:t>void</a:t>
            </a:r>
            <a:r>
              <a:rPr lang="pl-PL" dirty="0"/>
              <a:t>) {</a:t>
            </a:r>
          </a:p>
          <a:p>
            <a:r>
              <a:rPr lang="pl-PL" dirty="0" err="1"/>
              <a:t>RecType</a:t>
            </a:r>
            <a:r>
              <a:rPr lang="pl-PL" dirty="0"/>
              <a:t> x;</a:t>
            </a:r>
          </a:p>
          <a:p>
            <a:r>
              <a:rPr lang="pl-PL" dirty="0"/>
              <a:t>do </a:t>
            </a:r>
            <a:r>
              <a:rPr lang="pl-PL" dirty="0" smtClean="0"/>
              <a:t>{ ...</a:t>
            </a:r>
            <a:endParaRPr lang="pl-PL" dirty="0"/>
          </a:p>
          <a:p>
            <a:r>
              <a:rPr lang="pl-PL" dirty="0"/>
              <a:t>produkcja rekordu x;</a:t>
            </a:r>
          </a:p>
          <a:p>
            <a:r>
              <a:rPr lang="pl-PL" dirty="0"/>
              <a:t>// Czekaj na wolny bufor</a:t>
            </a:r>
          </a:p>
          <a:p>
            <a:r>
              <a:rPr lang="pl-PL" dirty="0" err="1">
                <a:solidFill>
                  <a:srgbClr val="00B050"/>
                </a:solidFill>
              </a:rPr>
              <a:t>sem_wait</a:t>
            </a:r>
            <a:r>
              <a:rPr lang="pl-PL" dirty="0">
                <a:solidFill>
                  <a:srgbClr val="00B050"/>
                </a:solidFill>
              </a:rPr>
              <a:t>(Puste);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sem_wait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Umieść element x w buforze</a:t>
            </a:r>
          </a:p>
          <a:p>
            <a:r>
              <a:rPr lang="pl-PL" dirty="0" err="1"/>
              <a:t>Buffer</a:t>
            </a:r>
            <a:r>
              <a:rPr lang="pl-PL" dirty="0"/>
              <a:t>[</a:t>
            </a:r>
            <a:r>
              <a:rPr lang="pl-PL" dirty="0" err="1"/>
              <a:t>count</a:t>
            </a:r>
            <a:r>
              <a:rPr lang="pl-PL" dirty="0"/>
              <a:t>] = </a:t>
            </a:r>
            <a:r>
              <a:rPr lang="pl-PL" dirty="0" smtClean="0"/>
              <a:t>x; </a:t>
            </a:r>
            <a:r>
              <a:rPr lang="pl-PL" dirty="0" err="1" smtClean="0"/>
              <a:t>count</a:t>
            </a:r>
            <a:r>
              <a:rPr lang="pl-PL" dirty="0"/>
              <a:t>++;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sem_post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Pojawił się nowy element</a:t>
            </a:r>
          </a:p>
          <a:p>
            <a:r>
              <a:rPr lang="pl-PL" dirty="0" err="1">
                <a:solidFill>
                  <a:srgbClr val="0070C0"/>
                </a:solidFill>
              </a:rPr>
              <a:t>sem_post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r>
              <a:rPr lang="pl-PL" dirty="0">
                <a:solidFill>
                  <a:srgbClr val="0070C0"/>
                </a:solidFill>
              </a:rPr>
              <a:t>);</a:t>
            </a:r>
          </a:p>
          <a:p>
            <a:r>
              <a:rPr lang="pl-PL" dirty="0"/>
              <a:t>} </a:t>
            </a:r>
            <a:r>
              <a:rPr lang="pl-PL" dirty="0" err="1"/>
              <a:t>while</a:t>
            </a:r>
            <a:r>
              <a:rPr lang="pl-PL" dirty="0"/>
              <a:t>(1</a:t>
            </a:r>
            <a:r>
              <a:rPr lang="pl-PL" dirty="0" smtClean="0"/>
              <a:t>);}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konsument(</a:t>
            </a:r>
            <a:r>
              <a:rPr lang="pl-PL" dirty="0" err="1" smtClean="0"/>
              <a:t>void</a:t>
            </a:r>
            <a:r>
              <a:rPr lang="pl-PL" dirty="0"/>
              <a:t>) {</a:t>
            </a:r>
          </a:p>
          <a:p>
            <a:r>
              <a:rPr lang="pl-PL" dirty="0" err="1"/>
              <a:t>RecType</a:t>
            </a:r>
            <a:r>
              <a:rPr lang="pl-PL" dirty="0"/>
              <a:t> x;</a:t>
            </a:r>
          </a:p>
          <a:p>
            <a:r>
              <a:rPr lang="pl-PL" dirty="0"/>
              <a:t>do {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// Czekaj na element</a:t>
            </a:r>
          </a:p>
          <a:p>
            <a:r>
              <a:rPr lang="pl-PL" dirty="0" err="1">
                <a:solidFill>
                  <a:srgbClr val="0070C0"/>
                </a:solidFill>
              </a:rPr>
              <a:t>sem_wait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r>
              <a:rPr lang="pl-PL" dirty="0">
                <a:solidFill>
                  <a:srgbClr val="0070C0"/>
                </a:solidFill>
              </a:rPr>
              <a:t>);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sem_wait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Pobierz element x z bufora</a:t>
            </a:r>
          </a:p>
          <a:p>
            <a:r>
              <a:rPr lang="pl-PL" dirty="0" err="1"/>
              <a:t>count</a:t>
            </a:r>
            <a:r>
              <a:rPr lang="pl-PL" dirty="0"/>
              <a:t>--;</a:t>
            </a:r>
          </a:p>
          <a:p>
            <a:r>
              <a:rPr lang="pl-PL" dirty="0"/>
              <a:t>x = </a:t>
            </a:r>
            <a:r>
              <a:rPr lang="pl-PL" dirty="0" err="1"/>
              <a:t>Buffer</a:t>
            </a:r>
            <a:r>
              <a:rPr lang="pl-PL" dirty="0"/>
              <a:t>[</a:t>
            </a:r>
            <a:r>
              <a:rPr lang="pl-PL" dirty="0" err="1"/>
              <a:t>count</a:t>
            </a:r>
            <a:r>
              <a:rPr lang="pl-PL" dirty="0"/>
              <a:t>];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sem_post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Zwolnij miejsce w buforze</a:t>
            </a:r>
          </a:p>
          <a:p>
            <a:r>
              <a:rPr lang="pl-PL" dirty="0" err="1">
                <a:solidFill>
                  <a:srgbClr val="00B050"/>
                </a:solidFill>
              </a:rPr>
              <a:t>sem_post</a:t>
            </a:r>
            <a:r>
              <a:rPr lang="pl-PL" dirty="0">
                <a:solidFill>
                  <a:srgbClr val="00B050"/>
                </a:solidFill>
              </a:rPr>
              <a:t>(Puste);</a:t>
            </a:r>
          </a:p>
          <a:p>
            <a:r>
              <a:rPr lang="pl-PL" dirty="0"/>
              <a:t>konsumpcja rekordu x;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} </a:t>
            </a:r>
            <a:r>
              <a:rPr lang="pl-PL" dirty="0" err="1"/>
              <a:t>while</a:t>
            </a:r>
            <a:r>
              <a:rPr lang="pl-PL" dirty="0"/>
              <a:t>(1);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02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Szkic rozwiązania z zastosowaniem semaforów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8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279241" y="836712"/>
            <a:ext cx="8541231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main</a:t>
            </a:r>
            <a:r>
              <a:rPr lang="pl-PL" dirty="0"/>
              <a:t>(</a:t>
            </a:r>
            <a:r>
              <a:rPr lang="pl-PL" dirty="0" err="1"/>
              <a:t>void</a:t>
            </a:r>
            <a:r>
              <a:rPr lang="pl-PL" dirty="0"/>
              <a:t>) {</a:t>
            </a:r>
          </a:p>
          <a:p>
            <a:r>
              <a:rPr lang="pl-PL" dirty="0" err="1"/>
              <a:t>count</a:t>
            </a:r>
            <a:r>
              <a:rPr lang="pl-PL" dirty="0"/>
              <a:t> = 0;</a:t>
            </a:r>
          </a:p>
          <a:p>
            <a:r>
              <a:rPr lang="pl-PL" dirty="0" err="1">
                <a:solidFill>
                  <a:srgbClr val="00B050"/>
                </a:solidFill>
              </a:rPr>
              <a:t>sem_init</a:t>
            </a:r>
            <a:r>
              <a:rPr lang="pl-PL" dirty="0">
                <a:solidFill>
                  <a:srgbClr val="00B050"/>
                </a:solidFill>
              </a:rPr>
              <a:t>(</a:t>
            </a:r>
            <a:r>
              <a:rPr lang="pl-PL" dirty="0" err="1">
                <a:solidFill>
                  <a:srgbClr val="00B050"/>
                </a:solidFill>
              </a:rPr>
              <a:t>Puste,BufSize</a:t>
            </a:r>
            <a:r>
              <a:rPr lang="pl-PL" dirty="0" smtClean="0">
                <a:solidFill>
                  <a:srgbClr val="00B050"/>
                </a:solidFill>
              </a:rPr>
              <a:t>); </a:t>
            </a:r>
            <a:r>
              <a:rPr lang="pl-PL" dirty="0" smtClean="0">
                <a:solidFill>
                  <a:srgbClr val="FF0000"/>
                </a:solidFill>
              </a:rPr>
              <a:t>		</a:t>
            </a:r>
            <a:r>
              <a:rPr lang="pl-PL" dirty="0">
                <a:solidFill>
                  <a:srgbClr val="00B050"/>
                </a:solidFill>
              </a:rPr>
              <a:t>// Inicjacja semafora Puste</a:t>
            </a:r>
          </a:p>
          <a:p>
            <a:r>
              <a:rPr lang="pl-PL" dirty="0" err="1" smtClean="0">
                <a:solidFill>
                  <a:srgbClr val="0070C0"/>
                </a:solidFill>
              </a:rPr>
              <a:t>sem_init</a:t>
            </a:r>
            <a:r>
              <a:rPr lang="pl-PL" dirty="0" smtClean="0">
                <a:solidFill>
                  <a:srgbClr val="0070C0"/>
                </a:solidFill>
              </a:rPr>
              <a:t>(Pelne,0);</a:t>
            </a:r>
            <a:r>
              <a:rPr lang="pl-PL" dirty="0" smtClean="0">
                <a:solidFill>
                  <a:srgbClr val="FF0000"/>
                </a:solidFill>
              </a:rPr>
              <a:t>			 </a:t>
            </a:r>
            <a:r>
              <a:rPr lang="pl-PL" dirty="0">
                <a:solidFill>
                  <a:srgbClr val="0070C0"/>
                </a:solidFill>
              </a:rPr>
              <a:t>// Inicjacja semafora 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 smtClean="0">
                <a:solidFill>
                  <a:srgbClr val="FF0000"/>
                </a:solidFill>
              </a:rPr>
              <a:t>sem_init</a:t>
            </a:r>
            <a:r>
              <a:rPr lang="pl-PL" dirty="0" smtClean="0">
                <a:solidFill>
                  <a:srgbClr val="FF0000"/>
                </a:solidFill>
              </a:rPr>
              <a:t>(Mutex,1);</a:t>
            </a:r>
            <a:r>
              <a:rPr lang="pl-PL" dirty="0" smtClean="0"/>
              <a:t>			</a:t>
            </a:r>
            <a:r>
              <a:rPr lang="pl-PL" dirty="0">
                <a:solidFill>
                  <a:srgbClr val="FF0000"/>
                </a:solidFill>
              </a:rPr>
              <a:t>// Inicjacja semafora 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 err="1" smtClean="0"/>
              <a:t>pthread_create</a:t>
            </a:r>
            <a:r>
              <a:rPr lang="pl-PL" dirty="0"/>
              <a:t>(…,producent</a:t>
            </a:r>
            <a:r>
              <a:rPr lang="pl-PL" dirty="0" smtClean="0"/>
              <a:t>,..);	</a:t>
            </a:r>
            <a:r>
              <a:rPr lang="pl-PL" dirty="0"/>
              <a:t>// Start K wątków producenta</a:t>
            </a:r>
          </a:p>
          <a:p>
            <a:r>
              <a:rPr lang="pl-PL" dirty="0" smtClean="0"/>
              <a:t>..</a:t>
            </a:r>
            <a:endParaRPr lang="pl-PL" dirty="0"/>
          </a:p>
          <a:p>
            <a:r>
              <a:rPr lang="pl-PL" dirty="0" err="1"/>
              <a:t>pthread_create</a:t>
            </a:r>
            <a:r>
              <a:rPr lang="pl-PL" dirty="0"/>
              <a:t>(…,konsument</a:t>
            </a:r>
            <a:r>
              <a:rPr lang="pl-PL" dirty="0" smtClean="0"/>
              <a:t>,..);	</a:t>
            </a:r>
            <a:r>
              <a:rPr lang="pl-PL" dirty="0"/>
              <a:t>// Start L wątków konsumenta</a:t>
            </a:r>
          </a:p>
          <a:p>
            <a:r>
              <a:rPr lang="pl-PL" dirty="0" smtClean="0"/>
              <a:t>..</a:t>
            </a:r>
            <a:endParaRPr lang="pl-PL" dirty="0"/>
          </a:p>
          <a:p>
            <a:r>
              <a:rPr lang="pl-PL" dirty="0" smtClean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89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Rozwiązanie problemu producent-konsument </a:t>
            </a:r>
            <a:br>
              <a:rPr lang="pl-PL" sz="2800" dirty="0" smtClean="0"/>
            </a:br>
            <a:r>
              <a:rPr lang="pl-PL" sz="2800" dirty="0" smtClean="0"/>
              <a:t>(pamięć dzielona)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9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6" y="1124744"/>
            <a:ext cx="7246937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3122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</TotalTime>
  <Words>3420</Words>
  <Application>Microsoft Office PowerPoint</Application>
  <PresentationFormat>Pokaz na ekranie (4:3)</PresentationFormat>
  <Paragraphs>688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Motyw pakietu Office</vt:lpstr>
      <vt:lpstr>Problem producenta-konsumenta</vt:lpstr>
      <vt:lpstr>Producenci i konsumenci (1)</vt:lpstr>
      <vt:lpstr>Producenci i konsumenci (2)</vt:lpstr>
      <vt:lpstr>Producent-konsument kolejki (producent)</vt:lpstr>
      <vt:lpstr>Producent-konsument kolejki (konsument)</vt:lpstr>
      <vt:lpstr>Dyskusja</vt:lpstr>
      <vt:lpstr>Szkic rozwiązania z zastosowaniem semaforów (1)</vt:lpstr>
      <vt:lpstr>Szkic rozwiązania z zastosowaniem semaforów (1)</vt:lpstr>
      <vt:lpstr>Rozwiązanie problemu producent-konsument  (pamięć dzielona)</vt:lpstr>
      <vt:lpstr>Rozwiązanie – pamięć dzielona (1)</vt:lpstr>
      <vt:lpstr>Rozwiązanie – pamięć dzielona (2)</vt:lpstr>
      <vt:lpstr>Dyskusja</vt:lpstr>
      <vt:lpstr>Zmienna warunkowa </vt:lpstr>
      <vt:lpstr>Funkcje obsługujące zmienną warunkową</vt:lpstr>
      <vt:lpstr>Parametry funkcji (1)</vt:lpstr>
      <vt:lpstr>Parametry funkcji (2)</vt:lpstr>
      <vt:lpstr>Schemat stosowania zmiennej warunkowej</vt:lpstr>
      <vt:lpstr>Graficzna reprezentacja zasady działania zmiennej warunkowej</vt:lpstr>
      <vt:lpstr>Przykładowa sekwencja posługiwania się zmienną warunkową</vt:lpstr>
      <vt:lpstr>Zastosowanie zmiennej warunkowej</vt:lpstr>
      <vt:lpstr>Zastosowanie zmiennej warunkowej</vt:lpstr>
      <vt:lpstr>Dyskusja</vt:lpstr>
      <vt:lpstr>Bariery</vt:lpstr>
      <vt:lpstr>Inicjalizacja bariery</vt:lpstr>
      <vt:lpstr>Kasowanie bariery</vt:lpstr>
      <vt:lpstr>Przykład zastosowania bariery</vt:lpstr>
      <vt:lpstr>Wirujące blokady</vt:lpstr>
      <vt:lpstr>Zajęcie blokady</vt:lpstr>
      <vt:lpstr>Zwolnienie blokady</vt:lpstr>
      <vt:lpstr>Przykład programu stosującego wirującą blokadę</vt:lpstr>
      <vt:lpstr>Dyskusja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Semafory, pamięć dzielona i kolejki komunikatów</dc:title>
  <dc:creator>ssamolej</dc:creator>
  <cp:lastModifiedBy>ssamolej</cp:lastModifiedBy>
  <cp:revision>156</cp:revision>
  <dcterms:created xsi:type="dcterms:W3CDTF">2013-03-15T16:27:06Z</dcterms:created>
  <dcterms:modified xsi:type="dcterms:W3CDTF">2013-04-23T17:13:55Z</dcterms:modified>
</cp:coreProperties>
</file>