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7" r:id="rId2"/>
    <p:sldId id="274" r:id="rId3"/>
    <p:sldId id="262" r:id="rId4"/>
    <p:sldId id="267" r:id="rId5"/>
    <p:sldId id="268" r:id="rId6"/>
    <p:sldId id="276" r:id="rId7"/>
    <p:sldId id="295" r:id="rId8"/>
    <p:sldId id="296" r:id="rId9"/>
    <p:sldId id="269" r:id="rId10"/>
    <p:sldId id="277" r:id="rId11"/>
    <p:sldId id="278" r:id="rId12"/>
    <p:sldId id="279" r:id="rId13"/>
    <p:sldId id="280" r:id="rId14"/>
    <p:sldId id="290" r:id="rId15"/>
    <p:sldId id="281" r:id="rId16"/>
    <p:sldId id="283" r:id="rId17"/>
    <p:sldId id="270" r:id="rId18"/>
    <p:sldId id="271" r:id="rId19"/>
    <p:sldId id="273" r:id="rId20"/>
    <p:sldId id="297" r:id="rId21"/>
    <p:sldId id="305" r:id="rId22"/>
    <p:sldId id="306" r:id="rId23"/>
    <p:sldId id="307" r:id="rId24"/>
    <p:sldId id="308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1" r:id="rId33"/>
    <p:sldId id="294" r:id="rId34"/>
    <p:sldId id="302" r:id="rId35"/>
    <p:sldId id="303" r:id="rId36"/>
    <p:sldId id="298" r:id="rId37"/>
    <p:sldId id="304" r:id="rId3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4660"/>
  </p:normalViewPr>
  <p:slideViewPr>
    <p:cSldViewPr>
      <p:cViewPr>
        <p:scale>
          <a:sx n="70" d="100"/>
          <a:sy n="70" d="100"/>
        </p:scale>
        <p:origin x="-10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2014-05-28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9633-8DB3-4677-AD36-9C0E98FF1E53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Pamięć dzielona, kolejki...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0F4-DFDF-4D8A-B83B-25EECA3DC6C1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8C37-D396-45AC-838F-88AF5FAD65AF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820B-9234-4F1B-AB52-65A7EF65909B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9FCA-EFC7-4CD7-8C5C-E0912C1530C0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6AF5-ECAB-4A3E-B338-FC826C76F321}" type="datetime1">
              <a:rPr lang="pl-PL" smtClean="0"/>
              <a:t>2014-05-28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3F39-FA1F-49D2-BDF8-3CF4E5CACDBA}" type="datetime1">
              <a:rPr lang="pl-PL" smtClean="0"/>
              <a:t>2014-05-28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AD9B-C909-4AD7-ABD7-337E24A6B80A}" type="datetime1">
              <a:rPr lang="pl-PL" smtClean="0"/>
              <a:t>2014-05-28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DFE8-7295-42A6-93EE-7CF9DC3328FF}" type="datetime1">
              <a:rPr lang="pl-PL" smtClean="0"/>
              <a:t>2014-05-28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8735-4BF2-4361-AABC-86B4425A8344}" type="datetime1">
              <a:rPr lang="pl-PL" smtClean="0"/>
              <a:t>2014-05-28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87A5-6526-4E03-B5A3-3473E7167B25}" type="datetime1">
              <a:rPr lang="pl-PL" smtClean="0"/>
              <a:t>2014-05-28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534C-12E4-46FC-AA9B-AFBAE00D6E6C}" type="datetime1">
              <a:rPr lang="pl-PL" smtClean="0"/>
              <a:t>2014-05-28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/>
              <a:t>P</a:t>
            </a:r>
            <a:r>
              <a:rPr lang="pl-PL" dirty="0" smtClean="0"/>
              <a:t>amięć dzielona i kolejki komunikatów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Pamięć dzielona IPC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1397675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shm.h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 Podłączenie segmentu pamięci dzielonej do przestrzeni adresowej procesu:</a:t>
            </a:r>
            <a:endParaRPr lang="pl-PL" dirty="0"/>
          </a:p>
          <a:p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shmat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bezpośrednio sterująca pamięcią dzieloną: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cmd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shmid_ds</a:t>
            </a:r>
            <a:r>
              <a:rPr lang="pl-PL" dirty="0"/>
              <a:t> *buf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odłączająca pamięć dzieloną od bieżącego procesu: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shmdt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tworząca pamięć dzieloną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size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1209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sz="2600" dirty="0" err="1"/>
              <a:t>shmget</a:t>
            </a:r>
            <a:r>
              <a:rPr lang="pl-PL" sz="2600" dirty="0"/>
              <a:t>()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20162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size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  <a:p>
            <a:r>
              <a:rPr lang="pl-PL" dirty="0" err="1"/>
              <a:t>k</a:t>
            </a:r>
            <a:r>
              <a:rPr lang="pl-PL" dirty="0" err="1" smtClean="0"/>
              <a:t>ey</a:t>
            </a:r>
            <a:r>
              <a:rPr lang="pl-PL" dirty="0" smtClean="0"/>
              <a:t> – „nazwa” dzielonego segmentu w pamięci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ize</a:t>
            </a:r>
            <a:r>
              <a:rPr lang="pl-PL" dirty="0" smtClean="0"/>
              <a:t> – rozmiar dzielonego obszaru pamięci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hmflg</a:t>
            </a:r>
            <a:r>
              <a:rPr lang="pl-PL" dirty="0" smtClean="0"/>
              <a:t> – znaczniki zezwoleń</a:t>
            </a:r>
          </a:p>
          <a:p>
            <a:r>
              <a:rPr lang="pl-PL" dirty="0" smtClean="0"/>
              <a:t>funkcja zwraca: identyfikator pamięci dzielonej (liczba dodatnia) lub -1 w przypadku błędu.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67544" y="3284984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shmat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72480" y="4077072"/>
            <a:ext cx="8363272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shmat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hm_id</a:t>
            </a:r>
            <a:r>
              <a:rPr lang="pl-PL" dirty="0" smtClean="0"/>
              <a:t> – identyfikator pamięci dzielonej (zwracany przez </a:t>
            </a:r>
            <a:r>
              <a:rPr lang="pl-PL" dirty="0" err="1" smtClean="0"/>
              <a:t>shmget</a:t>
            </a:r>
            <a:r>
              <a:rPr lang="pl-PL" dirty="0" smtClean="0"/>
              <a:t>)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hm_addr</a:t>
            </a:r>
            <a:r>
              <a:rPr lang="pl-PL" dirty="0" smtClean="0"/>
              <a:t> – wskazanie, gdzie pamięć ma być przyłączona do procesu (zwykle wskaźnik pusty)</a:t>
            </a:r>
          </a:p>
          <a:p>
            <a:r>
              <a:rPr lang="pl-PL" dirty="0" err="1" smtClean="0"/>
              <a:t>shmflg</a:t>
            </a:r>
            <a:r>
              <a:rPr lang="pl-PL" dirty="0" smtClean="0"/>
              <a:t> – znaczniki zezwoleń (zwykle 0)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6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IPC – przykład – program 1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 smtClean="0"/>
              <a:t>&gt;</a:t>
            </a:r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TEXT_SZ </a:t>
            </a:r>
            <a:r>
              <a:rPr lang="pl-PL" sz="1400" dirty="0" smtClean="0"/>
              <a:t>2048</a:t>
            </a:r>
            <a:endParaRPr lang="pl-PL" sz="1400" dirty="0"/>
          </a:p>
          <a:p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char </a:t>
            </a:r>
            <a:r>
              <a:rPr lang="pl-PL" sz="1400" dirty="0" err="1">
                <a:solidFill>
                  <a:srgbClr val="FF0000"/>
                </a:solidFill>
              </a:rPr>
              <a:t>some_text</a:t>
            </a:r>
            <a:r>
              <a:rPr lang="pl-PL" sz="1400" dirty="0">
                <a:solidFill>
                  <a:srgbClr val="FF0000"/>
                </a:solidFill>
              </a:rPr>
              <a:t>[TEXT_SZ</a:t>
            </a:r>
            <a:r>
              <a:rPr lang="pl-PL" sz="1400" dirty="0" smtClean="0">
                <a:solidFill>
                  <a:srgbClr val="FF0000"/>
                </a:solidFill>
              </a:rPr>
              <a:t>];};</a:t>
            </a:r>
            <a:endParaRPr lang="pl-PL" sz="1400" dirty="0">
              <a:solidFill>
                <a:srgbClr val="FF0000"/>
              </a:solidFill>
            </a:endParaRP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 smtClean="0"/>
              <a:t>{  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 =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*)0;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shared_stuff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shmid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srand</a:t>
            </a:r>
            <a:r>
              <a:rPr lang="pl-PL" sz="1400" dirty="0"/>
              <a:t>((</a:t>
            </a:r>
            <a:r>
              <a:rPr lang="pl-PL" sz="1400" dirty="0" err="1"/>
              <a:t>unsigned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)</a:t>
            </a:r>
            <a:r>
              <a:rPr lang="pl-PL" sz="1400" dirty="0" err="1"/>
              <a:t>getpid</a:t>
            </a:r>
            <a:r>
              <a:rPr lang="pl-PL" sz="1400" dirty="0"/>
              <a:t>());    </a:t>
            </a:r>
          </a:p>
          <a:p>
            <a:r>
              <a:rPr lang="en-US" sz="1400" dirty="0" smtClean="0"/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   </a:t>
            </a:r>
            <a:r>
              <a:rPr lang="en-US" sz="1400" dirty="0" err="1" smtClean="0">
                <a:solidFill>
                  <a:srgbClr val="FF0000"/>
                </a:solidFill>
              </a:rPr>
              <a:t>sizeof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struct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shared_use_st</a:t>
            </a:r>
            <a:r>
              <a:rPr lang="en-US" sz="1400" dirty="0">
                <a:solidFill>
                  <a:srgbClr val="FF0000"/>
                </a:solidFill>
              </a:rPr>
              <a:t>), </a:t>
            </a:r>
            <a:r>
              <a:rPr lang="en-US" sz="1400" dirty="0" smtClean="0">
                <a:solidFill>
                  <a:srgbClr val="FF0000"/>
                </a:solidFill>
              </a:rPr>
              <a:t>0666 </a:t>
            </a:r>
            <a:r>
              <a:rPr lang="en-US" sz="1400" dirty="0">
                <a:solidFill>
                  <a:srgbClr val="FF0000"/>
                </a:solidFill>
              </a:rPr>
              <a:t>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</a:t>
            </a:r>
            <a:r>
              <a:rPr lang="pl-PL" sz="1400" dirty="0" smtClean="0"/>
              <a:t>{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 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en-US" sz="1400" dirty="0" err="1" smtClean="0">
                <a:solidFill>
                  <a:srgbClr val="FF0000"/>
                </a:solidFill>
              </a:rPr>
              <a:t>shared_memory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= </a:t>
            </a:r>
            <a:r>
              <a:rPr lang="en-US" sz="1400" dirty="0" err="1">
                <a:solidFill>
                  <a:srgbClr val="FF0000"/>
                </a:solidFill>
              </a:rPr>
              <a:t>shmat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("Memory attached at %X\n", 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endParaRPr lang="pl-PL" sz="1400" dirty="0" smtClean="0"/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*) </a:t>
            </a:r>
            <a:r>
              <a:rPr lang="pl-PL" sz="1400" dirty="0" err="1" smtClean="0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-</a:t>
            </a:r>
            <a:r>
              <a:rPr lang="pl-PL" sz="1400" dirty="0">
                <a:solidFill>
                  <a:srgbClr val="FF0000"/>
                </a:solidFill>
              </a:rPr>
              <a:t>&gt;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 = 0;</a:t>
            </a:r>
          </a:p>
          <a:p>
            <a:r>
              <a:rPr lang="pl-PL" sz="1400" dirty="0"/>
              <a:t> </a:t>
            </a:r>
            <a:r>
              <a:rPr lang="pl-PL" sz="1400" dirty="0" err="1" smtClean="0"/>
              <a:t>while</a:t>
            </a:r>
            <a:r>
              <a:rPr lang="pl-PL" sz="1400" dirty="0" smtClean="0"/>
              <a:t>(</a:t>
            </a:r>
            <a:r>
              <a:rPr lang="pl-PL" sz="1400" dirty="0" err="1" smtClean="0"/>
              <a:t>running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) {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("You wrote: %s", 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some_text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sleep( rand() % 4 ); 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 0;</a:t>
            </a:r>
          </a:p>
          <a:p>
            <a:r>
              <a:rPr lang="en-US" sz="1400" dirty="0"/>
              <a:t>            if (</a:t>
            </a:r>
            <a:r>
              <a:rPr lang="en-US" sz="1400" dirty="0" err="1"/>
              <a:t>strncmp</a:t>
            </a:r>
            <a:r>
              <a:rPr lang="en-US" sz="1400" dirty="0"/>
              <a:t>(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some_text</a:t>
            </a:r>
            <a:r>
              <a:rPr lang="en-US" sz="1400" dirty="0"/>
              <a:t>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"</a:t>
            </a:r>
            <a:r>
              <a:rPr lang="en-US" sz="1400" dirty="0"/>
              <a:t>end", 3) == 0) {</a:t>
            </a:r>
          </a:p>
          <a:p>
            <a:r>
              <a:rPr lang="pl-PL" sz="1400" dirty="0"/>
              <a:t>                </a:t>
            </a:r>
            <a:r>
              <a:rPr lang="pl-PL" sz="1400" dirty="0" err="1"/>
              <a:t>running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        }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>
                <a:solidFill>
                  <a:srgbClr val="FF0000"/>
                </a:solidFill>
              </a:rPr>
              <a:t>shmdt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) == -1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shmdt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r>
              <a:rPr lang="en-US" sz="1400" dirty="0"/>
              <a:t>    if (</a:t>
            </a:r>
            <a:r>
              <a:rPr lang="en-US" sz="1400" dirty="0" err="1">
                <a:solidFill>
                  <a:srgbClr val="FF0000"/>
                </a:solidFill>
              </a:rPr>
              <a:t>shmctl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IPC_RMID, 0) == -1</a:t>
            </a:r>
            <a:r>
              <a:rPr lang="en-US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shmctl</a:t>
            </a:r>
            <a:r>
              <a:rPr lang="pl-PL" sz="1400" dirty="0"/>
              <a:t>(IPC_RMID)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96697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IPC –przykład - program 2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548680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TEXT_SZ 2048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char </a:t>
            </a:r>
            <a:r>
              <a:rPr lang="pl-PL" sz="1400" dirty="0" err="1">
                <a:solidFill>
                  <a:srgbClr val="FF0000"/>
                </a:solidFill>
              </a:rPr>
              <a:t>some_text</a:t>
            </a:r>
            <a:r>
              <a:rPr lang="pl-PL" sz="1400" dirty="0">
                <a:solidFill>
                  <a:srgbClr val="FF0000"/>
                </a:solidFill>
              </a:rPr>
              <a:t>[TEXT_SZ];};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 =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*)0;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shared_stuff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/>
              <a:t>    char </a:t>
            </a:r>
            <a:r>
              <a:rPr lang="pl-PL" sz="1400" dirty="0" err="1"/>
              <a:t>buffer</a:t>
            </a:r>
            <a:r>
              <a:rPr lang="pl-PL" sz="1400" dirty="0"/>
              <a:t>[BUFSIZ];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shmid</a:t>
            </a:r>
            <a:r>
              <a:rPr lang="pl-PL" sz="1400" dirty="0"/>
              <a:t>;</a:t>
            </a:r>
          </a:p>
          <a:p>
            <a:r>
              <a:rPr lang="en-US" sz="1400" dirty="0" smtClean="0"/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 smtClean="0">
                <a:solidFill>
                  <a:srgbClr val="FF0000"/>
                </a:solidFill>
              </a:rPr>
              <a:t>         </a:t>
            </a:r>
            <a:r>
              <a:rPr lang="en-US" sz="1400" dirty="0" err="1" smtClean="0">
                <a:solidFill>
                  <a:srgbClr val="FF0000"/>
                </a:solidFill>
              </a:rPr>
              <a:t>sizeof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struct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shared_use_st</a:t>
            </a:r>
            <a:r>
              <a:rPr lang="en-US" sz="1400" dirty="0">
                <a:solidFill>
                  <a:srgbClr val="FF0000"/>
                </a:solidFill>
              </a:rPr>
              <a:t>), 0666 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shared_memory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shmat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548680"/>
            <a:ext cx="4248472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("Memory attached at %X\n", 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endParaRPr lang="pl-PL" sz="1400" dirty="0"/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*) 			</a:t>
            </a:r>
            <a:r>
              <a:rPr lang="pl-PL" sz="1400" dirty="0" err="1" smtClean="0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</a:t>
            </a:r>
            <a:r>
              <a:rPr lang="pl-PL" sz="1400" dirty="0" err="1"/>
              <a:t>running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while</a:t>
            </a:r>
            <a:r>
              <a:rPr lang="pl-PL" sz="1400" dirty="0"/>
              <a:t>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== 1) 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(1);            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("waiting for client...\n");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Enter</a:t>
            </a:r>
            <a:r>
              <a:rPr lang="pl-PL" sz="1400" dirty="0"/>
              <a:t> </a:t>
            </a:r>
            <a:r>
              <a:rPr lang="pl-PL" sz="1400" dirty="0" err="1"/>
              <a:t>some</a:t>
            </a:r>
            <a:r>
              <a:rPr lang="pl-PL" sz="1400" dirty="0"/>
              <a:t> </a:t>
            </a:r>
            <a:r>
              <a:rPr lang="pl-PL" sz="1400" dirty="0" err="1"/>
              <a:t>text</a:t>
            </a:r>
            <a:r>
              <a:rPr lang="pl-PL" sz="1400" dirty="0"/>
              <a:t>: 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fgets</a:t>
            </a:r>
            <a:r>
              <a:rPr lang="pl-PL" sz="1400" dirty="0"/>
              <a:t>(</a:t>
            </a:r>
            <a:r>
              <a:rPr lang="pl-PL" sz="1400" dirty="0" err="1"/>
              <a:t>buffer</a:t>
            </a:r>
            <a:r>
              <a:rPr lang="pl-PL" sz="1400" dirty="0"/>
              <a:t>, BUFSIZ, </a:t>
            </a:r>
            <a:r>
              <a:rPr lang="pl-PL" sz="1400" dirty="0" err="1"/>
              <a:t>stdin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strncpy</a:t>
            </a:r>
            <a:r>
              <a:rPr lang="pl-PL" sz="1400" dirty="0"/>
              <a:t>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some_text</a:t>
            </a:r>
            <a:r>
              <a:rPr lang="pl-PL" sz="1400" dirty="0"/>
              <a:t>, </a:t>
            </a:r>
            <a:r>
              <a:rPr lang="pl-PL" sz="1400" dirty="0" err="1"/>
              <a:t>buffer</a:t>
            </a:r>
            <a:r>
              <a:rPr lang="pl-PL" sz="1400" dirty="0"/>
              <a:t>, TEXT_SZ);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 1;</a:t>
            </a:r>
          </a:p>
          <a:p>
            <a:endParaRPr lang="pl-PL" sz="1400" dirty="0"/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strncmp</a:t>
            </a:r>
            <a:r>
              <a:rPr lang="pl-PL" sz="1400" dirty="0"/>
              <a:t>(</a:t>
            </a:r>
            <a:r>
              <a:rPr lang="pl-PL" sz="1400" dirty="0" err="1"/>
              <a:t>buffer</a:t>
            </a:r>
            <a:r>
              <a:rPr lang="pl-PL" sz="1400" dirty="0"/>
              <a:t>, "end", 3) == 0) {</a:t>
            </a:r>
          </a:p>
          <a:p>
            <a:r>
              <a:rPr lang="pl-PL" sz="1400" dirty="0"/>
              <a:t>                </a:t>
            </a:r>
            <a:r>
              <a:rPr lang="pl-PL" sz="1400" dirty="0" err="1"/>
              <a:t>running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shmdt</a:t>
            </a:r>
            <a:r>
              <a:rPr lang="pl-PL" sz="1400" dirty="0"/>
              <a:t>(</a:t>
            </a:r>
            <a:r>
              <a:rPr lang="pl-PL" sz="1400" dirty="0" err="1"/>
              <a:t>shared_memory</a:t>
            </a:r>
            <a:r>
              <a:rPr lang="pl-PL" sz="1400" dirty="0"/>
              <a:t>)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shmdt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30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Autofit/>
          </a:bodyPr>
          <a:lstStyle/>
          <a:p>
            <a:r>
              <a:rPr lang="pl-PL" sz="2800" dirty="0"/>
              <a:t>Uruchomienie i rezultat działania programów: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4320480" cy="504056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dirty="0" smtClean="0"/>
              <a:t>$ </a:t>
            </a:r>
            <a:r>
              <a:rPr lang="pl-PL" sz="1600" dirty="0"/>
              <a:t>./shm1 &amp;</a:t>
            </a:r>
          </a:p>
          <a:p>
            <a:pPr marL="0" indent="0">
              <a:buNone/>
            </a:pPr>
            <a:r>
              <a:rPr lang="pl-PL" sz="1600" dirty="0"/>
              <a:t>[1] 294</a:t>
            </a:r>
          </a:p>
          <a:p>
            <a:pPr marL="0" indent="0">
              <a:buNone/>
            </a:pPr>
            <a:r>
              <a:rPr lang="pl-PL" sz="1600" dirty="0"/>
              <a:t>Memory </a:t>
            </a:r>
            <a:r>
              <a:rPr lang="pl-PL" sz="1600" dirty="0" err="1"/>
              <a:t>attached</a:t>
            </a:r>
            <a:r>
              <a:rPr lang="pl-PL" sz="1600" dirty="0"/>
              <a:t> </a:t>
            </a:r>
            <a:r>
              <a:rPr lang="pl-PL" sz="1600" dirty="0" err="1"/>
              <a:t>at</a:t>
            </a:r>
            <a:r>
              <a:rPr lang="pl-PL" sz="1600" dirty="0"/>
              <a:t> 40017000</a:t>
            </a:r>
          </a:p>
          <a:p>
            <a:pPr marL="0" indent="0">
              <a:buNone/>
            </a:pPr>
            <a:r>
              <a:rPr lang="pl-PL" sz="1600" dirty="0"/>
              <a:t>$ ./shm2</a:t>
            </a:r>
          </a:p>
          <a:p>
            <a:pPr marL="0" indent="0">
              <a:buNone/>
            </a:pPr>
            <a:r>
              <a:rPr lang="pl-PL" sz="1600" dirty="0"/>
              <a:t>Memory </a:t>
            </a:r>
            <a:r>
              <a:rPr lang="pl-PL" sz="1600" dirty="0" err="1"/>
              <a:t>attached</a:t>
            </a:r>
            <a:r>
              <a:rPr lang="pl-PL" sz="1600" dirty="0"/>
              <a:t> </a:t>
            </a:r>
            <a:r>
              <a:rPr lang="pl-PL" sz="1600" dirty="0" err="1"/>
              <a:t>at</a:t>
            </a:r>
            <a:r>
              <a:rPr lang="pl-PL" sz="1600" dirty="0"/>
              <a:t> 40017000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hello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hello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Linux!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Linux!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end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end</a:t>
            </a:r>
          </a:p>
          <a:p>
            <a:pPr marL="0" indent="0">
              <a:buNone/>
            </a:pPr>
            <a:r>
              <a:rPr lang="pl-PL" sz="1600" dirty="0"/>
              <a:t>$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2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Jak to działa?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Pierwszy program (shm1) tworzy segment pamięci dzielonej i dołącza do swojej przestrzeni adresowej</a:t>
            </a:r>
          </a:p>
          <a:p>
            <a:r>
              <a:rPr lang="pl-PL" dirty="0" smtClean="0"/>
              <a:t>Na pierwszą część pamięci dzielonej rzutowana jest struktura typu </a:t>
            </a:r>
            <a:r>
              <a:rPr lang="pl-PL" dirty="0" err="1" smtClean="0"/>
              <a:t>shared_use_st</a:t>
            </a:r>
            <a:r>
              <a:rPr lang="pl-PL" dirty="0" smtClean="0"/>
              <a:t>, w strukturze znajduje się znacznik </a:t>
            </a:r>
            <a:r>
              <a:rPr lang="pl-PL" dirty="0" err="1" smtClean="0"/>
              <a:t>written_by_you</a:t>
            </a:r>
            <a:r>
              <a:rPr lang="pl-PL" dirty="0" smtClean="0"/>
              <a:t>, który jest ustawiany, kiedy dane staną się dostępne</a:t>
            </a:r>
          </a:p>
          <a:p>
            <a:r>
              <a:rPr lang="pl-PL" dirty="0" smtClean="0"/>
              <a:t>Po wykryciu, że znacznik jest ustawiony program odczytuje tekst, wyświetla go, a następnie zeruje znacznik, aby wskazać, że odczytał dane</a:t>
            </a:r>
          </a:p>
          <a:p>
            <a:r>
              <a:rPr lang="pl-PL" dirty="0" smtClean="0"/>
              <a:t>Jeśli przekazano tekst „end” następuje zamknięcie pętli odczytującej teksty</a:t>
            </a:r>
          </a:p>
          <a:p>
            <a:r>
              <a:rPr lang="pl-PL" dirty="0" smtClean="0"/>
              <a:t>Drugi program (shm2) pobiera i dołącza ten sam segment pamięci (korzystając z tego samego klucza 1234)</a:t>
            </a:r>
          </a:p>
          <a:p>
            <a:r>
              <a:rPr lang="pl-PL" dirty="0" smtClean="0"/>
              <a:t>Następnie prosi użytkownika o wprowadzenie tekstu.</a:t>
            </a:r>
          </a:p>
          <a:p>
            <a:r>
              <a:rPr lang="pl-PL" dirty="0" smtClean="0"/>
              <a:t>Jeśli znacznik </a:t>
            </a:r>
            <a:r>
              <a:rPr lang="pl-PL" dirty="0" err="1" smtClean="0"/>
              <a:t>written_by_you</a:t>
            </a:r>
            <a:r>
              <a:rPr lang="pl-PL" dirty="0" smtClean="0"/>
              <a:t> jest ustawiony, to oznacza, że drugi proces nie odczytał jeszcze poprzednio zapisanych danych i czeka na wyzerowanie znacznika</a:t>
            </a:r>
          </a:p>
          <a:p>
            <a:r>
              <a:rPr lang="pl-PL" dirty="0" smtClean="0"/>
              <a:t>Kiedy pierwszy proces to uczyni, to drugi zapisuje nowe dane do pamięci dzielonej i ustawia znacznik </a:t>
            </a:r>
            <a:r>
              <a:rPr lang="pl-PL" dirty="0" err="1" smtClean="0"/>
              <a:t>written_by_you</a:t>
            </a:r>
            <a:endParaRPr lang="pl-PL" dirty="0" smtClean="0"/>
          </a:p>
          <a:p>
            <a:r>
              <a:rPr lang="pl-PL" dirty="0" smtClean="0"/>
              <a:t>Po odebraniu tekstu „end” również i ten program kończy działanie</a:t>
            </a:r>
          </a:p>
          <a:p>
            <a:r>
              <a:rPr lang="pl-PL" b="1" dirty="0" smtClean="0"/>
              <a:t>Rozwiązanie komunikacji jest nieeleganckie wato do sygnalizacji gotowości do odczytu zastosować sygnały, semafory, potoki lub kolejki komunikatów…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0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Należy pamiętać, że mechanizm pamięci dzielonej nie zawiera w sobie metod synchronizacji i należy je dodać.</a:t>
            </a:r>
          </a:p>
          <a:p>
            <a:r>
              <a:rPr lang="pl-PL" dirty="0" smtClean="0"/>
              <a:t>W systemach Unix proponuje się stosowanie pamięci dzielonej do współużywania dużych ilości danych przez wiele procesów</a:t>
            </a:r>
          </a:p>
          <a:p>
            <a:r>
              <a:rPr lang="pl-PL" dirty="0" smtClean="0"/>
              <a:t>To współużywanie uzupełnia się semaforami lub kolejkami do wymiany mniejszych komunikatów sterujących dostępem do pamięci dzielonej.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91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pPr algn="l"/>
            <a:r>
              <a:rPr lang="pl-PL" sz="2800" dirty="0" smtClean="0"/>
              <a:t>Funkcje API pamięci współdzielonej standardu POSIX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5274"/>
              </p:ext>
            </p:extLst>
          </p:nvPr>
        </p:nvGraphicFramePr>
        <p:xfrm>
          <a:off x="323528" y="764704"/>
          <a:ext cx="8496944" cy="531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5900"/>
                <a:gridCol w="689104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Funkcja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Zastosowanie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shm_open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Tworzy obszar pamięci współdzielonej lub dołącza nowy obszar do już istniejącego. Obszary pamięci</a:t>
                      </a:r>
                      <a:r>
                        <a:rPr lang="pl-PL" baseline="0" dirty="0" smtClean="0"/>
                        <a:t> współdzielonej są reprezentowane przez nazwę, a funkcja </a:t>
                      </a:r>
                      <a:r>
                        <a:rPr lang="pl-PL" baseline="0" dirty="0" err="1" smtClean="0"/>
                        <a:t>shm_open</a:t>
                      </a:r>
                      <a:r>
                        <a:rPr lang="pl-PL" baseline="0" dirty="0" smtClean="0"/>
                        <a:t> zwraca deskryptor pliku.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shm_unlink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Usuwa obszar pamięci</a:t>
                      </a:r>
                      <a:r>
                        <a:rPr lang="pl-PL" baseline="0" dirty="0" smtClean="0"/>
                        <a:t> współdzielonej dostępnego przez deskryptor pliku. Obszar pamięci nie jest usuwany dopóki wszystkie procesy z nim powiązane z niego nie zrezygnują. Jednak po wywołaniu tej funkcji żaden nowy proces nie może z obszaru skorzystać.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Odwzorowuje plik w pamięci danego procesu. Funkcja zwraca wskaźnik do właśnie odwzorowanej pamięci.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munmap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Usuwa odwzorowanie obszaru pamięci odwzorowanego wcześniej za pomocą wywołania </a:t>
                      </a:r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msync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Synchronizuje dostęp do obszaru pamięci odwzorowanej za pomocą wywołania </a:t>
                      </a:r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,</a:t>
                      </a:r>
                      <a:r>
                        <a:rPr lang="pl-PL" baseline="0" dirty="0" smtClean="0"/>
                        <a:t> zapisując wszystkie buforowane dane do pamięci fizycznej w sposób umożliwiający pozostałym procesom dostęp do zmian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ftruncate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Ustala rozmiar pliku do podanego</a:t>
                      </a:r>
                      <a:r>
                        <a:rPr lang="pl-PL" baseline="0" dirty="0" smtClean="0"/>
                        <a:t> rozmiaru.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2900" dirty="0"/>
              <a:t>Tworzenie</a:t>
            </a:r>
            <a:r>
              <a:rPr lang="pl-PL" dirty="0" smtClean="0"/>
              <a:t> </a:t>
            </a:r>
            <a:r>
              <a:rPr lang="pl-PL" sz="2900" dirty="0"/>
              <a:t>obszaru pamięci dzielonej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98072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int shm_open(char *name, int oflag, mode_t mode )</a:t>
            </a:r>
          </a:p>
          <a:p>
            <a:r>
              <a:rPr lang="pl-PL" b="1" dirty="0" err="1"/>
              <a:t>name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n</a:t>
            </a:r>
            <a:r>
              <a:rPr lang="pl-PL" dirty="0" smtClean="0"/>
              <a:t>azwa </a:t>
            </a:r>
            <a:r>
              <a:rPr lang="pl-PL" dirty="0"/>
              <a:t>segmentu pamięci</a:t>
            </a:r>
          </a:p>
          <a:p>
            <a:r>
              <a:rPr lang="pl-PL" b="1" dirty="0"/>
              <a:t>oflag </a:t>
            </a:r>
            <a:r>
              <a:rPr lang="pl-PL" b="1" dirty="0" smtClean="0"/>
              <a:t> - </a:t>
            </a:r>
            <a:r>
              <a:rPr lang="pl-PL" dirty="0"/>
              <a:t>f</a:t>
            </a:r>
            <a:r>
              <a:rPr lang="pl-PL" dirty="0" smtClean="0"/>
              <a:t>laga </a:t>
            </a:r>
            <a:r>
              <a:rPr lang="pl-PL" dirty="0"/>
              <a:t>specyfikująca tryb utworzenia (jak dla plików), np.</a:t>
            </a:r>
          </a:p>
          <a:p>
            <a:r>
              <a:rPr lang="pl-PL" dirty="0"/>
              <a:t>O_RDONLY, O_RDWR, O_CREAT</a:t>
            </a:r>
          </a:p>
          <a:p>
            <a:r>
              <a:rPr lang="pl-PL" b="1" dirty="0" err="1"/>
              <a:t>mode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s</a:t>
            </a:r>
            <a:r>
              <a:rPr lang="pl-PL" dirty="0" smtClean="0"/>
              <a:t>pecyfikacja </a:t>
            </a:r>
            <a:r>
              <a:rPr lang="pl-PL" dirty="0"/>
              <a:t>trybu dostępu (jak dla plików).</a:t>
            </a:r>
          </a:p>
          <a:p>
            <a:endParaRPr lang="pl-PL" dirty="0" smtClean="0"/>
          </a:p>
          <a:p>
            <a:r>
              <a:rPr lang="pl-PL" dirty="0" smtClean="0"/>
              <a:t>Gdy </a:t>
            </a:r>
            <a:r>
              <a:rPr lang="pl-PL" dirty="0"/>
              <a:t>funkcja zwraca liczbę nieujemną jest to uchwyt identyfikujący</a:t>
            </a:r>
          </a:p>
          <a:p>
            <a:r>
              <a:rPr lang="pl-PL" dirty="0"/>
              <a:t>segment w procesie. Segment widziany jest jako plik </a:t>
            </a:r>
            <a:r>
              <a:rPr lang="pl-PL" dirty="0" smtClean="0"/>
              <a:t>specjalny w</a:t>
            </a:r>
            <a:endParaRPr lang="pl-PL" dirty="0"/>
          </a:p>
          <a:p>
            <a:r>
              <a:rPr lang="pl-PL" dirty="0"/>
              <a:t>katalogu /</a:t>
            </a:r>
            <a:r>
              <a:rPr lang="pl-PL" dirty="0" err="1"/>
              <a:t>dev</a:t>
            </a:r>
            <a:r>
              <a:rPr lang="pl-PL" dirty="0"/>
              <a:t>/</a:t>
            </a:r>
            <a:r>
              <a:rPr lang="pl-PL" dirty="0" err="1"/>
              <a:t>shmem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98376" y="3717032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Ustalanie rozmiaru pamięci dzielonej (pliku)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498376" y="4134699"/>
            <a:ext cx="639040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ftruncate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fildes</a:t>
            </a:r>
            <a:r>
              <a:rPr lang="en-US" b="1" dirty="0"/>
              <a:t>, </a:t>
            </a:r>
            <a:r>
              <a:rPr lang="en-US" b="1" dirty="0" err="1"/>
              <a:t>off_t</a:t>
            </a:r>
            <a:r>
              <a:rPr lang="en-US" b="1" dirty="0"/>
              <a:t> length</a:t>
            </a:r>
            <a:r>
              <a:rPr lang="en-US" b="1" dirty="0" smtClean="0"/>
              <a:t>);</a:t>
            </a:r>
            <a:endParaRPr lang="pl-PL" b="1" dirty="0" smtClean="0"/>
          </a:p>
          <a:p>
            <a:r>
              <a:rPr lang="pl-PL" b="1" dirty="0" err="1" smtClean="0"/>
              <a:t>filedes</a:t>
            </a:r>
            <a:r>
              <a:rPr lang="pl-PL" b="1" dirty="0" smtClean="0"/>
              <a:t> – </a:t>
            </a:r>
            <a:r>
              <a:rPr lang="pl-PL" dirty="0" smtClean="0"/>
              <a:t>uchwyt identyfikujący segment pamięci w procesie</a:t>
            </a:r>
          </a:p>
          <a:p>
            <a:r>
              <a:rPr lang="pl-PL" b="1" dirty="0" err="1"/>
              <a:t>l</a:t>
            </a:r>
            <a:r>
              <a:rPr lang="pl-PL" b="1" dirty="0" err="1" smtClean="0"/>
              <a:t>ength</a:t>
            </a:r>
            <a:r>
              <a:rPr lang="pl-PL" b="1" dirty="0" smtClean="0"/>
              <a:t> -  </a:t>
            </a:r>
            <a:r>
              <a:rPr lang="pl-PL" dirty="0" smtClean="0"/>
              <a:t>rozmiar do którego ma być zawężony lub zwiększony plik.</a:t>
            </a:r>
          </a:p>
          <a:p>
            <a:endParaRPr lang="pl-PL" dirty="0"/>
          </a:p>
          <a:p>
            <a:r>
              <a:rPr lang="pl-PL" dirty="0" smtClean="0"/>
              <a:t>Funkcja zwraca 0 w przypadku sukcesu, lub -1 w przypadku błędu. </a:t>
            </a:r>
          </a:p>
          <a:p>
            <a:r>
              <a:rPr lang="pl-PL" dirty="0" smtClean="0"/>
              <a:t>Zmienna </a:t>
            </a:r>
            <a:r>
              <a:rPr lang="pl-PL" dirty="0" err="1" smtClean="0"/>
              <a:t>errno</a:t>
            </a:r>
            <a:r>
              <a:rPr lang="pl-PL" dirty="0" smtClean="0"/>
              <a:t> zawiera kod wykrytego błędu.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0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Odwzorowanie segmentu pamięci wspólnej w obszar procesu</a:t>
            </a:r>
            <a:endParaRPr lang="pl-PL" sz="29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98072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void</a:t>
            </a:r>
            <a:r>
              <a:rPr lang="pl-PL" b="1" dirty="0"/>
              <a:t> *</a:t>
            </a:r>
            <a:r>
              <a:rPr lang="pl-PL" b="1" dirty="0" err="1"/>
              <a:t>mmap</a:t>
            </a:r>
            <a:r>
              <a:rPr lang="pl-PL" b="1" dirty="0"/>
              <a:t>(</a:t>
            </a:r>
            <a:r>
              <a:rPr lang="pl-PL" b="1" dirty="0" err="1"/>
              <a:t>void</a:t>
            </a:r>
            <a:r>
              <a:rPr lang="pl-PL" b="1" dirty="0"/>
              <a:t> * </a:t>
            </a:r>
            <a:r>
              <a:rPr lang="pl-PL" b="1" dirty="0" err="1"/>
              <a:t>addr</a:t>
            </a:r>
            <a:r>
              <a:rPr lang="pl-PL" b="1" dirty="0"/>
              <a:t>, </a:t>
            </a:r>
            <a:r>
              <a:rPr lang="pl-PL" b="1" dirty="0" err="1"/>
              <a:t>size_t</a:t>
            </a:r>
            <a:r>
              <a:rPr lang="pl-PL" b="1" dirty="0"/>
              <a:t> len,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prot</a:t>
            </a:r>
            <a:r>
              <a:rPr lang="pl-PL" b="1" dirty="0"/>
              <a:t>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 smtClean="0"/>
              <a:t>flags</a:t>
            </a:r>
            <a:r>
              <a:rPr lang="pl-PL" b="1" dirty="0" smtClean="0"/>
              <a:t>, </a:t>
            </a:r>
            <a:r>
              <a:rPr lang="pl-PL" b="1" dirty="0" err="1" smtClean="0"/>
              <a:t>int</a:t>
            </a:r>
            <a:r>
              <a:rPr lang="pl-PL" b="1" dirty="0" smtClean="0"/>
              <a:t> </a:t>
            </a:r>
            <a:r>
              <a:rPr lang="pl-PL" b="1" dirty="0" err="1"/>
              <a:t>fdes</a:t>
            </a:r>
            <a:r>
              <a:rPr lang="pl-PL" b="1" dirty="0"/>
              <a:t>, </a:t>
            </a:r>
            <a:r>
              <a:rPr lang="pl-PL" b="1" dirty="0" err="1"/>
              <a:t>off_t</a:t>
            </a:r>
            <a:r>
              <a:rPr lang="pl-PL" b="1" dirty="0"/>
              <a:t> off)</a:t>
            </a:r>
          </a:p>
          <a:p>
            <a:r>
              <a:rPr lang="pl-PL" b="1" dirty="0" err="1"/>
              <a:t>addr</a:t>
            </a:r>
            <a:r>
              <a:rPr lang="pl-PL" b="1" dirty="0"/>
              <a:t> </a:t>
            </a:r>
            <a:r>
              <a:rPr lang="pl-PL" dirty="0" smtClean="0"/>
              <a:t>- zmienna </a:t>
            </a:r>
            <a:r>
              <a:rPr lang="pl-PL" dirty="0"/>
              <a:t>wskaźnikowa w </a:t>
            </a:r>
            <a:r>
              <a:rPr lang="pl-PL" dirty="0" smtClean="0"/>
              <a:t>procesie, </a:t>
            </a:r>
            <a:r>
              <a:rPr lang="pl-PL" dirty="0"/>
              <a:t>której wartość będzie przez</a:t>
            </a:r>
          </a:p>
          <a:p>
            <a:r>
              <a:rPr lang="pl-PL" dirty="0"/>
              <a:t>funkcję zainicjowana. Może być 0.</a:t>
            </a:r>
          </a:p>
          <a:p>
            <a:r>
              <a:rPr lang="pl-PL" b="1" dirty="0"/>
              <a:t>len </a:t>
            </a:r>
            <a:r>
              <a:rPr lang="pl-PL" b="1" dirty="0" smtClean="0"/>
              <a:t>- </a:t>
            </a:r>
            <a:r>
              <a:rPr lang="pl-PL" dirty="0" smtClean="0"/>
              <a:t>wielkość </a:t>
            </a:r>
            <a:r>
              <a:rPr lang="pl-PL" dirty="0"/>
              <a:t>odwzorowywanego obszaru.</a:t>
            </a:r>
          </a:p>
          <a:p>
            <a:r>
              <a:rPr lang="pl-PL" b="1" dirty="0" err="1"/>
              <a:t>prot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s</a:t>
            </a:r>
            <a:r>
              <a:rPr lang="pl-PL" dirty="0" smtClean="0"/>
              <a:t>pecyfikacja </a:t>
            </a:r>
            <a:r>
              <a:rPr lang="pl-PL" dirty="0"/>
              <a:t>dostępu do obszaru opisana w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mman.h</a:t>
            </a:r>
            <a:r>
              <a:rPr lang="pl-PL" dirty="0"/>
              <a:t>&gt;. </a:t>
            </a:r>
            <a:r>
              <a:rPr lang="pl-PL" dirty="0" smtClean="0"/>
              <a:t>Może być </a:t>
            </a:r>
            <a:r>
              <a:rPr lang="pl-PL" dirty="0"/>
              <a:t>PROT_READ|PROT_WRITE</a:t>
            </a:r>
          </a:p>
          <a:p>
            <a:r>
              <a:rPr lang="pl-PL" b="1" dirty="0" err="1"/>
              <a:t>flags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 smtClean="0"/>
              <a:t>specyfikacja </a:t>
            </a:r>
            <a:r>
              <a:rPr lang="pl-PL" dirty="0"/>
              <a:t>użycia segmentu, np. MAP_SHARED.</a:t>
            </a:r>
          </a:p>
          <a:p>
            <a:r>
              <a:rPr lang="pl-PL" b="1" dirty="0" err="1"/>
              <a:t>fdes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 smtClean="0"/>
              <a:t>uchwyt </a:t>
            </a:r>
            <a:r>
              <a:rPr lang="pl-PL" dirty="0"/>
              <a:t>segmentu wspólnej pamięci.</a:t>
            </a:r>
          </a:p>
          <a:p>
            <a:r>
              <a:rPr lang="pl-PL" b="1" dirty="0"/>
              <a:t>off </a:t>
            </a:r>
            <a:r>
              <a:rPr lang="pl-PL" b="1" dirty="0" smtClean="0"/>
              <a:t>- </a:t>
            </a:r>
            <a:r>
              <a:rPr lang="pl-PL" dirty="0" smtClean="0"/>
              <a:t>początek </a:t>
            </a:r>
            <a:r>
              <a:rPr lang="pl-PL" dirty="0"/>
              <a:t>obszaru we wspólnej pamięci (musi to być </a:t>
            </a:r>
            <a:r>
              <a:rPr lang="pl-PL" dirty="0" smtClean="0"/>
              <a:t>wielokrotność strony </a:t>
            </a:r>
            <a:r>
              <a:rPr lang="pl-PL" dirty="0"/>
              <a:t>4K)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98376" y="3717032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Odłączenie się od segmentu pamięci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8376" y="4134699"/>
            <a:ext cx="80340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shm_unlink</a:t>
            </a:r>
            <a:r>
              <a:rPr lang="pl-PL" b="1" dirty="0"/>
              <a:t>(char *</a:t>
            </a:r>
            <a:r>
              <a:rPr lang="pl-PL" b="1" dirty="0" err="1"/>
              <a:t>name</a:t>
            </a:r>
            <a:r>
              <a:rPr lang="pl-PL" b="1" dirty="0" smtClean="0"/>
              <a:t>)</a:t>
            </a:r>
          </a:p>
          <a:p>
            <a:endParaRPr lang="pl-PL" b="1" dirty="0"/>
          </a:p>
          <a:p>
            <a:r>
              <a:rPr lang="pl-PL" b="1" dirty="0" err="1"/>
              <a:t>name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n</a:t>
            </a:r>
            <a:r>
              <a:rPr lang="pl-PL" dirty="0" smtClean="0"/>
              <a:t>azwa </a:t>
            </a:r>
            <a:r>
              <a:rPr lang="pl-PL" dirty="0"/>
              <a:t>segmentu pamięci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Każde wywołanie tej funkcji zmniejsza licznik </a:t>
            </a:r>
            <a:r>
              <a:rPr lang="pl-PL" dirty="0" smtClean="0"/>
              <a:t>udostępnień segmentu</a:t>
            </a:r>
            <a:r>
              <a:rPr lang="pl-PL" dirty="0"/>
              <a:t>. Gdy osiągnie on wartość 0 czyli segment nie </a:t>
            </a:r>
            <a:r>
              <a:rPr lang="pl-PL" dirty="0" smtClean="0"/>
              <a:t>jest używany </a:t>
            </a:r>
            <a:r>
              <a:rPr lang="pl-PL" dirty="0"/>
              <a:t>już przez żaden proces, segment jest kasowany.</a:t>
            </a:r>
          </a:p>
        </p:txBody>
      </p:sp>
    </p:spTree>
    <p:extLst>
      <p:ext uri="{BB962C8B-B14F-4D97-AF65-F5344CB8AC3E}">
        <p14:creationId xmlns:p14="http://schemas.microsoft.com/office/powerpoint/2010/main" val="192379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POSIX vs. System V (IPC)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 systemach Unix dostępne są 2 interfejsy do programowania komunikacji międzyprocesowej: POSIX i IPC</a:t>
            </a:r>
          </a:p>
          <a:p>
            <a:r>
              <a:rPr lang="pl-PL" dirty="0" smtClean="0"/>
              <a:t>Oba oferują tę sama funkcjonalność: semafory, pamięć dzieloną oraz kolejki komunikatów.</a:t>
            </a:r>
          </a:p>
          <a:p>
            <a:r>
              <a:rPr lang="pl-PL" dirty="0" smtClean="0"/>
              <a:t>W dalszej części zajęć będą dokładniej omówione wybrane mechanizmy komunikacji z jednego lub drugiego interfejsu, które uznano za wygodniejsze.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84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POSIX – przykład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/* </a:t>
            </a:r>
            <a:r>
              <a:rPr lang="pl-PL" sz="1400" dirty="0" err="1"/>
              <a:t>posix-shm.c</a:t>
            </a:r>
            <a:r>
              <a:rPr lang="pl-PL" sz="1400" dirty="0"/>
              <a:t> : </a:t>
            </a:r>
            <a:r>
              <a:rPr lang="pl-PL" sz="1400" dirty="0" err="1"/>
              <a:t>gcc</a:t>
            </a:r>
            <a:r>
              <a:rPr lang="pl-PL" sz="1400" dirty="0"/>
              <a:t> -o </a:t>
            </a:r>
            <a:r>
              <a:rPr lang="pl-PL" sz="1400" dirty="0" err="1"/>
              <a:t>posix</a:t>
            </a:r>
            <a:r>
              <a:rPr lang="pl-PL" sz="1400" dirty="0"/>
              <a:t> </a:t>
            </a:r>
            <a:r>
              <a:rPr lang="pl-PL" sz="1400" dirty="0" err="1"/>
              <a:t>posix.c</a:t>
            </a:r>
            <a:r>
              <a:rPr lang="pl-PL" sz="1400" dirty="0"/>
              <a:t> -</a:t>
            </a:r>
            <a:r>
              <a:rPr lang="pl-PL" sz="1400" dirty="0" err="1"/>
              <a:t>lrt</a:t>
            </a:r>
            <a:r>
              <a:rPr lang="pl-PL" sz="1400" dirty="0"/>
              <a:t> */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 </a:t>
            </a:r>
            <a:r>
              <a:rPr lang="pl-PL" sz="1400" dirty="0" smtClean="0"/>
              <a:t>        // </a:t>
            </a:r>
            <a:r>
              <a:rPr lang="pl-PL" sz="1400" dirty="0"/>
              <a:t>POSIX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file.h</a:t>
            </a:r>
            <a:r>
              <a:rPr lang="en-US" sz="1400" dirty="0"/>
              <a:t>&gt; </a:t>
            </a:r>
            <a:r>
              <a:rPr lang="pl-PL" sz="1400" dirty="0" smtClean="0"/>
              <a:t>      </a:t>
            </a:r>
            <a:r>
              <a:rPr lang="en-US" sz="1400" dirty="0" smtClean="0"/>
              <a:t>// </a:t>
            </a:r>
            <a:r>
              <a:rPr lang="en-US" sz="1400" dirty="0"/>
              <a:t>Pulls in open(2) and friends.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mman.h</a:t>
            </a:r>
            <a:r>
              <a:rPr lang="en-US" sz="1400" dirty="0"/>
              <a:t>&gt; // Pulls in </a:t>
            </a:r>
            <a:r>
              <a:rPr lang="en-US" sz="1400" dirty="0" err="1"/>
              <a:t>mmap</a:t>
            </a:r>
            <a:r>
              <a:rPr lang="en-US" sz="1400" dirty="0"/>
              <a:t>(2) and friends.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error_out</a:t>
            </a:r>
            <a:r>
              <a:rPr lang="pl-PL" sz="1400" dirty="0"/>
              <a:t>(</a:t>
            </a:r>
            <a:r>
              <a:rPr lang="pl-PL" sz="1400" dirty="0" err="1"/>
              <a:t>const</a:t>
            </a:r>
            <a:r>
              <a:rPr lang="pl-PL" sz="1400" dirty="0"/>
              <a:t> char *</a:t>
            </a:r>
            <a:r>
              <a:rPr lang="pl-PL" sz="1400" dirty="0" err="1"/>
              <a:t>msg</a:t>
            </a:r>
            <a:r>
              <a:rPr lang="pl-PL" sz="1400" dirty="0"/>
              <a:t>)</a:t>
            </a:r>
          </a:p>
          <a:p>
            <a:r>
              <a:rPr lang="pl-PL" sz="1400" dirty="0"/>
              <a:t>{ </a:t>
            </a:r>
            <a:r>
              <a:rPr lang="pl-PL" sz="1400" dirty="0" err="1"/>
              <a:t>perror</a:t>
            </a:r>
            <a:r>
              <a:rPr lang="pl-PL" sz="1400" dirty="0"/>
              <a:t>(</a:t>
            </a:r>
            <a:r>
              <a:rPr lang="pl-PL" sz="1400" dirty="0" err="1"/>
              <a:t>msg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exit</a:t>
            </a:r>
            <a:r>
              <a:rPr lang="pl-PL" sz="1400" dirty="0"/>
              <a:t>(EXIT_FAILURE);}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{ </a:t>
            </a:r>
            <a:r>
              <a:rPr lang="pl-PL" sz="1400" dirty="0" err="1"/>
              <a:t>int</a:t>
            </a:r>
            <a:r>
              <a:rPr lang="pl-PL" sz="1400" dirty="0"/>
              <a:t> r;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const</a:t>
            </a:r>
            <a:r>
              <a:rPr lang="pl-PL" sz="1400" dirty="0"/>
              <a:t> char *</a:t>
            </a:r>
            <a:r>
              <a:rPr lang="pl-PL" sz="1400" dirty="0" err="1"/>
              <a:t>memname</a:t>
            </a:r>
            <a:r>
              <a:rPr lang="pl-PL" sz="1400" dirty="0"/>
              <a:t> = "/</a:t>
            </a:r>
            <a:r>
              <a:rPr lang="pl-PL" sz="1400" dirty="0" err="1"/>
              <a:t>mymem</a:t>
            </a:r>
            <a:r>
              <a:rPr lang="pl-PL" sz="1400" dirty="0"/>
              <a:t>";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const</a:t>
            </a:r>
            <a:r>
              <a:rPr lang="pl-PL" sz="1400" dirty="0"/>
              <a:t> </a:t>
            </a:r>
            <a:r>
              <a:rPr lang="pl-PL" sz="1400" dirty="0" err="1"/>
              <a:t>size_t</a:t>
            </a:r>
            <a:r>
              <a:rPr lang="pl-PL" sz="1400" dirty="0"/>
              <a:t> </a:t>
            </a:r>
            <a:r>
              <a:rPr lang="pl-PL" sz="1400" dirty="0" err="1"/>
              <a:t>region_size</a:t>
            </a:r>
            <a:r>
              <a:rPr lang="pl-PL" sz="1400" dirty="0"/>
              <a:t> = </a:t>
            </a:r>
            <a:r>
              <a:rPr lang="pl-PL" sz="1400" dirty="0" err="1"/>
              <a:t>sysconf</a:t>
            </a:r>
            <a:r>
              <a:rPr lang="pl-PL" sz="1400" dirty="0"/>
              <a:t>(_SC_PAGE_SIZE);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fd</a:t>
            </a:r>
            <a:r>
              <a:rPr lang="pl-PL" sz="1400" dirty="0"/>
              <a:t> = </a:t>
            </a:r>
            <a:r>
              <a:rPr lang="pl-PL" sz="1400" dirty="0" err="1">
                <a:solidFill>
                  <a:srgbClr val="FF0000"/>
                </a:solidFill>
              </a:rPr>
              <a:t>shm_open</a:t>
            </a:r>
            <a:r>
              <a:rPr lang="pl-PL" sz="1400" dirty="0"/>
              <a:t>(</a:t>
            </a:r>
            <a:r>
              <a:rPr lang="pl-PL" sz="1400" dirty="0" err="1"/>
              <a:t>memname</a:t>
            </a:r>
            <a:r>
              <a:rPr lang="pl-PL" sz="1400" dirty="0"/>
              <a:t>, O_CREAT | O_TRUNC | O_RDWR, 0666);</a:t>
            </a:r>
          </a:p>
          <a:p>
            <a:r>
              <a:rPr lang="en-US" sz="1400" dirty="0"/>
              <a:t>  if (</a:t>
            </a:r>
            <a:r>
              <a:rPr lang="en-US" sz="1400" dirty="0" err="1"/>
              <a:t>fd</a:t>
            </a:r>
            <a:r>
              <a:rPr lang="en-US" sz="1400" dirty="0"/>
              <a:t> == -1)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shm_open</a:t>
            </a:r>
            <a:r>
              <a:rPr lang="en-US" sz="1400" dirty="0"/>
              <a:t>");</a:t>
            </a:r>
          </a:p>
          <a:p>
            <a:r>
              <a:rPr lang="pl-PL" sz="1400" dirty="0"/>
              <a:t>  r = </a:t>
            </a:r>
            <a:r>
              <a:rPr lang="pl-PL" sz="1400" dirty="0" err="1">
                <a:solidFill>
                  <a:srgbClr val="FF0000"/>
                </a:solidFill>
              </a:rPr>
              <a:t>ftruncate</a:t>
            </a:r>
            <a:r>
              <a:rPr lang="pl-PL" sz="1400" dirty="0"/>
              <a:t>(</a:t>
            </a:r>
            <a:r>
              <a:rPr lang="pl-PL" sz="1400" dirty="0" err="1"/>
              <a:t>fd</a:t>
            </a:r>
            <a:r>
              <a:rPr lang="pl-PL" sz="1400" dirty="0"/>
              <a:t>, </a:t>
            </a:r>
            <a:r>
              <a:rPr lang="pl-PL" sz="1400" dirty="0" err="1"/>
              <a:t>region_size</a:t>
            </a:r>
            <a:r>
              <a:rPr lang="pl-PL" sz="1400" dirty="0"/>
              <a:t>);</a:t>
            </a:r>
          </a:p>
          <a:p>
            <a:r>
              <a:rPr lang="en-US" sz="1400" dirty="0"/>
              <a:t> 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ftruncate</a:t>
            </a:r>
            <a:r>
              <a:rPr lang="en-US" sz="1400" dirty="0"/>
              <a:t>");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ptr</a:t>
            </a:r>
            <a:r>
              <a:rPr lang="pl-PL" sz="1400" dirty="0"/>
              <a:t> =</a:t>
            </a:r>
          </a:p>
          <a:p>
            <a:r>
              <a:rPr lang="pl-PL" sz="1400" dirty="0"/>
              <a:t>  </a:t>
            </a:r>
            <a:r>
              <a:rPr lang="pl-PL" sz="1400" dirty="0" err="1">
                <a:solidFill>
                  <a:srgbClr val="FF0000"/>
                </a:solidFill>
              </a:rPr>
              <a:t>mmap</a:t>
            </a:r>
            <a:r>
              <a:rPr lang="pl-PL" sz="1400" dirty="0"/>
              <a:t>(0, </a:t>
            </a:r>
            <a:r>
              <a:rPr lang="pl-PL" sz="1400" dirty="0" err="1"/>
              <a:t>region_size</a:t>
            </a:r>
            <a:r>
              <a:rPr lang="pl-PL" sz="1400" dirty="0"/>
              <a:t>, PROT_READ | PROT_WRITE, </a:t>
            </a:r>
          </a:p>
          <a:p>
            <a:r>
              <a:rPr lang="pl-PL" sz="1400" dirty="0"/>
              <a:t>      MAP_SHARED, </a:t>
            </a:r>
            <a:r>
              <a:rPr lang="pl-PL" sz="1400" dirty="0" err="1"/>
              <a:t>fd</a:t>
            </a:r>
            <a:r>
              <a:rPr lang="pl-PL" sz="1400" dirty="0"/>
              <a:t>, 0);</a:t>
            </a:r>
          </a:p>
          <a:p>
            <a:r>
              <a:rPr lang="en-US" sz="1400" dirty="0"/>
              <a:t> if (</a:t>
            </a:r>
            <a:r>
              <a:rPr lang="en-US" sz="1400" dirty="0" err="1"/>
              <a:t>ptr</a:t>
            </a:r>
            <a:r>
              <a:rPr lang="en-US" sz="1400" dirty="0"/>
              <a:t> == MAP_FAILED)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mmap</a:t>
            </a:r>
            <a:r>
              <a:rPr lang="en-US" sz="1400" dirty="0"/>
              <a:t>");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fd</a:t>
            </a:r>
            <a:r>
              <a:rPr lang="pl-PL" sz="1400" dirty="0" smtClean="0"/>
              <a:t>); 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37548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{  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u_long</a:t>
            </a:r>
            <a:r>
              <a:rPr lang="pl-PL" sz="1400" dirty="0"/>
              <a:t> *d = (</a:t>
            </a:r>
            <a:r>
              <a:rPr lang="pl-PL" sz="1400" dirty="0" err="1"/>
              <a:t>u_long</a:t>
            </a:r>
            <a:r>
              <a:rPr lang="pl-PL" sz="1400" dirty="0"/>
              <a:t> *) </a:t>
            </a:r>
            <a:r>
              <a:rPr lang="pl-PL" sz="1400" dirty="0" err="1">
                <a:solidFill>
                  <a:srgbClr val="FF0000"/>
                </a:solidFill>
              </a:rPr>
              <a:t>ptr</a:t>
            </a:r>
            <a:r>
              <a:rPr lang="pl-PL" sz="1400" dirty="0"/>
              <a:t>;</a:t>
            </a:r>
          </a:p>
          <a:p>
            <a:r>
              <a:rPr lang="pl-PL" sz="1400" dirty="0"/>
              <a:t>  *d = 0xdeadbeef;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/>
              <a:t> }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else</a:t>
            </a:r>
            <a:r>
              <a:rPr lang="pl-PL" sz="1400" dirty="0"/>
              <a:t> {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status;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waitpid</a:t>
            </a:r>
            <a:r>
              <a:rPr lang="pl-PL" sz="1400" dirty="0"/>
              <a:t>(</a:t>
            </a:r>
            <a:r>
              <a:rPr lang="pl-PL" sz="1400" dirty="0" err="1"/>
              <a:t>pid</a:t>
            </a:r>
            <a:r>
              <a:rPr lang="pl-PL" sz="1400" dirty="0"/>
              <a:t>, &amp;status, 0);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("child wrote %#lx\n", *(</a:t>
            </a:r>
            <a:r>
              <a:rPr lang="en-US" sz="1400" dirty="0" err="1"/>
              <a:t>u_long</a:t>
            </a:r>
            <a:r>
              <a:rPr lang="en-US" sz="1400" dirty="0"/>
              <a:t> *) </a:t>
            </a:r>
            <a:r>
              <a:rPr lang="en-US" sz="1400" dirty="0" err="1"/>
              <a:t>ptr</a:t>
            </a:r>
            <a:r>
              <a:rPr lang="en-US" sz="1400" dirty="0"/>
              <a:t>);</a:t>
            </a:r>
          </a:p>
          <a:p>
            <a:r>
              <a:rPr lang="pl-PL" sz="1400" dirty="0"/>
              <a:t> }</a:t>
            </a:r>
          </a:p>
          <a:p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munmap</a:t>
            </a:r>
            <a:r>
              <a:rPr lang="pl-PL" sz="1400" dirty="0"/>
              <a:t>(</a:t>
            </a:r>
            <a:r>
              <a:rPr lang="pl-PL" sz="1400" dirty="0" err="1"/>
              <a:t>ptr</a:t>
            </a:r>
            <a:r>
              <a:rPr lang="pl-PL" sz="1400" dirty="0"/>
              <a:t>, </a:t>
            </a:r>
            <a:r>
              <a:rPr lang="pl-PL" sz="1400" dirty="0" err="1"/>
              <a:t>region_size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munmap</a:t>
            </a:r>
            <a:r>
              <a:rPr lang="en-US" sz="1400" dirty="0"/>
              <a:t>");</a:t>
            </a:r>
          </a:p>
          <a:p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shm_unlink</a:t>
            </a:r>
            <a:r>
              <a:rPr lang="pl-PL" sz="1400" dirty="0"/>
              <a:t>(</a:t>
            </a:r>
            <a:r>
              <a:rPr lang="pl-PL" sz="1400" dirty="0" err="1"/>
              <a:t>memname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shm_unlink</a:t>
            </a:r>
            <a:r>
              <a:rPr lang="en-US" sz="1400" dirty="0"/>
              <a:t>");</a:t>
            </a:r>
          </a:p>
          <a:p>
            <a:r>
              <a:rPr lang="pl-PL" sz="1400" dirty="0"/>
              <a:t> return 0;</a:t>
            </a:r>
          </a:p>
          <a:p>
            <a:r>
              <a:rPr lang="pl-PL" sz="1400" dirty="0"/>
              <a:t> }</a:t>
            </a:r>
          </a:p>
        </p:txBody>
      </p:sp>
      <p:sp>
        <p:nvSpPr>
          <p:cNvPr id="9" name="Prostokąt 8"/>
          <p:cNvSpPr/>
          <p:nvPr/>
        </p:nvSpPr>
        <p:spPr>
          <a:xfrm>
            <a:off x="4587010" y="4859992"/>
            <a:ext cx="4392488" cy="7386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400" dirty="0"/>
              <a:t>$ </a:t>
            </a:r>
            <a:r>
              <a:rPr lang="pl-PL" sz="1400" dirty="0" err="1"/>
              <a:t>gcc</a:t>
            </a:r>
            <a:r>
              <a:rPr lang="pl-PL" sz="1400" dirty="0"/>
              <a:t> -o </a:t>
            </a:r>
            <a:r>
              <a:rPr lang="pl-PL" sz="1400" dirty="0" err="1"/>
              <a:t>sysv-shm</a:t>
            </a:r>
            <a:r>
              <a:rPr lang="pl-PL" sz="1400" dirty="0"/>
              <a:t> </a:t>
            </a:r>
            <a:r>
              <a:rPr lang="pl-PL" sz="1400" dirty="0" err="1"/>
              <a:t>sysv-shm.c</a:t>
            </a:r>
            <a:endParaRPr lang="pl-PL" sz="1400" dirty="0"/>
          </a:p>
          <a:p>
            <a:r>
              <a:rPr lang="pl-PL" sz="1400" dirty="0"/>
              <a:t>$ ./</a:t>
            </a:r>
            <a:r>
              <a:rPr lang="pl-PL" sz="1400" dirty="0" err="1"/>
              <a:t>sysv-shm</a:t>
            </a:r>
            <a:endParaRPr lang="pl-PL" sz="1400" dirty="0"/>
          </a:p>
          <a:p>
            <a:r>
              <a:rPr lang="pl-PL" sz="1400" dirty="0" err="1"/>
              <a:t>child</a:t>
            </a:r>
            <a:r>
              <a:rPr lang="pl-PL" sz="1400" dirty="0"/>
              <a:t> </a:t>
            </a:r>
            <a:r>
              <a:rPr lang="pl-PL" sz="1400" dirty="0" err="1"/>
              <a:t>wrote</a:t>
            </a:r>
            <a:r>
              <a:rPr lang="pl-PL" sz="1400" dirty="0"/>
              <a:t> 0xdeadbeef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615408" y="44906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Wynik przykładowej sesji: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4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Rozwiązanie problemu producent-konsument </a:t>
            </a:r>
            <a:br>
              <a:rPr lang="pl-PL" sz="2800" dirty="0" smtClean="0"/>
            </a:br>
            <a:r>
              <a:rPr lang="pl-PL" sz="2800" dirty="0" smtClean="0"/>
              <a:t>(pamięć dzielona)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6" y="1124744"/>
            <a:ext cx="7246937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8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assert.h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file.h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BSIZE 4 // Rozmiar bufora</a:t>
            </a:r>
          </a:p>
          <a:p>
            <a:r>
              <a:rPr lang="it-IT" sz="1400" dirty="0"/>
              <a:t>#define LSIZE 80 // Dlugosc linii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typedef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{ // Obszar wspólny</a:t>
            </a:r>
          </a:p>
          <a:p>
            <a:r>
              <a:rPr lang="pl-PL" sz="1400" dirty="0">
                <a:solidFill>
                  <a:srgbClr val="FF0000"/>
                </a:solidFill>
              </a:rPr>
              <a:t>char buf[BSIZE][LSIZE];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head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tail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cnt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} </a:t>
            </a:r>
            <a:r>
              <a:rPr lang="pl-PL" sz="1400" dirty="0" err="1">
                <a:solidFill>
                  <a:srgbClr val="FF0000"/>
                </a:solidFill>
              </a:rPr>
              <a:t>bufor_t</a:t>
            </a:r>
            <a:r>
              <a:rPr lang="pl-PL" sz="1400" dirty="0" smtClean="0">
                <a:solidFill>
                  <a:srgbClr val="FF0000"/>
                </a:solidFill>
              </a:rPr>
              <a:t>;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 smtClean="0"/>
              <a:t>{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mutex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empty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sem_t</a:t>
            </a:r>
            <a:r>
              <a:rPr lang="pl-PL" sz="1400" dirty="0"/>
              <a:t> *</a:t>
            </a:r>
            <a:r>
              <a:rPr lang="pl-PL" sz="1400" dirty="0" err="1"/>
              <a:t>full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shmid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shared_memory</a:t>
            </a:r>
            <a:r>
              <a:rPr lang="pl-PL" sz="1400" dirty="0"/>
              <a:t> = (</a:t>
            </a:r>
            <a:r>
              <a:rPr lang="pl-PL" sz="1400" dirty="0" err="1"/>
              <a:t>void</a:t>
            </a:r>
            <a:r>
              <a:rPr lang="pl-PL" sz="1400" dirty="0"/>
              <a:t> *)0;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bufor_t</a:t>
            </a:r>
            <a:r>
              <a:rPr lang="pl-PL" sz="1400" dirty="0"/>
              <a:t> *</a:t>
            </a:r>
            <a:r>
              <a:rPr lang="pl-PL" sz="1400" dirty="0" err="1"/>
              <a:t>shared_stuff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i=0;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shmid</a:t>
            </a:r>
            <a:r>
              <a:rPr lang="en-US" sz="1400" dirty="0"/>
              <a:t> = </a:t>
            </a:r>
            <a:r>
              <a:rPr lang="en-US" sz="1400" dirty="0" err="1"/>
              <a:t>shmget</a:t>
            </a:r>
            <a:r>
              <a:rPr lang="en-US" sz="1400" dirty="0"/>
              <a:t>((</a:t>
            </a:r>
            <a:r>
              <a:rPr lang="en-US" sz="1400" dirty="0" err="1"/>
              <a:t>key_t</a:t>
            </a:r>
            <a:r>
              <a:rPr lang="en-US" sz="1400" dirty="0"/>
              <a:t>)1234,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err="1" smtClean="0"/>
              <a:t>sizeof</a:t>
            </a:r>
            <a:r>
              <a:rPr lang="en-US" sz="1400" dirty="0" smtClean="0"/>
              <a:t>(</a:t>
            </a:r>
            <a:r>
              <a:rPr lang="en-US" sz="1400" dirty="0" err="1" smtClean="0"/>
              <a:t>bufor_t</a:t>
            </a:r>
            <a:r>
              <a:rPr lang="en-US" sz="1400" dirty="0"/>
              <a:t>), 0666 | IPC_CREAT</a:t>
            </a:r>
            <a:r>
              <a:rPr lang="en-US" sz="1400" dirty="0" smtClean="0"/>
              <a:t>);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shared_memory</a:t>
            </a:r>
            <a:r>
              <a:rPr lang="en-US" sz="1400" dirty="0"/>
              <a:t> = </a:t>
            </a:r>
            <a:r>
              <a:rPr lang="en-US" sz="1400" dirty="0" err="1"/>
              <a:t>shmat</a:t>
            </a:r>
            <a:r>
              <a:rPr lang="en-US" sz="1400" dirty="0"/>
              <a:t>(</a:t>
            </a:r>
            <a:r>
              <a:rPr lang="en-US" sz="1400" dirty="0" err="1"/>
              <a:t>shmid</a:t>
            </a:r>
            <a:r>
              <a:rPr lang="en-US" sz="1400" dirty="0"/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("Memory attached at %X\n</a:t>
            </a:r>
            <a:r>
              <a:rPr lang="en-US" sz="1400" dirty="0" smtClean="0"/>
              <a:t>",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 = (</a:t>
            </a:r>
            <a:r>
              <a:rPr lang="pl-PL" sz="1400" dirty="0" err="1"/>
              <a:t>bufor_t</a:t>
            </a:r>
            <a:r>
              <a:rPr lang="pl-PL" sz="1400" dirty="0"/>
              <a:t> *)</a:t>
            </a:r>
            <a:r>
              <a:rPr lang="pl-PL" sz="1400" dirty="0" err="1"/>
              <a:t>shared_memory</a:t>
            </a:r>
            <a:r>
              <a:rPr lang="pl-PL" sz="1400" dirty="0" smtClean="0"/>
              <a:t>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head</a:t>
            </a:r>
            <a:r>
              <a:rPr lang="pl-PL" sz="1400" dirty="0"/>
              <a:t>=0;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tail</a:t>
            </a:r>
            <a:r>
              <a:rPr lang="pl-PL" sz="1400" dirty="0"/>
              <a:t>=0;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cnt</a:t>
            </a:r>
            <a:r>
              <a:rPr lang="pl-PL" sz="1400" dirty="0"/>
              <a:t>=0;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(2)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693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    </a:t>
            </a:r>
            <a:r>
              <a:rPr lang="pl-PL" sz="1400" dirty="0" err="1"/>
              <a:t>mutex</a:t>
            </a:r>
            <a:r>
              <a:rPr lang="pl-PL" sz="1400" dirty="0"/>
              <a:t> = </a:t>
            </a:r>
            <a:r>
              <a:rPr lang="pl-PL" sz="1400" dirty="0" err="1"/>
              <a:t>sem_open</a:t>
            </a:r>
            <a:r>
              <a:rPr lang="pl-PL" sz="1400" dirty="0"/>
              <a:t>("mutex",O_CREAT,S_IRWXU,1);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empty</a:t>
            </a:r>
            <a:r>
              <a:rPr lang="pl-PL" sz="1400" dirty="0"/>
              <a:t> = </a:t>
            </a:r>
            <a:r>
              <a:rPr lang="pl-PL" sz="1400" dirty="0" err="1"/>
              <a:t>sem_open</a:t>
            </a:r>
            <a:r>
              <a:rPr lang="pl-PL" sz="1400" dirty="0"/>
              <a:t>("</a:t>
            </a:r>
            <a:r>
              <a:rPr lang="pl-PL" sz="1400" dirty="0" err="1"/>
              <a:t>empty</a:t>
            </a:r>
            <a:r>
              <a:rPr lang="pl-PL" sz="1400" dirty="0"/>
              <a:t>",O_CREAT,S_IRWXU,BSIZE);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full</a:t>
            </a:r>
            <a:r>
              <a:rPr lang="pl-PL" sz="1400" dirty="0"/>
              <a:t> =  </a:t>
            </a:r>
            <a:r>
              <a:rPr lang="pl-PL" sz="1400" dirty="0" err="1"/>
              <a:t>sem_open</a:t>
            </a:r>
            <a:r>
              <a:rPr lang="pl-PL" sz="1400" dirty="0"/>
              <a:t>("full",O_CREAT,S_IRWXU,0);</a:t>
            </a:r>
          </a:p>
          <a:p>
            <a:r>
              <a:rPr lang="pl-PL" sz="1400" dirty="0" smtClean="0"/>
              <a:t>    </a:t>
            </a:r>
            <a:r>
              <a:rPr lang="pl-PL" sz="1400" dirty="0"/>
              <a:t>//Producenci: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("Tworze </a:t>
            </a:r>
            <a:r>
              <a:rPr lang="pl-PL" sz="1400" dirty="0" err="1"/>
              <a:t>producentow</a:t>
            </a:r>
            <a:r>
              <a:rPr lang="pl-PL" sz="1400" dirty="0"/>
              <a:t>...\n");</a:t>
            </a:r>
          </a:p>
          <a:p>
            <a:r>
              <a:rPr lang="pl-PL" sz="1400" dirty="0"/>
              <a:t>    {</a:t>
            </a:r>
          </a:p>
          <a:p>
            <a:r>
              <a:rPr lang="pl-PL" sz="1400" dirty="0"/>
              <a:t>       </a:t>
            </a:r>
            <a:r>
              <a:rPr lang="pl-PL" sz="1400" dirty="0" err="1" smtClean="0"/>
              <a:t>if</a:t>
            </a:r>
            <a:r>
              <a:rPr lang="pl-PL" sz="1400" dirty="0" smtClean="0"/>
              <a:t>(</a:t>
            </a:r>
            <a:r>
              <a:rPr lang="pl-PL" sz="1400" dirty="0" err="1" smtClean="0"/>
              <a:t>fork</a:t>
            </a:r>
            <a:r>
              <a:rPr lang="pl-PL" sz="1400" dirty="0"/>
              <a:t>()==0)</a:t>
            </a:r>
          </a:p>
          <a:p>
            <a:r>
              <a:rPr lang="pl-PL" sz="1400" dirty="0"/>
              <a:t>      </a:t>
            </a:r>
            <a:r>
              <a:rPr lang="pl-PL" sz="1400" dirty="0" smtClean="0"/>
              <a:t>{ </a:t>
            </a:r>
            <a:r>
              <a:rPr lang="pl-PL" sz="1400" dirty="0" err="1" smtClean="0"/>
              <a:t>printf</a:t>
            </a:r>
            <a:r>
              <a:rPr lang="pl-PL" sz="1400" dirty="0"/>
              <a:t>("Producent %d </a:t>
            </a:r>
            <a:r>
              <a:rPr lang="pl-PL" sz="1400" dirty="0" err="1"/>
              <a:t>uruchominy</a:t>
            </a:r>
            <a:r>
              <a:rPr lang="pl-PL" sz="1400" dirty="0"/>
              <a:t>\</a:t>
            </a:r>
            <a:r>
              <a:rPr lang="pl-PL" sz="1400" dirty="0" err="1"/>
              <a:t>n",i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</a:t>
            </a:r>
            <a:r>
              <a:rPr lang="pl-PL" sz="1400" dirty="0" err="1" smtClean="0"/>
              <a:t>while</a:t>
            </a:r>
            <a:r>
              <a:rPr lang="pl-PL" sz="1400" dirty="0" smtClean="0"/>
              <a:t>(1</a:t>
            </a:r>
            <a:r>
              <a:rPr lang="pl-PL" sz="1400" dirty="0"/>
              <a:t>)</a:t>
            </a:r>
          </a:p>
          <a:p>
            <a:r>
              <a:rPr lang="pl-PL" sz="1400" dirty="0"/>
              <a:t>         </a:t>
            </a:r>
            <a:r>
              <a:rPr lang="pl-PL" sz="1400" dirty="0" smtClean="0"/>
              <a:t>{</a:t>
            </a:r>
            <a:r>
              <a:rPr lang="pl-PL" sz="1400" dirty="0" err="1" smtClean="0"/>
              <a:t>static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j=0;</a:t>
            </a:r>
          </a:p>
          <a:p>
            <a:r>
              <a:rPr lang="pl-PL" sz="1400" dirty="0"/>
              <a:t>          </a:t>
            </a:r>
            <a:r>
              <a:rPr lang="pl-PL" sz="1400" dirty="0" smtClean="0"/>
              <a:t> </a:t>
            </a:r>
            <a:r>
              <a:rPr lang="pl-PL" sz="1400" dirty="0" err="1"/>
              <a:t>sem_wait</a:t>
            </a:r>
            <a:r>
              <a:rPr lang="pl-PL" sz="1400" dirty="0"/>
              <a:t>(</a:t>
            </a:r>
            <a:r>
              <a:rPr lang="pl-PL" sz="1400" dirty="0" err="1"/>
              <a:t>empty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</a:t>
            </a:r>
            <a:r>
              <a:rPr lang="pl-PL" sz="1400" dirty="0" smtClean="0"/>
              <a:t> </a:t>
            </a:r>
            <a:r>
              <a:rPr lang="pl-PL" sz="1400" dirty="0" err="1"/>
              <a:t>sem_wait</a:t>
            </a:r>
            <a:r>
              <a:rPr lang="pl-PL" sz="1400" dirty="0"/>
              <a:t>(</a:t>
            </a:r>
            <a:r>
              <a:rPr lang="pl-PL" sz="1400" dirty="0" err="1"/>
              <a:t>mutex</a:t>
            </a:r>
            <a:r>
              <a:rPr lang="pl-PL" sz="1400" dirty="0"/>
              <a:t>);</a:t>
            </a:r>
          </a:p>
          <a:p>
            <a:r>
              <a:rPr lang="en-US" sz="1400" dirty="0"/>
              <a:t>          </a:t>
            </a:r>
            <a:r>
              <a:rPr lang="en-US" sz="1400" dirty="0" smtClean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smtClean="0"/>
              <a:t>Prod</a:t>
            </a:r>
            <a:r>
              <a:rPr lang="pl-PL" sz="1400" dirty="0" smtClean="0"/>
              <a:t>:</a:t>
            </a:r>
            <a:r>
              <a:rPr lang="en-US" sz="1400" dirty="0" smtClean="0"/>
              <a:t> </a:t>
            </a:r>
            <a:r>
              <a:rPr lang="en-US" sz="1400" dirty="0"/>
              <a:t>%d - </a:t>
            </a:r>
            <a:r>
              <a:rPr lang="en-US" sz="1400" dirty="0" err="1"/>
              <a:t>cnt</a:t>
            </a:r>
            <a:r>
              <a:rPr lang="en-US" sz="1400" dirty="0"/>
              <a:t>: %d head: %d tail: %d\n",</a:t>
            </a:r>
          </a:p>
          <a:p>
            <a:r>
              <a:rPr lang="en-US" sz="1400" dirty="0"/>
              <a:t>          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/>
              <a:t>, </a:t>
            </a:r>
            <a:r>
              <a:rPr lang="en-US" sz="1400" dirty="0" err="1"/>
              <a:t>shared_stuff</a:t>
            </a:r>
            <a:r>
              <a:rPr lang="en-US" sz="1400" dirty="0"/>
              <a:t>-&gt; </a:t>
            </a:r>
            <a:r>
              <a:rPr lang="en-US" sz="1400" dirty="0" err="1"/>
              <a:t>cnt,shared_stuff</a:t>
            </a:r>
            <a:r>
              <a:rPr lang="en-US" sz="1400" dirty="0"/>
              <a:t>-&gt;head</a:t>
            </a:r>
            <a:r>
              <a:rPr lang="en-US" sz="1400" dirty="0" smtClean="0"/>
              <a:t>,</a:t>
            </a:r>
            <a:r>
              <a:rPr lang="pl-PL" sz="1400" dirty="0" smtClean="0"/>
              <a:t>      </a:t>
            </a:r>
          </a:p>
          <a:p>
            <a:r>
              <a:rPr lang="pl-PL" sz="1400" dirty="0" smtClean="0"/>
              <a:t>        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&gt;tail);</a:t>
            </a:r>
          </a:p>
          <a:p>
            <a:r>
              <a:rPr lang="en-US" sz="1400" dirty="0"/>
              <a:t>           </a:t>
            </a:r>
            <a:r>
              <a:rPr lang="en-US" sz="1400" dirty="0" err="1" smtClean="0"/>
              <a:t>printf</a:t>
            </a:r>
            <a:r>
              <a:rPr lang="en-US" sz="1400" dirty="0" smtClean="0"/>
              <a:t>(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</a:t>
            </a:r>
            <a:r>
              <a:rPr lang="en-US" sz="1400" dirty="0" err="1"/>
              <a:t>buf</a:t>
            </a:r>
            <a:r>
              <a:rPr lang="en-US" sz="1400" dirty="0"/>
              <a:t>[</a:t>
            </a:r>
            <a:r>
              <a:rPr lang="en-US" sz="1400" dirty="0" err="1"/>
              <a:t>shared_stuff</a:t>
            </a:r>
            <a:r>
              <a:rPr lang="en-US" sz="1400" dirty="0"/>
              <a:t>-&gt;head</a:t>
            </a:r>
            <a:r>
              <a:rPr lang="en-US" sz="1400" dirty="0" smtClean="0"/>
              <a:t>],</a:t>
            </a:r>
            <a:r>
              <a:rPr lang="pl-PL" sz="1400" dirty="0" smtClean="0"/>
              <a:t>  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</a:t>
            </a:r>
            <a:r>
              <a:rPr lang="en-US" sz="1400" dirty="0" smtClean="0"/>
              <a:t>"</a:t>
            </a:r>
            <a:r>
              <a:rPr lang="en-US" sz="1400" dirty="0" err="1"/>
              <a:t>Komunikat</a:t>
            </a:r>
            <a:r>
              <a:rPr lang="en-US" sz="1400" dirty="0"/>
              <a:t> %d </a:t>
            </a:r>
            <a:r>
              <a:rPr lang="en-US" sz="1400" dirty="0" err="1"/>
              <a:t>producent</a:t>
            </a:r>
            <a:r>
              <a:rPr lang="en-US" sz="1400" dirty="0"/>
              <a:t> %</a:t>
            </a:r>
            <a:r>
              <a:rPr lang="en-US" sz="1400" dirty="0" err="1"/>
              <a:t>d",j</a:t>
            </a:r>
            <a:r>
              <a:rPr lang="en-US" sz="1400" dirty="0"/>
              <a:t>++,</a:t>
            </a:r>
            <a:r>
              <a:rPr lang="en-US" sz="1400" dirty="0" err="1"/>
              <a:t>i</a:t>
            </a:r>
            <a:r>
              <a:rPr lang="en-US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shared_stuff</a:t>
            </a:r>
            <a:r>
              <a:rPr lang="pl-PL" sz="1400" dirty="0" smtClean="0"/>
              <a:t>-</a:t>
            </a:r>
            <a:r>
              <a:rPr lang="pl-PL" sz="1400" dirty="0"/>
              <a:t>&gt; </a:t>
            </a:r>
            <a:r>
              <a:rPr lang="pl-PL" sz="1400" dirty="0" err="1"/>
              <a:t>cnt</a:t>
            </a:r>
            <a:r>
              <a:rPr lang="pl-PL" sz="1400" dirty="0"/>
              <a:t> ++;</a:t>
            </a:r>
          </a:p>
          <a:p>
            <a:r>
              <a:rPr lang="en-US" sz="1400" dirty="0"/>
              <a:t>          </a:t>
            </a:r>
            <a:r>
              <a:rPr lang="pl-PL" sz="1400" dirty="0"/>
              <a:t>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&gt;head = (</a:t>
            </a:r>
            <a:r>
              <a:rPr lang="en-US" sz="1400" dirty="0" err="1"/>
              <a:t>shared_stuff</a:t>
            </a:r>
            <a:r>
              <a:rPr lang="en-US" sz="1400" dirty="0"/>
              <a:t>-&gt;head +1) %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		</a:t>
            </a:r>
            <a:r>
              <a:rPr lang="en-US" sz="1400" dirty="0" smtClean="0"/>
              <a:t>BSIZE</a:t>
            </a:r>
            <a:r>
              <a:rPr lang="en-US" sz="1400" dirty="0"/>
              <a:t>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full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pl-PL" sz="1400" dirty="0"/>
              <a:t>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 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printf</a:t>
            </a:r>
            <a:r>
              <a:rPr lang="pl-PL" sz="1400" dirty="0"/>
              <a:t>("Tworze konsumentów...\n");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{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fork</a:t>
            </a:r>
            <a:r>
              <a:rPr lang="pl-PL" sz="1400" dirty="0"/>
              <a:t>()==0)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{  </a:t>
            </a:r>
            <a:r>
              <a:rPr lang="pl-PL" sz="1400" dirty="0" err="1"/>
              <a:t>printf</a:t>
            </a:r>
            <a:r>
              <a:rPr lang="pl-PL" sz="1400" dirty="0"/>
              <a:t>("Konsument %d </a:t>
            </a:r>
            <a:r>
              <a:rPr lang="pl-PL" sz="1400" dirty="0" err="1"/>
              <a:t>uruchominy</a:t>
            </a:r>
            <a:r>
              <a:rPr lang="pl-PL" sz="1400" dirty="0"/>
              <a:t>\</a:t>
            </a:r>
            <a:r>
              <a:rPr lang="pl-PL" sz="1400" dirty="0" err="1"/>
              <a:t>n",i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(2);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while</a:t>
            </a:r>
            <a:r>
              <a:rPr lang="pl-PL" sz="1400" dirty="0"/>
              <a:t>(1)</a:t>
            </a:r>
          </a:p>
          <a:p>
            <a:r>
              <a:rPr lang="pl-PL" sz="1400" dirty="0"/>
              <a:t>            </a:t>
            </a:r>
            <a:r>
              <a:rPr lang="pl-PL" sz="1400" dirty="0" smtClean="0"/>
              <a:t>{ </a:t>
            </a:r>
            <a:r>
              <a:rPr lang="pl-PL" sz="1400" dirty="0" err="1" smtClean="0"/>
              <a:t>sem_wait</a:t>
            </a:r>
            <a:r>
              <a:rPr lang="pl-PL" sz="1400" dirty="0" smtClean="0"/>
              <a:t>(</a:t>
            </a:r>
            <a:r>
              <a:rPr lang="pl-PL" sz="1400" dirty="0" err="1" smtClean="0"/>
              <a:t>full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</a:t>
            </a:r>
            <a:r>
              <a:rPr lang="pl-PL" sz="1400" dirty="0" err="1" smtClean="0"/>
              <a:t>sem_wait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t-BR" sz="1400" dirty="0"/>
              <a:t>             </a:t>
            </a:r>
            <a:r>
              <a:rPr lang="pl-PL" sz="1400" dirty="0" smtClean="0"/>
              <a:t>  </a:t>
            </a:r>
            <a:r>
              <a:rPr lang="pt-BR" sz="1400" dirty="0" smtClean="0"/>
              <a:t>printf</a:t>
            </a:r>
            <a:r>
              <a:rPr lang="pt-BR" sz="1400" dirty="0"/>
              <a:t>("Konsument %d - cnt: %d odebrano %s\n",</a:t>
            </a:r>
          </a:p>
          <a:p>
            <a:r>
              <a:rPr lang="en-US" sz="1400" dirty="0"/>
              <a:t>               </a:t>
            </a:r>
            <a:r>
              <a:rPr lang="pl-PL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/>
              <a:t>, 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cnt</a:t>
            </a:r>
            <a:r>
              <a:rPr lang="en-US" sz="1400" dirty="0" smtClean="0"/>
              <a:t>,</a:t>
            </a:r>
            <a:r>
              <a:rPr lang="pl-PL" sz="1400" dirty="0" smtClean="0"/>
              <a:t> </a:t>
            </a:r>
          </a:p>
          <a:p>
            <a:r>
              <a:rPr lang="pl-PL" sz="1400" dirty="0" smtClean="0"/>
              <a:t>             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</a:t>
            </a:r>
            <a:r>
              <a:rPr lang="en-US" sz="1400" dirty="0" err="1"/>
              <a:t>buf</a:t>
            </a:r>
            <a:r>
              <a:rPr lang="en-US" sz="1400" dirty="0"/>
              <a:t>[</a:t>
            </a:r>
            <a:r>
              <a:rPr lang="en-US" sz="1400" dirty="0" err="1"/>
              <a:t>shared_stuff</a:t>
            </a:r>
            <a:r>
              <a:rPr lang="en-US" sz="1400" dirty="0"/>
              <a:t>-&gt;tail]);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shared_stuff</a:t>
            </a:r>
            <a:r>
              <a:rPr lang="pl-PL" sz="1400" dirty="0" smtClean="0"/>
              <a:t>-</a:t>
            </a:r>
            <a:r>
              <a:rPr lang="pl-PL" sz="1400" dirty="0"/>
              <a:t>&gt; </a:t>
            </a:r>
            <a:r>
              <a:rPr lang="pl-PL" sz="1400" dirty="0" err="1"/>
              <a:t>cnt</a:t>
            </a:r>
            <a:r>
              <a:rPr lang="pl-PL" sz="1400" dirty="0"/>
              <a:t> --;</a:t>
            </a:r>
          </a:p>
          <a:p>
            <a:r>
              <a:rPr lang="en-US" sz="1400" dirty="0"/>
              <a:t>             </a:t>
            </a:r>
            <a:r>
              <a:rPr lang="pl-PL" sz="1400" dirty="0" smtClean="0"/>
              <a:t>   </a:t>
            </a:r>
            <a:r>
              <a:rPr lang="en-US" sz="1400" dirty="0" err="1" smtClean="0"/>
              <a:t>shared_stuff</a:t>
            </a:r>
            <a:r>
              <a:rPr lang="en-US" sz="1400" dirty="0" smtClean="0"/>
              <a:t>-</a:t>
            </a:r>
            <a:r>
              <a:rPr lang="en-US" sz="1400" dirty="0"/>
              <a:t>&gt;tail = (</a:t>
            </a:r>
            <a:r>
              <a:rPr lang="en-US" sz="1400" dirty="0" err="1"/>
              <a:t>shared_stuff</a:t>
            </a:r>
            <a:r>
              <a:rPr lang="en-US" sz="1400" dirty="0"/>
              <a:t>-&gt;tail +1) </a:t>
            </a:r>
            <a:r>
              <a:rPr lang="en-US" sz="1400" dirty="0" smtClean="0"/>
              <a:t>%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		</a:t>
            </a:r>
            <a:r>
              <a:rPr lang="en-US" sz="1400" dirty="0" smtClean="0"/>
              <a:t>BSIZE</a:t>
            </a:r>
            <a:r>
              <a:rPr lang="en-US" sz="1400" dirty="0"/>
              <a:t>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mutex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sem_post</a:t>
            </a:r>
            <a:r>
              <a:rPr lang="pl-PL" sz="1400" dirty="0" smtClean="0"/>
              <a:t>(</a:t>
            </a:r>
            <a:r>
              <a:rPr lang="pl-PL" sz="1400" dirty="0" err="1" smtClean="0"/>
              <a:t>empty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 </a:t>
            </a:r>
            <a:r>
              <a:rPr lang="pl-PL" sz="1400" dirty="0" smtClean="0"/>
              <a:t>  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smtClean="0"/>
              <a:t>} </a:t>
            </a:r>
            <a:r>
              <a:rPr lang="pl-PL" sz="1400" dirty="0" err="1" smtClean="0"/>
              <a:t>exit</a:t>
            </a:r>
            <a:r>
              <a:rPr lang="pl-PL" sz="1400" dirty="0" smtClean="0"/>
              <a:t>(0</a:t>
            </a:r>
            <a:r>
              <a:rPr lang="pl-PL" sz="1400" dirty="0"/>
              <a:t>);</a:t>
            </a:r>
          </a:p>
          <a:p>
            <a:r>
              <a:rPr lang="pl-PL" sz="1400" dirty="0"/>
              <a:t>   </a:t>
            </a:r>
            <a:r>
              <a:rPr lang="pl-PL" sz="1400" dirty="0" smtClean="0"/>
              <a:t>    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smtClean="0"/>
              <a:t>{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stat_val</a:t>
            </a:r>
            <a:r>
              <a:rPr lang="pl-PL" sz="1400" dirty="0"/>
              <a:t>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child_pid</a:t>
            </a:r>
            <a:r>
              <a:rPr lang="pl-PL" sz="1400" dirty="0"/>
              <a:t>;</a:t>
            </a:r>
          </a:p>
          <a:p>
            <a:r>
              <a:rPr lang="pl-PL" sz="1400" dirty="0"/>
              <a:t>        for(i=0;i&lt;2;i++)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child_pid</a:t>
            </a:r>
            <a:r>
              <a:rPr lang="pl-PL" sz="1400" dirty="0"/>
              <a:t> = </a:t>
            </a:r>
            <a:r>
              <a:rPr lang="pl-PL" sz="1400" dirty="0" err="1"/>
              <a:t>wait</a:t>
            </a:r>
            <a:r>
              <a:rPr lang="pl-PL" sz="1400" dirty="0"/>
              <a:t>(&amp;</a:t>
            </a:r>
            <a:r>
              <a:rPr lang="pl-PL" sz="1400" dirty="0" err="1"/>
              <a:t>stat_val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return 0;</a:t>
            </a:r>
          </a:p>
          <a:p>
            <a:r>
              <a:rPr lang="pl-PL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20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Medium komunikacyjnym jest kolejka zrealizowana we współdzielonym obszarze pamięci</a:t>
            </a:r>
          </a:p>
          <a:p>
            <a:r>
              <a:rPr lang="pl-PL" dirty="0" smtClean="0"/>
              <a:t>Zalety:</a:t>
            </a:r>
          </a:p>
          <a:p>
            <a:pPr lvl="1"/>
            <a:r>
              <a:rPr lang="pl-PL" dirty="0" smtClean="0"/>
              <a:t>Mniejsze ograniczenia na rozmiar przesyłanych danych</a:t>
            </a:r>
          </a:p>
          <a:p>
            <a:r>
              <a:rPr lang="pl-PL" dirty="0" smtClean="0"/>
              <a:t>Wady:</a:t>
            </a:r>
          </a:p>
          <a:p>
            <a:pPr lvl="1"/>
            <a:r>
              <a:rPr lang="pl-PL" dirty="0" smtClean="0"/>
              <a:t>Konieczność „samodzielnego” zarządzania prawidłowym dostępem do danych</a:t>
            </a:r>
          </a:p>
          <a:p>
            <a:pPr lvl="1"/>
            <a:r>
              <a:rPr lang="pl-PL" dirty="0" smtClean="0"/>
              <a:t>Bardziej złożony kod</a:t>
            </a:r>
          </a:p>
          <a:p>
            <a:r>
              <a:rPr lang="pl-PL" dirty="0" smtClean="0"/>
              <a:t>Takie rozwiązanie zmniejsza ograniczenie ze względu na pojemność bufora do wymiany danych. Warto stosować takie rozwiązanie, gdy pomiędzy producentem, a konsumentem przesyłane są większe porcje danych/komunikaty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7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Kolejki komunikatów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Umożliwiają przesyłanie danych pomiędzy procesami w sposób podobny do potoków.</a:t>
            </a:r>
          </a:p>
          <a:p>
            <a:r>
              <a:rPr lang="pl-PL" dirty="0" smtClean="0"/>
              <a:t>Pozwalają na przesyłanie komunikatów z priorytetami</a:t>
            </a:r>
          </a:p>
          <a:p>
            <a:r>
              <a:rPr lang="pl-PL" dirty="0" smtClean="0"/>
              <a:t>Pozwalają na przesyłanie komunikatów o zmiennej długości, pod warunkiem ich prawidłowego odbioru (IPC-tak, POSIX-oczekują komunikatów o stałym rozmiarze)</a:t>
            </a:r>
          </a:p>
          <a:p>
            <a:r>
              <a:rPr lang="pl-PL" dirty="0" smtClean="0"/>
              <a:t>Na długość kolejki i rozmiar komunikatu są nałożone systemowe ograniczenia.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8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Funkcje IPC obsługujące kolejki komunikatów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98072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msg.h</a:t>
            </a:r>
            <a:r>
              <a:rPr lang="pl-PL" dirty="0" smtClean="0"/>
              <a:t>&gt;</a:t>
            </a:r>
          </a:p>
          <a:p>
            <a:endParaRPr lang="pl-PL" dirty="0"/>
          </a:p>
          <a:p>
            <a:r>
              <a:rPr lang="pl-PL" dirty="0" smtClean="0"/>
              <a:t>// Sterowanie bezpośrednie pracą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cmd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msqid_ds</a:t>
            </a:r>
            <a:r>
              <a:rPr lang="pl-PL" dirty="0"/>
              <a:t> *buf);</a:t>
            </a:r>
          </a:p>
          <a:p>
            <a:endParaRPr lang="pl-PL" dirty="0" smtClean="0"/>
          </a:p>
          <a:p>
            <a:r>
              <a:rPr lang="pl-PL" dirty="0" smtClean="0"/>
              <a:t>// Utworzenie kolejki i uzyskanie do niej dostępu:</a:t>
            </a:r>
            <a:endParaRPr lang="pl-PL" dirty="0"/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msgget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Pobranie komunikatu z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msgrcv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msg_ptr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msg_sz</a:t>
            </a:r>
            <a:r>
              <a:rPr lang="pl-PL" dirty="0"/>
              <a:t>,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msgtype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</a:t>
            </a:r>
            <a:r>
              <a:rPr lang="pl-PL" dirty="0"/>
              <a:t>Dodanie komunikatu do </a:t>
            </a:r>
            <a:r>
              <a:rPr lang="pl-PL" dirty="0" smtClean="0"/>
              <a:t>kolejki: </a:t>
            </a:r>
            <a:endParaRPr lang="pl-PL" dirty="0"/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msgsnd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msg_ptr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msg_sz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978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18058"/>
          </a:xfrm>
        </p:spPr>
        <p:txBody>
          <a:bodyPr>
            <a:normAutofit fontScale="90000"/>
          </a:bodyPr>
          <a:lstStyle/>
          <a:p>
            <a:r>
              <a:rPr lang="pl-PL" sz="2900" dirty="0" err="1"/>
              <a:t>msgget</a:t>
            </a:r>
            <a:r>
              <a:rPr lang="pl-PL" sz="2900" dirty="0"/>
              <a:t>()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4958" y="692696"/>
            <a:ext cx="8214084" cy="1368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msgget</a:t>
            </a:r>
            <a:r>
              <a:rPr lang="en-US" dirty="0"/>
              <a:t>(</a:t>
            </a:r>
            <a:r>
              <a:rPr lang="en-US" dirty="0" err="1"/>
              <a:t>key_t</a:t>
            </a:r>
            <a:r>
              <a:rPr lang="en-US" dirty="0"/>
              <a:t> key,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/>
              <a:t>k</a:t>
            </a:r>
            <a:r>
              <a:rPr lang="en-US" dirty="0" err="1" smtClean="0"/>
              <a:t>ey</a:t>
            </a:r>
            <a:r>
              <a:rPr lang="pl-PL" dirty="0" smtClean="0"/>
              <a:t> – unikalny klucz do dostępu do kolejki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sgflg</a:t>
            </a:r>
            <a:r>
              <a:rPr lang="pl-PL" dirty="0" smtClean="0"/>
              <a:t> – znaczniki zezwoleń </a:t>
            </a:r>
          </a:p>
          <a:p>
            <a:r>
              <a:rPr lang="pl-PL" dirty="0" smtClean="0"/>
              <a:t>Funkcja zwraca identyfikator kolejki lub -1 w przypadku błędu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391436" y="2074838"/>
            <a:ext cx="81472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msgsnd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79512" y="2420888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msgsnd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msg_ptr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msg_sz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en-US" dirty="0" err="1"/>
              <a:t>msqid</a:t>
            </a:r>
            <a:r>
              <a:rPr lang="pl-PL" dirty="0" smtClean="0"/>
              <a:t> – identyfikator kolejki komunikatów</a:t>
            </a:r>
          </a:p>
          <a:p>
            <a:r>
              <a:rPr lang="en-US" dirty="0" err="1"/>
              <a:t>msg_ptr</a:t>
            </a:r>
            <a:r>
              <a:rPr lang="pl-PL" dirty="0" smtClean="0"/>
              <a:t> – wskaźnik do wysyłanego komunikatu</a:t>
            </a:r>
          </a:p>
          <a:p>
            <a:r>
              <a:rPr lang="en-US" dirty="0" err="1" smtClean="0"/>
              <a:t>msg_sz</a:t>
            </a:r>
            <a:r>
              <a:rPr lang="pl-PL" dirty="0" smtClean="0"/>
              <a:t> – rozmiar komunikatu bez pola typ komunikatu (patrz niżej)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sgflg</a:t>
            </a:r>
            <a:r>
              <a:rPr lang="pl-PL" dirty="0" smtClean="0"/>
              <a:t> – reakcja na przepełnienie kolejki </a:t>
            </a:r>
          </a:p>
          <a:p>
            <a:pPr lvl="1"/>
            <a:r>
              <a:rPr lang="pl-PL" dirty="0" smtClean="0"/>
              <a:t>IPC_NOWAIT – funkcja powróci natychmiast bez wysyłania komunikatu, zwracając wartość -1</a:t>
            </a:r>
          </a:p>
          <a:p>
            <a:pPr lvl="1"/>
            <a:r>
              <a:rPr lang="pl-PL" dirty="0" smtClean="0"/>
              <a:t> IPC_WAIT – funkcja zawiesi proces w oczekiwaniu na wolne miejsce w kolejce</a:t>
            </a:r>
          </a:p>
          <a:p>
            <a:r>
              <a:rPr lang="pl-PL" dirty="0" smtClean="0"/>
              <a:t>Funkcja zwraca 0 w przypadku pomyślnego zapisu w kolejce lub -1 w przypadku błędu. </a:t>
            </a:r>
          </a:p>
          <a:p>
            <a:pPr marL="0" indent="0">
              <a:buNone/>
            </a:pPr>
            <a:r>
              <a:rPr lang="pl-PL" b="1" dirty="0" smtClean="0"/>
              <a:t>UWAGA: Każdy komunikat musi się zaczynać od liczby typu </a:t>
            </a:r>
            <a:r>
              <a:rPr lang="pl-PL" b="1" dirty="0" err="1" smtClean="0"/>
              <a:t>long</a:t>
            </a:r>
            <a:r>
              <a:rPr lang="pl-PL" b="1" dirty="0" smtClean="0"/>
              <a:t> </a:t>
            </a:r>
            <a:r>
              <a:rPr lang="pl-PL" b="1" dirty="0" err="1" smtClean="0"/>
              <a:t>int</a:t>
            </a:r>
            <a:r>
              <a:rPr lang="pl-PL" b="1" dirty="0" smtClean="0"/>
              <a:t>, wskazującej typ komunikatu; liczbę warto ustawić na ustaloną wartość.</a:t>
            </a:r>
          </a:p>
          <a:p>
            <a:pPr marL="0" indent="0">
              <a:buNone/>
            </a:pPr>
            <a:r>
              <a:rPr lang="pl-PL" b="1" dirty="0" smtClean="0"/>
              <a:t>Struktura komunikatu ma zwykle postać: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my_message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message_type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/* The data you wish to transfer </a:t>
            </a:r>
            <a:r>
              <a:rPr lang="en-US" dirty="0" smtClean="0"/>
              <a:t>*/}</a:t>
            </a:r>
            <a:r>
              <a:rPr lang="pl-PL" dirty="0" smtClean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4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576064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m</a:t>
            </a:r>
            <a:r>
              <a:rPr lang="pl-PL" dirty="0" err="1" smtClean="0"/>
              <a:t>sgrcv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msgrcv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void *</a:t>
            </a:r>
            <a:r>
              <a:rPr lang="en-US" dirty="0" err="1"/>
              <a:t>msg_ptr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msg_sz</a:t>
            </a:r>
            <a:r>
              <a:rPr lang="en-US" dirty="0"/>
              <a:t>, long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msgtype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/>
              <a:t>m</a:t>
            </a:r>
            <a:r>
              <a:rPr lang="en-US" dirty="0" err="1" smtClean="0"/>
              <a:t>sqid</a:t>
            </a:r>
            <a:r>
              <a:rPr lang="pl-PL" dirty="0" smtClean="0"/>
              <a:t> – identyfikator kolejki komunikatów</a:t>
            </a:r>
          </a:p>
          <a:p>
            <a:r>
              <a:rPr lang="pl-PL" dirty="0" smtClean="0"/>
              <a:t> </a:t>
            </a:r>
            <a:r>
              <a:rPr lang="en-US" dirty="0" err="1" smtClean="0"/>
              <a:t>msg_ptr</a:t>
            </a:r>
            <a:r>
              <a:rPr lang="pl-PL" dirty="0" smtClean="0"/>
              <a:t> – wskaźnik do odbieranego komunikatu</a:t>
            </a:r>
          </a:p>
          <a:p>
            <a:r>
              <a:rPr lang="en-US" dirty="0" err="1" smtClean="0"/>
              <a:t>msg_sz</a:t>
            </a:r>
            <a:r>
              <a:rPr lang="pl-PL" dirty="0" smtClean="0"/>
              <a:t> – rozmiar komunikatu bez pola typ komunikatu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sgtype</a:t>
            </a:r>
            <a:r>
              <a:rPr lang="pl-PL" dirty="0" smtClean="0"/>
              <a:t> – typ komunikatu: </a:t>
            </a:r>
          </a:p>
          <a:p>
            <a:pPr lvl="1"/>
            <a:r>
              <a:rPr lang="pl-PL" dirty="0" smtClean="0"/>
              <a:t>0 – z kolejki pobierany jest pierwszy komunikat</a:t>
            </a:r>
          </a:p>
          <a:p>
            <a:pPr lvl="1"/>
            <a:r>
              <a:rPr lang="pl-PL" dirty="0" smtClean="0"/>
              <a:t>&gt;0 – pobierany jest pierwszy dostępny komunikat tego samego typu</a:t>
            </a:r>
          </a:p>
          <a:p>
            <a:pPr lvl="1"/>
            <a:r>
              <a:rPr lang="pl-PL" dirty="0" smtClean="0"/>
              <a:t> &lt;0 – pobierany jest pierwszy dostępny komunikat, którego typ ma wartość taką sama lub mniejszą niż absolutna wartość </a:t>
            </a:r>
            <a:r>
              <a:rPr lang="pl-PL" dirty="0" err="1" smtClean="0"/>
              <a:t>msgtype</a:t>
            </a:r>
            <a:endParaRPr lang="pl-PL" dirty="0" smtClean="0"/>
          </a:p>
          <a:p>
            <a:r>
              <a:rPr lang="pl-PL" dirty="0" smtClean="0"/>
              <a:t>Funkcja zwraca liczbę bajtów umieszczonych w buforze odbiorczym, komunikat jest kopiowany do bufora wskazywanego przez </a:t>
            </a:r>
            <a:r>
              <a:rPr lang="pl-PL" dirty="0" err="1" smtClean="0"/>
              <a:t>msg_ptr</a:t>
            </a:r>
            <a:r>
              <a:rPr lang="pl-PL" dirty="0" smtClean="0"/>
              <a:t>, a dane są usuwane z kolejki komunikatów. W przypadku błędu funkcja zwraca -1.  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76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Autofit/>
          </a:bodyPr>
          <a:lstStyle/>
          <a:p>
            <a:r>
              <a:rPr lang="pl-PL" sz="3200" dirty="0" err="1"/>
              <a:t>m</a:t>
            </a:r>
            <a:r>
              <a:rPr lang="pl-PL" sz="3200" dirty="0" err="1" smtClean="0"/>
              <a:t>sgctl</a:t>
            </a:r>
            <a:r>
              <a:rPr lang="pl-PL" sz="3200" dirty="0" smtClean="0"/>
              <a:t>()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msgctl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command,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msqid_ds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 smtClean="0"/>
              <a:t>Struktura </a:t>
            </a:r>
            <a:r>
              <a:rPr lang="pl-PL" dirty="0" err="1" smtClean="0"/>
              <a:t>msqid_ds</a:t>
            </a:r>
            <a:r>
              <a:rPr lang="pl-PL" dirty="0" smtClean="0"/>
              <a:t> ma przynajmniej następujące parametry:</a:t>
            </a:r>
          </a:p>
          <a:p>
            <a:pPr marL="457200" lvl="1" indent="0">
              <a:buNone/>
            </a:pP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msqid_ds</a:t>
            </a:r>
            <a:r>
              <a:rPr lang="pl-PL" dirty="0"/>
              <a:t> {</a:t>
            </a:r>
          </a:p>
          <a:p>
            <a:pPr marL="457200" lvl="1" indent="0">
              <a:buNone/>
            </a:pPr>
            <a:r>
              <a:rPr lang="pl-PL" dirty="0" err="1"/>
              <a:t>uid_t</a:t>
            </a:r>
            <a:r>
              <a:rPr lang="pl-PL" dirty="0"/>
              <a:t> </a:t>
            </a:r>
            <a:r>
              <a:rPr lang="pl-PL" dirty="0" err="1"/>
              <a:t>msg_perm.uid</a:t>
            </a:r>
            <a:r>
              <a:rPr lang="pl-PL" dirty="0"/>
              <a:t>;</a:t>
            </a:r>
          </a:p>
          <a:p>
            <a:pPr marL="457200" lvl="1" indent="0">
              <a:buNone/>
            </a:pPr>
            <a:r>
              <a:rPr lang="pl-PL" dirty="0" err="1"/>
              <a:t>uid_t</a:t>
            </a:r>
            <a:r>
              <a:rPr lang="pl-PL" dirty="0"/>
              <a:t> </a:t>
            </a:r>
            <a:r>
              <a:rPr lang="pl-PL" dirty="0" err="1"/>
              <a:t>msg_perm.gid</a:t>
            </a:r>
            <a:endParaRPr lang="pl-PL" dirty="0"/>
          </a:p>
          <a:p>
            <a:pPr marL="457200" lvl="1" indent="0">
              <a:buNone/>
            </a:pPr>
            <a:r>
              <a:rPr lang="pl-PL" dirty="0" err="1"/>
              <a:t>mode_t</a:t>
            </a:r>
            <a:r>
              <a:rPr lang="pl-PL" dirty="0"/>
              <a:t> </a:t>
            </a:r>
            <a:r>
              <a:rPr lang="pl-PL" dirty="0" err="1"/>
              <a:t>msg_perm.mode</a:t>
            </a:r>
            <a:r>
              <a:rPr lang="pl-PL" dirty="0"/>
              <a:t>;</a:t>
            </a:r>
          </a:p>
          <a:p>
            <a:pPr marL="457200" lvl="1" indent="0">
              <a:buNone/>
            </a:pPr>
            <a:r>
              <a:rPr lang="pl-PL" dirty="0" smtClean="0"/>
              <a:t>}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sqid</a:t>
            </a:r>
            <a:r>
              <a:rPr lang="pl-PL" dirty="0" smtClean="0"/>
              <a:t> – identyfikator kolejki</a:t>
            </a:r>
          </a:p>
          <a:p>
            <a:r>
              <a:rPr lang="pl-PL" dirty="0" err="1" smtClean="0"/>
              <a:t>command</a:t>
            </a:r>
            <a:r>
              <a:rPr lang="pl-PL" dirty="0" smtClean="0"/>
              <a:t> – czynność, jaką należy podjąć:</a:t>
            </a:r>
          </a:p>
          <a:p>
            <a:pPr lvl="1"/>
            <a:r>
              <a:rPr lang="pl-PL" dirty="0" smtClean="0"/>
              <a:t>IPC_STAT – ustawia dane w strukturze </a:t>
            </a:r>
            <a:r>
              <a:rPr lang="pl-PL" dirty="0" err="1" smtClean="0"/>
              <a:t>msqid_ds</a:t>
            </a:r>
            <a:r>
              <a:rPr lang="pl-PL" dirty="0" smtClean="0"/>
              <a:t> aby odzwierciedlały wartości związane z kolejką komunikatów</a:t>
            </a:r>
          </a:p>
          <a:p>
            <a:pPr lvl="1"/>
            <a:r>
              <a:rPr lang="pl-PL" dirty="0" smtClean="0"/>
              <a:t>IPC_SET – ustawia wartości związane z kolejką komunikatów na dane, określone w strukturze </a:t>
            </a:r>
            <a:r>
              <a:rPr lang="pl-PL" dirty="0" err="1" smtClean="0"/>
              <a:t>msqid_ds</a:t>
            </a:r>
            <a:r>
              <a:rPr lang="pl-PL" dirty="0" smtClean="0"/>
              <a:t>, jeśli proces ma odpowiednie zezwolenia</a:t>
            </a:r>
          </a:p>
          <a:p>
            <a:pPr lvl="1"/>
            <a:r>
              <a:rPr lang="pl-PL" dirty="0" smtClean="0"/>
              <a:t>IPC_RMID – usuwa kolejkę komunikatów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38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Definicja semafora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1180727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Semafor S jest obiektem systemu operacyjnego z którym </a:t>
            </a:r>
            <a:r>
              <a:rPr lang="pl-PL" dirty="0" smtClean="0"/>
              <a:t>związany jest </a:t>
            </a:r>
            <a:r>
              <a:rPr lang="pl-PL" dirty="0"/>
              <a:t>licznik L zasobu przyjmujący wartości nieujemne. </a:t>
            </a:r>
            <a:r>
              <a:rPr lang="pl-PL" dirty="0" smtClean="0"/>
              <a:t>Na semaforze </a:t>
            </a:r>
            <a:r>
              <a:rPr lang="pl-PL" dirty="0"/>
              <a:t>zdefiniowane są </a:t>
            </a:r>
            <a:r>
              <a:rPr lang="pl-PL" i="1" dirty="0"/>
              <a:t>atomowe </a:t>
            </a:r>
            <a:r>
              <a:rPr lang="pl-PL" dirty="0"/>
              <a:t>operacje </a:t>
            </a:r>
            <a:r>
              <a:rPr lang="pl-PL" b="1" dirty="0" err="1" smtClean="0"/>
              <a:t>sem_init</a:t>
            </a:r>
            <a:r>
              <a:rPr lang="pl-PL" dirty="0" smtClean="0"/>
              <a:t>, </a:t>
            </a:r>
            <a:r>
              <a:rPr lang="pl-PL" b="1" dirty="0" err="1" smtClean="0"/>
              <a:t>sem_wait</a:t>
            </a:r>
            <a:r>
              <a:rPr lang="pl-PL" b="1" dirty="0" smtClean="0"/>
              <a:t> </a:t>
            </a:r>
            <a:r>
              <a:rPr lang="pl-PL" dirty="0"/>
              <a:t>i </a:t>
            </a:r>
            <a:r>
              <a:rPr lang="pl-PL" b="1" dirty="0" err="1"/>
              <a:t>sem_post</a:t>
            </a:r>
            <a:r>
              <a:rPr lang="pl-PL" dirty="0"/>
              <a:t>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87899"/>
              </p:ext>
            </p:extLst>
          </p:nvPr>
        </p:nvGraphicFramePr>
        <p:xfrm>
          <a:off x="539552" y="1988840"/>
          <a:ext cx="8280920" cy="3986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304"/>
                <a:gridCol w="1692225"/>
                <a:gridCol w="4973391"/>
              </a:tblGrid>
              <a:tr h="489527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Oznaczenie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Inicjacja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semafora 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sem_init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(S,N)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Ustawienie licznika semafora S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początkową wartość N 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Zajmowanie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sem_wait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dodatni (L &gt; 0)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 go o 1 (L = L – 1).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równy zero (L=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0) zablokuj proces bieżący.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Sygnalizacja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sem_post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istnieje jakiś proces oczekujący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semaforze S to odblokuj jeden z czekających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procesów. Gdy brak procesów oczekujących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 semaforze S zwiększ jego licznik L o 1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(L=L+1).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0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562074"/>
          </a:xfrm>
        </p:spPr>
        <p:txBody>
          <a:bodyPr>
            <a:noAutofit/>
          </a:bodyPr>
          <a:lstStyle/>
          <a:p>
            <a:r>
              <a:rPr lang="pl-PL" sz="2000" dirty="0" smtClean="0"/>
              <a:t>Kolejka komunikatów – przykład – program odbiorczy</a:t>
            </a: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errno.h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ipc.h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msg.h</a:t>
            </a:r>
            <a:r>
              <a:rPr lang="pl-PL" sz="1600" dirty="0"/>
              <a:t>&gt;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struct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my_msg_type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char </a:t>
            </a:r>
            <a:r>
              <a:rPr lang="pl-PL" sz="1600" dirty="0" err="1">
                <a:solidFill>
                  <a:srgbClr val="FF0000"/>
                </a:solidFill>
              </a:rPr>
              <a:t>some_text</a:t>
            </a:r>
            <a:r>
              <a:rPr lang="pl-PL" sz="1600" dirty="0">
                <a:solidFill>
                  <a:srgbClr val="FF0000"/>
                </a:solidFill>
              </a:rPr>
              <a:t>[BUFSIZ];</a:t>
            </a:r>
          </a:p>
          <a:p>
            <a:r>
              <a:rPr lang="pl-PL" sz="1600" dirty="0"/>
              <a:t>};</a:t>
            </a:r>
          </a:p>
          <a:p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running</a:t>
            </a:r>
            <a:r>
              <a:rPr lang="pl-PL" sz="1600" dirty="0"/>
              <a:t> = 1;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msgid</a:t>
            </a:r>
            <a:r>
              <a:rPr lang="pl-PL" sz="1600" dirty="0"/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struct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msg_to_receive</a:t>
            </a:r>
            <a:r>
              <a:rPr lang="pl-PL" sz="1600" dirty="0">
                <a:solidFill>
                  <a:srgbClr val="FF0000"/>
                </a:solidFill>
              </a:rPr>
              <a:t> = 0;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</a:t>
            </a:r>
            <a:r>
              <a:rPr lang="en-US" sz="1600" dirty="0" err="1" smtClean="0">
                <a:solidFill>
                  <a:srgbClr val="FF0000"/>
                </a:solidFill>
              </a:rPr>
              <a:t>msgid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n-US" sz="1600" dirty="0" err="1">
                <a:solidFill>
                  <a:srgbClr val="FF0000"/>
                </a:solidFill>
              </a:rPr>
              <a:t>msgget</a:t>
            </a:r>
            <a:r>
              <a:rPr lang="en-US" sz="1600" dirty="0">
                <a:solidFill>
                  <a:srgbClr val="FF0000"/>
                </a:solidFill>
              </a:rPr>
              <a:t>((</a:t>
            </a:r>
            <a:r>
              <a:rPr lang="en-US" sz="1600" dirty="0" err="1">
                <a:solidFill>
                  <a:srgbClr val="FF0000"/>
                </a:solidFill>
              </a:rPr>
              <a:t>key_t</a:t>
            </a:r>
            <a:r>
              <a:rPr lang="en-US" sz="1600" dirty="0">
                <a:solidFill>
                  <a:srgbClr val="FF0000"/>
                </a:solidFill>
              </a:rPr>
              <a:t>)1234, 0666 |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	</a:t>
            </a:r>
            <a:r>
              <a:rPr lang="pl-PL" sz="1600" dirty="0" smtClean="0">
                <a:solidFill>
                  <a:srgbClr val="FF0000"/>
                </a:solidFill>
              </a:rPr>
              <a:t>		</a:t>
            </a:r>
            <a:r>
              <a:rPr lang="en-US" sz="1600" dirty="0" smtClean="0">
                <a:solidFill>
                  <a:srgbClr val="FF0000"/>
                </a:solidFill>
              </a:rPr>
              <a:t>IPC_CREAT</a:t>
            </a:r>
            <a:r>
              <a:rPr lang="en-US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msgid</a:t>
            </a:r>
            <a:r>
              <a:rPr lang="pl-PL" sz="1600" dirty="0"/>
              <a:t> == -1)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msgget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	</a:t>
            </a:r>
            <a:r>
              <a:rPr lang="pl-PL" sz="1600" dirty="0" smtClean="0"/>
              <a:t>%</a:t>
            </a:r>
            <a:r>
              <a:rPr lang="pl-PL" sz="1600" dirty="0"/>
              <a:t>d\n", </a:t>
            </a:r>
            <a:r>
              <a:rPr lang="pl-PL" sz="1600" dirty="0" err="1"/>
              <a:t>errno</a:t>
            </a:r>
            <a:r>
              <a:rPr lang="pl-PL" sz="1600" dirty="0" smtClean="0"/>
              <a:t>);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499992" y="692696"/>
            <a:ext cx="4392488" cy="52629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while</a:t>
            </a:r>
            <a:r>
              <a:rPr lang="pl-PL" sz="1600" dirty="0"/>
              <a:t>(</a:t>
            </a:r>
            <a:r>
              <a:rPr lang="pl-PL" sz="1600" dirty="0" err="1"/>
              <a:t>running</a:t>
            </a:r>
            <a:r>
              <a:rPr lang="pl-PL" sz="1600" dirty="0"/>
              <a:t>) {</a:t>
            </a:r>
          </a:p>
          <a:p>
            <a:r>
              <a:rPr lang="en-US" sz="1600" dirty="0"/>
              <a:t>        if (</a:t>
            </a:r>
            <a:r>
              <a:rPr lang="en-US" sz="1600" dirty="0" err="1">
                <a:solidFill>
                  <a:srgbClr val="FF0000"/>
                </a:solidFill>
              </a:rPr>
              <a:t>msgrcv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, (void *)&amp;</a:t>
            </a:r>
            <a:r>
              <a:rPr lang="en-US" sz="1600" dirty="0" err="1">
                <a:solidFill>
                  <a:srgbClr val="FF0000"/>
                </a:solidFill>
              </a:rPr>
              <a:t>some_data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	</a:t>
            </a:r>
            <a:r>
              <a:rPr lang="en-US" sz="1600" dirty="0" smtClean="0">
                <a:solidFill>
                  <a:srgbClr val="FF0000"/>
                </a:solidFill>
              </a:rPr>
              <a:t>BUFSIZ,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msg_to_receive</a:t>
            </a:r>
            <a:r>
              <a:rPr lang="pl-PL" sz="1600" dirty="0">
                <a:solidFill>
                  <a:srgbClr val="FF0000"/>
                </a:solidFill>
              </a:rPr>
              <a:t>, 0) == -1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msgrcv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</a:t>
            </a:r>
            <a:endParaRPr lang="pl-PL" sz="1600" dirty="0" smtClean="0"/>
          </a:p>
          <a:p>
            <a:r>
              <a:rPr lang="pl-PL" sz="1600" dirty="0"/>
              <a:t>	</a:t>
            </a:r>
            <a:r>
              <a:rPr lang="pl-PL" sz="1600" dirty="0" smtClean="0"/>
              <a:t>		%</a:t>
            </a:r>
            <a:r>
              <a:rPr lang="pl-PL" sz="1600" dirty="0"/>
              <a:t>d\n", </a:t>
            </a:r>
            <a:r>
              <a:rPr lang="pl-PL" sz="1600" dirty="0" err="1"/>
              <a:t>errno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    }</a:t>
            </a:r>
          </a:p>
          <a:p>
            <a:r>
              <a:rPr lang="en-US" sz="1600" dirty="0"/>
              <a:t> </a:t>
            </a:r>
            <a:r>
              <a:rPr lang="en-US" sz="1600" dirty="0" err="1" smtClean="0"/>
              <a:t>printf</a:t>
            </a:r>
            <a:r>
              <a:rPr lang="en-US" sz="1600" dirty="0"/>
              <a:t>("You wrote: %s", </a:t>
            </a:r>
            <a:r>
              <a:rPr lang="pl-PL" sz="1600" dirty="0" smtClean="0"/>
              <a:t>s</a:t>
            </a:r>
            <a:r>
              <a:rPr lang="en-US" sz="1600" dirty="0" err="1" smtClean="0"/>
              <a:t>ome_data.some_text</a:t>
            </a:r>
            <a:r>
              <a:rPr lang="en-US" sz="1600" dirty="0"/>
              <a:t>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if </a:t>
            </a:r>
            <a:r>
              <a:rPr lang="en-US" sz="1600" dirty="0"/>
              <a:t>(</a:t>
            </a:r>
            <a:r>
              <a:rPr lang="en-US" sz="1600" dirty="0" err="1"/>
              <a:t>strncmp</a:t>
            </a:r>
            <a:r>
              <a:rPr lang="en-US" sz="1600" dirty="0"/>
              <a:t>(</a:t>
            </a:r>
            <a:r>
              <a:rPr lang="en-US" sz="1600" dirty="0" err="1"/>
              <a:t>some_data.some_text</a:t>
            </a:r>
            <a:r>
              <a:rPr lang="en-US" sz="1600" dirty="0"/>
              <a:t>, "end", 3) == 0) </a:t>
            </a:r>
            <a:r>
              <a:rPr lang="en-US" sz="1600" dirty="0" smtClean="0"/>
              <a:t>{</a:t>
            </a:r>
            <a:r>
              <a:rPr lang="pl-PL" sz="1600" dirty="0" smtClean="0"/>
              <a:t>            </a:t>
            </a:r>
            <a:r>
              <a:rPr lang="pl-PL" sz="1600" dirty="0" err="1"/>
              <a:t>running</a:t>
            </a:r>
            <a:r>
              <a:rPr lang="pl-PL" sz="1600" dirty="0"/>
              <a:t> = 0;</a:t>
            </a:r>
          </a:p>
          <a:p>
            <a:r>
              <a:rPr lang="pl-PL" sz="1600" dirty="0" smtClean="0"/>
              <a:t>}</a:t>
            </a:r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smtClean="0"/>
              <a:t>} //</a:t>
            </a:r>
            <a:r>
              <a:rPr lang="pl-PL" sz="1600" dirty="0" err="1" smtClean="0"/>
              <a:t>while</a:t>
            </a:r>
            <a:endParaRPr lang="pl-PL" sz="1600" dirty="0"/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>
                <a:solidFill>
                  <a:srgbClr val="FF0000"/>
                </a:solidFill>
              </a:rPr>
              <a:t>msgctl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msgid</a:t>
            </a:r>
            <a:r>
              <a:rPr lang="pl-PL" sz="1600" dirty="0">
                <a:solidFill>
                  <a:srgbClr val="FF0000"/>
                </a:solidFill>
              </a:rPr>
              <a:t>, IPC_RMID, 0) == -1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msgctl</a:t>
            </a:r>
            <a:r>
              <a:rPr lang="pl-PL" sz="1600" dirty="0"/>
              <a:t>(IPC_RMID) </a:t>
            </a:r>
            <a:r>
              <a:rPr lang="pl-PL" sz="1600" dirty="0" err="1"/>
              <a:t>failed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802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346050"/>
          </a:xfrm>
        </p:spPr>
        <p:txBody>
          <a:bodyPr>
            <a:normAutofit fontScale="90000"/>
          </a:bodyPr>
          <a:lstStyle/>
          <a:p>
            <a:r>
              <a:rPr lang="pl-PL" sz="2000" dirty="0">
                <a:solidFill>
                  <a:prstClr val="black"/>
                </a:solidFill>
              </a:rPr>
              <a:t>Kolejka komunikatów – przykład – program </a:t>
            </a:r>
            <a:r>
              <a:rPr lang="pl-PL" sz="2000" dirty="0" smtClean="0">
                <a:solidFill>
                  <a:prstClr val="black"/>
                </a:solidFill>
              </a:rPr>
              <a:t>nadawczy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674191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errno.h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ipc.h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msg.h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define</a:t>
            </a:r>
            <a:r>
              <a:rPr lang="pl-PL" sz="1600" dirty="0"/>
              <a:t> MAX_TEXT 512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struct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my_msg_type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char </a:t>
            </a:r>
            <a:r>
              <a:rPr lang="pl-PL" sz="1600" dirty="0" err="1">
                <a:solidFill>
                  <a:srgbClr val="FF0000"/>
                </a:solidFill>
              </a:rPr>
              <a:t>some_text</a:t>
            </a:r>
            <a:r>
              <a:rPr lang="pl-PL" sz="1600" dirty="0">
                <a:solidFill>
                  <a:srgbClr val="FF0000"/>
                </a:solidFill>
              </a:rPr>
              <a:t>[MAX_TEXT];</a:t>
            </a:r>
          </a:p>
          <a:p>
            <a:r>
              <a:rPr lang="pl-PL" sz="1600" dirty="0"/>
              <a:t>};</a:t>
            </a:r>
          </a:p>
          <a:p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running</a:t>
            </a:r>
            <a:r>
              <a:rPr lang="pl-PL" sz="1600" dirty="0"/>
              <a:t> = 1;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struct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msgid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/>
              <a:t>    char </a:t>
            </a:r>
            <a:r>
              <a:rPr lang="pl-PL" sz="1600" dirty="0" err="1"/>
              <a:t>buffer</a:t>
            </a:r>
            <a:r>
              <a:rPr lang="pl-PL" sz="1600" dirty="0"/>
              <a:t>[BUFSIZ];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 = </a:t>
            </a:r>
            <a:r>
              <a:rPr lang="en-US" sz="1600" dirty="0" err="1">
                <a:solidFill>
                  <a:srgbClr val="FF0000"/>
                </a:solidFill>
              </a:rPr>
              <a:t>msgget</a:t>
            </a:r>
            <a:r>
              <a:rPr lang="en-US" sz="1600" dirty="0">
                <a:solidFill>
                  <a:srgbClr val="FF0000"/>
                </a:solidFill>
              </a:rPr>
              <a:t>((</a:t>
            </a:r>
            <a:r>
              <a:rPr lang="en-US" sz="1600" dirty="0" err="1">
                <a:solidFill>
                  <a:srgbClr val="FF0000"/>
                </a:solidFill>
              </a:rPr>
              <a:t>key_t</a:t>
            </a:r>
            <a:r>
              <a:rPr lang="en-US" sz="1600" dirty="0">
                <a:solidFill>
                  <a:srgbClr val="FF0000"/>
                </a:solidFill>
              </a:rPr>
              <a:t>)1234, 0666 | IPC_CREAT</a:t>
            </a:r>
            <a:r>
              <a:rPr lang="en-US" sz="1600" dirty="0" smtClean="0">
                <a:solidFill>
                  <a:srgbClr val="FF0000"/>
                </a:solidFill>
              </a:rPr>
              <a:t>);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msgid</a:t>
            </a:r>
            <a:r>
              <a:rPr lang="pl-PL" sz="1600" dirty="0"/>
              <a:t> == -1)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msgget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%d\n", </a:t>
            </a:r>
            <a:r>
              <a:rPr lang="pl-PL" sz="1600" dirty="0" err="1"/>
              <a:t>errno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</a:t>
            </a:r>
            <a:r>
              <a:rPr lang="pl-PL" sz="1600" dirty="0" smtClean="0"/>
              <a:t>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644008" y="674190"/>
            <a:ext cx="4392488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    </a:t>
            </a:r>
            <a:r>
              <a:rPr lang="pl-PL" sz="1600" dirty="0" err="1"/>
              <a:t>while</a:t>
            </a:r>
            <a:r>
              <a:rPr lang="pl-PL" sz="1600" dirty="0"/>
              <a:t>(</a:t>
            </a:r>
            <a:r>
              <a:rPr lang="pl-PL" sz="1600" dirty="0" err="1"/>
              <a:t>running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printf</a:t>
            </a:r>
            <a:r>
              <a:rPr lang="pl-PL" sz="1600" dirty="0"/>
              <a:t>("</a:t>
            </a: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fgets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BUFSIZ, </a:t>
            </a:r>
            <a:r>
              <a:rPr lang="pl-PL" sz="1600" dirty="0" err="1"/>
              <a:t>stdin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some_data.my_msg_type</a:t>
            </a:r>
            <a:r>
              <a:rPr lang="pl-PL" sz="1600" dirty="0"/>
              <a:t> = 1;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strcpy</a:t>
            </a:r>
            <a:r>
              <a:rPr lang="pl-PL" sz="1600" dirty="0"/>
              <a:t>(</a:t>
            </a:r>
            <a:r>
              <a:rPr lang="pl-PL" sz="1600" dirty="0" err="1"/>
              <a:t>some_data.some_text</a:t>
            </a:r>
            <a:r>
              <a:rPr lang="pl-PL" sz="1600" dirty="0"/>
              <a:t>, </a:t>
            </a:r>
            <a:r>
              <a:rPr lang="pl-PL" sz="1600" dirty="0" err="1"/>
              <a:t>buffer</a:t>
            </a:r>
            <a:r>
              <a:rPr lang="pl-PL" sz="1600" dirty="0"/>
              <a:t>);</a:t>
            </a:r>
          </a:p>
          <a:p>
            <a:endParaRPr lang="pl-PL" sz="1600" dirty="0"/>
          </a:p>
          <a:p>
            <a:r>
              <a:rPr lang="en-US" sz="1600" dirty="0"/>
              <a:t>        if (</a:t>
            </a:r>
            <a:r>
              <a:rPr lang="en-US" sz="1600" dirty="0" err="1">
                <a:solidFill>
                  <a:srgbClr val="FF0000"/>
                </a:solidFill>
              </a:rPr>
              <a:t>msgsnd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, (void *)&amp;</a:t>
            </a:r>
            <a:r>
              <a:rPr lang="en-US" sz="1600" dirty="0" err="1">
                <a:solidFill>
                  <a:srgbClr val="FF0000"/>
                </a:solidFill>
              </a:rPr>
              <a:t>some_data</a:t>
            </a:r>
            <a:r>
              <a:rPr lang="en-US" sz="1600" dirty="0">
                <a:solidFill>
                  <a:srgbClr val="FF0000"/>
                </a:solidFill>
              </a:rPr>
              <a:t>, MAX_TEXT, 0) == -1</a:t>
            </a:r>
            <a:r>
              <a:rPr lang="en-US" sz="1600" dirty="0"/>
              <a:t>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msgsnd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    }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strncmp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"end", 3) == 0)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running</a:t>
            </a:r>
            <a:r>
              <a:rPr lang="pl-PL" sz="1600" dirty="0"/>
              <a:t> = 0;</a:t>
            </a:r>
          </a:p>
          <a:p>
            <a:r>
              <a:rPr lang="pl-PL" sz="1600" dirty="0"/>
              <a:t>        }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68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Uruchomienie </a:t>
            </a:r>
            <a:r>
              <a:rPr lang="pl-PL" sz="3600" dirty="0"/>
              <a:t>i rezultat działania programów: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43608" y="1844824"/>
            <a:ext cx="457200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./msg2</a:t>
            </a:r>
          </a:p>
          <a:p>
            <a:r>
              <a:rPr lang="en-US" dirty="0"/>
              <a:t>Enter some text: hello</a:t>
            </a:r>
          </a:p>
          <a:p>
            <a:r>
              <a:rPr lang="en-US" dirty="0"/>
              <a:t>Enter some text: How are you today?</a:t>
            </a:r>
          </a:p>
          <a:p>
            <a:r>
              <a:rPr lang="en-US" dirty="0"/>
              <a:t>Enter some text: end</a:t>
            </a:r>
          </a:p>
          <a:p>
            <a:r>
              <a:rPr lang="en-US" dirty="0"/>
              <a:t>$ ./msg1</a:t>
            </a:r>
          </a:p>
          <a:p>
            <a:r>
              <a:rPr lang="en-US" dirty="0"/>
              <a:t>You wrote: hello</a:t>
            </a:r>
          </a:p>
          <a:p>
            <a:r>
              <a:rPr lang="en-US" dirty="0"/>
              <a:t>You wrote: How are you today?</a:t>
            </a:r>
          </a:p>
          <a:p>
            <a:r>
              <a:rPr lang="en-US" dirty="0"/>
              <a:t>You wrote: end</a:t>
            </a:r>
          </a:p>
          <a:p>
            <a:r>
              <a:rPr lang="en-US" dirty="0"/>
              <a:t>$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51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Kolejki komunikatów- 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Kolejki komunikatów przypominają w swojej zasadzie działania potoki, choć nie wymagają pseudo-operacji plikowych do ich otwarcia i zamykania</a:t>
            </a:r>
          </a:p>
          <a:p>
            <a:r>
              <a:rPr lang="pl-PL" dirty="0" smtClean="0"/>
              <a:t>Pozwalają na przesyłanie (ograniczonych) bloków danych z jednego procesu do drugiego.</a:t>
            </a:r>
          </a:p>
          <a:p>
            <a:r>
              <a:rPr lang="pl-PL" dirty="0" smtClean="0"/>
              <a:t>Każdy blok posiada pewien typ, który może zostać zastosowany do „rozpoznawania” komunikatów oraz do ich </a:t>
            </a:r>
            <a:r>
              <a:rPr lang="pl-PL" dirty="0" err="1" smtClean="0"/>
              <a:t>priorytetowania</a:t>
            </a:r>
            <a:endParaRPr lang="pl-PL" dirty="0"/>
          </a:p>
          <a:p>
            <a:r>
              <a:rPr lang="pl-PL" dirty="0" smtClean="0"/>
              <a:t>Istnieje systemowe ograniczenie w systemie LINUX na rozmiar pojedynczej wiadomości (MSGMAX = 4096) i rozmiar całej kolejki (MSGMNB = 16384)</a:t>
            </a:r>
          </a:p>
          <a:p>
            <a:r>
              <a:rPr lang="pl-PL" dirty="0" smtClean="0"/>
              <a:t>Domyślnie kolejki blokują procesy w oczekiwaniu na wartość do odebrania lub w oczekiwaniu na wolne miejsce w kolejce. Istnieje  możliwość wywołania funkcji nadającej i odbierającej z flagą IPC_NOWAIT. Wtedy procesy nie są blokowane, tylko funkcje zwracają odpowiednie wartości błędu.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9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sz="3200" dirty="0" err="1" smtClean="0"/>
              <a:t>Priorytetowanie</a:t>
            </a:r>
            <a:r>
              <a:rPr lang="pl-PL" sz="3200" dirty="0" smtClean="0"/>
              <a:t> </a:t>
            </a:r>
            <a:r>
              <a:rPr lang="pl-PL" sz="3200" dirty="0"/>
              <a:t>komunikatów w </a:t>
            </a:r>
            <a:r>
              <a:rPr lang="pl-PL" sz="3200"/>
              <a:t>kolejce </a:t>
            </a:r>
            <a:r>
              <a:rPr lang="pl-PL" sz="3200" smtClean="0"/>
              <a:t>IPC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620688"/>
            <a:ext cx="4104456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file.h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msg.h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smtClean="0"/>
              <a:t>{ </a:t>
            </a:r>
            <a:r>
              <a:rPr lang="pl-PL" sz="1400" dirty="0" err="1" smtClean="0"/>
              <a:t>long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	       char </a:t>
            </a:r>
            <a:r>
              <a:rPr lang="pl-PL" sz="1400" dirty="0" err="1"/>
              <a:t>mtext</a:t>
            </a:r>
            <a:r>
              <a:rPr lang="pl-PL" sz="1400" dirty="0"/>
              <a:t>[128</a:t>
            </a:r>
            <a:r>
              <a:rPr lang="pl-PL" sz="1400" dirty="0" smtClean="0"/>
              <a:t>];};</a:t>
            </a:r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send_msg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, </a:t>
            </a:r>
            <a:r>
              <a:rPr lang="pl-PL" sz="1400" dirty="0" err="1"/>
              <a:t>const</a:t>
            </a:r>
            <a:r>
              <a:rPr lang="pl-PL" sz="1400" dirty="0"/>
              <a:t> char </a:t>
            </a:r>
            <a:r>
              <a:rPr lang="pl-PL" sz="1400" dirty="0" err="1"/>
              <a:t>text</a:t>
            </a:r>
            <a:r>
              <a:rPr lang="pl-PL" sz="1400" dirty="0"/>
              <a:t>[])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/>
              <a:t>msg</a:t>
            </a:r>
            <a:r>
              <a:rPr lang="pl-PL" sz="1400" dirty="0"/>
              <a:t> = {.</a:t>
            </a:r>
            <a:r>
              <a:rPr lang="pl-PL" sz="1400" dirty="0" err="1"/>
              <a:t>mtype</a:t>
            </a:r>
            <a:r>
              <a:rPr lang="pl-PL" sz="1400" dirty="0"/>
              <a:t> = </a:t>
            </a:r>
            <a:r>
              <a:rPr lang="pl-PL" sz="1400" dirty="0" err="1" smtClean="0"/>
              <a:t>mtype</a:t>
            </a:r>
            <a:r>
              <a:rPr lang="pl-PL" sz="1400" dirty="0" smtClean="0"/>
              <a:t> };</a:t>
            </a:r>
            <a:endParaRPr lang="pl-PL" sz="1400" dirty="0"/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strncpy</a:t>
            </a:r>
            <a:r>
              <a:rPr lang="pl-PL" sz="1400" dirty="0" smtClean="0"/>
              <a:t>(</a:t>
            </a:r>
            <a:r>
              <a:rPr lang="pl-PL" sz="1400" dirty="0" err="1" smtClean="0"/>
              <a:t>msg.mtext</a:t>
            </a:r>
            <a:r>
              <a:rPr lang="pl-PL" sz="1400" dirty="0"/>
              <a:t>, </a:t>
            </a:r>
            <a:r>
              <a:rPr lang="pl-PL" sz="1400" dirty="0" err="1"/>
              <a:t>text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msg.mtext</a:t>
            </a:r>
            <a:r>
              <a:rPr lang="pl-PL" sz="1400" dirty="0"/>
              <a:t>));</a:t>
            </a:r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r = </a:t>
            </a:r>
            <a:r>
              <a:rPr lang="pl-PL" sz="1400" dirty="0" err="1"/>
              <a:t>msgsnd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&amp;</a:t>
            </a:r>
            <a:r>
              <a:rPr lang="pl-PL" sz="1400" dirty="0" err="1"/>
              <a:t>msg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msg</a:t>
            </a:r>
            <a:r>
              <a:rPr lang="pl-PL" sz="1400" dirty="0"/>
              <a:t>), 0);</a:t>
            </a:r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if</a:t>
            </a:r>
            <a:r>
              <a:rPr lang="pl-PL" sz="1400" dirty="0" smtClean="0"/>
              <a:t> </a:t>
            </a:r>
            <a:r>
              <a:rPr lang="pl-PL" sz="1400" dirty="0"/>
              <a:t>(r == -1) </a:t>
            </a:r>
            <a:r>
              <a:rPr lang="pl-PL" sz="1400" dirty="0" smtClean="0"/>
              <a:t>{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msgsnd</a:t>
            </a:r>
            <a:r>
              <a:rPr lang="pl-PL" sz="1400" dirty="0" smtClean="0"/>
              <a:t>"); }</a:t>
            </a:r>
            <a:endParaRPr lang="pl-PL" sz="1400" dirty="0"/>
          </a:p>
          <a:p>
            <a:r>
              <a:rPr lang="pl-PL" sz="1400" dirty="0" smtClean="0"/>
              <a:t>   return </a:t>
            </a:r>
            <a:r>
              <a:rPr lang="pl-PL" sz="1400" dirty="0"/>
              <a:t>r</a:t>
            </a:r>
            <a:r>
              <a:rPr lang="pl-PL" sz="1400" dirty="0" smtClean="0"/>
              <a:t>; }</a:t>
            </a:r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recv_msg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,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*</a:t>
            </a:r>
            <a:r>
              <a:rPr lang="pl-PL" sz="1400" dirty="0" err="1"/>
              <a:t>msg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r = </a:t>
            </a:r>
            <a:r>
              <a:rPr lang="pl-PL" sz="1400" dirty="0" err="1"/>
              <a:t>msgrcv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msg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), </a:t>
            </a:r>
            <a:r>
              <a:rPr lang="pl-PL" sz="1400" dirty="0" err="1"/>
              <a:t>mtype</a:t>
            </a:r>
            <a:r>
              <a:rPr lang="pl-PL" sz="1400" dirty="0"/>
              <a:t>, 0);</a:t>
            </a:r>
          </a:p>
          <a:p>
            <a:r>
              <a:rPr lang="pl-PL" sz="1400" dirty="0" err="1"/>
              <a:t>switch</a:t>
            </a:r>
            <a:r>
              <a:rPr lang="pl-PL" sz="1400" dirty="0"/>
              <a:t> (r) </a:t>
            </a:r>
            <a:r>
              <a:rPr lang="pl-PL" sz="1400" dirty="0" smtClean="0"/>
              <a:t>{ </a:t>
            </a:r>
            <a:r>
              <a:rPr lang="pl-PL" sz="1400" dirty="0" err="1" smtClean="0"/>
              <a:t>case</a:t>
            </a:r>
            <a:r>
              <a:rPr lang="pl-PL" sz="1400" dirty="0" smtClean="0"/>
              <a:t>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 smtClean="0"/>
              <a:t>): /* </a:t>
            </a:r>
            <a:r>
              <a:rPr lang="pl-PL" sz="1400" dirty="0"/>
              <a:t>okay */</a:t>
            </a:r>
          </a:p>
          <a:p>
            <a:r>
              <a:rPr lang="pl-PL" sz="1400" dirty="0" smtClean="0"/>
              <a:t>			</a:t>
            </a:r>
            <a:r>
              <a:rPr lang="pl-PL" sz="1400" dirty="0" err="1" smtClean="0"/>
              <a:t>break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</a:t>
            </a:r>
            <a:r>
              <a:rPr lang="pl-PL" sz="1400" dirty="0" err="1" smtClean="0"/>
              <a:t>case</a:t>
            </a:r>
            <a:r>
              <a:rPr lang="pl-PL" sz="1400" dirty="0" smtClean="0"/>
              <a:t> </a:t>
            </a:r>
            <a:r>
              <a:rPr lang="pl-PL" sz="1400" dirty="0"/>
              <a:t>-</a:t>
            </a:r>
            <a:r>
              <a:rPr lang="pl-PL" sz="1400" dirty="0" smtClean="0"/>
              <a:t>1: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msgrcv</a:t>
            </a:r>
            <a:r>
              <a:rPr lang="pl-PL" sz="1400" dirty="0" smtClean="0"/>
              <a:t>");  </a:t>
            </a:r>
            <a:r>
              <a:rPr lang="pl-PL" sz="1400" dirty="0" err="1" smtClean="0"/>
              <a:t>break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</a:t>
            </a:r>
            <a:r>
              <a:rPr lang="pl-PL" sz="1400" dirty="0" err="1" smtClean="0"/>
              <a:t>default</a:t>
            </a:r>
            <a:r>
              <a:rPr lang="pl-PL" sz="1400" dirty="0" smtClean="0"/>
              <a:t>: </a:t>
            </a:r>
            <a:r>
              <a:rPr lang="pl-PL" sz="1400" dirty="0" err="1" smtClean="0"/>
              <a:t>printf</a:t>
            </a:r>
            <a:r>
              <a:rPr lang="pl-PL" sz="1400" dirty="0"/>
              <a:t>("</a:t>
            </a:r>
            <a:r>
              <a:rPr lang="pl-PL" sz="1400" dirty="0" err="1"/>
              <a:t>only</a:t>
            </a:r>
            <a:r>
              <a:rPr lang="pl-PL" sz="1400" dirty="0"/>
              <a:t> </a:t>
            </a:r>
            <a:r>
              <a:rPr lang="pl-PL" sz="1400" dirty="0" err="1"/>
              <a:t>received</a:t>
            </a:r>
            <a:r>
              <a:rPr lang="pl-PL" sz="1400" dirty="0"/>
              <a:t> %d </a:t>
            </a:r>
            <a:r>
              <a:rPr lang="pl-PL" sz="1400" dirty="0" err="1"/>
              <a:t>bytes</a:t>
            </a:r>
            <a:r>
              <a:rPr lang="pl-PL" sz="1400" dirty="0"/>
              <a:t>\n", r);</a:t>
            </a:r>
          </a:p>
          <a:p>
            <a:r>
              <a:rPr lang="pl-PL" sz="1400" dirty="0" smtClean="0"/>
              <a:t>                 }</a:t>
            </a:r>
            <a:endParaRPr lang="pl-PL" sz="1400" dirty="0"/>
          </a:p>
          <a:p>
            <a:r>
              <a:rPr lang="pl-PL" sz="1400" dirty="0"/>
              <a:t>return r</a:t>
            </a:r>
            <a:r>
              <a:rPr lang="pl-PL" sz="1400" dirty="0" smtClean="0"/>
              <a:t>;}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427984" y="620688"/>
            <a:ext cx="457200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producer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mqid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1,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1 - </a:t>
            </a:r>
            <a:r>
              <a:rPr lang="pl-PL" sz="1400" dirty="0" err="1">
                <a:solidFill>
                  <a:srgbClr val="FF0000"/>
                </a:solidFill>
              </a:rPr>
              <a:t>first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2,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2 - </a:t>
            </a:r>
            <a:r>
              <a:rPr lang="pl-PL" sz="1400" dirty="0" err="1">
                <a:solidFill>
                  <a:srgbClr val="FF0000"/>
                </a:solidFill>
              </a:rPr>
              <a:t>second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1,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1 - third</a:t>
            </a:r>
            <a:r>
              <a:rPr lang="pl-PL" sz="1400" dirty="0" smtClean="0">
                <a:solidFill>
                  <a:srgbClr val="FF0000"/>
                </a:solidFill>
              </a:rPr>
              <a:t>");</a:t>
            </a:r>
            <a:endParaRPr lang="pl-PL" sz="1400" dirty="0">
              <a:solidFill>
                <a:srgbClr val="FF0000"/>
              </a:solidFill>
            </a:endParaRP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consumer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/>
              <a:t>msg</a:t>
            </a:r>
            <a:r>
              <a:rPr lang="pl-PL" sz="1400" dirty="0"/>
              <a:t>;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smtClean="0"/>
              <a:t>r;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i;</a:t>
            </a:r>
          </a:p>
          <a:p>
            <a:r>
              <a:rPr lang="pl-PL" sz="1400" dirty="0"/>
              <a:t>for (i = 0; i &lt; 3; i++) {</a:t>
            </a:r>
          </a:p>
          <a:p>
            <a:r>
              <a:rPr lang="pl-PL" sz="1400" dirty="0"/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r </a:t>
            </a:r>
            <a:r>
              <a:rPr lang="pl-PL" sz="1400" dirty="0">
                <a:solidFill>
                  <a:srgbClr val="FF0000"/>
                </a:solidFill>
              </a:rPr>
              <a:t>= </a:t>
            </a:r>
            <a:r>
              <a:rPr lang="pl-PL" sz="1400" dirty="0" err="1">
                <a:solidFill>
                  <a:srgbClr val="FF0000"/>
                </a:solidFill>
              </a:rPr>
              <a:t>msgrcv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qid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msg</a:t>
            </a:r>
            <a:r>
              <a:rPr lang="pl-PL" sz="1400" dirty="0">
                <a:solidFill>
                  <a:srgbClr val="FF0000"/>
                </a:solidFill>
              </a:rPr>
              <a:t>, </a:t>
            </a:r>
            <a:r>
              <a:rPr lang="pl-PL" sz="1400" dirty="0" err="1">
                <a:solidFill>
                  <a:srgbClr val="FF0000"/>
                </a:solidFill>
              </a:rPr>
              <a:t>sizeof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message</a:t>
            </a:r>
            <a:r>
              <a:rPr lang="pl-PL" sz="1400" dirty="0">
                <a:solidFill>
                  <a:srgbClr val="FF0000"/>
                </a:solidFill>
              </a:rPr>
              <a:t>), </a:t>
            </a:r>
            <a:r>
              <a:rPr lang="pl-PL" sz="1400" dirty="0">
                <a:solidFill>
                  <a:srgbClr val="92D050"/>
                </a:solidFill>
              </a:rPr>
              <a:t>-2,</a:t>
            </a:r>
            <a:r>
              <a:rPr lang="pl-PL" sz="1400" dirty="0">
                <a:solidFill>
                  <a:srgbClr val="FF0000"/>
                </a:solidFill>
              </a:rPr>
              <a:t> 0);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err="1" smtClean="0"/>
              <a:t>printf</a:t>
            </a:r>
            <a:r>
              <a:rPr lang="pl-PL" sz="1400" dirty="0"/>
              <a:t>("'%s'\n", </a:t>
            </a:r>
            <a:r>
              <a:rPr lang="pl-PL" sz="1400" dirty="0" err="1"/>
              <a:t>msg.mtext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/>
              <a:t>}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mqid</a:t>
            </a:r>
            <a:r>
              <a:rPr lang="pl-PL" sz="1400" dirty="0"/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msgget</a:t>
            </a:r>
            <a:r>
              <a:rPr lang="pl-PL" sz="1400" dirty="0">
                <a:solidFill>
                  <a:srgbClr val="FF0000"/>
                </a:solidFill>
              </a:rPr>
              <a:t>(IPC_PRIVATE, S_IREAD | S_IWRITE);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mqid</a:t>
            </a:r>
            <a:r>
              <a:rPr lang="pl-PL" sz="1400" dirty="0"/>
              <a:t> == -1) </a:t>
            </a:r>
            <a:r>
              <a:rPr lang="pl-PL" sz="1400" dirty="0" smtClean="0"/>
              <a:t>{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msgget</a:t>
            </a:r>
            <a:r>
              <a:rPr lang="pl-PL" sz="1400" dirty="0" smtClean="0"/>
              <a:t>");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 }</a:t>
            </a:r>
            <a:endParaRPr lang="pl-PL" sz="1400" dirty="0"/>
          </a:p>
          <a:p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</a:t>
            </a:r>
            <a:r>
              <a:rPr lang="pl-PL" sz="1400" dirty="0" smtClean="0"/>
              <a:t>{ </a:t>
            </a:r>
            <a:r>
              <a:rPr lang="pl-PL" sz="1400" dirty="0" err="1" smtClean="0"/>
              <a:t>consumer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	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</a:t>
            </a:r>
            <a:endParaRPr lang="pl-PL" sz="1400" dirty="0"/>
          </a:p>
          <a:p>
            <a:r>
              <a:rPr lang="pl-PL" sz="1400" dirty="0" err="1"/>
              <a:t>else</a:t>
            </a:r>
            <a:r>
              <a:rPr lang="pl-PL" sz="1400" dirty="0"/>
              <a:t> </a:t>
            </a:r>
            <a:r>
              <a:rPr lang="pl-PL" sz="1400" dirty="0" smtClean="0"/>
              <a:t>{   </a:t>
            </a:r>
            <a:r>
              <a:rPr lang="pl-PL" sz="1400" dirty="0" err="1" smtClean="0"/>
              <a:t>int</a:t>
            </a:r>
            <a:r>
              <a:rPr lang="pl-PL" sz="1400" dirty="0" smtClean="0"/>
              <a:t> status; </a:t>
            </a:r>
            <a:r>
              <a:rPr lang="pl-PL" sz="1400" dirty="0" err="1" smtClean="0"/>
              <a:t>producer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        </a:t>
            </a:r>
            <a:r>
              <a:rPr lang="pl-PL" sz="1400" dirty="0" err="1" smtClean="0"/>
              <a:t>wait</a:t>
            </a:r>
            <a:r>
              <a:rPr lang="pl-PL" sz="1400" dirty="0"/>
              <a:t>(&amp;status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r = </a:t>
            </a:r>
            <a:r>
              <a:rPr lang="pl-PL" sz="1400" dirty="0" err="1"/>
              <a:t>msgctl</a:t>
            </a:r>
            <a:r>
              <a:rPr lang="pl-PL" sz="1400" dirty="0"/>
              <a:t>(</a:t>
            </a:r>
            <a:r>
              <a:rPr lang="pl-PL" sz="1400" dirty="0" err="1"/>
              <a:t>mqid</a:t>
            </a:r>
            <a:r>
              <a:rPr lang="pl-PL" sz="1400" dirty="0"/>
              <a:t>, IPC_RMID, 0);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(r)</a:t>
            </a:r>
          </a:p>
          <a:p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msgctl</a:t>
            </a:r>
            <a:r>
              <a:rPr lang="pl-PL" sz="1400" dirty="0"/>
              <a:t>");</a:t>
            </a:r>
          </a:p>
          <a:p>
            <a:r>
              <a:rPr lang="pl-PL" sz="1400" dirty="0"/>
              <a:t>return 0</a:t>
            </a:r>
            <a:r>
              <a:rPr lang="pl-PL" sz="1400" dirty="0" smtClean="0"/>
              <a:t>;}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56883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Uruchomienie </a:t>
            </a:r>
            <a:r>
              <a:rPr lang="pl-PL" sz="3600" dirty="0"/>
              <a:t>i rezultat działania programów: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99592" y="1844824"/>
            <a:ext cx="4572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</a:t>
            </a:r>
            <a:r>
              <a:rPr lang="en-US" dirty="0" err="1"/>
              <a:t>sysv</a:t>
            </a:r>
            <a:r>
              <a:rPr lang="en-US" dirty="0"/>
              <a:t>-</a:t>
            </a:r>
            <a:r>
              <a:rPr lang="en-US" dirty="0" err="1"/>
              <a:t>msgq</a:t>
            </a:r>
            <a:r>
              <a:rPr lang="en-US" dirty="0"/>
              <a:t>-example</a:t>
            </a:r>
          </a:p>
          <a:p>
            <a:r>
              <a:rPr lang="en-US" dirty="0"/>
              <a:t>'type 1 - first'</a:t>
            </a:r>
          </a:p>
          <a:p>
            <a:r>
              <a:rPr lang="en-US" dirty="0"/>
              <a:t>'type 1 - third'</a:t>
            </a:r>
          </a:p>
          <a:p>
            <a:r>
              <a:rPr lang="en-US" dirty="0"/>
              <a:t>'type 2 – second'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3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Funkcje POSIX obsługujące kolejki komunikatów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mqueue.h</a:t>
            </a:r>
            <a:r>
              <a:rPr lang="pl-PL" dirty="0" smtClean="0"/>
              <a:t>&gt;</a:t>
            </a:r>
          </a:p>
          <a:p>
            <a:endParaRPr lang="pl-PL" dirty="0"/>
          </a:p>
          <a:p>
            <a:r>
              <a:rPr lang="pl-PL" dirty="0" smtClean="0"/>
              <a:t>// Tworzenie kolejki:</a:t>
            </a:r>
            <a:endParaRPr lang="pl-PL" dirty="0"/>
          </a:p>
          <a:p>
            <a:r>
              <a:rPr lang="en-US" dirty="0" err="1"/>
              <a:t>mqd_t</a:t>
            </a:r>
            <a:r>
              <a:rPr lang="en-US" dirty="0"/>
              <a:t> </a:t>
            </a:r>
            <a:r>
              <a:rPr lang="en-US" dirty="0" err="1"/>
              <a:t>mq_open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oflag</a:t>
            </a:r>
            <a:r>
              <a:rPr lang="en-US" dirty="0"/>
              <a:t>, </a:t>
            </a:r>
            <a:r>
              <a:rPr lang="en-US" dirty="0" smtClean="0"/>
              <a:t>...);</a:t>
            </a:r>
            <a:endParaRPr lang="pl-PL" dirty="0"/>
          </a:p>
          <a:p>
            <a:endParaRPr lang="pl-PL" dirty="0"/>
          </a:p>
          <a:p>
            <a:r>
              <a:rPr lang="pl-PL" dirty="0" smtClean="0"/>
              <a:t>// Zamknięcie dostępu do kolejki i zwolnienie deskryptora: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mq_close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Trwałe usunięcie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mq_unlink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name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Wysłanie komunikatu do kolejki: 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mq_send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/>
              <a:t>, char *</a:t>
            </a:r>
            <a:r>
              <a:rPr lang="pl-PL" dirty="0" err="1"/>
              <a:t>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len, 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prio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Odebranie komunikatu od kolejki:</a:t>
            </a:r>
            <a:br>
              <a:rPr lang="pl-PL" dirty="0" smtClean="0"/>
            </a:br>
            <a:r>
              <a:rPr lang="pl-PL" dirty="0" err="1"/>
              <a:t>ssize_t</a:t>
            </a:r>
            <a:r>
              <a:rPr lang="pl-PL" dirty="0"/>
              <a:t> </a:t>
            </a:r>
            <a:r>
              <a:rPr lang="pl-PL" dirty="0" err="1"/>
              <a:t>mq_receive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/>
              <a:t>, char *</a:t>
            </a:r>
            <a:r>
              <a:rPr lang="pl-PL" dirty="0" err="1"/>
              <a:t>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len, </a:t>
            </a:r>
            <a:r>
              <a:rPr lang="pl-PL" dirty="0" err="1"/>
              <a:t>unsigned</a:t>
            </a:r>
            <a:r>
              <a:rPr lang="pl-PL" dirty="0"/>
              <a:t> *</a:t>
            </a:r>
            <a:r>
              <a:rPr lang="pl-PL" dirty="0" err="1"/>
              <a:t>prio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147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sz="3200" dirty="0" err="1" smtClean="0"/>
              <a:t>Priorytetowanie</a:t>
            </a:r>
            <a:r>
              <a:rPr lang="pl-PL" sz="3200" dirty="0" smtClean="0"/>
              <a:t> </a:t>
            </a:r>
            <a:r>
              <a:rPr lang="pl-PL" sz="3200" dirty="0"/>
              <a:t>komunikatów w kolejce </a:t>
            </a:r>
            <a:r>
              <a:rPr lang="pl-PL" sz="3200" dirty="0" smtClean="0"/>
              <a:t>POSIX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8649A7FC-0A03-4533-B152-08BFA4ADF254}" type="slidenum">
              <a:rPr lang="pl-PL" smtClean="0"/>
              <a:t>37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23528" y="620688"/>
            <a:ext cx="4104456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mqueue.h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{ char </a:t>
            </a:r>
            <a:r>
              <a:rPr lang="pl-PL" sz="1400" dirty="0" err="1"/>
              <a:t>mtext</a:t>
            </a:r>
            <a:r>
              <a:rPr lang="pl-PL" sz="1400" dirty="0"/>
              <a:t>[128]; };</a:t>
            </a:r>
          </a:p>
          <a:p>
            <a:endParaRPr lang="pl-PL" sz="1400" dirty="0" smtClean="0"/>
          </a:p>
          <a:p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send_msg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pri</a:t>
            </a:r>
            <a:r>
              <a:rPr lang="pl-PL" sz="1400" dirty="0"/>
              <a:t>, </a:t>
            </a:r>
            <a:r>
              <a:rPr lang="pl-PL" sz="1400" dirty="0" err="1"/>
              <a:t>const</a:t>
            </a:r>
            <a:r>
              <a:rPr lang="pl-PL" sz="1400" dirty="0"/>
              <a:t> char </a:t>
            </a:r>
            <a:r>
              <a:rPr lang="pl-PL" sz="1400" dirty="0" err="1"/>
              <a:t>text</a:t>
            </a:r>
            <a:r>
              <a:rPr lang="pl-PL" sz="1400" dirty="0"/>
              <a:t>[])</a:t>
            </a:r>
          </a:p>
          <a:p>
            <a:r>
              <a:rPr lang="pl-PL" sz="1400" dirty="0"/>
              <a:t> 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int</a:t>
            </a:r>
            <a:r>
              <a:rPr lang="en-US" sz="1400" dirty="0"/>
              <a:t> r = </a:t>
            </a:r>
            <a:r>
              <a:rPr lang="en-US" sz="1400" dirty="0" err="1">
                <a:solidFill>
                  <a:srgbClr val="FF0000"/>
                </a:solidFill>
              </a:rPr>
              <a:t>mq_send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text, </a:t>
            </a:r>
            <a:r>
              <a:rPr lang="en-US" sz="1400" dirty="0" err="1"/>
              <a:t>strlen</a:t>
            </a:r>
            <a:r>
              <a:rPr lang="en-US" sz="1400" dirty="0"/>
              <a:t>(text) + 1, </a:t>
            </a:r>
            <a:r>
              <a:rPr lang="en-US" sz="1400" dirty="0" err="1"/>
              <a:t>pri</a:t>
            </a:r>
            <a:r>
              <a:rPr lang="en-US" sz="1400" dirty="0"/>
              <a:t>);</a:t>
            </a:r>
          </a:p>
          <a:p>
            <a:r>
              <a:rPr lang="en-US" sz="1400" dirty="0"/>
              <a:t> if (r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mq_send</a:t>
            </a:r>
            <a:r>
              <a:rPr lang="en-US" sz="1400" dirty="0"/>
              <a:t>");}</a:t>
            </a:r>
          </a:p>
          <a:p>
            <a:r>
              <a:rPr lang="pl-PL" sz="1400" dirty="0"/>
              <a:t> return r</a:t>
            </a:r>
            <a:r>
              <a:rPr lang="pl-PL" sz="1400" dirty="0" smtClean="0"/>
              <a:t>; </a:t>
            </a:r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producer</a:t>
            </a:r>
            <a:r>
              <a:rPr lang="pl-PL" sz="1400" dirty="0"/>
              <a:t>(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</a:t>
            </a:r>
            <a:r>
              <a:rPr lang="en-US" sz="1400" dirty="0" smtClean="0"/>
              <a:t> </a:t>
            </a:r>
            <a:r>
              <a:rPr lang="en-US" sz="1400" dirty="0" err="1">
                <a:solidFill>
                  <a:srgbClr val="00B050"/>
                </a:solidFill>
              </a:rPr>
              <a:t>send_msg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1, "This is my first message.");</a:t>
            </a:r>
          </a:p>
          <a:p>
            <a:r>
              <a:rPr lang="en-US" sz="1400" dirty="0"/>
              <a:t> </a:t>
            </a:r>
            <a:r>
              <a:rPr lang="pl-PL" sz="1400" dirty="0" smtClean="0"/>
              <a:t>  </a:t>
            </a:r>
            <a:r>
              <a:rPr lang="en-US" sz="1400" dirty="0" err="1" smtClean="0">
                <a:solidFill>
                  <a:srgbClr val="00B050"/>
                </a:solidFill>
              </a:rPr>
              <a:t>send_msg</a:t>
            </a:r>
            <a:r>
              <a:rPr lang="en-US" sz="1400" dirty="0" smtClean="0"/>
              <a:t>(</a:t>
            </a:r>
            <a:r>
              <a:rPr lang="en-US" sz="1400" dirty="0" err="1" smtClean="0"/>
              <a:t>qid</a:t>
            </a:r>
            <a:r>
              <a:rPr lang="en-US" sz="1400" dirty="0"/>
              <a:t>, 1, "This is my second message.");</a:t>
            </a:r>
          </a:p>
          <a:p>
            <a:r>
              <a:rPr lang="en-US" sz="1400" dirty="0"/>
              <a:t> </a:t>
            </a:r>
            <a:r>
              <a:rPr lang="pl-PL" sz="1400" dirty="0" smtClean="0"/>
              <a:t>  </a:t>
            </a:r>
            <a:r>
              <a:rPr lang="en-US" sz="1400" dirty="0" err="1" smtClean="0">
                <a:solidFill>
                  <a:srgbClr val="00B050"/>
                </a:solidFill>
              </a:rPr>
              <a:t>send_msg</a:t>
            </a:r>
            <a:r>
              <a:rPr lang="en-US" sz="1400" dirty="0" smtClean="0"/>
              <a:t>(</a:t>
            </a:r>
            <a:r>
              <a:rPr lang="en-US" sz="1400" dirty="0" err="1" smtClean="0"/>
              <a:t>qid</a:t>
            </a:r>
            <a:r>
              <a:rPr lang="en-US" sz="1400" dirty="0"/>
              <a:t>, 3, "No more messages</a:t>
            </a:r>
            <a:r>
              <a:rPr lang="en-US" sz="1400" dirty="0" smtClean="0"/>
              <a:t>.");</a:t>
            </a:r>
            <a:r>
              <a:rPr lang="pl-PL" sz="1400" dirty="0" smtClean="0"/>
              <a:t>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consumer</a:t>
            </a:r>
            <a:r>
              <a:rPr lang="pl-PL" sz="1400" dirty="0"/>
              <a:t>(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mq_attr</a:t>
            </a:r>
            <a:r>
              <a:rPr lang="pl-PL" sz="1400" dirty="0"/>
              <a:t> </a:t>
            </a:r>
            <a:r>
              <a:rPr lang="pl-PL" sz="1400" dirty="0" err="1"/>
              <a:t>mattr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do { </a:t>
            </a:r>
            <a:r>
              <a:rPr lang="pl-PL" sz="1400" dirty="0" err="1" smtClean="0"/>
              <a:t>u_int</a:t>
            </a:r>
            <a:r>
              <a:rPr lang="pl-PL" sz="1400" dirty="0" smtClean="0"/>
              <a:t> </a:t>
            </a:r>
            <a:r>
              <a:rPr lang="pl-PL" sz="1400" dirty="0" err="1" smtClean="0"/>
              <a:t>pri</a:t>
            </a:r>
            <a:r>
              <a:rPr lang="pl-PL" sz="1400" dirty="0" smtClean="0"/>
              <a:t>;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 smtClean="0"/>
              <a:t>msg</a:t>
            </a:r>
            <a:r>
              <a:rPr lang="pl-PL" sz="1400" dirty="0" smtClean="0"/>
              <a:t>; </a:t>
            </a:r>
            <a:r>
              <a:rPr lang="pl-PL" sz="1400" dirty="0" err="1" smtClean="0"/>
              <a:t>ssize_t</a:t>
            </a:r>
            <a:r>
              <a:rPr lang="pl-PL" sz="1400" dirty="0" smtClean="0"/>
              <a:t> </a:t>
            </a:r>
            <a:r>
              <a:rPr lang="pl-PL" sz="1400" dirty="0"/>
              <a:t>len;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len</a:t>
            </a:r>
            <a:r>
              <a:rPr lang="en-US" sz="1400" dirty="0"/>
              <a:t> = </a:t>
            </a:r>
            <a:r>
              <a:rPr lang="en-US" sz="1400" dirty="0" err="1">
                <a:solidFill>
                  <a:srgbClr val="FF0000"/>
                </a:solidFill>
              </a:rPr>
              <a:t>mq_receive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(char *) &amp;</a:t>
            </a:r>
            <a:r>
              <a:rPr lang="en-US" sz="1400" dirty="0" err="1"/>
              <a:t>msg</a:t>
            </a:r>
            <a:r>
              <a:rPr lang="en-US" sz="1400" dirty="0"/>
              <a:t>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err="1" smtClean="0"/>
              <a:t>sizeof</a:t>
            </a:r>
            <a:r>
              <a:rPr lang="en-US" sz="1400" dirty="0" smtClean="0"/>
              <a:t>(</a:t>
            </a:r>
            <a:r>
              <a:rPr lang="en-US" sz="1400" dirty="0" err="1" smtClean="0"/>
              <a:t>msg</a:t>
            </a:r>
            <a:r>
              <a:rPr lang="en-US" sz="1400" dirty="0"/>
              <a:t>), &amp;</a:t>
            </a:r>
            <a:r>
              <a:rPr lang="en-US" sz="1400" dirty="0" err="1"/>
              <a:t>pri</a:t>
            </a:r>
            <a:r>
              <a:rPr lang="en-US" sz="1400" dirty="0"/>
              <a:t>);</a:t>
            </a:r>
          </a:p>
          <a:p>
            <a:r>
              <a:rPr lang="en-US" sz="1400" dirty="0"/>
              <a:t> if (</a:t>
            </a:r>
            <a:r>
              <a:rPr lang="en-US" sz="1400" dirty="0" err="1"/>
              <a:t>len</a:t>
            </a:r>
            <a:r>
              <a:rPr lang="en-US" sz="1400" dirty="0"/>
              <a:t>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mq_receive</a:t>
            </a:r>
            <a:r>
              <a:rPr lang="en-US" sz="1400" dirty="0"/>
              <a:t>"); break;}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("got </a:t>
            </a:r>
            <a:r>
              <a:rPr lang="en-US" sz="1400" dirty="0" err="1"/>
              <a:t>pri</a:t>
            </a:r>
            <a:r>
              <a:rPr lang="en-US" sz="1400" dirty="0"/>
              <a:t> %d '%s' </a:t>
            </a:r>
            <a:r>
              <a:rPr lang="en-US" sz="1400" dirty="0" err="1"/>
              <a:t>len</a:t>
            </a:r>
            <a:r>
              <a:rPr lang="en-US" sz="1400" dirty="0"/>
              <a:t>=%d\n", </a:t>
            </a:r>
            <a:r>
              <a:rPr lang="en-US" sz="1400" dirty="0" err="1"/>
              <a:t>pri</a:t>
            </a:r>
            <a:r>
              <a:rPr lang="en-US" sz="1400" dirty="0"/>
              <a:t>, </a:t>
            </a:r>
            <a:r>
              <a:rPr lang="en-US" sz="1400" dirty="0" err="1"/>
              <a:t>msg.mtext</a:t>
            </a:r>
            <a:r>
              <a:rPr lang="en-US" sz="1400" dirty="0"/>
              <a:t>, </a:t>
            </a:r>
            <a:r>
              <a:rPr lang="en-US" sz="1400" dirty="0" err="1"/>
              <a:t>len</a:t>
            </a:r>
            <a:r>
              <a:rPr lang="en-US" sz="1400" dirty="0" smtClean="0"/>
              <a:t>);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427984" y="620688"/>
            <a:ext cx="4572000" cy="46166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mq_getattr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&amp;</a:t>
            </a:r>
            <a:r>
              <a:rPr lang="pl-PL" sz="1400" dirty="0" err="1"/>
              <a:t>mattr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mq_getattr</a:t>
            </a:r>
            <a:r>
              <a:rPr lang="en-US" sz="1400" dirty="0"/>
              <a:t>"); break; }</a:t>
            </a:r>
          </a:p>
          <a:p>
            <a:r>
              <a:rPr lang="en-US" sz="1400" dirty="0"/>
              <a:t> } while (</a:t>
            </a:r>
            <a:r>
              <a:rPr lang="en-US" sz="1400" dirty="0" err="1"/>
              <a:t>mattr.mq_curmsgs</a:t>
            </a:r>
            <a:r>
              <a:rPr lang="en-US" sz="1400" dirty="0"/>
              <a:t>); </a:t>
            </a:r>
            <a:r>
              <a:rPr lang="pl-PL" sz="1400" dirty="0" smtClean="0"/>
              <a:t>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mq_attr</a:t>
            </a:r>
            <a:r>
              <a:rPr lang="pl-PL" sz="1400" dirty="0"/>
              <a:t> </a:t>
            </a:r>
            <a:r>
              <a:rPr lang="pl-PL" sz="1400" dirty="0" err="1"/>
              <a:t>mattr</a:t>
            </a:r>
            <a:r>
              <a:rPr lang="pl-PL" sz="1400" dirty="0"/>
              <a:t> = {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.</a:t>
            </a:r>
            <a:r>
              <a:rPr lang="pl-PL" sz="1400" dirty="0" err="1"/>
              <a:t>mq_maxmsg</a:t>
            </a:r>
            <a:r>
              <a:rPr lang="pl-PL" sz="1400" dirty="0"/>
              <a:t> = 10,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.</a:t>
            </a:r>
            <a:r>
              <a:rPr lang="pl-PL" sz="1400" dirty="0" err="1"/>
              <a:t>mq_msgsize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 smtClean="0"/>
              <a:t>) };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mqid</a:t>
            </a:r>
            <a:r>
              <a:rPr lang="pl-PL" sz="1400" dirty="0"/>
              <a:t> = </a:t>
            </a:r>
            <a:r>
              <a:rPr lang="pl-PL" sz="1400" dirty="0" err="1">
                <a:solidFill>
                  <a:srgbClr val="FF0000"/>
                </a:solidFill>
              </a:rPr>
              <a:t>mq_open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 smtClean="0"/>
              <a:t>", </a:t>
            </a:r>
            <a:r>
              <a:rPr lang="pl-PL" sz="1400" dirty="0"/>
              <a:t>O_CREAT | O_RDWR,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	S_IREAD </a:t>
            </a:r>
            <a:r>
              <a:rPr lang="pl-PL" sz="1400" dirty="0"/>
              <a:t>| S_IWRITE</a:t>
            </a:r>
            <a:r>
              <a:rPr lang="pl-PL" sz="1400" dirty="0" smtClean="0"/>
              <a:t>, </a:t>
            </a:r>
            <a:r>
              <a:rPr lang="pl-PL" sz="1400" dirty="0"/>
              <a:t>&amp;</a:t>
            </a:r>
            <a:r>
              <a:rPr lang="pl-PL" sz="1400" dirty="0" err="1"/>
              <a:t>mattr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mqid</a:t>
            </a:r>
            <a:r>
              <a:rPr lang="pl-PL" sz="1400" dirty="0"/>
              <a:t> == (</a:t>
            </a:r>
            <a:r>
              <a:rPr lang="pl-PL" sz="1400" dirty="0" err="1"/>
              <a:t>mqd_t</a:t>
            </a:r>
            <a:r>
              <a:rPr lang="pl-PL" sz="1400" dirty="0"/>
              <a:t>) -1) </a:t>
            </a:r>
            <a:r>
              <a:rPr lang="pl-PL" sz="1400" dirty="0" smtClean="0"/>
              <a:t>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mq_open</a:t>
            </a:r>
            <a:r>
              <a:rPr lang="pl-PL" sz="1400" dirty="0" smtClean="0"/>
              <a:t>");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</a:t>
            </a:r>
            <a:r>
              <a:rPr lang="pl-PL" sz="1400" dirty="0" smtClean="0"/>
              <a:t>{   </a:t>
            </a:r>
            <a:r>
              <a:rPr lang="pl-PL" sz="1400" dirty="0" err="1" smtClean="0"/>
              <a:t>producer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    </a:t>
            </a:r>
            <a:r>
              <a:rPr lang="pl-PL" sz="1400" dirty="0" err="1" smtClean="0">
                <a:solidFill>
                  <a:srgbClr val="FF0000"/>
                </a:solidFill>
              </a:rPr>
              <a:t>mq_close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 smtClean="0"/>
              <a:t>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</a:t>
            </a:r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else</a:t>
            </a:r>
            <a:r>
              <a:rPr lang="pl-PL" sz="1400" dirty="0"/>
              <a:t> </a:t>
            </a:r>
            <a:r>
              <a:rPr lang="pl-PL" sz="1400" dirty="0" smtClean="0"/>
              <a:t>{ 	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status</a:t>
            </a:r>
            <a:r>
              <a:rPr lang="pl-PL" sz="1400" dirty="0" smtClean="0"/>
              <a:t>;  </a:t>
            </a:r>
            <a:r>
              <a:rPr lang="pl-PL" sz="1400" dirty="0" err="1"/>
              <a:t>wait</a:t>
            </a:r>
            <a:r>
              <a:rPr lang="pl-PL" sz="1400" dirty="0"/>
              <a:t>(&amp;status);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</a:t>
            </a:r>
            <a:r>
              <a:rPr lang="pl-PL" sz="1400" dirty="0" err="1" smtClean="0"/>
              <a:t>consumer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</a:t>
            </a:r>
            <a:r>
              <a:rPr lang="pl-PL" sz="1400" dirty="0" err="1" smtClean="0">
                <a:solidFill>
                  <a:srgbClr val="FF0000"/>
                </a:solidFill>
              </a:rPr>
              <a:t>mq_close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 smtClean="0"/>
              <a:t>);}</a:t>
            </a:r>
            <a:endParaRPr lang="pl-PL" sz="1400" dirty="0"/>
          </a:p>
          <a:p>
            <a:r>
              <a:rPr lang="pl-PL" sz="1400" dirty="0" smtClean="0"/>
              <a:t> </a:t>
            </a:r>
            <a:r>
              <a:rPr lang="pl-PL" sz="1400" dirty="0" err="1">
                <a:solidFill>
                  <a:srgbClr val="FF0000"/>
                </a:solidFill>
              </a:rPr>
              <a:t>mq_unlink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/>
              <a:t>");</a:t>
            </a:r>
          </a:p>
          <a:p>
            <a:r>
              <a:rPr lang="pl-PL" sz="1400" dirty="0"/>
              <a:t> return 0</a:t>
            </a:r>
            <a:r>
              <a:rPr lang="pl-PL" sz="1400" dirty="0" smtClean="0"/>
              <a:t>;}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427984" y="5571237"/>
            <a:ext cx="4392488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400" dirty="0"/>
              <a:t>$ ./</a:t>
            </a:r>
            <a:r>
              <a:rPr lang="pl-PL" sz="1400" dirty="0" err="1"/>
              <a:t>posix</a:t>
            </a:r>
            <a:r>
              <a:rPr lang="pl-PL" sz="1400" dirty="0"/>
              <a:t>-</a:t>
            </a:r>
            <a:r>
              <a:rPr lang="pl-PL" sz="1400" dirty="0" err="1"/>
              <a:t>msgq</a:t>
            </a:r>
            <a:r>
              <a:rPr lang="pl-PL" sz="1400" dirty="0"/>
              <a:t>-ex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3 'No more messages.' </a:t>
            </a:r>
            <a:r>
              <a:rPr lang="en-US" sz="1400" dirty="0" err="1"/>
              <a:t>len</a:t>
            </a:r>
            <a:r>
              <a:rPr lang="en-US" sz="1400" dirty="0"/>
              <a:t>=18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1 'This is my first message.' </a:t>
            </a:r>
            <a:r>
              <a:rPr lang="en-US" sz="1400" dirty="0" err="1"/>
              <a:t>len</a:t>
            </a:r>
            <a:r>
              <a:rPr lang="en-US" sz="1400" dirty="0"/>
              <a:t>=26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1 'This is my second message.' </a:t>
            </a:r>
            <a:r>
              <a:rPr lang="en-US" sz="1400" dirty="0" err="1"/>
              <a:t>len</a:t>
            </a:r>
            <a:r>
              <a:rPr lang="en-US" sz="1400" dirty="0"/>
              <a:t>=27</a:t>
            </a:r>
            <a:endParaRPr lang="pl-PL" sz="1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456382" y="5201905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Wynik przykładowej sesji: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8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Semafory nazwane POSIX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764704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Semafory nazwane identyfikowane są w procesach poprzez </a:t>
            </a:r>
            <a:r>
              <a:rPr lang="pl-PL" dirty="0" smtClean="0"/>
              <a:t>ich nazwę</a:t>
            </a:r>
            <a:r>
              <a:rPr lang="pl-PL" dirty="0"/>
              <a:t>.</a:t>
            </a:r>
          </a:p>
        </p:txBody>
      </p:sp>
      <p:sp>
        <p:nvSpPr>
          <p:cNvPr id="8" name="Prostokąt 7"/>
          <p:cNvSpPr/>
          <p:nvPr/>
        </p:nvSpPr>
        <p:spPr>
          <a:xfrm>
            <a:off x="356320" y="1176023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tworząca semafor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mode_t</a:t>
            </a:r>
            <a:r>
              <a:rPr lang="en-US" b="1" dirty="0">
                <a:solidFill>
                  <a:srgbClr val="FF0000"/>
                </a:solidFill>
              </a:rPr>
              <a:t> mode 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value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sem_t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); </a:t>
            </a:r>
          </a:p>
          <a:p>
            <a:endParaRPr lang="pl-PL" dirty="0" smtClean="0"/>
          </a:p>
          <a:p>
            <a:r>
              <a:rPr lang="pl-PL" dirty="0" smtClean="0"/>
              <a:t>Parametry:</a:t>
            </a:r>
            <a:endParaRPr lang="en-US" dirty="0"/>
          </a:p>
          <a:p>
            <a:r>
              <a:rPr lang="pl-PL" b="1" dirty="0"/>
              <a:t>n</a:t>
            </a:r>
            <a:r>
              <a:rPr lang="en-US" b="1" dirty="0" err="1" smtClean="0"/>
              <a:t>ame</a:t>
            </a:r>
            <a:r>
              <a:rPr lang="pl-PL" dirty="0" smtClean="0"/>
              <a:t> – nazwa semafora w systemie, powinna zacząć się od znaku „/”.</a:t>
            </a:r>
            <a:endParaRPr lang="en-US" dirty="0"/>
          </a:p>
          <a:p>
            <a:r>
              <a:rPr lang="pl-PL" b="1" dirty="0" err="1"/>
              <a:t>o</a:t>
            </a:r>
            <a:r>
              <a:rPr lang="en-US" b="1" dirty="0" smtClean="0"/>
              <a:t>flag</a:t>
            </a:r>
            <a:r>
              <a:rPr lang="pl-PL" dirty="0" smtClean="0"/>
              <a:t> – jest ustawiana na </a:t>
            </a:r>
            <a:r>
              <a:rPr lang="en-US" dirty="0" smtClean="0"/>
              <a:t>O_CREAT</a:t>
            </a:r>
            <a:r>
              <a:rPr lang="pl-PL" dirty="0" smtClean="0"/>
              <a:t> gdy chcemy utworzyć semafor (jeśli dodamy flagę </a:t>
            </a:r>
            <a:r>
              <a:rPr lang="en-US" dirty="0" smtClean="0"/>
              <a:t>O_EXCL</a:t>
            </a:r>
            <a:r>
              <a:rPr lang="pl-PL" dirty="0" smtClean="0"/>
              <a:t> funkcja zwróci błąd, w przypadku, gdy taki semafor już istnieje). </a:t>
            </a:r>
            <a:endParaRPr lang="en-US" dirty="0"/>
          </a:p>
          <a:p>
            <a:r>
              <a:rPr lang="en-US" b="1" dirty="0" err="1" smtClean="0"/>
              <a:t>mode_t</a:t>
            </a:r>
            <a:r>
              <a:rPr lang="pl-PL" b="1" dirty="0" smtClean="0"/>
              <a:t> </a:t>
            </a:r>
            <a:r>
              <a:rPr lang="pl-PL" dirty="0" smtClean="0"/>
              <a:t>– ustalenie kontroli dostępu do semafora</a:t>
            </a:r>
            <a:endParaRPr lang="en-US" dirty="0"/>
          </a:p>
          <a:p>
            <a:r>
              <a:rPr lang="pl-PL" b="1" dirty="0"/>
              <a:t>v</a:t>
            </a:r>
            <a:r>
              <a:rPr lang="en-US" b="1" dirty="0" err="1" smtClean="0"/>
              <a:t>alue</a:t>
            </a:r>
            <a:r>
              <a:rPr lang="pl-PL" dirty="0" smtClean="0"/>
              <a:t> – ustalenie wartości początkowej semafora.</a:t>
            </a:r>
            <a:endParaRPr lang="en-US" dirty="0"/>
          </a:p>
          <a:p>
            <a:endParaRPr lang="en-US" dirty="0"/>
          </a:p>
          <a:p>
            <a:r>
              <a:rPr lang="pl-PL" dirty="0" smtClean="0"/>
              <a:t>Funkcja zwraca „uchwyt” do semafora lub błąd SEM_FAILED z zapisaną odpowiednią wartością w zmiennej </a:t>
            </a:r>
            <a:r>
              <a:rPr lang="pl-PL" dirty="0" err="1" smtClean="0"/>
              <a:t>errno</a:t>
            </a:r>
            <a:r>
              <a:rPr lang="pl-PL" dirty="0" smtClean="0"/>
              <a:t>. Od tej chwili w programie dostęp do semafora odbywa się za pomocą tego „uchwytu”.</a:t>
            </a:r>
          </a:p>
          <a:p>
            <a:endParaRPr lang="pl-PL" dirty="0" smtClean="0"/>
          </a:p>
          <a:p>
            <a:r>
              <a:rPr lang="pl-PL" dirty="0" smtClean="0"/>
              <a:t>Pojedyncze wywołanie tworzy semafor, inicjalizuje go i ustala zasady dostępu do niego.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84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rmAutofit fontScale="90000"/>
          </a:bodyPr>
          <a:lstStyle/>
          <a:p>
            <a:r>
              <a:rPr lang="pl-PL" dirty="0"/>
              <a:t>Semafory nazwane POSIX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692696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</a:t>
            </a:r>
            <a:r>
              <a:rPr lang="pl-PL" dirty="0"/>
              <a:t>inicjalizująca semafor: </a:t>
            </a:r>
          </a:p>
          <a:p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sem_init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pshared</a:t>
            </a:r>
            <a:r>
              <a:rPr lang="en-US" dirty="0">
                <a:solidFill>
                  <a:srgbClr val="FF0000"/>
                </a:solidFill>
              </a:rPr>
              <a:t>, unsigned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value);</a:t>
            </a:r>
            <a:r>
              <a:rPr lang="en-US" dirty="0"/>
              <a:t> </a:t>
            </a:r>
          </a:p>
          <a:p>
            <a:r>
              <a:rPr lang="pl-PL" dirty="0" err="1"/>
              <a:t>pshared</a:t>
            </a:r>
            <a:r>
              <a:rPr lang="pl-PL" dirty="0"/>
              <a:t> : 0-semofor jest dzielony pomiędzy wątki, &gt;0 może być dzielony pomiędzy procesy </a:t>
            </a:r>
          </a:p>
          <a:p>
            <a:r>
              <a:rPr lang="pl-PL" dirty="0" err="1"/>
              <a:t>value</a:t>
            </a:r>
            <a:r>
              <a:rPr lang="pl-PL" dirty="0"/>
              <a:t>: początkowa wartość semafora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Funkcja „opuszczająca” semafor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sem_wait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Funkcja „podnosząca” semafor:</a:t>
            </a:r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sem_post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Funkcja zamykająca dostęp do semafora: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sem_close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pl-PL" dirty="0" smtClean="0">
              <a:solidFill>
                <a:srgbClr val="FF0000"/>
              </a:solidFill>
            </a:endParaRPr>
          </a:p>
          <a:p>
            <a:endParaRPr lang="pl-PL" dirty="0"/>
          </a:p>
          <a:p>
            <a:r>
              <a:rPr lang="pl-PL" dirty="0" smtClean="0"/>
              <a:t>Funkcja usuwająca semafor z sytemu: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sem_unlink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const</a:t>
            </a:r>
            <a:r>
              <a:rPr lang="pl-PL" dirty="0">
                <a:solidFill>
                  <a:srgbClr val="FF0000"/>
                </a:solidFill>
              </a:rPr>
              <a:t> char *</a:t>
            </a:r>
            <a:r>
              <a:rPr lang="pl-PL" dirty="0" err="1">
                <a:solidFill>
                  <a:srgbClr val="FF0000"/>
                </a:solidFill>
              </a:rPr>
              <a:t>name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Uwagi: Po zakończeniu korzystania z semafora należy zamknąć do niego dostęp wywołując funkcję </a:t>
            </a:r>
            <a:r>
              <a:rPr lang="pl-PL" dirty="0" err="1" smtClean="0"/>
              <a:t>sem_close</a:t>
            </a:r>
            <a:r>
              <a:rPr lang="pl-PL" dirty="0" smtClean="0"/>
              <a:t>(). Usunięcie semafora z sytemu odbywa się po wywołaniu funkcji </a:t>
            </a:r>
            <a:r>
              <a:rPr lang="pl-PL" dirty="0" err="1" smtClean="0"/>
              <a:t>sem_unlink</a:t>
            </a:r>
            <a:r>
              <a:rPr lang="pl-PL" dirty="0" smtClean="0"/>
              <a:t>(). Jeśli jakiś inny proces lub wątek mają dostęp do tego semafora, </a:t>
            </a:r>
            <a:r>
              <a:rPr lang="pl-PL" smtClean="0"/>
              <a:t>to wywołanie </a:t>
            </a:r>
            <a:r>
              <a:rPr lang="pl-PL" dirty="0" smtClean="0"/>
              <a:t>funkcji </a:t>
            </a:r>
            <a:r>
              <a:rPr lang="pl-PL" dirty="0" err="1" smtClean="0"/>
              <a:t>sem</a:t>
            </a:r>
            <a:r>
              <a:rPr lang="pl-PL" dirty="0" err="1"/>
              <a:t>_</a:t>
            </a:r>
            <a:r>
              <a:rPr lang="pl-PL" dirty="0" err="1" smtClean="0"/>
              <a:t>unlink</a:t>
            </a:r>
            <a:r>
              <a:rPr lang="pl-PL" dirty="0" smtClean="0"/>
              <a:t>() nie da żadnego efektu.</a:t>
            </a:r>
          </a:p>
        </p:txBody>
      </p:sp>
    </p:spTree>
    <p:extLst>
      <p:ext uri="{BB962C8B-B14F-4D97-AF65-F5344CB8AC3E}">
        <p14:creationId xmlns:p14="http://schemas.microsoft.com/office/powerpoint/2010/main" val="31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Odpowiadający interfejs semaforów IPC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755576" y="105273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sem.h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 Bezpośrednie sterowanie semaforem: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sem_num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command</a:t>
            </a:r>
            <a:r>
              <a:rPr lang="pl-PL" dirty="0"/>
              <a:t>, </a:t>
            </a:r>
            <a:r>
              <a:rPr lang="pl-PL" dirty="0" smtClean="0"/>
              <a:t>...);</a:t>
            </a:r>
          </a:p>
          <a:p>
            <a:endParaRPr lang="pl-PL" dirty="0"/>
          </a:p>
          <a:p>
            <a:r>
              <a:rPr lang="pl-PL" dirty="0" smtClean="0"/>
              <a:t>// Utworzenie semafora/semaforów lub dowiązanie do istniejącego: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num_sems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sem_flags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//Zmiana wartości semafora: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semop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sem_id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sembuf</a:t>
            </a:r>
            <a:r>
              <a:rPr lang="pl-PL" dirty="0"/>
              <a:t> *</a:t>
            </a:r>
            <a:r>
              <a:rPr lang="pl-PL" dirty="0" err="1"/>
              <a:t>sem_ops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num_sem_ops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035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Przykładowa aplikacja z zastosowaniem semaforów IPC (1)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sem.h</a:t>
            </a:r>
            <a:r>
              <a:rPr lang="pl-PL" sz="1400" dirty="0" smtClean="0"/>
              <a:t>&gt;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union</a:t>
            </a:r>
            <a:r>
              <a:rPr lang="pl-PL" sz="1400" dirty="0"/>
              <a:t> </a:t>
            </a:r>
            <a:r>
              <a:rPr lang="pl-PL" sz="1400" dirty="0" err="1"/>
              <a:t>semun</a:t>
            </a:r>
            <a:r>
              <a:rPr lang="pl-PL" sz="1400" dirty="0"/>
              <a:t> </a:t>
            </a:r>
            <a:r>
              <a:rPr lang="pl-PL" sz="1400" dirty="0" smtClean="0"/>
              <a:t>{       </a:t>
            </a:r>
          </a:p>
          <a:p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val</a:t>
            </a:r>
            <a:r>
              <a:rPr lang="pl-PL" sz="1400" dirty="0"/>
              <a:t>;                    </a:t>
            </a:r>
            <a:r>
              <a:rPr lang="pl-PL" sz="1400" dirty="0" smtClean="0"/>
              <a:t>	/* </a:t>
            </a:r>
            <a:r>
              <a:rPr lang="pl-PL" sz="1400" dirty="0" err="1"/>
              <a:t>value</a:t>
            </a:r>
            <a:r>
              <a:rPr lang="pl-PL" sz="1400" dirty="0"/>
              <a:t> for SETVAL */       </a:t>
            </a:r>
            <a:endParaRPr lang="pl-PL" sz="1400" dirty="0" smtClean="0"/>
          </a:p>
          <a:p>
            <a:r>
              <a:rPr lang="pl-PL" sz="1400" dirty="0" smtClean="0"/>
              <a:t>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semid_ds</a:t>
            </a:r>
            <a:r>
              <a:rPr lang="pl-PL" sz="1400" dirty="0"/>
              <a:t> *buf;    </a:t>
            </a:r>
            <a:r>
              <a:rPr lang="pl-PL" sz="1400" dirty="0" smtClean="0"/>
              <a:t>/* </a:t>
            </a:r>
            <a:r>
              <a:rPr lang="pl-PL" sz="1400" dirty="0" err="1"/>
              <a:t>buffer</a:t>
            </a:r>
            <a:r>
              <a:rPr lang="pl-PL" sz="1400" dirty="0"/>
              <a:t> for IPC_STAT, IPC_SET */        </a:t>
            </a:r>
            <a:r>
              <a:rPr lang="pl-PL" sz="1400" dirty="0" err="1"/>
              <a:t>unsigned</a:t>
            </a:r>
            <a:r>
              <a:rPr lang="pl-PL" sz="1400" dirty="0"/>
              <a:t> </a:t>
            </a:r>
            <a:r>
              <a:rPr lang="pl-PL" sz="1400" dirty="0" err="1"/>
              <a:t>short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*</a:t>
            </a:r>
            <a:r>
              <a:rPr lang="pl-PL" sz="1400" dirty="0" err="1"/>
              <a:t>array</a:t>
            </a:r>
            <a:r>
              <a:rPr lang="pl-PL" sz="1400" dirty="0"/>
              <a:t>;  /* </a:t>
            </a:r>
            <a:r>
              <a:rPr lang="pl-PL" sz="1400" dirty="0" err="1"/>
              <a:t>array</a:t>
            </a:r>
            <a:r>
              <a:rPr lang="pl-PL" sz="1400" dirty="0"/>
              <a:t> for GETALL, SETALL */    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seminfo</a:t>
            </a:r>
            <a:r>
              <a:rPr lang="pl-PL" sz="1400" dirty="0"/>
              <a:t> *__buf;      /* </a:t>
            </a:r>
            <a:r>
              <a:rPr lang="pl-PL" sz="1400" dirty="0" err="1"/>
              <a:t>buffer</a:t>
            </a:r>
            <a:r>
              <a:rPr lang="pl-PL" sz="1400" dirty="0"/>
              <a:t> for IPC_INFO */    }; </a:t>
            </a:r>
          </a:p>
          <a:p>
            <a:endParaRPr lang="pl-PL" sz="1400" dirty="0"/>
          </a:p>
          <a:p>
            <a:r>
              <a:rPr lang="pl-PL" sz="1400" dirty="0" err="1" smtClean="0"/>
              <a:t>static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set_semvalue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);</a:t>
            </a:r>
          </a:p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del_semvalue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);</a:t>
            </a:r>
          </a:p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semaphore_p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);</a:t>
            </a:r>
          </a:p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semaphore_v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 smtClean="0"/>
              <a:t>);</a:t>
            </a:r>
            <a:endParaRPr lang="pl-PL" sz="1400" dirty="0"/>
          </a:p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 smtClean="0"/>
              <a:t>sem_id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 smtClean="0"/>
              <a:t>{    </a:t>
            </a:r>
            <a:r>
              <a:rPr lang="pl-PL" sz="1400" dirty="0" err="1"/>
              <a:t>int</a:t>
            </a:r>
            <a:r>
              <a:rPr lang="pl-PL" sz="1400" dirty="0"/>
              <a:t> i</a:t>
            </a:r>
            <a:r>
              <a:rPr lang="pl-PL" sz="1400" dirty="0" smtClean="0"/>
              <a:t>; 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pause_time</a:t>
            </a:r>
            <a:r>
              <a:rPr lang="pl-PL" sz="1400" dirty="0" smtClean="0"/>
              <a:t>;    </a:t>
            </a:r>
            <a:r>
              <a:rPr lang="pl-PL" sz="1400" dirty="0"/>
              <a:t>char </a:t>
            </a:r>
            <a:r>
              <a:rPr lang="pl-PL" sz="1400" dirty="0" err="1"/>
              <a:t>op_char</a:t>
            </a:r>
            <a:r>
              <a:rPr lang="pl-PL" sz="1400" dirty="0"/>
              <a:t> = 'O';</a:t>
            </a:r>
          </a:p>
          <a:p>
            <a:r>
              <a:rPr lang="pl-PL" sz="1400" dirty="0" smtClean="0"/>
              <a:t>     </a:t>
            </a:r>
            <a:r>
              <a:rPr lang="pl-PL" sz="1400" dirty="0" err="1" smtClean="0"/>
              <a:t>srand</a:t>
            </a:r>
            <a:r>
              <a:rPr lang="pl-PL" sz="1400" dirty="0"/>
              <a:t>((</a:t>
            </a:r>
            <a:r>
              <a:rPr lang="pl-PL" sz="1400" dirty="0" err="1"/>
              <a:t>unsigned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)</a:t>
            </a:r>
            <a:r>
              <a:rPr lang="pl-PL" sz="1400" dirty="0" err="1"/>
              <a:t>getpid</a:t>
            </a:r>
            <a:r>
              <a:rPr lang="pl-PL" sz="1400" dirty="0"/>
              <a:t>());</a:t>
            </a:r>
          </a:p>
          <a:p>
            <a:r>
              <a:rPr lang="pl-PL" sz="1400" dirty="0"/>
              <a:t>    </a:t>
            </a:r>
            <a:r>
              <a:rPr lang="en-US" sz="1400" dirty="0" smtClean="0"/>
              <a:t> </a:t>
            </a:r>
            <a:r>
              <a:rPr lang="en-US" sz="1400" dirty="0" err="1"/>
              <a:t>sem_id</a:t>
            </a:r>
            <a:r>
              <a:rPr lang="en-US" sz="1400" dirty="0"/>
              <a:t> = </a:t>
            </a:r>
            <a:r>
              <a:rPr lang="en-US" sz="1400" dirty="0" err="1">
                <a:solidFill>
                  <a:srgbClr val="FF0000"/>
                </a:solidFill>
              </a:rPr>
              <a:t>semget</a:t>
            </a:r>
            <a:r>
              <a:rPr lang="en-US" sz="1400" dirty="0"/>
              <a:t>((</a:t>
            </a:r>
            <a:r>
              <a:rPr lang="en-US" sz="1400" dirty="0" err="1"/>
              <a:t>key_t</a:t>
            </a:r>
            <a:r>
              <a:rPr lang="en-US" sz="1400" dirty="0"/>
              <a:t>)1234, 1, 0666 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argc</a:t>
            </a:r>
            <a:r>
              <a:rPr lang="pl-PL" sz="1400" dirty="0"/>
              <a:t> &gt; 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(!</a:t>
            </a:r>
            <a:r>
              <a:rPr lang="pl-PL" sz="1400" dirty="0" err="1">
                <a:solidFill>
                  <a:srgbClr val="00B050"/>
                </a:solidFill>
              </a:rPr>
              <a:t>set_semvalue</a:t>
            </a:r>
            <a:r>
              <a:rPr lang="pl-PL" sz="1400" dirty="0"/>
              <a:t>()) {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fprintf</a:t>
            </a:r>
            <a:r>
              <a:rPr lang="en-US" sz="1400" dirty="0"/>
              <a:t>(</a:t>
            </a:r>
            <a:r>
              <a:rPr lang="en-US" sz="1400" dirty="0" err="1"/>
              <a:t>stderr</a:t>
            </a:r>
            <a:r>
              <a:rPr lang="en-US" sz="1400" dirty="0"/>
              <a:t>, "Failed to initialize semaphore\n");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);}</a:t>
            </a:r>
            <a:endParaRPr lang="pl-PL" sz="1400" dirty="0"/>
          </a:p>
          <a:p>
            <a:r>
              <a:rPr lang="pl-PL" sz="1400" dirty="0"/>
              <a:t>        </a:t>
            </a:r>
            <a:r>
              <a:rPr lang="pl-PL" sz="1400" dirty="0" err="1"/>
              <a:t>op_char</a:t>
            </a:r>
            <a:r>
              <a:rPr lang="pl-PL" sz="1400" dirty="0"/>
              <a:t> = 'X';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(2</a:t>
            </a:r>
            <a:r>
              <a:rPr lang="pl-PL" sz="1400" dirty="0" smtClean="0"/>
              <a:t>);}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31085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n-NO" sz="1400" dirty="0" smtClean="0"/>
              <a:t>    </a:t>
            </a:r>
            <a:r>
              <a:rPr lang="nn-NO" sz="1400" dirty="0"/>
              <a:t>for(i = 0; i &lt; 10; i++) {        </a:t>
            </a:r>
          </a:p>
          <a:p>
            <a:r>
              <a:rPr lang="pl-PL" sz="1400" dirty="0" smtClean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(!</a:t>
            </a:r>
            <a:r>
              <a:rPr lang="pl-PL" sz="1400" dirty="0" err="1">
                <a:solidFill>
                  <a:srgbClr val="00B050"/>
                </a:solidFill>
              </a:rPr>
              <a:t>semaphore_p</a:t>
            </a:r>
            <a:r>
              <a:rPr lang="pl-PL" sz="1400" dirty="0"/>
              <a:t>())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("%c", </a:t>
            </a:r>
            <a:r>
              <a:rPr lang="pl-PL" sz="1400" dirty="0" err="1"/>
              <a:t>op_char</a:t>
            </a:r>
            <a:r>
              <a:rPr lang="pl-PL" sz="1400" dirty="0"/>
              <a:t>);</a:t>
            </a:r>
            <a:r>
              <a:rPr lang="pl-PL" sz="1400" dirty="0" err="1"/>
              <a:t>fflush</a:t>
            </a:r>
            <a:r>
              <a:rPr lang="pl-PL" sz="1400" dirty="0"/>
              <a:t>(</a:t>
            </a:r>
            <a:r>
              <a:rPr lang="pl-PL" sz="1400" dirty="0" err="1"/>
              <a:t>stdout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pause_time</a:t>
            </a:r>
            <a:r>
              <a:rPr lang="pl-PL" sz="1400" dirty="0"/>
              <a:t> = </a:t>
            </a:r>
            <a:r>
              <a:rPr lang="pl-PL" sz="1400" dirty="0" err="1"/>
              <a:t>rand</a:t>
            </a:r>
            <a:r>
              <a:rPr lang="pl-PL" sz="1400" dirty="0"/>
              <a:t>() % 3;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</a:t>
            </a:r>
            <a:r>
              <a:rPr lang="pl-PL" sz="1400" dirty="0" err="1"/>
              <a:t>pause_time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("%c", </a:t>
            </a:r>
            <a:r>
              <a:rPr lang="pl-PL" sz="1400" dirty="0" err="1"/>
              <a:t>op_char</a:t>
            </a:r>
            <a:r>
              <a:rPr lang="pl-PL" sz="1400" dirty="0"/>
              <a:t>);</a:t>
            </a:r>
            <a:r>
              <a:rPr lang="pl-PL" sz="1400" dirty="0" err="1"/>
              <a:t>fflush</a:t>
            </a:r>
            <a:r>
              <a:rPr lang="pl-PL" sz="1400" dirty="0"/>
              <a:t>(</a:t>
            </a:r>
            <a:r>
              <a:rPr lang="pl-PL" sz="1400" dirty="0" err="1"/>
              <a:t>stdout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    </a:t>
            </a:r>
            <a:r>
              <a:rPr lang="pl-PL" sz="1400" dirty="0" err="1" smtClean="0"/>
              <a:t>if</a:t>
            </a:r>
            <a:r>
              <a:rPr lang="pl-PL" sz="1400" dirty="0" smtClean="0"/>
              <a:t> </a:t>
            </a:r>
            <a:r>
              <a:rPr lang="pl-PL" sz="1400" dirty="0"/>
              <a:t>(!</a:t>
            </a:r>
            <a:r>
              <a:rPr lang="pl-PL" sz="1400" dirty="0" err="1">
                <a:solidFill>
                  <a:srgbClr val="00B050"/>
                </a:solidFill>
              </a:rPr>
              <a:t>semaphore_v</a:t>
            </a:r>
            <a:r>
              <a:rPr lang="pl-PL" sz="1400" dirty="0"/>
              <a:t>())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    </a:t>
            </a:r>
            <a:r>
              <a:rPr lang="pl-PL" sz="1400" dirty="0" err="1" smtClean="0"/>
              <a:t>pause_time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rand</a:t>
            </a:r>
            <a:r>
              <a:rPr lang="pl-PL" sz="1400" dirty="0"/>
              <a:t>() % 2;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</a:t>
            </a:r>
            <a:r>
              <a:rPr lang="pl-PL" sz="1400" dirty="0" err="1"/>
              <a:t>pause_time</a:t>
            </a:r>
            <a:r>
              <a:rPr lang="pl-PL" sz="1400" dirty="0" smtClean="0"/>
              <a:t>);}    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("\</a:t>
            </a:r>
            <a:r>
              <a:rPr lang="pl-PL" sz="1400" dirty="0" err="1"/>
              <a:t>n%d</a:t>
            </a:r>
            <a:r>
              <a:rPr lang="pl-PL" sz="1400" dirty="0"/>
              <a:t> - </a:t>
            </a:r>
            <a:r>
              <a:rPr lang="pl-PL" sz="1400" dirty="0" err="1"/>
              <a:t>finished</a:t>
            </a:r>
            <a:r>
              <a:rPr lang="pl-PL" sz="1400" dirty="0"/>
              <a:t>\n", </a:t>
            </a:r>
            <a:r>
              <a:rPr lang="pl-PL" sz="1400" dirty="0" err="1"/>
              <a:t>getpid</a:t>
            </a:r>
            <a:r>
              <a:rPr lang="pl-PL" sz="1400" dirty="0"/>
              <a:t>());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argc</a:t>
            </a:r>
            <a:r>
              <a:rPr lang="pl-PL" sz="1400" dirty="0"/>
              <a:t> &gt; 1) </a:t>
            </a:r>
            <a:r>
              <a:rPr lang="pl-PL" sz="1400" dirty="0" smtClean="0"/>
              <a:t>{ </a:t>
            </a:r>
            <a:r>
              <a:rPr lang="pl-PL" sz="1400" dirty="0" err="1"/>
              <a:t>sleep</a:t>
            </a:r>
            <a:r>
              <a:rPr lang="pl-PL" sz="1400" dirty="0"/>
              <a:t>(10</a:t>
            </a:r>
            <a:r>
              <a:rPr lang="pl-PL" sz="1400" dirty="0" smtClean="0"/>
              <a:t>);   </a:t>
            </a:r>
            <a:r>
              <a:rPr lang="pl-PL" sz="1400" dirty="0" err="1">
                <a:solidFill>
                  <a:srgbClr val="00B050"/>
                </a:solidFill>
              </a:rPr>
              <a:t>del_semvalue</a:t>
            </a:r>
            <a:r>
              <a:rPr lang="pl-PL" sz="1400" dirty="0" smtClean="0"/>
              <a:t>();}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</a:t>
            </a:r>
            <a:r>
              <a:rPr lang="pl-PL" sz="1400" dirty="0" smtClean="0"/>
              <a:t>); }</a:t>
            </a:r>
            <a:endParaRPr lang="pl-PL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550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Przykładowa aplikacja z zastosowaniem semaforów IPC (2)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332398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set_semvalue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</a:t>
            </a:r>
          </a:p>
          <a:p>
            <a:r>
              <a:rPr lang="pl-PL" sz="1400" dirty="0"/>
              <a:t>{   </a:t>
            </a:r>
            <a:r>
              <a:rPr lang="pl-PL" sz="1400" dirty="0" err="1"/>
              <a:t>union</a:t>
            </a:r>
            <a:r>
              <a:rPr lang="pl-PL" sz="1400" dirty="0"/>
              <a:t> </a:t>
            </a:r>
            <a:r>
              <a:rPr lang="pl-PL" sz="1400" dirty="0" err="1"/>
              <a:t>semun</a:t>
            </a:r>
            <a:r>
              <a:rPr lang="pl-PL" sz="1400" dirty="0"/>
              <a:t> </a:t>
            </a:r>
            <a:r>
              <a:rPr lang="pl-PL" sz="1400" dirty="0" err="1"/>
              <a:t>sem_union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sem_union.val</a:t>
            </a:r>
            <a:r>
              <a:rPr lang="pl-PL" sz="1400" dirty="0"/>
              <a:t> = 1;</a:t>
            </a:r>
          </a:p>
          <a:p>
            <a:r>
              <a:rPr lang="en-US" sz="1400" dirty="0"/>
              <a:t>    if (</a:t>
            </a:r>
            <a:r>
              <a:rPr lang="en-US" sz="1400" dirty="0" err="1">
                <a:solidFill>
                  <a:srgbClr val="FF0000"/>
                </a:solidFill>
              </a:rPr>
              <a:t>semctl</a:t>
            </a:r>
            <a:r>
              <a:rPr lang="en-US" sz="1400" dirty="0"/>
              <a:t>(</a:t>
            </a:r>
            <a:r>
              <a:rPr lang="en-US" sz="1400" dirty="0" err="1"/>
              <a:t>sem_id</a:t>
            </a:r>
            <a:r>
              <a:rPr lang="en-US" sz="1400" dirty="0"/>
              <a:t>, 0, SETVAL, </a:t>
            </a:r>
            <a:r>
              <a:rPr lang="en-US" sz="1400" dirty="0" err="1"/>
              <a:t>sem_union</a:t>
            </a:r>
            <a:r>
              <a:rPr lang="en-US" sz="1400" dirty="0"/>
              <a:t>) == -1) </a:t>
            </a:r>
            <a:r>
              <a:rPr lang="pl-PL" sz="1400" dirty="0"/>
              <a:t>	</a:t>
            </a:r>
            <a:r>
              <a:rPr lang="en-US" sz="1400" dirty="0"/>
              <a:t>return(0);</a:t>
            </a:r>
          </a:p>
          <a:p>
            <a:r>
              <a:rPr lang="pl-PL" sz="1400" dirty="0"/>
              <a:t>    return(1);}</a:t>
            </a:r>
          </a:p>
          <a:p>
            <a:endParaRPr lang="pl-PL" sz="1400" dirty="0"/>
          </a:p>
          <a:p>
            <a:r>
              <a:rPr lang="pl-PL" sz="1400" dirty="0" err="1"/>
              <a:t>static</a:t>
            </a:r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del_semvalue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</a:t>
            </a:r>
          </a:p>
          <a:p>
            <a:r>
              <a:rPr lang="pl-PL" sz="1400" dirty="0"/>
              <a:t>{    </a:t>
            </a:r>
            <a:r>
              <a:rPr lang="pl-PL" sz="1400" dirty="0" err="1"/>
              <a:t>union</a:t>
            </a:r>
            <a:r>
              <a:rPr lang="pl-PL" sz="1400" dirty="0"/>
              <a:t> </a:t>
            </a:r>
            <a:r>
              <a:rPr lang="pl-PL" sz="1400" dirty="0" err="1"/>
              <a:t>semun</a:t>
            </a:r>
            <a:r>
              <a:rPr lang="pl-PL" sz="1400" dirty="0"/>
              <a:t> </a:t>
            </a:r>
            <a:r>
              <a:rPr lang="pl-PL" sz="1400" dirty="0" err="1"/>
              <a:t>sem_union</a:t>
            </a:r>
            <a:r>
              <a:rPr lang="pl-PL" sz="1400" dirty="0"/>
              <a:t>;</a:t>
            </a:r>
          </a:p>
          <a:p>
            <a:r>
              <a:rPr lang="pl-PL" sz="1400" dirty="0"/>
              <a:t>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>
                <a:solidFill>
                  <a:srgbClr val="FF0000"/>
                </a:solidFill>
              </a:rPr>
              <a:t>semctl</a:t>
            </a:r>
            <a:r>
              <a:rPr lang="pl-PL" sz="1400" dirty="0"/>
              <a:t>(</a:t>
            </a:r>
            <a:r>
              <a:rPr lang="pl-PL" sz="1400" dirty="0" err="1"/>
              <a:t>sem_id</a:t>
            </a:r>
            <a:r>
              <a:rPr lang="pl-PL" sz="1400" dirty="0"/>
              <a:t>, 0, IPC_RMID, </a:t>
            </a:r>
            <a:r>
              <a:rPr lang="pl-PL" sz="1400" dirty="0" err="1"/>
              <a:t>sem_union</a:t>
            </a:r>
            <a:r>
              <a:rPr lang="pl-PL" sz="1400" dirty="0"/>
              <a:t>) == -1)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fprintf</a:t>
            </a:r>
            <a:r>
              <a:rPr lang="en-US" sz="1400" dirty="0"/>
              <a:t>(</a:t>
            </a:r>
            <a:r>
              <a:rPr lang="en-US" sz="1400" dirty="0" err="1"/>
              <a:t>stderr</a:t>
            </a:r>
            <a:r>
              <a:rPr lang="en-US" sz="1400" dirty="0"/>
              <a:t>, "Failed to delete semaphore\n");</a:t>
            </a:r>
            <a:r>
              <a:rPr lang="pl-PL" sz="1400" dirty="0"/>
              <a:t>}</a:t>
            </a:r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  <a:p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 smtClean="0"/>
              <a:t>static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semaphore_p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sembuf</a:t>
            </a:r>
            <a:r>
              <a:rPr lang="pl-PL" sz="1400" dirty="0"/>
              <a:t> </a:t>
            </a:r>
            <a:r>
              <a:rPr lang="pl-PL" sz="1400" dirty="0" err="1"/>
              <a:t>sem_b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sem_b.sem_num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sem_b.sem_op</a:t>
            </a:r>
            <a:r>
              <a:rPr lang="pl-PL" sz="1400" dirty="0"/>
              <a:t> = -1; /* P() */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sem_b.sem_flg</a:t>
            </a:r>
            <a:r>
              <a:rPr lang="pl-PL" sz="1400" dirty="0"/>
              <a:t> = SEM_UNDO;</a:t>
            </a:r>
          </a:p>
          <a:p>
            <a:r>
              <a:rPr lang="pt-BR" sz="1400" dirty="0"/>
              <a:t>    if (</a:t>
            </a:r>
            <a:r>
              <a:rPr lang="pt-BR" sz="1400" dirty="0">
                <a:solidFill>
                  <a:srgbClr val="FF0000"/>
                </a:solidFill>
              </a:rPr>
              <a:t>semop</a:t>
            </a:r>
            <a:r>
              <a:rPr lang="pt-BR" sz="1400" dirty="0"/>
              <a:t>(sem_id, &amp;sem_b, 1)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semaphore_p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return(0);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return(1);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 smtClean="0"/>
              <a:t>static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semaphore_v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sembuf</a:t>
            </a:r>
            <a:r>
              <a:rPr lang="pl-PL" sz="1400" dirty="0"/>
              <a:t> </a:t>
            </a:r>
            <a:r>
              <a:rPr lang="pl-PL" sz="1400" dirty="0" err="1"/>
              <a:t>sem_b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sem_b.sem_num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sem_b.sem_op</a:t>
            </a:r>
            <a:r>
              <a:rPr lang="pl-PL" sz="1400" dirty="0"/>
              <a:t> = 1; /* V() */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sem_b.sem_flg</a:t>
            </a:r>
            <a:r>
              <a:rPr lang="pl-PL" sz="1400" dirty="0"/>
              <a:t> = SEM_UNDO;</a:t>
            </a:r>
          </a:p>
          <a:p>
            <a:r>
              <a:rPr lang="pt-BR" sz="1400" dirty="0"/>
              <a:t>    if (</a:t>
            </a:r>
            <a:r>
              <a:rPr lang="pt-BR" sz="1400" dirty="0">
                <a:solidFill>
                  <a:srgbClr val="FF0000"/>
                </a:solidFill>
              </a:rPr>
              <a:t>semop</a:t>
            </a:r>
            <a:r>
              <a:rPr lang="pt-BR" sz="1400" dirty="0"/>
              <a:t>(sem_id, &amp;sem_b, 1)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semaphore_v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return(0);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return(1);</a:t>
            </a:r>
          </a:p>
          <a:p>
            <a:r>
              <a:rPr lang="pl-PL" sz="1400" dirty="0"/>
              <a:t>}</a:t>
            </a:r>
          </a:p>
        </p:txBody>
      </p:sp>
      <p:sp>
        <p:nvSpPr>
          <p:cNvPr id="9" name="Prostokąt 8"/>
          <p:cNvSpPr/>
          <p:nvPr/>
        </p:nvSpPr>
        <p:spPr>
          <a:xfrm>
            <a:off x="151114" y="4498673"/>
            <a:ext cx="4392488" cy="160043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400" dirty="0"/>
              <a:t>$ ./</a:t>
            </a:r>
            <a:r>
              <a:rPr lang="pl-PL" sz="1400" b="1" dirty="0"/>
              <a:t>sem1 1 &amp;</a:t>
            </a:r>
          </a:p>
          <a:p>
            <a:r>
              <a:rPr lang="pl-PL" sz="1400" dirty="0"/>
              <a:t>[1] 1082</a:t>
            </a:r>
          </a:p>
          <a:p>
            <a:r>
              <a:rPr lang="pl-PL" sz="1400" dirty="0"/>
              <a:t>$ </a:t>
            </a:r>
            <a:r>
              <a:rPr lang="pl-PL" sz="1400" b="1" dirty="0"/>
              <a:t>./sem1</a:t>
            </a:r>
          </a:p>
          <a:p>
            <a:r>
              <a:rPr lang="pl-PL" sz="1400" dirty="0"/>
              <a:t>OOXXOOXXOOXXOOXXOOXXOOOOXXOOXXOOXXOOXXXX</a:t>
            </a:r>
          </a:p>
          <a:p>
            <a:r>
              <a:rPr lang="pl-PL" sz="1400" dirty="0"/>
              <a:t>1083 - </a:t>
            </a:r>
            <a:r>
              <a:rPr lang="pl-PL" sz="1400" dirty="0" err="1"/>
              <a:t>finished</a:t>
            </a:r>
            <a:endParaRPr lang="pl-PL" sz="1400" dirty="0"/>
          </a:p>
          <a:p>
            <a:r>
              <a:rPr lang="pl-PL" sz="1400" dirty="0"/>
              <a:t>1082 - </a:t>
            </a:r>
            <a:r>
              <a:rPr lang="pl-PL" sz="1400" dirty="0" err="1"/>
              <a:t>finished</a:t>
            </a:r>
            <a:endParaRPr lang="pl-PL" sz="1400" dirty="0"/>
          </a:p>
          <a:p>
            <a:r>
              <a:rPr lang="pl-PL" sz="1400" dirty="0" smtClean="0"/>
              <a:t>$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4129341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Wynik przykładowej sesji: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510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Pamięć dzielona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18288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Do komunikacji między rozdzielnymi procesami można zastosować mechanizm pamięci dzielonej – specjalnie zaalokowanego obszaru pamięci w obszarze procesu, w którym zastosowana jest wydzielona konwencja nazewnicza.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01" y="3429000"/>
            <a:ext cx="82200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4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4874</Words>
  <Application>Microsoft Office PowerPoint</Application>
  <PresentationFormat>Pokaz na ekranie (4:3)</PresentationFormat>
  <Paragraphs>897</Paragraphs>
  <Slides>37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38" baseType="lpstr">
      <vt:lpstr>Motyw pakietu Office</vt:lpstr>
      <vt:lpstr>Pamięć dzielona i kolejki komunikatów</vt:lpstr>
      <vt:lpstr>POSIX vs. System V (IPC)</vt:lpstr>
      <vt:lpstr>Definicja semafora</vt:lpstr>
      <vt:lpstr>Semafory nazwane POSIX (1)</vt:lpstr>
      <vt:lpstr>Semafory nazwane POSIX (2)</vt:lpstr>
      <vt:lpstr>Odpowiadający interfejs semaforów IPC</vt:lpstr>
      <vt:lpstr>Przykładowa aplikacja z zastosowaniem semaforów IPC (1)</vt:lpstr>
      <vt:lpstr>Przykładowa aplikacja z zastosowaniem semaforów IPC (2)</vt:lpstr>
      <vt:lpstr>Pamięć dzielona </vt:lpstr>
      <vt:lpstr>Pamięć dzielona IPC (1)</vt:lpstr>
      <vt:lpstr>shmget()</vt:lpstr>
      <vt:lpstr>Pamięć dzielona IPC – przykład – program 1</vt:lpstr>
      <vt:lpstr>Pamięć dzielona IPC –przykład - program 2</vt:lpstr>
      <vt:lpstr>Uruchomienie i rezultat działania programów:</vt:lpstr>
      <vt:lpstr>Jak to działa?</vt:lpstr>
      <vt:lpstr>Uwagi</vt:lpstr>
      <vt:lpstr>Funkcje API pamięci współdzielonej standardu POSIX</vt:lpstr>
      <vt:lpstr>Tworzenie obszaru pamięci dzielonej</vt:lpstr>
      <vt:lpstr>Odwzorowanie segmentu pamięci wspólnej w obszar procesu</vt:lpstr>
      <vt:lpstr>Pamięć dzielona POSIX – przykład</vt:lpstr>
      <vt:lpstr>Rozwiązanie problemu producent-konsument  (pamięć dzielona)</vt:lpstr>
      <vt:lpstr>Rozwiązanie – pamięć dzielona (1)</vt:lpstr>
      <vt:lpstr>Rozwiązanie – pamięć dzielona (2)</vt:lpstr>
      <vt:lpstr>Dyskusja</vt:lpstr>
      <vt:lpstr>Kolejki komunikatów</vt:lpstr>
      <vt:lpstr>Funkcje IPC obsługujące kolejki komunikatów</vt:lpstr>
      <vt:lpstr>msgget()</vt:lpstr>
      <vt:lpstr>msgrcv()</vt:lpstr>
      <vt:lpstr>msgctl()</vt:lpstr>
      <vt:lpstr>Kolejka komunikatów – przykład – program odbiorczy</vt:lpstr>
      <vt:lpstr>Kolejka komunikatów – przykład – program nadawczy</vt:lpstr>
      <vt:lpstr>Uruchomienie i rezultat działania programów: </vt:lpstr>
      <vt:lpstr>Kolejki komunikatów- uwagi</vt:lpstr>
      <vt:lpstr>Priorytetowanie komunikatów w kolejce IPC</vt:lpstr>
      <vt:lpstr>Uruchomienie i rezultat działania programów: </vt:lpstr>
      <vt:lpstr>Funkcje POSIX obsługujące kolejki komunikatów</vt:lpstr>
      <vt:lpstr>Priorytetowanie komunikatów w kolejce POSIX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94</cp:revision>
  <dcterms:created xsi:type="dcterms:W3CDTF">2013-03-15T16:27:06Z</dcterms:created>
  <dcterms:modified xsi:type="dcterms:W3CDTF">2014-05-28T07:04:03Z</dcterms:modified>
</cp:coreProperties>
</file>