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3" r:id="rId13"/>
    <p:sldId id="286" r:id="rId14"/>
    <p:sldId id="285" r:id="rId15"/>
    <p:sldId id="287" r:id="rId16"/>
    <p:sldId id="288" r:id="rId17"/>
    <p:sldId id="289" r:id="rId18"/>
    <p:sldId id="290" r:id="rId19"/>
    <p:sldId id="291" r:id="rId20"/>
    <p:sldId id="292" r:id="rId21"/>
    <p:sldId id="294" r:id="rId22"/>
    <p:sldId id="293" r:id="rId23"/>
    <p:sldId id="295" r:id="rId24"/>
    <p:sldId id="297" r:id="rId25"/>
    <p:sldId id="298" r:id="rId26"/>
    <p:sldId id="299" r:id="rId27"/>
    <p:sldId id="300" r:id="rId28"/>
    <p:sldId id="296" r:id="rId29"/>
    <p:sldId id="301" r:id="rId30"/>
    <p:sldId id="302" r:id="rId31"/>
    <p:sldId id="303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631CE-4CA3-4E08-B401-779ECA77AB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40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79EA-83D7-457B-A873-9BE857DD05D3}" type="datetime1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33AC-C5DA-4EDC-8033-DAB7FF944A0F}" type="datetime1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79F2-D141-47F6-BFA5-CBF4405BF668}" type="datetime1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0A34-94C9-402D-B62A-B6395A522E6C}" type="datetime1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57DF-1F85-4DEA-9370-D63B4BEB3666}" type="datetime1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551F-E538-4FC1-9C90-3569B82E289E}" type="datetime1">
              <a:rPr lang="pl-PL" smtClean="0"/>
              <a:t>2013-04-10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0CE3-E580-41F4-B65B-E07A360DDB09}" type="datetime1">
              <a:rPr lang="pl-PL" smtClean="0"/>
              <a:t>2013-04-10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4AA0-ACBB-4EF2-9115-48A98B255E28}" type="datetime1">
              <a:rPr lang="pl-PL" smtClean="0"/>
              <a:t>2013-04-10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E185-DF93-422D-89D2-2E3CAE05B2B3}" type="datetime1">
              <a:rPr lang="pl-PL" smtClean="0"/>
              <a:t>2013-04-10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1063-E032-4AAB-9988-2DF6F7E6A0EB}" type="datetime1">
              <a:rPr lang="pl-PL" smtClean="0"/>
              <a:t>2013-04-10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2FFF-22AF-44B6-92C8-1AC5BCDD7F9E}" type="datetime1">
              <a:rPr lang="pl-PL" smtClean="0"/>
              <a:t>2013-04-10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5291-616E-4149-B3EC-8A06C314CF28}" type="datetime1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Wątki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 smtClean="0">
                <a:solidFill>
                  <a:prstClr val="black">
                    <a:tint val="75000"/>
                  </a:prstClr>
                </a:solidFill>
              </a:rPr>
              <a:t>na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Sprawdzenie, czy wątki się przełączają?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4392488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pthread.h</a:t>
            </a:r>
            <a:r>
              <a:rPr lang="pl-PL" sz="1600" dirty="0"/>
              <a:t>&gt;</a:t>
            </a:r>
          </a:p>
          <a:p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thread_function</a:t>
            </a:r>
            <a:r>
              <a:rPr lang="pl-PL" sz="1600" dirty="0"/>
              <a:t>(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arg</a:t>
            </a:r>
            <a:r>
              <a:rPr lang="pl-PL" sz="1600" dirty="0"/>
              <a:t>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 1;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 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res</a:t>
            </a:r>
            <a:r>
              <a:rPr lang="pl-PL" sz="1600" dirty="0" smtClean="0"/>
              <a:t>;    </a:t>
            </a:r>
            <a:r>
              <a:rPr lang="pl-PL" sz="1600" dirty="0" err="1"/>
              <a:t>pthread_t</a:t>
            </a:r>
            <a:r>
              <a:rPr lang="pl-PL" sz="1600" dirty="0"/>
              <a:t> </a:t>
            </a:r>
            <a:r>
              <a:rPr lang="pl-PL" sz="1600" dirty="0" err="1"/>
              <a:t>a_thread</a:t>
            </a:r>
            <a:r>
              <a:rPr lang="pl-PL" sz="1600" dirty="0"/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thread_result</a:t>
            </a:r>
            <a:r>
              <a:rPr lang="pl-PL" sz="1600" dirty="0"/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print_count1 = 0;</a:t>
            </a:r>
          </a:p>
          <a:p>
            <a:r>
              <a:rPr lang="en-US" sz="1600" dirty="0" smtClean="0"/>
              <a:t>    </a:t>
            </a:r>
            <a:r>
              <a:rPr lang="en-US" sz="1600" dirty="0">
                <a:solidFill>
                  <a:srgbClr val="FF0000"/>
                </a:solidFill>
              </a:rPr>
              <a:t>res = </a:t>
            </a:r>
            <a:r>
              <a:rPr lang="en-US" sz="1600" dirty="0" err="1">
                <a:solidFill>
                  <a:srgbClr val="FF0000"/>
                </a:solidFill>
              </a:rPr>
              <a:t>pthread_create</a:t>
            </a:r>
            <a:r>
              <a:rPr lang="en-US" sz="1600" dirty="0">
                <a:solidFill>
                  <a:srgbClr val="FF0000"/>
                </a:solidFill>
              </a:rPr>
              <a:t>(&amp;</a:t>
            </a:r>
            <a:r>
              <a:rPr lang="en-US" sz="1600" dirty="0" err="1">
                <a:solidFill>
                  <a:srgbClr val="FF0000"/>
                </a:solidFill>
              </a:rPr>
              <a:t>a_thread</a:t>
            </a:r>
            <a:r>
              <a:rPr lang="en-US" sz="1600" dirty="0">
                <a:solidFill>
                  <a:srgbClr val="FF0000"/>
                </a:solidFill>
              </a:rPr>
              <a:t>, NULL, </a:t>
            </a:r>
            <a:r>
              <a:rPr lang="en-US" sz="1600" dirty="0" err="1">
                <a:solidFill>
                  <a:srgbClr val="FF0000"/>
                </a:solidFill>
              </a:rPr>
              <a:t>thread_function</a:t>
            </a:r>
            <a:r>
              <a:rPr lang="en-US" sz="1600" dirty="0">
                <a:solidFill>
                  <a:srgbClr val="FF0000"/>
                </a:solidFill>
              </a:rPr>
              <a:t>, (void *)message);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creation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  <a:p>
            <a:r>
              <a:rPr lang="pl-PL" sz="1600" dirty="0" smtClean="0">
                <a:solidFill>
                  <a:srgbClr val="FF0000"/>
                </a:solidFill>
              </a:rPr>
              <a:t>    </a:t>
            </a:r>
            <a:r>
              <a:rPr lang="pl-PL" sz="1600" dirty="0" err="1" smtClean="0">
                <a:solidFill>
                  <a:srgbClr val="FF0000"/>
                </a:solidFill>
              </a:rPr>
              <a:t>while</a:t>
            </a:r>
            <a:r>
              <a:rPr lang="pl-PL" sz="1600" dirty="0" smtClean="0">
                <a:solidFill>
                  <a:srgbClr val="FF0000"/>
                </a:solidFill>
              </a:rPr>
              <a:t>(print_count1++ &lt; 20000000) {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      </a:t>
            </a:r>
            <a:r>
              <a:rPr lang="pl-PL" sz="1600" dirty="0" err="1">
                <a:solidFill>
                  <a:srgbClr val="FF0000"/>
                </a:solidFill>
              </a:rPr>
              <a:t>if</a:t>
            </a:r>
            <a:r>
              <a:rPr lang="pl-PL" sz="1600" dirty="0">
                <a:solidFill>
                  <a:srgbClr val="FF0000"/>
                </a:solidFill>
              </a:rPr>
              <a:t> (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== 1)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printf</a:t>
            </a:r>
            <a:r>
              <a:rPr lang="pl-PL" sz="1600" dirty="0">
                <a:solidFill>
                  <a:srgbClr val="FF0000"/>
                </a:solidFill>
              </a:rPr>
              <a:t>("1");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 2</a:t>
            </a:r>
            <a:r>
              <a:rPr lang="pl-PL" sz="1600" dirty="0" smtClean="0">
                <a:solidFill>
                  <a:srgbClr val="FF0000"/>
                </a:solidFill>
              </a:rPr>
              <a:t>;    } }</a:t>
            </a:r>
            <a:endParaRPr lang="pl-PL" sz="1600" dirty="0">
              <a:solidFill>
                <a:srgbClr val="FF0000"/>
              </a:solidFill>
            </a:endParaRPr>
          </a:p>
          <a:p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499992" y="692696"/>
            <a:ext cx="4392488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("\</a:t>
            </a:r>
            <a:r>
              <a:rPr lang="en-US" sz="1600" dirty="0" err="1"/>
              <a:t>nWaiting</a:t>
            </a:r>
            <a:r>
              <a:rPr lang="en-US" sz="1600" dirty="0"/>
              <a:t> for thread to finish...\n");</a:t>
            </a:r>
          </a:p>
          <a:p>
            <a:r>
              <a:rPr lang="pl-PL" sz="1600" dirty="0"/>
              <a:t>    </a:t>
            </a:r>
            <a:r>
              <a:rPr lang="pl-PL" sz="1600" dirty="0">
                <a:solidFill>
                  <a:srgbClr val="FF0000"/>
                </a:solidFill>
              </a:rPr>
              <a:t>res = </a:t>
            </a:r>
            <a:r>
              <a:rPr lang="pl-PL" sz="1600" dirty="0" err="1">
                <a:solidFill>
                  <a:srgbClr val="FF0000"/>
                </a:solidFill>
              </a:rPr>
              <a:t>pthread_join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a_thread</a:t>
            </a:r>
            <a:r>
              <a:rPr lang="pl-PL" sz="1600" dirty="0">
                <a:solidFill>
                  <a:srgbClr val="FF0000"/>
                </a:solidFill>
              </a:rPr>
              <a:t>, &amp;</a:t>
            </a:r>
            <a:r>
              <a:rPr lang="pl-PL" sz="1600" dirty="0" err="1">
                <a:solidFill>
                  <a:srgbClr val="FF0000"/>
                </a:solidFill>
              </a:rPr>
              <a:t>thread_result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join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printf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joined</a:t>
            </a:r>
            <a:r>
              <a:rPr lang="pl-PL" sz="1600" dirty="0"/>
              <a:t>\n");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  <a:p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thread_function</a:t>
            </a:r>
            <a:r>
              <a:rPr lang="pl-PL" sz="1600" dirty="0"/>
              <a:t>(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arg</a:t>
            </a:r>
            <a:r>
              <a:rPr lang="pl-PL" sz="1600" dirty="0"/>
              <a:t>) 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print_count2 = 0;</a:t>
            </a:r>
          </a:p>
          <a:p>
            <a:endParaRPr lang="pl-PL" sz="1600" dirty="0"/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while</a:t>
            </a:r>
            <a:r>
              <a:rPr lang="pl-PL" sz="1600" dirty="0">
                <a:solidFill>
                  <a:srgbClr val="FF0000"/>
                </a:solidFill>
              </a:rPr>
              <a:t>(print_count2++ &lt; 20000000</a:t>
            </a:r>
            <a:r>
              <a:rPr lang="pl-PL" sz="1600" dirty="0" smtClean="0">
                <a:solidFill>
                  <a:srgbClr val="FF0000"/>
                </a:solidFill>
              </a:rPr>
              <a:t>) </a:t>
            </a:r>
            <a:r>
              <a:rPr lang="pl-PL" sz="1600" dirty="0">
                <a:solidFill>
                  <a:srgbClr val="FF0000"/>
                </a:solidFill>
              </a:rPr>
              <a:t>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</a:t>
            </a:r>
            <a:r>
              <a:rPr lang="pl-PL" sz="1600" dirty="0" err="1">
                <a:solidFill>
                  <a:srgbClr val="FF0000"/>
                </a:solidFill>
              </a:rPr>
              <a:t>if</a:t>
            </a:r>
            <a:r>
              <a:rPr lang="pl-PL" sz="1600" dirty="0">
                <a:solidFill>
                  <a:srgbClr val="FF0000"/>
                </a:solidFill>
              </a:rPr>
              <a:t> (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== 2)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printf</a:t>
            </a:r>
            <a:r>
              <a:rPr lang="pl-PL" sz="1600" dirty="0">
                <a:solidFill>
                  <a:srgbClr val="FF0000"/>
                </a:solidFill>
              </a:rPr>
              <a:t>("2");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 </a:t>
            </a:r>
            <a:r>
              <a:rPr lang="pl-PL" sz="1600" dirty="0" smtClean="0">
                <a:solidFill>
                  <a:srgbClr val="FF0000"/>
                </a:solidFill>
              </a:rPr>
              <a:t>1;     }}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/>
              <a:t>    </a:t>
            </a:r>
            <a:r>
              <a:rPr lang="pl-PL" sz="1600" dirty="0" err="1"/>
              <a:t>sleep</a:t>
            </a:r>
            <a:r>
              <a:rPr lang="pl-PL" sz="1600" dirty="0"/>
              <a:t>(3);</a:t>
            </a:r>
          </a:p>
          <a:p>
            <a:r>
              <a:rPr lang="pl-PL" sz="1600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5580112" y="5617121"/>
            <a:ext cx="280831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$ ./thread2</a:t>
            </a:r>
          </a:p>
          <a:p>
            <a:r>
              <a:rPr lang="en-US" sz="1600" dirty="0"/>
              <a:t>12121212121212121212</a:t>
            </a:r>
          </a:p>
          <a:p>
            <a:r>
              <a:rPr lang="en-US" sz="1600" dirty="0"/>
              <a:t>Waiting for thread to finish...</a:t>
            </a:r>
          </a:p>
          <a:p>
            <a:r>
              <a:rPr lang="en-US" sz="1600" dirty="0"/>
              <a:t>Thread joined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520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Problem aktywnego czekania…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Każdy z wątków aplikacji sprawdza stan zmiennej </a:t>
            </a:r>
            <a:r>
              <a:rPr lang="pl-PL" dirty="0" err="1" smtClean="0"/>
              <a:t>run_now</a:t>
            </a:r>
            <a:r>
              <a:rPr lang="pl-PL" dirty="0" smtClean="0"/>
              <a:t>.</a:t>
            </a:r>
          </a:p>
          <a:p>
            <a:r>
              <a:rPr lang="pl-PL" dirty="0" smtClean="0"/>
              <a:t>Jeśli przyjmuje ona zadaną wartość, program wypisuje tę wartość i zmienia na drugą z możliwych</a:t>
            </a:r>
          </a:p>
          <a:p>
            <a:r>
              <a:rPr lang="pl-PL" dirty="0" smtClean="0"/>
              <a:t>Oba wątki wykonują niekorzystne z punktu wydajności systemu </a:t>
            </a:r>
            <a:r>
              <a:rPr lang="pl-PL" b="1" dirty="0" smtClean="0"/>
              <a:t>aktywne czekanie</a:t>
            </a:r>
            <a:r>
              <a:rPr lang="pl-PL" dirty="0" smtClean="0"/>
              <a:t> i próbkowanie stanu zmiennej</a:t>
            </a:r>
          </a:p>
          <a:p>
            <a:r>
              <a:rPr lang="pl-PL" dirty="0" smtClean="0"/>
              <a:t>Większość mocy obliczeniowej procesora zużywana jest na sprawdzanie stanu zmiennej w każdym z wątków.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Synchronizacja z zastosowaniem semaforów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836712"/>
            <a:ext cx="432048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sem_t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WORK_SIZE 1024</a:t>
            </a:r>
          </a:p>
          <a:p>
            <a:r>
              <a:rPr lang="pl-PL" sz="1400" dirty="0"/>
              <a:t>char </a:t>
            </a:r>
            <a:r>
              <a:rPr lang="pl-PL" sz="1400" dirty="0" err="1"/>
              <a:t>work_area</a:t>
            </a:r>
            <a:r>
              <a:rPr lang="pl-PL" sz="1400" dirty="0"/>
              <a:t>[WORK_SIZE];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pt-BR" sz="1400" dirty="0"/>
              <a:t>    </a:t>
            </a:r>
            <a:r>
              <a:rPr lang="pt-BR" sz="1400" dirty="0">
                <a:solidFill>
                  <a:srgbClr val="FF0000"/>
                </a:solidFill>
              </a:rPr>
              <a:t>res = sem_init(&amp;bin_sem, 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Semaphore</a:t>
            </a:r>
            <a:r>
              <a:rPr lang="pl-PL" sz="1400" dirty="0"/>
              <a:t> </a:t>
            </a:r>
            <a:r>
              <a:rPr lang="pl-PL" sz="1400" dirty="0" err="1"/>
              <a:t>initialization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en-US" sz="1400" dirty="0"/>
              <a:t>    res 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NULL, </a:t>
            </a:r>
            <a:r>
              <a:rPr lang="en-US" sz="1400" dirty="0" err="1"/>
              <a:t>thread_function</a:t>
            </a:r>
            <a:r>
              <a:rPr lang="en-US" sz="1400" dirty="0"/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en-US" sz="1400" dirty="0"/>
              <a:t>    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836712"/>
            <a:ext cx="4320480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printf</a:t>
            </a:r>
            <a:r>
              <a:rPr lang="en-US" sz="1400" dirty="0"/>
              <a:t>("Input some text. Enter 'end' to finish\n");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fgets</a:t>
            </a:r>
            <a:r>
              <a:rPr lang="pl-PL" sz="1400" dirty="0"/>
              <a:t>(</a:t>
            </a:r>
            <a:r>
              <a:rPr lang="pl-PL" sz="1400" dirty="0" err="1"/>
              <a:t>work_area</a:t>
            </a:r>
            <a:r>
              <a:rPr lang="pl-PL" sz="1400" dirty="0"/>
              <a:t>, WORK_SIZE, </a:t>
            </a:r>
            <a:r>
              <a:rPr lang="pl-PL" sz="1400" dirty="0" err="1"/>
              <a:t>stdin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sem_post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("\</a:t>
            </a:r>
            <a:r>
              <a:rPr lang="en-US" sz="1400" dirty="0" err="1"/>
              <a:t>nWaiting</a:t>
            </a:r>
            <a:r>
              <a:rPr lang="en-US" sz="1400" dirty="0"/>
              <a:t> for thread to finish...\n");</a:t>
            </a:r>
          </a:p>
          <a:p>
            <a:r>
              <a:rPr lang="pl-PL" sz="1400" dirty="0"/>
              <a:t>    res =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a_thread</a:t>
            </a:r>
            <a:r>
              <a:rPr lang="pl-PL" sz="1400" dirty="0"/>
              <a:t>, &amp;</a:t>
            </a:r>
            <a:r>
              <a:rPr lang="pl-PL" sz="1400" dirty="0" err="1"/>
              <a:t>thread_result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sem_destroy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sem_wait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("You input %d characters\n", </a:t>
            </a:r>
            <a:r>
              <a:rPr lang="en-US" sz="1400" dirty="0" err="1"/>
              <a:t>strlen</a:t>
            </a:r>
            <a:r>
              <a:rPr lang="en-US" sz="1400" dirty="0"/>
              <a:t>(</a:t>
            </a:r>
            <a:r>
              <a:rPr lang="en-US" sz="1400" dirty="0" err="1"/>
              <a:t>work_area</a:t>
            </a:r>
            <a:r>
              <a:rPr lang="en-US" sz="1400" dirty="0"/>
              <a:t>) -1);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sem_wait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72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Wyjście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11560" y="1484784"/>
            <a:ext cx="4572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$./thread3</a:t>
            </a:r>
          </a:p>
          <a:p>
            <a:r>
              <a:rPr lang="en-US" dirty="0"/>
              <a:t>Input some text. Enter ‘end’ to finish</a:t>
            </a:r>
          </a:p>
          <a:p>
            <a:r>
              <a:rPr lang="pl-PL" dirty="0"/>
              <a:t>The </a:t>
            </a:r>
            <a:r>
              <a:rPr lang="pl-PL" dirty="0" err="1"/>
              <a:t>Wasp</a:t>
            </a:r>
            <a:r>
              <a:rPr lang="pl-PL" dirty="0"/>
              <a:t> </a:t>
            </a:r>
            <a:r>
              <a:rPr lang="pl-PL" dirty="0" err="1"/>
              <a:t>Factory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16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 err="1"/>
              <a:t>Iain</a:t>
            </a:r>
            <a:r>
              <a:rPr lang="pl-PL" dirty="0"/>
              <a:t> Banks</a:t>
            </a:r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10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end</a:t>
            </a:r>
          </a:p>
          <a:p>
            <a:r>
              <a:rPr lang="en-US" dirty="0"/>
              <a:t>Waiting for thread to finish...</a:t>
            </a:r>
          </a:p>
          <a:p>
            <a:r>
              <a:rPr lang="pl-PL" dirty="0" err="1"/>
              <a:t>Thread</a:t>
            </a:r>
            <a:r>
              <a:rPr lang="pl-PL" dirty="0"/>
              <a:t> </a:t>
            </a:r>
            <a:r>
              <a:rPr lang="pl-PL" dirty="0" err="1"/>
              <a:t>joined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1602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Komentarz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 programie rozwiązano problem synchronizacji z zastosowaniem semaforów, </a:t>
            </a:r>
            <a:r>
              <a:rPr lang="pl-PL" dirty="0"/>
              <a:t>p</a:t>
            </a:r>
            <a:r>
              <a:rPr lang="pl-PL" dirty="0" smtClean="0"/>
              <a:t>odobnie jak na poprzednim wykładzie (str. 13)</a:t>
            </a:r>
          </a:p>
          <a:p>
            <a:r>
              <a:rPr lang="pl-PL" dirty="0" smtClean="0"/>
              <a:t>Wartość początkowa semafora ustawiana jest na 0 </a:t>
            </a:r>
          </a:p>
          <a:p>
            <a:r>
              <a:rPr lang="pl-PL" dirty="0" smtClean="0"/>
              <a:t>Podstawowy wątek cyklicznie odbiera od użytkownika komunikaty tekstowe i zapisuje do bufora, a następnie zwalnia semafor (</a:t>
            </a:r>
            <a:r>
              <a:rPr lang="pl-PL" dirty="0" err="1" smtClean="0"/>
              <a:t>sem_post</a:t>
            </a:r>
            <a:r>
              <a:rPr lang="pl-PL" dirty="0" smtClean="0"/>
              <a:t>).</a:t>
            </a:r>
          </a:p>
          <a:p>
            <a:r>
              <a:rPr lang="pl-PL" dirty="0" smtClean="0"/>
              <a:t>Wątek potomny najpierw oczekuje na zwolnienie semafora (</a:t>
            </a:r>
            <a:r>
              <a:rPr lang="pl-PL" dirty="0" err="1" smtClean="0"/>
              <a:t>sem_wait</a:t>
            </a:r>
            <a:r>
              <a:rPr lang="pl-PL" dirty="0" smtClean="0"/>
              <a:t>), a potem cyklicznie analizuje zawartość bufora z danymi (długość tekstu) i oczekuje na ustawienie semafora (</a:t>
            </a:r>
            <a:r>
              <a:rPr lang="pl-PL" dirty="0" err="1" smtClean="0"/>
              <a:t>sem_wait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304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3600" dirty="0" smtClean="0"/>
              <a:t>Zależności czasowe</a:t>
            </a:r>
            <a:endParaRPr lang="pl-PL" sz="3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15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9512" y="764704"/>
            <a:ext cx="4392488" cy="50475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r>
              <a:rPr lang="pl-PL" sz="1400" dirty="0" err="1"/>
              <a:t>sem_t</a:t>
            </a:r>
            <a:r>
              <a:rPr lang="pl-PL" sz="1400" dirty="0"/>
              <a:t> </a:t>
            </a:r>
            <a:r>
              <a:rPr lang="pl-PL" sz="1400" dirty="0" err="1"/>
              <a:t>bin_sem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WORK_SIZE 1024</a:t>
            </a:r>
          </a:p>
          <a:p>
            <a:r>
              <a:rPr lang="pl-PL" sz="1400" dirty="0"/>
              <a:t>char </a:t>
            </a:r>
            <a:r>
              <a:rPr lang="pl-PL" sz="1400" dirty="0" err="1"/>
              <a:t>work_area</a:t>
            </a:r>
            <a:r>
              <a:rPr lang="pl-PL" sz="1400" dirty="0"/>
              <a:t>[WORK_SIZE];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</a:t>
            </a:r>
            <a:r>
              <a:rPr lang="pl-PL" sz="1400" dirty="0" smtClean="0"/>
              <a:t>;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t-BR" sz="1400" dirty="0" smtClean="0"/>
              <a:t>    </a:t>
            </a:r>
            <a:r>
              <a:rPr lang="pt-BR" sz="1400" dirty="0"/>
              <a:t>res = sem_init(&amp;bin_sem, 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Semaphore</a:t>
            </a:r>
            <a:r>
              <a:rPr lang="pl-PL" sz="1400" dirty="0"/>
              <a:t> </a:t>
            </a:r>
            <a:r>
              <a:rPr lang="pl-PL" sz="1400" dirty="0" err="1"/>
              <a:t>initialization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</a:t>
            </a:r>
            <a:r>
              <a:rPr lang="pl-PL" sz="1400" dirty="0"/>
              <a:t>}</a:t>
            </a:r>
          </a:p>
          <a:p>
            <a:r>
              <a:rPr lang="en-US" sz="1400" dirty="0"/>
              <a:t>    res 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NULL, </a:t>
            </a:r>
            <a:r>
              <a:rPr lang="pl-PL" sz="1400" dirty="0" smtClean="0"/>
              <a:t>	</a:t>
            </a:r>
            <a:r>
              <a:rPr lang="en-US" sz="1400" dirty="0" err="1" smtClean="0"/>
              <a:t>thread_function</a:t>
            </a:r>
            <a:r>
              <a:rPr lang="en-US" sz="1400" dirty="0"/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 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764704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("Input some text. Enter 'end' to finish\n");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    while(</a:t>
            </a:r>
            <a:r>
              <a:rPr lang="en-US" sz="1400" b="1" dirty="0" err="1">
                <a:solidFill>
                  <a:srgbClr val="FF0000"/>
                </a:solidFill>
              </a:rPr>
              <a:t>strncmp</a:t>
            </a:r>
            <a:r>
              <a:rPr lang="en-US" sz="1400" b="1" dirty="0">
                <a:solidFill>
                  <a:srgbClr val="FF0000"/>
                </a:solidFill>
              </a:rPr>
              <a:t>("end", </a:t>
            </a:r>
            <a:r>
              <a:rPr lang="en-US" sz="1400" b="1" dirty="0" err="1">
                <a:solidFill>
                  <a:srgbClr val="FF0000"/>
                </a:solidFill>
              </a:rPr>
              <a:t>work_area</a:t>
            </a:r>
            <a:r>
              <a:rPr lang="en-US" sz="1400" b="1" dirty="0">
                <a:solidFill>
                  <a:srgbClr val="FF0000"/>
                </a:solidFill>
              </a:rPr>
              <a:t>, 3) != 0) {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      if (</a:t>
            </a:r>
            <a:r>
              <a:rPr lang="en-US" sz="1400" b="1" dirty="0" err="1">
                <a:solidFill>
                  <a:srgbClr val="FF0000"/>
                </a:solidFill>
              </a:rPr>
              <a:t>strncmp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rgbClr val="FF0000"/>
                </a:solidFill>
              </a:rPr>
              <a:t>work_area</a:t>
            </a:r>
            <a:r>
              <a:rPr lang="en-US" sz="1400" b="1" dirty="0">
                <a:solidFill>
                  <a:srgbClr val="FF0000"/>
                </a:solidFill>
              </a:rPr>
              <a:t>, "FAST", 4) == 0) {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  </a:t>
            </a:r>
            <a:r>
              <a:rPr lang="pl-PL" sz="1400" b="1" dirty="0" err="1">
                <a:solidFill>
                  <a:srgbClr val="FF0000"/>
                </a:solidFill>
              </a:rPr>
              <a:t>sem_post</a:t>
            </a:r>
            <a:r>
              <a:rPr lang="pl-PL" sz="1400" b="1" dirty="0">
                <a:solidFill>
                  <a:srgbClr val="FF0000"/>
                </a:solidFill>
              </a:rPr>
              <a:t>(&amp;</a:t>
            </a:r>
            <a:r>
              <a:rPr lang="pl-PL" sz="1400" b="1" dirty="0" err="1">
                <a:solidFill>
                  <a:srgbClr val="FF0000"/>
                </a:solidFill>
              </a:rPr>
              <a:t>bin_sem</a:t>
            </a:r>
            <a:r>
              <a:rPr lang="pl-PL" sz="1400" b="1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  </a:t>
            </a:r>
            <a:r>
              <a:rPr lang="pl-PL" sz="1400" b="1" dirty="0" err="1">
                <a:solidFill>
                  <a:srgbClr val="FF0000"/>
                </a:solidFill>
              </a:rPr>
              <a:t>strcpy</a:t>
            </a:r>
            <a:r>
              <a:rPr lang="pl-PL" sz="1400" b="1" dirty="0">
                <a:solidFill>
                  <a:srgbClr val="FF0000"/>
                </a:solidFill>
              </a:rPr>
              <a:t>(</a:t>
            </a:r>
            <a:r>
              <a:rPr lang="pl-PL" sz="1400" b="1" dirty="0" err="1">
                <a:solidFill>
                  <a:srgbClr val="FF0000"/>
                </a:solidFill>
              </a:rPr>
              <a:t>work_area</a:t>
            </a:r>
            <a:r>
              <a:rPr lang="pl-PL" sz="1400" b="1" dirty="0">
                <a:solidFill>
                  <a:srgbClr val="FF0000"/>
                </a:solidFill>
              </a:rPr>
              <a:t>, "</a:t>
            </a:r>
            <a:r>
              <a:rPr lang="pl-PL" sz="1400" b="1" dirty="0" err="1">
                <a:solidFill>
                  <a:srgbClr val="FF0000"/>
                </a:solidFill>
              </a:rPr>
              <a:t>Wheeee</a:t>
            </a:r>
            <a:r>
              <a:rPr lang="pl-PL" sz="1400" b="1" dirty="0">
                <a:solidFill>
                  <a:srgbClr val="FF0000"/>
                </a:solidFill>
              </a:rPr>
              <a:t>...");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} </a:t>
            </a:r>
            <a:r>
              <a:rPr lang="pl-PL" sz="1400" b="1" dirty="0" err="1">
                <a:solidFill>
                  <a:srgbClr val="FF0000"/>
                </a:solidFill>
              </a:rPr>
              <a:t>else</a:t>
            </a:r>
            <a:r>
              <a:rPr lang="pl-PL" sz="1400" b="1" dirty="0">
                <a:solidFill>
                  <a:srgbClr val="FF0000"/>
                </a:solidFill>
              </a:rPr>
              <a:t> {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  </a:t>
            </a:r>
            <a:r>
              <a:rPr lang="pl-PL" sz="1400" b="1" dirty="0" err="1">
                <a:solidFill>
                  <a:srgbClr val="FF0000"/>
                </a:solidFill>
              </a:rPr>
              <a:t>fgets</a:t>
            </a:r>
            <a:r>
              <a:rPr lang="pl-PL" sz="1400" b="1" dirty="0">
                <a:solidFill>
                  <a:srgbClr val="FF0000"/>
                </a:solidFill>
              </a:rPr>
              <a:t>(</a:t>
            </a:r>
            <a:r>
              <a:rPr lang="pl-PL" sz="1400" b="1" dirty="0" err="1">
                <a:solidFill>
                  <a:srgbClr val="FF0000"/>
                </a:solidFill>
              </a:rPr>
              <a:t>work_area</a:t>
            </a:r>
            <a:r>
              <a:rPr lang="pl-PL" sz="1400" b="1" dirty="0">
                <a:solidFill>
                  <a:srgbClr val="FF0000"/>
                </a:solidFill>
              </a:rPr>
              <a:t>, WORK_SIZE, </a:t>
            </a:r>
            <a:r>
              <a:rPr lang="pl-PL" sz="1400" b="1" dirty="0" err="1">
                <a:solidFill>
                  <a:srgbClr val="FF0000"/>
                </a:solidFill>
              </a:rPr>
              <a:t>stdin</a:t>
            </a:r>
            <a:r>
              <a:rPr lang="pl-PL" sz="1400" b="1" dirty="0" smtClean="0">
                <a:solidFill>
                  <a:srgbClr val="FF0000"/>
                </a:solidFill>
              </a:rPr>
              <a:t>);}</a:t>
            </a:r>
            <a:endParaRPr lang="pl-PL" sz="1400" b="1" dirty="0">
              <a:solidFill>
                <a:srgbClr val="FF0000"/>
              </a:solidFill>
            </a:endParaRPr>
          </a:p>
          <a:p>
            <a:r>
              <a:rPr lang="pl-PL" sz="1400" dirty="0"/>
              <a:t>      </a:t>
            </a:r>
            <a:r>
              <a:rPr lang="pl-PL" sz="1400" dirty="0" err="1"/>
              <a:t>sem_post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("\</a:t>
            </a:r>
            <a:r>
              <a:rPr lang="en-US" sz="1400" dirty="0" err="1"/>
              <a:t>nWaiting</a:t>
            </a:r>
            <a:r>
              <a:rPr lang="en-US" sz="1400" dirty="0"/>
              <a:t> for thread to finish...\n");</a:t>
            </a:r>
          </a:p>
          <a:p>
            <a:r>
              <a:rPr lang="pl-PL" sz="1400" dirty="0"/>
              <a:t>    res =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a_thread</a:t>
            </a:r>
            <a:r>
              <a:rPr lang="pl-PL" sz="1400" dirty="0"/>
              <a:t>, &amp;</a:t>
            </a:r>
            <a:r>
              <a:rPr lang="pl-PL" sz="1400" dirty="0" err="1"/>
              <a:t>thread_result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sem_destroy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/>
              <a:t>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sem_wait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/>
              <a:t>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("You input %d characters\n",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err="1" smtClean="0"/>
              <a:t>strlen</a:t>
            </a:r>
            <a:r>
              <a:rPr lang="en-US" sz="1400" dirty="0" smtClean="0"/>
              <a:t>(</a:t>
            </a:r>
            <a:r>
              <a:rPr lang="en-US" sz="1400" dirty="0" err="1" smtClean="0"/>
              <a:t>work_area</a:t>
            </a:r>
            <a:r>
              <a:rPr lang="en-US" sz="1400" dirty="0"/>
              <a:t>) -1);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sem_wait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 smtClean="0"/>
              <a:t>);    </a:t>
            </a:r>
            <a:r>
              <a:rPr lang="pl-PL" sz="1400" dirty="0"/>
              <a:t>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982107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Wyjście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27584" y="1412776"/>
            <a:ext cx="4572000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./thread4a</a:t>
            </a:r>
          </a:p>
          <a:p>
            <a:r>
              <a:rPr lang="en-US" dirty="0"/>
              <a:t>Input some text. Enter ‘end’ to finish</a:t>
            </a:r>
          </a:p>
          <a:p>
            <a:r>
              <a:rPr lang="pl-PL" dirty="0" err="1"/>
              <a:t>Excession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9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FAST</a:t>
            </a:r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7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7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7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end</a:t>
            </a:r>
          </a:p>
          <a:p>
            <a:r>
              <a:rPr lang="en-US" dirty="0"/>
              <a:t>Waiting for thread to finish...</a:t>
            </a:r>
          </a:p>
          <a:p>
            <a:r>
              <a:rPr lang="pl-PL" dirty="0" err="1"/>
              <a:t>Thread</a:t>
            </a:r>
            <a:r>
              <a:rPr lang="pl-PL" dirty="0"/>
              <a:t> </a:t>
            </a:r>
            <a:r>
              <a:rPr lang="pl-PL" dirty="0" err="1"/>
              <a:t>joined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96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Komentarz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Kiedy użytkownik wprowadza słowo FAST na wejście programu to następuje </a:t>
            </a:r>
            <a:r>
              <a:rPr lang="pl-PL" b="1" dirty="0" smtClean="0"/>
              <a:t>zwolnienie semafora</a:t>
            </a:r>
            <a:r>
              <a:rPr lang="pl-PL" dirty="0" smtClean="0"/>
              <a:t>, </a:t>
            </a:r>
          </a:p>
          <a:p>
            <a:r>
              <a:rPr lang="pl-PL" dirty="0" smtClean="0"/>
              <a:t>Warunek zakończenia pętli </a:t>
            </a:r>
            <a:r>
              <a:rPr lang="pl-PL" dirty="0" err="1" smtClean="0"/>
              <a:t>while</a:t>
            </a:r>
            <a:r>
              <a:rPr lang="pl-PL" dirty="0" smtClean="0"/>
              <a:t> nie jest spełniony</a:t>
            </a:r>
          </a:p>
          <a:p>
            <a:r>
              <a:rPr lang="pl-PL" dirty="0" smtClean="0"/>
              <a:t>Następuje rozpoznanie, że użytkownik wprowadził wyraz „FAST” , ponowne </a:t>
            </a:r>
            <a:r>
              <a:rPr lang="pl-PL" b="1" dirty="0" smtClean="0"/>
              <a:t>zwolnienie semafora</a:t>
            </a:r>
            <a:r>
              <a:rPr lang="pl-PL" dirty="0" smtClean="0"/>
              <a:t>, a następnie wprowadzenie do współdzielonej zmiennej tekstu „</a:t>
            </a:r>
            <a:r>
              <a:rPr lang="pl-PL" dirty="0" err="1"/>
              <a:t>Wheeee</a:t>
            </a:r>
            <a:r>
              <a:rPr lang="pl-PL" dirty="0" smtClean="0"/>
              <a:t>..”</a:t>
            </a:r>
          </a:p>
          <a:p>
            <a:r>
              <a:rPr lang="pl-PL" dirty="0" smtClean="0"/>
              <a:t>Ponowny raz semafor </a:t>
            </a:r>
            <a:r>
              <a:rPr lang="pl-PL" b="1" dirty="0" smtClean="0"/>
              <a:t>zostaje zwolniony</a:t>
            </a:r>
          </a:p>
          <a:p>
            <a:r>
              <a:rPr lang="pl-PL" dirty="0" smtClean="0"/>
              <a:t>Warunek </a:t>
            </a:r>
            <a:r>
              <a:rPr lang="pl-PL" dirty="0"/>
              <a:t>zakończenia pętli </a:t>
            </a:r>
            <a:r>
              <a:rPr lang="pl-PL" dirty="0" err="1"/>
              <a:t>while</a:t>
            </a:r>
            <a:r>
              <a:rPr lang="pl-PL" dirty="0"/>
              <a:t> nie jest </a:t>
            </a:r>
            <a:r>
              <a:rPr lang="pl-PL" dirty="0" smtClean="0"/>
              <a:t>spełniony</a:t>
            </a:r>
          </a:p>
          <a:p>
            <a:r>
              <a:rPr lang="pl-PL" dirty="0" smtClean="0"/>
              <a:t>Program oczekuje na wprowadzenie nowego tekstu na standardowym wejściu</a:t>
            </a:r>
            <a:endParaRPr lang="pl-PL" dirty="0"/>
          </a:p>
          <a:p>
            <a:r>
              <a:rPr lang="pl-PL" dirty="0" smtClean="0"/>
              <a:t>Zmiany zawartości współdzielonej zmiennej odbywają się tak szybko, że wątek obliczający długość tekstu „gubi” jedną ze zmian.</a:t>
            </a:r>
          </a:p>
          <a:p>
            <a:r>
              <a:rPr lang="pl-PL" dirty="0" smtClean="0"/>
              <a:t>Wątek macierzysty podczas wywoływania  funkcji </a:t>
            </a:r>
            <a:r>
              <a:rPr lang="pl-PL" dirty="0" err="1" smtClean="0"/>
              <a:t>sem_post</a:t>
            </a:r>
            <a:r>
              <a:rPr lang="pl-PL" dirty="0" smtClean="0"/>
              <a:t>() zwiększa licznik.</a:t>
            </a:r>
          </a:p>
          <a:p>
            <a:r>
              <a:rPr lang="pl-PL" dirty="0" smtClean="0"/>
              <a:t>W konsekwencji wątek potomny, który wcześniej nie uzyskał dostępu do współdzielonej zmiennej trzykrotnie „odblokowuje się na semaforze” i wypisuje obliczoną długość tekstu.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015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Autofit/>
          </a:bodyPr>
          <a:lstStyle/>
          <a:p>
            <a:r>
              <a:rPr lang="pl-PL" sz="4000" dirty="0" err="1" smtClean="0"/>
              <a:t>Mutexy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Wątki dzielą wspólny obszar danych. Stąd współbieżny dostęp </a:t>
            </a:r>
            <a:r>
              <a:rPr lang="pl-PL" dirty="0" smtClean="0"/>
              <a:t>do danych </a:t>
            </a:r>
            <a:r>
              <a:rPr lang="pl-PL" dirty="0"/>
              <a:t>może naruszyć ich integralność. </a:t>
            </a:r>
            <a:endParaRPr lang="pl-PL" dirty="0" smtClean="0"/>
          </a:p>
          <a:p>
            <a:r>
              <a:rPr lang="pl-PL" dirty="0" smtClean="0"/>
              <a:t>Należy zapewnić synchronizację </a:t>
            </a:r>
            <a:r>
              <a:rPr lang="pl-PL" dirty="0"/>
              <a:t>dostępu do wspólnych danych.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bibliotece </a:t>
            </a:r>
            <a:r>
              <a:rPr lang="pl-PL" dirty="0" err="1"/>
              <a:t>pthreads</a:t>
            </a:r>
            <a:r>
              <a:rPr lang="pl-PL" dirty="0"/>
              <a:t> </a:t>
            </a:r>
            <a:r>
              <a:rPr lang="pl-PL" dirty="0" smtClean="0"/>
              <a:t>do zapewnienia </a:t>
            </a:r>
            <a:r>
              <a:rPr lang="pl-PL" dirty="0"/>
              <a:t>wyłączności dostępu do danych stosuje się </a:t>
            </a:r>
            <a:r>
              <a:rPr lang="pl-PL" dirty="0" smtClean="0"/>
              <a:t>mechanizm </a:t>
            </a:r>
            <a:r>
              <a:rPr lang="pl-PL" dirty="0" err="1" smtClean="0"/>
              <a:t>muteksu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i="1" dirty="0"/>
              <a:t>ang. </a:t>
            </a:r>
            <a:r>
              <a:rPr lang="pl-PL" i="1" dirty="0" err="1"/>
              <a:t>mutex</a:t>
            </a:r>
            <a:r>
              <a:rPr lang="pl-PL" dirty="0"/>
              <a:t>). Nazwa ta pochodzi od słów </a:t>
            </a:r>
            <a:r>
              <a:rPr lang="pl-PL" i="1" dirty="0"/>
              <a:t>Mutual </a:t>
            </a:r>
            <a:r>
              <a:rPr lang="pl-PL" i="1" dirty="0" err="1"/>
              <a:t>exclusion</a:t>
            </a:r>
            <a:r>
              <a:rPr lang="pl-PL" i="1" dirty="0"/>
              <a:t> </a:t>
            </a:r>
            <a:r>
              <a:rPr lang="pl-PL" dirty="0" smtClean="0"/>
              <a:t>czyli wzajemne </a:t>
            </a:r>
            <a:r>
              <a:rPr lang="pl-PL" dirty="0"/>
              <a:t>wykluczanie.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51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do obsługi </a:t>
            </a:r>
            <a:r>
              <a:rPr lang="pl-PL" dirty="0" err="1" smtClean="0"/>
              <a:t>mutexów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126876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pthread.h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//Inicjalizacja: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pthread_mutex_init</a:t>
            </a:r>
            <a:r>
              <a:rPr lang="pl-PL" dirty="0"/>
              <a:t>(</a:t>
            </a:r>
            <a:r>
              <a:rPr lang="pl-PL" dirty="0" err="1"/>
              <a:t>pthread_mutex_t</a:t>
            </a:r>
            <a:r>
              <a:rPr lang="pl-PL" dirty="0"/>
              <a:t> *</a:t>
            </a:r>
            <a:r>
              <a:rPr lang="pl-PL" dirty="0" err="1"/>
              <a:t>mutex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 smtClean="0"/>
              <a:t>pthread_mutexattr_t</a:t>
            </a:r>
            <a:r>
              <a:rPr lang="pl-PL" dirty="0" smtClean="0"/>
              <a:t> *</a:t>
            </a:r>
            <a:r>
              <a:rPr lang="pl-PL" dirty="0" err="1" smtClean="0"/>
              <a:t>mutexattr</a:t>
            </a:r>
            <a:r>
              <a:rPr lang="pl-PL" dirty="0" smtClean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</a:t>
            </a:r>
            <a:r>
              <a:rPr lang="pl-PL" dirty="0"/>
              <a:t>Z</a:t>
            </a:r>
            <a:r>
              <a:rPr lang="pl-PL" dirty="0" smtClean="0"/>
              <a:t>amknięcie dostępu do sekcji krytycznej: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pthread_mutex_lock</a:t>
            </a:r>
            <a:r>
              <a:rPr lang="pl-PL" dirty="0"/>
              <a:t>(</a:t>
            </a:r>
            <a:r>
              <a:rPr lang="pl-PL" dirty="0" err="1"/>
              <a:t>pthread_mutex_t</a:t>
            </a:r>
            <a:r>
              <a:rPr lang="pl-PL" dirty="0"/>
              <a:t> *</a:t>
            </a:r>
            <a:r>
              <a:rPr lang="pl-PL" dirty="0" err="1"/>
              <a:t>mutex</a:t>
            </a:r>
            <a:r>
              <a:rPr lang="pl-PL" dirty="0" smtClean="0"/>
              <a:t>));</a:t>
            </a:r>
          </a:p>
          <a:p>
            <a:endParaRPr lang="pl-PL" dirty="0"/>
          </a:p>
          <a:p>
            <a:r>
              <a:rPr lang="pl-PL" dirty="0" smtClean="0"/>
              <a:t>// Otwarcie dostępu do sekcji krytycznej: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pthread_mutex_unlock</a:t>
            </a:r>
            <a:r>
              <a:rPr lang="pl-PL" dirty="0"/>
              <a:t>(</a:t>
            </a:r>
            <a:r>
              <a:rPr lang="pl-PL" dirty="0" err="1"/>
              <a:t>pthread_mutex_t</a:t>
            </a:r>
            <a:r>
              <a:rPr lang="pl-PL" dirty="0"/>
              <a:t> *</a:t>
            </a:r>
            <a:r>
              <a:rPr lang="pl-PL" dirty="0" err="1"/>
              <a:t>mutex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Zniszczenie </a:t>
            </a:r>
            <a:r>
              <a:rPr lang="pl-PL" dirty="0" err="1" smtClean="0"/>
              <a:t>mutex’a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pthread_mutex_destroy</a:t>
            </a:r>
            <a:r>
              <a:rPr lang="pl-PL" dirty="0"/>
              <a:t>(</a:t>
            </a:r>
            <a:r>
              <a:rPr lang="pl-PL" dirty="0" err="1"/>
              <a:t>pthread_mutex_t</a:t>
            </a:r>
            <a:r>
              <a:rPr lang="pl-PL" dirty="0"/>
              <a:t> *</a:t>
            </a:r>
            <a:r>
              <a:rPr lang="pl-PL" dirty="0" err="1"/>
              <a:t>mutex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Uwagi: </a:t>
            </a:r>
          </a:p>
          <a:p>
            <a:r>
              <a:rPr lang="pl-PL" dirty="0" smtClean="0"/>
              <a:t>Funkcje korzystają ze wcześniej zadeklarowanego obiektu typu:</a:t>
            </a:r>
            <a:br>
              <a:rPr lang="pl-PL" dirty="0" smtClean="0"/>
            </a:br>
            <a:r>
              <a:rPr lang="pl-PL" dirty="0" err="1"/>
              <a:t>pthread_mutex_t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839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Potrzeba wprowadzania wątków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 pewnych przypadkach tworzenie programów złożonych z wielu „ciężkich” procesów uważane jest za mało wydajne.</a:t>
            </a:r>
          </a:p>
          <a:p>
            <a:r>
              <a:rPr lang="pl-PL" dirty="0" smtClean="0"/>
              <a:t>Oczekuje się możliwości tworzenia aplikacji współbieżnych, które w bardziej naturalny sposób współdzielą pamięć i zasoby.</a:t>
            </a:r>
          </a:p>
          <a:p>
            <a:r>
              <a:rPr lang="pl-PL" dirty="0" smtClean="0"/>
              <a:t>Niektóre systemy operacyjne nie dysponują tak szerokim zestawem mechanizmów programowania współbieżnego opartych na współpracy procesów jak Unix i udostępniają mechanizmy programowania współbieżnego tylko na bazie wątków.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8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2000" dirty="0" smtClean="0"/>
              <a:t>Przykład – ochrona współdzielonych danych z zastosowaniem </a:t>
            </a:r>
            <a:r>
              <a:rPr lang="pl-PL" sz="2000" dirty="0" err="1" smtClean="0"/>
              <a:t>mutex’a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692696"/>
            <a:ext cx="4392488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endParaRPr lang="pl-PL" sz="1400" dirty="0" smtClean="0"/>
          </a:p>
          <a:p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/>
              <a:t>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 smtClean="0"/>
              <a:t>); 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pthread_mutex_t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work_mutex</a:t>
            </a:r>
            <a:r>
              <a:rPr lang="en-US" sz="1400" dirty="0">
                <a:solidFill>
                  <a:srgbClr val="FF0000"/>
                </a:solidFill>
              </a:rPr>
              <a:t>; </a:t>
            </a:r>
            <a:endParaRPr lang="pl-PL" sz="1400" dirty="0">
              <a:solidFill>
                <a:srgbClr val="FF0000"/>
              </a:solidFill>
            </a:endParaRPr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WORK_SIZE 1024</a:t>
            </a:r>
          </a:p>
          <a:p>
            <a:r>
              <a:rPr lang="pl-PL" sz="1400" dirty="0"/>
              <a:t>char </a:t>
            </a:r>
            <a:r>
              <a:rPr lang="pl-PL" sz="1400" dirty="0" err="1"/>
              <a:t>work_area</a:t>
            </a:r>
            <a:r>
              <a:rPr lang="pl-PL" sz="1400" dirty="0"/>
              <a:t>[WORK_SIZE</a:t>
            </a:r>
            <a:r>
              <a:rPr lang="pl-PL" sz="1400" dirty="0" smtClean="0"/>
              <a:t>];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time_to_exit</a:t>
            </a:r>
            <a:r>
              <a:rPr lang="pl-PL" sz="1400" dirty="0"/>
              <a:t> = 0;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</a:t>
            </a:r>
            <a:r>
              <a:rPr lang="pl-PL" sz="1400" dirty="0" smtClean="0"/>
              <a:t>;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 smtClean="0"/>
              <a:t>;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res = </a:t>
            </a:r>
            <a:r>
              <a:rPr lang="pl-PL" sz="1400" dirty="0" err="1">
                <a:solidFill>
                  <a:srgbClr val="FF0000"/>
                </a:solidFill>
              </a:rPr>
              <a:t>pthread_mutex_init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Mutex</a:t>
            </a:r>
            <a:r>
              <a:rPr lang="pl-PL" sz="1400" dirty="0"/>
              <a:t> </a:t>
            </a:r>
            <a:r>
              <a:rPr lang="pl-PL" sz="1400" dirty="0" err="1"/>
              <a:t>initialization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);}</a:t>
            </a:r>
            <a:endParaRPr lang="pl-PL" sz="1400" dirty="0"/>
          </a:p>
          <a:p>
            <a:r>
              <a:rPr lang="en-US" sz="1400" dirty="0"/>
              <a:t>    res 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NULL,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err="1" smtClean="0"/>
              <a:t>thread_function</a:t>
            </a:r>
            <a:r>
              <a:rPr lang="en-US" sz="1400" dirty="0"/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		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(EXIT_FAILURE);}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("Input some text. Enter 'end' to finish\n");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(!</a:t>
            </a:r>
            <a:r>
              <a:rPr lang="pl-PL" sz="1400" dirty="0" err="1"/>
              <a:t>time_to_exit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fgets</a:t>
            </a:r>
            <a:r>
              <a:rPr lang="pl-PL" sz="1400" dirty="0"/>
              <a:t>(</a:t>
            </a:r>
            <a:r>
              <a:rPr lang="pl-PL" sz="1400" dirty="0" err="1"/>
              <a:t>work_area</a:t>
            </a:r>
            <a:r>
              <a:rPr lang="pl-PL" sz="1400" dirty="0"/>
              <a:t>, WORK_SIZE, </a:t>
            </a:r>
            <a:r>
              <a:rPr lang="pl-PL" sz="1400" dirty="0" err="1"/>
              <a:t>stdin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572000" y="714160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 smtClean="0"/>
              <a:t>while</a:t>
            </a:r>
            <a:r>
              <a:rPr lang="pl-PL" sz="1400" dirty="0" smtClean="0"/>
              <a:t>(1</a:t>
            </a:r>
            <a:r>
              <a:rPr lang="pl-PL" sz="1400" dirty="0"/>
              <a:t>)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work_area</a:t>
            </a:r>
            <a:r>
              <a:rPr lang="pl-PL" sz="1400" dirty="0"/>
              <a:t>[0] != '\0') {</a:t>
            </a:r>
          </a:p>
          <a:p>
            <a:r>
              <a:rPr lang="pl-PL" sz="1400" dirty="0"/>
              <a:t>              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            </a:t>
            </a:r>
            <a:r>
              <a:rPr lang="pl-PL" sz="1400" dirty="0" err="1"/>
              <a:t>sleep</a:t>
            </a:r>
            <a:r>
              <a:rPr lang="pl-PL" sz="1400" dirty="0"/>
              <a:t>(1</a:t>
            </a:r>
            <a:r>
              <a:rPr lang="pl-PL" sz="1400" dirty="0" smtClean="0"/>
              <a:t>);    }  </a:t>
            </a:r>
            <a:r>
              <a:rPr lang="pl-PL" sz="1400" dirty="0" err="1" smtClean="0"/>
              <a:t>else</a:t>
            </a:r>
            <a:r>
              <a:rPr lang="pl-PL" sz="1400" dirty="0" smtClean="0"/>
              <a:t> {    </a:t>
            </a:r>
            <a:r>
              <a:rPr lang="pl-PL" sz="1400" dirty="0" err="1" smtClean="0"/>
              <a:t>break</a:t>
            </a:r>
            <a:r>
              <a:rPr lang="pl-PL" sz="1400" dirty="0" smtClean="0"/>
              <a:t>;      }       }       }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("\</a:t>
            </a:r>
            <a:r>
              <a:rPr lang="en-US" sz="1400" dirty="0" err="1"/>
              <a:t>nWaiting</a:t>
            </a:r>
            <a:r>
              <a:rPr lang="en-US" sz="1400" dirty="0"/>
              <a:t> for thread to finish...\n");</a:t>
            </a:r>
          </a:p>
          <a:p>
            <a:r>
              <a:rPr lang="pl-PL" sz="1400" dirty="0"/>
              <a:t>    res =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a_thread</a:t>
            </a:r>
            <a:r>
              <a:rPr lang="pl-PL" sz="1400" dirty="0"/>
              <a:t>, &amp;</a:t>
            </a:r>
            <a:r>
              <a:rPr lang="pl-PL" sz="1400" dirty="0" err="1"/>
              <a:t>thread_result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		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(EXIT_FAILURE); 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pthread_mutex_destroy</a:t>
            </a:r>
            <a:r>
              <a:rPr lang="pl-PL" sz="1400" dirty="0"/>
              <a:t>(&amp;</a:t>
            </a:r>
            <a:r>
              <a:rPr lang="pl-PL" sz="1400" dirty="0" err="1"/>
              <a:t>work_mutex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</a:t>
            </a:r>
            <a:r>
              <a:rPr lang="pl-PL" sz="1400" dirty="0" smtClean="0"/>
              <a:t>);}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</a:t>
            </a:r>
            <a:r>
              <a:rPr lang="pl-PL" sz="1400" dirty="0" smtClean="0"/>
              <a:t>{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en-US" sz="1400" dirty="0"/>
              <a:t>  </a:t>
            </a:r>
            <a:r>
              <a:rPr lang="pl-PL" sz="1400" dirty="0" smtClean="0"/>
              <a:t>    </a:t>
            </a:r>
            <a:r>
              <a:rPr lang="en-US" sz="1400" dirty="0" err="1" smtClean="0"/>
              <a:t>printf</a:t>
            </a:r>
            <a:r>
              <a:rPr lang="en-US" sz="1400" dirty="0"/>
              <a:t>("You input %d characters\n", </a:t>
            </a:r>
            <a:r>
              <a:rPr lang="en-US" sz="1400" dirty="0" err="1"/>
              <a:t>strlen</a:t>
            </a:r>
            <a:r>
              <a:rPr lang="en-US" sz="1400" dirty="0"/>
              <a:t>(</a:t>
            </a:r>
            <a:r>
              <a:rPr lang="en-US" sz="1400" dirty="0" err="1"/>
              <a:t>work_area</a:t>
            </a:r>
            <a:r>
              <a:rPr lang="en-US" sz="1400" dirty="0"/>
              <a:t>) -1</a:t>
            </a:r>
            <a:r>
              <a:rPr lang="en-US" sz="1400" dirty="0" smtClean="0"/>
              <a:t>);</a:t>
            </a:r>
            <a:r>
              <a:rPr lang="pl-PL" sz="1400" dirty="0" smtClean="0"/>
              <a:t>   </a:t>
            </a:r>
            <a:r>
              <a:rPr lang="pl-PL" sz="1400" dirty="0" err="1"/>
              <a:t>work_area</a:t>
            </a:r>
            <a:r>
              <a:rPr lang="pl-PL" sz="1400" dirty="0"/>
              <a:t>[0] = '\0';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 smtClean="0">
                <a:solidFill>
                  <a:srgbClr val="FF0000"/>
                </a:solidFill>
              </a:rPr>
              <a:t>);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while</a:t>
            </a:r>
            <a:r>
              <a:rPr lang="pl-PL" sz="1400" dirty="0"/>
              <a:t> (</a:t>
            </a:r>
            <a:r>
              <a:rPr lang="pl-PL" sz="1400" dirty="0" err="1"/>
              <a:t>work_area</a:t>
            </a:r>
            <a:r>
              <a:rPr lang="pl-PL" sz="1400" dirty="0"/>
              <a:t>[0] == '\0' ) {</a:t>
            </a:r>
          </a:p>
          <a:p>
            <a:r>
              <a:rPr lang="pl-PL" sz="1400" dirty="0"/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 smtClean="0">
                <a:solidFill>
                  <a:srgbClr val="FF0000"/>
                </a:solidFill>
              </a:rPr>
              <a:t>);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 smtClean="0">
                <a:solidFill>
                  <a:srgbClr val="FF0000"/>
                </a:solidFill>
              </a:rPr>
              <a:t>); </a:t>
            </a:r>
            <a:r>
              <a:rPr lang="pl-PL" sz="1400" dirty="0" smtClean="0"/>
              <a:t>} 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time_to_exit</a:t>
            </a:r>
            <a:r>
              <a:rPr lang="pl-PL" sz="1400" dirty="0"/>
              <a:t> = 1</a:t>
            </a:r>
            <a:r>
              <a:rPr lang="pl-PL" sz="1400" dirty="0" smtClean="0"/>
              <a:t>;     </a:t>
            </a:r>
            <a:r>
              <a:rPr lang="pl-PL" sz="1400" dirty="0" err="1"/>
              <a:t>work_area</a:t>
            </a:r>
            <a:r>
              <a:rPr lang="pl-PL" sz="1400" dirty="0"/>
              <a:t>[0] = '\0';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work_mutex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(0</a:t>
            </a:r>
            <a:r>
              <a:rPr lang="pl-PL" sz="1400" dirty="0" smtClean="0"/>
              <a:t>);}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62918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Wyjście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755576" y="1340768"/>
            <a:ext cx="45720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Input some text. Enter ‘end’ to finish</a:t>
            </a:r>
          </a:p>
          <a:p>
            <a:r>
              <a:rPr lang="pl-PL" dirty="0" err="1"/>
              <a:t>Whit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4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The </a:t>
            </a:r>
            <a:r>
              <a:rPr lang="pl-PL" dirty="0" err="1"/>
              <a:t>Crow</a:t>
            </a:r>
            <a:r>
              <a:rPr lang="pl-PL" dirty="0"/>
              <a:t> Road</a:t>
            </a:r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13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end</a:t>
            </a:r>
          </a:p>
          <a:p>
            <a:r>
              <a:rPr lang="en-US" dirty="0"/>
              <a:t>Waiting for thread to finish...</a:t>
            </a:r>
          </a:p>
          <a:p>
            <a:r>
              <a:rPr lang="pl-PL" dirty="0" err="1"/>
              <a:t>Thread</a:t>
            </a:r>
            <a:r>
              <a:rPr lang="pl-PL" dirty="0"/>
              <a:t> </a:t>
            </a:r>
            <a:r>
              <a:rPr lang="pl-PL" dirty="0" err="1"/>
              <a:t>joined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7754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działa?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W obszarze zmiennych globalnych </a:t>
            </a:r>
            <a:r>
              <a:rPr lang="pl-PL" dirty="0"/>
              <a:t>zadeklarowano </a:t>
            </a:r>
            <a:r>
              <a:rPr lang="pl-PL" dirty="0" smtClean="0"/>
              <a:t>nowe zmienne </a:t>
            </a:r>
            <a:r>
              <a:rPr lang="pl-PL" dirty="0" err="1" smtClean="0"/>
              <a:t>work_mutex</a:t>
            </a:r>
            <a:r>
              <a:rPr lang="pl-PL" dirty="0" smtClean="0"/>
              <a:t> </a:t>
            </a:r>
            <a:r>
              <a:rPr lang="pl-PL" dirty="0"/>
              <a:t>i </a:t>
            </a:r>
            <a:r>
              <a:rPr lang="pl-PL" dirty="0" err="1" smtClean="0"/>
              <a:t>time_to_exit</a:t>
            </a:r>
            <a:endParaRPr lang="pl-PL" dirty="0" smtClean="0"/>
          </a:p>
          <a:p>
            <a:r>
              <a:rPr lang="pl-PL" dirty="0" smtClean="0"/>
              <a:t>W głównej funkcji programu zainicjalizowano </a:t>
            </a:r>
            <a:r>
              <a:rPr lang="pl-PL" dirty="0" err="1" smtClean="0"/>
              <a:t>mutex</a:t>
            </a:r>
            <a:endParaRPr lang="pl-PL" dirty="0" smtClean="0"/>
          </a:p>
          <a:p>
            <a:r>
              <a:rPr lang="pl-PL" dirty="0" smtClean="0"/>
              <a:t>Powołano nowy wątek który:</a:t>
            </a:r>
          </a:p>
          <a:p>
            <a:pPr lvl="1"/>
            <a:r>
              <a:rPr lang="pl-PL" dirty="0" smtClean="0"/>
              <a:t>próbuje zamknąć </a:t>
            </a:r>
            <a:r>
              <a:rPr lang="pl-PL" dirty="0" err="1" smtClean="0"/>
              <a:t>mutex</a:t>
            </a:r>
            <a:r>
              <a:rPr lang="pl-PL" dirty="0" smtClean="0"/>
              <a:t> (jeśli jest zamknięty, to oczekuje na jego otwarcie), </a:t>
            </a:r>
          </a:p>
          <a:p>
            <a:pPr lvl="1"/>
            <a:r>
              <a:rPr lang="pl-PL" dirty="0" smtClean="0"/>
              <a:t>sprawdza, czy spełniony jest warunek zakończenia wątku, jeśli tak, ustawia zmienną </a:t>
            </a:r>
            <a:r>
              <a:rPr lang="pl-PL" dirty="0" err="1" smtClean="0"/>
              <a:t>time_to_exit</a:t>
            </a:r>
            <a:r>
              <a:rPr lang="pl-PL" dirty="0" smtClean="0"/>
              <a:t> na 0 i pierwszy element tablicy to odblokowuje  </a:t>
            </a:r>
            <a:r>
              <a:rPr lang="pl-PL" dirty="0" err="1" smtClean="0"/>
              <a:t>work_area</a:t>
            </a:r>
            <a:r>
              <a:rPr lang="pl-PL" dirty="0" smtClean="0"/>
              <a:t> na 0, otwiera </a:t>
            </a:r>
            <a:r>
              <a:rPr lang="pl-PL" dirty="0" err="1" smtClean="0"/>
              <a:t>mutex</a:t>
            </a:r>
            <a:endParaRPr lang="pl-PL" dirty="0" smtClean="0"/>
          </a:p>
          <a:p>
            <a:pPr lvl="1"/>
            <a:r>
              <a:rPr lang="pl-PL" dirty="0"/>
              <a:t>j</a:t>
            </a:r>
            <a:r>
              <a:rPr lang="pl-PL" dirty="0" smtClean="0"/>
              <a:t>eśli nie, to </a:t>
            </a:r>
            <a:r>
              <a:rPr lang="pl-PL" dirty="0"/>
              <a:t>o</a:t>
            </a:r>
            <a:r>
              <a:rPr lang="pl-PL" dirty="0" smtClean="0"/>
              <a:t>bliczana jest długość tekstu i ustawiana pierwszy element tablicy </a:t>
            </a:r>
            <a:r>
              <a:rPr lang="pl-PL" dirty="0" err="1"/>
              <a:t>work_area</a:t>
            </a:r>
            <a:r>
              <a:rPr lang="pl-PL" dirty="0"/>
              <a:t> na </a:t>
            </a:r>
            <a:r>
              <a:rPr lang="pl-PL" dirty="0" smtClean="0"/>
              <a:t>0, następuje tez otwarcie </a:t>
            </a:r>
            <a:r>
              <a:rPr lang="pl-PL" dirty="0" err="1" smtClean="0"/>
              <a:t>mutex’a</a:t>
            </a:r>
            <a:r>
              <a:rPr lang="pl-PL" dirty="0" smtClean="0"/>
              <a:t> (ustawienie pierwszego elementu tablicy na 0 oznacza, że wątek zakończył swoje przetwarzanie współdzielonej zmiennej)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 odczekaniu 1 sekundy wątek próbuje zamknąć </a:t>
            </a:r>
            <a:r>
              <a:rPr lang="pl-PL" dirty="0" err="1" smtClean="0"/>
              <a:t>mutex</a:t>
            </a:r>
            <a:endParaRPr lang="pl-PL" dirty="0" smtClean="0"/>
          </a:p>
          <a:p>
            <a:pPr lvl="1"/>
            <a:r>
              <a:rPr lang="pl-PL" dirty="0"/>
              <a:t>j</a:t>
            </a:r>
            <a:r>
              <a:rPr lang="pl-PL" dirty="0" smtClean="0"/>
              <a:t>eśli zamknięcie się powiedzie, to  cyklicznie sprawdza, czy pierwszy element tablicy jest w dalszym ciągu 0, zwalnia </a:t>
            </a:r>
            <a:r>
              <a:rPr lang="pl-PL" dirty="0" err="1" smtClean="0"/>
              <a:t>mutex</a:t>
            </a:r>
            <a:r>
              <a:rPr lang="pl-PL" dirty="0" smtClean="0"/>
              <a:t>, odczekuje 1 sekundę, próbuje zamknąć </a:t>
            </a:r>
            <a:r>
              <a:rPr lang="pl-PL" dirty="0" err="1" smtClean="0"/>
              <a:t>mutex</a:t>
            </a:r>
            <a:endParaRPr lang="pl-PL" dirty="0" smtClean="0"/>
          </a:p>
          <a:p>
            <a:pPr lvl="1"/>
            <a:r>
              <a:rPr lang="pl-PL" dirty="0" smtClean="0"/>
              <a:t>jeśli zawartość tablicy ulegnie zmianie, to pętla sprawdzająca jest przerywana, </a:t>
            </a:r>
            <a:r>
              <a:rPr lang="pl-PL" dirty="0" err="1" smtClean="0"/>
              <a:t>mutex</a:t>
            </a:r>
            <a:r>
              <a:rPr lang="pl-PL" dirty="0" smtClean="0"/>
              <a:t> pozostaje zamknięty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170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działa?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W wątku macierzystym :</a:t>
            </a:r>
          </a:p>
          <a:p>
            <a:pPr lvl="1"/>
            <a:r>
              <a:rPr lang="pl-PL" dirty="0"/>
              <a:t>n</a:t>
            </a:r>
            <a:r>
              <a:rPr lang="pl-PL" dirty="0" smtClean="0"/>
              <a:t>astępuje próba zamknięcia </a:t>
            </a:r>
            <a:r>
              <a:rPr lang="pl-PL" dirty="0" err="1" smtClean="0"/>
              <a:t>mutex’a</a:t>
            </a:r>
            <a:endParaRPr lang="pl-PL" dirty="0" smtClean="0"/>
          </a:p>
          <a:p>
            <a:pPr lvl="1"/>
            <a:r>
              <a:rPr lang="pl-PL" dirty="0"/>
              <a:t>k</a:t>
            </a:r>
            <a:r>
              <a:rPr lang="pl-PL" dirty="0" smtClean="0"/>
              <a:t>iedy zamknięcie się powiedzie w pętli następuje odczytywanie tekstów wprowadzanych przez użytkownika (tekst „end” kończy działanie programu) i odblokowanie </a:t>
            </a:r>
            <a:r>
              <a:rPr lang="pl-PL" dirty="0" err="1" smtClean="0"/>
              <a:t>mutexa</a:t>
            </a:r>
            <a:endParaRPr lang="pl-PL" dirty="0" smtClean="0"/>
          </a:p>
          <a:p>
            <a:pPr lvl="1"/>
            <a:r>
              <a:rPr lang="pl-PL" dirty="0"/>
              <a:t>w</a:t>
            </a:r>
            <a:r>
              <a:rPr lang="pl-PL" dirty="0" smtClean="0"/>
              <a:t> wewnętrznej pętli następuje  sprawdzenie, czy tekst nie został przetworzony, sprawdzenie następuje  z zachowaniem wzajemnego wykluczania w dostępie do współdzielonej zmiennej (próba zamknięcia a potem otwarcie </a:t>
            </a:r>
            <a:r>
              <a:rPr lang="pl-PL" dirty="0" err="1" smtClean="0"/>
              <a:t>mutex’a</a:t>
            </a:r>
            <a:r>
              <a:rPr lang="pl-PL" dirty="0" smtClean="0"/>
              <a:t>)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 wykryciu odebrania danych przez wątek przetwarzający następuje ponownie próba </a:t>
            </a:r>
            <a:r>
              <a:rPr lang="pl-PL" dirty="0" err="1" smtClean="0"/>
              <a:t>przjecia</a:t>
            </a:r>
            <a:r>
              <a:rPr lang="pl-PL" dirty="0" smtClean="0"/>
              <a:t> dostępu do danych współdzielonych i wpisanie do nich nowego tekstu </a:t>
            </a:r>
          </a:p>
          <a:p>
            <a:pPr lvl="1"/>
            <a:r>
              <a:rPr lang="pl-PL" dirty="0" smtClean="0"/>
              <a:t>po wpisaniu do tablicy współdzielonej tekstu „end” </a:t>
            </a:r>
            <a:r>
              <a:rPr lang="pl-PL" dirty="0" err="1" smtClean="0"/>
              <a:t>nstępuje</a:t>
            </a:r>
            <a:r>
              <a:rPr lang="pl-PL" dirty="0" smtClean="0"/>
              <a:t> zamknięcie wątku macierzystego i potomnego.</a:t>
            </a:r>
          </a:p>
          <a:p>
            <a:r>
              <a:rPr lang="pl-PL" dirty="0" smtClean="0"/>
              <a:t>Uwagi:</a:t>
            </a:r>
          </a:p>
          <a:p>
            <a:pPr lvl="1"/>
            <a:r>
              <a:rPr lang="pl-PL" dirty="0" smtClean="0"/>
              <a:t>Oba wątki stosują swego rodzaju </a:t>
            </a:r>
            <a:r>
              <a:rPr lang="pl-PL" dirty="0" err="1" smtClean="0"/>
              <a:t>pooling</a:t>
            </a:r>
            <a:r>
              <a:rPr lang="pl-PL" dirty="0" smtClean="0"/>
              <a:t> do wykrywania zmiany stanu zmiennej dzielonej, w profesjonalnym rozwiązaniu należy zastosować semafor lub zmienną warunkową (nowość) do synchronizacji 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543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Argumenty wątków (wybrane)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126876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pl-PL" dirty="0" smtClean="0"/>
              <a:t>// Inicjalizacja możliwości </a:t>
            </a:r>
            <a:r>
              <a:rPr lang="pl-PL" dirty="0" err="1" smtClean="0"/>
              <a:t>ustlania</a:t>
            </a:r>
            <a:r>
              <a:rPr lang="pl-PL" dirty="0" smtClean="0"/>
              <a:t> atrybutów wątków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pthread_attr_init</a:t>
            </a:r>
            <a:r>
              <a:rPr lang="en-US" dirty="0"/>
              <a:t>(</a:t>
            </a:r>
            <a:r>
              <a:rPr lang="en-US" dirty="0" err="1"/>
              <a:t>pthread_attr_t</a:t>
            </a:r>
            <a:r>
              <a:rPr lang="en-US" dirty="0"/>
              <a:t> *</a:t>
            </a:r>
            <a:r>
              <a:rPr lang="en-US" dirty="0" err="1"/>
              <a:t>attr</a:t>
            </a:r>
            <a:r>
              <a:rPr lang="en-US" dirty="0" smtClean="0"/>
              <a:t>);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// Ustalenie sposobu zakończenia wątku: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pthread_attr_setdetachstate</a:t>
            </a:r>
            <a:r>
              <a:rPr lang="pl-PL" dirty="0"/>
              <a:t>(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detachstate</a:t>
            </a:r>
            <a:r>
              <a:rPr lang="pl-PL" dirty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Sprawdzenie, w jaki sposób wątek będzie kończony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pthread_attr_getdetachstate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*</a:t>
            </a:r>
            <a:r>
              <a:rPr lang="pl-PL" dirty="0" err="1"/>
              <a:t>detachstate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Ustalenie sposobu szeregowania wątku: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pthread_attr_setschedpolicy</a:t>
            </a:r>
            <a:r>
              <a:rPr lang="pl-PL" dirty="0"/>
              <a:t>(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policy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Sprawdzenie w jaki sposób wątek będzie szeregowany: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pthread_attr_getschedpolicy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*policy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</a:t>
            </a:r>
          </a:p>
          <a:p>
            <a:r>
              <a:rPr lang="pl-PL" dirty="0" smtClean="0"/>
              <a:t>//...</a:t>
            </a:r>
          </a:p>
          <a:p>
            <a:r>
              <a:rPr lang="pl-PL" dirty="0" smtClean="0"/>
              <a:t>//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391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2400" dirty="0" smtClean="0"/>
              <a:t>Kończenie wątku bez oczekiwania na wspólne zakończenie 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908720"/>
            <a:ext cx="4320480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endParaRPr lang="pl-PL" sz="1400" dirty="0"/>
          </a:p>
          <a:p>
            <a:r>
              <a:rPr lang="pl-PL" sz="1400" dirty="0"/>
              <a:t>char </a:t>
            </a:r>
            <a:r>
              <a:rPr lang="pl-PL" sz="1400" dirty="0" err="1"/>
              <a:t>message</a:t>
            </a:r>
            <a:r>
              <a:rPr lang="pl-PL" sz="1400" dirty="0"/>
              <a:t>[] = "Hello World";</a:t>
            </a:r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thread_finished</a:t>
            </a:r>
            <a:r>
              <a:rPr lang="pl-PL" sz="1400" dirty="0"/>
              <a:t> = 0;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pthread_attr_t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>
                <a:solidFill>
                  <a:srgbClr val="FF0000"/>
                </a:solidFill>
              </a:rPr>
              <a:t>res = </a:t>
            </a:r>
            <a:r>
              <a:rPr lang="pl-PL" sz="1400" dirty="0" err="1">
                <a:solidFill>
                  <a:srgbClr val="FF0000"/>
                </a:solidFill>
              </a:rPr>
              <a:t>pthread_attr_init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Attribute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>
                <a:solidFill>
                  <a:srgbClr val="FF0000"/>
                </a:solidFill>
              </a:rPr>
              <a:t>res = </a:t>
            </a:r>
            <a:r>
              <a:rPr lang="pl-PL" sz="1400" dirty="0" err="1">
                <a:solidFill>
                  <a:srgbClr val="FF0000"/>
                </a:solidFill>
              </a:rPr>
              <a:t>pthread_attr_setdetachstate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, PTHREAD_CREATE_DETACHED);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perror</a:t>
            </a:r>
            <a:r>
              <a:rPr lang="en-US" sz="1400" dirty="0"/>
              <a:t>("Setting detached attribute failed");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908720"/>
            <a:ext cx="4320480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res </a:t>
            </a:r>
            <a:r>
              <a:rPr lang="en-US" sz="1400" dirty="0"/>
              <a:t>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&amp;</a:t>
            </a:r>
            <a:r>
              <a:rPr lang="en-US" sz="1400" dirty="0" err="1"/>
              <a:t>thread_attr</a:t>
            </a:r>
            <a:r>
              <a:rPr lang="en-US" sz="1400" dirty="0"/>
              <a:t>, </a:t>
            </a:r>
            <a:r>
              <a:rPr lang="en-US" sz="1400" dirty="0" err="1"/>
              <a:t>thread_function</a:t>
            </a:r>
            <a:r>
              <a:rPr lang="en-US" sz="1400" dirty="0"/>
              <a:t>, (void *)message);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(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r>
              <a:rPr lang="pl-PL" sz="1400" dirty="0" err="1">
                <a:solidFill>
                  <a:srgbClr val="FF0000"/>
                </a:solidFill>
              </a:rPr>
              <a:t>pthread_attr_destroy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(!</a:t>
            </a:r>
            <a:r>
              <a:rPr lang="pl-PL" sz="1400" dirty="0" err="1"/>
              <a:t>thread_finished</a:t>
            </a:r>
            <a:r>
              <a:rPr lang="pl-PL" sz="1400" dirty="0"/>
              <a:t>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("Waiting for thread to say it's finished...\n");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(1);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("Other thread finished, bye!\n");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thread_function</a:t>
            </a:r>
            <a:r>
              <a:rPr lang="en-US" sz="1400" dirty="0"/>
              <a:t> is running. Argument was %s\n", (char *)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sleep</a:t>
            </a:r>
            <a:r>
              <a:rPr lang="pl-PL" sz="1400" dirty="0"/>
              <a:t>(4);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("Second thread setting finished flag, and exiting now\n");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thread_finished</a:t>
            </a:r>
            <a:r>
              <a:rPr lang="pl-PL" sz="1400" dirty="0">
                <a:solidFill>
                  <a:srgbClr val="FF0000"/>
                </a:solidFill>
              </a:rPr>
              <a:t> = 1;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pthread_exit</a:t>
            </a:r>
            <a:r>
              <a:rPr lang="pl-PL" sz="1400" dirty="0">
                <a:solidFill>
                  <a:srgbClr val="FF0000"/>
                </a:solidFill>
              </a:rPr>
              <a:t>(NULL);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27148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Wyjście programu</a:t>
            </a:r>
            <a:endParaRPr lang="pl-PL" sz="3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83568" y="1196752"/>
            <a:ext cx="684076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$ ./thread5</a:t>
            </a:r>
          </a:p>
          <a:p>
            <a:r>
              <a:rPr lang="en-US" dirty="0"/>
              <a:t>Waiting for thread to say it’s finished...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Hello World</a:t>
            </a:r>
          </a:p>
          <a:p>
            <a:r>
              <a:rPr lang="en-US" dirty="0"/>
              <a:t>Waiting for thread to say it’s finished...</a:t>
            </a:r>
          </a:p>
          <a:p>
            <a:r>
              <a:rPr lang="en-US" dirty="0" smtClean="0"/>
              <a:t>Waiting </a:t>
            </a:r>
            <a:r>
              <a:rPr lang="en-US" dirty="0"/>
              <a:t>for thread to say it’s finished...</a:t>
            </a:r>
          </a:p>
          <a:p>
            <a:r>
              <a:rPr lang="en-US" dirty="0"/>
              <a:t>Waiting for thread to say it’s finished...</a:t>
            </a:r>
          </a:p>
          <a:p>
            <a:r>
              <a:rPr lang="en-US" dirty="0"/>
              <a:t>Second thread setting finished flag, and exiting now</a:t>
            </a:r>
          </a:p>
          <a:p>
            <a:r>
              <a:rPr lang="en-US" dirty="0"/>
              <a:t>Other thread finished, bye!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361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Komentarz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programie została </a:t>
            </a:r>
            <a:r>
              <a:rPr lang="pl-PL" dirty="0"/>
              <a:t>zainicjalizowana zmienna typu </a:t>
            </a:r>
            <a:r>
              <a:rPr lang="pl-PL" dirty="0" err="1" smtClean="0"/>
              <a:t>pthread_attr_t</a:t>
            </a:r>
            <a:endParaRPr lang="pl-PL" dirty="0" smtClean="0"/>
          </a:p>
          <a:p>
            <a:r>
              <a:rPr lang="pl-PL" dirty="0" smtClean="0"/>
              <a:t>Przed uruchomieniem wątku wykonana </a:t>
            </a:r>
            <a:r>
              <a:rPr lang="pl-PL" dirty="0"/>
              <a:t>została funkcja </a:t>
            </a:r>
            <a:r>
              <a:rPr lang="pl-PL" dirty="0" err="1"/>
              <a:t>pthread_attr_setdetachstate</a:t>
            </a:r>
            <a:r>
              <a:rPr lang="pl-PL" dirty="0"/>
              <a:t>(&amp;</a:t>
            </a:r>
            <a:r>
              <a:rPr lang="pl-PL" dirty="0" err="1"/>
              <a:t>thread_attr</a:t>
            </a:r>
            <a:r>
              <a:rPr lang="pl-PL" dirty="0"/>
              <a:t>, PTHREAD_CREATE_DETACHED</a:t>
            </a:r>
            <a:r>
              <a:rPr lang="pl-PL" dirty="0" smtClean="0"/>
              <a:t>); </a:t>
            </a:r>
          </a:p>
          <a:p>
            <a:r>
              <a:rPr lang="pl-PL" dirty="0"/>
              <a:t>f</a:t>
            </a:r>
            <a:r>
              <a:rPr lang="pl-PL" dirty="0" smtClean="0"/>
              <a:t>unkcja zmodyfikowała zmienną </a:t>
            </a:r>
            <a:r>
              <a:rPr lang="pl-PL" dirty="0" err="1" smtClean="0"/>
              <a:t>thread_attr</a:t>
            </a:r>
            <a:r>
              <a:rPr lang="pl-PL" dirty="0" smtClean="0"/>
              <a:t> w taki sposób, że, jeśli zostanie utworzony wątek z tą zmienną jako atrybut, to po jego zakończeniu wątek macierzysty nie będzie oczekiwał na wątek </a:t>
            </a:r>
            <a:r>
              <a:rPr lang="pl-PL" dirty="0" smtClean="0"/>
              <a:t>potomny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013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Wielo-wielowątkowa aplikacja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28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23528" y="620688"/>
            <a:ext cx="4248472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>
                <a:solidFill>
                  <a:srgbClr val="FF0000"/>
                </a:solidFill>
              </a:rPr>
              <a:t>#</a:t>
            </a:r>
            <a:r>
              <a:rPr lang="pl-PL" sz="1400" dirty="0" err="1">
                <a:solidFill>
                  <a:srgbClr val="FF0000"/>
                </a:solidFill>
              </a:rPr>
              <a:t>define</a:t>
            </a:r>
            <a:r>
              <a:rPr lang="pl-PL" sz="1400" dirty="0">
                <a:solidFill>
                  <a:srgbClr val="FF0000"/>
                </a:solidFill>
              </a:rPr>
              <a:t> NUM_THREADS 6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[NUM_THREADS];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lots_of_threads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en-US" sz="1400" dirty="0">
                <a:solidFill>
                  <a:srgbClr val="FF0000"/>
                </a:solidFill>
              </a:rPr>
              <a:t>    for(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&lt; NUM_THREADS;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++) {</a:t>
            </a:r>
          </a:p>
          <a:p>
            <a:endParaRPr lang="pl-PL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       res = </a:t>
            </a:r>
            <a:r>
              <a:rPr lang="en-US" sz="1400" dirty="0" err="1">
                <a:solidFill>
                  <a:srgbClr val="FF0000"/>
                </a:solidFill>
              </a:rPr>
              <a:t>pthread_create</a:t>
            </a:r>
            <a:r>
              <a:rPr lang="en-US" sz="1400" dirty="0">
                <a:solidFill>
                  <a:srgbClr val="FF0000"/>
                </a:solidFill>
              </a:rPr>
              <a:t>(&amp;(</a:t>
            </a:r>
            <a:r>
              <a:rPr lang="en-US" sz="1400" dirty="0" err="1">
                <a:solidFill>
                  <a:srgbClr val="FF0000"/>
                </a:solidFill>
              </a:rPr>
              <a:t>a_thread</a:t>
            </a:r>
            <a:r>
              <a:rPr lang="en-US" sz="1400" dirty="0">
                <a:solidFill>
                  <a:srgbClr val="FF0000"/>
                </a:solidFill>
              </a:rPr>
              <a:t>[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]), NULL, </a:t>
            </a:r>
            <a:r>
              <a:rPr lang="en-US" sz="1400" dirty="0" err="1">
                <a:solidFill>
                  <a:srgbClr val="FF0000"/>
                </a:solidFill>
              </a:rPr>
              <a:t>thread_function</a:t>
            </a:r>
            <a:r>
              <a:rPr lang="en-US" sz="1400" dirty="0">
                <a:solidFill>
                  <a:srgbClr val="FF0000"/>
                </a:solidFill>
              </a:rPr>
              <a:t>, (void *)&amp;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if</a:t>
            </a:r>
            <a:r>
              <a:rPr lang="pl-PL" sz="1400" dirty="0">
                <a:solidFill>
                  <a:srgbClr val="FF0000"/>
                </a:solidFill>
              </a:rPr>
              <a:t> (res != 0)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perror</a:t>
            </a:r>
            <a:r>
              <a:rPr lang="pl-PL" sz="1400" dirty="0">
                <a:solidFill>
                  <a:srgbClr val="FF0000"/>
                </a:solidFill>
              </a:rPr>
              <a:t>("</a:t>
            </a:r>
            <a:r>
              <a:rPr lang="pl-PL" sz="1400" dirty="0" err="1">
                <a:solidFill>
                  <a:srgbClr val="FF0000"/>
                </a:solidFill>
              </a:rPr>
              <a:t>Thread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creation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failed</a:t>
            </a:r>
            <a:r>
              <a:rPr lang="pl-PL" sz="1400" dirty="0">
                <a:solidFill>
                  <a:srgbClr val="FF0000"/>
                </a:solidFill>
              </a:rPr>
              <a:t>");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exit</a:t>
            </a:r>
            <a:r>
              <a:rPr lang="pl-PL" sz="1400" dirty="0">
                <a:solidFill>
                  <a:srgbClr val="FF0000"/>
                </a:solidFill>
              </a:rPr>
              <a:t>(EXIT_FAILURE);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}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sleep</a:t>
            </a:r>
            <a:r>
              <a:rPr lang="pl-PL" sz="1400" dirty="0">
                <a:solidFill>
                  <a:srgbClr val="FF0000"/>
                </a:solidFill>
              </a:rPr>
              <a:t>(1);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smtClean="0">
                <a:solidFill>
                  <a:srgbClr val="FF0000"/>
                </a:solidFill>
              </a:rPr>
              <a:t>}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72000" y="620688"/>
            <a:ext cx="4248472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printf</a:t>
            </a:r>
            <a:r>
              <a:rPr lang="en-US" sz="1400" dirty="0"/>
              <a:t>("Waiting for threads to finish...\n");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FF0000"/>
                </a:solidFill>
              </a:rPr>
              <a:t>for(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= NUM_THREADS - 1;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&gt;= 0;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--)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res = </a:t>
            </a:r>
            <a:r>
              <a:rPr lang="pl-PL" sz="1400" dirty="0" err="1">
                <a:solidFill>
                  <a:srgbClr val="FF0000"/>
                </a:solidFill>
              </a:rPr>
              <a:t>pthread_join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a_thread</a:t>
            </a:r>
            <a:r>
              <a:rPr lang="pl-PL" sz="1400" dirty="0">
                <a:solidFill>
                  <a:srgbClr val="FF0000"/>
                </a:solidFill>
              </a:rPr>
              <a:t>[</a:t>
            </a:r>
            <a:r>
              <a:rPr lang="pl-PL" sz="1400" dirty="0" err="1">
                <a:solidFill>
                  <a:srgbClr val="FF0000"/>
                </a:solidFill>
              </a:rPr>
              <a:t>lots_of_threads</a:t>
            </a:r>
            <a:r>
              <a:rPr lang="pl-PL" sz="1400" dirty="0">
                <a:solidFill>
                  <a:srgbClr val="FF0000"/>
                </a:solidFill>
              </a:rPr>
              <a:t>], &amp;</a:t>
            </a:r>
            <a:r>
              <a:rPr lang="pl-PL" sz="1400" dirty="0" err="1">
                <a:solidFill>
                  <a:srgbClr val="FF0000"/>
                </a:solidFill>
              </a:rPr>
              <a:t>thread_result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(res == 0)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("Picked up a thread\n");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else</a:t>
            </a:r>
            <a:r>
              <a:rPr lang="pl-PL" sz="1400" dirty="0"/>
              <a:t> {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pthread_join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All</a:t>
            </a:r>
            <a:r>
              <a:rPr lang="pl-PL" sz="1400" dirty="0"/>
              <a:t> </a:t>
            </a:r>
            <a:r>
              <a:rPr lang="pl-PL" sz="1400" dirty="0" err="1"/>
              <a:t>done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my_number</a:t>
            </a:r>
            <a:r>
              <a:rPr lang="pl-PL" sz="1400" dirty="0"/>
              <a:t> = *(</a:t>
            </a:r>
            <a:r>
              <a:rPr lang="pl-PL" sz="1400" dirty="0" err="1"/>
              <a:t>int</a:t>
            </a:r>
            <a:r>
              <a:rPr lang="pl-PL" sz="1400" dirty="0"/>
              <a:t> *)</a:t>
            </a:r>
            <a:r>
              <a:rPr lang="pl-PL" sz="1400" dirty="0" err="1"/>
              <a:t>arg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rand_num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thread_function</a:t>
            </a:r>
            <a:r>
              <a:rPr lang="en-US" sz="1400" dirty="0"/>
              <a:t> is running. Argument was %d\n", </a:t>
            </a:r>
            <a:r>
              <a:rPr lang="en-US" sz="1400" dirty="0" err="1"/>
              <a:t>my_number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rand_num</a:t>
            </a:r>
            <a:r>
              <a:rPr lang="pl-PL" sz="1400" dirty="0"/>
              <a:t>=1+(</a:t>
            </a:r>
            <a:r>
              <a:rPr lang="pl-PL" sz="1400" dirty="0" err="1"/>
              <a:t>int</a:t>
            </a:r>
            <a:r>
              <a:rPr lang="pl-PL" sz="1400" dirty="0"/>
              <a:t>)(9.0*</a:t>
            </a:r>
            <a:r>
              <a:rPr lang="pl-PL" sz="1400" dirty="0" err="1"/>
              <a:t>rand</a:t>
            </a:r>
            <a:r>
              <a:rPr lang="pl-PL" sz="1400" dirty="0"/>
              <a:t>()/(RAND_MAX+1.0));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sleep</a:t>
            </a:r>
            <a:r>
              <a:rPr lang="pl-PL" sz="1400" dirty="0"/>
              <a:t>(</a:t>
            </a:r>
            <a:r>
              <a:rPr lang="pl-PL" sz="1400" dirty="0" err="1"/>
              <a:t>rand_num</a:t>
            </a:r>
            <a:r>
              <a:rPr lang="pl-PL" sz="1400" dirty="0"/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("Bye from %d\n", </a:t>
            </a:r>
            <a:r>
              <a:rPr lang="en-US" sz="1400" dirty="0" err="1"/>
              <a:t>my_number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680393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Wyjście programu</a:t>
            </a:r>
            <a:endParaRPr lang="pl-PL" sz="3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83568" y="764704"/>
            <a:ext cx="5688632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./thread8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0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1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2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3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4</a:t>
            </a:r>
          </a:p>
          <a:p>
            <a:r>
              <a:rPr lang="pl-PL" dirty="0" err="1"/>
              <a:t>Bye</a:t>
            </a:r>
            <a:r>
              <a:rPr lang="pl-PL" dirty="0"/>
              <a:t> from 1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5</a:t>
            </a:r>
          </a:p>
          <a:p>
            <a:r>
              <a:rPr lang="en-US" dirty="0"/>
              <a:t>Waiting for threads to finish...</a:t>
            </a:r>
          </a:p>
          <a:p>
            <a:r>
              <a:rPr lang="pl-PL" dirty="0" err="1"/>
              <a:t>Bye</a:t>
            </a:r>
            <a:r>
              <a:rPr lang="pl-PL" dirty="0"/>
              <a:t> from 5</a:t>
            </a:r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Bye</a:t>
            </a:r>
            <a:r>
              <a:rPr lang="pl-PL" dirty="0"/>
              <a:t> from 0</a:t>
            </a:r>
          </a:p>
          <a:p>
            <a:r>
              <a:rPr lang="pl-PL" dirty="0" err="1"/>
              <a:t>Bye</a:t>
            </a:r>
            <a:r>
              <a:rPr lang="pl-PL" dirty="0"/>
              <a:t> from 2</a:t>
            </a:r>
          </a:p>
          <a:p>
            <a:r>
              <a:rPr lang="pl-PL" dirty="0" err="1"/>
              <a:t>Bye</a:t>
            </a:r>
            <a:r>
              <a:rPr lang="pl-PL" dirty="0"/>
              <a:t> from 3</a:t>
            </a:r>
          </a:p>
          <a:p>
            <a:r>
              <a:rPr lang="pl-PL" dirty="0" err="1"/>
              <a:t>Bye</a:t>
            </a:r>
            <a:r>
              <a:rPr lang="pl-PL" dirty="0"/>
              <a:t> from 4</a:t>
            </a:r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done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84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Definicja wątku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122413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Sekwencja </a:t>
            </a:r>
            <a:r>
              <a:rPr lang="pl-PL" b="1" dirty="0"/>
              <a:t>działań, która może wykonywać się równolegle  z innymi sekwencjami działań w kontekście danego procesu (programu).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39552" y="2578894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Tworzenie wątku a instrukcja </a:t>
            </a:r>
            <a:r>
              <a:rPr lang="pl-PL" dirty="0" err="1" smtClean="0"/>
              <a:t>fork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34219" y="3429000"/>
            <a:ext cx="8363272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Po uruchomieniu funkcji </a:t>
            </a:r>
            <a:r>
              <a:rPr lang="pl-PL" dirty="0" err="1" smtClean="0"/>
              <a:t>fork</a:t>
            </a:r>
            <a:r>
              <a:rPr lang="pl-PL" dirty="0" smtClean="0"/>
              <a:t> tworzony jest osobny </a:t>
            </a:r>
            <a:r>
              <a:rPr lang="pl-PL" u="sng" dirty="0" smtClean="0"/>
              <a:t>proces</a:t>
            </a:r>
            <a:r>
              <a:rPr lang="pl-PL" dirty="0" smtClean="0"/>
              <a:t> z własnym zestawem zmiennych (odziedziczonych po rodzicu) i własnym identyfikatorem proces (PID).</a:t>
            </a:r>
          </a:p>
          <a:p>
            <a:r>
              <a:rPr lang="pl-PL" dirty="0" smtClean="0"/>
              <a:t>Po utworzeniu nowego </a:t>
            </a:r>
            <a:r>
              <a:rPr lang="pl-PL" u="sng" dirty="0" smtClean="0"/>
              <a:t>wątku</a:t>
            </a:r>
            <a:r>
              <a:rPr lang="pl-PL" dirty="0" smtClean="0"/>
              <a:t> w procesie, otrzymuje on nowy stos (zmienne lokalne) ale współdzieli z innymi zmienne globalne, deskryptory plików, funkcje przechwytujące sygnały i stan bieżącego katalogu i procesu.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41844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/>
          </a:bodyPr>
          <a:lstStyle/>
          <a:p>
            <a:r>
              <a:rPr lang="pl-PL" sz="3100" dirty="0" smtClean="0"/>
              <a:t>Jak to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45435"/>
          </a:xfrm>
        </p:spPr>
        <p:txBody>
          <a:bodyPr>
            <a:normAutofit/>
          </a:bodyPr>
          <a:lstStyle/>
          <a:p>
            <a:r>
              <a:rPr lang="pl-PL" dirty="0" smtClean="0"/>
              <a:t>W pętli </a:t>
            </a:r>
            <a:r>
              <a:rPr lang="pl-PL" dirty="0"/>
              <a:t>następuje </a:t>
            </a:r>
            <a:r>
              <a:rPr lang="pl-PL" dirty="0" smtClean="0"/>
              <a:t>wygenerowanie NUM_THREADS  wątków.</a:t>
            </a:r>
          </a:p>
          <a:p>
            <a:r>
              <a:rPr lang="pl-PL" dirty="0" smtClean="0"/>
              <a:t>Każdy z wątków ustala losowy czas, kiedy ma zakończyć swoje obliczenia</a:t>
            </a:r>
          </a:p>
          <a:p>
            <a:r>
              <a:rPr lang="pl-PL" dirty="0" smtClean="0"/>
              <a:t>Główny program „zbiera” zakończone wątki (uwaga: wątki kończą si w różnej kolejności, ale „zbieranie” odbywa się po kolei zgodnie z numerami wątków zapisanymi w </a:t>
            </a:r>
            <a:r>
              <a:rPr lang="pl-PL" dirty="0"/>
              <a:t>tablicy </a:t>
            </a:r>
            <a:r>
              <a:rPr lang="pl-PL" dirty="0" err="1" smtClean="0"/>
              <a:t>a_thread</a:t>
            </a:r>
            <a:r>
              <a:rPr lang="pl-PL" dirty="0" smtClean="0"/>
              <a:t>) 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918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Interesujące zjawisko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Interesujące wyniki programu otrzymuje się, gdy zrezygnuje się w nim z </a:t>
            </a:r>
            <a:r>
              <a:rPr lang="pl-PL" dirty="0" err="1"/>
              <a:t>wywołań</a:t>
            </a:r>
            <a:r>
              <a:rPr lang="pl-PL" dirty="0"/>
              <a:t> funkcji </a:t>
            </a:r>
            <a:r>
              <a:rPr lang="pl-PL" dirty="0" err="1"/>
              <a:t>sleep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okazuje się, że kilka wątków „startuje” z tą samą wartością przekazywaną im jako parametr </a:t>
            </a:r>
            <a:r>
              <a:rPr lang="pl-PL" dirty="0" smtClean="0"/>
              <a:t>wywołania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roblematyczną linią programu jest:</a:t>
            </a:r>
            <a:br>
              <a:rPr lang="pl-PL" dirty="0" smtClean="0"/>
            </a:br>
            <a:r>
              <a:rPr lang="en-US" dirty="0"/>
              <a:t>for(</a:t>
            </a:r>
            <a:r>
              <a:rPr lang="en-US" dirty="0" err="1"/>
              <a:t>lots_of_threads</a:t>
            </a:r>
            <a:r>
              <a:rPr lang="en-US" dirty="0"/>
              <a:t> = 0; </a:t>
            </a:r>
            <a:r>
              <a:rPr lang="en-US" dirty="0" err="1"/>
              <a:t>lots_of_threads</a:t>
            </a:r>
            <a:r>
              <a:rPr lang="en-US" dirty="0"/>
              <a:t> &lt; NUM_THREADS; </a:t>
            </a:r>
            <a:r>
              <a:rPr lang="en-US" dirty="0" err="1"/>
              <a:t>lots_of_threads</a:t>
            </a:r>
            <a:r>
              <a:rPr lang="en-US" dirty="0"/>
              <a:t>++) </a:t>
            </a:r>
            <a:r>
              <a:rPr lang="pl-PL" dirty="0" smtClean="0"/>
              <a:t> </a:t>
            </a:r>
            <a:r>
              <a:rPr lang="en-US" dirty="0" smtClean="0"/>
              <a:t>{res </a:t>
            </a:r>
            <a:r>
              <a:rPr lang="en-US" dirty="0"/>
              <a:t>= </a:t>
            </a:r>
            <a:r>
              <a:rPr lang="en-US" dirty="0" err="1"/>
              <a:t>pthread_create</a:t>
            </a:r>
            <a:r>
              <a:rPr lang="en-US" dirty="0"/>
              <a:t>(&amp;(</a:t>
            </a:r>
            <a:r>
              <a:rPr lang="en-US" dirty="0" err="1"/>
              <a:t>a_thread</a:t>
            </a:r>
            <a:r>
              <a:rPr lang="en-US" dirty="0"/>
              <a:t>[</a:t>
            </a:r>
            <a:r>
              <a:rPr lang="en-US" dirty="0" err="1"/>
              <a:t>lots_of_threads</a:t>
            </a:r>
            <a:r>
              <a:rPr lang="en-US" dirty="0"/>
              <a:t>]), NULL,</a:t>
            </a:r>
          </a:p>
          <a:p>
            <a:pPr marL="457200" lvl="1" indent="0">
              <a:buNone/>
            </a:pPr>
            <a:r>
              <a:rPr lang="pl-PL" dirty="0" smtClean="0"/>
              <a:t>    </a:t>
            </a:r>
            <a:r>
              <a:rPr lang="en-US" dirty="0" err="1" smtClean="0"/>
              <a:t>thread_function</a:t>
            </a:r>
            <a:r>
              <a:rPr lang="en-US" dirty="0"/>
              <a:t>, </a:t>
            </a:r>
            <a:r>
              <a:rPr lang="en-US" b="1" dirty="0"/>
              <a:t>(void *)&amp;</a:t>
            </a:r>
            <a:r>
              <a:rPr lang="en-US" b="1" dirty="0" err="1"/>
              <a:t>lots_of_threads</a:t>
            </a:r>
            <a:r>
              <a:rPr lang="en-US" dirty="0" smtClean="0"/>
              <a:t>);</a:t>
            </a:r>
            <a:r>
              <a:rPr lang="pl-PL" dirty="0" smtClean="0"/>
              <a:t> …</a:t>
            </a:r>
          </a:p>
          <a:p>
            <a:pPr lvl="1"/>
            <a:r>
              <a:rPr lang="pl-PL" dirty="0"/>
              <a:t>d</a:t>
            </a:r>
            <a:r>
              <a:rPr lang="pl-PL" dirty="0" smtClean="0"/>
              <a:t>o wątku przekazywane jest wskazanie na zmienną, pomimo, że zmienna zmienia się w pętli, komórka pamięci, w której powinien być przechowywany jej stan nie jest aktualizowana</a:t>
            </a:r>
          </a:p>
          <a:p>
            <a:pPr lvl="1"/>
            <a:r>
              <a:rPr lang="pl-PL" dirty="0" smtClean="0"/>
              <a:t>Rozwiązanie problemu:</a:t>
            </a:r>
            <a:r>
              <a:rPr lang="pl-PL" dirty="0"/>
              <a:t/>
            </a:r>
            <a:br>
              <a:rPr lang="pl-PL" dirty="0"/>
            </a:br>
            <a:r>
              <a:rPr lang="en-US" dirty="0"/>
              <a:t>res = </a:t>
            </a:r>
            <a:r>
              <a:rPr lang="en-US" dirty="0" err="1"/>
              <a:t>pthread_create</a:t>
            </a:r>
            <a:r>
              <a:rPr lang="en-US" dirty="0"/>
              <a:t>(&amp;(</a:t>
            </a:r>
            <a:r>
              <a:rPr lang="en-US" dirty="0" err="1"/>
              <a:t>a_thread</a:t>
            </a:r>
            <a:r>
              <a:rPr lang="en-US" dirty="0"/>
              <a:t>[</a:t>
            </a:r>
            <a:r>
              <a:rPr lang="en-US" dirty="0" err="1"/>
              <a:t>lots_of_threads</a:t>
            </a:r>
            <a:r>
              <a:rPr lang="en-US" dirty="0"/>
              <a:t>]), NULL, </a:t>
            </a:r>
            <a:r>
              <a:rPr lang="en-US" dirty="0" err="1"/>
              <a:t>thread_function</a:t>
            </a:r>
            <a:r>
              <a:rPr lang="en-US" dirty="0"/>
              <a:t>, </a:t>
            </a:r>
            <a:r>
              <a:rPr lang="en-US" b="1" dirty="0"/>
              <a:t>(</a:t>
            </a:r>
            <a:r>
              <a:rPr lang="en-US" b="1" dirty="0" smtClean="0"/>
              <a:t>void</a:t>
            </a:r>
            <a:r>
              <a:rPr lang="pl-PL" b="1" dirty="0" smtClean="0"/>
              <a:t> *)</a:t>
            </a:r>
            <a:r>
              <a:rPr lang="pl-PL" b="1" dirty="0" err="1"/>
              <a:t>lots_of_threads</a:t>
            </a:r>
            <a:r>
              <a:rPr lang="pl-PL" dirty="0" smtClean="0"/>
              <a:t>); …</a:t>
            </a:r>
          </a:p>
          <a:p>
            <a:pPr lvl="1"/>
            <a:r>
              <a:rPr lang="pl-PL" dirty="0" smtClean="0"/>
              <a:t>Modyfikacji musi też ulec fragment funkcji obsługującej wątek:</a:t>
            </a:r>
          </a:p>
          <a:p>
            <a:pPr marL="457200" lvl="1" indent="0">
              <a:buNone/>
            </a:pPr>
            <a:r>
              <a:rPr lang="pl-PL" dirty="0" smtClean="0"/>
              <a:t>	</a:t>
            </a:r>
            <a:r>
              <a:rPr lang="pl-PL" dirty="0" err="1" smtClean="0"/>
              <a:t>void</a:t>
            </a:r>
            <a:r>
              <a:rPr lang="pl-PL" dirty="0" smtClean="0"/>
              <a:t> </a:t>
            </a:r>
            <a:r>
              <a:rPr lang="pl-PL" dirty="0"/>
              <a:t>*</a:t>
            </a:r>
            <a:r>
              <a:rPr lang="pl-PL" dirty="0" err="1"/>
              <a:t>thread_function</a:t>
            </a:r>
            <a:r>
              <a:rPr lang="pl-PL" dirty="0"/>
              <a:t>(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arg</a:t>
            </a:r>
            <a:r>
              <a:rPr lang="pl-PL" dirty="0"/>
              <a:t>) {</a:t>
            </a:r>
          </a:p>
          <a:p>
            <a:pPr marL="457200" lvl="1" indent="0">
              <a:buNone/>
            </a:pPr>
            <a:r>
              <a:rPr lang="pl-PL" dirty="0" smtClean="0"/>
              <a:t>	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my_number</a:t>
            </a:r>
            <a:r>
              <a:rPr lang="pl-PL" dirty="0"/>
              <a:t> = (</a:t>
            </a:r>
            <a:r>
              <a:rPr lang="pl-PL" dirty="0" err="1"/>
              <a:t>int</a:t>
            </a:r>
            <a:r>
              <a:rPr lang="pl-PL" dirty="0"/>
              <a:t>)</a:t>
            </a:r>
            <a:r>
              <a:rPr lang="pl-PL" dirty="0" err="1"/>
              <a:t>arg</a:t>
            </a:r>
            <a:r>
              <a:rPr lang="pl-PL" dirty="0" smtClean="0"/>
              <a:t>; …</a:t>
            </a:r>
          </a:p>
          <a:p>
            <a:pPr lvl="1"/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2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Zalety stosowania wątków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Mniejszy nakład obliczeniowy ze strony systemu operacyjnego</a:t>
            </a:r>
          </a:p>
          <a:p>
            <a:r>
              <a:rPr lang="pl-PL" dirty="0" smtClean="0"/>
              <a:t>Możliwość tworzenia aplikacji, które mają wiele wątków pracujących na wspólnych danych lub zasobach (serwer bazy danych, serwer WWW, przetwarzanie w tle tekstu, zapis stanu jednostek w grach strategicznych itp.)</a:t>
            </a:r>
          </a:p>
          <a:p>
            <a:r>
              <a:rPr lang="pl-PL" dirty="0" smtClean="0"/>
              <a:t>Możliwość wydzielenia w aplikacji osobnych wątków pobierających dane, wysyłających dane i przetwarzających dane. Przetwarzanie może się odbywać, gdy operacje odczytu/zapisu są zablokowane.</a:t>
            </a:r>
          </a:p>
          <a:p>
            <a:r>
              <a:rPr lang="pl-PL" dirty="0" smtClean="0"/>
              <a:t>Przełączanie pomiędzy wątkami wymaga znacznie mniejszego nakładu obliczeniowego od SO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1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Wady stosowania wątków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Tworzenie programów wielowątkowych wymaga precyzyjnego projektowania, ponieważ łatwo nieprzewidywalne wyniki spowodowane dostępem do zmiennych w czasie i przestrzeni</a:t>
            </a:r>
          </a:p>
          <a:p>
            <a:r>
              <a:rPr lang="pl-PL" dirty="0" smtClean="0"/>
              <a:t>Utrudnione jest śledzenie takich programów</a:t>
            </a:r>
          </a:p>
          <a:p>
            <a:r>
              <a:rPr lang="pl-PL" dirty="0" smtClean="0"/>
              <a:t>Aplikacja wielowątkowa na jednoprocesorowym komputerze </a:t>
            </a:r>
            <a:r>
              <a:rPr lang="pl-PL" b="1" dirty="0" smtClean="0"/>
              <a:t>nie</a:t>
            </a:r>
            <a:r>
              <a:rPr lang="pl-PL" dirty="0" smtClean="0"/>
              <a:t> musi działać szybciej niż jej jednowątkowa wersja.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7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Autofit/>
          </a:bodyPr>
          <a:lstStyle/>
          <a:p>
            <a:r>
              <a:rPr lang="pl-PL" sz="3200" dirty="0" smtClean="0"/>
              <a:t>Uwagi do tworzenia aplikacji wielowątkowych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3"/>
            <a:ext cx="8280920" cy="1440159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Należy </a:t>
            </a:r>
            <a:r>
              <a:rPr lang="pl-PL" dirty="0"/>
              <a:t>włączyć bibliotekę </a:t>
            </a:r>
            <a:r>
              <a:rPr lang="pl-PL" dirty="0" err="1" smtClean="0"/>
              <a:t>pthread</a:t>
            </a:r>
            <a:r>
              <a:rPr lang="pl-PL" dirty="0" smtClean="0"/>
              <a:t> do opcji konsolidacji</a:t>
            </a:r>
            <a:endParaRPr lang="pl-PL" dirty="0" smtClean="0"/>
          </a:p>
          <a:p>
            <a:r>
              <a:rPr lang="pl-PL" dirty="0"/>
              <a:t>Należy włączyć makro: _</a:t>
            </a:r>
            <a:r>
              <a:rPr lang="pl-PL" dirty="0" smtClean="0"/>
              <a:t>REENTRANT (fragmenty kodu typu re-</a:t>
            </a:r>
            <a:r>
              <a:rPr lang="pl-PL" dirty="0" err="1" smtClean="0"/>
              <a:t>entrant</a:t>
            </a:r>
            <a:r>
              <a:rPr lang="pl-PL" dirty="0" smtClean="0"/>
              <a:t> mogą być równocześnie wywoływane przez wiele wątków w programie i nie zaszkodzi to ich spójności)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6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63428"/>
            <a:ext cx="8334375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827584" y="3573016"/>
            <a:ext cx="756084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pthread_create</a:t>
            </a:r>
            <a:r>
              <a:rPr lang="en-US" dirty="0"/>
              <a:t>(</a:t>
            </a:r>
            <a:r>
              <a:rPr lang="en-US" dirty="0" err="1"/>
              <a:t>pthread_t</a:t>
            </a:r>
            <a:r>
              <a:rPr lang="en-US" dirty="0"/>
              <a:t> *thread, </a:t>
            </a:r>
            <a:r>
              <a:rPr lang="en-US" dirty="0" err="1"/>
              <a:t>pthread_attr_t</a:t>
            </a:r>
            <a:r>
              <a:rPr lang="en-US" dirty="0"/>
              <a:t> *</a:t>
            </a:r>
            <a:r>
              <a:rPr lang="en-US" dirty="0" err="1"/>
              <a:t>attr</a:t>
            </a:r>
            <a:r>
              <a:rPr lang="en-US" dirty="0"/>
              <a:t>, void</a:t>
            </a:r>
          </a:p>
          <a:p>
            <a:r>
              <a:rPr lang="en-US" dirty="0"/>
              <a:t>*(*</a:t>
            </a:r>
            <a:r>
              <a:rPr lang="en-US" dirty="0" err="1"/>
              <a:t>start_routine</a:t>
            </a:r>
            <a:r>
              <a:rPr lang="en-US" dirty="0"/>
              <a:t>)(void *), void *</a:t>
            </a:r>
            <a:r>
              <a:rPr lang="en-US" dirty="0" err="1"/>
              <a:t>arg</a:t>
            </a:r>
            <a:r>
              <a:rPr lang="en-US" dirty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3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7</a:t>
            </a:fld>
            <a:endParaRPr lang="pl-PL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395536" y="332656"/>
            <a:ext cx="829126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/>
              <a:t>Kończenie pracy wątku</a:t>
            </a:r>
            <a:endParaRPr lang="pl-PL" sz="3200" dirty="0"/>
          </a:p>
        </p:txBody>
      </p:sp>
      <p:sp>
        <p:nvSpPr>
          <p:cNvPr id="9" name="Prostokąt 8"/>
          <p:cNvSpPr/>
          <p:nvPr/>
        </p:nvSpPr>
        <p:spPr>
          <a:xfrm>
            <a:off x="996541" y="1052736"/>
            <a:ext cx="756084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/>
              <a:t>void </a:t>
            </a:r>
            <a:r>
              <a:rPr lang="en-US" dirty="0" err="1"/>
              <a:t>pthread_exit</a:t>
            </a:r>
            <a:r>
              <a:rPr lang="en-US" dirty="0"/>
              <a:t>(void *</a:t>
            </a:r>
            <a:r>
              <a:rPr lang="en-US" dirty="0" err="1"/>
              <a:t>retval</a:t>
            </a:r>
            <a:r>
              <a:rPr lang="en-US" dirty="0"/>
              <a:t>);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83568" y="17728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Atrybuty:</a:t>
            </a:r>
          </a:p>
          <a:p>
            <a:r>
              <a:rPr lang="pl-PL" dirty="0" err="1" smtClean="0"/>
              <a:t>retval</a:t>
            </a:r>
            <a:r>
              <a:rPr lang="pl-PL" dirty="0" smtClean="0"/>
              <a:t> – identyfikator wątku (można się jeszcze do niego odwołać, choć wątek zakończył działanie)</a:t>
            </a:r>
          </a:p>
          <a:p>
            <a:pPr algn="just"/>
            <a:r>
              <a:rPr lang="pl-PL" dirty="0" smtClean="0"/>
              <a:t>Uwaga: Jako parametr </a:t>
            </a:r>
            <a:r>
              <a:rPr lang="pl-PL" dirty="0" err="1" smtClean="0"/>
              <a:t>retval</a:t>
            </a:r>
            <a:r>
              <a:rPr lang="pl-PL" dirty="0" smtClean="0"/>
              <a:t> nie należy podawać zmiennych lokalnych.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415440" y="3501008"/>
            <a:ext cx="829126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/>
              <a:t>Oczekiwanie na zakończenie wątku</a:t>
            </a:r>
            <a:endParaRPr lang="pl-PL" sz="3200" dirty="0"/>
          </a:p>
        </p:txBody>
      </p:sp>
      <p:sp>
        <p:nvSpPr>
          <p:cNvPr id="13" name="Prostokąt 12"/>
          <p:cNvSpPr/>
          <p:nvPr/>
        </p:nvSpPr>
        <p:spPr>
          <a:xfrm>
            <a:off x="1016445" y="4221088"/>
            <a:ext cx="756084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pthread_join</a:t>
            </a:r>
            <a:r>
              <a:rPr lang="en-US" dirty="0"/>
              <a:t>(</a:t>
            </a:r>
            <a:r>
              <a:rPr lang="en-US" dirty="0" err="1"/>
              <a:t>pthread_t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, void **</a:t>
            </a:r>
            <a:r>
              <a:rPr lang="en-US" dirty="0" err="1"/>
              <a:t>thread_return</a:t>
            </a:r>
            <a:r>
              <a:rPr lang="en-US" dirty="0"/>
              <a:t>);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03472" y="494116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Atrybuty:</a:t>
            </a:r>
          </a:p>
          <a:p>
            <a:r>
              <a:rPr lang="en-US" dirty="0" err="1"/>
              <a:t>th</a:t>
            </a:r>
            <a:r>
              <a:rPr lang="pl-PL" dirty="0" smtClean="0"/>
              <a:t> – identyfikator wątku, na który oczekujemy</a:t>
            </a:r>
          </a:p>
          <a:p>
            <a:r>
              <a:rPr lang="en-US" dirty="0" err="1" smtClean="0"/>
              <a:t>thread_return</a:t>
            </a:r>
            <a:r>
              <a:rPr lang="pl-PL" dirty="0" smtClean="0"/>
              <a:t> – wskaźnik na wskaźnik pokazujący na wartość zwracaną przez wątek </a:t>
            </a:r>
            <a:endParaRPr lang="pl-PL" dirty="0"/>
          </a:p>
          <a:p>
            <a:r>
              <a:rPr lang="pl-PL" dirty="0" smtClean="0"/>
              <a:t>Funkcja zwraca:</a:t>
            </a:r>
            <a:br>
              <a:rPr lang="pl-PL" dirty="0" smtClean="0"/>
            </a:br>
            <a:r>
              <a:rPr lang="pl-PL" dirty="0" smtClean="0"/>
              <a:t>0 – sukces, lub kod błędu.</a:t>
            </a:r>
          </a:p>
        </p:txBody>
      </p:sp>
    </p:spTree>
    <p:extLst>
      <p:ext uri="{BB962C8B-B14F-4D97-AF65-F5344CB8AC3E}">
        <p14:creationId xmlns:p14="http://schemas.microsoft.com/office/powerpoint/2010/main" val="11682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Pierwszy program wielowątkowy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8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68829" y="620688"/>
            <a:ext cx="4403171" cy="57554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smtClean="0"/>
              <a:t>#</a:t>
            </a:r>
            <a:r>
              <a:rPr lang="pl-PL" sz="1600" dirty="0" err="1" smtClean="0"/>
              <a:t>include</a:t>
            </a:r>
            <a:r>
              <a:rPr lang="pl-PL" sz="1600" dirty="0" smtClean="0"/>
              <a:t> &lt;</a:t>
            </a:r>
            <a:r>
              <a:rPr lang="pl-PL" sz="1600" dirty="0" err="1" smtClean="0"/>
              <a:t>string.h</a:t>
            </a:r>
            <a:r>
              <a:rPr lang="pl-PL" sz="1600" dirty="0" smtClean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pthread.h</a:t>
            </a:r>
            <a:r>
              <a:rPr lang="pl-PL" sz="1600" dirty="0"/>
              <a:t>&gt;</a:t>
            </a:r>
          </a:p>
          <a:p>
            <a:endParaRPr lang="pl-PL" sz="1600" dirty="0"/>
          </a:p>
          <a:p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 *</a:t>
            </a:r>
            <a:r>
              <a:rPr lang="pl-PL" sz="1600" dirty="0" err="1">
                <a:solidFill>
                  <a:srgbClr val="FF0000"/>
                </a:solidFill>
              </a:rPr>
              <a:t>thread_function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 *</a:t>
            </a:r>
            <a:r>
              <a:rPr lang="pl-PL" sz="1600" dirty="0" err="1">
                <a:solidFill>
                  <a:srgbClr val="FF0000"/>
                </a:solidFill>
              </a:rPr>
              <a:t>arg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endParaRPr lang="pl-PL" sz="1600" dirty="0"/>
          </a:p>
          <a:p>
            <a:r>
              <a:rPr lang="pl-PL" sz="1600" dirty="0"/>
              <a:t>char </a:t>
            </a:r>
            <a:r>
              <a:rPr lang="pl-PL" sz="1600" dirty="0" err="1"/>
              <a:t>message</a:t>
            </a:r>
            <a:r>
              <a:rPr lang="pl-PL" sz="1600" dirty="0"/>
              <a:t>[] = "Hello World";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 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res;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pthread_t</a:t>
            </a:r>
            <a:r>
              <a:rPr lang="pl-PL" sz="1600" dirty="0"/>
              <a:t> </a:t>
            </a:r>
            <a:r>
              <a:rPr lang="pl-PL" sz="1600" dirty="0" err="1"/>
              <a:t>a_thread</a:t>
            </a:r>
            <a:r>
              <a:rPr lang="pl-PL" sz="1600" dirty="0"/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thread_result</a:t>
            </a:r>
            <a:r>
              <a:rPr lang="pl-PL" sz="1600" dirty="0"/>
              <a:t>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res = </a:t>
            </a:r>
            <a:r>
              <a:rPr lang="en-US" sz="1600" dirty="0" err="1">
                <a:solidFill>
                  <a:srgbClr val="FF0000"/>
                </a:solidFill>
              </a:rPr>
              <a:t>pthread_create</a:t>
            </a:r>
            <a:r>
              <a:rPr lang="en-US" sz="1600" dirty="0">
                <a:solidFill>
                  <a:srgbClr val="FF0000"/>
                </a:solidFill>
              </a:rPr>
              <a:t>(&amp;</a:t>
            </a:r>
            <a:r>
              <a:rPr lang="en-US" sz="1600" dirty="0" err="1">
                <a:solidFill>
                  <a:srgbClr val="FF0000"/>
                </a:solidFill>
              </a:rPr>
              <a:t>a_thread</a:t>
            </a:r>
            <a:r>
              <a:rPr lang="en-US" sz="1600" dirty="0">
                <a:solidFill>
                  <a:srgbClr val="FF0000"/>
                </a:solidFill>
              </a:rPr>
              <a:t>, NULL, </a:t>
            </a:r>
            <a:r>
              <a:rPr lang="en-US" sz="1600" dirty="0" err="1">
                <a:solidFill>
                  <a:srgbClr val="FF0000"/>
                </a:solidFill>
              </a:rPr>
              <a:t>thread_function</a:t>
            </a:r>
            <a:r>
              <a:rPr lang="en-US" sz="1600" dirty="0">
                <a:solidFill>
                  <a:srgbClr val="FF0000"/>
                </a:solidFill>
              </a:rPr>
              <a:t>, (void *)message);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creation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("Waiting for thread to finish...\n");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res = </a:t>
            </a:r>
            <a:r>
              <a:rPr lang="pl-PL" sz="1600" dirty="0" err="1">
                <a:solidFill>
                  <a:srgbClr val="FF0000"/>
                </a:solidFill>
              </a:rPr>
              <a:t>pthread_join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a_thread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r>
              <a:rPr lang="pl-PL" sz="1600" dirty="0" smtClean="0">
                <a:solidFill>
                  <a:srgbClr val="FF0000"/>
                </a:solidFill>
              </a:rPr>
              <a:t>&amp;</a:t>
            </a:r>
            <a:r>
              <a:rPr lang="pl-PL" sz="1600" dirty="0" err="1" smtClean="0">
                <a:solidFill>
                  <a:srgbClr val="FF0000"/>
                </a:solidFill>
              </a:rPr>
              <a:t>thread_result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572000" y="630965"/>
            <a:ext cx="4392488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join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("Thread joined, it returned %s\n", (char </a:t>
            </a:r>
            <a:r>
              <a:rPr lang="en-US" sz="1600" dirty="0" smtClean="0"/>
              <a:t>*)</a:t>
            </a:r>
            <a:r>
              <a:rPr lang="pl-PL" sz="1600" dirty="0" smtClean="0"/>
              <a:t> 		</a:t>
            </a:r>
            <a:r>
              <a:rPr lang="en-US" sz="1600" dirty="0" err="1" smtClean="0"/>
              <a:t>thread_result</a:t>
            </a:r>
            <a:r>
              <a:rPr lang="en-US" sz="1600" dirty="0"/>
              <a:t>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("Message is now %s\n", message);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  <a:p>
            <a:r>
              <a:rPr lang="pl-PL" sz="1600" dirty="0" smtClean="0"/>
              <a:t> </a:t>
            </a:r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thread_function</a:t>
            </a:r>
            <a:r>
              <a:rPr lang="pl-PL" sz="1600" dirty="0"/>
              <a:t>(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arg</a:t>
            </a:r>
            <a:r>
              <a:rPr lang="pl-PL" sz="1600" dirty="0"/>
              <a:t>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thread_function</a:t>
            </a:r>
            <a:r>
              <a:rPr lang="en-US" sz="1600" dirty="0"/>
              <a:t> is running. Argument was %s\n", (char *)</a:t>
            </a:r>
            <a:r>
              <a:rPr lang="en-US" sz="1600" dirty="0" err="1"/>
              <a:t>arg</a:t>
            </a:r>
            <a:r>
              <a:rPr lang="en-US" sz="1600" dirty="0"/>
              <a:t>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sleep</a:t>
            </a:r>
            <a:r>
              <a:rPr lang="pl-PL" sz="1600" dirty="0"/>
              <a:t>(3);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strcpy</a:t>
            </a:r>
            <a:r>
              <a:rPr lang="pl-PL" sz="1600" dirty="0"/>
              <a:t>(</a:t>
            </a:r>
            <a:r>
              <a:rPr lang="pl-PL" sz="1600" dirty="0" err="1"/>
              <a:t>message</a:t>
            </a:r>
            <a:r>
              <a:rPr lang="pl-PL" sz="1600" dirty="0"/>
              <a:t>, "</a:t>
            </a:r>
            <a:r>
              <a:rPr lang="pl-PL" sz="1600" dirty="0" err="1"/>
              <a:t>Bye</a:t>
            </a:r>
            <a:r>
              <a:rPr lang="pl-PL" sz="1600" dirty="0"/>
              <a:t>!");</a:t>
            </a:r>
          </a:p>
          <a:p>
            <a:r>
              <a:rPr lang="en-US" sz="1600" dirty="0"/>
              <a:t>    </a:t>
            </a:r>
            <a:r>
              <a:rPr lang="en-US" sz="1600" dirty="0" err="1">
                <a:solidFill>
                  <a:srgbClr val="FF0000"/>
                </a:solidFill>
              </a:rPr>
              <a:t>pthread_exit</a:t>
            </a:r>
            <a:r>
              <a:rPr lang="en-US" sz="1600" dirty="0">
                <a:solidFill>
                  <a:srgbClr val="FF0000"/>
                </a:solidFill>
              </a:rPr>
              <a:t>("Thank you for the CPU time");</a:t>
            </a:r>
          </a:p>
          <a:p>
            <a:r>
              <a:rPr lang="pl-PL" sz="1600" dirty="0"/>
              <a:t>}</a:t>
            </a:r>
          </a:p>
          <a:p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4720006" y="5244143"/>
            <a:ext cx="4248472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$ ./thread1</a:t>
            </a:r>
          </a:p>
          <a:p>
            <a:r>
              <a:rPr lang="en-US" sz="1400" dirty="0"/>
              <a:t>Waiting for thread to finish...</a:t>
            </a:r>
          </a:p>
          <a:p>
            <a:r>
              <a:rPr lang="en-US" sz="1400" dirty="0" err="1"/>
              <a:t>thread_function</a:t>
            </a:r>
            <a:r>
              <a:rPr lang="en-US" sz="1400" dirty="0"/>
              <a:t> is running. Argument was Hello World</a:t>
            </a:r>
          </a:p>
          <a:p>
            <a:r>
              <a:rPr lang="en-US" sz="1400" dirty="0"/>
              <a:t>Thread joined, it returned Thank you for the CPU time</a:t>
            </a:r>
          </a:p>
          <a:p>
            <a:r>
              <a:rPr lang="en-US" sz="1400" dirty="0"/>
              <a:t>Message is now Bye!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2779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 smtClean="0"/>
              <a:t>thread_function</a:t>
            </a:r>
            <a:r>
              <a:rPr lang="pl-PL" dirty="0" smtClean="0"/>
              <a:t> jest funkcją, która rozpocznie działanie w nowym wątku</a:t>
            </a:r>
          </a:p>
          <a:p>
            <a:r>
              <a:rPr lang="pl-PL" dirty="0" smtClean="0"/>
              <a:t>W funkcji powoływany jest nowy wątek, obsługiwany przez </a:t>
            </a:r>
            <a:r>
              <a:rPr lang="pl-PL" dirty="0" err="1" smtClean="0"/>
              <a:t>thead_function</a:t>
            </a:r>
            <a:r>
              <a:rPr lang="pl-PL" dirty="0" smtClean="0"/>
              <a:t>, wątek przyjmuje domyślne parametry (NULL), a do funkcji wykonującej jako parametr zostaje wysłana tablica </a:t>
            </a:r>
            <a:r>
              <a:rPr lang="pl-PL" dirty="0" err="1" smtClean="0"/>
              <a:t>message</a:t>
            </a:r>
            <a:endParaRPr lang="pl-PL" dirty="0" smtClean="0"/>
          </a:p>
          <a:p>
            <a:r>
              <a:rPr lang="pl-PL" dirty="0" smtClean="0"/>
              <a:t>Program główny kontynuuje swoje obliczenia i oczekuje na zakończenie utworzonego wątku (</a:t>
            </a:r>
            <a:r>
              <a:rPr lang="pl-PL" dirty="0" err="1" smtClean="0"/>
              <a:t>pthread_join</a:t>
            </a:r>
            <a:r>
              <a:rPr lang="pl-PL" dirty="0" smtClean="0"/>
              <a:t>)</a:t>
            </a:r>
          </a:p>
          <a:p>
            <a:r>
              <a:rPr lang="pl-PL" dirty="0" smtClean="0"/>
              <a:t>Wątek potwierdza odebranie danych przez parametr wywołania funkcji, modyfikuje stan współdzielonej zmiennej i kończy swoje </a:t>
            </a:r>
            <a:r>
              <a:rPr lang="pl-PL" dirty="0"/>
              <a:t>działanie (</a:t>
            </a:r>
            <a:r>
              <a:rPr lang="pl-PL" dirty="0" err="1" smtClean="0"/>
              <a:t>pthread_exit</a:t>
            </a:r>
            <a:r>
              <a:rPr lang="pl-PL" dirty="0" smtClean="0"/>
              <a:t>).</a:t>
            </a:r>
          </a:p>
          <a:p>
            <a:r>
              <a:rPr lang="pl-PL" dirty="0" smtClean="0"/>
              <a:t>Następuje zakończenie programu macierzystego.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5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3473</Words>
  <Application>Microsoft Office PowerPoint</Application>
  <PresentationFormat>Pokaz na ekranie (4:3)</PresentationFormat>
  <Paragraphs>609</Paragraphs>
  <Slides>31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Wątki</vt:lpstr>
      <vt:lpstr>Potrzeba wprowadzania wątków</vt:lpstr>
      <vt:lpstr>Definicja wątku</vt:lpstr>
      <vt:lpstr>Zalety stosowania wątków</vt:lpstr>
      <vt:lpstr>Wady stosowania wątków</vt:lpstr>
      <vt:lpstr>Uwagi do tworzenia aplikacji wielowątkowych</vt:lpstr>
      <vt:lpstr>Prezentacja programu PowerPoint</vt:lpstr>
      <vt:lpstr>Pierwszy program wielowątkowy</vt:lpstr>
      <vt:lpstr>Jak to działa?</vt:lpstr>
      <vt:lpstr>Sprawdzenie, czy wątki się przełączają?</vt:lpstr>
      <vt:lpstr>Problem aktywnego czekania…</vt:lpstr>
      <vt:lpstr>Synchronizacja z zastosowaniem semaforów</vt:lpstr>
      <vt:lpstr>Wyjście programu</vt:lpstr>
      <vt:lpstr>Komentarz</vt:lpstr>
      <vt:lpstr>Zależności czasowe</vt:lpstr>
      <vt:lpstr>Wyjście programu</vt:lpstr>
      <vt:lpstr>Komentarz</vt:lpstr>
      <vt:lpstr>Mutexy</vt:lpstr>
      <vt:lpstr>Funkcje do obsługi mutexów</vt:lpstr>
      <vt:lpstr>Przykład – ochrona współdzielonych danych z zastosowaniem mutex’a</vt:lpstr>
      <vt:lpstr>Wyjście programu</vt:lpstr>
      <vt:lpstr>Jak to działa? (1)</vt:lpstr>
      <vt:lpstr>Jak to działa? (2)</vt:lpstr>
      <vt:lpstr>Argumenty wątków (wybrane)</vt:lpstr>
      <vt:lpstr>Kończenie wątku bez oczekiwania na wspólne zakończenie </vt:lpstr>
      <vt:lpstr>Wyjście programu</vt:lpstr>
      <vt:lpstr>Komentarz</vt:lpstr>
      <vt:lpstr>Wielo-wielowątkowa aplikacja</vt:lpstr>
      <vt:lpstr>Wyjście programu</vt:lpstr>
      <vt:lpstr>Jak to działa?</vt:lpstr>
      <vt:lpstr>Interesujące zjawisko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ssamolej</cp:lastModifiedBy>
  <cp:revision>119</cp:revision>
  <dcterms:created xsi:type="dcterms:W3CDTF">2013-03-15T16:27:06Z</dcterms:created>
  <dcterms:modified xsi:type="dcterms:W3CDTF">2013-04-10T07:42:59Z</dcterms:modified>
</cp:coreProperties>
</file>