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65" r:id="rId4"/>
    <p:sldId id="285" r:id="rId5"/>
    <p:sldId id="267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33EA8-7925-4273-ADE5-AF1BE5C1AA67}" type="datetimeFigureOut">
              <a:rPr lang="pl-PL" smtClean="0"/>
              <a:t>2014-05-06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1D13D-3F56-4374-811A-A7B5849407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26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CF1F-5D24-473F-811C-5529527EA950}" type="datetime1">
              <a:rPr lang="pl-PL" smtClean="0"/>
              <a:t>2014-05-06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C7D7-772A-4C81-A815-901EF0E86F72}" type="datetime1">
              <a:rPr lang="pl-PL" smtClean="0"/>
              <a:t>2014-05-06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5406-4D6C-4206-8A40-DE07A96E9267}" type="datetime1">
              <a:rPr lang="pl-PL" smtClean="0"/>
              <a:t>2014-05-06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BC47-2547-4A27-8B02-B0FF14D51E1D}" type="datetime1">
              <a:rPr lang="pl-PL" smtClean="0"/>
              <a:t>2014-05-06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E124-4CC4-47B6-8E73-EF1DB1403661}" type="datetime1">
              <a:rPr lang="pl-PL" smtClean="0"/>
              <a:t>2014-05-06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4694-5AAD-4B10-9D54-48B3EF7A065C}" type="datetime1">
              <a:rPr lang="pl-PL" smtClean="0"/>
              <a:t>2014-05-06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6FCA0-C6F8-4E6D-94D8-24AA71C0F924}" type="datetime1">
              <a:rPr lang="pl-PL" smtClean="0"/>
              <a:t>2014-05-06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4CD3F-CAA2-40DD-A51C-81730CC82913}" type="datetime1">
              <a:rPr lang="pl-PL" smtClean="0"/>
              <a:t>2014-05-06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59B1-9192-490E-A8B4-A30FED19AE6C}" type="datetime1">
              <a:rPr lang="pl-PL" smtClean="0"/>
              <a:t>2014-05-06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C828F-1EED-4364-B096-576EB6FEF433}" type="datetime1">
              <a:rPr lang="pl-PL" smtClean="0"/>
              <a:t>2014-05-06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9DDE-9F19-455E-87EA-312873CB984A}" type="datetime1">
              <a:rPr lang="pl-PL" smtClean="0"/>
              <a:t>2014-05-06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DC634-7587-47A7-88ED-AD4E4FE44568}" type="datetime1">
              <a:rPr lang="pl-PL" smtClean="0"/>
              <a:t>2014-05-06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321E-BDE9-4DCB-8CEB-ED78598C1C2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usr\include\sys\file.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pl-PL" dirty="0" smtClean="0"/>
              <a:t>Procesy, pliki, potoki</a:t>
            </a:r>
            <a:r>
              <a:rPr lang="pl-PL" smtClean="0"/>
              <a:t>, sygnały </a:t>
            </a:r>
            <a:r>
              <a:rPr lang="pl-PL" dirty="0" smtClean="0"/>
              <a:t>- uzupełnienie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dr inż. Sławomir </a:t>
            </a:r>
            <a:r>
              <a:rPr lang="pl-PL" dirty="0" err="1" smtClean="0"/>
              <a:t>Samolej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Katedra Informatyki i Automatyki</a:t>
            </a:r>
            <a:br>
              <a:rPr lang="pl-PL" dirty="0" smtClean="0"/>
            </a:br>
            <a:r>
              <a:rPr lang="pl-PL" dirty="0" smtClean="0"/>
              <a:t>Politechnika Rzeszowska</a:t>
            </a:r>
          </a:p>
          <a:p>
            <a:r>
              <a:rPr lang="pl-PL" dirty="0" smtClean="0"/>
              <a:t>Program przedmiotu oparto w części na materiałach opublikowanych na: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>
                <a:hlinkClick r:id="rId2"/>
              </a:rPr>
              <a:t>http://wazniak.mimuw.edu.pl/</a:t>
            </a:r>
            <a:endParaRPr lang="pl-PL" dirty="0" smtClean="0"/>
          </a:p>
          <a:p>
            <a:r>
              <a:rPr lang="pl-PL" dirty="0" smtClean="0"/>
              <a:t>oraz</a:t>
            </a:r>
            <a:br>
              <a:rPr lang="pl-PL" dirty="0" smtClean="0"/>
            </a:br>
            <a:r>
              <a:rPr lang="pl-PL" dirty="0" smtClean="0"/>
              <a:t>Na materiałach opracowanych przez </a:t>
            </a:r>
            <a:br>
              <a:rPr lang="pl-PL" dirty="0" smtClean="0"/>
            </a:br>
            <a:r>
              <a:rPr lang="pl-PL" dirty="0" smtClean="0"/>
              <a:t>dr inż. Jędrzeja </a:t>
            </a:r>
            <a:r>
              <a:rPr lang="pl-PL" dirty="0" err="1" smtClean="0"/>
              <a:t>Ułasiewicza</a:t>
            </a:r>
            <a:r>
              <a:rPr lang="pl-PL" dirty="0" smtClean="0"/>
              <a:t>:</a:t>
            </a:r>
            <a:br>
              <a:rPr lang="pl-PL" dirty="0" smtClean="0"/>
            </a:br>
            <a:r>
              <a:rPr lang="pl-PL" dirty="0" err="1" smtClean="0"/>
              <a:t>jedrzej.ulasiewicz.staff.iiar.pwr.wroc.pl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Procesy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3200" dirty="0" smtClean="0"/>
              <a:t>Wysyłanie danych ze pomocą </a:t>
            </a:r>
            <a:r>
              <a:rPr lang="pl-PL" sz="3200" dirty="0" err="1" smtClean="0"/>
              <a:t>popen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84759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{ FILE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char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sprintf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Once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upon a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time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there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was...\n”);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popen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(“od -c”, “w”);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!= NULL)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{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fwrite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(char),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strlen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),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pl-PL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pclose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write_fp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5508104" y="5097680"/>
            <a:ext cx="3384376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dirty="0"/>
              <a:t>$ ./popen2</a:t>
            </a:r>
          </a:p>
          <a:p>
            <a:r>
              <a:rPr lang="pt-BR" dirty="0"/>
              <a:t>0000000 O n c e u p o n a t i m e</a:t>
            </a:r>
          </a:p>
          <a:p>
            <a:r>
              <a:rPr lang="pt-BR" dirty="0"/>
              <a:t>0000020 , t h e r e w a s . . . \n</a:t>
            </a:r>
          </a:p>
          <a:p>
            <a:r>
              <a:rPr lang="pt-BR" dirty="0"/>
              <a:t>0000037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30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Przekazywanie większej ilości danych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1196752"/>
            <a:ext cx="6606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sz="14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{ FILE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char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memset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, ‘\0’,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popen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ps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-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ax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“r”);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!= NULL) </a:t>
            </a:r>
            <a:endParaRPr lang="pl-PL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{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fread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(char), </a:t>
            </a:r>
            <a:endParaRPr lang="pl-PL" sz="1400" dirty="0" smtClean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BUFSIZ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 &gt; 0) </a:t>
            </a:r>
            <a:endParaRPr lang="pl-PL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{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– 1] = ‘\0’;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(“Reading:-\n %s\n”, </a:t>
            </a:r>
            <a:r>
              <a:rPr lang="pl-PL" sz="1400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fread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),</a:t>
            </a:r>
          </a:p>
          <a:p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              BUFSIZ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sz="1400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pclose</a:t>
            </a:r>
            <a:r>
              <a:rPr lang="pl-PL" sz="1400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sz="14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}</a:t>
            </a:r>
            <a:endParaRPr lang="pl-PL" sz="1400" dirty="0">
              <a:latin typeface="Consolas" pitchFamily="49" charset="0"/>
              <a:cs typeface="Consolas" pitchFamily="49" charset="0"/>
            </a:endParaRPr>
          </a:p>
          <a:p>
            <a:r>
              <a:rPr lang="pl-PL" sz="1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sz="1400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400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sz="1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5580112" y="2484477"/>
            <a:ext cx="3384376" cy="39703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./popen3</a:t>
            </a:r>
          </a:p>
          <a:p>
            <a:r>
              <a:rPr lang="pl-PL" dirty="0"/>
              <a:t>Reading:-</a:t>
            </a:r>
          </a:p>
          <a:p>
            <a:r>
              <a:rPr lang="pl-PL" dirty="0"/>
              <a:t>PID TTY STAT TIME COMMAND</a:t>
            </a:r>
          </a:p>
          <a:p>
            <a:r>
              <a:rPr lang="pl-PL" dirty="0"/>
              <a:t>1 ? S 0:04 </a:t>
            </a:r>
            <a:r>
              <a:rPr lang="pl-PL" dirty="0" err="1"/>
              <a:t>init</a:t>
            </a:r>
            <a:endParaRPr lang="pl-PL" dirty="0"/>
          </a:p>
          <a:p>
            <a:r>
              <a:rPr lang="pl-PL" dirty="0"/>
              <a:t>2 ? SW 0:00 [</a:t>
            </a:r>
            <a:r>
              <a:rPr lang="pl-PL" dirty="0" err="1"/>
              <a:t>kflushd</a:t>
            </a:r>
            <a:r>
              <a:rPr lang="pl-PL" dirty="0"/>
              <a:t>]</a:t>
            </a:r>
          </a:p>
          <a:p>
            <a:r>
              <a:rPr lang="pl-PL" dirty="0"/>
              <a:t>3 ? SW 0:00 [</a:t>
            </a:r>
            <a:r>
              <a:rPr lang="pl-PL" dirty="0" err="1"/>
              <a:t>kpiod</a:t>
            </a:r>
            <a:r>
              <a:rPr lang="pl-PL" dirty="0"/>
              <a:t>]</a:t>
            </a:r>
          </a:p>
          <a:p>
            <a:r>
              <a:rPr lang="pl-PL" dirty="0"/>
              <a:t>4 ? SW 0:00 [</a:t>
            </a:r>
            <a:r>
              <a:rPr lang="pl-PL" dirty="0" err="1"/>
              <a:t>kswapd</a:t>
            </a:r>
            <a:r>
              <a:rPr lang="pl-PL" dirty="0"/>
              <a:t>]</a:t>
            </a:r>
          </a:p>
          <a:p>
            <a:r>
              <a:rPr lang="pl-PL" dirty="0"/>
              <a:t>5 ? SW&lt; 0:00 [</a:t>
            </a:r>
            <a:r>
              <a:rPr lang="pl-PL" dirty="0" err="1"/>
              <a:t>mdrecoveryd</a:t>
            </a:r>
            <a:r>
              <a:rPr lang="pl-PL" dirty="0"/>
              <a:t>]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240 tty2 S 0:02 </a:t>
            </a:r>
            <a:r>
              <a:rPr lang="pl-PL" dirty="0" err="1"/>
              <a:t>emacs</a:t>
            </a:r>
            <a:r>
              <a:rPr lang="pl-PL" dirty="0"/>
              <a:t> draft1.txt</a:t>
            </a:r>
          </a:p>
          <a:p>
            <a:r>
              <a:rPr lang="pl-PL" dirty="0"/>
              <a:t>Reading:-</a:t>
            </a:r>
          </a:p>
          <a:p>
            <a:r>
              <a:rPr lang="pl-PL" dirty="0"/>
              <a:t>368 tty1 S 0:00 ./popen3</a:t>
            </a:r>
          </a:p>
          <a:p>
            <a:r>
              <a:rPr lang="pl-PL" dirty="0"/>
              <a:t>369 tty1 R 0:00 </a:t>
            </a:r>
            <a:r>
              <a:rPr lang="pl-PL" dirty="0" err="1"/>
              <a:t>ps</a:t>
            </a:r>
            <a:r>
              <a:rPr lang="pl-PL" dirty="0"/>
              <a:t> -</a:t>
            </a:r>
            <a:r>
              <a:rPr lang="pl-PL" dirty="0" err="1"/>
              <a:t>ax</a:t>
            </a:r>
            <a:endParaRPr lang="pl-PL" dirty="0"/>
          </a:p>
          <a:p>
            <a:r>
              <a:rPr lang="pl-PL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1265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7864" y="58614"/>
            <a:ext cx="2376264" cy="274042"/>
          </a:xfrm>
        </p:spPr>
        <p:txBody>
          <a:bodyPr>
            <a:noAutofit/>
          </a:bodyPr>
          <a:lstStyle/>
          <a:p>
            <a:r>
              <a:rPr lang="pl-PL" sz="2800" dirty="0" smtClean="0"/>
              <a:t>Potoki i </a:t>
            </a:r>
            <a:r>
              <a:rPr lang="pl-PL" sz="2800" dirty="0" err="1" smtClean="0"/>
              <a:t>exec</a:t>
            </a:r>
            <a:r>
              <a:rPr lang="pl-PL" sz="2800" dirty="0" smtClean="0"/>
              <a:t>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5496" y="620688"/>
            <a:ext cx="5544616" cy="57554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 smtClean="0"/>
              <a:t>data_processed</a:t>
            </a:r>
            <a:r>
              <a:rPr lang="pl-PL" sz="1600" dirty="0" smtClean="0"/>
              <a:t>; </a:t>
            </a:r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file_pipes</a:t>
            </a:r>
            <a:r>
              <a:rPr lang="pl-PL" sz="1600" dirty="0"/>
              <a:t>[2];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const</a:t>
            </a:r>
            <a:r>
              <a:rPr lang="pl-PL" sz="1600" dirty="0" smtClean="0"/>
              <a:t> </a:t>
            </a:r>
            <a:r>
              <a:rPr lang="pl-PL" sz="1600" dirty="0"/>
              <a:t>char </a:t>
            </a:r>
            <a:r>
              <a:rPr lang="pl-PL" sz="1600" dirty="0" err="1"/>
              <a:t>some_data</a:t>
            </a:r>
            <a:r>
              <a:rPr lang="pl-PL" sz="1600" dirty="0"/>
              <a:t>[] = “123”;</a:t>
            </a:r>
          </a:p>
          <a:p>
            <a:r>
              <a:rPr lang="pl-PL" sz="1600" dirty="0" smtClean="0"/>
              <a:t>  char </a:t>
            </a:r>
            <a:r>
              <a:rPr lang="pl-PL" sz="1600" dirty="0" err="1"/>
              <a:t>buffer</a:t>
            </a:r>
            <a:r>
              <a:rPr lang="pl-PL" sz="1600" dirty="0"/>
              <a:t>[BUFSIZ + 1</a:t>
            </a:r>
            <a:r>
              <a:rPr lang="pl-PL" sz="1600" dirty="0" smtClean="0"/>
              <a:t>]; </a:t>
            </a:r>
            <a:r>
              <a:rPr lang="pl-PL" sz="1600" dirty="0" err="1" smtClean="0"/>
              <a:t>pid_t</a:t>
            </a:r>
            <a:r>
              <a:rPr lang="pl-PL" sz="1600" dirty="0" smtClean="0"/>
              <a:t> </a:t>
            </a:r>
            <a:r>
              <a:rPr lang="pl-PL" sz="1600" dirty="0" err="1"/>
              <a:t>fork_result</a:t>
            </a:r>
            <a:r>
              <a:rPr lang="pl-PL" sz="1600" dirty="0"/>
              <a:t>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memset</a:t>
            </a:r>
            <a:r>
              <a:rPr lang="pl-PL" sz="1600" dirty="0" smtClean="0"/>
              <a:t>(</a:t>
            </a:r>
            <a:r>
              <a:rPr lang="pl-PL" sz="1600" dirty="0" err="1" smtClean="0"/>
              <a:t>buffer</a:t>
            </a:r>
            <a:r>
              <a:rPr lang="pl-PL" sz="1600" dirty="0"/>
              <a:t>, ‘\0’, </a:t>
            </a:r>
            <a:r>
              <a:rPr lang="pl-PL" sz="1600" dirty="0" err="1"/>
              <a:t>sizeof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));</a:t>
            </a:r>
          </a:p>
          <a:p>
            <a:r>
              <a:rPr lang="pl-PL" sz="1600" dirty="0" smtClean="0"/>
              <a:t>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>
                <a:solidFill>
                  <a:srgbClr val="FF0000"/>
                </a:solidFill>
              </a:rPr>
              <a:t>pipe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file_pipes</a:t>
            </a:r>
            <a:r>
              <a:rPr lang="pl-PL" sz="1600" dirty="0">
                <a:solidFill>
                  <a:srgbClr val="FF0000"/>
                </a:solidFill>
              </a:rPr>
              <a:t>) == 0</a:t>
            </a:r>
            <a:r>
              <a:rPr lang="pl-PL" sz="1600" dirty="0"/>
              <a:t>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{  </a:t>
            </a:r>
            <a:r>
              <a:rPr lang="pl-PL" sz="1600" dirty="0" err="1" smtClean="0"/>
              <a:t>fork_result</a:t>
            </a:r>
            <a:r>
              <a:rPr lang="pl-PL" sz="1600" dirty="0" smtClean="0"/>
              <a:t> </a:t>
            </a:r>
            <a:r>
              <a:rPr lang="pl-PL" sz="1600" dirty="0"/>
              <a:t>= </a:t>
            </a:r>
            <a:r>
              <a:rPr lang="pl-PL" sz="1600" dirty="0" err="1"/>
              <a:t>fork</a:t>
            </a:r>
            <a:r>
              <a:rPr lang="pl-PL" sz="1600" dirty="0"/>
              <a:t>();</a:t>
            </a:r>
          </a:p>
          <a:p>
            <a:r>
              <a:rPr lang="pl-PL" sz="1600" dirty="0" smtClean="0"/>
              <a:t> 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fork_result</a:t>
            </a:r>
            <a:r>
              <a:rPr lang="pl-PL" sz="1600" dirty="0"/>
              <a:t> == (</a:t>
            </a:r>
            <a:r>
              <a:rPr lang="pl-PL" sz="1600" dirty="0" err="1"/>
              <a:t>pid_t</a:t>
            </a:r>
            <a:r>
              <a:rPr lang="pl-PL" sz="1600" dirty="0"/>
              <a:t>)-1)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{   </a:t>
            </a:r>
            <a:r>
              <a:rPr lang="pl-PL" sz="1600" dirty="0" err="1" smtClean="0"/>
              <a:t>fprintf</a:t>
            </a:r>
            <a:r>
              <a:rPr lang="pl-PL" sz="1600" dirty="0" smtClean="0"/>
              <a:t>(</a:t>
            </a:r>
            <a:r>
              <a:rPr lang="pl-PL" sz="1600" dirty="0" err="1" smtClean="0"/>
              <a:t>stderr</a:t>
            </a:r>
            <a:r>
              <a:rPr lang="pl-PL" sz="1600" dirty="0"/>
              <a:t>, “</a:t>
            </a:r>
            <a:r>
              <a:rPr lang="pl-PL" sz="1600" dirty="0" err="1"/>
              <a:t>Fork</a:t>
            </a:r>
            <a:r>
              <a:rPr lang="pl-PL" sz="1600" dirty="0"/>
              <a:t> </a:t>
            </a:r>
            <a:r>
              <a:rPr lang="pl-PL" sz="1600" dirty="0" err="1"/>
              <a:t>failure</a:t>
            </a:r>
            <a:r>
              <a:rPr lang="pl-PL" sz="1600" dirty="0" smtClean="0"/>
              <a:t>”);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(EXIT_FAILURE);}</a:t>
            </a:r>
            <a:endParaRPr lang="pl-PL" sz="1600" dirty="0"/>
          </a:p>
          <a:p>
            <a:r>
              <a:rPr lang="pl-PL" sz="1600" dirty="0" smtClean="0"/>
              <a:t>      </a:t>
            </a:r>
            <a:r>
              <a:rPr lang="pl-PL" sz="1600" dirty="0" err="1" smtClean="0"/>
              <a:t>if</a:t>
            </a:r>
            <a:r>
              <a:rPr lang="pl-PL" sz="1600" dirty="0" smtClean="0"/>
              <a:t> </a:t>
            </a:r>
            <a:r>
              <a:rPr lang="pl-PL" sz="1600" dirty="0"/>
              <a:t>(</a:t>
            </a:r>
            <a:r>
              <a:rPr lang="pl-PL" sz="1600" dirty="0" err="1"/>
              <a:t>fork_result</a:t>
            </a:r>
            <a:r>
              <a:rPr lang="pl-PL" sz="1600" dirty="0"/>
              <a:t> == 0) </a:t>
            </a:r>
            <a:endParaRPr lang="pl-PL" sz="1600" dirty="0" smtClean="0"/>
          </a:p>
          <a:p>
            <a:r>
              <a:rPr lang="pl-PL" sz="1600" dirty="0"/>
              <a:t> </a:t>
            </a:r>
            <a:r>
              <a:rPr lang="pl-PL" sz="1600" dirty="0" smtClean="0"/>
              <a:t>     { </a:t>
            </a:r>
            <a:r>
              <a:rPr lang="pl-PL" sz="1600" dirty="0" err="1" smtClean="0">
                <a:solidFill>
                  <a:srgbClr val="FF0000"/>
                </a:solidFill>
              </a:rPr>
              <a:t>sprintf</a:t>
            </a:r>
            <a:r>
              <a:rPr lang="pl-PL" sz="1600" dirty="0" smtClean="0">
                <a:solidFill>
                  <a:srgbClr val="FF0000"/>
                </a:solidFill>
              </a:rPr>
              <a:t>(</a:t>
            </a:r>
            <a:r>
              <a:rPr lang="pl-PL" sz="1600" dirty="0" err="1" smtClean="0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“%d”, </a:t>
            </a:r>
            <a:r>
              <a:rPr lang="pl-PL" sz="1600" dirty="0" err="1">
                <a:solidFill>
                  <a:srgbClr val="FF0000"/>
                </a:solidFill>
              </a:rPr>
              <a:t>file_pipes</a:t>
            </a:r>
            <a:r>
              <a:rPr lang="pl-PL" sz="1600" dirty="0">
                <a:solidFill>
                  <a:srgbClr val="FF0000"/>
                </a:solidFill>
              </a:rPr>
              <a:t>[0]);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      (</a:t>
            </a:r>
            <a:r>
              <a:rPr lang="pl-PL" sz="1600" dirty="0" err="1">
                <a:solidFill>
                  <a:srgbClr val="FF0000"/>
                </a:solidFill>
              </a:rPr>
              <a:t>void</a:t>
            </a:r>
            <a:r>
              <a:rPr lang="pl-PL" sz="1600" dirty="0">
                <a:solidFill>
                  <a:srgbClr val="FF0000"/>
                </a:solidFill>
              </a:rPr>
              <a:t>)</a:t>
            </a:r>
            <a:r>
              <a:rPr lang="pl-PL" sz="1600" dirty="0" err="1">
                <a:solidFill>
                  <a:srgbClr val="FF0000"/>
                </a:solidFill>
              </a:rPr>
              <a:t>execl</a:t>
            </a:r>
            <a:r>
              <a:rPr lang="pl-PL" sz="1600" dirty="0">
                <a:solidFill>
                  <a:srgbClr val="FF0000"/>
                </a:solidFill>
              </a:rPr>
              <a:t>(“pipe4”, “pipe4”, </a:t>
            </a:r>
            <a:r>
              <a:rPr lang="pl-PL" sz="1600" dirty="0" err="1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(char *)0);</a:t>
            </a:r>
          </a:p>
          <a:p>
            <a:r>
              <a:rPr lang="pl-PL" sz="1600" dirty="0" smtClean="0"/>
              <a:t>        </a:t>
            </a:r>
            <a:r>
              <a:rPr lang="pl-PL" sz="1600" dirty="0" err="1" smtClean="0"/>
              <a:t>exit</a:t>
            </a:r>
            <a:r>
              <a:rPr lang="pl-PL" sz="1600" dirty="0" smtClean="0"/>
              <a:t>(EXIT_FAILURE);}</a:t>
            </a:r>
            <a:endParaRPr lang="pl-PL" sz="1600" dirty="0"/>
          </a:p>
          <a:p>
            <a:r>
              <a:rPr lang="pl-PL" sz="1600" dirty="0" smtClean="0"/>
              <a:t>      </a:t>
            </a:r>
            <a:r>
              <a:rPr lang="pl-PL" sz="1600" dirty="0" err="1" smtClean="0"/>
              <a:t>else</a:t>
            </a:r>
            <a:r>
              <a:rPr lang="pl-PL" sz="1600" dirty="0" smtClean="0"/>
              <a:t> 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  { </a:t>
            </a:r>
            <a:r>
              <a:rPr lang="pl-PL" sz="1600" dirty="0" err="1" smtClean="0">
                <a:solidFill>
                  <a:srgbClr val="FF0000"/>
                </a:solidFill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write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file_pipes</a:t>
            </a:r>
            <a:r>
              <a:rPr lang="pl-PL" sz="1600" dirty="0">
                <a:solidFill>
                  <a:srgbClr val="FF0000"/>
                </a:solidFill>
              </a:rPr>
              <a:t>[1], </a:t>
            </a:r>
            <a:r>
              <a:rPr lang="pl-PL" sz="1600" dirty="0" err="1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,</a:t>
            </a:r>
          </a:p>
          <a:p>
            <a:r>
              <a:rPr lang="pl-PL" sz="1600" dirty="0" smtClean="0">
                <a:solidFill>
                  <a:srgbClr val="FF0000"/>
                </a:solidFill>
              </a:rPr>
              <a:t>        </a:t>
            </a:r>
            <a:r>
              <a:rPr lang="pl-PL" sz="1600" dirty="0" err="1" smtClean="0">
                <a:solidFill>
                  <a:srgbClr val="FF0000"/>
                </a:solidFill>
              </a:rPr>
              <a:t>strlen</a:t>
            </a:r>
            <a:r>
              <a:rPr lang="pl-PL" sz="1600" dirty="0" smtClean="0">
                <a:solidFill>
                  <a:srgbClr val="FF0000"/>
                </a:solidFill>
              </a:rPr>
              <a:t>(</a:t>
            </a:r>
            <a:r>
              <a:rPr lang="pl-PL" sz="1600" dirty="0" err="1" smtClean="0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));</a:t>
            </a:r>
          </a:p>
          <a:p>
            <a:r>
              <a:rPr lang="pl-PL" sz="1600" dirty="0" smtClean="0"/>
              <a:t>        </a:t>
            </a:r>
            <a:r>
              <a:rPr lang="pl-PL" sz="1600" dirty="0" err="1" smtClean="0"/>
              <a:t>printf</a:t>
            </a:r>
            <a:r>
              <a:rPr lang="pl-PL" sz="1600" dirty="0"/>
              <a:t>(“%d - </a:t>
            </a:r>
            <a:r>
              <a:rPr lang="pl-PL" sz="1600" dirty="0" err="1"/>
              <a:t>wrote</a:t>
            </a:r>
            <a:r>
              <a:rPr lang="pl-PL" sz="1600" dirty="0"/>
              <a:t> %d </a:t>
            </a:r>
            <a:r>
              <a:rPr lang="pl-PL" sz="1600" dirty="0" err="1"/>
              <a:t>bytes</a:t>
            </a:r>
            <a:r>
              <a:rPr lang="pl-PL" sz="1600" dirty="0"/>
              <a:t>\n”, </a:t>
            </a:r>
            <a:r>
              <a:rPr lang="pl-PL" sz="1600" dirty="0" err="1"/>
              <a:t>getpid</a:t>
            </a:r>
            <a:r>
              <a:rPr lang="pl-PL" sz="1600" dirty="0"/>
              <a:t>(), </a:t>
            </a:r>
            <a:r>
              <a:rPr lang="pl-PL" sz="1600" dirty="0" err="1"/>
              <a:t>data_processed</a:t>
            </a:r>
            <a:r>
              <a:rPr lang="pl-PL" sz="1600" dirty="0" smtClean="0"/>
              <a:t>);}</a:t>
            </a:r>
            <a:endParaRPr lang="pl-PL" sz="1600" dirty="0"/>
          </a:p>
          <a:p>
            <a:r>
              <a:rPr lang="pl-PL" sz="1600" dirty="0" smtClean="0"/>
              <a:t>   }</a:t>
            </a:r>
            <a:endParaRPr lang="pl-PL" sz="1600" dirty="0"/>
          </a:p>
          <a:p>
            <a:r>
              <a:rPr lang="pl-PL" sz="1600" dirty="0" err="1"/>
              <a:t>exit</a:t>
            </a:r>
            <a:r>
              <a:rPr lang="pl-PL" sz="1600" dirty="0"/>
              <a:t>(EXIT_SUCCESS</a:t>
            </a:r>
            <a:r>
              <a:rPr lang="pl-PL" sz="1600" dirty="0" smtClean="0"/>
              <a:t>);}</a:t>
            </a:r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5580112" y="620688"/>
            <a:ext cx="3384376" cy="42780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argc</a:t>
            </a:r>
            <a:r>
              <a:rPr lang="pl-PL" sz="1600" dirty="0"/>
              <a:t>, char *</a:t>
            </a:r>
            <a:r>
              <a:rPr lang="pl-PL" sz="1600" dirty="0" err="1"/>
              <a:t>argv</a:t>
            </a:r>
            <a:r>
              <a:rPr lang="pl-PL" sz="1600" dirty="0"/>
              <a:t>[])</a:t>
            </a:r>
          </a:p>
          <a:p>
            <a:r>
              <a:rPr lang="pl-PL" sz="1600" dirty="0"/>
              <a:t>{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data_processed</a:t>
            </a:r>
            <a:r>
              <a:rPr lang="pl-PL" sz="1600" dirty="0"/>
              <a:t>;</a:t>
            </a:r>
          </a:p>
          <a:p>
            <a:r>
              <a:rPr lang="pl-PL" sz="1600" dirty="0"/>
              <a:t>char </a:t>
            </a:r>
            <a:r>
              <a:rPr lang="pl-PL" sz="1600" dirty="0" err="1"/>
              <a:t>buffer</a:t>
            </a:r>
            <a:r>
              <a:rPr lang="pl-PL" sz="1600" dirty="0"/>
              <a:t>[BUFSIZ + 1];</a:t>
            </a:r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file_descriptor</a:t>
            </a:r>
            <a:r>
              <a:rPr lang="pl-PL" sz="1600" dirty="0"/>
              <a:t>;</a:t>
            </a:r>
          </a:p>
          <a:p>
            <a:r>
              <a:rPr lang="pl-PL" sz="1600" dirty="0" err="1"/>
              <a:t>memset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, ‘\0’, </a:t>
            </a:r>
            <a:r>
              <a:rPr lang="pl-PL" sz="1600" dirty="0" err="1"/>
              <a:t>sizeof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));</a:t>
            </a:r>
          </a:p>
          <a:p>
            <a:r>
              <a:rPr lang="pl-PL" sz="1600" dirty="0" err="1">
                <a:solidFill>
                  <a:srgbClr val="FF0000"/>
                </a:solidFill>
              </a:rPr>
              <a:t>sscanf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argv</a:t>
            </a:r>
            <a:r>
              <a:rPr lang="pl-PL" sz="1600" dirty="0">
                <a:solidFill>
                  <a:srgbClr val="FF0000"/>
                </a:solidFill>
              </a:rPr>
              <a:t>[1], “%d”, &amp;</a:t>
            </a:r>
            <a:r>
              <a:rPr lang="pl-PL" sz="1600" dirty="0" err="1">
                <a:solidFill>
                  <a:srgbClr val="FF0000"/>
                </a:solidFill>
              </a:rPr>
              <a:t>file_descriptor</a:t>
            </a:r>
            <a:r>
              <a:rPr lang="pl-PL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err="1" smtClean="0">
                <a:solidFill>
                  <a:srgbClr val="FF0000"/>
                </a:solidFill>
              </a:rPr>
              <a:t>data_processed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>
                <a:solidFill>
                  <a:srgbClr val="FF0000"/>
                </a:solidFill>
              </a:rPr>
              <a:t>= </a:t>
            </a:r>
            <a:r>
              <a:rPr lang="pl-PL" sz="1600" dirty="0" err="1">
                <a:solidFill>
                  <a:srgbClr val="FF0000"/>
                </a:solidFill>
              </a:rPr>
              <a:t>read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file_descriptor</a:t>
            </a:r>
            <a:r>
              <a:rPr lang="pl-PL" sz="1600" dirty="0">
                <a:solidFill>
                  <a:srgbClr val="FF0000"/>
                </a:solidFill>
              </a:rPr>
              <a:t>, 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pl-PL" sz="1600" dirty="0" err="1" smtClean="0">
                <a:solidFill>
                  <a:srgbClr val="FF0000"/>
                </a:solidFill>
              </a:rPr>
              <a:t>buffer</a:t>
            </a:r>
            <a:r>
              <a:rPr lang="pl-PL" sz="1600" dirty="0">
                <a:solidFill>
                  <a:srgbClr val="FF0000"/>
                </a:solidFill>
              </a:rPr>
              <a:t>, BUFSIZ);</a:t>
            </a:r>
          </a:p>
          <a:p>
            <a:r>
              <a:rPr lang="en-US" sz="1600" dirty="0" err="1"/>
              <a:t>printf</a:t>
            </a:r>
            <a:r>
              <a:rPr lang="en-US" sz="1600" dirty="0"/>
              <a:t>(“%d - read %d bytes: %s\n</a:t>
            </a:r>
            <a:r>
              <a:rPr lang="en-US" sz="1600" dirty="0" smtClean="0"/>
              <a:t>”,</a:t>
            </a:r>
            <a:endParaRPr lang="pl-PL" sz="1600" dirty="0" smtClean="0"/>
          </a:p>
          <a:p>
            <a:r>
              <a:rPr lang="en-US" sz="1600" dirty="0" err="1" smtClean="0"/>
              <a:t>getpid</a:t>
            </a:r>
            <a:r>
              <a:rPr lang="en-US" sz="1600" dirty="0"/>
              <a:t>(), </a:t>
            </a:r>
            <a:r>
              <a:rPr lang="en-US" sz="1600" dirty="0" err="1"/>
              <a:t>data_processed</a:t>
            </a:r>
            <a:r>
              <a:rPr lang="en-US" sz="1600" dirty="0"/>
              <a:t>, buffer);</a:t>
            </a:r>
          </a:p>
          <a:p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5496" y="2513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Producent: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580112" y="2513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Konsument:</a:t>
            </a:r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6038665" y="5452780"/>
            <a:ext cx="295232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$ ./pipe3</a:t>
            </a:r>
          </a:p>
          <a:p>
            <a:r>
              <a:rPr lang="en-US" dirty="0"/>
              <a:t>980 - wrote 3 bytes</a:t>
            </a:r>
          </a:p>
          <a:p>
            <a:r>
              <a:rPr lang="en-US" dirty="0"/>
              <a:t>981 - read 3 bytes: 123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253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Jak to działa?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Program producenta korzysta z funkcji </a:t>
            </a:r>
            <a:r>
              <a:rPr lang="pl-PL" dirty="0" err="1" smtClean="0"/>
              <a:t>pipe</a:t>
            </a:r>
            <a:r>
              <a:rPr lang="pl-PL" dirty="0" smtClean="0"/>
              <a:t>, aby stworzyć potok, a następnie z funkcji </a:t>
            </a:r>
            <a:r>
              <a:rPr lang="pl-PL" dirty="0" err="1" smtClean="0"/>
              <a:t>fork</a:t>
            </a:r>
            <a:r>
              <a:rPr lang="pl-PL" dirty="0" smtClean="0"/>
              <a:t>, aby utworzyć nowy proces</a:t>
            </a:r>
          </a:p>
          <a:p>
            <a:r>
              <a:rPr lang="pl-PL" dirty="0" smtClean="0"/>
              <a:t>Zapisuje w buforze „bufor” deskryptor pliku do odczytu otrzymany z funkcji </a:t>
            </a:r>
            <a:r>
              <a:rPr lang="pl-PL" dirty="0" err="1" smtClean="0"/>
              <a:t>pipe</a:t>
            </a:r>
            <a:endParaRPr lang="pl-PL" dirty="0" smtClean="0"/>
          </a:p>
          <a:p>
            <a:r>
              <a:rPr lang="pl-PL" dirty="0" smtClean="0"/>
              <a:t>W ramach procesu potomnego wywoływana jest funkcja </a:t>
            </a:r>
            <a:r>
              <a:rPr lang="pl-PL" dirty="0" err="1" smtClean="0"/>
              <a:t>exec</a:t>
            </a:r>
            <a:r>
              <a:rPr lang="pl-PL" dirty="0" smtClean="0"/>
              <a:t> uruchamiająca inny program (konsument), do której jako parametry wywołania przekazywany jest deskryptor pliku do odczytu.</a:t>
            </a:r>
          </a:p>
          <a:p>
            <a:r>
              <a:rPr lang="pl-PL" dirty="0" smtClean="0"/>
              <a:t>Program konsumenta pobiera deskryptor pliku do </a:t>
            </a:r>
            <a:r>
              <a:rPr lang="pl-PL" smtClean="0"/>
              <a:t>odczytu i z </a:t>
            </a:r>
            <a:r>
              <a:rPr lang="pl-PL" dirty="0" smtClean="0"/>
              <a:t>niego czyta.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08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Sygnały - wprowadzenie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Sygnał to zdarzenie w systemie Linux powstałe w odpowiedzi na zaistnienie pewnych okoliczności</a:t>
            </a:r>
          </a:p>
          <a:p>
            <a:r>
              <a:rPr lang="pl-PL" dirty="0" smtClean="0"/>
              <a:t>Po otrzymaniu sygnału proces może podjąć określone czynności</a:t>
            </a:r>
          </a:p>
          <a:p>
            <a:r>
              <a:rPr lang="pl-PL" dirty="0" smtClean="0"/>
              <a:t>Sygnały są generowane przez niektóre błędy (naruszenie segmentów pamięci, błędy jednostki zmiennoprzecinkowej)</a:t>
            </a:r>
          </a:p>
          <a:p>
            <a:r>
              <a:rPr lang="pl-PL" dirty="0" smtClean="0"/>
              <a:t>Mogą być generowane przez powłokę i programy obsługi terminala, aby wykonać przerwanie.</a:t>
            </a:r>
          </a:p>
          <a:p>
            <a:r>
              <a:rPr lang="pl-PL" dirty="0" smtClean="0"/>
              <a:t>Mogą być też jawnie wysyłane z jednego procesu do drugiego w celu przesłania informacji lub modyfikacji pracy procesu.</a:t>
            </a:r>
          </a:p>
          <a:p>
            <a:r>
              <a:rPr lang="pl-PL" dirty="0" smtClean="0"/>
              <a:t>Na poziomie interfejsu można:</a:t>
            </a:r>
          </a:p>
          <a:p>
            <a:pPr lvl="1"/>
            <a:r>
              <a:rPr lang="pl-PL" dirty="0" smtClean="0"/>
              <a:t>Generować sygnały</a:t>
            </a:r>
          </a:p>
          <a:p>
            <a:pPr lvl="1"/>
            <a:r>
              <a:rPr lang="pl-PL" dirty="0" smtClean="0"/>
              <a:t>Przechwytywać sygnały</a:t>
            </a:r>
          </a:p>
          <a:p>
            <a:pPr lvl="1"/>
            <a:r>
              <a:rPr lang="pl-PL" dirty="0" smtClean="0"/>
              <a:t>Wykonywać na ich podstawie pewne czynności</a:t>
            </a:r>
          </a:p>
          <a:p>
            <a:pPr lvl="1"/>
            <a:r>
              <a:rPr lang="pl-PL" dirty="0" smtClean="0"/>
              <a:t>Zignorować (ale nie wszystkie).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434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Tablica sygnałów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672882"/>
              </p:ext>
            </p:extLst>
          </p:nvPr>
        </p:nvGraphicFramePr>
        <p:xfrm>
          <a:off x="467544" y="908720"/>
          <a:ext cx="813690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135"/>
                <a:gridCol w="5990769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Nazwa sygnału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SIGABORT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*Przerwanie procesu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SIGALRM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Zegar alarmowy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SIGFPE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*Wyjątek związany z jednostką zmiennoprzecinkową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SIGHUP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Zawieszenie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SIGILL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*Nielegalna instrukcja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SIGINT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Przerwanie z terminala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SIGKILL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„Zabójstwo” (nie można go przechwycić</a:t>
                      </a:r>
                      <a:r>
                        <a:rPr lang="pl-PL" baseline="0" dirty="0" smtClean="0"/>
                        <a:t> ani zignorować)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SIGPIPE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Zapis</a:t>
                      </a:r>
                      <a:r>
                        <a:rPr lang="pl-PL" baseline="0" dirty="0" smtClean="0"/>
                        <a:t> do potoku bez odbiorcy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SIGQUIT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Sygnał</a:t>
                      </a:r>
                      <a:r>
                        <a:rPr lang="pl-PL" baseline="0" dirty="0" smtClean="0"/>
                        <a:t> zakończenia terminala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SIGSEGV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*Dostęp do niewłaściwego segmentu</a:t>
                      </a:r>
                      <a:r>
                        <a:rPr lang="pl-PL" baseline="0" dirty="0" smtClean="0"/>
                        <a:t> pamięci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SIGTERM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Zakończenie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SIGUSR1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Sygnał</a:t>
                      </a:r>
                      <a:r>
                        <a:rPr lang="pl-PL" baseline="0" dirty="0" smtClean="0"/>
                        <a:t> 1 zdefiniowany przez użytkownika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SIGUSR2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Sygnał</a:t>
                      </a:r>
                      <a:r>
                        <a:rPr lang="pl-PL" baseline="0" dirty="0" smtClean="0"/>
                        <a:t> 1 zdefiniowany przez użytkownika</a:t>
                      </a:r>
                      <a:endParaRPr lang="pl-PL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379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Reakcja procesów na sygnały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Jeśli proces otrzyma jeden z wymienionych wyżej sygnałów i nie jest przygotowany na jego przechwycenie, to zostaje natychmiast zakończony</a:t>
            </a:r>
          </a:p>
          <a:p>
            <a:r>
              <a:rPr lang="pl-PL" dirty="0" smtClean="0"/>
              <a:t>W przypadkach sygnałów oznaczonych * mogą zostać podjęte w systemie czynności zależne od implementacji</a:t>
            </a:r>
          </a:p>
          <a:p>
            <a:r>
              <a:rPr lang="pl-PL" dirty="0" smtClean="0"/>
              <a:t>W chwili takiego zakończenia procesu w jego bieżącym katalogu tworzony jest plik „</a:t>
            </a:r>
            <a:r>
              <a:rPr lang="pl-PL" dirty="0" err="1" smtClean="0"/>
              <a:t>core</a:t>
            </a:r>
            <a:r>
              <a:rPr lang="pl-PL" dirty="0" smtClean="0"/>
              <a:t>” zawierający zrzut pamięci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06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Sygnały dodatkowe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17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45556"/>
              </p:ext>
            </p:extLst>
          </p:nvPr>
        </p:nvGraphicFramePr>
        <p:xfrm>
          <a:off x="539552" y="1397000"/>
          <a:ext cx="820891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640871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Nazwa sygnału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Opis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SIGCHLD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Proces potomny zatrzymał się lub zakończył pracę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SIGCONT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Wznowienie wykonania, o ile proces był zatrzymany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SIGSTOP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Zatrzymanie</a:t>
                      </a:r>
                      <a:r>
                        <a:rPr lang="pl-PL" baseline="0" dirty="0" smtClean="0"/>
                        <a:t> wykonywania (nie można go przechwycić ani zignorować)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SIGTSTP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Sygnał zatrzymania</a:t>
                      </a:r>
                      <a:r>
                        <a:rPr lang="pl-PL" baseline="0" dirty="0" smtClean="0"/>
                        <a:t> terminala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SIGTTIN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Proces pracujący w tle</a:t>
                      </a:r>
                      <a:r>
                        <a:rPr lang="pl-PL" baseline="0" dirty="0" smtClean="0"/>
                        <a:t> próbuje przeprowadzić odczyt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SIGTTOU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Proces pracujący w tle próbuje przeprowadzić zapis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683568" y="4725144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SIGCHILD można zastosować do sterowania procesami potomnymi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Pozostałe, poza SIGCONT powodują zatrzymanie otrzymujących je procesów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Normalnie skonfigurowany terminal po przyciśnięciu kombinacji </a:t>
            </a:r>
            <a:r>
              <a:rPr lang="pl-PL" dirty="0" err="1" smtClean="0"/>
              <a:t>Ctrl+C</a:t>
            </a:r>
            <a:r>
              <a:rPr lang="pl-PL" dirty="0" smtClean="0"/>
              <a:t> powoduje wysłanie sygnału SIGINT do pierwszoplanowego procesu uruchomionego na tym terminalu.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8029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Manipulowanie sygnałami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72816"/>
            <a:ext cx="8496944" cy="460851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Funkcja </a:t>
            </a:r>
            <a:r>
              <a:rPr lang="pl-PL" dirty="0" err="1" smtClean="0"/>
              <a:t>signal</a:t>
            </a:r>
            <a:r>
              <a:rPr lang="pl-PL" dirty="0" smtClean="0"/>
              <a:t> przyjmuje 2 parametry:</a:t>
            </a:r>
          </a:p>
          <a:p>
            <a:pPr lvl="1"/>
            <a:r>
              <a:rPr lang="pl-PL" dirty="0" smtClean="0"/>
              <a:t>Sygnał, który należy przechwycić lub zignorować (</a:t>
            </a:r>
            <a:r>
              <a:rPr lang="pl-PL" dirty="0" err="1" smtClean="0"/>
              <a:t>sig</a:t>
            </a:r>
            <a:r>
              <a:rPr lang="pl-PL" dirty="0" smtClean="0"/>
              <a:t>)</a:t>
            </a:r>
          </a:p>
          <a:p>
            <a:pPr lvl="1"/>
            <a:r>
              <a:rPr lang="pl-PL" dirty="0" smtClean="0"/>
              <a:t>Funkcję, którą należy wywołać po otrzymaniu sygnału, która:</a:t>
            </a:r>
          </a:p>
          <a:p>
            <a:pPr lvl="2"/>
            <a:r>
              <a:rPr lang="pl-PL" dirty="0" smtClean="0"/>
              <a:t>Musi przyjmować pojedynczy argument tupu </a:t>
            </a:r>
            <a:r>
              <a:rPr lang="pl-PL" dirty="0" err="1" smtClean="0"/>
              <a:t>int</a:t>
            </a:r>
            <a:r>
              <a:rPr lang="pl-PL" dirty="0" smtClean="0"/>
              <a:t>, a sama być typu </a:t>
            </a:r>
            <a:r>
              <a:rPr lang="pl-PL" dirty="0" err="1" smtClean="0"/>
              <a:t>void</a:t>
            </a:r>
            <a:endParaRPr lang="pl-PL" dirty="0" smtClean="0"/>
          </a:p>
          <a:p>
            <a:r>
              <a:rPr lang="pl-PL" dirty="0" smtClean="0"/>
              <a:t>Funkcja </a:t>
            </a:r>
            <a:r>
              <a:rPr lang="pl-PL" dirty="0" err="1" smtClean="0"/>
              <a:t>signal</a:t>
            </a:r>
            <a:r>
              <a:rPr lang="pl-PL" dirty="0" smtClean="0"/>
              <a:t> zwraca z kolei funkcję tego samego typu – poprzednią wartość funkcji ustawionej do obsługi sygnału, albo jedną z wartości specjalnych:</a:t>
            </a:r>
          </a:p>
          <a:p>
            <a:pPr lvl="1"/>
            <a:r>
              <a:rPr lang="pl-PL" dirty="0" smtClean="0"/>
              <a:t>SIG_IGN = zignorować sygnał</a:t>
            </a:r>
          </a:p>
          <a:p>
            <a:pPr lvl="1"/>
            <a:r>
              <a:rPr lang="pl-PL" dirty="0" smtClean="0"/>
              <a:t> SIG_DFL = przywrócić domyślne zachowanie</a:t>
            </a:r>
          </a:p>
          <a:p>
            <a:r>
              <a:rPr lang="pl-PL" dirty="0" smtClean="0"/>
              <a:t>W systemie Linux domyślne zachowanie przywracane </a:t>
            </a:r>
            <a:r>
              <a:rPr lang="pl-PL" smtClean="0"/>
              <a:t>jest automatycznie</a:t>
            </a:r>
            <a:endParaRPr 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051720" y="908720"/>
            <a:ext cx="4572000" cy="646331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signal.h</a:t>
            </a:r>
            <a:r>
              <a:rPr lang="pl-PL" dirty="0"/>
              <a:t>&gt;</a:t>
            </a:r>
          </a:p>
          <a:p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 (*</a:t>
            </a:r>
            <a:r>
              <a:rPr lang="pl-PL" dirty="0" err="1">
                <a:solidFill>
                  <a:srgbClr val="FF0000"/>
                </a:solidFill>
              </a:rPr>
              <a:t>signal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sig</a:t>
            </a:r>
            <a:r>
              <a:rPr lang="pl-PL" dirty="0">
                <a:solidFill>
                  <a:srgbClr val="FF0000"/>
                </a:solidFill>
              </a:rPr>
              <a:t>, </a:t>
            </a:r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 (*</a:t>
            </a:r>
            <a:r>
              <a:rPr lang="pl-PL" dirty="0" err="1">
                <a:solidFill>
                  <a:srgbClr val="FF0000"/>
                </a:solidFill>
              </a:rPr>
              <a:t>func</a:t>
            </a:r>
            <a:r>
              <a:rPr lang="pl-PL" dirty="0">
                <a:solidFill>
                  <a:srgbClr val="FF0000"/>
                </a:solidFill>
              </a:rPr>
              <a:t>)(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)))(</a:t>
            </a:r>
            <a:r>
              <a:rPr lang="pl-PL" dirty="0" err="1">
                <a:solidFill>
                  <a:srgbClr val="FF0000"/>
                </a:solidFill>
              </a:rPr>
              <a:t>int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36773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Prosta obsługa sygnałów - przykład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1120400"/>
            <a:ext cx="4572000" cy="4801314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(“OUCH! - I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got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%d\n”,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(SIGINT, SIG_DFL);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(SIGINT,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while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(1) {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(“Hello World!\n”);</a:t>
            </a:r>
          </a:p>
          <a:p>
            <a:r>
              <a:rPr lang="pl-PL" dirty="0" err="1">
                <a:latin typeface="Consolas" pitchFamily="49" charset="0"/>
                <a:cs typeface="Consolas" pitchFamily="49" charset="0"/>
              </a:rPr>
              <a:t>sleep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(1);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6084168" y="1175841"/>
            <a:ext cx="2718048" cy="3693319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./ctrlc1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en-US" dirty="0"/>
              <a:t>OUCH! - I got signal 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pl-PL" dirty="0"/>
              <a:t>$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5284522" y="5157192"/>
            <a:ext cx="35251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Sygnał jest domyślnie obsługiwany</a:t>
            </a:r>
            <a:br>
              <a:rPr lang="pl-PL" dirty="0" smtClean="0"/>
            </a:br>
            <a:r>
              <a:rPr lang="pl-PL" dirty="0" smtClean="0"/>
              <a:t>tylko raz. Do ponownej obsługi</a:t>
            </a:r>
            <a:br>
              <a:rPr lang="pl-PL" dirty="0" smtClean="0"/>
            </a:br>
            <a:r>
              <a:rPr lang="pl-PL" dirty="0" smtClean="0"/>
              <a:t>trzeba procedurę obsługi ponownie</a:t>
            </a:r>
            <a:br>
              <a:rPr lang="pl-PL" dirty="0" smtClean="0"/>
            </a:br>
            <a:r>
              <a:rPr lang="pl-PL" dirty="0" smtClean="0"/>
              <a:t>„ustanowić” (pojawia się możliwość</a:t>
            </a:r>
            <a:br>
              <a:rPr lang="pl-PL" dirty="0" smtClean="0"/>
            </a:br>
            <a:r>
              <a:rPr lang="pl-PL" dirty="0" smtClean="0"/>
              <a:t>niezdążenia z ponowną obsługą).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747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90066"/>
          </a:xfrm>
        </p:spPr>
        <p:txBody>
          <a:bodyPr>
            <a:noAutofit/>
          </a:bodyPr>
          <a:lstStyle/>
          <a:p>
            <a:r>
              <a:rPr lang="pl-PL" sz="3600" dirty="0" smtClean="0"/>
              <a:t>Uruchomienie programu z innego programu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908720"/>
            <a:ext cx="6923112" cy="7920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20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20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system (</a:t>
            </a:r>
            <a:r>
              <a:rPr lang="pl-PL" sz="20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pl-PL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char *string);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2</a:t>
            </a:fld>
            <a:endParaRPr lang="pl-PL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07504" y="1916832"/>
            <a:ext cx="4608512" cy="30963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sz="18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pl-PL" sz="18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0" indent="0">
              <a:buNone/>
            </a:pPr>
            <a:r>
              <a:rPr lang="pl-PL" sz="18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Running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with system\n”);</a:t>
            </a:r>
          </a:p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system(“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 -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ax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”);</a:t>
            </a:r>
          </a:p>
          <a:p>
            <a:pPr marL="0" indent="0">
              <a:buNone/>
            </a:pPr>
            <a:r>
              <a:rPr lang="pl-PL" sz="1800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sz="1800" dirty="0" err="1">
                <a:latin typeface="Consolas" pitchFamily="49" charset="0"/>
                <a:cs typeface="Consolas" pitchFamily="49" charset="0"/>
              </a:rPr>
              <a:t>Done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.\n”);</a:t>
            </a:r>
          </a:p>
          <a:p>
            <a:pPr marL="0" indent="0">
              <a:buNone/>
            </a:pPr>
            <a:r>
              <a:rPr lang="pl-PL" sz="1800" dirty="0" err="1">
                <a:latin typeface="Consolas" pitchFamily="49" charset="0"/>
                <a:cs typeface="Consolas" pitchFamily="49" charset="0"/>
              </a:rPr>
              <a:t>exit</a:t>
            </a:r>
            <a:r>
              <a:rPr lang="pl-PL" sz="1800" dirty="0">
                <a:latin typeface="Consolas" pitchFamily="49" charset="0"/>
                <a:cs typeface="Consolas" pitchFamily="49" charset="0"/>
              </a:rPr>
              <a:t>(0);</a:t>
            </a:r>
          </a:p>
          <a:p>
            <a:pPr marL="0" indent="0">
              <a:buNone/>
            </a:pPr>
            <a:r>
              <a:rPr lang="pl-PL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5076056" y="1916832"/>
            <a:ext cx="3816424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./system1</a:t>
            </a:r>
          </a:p>
          <a:p>
            <a:r>
              <a:rPr lang="pl-PL" dirty="0" err="1"/>
              <a:t>Running</a:t>
            </a:r>
            <a:r>
              <a:rPr lang="pl-PL" dirty="0"/>
              <a:t> </a:t>
            </a:r>
            <a:r>
              <a:rPr lang="pl-PL" dirty="0" err="1"/>
              <a:t>ps</a:t>
            </a:r>
            <a:r>
              <a:rPr lang="pl-PL" dirty="0"/>
              <a:t> with system</a:t>
            </a:r>
          </a:p>
          <a:p>
            <a:r>
              <a:rPr lang="pl-PL" dirty="0"/>
              <a:t>PID TTY STAT TIME COMMAND</a:t>
            </a:r>
          </a:p>
          <a:p>
            <a:r>
              <a:rPr lang="pl-PL" dirty="0"/>
              <a:t>1 ? S 0:05 </a:t>
            </a:r>
            <a:r>
              <a:rPr lang="pl-PL" dirty="0" err="1"/>
              <a:t>init</a:t>
            </a:r>
            <a:endParaRPr lang="pl-PL" dirty="0"/>
          </a:p>
          <a:p>
            <a:r>
              <a:rPr lang="pl-PL" dirty="0"/>
              <a:t>2 ? SW 0:00 [</a:t>
            </a:r>
            <a:r>
              <a:rPr lang="pl-PL" dirty="0" err="1"/>
              <a:t>keventd</a:t>
            </a:r>
            <a:r>
              <a:rPr lang="pl-PL" dirty="0"/>
              <a:t>]</a:t>
            </a:r>
          </a:p>
          <a:p>
            <a:r>
              <a:rPr lang="pl-PL" dirty="0"/>
              <a:t>...</a:t>
            </a:r>
          </a:p>
          <a:p>
            <a:r>
              <a:rPr lang="pl-PL" dirty="0"/>
              <a:t>1262 </a:t>
            </a:r>
            <a:r>
              <a:rPr lang="pl-PL" dirty="0" err="1"/>
              <a:t>pts</a:t>
            </a:r>
            <a:r>
              <a:rPr lang="pl-PL" dirty="0"/>
              <a:t>/1 S 0:00 /bin/</a:t>
            </a:r>
            <a:r>
              <a:rPr lang="pl-PL" dirty="0" err="1"/>
              <a:t>bash</a:t>
            </a:r>
            <a:endParaRPr lang="pl-PL" dirty="0"/>
          </a:p>
          <a:p>
            <a:r>
              <a:rPr lang="pl-PL" dirty="0"/>
              <a:t>1273 </a:t>
            </a:r>
            <a:r>
              <a:rPr lang="pl-PL" dirty="0" err="1"/>
              <a:t>pts</a:t>
            </a:r>
            <a:r>
              <a:rPr lang="pl-PL" dirty="0"/>
              <a:t>/2 S 0:00 </a:t>
            </a:r>
            <a:r>
              <a:rPr lang="pl-PL" dirty="0" err="1"/>
              <a:t>su</a:t>
            </a:r>
            <a:r>
              <a:rPr lang="pl-PL" dirty="0"/>
              <a:t> -</a:t>
            </a:r>
          </a:p>
          <a:p>
            <a:r>
              <a:rPr lang="pl-PL" dirty="0"/>
              <a:t>1274 </a:t>
            </a:r>
            <a:r>
              <a:rPr lang="pl-PL" dirty="0" err="1"/>
              <a:t>pts</a:t>
            </a:r>
            <a:r>
              <a:rPr lang="pl-PL" dirty="0"/>
              <a:t>/2 S 0:00 -</a:t>
            </a:r>
            <a:r>
              <a:rPr lang="pl-PL" dirty="0" err="1"/>
              <a:t>bash</a:t>
            </a:r>
            <a:endParaRPr lang="pl-PL" dirty="0"/>
          </a:p>
          <a:p>
            <a:r>
              <a:rPr lang="pl-PL" dirty="0"/>
              <a:t>1463 </a:t>
            </a:r>
            <a:r>
              <a:rPr lang="pl-PL" dirty="0" err="1"/>
              <a:t>pts</a:t>
            </a:r>
            <a:r>
              <a:rPr lang="pl-PL" dirty="0"/>
              <a:t>/1 S 0:00 </a:t>
            </a:r>
            <a:r>
              <a:rPr lang="pl-PL" dirty="0" err="1"/>
              <a:t>oclock</a:t>
            </a:r>
            <a:r>
              <a:rPr lang="pl-PL" dirty="0"/>
              <a:t> -transparent -geometry 135x135-10+40</a:t>
            </a:r>
          </a:p>
          <a:p>
            <a:r>
              <a:rPr lang="pl-PL" dirty="0"/>
              <a:t>1465 </a:t>
            </a:r>
            <a:r>
              <a:rPr lang="pl-PL" dirty="0" err="1"/>
              <a:t>pts</a:t>
            </a:r>
            <a:r>
              <a:rPr lang="pl-PL" dirty="0"/>
              <a:t>/1 S 0:01 </a:t>
            </a:r>
            <a:r>
              <a:rPr lang="pl-PL" dirty="0" err="1"/>
              <a:t>emacs</a:t>
            </a:r>
            <a:r>
              <a:rPr lang="pl-PL" dirty="0"/>
              <a:t> </a:t>
            </a:r>
            <a:r>
              <a:rPr lang="pl-PL" dirty="0" err="1"/>
              <a:t>Makefile</a:t>
            </a:r>
            <a:endParaRPr lang="pl-PL" dirty="0"/>
          </a:p>
          <a:p>
            <a:r>
              <a:rPr lang="pl-PL" dirty="0"/>
              <a:t>1480 </a:t>
            </a:r>
            <a:r>
              <a:rPr lang="pl-PL" dirty="0" err="1"/>
              <a:t>pts</a:t>
            </a:r>
            <a:r>
              <a:rPr lang="pl-PL" dirty="0"/>
              <a:t>/1 S 0:00 ./system1</a:t>
            </a:r>
          </a:p>
          <a:p>
            <a:r>
              <a:rPr lang="pl-PL" dirty="0"/>
              <a:t>1481 </a:t>
            </a:r>
            <a:r>
              <a:rPr lang="pl-PL" dirty="0" err="1"/>
              <a:t>pts</a:t>
            </a:r>
            <a:r>
              <a:rPr lang="pl-PL" dirty="0"/>
              <a:t>/1 R 0:00 </a:t>
            </a:r>
            <a:r>
              <a:rPr lang="pl-PL" dirty="0" err="1"/>
              <a:t>ps</a:t>
            </a:r>
            <a:r>
              <a:rPr lang="pl-PL" dirty="0"/>
              <a:t> -</a:t>
            </a:r>
            <a:r>
              <a:rPr lang="pl-PL" dirty="0" err="1"/>
              <a:t>ax</a:t>
            </a:r>
            <a:endParaRPr lang="pl-PL" dirty="0"/>
          </a:p>
          <a:p>
            <a:r>
              <a:rPr lang="pl-PL" dirty="0" err="1"/>
              <a:t>Done</a:t>
            </a:r>
            <a:r>
              <a:rPr lang="pl-PL" dirty="0"/>
              <a:t>.</a:t>
            </a:r>
          </a:p>
        </p:txBody>
      </p:sp>
      <p:sp>
        <p:nvSpPr>
          <p:cNvPr id="10" name="Strzałka w prawo 9"/>
          <p:cNvSpPr/>
          <p:nvPr/>
        </p:nvSpPr>
        <p:spPr>
          <a:xfrm>
            <a:off x="4644008" y="3068960"/>
            <a:ext cx="50405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251520" y="5373216"/>
            <a:ext cx="4644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Wada: nowy program jest uruchamiany przez powłokę.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35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Wysyłanie sygnałów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563888" y="14847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sys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/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types.h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sv-SE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int kill(pid_t pid, int sig);</a:t>
            </a:r>
            <a:endParaRPr lang="pl-PL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67544" y="1484784"/>
            <a:ext cx="214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Wysłanie sygnału do </a:t>
            </a:r>
            <a:br>
              <a:rPr lang="pl-PL" dirty="0" smtClean="0"/>
            </a:br>
            <a:r>
              <a:rPr lang="pl-PL" dirty="0" smtClean="0"/>
              <a:t>dowolnego procesu: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2843808" y="4401978"/>
            <a:ext cx="5849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unsigned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alarm(unsigned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seconds);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95536" y="3282499"/>
            <a:ext cx="4234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Funkcja alarm planuje dostarczenie sygnału</a:t>
            </a:r>
            <a:br>
              <a:rPr lang="pl-PL" dirty="0" smtClean="0"/>
            </a:br>
            <a:r>
              <a:rPr lang="pl-PL" i="1" dirty="0" smtClean="0"/>
              <a:t>SIGALRM</a:t>
            </a:r>
            <a:r>
              <a:rPr lang="pl-PL" dirty="0" smtClean="0"/>
              <a:t> za </a:t>
            </a:r>
            <a:r>
              <a:rPr lang="pl-PL" i="1" dirty="0" err="1" smtClean="0"/>
              <a:t>seconds</a:t>
            </a:r>
            <a:r>
              <a:rPr lang="pl-PL" dirty="0" smtClean="0"/>
              <a:t> sekund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5607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84" y="202630"/>
            <a:ext cx="843528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Symulator funkcji alarm - budzik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764704"/>
            <a:ext cx="4248472" cy="590931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types.h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signal.h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 err="1"/>
              <a:t>static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alarm_fired</a:t>
            </a:r>
            <a:r>
              <a:rPr lang="pl-PL" dirty="0"/>
              <a:t> = 0;</a:t>
            </a:r>
          </a:p>
          <a:p>
            <a:r>
              <a:rPr lang="pl-PL" dirty="0" err="1"/>
              <a:t>void</a:t>
            </a:r>
            <a:r>
              <a:rPr lang="pl-PL" dirty="0"/>
              <a:t> </a:t>
            </a:r>
            <a:r>
              <a:rPr lang="pl-PL" dirty="0" err="1"/>
              <a:t>ding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sig</a:t>
            </a:r>
            <a:r>
              <a:rPr lang="pl-PL" dirty="0"/>
              <a:t>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alarm_fired</a:t>
            </a:r>
            <a:r>
              <a:rPr lang="pl-PL" dirty="0" smtClean="0"/>
              <a:t> </a:t>
            </a:r>
            <a:r>
              <a:rPr lang="pl-PL" dirty="0"/>
              <a:t>= 1;</a:t>
            </a:r>
          </a:p>
          <a:p>
            <a:r>
              <a:rPr lang="pl-PL" dirty="0" smtClean="0"/>
              <a:t>}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main</a:t>
            </a:r>
            <a:r>
              <a:rPr lang="pl-PL" dirty="0"/>
              <a:t>()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/>
              <a:t>pid</a:t>
            </a:r>
            <a:r>
              <a:rPr lang="pl-PL" dirty="0"/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printf</a:t>
            </a:r>
            <a:r>
              <a:rPr lang="pl-PL" dirty="0"/>
              <a:t>(“alarm </a:t>
            </a:r>
            <a:r>
              <a:rPr lang="pl-PL" dirty="0" err="1"/>
              <a:t>application</a:t>
            </a:r>
            <a:r>
              <a:rPr lang="pl-PL" dirty="0"/>
              <a:t> </a:t>
            </a:r>
            <a:r>
              <a:rPr lang="pl-PL" dirty="0" err="1"/>
              <a:t>starting</a:t>
            </a:r>
            <a:r>
              <a:rPr lang="pl-PL" dirty="0"/>
              <a:t>\n”);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pid</a:t>
            </a:r>
            <a:r>
              <a:rPr lang="pl-PL" dirty="0" smtClean="0"/>
              <a:t> </a:t>
            </a:r>
            <a:r>
              <a:rPr lang="pl-PL" dirty="0"/>
              <a:t>= </a:t>
            </a:r>
            <a:r>
              <a:rPr lang="pl-PL" dirty="0" err="1"/>
              <a:t>fork</a:t>
            </a:r>
            <a:r>
              <a:rPr lang="pl-PL" dirty="0"/>
              <a:t>();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switch</a:t>
            </a:r>
            <a:r>
              <a:rPr lang="pl-PL" dirty="0" smtClean="0"/>
              <a:t>(</a:t>
            </a:r>
            <a:r>
              <a:rPr lang="pl-PL" dirty="0" err="1" smtClean="0"/>
              <a:t>pid</a:t>
            </a:r>
            <a:r>
              <a:rPr lang="pl-PL" dirty="0"/>
              <a:t>) {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/>
              <a:t>-1</a:t>
            </a:r>
            <a:r>
              <a:rPr lang="pl-PL" dirty="0" smtClean="0"/>
              <a:t>:   /* </a:t>
            </a:r>
            <a:r>
              <a:rPr lang="pl-PL" dirty="0" err="1"/>
              <a:t>Failure</a:t>
            </a:r>
            <a:r>
              <a:rPr lang="pl-PL" dirty="0"/>
              <a:t> */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perror</a:t>
            </a:r>
            <a:r>
              <a:rPr lang="pl-PL" dirty="0"/>
              <a:t>(“</a:t>
            </a:r>
            <a:r>
              <a:rPr lang="pl-PL" dirty="0" err="1"/>
              <a:t>fork</a:t>
            </a:r>
            <a:r>
              <a:rPr lang="pl-PL" dirty="0"/>
              <a:t> </a:t>
            </a:r>
            <a:r>
              <a:rPr lang="pl-PL" dirty="0" err="1"/>
              <a:t>failed</a:t>
            </a:r>
            <a:r>
              <a:rPr lang="pl-PL" dirty="0"/>
              <a:t>”);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exit</a:t>
            </a:r>
            <a:r>
              <a:rPr lang="pl-PL" dirty="0" smtClean="0"/>
              <a:t>(1</a:t>
            </a:r>
            <a:r>
              <a:rPr lang="pl-PL" dirty="0"/>
              <a:t>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case</a:t>
            </a:r>
            <a:r>
              <a:rPr lang="pl-PL" dirty="0" smtClean="0"/>
              <a:t> </a:t>
            </a:r>
            <a:r>
              <a:rPr lang="pl-PL" dirty="0"/>
              <a:t>0</a:t>
            </a:r>
            <a:r>
              <a:rPr lang="pl-PL" dirty="0" smtClean="0"/>
              <a:t>:     /* </a:t>
            </a:r>
            <a:r>
              <a:rPr lang="pl-PL" dirty="0" err="1"/>
              <a:t>child</a:t>
            </a:r>
            <a:r>
              <a:rPr lang="pl-PL" dirty="0"/>
              <a:t> */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sleep</a:t>
            </a:r>
            <a:r>
              <a:rPr lang="pl-PL" dirty="0" smtClean="0"/>
              <a:t>(5</a:t>
            </a:r>
            <a:r>
              <a:rPr lang="pl-PL" dirty="0"/>
              <a:t>);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>
                <a:solidFill>
                  <a:srgbClr val="FF0000"/>
                </a:solidFill>
              </a:rPr>
              <a:t>kill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getppid</a:t>
            </a:r>
            <a:r>
              <a:rPr lang="pl-PL" dirty="0">
                <a:solidFill>
                  <a:srgbClr val="FF0000"/>
                </a:solidFill>
              </a:rPr>
              <a:t>(), SIGALRM);</a:t>
            </a:r>
          </a:p>
          <a:p>
            <a:r>
              <a:rPr lang="pl-PL" dirty="0" smtClean="0"/>
              <a:t>                 </a:t>
            </a:r>
            <a:r>
              <a:rPr lang="pl-PL" dirty="0" err="1" smtClean="0"/>
              <a:t>exit</a:t>
            </a:r>
            <a:r>
              <a:rPr lang="pl-PL" dirty="0" smtClean="0"/>
              <a:t>(0</a:t>
            </a:r>
            <a:r>
              <a:rPr lang="pl-PL" dirty="0"/>
              <a:t>);</a:t>
            </a:r>
          </a:p>
          <a:p>
            <a:r>
              <a:rPr lang="pl-PL" dirty="0" smtClean="0"/>
              <a:t>  }</a:t>
            </a:r>
          </a:p>
        </p:txBody>
      </p:sp>
      <p:sp>
        <p:nvSpPr>
          <p:cNvPr id="7" name="Prostokąt 6"/>
          <p:cNvSpPr/>
          <p:nvPr/>
        </p:nvSpPr>
        <p:spPr>
          <a:xfrm>
            <a:off x="4427984" y="764704"/>
            <a:ext cx="4572000" cy="2308324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/* if we get here we are the parent process */</a:t>
            </a:r>
          </a:p>
          <a:p>
            <a:r>
              <a:rPr lang="en-US" dirty="0" err="1"/>
              <a:t>printf</a:t>
            </a:r>
            <a:r>
              <a:rPr lang="en-US" dirty="0"/>
              <a:t>(“waiting for alarm to go off\n”);</a:t>
            </a:r>
          </a:p>
          <a:p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void</a:t>
            </a:r>
            <a:r>
              <a:rPr lang="pl-PL" dirty="0">
                <a:solidFill>
                  <a:srgbClr val="FF0000"/>
                </a:solidFill>
              </a:rPr>
              <a:t>) </a:t>
            </a:r>
            <a:r>
              <a:rPr lang="pl-PL" dirty="0" err="1">
                <a:solidFill>
                  <a:srgbClr val="FF0000"/>
                </a:solidFill>
              </a:rPr>
              <a:t>signal</a:t>
            </a:r>
            <a:r>
              <a:rPr lang="pl-PL" dirty="0">
                <a:solidFill>
                  <a:srgbClr val="FF0000"/>
                </a:solidFill>
              </a:rPr>
              <a:t>(SIGALRM, </a:t>
            </a:r>
            <a:r>
              <a:rPr lang="pl-PL" dirty="0" err="1">
                <a:solidFill>
                  <a:srgbClr val="FF0000"/>
                </a:solidFill>
              </a:rPr>
              <a:t>ding</a:t>
            </a:r>
            <a:r>
              <a:rPr lang="pl-PL" dirty="0" smtClean="0">
                <a:solidFill>
                  <a:srgbClr val="FF0000"/>
                </a:solidFill>
              </a:rPr>
              <a:t>);</a:t>
            </a:r>
          </a:p>
          <a:p>
            <a:r>
              <a:rPr lang="pl-PL" dirty="0" err="1">
                <a:solidFill>
                  <a:srgbClr val="FF0000"/>
                </a:solidFill>
              </a:rPr>
              <a:t>pause</a:t>
            </a:r>
            <a:r>
              <a:rPr lang="pl-PL" dirty="0">
                <a:solidFill>
                  <a:srgbClr val="FF0000"/>
                </a:solidFill>
              </a:rPr>
              <a:t>();</a:t>
            </a:r>
          </a:p>
          <a:p>
            <a:r>
              <a:rPr lang="en-US" dirty="0"/>
              <a:t>if (</a:t>
            </a:r>
            <a:r>
              <a:rPr lang="en-US" dirty="0" err="1"/>
              <a:t>alarm_fired</a:t>
            </a:r>
            <a:r>
              <a:rPr lang="en-US" dirty="0"/>
              <a:t>) </a:t>
            </a:r>
            <a:r>
              <a:rPr lang="en-US" dirty="0" err="1"/>
              <a:t>printf</a:t>
            </a:r>
            <a:r>
              <a:rPr lang="en-US" dirty="0"/>
              <a:t>(“Ding!\n”);</a:t>
            </a:r>
          </a:p>
          <a:p>
            <a:r>
              <a:rPr lang="pl-PL" dirty="0" err="1"/>
              <a:t>printf</a:t>
            </a:r>
            <a:r>
              <a:rPr lang="pl-PL" dirty="0"/>
              <a:t>(“</a:t>
            </a:r>
            <a:r>
              <a:rPr lang="pl-PL" dirty="0" err="1"/>
              <a:t>done</a:t>
            </a:r>
            <a:r>
              <a:rPr lang="pl-PL" dirty="0"/>
              <a:t>\n”);</a:t>
            </a:r>
          </a:p>
          <a:p>
            <a:r>
              <a:rPr lang="pl-PL" dirty="0" err="1"/>
              <a:t>exit</a:t>
            </a:r>
            <a:r>
              <a:rPr lang="pl-PL" dirty="0"/>
              <a:t>(0);</a:t>
            </a:r>
          </a:p>
          <a:p>
            <a:r>
              <a:rPr lang="pl-PL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985792" y="3212976"/>
            <a:ext cx="3456384" cy="2031325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./alarm</a:t>
            </a:r>
          </a:p>
          <a:p>
            <a:r>
              <a:rPr lang="pl-PL" dirty="0"/>
              <a:t>alarm </a:t>
            </a:r>
            <a:r>
              <a:rPr lang="pl-PL" dirty="0" err="1"/>
              <a:t>application</a:t>
            </a:r>
            <a:r>
              <a:rPr lang="pl-PL" dirty="0"/>
              <a:t> </a:t>
            </a:r>
            <a:r>
              <a:rPr lang="pl-PL" dirty="0" err="1"/>
              <a:t>starting</a:t>
            </a:r>
            <a:endParaRPr lang="pl-PL" dirty="0"/>
          </a:p>
          <a:p>
            <a:r>
              <a:rPr lang="en-US" dirty="0"/>
              <a:t>waiting for alarm to go off</a:t>
            </a:r>
          </a:p>
          <a:p>
            <a:r>
              <a:rPr lang="pl-PL" i="1" dirty="0"/>
              <a:t>&lt;5 </a:t>
            </a:r>
            <a:r>
              <a:rPr lang="pl-PL" i="1" dirty="0" err="1"/>
              <a:t>second</a:t>
            </a:r>
            <a:r>
              <a:rPr lang="pl-PL" i="1" dirty="0"/>
              <a:t> </a:t>
            </a:r>
            <a:r>
              <a:rPr lang="pl-PL" i="1" dirty="0" err="1"/>
              <a:t>pause</a:t>
            </a:r>
            <a:r>
              <a:rPr lang="pl-PL" i="1" dirty="0"/>
              <a:t>&gt;</a:t>
            </a:r>
          </a:p>
          <a:p>
            <a:r>
              <a:rPr lang="pl-PL" dirty="0" err="1"/>
              <a:t>Ding</a:t>
            </a:r>
            <a:r>
              <a:rPr lang="pl-PL" dirty="0"/>
              <a:t>!</a:t>
            </a:r>
          </a:p>
          <a:p>
            <a:r>
              <a:rPr lang="pl-PL" dirty="0" err="1"/>
              <a:t>done</a:t>
            </a:r>
            <a:endParaRPr lang="pl-PL" dirty="0"/>
          </a:p>
          <a:p>
            <a:r>
              <a:rPr lang="pl-PL" dirty="0"/>
              <a:t>$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788024" y="5385990"/>
            <a:ext cx="41536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Jeśli zastosujemy </a:t>
            </a:r>
            <a:r>
              <a:rPr lang="pl-PL" dirty="0" err="1" smtClean="0"/>
              <a:t>pause</a:t>
            </a:r>
            <a:r>
              <a:rPr lang="pl-PL" dirty="0" smtClean="0"/>
              <a:t>, a sygnał już został</a:t>
            </a:r>
            <a:br>
              <a:rPr lang="pl-PL" dirty="0" smtClean="0"/>
            </a:br>
            <a:r>
              <a:rPr lang="pl-PL" dirty="0" smtClean="0"/>
              <a:t>wysłany do naszego procesu, to możemy</a:t>
            </a:r>
            <a:br>
              <a:rPr lang="pl-PL" dirty="0" smtClean="0"/>
            </a:br>
            <a:r>
              <a:rPr lang="pl-PL" dirty="0" smtClean="0"/>
              <a:t>spowodować „zawieszenie” procesu.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1889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63272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Odporny interfejs sygnałowy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2" cy="4536504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Struktura </a:t>
            </a:r>
            <a:r>
              <a:rPr lang="pl-PL" dirty="0" err="1" smtClean="0"/>
              <a:t>sigaction</a:t>
            </a:r>
            <a:r>
              <a:rPr lang="pl-PL" dirty="0" smtClean="0"/>
              <a:t> jest zdefiniowana w pliku nagłówkowym </a:t>
            </a:r>
            <a:r>
              <a:rPr lang="pl-PL" dirty="0" err="1" smtClean="0"/>
              <a:t>signal.h</a:t>
            </a:r>
            <a:r>
              <a:rPr lang="pl-PL" dirty="0" smtClean="0"/>
              <a:t> i musi się składać przynajmniej z następujących elementów:</a:t>
            </a:r>
          </a:p>
          <a:p>
            <a:pPr lvl="1"/>
            <a:r>
              <a:rPr lang="pl-PL" dirty="0" err="1"/>
              <a:t>v</a:t>
            </a:r>
            <a:r>
              <a:rPr lang="pl-PL" dirty="0" err="1" smtClean="0"/>
              <a:t>oid</a:t>
            </a:r>
            <a:r>
              <a:rPr lang="pl-PL" dirty="0" smtClean="0"/>
              <a:t> (*) (</a:t>
            </a:r>
            <a:r>
              <a:rPr lang="pl-PL" dirty="0" err="1" smtClean="0"/>
              <a:t>int</a:t>
            </a:r>
            <a:r>
              <a:rPr lang="pl-PL" dirty="0" smtClean="0"/>
              <a:t>) </a:t>
            </a:r>
            <a:r>
              <a:rPr lang="pl-PL" dirty="0" err="1" smtClean="0"/>
              <a:t>sa_handler</a:t>
            </a:r>
            <a:r>
              <a:rPr lang="pl-PL" dirty="0" smtClean="0"/>
              <a:t> 	funkcja, SIG_DFL lub SIG_IGN</a:t>
            </a:r>
          </a:p>
          <a:p>
            <a:pPr lvl="1"/>
            <a:r>
              <a:rPr lang="pl-PL" dirty="0" err="1" smtClean="0"/>
              <a:t>sigset_t</a:t>
            </a:r>
            <a:r>
              <a:rPr lang="pl-PL" dirty="0" smtClean="0"/>
              <a:t> </a:t>
            </a:r>
            <a:r>
              <a:rPr lang="pl-PL" dirty="0" err="1" smtClean="0"/>
              <a:t>sa_mask</a:t>
            </a:r>
            <a:r>
              <a:rPr lang="pl-PL" dirty="0" smtClean="0"/>
              <a:t>		sygnały, które należy zablokować w </a:t>
            </a:r>
            <a:r>
              <a:rPr lang="pl-PL" dirty="0" err="1" smtClean="0"/>
              <a:t>sa_handler</a:t>
            </a:r>
            <a:endParaRPr lang="pl-PL" dirty="0" smtClean="0"/>
          </a:p>
          <a:p>
            <a:pPr lvl="1"/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 smtClean="0"/>
              <a:t>sa_flags</a:t>
            </a:r>
            <a:r>
              <a:rPr lang="pl-PL" dirty="0" smtClean="0"/>
              <a:t>			modyfikatory reakcji na sygnał</a:t>
            </a:r>
          </a:p>
          <a:p>
            <a:r>
              <a:rPr lang="pl-PL" dirty="0" smtClean="0"/>
              <a:t>Funkcja </a:t>
            </a:r>
            <a:r>
              <a:rPr lang="pl-PL" dirty="0" err="1" smtClean="0"/>
              <a:t>sigaction</a:t>
            </a:r>
            <a:r>
              <a:rPr lang="pl-PL" dirty="0" smtClean="0"/>
              <a:t> ustala </a:t>
            </a:r>
            <a:r>
              <a:rPr lang="pl-PL" dirty="0"/>
              <a:t>r</a:t>
            </a:r>
            <a:r>
              <a:rPr lang="pl-PL" dirty="0" smtClean="0"/>
              <a:t>eakcję na sygnał </a:t>
            </a:r>
            <a:r>
              <a:rPr lang="pl-PL" dirty="0" err="1" smtClean="0"/>
              <a:t>sig</a:t>
            </a:r>
            <a:r>
              <a:rPr lang="pl-PL" dirty="0" smtClean="0"/>
              <a:t>. Jeśli </a:t>
            </a:r>
            <a:r>
              <a:rPr lang="pl-PL" dirty="0" err="1" smtClean="0"/>
              <a:t>oact</a:t>
            </a:r>
            <a:r>
              <a:rPr lang="pl-PL" dirty="0" smtClean="0"/>
              <a:t> ma wartość inną niż </a:t>
            </a:r>
            <a:r>
              <a:rPr lang="pl-PL" dirty="0" err="1" smtClean="0"/>
              <a:t>null</a:t>
            </a:r>
            <a:r>
              <a:rPr lang="pl-PL" dirty="0" smtClean="0"/>
              <a:t>, </a:t>
            </a:r>
            <a:r>
              <a:rPr lang="pl-PL" dirty="0" err="1" smtClean="0"/>
              <a:t>sigaction</a:t>
            </a:r>
            <a:r>
              <a:rPr lang="pl-PL" dirty="0" smtClean="0"/>
              <a:t> zapisuje poprzednią reakcję na sygnał w lokacji wskazanej przez </a:t>
            </a:r>
            <a:r>
              <a:rPr lang="pl-PL" dirty="0" err="1" smtClean="0"/>
              <a:t>oact</a:t>
            </a:r>
            <a:endParaRPr lang="pl-PL" dirty="0" smtClean="0"/>
          </a:p>
          <a:p>
            <a:r>
              <a:rPr lang="pl-PL" dirty="0" smtClean="0"/>
              <a:t>Jeśli </a:t>
            </a:r>
            <a:r>
              <a:rPr lang="pl-PL" dirty="0" err="1" smtClean="0"/>
              <a:t>act</a:t>
            </a:r>
            <a:r>
              <a:rPr lang="pl-PL" dirty="0" smtClean="0"/>
              <a:t> ma wartość </a:t>
            </a:r>
            <a:r>
              <a:rPr lang="pl-PL" dirty="0" err="1" smtClean="0"/>
              <a:t>null</a:t>
            </a:r>
            <a:r>
              <a:rPr lang="pl-PL" dirty="0" smtClean="0"/>
              <a:t>, to jest to jedyny rezultat działania </a:t>
            </a:r>
            <a:r>
              <a:rPr lang="pl-PL" dirty="0" err="1" smtClean="0"/>
              <a:t>sigaction</a:t>
            </a:r>
            <a:r>
              <a:rPr lang="pl-PL" dirty="0" smtClean="0"/>
              <a:t>; jeśli zaś </a:t>
            </a:r>
            <a:r>
              <a:rPr lang="pl-PL" dirty="0" err="1" smtClean="0"/>
              <a:t>act</a:t>
            </a:r>
            <a:r>
              <a:rPr lang="pl-PL" dirty="0" smtClean="0"/>
              <a:t> jest różne od </a:t>
            </a:r>
            <a:r>
              <a:rPr lang="pl-PL" dirty="0" err="1" smtClean="0"/>
              <a:t>null</a:t>
            </a:r>
            <a:r>
              <a:rPr lang="pl-PL" dirty="0" smtClean="0"/>
              <a:t>, wówczas ustawiana jest reakcja na określony sygnał</a:t>
            </a:r>
          </a:p>
          <a:p>
            <a:r>
              <a:rPr lang="pl-PL" dirty="0" smtClean="0"/>
              <a:t>Wewnątrz struktury </a:t>
            </a:r>
            <a:r>
              <a:rPr lang="pl-PL" dirty="0" err="1" smtClean="0"/>
              <a:t>sigaction</a:t>
            </a:r>
            <a:r>
              <a:rPr lang="pl-PL" dirty="0" smtClean="0"/>
              <a:t>, na którą wskazuje argument </a:t>
            </a:r>
            <a:r>
              <a:rPr lang="pl-PL" dirty="0" err="1" smtClean="0"/>
              <a:t>act</a:t>
            </a:r>
            <a:r>
              <a:rPr lang="pl-PL" dirty="0" smtClean="0"/>
              <a:t>, </a:t>
            </a:r>
            <a:r>
              <a:rPr lang="pl-PL" dirty="0" err="1" smtClean="0"/>
              <a:t>sa_handelr</a:t>
            </a:r>
            <a:r>
              <a:rPr lang="pl-PL" dirty="0" smtClean="0"/>
              <a:t> jest wskaźnikiem do funkcji wywoływanej po otrzymaniu sygnału </a:t>
            </a:r>
            <a:r>
              <a:rPr lang="pl-PL" dirty="0" err="1" smtClean="0"/>
              <a:t>sig</a:t>
            </a:r>
            <a:r>
              <a:rPr lang="pl-PL" dirty="0" smtClean="0"/>
              <a:t>.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22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23528" y="980728"/>
            <a:ext cx="8568952" cy="92333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sigaction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sig,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const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struct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sigaction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*act,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	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struct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sigaction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oact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  <a:endParaRPr lang="pl-PL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93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Autofit/>
          </a:bodyPr>
          <a:lstStyle/>
          <a:p>
            <a:r>
              <a:rPr lang="pl-PL" sz="3200" dirty="0" smtClean="0"/>
              <a:t>Przykładowy program stosujący </a:t>
            </a:r>
            <a:r>
              <a:rPr lang="pl-PL" sz="3200" dirty="0" err="1" smtClean="0"/>
              <a:t>sigaction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23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1052736"/>
            <a:ext cx="5832648" cy="5632311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void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{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(“OUCH! - I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got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signal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%d\n”,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sigaction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act.sa_handler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ouch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sigemptyset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act.sa_mask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act.sa_flags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0;</a:t>
            </a:r>
          </a:p>
          <a:p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sigaction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(SIGINT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&amp;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act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0);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while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(“Hello World!\n”);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	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sleep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(1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pl-PL" dirty="0" smtClean="0">
                <a:latin typeface="Consolas" pitchFamily="49" charset="0"/>
                <a:cs typeface="Consolas" pitchFamily="49" charset="0"/>
              </a:rPr>
              <a:t>         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Prostokąt 6"/>
          <p:cNvSpPr/>
          <p:nvPr/>
        </p:nvSpPr>
        <p:spPr>
          <a:xfrm>
            <a:off x="6444208" y="1700808"/>
            <a:ext cx="2430016" cy="4247317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$ </a:t>
            </a:r>
            <a:r>
              <a:rPr lang="pl-PL" b="1" dirty="0"/>
              <a:t>./ctrlc2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en-US" dirty="0"/>
              <a:t>OUCH! - I got signal 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^C</a:t>
            </a:r>
          </a:p>
          <a:p>
            <a:r>
              <a:rPr lang="en-US" dirty="0"/>
              <a:t>OUCH! - I got signal 2</a:t>
            </a:r>
          </a:p>
          <a:p>
            <a:r>
              <a:rPr lang="pl-PL" dirty="0"/>
              <a:t>Hello World!</a:t>
            </a:r>
          </a:p>
          <a:p>
            <a:r>
              <a:rPr lang="pl-PL" dirty="0"/>
              <a:t>Hello World!</a:t>
            </a:r>
          </a:p>
          <a:p>
            <a:r>
              <a:rPr lang="pl-PL" b="1" dirty="0"/>
              <a:t>^\</a:t>
            </a:r>
          </a:p>
          <a:p>
            <a:r>
              <a:rPr lang="pl-PL" dirty="0" err="1"/>
              <a:t>Quit</a:t>
            </a:r>
            <a:endParaRPr lang="pl-PL" dirty="0"/>
          </a:p>
          <a:p>
            <a:r>
              <a:rPr lang="pl-PL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1725555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Zastępowanie procesu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1036712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Rodzina funkcji: </a:t>
            </a:r>
            <a:r>
              <a:rPr lang="pl-PL" b="1" dirty="0" err="1" smtClean="0">
                <a:solidFill>
                  <a:srgbClr val="FF0000"/>
                </a:solidFill>
              </a:rPr>
              <a:t>exec</a:t>
            </a:r>
            <a:r>
              <a:rPr lang="pl-PL" b="1" dirty="0" smtClean="0">
                <a:solidFill>
                  <a:srgbClr val="FF0000"/>
                </a:solidFill>
              </a:rPr>
              <a:t>*</a:t>
            </a:r>
            <a:r>
              <a:rPr lang="pl-PL" dirty="0" smtClean="0"/>
              <a:t> (</a:t>
            </a:r>
            <a:r>
              <a:rPr lang="pl-PL" dirty="0" err="1" smtClean="0"/>
              <a:t>execl</a:t>
            </a:r>
            <a:r>
              <a:rPr lang="pl-PL" dirty="0" smtClean="0"/>
              <a:t>, </a:t>
            </a:r>
            <a:r>
              <a:rPr lang="pl-PL" dirty="0" err="1" smtClean="0"/>
              <a:t>execlp</a:t>
            </a:r>
            <a:r>
              <a:rPr lang="pl-PL" dirty="0" smtClean="0"/>
              <a:t>, </a:t>
            </a:r>
            <a:r>
              <a:rPr lang="pl-PL" dirty="0" err="1" smtClean="0"/>
              <a:t>execle</a:t>
            </a:r>
            <a:r>
              <a:rPr lang="pl-PL" dirty="0" smtClean="0"/>
              <a:t>, </a:t>
            </a:r>
            <a:r>
              <a:rPr lang="pl-PL" dirty="0" err="1" smtClean="0"/>
              <a:t>execv</a:t>
            </a:r>
            <a:r>
              <a:rPr lang="pl-PL" dirty="0" smtClean="0"/>
              <a:t>, </a:t>
            </a:r>
            <a:r>
              <a:rPr lang="pl-PL" dirty="0" err="1" smtClean="0"/>
              <a:t>execvp</a:t>
            </a:r>
            <a:r>
              <a:rPr lang="pl-PL" dirty="0" smtClean="0"/>
              <a:t>, </a:t>
            </a:r>
            <a:r>
              <a:rPr lang="pl-PL" dirty="0" err="1" smtClean="0"/>
              <a:t>execve</a:t>
            </a:r>
            <a:r>
              <a:rPr lang="pl-PL" dirty="0" smtClean="0"/>
              <a:t>) zastępuje bieżący proces innym, tworzonym </a:t>
            </a:r>
            <a:r>
              <a:rPr lang="pl-PL" smtClean="0"/>
              <a:t>na podstawie </a:t>
            </a:r>
            <a:r>
              <a:rPr lang="pl-PL" dirty="0" smtClean="0"/>
              <a:t>podanych argumentów.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2632727"/>
            <a:ext cx="4680520" cy="30285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Running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with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execlp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\n”);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execlp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ps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“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ps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“-</a:t>
            </a:r>
            <a:r>
              <a:rPr lang="pl-PL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ax</a:t>
            </a:r>
            <a:r>
              <a:rPr lang="pl-PL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”, 0);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Done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.\n”);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(0);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4932040" y="3212977"/>
            <a:ext cx="4104456" cy="345638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$ ./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pexec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 err="1">
                <a:latin typeface="Consolas" pitchFamily="49" charset="0"/>
                <a:cs typeface="Consolas" pitchFamily="49" charset="0"/>
              </a:rPr>
              <a:t>Running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with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execlp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PID TTY STAT TIME COMMAND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 ? S 0:05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init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2 ? SW 0:00 [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keventd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...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1262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/1 S 0:00 /bin/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bash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1273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/2 S 0:00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su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-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1274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/2 S 0:00 -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bash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1465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/1 S 0:01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emacs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Makefile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pl-PL" sz="1600" dirty="0">
                <a:latin typeface="Consolas" pitchFamily="49" charset="0"/>
                <a:cs typeface="Consolas" pitchFamily="49" charset="0"/>
              </a:rPr>
              <a:t>1514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pts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/1 R 0:00 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ps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 –</a:t>
            </a:r>
            <a:r>
              <a:rPr lang="pl-PL" sz="1600" dirty="0" err="1">
                <a:latin typeface="Consolas" pitchFamily="49" charset="0"/>
                <a:cs typeface="Consolas" pitchFamily="49" charset="0"/>
              </a:rPr>
              <a:t>ax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47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</a:t>
            </a:r>
            <a:r>
              <a:rPr lang="pl-PL" dirty="0" err="1" smtClean="0"/>
              <a:t>xec</a:t>
            </a:r>
            <a:r>
              <a:rPr lang="pl-PL" dirty="0" smtClean="0"/>
              <a:t>*()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74576" y="126876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char **</a:t>
            </a:r>
            <a:r>
              <a:rPr lang="pl-PL" dirty="0" err="1"/>
              <a:t>environ</a:t>
            </a:r>
            <a:r>
              <a:rPr lang="pl-PL" dirty="0"/>
              <a:t>;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execl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const</a:t>
            </a:r>
            <a:r>
              <a:rPr lang="en-US" dirty="0"/>
              <a:t> char *arg0, ..., (char *)0);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execlp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</a:t>
            </a:r>
            <a:r>
              <a:rPr lang="pl-PL" dirty="0" smtClean="0"/>
              <a:t>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 err="1"/>
              <a:t>const</a:t>
            </a:r>
            <a:r>
              <a:rPr lang="pl-PL" dirty="0"/>
              <a:t> char *arg0, ..., (char *)0);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execle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char *arg0, ..., (char *)0, char *</a:t>
            </a:r>
            <a:r>
              <a:rPr lang="pl-PL" dirty="0" err="1" smtClean="0"/>
              <a:t>const</a:t>
            </a:r>
            <a:r>
              <a:rPr lang="pl-PL" dirty="0" smtClean="0"/>
              <a:t> </a:t>
            </a:r>
            <a:r>
              <a:rPr lang="pl-PL" dirty="0" err="1" smtClean="0"/>
              <a:t>envp</a:t>
            </a:r>
            <a:r>
              <a:rPr lang="pl-PL" dirty="0"/>
              <a:t>[]);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execv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argv</a:t>
            </a:r>
            <a:r>
              <a:rPr lang="pl-PL" dirty="0"/>
              <a:t>[]);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execvp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</a:t>
            </a:r>
            <a:r>
              <a:rPr lang="pl-PL" dirty="0" smtClean="0"/>
              <a:t>*</a:t>
            </a:r>
            <a:r>
              <a:rPr lang="pl-PL" dirty="0" err="1" smtClean="0"/>
              <a:t>path</a:t>
            </a:r>
            <a:r>
              <a:rPr lang="pl-PL" dirty="0" smtClean="0"/>
              <a:t>, </a:t>
            </a:r>
            <a:r>
              <a:rPr lang="pl-PL" dirty="0"/>
              <a:t>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argv</a:t>
            </a:r>
            <a:r>
              <a:rPr lang="pl-PL" dirty="0"/>
              <a:t>[]);</a:t>
            </a:r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execve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path</a:t>
            </a:r>
            <a:r>
              <a:rPr lang="pl-PL" dirty="0"/>
              <a:t>, 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argv</a:t>
            </a:r>
            <a:r>
              <a:rPr lang="pl-PL" dirty="0"/>
              <a:t>[], char *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envp</a:t>
            </a:r>
            <a:r>
              <a:rPr lang="pl-PL" dirty="0" smtClean="0"/>
              <a:t>[]);</a:t>
            </a:r>
          </a:p>
          <a:p>
            <a:endParaRPr lang="pl-PL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err="1"/>
              <a:t>p</a:t>
            </a:r>
            <a:r>
              <a:rPr lang="pl-PL" dirty="0" err="1" smtClean="0"/>
              <a:t>ath</a:t>
            </a:r>
            <a:r>
              <a:rPr lang="pl-PL" dirty="0" smtClean="0"/>
              <a:t> – nazwa programu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/>
              <a:t>a</a:t>
            </a:r>
            <a:r>
              <a:rPr lang="pl-PL" dirty="0" smtClean="0"/>
              <a:t>rg0 … </a:t>
            </a:r>
            <a:r>
              <a:rPr lang="pl-PL" dirty="0" err="1" smtClean="0"/>
              <a:t>argn</a:t>
            </a:r>
            <a:r>
              <a:rPr lang="pl-PL" dirty="0" smtClean="0"/>
              <a:t> – argumenty programu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dla wersji funkcji </a:t>
            </a:r>
            <a:r>
              <a:rPr lang="pl-PL" dirty="0" err="1" smtClean="0"/>
              <a:t>execv</a:t>
            </a:r>
            <a:r>
              <a:rPr lang="pl-PL" dirty="0" smtClean="0"/>
              <a:t> – argumenty mogą być przekazane przez tablicę </a:t>
            </a:r>
            <a:r>
              <a:rPr lang="pl-PL" dirty="0" err="1" smtClean="0"/>
              <a:t>argv</a:t>
            </a:r>
            <a:endParaRPr lang="pl-PL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Funkcje z przyrostkiem p przeszukują zmienną środowiskową PATH (echo $PATH)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Zmienna </a:t>
            </a:r>
            <a:r>
              <a:rPr lang="pl-PL" dirty="0" err="1" smtClean="0"/>
              <a:t>environ</a:t>
            </a:r>
            <a:r>
              <a:rPr lang="pl-PL" dirty="0" smtClean="0"/>
              <a:t> może zawierać wartość nowego środowiska programu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 funkcjach </a:t>
            </a:r>
            <a:r>
              <a:rPr lang="pl-PL" dirty="0" err="1" smtClean="0"/>
              <a:t>execle</a:t>
            </a:r>
            <a:r>
              <a:rPr lang="pl-PL" dirty="0" smtClean="0"/>
              <a:t> i </a:t>
            </a:r>
            <a:r>
              <a:rPr lang="pl-PL" dirty="0" err="1" smtClean="0"/>
              <a:t>execve</a:t>
            </a:r>
            <a:r>
              <a:rPr lang="pl-PL" dirty="0" smtClean="0"/>
              <a:t> jest dodatkowa zmienna do przekazania tablicy ciągów, która zostanie wykorzystana jako nowe środowisko programu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646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Zastępowanie procesu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Jeśli wystąpiło „zastąpienie” procesu to PID procesu jest taki sam jak procesu, w którym nastąpiło wywołanie funkcji </a:t>
            </a:r>
            <a:r>
              <a:rPr lang="pl-PL" dirty="0" err="1" smtClean="0"/>
              <a:t>exex</a:t>
            </a:r>
            <a:r>
              <a:rPr lang="pl-PL" dirty="0" smtClean="0"/>
              <a:t>*</a:t>
            </a:r>
          </a:p>
          <a:p>
            <a:pPr algn="just"/>
            <a:r>
              <a:rPr lang="pl-PL" dirty="0" smtClean="0"/>
              <a:t>Efekt jest taki, jakby program rozpoczął wykonywać nowy kod z nowego pliku wykonywalnego, określonego w argumentach funkcji </a:t>
            </a:r>
            <a:r>
              <a:rPr lang="pl-PL" dirty="0" err="1" smtClean="0"/>
              <a:t>exec</a:t>
            </a:r>
            <a:r>
              <a:rPr lang="pl-PL" dirty="0" smtClean="0"/>
              <a:t>*</a:t>
            </a:r>
          </a:p>
          <a:p>
            <a:pPr algn="just"/>
            <a:r>
              <a:rPr lang="pl-PL" dirty="0" smtClean="0"/>
              <a:t>Funkcje </a:t>
            </a:r>
            <a:r>
              <a:rPr lang="pl-PL" dirty="0" err="1" smtClean="0"/>
              <a:t>exec</a:t>
            </a:r>
            <a:r>
              <a:rPr lang="pl-PL" dirty="0" smtClean="0"/>
              <a:t>* zwykle nie powracają, chyba, że wystąpi błąd. Wtedy funkcja zwraca wartość -1 i ustawiana jest zmienna </a:t>
            </a:r>
            <a:r>
              <a:rPr lang="pl-PL" b="1" dirty="0" err="1" smtClean="0"/>
              <a:t>errno</a:t>
            </a:r>
            <a:r>
              <a:rPr lang="pl-PL" dirty="0" smtClean="0"/>
              <a:t>. </a:t>
            </a:r>
          </a:p>
          <a:p>
            <a:pPr algn="just"/>
            <a:r>
              <a:rPr lang="pl-PL" dirty="0" smtClean="0"/>
              <a:t>Nowy proces uruchomiony przez </a:t>
            </a:r>
            <a:r>
              <a:rPr lang="pl-PL" dirty="0" err="1" smtClean="0"/>
              <a:t>exec</a:t>
            </a:r>
            <a:r>
              <a:rPr lang="pl-PL" dirty="0" smtClean="0"/>
              <a:t>* dziedziczy między innymi deskryptory pliku. Zamykane są natomiast wszystkie strumienie katalogowe, otwarte w pierwotnym procesie. 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Procesy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9321E-BDE9-4DCB-8CEB-ED78598C1C2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541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418058"/>
          </a:xfrm>
        </p:spPr>
        <p:txBody>
          <a:bodyPr>
            <a:noAutofit/>
          </a:bodyPr>
          <a:lstStyle/>
          <a:p>
            <a:r>
              <a:rPr lang="pl-PL" sz="3200" dirty="0" smtClean="0"/>
              <a:t>Blokowanie dostępu do pliku</a:t>
            </a:r>
            <a:endParaRPr lang="pl-PL" sz="3200" dirty="0"/>
          </a:p>
        </p:txBody>
      </p:sp>
      <p:sp>
        <p:nvSpPr>
          <p:cNvPr id="4" name="Prostokąt 3"/>
          <p:cNvSpPr/>
          <p:nvPr/>
        </p:nvSpPr>
        <p:spPr>
          <a:xfrm>
            <a:off x="1763688" y="818507"/>
            <a:ext cx="5525414" cy="646331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#include &lt;</a:t>
            </a:r>
            <a:r>
              <a:rPr lang="en-US" b="1" u="sng" dirty="0">
                <a:hlinkClick r:id="rId2"/>
              </a:rPr>
              <a:t>sys/</a:t>
            </a:r>
            <a:r>
              <a:rPr lang="en-US" b="1" u="sng" dirty="0" err="1">
                <a:hlinkClick r:id="rId2"/>
              </a:rPr>
              <a:t>file.h</a:t>
            </a:r>
            <a:r>
              <a:rPr lang="en-US" b="1" dirty="0" smtClean="0"/>
              <a:t>&gt;</a:t>
            </a:r>
            <a:endParaRPr lang="pl-PL" b="1" dirty="0" smtClean="0"/>
          </a:p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lockf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 </a:t>
            </a:r>
            <a:r>
              <a:rPr lang="en-US" dirty="0" err="1"/>
              <a:t>fd</a:t>
            </a:r>
            <a:r>
              <a:rPr lang="en-US" b="1" dirty="0"/>
              <a:t>, </a:t>
            </a:r>
            <a:r>
              <a:rPr lang="en-US" b="1" dirty="0" err="1"/>
              <a:t>int</a:t>
            </a:r>
            <a:r>
              <a:rPr lang="en-US" b="1" dirty="0"/>
              <a:t> </a:t>
            </a:r>
            <a:r>
              <a:rPr lang="en-US" dirty="0" err="1"/>
              <a:t>cmd</a:t>
            </a:r>
            <a:r>
              <a:rPr lang="en-US" b="1" dirty="0"/>
              <a:t>, </a:t>
            </a:r>
            <a:r>
              <a:rPr lang="en-US" b="1" dirty="0" err="1"/>
              <a:t>off_t</a:t>
            </a:r>
            <a:r>
              <a:rPr lang="en-US" b="1" dirty="0"/>
              <a:t> </a:t>
            </a:r>
            <a:r>
              <a:rPr lang="en-US" dirty="0" err="1"/>
              <a:t>len</a:t>
            </a:r>
            <a:r>
              <a:rPr lang="en-US" b="1" dirty="0"/>
              <a:t>);</a:t>
            </a:r>
            <a:r>
              <a:rPr lang="en-US" dirty="0"/>
              <a:t>  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690092"/>
              </p:ext>
            </p:extLst>
          </p:nvPr>
        </p:nvGraphicFramePr>
        <p:xfrm>
          <a:off x="313927" y="1738784"/>
          <a:ext cx="7560840" cy="137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912"/>
                <a:gridCol w="5863928"/>
              </a:tblGrid>
              <a:tr h="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fd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Uchwyt pliku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cmd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Specyfikacja operacji: F_LOCK, F_ULOCK, F_TEST,F_TLOCK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len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Zakres blokowania (o ile bajtów od bieżącego położenia plik ma być zablokowany) (0 - blokowany jest cały plik)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51520" y="14127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Parametry funkcji: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87524" y="31151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Wartości zwracane:</a:t>
            </a:r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485"/>
              </p:ext>
            </p:extLst>
          </p:nvPr>
        </p:nvGraphicFramePr>
        <p:xfrm>
          <a:off x="395536" y="3429000"/>
          <a:ext cx="2196244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55"/>
                <a:gridCol w="1586589"/>
              </a:tblGrid>
              <a:tr h="1390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-1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Błąd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&gt;0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Sukces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395536" y="42930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Specyfikacje operacji: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68952"/>
              </p:ext>
            </p:extLst>
          </p:nvPr>
        </p:nvGraphicFramePr>
        <p:xfrm>
          <a:off x="395536" y="4692718"/>
          <a:ext cx="8136904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201"/>
                <a:gridCol w="6310703"/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F_LOCK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Zablokuj dostęp do pliku na długości zakres od pozycji bieżącej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F_ULOCK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Zwolnij dostęp do pliku.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F_TEST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Testuj czy fragment pliku jest zablokowany przez inny proces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F_TLOCK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u="none" strike="noStrike" kern="1200" baseline="0" dirty="0" smtClean="0"/>
                        <a:t>Testuj czy fragment pliku jest zablokowany przez inny</a:t>
                      </a:r>
                    </a:p>
                    <a:p>
                      <a:r>
                        <a:rPr lang="pl-PL" sz="1800" u="none" strike="noStrike" kern="1200" baseline="0" dirty="0" smtClean="0"/>
                        <a:t>proces. Gdy nie to zajmij plik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700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0364" y="116632"/>
            <a:ext cx="8363272" cy="490066"/>
          </a:xfrm>
        </p:spPr>
        <p:txBody>
          <a:bodyPr>
            <a:noAutofit/>
          </a:bodyPr>
          <a:lstStyle/>
          <a:p>
            <a:r>
              <a:rPr lang="pl-PL" sz="2800" dirty="0" smtClean="0"/>
              <a:t>Kontrolowany zapis 2 procesów do 1 pliku - przykład</a:t>
            </a:r>
            <a:endParaRPr lang="pl-PL" sz="2800" dirty="0"/>
          </a:p>
        </p:txBody>
      </p:sp>
      <p:sp>
        <p:nvSpPr>
          <p:cNvPr id="4" name="Prostokąt 3"/>
          <p:cNvSpPr/>
          <p:nvPr/>
        </p:nvSpPr>
        <p:spPr>
          <a:xfrm>
            <a:off x="107504" y="692696"/>
            <a:ext cx="4464496" cy="6001643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stat.h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wait.h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fcntl.h</a:t>
            </a:r>
            <a:r>
              <a:rPr lang="pl-PL" sz="1600" dirty="0"/>
              <a:t>&gt;</a:t>
            </a:r>
          </a:p>
          <a:p>
            <a:endParaRPr lang="pl-PL" sz="1600" dirty="0"/>
          </a:p>
          <a:p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/>
              <a:t>{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 smtClean="0"/>
              <a:t>fd</a:t>
            </a:r>
            <a:r>
              <a:rPr lang="pl-PL" sz="1600" dirty="0" smtClean="0"/>
              <a:t>, i; </a:t>
            </a:r>
            <a:r>
              <a:rPr lang="pl-PL" sz="1600" dirty="0" err="1"/>
              <a:t>pid_t</a:t>
            </a:r>
            <a:r>
              <a:rPr lang="pl-PL" sz="1600" dirty="0"/>
              <a:t> </a:t>
            </a:r>
            <a:r>
              <a:rPr lang="pl-PL" sz="1600" dirty="0" err="1"/>
              <a:t>pid</a:t>
            </a:r>
            <a:r>
              <a:rPr lang="pl-PL" sz="1600" dirty="0"/>
              <a:t>;</a:t>
            </a:r>
          </a:p>
          <a:p>
            <a:r>
              <a:rPr lang="pl-PL" sz="1600" dirty="0"/>
              <a:t>    char buf1[]="To jest tekst1\n";</a:t>
            </a:r>
          </a:p>
          <a:p>
            <a:r>
              <a:rPr lang="pl-PL" sz="1600" dirty="0"/>
              <a:t>    char buf2</a:t>
            </a:r>
            <a:r>
              <a:rPr lang="pl-PL" sz="1600" dirty="0" smtClean="0"/>
              <a:t>[]="To </a:t>
            </a:r>
            <a:r>
              <a:rPr lang="pl-PL" sz="1600" dirty="0"/>
              <a:t>jest tekst2\n</a:t>
            </a:r>
            <a:r>
              <a:rPr lang="pl-PL" sz="1600" dirty="0" smtClean="0"/>
              <a:t>";</a:t>
            </a:r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printf</a:t>
            </a:r>
            <a:r>
              <a:rPr lang="pl-PL" sz="1600" dirty="0"/>
              <a:t>("Tworze proces potomny...\n");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fd</a:t>
            </a:r>
            <a:r>
              <a:rPr lang="pl-PL" sz="1600" dirty="0">
                <a:solidFill>
                  <a:srgbClr val="FF0000"/>
                </a:solidFill>
              </a:rPr>
              <a:t>=open("plik1.txt",O_CREAT|O_WRONLY,0777);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pid</a:t>
            </a:r>
            <a:r>
              <a:rPr lang="pl-PL" sz="1600" dirty="0"/>
              <a:t>=</a:t>
            </a:r>
            <a:r>
              <a:rPr lang="pl-PL" sz="1600" dirty="0" err="1"/>
              <a:t>fork</a:t>
            </a:r>
            <a:r>
              <a:rPr lang="pl-PL" sz="1600" dirty="0"/>
              <a:t>();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switch</a:t>
            </a:r>
            <a:r>
              <a:rPr lang="pl-PL" sz="1600" dirty="0"/>
              <a:t>(</a:t>
            </a:r>
            <a:r>
              <a:rPr lang="pl-PL" sz="1600" dirty="0" err="1"/>
              <a:t>pid</a:t>
            </a:r>
            <a:r>
              <a:rPr lang="pl-PL" sz="1600" dirty="0"/>
              <a:t>)</a:t>
            </a:r>
          </a:p>
          <a:p>
            <a:r>
              <a:rPr lang="pl-PL" sz="1600" dirty="0"/>
              <a:t>    </a:t>
            </a:r>
            <a:r>
              <a:rPr lang="pl-PL" sz="1600" dirty="0" smtClean="0"/>
              <a:t>{   </a:t>
            </a:r>
            <a:r>
              <a:rPr lang="pl-PL" sz="1600" dirty="0" err="1"/>
              <a:t>case</a:t>
            </a:r>
            <a:r>
              <a:rPr lang="pl-PL" sz="1600" dirty="0"/>
              <a:t> -1: </a:t>
            </a:r>
            <a:r>
              <a:rPr lang="pl-PL" sz="1600" dirty="0" err="1"/>
              <a:t>perror</a:t>
            </a:r>
            <a:r>
              <a:rPr lang="pl-PL" sz="1600" dirty="0"/>
              <a:t>("</a:t>
            </a:r>
            <a:r>
              <a:rPr lang="pl-PL" sz="1600" dirty="0" err="1" smtClean="0"/>
              <a:t>Blad</a:t>
            </a:r>
            <a:r>
              <a:rPr lang="pl-PL" sz="1600" dirty="0" smtClean="0"/>
              <a:t>...\</a:t>
            </a:r>
            <a:r>
              <a:rPr lang="pl-PL" sz="1600" dirty="0"/>
              <a:t>n");</a:t>
            </a:r>
          </a:p>
          <a:p>
            <a:r>
              <a:rPr lang="pl-PL" sz="1600" dirty="0"/>
              <a:t>                 </a:t>
            </a:r>
            <a:r>
              <a:rPr lang="pl-PL" sz="1600" dirty="0" err="1"/>
              <a:t>exit</a:t>
            </a:r>
            <a:r>
              <a:rPr lang="pl-PL" sz="1600" dirty="0"/>
              <a:t>(1);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case</a:t>
            </a:r>
            <a:r>
              <a:rPr lang="pl-PL" sz="1600" dirty="0"/>
              <a:t>  0: for(i=0;i&lt;10;i++)</a:t>
            </a:r>
          </a:p>
          <a:p>
            <a:r>
              <a:rPr lang="pl-PL" sz="1600" dirty="0"/>
              <a:t>                  </a:t>
            </a:r>
            <a:r>
              <a:rPr lang="pl-PL" sz="1600" dirty="0" smtClean="0">
                <a:solidFill>
                  <a:srgbClr val="FF0000"/>
                </a:solidFill>
              </a:rPr>
              <a:t>{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(fd,F_LOCK,0);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</a:t>
            </a:r>
            <a:r>
              <a:rPr lang="pl-PL" sz="1600" dirty="0" err="1">
                <a:solidFill>
                  <a:srgbClr val="FF0000"/>
                </a:solidFill>
              </a:rPr>
              <a:t>write</a:t>
            </a:r>
            <a:r>
              <a:rPr lang="pl-PL" sz="1600" dirty="0">
                <a:solidFill>
                  <a:srgbClr val="FF0000"/>
                </a:solidFill>
              </a:rPr>
              <a:t>(fd,buf1,sizeof(buf1));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</a:t>
            </a:r>
            <a:r>
              <a:rPr lang="pl-PL" sz="1600" dirty="0" err="1">
                <a:solidFill>
                  <a:srgbClr val="FF0000"/>
                </a:solidFill>
              </a:rPr>
              <a:t>sleep</a:t>
            </a:r>
            <a:r>
              <a:rPr lang="pl-PL" sz="1600" dirty="0">
                <a:solidFill>
                  <a:srgbClr val="FF0000"/>
                </a:solidFill>
              </a:rPr>
              <a:t>(2);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(fd,F_ULOCK,0</a:t>
            </a:r>
            <a:r>
              <a:rPr lang="pl-PL" sz="1600" dirty="0" smtClean="0">
                <a:solidFill>
                  <a:srgbClr val="FF0000"/>
                </a:solidFill>
              </a:rPr>
              <a:t>);</a:t>
            </a:r>
            <a:r>
              <a:rPr lang="pl-PL" sz="1600" dirty="0" smtClean="0"/>
              <a:t>  }  </a:t>
            </a:r>
            <a:r>
              <a:rPr lang="pl-PL" sz="1600" dirty="0" err="1"/>
              <a:t>exit</a:t>
            </a:r>
            <a:r>
              <a:rPr lang="pl-PL" sz="1600" dirty="0"/>
              <a:t>(112</a:t>
            </a:r>
            <a:r>
              <a:rPr lang="pl-PL" sz="1600" dirty="0" smtClean="0"/>
              <a:t>);</a:t>
            </a:r>
            <a:endParaRPr lang="pl-PL" sz="1600" dirty="0"/>
          </a:p>
        </p:txBody>
      </p:sp>
      <p:sp>
        <p:nvSpPr>
          <p:cNvPr id="5" name="Prostokąt 4"/>
          <p:cNvSpPr/>
          <p:nvPr/>
        </p:nvSpPr>
        <p:spPr>
          <a:xfrm>
            <a:off x="4576936" y="692696"/>
            <a:ext cx="4464496" cy="427809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err="1" smtClean="0"/>
              <a:t>default</a:t>
            </a:r>
            <a:r>
              <a:rPr lang="pl-PL" sz="1600" dirty="0"/>
              <a:t>: {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stat_val</a:t>
            </a:r>
            <a:r>
              <a:rPr lang="pl-PL" sz="1600" dirty="0"/>
              <a:t>;</a:t>
            </a:r>
          </a:p>
          <a:p>
            <a:r>
              <a:rPr lang="pl-PL" sz="1600" dirty="0"/>
              <a:t>                   for(i=0;i&lt;10;i++)</a:t>
            </a:r>
          </a:p>
          <a:p>
            <a:r>
              <a:rPr lang="pl-PL" sz="1600" dirty="0"/>
              <a:t>                   {</a:t>
            </a:r>
          </a:p>
          <a:p>
            <a:r>
              <a:rPr lang="pl-PL" sz="1600" dirty="0"/>
              <a:t>                      </a:t>
            </a:r>
            <a:r>
              <a:rPr lang="pl-PL" sz="1600" dirty="0" err="1"/>
              <a:t>if</a:t>
            </a:r>
            <a:r>
              <a:rPr lang="pl-PL" sz="1600" dirty="0"/>
              <a:t>(</a:t>
            </a:r>
            <a:r>
              <a:rPr lang="pl-PL" sz="1600" dirty="0" err="1"/>
              <a:t>lockf</a:t>
            </a:r>
            <a:r>
              <a:rPr lang="pl-PL" sz="1600" dirty="0"/>
              <a:t>(fd,F_TEST,0)==-1)</a:t>
            </a:r>
          </a:p>
          <a:p>
            <a:r>
              <a:rPr lang="pl-PL" sz="1600" dirty="0"/>
              <a:t>                      </a:t>
            </a:r>
            <a:r>
              <a:rPr lang="pl-PL" sz="1600" dirty="0" smtClean="0"/>
              <a:t>{  </a:t>
            </a:r>
            <a:r>
              <a:rPr lang="pl-PL" sz="1600" dirty="0" err="1"/>
              <a:t>printf</a:t>
            </a:r>
            <a:r>
              <a:rPr lang="pl-PL" sz="1600" dirty="0" smtClean="0"/>
              <a:t>("Zablokowany</a:t>
            </a:r>
            <a:r>
              <a:rPr lang="pl-PL" sz="1600" dirty="0"/>
              <a:t>...\n");</a:t>
            </a:r>
          </a:p>
          <a:p>
            <a:r>
              <a:rPr lang="pl-PL" sz="1600" dirty="0"/>
              <a:t>                      }</a:t>
            </a:r>
          </a:p>
          <a:p>
            <a:r>
              <a:rPr lang="pl-PL" sz="1600" dirty="0"/>
              <a:t>                      </a:t>
            </a:r>
            <a:r>
              <a:rPr lang="pl-PL" sz="1600" dirty="0" err="1"/>
              <a:t>else</a:t>
            </a:r>
            <a:endParaRPr lang="pl-PL" sz="1600" dirty="0"/>
          </a:p>
          <a:p>
            <a:r>
              <a:rPr lang="pl-PL" sz="1600" dirty="0"/>
              <a:t>                      </a:t>
            </a:r>
            <a:r>
              <a:rPr lang="pl-PL" sz="1600" dirty="0" smtClean="0">
                <a:solidFill>
                  <a:srgbClr val="FF0000"/>
                </a:solidFill>
              </a:rPr>
              <a:t>{ 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(fd,F_LOCK,0);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                      </a:t>
            </a:r>
            <a:r>
              <a:rPr lang="pl-PL" sz="1600" dirty="0" err="1" smtClean="0">
                <a:solidFill>
                  <a:srgbClr val="FF0000"/>
                </a:solidFill>
              </a:rPr>
              <a:t>write</a:t>
            </a:r>
            <a:r>
              <a:rPr lang="pl-PL" sz="1600" dirty="0" smtClean="0">
                <a:solidFill>
                  <a:srgbClr val="FF0000"/>
                </a:solidFill>
              </a:rPr>
              <a:t>(fd,buf2,sizeof(buf2));</a:t>
            </a:r>
            <a:endParaRPr lang="pl-PL" sz="1600" dirty="0">
              <a:solidFill>
                <a:srgbClr val="FF0000"/>
              </a:solidFill>
            </a:endParaRPr>
          </a:p>
          <a:p>
            <a:r>
              <a:rPr lang="pl-PL" sz="1600" dirty="0">
                <a:solidFill>
                  <a:srgbClr val="FF0000"/>
                </a:solidFill>
              </a:rPr>
              <a:t>                          </a:t>
            </a:r>
            <a:r>
              <a:rPr lang="pl-PL" sz="1600" dirty="0" err="1">
                <a:solidFill>
                  <a:srgbClr val="FF0000"/>
                </a:solidFill>
              </a:rPr>
              <a:t>lockf</a:t>
            </a:r>
            <a:r>
              <a:rPr lang="pl-PL" sz="1600" dirty="0">
                <a:solidFill>
                  <a:srgbClr val="FF0000"/>
                </a:solidFill>
              </a:rPr>
              <a:t>(fd,F_ULOCK,0);</a:t>
            </a:r>
          </a:p>
          <a:p>
            <a:r>
              <a:rPr lang="pl-PL" sz="1600" dirty="0"/>
              <a:t>                      }</a:t>
            </a:r>
          </a:p>
          <a:p>
            <a:r>
              <a:rPr lang="pl-PL" sz="1600" dirty="0"/>
              <a:t>                      </a:t>
            </a:r>
            <a:r>
              <a:rPr lang="pl-PL" sz="1600" dirty="0" err="1"/>
              <a:t>sleep</a:t>
            </a:r>
            <a:r>
              <a:rPr lang="pl-PL" sz="1600" dirty="0"/>
              <a:t>(1);</a:t>
            </a:r>
          </a:p>
          <a:p>
            <a:r>
              <a:rPr lang="pl-PL" sz="1600" dirty="0"/>
              <a:t>                   }</a:t>
            </a:r>
          </a:p>
          <a:p>
            <a:r>
              <a:rPr lang="pl-PL" sz="1600" dirty="0"/>
              <a:t>                   </a:t>
            </a:r>
            <a:r>
              <a:rPr lang="pl-PL" sz="1600" dirty="0" err="1"/>
              <a:t>wait</a:t>
            </a:r>
            <a:r>
              <a:rPr lang="pl-PL" sz="1600" dirty="0"/>
              <a:t>(&amp;</a:t>
            </a:r>
            <a:r>
              <a:rPr lang="pl-PL" sz="1600" dirty="0" err="1"/>
              <a:t>stat_val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           </a:t>
            </a:r>
            <a:r>
              <a:rPr lang="pl-PL" sz="1600" dirty="0" err="1"/>
              <a:t>exit</a:t>
            </a:r>
            <a:r>
              <a:rPr lang="pl-PL" sz="1600" dirty="0"/>
              <a:t>(0);</a:t>
            </a:r>
          </a:p>
          <a:p>
            <a:r>
              <a:rPr lang="pl-PL" sz="1600" dirty="0"/>
              <a:t>                  }</a:t>
            </a:r>
          </a:p>
          <a:p>
            <a:r>
              <a:rPr lang="pl-PL" sz="1600" dirty="0"/>
              <a:t>}}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1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Potoki procesowe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832050"/>
            <a:ext cx="8496944" cy="4765302"/>
          </a:xfrm>
        </p:spPr>
        <p:txBody>
          <a:bodyPr>
            <a:normAutofit fontScale="92500" lnSpcReduction="20000"/>
          </a:bodyPr>
          <a:lstStyle/>
          <a:p>
            <a:r>
              <a:rPr lang="pl-PL" dirty="0" err="1"/>
              <a:t>p</a:t>
            </a:r>
            <a:r>
              <a:rPr lang="pl-PL" dirty="0" err="1" smtClean="0"/>
              <a:t>open</a:t>
            </a:r>
            <a:endParaRPr lang="pl-PL" dirty="0" smtClean="0"/>
          </a:p>
          <a:p>
            <a:pPr lvl="1"/>
            <a:r>
              <a:rPr lang="pl-PL" dirty="0"/>
              <a:t>u</a:t>
            </a:r>
            <a:r>
              <a:rPr lang="pl-PL" dirty="0" smtClean="0"/>
              <a:t>ruchamia inny programu jako nowy proces oraz przekazuje lub odbiera od niego dane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arametr </a:t>
            </a:r>
            <a:r>
              <a:rPr lang="pl-PL" i="1" dirty="0" err="1" smtClean="0"/>
              <a:t>command</a:t>
            </a:r>
            <a:r>
              <a:rPr lang="pl-PL" dirty="0" smtClean="0"/>
              <a:t> jest nazwą programu, który należy uruchomić wraz ze wszystkimi parametrami wywołania, parametr </a:t>
            </a:r>
            <a:r>
              <a:rPr lang="pl-PL" i="1" dirty="0" err="1" smtClean="0"/>
              <a:t>open_mode</a:t>
            </a:r>
            <a:r>
              <a:rPr lang="pl-PL" dirty="0" smtClean="0"/>
              <a:t> musi mieć wartość </a:t>
            </a:r>
            <a:r>
              <a:rPr lang="pl-PL" i="1" dirty="0" smtClean="0"/>
              <a:t>r</a:t>
            </a:r>
            <a:r>
              <a:rPr lang="pl-PL" dirty="0" smtClean="0"/>
              <a:t> lub </a:t>
            </a:r>
            <a:r>
              <a:rPr lang="pl-PL" i="1" dirty="0" smtClean="0"/>
              <a:t>w.</a:t>
            </a:r>
          </a:p>
          <a:p>
            <a:r>
              <a:rPr lang="pl-PL" dirty="0" err="1"/>
              <a:t>p</a:t>
            </a:r>
            <a:r>
              <a:rPr lang="pl-PL" dirty="0" err="1" smtClean="0"/>
              <a:t>close</a:t>
            </a:r>
            <a:endParaRPr lang="pl-PL" dirty="0" smtClean="0"/>
          </a:p>
          <a:p>
            <a:pPr lvl="1"/>
            <a:r>
              <a:rPr lang="pl-PL" dirty="0"/>
              <a:t>c</a:t>
            </a:r>
            <a:r>
              <a:rPr lang="pl-PL" dirty="0" smtClean="0"/>
              <a:t>zeka do momentu zakończenia uruchomionego procesu</a:t>
            </a:r>
          </a:p>
          <a:p>
            <a:pPr lvl="1"/>
            <a:r>
              <a:rPr lang="pl-PL" dirty="0" smtClean="0"/>
              <a:t>zwraca kod wyjściowy uruchomionego procesu</a:t>
            </a:r>
          </a:p>
          <a:p>
            <a:pPr lvl="1"/>
            <a:r>
              <a:rPr lang="pl-PL" dirty="0"/>
              <a:t>j</a:t>
            </a:r>
            <a:r>
              <a:rPr lang="pl-PL" dirty="0" smtClean="0"/>
              <a:t>eśli proces uruchamiający wykona funkcję </a:t>
            </a:r>
            <a:r>
              <a:rPr lang="pl-PL" dirty="0" err="1" smtClean="0"/>
              <a:t>wait</a:t>
            </a:r>
            <a:r>
              <a:rPr lang="pl-PL" dirty="0" smtClean="0"/>
              <a:t> tracimy wówczas kod wyjściowy, </a:t>
            </a:r>
            <a:r>
              <a:rPr lang="pl-PL" i="1" dirty="0" err="1" smtClean="0"/>
              <a:t>pclose</a:t>
            </a:r>
            <a:r>
              <a:rPr lang="pl-PL" dirty="0" smtClean="0"/>
              <a:t> zwróci </a:t>
            </a:r>
            <a:r>
              <a:rPr lang="pl-PL" i="1" dirty="0" smtClean="0"/>
              <a:t>-1</a:t>
            </a:r>
            <a:r>
              <a:rPr lang="pl-PL" dirty="0" smtClean="0"/>
              <a:t>, a zamienna </a:t>
            </a:r>
            <a:r>
              <a:rPr lang="pl-PL" dirty="0" err="1" smtClean="0"/>
              <a:t>errno</a:t>
            </a:r>
            <a:r>
              <a:rPr lang="pl-PL" dirty="0" smtClean="0"/>
              <a:t> będzie zawierała wartość ECHILD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331640" y="908720"/>
            <a:ext cx="6264696" cy="92333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>
                <a:solidFill>
                  <a:srgbClr val="FF0000"/>
                </a:solidFill>
              </a:rPr>
              <a:t>FILE *</a:t>
            </a:r>
            <a:r>
              <a:rPr lang="en-US" dirty="0" err="1">
                <a:solidFill>
                  <a:srgbClr val="FF0000"/>
                </a:solidFill>
              </a:rPr>
              <a:t>popen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const</a:t>
            </a:r>
            <a:r>
              <a:rPr lang="en-US" dirty="0">
                <a:solidFill>
                  <a:srgbClr val="FF0000"/>
                </a:solidFill>
              </a:rPr>
              <a:t> char *command, </a:t>
            </a:r>
            <a:r>
              <a:rPr lang="en-US" dirty="0" err="1">
                <a:solidFill>
                  <a:srgbClr val="FF0000"/>
                </a:solidFill>
              </a:rPr>
              <a:t>const</a:t>
            </a:r>
            <a:r>
              <a:rPr lang="en-US" dirty="0">
                <a:solidFill>
                  <a:srgbClr val="FF0000"/>
                </a:solidFill>
              </a:rPr>
              <a:t> char *</a:t>
            </a:r>
            <a:r>
              <a:rPr lang="en-US" dirty="0" err="1">
                <a:solidFill>
                  <a:srgbClr val="FF0000"/>
                </a:solidFill>
              </a:rPr>
              <a:t>open_mode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pclose</a:t>
            </a:r>
            <a:r>
              <a:rPr lang="en-US" dirty="0">
                <a:solidFill>
                  <a:srgbClr val="FF0000"/>
                </a:solidFill>
              </a:rPr>
              <a:t>(FILE *</a:t>
            </a:r>
            <a:r>
              <a:rPr lang="en-US" dirty="0" err="1">
                <a:solidFill>
                  <a:srgbClr val="FF0000"/>
                </a:solidFill>
              </a:rPr>
              <a:t>stream_to_close</a:t>
            </a:r>
            <a:r>
              <a:rPr lang="en-US" dirty="0">
                <a:solidFill>
                  <a:srgbClr val="FF0000"/>
                </a:solidFill>
              </a:rPr>
              <a:t>);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Przykład – użycie </a:t>
            </a:r>
            <a:r>
              <a:rPr lang="pl-PL" dirty="0" err="1" smtClean="0"/>
              <a:t>popen</a:t>
            </a:r>
            <a:r>
              <a:rPr lang="pl-PL" dirty="0" smtClean="0"/>
              <a:t> i </a:t>
            </a:r>
            <a:r>
              <a:rPr lang="pl-PL" dirty="0" err="1" smtClean="0"/>
              <a:t>pclose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6840760" cy="4781128"/>
          </a:xfrm>
          <a:ln>
            <a:noFill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unistd.h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stdlib.h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stdio.h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#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include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&lt;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string.h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0" indent="0">
              <a:buNone/>
            </a:pPr>
            <a:r>
              <a:rPr lang="pl-PL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main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{  FILE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*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char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[BUFSIZ + 1];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memset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, ‘\0’,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sizeof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popen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uname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-a”, “r”);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!= NULL)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{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fread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sizeof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(char), BUFSIZ, </a:t>
            </a:r>
            <a:r>
              <a:rPr lang="pl-PL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 </a:t>
            </a:r>
            <a:endParaRPr lang="pl-PL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chars_read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&gt; 0) </a:t>
            </a:r>
            <a:endParaRPr lang="pl-PL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   {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(“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Output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 was:-\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n%s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\n”, </a:t>
            </a:r>
            <a:r>
              <a:rPr lang="pl-PL" dirty="0" err="1">
                <a:latin typeface="Consolas" pitchFamily="49" charset="0"/>
                <a:cs typeface="Consolas" pitchFamily="49" charset="0"/>
              </a:rPr>
              <a:t>buffer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pclose</a:t>
            </a:r>
            <a:r>
              <a:rPr lang="pl-PL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pl-PL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read_fp</a:t>
            </a:r>
            <a:r>
              <a:rPr lang="pl-PL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(EXIT_SUCCESS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}</a:t>
            </a:r>
            <a:endParaRPr lang="pl-PL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exit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(EXIT_FAILURE</a:t>
            </a:r>
            <a:r>
              <a:rPr lang="pl-PL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pl-PL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Pliki, potoki, sygnały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672882" y="5589240"/>
            <a:ext cx="6192688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Output</a:t>
            </a:r>
            <a:r>
              <a:rPr lang="pl-PL" dirty="0"/>
              <a:t> was:-</a:t>
            </a:r>
          </a:p>
          <a:p>
            <a:r>
              <a:rPr lang="pl-PL" dirty="0"/>
              <a:t>Linux gw1 2.4.20-8 #1 </a:t>
            </a:r>
            <a:r>
              <a:rPr lang="pl-PL" dirty="0" err="1"/>
              <a:t>Thu</a:t>
            </a:r>
            <a:r>
              <a:rPr lang="pl-PL" dirty="0"/>
              <a:t> Mar 13 17:54:28 EST 2003 i686 </a:t>
            </a:r>
            <a:r>
              <a:rPr lang="pl-PL" dirty="0" err="1"/>
              <a:t>i686</a:t>
            </a:r>
            <a:r>
              <a:rPr lang="pl-PL" dirty="0"/>
              <a:t> i386 GNU/Linux</a:t>
            </a:r>
          </a:p>
        </p:txBody>
      </p:sp>
    </p:spTree>
    <p:extLst>
      <p:ext uri="{BB962C8B-B14F-4D97-AF65-F5344CB8AC3E}">
        <p14:creationId xmlns:p14="http://schemas.microsoft.com/office/powerpoint/2010/main" val="83554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2844</Words>
  <Application>Microsoft Office PowerPoint</Application>
  <PresentationFormat>Pokaz na ekranie (4:3)</PresentationFormat>
  <Paragraphs>528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Procesy, pliki, potoki, sygnały - uzupełnienie</vt:lpstr>
      <vt:lpstr>Uruchomienie programu z innego programu</vt:lpstr>
      <vt:lpstr>Zastępowanie procesu (1)</vt:lpstr>
      <vt:lpstr>exec*()</vt:lpstr>
      <vt:lpstr>Zastępowanie procesu (2)</vt:lpstr>
      <vt:lpstr>Blokowanie dostępu do pliku</vt:lpstr>
      <vt:lpstr>Kontrolowany zapis 2 procesów do 1 pliku - przykład</vt:lpstr>
      <vt:lpstr>Potoki procesowe</vt:lpstr>
      <vt:lpstr>Przykład – użycie popen i pclose</vt:lpstr>
      <vt:lpstr>Wysyłanie danych ze pomocą popen</vt:lpstr>
      <vt:lpstr>Przekazywanie większej ilości danych</vt:lpstr>
      <vt:lpstr>Potoki i exec </vt:lpstr>
      <vt:lpstr>Jak to działa?</vt:lpstr>
      <vt:lpstr>Sygnały - wprowadzenie</vt:lpstr>
      <vt:lpstr>Tablica sygnałów</vt:lpstr>
      <vt:lpstr>Reakcja procesów na sygnały</vt:lpstr>
      <vt:lpstr>Sygnały dodatkowe</vt:lpstr>
      <vt:lpstr>Manipulowanie sygnałami</vt:lpstr>
      <vt:lpstr>Prosta obsługa sygnałów - przykład</vt:lpstr>
      <vt:lpstr>Wysyłanie sygnałów</vt:lpstr>
      <vt:lpstr>Symulator funkcji alarm - budzik</vt:lpstr>
      <vt:lpstr>Odporny interfejs sygnałowy</vt:lpstr>
      <vt:lpstr>Przykładowy program stosujący sigaction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Procesy i sygnały</dc:title>
  <dc:creator>KIA</dc:creator>
  <cp:lastModifiedBy>ssamolej</cp:lastModifiedBy>
  <cp:revision>73</cp:revision>
  <dcterms:created xsi:type="dcterms:W3CDTF">2013-03-06T11:04:46Z</dcterms:created>
  <dcterms:modified xsi:type="dcterms:W3CDTF">2014-05-06T20:28:36Z</dcterms:modified>
</cp:coreProperties>
</file>