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57" r:id="rId15"/>
    <p:sldId id="258" r:id="rId16"/>
    <p:sldId id="259" r:id="rId17"/>
    <p:sldId id="260" r:id="rId18"/>
    <p:sldId id="261" r:id="rId19"/>
    <p:sldId id="262" r:id="rId20"/>
    <p:sldId id="263" r:id="rId21"/>
    <p:sldId id="264" r:id="rId22"/>
    <p:sldId id="265" r:id="rId23"/>
    <p:sldId id="266" r:id="rId24"/>
    <p:sldId id="267" r:id="rId25"/>
    <p:sldId id="268" r:id="rId26"/>
    <p:sldId id="269" r:id="rId27"/>
    <p:sldId id="299" r:id="rId28"/>
    <p:sldId id="270" r:id="rId29"/>
    <p:sldId id="271" r:id="rId30"/>
    <p:sldId id="272" r:id="rId31"/>
    <p:sldId id="273" r:id="rId32"/>
    <p:sldId id="274" r:id="rId33"/>
    <p:sldId id="275" r:id="rId34"/>
    <p:sldId id="276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63" autoAdjust="0"/>
    <p:restoredTop sz="94660"/>
  </p:normalViewPr>
  <p:slideViewPr>
    <p:cSldViewPr>
      <p:cViewPr varScale="1">
        <p:scale>
          <a:sx n="89" d="100"/>
          <a:sy n="89" d="100"/>
        </p:scale>
        <p:origin x="-1123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086452-B506-4D9B-8B8F-DC8C49DD8406}" type="datetimeFigureOut">
              <a:rPr lang="pl-PL" smtClean="0"/>
              <a:t>2014-10-25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5A382F-EEC2-4C25-937E-0C5E56A594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1124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1377E-93FB-48D4-B238-F1E66561EAAE}" type="datetime1">
              <a:rPr lang="pl-PL" smtClean="0"/>
              <a:t>2014-10-25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5600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EC439-5554-459A-956D-A40C64E059EB}" type="datetime1">
              <a:rPr lang="pl-PL" smtClean="0"/>
              <a:t>2014-10-25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4880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3B8B-FA07-4A85-A398-8FE9D64CB184}" type="datetime1">
              <a:rPr lang="pl-PL" smtClean="0"/>
              <a:t>2014-10-25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6485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09DEE-ADC6-4C11-A93A-88A07FE88B68}" type="datetime1">
              <a:rPr lang="pl-PL" smtClean="0"/>
              <a:t>2014-10-25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8988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BCD4D-FB69-42DE-84BE-1E027027C8AC}" type="datetime1">
              <a:rPr lang="pl-PL" smtClean="0"/>
              <a:t>2014-10-25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7597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24912-CA94-4B31-85A5-A19F441CCD98}" type="datetime1">
              <a:rPr lang="pl-PL" smtClean="0"/>
              <a:t>2014-10-25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1360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9AC6E-A604-40BE-9FFE-B1956C84CC00}" type="datetime1">
              <a:rPr lang="pl-PL" smtClean="0"/>
              <a:t>2014-10-25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5536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B8B5B-EC86-4C5D-8869-6A090CA551ED}" type="datetime1">
              <a:rPr lang="pl-PL" smtClean="0"/>
              <a:t>2014-10-25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8249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0BB18-A3AE-492F-B5AC-7C0E85462E09}" type="datetime1">
              <a:rPr lang="pl-PL" smtClean="0"/>
              <a:t>2014-10-25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443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1D66B-23BC-4147-86A4-E6F8BABB0B23}" type="datetime1">
              <a:rPr lang="pl-PL" smtClean="0"/>
              <a:t>2014-10-25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00478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77C22-9AB4-4EF9-BB4A-97F8D1984EA2}" type="datetime1">
              <a:rPr lang="pl-PL" smtClean="0"/>
              <a:t>2014-10-25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8859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C6107-8EAE-4D31-9C08-6AEAC99F7F13}" type="datetime1">
              <a:rPr lang="pl-PL" smtClean="0"/>
              <a:t>2014-10-25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78C49-753D-4BF0-98FD-6E2D0049804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4830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azniak.mimuw.edu.pl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file:///\\usr\include\sys\file.h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11560" y="764704"/>
            <a:ext cx="7772400" cy="1470025"/>
          </a:xfrm>
        </p:spPr>
        <p:txBody>
          <a:bodyPr/>
          <a:lstStyle/>
          <a:p>
            <a:r>
              <a:rPr lang="pl-PL" dirty="0" smtClean="0"/>
              <a:t>Pliki, potoki, sygnały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55576" y="2420888"/>
            <a:ext cx="7776864" cy="3960440"/>
          </a:xfrm>
        </p:spPr>
        <p:txBody>
          <a:bodyPr>
            <a:normAutofit lnSpcReduction="10000"/>
          </a:bodyPr>
          <a:lstStyle/>
          <a:p>
            <a:pPr lvl="0"/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dr inż. Sławomir </a:t>
            </a:r>
            <a:r>
              <a:rPr lang="pl-PL" sz="2500" dirty="0" err="1">
                <a:solidFill>
                  <a:prstClr val="black">
                    <a:tint val="75000"/>
                  </a:prstClr>
                </a:solidFill>
              </a:rPr>
              <a:t>Samolej</a:t>
            </a:r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/>
            </a:r>
            <a:br>
              <a:rPr lang="pl-PL" sz="2500" dirty="0">
                <a:solidFill>
                  <a:prstClr val="black">
                    <a:tint val="75000"/>
                  </a:prstClr>
                </a:solidFill>
              </a:rPr>
            </a:br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Katedra Informatyki i Automatyki</a:t>
            </a:r>
            <a:br>
              <a:rPr lang="pl-PL" sz="2500" dirty="0">
                <a:solidFill>
                  <a:prstClr val="black">
                    <a:tint val="75000"/>
                  </a:prstClr>
                </a:solidFill>
              </a:rPr>
            </a:br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Politechnika Rzeszowska</a:t>
            </a:r>
          </a:p>
          <a:p>
            <a:pPr lvl="0"/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Program przedmiotu oparto w części na materiałach opublikowanych na:</a:t>
            </a:r>
            <a:br>
              <a:rPr lang="pl-PL" sz="2500" dirty="0">
                <a:solidFill>
                  <a:prstClr val="black">
                    <a:tint val="75000"/>
                  </a:prstClr>
                </a:solidFill>
              </a:rPr>
            </a:br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pl-PL" sz="2500" dirty="0">
                <a:solidFill>
                  <a:prstClr val="black">
                    <a:tint val="75000"/>
                  </a:prstClr>
                </a:solidFill>
                <a:hlinkClick r:id="rId2"/>
              </a:rPr>
              <a:t>http://wazniak.mimuw.edu.pl/</a:t>
            </a:r>
            <a:endParaRPr lang="pl-PL" sz="2500" dirty="0">
              <a:solidFill>
                <a:prstClr val="black">
                  <a:tint val="75000"/>
                </a:prstClr>
              </a:solidFill>
            </a:endParaRPr>
          </a:p>
          <a:p>
            <a:pPr lvl="0"/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oraz</a:t>
            </a:r>
            <a:br>
              <a:rPr lang="pl-PL" sz="2500" dirty="0">
                <a:solidFill>
                  <a:prstClr val="black">
                    <a:tint val="75000"/>
                  </a:prstClr>
                </a:solidFill>
              </a:rPr>
            </a:br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Na materiałach opracowanych przez </a:t>
            </a:r>
            <a:br>
              <a:rPr lang="pl-PL" sz="2500" dirty="0">
                <a:solidFill>
                  <a:prstClr val="black">
                    <a:tint val="75000"/>
                  </a:prstClr>
                </a:solidFill>
              </a:rPr>
            </a:br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dr inż. Jędrzeja </a:t>
            </a:r>
            <a:r>
              <a:rPr lang="pl-PL" sz="2500" dirty="0" err="1">
                <a:solidFill>
                  <a:prstClr val="black">
                    <a:tint val="75000"/>
                  </a:prstClr>
                </a:solidFill>
              </a:rPr>
              <a:t>Ułasiewicza</a:t>
            </a:r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:</a:t>
            </a:r>
            <a:br>
              <a:rPr lang="pl-PL" sz="2500" dirty="0">
                <a:solidFill>
                  <a:prstClr val="black">
                    <a:tint val="75000"/>
                  </a:prstClr>
                </a:solidFill>
              </a:rPr>
            </a:br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jedrzej.ulasiewicz.staff.iiar.pwr.wroc.pl</a:t>
            </a:r>
          </a:p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001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Przykład zastosowania</a:t>
            </a: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827584" y="1305342"/>
            <a:ext cx="7632848" cy="397031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dirty="0" smtClean="0"/>
              <a:t>#</a:t>
            </a:r>
            <a:r>
              <a:rPr lang="pl-PL" dirty="0" err="1" smtClean="0"/>
              <a:t>include</a:t>
            </a:r>
            <a:r>
              <a:rPr lang="pl-PL" dirty="0" smtClean="0"/>
              <a:t> &lt;</a:t>
            </a:r>
            <a:r>
              <a:rPr lang="pl-PL" dirty="0" err="1" smtClean="0"/>
              <a:t>unistd.h</a:t>
            </a:r>
            <a:r>
              <a:rPr lang="pl-PL" dirty="0" smtClean="0"/>
              <a:t>&gt;</a:t>
            </a:r>
          </a:p>
          <a:p>
            <a:r>
              <a:rPr lang="pl-PL" dirty="0" smtClean="0"/>
              <a:t>#</a:t>
            </a:r>
            <a:r>
              <a:rPr lang="pl-PL" dirty="0" err="1" smtClean="0"/>
              <a:t>include</a:t>
            </a:r>
            <a:r>
              <a:rPr lang="pl-PL" dirty="0" smtClean="0"/>
              <a:t> &lt;</a:t>
            </a:r>
            <a:r>
              <a:rPr lang="pl-PL" dirty="0" err="1" smtClean="0"/>
              <a:t>sys</a:t>
            </a:r>
            <a:r>
              <a:rPr lang="pl-PL" dirty="0" smtClean="0"/>
              <a:t>/</a:t>
            </a:r>
            <a:r>
              <a:rPr lang="pl-PL" dirty="0" err="1" smtClean="0"/>
              <a:t>stat.h</a:t>
            </a:r>
            <a:r>
              <a:rPr lang="pl-PL" dirty="0" smtClean="0"/>
              <a:t>&gt;</a:t>
            </a:r>
          </a:p>
          <a:p>
            <a:r>
              <a:rPr lang="pl-PL" dirty="0" smtClean="0"/>
              <a:t>#</a:t>
            </a:r>
            <a:r>
              <a:rPr lang="pl-PL" dirty="0" err="1" smtClean="0"/>
              <a:t>include</a:t>
            </a:r>
            <a:r>
              <a:rPr lang="pl-PL" dirty="0" smtClean="0"/>
              <a:t> &lt;</a:t>
            </a:r>
            <a:r>
              <a:rPr lang="pl-PL" dirty="0" err="1" smtClean="0"/>
              <a:t>fcntl.h</a:t>
            </a:r>
            <a:r>
              <a:rPr lang="pl-PL" dirty="0" smtClean="0"/>
              <a:t>&gt;</a:t>
            </a:r>
          </a:p>
          <a:p>
            <a:r>
              <a:rPr lang="pl-PL" dirty="0" smtClean="0"/>
              <a:t>#</a:t>
            </a:r>
            <a:r>
              <a:rPr lang="pl-PL" dirty="0" err="1" smtClean="0"/>
              <a:t>include</a:t>
            </a:r>
            <a:r>
              <a:rPr lang="pl-PL" dirty="0" smtClean="0"/>
              <a:t> &lt;</a:t>
            </a:r>
            <a:r>
              <a:rPr lang="pl-PL" dirty="0" err="1" smtClean="0"/>
              <a:t>stdlib.h</a:t>
            </a:r>
            <a:r>
              <a:rPr lang="pl-PL" dirty="0" smtClean="0"/>
              <a:t>&gt;</a:t>
            </a:r>
          </a:p>
          <a:p>
            <a:r>
              <a:rPr lang="pl-PL" dirty="0" err="1" smtClean="0"/>
              <a:t>int</a:t>
            </a:r>
            <a:r>
              <a:rPr lang="pl-PL" dirty="0" smtClean="0"/>
              <a:t> </a:t>
            </a:r>
            <a:r>
              <a:rPr lang="pl-PL" dirty="0" err="1" smtClean="0"/>
              <a:t>main</a:t>
            </a:r>
            <a:r>
              <a:rPr lang="pl-PL" dirty="0" smtClean="0"/>
              <a:t>()</a:t>
            </a:r>
          </a:p>
          <a:p>
            <a:r>
              <a:rPr lang="pl-PL" dirty="0" smtClean="0"/>
              <a:t>{</a:t>
            </a:r>
          </a:p>
          <a:p>
            <a:r>
              <a:rPr lang="pl-PL" dirty="0" smtClean="0"/>
              <a:t>char c;</a:t>
            </a:r>
          </a:p>
          <a:p>
            <a:r>
              <a:rPr lang="pl-PL" dirty="0" err="1" smtClean="0"/>
              <a:t>int</a:t>
            </a:r>
            <a:r>
              <a:rPr lang="pl-PL" dirty="0" smtClean="0"/>
              <a:t> in, out;</a:t>
            </a:r>
          </a:p>
          <a:p>
            <a:r>
              <a:rPr lang="pl-PL" dirty="0" smtClean="0">
                <a:solidFill>
                  <a:srgbClr val="FF0000"/>
                </a:solidFill>
              </a:rPr>
              <a:t>in = open(“file.in”, O_RDONLY);</a:t>
            </a:r>
          </a:p>
          <a:p>
            <a:r>
              <a:rPr lang="pl-PL" dirty="0" smtClean="0">
                <a:solidFill>
                  <a:srgbClr val="FF0000"/>
                </a:solidFill>
              </a:rPr>
              <a:t>out = open(“</a:t>
            </a:r>
            <a:r>
              <a:rPr lang="pl-PL" dirty="0" err="1" smtClean="0">
                <a:solidFill>
                  <a:srgbClr val="FF0000"/>
                </a:solidFill>
              </a:rPr>
              <a:t>file.out</a:t>
            </a:r>
            <a:r>
              <a:rPr lang="pl-PL" dirty="0" smtClean="0">
                <a:solidFill>
                  <a:srgbClr val="FF0000"/>
                </a:solidFill>
              </a:rPr>
              <a:t>”, O_WRONLY|O_CREAT, S_IRUSR|S_IWUSR);</a:t>
            </a:r>
          </a:p>
          <a:p>
            <a:r>
              <a:rPr lang="pl-PL" dirty="0" err="1" smtClean="0">
                <a:solidFill>
                  <a:srgbClr val="FF0000"/>
                </a:solidFill>
              </a:rPr>
              <a:t>while</a:t>
            </a:r>
            <a:r>
              <a:rPr lang="pl-PL" dirty="0" smtClean="0">
                <a:solidFill>
                  <a:srgbClr val="FF0000"/>
                </a:solidFill>
              </a:rPr>
              <a:t>(</a:t>
            </a:r>
            <a:r>
              <a:rPr lang="pl-PL" dirty="0" err="1" smtClean="0">
                <a:solidFill>
                  <a:srgbClr val="FF0000"/>
                </a:solidFill>
              </a:rPr>
              <a:t>read</a:t>
            </a:r>
            <a:r>
              <a:rPr lang="pl-PL" dirty="0" smtClean="0">
                <a:solidFill>
                  <a:srgbClr val="FF0000"/>
                </a:solidFill>
              </a:rPr>
              <a:t>(in,&amp;c,1) == 1)</a:t>
            </a:r>
          </a:p>
          <a:p>
            <a:r>
              <a:rPr lang="pl-PL" dirty="0" smtClean="0">
                <a:solidFill>
                  <a:srgbClr val="FF0000"/>
                </a:solidFill>
              </a:rPr>
              <a:t>	</a:t>
            </a:r>
            <a:r>
              <a:rPr lang="pl-PL" dirty="0" err="1" smtClean="0">
                <a:solidFill>
                  <a:srgbClr val="FF0000"/>
                </a:solidFill>
              </a:rPr>
              <a:t>write</a:t>
            </a:r>
            <a:r>
              <a:rPr lang="pl-PL" dirty="0" smtClean="0">
                <a:solidFill>
                  <a:srgbClr val="FF0000"/>
                </a:solidFill>
              </a:rPr>
              <a:t>(out,&amp;c,1);</a:t>
            </a:r>
          </a:p>
          <a:p>
            <a:r>
              <a:rPr lang="pl-PL" dirty="0" err="1" smtClean="0"/>
              <a:t>exit</a:t>
            </a:r>
            <a:r>
              <a:rPr lang="pl-PL" dirty="0" smtClean="0"/>
              <a:t>(0);</a:t>
            </a:r>
          </a:p>
          <a:p>
            <a:r>
              <a:rPr lang="pl-PL" dirty="0" smtClean="0"/>
              <a:t>}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607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418058"/>
          </a:xfrm>
        </p:spPr>
        <p:txBody>
          <a:bodyPr>
            <a:noAutofit/>
          </a:bodyPr>
          <a:lstStyle/>
          <a:p>
            <a:r>
              <a:rPr lang="pl-PL" sz="3200" dirty="0" smtClean="0"/>
              <a:t>Blokowanie dostępu do pliku</a:t>
            </a:r>
            <a:endParaRPr lang="pl-PL" sz="3200" dirty="0"/>
          </a:p>
        </p:txBody>
      </p:sp>
      <p:sp>
        <p:nvSpPr>
          <p:cNvPr id="4" name="Prostokąt 3"/>
          <p:cNvSpPr/>
          <p:nvPr/>
        </p:nvSpPr>
        <p:spPr>
          <a:xfrm>
            <a:off x="1763688" y="818507"/>
            <a:ext cx="5525414" cy="646331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b="1" dirty="0"/>
              <a:t>#include &lt;</a:t>
            </a:r>
            <a:r>
              <a:rPr lang="en-US" b="1" u="sng" dirty="0">
                <a:hlinkClick r:id="rId2"/>
              </a:rPr>
              <a:t>sys/</a:t>
            </a:r>
            <a:r>
              <a:rPr lang="en-US" b="1" u="sng" dirty="0" err="1">
                <a:hlinkClick r:id="rId2"/>
              </a:rPr>
              <a:t>file.h</a:t>
            </a:r>
            <a:r>
              <a:rPr lang="en-US" b="1" dirty="0" smtClean="0"/>
              <a:t>&gt;</a:t>
            </a:r>
            <a:endParaRPr lang="pl-PL" b="1" dirty="0" smtClean="0"/>
          </a:p>
          <a:p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 err="1"/>
              <a:t>lockf</a:t>
            </a:r>
            <a:r>
              <a:rPr lang="en-US" b="1" dirty="0"/>
              <a:t>(</a:t>
            </a:r>
            <a:r>
              <a:rPr lang="en-US" b="1" dirty="0" err="1"/>
              <a:t>int</a:t>
            </a:r>
            <a:r>
              <a:rPr lang="en-US" b="1" dirty="0"/>
              <a:t> </a:t>
            </a:r>
            <a:r>
              <a:rPr lang="en-US" dirty="0" err="1"/>
              <a:t>fd</a:t>
            </a:r>
            <a:r>
              <a:rPr lang="en-US" b="1" dirty="0"/>
              <a:t>, </a:t>
            </a:r>
            <a:r>
              <a:rPr lang="en-US" b="1" dirty="0" err="1"/>
              <a:t>int</a:t>
            </a:r>
            <a:r>
              <a:rPr lang="en-US" b="1" dirty="0"/>
              <a:t> </a:t>
            </a:r>
            <a:r>
              <a:rPr lang="en-US" dirty="0" err="1"/>
              <a:t>cmd</a:t>
            </a:r>
            <a:r>
              <a:rPr lang="en-US" b="1" dirty="0"/>
              <a:t>, </a:t>
            </a:r>
            <a:r>
              <a:rPr lang="en-US" b="1" dirty="0" err="1"/>
              <a:t>off_t</a:t>
            </a:r>
            <a:r>
              <a:rPr lang="en-US" b="1" dirty="0"/>
              <a:t> </a:t>
            </a:r>
            <a:r>
              <a:rPr lang="en-US" dirty="0" err="1"/>
              <a:t>len</a:t>
            </a:r>
            <a:r>
              <a:rPr lang="en-US" b="1" dirty="0"/>
              <a:t>);</a:t>
            </a:r>
            <a:r>
              <a:rPr lang="en-US" dirty="0"/>
              <a:t>  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4262330"/>
              </p:ext>
            </p:extLst>
          </p:nvPr>
        </p:nvGraphicFramePr>
        <p:xfrm>
          <a:off x="313927" y="1738784"/>
          <a:ext cx="7560840" cy="1376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6912"/>
                <a:gridCol w="5863928"/>
              </a:tblGrid>
              <a:tr h="0"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fd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u="none" strike="noStrike" kern="1200" baseline="0" dirty="0" smtClean="0"/>
                        <a:t>Uchwyt pliku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cmd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u="none" strike="noStrike" kern="1200" baseline="0" dirty="0" smtClean="0"/>
                        <a:t>Specyfikacja operacji: F_LOCK, F_ULOCK, F_TEST,F_TLOCK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len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u="none" strike="noStrike" kern="1200" baseline="0" dirty="0" smtClean="0"/>
                        <a:t>Zakres blokowania (o ile bajtów od bieżącego położenia plik ma być zablokowany) (0 - blokowany jest cały plik)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251520" y="141277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Parametry funkcji: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287524" y="311515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Wartości zwracane:</a:t>
            </a:r>
            <a:endParaRPr lang="pl-PL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2192427"/>
              </p:ext>
            </p:extLst>
          </p:nvPr>
        </p:nvGraphicFramePr>
        <p:xfrm>
          <a:off x="395536" y="3429000"/>
          <a:ext cx="2196244" cy="73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55"/>
                <a:gridCol w="1586589"/>
              </a:tblGrid>
              <a:tr h="139040">
                <a:tc>
                  <a:txBody>
                    <a:bodyPr/>
                    <a:lstStyle/>
                    <a:p>
                      <a:r>
                        <a:rPr lang="pl-PL" sz="1800" u="none" strike="noStrike" kern="1200" baseline="0" dirty="0" smtClean="0"/>
                        <a:t>-1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Błąd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u="none" strike="noStrike" kern="1200" baseline="0" dirty="0" smtClean="0"/>
                        <a:t>&gt;0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Sukces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pole tekstowe 8"/>
          <p:cNvSpPr txBox="1"/>
          <p:nvPr/>
        </p:nvSpPr>
        <p:spPr>
          <a:xfrm>
            <a:off x="395536" y="4293096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Specyfikacje operacji:</a:t>
            </a:r>
            <a:endParaRPr lang="pl-PL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5759550"/>
              </p:ext>
            </p:extLst>
          </p:nvPr>
        </p:nvGraphicFramePr>
        <p:xfrm>
          <a:off x="395536" y="4692718"/>
          <a:ext cx="8136904" cy="1752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6201"/>
                <a:gridCol w="6310703"/>
              </a:tblGrid>
              <a:tr h="370840">
                <a:tc>
                  <a:txBody>
                    <a:bodyPr/>
                    <a:lstStyle/>
                    <a:p>
                      <a:r>
                        <a:rPr lang="pl-PL" sz="1800" u="none" strike="noStrike" kern="1200" baseline="0" dirty="0" smtClean="0"/>
                        <a:t>F_LOCK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u="none" strike="noStrike" kern="1200" baseline="0" dirty="0" smtClean="0"/>
                        <a:t>Zablokuj dostęp do pliku na długości zakres od pozycji bieżącej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u="none" strike="noStrike" kern="1200" baseline="0" dirty="0" smtClean="0"/>
                        <a:t>F_ULOCK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u="none" strike="noStrike" kern="1200" baseline="0" dirty="0" smtClean="0"/>
                        <a:t>Zwolnij dostęp do pliku.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u="none" strike="noStrike" kern="1200" baseline="0" dirty="0" smtClean="0"/>
                        <a:t>F_TEST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u="none" strike="noStrike" kern="1200" baseline="0" dirty="0" smtClean="0"/>
                        <a:t>Testuj czy fragment pliku jest zablokowany przez inny proces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u="none" strike="noStrike" kern="1200" baseline="0" dirty="0" smtClean="0"/>
                        <a:t>F_TLOCK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u="none" strike="noStrike" kern="1200" baseline="0" dirty="0" smtClean="0"/>
                        <a:t>Testuj czy fragment pliku jest zablokowany przez inny</a:t>
                      </a:r>
                    </a:p>
                    <a:p>
                      <a:r>
                        <a:rPr lang="pl-PL" sz="1800" u="none" strike="noStrike" kern="1200" baseline="0" dirty="0" smtClean="0"/>
                        <a:t>proces. Gdy nie to zajmij plik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11" name="Symbol zastępczy numeru slajd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51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0364" y="116632"/>
            <a:ext cx="8363272" cy="490066"/>
          </a:xfrm>
        </p:spPr>
        <p:txBody>
          <a:bodyPr>
            <a:noAutofit/>
          </a:bodyPr>
          <a:lstStyle/>
          <a:p>
            <a:r>
              <a:rPr lang="pl-PL" sz="2800" dirty="0" smtClean="0"/>
              <a:t>Kontrolowany zapis 2 procesów do 1 pliku - przykład</a:t>
            </a:r>
            <a:endParaRPr lang="pl-PL" sz="2800" dirty="0"/>
          </a:p>
        </p:txBody>
      </p:sp>
      <p:sp>
        <p:nvSpPr>
          <p:cNvPr id="4" name="Prostokąt 3"/>
          <p:cNvSpPr/>
          <p:nvPr/>
        </p:nvSpPr>
        <p:spPr>
          <a:xfrm>
            <a:off x="107504" y="692696"/>
            <a:ext cx="4464496" cy="6001643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stdio.h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stdlib.h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sys</a:t>
            </a:r>
            <a:r>
              <a:rPr lang="pl-PL" sz="1600" dirty="0"/>
              <a:t>/</a:t>
            </a:r>
            <a:r>
              <a:rPr lang="pl-PL" sz="1600" dirty="0" err="1"/>
              <a:t>stat.h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sys</a:t>
            </a:r>
            <a:r>
              <a:rPr lang="pl-PL" sz="1600" dirty="0"/>
              <a:t>/</a:t>
            </a:r>
            <a:r>
              <a:rPr lang="pl-PL" sz="1600" dirty="0" err="1"/>
              <a:t>types.h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sys</a:t>
            </a:r>
            <a:r>
              <a:rPr lang="pl-PL" sz="1600" dirty="0"/>
              <a:t>/</a:t>
            </a:r>
            <a:r>
              <a:rPr lang="pl-PL" sz="1600" dirty="0" err="1"/>
              <a:t>wait.h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unistd.h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fcntl.h</a:t>
            </a:r>
            <a:r>
              <a:rPr lang="pl-PL" sz="1600" dirty="0"/>
              <a:t>&gt;</a:t>
            </a:r>
          </a:p>
          <a:p>
            <a:endParaRPr lang="pl-PL" sz="1600" dirty="0"/>
          </a:p>
          <a:p>
            <a:r>
              <a:rPr lang="pl-PL" sz="1600" dirty="0" err="1"/>
              <a:t>int</a:t>
            </a:r>
            <a:r>
              <a:rPr lang="pl-PL" sz="1600" dirty="0"/>
              <a:t> </a:t>
            </a:r>
            <a:r>
              <a:rPr lang="pl-PL" sz="1600" dirty="0" err="1"/>
              <a:t>main</a:t>
            </a:r>
            <a:r>
              <a:rPr lang="pl-PL" sz="1600" dirty="0"/>
              <a:t>()</a:t>
            </a:r>
          </a:p>
          <a:p>
            <a:r>
              <a:rPr lang="pl-PL" sz="1600" dirty="0"/>
              <a:t>{</a:t>
            </a:r>
          </a:p>
          <a:p>
            <a:r>
              <a:rPr lang="pl-PL" sz="1600" dirty="0"/>
              <a:t>    </a:t>
            </a:r>
            <a:r>
              <a:rPr lang="pl-PL" sz="1600" dirty="0" err="1"/>
              <a:t>int</a:t>
            </a:r>
            <a:r>
              <a:rPr lang="pl-PL" sz="1600" dirty="0"/>
              <a:t> </a:t>
            </a:r>
            <a:r>
              <a:rPr lang="pl-PL" sz="1600" dirty="0" err="1" smtClean="0"/>
              <a:t>fd</a:t>
            </a:r>
            <a:r>
              <a:rPr lang="pl-PL" sz="1600" dirty="0" smtClean="0"/>
              <a:t>, i; </a:t>
            </a:r>
            <a:r>
              <a:rPr lang="pl-PL" sz="1600" dirty="0" err="1"/>
              <a:t>pid_t</a:t>
            </a:r>
            <a:r>
              <a:rPr lang="pl-PL" sz="1600" dirty="0"/>
              <a:t> </a:t>
            </a:r>
            <a:r>
              <a:rPr lang="pl-PL" sz="1600" dirty="0" err="1"/>
              <a:t>pid</a:t>
            </a:r>
            <a:r>
              <a:rPr lang="pl-PL" sz="1600" dirty="0"/>
              <a:t>;</a:t>
            </a:r>
          </a:p>
          <a:p>
            <a:r>
              <a:rPr lang="pl-PL" sz="1600" dirty="0"/>
              <a:t>    char buf1[]="To jest tekst1\n";</a:t>
            </a:r>
          </a:p>
          <a:p>
            <a:r>
              <a:rPr lang="pl-PL" sz="1600" dirty="0"/>
              <a:t>    char buf2</a:t>
            </a:r>
            <a:r>
              <a:rPr lang="pl-PL" sz="1600" dirty="0" smtClean="0"/>
              <a:t>[]="To </a:t>
            </a:r>
            <a:r>
              <a:rPr lang="pl-PL" sz="1600" dirty="0"/>
              <a:t>jest tekst2\n</a:t>
            </a:r>
            <a:r>
              <a:rPr lang="pl-PL" sz="1600" dirty="0" smtClean="0"/>
              <a:t>";</a:t>
            </a:r>
            <a:endParaRPr lang="pl-PL" sz="1600" dirty="0"/>
          </a:p>
          <a:p>
            <a:r>
              <a:rPr lang="pl-PL" sz="1600" dirty="0"/>
              <a:t>    </a:t>
            </a:r>
            <a:r>
              <a:rPr lang="pl-PL" sz="1600" dirty="0" err="1"/>
              <a:t>printf</a:t>
            </a:r>
            <a:r>
              <a:rPr lang="pl-PL" sz="1600" dirty="0"/>
              <a:t>("Tworze proces potomny...\n");</a:t>
            </a:r>
          </a:p>
          <a:p>
            <a:r>
              <a:rPr lang="pl-PL" sz="1600" dirty="0">
                <a:solidFill>
                  <a:srgbClr val="FF0000"/>
                </a:solidFill>
              </a:rPr>
              <a:t>    </a:t>
            </a:r>
            <a:r>
              <a:rPr lang="pl-PL" sz="1600" dirty="0" err="1">
                <a:solidFill>
                  <a:srgbClr val="FF0000"/>
                </a:solidFill>
              </a:rPr>
              <a:t>fd</a:t>
            </a:r>
            <a:r>
              <a:rPr lang="pl-PL" sz="1600" dirty="0">
                <a:solidFill>
                  <a:srgbClr val="FF0000"/>
                </a:solidFill>
              </a:rPr>
              <a:t>=open("plik1.txt",O_CREAT|O_WRONLY,0777);</a:t>
            </a:r>
          </a:p>
          <a:p>
            <a:r>
              <a:rPr lang="pl-PL" sz="1600" dirty="0"/>
              <a:t>    </a:t>
            </a:r>
            <a:r>
              <a:rPr lang="pl-PL" sz="1600" dirty="0" err="1"/>
              <a:t>pid</a:t>
            </a:r>
            <a:r>
              <a:rPr lang="pl-PL" sz="1600" dirty="0"/>
              <a:t>=</a:t>
            </a:r>
            <a:r>
              <a:rPr lang="pl-PL" sz="1600" dirty="0" err="1"/>
              <a:t>fork</a:t>
            </a:r>
            <a:r>
              <a:rPr lang="pl-PL" sz="1600" dirty="0"/>
              <a:t>();</a:t>
            </a:r>
          </a:p>
          <a:p>
            <a:r>
              <a:rPr lang="pl-PL" sz="1600" dirty="0"/>
              <a:t>    </a:t>
            </a:r>
            <a:r>
              <a:rPr lang="pl-PL" sz="1600" dirty="0" err="1"/>
              <a:t>switch</a:t>
            </a:r>
            <a:r>
              <a:rPr lang="pl-PL" sz="1600" dirty="0"/>
              <a:t>(</a:t>
            </a:r>
            <a:r>
              <a:rPr lang="pl-PL" sz="1600" dirty="0" err="1"/>
              <a:t>pid</a:t>
            </a:r>
            <a:r>
              <a:rPr lang="pl-PL" sz="1600" dirty="0"/>
              <a:t>)</a:t>
            </a:r>
          </a:p>
          <a:p>
            <a:r>
              <a:rPr lang="pl-PL" sz="1600" dirty="0"/>
              <a:t>    </a:t>
            </a:r>
            <a:r>
              <a:rPr lang="pl-PL" sz="1600" dirty="0" smtClean="0"/>
              <a:t>{   </a:t>
            </a:r>
            <a:r>
              <a:rPr lang="pl-PL" sz="1600" dirty="0" err="1"/>
              <a:t>case</a:t>
            </a:r>
            <a:r>
              <a:rPr lang="pl-PL" sz="1600" dirty="0"/>
              <a:t> -1: </a:t>
            </a:r>
            <a:r>
              <a:rPr lang="pl-PL" sz="1600" dirty="0" err="1"/>
              <a:t>perror</a:t>
            </a:r>
            <a:r>
              <a:rPr lang="pl-PL" sz="1600" dirty="0"/>
              <a:t>("</a:t>
            </a:r>
            <a:r>
              <a:rPr lang="pl-PL" sz="1600" dirty="0" err="1" smtClean="0"/>
              <a:t>Blad</a:t>
            </a:r>
            <a:r>
              <a:rPr lang="pl-PL" sz="1600" dirty="0" smtClean="0"/>
              <a:t>...\</a:t>
            </a:r>
            <a:r>
              <a:rPr lang="pl-PL" sz="1600" dirty="0"/>
              <a:t>n");</a:t>
            </a:r>
          </a:p>
          <a:p>
            <a:r>
              <a:rPr lang="pl-PL" sz="1600" dirty="0"/>
              <a:t>                 </a:t>
            </a:r>
            <a:r>
              <a:rPr lang="pl-PL" sz="1600" dirty="0" err="1"/>
              <a:t>exit</a:t>
            </a:r>
            <a:r>
              <a:rPr lang="pl-PL" sz="1600" dirty="0"/>
              <a:t>(1);</a:t>
            </a:r>
          </a:p>
          <a:p>
            <a:r>
              <a:rPr lang="pl-PL" sz="1600" dirty="0"/>
              <a:t>        </a:t>
            </a:r>
            <a:r>
              <a:rPr lang="pl-PL" sz="1600" dirty="0" err="1"/>
              <a:t>case</a:t>
            </a:r>
            <a:r>
              <a:rPr lang="pl-PL" sz="1600" dirty="0"/>
              <a:t>  0: for(i=0;i&lt;10;i++)</a:t>
            </a:r>
          </a:p>
          <a:p>
            <a:r>
              <a:rPr lang="pl-PL" sz="1600" dirty="0"/>
              <a:t>                  </a:t>
            </a:r>
            <a:r>
              <a:rPr lang="pl-PL" sz="1600" dirty="0" smtClean="0">
                <a:solidFill>
                  <a:srgbClr val="FF0000"/>
                </a:solidFill>
              </a:rPr>
              <a:t>{  </a:t>
            </a:r>
            <a:r>
              <a:rPr lang="pl-PL" sz="1600" dirty="0" err="1">
                <a:solidFill>
                  <a:srgbClr val="FF0000"/>
                </a:solidFill>
              </a:rPr>
              <a:t>lockf</a:t>
            </a:r>
            <a:r>
              <a:rPr lang="pl-PL" sz="1600" dirty="0">
                <a:solidFill>
                  <a:srgbClr val="FF0000"/>
                </a:solidFill>
              </a:rPr>
              <a:t>(fd,F_LOCK,0);</a:t>
            </a:r>
          </a:p>
          <a:p>
            <a:r>
              <a:rPr lang="pl-PL" sz="1600" dirty="0">
                <a:solidFill>
                  <a:srgbClr val="FF0000"/>
                </a:solidFill>
              </a:rPr>
              <a:t>                     </a:t>
            </a:r>
            <a:r>
              <a:rPr lang="pl-PL" sz="1600" dirty="0" err="1">
                <a:solidFill>
                  <a:srgbClr val="FF0000"/>
                </a:solidFill>
              </a:rPr>
              <a:t>write</a:t>
            </a:r>
            <a:r>
              <a:rPr lang="pl-PL" sz="1600" dirty="0">
                <a:solidFill>
                  <a:srgbClr val="FF0000"/>
                </a:solidFill>
              </a:rPr>
              <a:t>(fd,buf1,sizeof(buf1));</a:t>
            </a:r>
          </a:p>
          <a:p>
            <a:r>
              <a:rPr lang="pl-PL" sz="1600" dirty="0">
                <a:solidFill>
                  <a:srgbClr val="FF0000"/>
                </a:solidFill>
              </a:rPr>
              <a:t>                     </a:t>
            </a:r>
            <a:r>
              <a:rPr lang="pl-PL" sz="1600" dirty="0" err="1">
                <a:solidFill>
                  <a:srgbClr val="FF0000"/>
                </a:solidFill>
              </a:rPr>
              <a:t>sleep</a:t>
            </a:r>
            <a:r>
              <a:rPr lang="pl-PL" sz="1600" dirty="0">
                <a:solidFill>
                  <a:srgbClr val="FF0000"/>
                </a:solidFill>
              </a:rPr>
              <a:t>(2);</a:t>
            </a:r>
          </a:p>
          <a:p>
            <a:r>
              <a:rPr lang="pl-PL" sz="1600" dirty="0">
                <a:solidFill>
                  <a:srgbClr val="FF0000"/>
                </a:solidFill>
              </a:rPr>
              <a:t>                     </a:t>
            </a:r>
            <a:r>
              <a:rPr lang="pl-PL" sz="1600" dirty="0" err="1">
                <a:solidFill>
                  <a:srgbClr val="FF0000"/>
                </a:solidFill>
              </a:rPr>
              <a:t>lockf</a:t>
            </a:r>
            <a:r>
              <a:rPr lang="pl-PL" sz="1600" dirty="0">
                <a:solidFill>
                  <a:srgbClr val="FF0000"/>
                </a:solidFill>
              </a:rPr>
              <a:t>(fd,F_ULOCK,0</a:t>
            </a:r>
            <a:r>
              <a:rPr lang="pl-PL" sz="1600" dirty="0" smtClean="0">
                <a:solidFill>
                  <a:srgbClr val="FF0000"/>
                </a:solidFill>
              </a:rPr>
              <a:t>);</a:t>
            </a:r>
            <a:r>
              <a:rPr lang="pl-PL" sz="1600" dirty="0" smtClean="0"/>
              <a:t>  }  </a:t>
            </a:r>
            <a:r>
              <a:rPr lang="pl-PL" sz="1600" dirty="0" err="1"/>
              <a:t>exit</a:t>
            </a:r>
            <a:r>
              <a:rPr lang="pl-PL" sz="1600" dirty="0"/>
              <a:t>(112</a:t>
            </a:r>
            <a:r>
              <a:rPr lang="pl-PL" sz="1600" dirty="0" smtClean="0"/>
              <a:t>);</a:t>
            </a:r>
            <a:endParaRPr lang="pl-PL" sz="1600" dirty="0"/>
          </a:p>
        </p:txBody>
      </p:sp>
      <p:sp>
        <p:nvSpPr>
          <p:cNvPr id="5" name="Prostokąt 4"/>
          <p:cNvSpPr/>
          <p:nvPr/>
        </p:nvSpPr>
        <p:spPr>
          <a:xfrm>
            <a:off x="4576936" y="692696"/>
            <a:ext cx="4464496" cy="4278094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pl-PL" sz="1600" dirty="0" err="1" smtClean="0"/>
              <a:t>default</a:t>
            </a:r>
            <a:r>
              <a:rPr lang="pl-PL" sz="1600" dirty="0"/>
              <a:t>: { </a:t>
            </a:r>
            <a:r>
              <a:rPr lang="pl-PL" sz="1600" dirty="0" err="1"/>
              <a:t>int</a:t>
            </a:r>
            <a:r>
              <a:rPr lang="pl-PL" sz="1600" dirty="0"/>
              <a:t> </a:t>
            </a:r>
            <a:r>
              <a:rPr lang="pl-PL" sz="1600" dirty="0" err="1"/>
              <a:t>stat_val</a:t>
            </a:r>
            <a:r>
              <a:rPr lang="pl-PL" sz="1600" dirty="0"/>
              <a:t>;</a:t>
            </a:r>
          </a:p>
          <a:p>
            <a:r>
              <a:rPr lang="pl-PL" sz="1600" dirty="0"/>
              <a:t>                   for(i=0;i&lt;10;i++)</a:t>
            </a:r>
          </a:p>
          <a:p>
            <a:r>
              <a:rPr lang="pl-PL" sz="1600" dirty="0"/>
              <a:t>                   {</a:t>
            </a:r>
          </a:p>
          <a:p>
            <a:r>
              <a:rPr lang="pl-PL" sz="1600" dirty="0"/>
              <a:t>                      </a:t>
            </a:r>
            <a:r>
              <a:rPr lang="pl-PL" sz="1600" dirty="0" err="1"/>
              <a:t>if</a:t>
            </a:r>
            <a:r>
              <a:rPr lang="pl-PL" sz="1600" dirty="0"/>
              <a:t>(</a:t>
            </a:r>
            <a:r>
              <a:rPr lang="pl-PL" sz="1600" dirty="0" err="1"/>
              <a:t>lockf</a:t>
            </a:r>
            <a:r>
              <a:rPr lang="pl-PL" sz="1600" dirty="0"/>
              <a:t>(fd,F_TEST,0)==-1)</a:t>
            </a:r>
          </a:p>
          <a:p>
            <a:r>
              <a:rPr lang="pl-PL" sz="1600" dirty="0"/>
              <a:t>                      </a:t>
            </a:r>
            <a:r>
              <a:rPr lang="pl-PL" sz="1600" dirty="0" smtClean="0"/>
              <a:t>{  </a:t>
            </a:r>
            <a:r>
              <a:rPr lang="pl-PL" sz="1600" dirty="0" err="1"/>
              <a:t>printf</a:t>
            </a:r>
            <a:r>
              <a:rPr lang="pl-PL" sz="1600" dirty="0" smtClean="0"/>
              <a:t>("Zablokowany</a:t>
            </a:r>
            <a:r>
              <a:rPr lang="pl-PL" sz="1600" dirty="0"/>
              <a:t>...\n");</a:t>
            </a:r>
          </a:p>
          <a:p>
            <a:r>
              <a:rPr lang="pl-PL" sz="1600" dirty="0"/>
              <a:t>                      }</a:t>
            </a:r>
          </a:p>
          <a:p>
            <a:r>
              <a:rPr lang="pl-PL" sz="1600" dirty="0"/>
              <a:t>                      </a:t>
            </a:r>
            <a:r>
              <a:rPr lang="pl-PL" sz="1600" dirty="0" err="1"/>
              <a:t>else</a:t>
            </a:r>
            <a:endParaRPr lang="pl-PL" sz="1600" dirty="0"/>
          </a:p>
          <a:p>
            <a:r>
              <a:rPr lang="pl-PL" sz="1600" dirty="0"/>
              <a:t>                      </a:t>
            </a:r>
            <a:r>
              <a:rPr lang="pl-PL" sz="1600" dirty="0" smtClean="0">
                <a:solidFill>
                  <a:srgbClr val="FF0000"/>
                </a:solidFill>
              </a:rPr>
              <a:t>{   </a:t>
            </a:r>
            <a:r>
              <a:rPr lang="pl-PL" sz="1600" dirty="0" err="1">
                <a:solidFill>
                  <a:srgbClr val="FF0000"/>
                </a:solidFill>
              </a:rPr>
              <a:t>lockf</a:t>
            </a:r>
            <a:r>
              <a:rPr lang="pl-PL" sz="1600" dirty="0">
                <a:solidFill>
                  <a:srgbClr val="FF0000"/>
                </a:solidFill>
              </a:rPr>
              <a:t>(fd,F_LOCK,0);</a:t>
            </a:r>
          </a:p>
          <a:p>
            <a:r>
              <a:rPr lang="pl-PL" sz="1600" dirty="0">
                <a:solidFill>
                  <a:srgbClr val="FF0000"/>
                </a:solidFill>
              </a:rPr>
              <a:t>                          </a:t>
            </a:r>
            <a:r>
              <a:rPr lang="pl-PL" sz="1600" dirty="0" err="1" smtClean="0">
                <a:solidFill>
                  <a:srgbClr val="FF0000"/>
                </a:solidFill>
              </a:rPr>
              <a:t>write</a:t>
            </a:r>
            <a:r>
              <a:rPr lang="pl-PL" sz="1600" dirty="0" smtClean="0">
                <a:solidFill>
                  <a:srgbClr val="FF0000"/>
                </a:solidFill>
              </a:rPr>
              <a:t>(fd,buf2,sizeof(buf2));</a:t>
            </a:r>
            <a:endParaRPr lang="pl-PL" sz="1600" dirty="0">
              <a:solidFill>
                <a:srgbClr val="FF0000"/>
              </a:solidFill>
            </a:endParaRPr>
          </a:p>
          <a:p>
            <a:r>
              <a:rPr lang="pl-PL" sz="1600" dirty="0">
                <a:solidFill>
                  <a:srgbClr val="FF0000"/>
                </a:solidFill>
              </a:rPr>
              <a:t>                          </a:t>
            </a:r>
            <a:r>
              <a:rPr lang="pl-PL" sz="1600" dirty="0" err="1">
                <a:solidFill>
                  <a:srgbClr val="FF0000"/>
                </a:solidFill>
              </a:rPr>
              <a:t>lockf</a:t>
            </a:r>
            <a:r>
              <a:rPr lang="pl-PL" sz="1600" dirty="0">
                <a:solidFill>
                  <a:srgbClr val="FF0000"/>
                </a:solidFill>
              </a:rPr>
              <a:t>(fd,F_ULOCK,0);</a:t>
            </a:r>
          </a:p>
          <a:p>
            <a:r>
              <a:rPr lang="pl-PL" sz="1600" dirty="0"/>
              <a:t>                      }</a:t>
            </a:r>
          </a:p>
          <a:p>
            <a:r>
              <a:rPr lang="pl-PL" sz="1600" dirty="0"/>
              <a:t>                      </a:t>
            </a:r>
            <a:r>
              <a:rPr lang="pl-PL" sz="1600" dirty="0" err="1"/>
              <a:t>sleep</a:t>
            </a:r>
            <a:r>
              <a:rPr lang="pl-PL" sz="1600" dirty="0"/>
              <a:t>(1);</a:t>
            </a:r>
          </a:p>
          <a:p>
            <a:r>
              <a:rPr lang="pl-PL" sz="1600" dirty="0"/>
              <a:t>                   }</a:t>
            </a:r>
          </a:p>
          <a:p>
            <a:r>
              <a:rPr lang="pl-PL" sz="1600" dirty="0"/>
              <a:t>                   </a:t>
            </a:r>
            <a:r>
              <a:rPr lang="pl-PL" sz="1600" dirty="0" err="1"/>
              <a:t>wait</a:t>
            </a:r>
            <a:r>
              <a:rPr lang="pl-PL" sz="1600" dirty="0"/>
              <a:t>(&amp;</a:t>
            </a:r>
            <a:r>
              <a:rPr lang="pl-PL" sz="1600" dirty="0" err="1"/>
              <a:t>stat_val</a:t>
            </a:r>
            <a:r>
              <a:rPr lang="pl-PL" sz="1600" dirty="0"/>
              <a:t>);</a:t>
            </a:r>
          </a:p>
          <a:p>
            <a:r>
              <a:rPr lang="pl-PL" sz="1600" dirty="0"/>
              <a:t>                   </a:t>
            </a:r>
            <a:r>
              <a:rPr lang="pl-PL" sz="1600" dirty="0" err="1"/>
              <a:t>exit</a:t>
            </a:r>
            <a:r>
              <a:rPr lang="pl-PL" sz="1600" dirty="0"/>
              <a:t>(0);</a:t>
            </a:r>
          </a:p>
          <a:p>
            <a:r>
              <a:rPr lang="pl-PL" sz="1600" dirty="0"/>
              <a:t>                  }</a:t>
            </a:r>
          </a:p>
          <a:p>
            <a:r>
              <a:rPr lang="pl-PL" sz="1600" dirty="0"/>
              <a:t>}}</a:t>
            </a: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321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435280" cy="706090"/>
          </a:xfrm>
        </p:spPr>
        <p:txBody>
          <a:bodyPr>
            <a:noAutofit/>
          </a:bodyPr>
          <a:lstStyle/>
          <a:p>
            <a:r>
              <a:rPr lang="pl-PL" sz="2800" dirty="0" smtClean="0"/>
              <a:t>Standardowa biblioteka wejścia-wyjścia - przypomnienie</a:t>
            </a:r>
            <a:endParaRPr lang="pl-PL" sz="2800" dirty="0"/>
          </a:p>
        </p:txBody>
      </p:sp>
      <p:sp>
        <p:nvSpPr>
          <p:cNvPr id="4" name="Prostokąt 3"/>
          <p:cNvSpPr/>
          <p:nvPr/>
        </p:nvSpPr>
        <p:spPr>
          <a:xfrm>
            <a:off x="323528" y="980728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dirty="0" smtClean="0"/>
              <a:t>❑ </a:t>
            </a:r>
            <a:r>
              <a:rPr lang="pl-PL" dirty="0" err="1" smtClean="0"/>
              <a:t>fopen</a:t>
            </a:r>
            <a:r>
              <a:rPr lang="pl-PL" dirty="0" smtClean="0"/>
              <a:t>, </a:t>
            </a:r>
            <a:r>
              <a:rPr lang="pl-PL" dirty="0" err="1" smtClean="0"/>
              <a:t>fclose</a:t>
            </a:r>
            <a:endParaRPr lang="pl-PL" dirty="0" smtClean="0"/>
          </a:p>
          <a:p>
            <a:r>
              <a:rPr lang="pl-PL" dirty="0" smtClean="0"/>
              <a:t>❑ </a:t>
            </a:r>
            <a:r>
              <a:rPr lang="pl-PL" dirty="0" err="1" smtClean="0"/>
              <a:t>fread</a:t>
            </a:r>
            <a:r>
              <a:rPr lang="pl-PL" dirty="0" smtClean="0"/>
              <a:t>, </a:t>
            </a:r>
            <a:r>
              <a:rPr lang="pl-PL" dirty="0" err="1" smtClean="0"/>
              <a:t>fwrite</a:t>
            </a:r>
            <a:endParaRPr lang="pl-PL" dirty="0" smtClean="0"/>
          </a:p>
          <a:p>
            <a:r>
              <a:rPr lang="pl-PL" dirty="0" smtClean="0"/>
              <a:t>❑ </a:t>
            </a:r>
            <a:r>
              <a:rPr lang="pl-PL" dirty="0" err="1" smtClean="0"/>
              <a:t>fflush</a:t>
            </a:r>
            <a:endParaRPr lang="pl-PL" dirty="0" smtClean="0"/>
          </a:p>
          <a:p>
            <a:r>
              <a:rPr lang="pl-PL" dirty="0" smtClean="0"/>
              <a:t>❑ </a:t>
            </a:r>
            <a:r>
              <a:rPr lang="pl-PL" dirty="0" err="1" smtClean="0"/>
              <a:t>fseek</a:t>
            </a:r>
            <a:endParaRPr lang="pl-PL" dirty="0" smtClean="0"/>
          </a:p>
          <a:p>
            <a:r>
              <a:rPr lang="pl-PL" dirty="0" smtClean="0"/>
              <a:t>❑ </a:t>
            </a:r>
            <a:r>
              <a:rPr lang="pl-PL" dirty="0" err="1" smtClean="0"/>
              <a:t>fgetc</a:t>
            </a:r>
            <a:r>
              <a:rPr lang="pl-PL" dirty="0" smtClean="0"/>
              <a:t>, </a:t>
            </a:r>
            <a:r>
              <a:rPr lang="pl-PL" dirty="0" err="1" smtClean="0"/>
              <a:t>getc</a:t>
            </a:r>
            <a:r>
              <a:rPr lang="pl-PL" dirty="0" smtClean="0"/>
              <a:t>, </a:t>
            </a:r>
            <a:r>
              <a:rPr lang="pl-PL" dirty="0" err="1" smtClean="0"/>
              <a:t>getchar</a:t>
            </a:r>
            <a:endParaRPr lang="pl-PL" dirty="0" smtClean="0"/>
          </a:p>
          <a:p>
            <a:r>
              <a:rPr lang="pl-PL" dirty="0" smtClean="0"/>
              <a:t>❑ </a:t>
            </a:r>
            <a:r>
              <a:rPr lang="pl-PL" dirty="0" err="1" smtClean="0"/>
              <a:t>fputc</a:t>
            </a:r>
            <a:r>
              <a:rPr lang="pl-PL" dirty="0" smtClean="0"/>
              <a:t>, </a:t>
            </a:r>
            <a:r>
              <a:rPr lang="pl-PL" dirty="0" err="1" smtClean="0"/>
              <a:t>putc</a:t>
            </a:r>
            <a:r>
              <a:rPr lang="pl-PL" dirty="0" smtClean="0"/>
              <a:t>, </a:t>
            </a:r>
            <a:r>
              <a:rPr lang="pl-PL" dirty="0" err="1" smtClean="0"/>
              <a:t>putchar</a:t>
            </a:r>
            <a:endParaRPr lang="pl-PL" dirty="0" smtClean="0"/>
          </a:p>
          <a:p>
            <a:r>
              <a:rPr lang="pl-PL" dirty="0" smtClean="0"/>
              <a:t>❑ </a:t>
            </a:r>
            <a:r>
              <a:rPr lang="pl-PL" dirty="0" err="1" smtClean="0"/>
              <a:t>fgets</a:t>
            </a:r>
            <a:r>
              <a:rPr lang="pl-PL" dirty="0" smtClean="0"/>
              <a:t>, </a:t>
            </a:r>
            <a:r>
              <a:rPr lang="pl-PL" dirty="0" err="1" smtClean="0"/>
              <a:t>gets</a:t>
            </a:r>
            <a:endParaRPr lang="pl-PL" dirty="0" smtClean="0"/>
          </a:p>
          <a:p>
            <a:r>
              <a:rPr lang="pl-PL" dirty="0" smtClean="0"/>
              <a:t>❑ </a:t>
            </a:r>
            <a:r>
              <a:rPr lang="pl-PL" dirty="0" err="1" smtClean="0"/>
              <a:t>printf</a:t>
            </a:r>
            <a:r>
              <a:rPr lang="pl-PL" dirty="0" smtClean="0"/>
              <a:t>, </a:t>
            </a:r>
            <a:r>
              <a:rPr lang="pl-PL" dirty="0" err="1" smtClean="0"/>
              <a:t>fprintf</a:t>
            </a:r>
            <a:r>
              <a:rPr lang="pl-PL" dirty="0" smtClean="0"/>
              <a:t>, and </a:t>
            </a:r>
            <a:r>
              <a:rPr lang="pl-PL" dirty="0" err="1" smtClean="0"/>
              <a:t>sprintf</a:t>
            </a:r>
            <a:endParaRPr lang="pl-PL" dirty="0" smtClean="0"/>
          </a:p>
          <a:p>
            <a:r>
              <a:rPr lang="pl-PL" dirty="0" smtClean="0"/>
              <a:t>❑ </a:t>
            </a:r>
            <a:r>
              <a:rPr lang="pl-PL" dirty="0" err="1" smtClean="0"/>
              <a:t>scanf</a:t>
            </a:r>
            <a:r>
              <a:rPr lang="pl-PL" dirty="0" smtClean="0"/>
              <a:t>, </a:t>
            </a:r>
            <a:r>
              <a:rPr lang="pl-PL" dirty="0" err="1" smtClean="0"/>
              <a:t>fscanf</a:t>
            </a:r>
            <a:r>
              <a:rPr lang="pl-PL" dirty="0" smtClean="0"/>
              <a:t>, and </a:t>
            </a:r>
            <a:r>
              <a:rPr lang="pl-PL" dirty="0" err="1" smtClean="0"/>
              <a:t>sscanf</a:t>
            </a:r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4211960" y="3068960"/>
            <a:ext cx="4572000" cy="341632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r>
              <a:rPr lang="en-US" dirty="0" smtClean="0"/>
              <a:t>#include &lt;</a:t>
            </a:r>
            <a:r>
              <a:rPr lang="en-US" dirty="0" err="1" smtClean="0"/>
              <a:t>stdio.h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#include &lt;</a:t>
            </a:r>
            <a:r>
              <a:rPr lang="en-US" dirty="0" err="1" smtClean="0"/>
              <a:t>stdlib.h</a:t>
            </a:r>
            <a:r>
              <a:rPr lang="en-US" dirty="0" smtClean="0"/>
              <a:t>&gt;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main()</a:t>
            </a:r>
          </a:p>
          <a:p>
            <a:r>
              <a:rPr lang="en-US" dirty="0" smtClean="0"/>
              <a:t>{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c;</a:t>
            </a:r>
          </a:p>
          <a:p>
            <a:r>
              <a:rPr lang="en-US" dirty="0" smtClean="0"/>
              <a:t>FILE *in, *out;</a:t>
            </a:r>
          </a:p>
          <a:p>
            <a:r>
              <a:rPr lang="en-US" dirty="0" smtClean="0"/>
              <a:t>in = </a:t>
            </a:r>
            <a:r>
              <a:rPr lang="en-US" dirty="0" err="1" smtClean="0"/>
              <a:t>fopen</a:t>
            </a:r>
            <a:r>
              <a:rPr lang="en-US" dirty="0" smtClean="0"/>
              <a:t>(“</a:t>
            </a:r>
            <a:r>
              <a:rPr lang="en-US" dirty="0" err="1" smtClean="0"/>
              <a:t>file.in”,”r</a:t>
            </a:r>
            <a:r>
              <a:rPr lang="en-US" dirty="0" smtClean="0"/>
              <a:t>”);</a:t>
            </a:r>
          </a:p>
          <a:p>
            <a:r>
              <a:rPr lang="en-US" dirty="0" smtClean="0"/>
              <a:t>out = </a:t>
            </a:r>
            <a:r>
              <a:rPr lang="en-US" dirty="0" err="1" smtClean="0"/>
              <a:t>fopen</a:t>
            </a:r>
            <a:r>
              <a:rPr lang="en-US" dirty="0" smtClean="0"/>
              <a:t>(“</a:t>
            </a:r>
            <a:r>
              <a:rPr lang="en-US" dirty="0" err="1" smtClean="0"/>
              <a:t>file.out”,”w</a:t>
            </a:r>
            <a:r>
              <a:rPr lang="en-US" dirty="0" smtClean="0"/>
              <a:t>”);</a:t>
            </a:r>
            <a:endParaRPr lang="pl-PL" dirty="0" smtClean="0"/>
          </a:p>
          <a:p>
            <a:r>
              <a:rPr lang="pl-PL" dirty="0" err="1"/>
              <a:t>while</a:t>
            </a:r>
            <a:r>
              <a:rPr lang="pl-PL" dirty="0"/>
              <a:t>((c = </a:t>
            </a:r>
            <a:r>
              <a:rPr lang="pl-PL" dirty="0" err="1"/>
              <a:t>fgetc</a:t>
            </a:r>
            <a:r>
              <a:rPr lang="pl-PL" dirty="0"/>
              <a:t>(in)) != EOF)</a:t>
            </a:r>
          </a:p>
          <a:p>
            <a:r>
              <a:rPr lang="pl-PL" dirty="0" err="1"/>
              <a:t>fputc</a:t>
            </a:r>
            <a:r>
              <a:rPr lang="pl-PL" dirty="0"/>
              <a:t>(</a:t>
            </a:r>
            <a:r>
              <a:rPr lang="pl-PL" dirty="0" err="1"/>
              <a:t>c,out</a:t>
            </a:r>
            <a:r>
              <a:rPr lang="pl-PL" dirty="0"/>
              <a:t>);</a:t>
            </a:r>
          </a:p>
          <a:p>
            <a:r>
              <a:rPr lang="pl-PL" dirty="0" err="1"/>
              <a:t>exit</a:t>
            </a:r>
            <a:r>
              <a:rPr lang="pl-PL" dirty="0"/>
              <a:t>(0);</a:t>
            </a:r>
          </a:p>
          <a:p>
            <a:r>
              <a:rPr lang="pl-PL" dirty="0"/>
              <a:t>}</a:t>
            </a: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237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Definicja potoku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629000"/>
          </a:xfrm>
        </p:spPr>
        <p:txBody>
          <a:bodyPr>
            <a:normAutofit fontScale="85000" lnSpcReduction="20000"/>
          </a:bodyPr>
          <a:lstStyle/>
          <a:p>
            <a:r>
              <a:rPr lang="pl-PL" dirty="0" smtClean="0"/>
              <a:t>Terminu potok (</a:t>
            </a:r>
            <a:r>
              <a:rPr lang="pl-PL" dirty="0" err="1" smtClean="0"/>
              <a:t>pipe</a:t>
            </a:r>
            <a:r>
              <a:rPr lang="pl-PL" dirty="0" smtClean="0"/>
              <a:t>) używa się na określenie przepływu danych z jednego procesu do innego. Można powiedzieć, że potoki łączą wyjście jednego procesu z wejściem innego.</a:t>
            </a:r>
          </a:p>
          <a:p>
            <a:r>
              <a:rPr lang="pl-PL" dirty="0" smtClean="0"/>
              <a:t>Istnieje możliwość wywołania polecenia powłoki, które wiąże:</a:t>
            </a:r>
          </a:p>
          <a:p>
            <a:pPr lvl="1"/>
            <a:r>
              <a:rPr lang="pl-PL" dirty="0" smtClean="0"/>
              <a:t>Standardowe wejście polecenia2 z klawiaturą terminala</a:t>
            </a:r>
          </a:p>
          <a:p>
            <a:pPr lvl="1"/>
            <a:r>
              <a:rPr lang="pl-PL" dirty="0" smtClean="0"/>
              <a:t>Standardowe wyjście polecenia2 ze standardowym wejściem polecenia1</a:t>
            </a:r>
          </a:p>
          <a:p>
            <a:pPr lvl="1"/>
            <a:r>
              <a:rPr lang="pl-PL" dirty="0" smtClean="0"/>
              <a:t>Standardowe wyjście polecenie1 z ekranem komputera: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14</a:t>
            </a:fld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2699792" y="5517232"/>
            <a:ext cx="324036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2400" dirty="0"/>
              <a:t>polecenie2 </a:t>
            </a:r>
            <a:r>
              <a:rPr lang="pl-PL" sz="2400" dirty="0" smtClean="0"/>
              <a:t>| polecenie1 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87437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30622"/>
            <a:ext cx="8147248" cy="490066"/>
          </a:xfrm>
        </p:spPr>
        <p:txBody>
          <a:bodyPr>
            <a:noAutofit/>
          </a:bodyPr>
          <a:lstStyle/>
          <a:p>
            <a:r>
              <a:rPr lang="pl-PL" sz="2400" dirty="0" smtClean="0"/>
              <a:t>Przykład do przetestowania potoków ustalonych z linii poleceń </a:t>
            </a:r>
            <a:endParaRPr lang="pl-PL" sz="24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15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179512" y="764704"/>
            <a:ext cx="4248472" cy="2585323"/>
          </a:xfrm>
          <a:prstGeom prst="rect">
            <a:avLst/>
          </a:prstGeom>
          <a:ln>
            <a:solidFill>
              <a:schemeClr val="dk1"/>
            </a:solidFill>
          </a:ln>
        </p:spPr>
        <p:txBody>
          <a:bodyPr wrap="square">
            <a:spAutoFit/>
          </a:bodyPr>
          <a:lstStyle/>
          <a:p>
            <a:r>
              <a:rPr lang="pl-PL" dirty="0" smtClean="0"/>
              <a:t>// polecenie2</a:t>
            </a:r>
          </a:p>
          <a:p>
            <a:r>
              <a:rPr lang="pl-PL" dirty="0" smtClean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stdio.h</a:t>
            </a:r>
            <a:r>
              <a:rPr lang="pl-PL" dirty="0"/>
              <a:t>&gt;</a:t>
            </a:r>
          </a:p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stdlib.h</a:t>
            </a:r>
            <a:r>
              <a:rPr lang="pl-PL" dirty="0"/>
              <a:t>&gt;</a:t>
            </a:r>
          </a:p>
          <a:p>
            <a:endParaRPr lang="pl-PL" dirty="0"/>
          </a:p>
          <a:p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main</a:t>
            </a:r>
            <a:r>
              <a:rPr lang="pl-PL" dirty="0"/>
              <a:t>()</a:t>
            </a:r>
          </a:p>
          <a:p>
            <a:r>
              <a:rPr lang="pl-PL" dirty="0"/>
              <a:t>{</a:t>
            </a:r>
          </a:p>
          <a:p>
            <a:r>
              <a:rPr lang="pl-PL" dirty="0"/>
              <a:t>    </a:t>
            </a:r>
            <a:r>
              <a:rPr lang="pl-PL" dirty="0" err="1"/>
              <a:t>printf</a:t>
            </a:r>
            <a:r>
              <a:rPr lang="pl-PL" dirty="0"/>
              <a:t>("Hello </a:t>
            </a:r>
            <a:r>
              <a:rPr lang="pl-PL" dirty="0" err="1"/>
              <a:t>world</a:t>
            </a:r>
            <a:r>
              <a:rPr lang="pl-PL" dirty="0"/>
              <a:t>!\n");</a:t>
            </a:r>
          </a:p>
          <a:p>
            <a:r>
              <a:rPr lang="pl-PL" dirty="0"/>
              <a:t>    return 0;</a:t>
            </a:r>
          </a:p>
          <a:p>
            <a:r>
              <a:rPr lang="pl-PL" dirty="0"/>
              <a:t>}</a:t>
            </a:r>
            <a:endParaRPr lang="pl-PL" dirty="0" smtClean="0"/>
          </a:p>
        </p:txBody>
      </p:sp>
      <p:sp>
        <p:nvSpPr>
          <p:cNvPr id="8" name="Prostokąt 7"/>
          <p:cNvSpPr/>
          <p:nvPr/>
        </p:nvSpPr>
        <p:spPr>
          <a:xfrm>
            <a:off x="4427984" y="764704"/>
            <a:ext cx="4572000" cy="507831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r>
              <a:rPr lang="pl-PL" dirty="0" smtClean="0"/>
              <a:t>// polecenie1</a:t>
            </a:r>
            <a:br>
              <a:rPr lang="pl-PL" dirty="0" smtClean="0"/>
            </a:br>
            <a:r>
              <a:rPr lang="pl-PL" dirty="0" smtClean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stdio.h</a:t>
            </a:r>
            <a:r>
              <a:rPr lang="pl-PL" dirty="0"/>
              <a:t>&gt;</a:t>
            </a:r>
          </a:p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stdlib.h</a:t>
            </a:r>
            <a:r>
              <a:rPr lang="pl-PL" dirty="0"/>
              <a:t>&gt;</a:t>
            </a:r>
          </a:p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ctype.h</a:t>
            </a:r>
            <a:r>
              <a:rPr lang="pl-PL" dirty="0"/>
              <a:t>&gt;</a:t>
            </a:r>
          </a:p>
          <a:p>
            <a:endParaRPr lang="pl-PL" dirty="0"/>
          </a:p>
          <a:p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main</a:t>
            </a:r>
            <a:r>
              <a:rPr lang="pl-PL" dirty="0"/>
              <a:t>()</a:t>
            </a:r>
          </a:p>
          <a:p>
            <a:r>
              <a:rPr lang="pl-PL" dirty="0"/>
              <a:t>{</a:t>
            </a:r>
          </a:p>
          <a:p>
            <a:r>
              <a:rPr lang="pl-PL" dirty="0"/>
              <a:t>    char txt[100];</a:t>
            </a:r>
          </a:p>
          <a:p>
            <a:r>
              <a:rPr lang="pl-PL" dirty="0"/>
              <a:t>    </a:t>
            </a:r>
            <a:r>
              <a:rPr lang="pl-PL" dirty="0" err="1"/>
              <a:t>int</a:t>
            </a:r>
            <a:r>
              <a:rPr lang="pl-PL" dirty="0"/>
              <a:t> i=0;</a:t>
            </a:r>
          </a:p>
          <a:p>
            <a:r>
              <a:rPr lang="pl-PL" dirty="0"/>
              <a:t>    </a:t>
            </a:r>
            <a:r>
              <a:rPr lang="pl-PL" dirty="0" err="1"/>
              <a:t>gets</a:t>
            </a:r>
            <a:r>
              <a:rPr lang="pl-PL" dirty="0"/>
              <a:t>(txt);</a:t>
            </a:r>
          </a:p>
          <a:p>
            <a:r>
              <a:rPr lang="pl-PL" dirty="0"/>
              <a:t>    </a:t>
            </a:r>
            <a:r>
              <a:rPr lang="pl-PL" dirty="0" err="1"/>
              <a:t>while</a:t>
            </a:r>
            <a:r>
              <a:rPr lang="pl-PL" dirty="0"/>
              <a:t>(txt[i]!=0)</a:t>
            </a:r>
          </a:p>
          <a:p>
            <a:r>
              <a:rPr lang="pl-PL" dirty="0"/>
              <a:t>    {</a:t>
            </a:r>
          </a:p>
          <a:p>
            <a:r>
              <a:rPr lang="pl-PL" dirty="0"/>
              <a:t>        txt[i]=</a:t>
            </a:r>
            <a:r>
              <a:rPr lang="pl-PL" dirty="0" err="1"/>
              <a:t>toupper</a:t>
            </a:r>
            <a:r>
              <a:rPr lang="pl-PL" dirty="0"/>
              <a:t>(txt[i]);</a:t>
            </a:r>
          </a:p>
          <a:p>
            <a:r>
              <a:rPr lang="pl-PL" dirty="0"/>
              <a:t>        i++;</a:t>
            </a:r>
          </a:p>
          <a:p>
            <a:r>
              <a:rPr lang="pl-PL" dirty="0"/>
              <a:t>    }</a:t>
            </a:r>
          </a:p>
          <a:p>
            <a:r>
              <a:rPr lang="pl-PL" dirty="0"/>
              <a:t>    </a:t>
            </a:r>
            <a:r>
              <a:rPr lang="pl-PL" dirty="0" err="1"/>
              <a:t>puts</a:t>
            </a:r>
            <a:r>
              <a:rPr lang="pl-PL" dirty="0"/>
              <a:t>(txt);</a:t>
            </a:r>
          </a:p>
          <a:p>
            <a:r>
              <a:rPr lang="pl-PL" dirty="0"/>
              <a:t>    return 0;</a:t>
            </a:r>
          </a:p>
          <a:p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1257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418058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Potoki procesowe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832050"/>
            <a:ext cx="8496944" cy="4765302"/>
          </a:xfrm>
        </p:spPr>
        <p:txBody>
          <a:bodyPr>
            <a:normAutofit fontScale="92500" lnSpcReduction="20000"/>
          </a:bodyPr>
          <a:lstStyle/>
          <a:p>
            <a:r>
              <a:rPr lang="pl-PL" dirty="0" err="1"/>
              <a:t>p</a:t>
            </a:r>
            <a:r>
              <a:rPr lang="pl-PL" dirty="0" err="1" smtClean="0"/>
              <a:t>open</a:t>
            </a:r>
            <a:endParaRPr lang="pl-PL" dirty="0" smtClean="0"/>
          </a:p>
          <a:p>
            <a:pPr lvl="1"/>
            <a:r>
              <a:rPr lang="pl-PL" dirty="0"/>
              <a:t>u</a:t>
            </a:r>
            <a:r>
              <a:rPr lang="pl-PL" dirty="0" smtClean="0"/>
              <a:t>ruchamia inny programu jako nowy proces oraz przekazuje lub odbiera od niego dane</a:t>
            </a:r>
          </a:p>
          <a:p>
            <a:pPr lvl="1"/>
            <a:r>
              <a:rPr lang="pl-PL" dirty="0"/>
              <a:t>p</a:t>
            </a:r>
            <a:r>
              <a:rPr lang="pl-PL" dirty="0" smtClean="0"/>
              <a:t>arametr </a:t>
            </a:r>
            <a:r>
              <a:rPr lang="pl-PL" i="1" dirty="0" err="1" smtClean="0"/>
              <a:t>command</a:t>
            </a:r>
            <a:r>
              <a:rPr lang="pl-PL" dirty="0" smtClean="0"/>
              <a:t> jest nazwą programu, który należy uruchomić wraz ze wszystkimi parametrami wywołania, parametr </a:t>
            </a:r>
            <a:r>
              <a:rPr lang="pl-PL" i="1" dirty="0" err="1" smtClean="0"/>
              <a:t>open_mode</a:t>
            </a:r>
            <a:r>
              <a:rPr lang="pl-PL" dirty="0" smtClean="0"/>
              <a:t> musi mieć wartość </a:t>
            </a:r>
            <a:r>
              <a:rPr lang="pl-PL" i="1" dirty="0" smtClean="0"/>
              <a:t>r</a:t>
            </a:r>
            <a:r>
              <a:rPr lang="pl-PL" dirty="0" smtClean="0"/>
              <a:t> lub </a:t>
            </a:r>
            <a:r>
              <a:rPr lang="pl-PL" i="1" dirty="0" smtClean="0"/>
              <a:t>w.</a:t>
            </a:r>
          </a:p>
          <a:p>
            <a:r>
              <a:rPr lang="pl-PL" dirty="0" err="1"/>
              <a:t>p</a:t>
            </a:r>
            <a:r>
              <a:rPr lang="pl-PL" dirty="0" err="1" smtClean="0"/>
              <a:t>close</a:t>
            </a:r>
            <a:endParaRPr lang="pl-PL" dirty="0" smtClean="0"/>
          </a:p>
          <a:p>
            <a:pPr lvl="1"/>
            <a:r>
              <a:rPr lang="pl-PL" dirty="0"/>
              <a:t>c</a:t>
            </a:r>
            <a:r>
              <a:rPr lang="pl-PL" dirty="0" smtClean="0"/>
              <a:t>zeka do momentu zakończenia uruchomionego procesu</a:t>
            </a:r>
          </a:p>
          <a:p>
            <a:pPr lvl="1"/>
            <a:r>
              <a:rPr lang="pl-PL" dirty="0" smtClean="0"/>
              <a:t>zwraca kod wyjściowy uruchomionego procesu</a:t>
            </a:r>
          </a:p>
          <a:p>
            <a:pPr lvl="1"/>
            <a:r>
              <a:rPr lang="pl-PL" dirty="0"/>
              <a:t>j</a:t>
            </a:r>
            <a:r>
              <a:rPr lang="pl-PL" dirty="0" smtClean="0"/>
              <a:t>eśli proces uruchamiający wykona funkcję </a:t>
            </a:r>
            <a:r>
              <a:rPr lang="pl-PL" dirty="0" err="1" smtClean="0"/>
              <a:t>wait</a:t>
            </a:r>
            <a:r>
              <a:rPr lang="pl-PL" dirty="0" smtClean="0"/>
              <a:t> tracimy wówczas kod wyjściowy, </a:t>
            </a:r>
            <a:r>
              <a:rPr lang="pl-PL" i="1" dirty="0" err="1" smtClean="0"/>
              <a:t>pclose</a:t>
            </a:r>
            <a:r>
              <a:rPr lang="pl-PL" dirty="0" smtClean="0"/>
              <a:t> zwróci </a:t>
            </a:r>
            <a:r>
              <a:rPr lang="pl-PL" i="1" dirty="0" smtClean="0"/>
              <a:t>-1</a:t>
            </a:r>
            <a:r>
              <a:rPr lang="pl-PL" dirty="0" smtClean="0"/>
              <a:t>, a zamienna </a:t>
            </a:r>
            <a:r>
              <a:rPr lang="pl-PL" dirty="0" err="1" smtClean="0"/>
              <a:t>errno</a:t>
            </a:r>
            <a:r>
              <a:rPr lang="pl-PL" dirty="0" smtClean="0"/>
              <a:t> będzie zawierała wartość ECHILD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16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1331640" y="908720"/>
            <a:ext cx="6264696" cy="923330"/>
          </a:xfrm>
          <a:prstGeom prst="rect">
            <a:avLst/>
          </a:prstGeom>
          <a:ln>
            <a:solidFill>
              <a:schemeClr val="dk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r>
              <a:rPr lang="en-US" dirty="0">
                <a:solidFill>
                  <a:srgbClr val="FF0000"/>
                </a:solidFill>
              </a:rPr>
              <a:t>FILE *</a:t>
            </a:r>
            <a:r>
              <a:rPr lang="en-US" dirty="0" err="1">
                <a:solidFill>
                  <a:srgbClr val="FF0000"/>
                </a:solidFill>
              </a:rPr>
              <a:t>popen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const</a:t>
            </a:r>
            <a:r>
              <a:rPr lang="en-US" dirty="0">
                <a:solidFill>
                  <a:srgbClr val="FF0000"/>
                </a:solidFill>
              </a:rPr>
              <a:t> char *command, </a:t>
            </a:r>
            <a:r>
              <a:rPr lang="en-US" dirty="0" err="1">
                <a:solidFill>
                  <a:srgbClr val="FF0000"/>
                </a:solidFill>
              </a:rPr>
              <a:t>const</a:t>
            </a:r>
            <a:r>
              <a:rPr lang="en-US" dirty="0">
                <a:solidFill>
                  <a:srgbClr val="FF0000"/>
                </a:solidFill>
              </a:rPr>
              <a:t> char *</a:t>
            </a:r>
            <a:r>
              <a:rPr lang="en-US" dirty="0" err="1">
                <a:solidFill>
                  <a:srgbClr val="FF0000"/>
                </a:solidFill>
              </a:rPr>
              <a:t>open_mode</a:t>
            </a:r>
            <a:r>
              <a:rPr lang="en-US" dirty="0">
                <a:solidFill>
                  <a:srgbClr val="FF0000"/>
                </a:solidFill>
              </a:rPr>
              <a:t>);</a:t>
            </a:r>
          </a:p>
          <a:p>
            <a:r>
              <a:rPr lang="en-US" dirty="0" err="1">
                <a:solidFill>
                  <a:srgbClr val="FF0000"/>
                </a:solidFill>
              </a:rPr>
              <a:t>int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pclose</a:t>
            </a:r>
            <a:r>
              <a:rPr lang="en-US" dirty="0">
                <a:solidFill>
                  <a:srgbClr val="FF0000"/>
                </a:solidFill>
              </a:rPr>
              <a:t>(FILE *</a:t>
            </a:r>
            <a:r>
              <a:rPr lang="en-US" dirty="0" err="1">
                <a:solidFill>
                  <a:srgbClr val="FF0000"/>
                </a:solidFill>
              </a:rPr>
              <a:t>stream_to_close</a:t>
            </a:r>
            <a:r>
              <a:rPr lang="en-US" dirty="0">
                <a:solidFill>
                  <a:srgbClr val="FF0000"/>
                </a:solidFill>
              </a:rPr>
              <a:t>);</a:t>
            </a:r>
            <a:endParaRPr lang="pl-P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43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418058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Przykład – użycie </a:t>
            </a:r>
            <a:r>
              <a:rPr lang="pl-PL" dirty="0" err="1" smtClean="0"/>
              <a:t>popen</a:t>
            </a:r>
            <a:r>
              <a:rPr lang="pl-PL" dirty="0" smtClean="0"/>
              <a:t> i </a:t>
            </a:r>
            <a:r>
              <a:rPr lang="pl-PL" dirty="0" err="1" smtClean="0"/>
              <a:t>pclose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908720"/>
            <a:ext cx="6840760" cy="4781128"/>
          </a:xfrm>
          <a:ln>
            <a:noFill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l-PL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unistd.h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pPr marL="0" indent="0">
              <a:buNone/>
            </a:pPr>
            <a:r>
              <a:rPr lang="pl-PL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stdlib.h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pPr marL="0" indent="0">
              <a:buNone/>
            </a:pPr>
            <a:r>
              <a:rPr lang="pl-PL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stdio.h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pPr marL="0" indent="0">
              <a:buNone/>
            </a:pPr>
            <a:r>
              <a:rPr lang="pl-PL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string.h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pPr marL="0" indent="0">
              <a:buNone/>
            </a:pPr>
            <a:r>
              <a:rPr lang="pl-PL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main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()</a:t>
            </a:r>
          </a:p>
          <a:p>
            <a:pPr marL="0" indent="0"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{  FILE 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*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read_fp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0" indent="0"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   char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buffer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[BUFSIZ + 1];</a:t>
            </a:r>
          </a:p>
          <a:p>
            <a:pPr marL="0" indent="0"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chars_read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0" indent="0"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memset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buffer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, ‘\0’,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sizeof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buffer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));</a:t>
            </a:r>
          </a:p>
          <a:p>
            <a:pPr marL="0" indent="0"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pl-PL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read_fp</a:t>
            </a:r>
            <a:r>
              <a:rPr lang="pl-PL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= </a:t>
            </a:r>
            <a:r>
              <a:rPr lang="pl-PL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popen</a:t>
            </a:r>
            <a:r>
              <a:rPr lang="pl-PL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(“</a:t>
            </a:r>
            <a:r>
              <a:rPr lang="pl-PL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uname</a:t>
            </a:r>
            <a:r>
              <a:rPr lang="pl-PL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-a”, “r”);</a:t>
            </a:r>
          </a:p>
          <a:p>
            <a:pPr marL="0" indent="0"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if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read_fp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!= NULL) </a:t>
            </a:r>
            <a:endParaRPr lang="pl-PL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pl-PL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 { </a:t>
            </a:r>
            <a:r>
              <a:rPr lang="pl-PL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chars_read</a:t>
            </a:r>
            <a:r>
              <a:rPr lang="pl-PL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= </a:t>
            </a:r>
            <a:r>
              <a:rPr lang="pl-PL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fread</a:t>
            </a:r>
            <a:r>
              <a:rPr lang="pl-PL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pl-PL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buffer</a:t>
            </a:r>
            <a:r>
              <a:rPr lang="pl-PL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pl-PL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sizeof</a:t>
            </a:r>
            <a:r>
              <a:rPr lang="pl-PL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(char), BUFSIZ, </a:t>
            </a:r>
            <a:r>
              <a:rPr lang="pl-PL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read_fp</a:t>
            </a:r>
            <a:r>
              <a:rPr lang="pl-PL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); </a:t>
            </a:r>
            <a:endParaRPr lang="pl-PL" dirty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if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chars_read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&gt; 0) </a:t>
            </a:r>
            <a:endParaRPr lang="pl-PL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pl-PL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   {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(“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Output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was:-\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n%s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\n”,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buffer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     }</a:t>
            </a:r>
            <a:endParaRPr lang="pl-PL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pl-PL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pclose</a:t>
            </a:r>
            <a:r>
              <a:rPr lang="pl-PL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pl-PL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read_fp</a:t>
            </a:r>
            <a:r>
              <a:rPr lang="pl-PL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exit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(EXIT_SUCCESS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   }</a:t>
            </a:r>
            <a:endParaRPr lang="pl-PL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exit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(EXIT_FAILURE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>
              <a:buNone/>
            </a:pPr>
            <a:r>
              <a:rPr lang="pl-PL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17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2672882" y="5589240"/>
            <a:ext cx="6192688" cy="92333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dirty="0" err="1"/>
              <a:t>Output</a:t>
            </a:r>
            <a:r>
              <a:rPr lang="pl-PL" dirty="0"/>
              <a:t> was:-</a:t>
            </a:r>
          </a:p>
          <a:p>
            <a:r>
              <a:rPr lang="pl-PL" dirty="0"/>
              <a:t>Linux gw1 2.4.20-8 #1 </a:t>
            </a:r>
            <a:r>
              <a:rPr lang="pl-PL" dirty="0" err="1"/>
              <a:t>Thu</a:t>
            </a:r>
            <a:r>
              <a:rPr lang="pl-PL" dirty="0"/>
              <a:t> Mar 13 17:54:28 EST 2003 i686 </a:t>
            </a:r>
            <a:r>
              <a:rPr lang="pl-PL" dirty="0" err="1"/>
              <a:t>i686</a:t>
            </a:r>
            <a:r>
              <a:rPr lang="pl-PL" dirty="0"/>
              <a:t> i386 GNU/Linux</a:t>
            </a:r>
          </a:p>
        </p:txBody>
      </p:sp>
    </p:spTree>
    <p:extLst>
      <p:ext uri="{BB962C8B-B14F-4D97-AF65-F5344CB8AC3E}">
        <p14:creationId xmlns:p14="http://schemas.microsoft.com/office/powerpoint/2010/main" val="332224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346050"/>
          </a:xfrm>
        </p:spPr>
        <p:txBody>
          <a:bodyPr>
            <a:noAutofit/>
          </a:bodyPr>
          <a:lstStyle/>
          <a:p>
            <a:r>
              <a:rPr lang="pl-PL" sz="3200" dirty="0" smtClean="0"/>
              <a:t>Wysyłanie danych ze pomocą </a:t>
            </a:r>
            <a:r>
              <a:rPr lang="pl-PL" sz="3200" dirty="0" err="1" smtClean="0"/>
              <a:t>popen</a:t>
            </a:r>
            <a:endParaRPr lang="pl-PL" sz="32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18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395536" y="847597"/>
            <a:ext cx="835292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unistd.h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stdlib.h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stdio.h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main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()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{ FILE 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*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write_fp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  char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buffer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[BUFSIZ + 1];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sprintf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buffer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, “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Once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upon a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time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,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there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was...\n”);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pl-PL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write_fp</a:t>
            </a:r>
            <a:r>
              <a:rPr lang="pl-PL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= </a:t>
            </a:r>
            <a:r>
              <a:rPr lang="pl-PL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popen</a:t>
            </a:r>
            <a:r>
              <a:rPr lang="pl-PL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(“od -c”, “w”);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if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write_fp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!= NULL) </a:t>
            </a:r>
            <a:endParaRPr lang="pl-PL" dirty="0" smtClean="0">
              <a:latin typeface="Consolas" pitchFamily="49" charset="0"/>
              <a:cs typeface="Consolas" pitchFamily="49" charset="0"/>
            </a:endParaRPr>
          </a:p>
          <a:p>
            <a:r>
              <a:rPr lang="pl-PL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{ </a:t>
            </a:r>
            <a:r>
              <a:rPr lang="pl-PL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fwrite</a:t>
            </a:r>
            <a:r>
              <a:rPr lang="pl-PL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pl-PL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buffer</a:t>
            </a:r>
            <a:r>
              <a:rPr lang="pl-PL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pl-PL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sizeof</a:t>
            </a:r>
            <a:r>
              <a:rPr lang="pl-PL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(char), </a:t>
            </a:r>
            <a:r>
              <a:rPr lang="pl-PL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strlen</a:t>
            </a:r>
            <a:r>
              <a:rPr lang="pl-PL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pl-PL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buffer</a:t>
            </a:r>
            <a:r>
              <a:rPr lang="pl-PL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), </a:t>
            </a:r>
            <a:r>
              <a:rPr lang="pl-PL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write_fp</a:t>
            </a:r>
            <a:r>
              <a:rPr lang="pl-PL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);</a:t>
            </a:r>
            <a:endParaRPr lang="pl-PL" dirty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pl-PL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pl-PL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pclose</a:t>
            </a:r>
            <a:r>
              <a:rPr lang="pl-PL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pl-PL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write_fp</a:t>
            </a:r>
            <a:r>
              <a:rPr lang="pl-PL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exit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(EXIT_SUCCESS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  }</a:t>
            </a:r>
            <a:endParaRPr lang="pl-PL" dirty="0">
              <a:latin typeface="Consolas" pitchFamily="49" charset="0"/>
              <a:cs typeface="Consolas" pitchFamily="49" charset="0"/>
            </a:endParaRP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exit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(EXIT_FAILURE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pl-PL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7" name="Prostokąt 6"/>
          <p:cNvSpPr/>
          <p:nvPr/>
        </p:nvSpPr>
        <p:spPr>
          <a:xfrm>
            <a:off x="5508104" y="5097680"/>
            <a:ext cx="3384376" cy="120032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t-BR" dirty="0"/>
              <a:t>$ ./popen2</a:t>
            </a:r>
          </a:p>
          <a:p>
            <a:r>
              <a:rPr lang="pt-BR" dirty="0"/>
              <a:t>0000000 O n c e u p o n a t i m e</a:t>
            </a:r>
          </a:p>
          <a:p>
            <a:r>
              <a:rPr lang="pt-BR" dirty="0"/>
              <a:t>0000020 , t h e r e w a s . . . \n</a:t>
            </a:r>
          </a:p>
          <a:p>
            <a:r>
              <a:rPr lang="pt-BR" dirty="0"/>
              <a:t>0000037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9904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Przekazywanie większej ilości danych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19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251520" y="1196752"/>
            <a:ext cx="66064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unistd.h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sz="1400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stdlib.h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sz="1400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stdio.h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sz="1400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string.h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sz="14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main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()</a:t>
            </a: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{ FILE 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*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read_fp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 char 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buffer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[BUFSIZ + 1];</a:t>
            </a: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chars_read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memset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buffer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, ‘\0’, 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sizeof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(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buffer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));</a:t>
            </a: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pl-PL" sz="1400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read_fp</a:t>
            </a:r>
            <a:r>
              <a:rPr lang="pl-PL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l-PL" sz="14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= </a:t>
            </a:r>
            <a:r>
              <a:rPr lang="pl-PL" sz="14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popen</a:t>
            </a:r>
            <a:r>
              <a:rPr lang="pl-PL" sz="14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(“</a:t>
            </a:r>
            <a:r>
              <a:rPr lang="pl-PL" sz="14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ps</a:t>
            </a:r>
            <a:r>
              <a:rPr lang="pl-PL" sz="14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-</a:t>
            </a:r>
            <a:r>
              <a:rPr lang="pl-PL" sz="14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ax</a:t>
            </a:r>
            <a:r>
              <a:rPr lang="pl-PL" sz="14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”, “r”);</a:t>
            </a: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if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(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read_fp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 != NULL) </a:t>
            </a:r>
            <a:endParaRPr lang="pl-PL" sz="1400" dirty="0" smtClean="0">
              <a:latin typeface="Consolas" pitchFamily="49" charset="0"/>
              <a:cs typeface="Consolas" pitchFamily="49" charset="0"/>
            </a:endParaRP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 { </a:t>
            </a:r>
            <a:r>
              <a:rPr lang="pl-PL" sz="1400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chars_read</a:t>
            </a:r>
            <a:r>
              <a:rPr lang="pl-PL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l-PL" sz="14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= </a:t>
            </a:r>
            <a:r>
              <a:rPr lang="pl-PL" sz="14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fread</a:t>
            </a:r>
            <a:r>
              <a:rPr lang="pl-PL" sz="14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pl-PL" sz="14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buffer</a:t>
            </a:r>
            <a:r>
              <a:rPr lang="pl-PL" sz="14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pl-PL" sz="14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sizeof</a:t>
            </a:r>
            <a:r>
              <a:rPr lang="pl-PL" sz="14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(char), </a:t>
            </a:r>
            <a:endParaRPr lang="pl-PL" sz="1400" dirty="0" smtClean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pl-PL" sz="14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l-PL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              BUFSIZ</a:t>
            </a:r>
            <a:r>
              <a:rPr lang="pl-PL" sz="14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pl-PL" sz="14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read_fp</a:t>
            </a:r>
            <a:r>
              <a:rPr lang="pl-PL" sz="14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while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(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chars_read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 &gt; 0) </a:t>
            </a:r>
            <a:endParaRPr lang="pl-PL" sz="1400" dirty="0" smtClean="0">
              <a:latin typeface="Consolas" pitchFamily="49" charset="0"/>
              <a:cs typeface="Consolas" pitchFamily="49" charset="0"/>
            </a:endParaRPr>
          </a:p>
          <a:p>
            <a:r>
              <a:rPr lang="pl-PL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  {  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buffer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chars_read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– 1] = ‘\0’;</a:t>
            </a: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      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(“Reading:-\n %s\n”, 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buffer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      </a:t>
            </a:r>
            <a:r>
              <a:rPr lang="pl-PL" sz="1400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chars_read</a:t>
            </a:r>
            <a:r>
              <a:rPr lang="pl-PL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l-PL" sz="14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= </a:t>
            </a:r>
            <a:r>
              <a:rPr lang="pl-PL" sz="14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fread</a:t>
            </a:r>
            <a:r>
              <a:rPr lang="pl-PL" sz="14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pl-PL" sz="14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buffer</a:t>
            </a:r>
            <a:r>
              <a:rPr lang="pl-PL" sz="14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pl-PL" sz="14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sizeof</a:t>
            </a:r>
            <a:r>
              <a:rPr lang="pl-PL" sz="14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(char</a:t>
            </a:r>
            <a:r>
              <a:rPr lang="pl-PL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),</a:t>
            </a:r>
          </a:p>
          <a:p>
            <a:r>
              <a:rPr lang="pl-PL" sz="14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l-PL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                       BUFSIZ</a:t>
            </a:r>
            <a:r>
              <a:rPr lang="pl-PL" sz="14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pl-PL" sz="14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read_fp</a:t>
            </a:r>
            <a:r>
              <a:rPr lang="pl-PL" sz="14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   }</a:t>
            </a:r>
            <a:endParaRPr lang="pl-PL" sz="1400" dirty="0">
              <a:latin typeface="Consolas" pitchFamily="49" charset="0"/>
              <a:cs typeface="Consolas" pitchFamily="49" charset="0"/>
            </a:endParaRP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pl-PL" sz="1400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pclose</a:t>
            </a:r>
            <a:r>
              <a:rPr lang="pl-PL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pl-PL" sz="1400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read_fp</a:t>
            </a:r>
            <a:r>
              <a:rPr lang="pl-PL" sz="14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exit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(EXIT_SUCCESS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 }</a:t>
            </a:r>
            <a:endParaRPr lang="pl-PL" sz="1400" dirty="0">
              <a:latin typeface="Consolas" pitchFamily="49" charset="0"/>
              <a:cs typeface="Consolas" pitchFamily="49" charset="0"/>
            </a:endParaRP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exit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(EXIT_FAILURE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pl-PL" sz="14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7" name="Prostokąt 6"/>
          <p:cNvSpPr/>
          <p:nvPr/>
        </p:nvSpPr>
        <p:spPr>
          <a:xfrm>
            <a:off x="5580112" y="2484477"/>
            <a:ext cx="3384376" cy="397031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dirty="0"/>
              <a:t>$ ./popen3</a:t>
            </a:r>
          </a:p>
          <a:p>
            <a:r>
              <a:rPr lang="pl-PL" dirty="0"/>
              <a:t>Reading:-</a:t>
            </a:r>
          </a:p>
          <a:p>
            <a:r>
              <a:rPr lang="pl-PL" dirty="0"/>
              <a:t>PID TTY STAT TIME COMMAND</a:t>
            </a:r>
          </a:p>
          <a:p>
            <a:r>
              <a:rPr lang="pl-PL" dirty="0"/>
              <a:t>1 ? S 0:04 </a:t>
            </a:r>
            <a:r>
              <a:rPr lang="pl-PL" dirty="0" err="1"/>
              <a:t>init</a:t>
            </a:r>
            <a:endParaRPr lang="pl-PL" dirty="0"/>
          </a:p>
          <a:p>
            <a:r>
              <a:rPr lang="pl-PL" dirty="0"/>
              <a:t>2 ? SW 0:00 [</a:t>
            </a:r>
            <a:r>
              <a:rPr lang="pl-PL" dirty="0" err="1"/>
              <a:t>kflushd</a:t>
            </a:r>
            <a:r>
              <a:rPr lang="pl-PL" dirty="0"/>
              <a:t>]</a:t>
            </a:r>
          </a:p>
          <a:p>
            <a:r>
              <a:rPr lang="pl-PL" dirty="0"/>
              <a:t>3 ? SW 0:00 [</a:t>
            </a:r>
            <a:r>
              <a:rPr lang="pl-PL" dirty="0" err="1"/>
              <a:t>kpiod</a:t>
            </a:r>
            <a:r>
              <a:rPr lang="pl-PL" dirty="0"/>
              <a:t>]</a:t>
            </a:r>
          </a:p>
          <a:p>
            <a:r>
              <a:rPr lang="pl-PL" dirty="0"/>
              <a:t>4 ? SW 0:00 [</a:t>
            </a:r>
            <a:r>
              <a:rPr lang="pl-PL" dirty="0" err="1"/>
              <a:t>kswapd</a:t>
            </a:r>
            <a:r>
              <a:rPr lang="pl-PL" dirty="0"/>
              <a:t>]</a:t>
            </a:r>
          </a:p>
          <a:p>
            <a:r>
              <a:rPr lang="pl-PL" dirty="0"/>
              <a:t>5 ? SW&lt; 0:00 [</a:t>
            </a:r>
            <a:r>
              <a:rPr lang="pl-PL" dirty="0" err="1"/>
              <a:t>mdrecoveryd</a:t>
            </a:r>
            <a:r>
              <a:rPr lang="pl-PL" dirty="0"/>
              <a:t>]</a:t>
            </a:r>
          </a:p>
          <a:p>
            <a:r>
              <a:rPr lang="pl-PL" dirty="0"/>
              <a:t>...</a:t>
            </a:r>
          </a:p>
          <a:p>
            <a:r>
              <a:rPr lang="pl-PL" dirty="0"/>
              <a:t>240 tty2 S 0:02 </a:t>
            </a:r>
            <a:r>
              <a:rPr lang="pl-PL" dirty="0" err="1"/>
              <a:t>emacs</a:t>
            </a:r>
            <a:r>
              <a:rPr lang="pl-PL" dirty="0"/>
              <a:t> draft1.txt</a:t>
            </a:r>
          </a:p>
          <a:p>
            <a:r>
              <a:rPr lang="pl-PL" dirty="0"/>
              <a:t>Reading:-</a:t>
            </a:r>
          </a:p>
          <a:p>
            <a:r>
              <a:rPr lang="pl-PL" dirty="0"/>
              <a:t>368 tty1 S 0:00 ./popen3</a:t>
            </a:r>
          </a:p>
          <a:p>
            <a:r>
              <a:rPr lang="pl-PL" dirty="0"/>
              <a:t>369 tty1 R 0:00 </a:t>
            </a:r>
            <a:r>
              <a:rPr lang="pl-PL" dirty="0" err="1"/>
              <a:t>ps</a:t>
            </a:r>
            <a:r>
              <a:rPr lang="pl-PL" dirty="0"/>
              <a:t> -</a:t>
            </a:r>
            <a:r>
              <a:rPr lang="pl-PL" dirty="0" err="1"/>
              <a:t>ax</a:t>
            </a:r>
            <a:endParaRPr lang="pl-PL" dirty="0"/>
          </a:p>
          <a:p>
            <a:r>
              <a:rPr lang="pl-PL" dirty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15244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Pliki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W Linuksie wszystko jest plikiem (prawie)</a:t>
            </a:r>
          </a:p>
          <a:p>
            <a:r>
              <a:rPr lang="pl-PL" dirty="0" smtClean="0"/>
              <a:t>Dostęp do większości urządzeń (plików dyskowych, drukarek, konsoli, portów szeregowych i wielu innych) jest taki sam i odbywa się jak dostęp do plików</a:t>
            </a:r>
          </a:p>
          <a:p>
            <a:r>
              <a:rPr lang="pl-PL" dirty="0" smtClean="0"/>
              <a:t>Nieco inaczej odbywa się dostęp do sieci (gniazda)</a:t>
            </a:r>
          </a:p>
          <a:p>
            <a:r>
              <a:rPr lang="pl-PL" dirty="0" smtClean="0"/>
              <a:t>W dostępie do wymienionych urządzeń można się posłużyć zbiorem tzw. </a:t>
            </a:r>
            <a:r>
              <a:rPr lang="pl-PL" dirty="0"/>
              <a:t>n</a:t>
            </a:r>
            <a:r>
              <a:rPr lang="pl-PL" dirty="0" smtClean="0"/>
              <a:t>iskopoziomowych funkcji dostępu do plików: </a:t>
            </a:r>
            <a:r>
              <a:rPr lang="en-US" dirty="0" smtClean="0"/>
              <a:t>open, close, read, write</a:t>
            </a:r>
            <a:r>
              <a:rPr lang="pl-PL" dirty="0" smtClean="0"/>
              <a:t> i </a:t>
            </a:r>
            <a:r>
              <a:rPr lang="en-US" dirty="0" err="1" smtClean="0"/>
              <a:t>ioctl</a:t>
            </a:r>
            <a:r>
              <a:rPr lang="en-US" dirty="0" smtClean="0"/>
              <a:t>.</a:t>
            </a:r>
            <a:r>
              <a:rPr lang="pl-PL" dirty="0" smtClean="0"/>
              <a:t>  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786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46646"/>
            <a:ext cx="8291264" cy="346050"/>
          </a:xfrm>
        </p:spPr>
        <p:txBody>
          <a:bodyPr>
            <a:noAutofit/>
          </a:bodyPr>
          <a:lstStyle/>
          <a:p>
            <a:r>
              <a:rPr lang="pl-PL" sz="3200" dirty="0" smtClean="0"/>
              <a:t>Funkcja </a:t>
            </a:r>
            <a:r>
              <a:rPr lang="pl-PL" sz="3200" dirty="0" err="1" smtClean="0"/>
              <a:t>pipe</a:t>
            </a:r>
            <a:r>
              <a:rPr lang="pl-PL" sz="3200" dirty="0" smtClean="0"/>
              <a:t> (potok nie nazwany)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069160"/>
          </a:xfrm>
        </p:spPr>
        <p:txBody>
          <a:bodyPr>
            <a:normAutofit fontScale="77500" lnSpcReduction="20000"/>
          </a:bodyPr>
          <a:lstStyle/>
          <a:p>
            <a:r>
              <a:rPr lang="pl-PL" dirty="0" smtClean="0"/>
              <a:t>Udostępnia ona taki mechanizm przekazywania danych pomiędzy dwoma programami, który nie wymaga uruchomienia powłoki w celu interpretacji żądanego polecenia</a:t>
            </a:r>
          </a:p>
          <a:p>
            <a:r>
              <a:rPr lang="pl-PL" dirty="0" smtClean="0"/>
              <a:t>Do </a:t>
            </a:r>
            <a:r>
              <a:rPr lang="pl-PL" dirty="0" err="1" smtClean="0"/>
              <a:t>pipe</a:t>
            </a:r>
            <a:r>
              <a:rPr lang="pl-PL" dirty="0" smtClean="0"/>
              <a:t> przekazywana jest tablica (wskaźnik do tablicy) dwóch liczb całkowitych będących deskryptorami plików.</a:t>
            </a:r>
          </a:p>
          <a:p>
            <a:r>
              <a:rPr lang="pl-PL" dirty="0" smtClean="0"/>
              <a:t>Funkcja wypełnia tablicę dwoma nowymi deskryptorami plików i zwraca zero w przypadku błędy zwraca -1 i ustawia zmienną </a:t>
            </a:r>
            <a:r>
              <a:rPr lang="pl-PL" dirty="0" err="1" smtClean="0"/>
              <a:t>errno</a:t>
            </a:r>
            <a:r>
              <a:rPr lang="pl-PL" dirty="0" smtClean="0"/>
              <a:t>.</a:t>
            </a:r>
          </a:p>
          <a:p>
            <a:r>
              <a:rPr lang="pl-PL" dirty="0" smtClean="0"/>
              <a:t>Dwa zwrócone deskryptory plików są połączone w specjalny sposób. Wszystkie dane zapisane do </a:t>
            </a:r>
            <a:r>
              <a:rPr lang="pl-PL" dirty="0" err="1" smtClean="0"/>
              <a:t>file_descriptor</a:t>
            </a:r>
            <a:r>
              <a:rPr lang="pl-PL" dirty="0" smtClean="0"/>
              <a:t>[1], mogą być odczytane przez </a:t>
            </a:r>
            <a:r>
              <a:rPr lang="pl-PL" dirty="0" err="1" smtClean="0"/>
              <a:t>file_descriptor</a:t>
            </a:r>
            <a:r>
              <a:rPr lang="pl-PL" dirty="0" smtClean="0"/>
              <a:t>[0]. Dane są przetwarzane według zasady FIFO</a:t>
            </a:r>
          </a:p>
          <a:p>
            <a:r>
              <a:rPr lang="pl-PL" dirty="0" smtClean="0"/>
              <a:t>Przesyłanie danych z i do takiego potoku musi się odbywać z zastosowaniem funkcji </a:t>
            </a:r>
            <a:r>
              <a:rPr lang="pl-PL" dirty="0" err="1" smtClean="0"/>
              <a:t>read</a:t>
            </a:r>
            <a:r>
              <a:rPr lang="pl-PL" dirty="0" smtClean="0"/>
              <a:t>, </a:t>
            </a:r>
            <a:r>
              <a:rPr lang="pl-PL" dirty="0" err="1" smtClean="0"/>
              <a:t>write</a:t>
            </a:r>
            <a:r>
              <a:rPr lang="pl-PL" dirty="0" smtClean="0"/>
              <a:t> a nie </a:t>
            </a:r>
            <a:r>
              <a:rPr lang="pl-PL" dirty="0" err="1" smtClean="0"/>
              <a:t>fread</a:t>
            </a:r>
            <a:r>
              <a:rPr lang="pl-PL" dirty="0" smtClean="0"/>
              <a:t>, </a:t>
            </a:r>
            <a:r>
              <a:rPr lang="pl-PL" dirty="0" err="1" smtClean="0"/>
              <a:t>fwrite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20</a:t>
            </a:fld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1907704" y="692696"/>
            <a:ext cx="54726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sz="2000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sz="2000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sz="2000" dirty="0" err="1">
                <a:latin typeface="Consolas" pitchFamily="49" charset="0"/>
                <a:cs typeface="Consolas" pitchFamily="49" charset="0"/>
              </a:rPr>
              <a:t>unistd.h</a:t>
            </a:r>
            <a:r>
              <a:rPr lang="pl-PL" sz="2000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sz="20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pl-PL" sz="20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l-PL" sz="20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pipe</a:t>
            </a:r>
            <a:r>
              <a:rPr lang="pl-PL" sz="20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pl-PL" sz="20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pl-PL" sz="20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l-PL" sz="20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file_descriptor</a:t>
            </a:r>
            <a:r>
              <a:rPr lang="pl-PL" sz="20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[2]);</a:t>
            </a:r>
          </a:p>
        </p:txBody>
      </p:sp>
    </p:spTree>
    <p:extLst>
      <p:ext uri="{BB962C8B-B14F-4D97-AF65-F5344CB8AC3E}">
        <p14:creationId xmlns:p14="http://schemas.microsoft.com/office/powerpoint/2010/main" val="34680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346050"/>
          </a:xfrm>
        </p:spPr>
        <p:txBody>
          <a:bodyPr>
            <a:normAutofit fontScale="90000"/>
          </a:bodyPr>
          <a:lstStyle/>
          <a:p>
            <a:r>
              <a:rPr lang="pl-PL" sz="4000" dirty="0" smtClean="0"/>
              <a:t>Pierwsze zastosowanie funkcji </a:t>
            </a:r>
            <a:r>
              <a:rPr lang="pl-PL" sz="4000" dirty="0" err="1" smtClean="0"/>
              <a:t>pipe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21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395536" y="602679"/>
            <a:ext cx="849694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unistd.h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sz="1600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stdlib.h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sz="1600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stdio.h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sz="1600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string.h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sz="16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main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()</a:t>
            </a:r>
          </a:p>
          <a:p>
            <a:r>
              <a:rPr lang="pl-PL" sz="1600" dirty="0" smtClean="0">
                <a:latin typeface="Consolas" pitchFamily="49" charset="0"/>
                <a:cs typeface="Consolas" pitchFamily="49" charset="0"/>
              </a:rPr>
              <a:t>{ </a:t>
            </a:r>
            <a:r>
              <a:rPr lang="pl-PL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pl-PL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data_processed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pl-PL" sz="16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pl-PL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pl-PL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file_pipes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[2];</a:t>
            </a:r>
          </a:p>
          <a:p>
            <a:r>
              <a:rPr lang="pl-PL" sz="16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pl-PL" sz="1600" dirty="0" err="1" smtClean="0">
                <a:latin typeface="Consolas" pitchFamily="49" charset="0"/>
                <a:cs typeface="Consolas" pitchFamily="49" charset="0"/>
              </a:rPr>
              <a:t>const</a:t>
            </a:r>
            <a:r>
              <a:rPr lang="pl-PL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char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some_data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[] = “123”;</a:t>
            </a:r>
          </a:p>
          <a:p>
            <a:r>
              <a:rPr lang="pl-PL" sz="1600" dirty="0" smtClean="0">
                <a:latin typeface="Consolas" pitchFamily="49" charset="0"/>
                <a:cs typeface="Consolas" pitchFamily="49" charset="0"/>
              </a:rPr>
              <a:t>  char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buffer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[BUFSIZ + 1];</a:t>
            </a:r>
          </a:p>
          <a:p>
            <a:r>
              <a:rPr lang="pl-PL" sz="16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pl-PL" sz="1600" dirty="0" err="1" smtClean="0">
                <a:latin typeface="Consolas" pitchFamily="49" charset="0"/>
                <a:cs typeface="Consolas" pitchFamily="49" charset="0"/>
              </a:rPr>
              <a:t>memset</a:t>
            </a:r>
            <a:r>
              <a:rPr lang="pl-PL" sz="16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pl-PL" sz="1600" dirty="0" err="1" smtClean="0">
                <a:latin typeface="Consolas" pitchFamily="49" charset="0"/>
                <a:cs typeface="Consolas" pitchFamily="49" charset="0"/>
              </a:rPr>
              <a:t>buffer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, ‘\0’,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sizeof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(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buffer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));</a:t>
            </a:r>
          </a:p>
          <a:p>
            <a:r>
              <a:rPr lang="pl-PL" sz="16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pl-PL" sz="1600" dirty="0" err="1" smtClean="0">
                <a:latin typeface="Consolas" pitchFamily="49" charset="0"/>
                <a:cs typeface="Consolas" pitchFamily="49" charset="0"/>
              </a:rPr>
              <a:t>if</a:t>
            </a:r>
            <a:r>
              <a:rPr lang="pl-PL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(</a:t>
            </a:r>
            <a:r>
              <a:rPr lang="pl-PL" sz="16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pipe</a:t>
            </a:r>
            <a:r>
              <a:rPr lang="pl-PL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pl-PL" sz="16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file_pipes</a:t>
            </a:r>
            <a:r>
              <a:rPr lang="pl-PL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 == 0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) </a:t>
            </a:r>
            <a:endParaRPr lang="pl-PL" sz="1600" dirty="0" smtClean="0">
              <a:latin typeface="Consolas" pitchFamily="49" charset="0"/>
              <a:cs typeface="Consolas" pitchFamily="49" charset="0"/>
            </a:endParaRPr>
          </a:p>
          <a:p>
            <a:r>
              <a:rPr lang="pl-PL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600" dirty="0" smtClean="0">
                <a:latin typeface="Consolas" pitchFamily="49" charset="0"/>
                <a:cs typeface="Consolas" pitchFamily="49" charset="0"/>
              </a:rPr>
              <a:t> { </a:t>
            </a:r>
            <a:r>
              <a:rPr lang="pl-PL" sz="1600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data_processed</a:t>
            </a:r>
            <a:r>
              <a:rPr lang="pl-PL" sz="16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l-PL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= </a:t>
            </a:r>
            <a:r>
              <a:rPr lang="pl-PL" sz="16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write</a:t>
            </a:r>
            <a:r>
              <a:rPr lang="pl-PL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pl-PL" sz="16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file_pipes</a:t>
            </a:r>
            <a:r>
              <a:rPr lang="pl-PL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[1], </a:t>
            </a:r>
            <a:r>
              <a:rPr lang="pl-PL" sz="16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some_data</a:t>
            </a:r>
            <a:r>
              <a:rPr lang="pl-PL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pl-PL" sz="16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strlen</a:t>
            </a:r>
            <a:r>
              <a:rPr lang="pl-PL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pl-PL" sz="16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some_data</a:t>
            </a:r>
            <a:r>
              <a:rPr lang="pl-PL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));</a:t>
            </a:r>
          </a:p>
          <a:p>
            <a:r>
              <a:rPr lang="pl-PL" sz="16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pl-PL" sz="1600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printf</a:t>
            </a:r>
            <a:r>
              <a:rPr lang="pl-PL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(“</a:t>
            </a:r>
            <a:r>
              <a:rPr lang="pl-PL" sz="16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Wrote</a:t>
            </a:r>
            <a:r>
              <a:rPr lang="pl-PL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%d </a:t>
            </a:r>
            <a:r>
              <a:rPr lang="pl-PL" sz="16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bytes</a:t>
            </a:r>
            <a:r>
              <a:rPr lang="pl-PL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\n”, </a:t>
            </a:r>
            <a:r>
              <a:rPr lang="pl-PL" sz="16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data_processed</a:t>
            </a:r>
            <a:r>
              <a:rPr lang="pl-PL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pl-PL" sz="16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pl-PL" sz="1600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data_processed</a:t>
            </a:r>
            <a:r>
              <a:rPr lang="pl-PL" sz="16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l-PL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= </a:t>
            </a:r>
            <a:r>
              <a:rPr lang="pl-PL" sz="16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read</a:t>
            </a:r>
            <a:r>
              <a:rPr lang="pl-PL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pl-PL" sz="16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file_pipes</a:t>
            </a:r>
            <a:r>
              <a:rPr lang="pl-PL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[0], </a:t>
            </a:r>
            <a:r>
              <a:rPr lang="pl-PL" sz="16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buffer</a:t>
            </a:r>
            <a:r>
              <a:rPr lang="pl-PL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, BUFSIZ);</a:t>
            </a:r>
          </a:p>
          <a:p>
            <a:r>
              <a:rPr lang="pl-PL" sz="16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pl-PL" sz="16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(“Read %d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bytes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: %s\n”,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data_processed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,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buffer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pl-PL" sz="16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pl-PL" sz="1600" dirty="0" err="1" smtClean="0">
                <a:latin typeface="Consolas" pitchFamily="49" charset="0"/>
                <a:cs typeface="Consolas" pitchFamily="49" charset="0"/>
              </a:rPr>
              <a:t>exit</a:t>
            </a:r>
            <a:r>
              <a:rPr lang="pl-PL" sz="1600" dirty="0" smtClean="0">
                <a:latin typeface="Consolas" pitchFamily="49" charset="0"/>
                <a:cs typeface="Consolas" pitchFamily="49" charset="0"/>
              </a:rPr>
              <a:t>(EXIT_SUCCESS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pl-PL" sz="1600" dirty="0" smtClean="0">
                <a:latin typeface="Consolas" pitchFamily="49" charset="0"/>
                <a:cs typeface="Consolas" pitchFamily="49" charset="0"/>
              </a:rPr>
              <a:t>   }</a:t>
            </a:r>
            <a:endParaRPr lang="pl-PL" sz="1600" dirty="0">
              <a:latin typeface="Consolas" pitchFamily="49" charset="0"/>
              <a:cs typeface="Consolas" pitchFamily="49" charset="0"/>
            </a:endParaRPr>
          </a:p>
          <a:p>
            <a:r>
              <a:rPr lang="pl-PL" sz="16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pl-PL" sz="1600" dirty="0" err="1" smtClean="0">
                <a:latin typeface="Consolas" pitchFamily="49" charset="0"/>
                <a:cs typeface="Consolas" pitchFamily="49" charset="0"/>
              </a:rPr>
              <a:t>exit</a:t>
            </a:r>
            <a:r>
              <a:rPr lang="pl-PL" sz="1600" dirty="0" smtClean="0">
                <a:latin typeface="Consolas" pitchFamily="49" charset="0"/>
                <a:cs typeface="Consolas" pitchFamily="49" charset="0"/>
              </a:rPr>
              <a:t>(EXIT_FAILURE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pl-PL" sz="16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7" name="Prostokąt 6"/>
          <p:cNvSpPr/>
          <p:nvPr/>
        </p:nvSpPr>
        <p:spPr>
          <a:xfrm>
            <a:off x="4320480" y="5530006"/>
            <a:ext cx="4572000" cy="92333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r>
              <a:rPr lang="en-US" dirty="0"/>
              <a:t>$ ./pipe1</a:t>
            </a:r>
          </a:p>
          <a:p>
            <a:r>
              <a:rPr lang="en-US" dirty="0"/>
              <a:t>Wrote 3 bytes</a:t>
            </a:r>
          </a:p>
          <a:p>
            <a:r>
              <a:rPr lang="en-US" dirty="0"/>
              <a:t>Read 3 bytes: 123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075028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418058"/>
          </a:xfrm>
        </p:spPr>
        <p:txBody>
          <a:bodyPr>
            <a:noAutofit/>
          </a:bodyPr>
          <a:lstStyle/>
          <a:p>
            <a:r>
              <a:rPr lang="pl-PL" sz="3200" dirty="0" smtClean="0"/>
              <a:t>Potoki i </a:t>
            </a:r>
            <a:r>
              <a:rPr lang="pl-PL" sz="3200" dirty="0" err="1" smtClean="0"/>
              <a:t>fork</a:t>
            </a:r>
            <a:endParaRPr lang="pl-PL" sz="32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22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179512" y="919715"/>
            <a:ext cx="3816424" cy="480131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unistd.h</a:t>
            </a:r>
            <a:r>
              <a:rPr lang="pl-PL" dirty="0"/>
              <a:t>&gt;</a:t>
            </a:r>
          </a:p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stdlib.h</a:t>
            </a:r>
            <a:r>
              <a:rPr lang="pl-PL" dirty="0"/>
              <a:t>&gt;</a:t>
            </a:r>
          </a:p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stdio.h</a:t>
            </a:r>
            <a:r>
              <a:rPr lang="pl-PL" dirty="0"/>
              <a:t>&gt;</a:t>
            </a:r>
          </a:p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string.h</a:t>
            </a:r>
            <a:r>
              <a:rPr lang="pl-PL" dirty="0"/>
              <a:t>&gt;</a:t>
            </a:r>
          </a:p>
          <a:p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main</a:t>
            </a:r>
            <a:r>
              <a:rPr lang="pl-PL" dirty="0"/>
              <a:t>()</a:t>
            </a:r>
          </a:p>
          <a:p>
            <a:r>
              <a:rPr lang="pl-PL" dirty="0" smtClean="0"/>
              <a:t>{ </a:t>
            </a:r>
            <a:r>
              <a:rPr lang="pl-PL" dirty="0" err="1" smtClean="0"/>
              <a:t>int</a:t>
            </a:r>
            <a:r>
              <a:rPr lang="pl-PL" dirty="0" smtClean="0"/>
              <a:t> </a:t>
            </a:r>
            <a:r>
              <a:rPr lang="pl-PL" dirty="0" err="1"/>
              <a:t>data_processed</a:t>
            </a:r>
            <a:r>
              <a:rPr lang="pl-PL" dirty="0"/>
              <a:t>;</a:t>
            </a:r>
          </a:p>
          <a:p>
            <a:r>
              <a:rPr lang="pl-PL" dirty="0" smtClean="0"/>
              <a:t>  </a:t>
            </a:r>
            <a:r>
              <a:rPr lang="pl-PL" dirty="0" err="1" smtClean="0"/>
              <a:t>int</a:t>
            </a:r>
            <a:r>
              <a:rPr lang="pl-PL" dirty="0" smtClean="0"/>
              <a:t> </a:t>
            </a:r>
            <a:r>
              <a:rPr lang="pl-PL" dirty="0" err="1"/>
              <a:t>file_pipes</a:t>
            </a:r>
            <a:r>
              <a:rPr lang="pl-PL" dirty="0"/>
              <a:t>[2];</a:t>
            </a:r>
          </a:p>
          <a:p>
            <a:r>
              <a:rPr lang="pl-PL" dirty="0" smtClean="0"/>
              <a:t>  </a:t>
            </a:r>
            <a:r>
              <a:rPr lang="pl-PL" dirty="0" err="1" smtClean="0"/>
              <a:t>const</a:t>
            </a:r>
            <a:r>
              <a:rPr lang="pl-PL" dirty="0" smtClean="0"/>
              <a:t> </a:t>
            </a:r>
            <a:r>
              <a:rPr lang="pl-PL" dirty="0"/>
              <a:t>char </a:t>
            </a:r>
            <a:r>
              <a:rPr lang="pl-PL" dirty="0" err="1"/>
              <a:t>some_data</a:t>
            </a:r>
            <a:r>
              <a:rPr lang="pl-PL" dirty="0"/>
              <a:t>[] = “123”;</a:t>
            </a:r>
          </a:p>
          <a:p>
            <a:r>
              <a:rPr lang="pl-PL" dirty="0" smtClean="0"/>
              <a:t>  char </a:t>
            </a:r>
            <a:r>
              <a:rPr lang="pl-PL" dirty="0" err="1"/>
              <a:t>buffer</a:t>
            </a:r>
            <a:r>
              <a:rPr lang="pl-PL" dirty="0"/>
              <a:t>[BUFSIZ + 1];</a:t>
            </a:r>
          </a:p>
          <a:p>
            <a:r>
              <a:rPr lang="pl-PL" dirty="0" smtClean="0"/>
              <a:t>  </a:t>
            </a:r>
            <a:r>
              <a:rPr lang="pl-PL" dirty="0" err="1" smtClean="0"/>
              <a:t>pid_t</a:t>
            </a:r>
            <a:r>
              <a:rPr lang="pl-PL" dirty="0" smtClean="0"/>
              <a:t> </a:t>
            </a:r>
            <a:r>
              <a:rPr lang="pl-PL" dirty="0" err="1"/>
              <a:t>fork_result</a:t>
            </a:r>
            <a:r>
              <a:rPr lang="pl-PL" dirty="0"/>
              <a:t>;</a:t>
            </a:r>
          </a:p>
          <a:p>
            <a:r>
              <a:rPr lang="pl-PL" dirty="0" smtClean="0"/>
              <a:t>  </a:t>
            </a:r>
            <a:r>
              <a:rPr lang="pl-PL" dirty="0" err="1" smtClean="0"/>
              <a:t>memset</a:t>
            </a:r>
            <a:r>
              <a:rPr lang="pl-PL" dirty="0" smtClean="0"/>
              <a:t>(</a:t>
            </a:r>
            <a:r>
              <a:rPr lang="pl-PL" dirty="0" err="1" smtClean="0"/>
              <a:t>buffer</a:t>
            </a:r>
            <a:r>
              <a:rPr lang="pl-PL" dirty="0"/>
              <a:t>, ‘\0’, </a:t>
            </a:r>
            <a:r>
              <a:rPr lang="pl-PL" dirty="0" err="1"/>
              <a:t>sizeof</a:t>
            </a:r>
            <a:r>
              <a:rPr lang="pl-PL" dirty="0"/>
              <a:t>(</a:t>
            </a:r>
            <a:r>
              <a:rPr lang="pl-PL" dirty="0" err="1"/>
              <a:t>buffer</a:t>
            </a:r>
            <a:r>
              <a:rPr lang="pl-PL" dirty="0"/>
              <a:t>));</a:t>
            </a:r>
          </a:p>
          <a:p>
            <a:r>
              <a:rPr lang="pl-PL" dirty="0" smtClean="0"/>
              <a:t>  </a:t>
            </a:r>
            <a:r>
              <a:rPr lang="pl-PL" dirty="0" err="1" smtClean="0"/>
              <a:t>if</a:t>
            </a:r>
            <a:r>
              <a:rPr lang="pl-PL" dirty="0" smtClean="0"/>
              <a:t> </a:t>
            </a:r>
            <a:r>
              <a:rPr lang="pl-PL" dirty="0"/>
              <a:t>(</a:t>
            </a:r>
            <a:r>
              <a:rPr lang="pl-PL" dirty="0" err="1">
                <a:solidFill>
                  <a:srgbClr val="FF0000"/>
                </a:solidFill>
              </a:rPr>
              <a:t>pipe</a:t>
            </a:r>
            <a:r>
              <a:rPr lang="pl-PL" dirty="0">
                <a:solidFill>
                  <a:srgbClr val="FF0000"/>
                </a:solidFill>
              </a:rPr>
              <a:t>(</a:t>
            </a:r>
            <a:r>
              <a:rPr lang="pl-PL" dirty="0" err="1">
                <a:solidFill>
                  <a:srgbClr val="FF0000"/>
                </a:solidFill>
              </a:rPr>
              <a:t>file_pipes</a:t>
            </a:r>
            <a:r>
              <a:rPr lang="pl-PL" dirty="0">
                <a:solidFill>
                  <a:srgbClr val="FF0000"/>
                </a:solidFill>
              </a:rPr>
              <a:t>) == 0</a:t>
            </a:r>
            <a:r>
              <a:rPr lang="pl-PL" dirty="0"/>
              <a:t>) </a:t>
            </a:r>
            <a:endParaRPr lang="pl-PL" dirty="0" smtClean="0"/>
          </a:p>
          <a:p>
            <a:r>
              <a:rPr lang="pl-PL" dirty="0"/>
              <a:t> </a:t>
            </a:r>
            <a:r>
              <a:rPr lang="pl-PL" dirty="0" smtClean="0"/>
              <a:t> { </a:t>
            </a:r>
            <a:r>
              <a:rPr lang="pl-PL" dirty="0" err="1" smtClean="0">
                <a:solidFill>
                  <a:srgbClr val="FF0000"/>
                </a:solidFill>
              </a:rPr>
              <a:t>fork_result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>
                <a:solidFill>
                  <a:srgbClr val="FF0000"/>
                </a:solidFill>
              </a:rPr>
              <a:t>= </a:t>
            </a:r>
            <a:r>
              <a:rPr lang="pl-PL" dirty="0" err="1">
                <a:solidFill>
                  <a:srgbClr val="FF0000"/>
                </a:solidFill>
              </a:rPr>
              <a:t>fork</a:t>
            </a:r>
            <a:r>
              <a:rPr lang="pl-PL" dirty="0">
                <a:solidFill>
                  <a:srgbClr val="FF0000"/>
                </a:solidFill>
              </a:rPr>
              <a:t>();</a:t>
            </a:r>
          </a:p>
          <a:p>
            <a:r>
              <a:rPr lang="pl-PL" dirty="0" smtClean="0"/>
              <a:t>    </a:t>
            </a:r>
            <a:r>
              <a:rPr lang="pl-PL" dirty="0" err="1" smtClean="0"/>
              <a:t>if</a:t>
            </a:r>
            <a:r>
              <a:rPr lang="pl-PL" dirty="0" smtClean="0"/>
              <a:t> </a:t>
            </a:r>
            <a:r>
              <a:rPr lang="pl-PL" dirty="0"/>
              <a:t>(</a:t>
            </a:r>
            <a:r>
              <a:rPr lang="pl-PL" dirty="0" err="1"/>
              <a:t>fork_result</a:t>
            </a:r>
            <a:r>
              <a:rPr lang="pl-PL" dirty="0"/>
              <a:t> == -1) </a:t>
            </a:r>
            <a:endParaRPr lang="pl-PL" dirty="0" smtClean="0"/>
          </a:p>
          <a:p>
            <a:r>
              <a:rPr lang="pl-PL" dirty="0"/>
              <a:t> </a:t>
            </a:r>
            <a:r>
              <a:rPr lang="pl-PL" dirty="0" smtClean="0"/>
              <a:t>   { </a:t>
            </a:r>
            <a:r>
              <a:rPr lang="pl-PL" dirty="0" err="1" smtClean="0"/>
              <a:t>fprintf</a:t>
            </a:r>
            <a:r>
              <a:rPr lang="pl-PL" dirty="0" smtClean="0"/>
              <a:t>(</a:t>
            </a:r>
            <a:r>
              <a:rPr lang="pl-PL" dirty="0" err="1" smtClean="0"/>
              <a:t>stderr</a:t>
            </a:r>
            <a:r>
              <a:rPr lang="pl-PL" dirty="0"/>
              <a:t>, “</a:t>
            </a:r>
            <a:r>
              <a:rPr lang="pl-PL" dirty="0" err="1"/>
              <a:t>Fork</a:t>
            </a:r>
            <a:r>
              <a:rPr lang="pl-PL" dirty="0"/>
              <a:t> </a:t>
            </a:r>
            <a:r>
              <a:rPr lang="pl-PL" dirty="0" err="1"/>
              <a:t>failure</a:t>
            </a:r>
            <a:r>
              <a:rPr lang="pl-PL" dirty="0"/>
              <a:t>”);</a:t>
            </a:r>
          </a:p>
          <a:p>
            <a:r>
              <a:rPr lang="pl-PL" dirty="0" smtClean="0"/>
              <a:t>       </a:t>
            </a:r>
            <a:r>
              <a:rPr lang="pl-PL" dirty="0" err="1" smtClean="0"/>
              <a:t>exit</a:t>
            </a:r>
            <a:r>
              <a:rPr lang="pl-PL" dirty="0" smtClean="0"/>
              <a:t>(EXIT_FAILURE</a:t>
            </a:r>
            <a:r>
              <a:rPr lang="pl-PL" dirty="0"/>
              <a:t>);</a:t>
            </a:r>
          </a:p>
          <a:p>
            <a:r>
              <a:rPr lang="pl-PL" dirty="0" smtClean="0"/>
              <a:t>    }</a:t>
            </a:r>
            <a:endParaRPr lang="pl-PL" dirty="0"/>
          </a:p>
        </p:txBody>
      </p:sp>
      <p:sp>
        <p:nvSpPr>
          <p:cNvPr id="7" name="Prostokąt 6"/>
          <p:cNvSpPr/>
          <p:nvPr/>
        </p:nvSpPr>
        <p:spPr>
          <a:xfrm>
            <a:off x="3995936" y="908720"/>
            <a:ext cx="5040560" cy="424731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if (</a:t>
            </a:r>
            <a:r>
              <a:rPr lang="en-US" dirty="0" err="1"/>
              <a:t>fork_result</a:t>
            </a:r>
            <a:r>
              <a:rPr lang="en-US" dirty="0"/>
              <a:t> == 0) </a:t>
            </a:r>
            <a:endParaRPr lang="pl-PL" dirty="0" smtClean="0"/>
          </a:p>
          <a:p>
            <a:r>
              <a:rPr lang="en-US" dirty="0" smtClean="0"/>
              <a:t>{</a:t>
            </a:r>
            <a:r>
              <a:rPr lang="pl-PL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data_processed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= read(</a:t>
            </a:r>
            <a:r>
              <a:rPr lang="en-US" dirty="0" err="1">
                <a:solidFill>
                  <a:srgbClr val="FF0000"/>
                </a:solidFill>
              </a:rPr>
              <a:t>file_pipes</a:t>
            </a:r>
            <a:r>
              <a:rPr lang="en-US" dirty="0">
                <a:solidFill>
                  <a:srgbClr val="FF0000"/>
                </a:solidFill>
              </a:rPr>
              <a:t>[0], buffer, </a:t>
            </a:r>
            <a:r>
              <a:rPr lang="pl-PL" dirty="0" smtClean="0">
                <a:solidFill>
                  <a:srgbClr val="FF0000"/>
                </a:solidFill>
              </a:rPr>
              <a:t>   </a:t>
            </a:r>
          </a:p>
          <a:p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smtClean="0">
                <a:solidFill>
                  <a:srgbClr val="FF0000"/>
                </a:solidFill>
              </a:rPr>
              <a:t>                                           </a:t>
            </a:r>
            <a:r>
              <a:rPr lang="en-US" dirty="0" smtClean="0">
                <a:solidFill>
                  <a:srgbClr val="FF0000"/>
                </a:solidFill>
              </a:rPr>
              <a:t>BUFSIZ</a:t>
            </a:r>
            <a:r>
              <a:rPr lang="en-US" dirty="0">
                <a:solidFill>
                  <a:srgbClr val="FF0000"/>
                </a:solidFill>
              </a:rPr>
              <a:t>);</a:t>
            </a:r>
          </a:p>
          <a:p>
            <a:r>
              <a:rPr lang="pl-PL" dirty="0" smtClean="0"/>
              <a:t>   </a:t>
            </a:r>
            <a:r>
              <a:rPr lang="en-US" dirty="0" err="1" smtClean="0"/>
              <a:t>printf</a:t>
            </a:r>
            <a:r>
              <a:rPr lang="en-US" dirty="0"/>
              <a:t>(“Read %d bytes: %s\n”, </a:t>
            </a:r>
            <a:r>
              <a:rPr lang="en-US" dirty="0" err="1"/>
              <a:t>data_processed</a:t>
            </a:r>
            <a:r>
              <a:rPr lang="en-US" dirty="0"/>
              <a:t>, </a:t>
            </a:r>
            <a:endParaRPr lang="pl-PL" dirty="0" smtClean="0"/>
          </a:p>
          <a:p>
            <a:r>
              <a:rPr lang="pl-PL" dirty="0"/>
              <a:t> </a:t>
            </a:r>
            <a:r>
              <a:rPr lang="pl-PL" dirty="0" smtClean="0"/>
              <a:t>             </a:t>
            </a:r>
            <a:r>
              <a:rPr lang="en-US" dirty="0" smtClean="0"/>
              <a:t>buffer</a:t>
            </a:r>
            <a:r>
              <a:rPr lang="en-US" dirty="0"/>
              <a:t>);</a:t>
            </a:r>
          </a:p>
          <a:p>
            <a:r>
              <a:rPr lang="pl-PL" dirty="0" smtClean="0"/>
              <a:t>   </a:t>
            </a:r>
            <a:r>
              <a:rPr lang="en-US" dirty="0" smtClean="0"/>
              <a:t>exit(EXIT_SUCCESS</a:t>
            </a:r>
            <a:r>
              <a:rPr lang="en-US" dirty="0"/>
              <a:t>);</a:t>
            </a:r>
          </a:p>
          <a:p>
            <a:r>
              <a:rPr lang="en-US" dirty="0" smtClean="0"/>
              <a:t>}</a:t>
            </a:r>
            <a:endParaRPr lang="pl-PL" dirty="0" smtClean="0"/>
          </a:p>
          <a:p>
            <a:r>
              <a:rPr lang="pl-PL" dirty="0" err="1"/>
              <a:t>else</a:t>
            </a:r>
            <a:r>
              <a:rPr lang="pl-PL" dirty="0"/>
              <a:t> </a:t>
            </a:r>
            <a:endParaRPr lang="pl-PL" dirty="0" smtClean="0"/>
          </a:p>
          <a:p>
            <a:r>
              <a:rPr lang="pl-PL" dirty="0" smtClean="0">
                <a:solidFill>
                  <a:srgbClr val="FF0000"/>
                </a:solidFill>
              </a:rPr>
              <a:t>{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 smtClean="0">
                <a:solidFill>
                  <a:srgbClr val="FF0000"/>
                </a:solidFill>
              </a:rPr>
              <a:t>data_processed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>
                <a:solidFill>
                  <a:srgbClr val="FF0000"/>
                </a:solidFill>
              </a:rPr>
              <a:t>= </a:t>
            </a:r>
            <a:r>
              <a:rPr lang="pl-PL" dirty="0" err="1">
                <a:solidFill>
                  <a:srgbClr val="FF0000"/>
                </a:solidFill>
              </a:rPr>
              <a:t>write</a:t>
            </a:r>
            <a:r>
              <a:rPr lang="pl-PL" dirty="0">
                <a:solidFill>
                  <a:srgbClr val="FF0000"/>
                </a:solidFill>
              </a:rPr>
              <a:t>(</a:t>
            </a:r>
            <a:r>
              <a:rPr lang="pl-PL" dirty="0" err="1">
                <a:solidFill>
                  <a:srgbClr val="FF0000"/>
                </a:solidFill>
              </a:rPr>
              <a:t>file_pipes</a:t>
            </a:r>
            <a:r>
              <a:rPr lang="pl-PL" dirty="0">
                <a:solidFill>
                  <a:srgbClr val="FF0000"/>
                </a:solidFill>
              </a:rPr>
              <a:t>[1], </a:t>
            </a:r>
            <a:endParaRPr lang="pl-PL" dirty="0" smtClean="0">
              <a:solidFill>
                <a:srgbClr val="FF0000"/>
              </a:solidFill>
            </a:endParaRPr>
          </a:p>
          <a:p>
            <a:r>
              <a:rPr lang="pl-PL" dirty="0" smtClean="0">
                <a:solidFill>
                  <a:srgbClr val="FF0000"/>
                </a:solidFill>
              </a:rPr>
              <a:t>                                  </a:t>
            </a:r>
            <a:r>
              <a:rPr lang="pl-PL" dirty="0" err="1" smtClean="0">
                <a:solidFill>
                  <a:srgbClr val="FF0000"/>
                </a:solidFill>
              </a:rPr>
              <a:t>some_data,strlen</a:t>
            </a:r>
            <a:r>
              <a:rPr lang="pl-PL" dirty="0" smtClean="0">
                <a:solidFill>
                  <a:srgbClr val="FF0000"/>
                </a:solidFill>
              </a:rPr>
              <a:t>(</a:t>
            </a:r>
            <a:r>
              <a:rPr lang="pl-PL" dirty="0" err="1" smtClean="0">
                <a:solidFill>
                  <a:srgbClr val="FF0000"/>
                </a:solidFill>
              </a:rPr>
              <a:t>some_data</a:t>
            </a:r>
            <a:r>
              <a:rPr lang="pl-PL" dirty="0" smtClean="0">
                <a:solidFill>
                  <a:srgbClr val="FF0000"/>
                </a:solidFill>
              </a:rPr>
              <a:t>));</a:t>
            </a:r>
          </a:p>
          <a:p>
            <a:r>
              <a:rPr lang="pl-PL" dirty="0" smtClean="0"/>
              <a:t>   </a:t>
            </a:r>
            <a:r>
              <a:rPr lang="pl-PL" dirty="0" err="1" smtClean="0"/>
              <a:t>printf</a:t>
            </a:r>
            <a:r>
              <a:rPr lang="pl-PL" dirty="0"/>
              <a:t>(“</a:t>
            </a:r>
            <a:r>
              <a:rPr lang="pl-PL" dirty="0" err="1"/>
              <a:t>Wrote</a:t>
            </a:r>
            <a:r>
              <a:rPr lang="pl-PL" dirty="0"/>
              <a:t> %d </a:t>
            </a:r>
            <a:r>
              <a:rPr lang="pl-PL" dirty="0" err="1"/>
              <a:t>bytes</a:t>
            </a:r>
            <a:r>
              <a:rPr lang="pl-PL" dirty="0"/>
              <a:t>\n”, </a:t>
            </a:r>
            <a:r>
              <a:rPr lang="pl-PL" dirty="0" err="1"/>
              <a:t>data_processed</a:t>
            </a:r>
            <a:r>
              <a:rPr lang="pl-PL" dirty="0"/>
              <a:t>);</a:t>
            </a:r>
          </a:p>
          <a:p>
            <a:r>
              <a:rPr lang="pl-PL" dirty="0"/>
              <a:t>}</a:t>
            </a:r>
          </a:p>
          <a:p>
            <a:r>
              <a:rPr lang="pl-PL" dirty="0"/>
              <a:t>}</a:t>
            </a:r>
          </a:p>
          <a:p>
            <a:r>
              <a:rPr lang="pl-PL" dirty="0" err="1"/>
              <a:t>exit</a:t>
            </a:r>
            <a:r>
              <a:rPr lang="pl-PL" dirty="0"/>
              <a:t>(EXIT_SUCCESS);</a:t>
            </a:r>
          </a:p>
          <a:p>
            <a:r>
              <a:rPr lang="pl-PL" dirty="0"/>
              <a:t>}</a:t>
            </a:r>
          </a:p>
        </p:txBody>
      </p:sp>
      <p:sp>
        <p:nvSpPr>
          <p:cNvPr id="8" name="Prostokąt 7"/>
          <p:cNvSpPr/>
          <p:nvPr/>
        </p:nvSpPr>
        <p:spPr>
          <a:xfrm>
            <a:off x="4464496" y="5457998"/>
            <a:ext cx="4572000" cy="92333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r>
              <a:rPr lang="en-US" dirty="0"/>
              <a:t>$ ./pipe2</a:t>
            </a:r>
          </a:p>
          <a:p>
            <a:r>
              <a:rPr lang="en-US" dirty="0"/>
              <a:t>Wrote 3 bytes</a:t>
            </a:r>
          </a:p>
          <a:p>
            <a:r>
              <a:rPr lang="en-US" dirty="0"/>
              <a:t>Read 3 bytes: 123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924645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490066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Jak to działa?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764704"/>
            <a:ext cx="8712968" cy="3456384"/>
          </a:xfrm>
        </p:spPr>
        <p:txBody>
          <a:bodyPr>
            <a:normAutofit fontScale="77500" lnSpcReduction="20000"/>
          </a:bodyPr>
          <a:lstStyle/>
          <a:p>
            <a:r>
              <a:rPr lang="pl-PL" dirty="0" smtClean="0"/>
              <a:t>Najpierw program tworzy potok, używając funkcji </a:t>
            </a:r>
            <a:r>
              <a:rPr lang="pl-PL" dirty="0" err="1" smtClean="0"/>
              <a:t>pipe</a:t>
            </a:r>
            <a:endParaRPr lang="pl-PL" dirty="0" smtClean="0"/>
          </a:p>
          <a:p>
            <a:r>
              <a:rPr lang="pl-PL" dirty="0" smtClean="0"/>
              <a:t>Po sprawdzeniu, że funkcja </a:t>
            </a:r>
            <a:r>
              <a:rPr lang="pl-PL" dirty="0" err="1" smtClean="0"/>
              <a:t>fork</a:t>
            </a:r>
            <a:r>
              <a:rPr lang="pl-PL" dirty="0" smtClean="0"/>
              <a:t> zakończyła się pomyślnie proces macierzysty zapisuje dane do potoku, a proces potomny je odczytuje</a:t>
            </a:r>
          </a:p>
          <a:p>
            <a:r>
              <a:rPr lang="pl-PL" dirty="0" smtClean="0"/>
              <a:t>Proces macierzysty i potomny kończą pracę po pojedynczym wykonaniu instrukcji </a:t>
            </a:r>
            <a:r>
              <a:rPr lang="pl-PL" dirty="0" err="1" smtClean="0"/>
              <a:t>write</a:t>
            </a:r>
            <a:r>
              <a:rPr lang="pl-PL" dirty="0" smtClean="0"/>
              <a:t>/</a:t>
            </a:r>
            <a:r>
              <a:rPr lang="pl-PL" dirty="0" err="1" smtClean="0"/>
              <a:t>read</a:t>
            </a:r>
            <a:endParaRPr lang="pl-PL" dirty="0"/>
          </a:p>
          <a:p>
            <a:r>
              <a:rPr lang="pl-PL" dirty="0" smtClean="0"/>
              <a:t>Proces potomny dziedziczy w momencie wykonywania funkcji </a:t>
            </a:r>
            <a:r>
              <a:rPr lang="pl-PL" dirty="0" err="1" smtClean="0"/>
              <a:t>fork</a:t>
            </a:r>
            <a:r>
              <a:rPr lang="pl-PL" dirty="0" smtClean="0"/>
              <a:t> utworzone deskryptory plików</a:t>
            </a:r>
          </a:p>
          <a:p>
            <a:r>
              <a:rPr lang="pl-PL" dirty="0" smtClean="0"/>
              <a:t>Uzyskano możliwość przekazywania danych pomiędzy procesami.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23</a:t>
            </a:fld>
            <a:endParaRPr lang="pl-P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437112"/>
            <a:ext cx="5219700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498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347864" y="58614"/>
            <a:ext cx="2376264" cy="274042"/>
          </a:xfrm>
        </p:spPr>
        <p:txBody>
          <a:bodyPr>
            <a:noAutofit/>
          </a:bodyPr>
          <a:lstStyle/>
          <a:p>
            <a:r>
              <a:rPr lang="pl-PL" sz="2800" dirty="0" smtClean="0"/>
              <a:t>Potoki i </a:t>
            </a:r>
            <a:r>
              <a:rPr lang="pl-PL" sz="2800" dirty="0" err="1" smtClean="0"/>
              <a:t>exec</a:t>
            </a:r>
            <a:r>
              <a:rPr lang="pl-PL" sz="2800" dirty="0" smtClean="0"/>
              <a:t> 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24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35496" y="620688"/>
            <a:ext cx="5544616" cy="575542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unistd.h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stdlib.h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stdio.h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string.h</a:t>
            </a:r>
            <a:r>
              <a:rPr lang="pl-PL" sz="1600" dirty="0"/>
              <a:t>&gt;</a:t>
            </a:r>
          </a:p>
          <a:p>
            <a:r>
              <a:rPr lang="pl-PL" sz="1600" dirty="0" err="1"/>
              <a:t>int</a:t>
            </a:r>
            <a:r>
              <a:rPr lang="pl-PL" sz="1600" dirty="0"/>
              <a:t> </a:t>
            </a:r>
            <a:r>
              <a:rPr lang="pl-PL" sz="1600" dirty="0" err="1"/>
              <a:t>main</a:t>
            </a:r>
            <a:r>
              <a:rPr lang="pl-PL" sz="1600" dirty="0"/>
              <a:t>()</a:t>
            </a:r>
          </a:p>
          <a:p>
            <a:r>
              <a:rPr lang="pl-PL" sz="1600" dirty="0" smtClean="0"/>
              <a:t>{ </a:t>
            </a:r>
            <a:r>
              <a:rPr lang="pl-PL" sz="1600" dirty="0" err="1" smtClean="0"/>
              <a:t>int</a:t>
            </a:r>
            <a:r>
              <a:rPr lang="pl-PL" sz="1600" dirty="0" smtClean="0"/>
              <a:t> </a:t>
            </a:r>
            <a:r>
              <a:rPr lang="pl-PL" sz="1600" dirty="0" err="1" smtClean="0"/>
              <a:t>data_processed</a:t>
            </a:r>
            <a:r>
              <a:rPr lang="pl-PL" sz="1600" dirty="0" smtClean="0"/>
              <a:t>; </a:t>
            </a:r>
            <a:r>
              <a:rPr lang="pl-PL" sz="1600" dirty="0" err="1" smtClean="0"/>
              <a:t>int</a:t>
            </a:r>
            <a:r>
              <a:rPr lang="pl-PL" sz="1600" dirty="0" smtClean="0"/>
              <a:t> </a:t>
            </a:r>
            <a:r>
              <a:rPr lang="pl-PL" sz="1600" dirty="0" err="1"/>
              <a:t>file_pipes</a:t>
            </a:r>
            <a:r>
              <a:rPr lang="pl-PL" sz="1600" dirty="0"/>
              <a:t>[2];</a:t>
            </a:r>
          </a:p>
          <a:p>
            <a:r>
              <a:rPr lang="pl-PL" sz="1600" dirty="0" smtClean="0"/>
              <a:t>  </a:t>
            </a:r>
            <a:r>
              <a:rPr lang="pl-PL" sz="1600" dirty="0" err="1" smtClean="0"/>
              <a:t>const</a:t>
            </a:r>
            <a:r>
              <a:rPr lang="pl-PL" sz="1600" dirty="0" smtClean="0"/>
              <a:t> </a:t>
            </a:r>
            <a:r>
              <a:rPr lang="pl-PL" sz="1600" dirty="0"/>
              <a:t>char </a:t>
            </a:r>
            <a:r>
              <a:rPr lang="pl-PL" sz="1600" dirty="0" err="1"/>
              <a:t>some_data</a:t>
            </a:r>
            <a:r>
              <a:rPr lang="pl-PL" sz="1600" dirty="0"/>
              <a:t>[] = “123”;</a:t>
            </a:r>
          </a:p>
          <a:p>
            <a:r>
              <a:rPr lang="pl-PL" sz="1600" dirty="0" smtClean="0"/>
              <a:t>  char </a:t>
            </a:r>
            <a:r>
              <a:rPr lang="pl-PL" sz="1600" dirty="0" err="1"/>
              <a:t>buffer</a:t>
            </a:r>
            <a:r>
              <a:rPr lang="pl-PL" sz="1600" dirty="0"/>
              <a:t>[BUFSIZ + 1</a:t>
            </a:r>
            <a:r>
              <a:rPr lang="pl-PL" sz="1600" dirty="0" smtClean="0"/>
              <a:t>]; </a:t>
            </a:r>
            <a:r>
              <a:rPr lang="pl-PL" sz="1600" dirty="0" err="1" smtClean="0"/>
              <a:t>pid_t</a:t>
            </a:r>
            <a:r>
              <a:rPr lang="pl-PL" sz="1600" dirty="0" smtClean="0"/>
              <a:t> </a:t>
            </a:r>
            <a:r>
              <a:rPr lang="pl-PL" sz="1600" dirty="0" err="1"/>
              <a:t>fork_result</a:t>
            </a:r>
            <a:r>
              <a:rPr lang="pl-PL" sz="1600" dirty="0"/>
              <a:t>;</a:t>
            </a:r>
          </a:p>
          <a:p>
            <a:r>
              <a:rPr lang="pl-PL" sz="1600" dirty="0" smtClean="0"/>
              <a:t>  </a:t>
            </a:r>
            <a:r>
              <a:rPr lang="pl-PL" sz="1600" dirty="0" err="1" smtClean="0"/>
              <a:t>memset</a:t>
            </a:r>
            <a:r>
              <a:rPr lang="pl-PL" sz="1600" dirty="0" smtClean="0"/>
              <a:t>(</a:t>
            </a:r>
            <a:r>
              <a:rPr lang="pl-PL" sz="1600" dirty="0" err="1" smtClean="0"/>
              <a:t>buffer</a:t>
            </a:r>
            <a:r>
              <a:rPr lang="pl-PL" sz="1600" dirty="0"/>
              <a:t>, ‘\0’, </a:t>
            </a:r>
            <a:r>
              <a:rPr lang="pl-PL" sz="1600" dirty="0" err="1"/>
              <a:t>sizeof</a:t>
            </a:r>
            <a:r>
              <a:rPr lang="pl-PL" sz="1600" dirty="0"/>
              <a:t>(</a:t>
            </a:r>
            <a:r>
              <a:rPr lang="pl-PL" sz="1600" dirty="0" err="1"/>
              <a:t>buffer</a:t>
            </a:r>
            <a:r>
              <a:rPr lang="pl-PL" sz="1600" dirty="0"/>
              <a:t>));</a:t>
            </a:r>
          </a:p>
          <a:p>
            <a:r>
              <a:rPr lang="pl-PL" sz="1600" dirty="0" smtClean="0"/>
              <a:t>  </a:t>
            </a:r>
            <a:r>
              <a:rPr lang="pl-PL" sz="1600" dirty="0" err="1" smtClean="0"/>
              <a:t>if</a:t>
            </a:r>
            <a:r>
              <a:rPr lang="pl-PL" sz="1600" dirty="0" smtClean="0"/>
              <a:t> </a:t>
            </a:r>
            <a:r>
              <a:rPr lang="pl-PL" sz="1600" dirty="0"/>
              <a:t>(</a:t>
            </a:r>
            <a:r>
              <a:rPr lang="pl-PL" sz="1600" dirty="0" err="1">
                <a:solidFill>
                  <a:srgbClr val="FF0000"/>
                </a:solidFill>
              </a:rPr>
              <a:t>pipe</a:t>
            </a:r>
            <a:r>
              <a:rPr lang="pl-PL" sz="1600" dirty="0">
                <a:solidFill>
                  <a:srgbClr val="FF0000"/>
                </a:solidFill>
              </a:rPr>
              <a:t>(</a:t>
            </a:r>
            <a:r>
              <a:rPr lang="pl-PL" sz="1600" dirty="0" err="1">
                <a:solidFill>
                  <a:srgbClr val="FF0000"/>
                </a:solidFill>
              </a:rPr>
              <a:t>file_pipes</a:t>
            </a:r>
            <a:r>
              <a:rPr lang="pl-PL" sz="1600" dirty="0">
                <a:solidFill>
                  <a:srgbClr val="FF0000"/>
                </a:solidFill>
              </a:rPr>
              <a:t>) == 0</a:t>
            </a:r>
            <a:r>
              <a:rPr lang="pl-PL" sz="1600" dirty="0"/>
              <a:t>) </a:t>
            </a:r>
            <a:endParaRPr lang="pl-PL" sz="1600" dirty="0" smtClean="0"/>
          </a:p>
          <a:p>
            <a:r>
              <a:rPr lang="pl-PL" sz="1600" dirty="0"/>
              <a:t> </a:t>
            </a:r>
            <a:r>
              <a:rPr lang="pl-PL" sz="1600" dirty="0" smtClean="0"/>
              <a:t> {  </a:t>
            </a:r>
            <a:r>
              <a:rPr lang="pl-PL" sz="1600" dirty="0" err="1" smtClean="0"/>
              <a:t>fork_result</a:t>
            </a:r>
            <a:r>
              <a:rPr lang="pl-PL" sz="1600" dirty="0" smtClean="0"/>
              <a:t> </a:t>
            </a:r>
            <a:r>
              <a:rPr lang="pl-PL" sz="1600" dirty="0"/>
              <a:t>= </a:t>
            </a:r>
            <a:r>
              <a:rPr lang="pl-PL" sz="1600" dirty="0" err="1"/>
              <a:t>fork</a:t>
            </a:r>
            <a:r>
              <a:rPr lang="pl-PL" sz="1600" dirty="0"/>
              <a:t>();</a:t>
            </a:r>
          </a:p>
          <a:p>
            <a:r>
              <a:rPr lang="pl-PL" sz="1600" dirty="0" smtClean="0"/>
              <a:t>      </a:t>
            </a:r>
            <a:r>
              <a:rPr lang="pl-PL" sz="1600" dirty="0" err="1" smtClean="0"/>
              <a:t>if</a:t>
            </a:r>
            <a:r>
              <a:rPr lang="pl-PL" sz="1600" dirty="0" smtClean="0"/>
              <a:t> </a:t>
            </a:r>
            <a:r>
              <a:rPr lang="pl-PL" sz="1600" dirty="0"/>
              <a:t>(</a:t>
            </a:r>
            <a:r>
              <a:rPr lang="pl-PL" sz="1600" dirty="0" err="1"/>
              <a:t>fork_result</a:t>
            </a:r>
            <a:r>
              <a:rPr lang="pl-PL" sz="1600" dirty="0"/>
              <a:t> == (</a:t>
            </a:r>
            <a:r>
              <a:rPr lang="pl-PL" sz="1600" dirty="0" err="1"/>
              <a:t>pid_t</a:t>
            </a:r>
            <a:r>
              <a:rPr lang="pl-PL" sz="1600" dirty="0"/>
              <a:t>)-1) </a:t>
            </a:r>
            <a:endParaRPr lang="pl-PL" sz="1600" dirty="0" smtClean="0"/>
          </a:p>
          <a:p>
            <a:r>
              <a:rPr lang="pl-PL" sz="1600" dirty="0"/>
              <a:t> </a:t>
            </a:r>
            <a:r>
              <a:rPr lang="pl-PL" sz="1600" dirty="0" smtClean="0"/>
              <a:t>     {   </a:t>
            </a:r>
            <a:r>
              <a:rPr lang="pl-PL" sz="1600" dirty="0" err="1" smtClean="0"/>
              <a:t>fprintf</a:t>
            </a:r>
            <a:r>
              <a:rPr lang="pl-PL" sz="1600" dirty="0" smtClean="0"/>
              <a:t>(</a:t>
            </a:r>
            <a:r>
              <a:rPr lang="pl-PL" sz="1600" dirty="0" err="1" smtClean="0"/>
              <a:t>stderr</a:t>
            </a:r>
            <a:r>
              <a:rPr lang="pl-PL" sz="1600" dirty="0"/>
              <a:t>, “</a:t>
            </a:r>
            <a:r>
              <a:rPr lang="pl-PL" sz="1600" dirty="0" err="1"/>
              <a:t>Fork</a:t>
            </a:r>
            <a:r>
              <a:rPr lang="pl-PL" sz="1600" dirty="0"/>
              <a:t> </a:t>
            </a:r>
            <a:r>
              <a:rPr lang="pl-PL" sz="1600" dirty="0" err="1"/>
              <a:t>failure</a:t>
            </a:r>
            <a:r>
              <a:rPr lang="pl-PL" sz="1600" dirty="0" smtClean="0"/>
              <a:t>”); </a:t>
            </a:r>
            <a:r>
              <a:rPr lang="pl-PL" sz="1600" dirty="0" err="1" smtClean="0"/>
              <a:t>exit</a:t>
            </a:r>
            <a:r>
              <a:rPr lang="pl-PL" sz="1600" dirty="0" smtClean="0"/>
              <a:t>(EXIT_FAILURE);}</a:t>
            </a:r>
            <a:endParaRPr lang="pl-PL" sz="1600" dirty="0"/>
          </a:p>
          <a:p>
            <a:r>
              <a:rPr lang="pl-PL" sz="1600" dirty="0" smtClean="0"/>
              <a:t>      </a:t>
            </a:r>
            <a:r>
              <a:rPr lang="pl-PL" sz="1600" dirty="0" err="1" smtClean="0"/>
              <a:t>if</a:t>
            </a:r>
            <a:r>
              <a:rPr lang="pl-PL" sz="1600" dirty="0" smtClean="0"/>
              <a:t> </a:t>
            </a:r>
            <a:r>
              <a:rPr lang="pl-PL" sz="1600" dirty="0"/>
              <a:t>(</a:t>
            </a:r>
            <a:r>
              <a:rPr lang="pl-PL" sz="1600" dirty="0" err="1"/>
              <a:t>fork_result</a:t>
            </a:r>
            <a:r>
              <a:rPr lang="pl-PL" sz="1600" dirty="0"/>
              <a:t> == 0) </a:t>
            </a:r>
            <a:endParaRPr lang="pl-PL" sz="1600" dirty="0" smtClean="0"/>
          </a:p>
          <a:p>
            <a:r>
              <a:rPr lang="pl-PL" sz="1600" dirty="0"/>
              <a:t> </a:t>
            </a:r>
            <a:r>
              <a:rPr lang="pl-PL" sz="1600" dirty="0" smtClean="0"/>
              <a:t>     { </a:t>
            </a:r>
            <a:r>
              <a:rPr lang="pl-PL" sz="1600" dirty="0" err="1" smtClean="0">
                <a:solidFill>
                  <a:srgbClr val="FF0000"/>
                </a:solidFill>
              </a:rPr>
              <a:t>sprintf</a:t>
            </a:r>
            <a:r>
              <a:rPr lang="pl-PL" sz="1600" dirty="0" smtClean="0">
                <a:solidFill>
                  <a:srgbClr val="FF0000"/>
                </a:solidFill>
              </a:rPr>
              <a:t>(</a:t>
            </a:r>
            <a:r>
              <a:rPr lang="pl-PL" sz="1600" dirty="0" err="1" smtClean="0">
                <a:solidFill>
                  <a:srgbClr val="FF0000"/>
                </a:solidFill>
              </a:rPr>
              <a:t>buffer</a:t>
            </a:r>
            <a:r>
              <a:rPr lang="pl-PL" sz="1600" dirty="0">
                <a:solidFill>
                  <a:srgbClr val="FF0000"/>
                </a:solidFill>
              </a:rPr>
              <a:t>, “%d”, </a:t>
            </a:r>
            <a:r>
              <a:rPr lang="pl-PL" sz="1600" dirty="0" err="1">
                <a:solidFill>
                  <a:srgbClr val="FF0000"/>
                </a:solidFill>
              </a:rPr>
              <a:t>file_pipes</a:t>
            </a:r>
            <a:r>
              <a:rPr lang="pl-PL" sz="1600" dirty="0">
                <a:solidFill>
                  <a:srgbClr val="FF0000"/>
                </a:solidFill>
              </a:rPr>
              <a:t>[0]);</a:t>
            </a:r>
          </a:p>
          <a:p>
            <a:r>
              <a:rPr lang="pl-PL" sz="1600" dirty="0" smtClean="0">
                <a:solidFill>
                  <a:srgbClr val="FF0000"/>
                </a:solidFill>
              </a:rPr>
              <a:t>        (</a:t>
            </a:r>
            <a:r>
              <a:rPr lang="pl-PL" sz="1600" dirty="0" err="1">
                <a:solidFill>
                  <a:srgbClr val="FF0000"/>
                </a:solidFill>
              </a:rPr>
              <a:t>void</a:t>
            </a:r>
            <a:r>
              <a:rPr lang="pl-PL" sz="1600" dirty="0">
                <a:solidFill>
                  <a:srgbClr val="FF0000"/>
                </a:solidFill>
              </a:rPr>
              <a:t>)</a:t>
            </a:r>
            <a:r>
              <a:rPr lang="pl-PL" sz="1600" dirty="0" err="1">
                <a:solidFill>
                  <a:srgbClr val="FF0000"/>
                </a:solidFill>
              </a:rPr>
              <a:t>execl</a:t>
            </a:r>
            <a:r>
              <a:rPr lang="pl-PL" sz="1600" dirty="0">
                <a:solidFill>
                  <a:srgbClr val="FF0000"/>
                </a:solidFill>
              </a:rPr>
              <a:t>(“pipe4”, “pipe4”, </a:t>
            </a:r>
            <a:r>
              <a:rPr lang="pl-PL" sz="1600" dirty="0" err="1">
                <a:solidFill>
                  <a:srgbClr val="FF0000"/>
                </a:solidFill>
              </a:rPr>
              <a:t>buffer</a:t>
            </a:r>
            <a:r>
              <a:rPr lang="pl-PL" sz="1600" dirty="0">
                <a:solidFill>
                  <a:srgbClr val="FF0000"/>
                </a:solidFill>
              </a:rPr>
              <a:t>, (char *)0);</a:t>
            </a:r>
          </a:p>
          <a:p>
            <a:r>
              <a:rPr lang="pl-PL" sz="1600" dirty="0" smtClean="0"/>
              <a:t>        </a:t>
            </a:r>
            <a:r>
              <a:rPr lang="pl-PL" sz="1600" dirty="0" err="1" smtClean="0"/>
              <a:t>exit</a:t>
            </a:r>
            <a:r>
              <a:rPr lang="pl-PL" sz="1600" dirty="0" smtClean="0"/>
              <a:t>(EXIT_FAILURE);}</a:t>
            </a:r>
            <a:endParaRPr lang="pl-PL" sz="1600" dirty="0"/>
          </a:p>
          <a:p>
            <a:r>
              <a:rPr lang="pl-PL" sz="1600" dirty="0" smtClean="0"/>
              <a:t>      </a:t>
            </a:r>
            <a:r>
              <a:rPr lang="pl-PL" sz="1600" dirty="0" err="1" smtClean="0"/>
              <a:t>else</a:t>
            </a:r>
            <a:r>
              <a:rPr lang="pl-PL" sz="1600" dirty="0" smtClean="0"/>
              <a:t> </a:t>
            </a:r>
          </a:p>
          <a:p>
            <a:r>
              <a:rPr lang="pl-PL" sz="1600" dirty="0"/>
              <a:t> </a:t>
            </a:r>
            <a:r>
              <a:rPr lang="pl-PL" sz="1600" dirty="0" smtClean="0"/>
              <a:t>     { </a:t>
            </a:r>
            <a:r>
              <a:rPr lang="pl-PL" sz="1600" dirty="0" err="1" smtClean="0">
                <a:solidFill>
                  <a:srgbClr val="FF0000"/>
                </a:solidFill>
              </a:rPr>
              <a:t>data_processed</a:t>
            </a:r>
            <a:r>
              <a:rPr lang="pl-PL" sz="1600" dirty="0" smtClean="0">
                <a:solidFill>
                  <a:srgbClr val="FF0000"/>
                </a:solidFill>
              </a:rPr>
              <a:t> </a:t>
            </a:r>
            <a:r>
              <a:rPr lang="pl-PL" sz="1600" dirty="0">
                <a:solidFill>
                  <a:srgbClr val="FF0000"/>
                </a:solidFill>
              </a:rPr>
              <a:t>= </a:t>
            </a:r>
            <a:r>
              <a:rPr lang="pl-PL" sz="1600" dirty="0" err="1">
                <a:solidFill>
                  <a:srgbClr val="FF0000"/>
                </a:solidFill>
              </a:rPr>
              <a:t>write</a:t>
            </a:r>
            <a:r>
              <a:rPr lang="pl-PL" sz="1600" dirty="0">
                <a:solidFill>
                  <a:srgbClr val="FF0000"/>
                </a:solidFill>
              </a:rPr>
              <a:t>(</a:t>
            </a:r>
            <a:r>
              <a:rPr lang="pl-PL" sz="1600" dirty="0" err="1">
                <a:solidFill>
                  <a:srgbClr val="FF0000"/>
                </a:solidFill>
              </a:rPr>
              <a:t>file_pipes</a:t>
            </a:r>
            <a:r>
              <a:rPr lang="pl-PL" sz="1600" dirty="0">
                <a:solidFill>
                  <a:srgbClr val="FF0000"/>
                </a:solidFill>
              </a:rPr>
              <a:t>[1], </a:t>
            </a:r>
            <a:r>
              <a:rPr lang="pl-PL" sz="1600" dirty="0" err="1">
                <a:solidFill>
                  <a:srgbClr val="FF0000"/>
                </a:solidFill>
              </a:rPr>
              <a:t>some_data</a:t>
            </a:r>
            <a:r>
              <a:rPr lang="pl-PL" sz="1600" dirty="0">
                <a:solidFill>
                  <a:srgbClr val="FF0000"/>
                </a:solidFill>
              </a:rPr>
              <a:t>,</a:t>
            </a:r>
          </a:p>
          <a:p>
            <a:r>
              <a:rPr lang="pl-PL" sz="1600" dirty="0" smtClean="0">
                <a:solidFill>
                  <a:srgbClr val="FF0000"/>
                </a:solidFill>
              </a:rPr>
              <a:t>        </a:t>
            </a:r>
            <a:r>
              <a:rPr lang="pl-PL" sz="1600" dirty="0" err="1" smtClean="0">
                <a:solidFill>
                  <a:srgbClr val="FF0000"/>
                </a:solidFill>
              </a:rPr>
              <a:t>strlen</a:t>
            </a:r>
            <a:r>
              <a:rPr lang="pl-PL" sz="1600" dirty="0" smtClean="0">
                <a:solidFill>
                  <a:srgbClr val="FF0000"/>
                </a:solidFill>
              </a:rPr>
              <a:t>(</a:t>
            </a:r>
            <a:r>
              <a:rPr lang="pl-PL" sz="1600" dirty="0" err="1" smtClean="0">
                <a:solidFill>
                  <a:srgbClr val="FF0000"/>
                </a:solidFill>
              </a:rPr>
              <a:t>some_data</a:t>
            </a:r>
            <a:r>
              <a:rPr lang="pl-PL" sz="1600" dirty="0">
                <a:solidFill>
                  <a:srgbClr val="FF0000"/>
                </a:solidFill>
              </a:rPr>
              <a:t>));</a:t>
            </a:r>
          </a:p>
          <a:p>
            <a:r>
              <a:rPr lang="pl-PL" sz="1600" dirty="0" smtClean="0"/>
              <a:t>        </a:t>
            </a:r>
            <a:r>
              <a:rPr lang="pl-PL" sz="1600" dirty="0" err="1" smtClean="0"/>
              <a:t>printf</a:t>
            </a:r>
            <a:r>
              <a:rPr lang="pl-PL" sz="1600" dirty="0"/>
              <a:t>(“%d - </a:t>
            </a:r>
            <a:r>
              <a:rPr lang="pl-PL" sz="1600" dirty="0" err="1"/>
              <a:t>wrote</a:t>
            </a:r>
            <a:r>
              <a:rPr lang="pl-PL" sz="1600" dirty="0"/>
              <a:t> %d </a:t>
            </a:r>
            <a:r>
              <a:rPr lang="pl-PL" sz="1600" dirty="0" err="1"/>
              <a:t>bytes</a:t>
            </a:r>
            <a:r>
              <a:rPr lang="pl-PL" sz="1600" dirty="0"/>
              <a:t>\n”, </a:t>
            </a:r>
            <a:r>
              <a:rPr lang="pl-PL" sz="1600" dirty="0" err="1"/>
              <a:t>getpid</a:t>
            </a:r>
            <a:r>
              <a:rPr lang="pl-PL" sz="1600" dirty="0"/>
              <a:t>(), </a:t>
            </a:r>
            <a:r>
              <a:rPr lang="pl-PL" sz="1600" dirty="0" err="1"/>
              <a:t>data_processed</a:t>
            </a:r>
            <a:r>
              <a:rPr lang="pl-PL" sz="1600" dirty="0" smtClean="0"/>
              <a:t>);}</a:t>
            </a:r>
            <a:endParaRPr lang="pl-PL" sz="1600" dirty="0"/>
          </a:p>
          <a:p>
            <a:r>
              <a:rPr lang="pl-PL" sz="1600" dirty="0" smtClean="0"/>
              <a:t>   }</a:t>
            </a:r>
            <a:endParaRPr lang="pl-PL" sz="1600" dirty="0"/>
          </a:p>
          <a:p>
            <a:r>
              <a:rPr lang="pl-PL" sz="1600" dirty="0" err="1"/>
              <a:t>exit</a:t>
            </a:r>
            <a:r>
              <a:rPr lang="pl-PL" sz="1600" dirty="0"/>
              <a:t>(EXIT_SUCCESS</a:t>
            </a:r>
            <a:r>
              <a:rPr lang="pl-PL" sz="1600" dirty="0" smtClean="0"/>
              <a:t>);}</a:t>
            </a:r>
            <a:endParaRPr lang="pl-PL" sz="1600" dirty="0"/>
          </a:p>
        </p:txBody>
      </p:sp>
      <p:sp>
        <p:nvSpPr>
          <p:cNvPr id="7" name="Prostokąt 6"/>
          <p:cNvSpPr/>
          <p:nvPr/>
        </p:nvSpPr>
        <p:spPr>
          <a:xfrm>
            <a:off x="5580112" y="620688"/>
            <a:ext cx="3384376" cy="427809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unistd.h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stdlib.h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stdio.h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string.h</a:t>
            </a:r>
            <a:r>
              <a:rPr lang="pl-PL" sz="1600" dirty="0"/>
              <a:t>&gt;</a:t>
            </a:r>
          </a:p>
          <a:p>
            <a:r>
              <a:rPr lang="pl-PL" sz="1600" dirty="0" err="1"/>
              <a:t>int</a:t>
            </a:r>
            <a:r>
              <a:rPr lang="pl-PL" sz="1600" dirty="0"/>
              <a:t> </a:t>
            </a:r>
            <a:r>
              <a:rPr lang="pl-PL" sz="1600" dirty="0" err="1"/>
              <a:t>main</a:t>
            </a:r>
            <a:r>
              <a:rPr lang="pl-PL" sz="1600" dirty="0"/>
              <a:t>(</a:t>
            </a:r>
            <a:r>
              <a:rPr lang="pl-PL" sz="1600" dirty="0" err="1"/>
              <a:t>int</a:t>
            </a:r>
            <a:r>
              <a:rPr lang="pl-PL" sz="1600" dirty="0"/>
              <a:t> </a:t>
            </a:r>
            <a:r>
              <a:rPr lang="pl-PL" sz="1600" dirty="0" err="1"/>
              <a:t>argc</a:t>
            </a:r>
            <a:r>
              <a:rPr lang="pl-PL" sz="1600" dirty="0"/>
              <a:t>, char *</a:t>
            </a:r>
            <a:r>
              <a:rPr lang="pl-PL" sz="1600" dirty="0" err="1"/>
              <a:t>argv</a:t>
            </a:r>
            <a:r>
              <a:rPr lang="pl-PL" sz="1600" dirty="0"/>
              <a:t>[])</a:t>
            </a:r>
          </a:p>
          <a:p>
            <a:r>
              <a:rPr lang="pl-PL" sz="1600" dirty="0"/>
              <a:t>{</a:t>
            </a:r>
          </a:p>
          <a:p>
            <a:r>
              <a:rPr lang="pl-PL" sz="1600" dirty="0" err="1"/>
              <a:t>int</a:t>
            </a:r>
            <a:r>
              <a:rPr lang="pl-PL" sz="1600" dirty="0"/>
              <a:t> </a:t>
            </a:r>
            <a:r>
              <a:rPr lang="pl-PL" sz="1600" dirty="0" err="1"/>
              <a:t>data_processed</a:t>
            </a:r>
            <a:r>
              <a:rPr lang="pl-PL" sz="1600" dirty="0"/>
              <a:t>;</a:t>
            </a:r>
          </a:p>
          <a:p>
            <a:r>
              <a:rPr lang="pl-PL" sz="1600" dirty="0"/>
              <a:t>char </a:t>
            </a:r>
            <a:r>
              <a:rPr lang="pl-PL" sz="1600" dirty="0" err="1"/>
              <a:t>buffer</a:t>
            </a:r>
            <a:r>
              <a:rPr lang="pl-PL" sz="1600" dirty="0"/>
              <a:t>[BUFSIZ + 1];</a:t>
            </a:r>
          </a:p>
          <a:p>
            <a:r>
              <a:rPr lang="pl-PL" sz="1600" dirty="0" err="1"/>
              <a:t>int</a:t>
            </a:r>
            <a:r>
              <a:rPr lang="pl-PL" sz="1600" dirty="0"/>
              <a:t> </a:t>
            </a:r>
            <a:r>
              <a:rPr lang="pl-PL" sz="1600" dirty="0" err="1"/>
              <a:t>file_descriptor</a:t>
            </a:r>
            <a:r>
              <a:rPr lang="pl-PL" sz="1600" dirty="0"/>
              <a:t>;</a:t>
            </a:r>
          </a:p>
          <a:p>
            <a:r>
              <a:rPr lang="pl-PL" sz="1600" dirty="0" err="1"/>
              <a:t>memset</a:t>
            </a:r>
            <a:r>
              <a:rPr lang="pl-PL" sz="1600" dirty="0"/>
              <a:t>(</a:t>
            </a:r>
            <a:r>
              <a:rPr lang="pl-PL" sz="1600" dirty="0" err="1"/>
              <a:t>buffer</a:t>
            </a:r>
            <a:r>
              <a:rPr lang="pl-PL" sz="1600" dirty="0"/>
              <a:t>, ‘\0’, </a:t>
            </a:r>
            <a:r>
              <a:rPr lang="pl-PL" sz="1600" dirty="0" err="1"/>
              <a:t>sizeof</a:t>
            </a:r>
            <a:r>
              <a:rPr lang="pl-PL" sz="1600" dirty="0"/>
              <a:t>(</a:t>
            </a:r>
            <a:r>
              <a:rPr lang="pl-PL" sz="1600" dirty="0" err="1"/>
              <a:t>buffer</a:t>
            </a:r>
            <a:r>
              <a:rPr lang="pl-PL" sz="1600" dirty="0"/>
              <a:t>));</a:t>
            </a:r>
          </a:p>
          <a:p>
            <a:r>
              <a:rPr lang="pl-PL" sz="1600" dirty="0" err="1">
                <a:solidFill>
                  <a:srgbClr val="FF0000"/>
                </a:solidFill>
              </a:rPr>
              <a:t>sscanf</a:t>
            </a:r>
            <a:r>
              <a:rPr lang="pl-PL" sz="1600" dirty="0">
                <a:solidFill>
                  <a:srgbClr val="FF0000"/>
                </a:solidFill>
              </a:rPr>
              <a:t>(</a:t>
            </a:r>
            <a:r>
              <a:rPr lang="pl-PL" sz="1600" dirty="0" err="1">
                <a:solidFill>
                  <a:srgbClr val="FF0000"/>
                </a:solidFill>
              </a:rPr>
              <a:t>argv</a:t>
            </a:r>
            <a:r>
              <a:rPr lang="pl-PL" sz="1600" dirty="0">
                <a:solidFill>
                  <a:srgbClr val="FF0000"/>
                </a:solidFill>
              </a:rPr>
              <a:t>[1], “%d”, &amp;</a:t>
            </a:r>
            <a:r>
              <a:rPr lang="pl-PL" sz="1600" dirty="0" err="1">
                <a:solidFill>
                  <a:srgbClr val="FF0000"/>
                </a:solidFill>
              </a:rPr>
              <a:t>file_descriptor</a:t>
            </a:r>
            <a:r>
              <a:rPr lang="pl-PL" sz="1600" dirty="0">
                <a:solidFill>
                  <a:srgbClr val="FF0000"/>
                </a:solidFill>
              </a:rPr>
              <a:t>);</a:t>
            </a:r>
          </a:p>
          <a:p>
            <a:r>
              <a:rPr lang="pl-PL" sz="1600" dirty="0" err="1" smtClean="0">
                <a:solidFill>
                  <a:srgbClr val="FF0000"/>
                </a:solidFill>
              </a:rPr>
              <a:t>data_processed</a:t>
            </a:r>
            <a:r>
              <a:rPr lang="pl-PL" sz="1600" dirty="0" smtClean="0">
                <a:solidFill>
                  <a:srgbClr val="FF0000"/>
                </a:solidFill>
              </a:rPr>
              <a:t> </a:t>
            </a:r>
            <a:r>
              <a:rPr lang="pl-PL" sz="1600" dirty="0">
                <a:solidFill>
                  <a:srgbClr val="FF0000"/>
                </a:solidFill>
              </a:rPr>
              <a:t>= </a:t>
            </a:r>
            <a:r>
              <a:rPr lang="pl-PL" sz="1600" dirty="0" err="1">
                <a:solidFill>
                  <a:srgbClr val="FF0000"/>
                </a:solidFill>
              </a:rPr>
              <a:t>read</a:t>
            </a:r>
            <a:r>
              <a:rPr lang="pl-PL" sz="1600" dirty="0">
                <a:solidFill>
                  <a:srgbClr val="FF0000"/>
                </a:solidFill>
              </a:rPr>
              <a:t>(</a:t>
            </a:r>
            <a:r>
              <a:rPr lang="pl-PL" sz="1600" dirty="0" err="1">
                <a:solidFill>
                  <a:srgbClr val="FF0000"/>
                </a:solidFill>
              </a:rPr>
              <a:t>file_descriptor</a:t>
            </a:r>
            <a:r>
              <a:rPr lang="pl-PL" sz="1600" dirty="0">
                <a:solidFill>
                  <a:srgbClr val="FF0000"/>
                </a:solidFill>
              </a:rPr>
              <a:t>, </a:t>
            </a:r>
            <a:endParaRPr lang="pl-PL" sz="1600" dirty="0" smtClean="0">
              <a:solidFill>
                <a:srgbClr val="FF0000"/>
              </a:solidFill>
            </a:endParaRPr>
          </a:p>
          <a:p>
            <a:r>
              <a:rPr lang="pl-PL" sz="1600" dirty="0" err="1" smtClean="0">
                <a:solidFill>
                  <a:srgbClr val="FF0000"/>
                </a:solidFill>
              </a:rPr>
              <a:t>buffer</a:t>
            </a:r>
            <a:r>
              <a:rPr lang="pl-PL" sz="1600" dirty="0">
                <a:solidFill>
                  <a:srgbClr val="FF0000"/>
                </a:solidFill>
              </a:rPr>
              <a:t>, BUFSIZ);</a:t>
            </a:r>
          </a:p>
          <a:p>
            <a:r>
              <a:rPr lang="en-US" sz="1600" dirty="0" err="1"/>
              <a:t>printf</a:t>
            </a:r>
            <a:r>
              <a:rPr lang="en-US" sz="1600" dirty="0"/>
              <a:t>(“%d - read %d bytes: %s\n</a:t>
            </a:r>
            <a:r>
              <a:rPr lang="en-US" sz="1600" dirty="0" smtClean="0"/>
              <a:t>”,</a:t>
            </a:r>
            <a:endParaRPr lang="pl-PL" sz="1600" dirty="0" smtClean="0"/>
          </a:p>
          <a:p>
            <a:r>
              <a:rPr lang="en-US" sz="1600" dirty="0" err="1" smtClean="0"/>
              <a:t>getpid</a:t>
            </a:r>
            <a:r>
              <a:rPr lang="en-US" sz="1600" dirty="0"/>
              <a:t>(), </a:t>
            </a:r>
            <a:r>
              <a:rPr lang="en-US" sz="1600" dirty="0" err="1"/>
              <a:t>data_processed</a:t>
            </a:r>
            <a:r>
              <a:rPr lang="en-US" sz="1600" dirty="0"/>
              <a:t>, buffer);</a:t>
            </a:r>
          </a:p>
          <a:p>
            <a:r>
              <a:rPr lang="pl-PL" sz="1600" dirty="0" err="1"/>
              <a:t>exit</a:t>
            </a:r>
            <a:r>
              <a:rPr lang="pl-PL" sz="1600" dirty="0"/>
              <a:t>(EXIT_SUCCESS);</a:t>
            </a:r>
          </a:p>
          <a:p>
            <a:r>
              <a:rPr lang="pl-PL" sz="1600" dirty="0"/>
              <a:t>}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35496" y="25135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Producent:</a:t>
            </a:r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5580112" y="25135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Konsument:</a:t>
            </a:r>
            <a:endParaRPr lang="pl-PL" dirty="0"/>
          </a:p>
        </p:txBody>
      </p:sp>
      <p:sp>
        <p:nvSpPr>
          <p:cNvPr id="10" name="Prostokąt 9"/>
          <p:cNvSpPr/>
          <p:nvPr/>
        </p:nvSpPr>
        <p:spPr>
          <a:xfrm>
            <a:off x="6038665" y="5452780"/>
            <a:ext cx="2952328" cy="92333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$ ./pipe3</a:t>
            </a:r>
          </a:p>
          <a:p>
            <a:r>
              <a:rPr lang="en-US" dirty="0"/>
              <a:t>980 - wrote 3 bytes</a:t>
            </a:r>
          </a:p>
          <a:p>
            <a:r>
              <a:rPr lang="en-US" dirty="0"/>
              <a:t>981 - read 3 bytes: 123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7099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274042"/>
          </a:xfrm>
        </p:spPr>
        <p:txBody>
          <a:bodyPr>
            <a:noAutofit/>
          </a:bodyPr>
          <a:lstStyle/>
          <a:p>
            <a:r>
              <a:rPr lang="pl-PL" sz="3200" dirty="0" smtClean="0"/>
              <a:t>Jak to działa?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692696"/>
            <a:ext cx="8496944" cy="4525963"/>
          </a:xfrm>
        </p:spPr>
        <p:txBody>
          <a:bodyPr>
            <a:normAutofit fontScale="92500" lnSpcReduction="20000"/>
          </a:bodyPr>
          <a:lstStyle/>
          <a:p>
            <a:r>
              <a:rPr lang="pl-PL" dirty="0" smtClean="0"/>
              <a:t>Program producenta korzysta z funkcji </a:t>
            </a:r>
            <a:r>
              <a:rPr lang="pl-PL" dirty="0" err="1" smtClean="0"/>
              <a:t>pipe</a:t>
            </a:r>
            <a:r>
              <a:rPr lang="pl-PL" dirty="0" smtClean="0"/>
              <a:t>, aby stworzyć potok, a następnie z funkcji </a:t>
            </a:r>
            <a:r>
              <a:rPr lang="pl-PL" dirty="0" err="1" smtClean="0"/>
              <a:t>fork</a:t>
            </a:r>
            <a:r>
              <a:rPr lang="pl-PL" dirty="0" smtClean="0"/>
              <a:t>, aby utworzyć nowy proces</a:t>
            </a:r>
          </a:p>
          <a:p>
            <a:r>
              <a:rPr lang="pl-PL" dirty="0" smtClean="0"/>
              <a:t>Zapisuje w buforze „bufor” deskryptor pliku do odczytu otrzymany z funkcji </a:t>
            </a:r>
            <a:r>
              <a:rPr lang="pl-PL" dirty="0" err="1" smtClean="0"/>
              <a:t>pipe</a:t>
            </a:r>
            <a:endParaRPr lang="pl-PL" dirty="0" smtClean="0"/>
          </a:p>
          <a:p>
            <a:r>
              <a:rPr lang="pl-PL" dirty="0" smtClean="0"/>
              <a:t>W ramach procesu potomnego wywoływana jest funkcja </a:t>
            </a:r>
            <a:r>
              <a:rPr lang="pl-PL" dirty="0" err="1" smtClean="0"/>
              <a:t>exec</a:t>
            </a:r>
            <a:r>
              <a:rPr lang="pl-PL" dirty="0" smtClean="0"/>
              <a:t> uruchamiająca inny program (konsument), do której jako parametry wywołania przekazywany jest deskryptor pliku do odczytu.</a:t>
            </a:r>
          </a:p>
          <a:p>
            <a:r>
              <a:rPr lang="pl-PL" dirty="0" smtClean="0"/>
              <a:t>Program konsumenta pobiera deskryptor pliku do </a:t>
            </a:r>
            <a:r>
              <a:rPr lang="pl-PL" smtClean="0"/>
              <a:t>odczytu i z </a:t>
            </a:r>
            <a:r>
              <a:rPr lang="pl-PL" dirty="0" smtClean="0"/>
              <a:t>niego czyta.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717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Czytanie zamkniętych potoków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 smtClean="0"/>
              <a:t>Zwykle dane z potoków odczytuje się porcjami w pętli</a:t>
            </a:r>
          </a:p>
          <a:p>
            <a:r>
              <a:rPr lang="pl-PL" dirty="0" smtClean="0"/>
              <a:t>Funkcja </a:t>
            </a:r>
            <a:r>
              <a:rPr lang="pl-PL" dirty="0" err="1" smtClean="0"/>
              <a:t>read</a:t>
            </a:r>
            <a:r>
              <a:rPr lang="pl-PL" dirty="0" smtClean="0"/>
              <a:t> blokuje proces – oczekuje aż będą dostępne następne dane</a:t>
            </a:r>
          </a:p>
          <a:p>
            <a:r>
              <a:rPr lang="pl-PL" dirty="0" smtClean="0"/>
              <a:t>Może się okazać, że potok od strony nadawcy zostaje zamknięty</a:t>
            </a:r>
          </a:p>
          <a:p>
            <a:r>
              <a:rPr lang="pl-PL" dirty="0" smtClean="0"/>
              <a:t>Wtedy funkcja </a:t>
            </a:r>
            <a:r>
              <a:rPr lang="pl-PL" dirty="0" err="1" smtClean="0"/>
              <a:t>read</a:t>
            </a:r>
            <a:r>
              <a:rPr lang="pl-PL" dirty="0" smtClean="0"/>
              <a:t> zwraca 0 (-1, gdy wykryto błąd otwarcia pliku) i program może zapobiec blokowaniu</a:t>
            </a:r>
          </a:p>
          <a:p>
            <a:r>
              <a:rPr lang="pl-PL" dirty="0" smtClean="0"/>
              <a:t>Jeśli korzystamy z potoku utworzonego dla dwu procesów z zastosowaniem funkcji </a:t>
            </a:r>
            <a:r>
              <a:rPr lang="pl-PL" dirty="0" err="1" smtClean="0"/>
              <a:t>fork</a:t>
            </a:r>
            <a:r>
              <a:rPr lang="pl-PL" dirty="0" smtClean="0"/>
              <a:t>, to w programie istnieją 2 deskryptory plików do zapisu w potoku.</a:t>
            </a:r>
          </a:p>
          <a:p>
            <a:r>
              <a:rPr lang="pl-PL" dirty="0" smtClean="0"/>
              <a:t>Abu potok uznał, że jest zamknięty oba z nich muszą zostać zamknięte.</a:t>
            </a:r>
          </a:p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4176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pl-PL" sz="2800" dirty="0" smtClean="0"/>
              <a:t>Zamykanie nienazwanych potoków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27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4508376" y="908720"/>
            <a:ext cx="4168080" cy="360098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endParaRPr lang="pl-PL" sz="1200" dirty="0"/>
          </a:p>
          <a:p>
            <a:r>
              <a:rPr lang="pl-PL" sz="1200" dirty="0"/>
              <a:t>           </a:t>
            </a:r>
            <a:r>
              <a:rPr lang="pl-PL" sz="1200" dirty="0" err="1"/>
              <a:t>if</a:t>
            </a:r>
            <a:r>
              <a:rPr lang="pl-PL" sz="1200" dirty="0"/>
              <a:t> (</a:t>
            </a:r>
            <a:r>
              <a:rPr lang="pl-PL" sz="1200" dirty="0" err="1"/>
              <a:t>cpid</a:t>
            </a:r>
            <a:r>
              <a:rPr lang="pl-PL" sz="1200" dirty="0"/>
              <a:t> == 0) {    </a:t>
            </a:r>
            <a:r>
              <a:rPr lang="pl-PL" sz="1200" dirty="0" smtClean="0"/>
              <a:t>	/* </a:t>
            </a:r>
            <a:r>
              <a:rPr lang="pl-PL" sz="1200" dirty="0"/>
              <a:t>Child </a:t>
            </a:r>
            <a:r>
              <a:rPr lang="pl-PL" sz="1200" dirty="0" err="1"/>
              <a:t>reads</a:t>
            </a:r>
            <a:r>
              <a:rPr lang="pl-PL" sz="1200" dirty="0"/>
              <a:t> from </a:t>
            </a:r>
            <a:r>
              <a:rPr lang="pl-PL" sz="1200" dirty="0" err="1"/>
              <a:t>pipe</a:t>
            </a:r>
            <a:r>
              <a:rPr lang="pl-PL" sz="1200" dirty="0"/>
              <a:t> */</a:t>
            </a:r>
          </a:p>
          <a:p>
            <a:r>
              <a:rPr lang="pl-PL" sz="1200" dirty="0"/>
              <a:t>               </a:t>
            </a:r>
            <a:r>
              <a:rPr lang="pl-PL" sz="1200" dirty="0" err="1">
                <a:solidFill>
                  <a:srgbClr val="FF0000"/>
                </a:solidFill>
              </a:rPr>
              <a:t>close</a:t>
            </a:r>
            <a:r>
              <a:rPr lang="pl-PL" sz="1200" dirty="0">
                <a:solidFill>
                  <a:srgbClr val="FF0000"/>
                </a:solidFill>
              </a:rPr>
              <a:t>(</a:t>
            </a:r>
            <a:r>
              <a:rPr lang="pl-PL" sz="1200" dirty="0" err="1">
                <a:solidFill>
                  <a:srgbClr val="FF0000"/>
                </a:solidFill>
              </a:rPr>
              <a:t>pipefd</a:t>
            </a:r>
            <a:r>
              <a:rPr lang="pl-PL" sz="1200" dirty="0">
                <a:solidFill>
                  <a:srgbClr val="FF0000"/>
                </a:solidFill>
              </a:rPr>
              <a:t>[1]);</a:t>
            </a:r>
            <a:r>
              <a:rPr lang="pl-PL" sz="1200" dirty="0"/>
              <a:t>         </a:t>
            </a:r>
            <a:r>
              <a:rPr lang="pl-PL" sz="1200" dirty="0" smtClean="0"/>
              <a:t>/* </a:t>
            </a:r>
            <a:r>
              <a:rPr lang="pl-PL" sz="1200" dirty="0"/>
              <a:t>Close </a:t>
            </a:r>
            <a:r>
              <a:rPr lang="pl-PL" sz="1200" dirty="0" err="1"/>
              <a:t>unused</a:t>
            </a:r>
            <a:r>
              <a:rPr lang="pl-PL" sz="1200" dirty="0"/>
              <a:t> </a:t>
            </a:r>
            <a:r>
              <a:rPr lang="pl-PL" sz="1200" dirty="0" err="1"/>
              <a:t>write</a:t>
            </a:r>
            <a:r>
              <a:rPr lang="pl-PL" sz="1200" dirty="0"/>
              <a:t> end */</a:t>
            </a:r>
          </a:p>
          <a:p>
            <a:endParaRPr lang="pl-PL" sz="1200" dirty="0"/>
          </a:p>
          <a:p>
            <a:r>
              <a:rPr lang="pl-PL" sz="1200" dirty="0"/>
              <a:t>               </a:t>
            </a:r>
            <a:r>
              <a:rPr lang="pl-PL" sz="1200" dirty="0" err="1"/>
              <a:t>while</a:t>
            </a:r>
            <a:r>
              <a:rPr lang="pl-PL" sz="1200" dirty="0"/>
              <a:t> (</a:t>
            </a:r>
            <a:r>
              <a:rPr lang="pl-PL" sz="1200" dirty="0" err="1"/>
              <a:t>read</a:t>
            </a:r>
            <a:r>
              <a:rPr lang="pl-PL" sz="1200" dirty="0"/>
              <a:t>(</a:t>
            </a:r>
            <a:r>
              <a:rPr lang="pl-PL" sz="1200" dirty="0" err="1"/>
              <a:t>pipefd</a:t>
            </a:r>
            <a:r>
              <a:rPr lang="pl-PL" sz="1200" dirty="0"/>
              <a:t>[0], &amp;buf, 1) &gt; 0)</a:t>
            </a:r>
          </a:p>
          <a:p>
            <a:r>
              <a:rPr lang="pl-PL" sz="1200" dirty="0"/>
              <a:t>                   </a:t>
            </a:r>
            <a:r>
              <a:rPr lang="pl-PL" sz="1200" dirty="0" err="1"/>
              <a:t>write</a:t>
            </a:r>
            <a:r>
              <a:rPr lang="pl-PL" sz="1200" dirty="0"/>
              <a:t>(STDOUT_FILENO, &amp;buf, 1);</a:t>
            </a:r>
          </a:p>
          <a:p>
            <a:endParaRPr lang="pl-PL" sz="1200" dirty="0"/>
          </a:p>
          <a:p>
            <a:r>
              <a:rPr lang="pl-PL" sz="1200" dirty="0"/>
              <a:t>               </a:t>
            </a:r>
            <a:r>
              <a:rPr lang="pl-PL" sz="1200" dirty="0" err="1"/>
              <a:t>write</a:t>
            </a:r>
            <a:r>
              <a:rPr lang="pl-PL" sz="1200" dirty="0"/>
              <a:t>(STDOUT_FILENO, "\n", 1);</a:t>
            </a:r>
          </a:p>
          <a:p>
            <a:r>
              <a:rPr lang="pl-PL" sz="1200" dirty="0">
                <a:solidFill>
                  <a:srgbClr val="FF0000"/>
                </a:solidFill>
              </a:rPr>
              <a:t>               </a:t>
            </a:r>
            <a:r>
              <a:rPr lang="pl-PL" sz="1200" dirty="0" err="1">
                <a:solidFill>
                  <a:srgbClr val="FF0000"/>
                </a:solidFill>
              </a:rPr>
              <a:t>close</a:t>
            </a:r>
            <a:r>
              <a:rPr lang="pl-PL" sz="1200" dirty="0">
                <a:solidFill>
                  <a:srgbClr val="FF0000"/>
                </a:solidFill>
              </a:rPr>
              <a:t>(</a:t>
            </a:r>
            <a:r>
              <a:rPr lang="pl-PL" sz="1200" dirty="0" err="1">
                <a:solidFill>
                  <a:srgbClr val="FF0000"/>
                </a:solidFill>
              </a:rPr>
              <a:t>pipefd</a:t>
            </a:r>
            <a:r>
              <a:rPr lang="pl-PL" sz="1200" dirty="0">
                <a:solidFill>
                  <a:srgbClr val="FF0000"/>
                </a:solidFill>
              </a:rPr>
              <a:t>[0]);</a:t>
            </a:r>
          </a:p>
          <a:p>
            <a:r>
              <a:rPr lang="pl-PL" sz="1200" dirty="0"/>
              <a:t>               _</a:t>
            </a:r>
            <a:r>
              <a:rPr lang="pl-PL" sz="1200" dirty="0" err="1"/>
              <a:t>exit</a:t>
            </a:r>
            <a:r>
              <a:rPr lang="pl-PL" sz="1200" dirty="0"/>
              <a:t>(EXIT_SUCCESS);</a:t>
            </a:r>
          </a:p>
          <a:p>
            <a:endParaRPr lang="pl-PL" sz="1200" dirty="0"/>
          </a:p>
          <a:p>
            <a:r>
              <a:rPr lang="pl-PL" sz="1200" dirty="0"/>
              <a:t>           } </a:t>
            </a:r>
            <a:r>
              <a:rPr lang="pl-PL" sz="1200" dirty="0" err="1"/>
              <a:t>else</a:t>
            </a:r>
            <a:r>
              <a:rPr lang="pl-PL" sz="1200" dirty="0"/>
              <a:t> {            </a:t>
            </a:r>
            <a:r>
              <a:rPr lang="pl-PL" sz="1200" dirty="0" smtClean="0"/>
              <a:t>         /* </a:t>
            </a:r>
            <a:r>
              <a:rPr lang="pl-PL" sz="1200" dirty="0" err="1"/>
              <a:t>Parent</a:t>
            </a:r>
            <a:r>
              <a:rPr lang="pl-PL" sz="1200" dirty="0"/>
              <a:t> </a:t>
            </a:r>
            <a:r>
              <a:rPr lang="pl-PL" sz="1200" dirty="0" err="1"/>
              <a:t>writes</a:t>
            </a:r>
            <a:r>
              <a:rPr lang="pl-PL" sz="1200" dirty="0"/>
              <a:t> </a:t>
            </a:r>
            <a:r>
              <a:rPr lang="pl-PL" sz="1200" dirty="0" err="1"/>
              <a:t>argv</a:t>
            </a:r>
            <a:r>
              <a:rPr lang="pl-PL" sz="1200" dirty="0"/>
              <a:t>[1] to </a:t>
            </a:r>
            <a:r>
              <a:rPr lang="pl-PL" sz="1200" dirty="0" err="1"/>
              <a:t>pipe</a:t>
            </a:r>
            <a:r>
              <a:rPr lang="pl-PL" sz="1200" dirty="0"/>
              <a:t> */</a:t>
            </a:r>
          </a:p>
          <a:p>
            <a:r>
              <a:rPr lang="pl-PL" sz="1200" dirty="0"/>
              <a:t>               </a:t>
            </a:r>
            <a:r>
              <a:rPr lang="pl-PL" sz="1200" dirty="0" err="1">
                <a:solidFill>
                  <a:srgbClr val="FF0000"/>
                </a:solidFill>
              </a:rPr>
              <a:t>close</a:t>
            </a:r>
            <a:r>
              <a:rPr lang="pl-PL" sz="1200" dirty="0">
                <a:solidFill>
                  <a:srgbClr val="FF0000"/>
                </a:solidFill>
              </a:rPr>
              <a:t>(</a:t>
            </a:r>
            <a:r>
              <a:rPr lang="pl-PL" sz="1200" dirty="0" err="1">
                <a:solidFill>
                  <a:srgbClr val="FF0000"/>
                </a:solidFill>
              </a:rPr>
              <a:t>pipefd</a:t>
            </a:r>
            <a:r>
              <a:rPr lang="pl-PL" sz="1200" dirty="0">
                <a:solidFill>
                  <a:srgbClr val="FF0000"/>
                </a:solidFill>
              </a:rPr>
              <a:t>[0]);</a:t>
            </a:r>
            <a:r>
              <a:rPr lang="pl-PL" sz="1200" dirty="0"/>
              <a:t>          /* Close </a:t>
            </a:r>
            <a:r>
              <a:rPr lang="pl-PL" sz="1200" dirty="0" err="1"/>
              <a:t>unused</a:t>
            </a:r>
            <a:r>
              <a:rPr lang="pl-PL" sz="1200" dirty="0"/>
              <a:t> </a:t>
            </a:r>
            <a:r>
              <a:rPr lang="pl-PL" sz="1200" dirty="0" err="1"/>
              <a:t>read</a:t>
            </a:r>
            <a:r>
              <a:rPr lang="pl-PL" sz="1200" dirty="0"/>
              <a:t> end */</a:t>
            </a:r>
          </a:p>
          <a:p>
            <a:r>
              <a:rPr lang="pl-PL" sz="1200" dirty="0"/>
              <a:t>               </a:t>
            </a:r>
            <a:r>
              <a:rPr lang="pl-PL" sz="1200" dirty="0" err="1"/>
              <a:t>write</a:t>
            </a:r>
            <a:r>
              <a:rPr lang="pl-PL" sz="1200" dirty="0"/>
              <a:t>(</a:t>
            </a:r>
            <a:r>
              <a:rPr lang="pl-PL" sz="1200" dirty="0" err="1"/>
              <a:t>pipefd</a:t>
            </a:r>
            <a:r>
              <a:rPr lang="pl-PL" sz="1200" dirty="0"/>
              <a:t>[1], </a:t>
            </a:r>
            <a:r>
              <a:rPr lang="pl-PL" sz="1200" dirty="0" err="1"/>
              <a:t>argv</a:t>
            </a:r>
            <a:r>
              <a:rPr lang="pl-PL" sz="1200" dirty="0"/>
              <a:t>[1], </a:t>
            </a:r>
            <a:r>
              <a:rPr lang="pl-PL" sz="1200" dirty="0" err="1"/>
              <a:t>strlen</a:t>
            </a:r>
            <a:r>
              <a:rPr lang="pl-PL" sz="1200" dirty="0"/>
              <a:t>(</a:t>
            </a:r>
            <a:r>
              <a:rPr lang="pl-PL" sz="1200" dirty="0" err="1"/>
              <a:t>argv</a:t>
            </a:r>
            <a:r>
              <a:rPr lang="pl-PL" sz="1200" dirty="0"/>
              <a:t>[1]));</a:t>
            </a:r>
          </a:p>
          <a:p>
            <a:r>
              <a:rPr lang="pl-PL" sz="1200" dirty="0"/>
              <a:t>               </a:t>
            </a:r>
            <a:r>
              <a:rPr lang="pl-PL" sz="1200" dirty="0" err="1">
                <a:solidFill>
                  <a:srgbClr val="FF0000"/>
                </a:solidFill>
              </a:rPr>
              <a:t>close</a:t>
            </a:r>
            <a:r>
              <a:rPr lang="pl-PL" sz="1200" dirty="0">
                <a:solidFill>
                  <a:srgbClr val="FF0000"/>
                </a:solidFill>
              </a:rPr>
              <a:t>(</a:t>
            </a:r>
            <a:r>
              <a:rPr lang="pl-PL" sz="1200" dirty="0" err="1">
                <a:solidFill>
                  <a:srgbClr val="FF0000"/>
                </a:solidFill>
              </a:rPr>
              <a:t>pipefd</a:t>
            </a:r>
            <a:r>
              <a:rPr lang="pl-PL" sz="1200" dirty="0">
                <a:solidFill>
                  <a:srgbClr val="FF0000"/>
                </a:solidFill>
              </a:rPr>
              <a:t>[1]);</a:t>
            </a:r>
            <a:r>
              <a:rPr lang="pl-PL" sz="1200" dirty="0"/>
              <a:t>          /* Reader </a:t>
            </a:r>
            <a:r>
              <a:rPr lang="pl-PL" sz="1200" dirty="0" err="1"/>
              <a:t>will</a:t>
            </a:r>
            <a:r>
              <a:rPr lang="pl-PL" sz="1200" dirty="0"/>
              <a:t> </a:t>
            </a:r>
            <a:r>
              <a:rPr lang="pl-PL" sz="1200" dirty="0" err="1"/>
              <a:t>see</a:t>
            </a:r>
            <a:r>
              <a:rPr lang="pl-PL" sz="1200" dirty="0"/>
              <a:t> EOF */</a:t>
            </a:r>
          </a:p>
          <a:p>
            <a:r>
              <a:rPr lang="pl-PL" sz="1200" dirty="0"/>
              <a:t>               </a:t>
            </a:r>
            <a:r>
              <a:rPr lang="pl-PL" sz="1200" dirty="0" err="1"/>
              <a:t>wait</a:t>
            </a:r>
            <a:r>
              <a:rPr lang="pl-PL" sz="1200" dirty="0"/>
              <a:t>(NULL);                </a:t>
            </a:r>
            <a:r>
              <a:rPr lang="pl-PL" sz="1200" dirty="0" smtClean="0"/>
              <a:t>  /* </a:t>
            </a:r>
            <a:r>
              <a:rPr lang="pl-PL" sz="1200" dirty="0" err="1"/>
              <a:t>Wait</a:t>
            </a:r>
            <a:r>
              <a:rPr lang="pl-PL" sz="1200" dirty="0"/>
              <a:t> for </a:t>
            </a:r>
            <a:r>
              <a:rPr lang="pl-PL" sz="1200" dirty="0" err="1"/>
              <a:t>child</a:t>
            </a:r>
            <a:r>
              <a:rPr lang="pl-PL" sz="1200" dirty="0"/>
              <a:t> */</a:t>
            </a:r>
          </a:p>
          <a:p>
            <a:r>
              <a:rPr lang="pl-PL" sz="1200" dirty="0"/>
              <a:t>               </a:t>
            </a:r>
            <a:r>
              <a:rPr lang="pl-PL" sz="1200" dirty="0" err="1"/>
              <a:t>exit</a:t>
            </a:r>
            <a:r>
              <a:rPr lang="pl-PL" sz="1200" dirty="0"/>
              <a:t>(EXIT_SUCCESS);</a:t>
            </a:r>
          </a:p>
          <a:p>
            <a:r>
              <a:rPr lang="pl-PL" sz="1200" dirty="0"/>
              <a:t>           }</a:t>
            </a:r>
          </a:p>
          <a:p>
            <a:r>
              <a:rPr lang="pl-PL" sz="1200" dirty="0"/>
              <a:t>       }</a:t>
            </a:r>
            <a:endParaRPr lang="pl-PL" sz="1200" dirty="0"/>
          </a:p>
        </p:txBody>
      </p:sp>
      <p:sp>
        <p:nvSpPr>
          <p:cNvPr id="7" name="Prostokąt 6"/>
          <p:cNvSpPr/>
          <p:nvPr/>
        </p:nvSpPr>
        <p:spPr>
          <a:xfrm>
            <a:off x="323528" y="893033"/>
            <a:ext cx="4184848" cy="563231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200" dirty="0"/>
              <a:t> #</a:t>
            </a:r>
            <a:r>
              <a:rPr lang="pl-PL" sz="1200" dirty="0" err="1"/>
              <a:t>include</a:t>
            </a:r>
            <a:r>
              <a:rPr lang="pl-PL" sz="1200" dirty="0"/>
              <a:t> &lt;</a:t>
            </a:r>
            <a:r>
              <a:rPr lang="pl-PL" sz="1200" dirty="0" err="1"/>
              <a:t>sys</a:t>
            </a:r>
            <a:r>
              <a:rPr lang="pl-PL" sz="1200" dirty="0"/>
              <a:t>/</a:t>
            </a:r>
            <a:r>
              <a:rPr lang="pl-PL" sz="1200" dirty="0" err="1"/>
              <a:t>types.h</a:t>
            </a:r>
            <a:r>
              <a:rPr lang="pl-PL" sz="1200" dirty="0"/>
              <a:t>&gt;</a:t>
            </a:r>
          </a:p>
          <a:p>
            <a:r>
              <a:rPr lang="pl-PL" sz="1200" dirty="0"/>
              <a:t> </a:t>
            </a:r>
            <a:r>
              <a:rPr lang="pl-PL" sz="1200" dirty="0" smtClean="0"/>
              <a:t>#</a:t>
            </a:r>
            <a:r>
              <a:rPr lang="pl-PL" sz="1200" dirty="0" err="1"/>
              <a:t>include</a:t>
            </a:r>
            <a:r>
              <a:rPr lang="pl-PL" sz="1200" dirty="0"/>
              <a:t> &lt;</a:t>
            </a:r>
            <a:r>
              <a:rPr lang="pl-PL" sz="1200" dirty="0" err="1"/>
              <a:t>sys</a:t>
            </a:r>
            <a:r>
              <a:rPr lang="pl-PL" sz="1200" dirty="0"/>
              <a:t>/</a:t>
            </a:r>
            <a:r>
              <a:rPr lang="pl-PL" sz="1200" dirty="0" err="1"/>
              <a:t>wait.h</a:t>
            </a:r>
            <a:r>
              <a:rPr lang="pl-PL" sz="1200" dirty="0"/>
              <a:t>&gt;</a:t>
            </a:r>
          </a:p>
          <a:p>
            <a:r>
              <a:rPr lang="pl-PL" sz="1200" dirty="0"/>
              <a:t> </a:t>
            </a:r>
            <a:r>
              <a:rPr lang="pl-PL" sz="1200" dirty="0" smtClean="0"/>
              <a:t>#</a:t>
            </a:r>
            <a:r>
              <a:rPr lang="pl-PL" sz="1200" dirty="0" err="1"/>
              <a:t>include</a:t>
            </a:r>
            <a:r>
              <a:rPr lang="pl-PL" sz="1200" dirty="0"/>
              <a:t> &lt;</a:t>
            </a:r>
            <a:r>
              <a:rPr lang="pl-PL" sz="1200" dirty="0" err="1"/>
              <a:t>stdio.h</a:t>
            </a:r>
            <a:r>
              <a:rPr lang="pl-PL" sz="1200" dirty="0"/>
              <a:t>&gt;</a:t>
            </a:r>
          </a:p>
          <a:p>
            <a:r>
              <a:rPr lang="pl-PL" sz="1200" dirty="0"/>
              <a:t> </a:t>
            </a:r>
            <a:r>
              <a:rPr lang="pl-PL" sz="1200" dirty="0" smtClean="0"/>
              <a:t>#</a:t>
            </a:r>
            <a:r>
              <a:rPr lang="pl-PL" sz="1200" dirty="0" err="1"/>
              <a:t>include</a:t>
            </a:r>
            <a:r>
              <a:rPr lang="pl-PL" sz="1200" dirty="0"/>
              <a:t> &lt;</a:t>
            </a:r>
            <a:r>
              <a:rPr lang="pl-PL" sz="1200" dirty="0" err="1"/>
              <a:t>stdlib.h</a:t>
            </a:r>
            <a:r>
              <a:rPr lang="pl-PL" sz="1200" dirty="0"/>
              <a:t>&gt;</a:t>
            </a:r>
          </a:p>
          <a:p>
            <a:r>
              <a:rPr lang="pl-PL" sz="1200" dirty="0"/>
              <a:t>  </a:t>
            </a:r>
            <a:r>
              <a:rPr lang="pl-PL" sz="1200" dirty="0" smtClean="0"/>
              <a:t>#</a:t>
            </a:r>
            <a:r>
              <a:rPr lang="pl-PL" sz="1200" dirty="0" err="1"/>
              <a:t>include</a:t>
            </a:r>
            <a:r>
              <a:rPr lang="pl-PL" sz="1200" dirty="0"/>
              <a:t> &lt;</a:t>
            </a:r>
            <a:r>
              <a:rPr lang="pl-PL" sz="1200" dirty="0" err="1"/>
              <a:t>unistd.h</a:t>
            </a:r>
            <a:r>
              <a:rPr lang="pl-PL" sz="1200" dirty="0"/>
              <a:t>&gt;</a:t>
            </a:r>
          </a:p>
          <a:p>
            <a:r>
              <a:rPr lang="pl-PL" sz="1200" dirty="0"/>
              <a:t>       #</a:t>
            </a:r>
            <a:r>
              <a:rPr lang="pl-PL" sz="1200" dirty="0" err="1"/>
              <a:t>include</a:t>
            </a:r>
            <a:r>
              <a:rPr lang="pl-PL" sz="1200" dirty="0"/>
              <a:t> &lt;</a:t>
            </a:r>
            <a:r>
              <a:rPr lang="pl-PL" sz="1200" dirty="0" err="1"/>
              <a:t>string.h</a:t>
            </a:r>
            <a:r>
              <a:rPr lang="pl-PL" sz="1200" dirty="0"/>
              <a:t>&gt;</a:t>
            </a:r>
          </a:p>
          <a:p>
            <a:endParaRPr lang="pl-PL" sz="1200" dirty="0"/>
          </a:p>
          <a:p>
            <a:r>
              <a:rPr lang="pl-PL" sz="1200" dirty="0"/>
              <a:t>       </a:t>
            </a:r>
            <a:r>
              <a:rPr lang="pl-PL" sz="1200" dirty="0" err="1"/>
              <a:t>int</a:t>
            </a:r>
            <a:endParaRPr lang="pl-PL" sz="1200" dirty="0"/>
          </a:p>
          <a:p>
            <a:r>
              <a:rPr lang="pl-PL" sz="1200" dirty="0"/>
              <a:t>       </a:t>
            </a:r>
            <a:r>
              <a:rPr lang="pl-PL" sz="1200" dirty="0" err="1"/>
              <a:t>main</a:t>
            </a:r>
            <a:r>
              <a:rPr lang="pl-PL" sz="1200" dirty="0"/>
              <a:t>(</a:t>
            </a:r>
            <a:r>
              <a:rPr lang="pl-PL" sz="1200" dirty="0" err="1"/>
              <a:t>int</a:t>
            </a:r>
            <a:r>
              <a:rPr lang="pl-PL" sz="1200" dirty="0"/>
              <a:t> </a:t>
            </a:r>
            <a:r>
              <a:rPr lang="pl-PL" sz="1200" dirty="0" err="1"/>
              <a:t>argc</a:t>
            </a:r>
            <a:r>
              <a:rPr lang="pl-PL" sz="1200" dirty="0"/>
              <a:t>, char *</a:t>
            </a:r>
            <a:r>
              <a:rPr lang="pl-PL" sz="1200" dirty="0" err="1"/>
              <a:t>argv</a:t>
            </a:r>
            <a:r>
              <a:rPr lang="pl-PL" sz="1200" dirty="0"/>
              <a:t>[])</a:t>
            </a:r>
          </a:p>
          <a:p>
            <a:r>
              <a:rPr lang="pl-PL" sz="1200" dirty="0"/>
              <a:t>       {</a:t>
            </a:r>
          </a:p>
          <a:p>
            <a:r>
              <a:rPr lang="pl-PL" sz="1200" dirty="0"/>
              <a:t>           </a:t>
            </a:r>
            <a:r>
              <a:rPr lang="pl-PL" sz="1200" dirty="0" err="1"/>
              <a:t>int</a:t>
            </a:r>
            <a:r>
              <a:rPr lang="pl-PL" sz="1200" dirty="0"/>
              <a:t> </a:t>
            </a:r>
            <a:r>
              <a:rPr lang="pl-PL" sz="1200" dirty="0" err="1"/>
              <a:t>pipefd</a:t>
            </a:r>
            <a:r>
              <a:rPr lang="pl-PL" sz="1200" dirty="0"/>
              <a:t>[2];</a:t>
            </a:r>
          </a:p>
          <a:p>
            <a:r>
              <a:rPr lang="pl-PL" sz="1200" dirty="0"/>
              <a:t>           </a:t>
            </a:r>
            <a:r>
              <a:rPr lang="pl-PL" sz="1200" dirty="0" err="1"/>
              <a:t>pid_t</a:t>
            </a:r>
            <a:r>
              <a:rPr lang="pl-PL" sz="1200" dirty="0"/>
              <a:t> </a:t>
            </a:r>
            <a:r>
              <a:rPr lang="pl-PL" sz="1200" dirty="0" err="1"/>
              <a:t>cpid</a:t>
            </a:r>
            <a:r>
              <a:rPr lang="pl-PL" sz="1200" dirty="0"/>
              <a:t>;</a:t>
            </a:r>
          </a:p>
          <a:p>
            <a:r>
              <a:rPr lang="pl-PL" sz="1200" dirty="0"/>
              <a:t>           char buf;</a:t>
            </a:r>
          </a:p>
          <a:p>
            <a:endParaRPr lang="pl-PL" sz="1200" dirty="0"/>
          </a:p>
          <a:p>
            <a:r>
              <a:rPr lang="pl-PL" sz="1200" dirty="0"/>
              <a:t>           </a:t>
            </a:r>
            <a:r>
              <a:rPr lang="pl-PL" sz="1200" dirty="0" err="1"/>
              <a:t>if</a:t>
            </a:r>
            <a:r>
              <a:rPr lang="pl-PL" sz="1200" dirty="0"/>
              <a:t> (</a:t>
            </a:r>
            <a:r>
              <a:rPr lang="pl-PL" sz="1200" dirty="0" err="1"/>
              <a:t>argc</a:t>
            </a:r>
            <a:r>
              <a:rPr lang="pl-PL" sz="1200" dirty="0"/>
              <a:t> != 2) {</a:t>
            </a:r>
          </a:p>
          <a:p>
            <a:r>
              <a:rPr lang="pl-PL" sz="1200" dirty="0"/>
              <a:t>               </a:t>
            </a:r>
            <a:r>
              <a:rPr lang="pl-PL" sz="1200" dirty="0" err="1"/>
              <a:t>fprintf</a:t>
            </a:r>
            <a:r>
              <a:rPr lang="pl-PL" sz="1200" dirty="0"/>
              <a:t>(</a:t>
            </a:r>
            <a:r>
              <a:rPr lang="pl-PL" sz="1200" dirty="0" err="1"/>
              <a:t>stderr</a:t>
            </a:r>
            <a:r>
              <a:rPr lang="pl-PL" sz="1200" dirty="0"/>
              <a:t>, "</a:t>
            </a:r>
            <a:r>
              <a:rPr lang="pl-PL" sz="1200" dirty="0" err="1"/>
              <a:t>Usage</a:t>
            </a:r>
            <a:r>
              <a:rPr lang="pl-PL" sz="1200" dirty="0"/>
              <a:t>: %s &lt;string&gt;\n", </a:t>
            </a:r>
            <a:r>
              <a:rPr lang="pl-PL" sz="1200" dirty="0" err="1"/>
              <a:t>argv</a:t>
            </a:r>
            <a:r>
              <a:rPr lang="pl-PL" sz="1200" dirty="0"/>
              <a:t>[0]);</a:t>
            </a:r>
          </a:p>
          <a:p>
            <a:r>
              <a:rPr lang="pl-PL" sz="1200" dirty="0"/>
              <a:t>               </a:t>
            </a:r>
            <a:r>
              <a:rPr lang="pl-PL" sz="1200" dirty="0" err="1"/>
              <a:t>exit</a:t>
            </a:r>
            <a:r>
              <a:rPr lang="pl-PL" sz="1200" dirty="0"/>
              <a:t>(EXIT_FAILURE);</a:t>
            </a:r>
          </a:p>
          <a:p>
            <a:r>
              <a:rPr lang="pl-PL" sz="1200" dirty="0"/>
              <a:t>           }</a:t>
            </a:r>
          </a:p>
          <a:p>
            <a:endParaRPr lang="pl-PL" sz="1200" dirty="0"/>
          </a:p>
          <a:p>
            <a:r>
              <a:rPr lang="pl-PL" sz="1200" dirty="0"/>
              <a:t>           </a:t>
            </a:r>
            <a:r>
              <a:rPr lang="pl-PL" sz="1200" dirty="0" err="1"/>
              <a:t>if</a:t>
            </a:r>
            <a:r>
              <a:rPr lang="pl-PL" sz="1200" dirty="0"/>
              <a:t> (</a:t>
            </a:r>
            <a:r>
              <a:rPr lang="pl-PL" sz="1200" dirty="0" err="1"/>
              <a:t>pipe</a:t>
            </a:r>
            <a:r>
              <a:rPr lang="pl-PL" sz="1200" dirty="0"/>
              <a:t>(</a:t>
            </a:r>
            <a:r>
              <a:rPr lang="pl-PL" sz="1200" dirty="0" err="1"/>
              <a:t>pipefd</a:t>
            </a:r>
            <a:r>
              <a:rPr lang="pl-PL" sz="1200" dirty="0"/>
              <a:t>) == -1) {</a:t>
            </a:r>
          </a:p>
          <a:p>
            <a:r>
              <a:rPr lang="pl-PL" sz="1200" dirty="0"/>
              <a:t>               </a:t>
            </a:r>
            <a:r>
              <a:rPr lang="pl-PL" sz="1200" dirty="0" err="1"/>
              <a:t>perror</a:t>
            </a:r>
            <a:r>
              <a:rPr lang="pl-PL" sz="1200" dirty="0"/>
              <a:t>("</a:t>
            </a:r>
            <a:r>
              <a:rPr lang="pl-PL" sz="1200" dirty="0" err="1"/>
              <a:t>pipe</a:t>
            </a:r>
            <a:r>
              <a:rPr lang="pl-PL" sz="1200" dirty="0"/>
              <a:t>");</a:t>
            </a:r>
          </a:p>
          <a:p>
            <a:r>
              <a:rPr lang="pl-PL" sz="1200" dirty="0"/>
              <a:t>               </a:t>
            </a:r>
            <a:r>
              <a:rPr lang="pl-PL" sz="1200" dirty="0" err="1"/>
              <a:t>exit</a:t>
            </a:r>
            <a:r>
              <a:rPr lang="pl-PL" sz="1200" dirty="0"/>
              <a:t>(EXIT_FAILURE);</a:t>
            </a:r>
          </a:p>
          <a:p>
            <a:r>
              <a:rPr lang="pl-PL" sz="1200" dirty="0"/>
              <a:t>           }</a:t>
            </a:r>
          </a:p>
          <a:p>
            <a:endParaRPr lang="pl-PL" sz="1200" dirty="0"/>
          </a:p>
          <a:p>
            <a:r>
              <a:rPr lang="pl-PL" sz="1200" dirty="0"/>
              <a:t>           </a:t>
            </a:r>
            <a:r>
              <a:rPr lang="pl-PL" sz="1200" dirty="0" err="1"/>
              <a:t>cpid</a:t>
            </a:r>
            <a:r>
              <a:rPr lang="pl-PL" sz="1200" dirty="0"/>
              <a:t> = </a:t>
            </a:r>
            <a:r>
              <a:rPr lang="pl-PL" sz="1200" dirty="0" err="1"/>
              <a:t>fork</a:t>
            </a:r>
            <a:r>
              <a:rPr lang="pl-PL" sz="1200" dirty="0"/>
              <a:t>();</a:t>
            </a:r>
          </a:p>
          <a:p>
            <a:r>
              <a:rPr lang="pl-PL" sz="1200" dirty="0"/>
              <a:t>           </a:t>
            </a:r>
            <a:r>
              <a:rPr lang="pl-PL" sz="1200" dirty="0" err="1"/>
              <a:t>if</a:t>
            </a:r>
            <a:r>
              <a:rPr lang="pl-PL" sz="1200" dirty="0"/>
              <a:t> (</a:t>
            </a:r>
            <a:r>
              <a:rPr lang="pl-PL" sz="1200" dirty="0" err="1"/>
              <a:t>cpid</a:t>
            </a:r>
            <a:r>
              <a:rPr lang="pl-PL" sz="1200" dirty="0"/>
              <a:t> == -1) {</a:t>
            </a:r>
          </a:p>
          <a:p>
            <a:r>
              <a:rPr lang="pl-PL" sz="1200" dirty="0"/>
              <a:t>               </a:t>
            </a:r>
            <a:r>
              <a:rPr lang="pl-PL" sz="1200" dirty="0" err="1"/>
              <a:t>perror</a:t>
            </a:r>
            <a:r>
              <a:rPr lang="pl-PL" sz="1200" dirty="0"/>
              <a:t>("</a:t>
            </a:r>
            <a:r>
              <a:rPr lang="pl-PL" sz="1200" dirty="0" err="1"/>
              <a:t>fork</a:t>
            </a:r>
            <a:r>
              <a:rPr lang="pl-PL" sz="1200" dirty="0"/>
              <a:t>");</a:t>
            </a:r>
          </a:p>
          <a:p>
            <a:r>
              <a:rPr lang="pl-PL" sz="1200" dirty="0"/>
              <a:t>               </a:t>
            </a:r>
            <a:r>
              <a:rPr lang="pl-PL" sz="1200" dirty="0" err="1"/>
              <a:t>exit</a:t>
            </a:r>
            <a:r>
              <a:rPr lang="pl-PL" sz="1200" dirty="0"/>
              <a:t>(EXIT_FAILURE);</a:t>
            </a:r>
          </a:p>
          <a:p>
            <a:r>
              <a:rPr lang="pl-PL" sz="1200" dirty="0"/>
              <a:t>           }</a:t>
            </a:r>
          </a:p>
          <a:p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28427532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496944" cy="562074"/>
          </a:xfrm>
        </p:spPr>
        <p:txBody>
          <a:bodyPr>
            <a:noAutofit/>
          </a:bodyPr>
          <a:lstStyle/>
          <a:p>
            <a:r>
              <a:rPr lang="pl-PL" sz="2400" dirty="0" smtClean="0"/>
              <a:t>Nazwane potoki: FIFO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836713"/>
            <a:ext cx="8496944" cy="3456383"/>
          </a:xfrm>
        </p:spPr>
        <p:txBody>
          <a:bodyPr>
            <a:normAutofit fontScale="85000" lnSpcReduction="20000"/>
          </a:bodyPr>
          <a:lstStyle/>
          <a:p>
            <a:r>
              <a:rPr lang="pl-PL" dirty="0" smtClean="0"/>
              <a:t>Umożliwiają komunikację pomiędzy procesami, które nie są ze sobą spokrewnione</a:t>
            </a:r>
          </a:p>
          <a:p>
            <a:r>
              <a:rPr lang="pl-PL" dirty="0" smtClean="0"/>
              <a:t>Są specjalnym rodzajem pliku, który istnieje w systemie plików, ale zachowuje się jak nie nazwane potoki, które były omawiane do tej pory</a:t>
            </a:r>
          </a:p>
          <a:p>
            <a:r>
              <a:rPr lang="pl-PL" dirty="0" smtClean="0"/>
              <a:t>Polecenie systemowe tworzące </a:t>
            </a:r>
            <a:r>
              <a:rPr lang="pl-PL" dirty="0"/>
              <a:t>nazwany potok:</a:t>
            </a:r>
            <a:br>
              <a:rPr lang="pl-PL" dirty="0"/>
            </a:br>
            <a:r>
              <a:rPr lang="pl-PL" b="1" dirty="0" err="1" smtClean="0"/>
              <a:t>mkfifo</a:t>
            </a:r>
            <a:r>
              <a:rPr lang="pl-PL" b="1" dirty="0" smtClean="0"/>
              <a:t> </a:t>
            </a:r>
            <a:r>
              <a:rPr lang="pl-PL" b="1" dirty="0" err="1" smtClean="0"/>
              <a:t>filename</a:t>
            </a:r>
            <a:endParaRPr lang="pl-PL" b="1" dirty="0" smtClean="0"/>
          </a:p>
          <a:p>
            <a:r>
              <a:rPr lang="pl-PL" dirty="0" smtClean="0"/>
              <a:t>Z poziomu programu można utworzyć nazwany potok z zastosowaniem funkcji: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28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323528" y="4532927"/>
            <a:ext cx="8568952" cy="120032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sys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/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types.h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sys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/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stat.h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mkfifo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const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char *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filename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,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mode_t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mode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pl-PL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mknod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const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char *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filename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,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mode_t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mode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| S_IFIFO, (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dev_t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) 0);</a:t>
            </a:r>
          </a:p>
        </p:txBody>
      </p:sp>
    </p:spTree>
    <p:extLst>
      <p:ext uri="{BB962C8B-B14F-4D97-AF65-F5344CB8AC3E}">
        <p14:creationId xmlns:p14="http://schemas.microsoft.com/office/powerpoint/2010/main" val="9613597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346050"/>
          </a:xfrm>
        </p:spPr>
        <p:txBody>
          <a:bodyPr>
            <a:normAutofit fontScale="90000"/>
          </a:bodyPr>
          <a:lstStyle/>
          <a:p>
            <a:r>
              <a:rPr lang="pl-PL" sz="2800" dirty="0" smtClean="0"/>
              <a:t>Tworzenie nazwanego potoku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29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251520" y="764704"/>
            <a:ext cx="410445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unistd.h</a:t>
            </a:r>
            <a:r>
              <a:rPr lang="pl-PL" dirty="0"/>
              <a:t>&gt;</a:t>
            </a:r>
          </a:p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stdlib.h</a:t>
            </a:r>
            <a:r>
              <a:rPr lang="pl-PL" dirty="0"/>
              <a:t>&gt;</a:t>
            </a:r>
          </a:p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stdio.h</a:t>
            </a:r>
            <a:r>
              <a:rPr lang="pl-PL" dirty="0"/>
              <a:t>&gt;</a:t>
            </a:r>
          </a:p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sys</a:t>
            </a:r>
            <a:r>
              <a:rPr lang="pl-PL" dirty="0"/>
              <a:t>/</a:t>
            </a:r>
            <a:r>
              <a:rPr lang="pl-PL" dirty="0" err="1"/>
              <a:t>types.h</a:t>
            </a:r>
            <a:r>
              <a:rPr lang="pl-PL" dirty="0"/>
              <a:t>&gt;</a:t>
            </a:r>
          </a:p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sys</a:t>
            </a:r>
            <a:r>
              <a:rPr lang="pl-PL" dirty="0"/>
              <a:t>/</a:t>
            </a:r>
            <a:r>
              <a:rPr lang="pl-PL" dirty="0" err="1"/>
              <a:t>stat.h</a:t>
            </a:r>
            <a:r>
              <a:rPr lang="pl-PL" dirty="0"/>
              <a:t>&gt;</a:t>
            </a:r>
          </a:p>
          <a:p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main</a:t>
            </a:r>
            <a:r>
              <a:rPr lang="pl-PL" dirty="0"/>
              <a:t>()</a:t>
            </a:r>
          </a:p>
          <a:p>
            <a:r>
              <a:rPr lang="pl-PL" dirty="0" smtClean="0"/>
              <a:t>{  </a:t>
            </a:r>
            <a:r>
              <a:rPr lang="pl-PL" dirty="0" err="1" smtClean="0"/>
              <a:t>int</a:t>
            </a:r>
            <a:r>
              <a:rPr lang="pl-PL" dirty="0" smtClean="0"/>
              <a:t> </a:t>
            </a:r>
            <a:r>
              <a:rPr lang="pl-PL" dirty="0"/>
              <a:t>res = </a:t>
            </a:r>
            <a:r>
              <a:rPr lang="pl-PL" dirty="0" err="1"/>
              <a:t>mkfifo</a:t>
            </a:r>
            <a:r>
              <a:rPr lang="pl-PL" dirty="0"/>
              <a:t>(“/</a:t>
            </a:r>
            <a:r>
              <a:rPr lang="pl-PL" dirty="0" err="1"/>
              <a:t>tmp</a:t>
            </a:r>
            <a:r>
              <a:rPr lang="pl-PL" dirty="0"/>
              <a:t>/</a:t>
            </a:r>
            <a:r>
              <a:rPr lang="pl-PL" dirty="0" err="1"/>
              <a:t>my_fifo</a:t>
            </a:r>
            <a:r>
              <a:rPr lang="pl-PL" dirty="0"/>
              <a:t>”, 0777);</a:t>
            </a:r>
          </a:p>
          <a:p>
            <a:r>
              <a:rPr lang="pl-PL" dirty="0" smtClean="0"/>
              <a:t>   </a:t>
            </a:r>
            <a:r>
              <a:rPr lang="pl-PL" dirty="0" err="1" smtClean="0"/>
              <a:t>if</a:t>
            </a:r>
            <a:r>
              <a:rPr lang="pl-PL" dirty="0" smtClean="0"/>
              <a:t> </a:t>
            </a:r>
            <a:r>
              <a:rPr lang="pl-PL" dirty="0"/>
              <a:t>(res == 0) </a:t>
            </a:r>
            <a:r>
              <a:rPr lang="pl-PL" dirty="0" err="1"/>
              <a:t>printf</a:t>
            </a:r>
            <a:r>
              <a:rPr lang="pl-PL" dirty="0"/>
              <a:t>(“FIFO </a:t>
            </a:r>
            <a:r>
              <a:rPr lang="pl-PL" dirty="0" err="1"/>
              <a:t>created</a:t>
            </a:r>
            <a:r>
              <a:rPr lang="pl-PL" dirty="0"/>
              <a:t>\n”);</a:t>
            </a:r>
          </a:p>
          <a:p>
            <a:r>
              <a:rPr lang="pl-PL" dirty="0" smtClean="0"/>
              <a:t>   </a:t>
            </a:r>
            <a:r>
              <a:rPr lang="pl-PL" dirty="0" err="1" smtClean="0"/>
              <a:t>exit</a:t>
            </a:r>
            <a:r>
              <a:rPr lang="pl-PL" dirty="0" smtClean="0"/>
              <a:t>(EXIT_SUCCESS</a:t>
            </a:r>
            <a:r>
              <a:rPr lang="pl-PL" dirty="0"/>
              <a:t>);</a:t>
            </a:r>
          </a:p>
          <a:p>
            <a:r>
              <a:rPr lang="pl-PL" dirty="0"/>
              <a:t>}</a:t>
            </a:r>
          </a:p>
        </p:txBody>
      </p:sp>
      <p:sp>
        <p:nvSpPr>
          <p:cNvPr id="7" name="Prostokąt 6"/>
          <p:cNvSpPr/>
          <p:nvPr/>
        </p:nvSpPr>
        <p:spPr>
          <a:xfrm>
            <a:off x="3635896" y="4005064"/>
            <a:ext cx="5220072" cy="203132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dirty="0" err="1"/>
              <a:t>ubuntu@ubuntu</a:t>
            </a:r>
            <a:r>
              <a:rPr lang="pl-PL" dirty="0"/>
              <a:t>:~$ </a:t>
            </a:r>
            <a:r>
              <a:rPr lang="pl-PL" dirty="0" err="1"/>
              <a:t>mkfifo</a:t>
            </a:r>
            <a:r>
              <a:rPr lang="pl-PL" dirty="0"/>
              <a:t> /</a:t>
            </a:r>
            <a:r>
              <a:rPr lang="pl-PL" dirty="0" err="1"/>
              <a:t>tmp</a:t>
            </a:r>
            <a:r>
              <a:rPr lang="pl-PL" dirty="0"/>
              <a:t>/fifo1 </a:t>
            </a:r>
            <a:r>
              <a:rPr lang="pl-PL" dirty="0" err="1"/>
              <a:t>ubuntu@ubuntu</a:t>
            </a:r>
            <a:r>
              <a:rPr lang="pl-PL" dirty="0"/>
              <a:t>:~$ </a:t>
            </a:r>
            <a:r>
              <a:rPr lang="pl-PL" dirty="0" err="1"/>
              <a:t>cat</a:t>
            </a:r>
            <a:r>
              <a:rPr lang="pl-PL" dirty="0"/>
              <a:t> &lt; /</a:t>
            </a:r>
            <a:r>
              <a:rPr lang="pl-PL" dirty="0" err="1"/>
              <a:t>tmp</a:t>
            </a:r>
            <a:r>
              <a:rPr lang="pl-PL" dirty="0"/>
              <a:t>/fifo1 &amp; </a:t>
            </a:r>
            <a:endParaRPr lang="pl-PL" dirty="0" smtClean="0"/>
          </a:p>
          <a:p>
            <a:r>
              <a:rPr lang="pl-PL" dirty="0" smtClean="0"/>
              <a:t>[</a:t>
            </a:r>
            <a:r>
              <a:rPr lang="pl-PL" dirty="0"/>
              <a:t>1] 13337 </a:t>
            </a:r>
            <a:endParaRPr lang="pl-PL" dirty="0" smtClean="0"/>
          </a:p>
          <a:p>
            <a:r>
              <a:rPr lang="pl-PL" dirty="0" err="1" smtClean="0"/>
              <a:t>ubuntu@ubuntu</a:t>
            </a:r>
            <a:r>
              <a:rPr lang="pl-PL" dirty="0"/>
              <a:t>:~$ echo "Ala ma kota" &gt; /</a:t>
            </a:r>
            <a:r>
              <a:rPr lang="pl-PL" dirty="0" err="1"/>
              <a:t>tmp</a:t>
            </a:r>
            <a:r>
              <a:rPr lang="pl-PL" dirty="0"/>
              <a:t>/fifo1 </a:t>
            </a:r>
            <a:endParaRPr lang="pl-PL" dirty="0" smtClean="0"/>
          </a:p>
          <a:p>
            <a:r>
              <a:rPr lang="pl-PL" dirty="0" err="1" smtClean="0"/>
              <a:t>ubuntu@ubuntu</a:t>
            </a:r>
            <a:r>
              <a:rPr lang="pl-PL" dirty="0"/>
              <a:t>:~$ Ala ma kota </a:t>
            </a:r>
            <a:endParaRPr lang="pl-PL" dirty="0" smtClean="0"/>
          </a:p>
          <a:p>
            <a:endParaRPr lang="pl-PL" dirty="0"/>
          </a:p>
          <a:p>
            <a:r>
              <a:rPr lang="pl-PL" dirty="0" smtClean="0"/>
              <a:t>[</a:t>
            </a:r>
            <a:r>
              <a:rPr lang="pl-PL" dirty="0"/>
              <a:t>1]+ </a:t>
            </a:r>
            <a:r>
              <a:rPr lang="pl-PL" dirty="0" err="1"/>
              <a:t>Done</a:t>
            </a:r>
            <a:r>
              <a:rPr lang="pl-PL" dirty="0"/>
              <a:t> </a:t>
            </a:r>
            <a:r>
              <a:rPr lang="pl-PL" dirty="0" err="1"/>
              <a:t>cat</a:t>
            </a:r>
            <a:r>
              <a:rPr lang="pl-PL" dirty="0"/>
              <a:t> </a:t>
            </a:r>
            <a:r>
              <a:rPr lang="pl-PL" dirty="0" smtClean="0"/>
              <a:t>		&lt; </a:t>
            </a:r>
            <a:r>
              <a:rPr lang="pl-PL" dirty="0"/>
              <a:t>/</a:t>
            </a:r>
            <a:r>
              <a:rPr lang="pl-PL" dirty="0" err="1"/>
              <a:t>tmp</a:t>
            </a:r>
            <a:r>
              <a:rPr lang="pl-PL" dirty="0"/>
              <a:t>/fifo1</a:t>
            </a:r>
          </a:p>
        </p:txBody>
      </p:sp>
    </p:spTree>
    <p:extLst>
      <p:ext uri="{BB962C8B-B14F-4D97-AF65-F5344CB8AC3E}">
        <p14:creationId xmlns:p14="http://schemas.microsoft.com/office/powerpoint/2010/main" val="1159124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Specjalne pliki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/</a:t>
            </a:r>
            <a:r>
              <a:rPr lang="pl-PL" dirty="0" err="1" smtClean="0"/>
              <a:t>dev</a:t>
            </a:r>
            <a:r>
              <a:rPr lang="pl-PL" dirty="0" smtClean="0"/>
              <a:t>/</a:t>
            </a:r>
            <a:r>
              <a:rPr lang="pl-PL" dirty="0" err="1" smtClean="0"/>
              <a:t>console</a:t>
            </a:r>
            <a:r>
              <a:rPr lang="pl-PL" dirty="0" smtClean="0"/>
              <a:t>         	domyślna konsola</a:t>
            </a:r>
          </a:p>
          <a:p>
            <a:r>
              <a:rPr lang="pl-PL" dirty="0"/>
              <a:t>/</a:t>
            </a:r>
            <a:r>
              <a:rPr lang="pl-PL" dirty="0" err="1" smtClean="0"/>
              <a:t>dev</a:t>
            </a:r>
            <a:r>
              <a:rPr lang="pl-PL" dirty="0" smtClean="0"/>
              <a:t>/</a:t>
            </a:r>
            <a:r>
              <a:rPr lang="pl-PL" dirty="0" err="1" smtClean="0"/>
              <a:t>tty</a:t>
            </a:r>
            <a:r>
              <a:rPr lang="pl-PL" dirty="0" smtClean="0"/>
              <a:t>			terminal</a:t>
            </a:r>
          </a:p>
          <a:p>
            <a:r>
              <a:rPr lang="pl-PL" dirty="0"/>
              <a:t>/</a:t>
            </a:r>
            <a:r>
              <a:rPr lang="pl-PL" dirty="0" err="1" smtClean="0"/>
              <a:t>dev</a:t>
            </a:r>
            <a:r>
              <a:rPr lang="pl-PL" dirty="0" smtClean="0"/>
              <a:t>/</a:t>
            </a:r>
            <a:r>
              <a:rPr lang="pl-PL" dirty="0" err="1" smtClean="0"/>
              <a:t>null</a:t>
            </a:r>
            <a:r>
              <a:rPr lang="pl-PL" dirty="0" smtClean="0"/>
              <a:t>		puste urządzenie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4840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Otwieranie FIFO funkcją open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open(</a:t>
            </a:r>
            <a:r>
              <a:rPr lang="pl-PL" dirty="0" err="1"/>
              <a:t>const</a:t>
            </a:r>
            <a:r>
              <a:rPr lang="pl-PL" dirty="0"/>
              <a:t> char *</a:t>
            </a:r>
            <a:r>
              <a:rPr lang="pl-PL" dirty="0" err="1"/>
              <a:t>path</a:t>
            </a:r>
            <a:r>
              <a:rPr lang="pl-PL" dirty="0"/>
              <a:t>, O_RDONLY</a:t>
            </a:r>
            <a:r>
              <a:rPr lang="pl-PL" dirty="0" smtClean="0"/>
              <a:t>);</a:t>
            </a:r>
            <a:br>
              <a:rPr lang="pl-PL" dirty="0" smtClean="0"/>
            </a:br>
            <a:r>
              <a:rPr lang="pl-PL" dirty="0" smtClean="0"/>
              <a:t>Open się zablokuje, to znaczy nie powróci, dopóki inny proces nie otworzy tego samego </a:t>
            </a:r>
            <a:r>
              <a:rPr lang="pl-PL" smtClean="0"/>
              <a:t>potoku do zapisu</a:t>
            </a:r>
            <a:endParaRPr lang="pl-PL" dirty="0" smtClean="0"/>
          </a:p>
          <a:p>
            <a:r>
              <a:rPr lang="en-US" dirty="0"/>
              <a:t>open(</a:t>
            </a:r>
            <a:r>
              <a:rPr lang="en-US" dirty="0" err="1"/>
              <a:t>const</a:t>
            </a:r>
            <a:r>
              <a:rPr lang="en-US" dirty="0"/>
              <a:t> char *path, O_RDONLY | O_NONBLOCK</a:t>
            </a:r>
            <a:r>
              <a:rPr lang="en-US" dirty="0" smtClean="0"/>
              <a:t>);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Funkcja open zakończy się teraz pomyślnie i natychmiast powróci, nawet jeśli żaden proces nie otworzy FIFO do zapisu</a:t>
            </a:r>
          </a:p>
          <a:p>
            <a:r>
              <a:rPr lang="pl-PL" dirty="0"/>
              <a:t>open(</a:t>
            </a:r>
            <a:r>
              <a:rPr lang="pl-PL" dirty="0" err="1"/>
              <a:t>const</a:t>
            </a:r>
            <a:r>
              <a:rPr lang="pl-PL" dirty="0"/>
              <a:t> char *</a:t>
            </a:r>
            <a:r>
              <a:rPr lang="pl-PL" dirty="0" err="1"/>
              <a:t>path</a:t>
            </a:r>
            <a:r>
              <a:rPr lang="pl-PL" dirty="0"/>
              <a:t>, O_WRONLY</a:t>
            </a:r>
            <a:r>
              <a:rPr lang="pl-PL" dirty="0" smtClean="0"/>
              <a:t>);</a:t>
            </a:r>
            <a:br>
              <a:rPr lang="pl-PL" dirty="0" smtClean="0"/>
            </a:br>
            <a:r>
              <a:rPr lang="pl-PL" dirty="0" smtClean="0"/>
              <a:t>W tym przypadku funkcja open zablokuje się, dopóki inny proces nie otworzy tego samego FIFO do odczytu</a:t>
            </a:r>
          </a:p>
          <a:p>
            <a:r>
              <a:rPr lang="en-US" dirty="0"/>
              <a:t>open(</a:t>
            </a:r>
            <a:r>
              <a:rPr lang="en-US" dirty="0" err="1"/>
              <a:t>const</a:t>
            </a:r>
            <a:r>
              <a:rPr lang="en-US" dirty="0"/>
              <a:t> char *path, O_WRONLY | O_NONBLOCK</a:t>
            </a:r>
            <a:r>
              <a:rPr lang="en-US" dirty="0" smtClean="0"/>
              <a:t>);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To wywołanie zawsze natychmiast wraca, ale jeśli wcześniej żaden proces nie otworzył FOFO do odczytu, open zwróci -1 i FIFO nie zostanie otwarte. </a:t>
            </a:r>
          </a:p>
          <a:p>
            <a:r>
              <a:rPr lang="pl-PL" dirty="0" smtClean="0"/>
              <a:t>Funkcja open może zostać zastosowana do </a:t>
            </a:r>
            <a:r>
              <a:rPr lang="pl-PL" b="1" dirty="0" smtClean="0"/>
              <a:t>synchronizacji</a:t>
            </a:r>
            <a:r>
              <a:rPr lang="pl-PL" dirty="0" smtClean="0"/>
              <a:t> pracy procesów. 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30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97910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418058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FIFO: odczyt i zapis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836712"/>
            <a:ext cx="8435280" cy="5289451"/>
          </a:xfrm>
        </p:spPr>
        <p:txBody>
          <a:bodyPr>
            <a:normAutofit fontScale="92500" lnSpcReduction="20000"/>
          </a:bodyPr>
          <a:lstStyle/>
          <a:p>
            <a:r>
              <a:rPr lang="pl-PL" dirty="0" smtClean="0"/>
              <a:t>Użycie trybu O_NONBLOCK ma wpływ na zachowanie funkcji </a:t>
            </a:r>
            <a:r>
              <a:rPr lang="pl-PL" dirty="0" err="1" smtClean="0"/>
              <a:t>write</a:t>
            </a:r>
            <a:r>
              <a:rPr lang="pl-PL" dirty="0" smtClean="0"/>
              <a:t> i </a:t>
            </a:r>
            <a:r>
              <a:rPr lang="pl-PL" dirty="0" err="1" smtClean="0"/>
              <a:t>read</a:t>
            </a:r>
            <a:r>
              <a:rPr lang="pl-PL" dirty="0" smtClean="0"/>
              <a:t>.</a:t>
            </a:r>
          </a:p>
          <a:p>
            <a:pPr lvl="1"/>
            <a:r>
              <a:rPr lang="pl-PL" dirty="0" smtClean="0"/>
              <a:t>Odczyt (</a:t>
            </a:r>
            <a:r>
              <a:rPr lang="pl-PL" dirty="0" err="1" smtClean="0"/>
              <a:t>read</a:t>
            </a:r>
            <a:r>
              <a:rPr lang="pl-PL" dirty="0" smtClean="0"/>
              <a:t>) z pustego, blokującego się FIFO (otwartego bez znacznika O_NONBLOCK) będzie oczekiwał, aż będzie można odczytać jakieś dane, natomiast odczyt z nieblokującego się FIFO, w którym nie ma żadnych danych, zwróci 0.</a:t>
            </a:r>
          </a:p>
          <a:p>
            <a:pPr lvl="1"/>
            <a:r>
              <a:rPr lang="pl-PL" dirty="0" smtClean="0"/>
              <a:t>Zapis (</a:t>
            </a:r>
            <a:r>
              <a:rPr lang="pl-PL" dirty="0" err="1" smtClean="0"/>
              <a:t>write</a:t>
            </a:r>
            <a:r>
              <a:rPr lang="pl-PL" dirty="0" smtClean="0"/>
              <a:t>) do pełnego, blokującego się FIFO będzie oczekiwał, aż można będzie zapisać dane. Zapis do FIFO, które nie może przyjąć wszystkich bajtów, może zadziałać na 2 sposoby:</a:t>
            </a:r>
          </a:p>
          <a:p>
            <a:pPr lvl="2"/>
            <a:r>
              <a:rPr lang="pl-PL" dirty="0" smtClean="0"/>
              <a:t>Spowodować błąd, ponieważ nie można przesłać wszystkich danych</a:t>
            </a:r>
          </a:p>
          <a:p>
            <a:pPr lvl="2"/>
            <a:r>
              <a:rPr lang="pl-PL" dirty="0" smtClean="0"/>
              <a:t>Zapisać część danych, zwracając liczbę rzeczywiście wysłanych danych 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31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466902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7504" y="202630"/>
            <a:ext cx="8784976" cy="274042"/>
          </a:xfrm>
        </p:spPr>
        <p:txBody>
          <a:bodyPr>
            <a:noAutofit/>
          </a:bodyPr>
          <a:lstStyle/>
          <a:p>
            <a:r>
              <a:rPr lang="pl-PL" sz="2400" dirty="0" smtClean="0"/>
              <a:t>Komunikacja międzyprocesowa przy użyciu FIFO – producent (fifo3)</a:t>
            </a:r>
            <a:endParaRPr lang="pl-PL" sz="24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32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107504" y="651450"/>
            <a:ext cx="4320480" cy="600164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unistd.h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stdlib.h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stdio.h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string.h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fcntl.h</a:t>
            </a:r>
            <a:r>
              <a:rPr lang="pl-PL" sz="1600" dirty="0"/>
              <a:t>&gt;</a:t>
            </a:r>
          </a:p>
          <a:p>
            <a:r>
              <a:rPr lang="pl-PL" sz="1600" dirty="0">
                <a:solidFill>
                  <a:srgbClr val="FF0000"/>
                </a:solidFill>
              </a:rPr>
              <a:t>#</a:t>
            </a:r>
            <a:r>
              <a:rPr lang="pl-PL" sz="1600" dirty="0" err="1">
                <a:solidFill>
                  <a:srgbClr val="FF0000"/>
                </a:solidFill>
              </a:rPr>
              <a:t>include</a:t>
            </a:r>
            <a:r>
              <a:rPr lang="pl-PL" sz="1600" dirty="0">
                <a:solidFill>
                  <a:srgbClr val="FF0000"/>
                </a:solidFill>
              </a:rPr>
              <a:t> &lt;</a:t>
            </a:r>
            <a:r>
              <a:rPr lang="pl-PL" sz="1600" dirty="0" err="1">
                <a:solidFill>
                  <a:srgbClr val="FF0000"/>
                </a:solidFill>
              </a:rPr>
              <a:t>limits.h</a:t>
            </a:r>
            <a:r>
              <a:rPr lang="pl-PL" sz="1600" dirty="0">
                <a:solidFill>
                  <a:srgbClr val="FF0000"/>
                </a:solidFill>
              </a:rPr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sys</a:t>
            </a:r>
            <a:r>
              <a:rPr lang="pl-PL" sz="1600" dirty="0"/>
              <a:t>/</a:t>
            </a:r>
            <a:r>
              <a:rPr lang="pl-PL" sz="1600" dirty="0" err="1"/>
              <a:t>types.h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sys</a:t>
            </a:r>
            <a:r>
              <a:rPr lang="pl-PL" sz="1600" dirty="0"/>
              <a:t>/</a:t>
            </a:r>
            <a:r>
              <a:rPr lang="pl-PL" sz="1600" dirty="0" err="1"/>
              <a:t>stat.h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define</a:t>
            </a:r>
            <a:r>
              <a:rPr lang="pl-PL" sz="1600" dirty="0"/>
              <a:t> FIFO_NAME “/</a:t>
            </a:r>
            <a:r>
              <a:rPr lang="pl-PL" sz="1600" dirty="0" err="1"/>
              <a:t>tmp</a:t>
            </a:r>
            <a:r>
              <a:rPr lang="pl-PL" sz="1600" dirty="0"/>
              <a:t>/</a:t>
            </a:r>
            <a:r>
              <a:rPr lang="pl-PL" sz="1600" dirty="0" err="1"/>
              <a:t>my_fifo</a:t>
            </a:r>
            <a:r>
              <a:rPr lang="pl-PL" sz="1600" dirty="0"/>
              <a:t>”</a:t>
            </a:r>
          </a:p>
          <a:p>
            <a:r>
              <a:rPr lang="pl-PL" sz="1600" dirty="0">
                <a:solidFill>
                  <a:srgbClr val="FF0000"/>
                </a:solidFill>
              </a:rPr>
              <a:t>#</a:t>
            </a:r>
            <a:r>
              <a:rPr lang="pl-PL" sz="1600" dirty="0" err="1">
                <a:solidFill>
                  <a:srgbClr val="FF0000"/>
                </a:solidFill>
              </a:rPr>
              <a:t>define</a:t>
            </a:r>
            <a:r>
              <a:rPr lang="pl-PL" sz="1600" dirty="0">
                <a:solidFill>
                  <a:srgbClr val="FF0000"/>
                </a:solidFill>
              </a:rPr>
              <a:t> BUFFER_SIZE PIPE_BUF</a:t>
            </a:r>
          </a:p>
          <a:p>
            <a:r>
              <a:rPr lang="pl-PL" sz="1600" dirty="0">
                <a:solidFill>
                  <a:srgbClr val="FF0000"/>
                </a:solidFill>
              </a:rPr>
              <a:t>#</a:t>
            </a:r>
            <a:r>
              <a:rPr lang="pl-PL" sz="1600" dirty="0" err="1">
                <a:solidFill>
                  <a:srgbClr val="FF0000"/>
                </a:solidFill>
              </a:rPr>
              <a:t>define</a:t>
            </a:r>
            <a:r>
              <a:rPr lang="pl-PL" sz="1600" dirty="0">
                <a:solidFill>
                  <a:srgbClr val="FF0000"/>
                </a:solidFill>
              </a:rPr>
              <a:t> TEN_MEG (1024 * 1024 * 10)</a:t>
            </a:r>
          </a:p>
          <a:p>
            <a:r>
              <a:rPr lang="pl-PL" sz="1600" dirty="0" err="1"/>
              <a:t>int</a:t>
            </a:r>
            <a:r>
              <a:rPr lang="pl-PL" sz="1600" dirty="0"/>
              <a:t> </a:t>
            </a:r>
            <a:r>
              <a:rPr lang="pl-PL" sz="1600" dirty="0" err="1"/>
              <a:t>main</a:t>
            </a:r>
            <a:r>
              <a:rPr lang="pl-PL" sz="1600" dirty="0"/>
              <a:t>()</a:t>
            </a:r>
          </a:p>
          <a:p>
            <a:r>
              <a:rPr lang="pl-PL" sz="1600" dirty="0" smtClean="0"/>
              <a:t>{ </a:t>
            </a:r>
            <a:r>
              <a:rPr lang="pl-PL" sz="1600" dirty="0" err="1" smtClean="0">
                <a:solidFill>
                  <a:srgbClr val="FF0000"/>
                </a:solidFill>
              </a:rPr>
              <a:t>int</a:t>
            </a:r>
            <a:r>
              <a:rPr lang="pl-PL" sz="1600" dirty="0" smtClean="0">
                <a:solidFill>
                  <a:srgbClr val="FF0000"/>
                </a:solidFill>
              </a:rPr>
              <a:t> </a:t>
            </a:r>
            <a:r>
              <a:rPr lang="pl-PL" sz="1600" dirty="0" err="1" smtClean="0">
                <a:solidFill>
                  <a:srgbClr val="FF0000"/>
                </a:solidFill>
              </a:rPr>
              <a:t>pipe_fd</a:t>
            </a:r>
            <a:r>
              <a:rPr lang="pl-PL" sz="1600" dirty="0" smtClean="0">
                <a:solidFill>
                  <a:srgbClr val="FF0000"/>
                </a:solidFill>
              </a:rPr>
              <a:t>; </a:t>
            </a:r>
            <a:r>
              <a:rPr lang="pl-PL" sz="1600" dirty="0" err="1" smtClean="0"/>
              <a:t>int</a:t>
            </a:r>
            <a:r>
              <a:rPr lang="pl-PL" sz="1600" dirty="0" smtClean="0"/>
              <a:t> </a:t>
            </a:r>
            <a:r>
              <a:rPr lang="pl-PL" sz="1600" dirty="0"/>
              <a:t>res;</a:t>
            </a:r>
          </a:p>
          <a:p>
            <a:r>
              <a:rPr lang="pl-PL" sz="1600" dirty="0" smtClean="0"/>
              <a:t>  </a:t>
            </a:r>
            <a:r>
              <a:rPr lang="pl-PL" sz="1600" dirty="0" err="1" smtClean="0"/>
              <a:t>int</a:t>
            </a:r>
            <a:r>
              <a:rPr lang="pl-PL" sz="1600" dirty="0" smtClean="0"/>
              <a:t> </a:t>
            </a:r>
            <a:r>
              <a:rPr lang="pl-PL" sz="1600" dirty="0" err="1"/>
              <a:t>open_mode</a:t>
            </a:r>
            <a:r>
              <a:rPr lang="pl-PL" sz="1600" dirty="0"/>
              <a:t> = O_WRONLY;</a:t>
            </a:r>
          </a:p>
          <a:p>
            <a:r>
              <a:rPr lang="pl-PL" sz="1600" dirty="0" smtClean="0"/>
              <a:t>  </a:t>
            </a:r>
            <a:r>
              <a:rPr lang="pl-PL" sz="1600" dirty="0" err="1" smtClean="0">
                <a:solidFill>
                  <a:srgbClr val="FF0000"/>
                </a:solidFill>
              </a:rPr>
              <a:t>int</a:t>
            </a:r>
            <a:r>
              <a:rPr lang="pl-PL" sz="1600" dirty="0" smtClean="0">
                <a:solidFill>
                  <a:srgbClr val="FF0000"/>
                </a:solidFill>
              </a:rPr>
              <a:t> </a:t>
            </a:r>
            <a:r>
              <a:rPr lang="pl-PL" sz="1600" dirty="0" err="1">
                <a:solidFill>
                  <a:srgbClr val="FF0000"/>
                </a:solidFill>
              </a:rPr>
              <a:t>bytes_sent</a:t>
            </a:r>
            <a:r>
              <a:rPr lang="pl-PL" sz="1600" dirty="0">
                <a:solidFill>
                  <a:srgbClr val="FF0000"/>
                </a:solidFill>
              </a:rPr>
              <a:t> = </a:t>
            </a:r>
            <a:r>
              <a:rPr lang="pl-PL" sz="1600" dirty="0" smtClean="0">
                <a:solidFill>
                  <a:srgbClr val="FF0000"/>
                </a:solidFill>
              </a:rPr>
              <a:t>0; </a:t>
            </a:r>
          </a:p>
          <a:p>
            <a:r>
              <a:rPr lang="pl-PL" sz="1600" dirty="0">
                <a:solidFill>
                  <a:srgbClr val="FF0000"/>
                </a:solidFill>
              </a:rPr>
              <a:t> </a:t>
            </a:r>
            <a:r>
              <a:rPr lang="pl-PL" sz="1600" dirty="0" smtClean="0">
                <a:solidFill>
                  <a:srgbClr val="FF0000"/>
                </a:solidFill>
              </a:rPr>
              <a:t> char </a:t>
            </a:r>
            <a:r>
              <a:rPr lang="pl-PL" sz="1600" dirty="0" err="1">
                <a:solidFill>
                  <a:srgbClr val="FF0000"/>
                </a:solidFill>
              </a:rPr>
              <a:t>buffer</a:t>
            </a:r>
            <a:r>
              <a:rPr lang="pl-PL" sz="1600" dirty="0">
                <a:solidFill>
                  <a:srgbClr val="FF0000"/>
                </a:solidFill>
              </a:rPr>
              <a:t>[BUFFER_SIZE + 1];</a:t>
            </a:r>
          </a:p>
          <a:p>
            <a:r>
              <a:rPr lang="pl-PL" sz="1600" dirty="0" smtClean="0"/>
              <a:t>  </a:t>
            </a:r>
            <a:r>
              <a:rPr lang="pl-PL" sz="1600" dirty="0" err="1" smtClean="0"/>
              <a:t>if</a:t>
            </a:r>
            <a:r>
              <a:rPr lang="pl-PL" sz="1600" dirty="0" smtClean="0"/>
              <a:t> </a:t>
            </a:r>
            <a:r>
              <a:rPr lang="pl-PL" sz="1600" dirty="0"/>
              <a:t>(</a:t>
            </a:r>
            <a:r>
              <a:rPr lang="pl-PL" sz="1600" dirty="0" err="1"/>
              <a:t>access</a:t>
            </a:r>
            <a:r>
              <a:rPr lang="pl-PL" sz="1600" dirty="0"/>
              <a:t>(FIFO_NAME, F_OK) == -1) </a:t>
            </a:r>
            <a:endParaRPr lang="pl-PL" sz="1600" dirty="0" smtClean="0"/>
          </a:p>
          <a:p>
            <a:r>
              <a:rPr lang="pl-PL" sz="1600" dirty="0"/>
              <a:t> </a:t>
            </a:r>
            <a:r>
              <a:rPr lang="pl-PL" sz="1600" dirty="0" smtClean="0"/>
              <a:t> {</a:t>
            </a:r>
            <a:r>
              <a:rPr lang="pl-PL" sz="1600" dirty="0"/>
              <a:t> </a:t>
            </a:r>
            <a:r>
              <a:rPr lang="pl-PL" sz="1600" dirty="0" smtClean="0">
                <a:solidFill>
                  <a:srgbClr val="FF0000"/>
                </a:solidFill>
              </a:rPr>
              <a:t>res </a:t>
            </a:r>
            <a:r>
              <a:rPr lang="pl-PL" sz="1600" dirty="0">
                <a:solidFill>
                  <a:srgbClr val="FF0000"/>
                </a:solidFill>
              </a:rPr>
              <a:t>= </a:t>
            </a:r>
            <a:r>
              <a:rPr lang="pl-PL" sz="1600" dirty="0" err="1">
                <a:solidFill>
                  <a:srgbClr val="FF0000"/>
                </a:solidFill>
              </a:rPr>
              <a:t>mkfifo</a:t>
            </a:r>
            <a:r>
              <a:rPr lang="pl-PL" sz="1600" dirty="0">
                <a:solidFill>
                  <a:srgbClr val="FF0000"/>
                </a:solidFill>
              </a:rPr>
              <a:t>(FIFO_NAME, 0777);</a:t>
            </a:r>
          </a:p>
          <a:p>
            <a:r>
              <a:rPr lang="pl-PL" sz="1600" dirty="0" smtClean="0"/>
              <a:t>     </a:t>
            </a:r>
            <a:r>
              <a:rPr lang="pl-PL" sz="1600" dirty="0" err="1" smtClean="0"/>
              <a:t>if</a:t>
            </a:r>
            <a:r>
              <a:rPr lang="pl-PL" sz="1600" dirty="0" smtClean="0"/>
              <a:t> </a:t>
            </a:r>
            <a:r>
              <a:rPr lang="pl-PL" sz="1600" dirty="0"/>
              <a:t>(res != 0) </a:t>
            </a:r>
            <a:endParaRPr lang="pl-PL" sz="1600" dirty="0" smtClean="0"/>
          </a:p>
          <a:p>
            <a:r>
              <a:rPr lang="pl-PL" sz="1600" dirty="0"/>
              <a:t> </a:t>
            </a:r>
            <a:r>
              <a:rPr lang="pl-PL" sz="1600" dirty="0" smtClean="0"/>
              <a:t>    {  </a:t>
            </a:r>
            <a:r>
              <a:rPr lang="en-US" sz="1600" dirty="0" err="1" smtClean="0"/>
              <a:t>fprintf</a:t>
            </a:r>
            <a:r>
              <a:rPr lang="en-US" sz="1600" dirty="0" smtClean="0"/>
              <a:t>(</a:t>
            </a:r>
            <a:r>
              <a:rPr lang="en-US" sz="1600" dirty="0" err="1" smtClean="0"/>
              <a:t>stderr</a:t>
            </a:r>
            <a:r>
              <a:rPr lang="en-US" sz="1600" dirty="0"/>
              <a:t>, “Could not create </a:t>
            </a:r>
            <a:r>
              <a:rPr lang="en-US" sz="1600" dirty="0" err="1"/>
              <a:t>fifo</a:t>
            </a:r>
            <a:r>
              <a:rPr lang="en-US" sz="1600" dirty="0"/>
              <a:t> %s\n”, </a:t>
            </a:r>
            <a:endParaRPr lang="pl-PL" sz="1600" dirty="0" smtClean="0"/>
          </a:p>
          <a:p>
            <a:r>
              <a:rPr lang="pl-PL" sz="1600" dirty="0"/>
              <a:t> </a:t>
            </a:r>
            <a:r>
              <a:rPr lang="pl-PL" sz="1600" dirty="0" smtClean="0"/>
              <a:t>                                                           </a:t>
            </a:r>
            <a:r>
              <a:rPr lang="en-US" sz="1600" dirty="0" smtClean="0"/>
              <a:t>FIFO_NAME</a:t>
            </a:r>
            <a:r>
              <a:rPr lang="en-US" sz="1600" dirty="0"/>
              <a:t>);</a:t>
            </a:r>
          </a:p>
          <a:p>
            <a:r>
              <a:rPr lang="pl-PL" sz="1600" dirty="0" smtClean="0"/>
              <a:t>         </a:t>
            </a:r>
            <a:r>
              <a:rPr lang="pl-PL" sz="1600" dirty="0" err="1" smtClean="0"/>
              <a:t>exit</a:t>
            </a:r>
            <a:r>
              <a:rPr lang="pl-PL" sz="1600" dirty="0" smtClean="0"/>
              <a:t>(EXIT_FAILURE);</a:t>
            </a:r>
          </a:p>
          <a:p>
            <a:r>
              <a:rPr lang="pl-PL" sz="1600" dirty="0"/>
              <a:t> </a:t>
            </a:r>
            <a:r>
              <a:rPr lang="pl-PL" sz="1600" dirty="0" smtClean="0"/>
              <a:t>    }</a:t>
            </a:r>
            <a:endParaRPr lang="pl-PL" sz="1600" dirty="0"/>
          </a:p>
          <a:p>
            <a:r>
              <a:rPr lang="pl-PL" sz="1600" dirty="0" smtClean="0"/>
              <a:t>   }</a:t>
            </a:r>
            <a:endParaRPr lang="pl-PL" sz="1600" dirty="0"/>
          </a:p>
        </p:txBody>
      </p:sp>
      <p:sp>
        <p:nvSpPr>
          <p:cNvPr id="7" name="Prostokąt 6"/>
          <p:cNvSpPr/>
          <p:nvPr/>
        </p:nvSpPr>
        <p:spPr>
          <a:xfrm>
            <a:off x="4644008" y="692696"/>
            <a:ext cx="4248472" cy="55092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600" dirty="0" smtClean="0"/>
              <a:t>  </a:t>
            </a:r>
            <a:r>
              <a:rPr lang="en-US" sz="1600" dirty="0" err="1" smtClean="0"/>
              <a:t>printf</a:t>
            </a:r>
            <a:r>
              <a:rPr lang="en-US" sz="1600" dirty="0"/>
              <a:t>(“Process %d opening FIFO O_WRONLY\n”, </a:t>
            </a:r>
            <a:endParaRPr lang="pl-PL" sz="1600" dirty="0" smtClean="0"/>
          </a:p>
          <a:p>
            <a:r>
              <a:rPr lang="pl-PL" sz="1600" dirty="0"/>
              <a:t>	</a:t>
            </a:r>
            <a:r>
              <a:rPr lang="pl-PL" sz="1600" dirty="0" smtClean="0"/>
              <a:t>		          </a:t>
            </a:r>
            <a:r>
              <a:rPr lang="en-US" sz="1600" dirty="0" err="1" smtClean="0"/>
              <a:t>getpid</a:t>
            </a:r>
            <a:r>
              <a:rPr lang="en-US" sz="1600" dirty="0"/>
              <a:t>());</a:t>
            </a:r>
          </a:p>
          <a:p>
            <a:r>
              <a:rPr lang="pl-PL" sz="1600" dirty="0" smtClean="0">
                <a:solidFill>
                  <a:srgbClr val="FF0000"/>
                </a:solidFill>
              </a:rPr>
              <a:t>  </a:t>
            </a:r>
            <a:r>
              <a:rPr lang="pl-PL" sz="1600" dirty="0" err="1" smtClean="0">
                <a:solidFill>
                  <a:srgbClr val="FF0000"/>
                </a:solidFill>
              </a:rPr>
              <a:t>pipe_fd</a:t>
            </a:r>
            <a:r>
              <a:rPr lang="pl-PL" sz="1600" dirty="0" smtClean="0">
                <a:solidFill>
                  <a:srgbClr val="FF0000"/>
                </a:solidFill>
              </a:rPr>
              <a:t> </a:t>
            </a:r>
            <a:r>
              <a:rPr lang="pl-PL" sz="1600" dirty="0">
                <a:solidFill>
                  <a:srgbClr val="FF0000"/>
                </a:solidFill>
              </a:rPr>
              <a:t>= open(FIFO_NAME, </a:t>
            </a:r>
            <a:r>
              <a:rPr lang="pl-PL" sz="1600" dirty="0" err="1">
                <a:solidFill>
                  <a:srgbClr val="FF0000"/>
                </a:solidFill>
              </a:rPr>
              <a:t>open_mode</a:t>
            </a:r>
            <a:r>
              <a:rPr lang="pl-PL" sz="1600" dirty="0">
                <a:solidFill>
                  <a:srgbClr val="FF0000"/>
                </a:solidFill>
              </a:rPr>
              <a:t>);</a:t>
            </a:r>
          </a:p>
          <a:p>
            <a:r>
              <a:rPr lang="pl-PL" sz="1600" dirty="0" smtClean="0">
                <a:solidFill>
                  <a:srgbClr val="FF0000"/>
                </a:solidFill>
              </a:rPr>
              <a:t>  </a:t>
            </a:r>
            <a:r>
              <a:rPr lang="en-US" sz="1600" dirty="0" err="1" smtClean="0"/>
              <a:t>printf</a:t>
            </a:r>
            <a:r>
              <a:rPr lang="en-US" sz="1600" dirty="0"/>
              <a:t>(“Process %d result %d\n”, </a:t>
            </a:r>
            <a:r>
              <a:rPr lang="en-US" sz="1600" dirty="0" err="1"/>
              <a:t>getpid</a:t>
            </a:r>
            <a:r>
              <a:rPr lang="en-US" sz="1600" dirty="0"/>
              <a:t>(), </a:t>
            </a:r>
            <a:r>
              <a:rPr lang="pl-PL" sz="1600" dirty="0" smtClean="0"/>
              <a:t>  </a:t>
            </a:r>
          </a:p>
          <a:p>
            <a:r>
              <a:rPr lang="pl-PL" sz="1600" dirty="0"/>
              <a:t> </a:t>
            </a:r>
            <a:r>
              <a:rPr lang="pl-PL" sz="1600" dirty="0" smtClean="0"/>
              <a:t>                                                            </a:t>
            </a:r>
            <a:r>
              <a:rPr lang="en-US" sz="1600" dirty="0" err="1" smtClean="0"/>
              <a:t>pipe_fd</a:t>
            </a:r>
            <a:r>
              <a:rPr lang="en-US" sz="1600" dirty="0"/>
              <a:t>);</a:t>
            </a:r>
          </a:p>
          <a:p>
            <a:r>
              <a:rPr lang="pl-PL" sz="1600" dirty="0" smtClean="0">
                <a:solidFill>
                  <a:srgbClr val="FF0000"/>
                </a:solidFill>
              </a:rPr>
              <a:t>  </a:t>
            </a:r>
            <a:r>
              <a:rPr lang="pl-PL" sz="1600" dirty="0" err="1" smtClean="0"/>
              <a:t>if</a:t>
            </a:r>
            <a:r>
              <a:rPr lang="pl-PL" sz="1600" dirty="0" smtClean="0"/>
              <a:t> </a:t>
            </a:r>
            <a:r>
              <a:rPr lang="pl-PL" sz="1600" dirty="0"/>
              <a:t>(</a:t>
            </a:r>
            <a:r>
              <a:rPr lang="pl-PL" sz="1600" dirty="0" err="1"/>
              <a:t>pipe_fd</a:t>
            </a:r>
            <a:r>
              <a:rPr lang="pl-PL" sz="1600" dirty="0"/>
              <a:t> != -1) </a:t>
            </a:r>
            <a:endParaRPr lang="pl-PL" sz="1600" dirty="0" smtClean="0"/>
          </a:p>
          <a:p>
            <a:r>
              <a:rPr lang="pl-PL" sz="1600" dirty="0"/>
              <a:t> </a:t>
            </a:r>
            <a:r>
              <a:rPr lang="pl-PL" sz="1600" dirty="0" smtClean="0"/>
              <a:t> {</a:t>
            </a:r>
            <a:r>
              <a:rPr lang="pl-PL" sz="1600" dirty="0"/>
              <a:t> </a:t>
            </a:r>
            <a:r>
              <a:rPr lang="pl-PL" sz="1600" dirty="0" smtClean="0"/>
              <a:t> </a:t>
            </a:r>
            <a:r>
              <a:rPr lang="pl-PL" sz="1600" dirty="0" err="1" smtClean="0"/>
              <a:t>while</a:t>
            </a:r>
            <a:r>
              <a:rPr lang="pl-PL" sz="1600" dirty="0" smtClean="0"/>
              <a:t>(</a:t>
            </a:r>
            <a:r>
              <a:rPr lang="pl-PL" sz="1600" dirty="0" err="1" smtClean="0"/>
              <a:t>bytes_sent</a:t>
            </a:r>
            <a:r>
              <a:rPr lang="pl-PL" sz="1600" dirty="0" smtClean="0"/>
              <a:t> </a:t>
            </a:r>
            <a:r>
              <a:rPr lang="pl-PL" sz="1600" dirty="0"/>
              <a:t>&lt; TEN_MEG) </a:t>
            </a:r>
            <a:endParaRPr lang="pl-PL" sz="1600" dirty="0" smtClean="0"/>
          </a:p>
          <a:p>
            <a:r>
              <a:rPr lang="pl-PL" sz="1600" dirty="0">
                <a:solidFill>
                  <a:srgbClr val="FF0000"/>
                </a:solidFill>
              </a:rPr>
              <a:t> </a:t>
            </a:r>
            <a:r>
              <a:rPr lang="pl-PL" sz="1600" dirty="0" smtClean="0">
                <a:solidFill>
                  <a:srgbClr val="FF0000"/>
                </a:solidFill>
              </a:rPr>
              <a:t>    {</a:t>
            </a:r>
            <a:r>
              <a:rPr lang="pl-PL" sz="1600" dirty="0">
                <a:solidFill>
                  <a:srgbClr val="FF0000"/>
                </a:solidFill>
              </a:rPr>
              <a:t> </a:t>
            </a:r>
            <a:r>
              <a:rPr lang="pl-PL" sz="1600" dirty="0" smtClean="0">
                <a:solidFill>
                  <a:srgbClr val="FF0000"/>
                </a:solidFill>
              </a:rPr>
              <a:t>  res </a:t>
            </a:r>
            <a:r>
              <a:rPr lang="pl-PL" sz="1600" dirty="0">
                <a:solidFill>
                  <a:srgbClr val="FF0000"/>
                </a:solidFill>
              </a:rPr>
              <a:t>= </a:t>
            </a:r>
            <a:r>
              <a:rPr lang="pl-PL" sz="1600" dirty="0" err="1">
                <a:solidFill>
                  <a:srgbClr val="FF0000"/>
                </a:solidFill>
              </a:rPr>
              <a:t>write</a:t>
            </a:r>
            <a:r>
              <a:rPr lang="pl-PL" sz="1600" dirty="0">
                <a:solidFill>
                  <a:srgbClr val="FF0000"/>
                </a:solidFill>
              </a:rPr>
              <a:t>(</a:t>
            </a:r>
            <a:r>
              <a:rPr lang="pl-PL" sz="1600" dirty="0" err="1">
                <a:solidFill>
                  <a:srgbClr val="FF0000"/>
                </a:solidFill>
              </a:rPr>
              <a:t>pipe_fd</a:t>
            </a:r>
            <a:r>
              <a:rPr lang="pl-PL" sz="1600" dirty="0">
                <a:solidFill>
                  <a:srgbClr val="FF0000"/>
                </a:solidFill>
              </a:rPr>
              <a:t>, </a:t>
            </a:r>
            <a:r>
              <a:rPr lang="pl-PL" sz="1600" dirty="0" err="1">
                <a:solidFill>
                  <a:srgbClr val="FF0000"/>
                </a:solidFill>
              </a:rPr>
              <a:t>buffer</a:t>
            </a:r>
            <a:r>
              <a:rPr lang="pl-PL" sz="1600" dirty="0">
                <a:solidFill>
                  <a:srgbClr val="FF0000"/>
                </a:solidFill>
              </a:rPr>
              <a:t>, BUFFER_SIZE);</a:t>
            </a:r>
          </a:p>
          <a:p>
            <a:r>
              <a:rPr lang="pl-PL" sz="1600" dirty="0" smtClean="0"/>
              <a:t>         </a:t>
            </a:r>
            <a:r>
              <a:rPr lang="pl-PL" sz="1600" dirty="0" err="1" smtClean="0"/>
              <a:t>if</a:t>
            </a:r>
            <a:r>
              <a:rPr lang="pl-PL" sz="1600" dirty="0" smtClean="0"/>
              <a:t> </a:t>
            </a:r>
            <a:r>
              <a:rPr lang="pl-PL" sz="1600" dirty="0"/>
              <a:t>(res == -1) </a:t>
            </a:r>
            <a:endParaRPr lang="pl-PL" sz="1600" dirty="0" smtClean="0"/>
          </a:p>
          <a:p>
            <a:r>
              <a:rPr lang="pl-PL" sz="1600" dirty="0"/>
              <a:t> </a:t>
            </a:r>
            <a:r>
              <a:rPr lang="pl-PL" sz="1600" dirty="0" smtClean="0"/>
              <a:t>       {  </a:t>
            </a:r>
            <a:r>
              <a:rPr lang="pl-PL" sz="1600" dirty="0" err="1" smtClean="0"/>
              <a:t>fprintf</a:t>
            </a:r>
            <a:r>
              <a:rPr lang="pl-PL" sz="1600" dirty="0" smtClean="0"/>
              <a:t>(</a:t>
            </a:r>
            <a:r>
              <a:rPr lang="pl-PL" sz="1600" dirty="0" err="1" smtClean="0"/>
              <a:t>stderr</a:t>
            </a:r>
            <a:r>
              <a:rPr lang="pl-PL" sz="1600" dirty="0"/>
              <a:t>, “Write error on </a:t>
            </a:r>
            <a:r>
              <a:rPr lang="pl-PL" sz="1600" dirty="0" err="1"/>
              <a:t>pipe</a:t>
            </a:r>
            <a:r>
              <a:rPr lang="pl-PL" sz="1600" dirty="0"/>
              <a:t>\n”);</a:t>
            </a:r>
          </a:p>
          <a:p>
            <a:r>
              <a:rPr lang="pl-PL" sz="1600" dirty="0" smtClean="0"/>
              <a:t>           </a:t>
            </a:r>
            <a:r>
              <a:rPr lang="pl-PL" sz="1600" dirty="0" err="1" smtClean="0"/>
              <a:t>exit</a:t>
            </a:r>
            <a:r>
              <a:rPr lang="pl-PL" sz="1600" dirty="0" smtClean="0"/>
              <a:t>(EXIT_FAILURE</a:t>
            </a:r>
            <a:r>
              <a:rPr lang="pl-PL" sz="1600" dirty="0"/>
              <a:t>);</a:t>
            </a:r>
          </a:p>
          <a:p>
            <a:r>
              <a:rPr lang="pl-PL" sz="1600" dirty="0" smtClean="0"/>
              <a:t>        }</a:t>
            </a:r>
            <a:endParaRPr lang="pl-PL" sz="1600" dirty="0"/>
          </a:p>
          <a:p>
            <a:r>
              <a:rPr lang="pl-PL" sz="1600" dirty="0" smtClean="0"/>
              <a:t>        </a:t>
            </a:r>
            <a:r>
              <a:rPr lang="pl-PL" sz="1600" dirty="0" err="1" smtClean="0"/>
              <a:t>bytes_sent</a:t>
            </a:r>
            <a:r>
              <a:rPr lang="pl-PL" sz="1600" dirty="0" smtClean="0"/>
              <a:t> </a:t>
            </a:r>
            <a:r>
              <a:rPr lang="pl-PL" sz="1600" dirty="0"/>
              <a:t>+= res;</a:t>
            </a:r>
          </a:p>
          <a:p>
            <a:r>
              <a:rPr lang="pl-PL" sz="1600" dirty="0" smtClean="0"/>
              <a:t>     }</a:t>
            </a:r>
            <a:endParaRPr lang="pl-PL" sz="1600" dirty="0"/>
          </a:p>
          <a:p>
            <a:r>
              <a:rPr lang="pl-PL" sz="1600" dirty="0" smtClean="0">
                <a:solidFill>
                  <a:srgbClr val="FF0000"/>
                </a:solidFill>
              </a:rPr>
              <a:t>     (</a:t>
            </a:r>
            <a:r>
              <a:rPr lang="pl-PL" sz="1600" dirty="0" err="1">
                <a:solidFill>
                  <a:srgbClr val="FF0000"/>
                </a:solidFill>
              </a:rPr>
              <a:t>void</a:t>
            </a:r>
            <a:r>
              <a:rPr lang="pl-PL" sz="1600" dirty="0">
                <a:solidFill>
                  <a:srgbClr val="FF0000"/>
                </a:solidFill>
              </a:rPr>
              <a:t>)</a:t>
            </a:r>
            <a:r>
              <a:rPr lang="pl-PL" sz="1600" dirty="0" err="1">
                <a:solidFill>
                  <a:srgbClr val="FF0000"/>
                </a:solidFill>
              </a:rPr>
              <a:t>close</a:t>
            </a:r>
            <a:r>
              <a:rPr lang="pl-PL" sz="1600" dirty="0">
                <a:solidFill>
                  <a:srgbClr val="FF0000"/>
                </a:solidFill>
              </a:rPr>
              <a:t>(</a:t>
            </a:r>
            <a:r>
              <a:rPr lang="pl-PL" sz="1600" dirty="0" err="1">
                <a:solidFill>
                  <a:srgbClr val="FF0000"/>
                </a:solidFill>
              </a:rPr>
              <a:t>pipe_fd</a:t>
            </a:r>
            <a:r>
              <a:rPr lang="pl-PL" sz="1600" dirty="0">
                <a:solidFill>
                  <a:srgbClr val="FF0000"/>
                </a:solidFill>
              </a:rPr>
              <a:t>);</a:t>
            </a:r>
          </a:p>
          <a:p>
            <a:r>
              <a:rPr lang="pl-PL" sz="1600" dirty="0" smtClean="0"/>
              <a:t>  }</a:t>
            </a:r>
            <a:endParaRPr lang="pl-PL" sz="1600" dirty="0"/>
          </a:p>
          <a:p>
            <a:r>
              <a:rPr lang="pl-PL" sz="1600" dirty="0" smtClean="0"/>
              <a:t>  </a:t>
            </a:r>
            <a:r>
              <a:rPr lang="pl-PL" sz="1600" dirty="0" err="1" smtClean="0"/>
              <a:t>else</a:t>
            </a:r>
            <a:r>
              <a:rPr lang="pl-PL" sz="1600" dirty="0" smtClean="0"/>
              <a:t> </a:t>
            </a:r>
          </a:p>
          <a:p>
            <a:r>
              <a:rPr lang="pl-PL" sz="1600" dirty="0"/>
              <a:t> </a:t>
            </a:r>
            <a:r>
              <a:rPr lang="pl-PL" sz="1600" dirty="0" smtClean="0"/>
              <a:t> {</a:t>
            </a:r>
            <a:r>
              <a:rPr lang="pl-PL" sz="1600" dirty="0"/>
              <a:t> </a:t>
            </a:r>
            <a:r>
              <a:rPr lang="pl-PL" sz="1600" dirty="0" smtClean="0"/>
              <a:t> </a:t>
            </a:r>
            <a:r>
              <a:rPr lang="pl-PL" sz="1600" dirty="0" err="1" smtClean="0"/>
              <a:t>exit</a:t>
            </a:r>
            <a:r>
              <a:rPr lang="pl-PL" sz="1600" dirty="0" smtClean="0"/>
              <a:t>(EXIT_FAILURE</a:t>
            </a:r>
            <a:r>
              <a:rPr lang="pl-PL" sz="1600" dirty="0"/>
              <a:t>);</a:t>
            </a:r>
          </a:p>
          <a:p>
            <a:r>
              <a:rPr lang="pl-PL" sz="1600" dirty="0" smtClean="0"/>
              <a:t>  }</a:t>
            </a:r>
            <a:endParaRPr lang="pl-PL" sz="1600" dirty="0"/>
          </a:p>
          <a:p>
            <a:r>
              <a:rPr lang="pl-PL" sz="1600" dirty="0" smtClean="0"/>
              <a:t>  </a:t>
            </a:r>
            <a:r>
              <a:rPr lang="en-US" sz="1600" dirty="0" err="1" smtClean="0"/>
              <a:t>printf</a:t>
            </a:r>
            <a:r>
              <a:rPr lang="en-US" sz="1600" dirty="0"/>
              <a:t>(“Process %d finished\n”, </a:t>
            </a:r>
            <a:r>
              <a:rPr lang="en-US" sz="1600" dirty="0" err="1"/>
              <a:t>getpid</a:t>
            </a:r>
            <a:r>
              <a:rPr lang="en-US" sz="1600" dirty="0"/>
              <a:t>());</a:t>
            </a:r>
          </a:p>
          <a:p>
            <a:r>
              <a:rPr lang="pl-PL" sz="1600" dirty="0" smtClean="0"/>
              <a:t>  </a:t>
            </a:r>
            <a:r>
              <a:rPr lang="pl-PL" sz="1600" dirty="0" err="1" smtClean="0"/>
              <a:t>exit</a:t>
            </a:r>
            <a:r>
              <a:rPr lang="pl-PL" sz="1600" dirty="0" smtClean="0"/>
              <a:t>(EXIT_SUCCESS</a:t>
            </a:r>
            <a:r>
              <a:rPr lang="pl-PL" sz="1600" dirty="0"/>
              <a:t>);</a:t>
            </a:r>
          </a:p>
          <a:p>
            <a:r>
              <a:rPr lang="pl-PL" sz="16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1153424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274042"/>
          </a:xfrm>
        </p:spPr>
        <p:txBody>
          <a:bodyPr>
            <a:noAutofit/>
          </a:bodyPr>
          <a:lstStyle/>
          <a:p>
            <a:r>
              <a:rPr lang="pl-PL" sz="2400" dirty="0"/>
              <a:t>Komunikacja międzyprocesowa przy użyciu FIFO </a:t>
            </a:r>
            <a:r>
              <a:rPr lang="pl-PL" sz="2400" dirty="0" smtClean="0"/>
              <a:t>– konsument (fifo4)</a:t>
            </a:r>
            <a:endParaRPr lang="pl-PL" sz="24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33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251520" y="836712"/>
            <a:ext cx="4104456" cy="507831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unistd.h</a:t>
            </a:r>
            <a:r>
              <a:rPr lang="pl-PL" dirty="0"/>
              <a:t>&gt;</a:t>
            </a:r>
          </a:p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stdlib.h</a:t>
            </a:r>
            <a:r>
              <a:rPr lang="pl-PL" dirty="0"/>
              <a:t>&gt;</a:t>
            </a:r>
          </a:p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stdio.h</a:t>
            </a:r>
            <a:r>
              <a:rPr lang="pl-PL" dirty="0"/>
              <a:t>&gt;</a:t>
            </a:r>
          </a:p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string.h</a:t>
            </a:r>
            <a:r>
              <a:rPr lang="pl-PL" dirty="0"/>
              <a:t>&gt;</a:t>
            </a:r>
          </a:p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fcntl.h</a:t>
            </a:r>
            <a:r>
              <a:rPr lang="pl-PL" dirty="0"/>
              <a:t>&gt;</a:t>
            </a:r>
          </a:p>
          <a:p>
            <a:r>
              <a:rPr lang="pl-PL" dirty="0">
                <a:solidFill>
                  <a:srgbClr val="FF0000"/>
                </a:solidFill>
              </a:rPr>
              <a:t>#</a:t>
            </a:r>
            <a:r>
              <a:rPr lang="pl-PL" dirty="0" err="1">
                <a:solidFill>
                  <a:srgbClr val="FF0000"/>
                </a:solidFill>
              </a:rPr>
              <a:t>include</a:t>
            </a:r>
            <a:r>
              <a:rPr lang="pl-PL" dirty="0">
                <a:solidFill>
                  <a:srgbClr val="FF0000"/>
                </a:solidFill>
              </a:rPr>
              <a:t> &lt;</a:t>
            </a:r>
            <a:r>
              <a:rPr lang="pl-PL" dirty="0" err="1">
                <a:solidFill>
                  <a:srgbClr val="FF0000"/>
                </a:solidFill>
              </a:rPr>
              <a:t>limits.h</a:t>
            </a:r>
            <a:r>
              <a:rPr lang="pl-PL" dirty="0">
                <a:solidFill>
                  <a:srgbClr val="FF0000"/>
                </a:solidFill>
              </a:rPr>
              <a:t>&gt;</a:t>
            </a:r>
          </a:p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sys</a:t>
            </a:r>
            <a:r>
              <a:rPr lang="pl-PL" dirty="0"/>
              <a:t>/</a:t>
            </a:r>
            <a:r>
              <a:rPr lang="pl-PL" dirty="0" err="1"/>
              <a:t>types.h</a:t>
            </a:r>
            <a:r>
              <a:rPr lang="pl-PL" dirty="0"/>
              <a:t>&gt;</a:t>
            </a:r>
          </a:p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sys</a:t>
            </a:r>
            <a:r>
              <a:rPr lang="pl-PL" dirty="0"/>
              <a:t>/</a:t>
            </a:r>
            <a:r>
              <a:rPr lang="pl-PL" dirty="0" err="1"/>
              <a:t>stat.h</a:t>
            </a:r>
            <a:r>
              <a:rPr lang="pl-PL" dirty="0"/>
              <a:t>&gt;</a:t>
            </a:r>
          </a:p>
          <a:p>
            <a:r>
              <a:rPr lang="pl-PL" dirty="0">
                <a:solidFill>
                  <a:srgbClr val="FF0000"/>
                </a:solidFill>
              </a:rPr>
              <a:t>#</a:t>
            </a:r>
            <a:r>
              <a:rPr lang="pl-PL" dirty="0" err="1">
                <a:solidFill>
                  <a:srgbClr val="FF0000"/>
                </a:solidFill>
              </a:rPr>
              <a:t>define</a:t>
            </a:r>
            <a:r>
              <a:rPr lang="pl-PL" dirty="0">
                <a:solidFill>
                  <a:srgbClr val="FF0000"/>
                </a:solidFill>
              </a:rPr>
              <a:t> FIFO_NAME “/</a:t>
            </a:r>
            <a:r>
              <a:rPr lang="pl-PL" dirty="0" err="1">
                <a:solidFill>
                  <a:srgbClr val="FF0000"/>
                </a:solidFill>
              </a:rPr>
              <a:t>tmp</a:t>
            </a:r>
            <a:r>
              <a:rPr lang="pl-PL" dirty="0">
                <a:solidFill>
                  <a:srgbClr val="FF0000"/>
                </a:solidFill>
              </a:rPr>
              <a:t>/</a:t>
            </a:r>
            <a:r>
              <a:rPr lang="pl-PL" dirty="0" err="1">
                <a:solidFill>
                  <a:srgbClr val="FF0000"/>
                </a:solidFill>
              </a:rPr>
              <a:t>my_fifo</a:t>
            </a:r>
            <a:r>
              <a:rPr lang="pl-PL" dirty="0">
                <a:solidFill>
                  <a:srgbClr val="FF0000"/>
                </a:solidFill>
              </a:rPr>
              <a:t>”</a:t>
            </a:r>
          </a:p>
          <a:p>
            <a:r>
              <a:rPr lang="pl-PL" dirty="0"/>
              <a:t>#</a:t>
            </a:r>
            <a:r>
              <a:rPr lang="pl-PL" dirty="0" err="1"/>
              <a:t>define</a:t>
            </a:r>
            <a:r>
              <a:rPr lang="pl-PL" dirty="0"/>
              <a:t> BUFFER_SIZE PIPE_BUF</a:t>
            </a:r>
          </a:p>
          <a:p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main</a:t>
            </a:r>
            <a:r>
              <a:rPr lang="pl-PL" dirty="0"/>
              <a:t>()</a:t>
            </a:r>
          </a:p>
          <a:p>
            <a:r>
              <a:rPr lang="pl-PL" dirty="0" smtClean="0"/>
              <a:t>{   </a:t>
            </a:r>
            <a:r>
              <a:rPr lang="pl-PL" dirty="0" err="1" smtClean="0"/>
              <a:t>int</a:t>
            </a:r>
            <a:r>
              <a:rPr lang="pl-PL" dirty="0" smtClean="0"/>
              <a:t> </a:t>
            </a:r>
            <a:r>
              <a:rPr lang="pl-PL" dirty="0" err="1" smtClean="0"/>
              <a:t>pipe_fd</a:t>
            </a:r>
            <a:r>
              <a:rPr lang="pl-PL" dirty="0" smtClean="0"/>
              <a:t>; </a:t>
            </a:r>
            <a:r>
              <a:rPr lang="pl-PL" dirty="0" err="1" smtClean="0"/>
              <a:t>int</a:t>
            </a:r>
            <a:r>
              <a:rPr lang="pl-PL" dirty="0" smtClean="0"/>
              <a:t> </a:t>
            </a:r>
            <a:r>
              <a:rPr lang="pl-PL" dirty="0"/>
              <a:t>res;</a:t>
            </a:r>
          </a:p>
          <a:p>
            <a:r>
              <a:rPr lang="pl-PL" dirty="0" smtClean="0"/>
              <a:t>    </a:t>
            </a:r>
            <a:r>
              <a:rPr lang="pl-PL" dirty="0" err="1" smtClean="0"/>
              <a:t>int</a:t>
            </a:r>
            <a:r>
              <a:rPr lang="pl-PL" dirty="0" smtClean="0"/>
              <a:t> </a:t>
            </a:r>
            <a:r>
              <a:rPr lang="pl-PL" dirty="0" err="1"/>
              <a:t>open_mode</a:t>
            </a:r>
            <a:r>
              <a:rPr lang="pl-PL" dirty="0"/>
              <a:t> = O_RDONLY;</a:t>
            </a:r>
          </a:p>
          <a:p>
            <a:r>
              <a:rPr lang="pl-PL" dirty="0" smtClean="0"/>
              <a:t>    char </a:t>
            </a:r>
            <a:r>
              <a:rPr lang="pl-PL" dirty="0" err="1"/>
              <a:t>buffer</a:t>
            </a:r>
            <a:r>
              <a:rPr lang="pl-PL" dirty="0"/>
              <a:t>[BUFFER_SIZE + 1];</a:t>
            </a:r>
          </a:p>
          <a:p>
            <a:r>
              <a:rPr lang="pl-PL" dirty="0" smtClean="0"/>
              <a:t>    </a:t>
            </a:r>
            <a:r>
              <a:rPr lang="pl-PL" dirty="0" err="1" smtClean="0"/>
              <a:t>int</a:t>
            </a:r>
            <a:r>
              <a:rPr lang="pl-PL" dirty="0" smtClean="0"/>
              <a:t> </a:t>
            </a:r>
            <a:r>
              <a:rPr lang="pl-PL" dirty="0" err="1"/>
              <a:t>bytes_read</a:t>
            </a:r>
            <a:r>
              <a:rPr lang="pl-PL" dirty="0"/>
              <a:t> = 0;</a:t>
            </a:r>
          </a:p>
          <a:p>
            <a:r>
              <a:rPr lang="pl-PL" dirty="0" smtClean="0"/>
              <a:t>    </a:t>
            </a:r>
            <a:r>
              <a:rPr lang="pl-PL" dirty="0" err="1" smtClean="0"/>
              <a:t>memset</a:t>
            </a:r>
            <a:r>
              <a:rPr lang="pl-PL" dirty="0" smtClean="0"/>
              <a:t>(</a:t>
            </a:r>
            <a:r>
              <a:rPr lang="pl-PL" dirty="0" err="1" smtClean="0"/>
              <a:t>buffer</a:t>
            </a:r>
            <a:r>
              <a:rPr lang="pl-PL" dirty="0"/>
              <a:t>, ‘\0’, </a:t>
            </a:r>
            <a:r>
              <a:rPr lang="pl-PL" dirty="0" err="1"/>
              <a:t>sizeof</a:t>
            </a:r>
            <a:r>
              <a:rPr lang="pl-PL" dirty="0"/>
              <a:t>(</a:t>
            </a:r>
            <a:r>
              <a:rPr lang="pl-PL" dirty="0" err="1"/>
              <a:t>buffer</a:t>
            </a:r>
            <a:r>
              <a:rPr lang="pl-PL" dirty="0"/>
              <a:t>));</a:t>
            </a:r>
          </a:p>
          <a:p>
            <a:r>
              <a:rPr lang="pl-PL" dirty="0" smtClean="0"/>
              <a:t>    </a:t>
            </a:r>
            <a:r>
              <a:rPr lang="en-US" dirty="0" err="1" smtClean="0"/>
              <a:t>printf</a:t>
            </a:r>
            <a:r>
              <a:rPr lang="en-US" dirty="0"/>
              <a:t>(“Process %d opening FIFO </a:t>
            </a:r>
            <a:r>
              <a:rPr lang="pl-PL" dirty="0" smtClean="0"/>
              <a:t>     </a:t>
            </a:r>
          </a:p>
          <a:p>
            <a:r>
              <a:rPr lang="pl-PL" dirty="0"/>
              <a:t> </a:t>
            </a:r>
            <a:r>
              <a:rPr lang="pl-PL" dirty="0" smtClean="0"/>
              <a:t>   </a:t>
            </a:r>
            <a:r>
              <a:rPr lang="en-US" dirty="0" smtClean="0"/>
              <a:t>O_RDONLY\n</a:t>
            </a:r>
            <a:r>
              <a:rPr lang="en-US" dirty="0"/>
              <a:t>”, </a:t>
            </a:r>
            <a:r>
              <a:rPr lang="en-US" dirty="0" err="1"/>
              <a:t>getpid</a:t>
            </a:r>
            <a:r>
              <a:rPr lang="en-US" dirty="0" smtClean="0"/>
              <a:t>());</a:t>
            </a:r>
            <a:endParaRPr lang="en-US" dirty="0"/>
          </a:p>
        </p:txBody>
      </p:sp>
      <p:sp>
        <p:nvSpPr>
          <p:cNvPr id="8" name="Prostokąt 7"/>
          <p:cNvSpPr/>
          <p:nvPr/>
        </p:nvSpPr>
        <p:spPr>
          <a:xfrm>
            <a:off x="4644008" y="836712"/>
            <a:ext cx="4104456" cy="535531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dirty="0" smtClean="0"/>
              <a:t>    </a:t>
            </a:r>
            <a:r>
              <a:rPr lang="pl-PL" dirty="0" err="1" smtClean="0">
                <a:solidFill>
                  <a:srgbClr val="FF0000"/>
                </a:solidFill>
              </a:rPr>
              <a:t>pipe_fd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>
                <a:solidFill>
                  <a:srgbClr val="FF0000"/>
                </a:solidFill>
              </a:rPr>
              <a:t>= open(FIFO_NAME, </a:t>
            </a:r>
            <a:endParaRPr lang="pl-PL" dirty="0" smtClean="0">
              <a:solidFill>
                <a:srgbClr val="FF0000"/>
              </a:solidFill>
            </a:endParaRPr>
          </a:p>
          <a:p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smtClean="0">
                <a:solidFill>
                  <a:srgbClr val="FF0000"/>
                </a:solidFill>
              </a:rPr>
              <a:t>                                </a:t>
            </a:r>
            <a:r>
              <a:rPr lang="pl-PL" dirty="0" err="1" smtClean="0">
                <a:solidFill>
                  <a:srgbClr val="FF0000"/>
                </a:solidFill>
              </a:rPr>
              <a:t>open_mode</a:t>
            </a:r>
            <a:r>
              <a:rPr lang="pl-PL" dirty="0">
                <a:solidFill>
                  <a:srgbClr val="FF0000"/>
                </a:solidFill>
              </a:rPr>
              <a:t>);</a:t>
            </a:r>
          </a:p>
          <a:p>
            <a:r>
              <a:rPr lang="pl-PL" dirty="0" smtClean="0">
                <a:solidFill>
                  <a:srgbClr val="FF0000"/>
                </a:solidFill>
              </a:rPr>
              <a:t>    </a:t>
            </a:r>
            <a:r>
              <a:rPr lang="en-US" dirty="0" err="1" smtClean="0"/>
              <a:t>printf</a:t>
            </a:r>
            <a:r>
              <a:rPr lang="en-US" dirty="0"/>
              <a:t>(“Process %d result %d\n”, </a:t>
            </a:r>
            <a:endParaRPr lang="pl-PL" dirty="0" smtClean="0"/>
          </a:p>
          <a:p>
            <a:r>
              <a:rPr lang="pl-PL" dirty="0"/>
              <a:t> </a:t>
            </a:r>
            <a:r>
              <a:rPr lang="pl-PL" dirty="0" smtClean="0"/>
              <a:t>                              </a:t>
            </a:r>
            <a:r>
              <a:rPr lang="en-US" dirty="0" err="1" smtClean="0"/>
              <a:t>getpid</a:t>
            </a:r>
            <a:r>
              <a:rPr lang="en-US" dirty="0"/>
              <a:t>(), </a:t>
            </a:r>
            <a:r>
              <a:rPr lang="en-US" dirty="0" err="1"/>
              <a:t>pipe_fd</a:t>
            </a:r>
            <a:r>
              <a:rPr lang="en-US" dirty="0"/>
              <a:t>);</a:t>
            </a:r>
          </a:p>
          <a:p>
            <a:r>
              <a:rPr lang="pl-PL" dirty="0" smtClean="0"/>
              <a:t>    </a:t>
            </a:r>
            <a:r>
              <a:rPr lang="pl-PL" dirty="0" err="1" smtClean="0"/>
              <a:t>if</a:t>
            </a:r>
            <a:r>
              <a:rPr lang="pl-PL" dirty="0" smtClean="0"/>
              <a:t> </a:t>
            </a:r>
            <a:r>
              <a:rPr lang="pl-PL" dirty="0"/>
              <a:t>(</a:t>
            </a:r>
            <a:r>
              <a:rPr lang="pl-PL" dirty="0" err="1"/>
              <a:t>pipe_fd</a:t>
            </a:r>
            <a:r>
              <a:rPr lang="pl-PL" dirty="0"/>
              <a:t> != -1) </a:t>
            </a:r>
            <a:endParaRPr lang="pl-PL" dirty="0" smtClean="0"/>
          </a:p>
          <a:p>
            <a:r>
              <a:rPr lang="pl-PL" dirty="0"/>
              <a:t> </a:t>
            </a:r>
            <a:r>
              <a:rPr lang="pl-PL" dirty="0" smtClean="0"/>
              <a:t>   {</a:t>
            </a:r>
            <a:r>
              <a:rPr lang="pl-PL" dirty="0"/>
              <a:t> </a:t>
            </a:r>
            <a:r>
              <a:rPr lang="pl-PL" dirty="0" smtClean="0"/>
              <a:t> do </a:t>
            </a:r>
          </a:p>
          <a:p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smtClean="0">
                <a:solidFill>
                  <a:srgbClr val="FF0000"/>
                </a:solidFill>
              </a:rPr>
              <a:t>      {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smtClean="0">
                <a:solidFill>
                  <a:srgbClr val="FF0000"/>
                </a:solidFill>
              </a:rPr>
              <a:t>  res </a:t>
            </a:r>
            <a:r>
              <a:rPr lang="pl-PL" dirty="0">
                <a:solidFill>
                  <a:srgbClr val="FF0000"/>
                </a:solidFill>
              </a:rPr>
              <a:t>= </a:t>
            </a:r>
            <a:r>
              <a:rPr lang="pl-PL" dirty="0" err="1">
                <a:solidFill>
                  <a:srgbClr val="FF0000"/>
                </a:solidFill>
              </a:rPr>
              <a:t>read</a:t>
            </a:r>
            <a:r>
              <a:rPr lang="pl-PL" dirty="0">
                <a:solidFill>
                  <a:srgbClr val="FF0000"/>
                </a:solidFill>
              </a:rPr>
              <a:t>(</a:t>
            </a:r>
            <a:r>
              <a:rPr lang="pl-PL" dirty="0" err="1">
                <a:solidFill>
                  <a:srgbClr val="FF0000"/>
                </a:solidFill>
              </a:rPr>
              <a:t>pipe_fd</a:t>
            </a:r>
            <a:r>
              <a:rPr lang="pl-PL" dirty="0">
                <a:solidFill>
                  <a:srgbClr val="FF0000"/>
                </a:solidFill>
              </a:rPr>
              <a:t>, </a:t>
            </a:r>
            <a:r>
              <a:rPr lang="pl-PL" dirty="0" err="1">
                <a:solidFill>
                  <a:srgbClr val="FF0000"/>
                </a:solidFill>
              </a:rPr>
              <a:t>buffer</a:t>
            </a:r>
            <a:r>
              <a:rPr lang="pl-PL" dirty="0">
                <a:solidFill>
                  <a:srgbClr val="FF0000"/>
                </a:solidFill>
              </a:rPr>
              <a:t>, </a:t>
            </a:r>
            <a:endParaRPr lang="pl-PL" dirty="0" smtClean="0">
              <a:solidFill>
                <a:srgbClr val="FF0000"/>
              </a:solidFill>
            </a:endParaRPr>
          </a:p>
          <a:p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smtClean="0">
                <a:solidFill>
                  <a:srgbClr val="FF0000"/>
                </a:solidFill>
              </a:rPr>
              <a:t>                                     BUFFER_SIZE</a:t>
            </a:r>
            <a:r>
              <a:rPr lang="pl-PL" dirty="0">
                <a:solidFill>
                  <a:srgbClr val="FF0000"/>
                </a:solidFill>
              </a:rPr>
              <a:t>);</a:t>
            </a:r>
          </a:p>
          <a:p>
            <a:r>
              <a:rPr lang="pl-PL" dirty="0" smtClean="0"/>
              <a:t>           </a:t>
            </a:r>
            <a:r>
              <a:rPr lang="pl-PL" dirty="0" err="1" smtClean="0"/>
              <a:t>bytes_read</a:t>
            </a:r>
            <a:r>
              <a:rPr lang="pl-PL" dirty="0" smtClean="0"/>
              <a:t> </a:t>
            </a:r>
            <a:r>
              <a:rPr lang="pl-PL" dirty="0"/>
              <a:t>+= res;</a:t>
            </a:r>
          </a:p>
          <a:p>
            <a:r>
              <a:rPr lang="pl-PL" dirty="0" smtClean="0"/>
              <a:t>        } </a:t>
            </a:r>
            <a:r>
              <a:rPr lang="pl-PL" dirty="0" err="1"/>
              <a:t>while</a:t>
            </a:r>
            <a:r>
              <a:rPr lang="pl-PL" dirty="0"/>
              <a:t> (res &gt; 0);</a:t>
            </a:r>
          </a:p>
          <a:p>
            <a:r>
              <a:rPr lang="pl-PL" dirty="0" smtClean="0">
                <a:solidFill>
                  <a:srgbClr val="FF0000"/>
                </a:solidFill>
              </a:rPr>
              <a:t>       (</a:t>
            </a:r>
            <a:r>
              <a:rPr lang="pl-PL" dirty="0" err="1">
                <a:solidFill>
                  <a:srgbClr val="FF0000"/>
                </a:solidFill>
              </a:rPr>
              <a:t>void</a:t>
            </a:r>
            <a:r>
              <a:rPr lang="pl-PL" dirty="0">
                <a:solidFill>
                  <a:srgbClr val="FF0000"/>
                </a:solidFill>
              </a:rPr>
              <a:t>)</a:t>
            </a:r>
            <a:r>
              <a:rPr lang="pl-PL" dirty="0" err="1">
                <a:solidFill>
                  <a:srgbClr val="FF0000"/>
                </a:solidFill>
              </a:rPr>
              <a:t>close</a:t>
            </a:r>
            <a:r>
              <a:rPr lang="pl-PL" dirty="0">
                <a:solidFill>
                  <a:srgbClr val="FF0000"/>
                </a:solidFill>
              </a:rPr>
              <a:t>(</a:t>
            </a:r>
            <a:r>
              <a:rPr lang="pl-PL" dirty="0" err="1">
                <a:solidFill>
                  <a:srgbClr val="FF0000"/>
                </a:solidFill>
              </a:rPr>
              <a:t>pipe_fd</a:t>
            </a:r>
            <a:r>
              <a:rPr lang="pl-PL" dirty="0">
                <a:solidFill>
                  <a:srgbClr val="FF0000"/>
                </a:solidFill>
              </a:rPr>
              <a:t>);</a:t>
            </a:r>
          </a:p>
          <a:p>
            <a:r>
              <a:rPr lang="pl-PL" dirty="0" smtClean="0">
                <a:solidFill>
                  <a:srgbClr val="FF0000"/>
                </a:solidFill>
              </a:rPr>
              <a:t>    </a:t>
            </a:r>
            <a:r>
              <a:rPr lang="pl-PL" dirty="0" smtClean="0"/>
              <a:t>}</a:t>
            </a:r>
            <a:endParaRPr lang="pl-PL" dirty="0"/>
          </a:p>
          <a:p>
            <a:r>
              <a:rPr lang="pl-PL" dirty="0" smtClean="0"/>
              <a:t>    </a:t>
            </a:r>
            <a:r>
              <a:rPr lang="pl-PL" dirty="0" err="1" smtClean="0"/>
              <a:t>else</a:t>
            </a:r>
            <a:r>
              <a:rPr lang="pl-PL" dirty="0" smtClean="0"/>
              <a:t> </a:t>
            </a:r>
          </a:p>
          <a:p>
            <a:r>
              <a:rPr lang="pl-PL" dirty="0"/>
              <a:t> </a:t>
            </a:r>
            <a:r>
              <a:rPr lang="pl-PL" dirty="0" smtClean="0"/>
              <a:t>   {</a:t>
            </a:r>
            <a:r>
              <a:rPr lang="pl-PL" dirty="0"/>
              <a:t> </a:t>
            </a:r>
            <a:r>
              <a:rPr lang="pl-PL" dirty="0" smtClean="0"/>
              <a:t>  </a:t>
            </a:r>
            <a:r>
              <a:rPr lang="pl-PL" dirty="0" err="1" smtClean="0"/>
              <a:t>exit</a:t>
            </a:r>
            <a:r>
              <a:rPr lang="pl-PL" dirty="0" smtClean="0"/>
              <a:t>(EXIT_FAILURE</a:t>
            </a:r>
            <a:r>
              <a:rPr lang="pl-PL" dirty="0"/>
              <a:t>);</a:t>
            </a:r>
          </a:p>
          <a:p>
            <a:r>
              <a:rPr lang="pl-PL" dirty="0" smtClean="0"/>
              <a:t>    }</a:t>
            </a:r>
            <a:endParaRPr lang="pl-PL" dirty="0"/>
          </a:p>
          <a:p>
            <a:r>
              <a:rPr lang="pl-PL" dirty="0" smtClean="0"/>
              <a:t>    </a:t>
            </a:r>
            <a:r>
              <a:rPr lang="en-US" dirty="0" err="1" smtClean="0"/>
              <a:t>printf</a:t>
            </a:r>
            <a:r>
              <a:rPr lang="en-US" dirty="0"/>
              <a:t>(“Process %d finished, %d bytes </a:t>
            </a:r>
            <a:r>
              <a:rPr lang="pl-PL" dirty="0" smtClean="0"/>
              <a:t>  </a:t>
            </a:r>
          </a:p>
          <a:p>
            <a:r>
              <a:rPr lang="pl-PL" dirty="0"/>
              <a:t> </a:t>
            </a:r>
            <a:r>
              <a:rPr lang="pl-PL" dirty="0" smtClean="0"/>
              <a:t>   </a:t>
            </a:r>
            <a:r>
              <a:rPr lang="en-US" dirty="0" smtClean="0"/>
              <a:t>read\n</a:t>
            </a:r>
            <a:r>
              <a:rPr lang="en-US" dirty="0"/>
              <a:t>”, </a:t>
            </a:r>
            <a:r>
              <a:rPr lang="en-US" dirty="0" err="1"/>
              <a:t>getpid</a:t>
            </a:r>
            <a:r>
              <a:rPr lang="en-US" dirty="0"/>
              <a:t>(), </a:t>
            </a:r>
            <a:r>
              <a:rPr lang="en-US" dirty="0" err="1"/>
              <a:t>bytes_read</a:t>
            </a:r>
            <a:r>
              <a:rPr lang="en-US" dirty="0"/>
              <a:t>);</a:t>
            </a:r>
          </a:p>
          <a:p>
            <a:r>
              <a:rPr lang="pl-PL" dirty="0" smtClean="0"/>
              <a:t>    </a:t>
            </a:r>
            <a:r>
              <a:rPr lang="pl-PL" dirty="0" err="1" smtClean="0"/>
              <a:t>exit</a:t>
            </a:r>
            <a:r>
              <a:rPr lang="pl-PL" dirty="0" smtClean="0"/>
              <a:t>(EXIT_SUCCESS</a:t>
            </a:r>
            <a:r>
              <a:rPr lang="pl-PL" dirty="0"/>
              <a:t>);</a:t>
            </a:r>
          </a:p>
          <a:p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21402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490066"/>
          </a:xfrm>
        </p:spPr>
        <p:txBody>
          <a:bodyPr>
            <a:noAutofit/>
          </a:bodyPr>
          <a:lstStyle/>
          <a:p>
            <a:r>
              <a:rPr lang="pl-PL" sz="2800" dirty="0" smtClean="0"/>
              <a:t>Przykładowy rezultat pracy podanych 2 programów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34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107504" y="980727"/>
            <a:ext cx="4176464" cy="424731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dirty="0"/>
              <a:t>$ </a:t>
            </a:r>
            <a:r>
              <a:rPr lang="pl-PL" dirty="0">
                <a:solidFill>
                  <a:srgbClr val="FF0000"/>
                </a:solidFill>
              </a:rPr>
              <a:t>./</a:t>
            </a:r>
            <a:r>
              <a:rPr lang="pl-PL" b="1" dirty="0">
                <a:solidFill>
                  <a:srgbClr val="FF0000"/>
                </a:solidFill>
              </a:rPr>
              <a:t>fifo3 &amp;</a:t>
            </a:r>
          </a:p>
          <a:p>
            <a:r>
              <a:rPr lang="pl-PL" dirty="0"/>
              <a:t>[1] 375</a:t>
            </a:r>
          </a:p>
          <a:p>
            <a:r>
              <a:rPr lang="en-US" dirty="0"/>
              <a:t>Process 375 opening FIFO O_WRONLY</a:t>
            </a:r>
          </a:p>
          <a:p>
            <a:r>
              <a:rPr lang="pl-PL" dirty="0"/>
              <a:t>$ </a:t>
            </a:r>
            <a:r>
              <a:rPr lang="pl-PL" b="1" dirty="0" err="1">
                <a:solidFill>
                  <a:srgbClr val="FF0000"/>
                </a:solidFill>
              </a:rPr>
              <a:t>time</a:t>
            </a:r>
            <a:r>
              <a:rPr lang="pl-PL" b="1" dirty="0">
                <a:solidFill>
                  <a:srgbClr val="FF0000"/>
                </a:solidFill>
              </a:rPr>
              <a:t> ./fifo4</a:t>
            </a:r>
          </a:p>
          <a:p>
            <a:r>
              <a:rPr lang="en-US" dirty="0"/>
              <a:t>Process 377 opening FIFO O_RDONLY</a:t>
            </a:r>
          </a:p>
          <a:p>
            <a:r>
              <a:rPr lang="pl-PL" dirty="0" err="1"/>
              <a:t>Process</a:t>
            </a:r>
            <a:r>
              <a:rPr lang="pl-PL" dirty="0"/>
              <a:t> 375 </a:t>
            </a:r>
            <a:r>
              <a:rPr lang="pl-PL" dirty="0" err="1"/>
              <a:t>result</a:t>
            </a:r>
            <a:r>
              <a:rPr lang="pl-PL" dirty="0"/>
              <a:t> 3</a:t>
            </a:r>
          </a:p>
          <a:p>
            <a:r>
              <a:rPr lang="pl-PL" dirty="0" err="1"/>
              <a:t>Process</a:t>
            </a:r>
            <a:r>
              <a:rPr lang="pl-PL" dirty="0"/>
              <a:t> 377 </a:t>
            </a:r>
            <a:r>
              <a:rPr lang="pl-PL" dirty="0" err="1"/>
              <a:t>result</a:t>
            </a:r>
            <a:r>
              <a:rPr lang="pl-PL" dirty="0"/>
              <a:t> 3</a:t>
            </a:r>
          </a:p>
          <a:p>
            <a:r>
              <a:rPr lang="pl-PL" dirty="0" err="1"/>
              <a:t>Process</a:t>
            </a:r>
            <a:r>
              <a:rPr lang="pl-PL" dirty="0"/>
              <a:t> 375 </a:t>
            </a:r>
            <a:r>
              <a:rPr lang="pl-PL" dirty="0" err="1"/>
              <a:t>finished</a:t>
            </a:r>
            <a:endParaRPr lang="pl-PL" dirty="0"/>
          </a:p>
          <a:p>
            <a:r>
              <a:rPr lang="en-US" dirty="0"/>
              <a:t>Process 377 finished, 10485760 bytes read</a:t>
            </a:r>
          </a:p>
          <a:p>
            <a:endParaRPr lang="pl-PL" dirty="0" smtClean="0"/>
          </a:p>
          <a:p>
            <a:r>
              <a:rPr lang="pl-PL" dirty="0" smtClean="0"/>
              <a:t>real 	0m0.053s</a:t>
            </a:r>
            <a:endParaRPr lang="pl-PL" dirty="0"/>
          </a:p>
          <a:p>
            <a:r>
              <a:rPr lang="pl-PL" dirty="0" err="1"/>
              <a:t>user</a:t>
            </a:r>
            <a:r>
              <a:rPr lang="pl-PL" dirty="0"/>
              <a:t> </a:t>
            </a:r>
            <a:r>
              <a:rPr lang="pl-PL" dirty="0" smtClean="0"/>
              <a:t>	0m0.020s</a:t>
            </a:r>
            <a:endParaRPr lang="pl-PL" dirty="0"/>
          </a:p>
          <a:p>
            <a:r>
              <a:rPr lang="pl-PL" dirty="0" err="1"/>
              <a:t>sys</a:t>
            </a:r>
            <a:r>
              <a:rPr lang="pl-PL" dirty="0"/>
              <a:t> </a:t>
            </a:r>
            <a:r>
              <a:rPr lang="pl-PL" dirty="0" smtClean="0"/>
              <a:t>	0m0.040s</a:t>
            </a:r>
            <a:endParaRPr lang="pl-PL" dirty="0"/>
          </a:p>
          <a:p>
            <a:endParaRPr lang="pl-PL" dirty="0" smtClean="0"/>
          </a:p>
          <a:p>
            <a:r>
              <a:rPr lang="pl-PL" dirty="0" smtClean="0"/>
              <a:t>[</a:t>
            </a:r>
            <a:r>
              <a:rPr lang="pl-PL" dirty="0"/>
              <a:t>1]+ </a:t>
            </a:r>
            <a:r>
              <a:rPr lang="pl-PL" dirty="0" err="1"/>
              <a:t>Done</a:t>
            </a:r>
            <a:r>
              <a:rPr lang="pl-PL" dirty="0"/>
              <a:t> fifo3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4788024" y="1412776"/>
            <a:ext cx="4321439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Oba programy korzystają z FIFO w trybie </a:t>
            </a:r>
            <a:br>
              <a:rPr lang="pl-PL" dirty="0" smtClean="0"/>
            </a:br>
            <a:r>
              <a:rPr lang="pl-PL" dirty="0" smtClean="0"/>
              <a:t>blokującym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Najpierw uruchamiany jest producent,</a:t>
            </a:r>
            <a:br>
              <a:rPr lang="pl-PL" dirty="0" smtClean="0"/>
            </a:br>
            <a:r>
              <a:rPr lang="pl-PL" dirty="0" smtClean="0"/>
              <a:t>który blokuje się, czekając na otwarcie</a:t>
            </a:r>
            <a:br>
              <a:rPr lang="pl-PL" dirty="0" smtClean="0"/>
            </a:br>
            <a:r>
              <a:rPr lang="pl-PL" dirty="0" smtClean="0"/>
              <a:t>FIFO przez program odczytujący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Kiedy uruchomiony zostanie konsument, </a:t>
            </a:r>
            <a:br>
              <a:rPr lang="pl-PL" dirty="0" smtClean="0"/>
            </a:br>
            <a:r>
              <a:rPr lang="pl-PL" dirty="0" smtClean="0"/>
              <a:t>program zapisujący odblokowuje się </a:t>
            </a:r>
            <a:br>
              <a:rPr lang="pl-PL" dirty="0" smtClean="0"/>
            </a:br>
            <a:r>
              <a:rPr lang="pl-PL" dirty="0" smtClean="0"/>
              <a:t>i zaczyna wprowadzać dane do potoku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W tym samym czasie program </a:t>
            </a:r>
            <a:br>
              <a:rPr lang="pl-PL" dirty="0" smtClean="0"/>
            </a:br>
            <a:r>
              <a:rPr lang="pl-PL" dirty="0" smtClean="0"/>
              <a:t>odczytujący rozpoczyna czytanie</a:t>
            </a:r>
            <a:br>
              <a:rPr lang="pl-PL" dirty="0" smtClean="0"/>
            </a:br>
            <a:r>
              <a:rPr lang="pl-PL" dirty="0" smtClean="0"/>
              <a:t>danych z potoku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1402796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Sygnały - wprowadzenie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 smtClean="0"/>
              <a:t>Sygnał to zdarzenie w systemie Linux powstałe w odpowiedzi na zaistnienie pewnych okoliczności</a:t>
            </a:r>
          </a:p>
          <a:p>
            <a:r>
              <a:rPr lang="pl-PL" dirty="0" smtClean="0"/>
              <a:t>Po otrzymaniu sygnału proces może podjąć określone czynności</a:t>
            </a:r>
          </a:p>
          <a:p>
            <a:r>
              <a:rPr lang="pl-PL" dirty="0" smtClean="0"/>
              <a:t>Sygnały są generowane przez niektóre błędy (naruszenie segmentów pamięci, błędy jednostki zmiennoprzecinkowej)</a:t>
            </a:r>
          </a:p>
          <a:p>
            <a:r>
              <a:rPr lang="pl-PL" dirty="0" smtClean="0"/>
              <a:t>Mogą być generowane przez powłokę i programy obsługi terminala, aby wykonać przerwanie.</a:t>
            </a:r>
          </a:p>
          <a:p>
            <a:r>
              <a:rPr lang="pl-PL" dirty="0" smtClean="0"/>
              <a:t>Mogą być też jawnie wysyłane z jednego procesu do drugiego w celu przesłania informacji lub modyfikacji pracy procesu.</a:t>
            </a:r>
          </a:p>
          <a:p>
            <a:r>
              <a:rPr lang="pl-PL" dirty="0" smtClean="0"/>
              <a:t>Na poziomie interfejsu można:</a:t>
            </a:r>
          </a:p>
          <a:p>
            <a:pPr lvl="1"/>
            <a:r>
              <a:rPr lang="pl-PL" dirty="0" smtClean="0"/>
              <a:t>Generować sygnały</a:t>
            </a:r>
          </a:p>
          <a:p>
            <a:pPr lvl="1"/>
            <a:r>
              <a:rPr lang="pl-PL" dirty="0" smtClean="0"/>
              <a:t>Przechwytywać sygnały</a:t>
            </a:r>
          </a:p>
          <a:p>
            <a:pPr lvl="1"/>
            <a:r>
              <a:rPr lang="pl-PL" dirty="0" smtClean="0"/>
              <a:t>Wykonywać na ich podstawie pewne czynności</a:t>
            </a:r>
          </a:p>
          <a:p>
            <a:pPr lvl="1"/>
            <a:r>
              <a:rPr lang="pl-PL" dirty="0" smtClean="0"/>
              <a:t>Zignorować (ale nie wszystkie).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35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996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Tablica sygnałów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8426212"/>
              </p:ext>
            </p:extLst>
          </p:nvPr>
        </p:nvGraphicFramePr>
        <p:xfrm>
          <a:off x="467544" y="908720"/>
          <a:ext cx="8136904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6135"/>
                <a:gridCol w="5990769"/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Nazwa sygnału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Opis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SIGABORT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*Przerwanie procesu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SIGALRM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Zegar alarmowy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SIGFPE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*Wyjątek związany z jednostką zmiennoprzecinkową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SIGHUP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Zawieszenie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SIGILL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*Nielegalna instrukcja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SIGINT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Przerwanie z terminala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SIGKILL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„Zabójstwo” (nie można go przechwycić</a:t>
                      </a:r>
                      <a:r>
                        <a:rPr lang="pl-PL" baseline="0" dirty="0" smtClean="0"/>
                        <a:t> ani zignorować)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SIGPIPE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Zapis</a:t>
                      </a:r>
                      <a:r>
                        <a:rPr lang="pl-PL" baseline="0" dirty="0" smtClean="0"/>
                        <a:t> do potoku bez odbiorcy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SIGQUIT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Sygnał</a:t>
                      </a:r>
                      <a:r>
                        <a:rPr lang="pl-PL" baseline="0" dirty="0" smtClean="0"/>
                        <a:t> zakończenia terminala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SIGSEGV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*Dostęp do niewłaściwego segmentu</a:t>
                      </a:r>
                      <a:r>
                        <a:rPr lang="pl-PL" baseline="0" dirty="0" smtClean="0"/>
                        <a:t> pamięci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SIGTERM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Zakończenie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SIGUSR1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Sygnał</a:t>
                      </a:r>
                      <a:r>
                        <a:rPr lang="pl-PL" baseline="0" dirty="0" smtClean="0"/>
                        <a:t> 1 zdefiniowany przez użytkownika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SIGUSR2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Sygnał</a:t>
                      </a:r>
                      <a:r>
                        <a:rPr lang="pl-PL" baseline="0" dirty="0" smtClean="0"/>
                        <a:t> 1 zdefiniowany przez użytkownika</a:t>
                      </a:r>
                      <a:endParaRPr lang="pl-PL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36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615693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Reakcja procesów na sygnały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Jeśli proces otrzyma jeden z wymienionych wyżej sygnałów i nie jest przygotowany na jego przechwycenie, to zostaje natychmiast zakończony</a:t>
            </a:r>
          </a:p>
          <a:p>
            <a:r>
              <a:rPr lang="pl-PL" dirty="0" smtClean="0"/>
              <a:t>W przypadkach sygnałów oznaczonych * mogą zostać podjęte w systemie czynności zależne od implementacji</a:t>
            </a:r>
          </a:p>
          <a:p>
            <a:r>
              <a:rPr lang="pl-PL" dirty="0" smtClean="0"/>
              <a:t>W chwili takiego zakończenia procesu w jego bieżącym katalogu tworzony jest plik „</a:t>
            </a:r>
            <a:r>
              <a:rPr lang="pl-PL" dirty="0" err="1" smtClean="0"/>
              <a:t>core</a:t>
            </a:r>
            <a:r>
              <a:rPr lang="pl-PL" dirty="0" smtClean="0"/>
              <a:t>” zawierający zrzut pamięci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37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606802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Sygnały dodatkowe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38</a:t>
            </a:fld>
            <a:endParaRPr lang="pl-PL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98110"/>
              </p:ext>
            </p:extLst>
          </p:nvPr>
        </p:nvGraphicFramePr>
        <p:xfrm>
          <a:off x="539552" y="1397000"/>
          <a:ext cx="8208912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6408712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Nazwa sygnału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Opis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SIGCHLD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Proces potomny zatrzymał się lub zakończył pracę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SIGCONT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Wznowienie wykonania, o ile proces był zatrzymany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SIGSTOP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Zatrzymanie</a:t>
                      </a:r>
                      <a:r>
                        <a:rPr lang="pl-PL" baseline="0" dirty="0" smtClean="0"/>
                        <a:t> wykonywania (nie można go przechwycić ani zignorować)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SIGTSTP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Sygnał zatrzymania</a:t>
                      </a:r>
                      <a:r>
                        <a:rPr lang="pl-PL" baseline="0" dirty="0" smtClean="0"/>
                        <a:t> terminala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SIGTTIN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Proces pracujący w tle</a:t>
                      </a:r>
                      <a:r>
                        <a:rPr lang="pl-PL" baseline="0" dirty="0" smtClean="0"/>
                        <a:t> próbuje przeprowadzić odczyt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SIGTTOU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Proces pracujący w tle próbuje przeprowadzić zapis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pole tekstowe 6"/>
          <p:cNvSpPr txBox="1"/>
          <p:nvPr/>
        </p:nvSpPr>
        <p:spPr>
          <a:xfrm>
            <a:off x="683568" y="4725144"/>
            <a:ext cx="82089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SIGCHILD można zastosować do sterowania procesami potomnymi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Pozostałe, poza SIGCONT powodują zatrzymanie otrzymujących je procesów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Normalnie skonfigurowany terminal po przyciśnięciu kombinacji </a:t>
            </a:r>
            <a:r>
              <a:rPr lang="pl-PL" dirty="0" err="1" smtClean="0"/>
              <a:t>Ctrl+C</a:t>
            </a:r>
            <a:r>
              <a:rPr lang="pl-PL" dirty="0" smtClean="0"/>
              <a:t> powoduje wysłanie sygnału SIGINT do pierwszoplanowego procesu uruchomionego na tym terminalu.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7051631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490066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Manipulowanie sygnałami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772816"/>
            <a:ext cx="8496944" cy="4608512"/>
          </a:xfrm>
        </p:spPr>
        <p:txBody>
          <a:bodyPr>
            <a:normAutofit fontScale="85000" lnSpcReduction="20000"/>
          </a:bodyPr>
          <a:lstStyle/>
          <a:p>
            <a:r>
              <a:rPr lang="pl-PL" dirty="0" smtClean="0"/>
              <a:t>Funkcja </a:t>
            </a:r>
            <a:r>
              <a:rPr lang="pl-PL" dirty="0" err="1" smtClean="0"/>
              <a:t>signal</a:t>
            </a:r>
            <a:r>
              <a:rPr lang="pl-PL" dirty="0" smtClean="0"/>
              <a:t> przyjmuje 2 parametry:</a:t>
            </a:r>
          </a:p>
          <a:p>
            <a:pPr lvl="1"/>
            <a:r>
              <a:rPr lang="pl-PL" dirty="0" smtClean="0"/>
              <a:t>Sygnał, który należy przechwycić lub zignorować (</a:t>
            </a:r>
            <a:r>
              <a:rPr lang="pl-PL" dirty="0" err="1" smtClean="0"/>
              <a:t>sig</a:t>
            </a:r>
            <a:r>
              <a:rPr lang="pl-PL" dirty="0" smtClean="0"/>
              <a:t>)</a:t>
            </a:r>
          </a:p>
          <a:p>
            <a:pPr lvl="1"/>
            <a:r>
              <a:rPr lang="pl-PL" dirty="0" smtClean="0"/>
              <a:t>Funkcję, którą należy wywołać po otrzymaniu sygnału, która:</a:t>
            </a:r>
          </a:p>
          <a:p>
            <a:pPr lvl="2"/>
            <a:r>
              <a:rPr lang="pl-PL" dirty="0" smtClean="0"/>
              <a:t>Musi przyjmować pojedynczy argument tupu </a:t>
            </a:r>
            <a:r>
              <a:rPr lang="pl-PL" dirty="0" err="1" smtClean="0"/>
              <a:t>int</a:t>
            </a:r>
            <a:r>
              <a:rPr lang="pl-PL" dirty="0" smtClean="0"/>
              <a:t>, a sama być typu </a:t>
            </a:r>
            <a:r>
              <a:rPr lang="pl-PL" dirty="0" err="1" smtClean="0"/>
              <a:t>void</a:t>
            </a:r>
            <a:endParaRPr lang="pl-PL" dirty="0" smtClean="0"/>
          </a:p>
          <a:p>
            <a:r>
              <a:rPr lang="pl-PL" dirty="0" smtClean="0"/>
              <a:t>Funkcja </a:t>
            </a:r>
            <a:r>
              <a:rPr lang="pl-PL" dirty="0" err="1" smtClean="0"/>
              <a:t>signal</a:t>
            </a:r>
            <a:r>
              <a:rPr lang="pl-PL" dirty="0" smtClean="0"/>
              <a:t> zwraca z kolei funkcję tego samego typu – poprzednią wartość funkcji ustawionej do obsługi sygnału, albo jedną z wartości specjalnych:</a:t>
            </a:r>
          </a:p>
          <a:p>
            <a:pPr lvl="1"/>
            <a:r>
              <a:rPr lang="pl-PL" dirty="0" smtClean="0"/>
              <a:t>SIG_IGN = zignorować sygnał</a:t>
            </a:r>
          </a:p>
          <a:p>
            <a:pPr lvl="1"/>
            <a:r>
              <a:rPr lang="pl-PL" dirty="0" smtClean="0"/>
              <a:t> SIG_DFL = przywrócić domyślne zachowanie</a:t>
            </a:r>
          </a:p>
          <a:p>
            <a:r>
              <a:rPr lang="pl-PL" dirty="0" smtClean="0"/>
              <a:t>W systemie Linux domyślne zachowanie przywracane </a:t>
            </a:r>
            <a:r>
              <a:rPr lang="pl-PL" smtClean="0"/>
              <a:t>jest automatycznie</a:t>
            </a:r>
            <a:endParaRPr lang="pl-PL" dirty="0" smtClean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39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2051720" y="908720"/>
            <a:ext cx="4572000" cy="646331"/>
          </a:xfrm>
          <a:prstGeom prst="rect">
            <a:avLst/>
          </a:prstGeom>
          <a:ln>
            <a:solidFill>
              <a:schemeClr val="dk1"/>
            </a:solidFill>
          </a:ln>
        </p:spPr>
        <p:txBody>
          <a:bodyPr>
            <a:spAutoFit/>
          </a:bodyPr>
          <a:lstStyle/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signal.h</a:t>
            </a:r>
            <a:r>
              <a:rPr lang="pl-PL" dirty="0"/>
              <a:t>&gt;</a:t>
            </a:r>
          </a:p>
          <a:p>
            <a:r>
              <a:rPr lang="pl-PL" dirty="0" err="1">
                <a:solidFill>
                  <a:srgbClr val="FF0000"/>
                </a:solidFill>
              </a:rPr>
              <a:t>void</a:t>
            </a:r>
            <a:r>
              <a:rPr lang="pl-PL" dirty="0">
                <a:solidFill>
                  <a:srgbClr val="FF0000"/>
                </a:solidFill>
              </a:rPr>
              <a:t> (*</a:t>
            </a:r>
            <a:r>
              <a:rPr lang="pl-PL" dirty="0" err="1">
                <a:solidFill>
                  <a:srgbClr val="FF0000"/>
                </a:solidFill>
              </a:rPr>
              <a:t>signal</a:t>
            </a:r>
            <a:r>
              <a:rPr lang="pl-PL" dirty="0">
                <a:solidFill>
                  <a:srgbClr val="FF0000"/>
                </a:solidFill>
              </a:rPr>
              <a:t>(</a:t>
            </a:r>
            <a:r>
              <a:rPr lang="pl-PL" dirty="0" err="1">
                <a:solidFill>
                  <a:srgbClr val="FF0000"/>
                </a:solidFill>
              </a:rPr>
              <a:t>int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sig</a:t>
            </a:r>
            <a:r>
              <a:rPr lang="pl-PL" dirty="0">
                <a:solidFill>
                  <a:srgbClr val="FF0000"/>
                </a:solidFill>
              </a:rPr>
              <a:t>, </a:t>
            </a:r>
            <a:r>
              <a:rPr lang="pl-PL" dirty="0" err="1">
                <a:solidFill>
                  <a:srgbClr val="FF0000"/>
                </a:solidFill>
              </a:rPr>
              <a:t>void</a:t>
            </a:r>
            <a:r>
              <a:rPr lang="pl-PL" dirty="0">
                <a:solidFill>
                  <a:srgbClr val="FF0000"/>
                </a:solidFill>
              </a:rPr>
              <a:t> (*</a:t>
            </a:r>
            <a:r>
              <a:rPr lang="pl-PL" dirty="0" err="1">
                <a:solidFill>
                  <a:srgbClr val="FF0000"/>
                </a:solidFill>
              </a:rPr>
              <a:t>func</a:t>
            </a:r>
            <a:r>
              <a:rPr lang="pl-PL" dirty="0">
                <a:solidFill>
                  <a:srgbClr val="FF0000"/>
                </a:solidFill>
              </a:rPr>
              <a:t>)(</a:t>
            </a:r>
            <a:r>
              <a:rPr lang="pl-PL" dirty="0" err="1">
                <a:solidFill>
                  <a:srgbClr val="FF0000"/>
                </a:solidFill>
              </a:rPr>
              <a:t>int</a:t>
            </a:r>
            <a:r>
              <a:rPr lang="pl-PL" dirty="0">
                <a:solidFill>
                  <a:srgbClr val="FF0000"/>
                </a:solidFill>
              </a:rPr>
              <a:t>)))(</a:t>
            </a:r>
            <a:r>
              <a:rPr lang="pl-PL" dirty="0" err="1">
                <a:solidFill>
                  <a:srgbClr val="FF0000"/>
                </a:solidFill>
              </a:rPr>
              <a:t>int</a:t>
            </a:r>
            <a:r>
              <a:rPr lang="pl-PL" dirty="0">
                <a:solidFill>
                  <a:srgbClr val="FF0000"/>
                </a:solidFill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311435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Podstawowe funkcje niskiego poziomu do obsługi plików i urządzeń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open: </a:t>
            </a:r>
            <a:r>
              <a:rPr lang="pl-PL" dirty="0" smtClean="0"/>
              <a:t>otwórz plik lub urządzenie</a:t>
            </a:r>
            <a:endParaRPr lang="en-US" dirty="0" smtClean="0"/>
          </a:p>
          <a:p>
            <a:r>
              <a:rPr lang="en-US" dirty="0" smtClean="0"/>
              <a:t>read: </a:t>
            </a:r>
            <a:r>
              <a:rPr lang="pl-PL" dirty="0" smtClean="0"/>
              <a:t>czytaj z otwartego pliku lub urządzenia</a:t>
            </a:r>
            <a:endParaRPr lang="en-US" dirty="0" smtClean="0"/>
          </a:p>
          <a:p>
            <a:r>
              <a:rPr lang="en-US" dirty="0" smtClean="0"/>
              <a:t>write: </a:t>
            </a:r>
            <a:r>
              <a:rPr lang="pl-PL" dirty="0" smtClean="0"/>
              <a:t>zapisz coś do otwartego urządzenia lub pliku</a:t>
            </a:r>
            <a:endParaRPr lang="en-US" dirty="0" smtClean="0"/>
          </a:p>
          <a:p>
            <a:r>
              <a:rPr lang="en-US" dirty="0" smtClean="0"/>
              <a:t>close: </a:t>
            </a:r>
            <a:r>
              <a:rPr lang="pl-PL" dirty="0" smtClean="0"/>
              <a:t>zamknij plik lub urządzenie</a:t>
            </a:r>
            <a:endParaRPr lang="en-US" dirty="0" smtClean="0"/>
          </a:p>
          <a:p>
            <a:r>
              <a:rPr lang="en-US" dirty="0" err="1" smtClean="0"/>
              <a:t>ioctl</a:t>
            </a:r>
            <a:r>
              <a:rPr lang="en-US" dirty="0" smtClean="0"/>
              <a:t>: </a:t>
            </a:r>
            <a:r>
              <a:rPr lang="pl-PL" dirty="0" smtClean="0"/>
              <a:t>przekaż informacje sterujące do sterownika urządzenia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393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490066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Prosta obsługa sygnałów - przykład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40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323528" y="1120400"/>
            <a:ext cx="4572000" cy="4801314"/>
          </a:xfrm>
          <a:prstGeom prst="rect">
            <a:avLst/>
          </a:prstGeom>
          <a:ln>
            <a:solidFill>
              <a:schemeClr val="dk1"/>
            </a:solidFill>
          </a:ln>
        </p:spPr>
        <p:txBody>
          <a:bodyPr>
            <a:spAutoFit/>
          </a:bodyPr>
          <a:lstStyle/>
          <a:p>
            <a:r>
              <a:rPr lang="pl-PL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signal.h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stdio.h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unistd.h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dirty="0" err="1">
                <a:latin typeface="Consolas" pitchFamily="49" charset="0"/>
                <a:cs typeface="Consolas" pitchFamily="49" charset="0"/>
              </a:rPr>
              <a:t>void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ouch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sig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pl-PL" dirty="0">
                <a:latin typeface="Consolas" pitchFamily="49" charset="0"/>
                <a:cs typeface="Consolas" pitchFamily="49" charset="0"/>
              </a:rPr>
              <a:t>{</a:t>
            </a:r>
          </a:p>
          <a:p>
            <a:r>
              <a:rPr lang="pl-PL" dirty="0" err="1">
                <a:latin typeface="Consolas" pitchFamily="49" charset="0"/>
                <a:cs typeface="Consolas" pitchFamily="49" charset="0"/>
              </a:rPr>
              <a:t>printf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(“OUCH! - I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got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signal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%d\n”,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sig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pl-PL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pl-PL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pl-PL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 </a:t>
            </a:r>
            <a:r>
              <a:rPr lang="pl-PL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signal</a:t>
            </a:r>
            <a:r>
              <a:rPr lang="pl-PL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(SIGINT, SIG_DFL);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r>
              <a:rPr lang="pl-PL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main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()</a:t>
            </a:r>
          </a:p>
          <a:p>
            <a:r>
              <a:rPr lang="pl-PL" dirty="0">
                <a:latin typeface="Consolas" pitchFamily="49" charset="0"/>
                <a:cs typeface="Consolas" pitchFamily="49" charset="0"/>
              </a:rPr>
              <a:t>{</a:t>
            </a:r>
          </a:p>
          <a:p>
            <a:r>
              <a:rPr lang="pl-PL" dirty="0">
                <a:latin typeface="Consolas" pitchFamily="49" charset="0"/>
                <a:cs typeface="Consolas" pitchFamily="49" charset="0"/>
              </a:rPr>
              <a:t>(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void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)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signal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(SIGINT,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ouch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pl-PL" dirty="0" err="1">
                <a:latin typeface="Consolas" pitchFamily="49" charset="0"/>
                <a:cs typeface="Consolas" pitchFamily="49" charset="0"/>
              </a:rPr>
              <a:t>while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(1) {</a:t>
            </a:r>
          </a:p>
          <a:p>
            <a:r>
              <a:rPr lang="pl-PL" dirty="0" err="1">
                <a:latin typeface="Consolas" pitchFamily="49" charset="0"/>
                <a:cs typeface="Consolas" pitchFamily="49" charset="0"/>
              </a:rPr>
              <a:t>printf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(“Hello World!\n”);</a:t>
            </a:r>
          </a:p>
          <a:p>
            <a:r>
              <a:rPr lang="pl-PL" dirty="0" err="1">
                <a:latin typeface="Consolas" pitchFamily="49" charset="0"/>
                <a:cs typeface="Consolas" pitchFamily="49" charset="0"/>
              </a:rPr>
              <a:t>sleep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(1);</a:t>
            </a:r>
          </a:p>
          <a:p>
            <a:r>
              <a:rPr lang="pl-PL" dirty="0">
                <a:latin typeface="Consolas" pitchFamily="49" charset="0"/>
                <a:cs typeface="Consolas" pitchFamily="49" charset="0"/>
              </a:rPr>
              <a:t>}</a:t>
            </a:r>
          </a:p>
          <a:p>
            <a:r>
              <a:rPr lang="pl-PL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7" name="Prostokąt 6"/>
          <p:cNvSpPr/>
          <p:nvPr/>
        </p:nvSpPr>
        <p:spPr>
          <a:xfrm>
            <a:off x="6084168" y="1175841"/>
            <a:ext cx="2718048" cy="3693319"/>
          </a:xfrm>
          <a:prstGeom prst="rect">
            <a:avLst/>
          </a:prstGeom>
          <a:ln>
            <a:solidFill>
              <a:schemeClr val="dk1"/>
            </a:solidFill>
          </a:ln>
        </p:spPr>
        <p:txBody>
          <a:bodyPr wrap="square">
            <a:spAutoFit/>
          </a:bodyPr>
          <a:lstStyle/>
          <a:p>
            <a:r>
              <a:rPr lang="pl-PL" dirty="0"/>
              <a:t>$ </a:t>
            </a:r>
            <a:r>
              <a:rPr lang="pl-PL" b="1" dirty="0"/>
              <a:t>./ctrlc1</a:t>
            </a:r>
          </a:p>
          <a:p>
            <a:r>
              <a:rPr lang="pl-PL" dirty="0"/>
              <a:t>Hello World!</a:t>
            </a:r>
          </a:p>
          <a:p>
            <a:r>
              <a:rPr lang="pl-PL" dirty="0"/>
              <a:t>Hello World!</a:t>
            </a:r>
          </a:p>
          <a:p>
            <a:r>
              <a:rPr lang="pl-PL" dirty="0"/>
              <a:t>Hello World!</a:t>
            </a:r>
          </a:p>
          <a:p>
            <a:r>
              <a:rPr lang="pl-PL" dirty="0"/>
              <a:t>Hello World!</a:t>
            </a:r>
          </a:p>
          <a:p>
            <a:r>
              <a:rPr lang="pl-PL" b="1" dirty="0"/>
              <a:t>^C</a:t>
            </a:r>
          </a:p>
          <a:p>
            <a:r>
              <a:rPr lang="en-US" dirty="0"/>
              <a:t>OUCH! - I got signal 2</a:t>
            </a:r>
          </a:p>
          <a:p>
            <a:r>
              <a:rPr lang="pl-PL" dirty="0"/>
              <a:t>Hello World!</a:t>
            </a:r>
          </a:p>
          <a:p>
            <a:r>
              <a:rPr lang="pl-PL" dirty="0"/>
              <a:t>Hello World!</a:t>
            </a:r>
          </a:p>
          <a:p>
            <a:r>
              <a:rPr lang="pl-PL" dirty="0"/>
              <a:t>Hello World!</a:t>
            </a:r>
          </a:p>
          <a:p>
            <a:r>
              <a:rPr lang="pl-PL" dirty="0"/>
              <a:t>Hello World!</a:t>
            </a:r>
          </a:p>
          <a:p>
            <a:r>
              <a:rPr lang="pl-PL" b="1" dirty="0"/>
              <a:t>^C</a:t>
            </a:r>
          </a:p>
          <a:p>
            <a:r>
              <a:rPr lang="pl-PL" dirty="0"/>
              <a:t>$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5284522" y="5157192"/>
            <a:ext cx="352513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Sygnał jest domyślnie obsługiwany</a:t>
            </a:r>
            <a:br>
              <a:rPr lang="pl-PL" dirty="0" smtClean="0"/>
            </a:br>
            <a:r>
              <a:rPr lang="pl-PL" dirty="0" smtClean="0"/>
              <a:t>tylko raz. Do ponownej obsługi</a:t>
            </a:r>
            <a:br>
              <a:rPr lang="pl-PL" dirty="0" smtClean="0"/>
            </a:br>
            <a:r>
              <a:rPr lang="pl-PL" dirty="0" smtClean="0"/>
              <a:t>trzeba procedurę obsługi ponownie</a:t>
            </a:r>
            <a:br>
              <a:rPr lang="pl-PL" dirty="0" smtClean="0"/>
            </a:br>
            <a:r>
              <a:rPr lang="pl-PL" dirty="0" smtClean="0"/>
              <a:t>„ustanowić” (pojawia się możliwość</a:t>
            </a:r>
            <a:br>
              <a:rPr lang="pl-PL" dirty="0" smtClean="0"/>
            </a:br>
            <a:r>
              <a:rPr lang="pl-PL" dirty="0" smtClean="0"/>
              <a:t>niezdążenia z ponowną obsługą).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255241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Wysyłanie sygnałów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41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3563888" y="148478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sys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/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types.h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signal.h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sv-SE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int kill(pid_t pid, int sig);</a:t>
            </a:r>
            <a:endParaRPr lang="pl-PL" dirty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467544" y="1484784"/>
            <a:ext cx="21443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Wysłanie sygnału do </a:t>
            </a:r>
            <a:br>
              <a:rPr lang="pl-PL" dirty="0" smtClean="0"/>
            </a:br>
            <a:r>
              <a:rPr lang="pl-PL" dirty="0" smtClean="0"/>
              <a:t>dowolnego procesu:</a:t>
            </a:r>
            <a:endParaRPr lang="pl-PL" dirty="0"/>
          </a:p>
        </p:txBody>
      </p:sp>
      <p:sp>
        <p:nvSpPr>
          <p:cNvPr id="8" name="Prostokąt 7"/>
          <p:cNvSpPr/>
          <p:nvPr/>
        </p:nvSpPr>
        <p:spPr>
          <a:xfrm>
            <a:off x="2843808" y="4401978"/>
            <a:ext cx="5849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unistd.h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unsigned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alarm(unsigned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seconds);</a:t>
            </a:r>
            <a:endParaRPr lang="pl-PL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395536" y="3282499"/>
            <a:ext cx="42346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Funkcja alarm planuje dostarczenie sygnału</a:t>
            </a:r>
            <a:br>
              <a:rPr lang="pl-PL" dirty="0" smtClean="0"/>
            </a:br>
            <a:r>
              <a:rPr lang="pl-PL" i="1" dirty="0" smtClean="0"/>
              <a:t>SIGALRM</a:t>
            </a:r>
            <a:r>
              <a:rPr lang="pl-PL" dirty="0" smtClean="0"/>
              <a:t> za </a:t>
            </a:r>
            <a:r>
              <a:rPr lang="pl-PL" i="1" dirty="0" err="1" smtClean="0"/>
              <a:t>seconds</a:t>
            </a:r>
            <a:r>
              <a:rPr lang="pl-PL" dirty="0" smtClean="0"/>
              <a:t> sekund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9955990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3184" y="202630"/>
            <a:ext cx="8435280" cy="490066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Symulator funkcji alarm - budzik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42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179512" y="764704"/>
            <a:ext cx="4248472" cy="5909310"/>
          </a:xfrm>
          <a:prstGeom prst="rect">
            <a:avLst/>
          </a:prstGeom>
          <a:ln>
            <a:solidFill>
              <a:schemeClr val="dk1"/>
            </a:solidFill>
          </a:ln>
        </p:spPr>
        <p:txBody>
          <a:bodyPr wrap="square">
            <a:spAutoFit/>
          </a:bodyPr>
          <a:lstStyle/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sys</a:t>
            </a:r>
            <a:r>
              <a:rPr lang="pl-PL" dirty="0"/>
              <a:t>/</a:t>
            </a:r>
            <a:r>
              <a:rPr lang="pl-PL" dirty="0" err="1"/>
              <a:t>types.h</a:t>
            </a:r>
            <a:r>
              <a:rPr lang="pl-PL" dirty="0"/>
              <a:t>&gt;</a:t>
            </a:r>
          </a:p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signal.h</a:t>
            </a:r>
            <a:r>
              <a:rPr lang="pl-PL" dirty="0"/>
              <a:t>&gt;</a:t>
            </a:r>
          </a:p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stdio.h</a:t>
            </a:r>
            <a:r>
              <a:rPr lang="pl-PL" dirty="0"/>
              <a:t>&gt;</a:t>
            </a:r>
          </a:p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unistd.h</a:t>
            </a:r>
            <a:r>
              <a:rPr lang="pl-PL" dirty="0"/>
              <a:t>&gt;</a:t>
            </a:r>
          </a:p>
          <a:p>
            <a:r>
              <a:rPr lang="pl-PL" dirty="0" err="1"/>
              <a:t>static</a:t>
            </a:r>
            <a:r>
              <a:rPr lang="pl-PL" dirty="0"/>
              <a:t> 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alarm_fired</a:t>
            </a:r>
            <a:r>
              <a:rPr lang="pl-PL" dirty="0"/>
              <a:t> = 0;</a:t>
            </a:r>
          </a:p>
          <a:p>
            <a:r>
              <a:rPr lang="pl-PL" dirty="0" err="1">
                <a:solidFill>
                  <a:srgbClr val="FF0000"/>
                </a:solidFill>
              </a:rPr>
              <a:t>void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ding</a:t>
            </a:r>
            <a:r>
              <a:rPr lang="pl-PL" dirty="0">
                <a:solidFill>
                  <a:srgbClr val="FF0000"/>
                </a:solidFill>
              </a:rPr>
              <a:t>(</a:t>
            </a:r>
            <a:r>
              <a:rPr lang="pl-PL" dirty="0" err="1">
                <a:solidFill>
                  <a:srgbClr val="FF0000"/>
                </a:solidFill>
              </a:rPr>
              <a:t>int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sig</a:t>
            </a:r>
            <a:r>
              <a:rPr lang="pl-PL" dirty="0">
                <a:solidFill>
                  <a:srgbClr val="FF0000"/>
                </a:solidFill>
              </a:rPr>
              <a:t>)</a:t>
            </a:r>
          </a:p>
          <a:p>
            <a:r>
              <a:rPr lang="pl-PL" dirty="0" smtClean="0">
                <a:solidFill>
                  <a:srgbClr val="FF0000"/>
                </a:solidFill>
              </a:rPr>
              <a:t>{ </a:t>
            </a:r>
            <a:r>
              <a:rPr lang="pl-PL" dirty="0" err="1" smtClean="0">
                <a:solidFill>
                  <a:srgbClr val="FF0000"/>
                </a:solidFill>
              </a:rPr>
              <a:t>alarm_fired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>
                <a:solidFill>
                  <a:srgbClr val="FF0000"/>
                </a:solidFill>
              </a:rPr>
              <a:t>= 1;</a:t>
            </a:r>
          </a:p>
          <a:p>
            <a:r>
              <a:rPr lang="pl-PL" dirty="0" smtClean="0">
                <a:solidFill>
                  <a:srgbClr val="FF0000"/>
                </a:solidFill>
              </a:rPr>
              <a:t>}</a:t>
            </a:r>
          </a:p>
          <a:p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main</a:t>
            </a:r>
            <a:r>
              <a:rPr lang="pl-PL" dirty="0"/>
              <a:t>()</a:t>
            </a:r>
          </a:p>
          <a:p>
            <a:r>
              <a:rPr lang="pl-PL" dirty="0" smtClean="0"/>
              <a:t>{ </a:t>
            </a:r>
            <a:r>
              <a:rPr lang="pl-PL" dirty="0" err="1" smtClean="0"/>
              <a:t>pid_t</a:t>
            </a:r>
            <a:r>
              <a:rPr lang="pl-PL" dirty="0" smtClean="0"/>
              <a:t> </a:t>
            </a:r>
            <a:r>
              <a:rPr lang="pl-PL" dirty="0" err="1"/>
              <a:t>pid</a:t>
            </a:r>
            <a:r>
              <a:rPr lang="pl-PL" dirty="0"/>
              <a:t>;</a:t>
            </a:r>
          </a:p>
          <a:p>
            <a:r>
              <a:rPr lang="pl-PL" dirty="0" smtClean="0"/>
              <a:t>  </a:t>
            </a:r>
            <a:r>
              <a:rPr lang="pl-PL" dirty="0" err="1" smtClean="0"/>
              <a:t>printf</a:t>
            </a:r>
            <a:r>
              <a:rPr lang="pl-PL" dirty="0"/>
              <a:t>(“alarm </a:t>
            </a:r>
            <a:r>
              <a:rPr lang="pl-PL" dirty="0" err="1"/>
              <a:t>application</a:t>
            </a:r>
            <a:r>
              <a:rPr lang="pl-PL" dirty="0"/>
              <a:t> </a:t>
            </a:r>
            <a:r>
              <a:rPr lang="pl-PL" dirty="0" err="1"/>
              <a:t>starting</a:t>
            </a:r>
            <a:r>
              <a:rPr lang="pl-PL" dirty="0"/>
              <a:t>\n”);</a:t>
            </a:r>
          </a:p>
          <a:p>
            <a:r>
              <a:rPr lang="pl-PL" dirty="0" smtClean="0"/>
              <a:t>  </a:t>
            </a:r>
            <a:r>
              <a:rPr lang="pl-PL" dirty="0" err="1" smtClean="0"/>
              <a:t>pid</a:t>
            </a:r>
            <a:r>
              <a:rPr lang="pl-PL" dirty="0" smtClean="0"/>
              <a:t> </a:t>
            </a:r>
            <a:r>
              <a:rPr lang="pl-PL" dirty="0"/>
              <a:t>= </a:t>
            </a:r>
            <a:r>
              <a:rPr lang="pl-PL" dirty="0" err="1"/>
              <a:t>fork</a:t>
            </a:r>
            <a:r>
              <a:rPr lang="pl-PL" dirty="0"/>
              <a:t>();</a:t>
            </a:r>
          </a:p>
          <a:p>
            <a:r>
              <a:rPr lang="pl-PL" dirty="0" smtClean="0"/>
              <a:t>  </a:t>
            </a:r>
            <a:r>
              <a:rPr lang="pl-PL" dirty="0" err="1" smtClean="0"/>
              <a:t>switch</a:t>
            </a:r>
            <a:r>
              <a:rPr lang="pl-PL" dirty="0" smtClean="0"/>
              <a:t>(</a:t>
            </a:r>
            <a:r>
              <a:rPr lang="pl-PL" dirty="0" err="1" smtClean="0"/>
              <a:t>pid</a:t>
            </a:r>
            <a:r>
              <a:rPr lang="pl-PL" dirty="0"/>
              <a:t>) {</a:t>
            </a:r>
          </a:p>
          <a:p>
            <a:r>
              <a:rPr lang="pl-PL" dirty="0" smtClean="0"/>
              <a:t>  </a:t>
            </a:r>
            <a:r>
              <a:rPr lang="pl-PL" dirty="0" err="1" smtClean="0"/>
              <a:t>case</a:t>
            </a:r>
            <a:r>
              <a:rPr lang="pl-PL" dirty="0" smtClean="0"/>
              <a:t> </a:t>
            </a:r>
            <a:r>
              <a:rPr lang="pl-PL" dirty="0"/>
              <a:t>-1</a:t>
            </a:r>
            <a:r>
              <a:rPr lang="pl-PL" dirty="0" smtClean="0"/>
              <a:t>:   /* </a:t>
            </a:r>
            <a:r>
              <a:rPr lang="pl-PL" dirty="0" err="1"/>
              <a:t>Failure</a:t>
            </a:r>
            <a:r>
              <a:rPr lang="pl-PL" dirty="0"/>
              <a:t> */</a:t>
            </a:r>
          </a:p>
          <a:p>
            <a:r>
              <a:rPr lang="pl-PL" dirty="0" smtClean="0"/>
              <a:t>                 </a:t>
            </a:r>
            <a:r>
              <a:rPr lang="pl-PL" dirty="0" err="1" smtClean="0"/>
              <a:t>perror</a:t>
            </a:r>
            <a:r>
              <a:rPr lang="pl-PL" dirty="0"/>
              <a:t>(“</a:t>
            </a:r>
            <a:r>
              <a:rPr lang="pl-PL" dirty="0" err="1"/>
              <a:t>fork</a:t>
            </a:r>
            <a:r>
              <a:rPr lang="pl-PL" dirty="0"/>
              <a:t> </a:t>
            </a:r>
            <a:r>
              <a:rPr lang="pl-PL" dirty="0" err="1"/>
              <a:t>failed</a:t>
            </a:r>
            <a:r>
              <a:rPr lang="pl-PL" dirty="0"/>
              <a:t>”);</a:t>
            </a:r>
          </a:p>
          <a:p>
            <a:r>
              <a:rPr lang="pl-PL" dirty="0" smtClean="0"/>
              <a:t>                 </a:t>
            </a:r>
            <a:r>
              <a:rPr lang="pl-PL" dirty="0" err="1" smtClean="0"/>
              <a:t>exit</a:t>
            </a:r>
            <a:r>
              <a:rPr lang="pl-PL" dirty="0" smtClean="0"/>
              <a:t>(1</a:t>
            </a:r>
            <a:r>
              <a:rPr lang="pl-PL" dirty="0"/>
              <a:t>);</a:t>
            </a:r>
          </a:p>
          <a:p>
            <a:r>
              <a:rPr lang="pl-PL" dirty="0" smtClean="0"/>
              <a:t>  </a:t>
            </a:r>
            <a:r>
              <a:rPr lang="pl-PL" dirty="0" err="1" smtClean="0"/>
              <a:t>case</a:t>
            </a:r>
            <a:r>
              <a:rPr lang="pl-PL" dirty="0" smtClean="0"/>
              <a:t> </a:t>
            </a:r>
            <a:r>
              <a:rPr lang="pl-PL" dirty="0"/>
              <a:t>0</a:t>
            </a:r>
            <a:r>
              <a:rPr lang="pl-PL" dirty="0" smtClean="0"/>
              <a:t>:     /* </a:t>
            </a:r>
            <a:r>
              <a:rPr lang="pl-PL" dirty="0" err="1"/>
              <a:t>child</a:t>
            </a:r>
            <a:r>
              <a:rPr lang="pl-PL" dirty="0"/>
              <a:t> */</a:t>
            </a:r>
          </a:p>
          <a:p>
            <a:r>
              <a:rPr lang="pl-PL" dirty="0" smtClean="0"/>
              <a:t>                 </a:t>
            </a:r>
            <a:r>
              <a:rPr lang="pl-PL" dirty="0" err="1" smtClean="0"/>
              <a:t>sleep</a:t>
            </a:r>
            <a:r>
              <a:rPr lang="pl-PL" dirty="0" smtClean="0"/>
              <a:t>(5</a:t>
            </a:r>
            <a:r>
              <a:rPr lang="pl-PL" dirty="0"/>
              <a:t>);</a:t>
            </a:r>
          </a:p>
          <a:p>
            <a:r>
              <a:rPr lang="pl-PL" dirty="0" smtClean="0"/>
              <a:t>                 </a:t>
            </a:r>
            <a:r>
              <a:rPr lang="pl-PL" dirty="0" err="1" smtClean="0">
                <a:solidFill>
                  <a:srgbClr val="FF0000"/>
                </a:solidFill>
              </a:rPr>
              <a:t>kill</a:t>
            </a:r>
            <a:r>
              <a:rPr lang="pl-PL" dirty="0" smtClean="0">
                <a:solidFill>
                  <a:srgbClr val="FF0000"/>
                </a:solidFill>
              </a:rPr>
              <a:t>(</a:t>
            </a:r>
            <a:r>
              <a:rPr lang="pl-PL" dirty="0" err="1" smtClean="0">
                <a:solidFill>
                  <a:srgbClr val="FF0000"/>
                </a:solidFill>
              </a:rPr>
              <a:t>getppid</a:t>
            </a:r>
            <a:r>
              <a:rPr lang="pl-PL" dirty="0">
                <a:solidFill>
                  <a:srgbClr val="FF0000"/>
                </a:solidFill>
              </a:rPr>
              <a:t>(), SIGALRM);</a:t>
            </a:r>
          </a:p>
          <a:p>
            <a:r>
              <a:rPr lang="pl-PL" dirty="0" smtClean="0"/>
              <a:t>                 </a:t>
            </a:r>
            <a:r>
              <a:rPr lang="pl-PL" dirty="0" err="1" smtClean="0"/>
              <a:t>exit</a:t>
            </a:r>
            <a:r>
              <a:rPr lang="pl-PL" dirty="0" smtClean="0"/>
              <a:t>(0</a:t>
            </a:r>
            <a:r>
              <a:rPr lang="pl-PL" dirty="0"/>
              <a:t>);</a:t>
            </a:r>
          </a:p>
          <a:p>
            <a:r>
              <a:rPr lang="pl-PL" dirty="0" smtClean="0"/>
              <a:t>  }</a:t>
            </a:r>
          </a:p>
        </p:txBody>
      </p:sp>
      <p:sp>
        <p:nvSpPr>
          <p:cNvPr id="7" name="Prostokąt 6"/>
          <p:cNvSpPr/>
          <p:nvPr/>
        </p:nvSpPr>
        <p:spPr>
          <a:xfrm>
            <a:off x="4427984" y="764704"/>
            <a:ext cx="4572000" cy="2308324"/>
          </a:xfrm>
          <a:prstGeom prst="rect">
            <a:avLst/>
          </a:prstGeom>
          <a:ln>
            <a:solidFill>
              <a:schemeClr val="dk1"/>
            </a:solidFill>
          </a:ln>
        </p:spPr>
        <p:txBody>
          <a:bodyPr>
            <a:spAutoFit/>
          </a:bodyPr>
          <a:lstStyle/>
          <a:p>
            <a:r>
              <a:rPr lang="en-US" dirty="0"/>
              <a:t>/* if we get here we are the parent process */</a:t>
            </a:r>
          </a:p>
          <a:p>
            <a:r>
              <a:rPr lang="en-US" dirty="0" err="1"/>
              <a:t>printf</a:t>
            </a:r>
            <a:r>
              <a:rPr lang="en-US" dirty="0"/>
              <a:t>(“waiting for alarm to go off\n”);</a:t>
            </a:r>
          </a:p>
          <a:p>
            <a:r>
              <a:rPr lang="pl-PL" dirty="0">
                <a:solidFill>
                  <a:srgbClr val="FF0000"/>
                </a:solidFill>
              </a:rPr>
              <a:t>(</a:t>
            </a:r>
            <a:r>
              <a:rPr lang="pl-PL" dirty="0" err="1">
                <a:solidFill>
                  <a:srgbClr val="FF0000"/>
                </a:solidFill>
              </a:rPr>
              <a:t>void</a:t>
            </a:r>
            <a:r>
              <a:rPr lang="pl-PL" dirty="0">
                <a:solidFill>
                  <a:srgbClr val="FF0000"/>
                </a:solidFill>
              </a:rPr>
              <a:t>) </a:t>
            </a:r>
            <a:r>
              <a:rPr lang="pl-PL" dirty="0" err="1">
                <a:solidFill>
                  <a:srgbClr val="FF0000"/>
                </a:solidFill>
              </a:rPr>
              <a:t>signal</a:t>
            </a:r>
            <a:r>
              <a:rPr lang="pl-PL" dirty="0">
                <a:solidFill>
                  <a:srgbClr val="FF0000"/>
                </a:solidFill>
              </a:rPr>
              <a:t>(SIGALRM, </a:t>
            </a:r>
            <a:r>
              <a:rPr lang="pl-PL" dirty="0" err="1">
                <a:solidFill>
                  <a:srgbClr val="FF0000"/>
                </a:solidFill>
              </a:rPr>
              <a:t>ding</a:t>
            </a:r>
            <a:r>
              <a:rPr lang="pl-PL" dirty="0" smtClean="0">
                <a:solidFill>
                  <a:srgbClr val="FF0000"/>
                </a:solidFill>
              </a:rPr>
              <a:t>);</a:t>
            </a:r>
          </a:p>
          <a:p>
            <a:r>
              <a:rPr lang="pl-PL" dirty="0" err="1">
                <a:solidFill>
                  <a:srgbClr val="FF0000"/>
                </a:solidFill>
              </a:rPr>
              <a:t>pause</a:t>
            </a:r>
            <a:r>
              <a:rPr lang="pl-PL" dirty="0">
                <a:solidFill>
                  <a:srgbClr val="FF0000"/>
                </a:solidFill>
              </a:rPr>
              <a:t>();</a:t>
            </a:r>
          </a:p>
          <a:p>
            <a:r>
              <a:rPr lang="en-US" dirty="0"/>
              <a:t>if (</a:t>
            </a:r>
            <a:r>
              <a:rPr lang="en-US" dirty="0" err="1"/>
              <a:t>alarm_fired</a:t>
            </a:r>
            <a:r>
              <a:rPr lang="en-US" dirty="0"/>
              <a:t>) </a:t>
            </a:r>
            <a:r>
              <a:rPr lang="en-US" dirty="0" err="1"/>
              <a:t>printf</a:t>
            </a:r>
            <a:r>
              <a:rPr lang="en-US" dirty="0"/>
              <a:t>(“Ding!\n”);</a:t>
            </a:r>
          </a:p>
          <a:p>
            <a:r>
              <a:rPr lang="pl-PL" dirty="0" err="1"/>
              <a:t>printf</a:t>
            </a:r>
            <a:r>
              <a:rPr lang="pl-PL" dirty="0"/>
              <a:t>(“</a:t>
            </a:r>
            <a:r>
              <a:rPr lang="pl-PL" dirty="0" err="1"/>
              <a:t>done</a:t>
            </a:r>
            <a:r>
              <a:rPr lang="pl-PL" dirty="0"/>
              <a:t>\n”);</a:t>
            </a:r>
          </a:p>
          <a:p>
            <a:r>
              <a:rPr lang="pl-PL" dirty="0" err="1"/>
              <a:t>exit</a:t>
            </a:r>
            <a:r>
              <a:rPr lang="pl-PL" dirty="0"/>
              <a:t>(0);</a:t>
            </a:r>
          </a:p>
          <a:p>
            <a:r>
              <a:rPr lang="pl-PL" dirty="0"/>
              <a:t>}</a:t>
            </a:r>
          </a:p>
        </p:txBody>
      </p:sp>
      <p:sp>
        <p:nvSpPr>
          <p:cNvPr id="8" name="Prostokąt 7"/>
          <p:cNvSpPr/>
          <p:nvPr/>
        </p:nvSpPr>
        <p:spPr>
          <a:xfrm>
            <a:off x="4985792" y="3212976"/>
            <a:ext cx="3456384" cy="2031325"/>
          </a:xfrm>
          <a:prstGeom prst="rect">
            <a:avLst/>
          </a:prstGeom>
          <a:ln>
            <a:solidFill>
              <a:schemeClr val="dk1"/>
            </a:solidFill>
          </a:ln>
        </p:spPr>
        <p:txBody>
          <a:bodyPr wrap="square">
            <a:spAutoFit/>
          </a:bodyPr>
          <a:lstStyle/>
          <a:p>
            <a:r>
              <a:rPr lang="pl-PL" dirty="0"/>
              <a:t>$ </a:t>
            </a:r>
            <a:r>
              <a:rPr lang="pl-PL" b="1" dirty="0"/>
              <a:t>./alarm</a:t>
            </a:r>
          </a:p>
          <a:p>
            <a:r>
              <a:rPr lang="pl-PL" dirty="0"/>
              <a:t>alarm </a:t>
            </a:r>
            <a:r>
              <a:rPr lang="pl-PL" dirty="0" err="1"/>
              <a:t>application</a:t>
            </a:r>
            <a:r>
              <a:rPr lang="pl-PL" dirty="0"/>
              <a:t> </a:t>
            </a:r>
            <a:r>
              <a:rPr lang="pl-PL" dirty="0" err="1"/>
              <a:t>starting</a:t>
            </a:r>
            <a:endParaRPr lang="pl-PL" dirty="0"/>
          </a:p>
          <a:p>
            <a:r>
              <a:rPr lang="en-US" dirty="0"/>
              <a:t>waiting for alarm to go off</a:t>
            </a:r>
          </a:p>
          <a:p>
            <a:r>
              <a:rPr lang="pl-PL" i="1" dirty="0"/>
              <a:t>&lt;5 </a:t>
            </a:r>
            <a:r>
              <a:rPr lang="pl-PL" i="1" dirty="0" err="1"/>
              <a:t>second</a:t>
            </a:r>
            <a:r>
              <a:rPr lang="pl-PL" i="1" dirty="0"/>
              <a:t> </a:t>
            </a:r>
            <a:r>
              <a:rPr lang="pl-PL" i="1" dirty="0" err="1"/>
              <a:t>pause</a:t>
            </a:r>
            <a:r>
              <a:rPr lang="pl-PL" i="1" dirty="0"/>
              <a:t>&gt;</a:t>
            </a:r>
          </a:p>
          <a:p>
            <a:r>
              <a:rPr lang="pl-PL" dirty="0" err="1"/>
              <a:t>Ding</a:t>
            </a:r>
            <a:r>
              <a:rPr lang="pl-PL" dirty="0"/>
              <a:t>!</a:t>
            </a:r>
          </a:p>
          <a:p>
            <a:r>
              <a:rPr lang="pl-PL" dirty="0" err="1"/>
              <a:t>done</a:t>
            </a:r>
            <a:endParaRPr lang="pl-PL" dirty="0"/>
          </a:p>
          <a:p>
            <a:r>
              <a:rPr lang="pl-PL" dirty="0"/>
              <a:t>$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4788024" y="5385990"/>
            <a:ext cx="41536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Jeśli zastosujemy </a:t>
            </a:r>
            <a:r>
              <a:rPr lang="pl-PL" dirty="0" err="1" smtClean="0"/>
              <a:t>pause</a:t>
            </a:r>
            <a:r>
              <a:rPr lang="pl-PL" dirty="0" smtClean="0"/>
              <a:t>, a sygnał już został</a:t>
            </a:r>
            <a:br>
              <a:rPr lang="pl-PL" dirty="0" smtClean="0"/>
            </a:br>
            <a:r>
              <a:rPr lang="pl-PL" dirty="0" smtClean="0"/>
              <a:t>wysłany do naszego procesu, to możemy</a:t>
            </a:r>
            <a:br>
              <a:rPr lang="pl-PL" dirty="0" smtClean="0"/>
            </a:br>
            <a:r>
              <a:rPr lang="pl-PL" dirty="0" smtClean="0"/>
              <a:t>spowodować „zawieszenie” procesu.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1408203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363272" cy="562074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Odporny interfejs sygnałowy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2132856"/>
            <a:ext cx="8568952" cy="4536504"/>
          </a:xfrm>
        </p:spPr>
        <p:txBody>
          <a:bodyPr>
            <a:normAutofit fontScale="70000" lnSpcReduction="20000"/>
          </a:bodyPr>
          <a:lstStyle/>
          <a:p>
            <a:r>
              <a:rPr lang="pl-PL" dirty="0" smtClean="0"/>
              <a:t>Struktura </a:t>
            </a:r>
            <a:r>
              <a:rPr lang="pl-PL" dirty="0" err="1" smtClean="0"/>
              <a:t>sigaction</a:t>
            </a:r>
            <a:r>
              <a:rPr lang="pl-PL" dirty="0" smtClean="0"/>
              <a:t> jest zdefiniowana w pliku nagłówkowym </a:t>
            </a:r>
            <a:r>
              <a:rPr lang="pl-PL" dirty="0" err="1" smtClean="0"/>
              <a:t>signal.h</a:t>
            </a:r>
            <a:r>
              <a:rPr lang="pl-PL" dirty="0" smtClean="0"/>
              <a:t> i musi się składać przynajmniej z następujących elementów:</a:t>
            </a:r>
          </a:p>
          <a:p>
            <a:pPr lvl="1"/>
            <a:r>
              <a:rPr lang="pl-PL" dirty="0" err="1"/>
              <a:t>v</a:t>
            </a:r>
            <a:r>
              <a:rPr lang="pl-PL" dirty="0" err="1" smtClean="0"/>
              <a:t>oid</a:t>
            </a:r>
            <a:r>
              <a:rPr lang="pl-PL" dirty="0" smtClean="0"/>
              <a:t> (*) (</a:t>
            </a:r>
            <a:r>
              <a:rPr lang="pl-PL" dirty="0" err="1" smtClean="0"/>
              <a:t>int</a:t>
            </a:r>
            <a:r>
              <a:rPr lang="pl-PL" dirty="0" smtClean="0"/>
              <a:t>) </a:t>
            </a:r>
            <a:r>
              <a:rPr lang="pl-PL" dirty="0" err="1" smtClean="0"/>
              <a:t>sa_handler</a:t>
            </a:r>
            <a:r>
              <a:rPr lang="pl-PL" dirty="0" smtClean="0"/>
              <a:t> 	funkcja, SIG_DFL lub SIG_IGN</a:t>
            </a:r>
          </a:p>
          <a:p>
            <a:pPr lvl="1"/>
            <a:r>
              <a:rPr lang="pl-PL" dirty="0" err="1" smtClean="0"/>
              <a:t>sigset_t</a:t>
            </a:r>
            <a:r>
              <a:rPr lang="pl-PL" dirty="0" smtClean="0"/>
              <a:t> </a:t>
            </a:r>
            <a:r>
              <a:rPr lang="pl-PL" dirty="0" err="1" smtClean="0"/>
              <a:t>sa_mask</a:t>
            </a:r>
            <a:r>
              <a:rPr lang="pl-PL" dirty="0" smtClean="0"/>
              <a:t>		sygnały, które należy zablokować w </a:t>
            </a:r>
            <a:r>
              <a:rPr lang="pl-PL" dirty="0" smtClean="0"/>
              <a:t>						</a:t>
            </a:r>
            <a:r>
              <a:rPr lang="pl-PL" dirty="0" err="1" smtClean="0"/>
              <a:t>sa_handler</a:t>
            </a:r>
            <a:endParaRPr lang="pl-PL" dirty="0" smtClean="0"/>
          </a:p>
          <a:p>
            <a:pPr lvl="1"/>
            <a:r>
              <a:rPr lang="pl-PL" dirty="0" err="1" smtClean="0"/>
              <a:t>int</a:t>
            </a:r>
            <a:r>
              <a:rPr lang="pl-PL" dirty="0" smtClean="0"/>
              <a:t> </a:t>
            </a:r>
            <a:r>
              <a:rPr lang="pl-PL" dirty="0" err="1" smtClean="0"/>
              <a:t>sa_flags</a:t>
            </a:r>
            <a:r>
              <a:rPr lang="pl-PL" dirty="0" smtClean="0"/>
              <a:t>		</a:t>
            </a:r>
            <a:r>
              <a:rPr lang="pl-PL" dirty="0" smtClean="0"/>
              <a:t>modyfikatory </a:t>
            </a:r>
            <a:r>
              <a:rPr lang="pl-PL" dirty="0" smtClean="0"/>
              <a:t>reakcji na sygnał</a:t>
            </a:r>
          </a:p>
          <a:p>
            <a:r>
              <a:rPr lang="pl-PL" dirty="0" smtClean="0"/>
              <a:t>Funkcja </a:t>
            </a:r>
            <a:r>
              <a:rPr lang="pl-PL" dirty="0" err="1" smtClean="0"/>
              <a:t>sigaction</a:t>
            </a:r>
            <a:r>
              <a:rPr lang="pl-PL" dirty="0" smtClean="0"/>
              <a:t> ustala </a:t>
            </a:r>
            <a:r>
              <a:rPr lang="pl-PL" dirty="0"/>
              <a:t>r</a:t>
            </a:r>
            <a:r>
              <a:rPr lang="pl-PL" dirty="0" smtClean="0"/>
              <a:t>eakcję na sygnał </a:t>
            </a:r>
            <a:r>
              <a:rPr lang="pl-PL" dirty="0" err="1" smtClean="0"/>
              <a:t>sig</a:t>
            </a:r>
            <a:r>
              <a:rPr lang="pl-PL" dirty="0" smtClean="0"/>
              <a:t>. Jeśli </a:t>
            </a:r>
            <a:r>
              <a:rPr lang="pl-PL" dirty="0" err="1" smtClean="0"/>
              <a:t>oact</a:t>
            </a:r>
            <a:r>
              <a:rPr lang="pl-PL" dirty="0" smtClean="0"/>
              <a:t> ma wartość inną niż </a:t>
            </a:r>
            <a:r>
              <a:rPr lang="pl-PL" dirty="0" err="1" smtClean="0"/>
              <a:t>null</a:t>
            </a:r>
            <a:r>
              <a:rPr lang="pl-PL" dirty="0" smtClean="0"/>
              <a:t>, </a:t>
            </a:r>
            <a:r>
              <a:rPr lang="pl-PL" dirty="0" err="1" smtClean="0"/>
              <a:t>sigaction</a:t>
            </a:r>
            <a:r>
              <a:rPr lang="pl-PL" dirty="0" smtClean="0"/>
              <a:t> zapisuje poprzednią reakcję na sygnał w lokacji wskazanej przez </a:t>
            </a:r>
            <a:r>
              <a:rPr lang="pl-PL" dirty="0" err="1" smtClean="0"/>
              <a:t>oact</a:t>
            </a:r>
            <a:endParaRPr lang="pl-PL" dirty="0" smtClean="0"/>
          </a:p>
          <a:p>
            <a:r>
              <a:rPr lang="pl-PL" dirty="0" smtClean="0"/>
              <a:t>Jeśli </a:t>
            </a:r>
            <a:r>
              <a:rPr lang="pl-PL" dirty="0" err="1" smtClean="0"/>
              <a:t>act</a:t>
            </a:r>
            <a:r>
              <a:rPr lang="pl-PL" dirty="0" smtClean="0"/>
              <a:t> ma wartość </a:t>
            </a:r>
            <a:r>
              <a:rPr lang="pl-PL" dirty="0" err="1" smtClean="0"/>
              <a:t>null</a:t>
            </a:r>
            <a:r>
              <a:rPr lang="pl-PL" dirty="0" smtClean="0"/>
              <a:t>, to jest to jedyny rezultat działania </a:t>
            </a:r>
            <a:r>
              <a:rPr lang="pl-PL" dirty="0" err="1" smtClean="0"/>
              <a:t>sigaction</a:t>
            </a:r>
            <a:r>
              <a:rPr lang="pl-PL" dirty="0" smtClean="0"/>
              <a:t>; jeśli zaś </a:t>
            </a:r>
            <a:r>
              <a:rPr lang="pl-PL" dirty="0" err="1" smtClean="0"/>
              <a:t>act</a:t>
            </a:r>
            <a:r>
              <a:rPr lang="pl-PL" dirty="0" smtClean="0"/>
              <a:t> jest różne od </a:t>
            </a:r>
            <a:r>
              <a:rPr lang="pl-PL" dirty="0" err="1" smtClean="0"/>
              <a:t>null</a:t>
            </a:r>
            <a:r>
              <a:rPr lang="pl-PL" dirty="0" smtClean="0"/>
              <a:t>, wówczas ustawiana jest reakcja na określony sygnał</a:t>
            </a:r>
          </a:p>
          <a:p>
            <a:r>
              <a:rPr lang="pl-PL" dirty="0" smtClean="0"/>
              <a:t>Wewnątrz struktury </a:t>
            </a:r>
            <a:r>
              <a:rPr lang="pl-PL" dirty="0" err="1" smtClean="0"/>
              <a:t>sigaction</a:t>
            </a:r>
            <a:r>
              <a:rPr lang="pl-PL" dirty="0" smtClean="0"/>
              <a:t>, na którą wskazuje argument </a:t>
            </a:r>
            <a:r>
              <a:rPr lang="pl-PL" dirty="0" err="1" smtClean="0"/>
              <a:t>act</a:t>
            </a:r>
            <a:r>
              <a:rPr lang="pl-PL" dirty="0" smtClean="0"/>
              <a:t>, </a:t>
            </a:r>
            <a:r>
              <a:rPr lang="pl-PL" dirty="0" err="1" smtClean="0"/>
              <a:t>sa_handelr</a:t>
            </a:r>
            <a:r>
              <a:rPr lang="pl-PL" dirty="0" smtClean="0"/>
              <a:t> jest wskaźnikiem do funkcji wywoływanej po otrzymaniu sygnału </a:t>
            </a:r>
            <a:r>
              <a:rPr lang="pl-PL" dirty="0" err="1" smtClean="0"/>
              <a:t>sig</a:t>
            </a:r>
            <a:r>
              <a:rPr lang="pl-PL" dirty="0" smtClean="0"/>
              <a:t>.  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43</a:t>
            </a:fld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323528" y="980728"/>
            <a:ext cx="8568952" cy="923330"/>
          </a:xfrm>
          <a:prstGeom prst="rect">
            <a:avLst/>
          </a:prstGeom>
          <a:ln>
            <a:solidFill>
              <a:schemeClr val="dk1"/>
            </a:solidFill>
          </a:ln>
        </p:spPr>
        <p:txBody>
          <a:bodyPr wrap="square">
            <a:spAutoFit/>
          </a:bodyPr>
          <a:lstStyle/>
          <a:p>
            <a:r>
              <a:rPr lang="pl-PL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signal.h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en-US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sigaction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sig,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const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struct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sigaction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*act, </a:t>
            </a:r>
            <a:endParaRPr lang="pl-PL" dirty="0" smtClean="0">
              <a:latin typeface="Consolas" pitchFamily="49" charset="0"/>
              <a:cs typeface="Consolas" pitchFamily="49" charset="0"/>
            </a:endParaRPr>
          </a:p>
          <a:p>
            <a:r>
              <a:rPr lang="pl-PL" dirty="0">
                <a:latin typeface="Consolas" pitchFamily="49" charset="0"/>
                <a:cs typeface="Consolas" pitchFamily="49" charset="0"/>
              </a:rPr>
              <a:t>	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struct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sigaction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*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oact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);</a:t>
            </a:r>
            <a:endParaRPr lang="pl-PL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95152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634082"/>
          </a:xfrm>
        </p:spPr>
        <p:txBody>
          <a:bodyPr>
            <a:noAutofit/>
          </a:bodyPr>
          <a:lstStyle/>
          <a:p>
            <a:r>
              <a:rPr lang="pl-PL" sz="3200" dirty="0" smtClean="0"/>
              <a:t>Przykładowy program stosujący </a:t>
            </a:r>
            <a:r>
              <a:rPr lang="pl-PL" sz="3200" dirty="0" err="1" smtClean="0"/>
              <a:t>sigaction</a:t>
            </a:r>
            <a:endParaRPr lang="pl-PL" sz="32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44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323528" y="1052736"/>
            <a:ext cx="5832648" cy="5632311"/>
          </a:xfrm>
          <a:prstGeom prst="rect">
            <a:avLst/>
          </a:prstGeom>
          <a:noFill/>
          <a:ln>
            <a:solidFill>
              <a:schemeClr val="dk1"/>
            </a:solidFill>
          </a:ln>
        </p:spPr>
        <p:txBody>
          <a:bodyPr wrap="square">
            <a:spAutoFit/>
          </a:bodyPr>
          <a:lstStyle/>
          <a:p>
            <a:r>
              <a:rPr lang="pl-PL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signal.h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stdio.h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unistd.h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endParaRPr lang="pl-PL" dirty="0" smtClean="0">
              <a:latin typeface="Consolas" pitchFamily="49" charset="0"/>
              <a:cs typeface="Consolas" pitchFamily="49" charset="0"/>
            </a:endParaRPr>
          </a:p>
          <a:p>
            <a:r>
              <a:rPr lang="pl-PL" dirty="0" err="1" smtClean="0">
                <a:latin typeface="Consolas" pitchFamily="49" charset="0"/>
                <a:cs typeface="Consolas" pitchFamily="49" charset="0"/>
              </a:rPr>
              <a:t>void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ouch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sig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{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(“OUCH! - I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got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signal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%d\n”,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sig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pl-PL" dirty="0">
                <a:latin typeface="Consolas" pitchFamily="49" charset="0"/>
                <a:cs typeface="Consolas" pitchFamily="49" charset="0"/>
              </a:rPr>
              <a:t>}</a:t>
            </a:r>
          </a:p>
          <a:p>
            <a:endParaRPr lang="pl-PL" dirty="0" smtClean="0">
              <a:latin typeface="Consolas" pitchFamily="49" charset="0"/>
              <a:cs typeface="Consolas" pitchFamily="49" charset="0"/>
            </a:endParaRPr>
          </a:p>
          <a:p>
            <a:r>
              <a:rPr lang="pl-PL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main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()</a:t>
            </a:r>
          </a:p>
          <a:p>
            <a:r>
              <a:rPr lang="pl-PL" dirty="0">
                <a:latin typeface="Consolas" pitchFamily="49" charset="0"/>
                <a:cs typeface="Consolas" pitchFamily="49" charset="0"/>
              </a:rPr>
              <a:t>{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pl-PL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struct</a:t>
            </a:r>
            <a:r>
              <a:rPr lang="pl-PL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sigaction</a:t>
            </a:r>
            <a:r>
              <a:rPr lang="pl-PL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act</a:t>
            </a:r>
            <a:r>
              <a:rPr lang="pl-PL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pl-PL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pl-PL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act.sa_handler</a:t>
            </a:r>
            <a:r>
              <a:rPr lang="pl-PL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= </a:t>
            </a:r>
            <a:r>
              <a:rPr lang="pl-PL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ouch</a:t>
            </a:r>
            <a:r>
              <a:rPr lang="pl-PL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pl-PL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pl-PL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sigemptyset</a:t>
            </a:r>
            <a:r>
              <a:rPr lang="pl-PL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(&amp;</a:t>
            </a:r>
            <a:r>
              <a:rPr lang="pl-PL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act.sa_mask</a:t>
            </a:r>
            <a:r>
              <a:rPr lang="pl-PL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pl-PL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pl-PL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act.sa_flags</a:t>
            </a:r>
            <a:r>
              <a:rPr lang="pl-PL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= 0;</a:t>
            </a:r>
          </a:p>
          <a:p>
            <a:r>
              <a:rPr lang="pl-PL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pl-PL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sigaction</a:t>
            </a:r>
            <a:r>
              <a:rPr lang="pl-PL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(SIGINT</a:t>
            </a:r>
            <a:r>
              <a:rPr lang="pl-PL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, &amp;</a:t>
            </a:r>
            <a:r>
              <a:rPr lang="pl-PL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act</a:t>
            </a:r>
            <a:r>
              <a:rPr lang="pl-PL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, 0);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while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(1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) {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	    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(“Hello World!\n”);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	    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sleep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(1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           }</a:t>
            </a:r>
            <a:endParaRPr lang="pl-PL" dirty="0">
              <a:latin typeface="Consolas" pitchFamily="49" charset="0"/>
              <a:cs typeface="Consolas" pitchFamily="49" charset="0"/>
            </a:endParaRPr>
          </a:p>
          <a:p>
            <a:r>
              <a:rPr lang="pl-PL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7" name="Prostokąt 6"/>
          <p:cNvSpPr/>
          <p:nvPr/>
        </p:nvSpPr>
        <p:spPr>
          <a:xfrm>
            <a:off x="6444208" y="1700808"/>
            <a:ext cx="2430016" cy="4247317"/>
          </a:xfrm>
          <a:prstGeom prst="rect">
            <a:avLst/>
          </a:prstGeom>
          <a:ln>
            <a:solidFill>
              <a:schemeClr val="dk1"/>
            </a:solidFill>
          </a:ln>
        </p:spPr>
        <p:txBody>
          <a:bodyPr wrap="square">
            <a:spAutoFit/>
          </a:bodyPr>
          <a:lstStyle/>
          <a:p>
            <a:r>
              <a:rPr lang="pl-PL" dirty="0"/>
              <a:t>$ </a:t>
            </a:r>
            <a:r>
              <a:rPr lang="pl-PL" b="1" dirty="0"/>
              <a:t>./ctrlc2</a:t>
            </a:r>
          </a:p>
          <a:p>
            <a:r>
              <a:rPr lang="pl-PL" dirty="0"/>
              <a:t>Hello World!</a:t>
            </a:r>
          </a:p>
          <a:p>
            <a:r>
              <a:rPr lang="pl-PL" dirty="0"/>
              <a:t>Hello World!</a:t>
            </a:r>
          </a:p>
          <a:p>
            <a:r>
              <a:rPr lang="pl-PL" dirty="0"/>
              <a:t>Hello World!</a:t>
            </a:r>
          </a:p>
          <a:p>
            <a:r>
              <a:rPr lang="pl-PL" b="1" dirty="0"/>
              <a:t>^C</a:t>
            </a:r>
          </a:p>
          <a:p>
            <a:r>
              <a:rPr lang="en-US" dirty="0"/>
              <a:t>OUCH! - I got signal 2</a:t>
            </a:r>
          </a:p>
          <a:p>
            <a:r>
              <a:rPr lang="pl-PL" dirty="0"/>
              <a:t>Hello World!</a:t>
            </a:r>
          </a:p>
          <a:p>
            <a:r>
              <a:rPr lang="pl-PL" dirty="0"/>
              <a:t>Hello World!</a:t>
            </a:r>
          </a:p>
          <a:p>
            <a:r>
              <a:rPr lang="pl-PL" b="1" dirty="0"/>
              <a:t>^C</a:t>
            </a:r>
          </a:p>
          <a:p>
            <a:r>
              <a:rPr lang="en-US" dirty="0"/>
              <a:t>OUCH! - I got signal 2</a:t>
            </a:r>
          </a:p>
          <a:p>
            <a:r>
              <a:rPr lang="pl-PL" dirty="0"/>
              <a:t>Hello World!</a:t>
            </a:r>
          </a:p>
          <a:p>
            <a:r>
              <a:rPr lang="pl-PL" dirty="0"/>
              <a:t>Hello World!</a:t>
            </a:r>
          </a:p>
          <a:p>
            <a:r>
              <a:rPr lang="pl-PL" b="1" dirty="0"/>
              <a:t>^\</a:t>
            </a:r>
          </a:p>
          <a:p>
            <a:r>
              <a:rPr lang="pl-PL" dirty="0" err="1"/>
              <a:t>Quit</a:t>
            </a:r>
            <a:endParaRPr lang="pl-PL" dirty="0"/>
          </a:p>
          <a:p>
            <a:r>
              <a:rPr lang="pl-PL" dirty="0"/>
              <a:t>$</a:t>
            </a:r>
          </a:p>
        </p:txBody>
      </p:sp>
    </p:spTree>
    <p:extLst>
      <p:ext uri="{BB962C8B-B14F-4D97-AF65-F5344CB8AC3E}">
        <p14:creationId xmlns:p14="http://schemas.microsoft.com/office/powerpoint/2010/main" val="3001832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Domyślne deskryptory plików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Każdy uruchomiony program ma powiązane ze sobą deskryptory plików.</a:t>
            </a:r>
          </a:p>
          <a:p>
            <a:r>
              <a:rPr lang="pl-PL" dirty="0" smtClean="0"/>
              <a:t>Domyślnie są to:</a:t>
            </a:r>
          </a:p>
          <a:p>
            <a:pPr lvl="1"/>
            <a:r>
              <a:rPr lang="pl-PL" dirty="0" smtClean="0"/>
              <a:t>0</a:t>
            </a:r>
            <a:r>
              <a:rPr lang="pl-PL" dirty="0"/>
              <a:t>: </a:t>
            </a:r>
            <a:r>
              <a:rPr lang="pl-PL" dirty="0" smtClean="0"/>
              <a:t>standardowe wejście</a:t>
            </a:r>
            <a:endParaRPr lang="pl-PL" dirty="0"/>
          </a:p>
          <a:p>
            <a:pPr lvl="1"/>
            <a:r>
              <a:rPr lang="pl-PL" dirty="0" smtClean="0"/>
              <a:t>1</a:t>
            </a:r>
            <a:r>
              <a:rPr lang="pl-PL" dirty="0"/>
              <a:t>: </a:t>
            </a:r>
            <a:r>
              <a:rPr lang="pl-PL" dirty="0" smtClean="0"/>
              <a:t>standardowe wyjście</a:t>
            </a:r>
            <a:endParaRPr lang="pl-PL" dirty="0"/>
          </a:p>
          <a:p>
            <a:pPr lvl="1"/>
            <a:r>
              <a:rPr lang="pl-PL" dirty="0" smtClean="0"/>
              <a:t>2</a:t>
            </a:r>
            <a:r>
              <a:rPr lang="pl-PL" dirty="0"/>
              <a:t>: </a:t>
            </a:r>
            <a:r>
              <a:rPr lang="pl-PL" dirty="0" smtClean="0"/>
              <a:t>standardowe błędy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40618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6760" cy="562074"/>
          </a:xfrm>
        </p:spPr>
        <p:txBody>
          <a:bodyPr>
            <a:normAutofit fontScale="90000"/>
          </a:bodyPr>
          <a:lstStyle/>
          <a:p>
            <a:r>
              <a:rPr lang="pl-PL" dirty="0" err="1"/>
              <a:t>w</a:t>
            </a:r>
            <a:r>
              <a:rPr lang="pl-PL" dirty="0" err="1" smtClean="0"/>
              <a:t>rite</a:t>
            </a:r>
            <a:r>
              <a:rPr lang="pl-PL" dirty="0" smtClean="0"/>
              <a:t>()</a:t>
            </a: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1891003" y="908720"/>
            <a:ext cx="5587415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#include &lt;</a:t>
            </a:r>
            <a:r>
              <a:rPr lang="en-US" dirty="0" err="1" smtClean="0"/>
              <a:t>unistd.h</a:t>
            </a:r>
            <a:r>
              <a:rPr lang="en-US" dirty="0" smtClean="0"/>
              <a:t>&gt;</a:t>
            </a:r>
          </a:p>
          <a:p>
            <a:r>
              <a:rPr lang="en-US" dirty="0" err="1" smtClean="0"/>
              <a:t>size_t</a:t>
            </a:r>
            <a:r>
              <a:rPr lang="en-US" dirty="0" smtClean="0"/>
              <a:t> write(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fildes</a:t>
            </a:r>
            <a:r>
              <a:rPr lang="en-US" dirty="0" smtClean="0"/>
              <a:t>, </a:t>
            </a:r>
            <a:r>
              <a:rPr lang="en-US" dirty="0" err="1" smtClean="0"/>
              <a:t>const</a:t>
            </a:r>
            <a:r>
              <a:rPr lang="en-US" dirty="0" smtClean="0"/>
              <a:t> void *</a:t>
            </a:r>
            <a:r>
              <a:rPr lang="en-US" dirty="0" err="1" smtClean="0"/>
              <a:t>buf</a:t>
            </a:r>
            <a:r>
              <a:rPr lang="en-US" dirty="0" smtClean="0"/>
              <a:t>, </a:t>
            </a:r>
            <a:r>
              <a:rPr lang="en-US" dirty="0" err="1" smtClean="0"/>
              <a:t>size_t</a:t>
            </a:r>
            <a:r>
              <a:rPr lang="en-US" dirty="0" smtClean="0"/>
              <a:t> </a:t>
            </a:r>
            <a:r>
              <a:rPr lang="en-US" dirty="0" err="1" smtClean="0"/>
              <a:t>nbytes</a:t>
            </a:r>
            <a:r>
              <a:rPr lang="en-US" dirty="0" smtClean="0"/>
              <a:t>);</a:t>
            </a:r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542865" y="3356992"/>
            <a:ext cx="7560840" cy="203132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#include &lt;</a:t>
            </a:r>
            <a:r>
              <a:rPr lang="en-US" dirty="0" err="1" smtClean="0"/>
              <a:t>unistd.h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#include &lt;</a:t>
            </a:r>
            <a:r>
              <a:rPr lang="en-US" dirty="0" err="1" smtClean="0"/>
              <a:t>stdlib.h</a:t>
            </a:r>
            <a:r>
              <a:rPr lang="en-US" dirty="0" smtClean="0"/>
              <a:t>&gt;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main()</a:t>
            </a:r>
          </a:p>
          <a:p>
            <a:r>
              <a:rPr lang="en-US" dirty="0" smtClean="0"/>
              <a:t>{</a:t>
            </a:r>
            <a:r>
              <a:rPr lang="pl-PL" dirty="0" smtClean="0"/>
              <a:t> </a:t>
            </a:r>
            <a:r>
              <a:rPr lang="en-US" dirty="0" smtClean="0"/>
              <a:t>if ((</a:t>
            </a:r>
            <a:r>
              <a:rPr lang="en-US" dirty="0" smtClean="0">
                <a:solidFill>
                  <a:srgbClr val="FF0000"/>
                </a:solidFill>
              </a:rPr>
              <a:t>write(1, “Here is some data\n”, 18)) != 18</a:t>
            </a:r>
            <a:r>
              <a:rPr lang="en-US" dirty="0" smtClean="0"/>
              <a:t>)</a:t>
            </a:r>
          </a:p>
          <a:p>
            <a:r>
              <a:rPr lang="pl-PL" dirty="0" smtClean="0"/>
              <a:t>  </a:t>
            </a:r>
            <a:r>
              <a:rPr lang="en-US" dirty="0" smtClean="0"/>
              <a:t>write(2, “A write error has occurred on file descriptor 1\n”,46);</a:t>
            </a:r>
          </a:p>
          <a:p>
            <a:r>
              <a:rPr lang="pl-PL" dirty="0" smtClean="0"/>
              <a:t>  </a:t>
            </a:r>
            <a:r>
              <a:rPr lang="en-US" dirty="0" smtClean="0"/>
              <a:t>exit(0);</a:t>
            </a:r>
          </a:p>
          <a:p>
            <a:r>
              <a:rPr lang="en-US" dirty="0" smtClean="0"/>
              <a:t>}</a:t>
            </a:r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4319972" y="5661248"/>
            <a:ext cx="4572000" cy="92333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r>
              <a:rPr lang="en-US" dirty="0" smtClean="0"/>
              <a:t>$ </a:t>
            </a:r>
            <a:r>
              <a:rPr lang="en-US" dirty="0" err="1" smtClean="0"/>
              <a:t>simple_write</a:t>
            </a:r>
            <a:endParaRPr lang="en-US" dirty="0" smtClean="0"/>
          </a:p>
          <a:p>
            <a:r>
              <a:rPr lang="en-US" dirty="0" smtClean="0"/>
              <a:t>Here is some data</a:t>
            </a:r>
          </a:p>
          <a:p>
            <a:r>
              <a:rPr lang="en-US" dirty="0" smtClean="0"/>
              <a:t>$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6</a:t>
            </a:fld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541175" y="1675842"/>
            <a:ext cx="7562530" cy="120032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l-PL" dirty="0" err="1"/>
              <a:t>f</a:t>
            </a:r>
            <a:r>
              <a:rPr lang="pl-PL" dirty="0" err="1" smtClean="0"/>
              <a:t>ildes</a:t>
            </a:r>
            <a:r>
              <a:rPr lang="pl-PL" dirty="0" smtClean="0"/>
              <a:t> – deskryptor pliku (uzyskany z open)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/>
              <a:t>b</a:t>
            </a:r>
            <a:r>
              <a:rPr lang="pl-PL" dirty="0" smtClean="0"/>
              <a:t>uf – bufor z danymi do zapisu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err="1"/>
              <a:t>n</a:t>
            </a:r>
            <a:r>
              <a:rPr lang="pl-PL" dirty="0" err="1" smtClean="0"/>
              <a:t>bytes</a:t>
            </a:r>
            <a:r>
              <a:rPr lang="pl-PL" dirty="0" smtClean="0"/>
              <a:t> – ilość danych do zapisu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Funkcja zwraca ilość zapisanych bajtów, 0 gdy koniec pliku, -1 gdy błąd                </a:t>
            </a:r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542865" y="2987660"/>
            <a:ext cx="1652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Przykład: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9478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36904" cy="432048"/>
          </a:xfrm>
        </p:spPr>
        <p:txBody>
          <a:bodyPr>
            <a:noAutofit/>
          </a:bodyPr>
          <a:lstStyle/>
          <a:p>
            <a:r>
              <a:rPr lang="pl-PL" sz="3600" dirty="0" err="1"/>
              <a:t>r</a:t>
            </a:r>
            <a:r>
              <a:rPr lang="pl-PL" sz="3600" dirty="0" err="1" smtClean="0"/>
              <a:t>ead</a:t>
            </a:r>
            <a:r>
              <a:rPr lang="pl-PL" sz="3600" dirty="0" smtClean="0"/>
              <a:t>()</a:t>
            </a:r>
            <a:endParaRPr lang="pl-PL" sz="3600" dirty="0"/>
          </a:p>
        </p:txBody>
      </p:sp>
      <p:sp>
        <p:nvSpPr>
          <p:cNvPr id="4" name="Prostokąt 3"/>
          <p:cNvSpPr/>
          <p:nvPr/>
        </p:nvSpPr>
        <p:spPr>
          <a:xfrm>
            <a:off x="2311287" y="764704"/>
            <a:ext cx="4572000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r>
              <a:rPr lang="en-US" dirty="0" smtClean="0"/>
              <a:t>#include &lt;</a:t>
            </a:r>
            <a:r>
              <a:rPr lang="en-US" dirty="0" err="1" smtClean="0"/>
              <a:t>unistd.h</a:t>
            </a:r>
            <a:r>
              <a:rPr lang="en-US" dirty="0" smtClean="0"/>
              <a:t>&gt;</a:t>
            </a:r>
          </a:p>
          <a:p>
            <a:r>
              <a:rPr lang="en-US" dirty="0" err="1" smtClean="0"/>
              <a:t>size_t</a:t>
            </a:r>
            <a:r>
              <a:rPr lang="en-US" dirty="0" smtClean="0"/>
              <a:t> read(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fildes</a:t>
            </a:r>
            <a:r>
              <a:rPr lang="en-US" dirty="0" smtClean="0"/>
              <a:t>, void *</a:t>
            </a:r>
            <a:r>
              <a:rPr lang="en-US" dirty="0" err="1" smtClean="0"/>
              <a:t>buf</a:t>
            </a:r>
            <a:r>
              <a:rPr lang="en-US" dirty="0" smtClean="0"/>
              <a:t>, </a:t>
            </a:r>
            <a:r>
              <a:rPr lang="en-US" dirty="0" err="1" smtClean="0"/>
              <a:t>size_t</a:t>
            </a:r>
            <a:r>
              <a:rPr lang="en-US" dirty="0" smtClean="0"/>
              <a:t> </a:t>
            </a:r>
            <a:r>
              <a:rPr lang="en-US" dirty="0" err="1" smtClean="0"/>
              <a:t>nbytes</a:t>
            </a:r>
            <a:r>
              <a:rPr lang="en-US" dirty="0" smtClean="0"/>
              <a:t>);</a:t>
            </a:r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192967" y="3252290"/>
            <a:ext cx="511256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#</a:t>
            </a:r>
            <a:r>
              <a:rPr lang="pl-PL" dirty="0" err="1" smtClean="0"/>
              <a:t>include</a:t>
            </a:r>
            <a:r>
              <a:rPr lang="pl-PL" dirty="0" smtClean="0"/>
              <a:t> &lt;</a:t>
            </a:r>
            <a:r>
              <a:rPr lang="pl-PL" dirty="0" err="1" smtClean="0"/>
              <a:t>unistd.h</a:t>
            </a:r>
            <a:r>
              <a:rPr lang="pl-PL" dirty="0" smtClean="0"/>
              <a:t>&gt;</a:t>
            </a:r>
          </a:p>
          <a:p>
            <a:r>
              <a:rPr lang="pl-PL" dirty="0" smtClean="0"/>
              <a:t>#</a:t>
            </a:r>
            <a:r>
              <a:rPr lang="pl-PL" dirty="0" err="1" smtClean="0"/>
              <a:t>include</a:t>
            </a:r>
            <a:r>
              <a:rPr lang="pl-PL" dirty="0" smtClean="0"/>
              <a:t> &lt;</a:t>
            </a:r>
            <a:r>
              <a:rPr lang="pl-PL" dirty="0" err="1" smtClean="0"/>
              <a:t>stdlib.h</a:t>
            </a:r>
            <a:r>
              <a:rPr lang="pl-PL" dirty="0" smtClean="0"/>
              <a:t>&gt;</a:t>
            </a:r>
          </a:p>
          <a:p>
            <a:r>
              <a:rPr lang="pl-PL" dirty="0" err="1" smtClean="0"/>
              <a:t>int</a:t>
            </a:r>
            <a:r>
              <a:rPr lang="pl-PL" dirty="0" smtClean="0"/>
              <a:t> </a:t>
            </a:r>
            <a:r>
              <a:rPr lang="pl-PL" dirty="0" err="1" smtClean="0"/>
              <a:t>main</a:t>
            </a:r>
            <a:r>
              <a:rPr lang="pl-PL" dirty="0" smtClean="0"/>
              <a:t>()</a:t>
            </a:r>
          </a:p>
          <a:p>
            <a:r>
              <a:rPr lang="pl-PL" dirty="0" smtClean="0"/>
              <a:t>{  char </a:t>
            </a:r>
            <a:r>
              <a:rPr lang="pl-PL" dirty="0" err="1" smtClean="0"/>
              <a:t>buffer</a:t>
            </a:r>
            <a:r>
              <a:rPr lang="pl-PL" dirty="0" smtClean="0"/>
              <a:t>[128];</a:t>
            </a:r>
          </a:p>
          <a:p>
            <a:r>
              <a:rPr lang="pl-PL" dirty="0" smtClean="0"/>
              <a:t>   </a:t>
            </a:r>
            <a:r>
              <a:rPr lang="pl-PL" dirty="0" err="1" smtClean="0"/>
              <a:t>int</a:t>
            </a:r>
            <a:r>
              <a:rPr lang="pl-PL" dirty="0" smtClean="0"/>
              <a:t> </a:t>
            </a:r>
            <a:r>
              <a:rPr lang="pl-PL" dirty="0" err="1" smtClean="0"/>
              <a:t>nread</a:t>
            </a:r>
            <a:r>
              <a:rPr lang="pl-PL" dirty="0" smtClean="0"/>
              <a:t>;</a:t>
            </a:r>
          </a:p>
          <a:p>
            <a:r>
              <a:rPr lang="pl-PL" dirty="0" smtClean="0"/>
              <a:t>   </a:t>
            </a:r>
            <a:r>
              <a:rPr lang="pl-PL" dirty="0" err="1" smtClean="0">
                <a:solidFill>
                  <a:srgbClr val="FF0000"/>
                </a:solidFill>
              </a:rPr>
              <a:t>nread</a:t>
            </a:r>
            <a:r>
              <a:rPr lang="pl-PL" dirty="0" smtClean="0">
                <a:solidFill>
                  <a:srgbClr val="FF0000"/>
                </a:solidFill>
              </a:rPr>
              <a:t> = </a:t>
            </a:r>
            <a:r>
              <a:rPr lang="pl-PL" dirty="0" err="1" smtClean="0">
                <a:solidFill>
                  <a:srgbClr val="FF0000"/>
                </a:solidFill>
              </a:rPr>
              <a:t>read</a:t>
            </a:r>
            <a:r>
              <a:rPr lang="pl-PL" dirty="0" smtClean="0">
                <a:solidFill>
                  <a:srgbClr val="FF0000"/>
                </a:solidFill>
              </a:rPr>
              <a:t>(0, </a:t>
            </a:r>
            <a:r>
              <a:rPr lang="pl-PL" dirty="0" err="1" smtClean="0">
                <a:solidFill>
                  <a:srgbClr val="FF0000"/>
                </a:solidFill>
              </a:rPr>
              <a:t>buffer</a:t>
            </a:r>
            <a:r>
              <a:rPr lang="pl-PL" dirty="0" smtClean="0">
                <a:solidFill>
                  <a:srgbClr val="FF0000"/>
                </a:solidFill>
              </a:rPr>
              <a:t>, 128);</a:t>
            </a:r>
          </a:p>
          <a:p>
            <a:r>
              <a:rPr lang="pl-PL" dirty="0" smtClean="0"/>
              <a:t>   </a:t>
            </a:r>
            <a:r>
              <a:rPr lang="pl-PL" dirty="0" err="1" smtClean="0"/>
              <a:t>if</a:t>
            </a:r>
            <a:r>
              <a:rPr lang="pl-PL" dirty="0" smtClean="0"/>
              <a:t> (</a:t>
            </a:r>
            <a:r>
              <a:rPr lang="pl-PL" dirty="0" err="1" smtClean="0"/>
              <a:t>nread</a:t>
            </a:r>
            <a:r>
              <a:rPr lang="pl-PL" dirty="0" smtClean="0"/>
              <a:t> == -1)</a:t>
            </a:r>
          </a:p>
          <a:p>
            <a:r>
              <a:rPr lang="pl-PL" dirty="0" smtClean="0"/>
              <a:t>      </a:t>
            </a:r>
            <a:r>
              <a:rPr lang="pl-PL" dirty="0" err="1" smtClean="0"/>
              <a:t>write</a:t>
            </a:r>
            <a:r>
              <a:rPr lang="pl-PL" dirty="0" smtClean="0"/>
              <a:t>(2, “A </a:t>
            </a:r>
            <a:r>
              <a:rPr lang="pl-PL" dirty="0" err="1" smtClean="0"/>
              <a:t>read</a:t>
            </a:r>
            <a:r>
              <a:rPr lang="pl-PL" dirty="0" smtClean="0"/>
              <a:t> error </a:t>
            </a:r>
            <a:r>
              <a:rPr lang="pl-PL" dirty="0" err="1" smtClean="0"/>
              <a:t>has</a:t>
            </a:r>
            <a:r>
              <a:rPr lang="pl-PL" dirty="0" smtClean="0"/>
              <a:t> </a:t>
            </a:r>
            <a:r>
              <a:rPr lang="pl-PL" dirty="0" err="1" smtClean="0"/>
              <a:t>occurred</a:t>
            </a:r>
            <a:r>
              <a:rPr lang="pl-PL" dirty="0" smtClean="0"/>
              <a:t>\n”, 26);</a:t>
            </a:r>
          </a:p>
          <a:p>
            <a:r>
              <a:rPr lang="pl-PL" dirty="0" smtClean="0"/>
              <a:t>   </a:t>
            </a:r>
            <a:r>
              <a:rPr lang="pl-PL" dirty="0" err="1" smtClean="0"/>
              <a:t>if</a:t>
            </a:r>
            <a:r>
              <a:rPr lang="pl-PL" dirty="0" smtClean="0"/>
              <a:t> ((</a:t>
            </a:r>
            <a:r>
              <a:rPr lang="pl-PL" dirty="0" err="1" smtClean="0"/>
              <a:t>write</a:t>
            </a:r>
            <a:r>
              <a:rPr lang="pl-PL" dirty="0" smtClean="0"/>
              <a:t>(1,buffer,nread)) != </a:t>
            </a:r>
            <a:r>
              <a:rPr lang="pl-PL" dirty="0" err="1" smtClean="0"/>
              <a:t>nread</a:t>
            </a:r>
            <a:r>
              <a:rPr lang="pl-PL" dirty="0" smtClean="0"/>
              <a:t>)</a:t>
            </a:r>
          </a:p>
          <a:p>
            <a:r>
              <a:rPr lang="pl-PL" dirty="0" smtClean="0"/>
              <a:t>      </a:t>
            </a:r>
            <a:r>
              <a:rPr lang="pl-PL" dirty="0" err="1" smtClean="0"/>
              <a:t>write</a:t>
            </a:r>
            <a:r>
              <a:rPr lang="pl-PL" dirty="0" smtClean="0"/>
              <a:t>(2, “A </a:t>
            </a:r>
            <a:r>
              <a:rPr lang="pl-PL" dirty="0" err="1" smtClean="0"/>
              <a:t>write</a:t>
            </a:r>
            <a:r>
              <a:rPr lang="pl-PL" dirty="0" smtClean="0"/>
              <a:t> error </a:t>
            </a:r>
            <a:r>
              <a:rPr lang="pl-PL" dirty="0" err="1" smtClean="0"/>
              <a:t>has</a:t>
            </a:r>
            <a:r>
              <a:rPr lang="pl-PL" dirty="0" smtClean="0"/>
              <a:t> </a:t>
            </a:r>
            <a:r>
              <a:rPr lang="pl-PL" dirty="0" err="1" smtClean="0"/>
              <a:t>occurred</a:t>
            </a:r>
            <a:r>
              <a:rPr lang="pl-PL" dirty="0" smtClean="0"/>
              <a:t>\n”,27);</a:t>
            </a:r>
          </a:p>
          <a:p>
            <a:r>
              <a:rPr lang="pl-PL" dirty="0" smtClean="0"/>
              <a:t>   </a:t>
            </a:r>
            <a:r>
              <a:rPr lang="pl-PL" dirty="0" err="1" smtClean="0"/>
              <a:t>exit</a:t>
            </a:r>
            <a:r>
              <a:rPr lang="pl-PL" dirty="0" smtClean="0"/>
              <a:t>(0);</a:t>
            </a:r>
          </a:p>
          <a:p>
            <a:r>
              <a:rPr lang="pl-PL" dirty="0" smtClean="0"/>
              <a:t>}</a:t>
            </a:r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4932040" y="4673754"/>
            <a:ext cx="4409424" cy="203132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$ echo hello there | </a:t>
            </a:r>
            <a:r>
              <a:rPr lang="en-US" dirty="0" err="1" smtClean="0"/>
              <a:t>simple_read</a:t>
            </a:r>
            <a:endParaRPr lang="en-US" dirty="0" smtClean="0"/>
          </a:p>
          <a:p>
            <a:r>
              <a:rPr lang="en-US" dirty="0" smtClean="0"/>
              <a:t>hello there</a:t>
            </a:r>
          </a:p>
          <a:p>
            <a:r>
              <a:rPr lang="en-US" dirty="0" smtClean="0"/>
              <a:t>$ </a:t>
            </a:r>
            <a:r>
              <a:rPr lang="en-US" dirty="0" err="1" smtClean="0"/>
              <a:t>simple_read</a:t>
            </a:r>
            <a:r>
              <a:rPr lang="en-US" dirty="0" smtClean="0"/>
              <a:t> &lt; draft1.txt</a:t>
            </a:r>
          </a:p>
          <a:p>
            <a:r>
              <a:rPr lang="en-US" dirty="0" smtClean="0"/>
              <a:t>Files</a:t>
            </a:r>
          </a:p>
          <a:p>
            <a:r>
              <a:rPr lang="en-US" dirty="0" smtClean="0"/>
              <a:t>In this chapter we will be looking at files and directories and how to manipulate</a:t>
            </a:r>
          </a:p>
          <a:p>
            <a:r>
              <a:rPr lang="en-US" dirty="0" smtClean="0"/>
              <a:t>them. We will learn how to create files, o$</a:t>
            </a:r>
            <a:endParaRPr lang="pl-PL" dirty="0"/>
          </a:p>
        </p:txBody>
      </p:sp>
      <p:cxnSp>
        <p:nvCxnSpPr>
          <p:cNvPr id="7" name="Łącznik prosty ze strzałką 6"/>
          <p:cNvCxnSpPr>
            <a:stCxn id="8" idx="2"/>
          </p:cNvCxnSpPr>
          <p:nvPr/>
        </p:nvCxnSpPr>
        <p:spPr>
          <a:xfrm flipH="1">
            <a:off x="6879839" y="3981257"/>
            <a:ext cx="841953" cy="815895"/>
          </a:xfrm>
          <a:prstGeom prst="straightConnector1">
            <a:avLst/>
          </a:prstGeom>
          <a:ln w="254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ole tekstowe 7"/>
          <p:cNvSpPr txBox="1"/>
          <p:nvPr/>
        </p:nvSpPr>
        <p:spPr>
          <a:xfrm>
            <a:off x="6569664" y="2780928"/>
            <a:ext cx="2304256" cy="1200329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 smtClean="0"/>
              <a:t>Przekierowanie strumienia wyjściowego jednego polecenia na drugie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7</a:t>
            </a:fld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192966" y="1581099"/>
            <a:ext cx="5891201" cy="147732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l-PL" dirty="0" err="1"/>
              <a:t>f</a:t>
            </a:r>
            <a:r>
              <a:rPr lang="pl-PL" dirty="0" err="1" smtClean="0"/>
              <a:t>ildes</a:t>
            </a:r>
            <a:r>
              <a:rPr lang="pl-PL" dirty="0" smtClean="0"/>
              <a:t> – deskryptor pliku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/>
              <a:t>b</a:t>
            </a:r>
            <a:r>
              <a:rPr lang="pl-PL" dirty="0" smtClean="0"/>
              <a:t>uf – bufor na dane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err="1"/>
              <a:t>n</a:t>
            </a:r>
            <a:r>
              <a:rPr lang="pl-PL" dirty="0" err="1" smtClean="0"/>
              <a:t>bytes</a:t>
            </a:r>
            <a:r>
              <a:rPr lang="pl-PL" dirty="0" smtClean="0"/>
              <a:t> – maksymalna ilość bajtów do odczytania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Funkcja zwraca ile bajtów odczytała, 0-nic nie przeczytano koniec pliku, -1 – błąd.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1519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4440" y="116632"/>
            <a:ext cx="8291264" cy="490066"/>
          </a:xfrm>
        </p:spPr>
        <p:txBody>
          <a:bodyPr>
            <a:normAutofit fontScale="90000"/>
          </a:bodyPr>
          <a:lstStyle/>
          <a:p>
            <a:r>
              <a:rPr lang="pl-PL" dirty="0"/>
              <a:t>o</a:t>
            </a:r>
            <a:r>
              <a:rPr lang="pl-PL" dirty="0" smtClean="0"/>
              <a:t>pen()</a:t>
            </a: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251520" y="797511"/>
            <a:ext cx="5245815" cy="147732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dirty="0" smtClean="0"/>
              <a:t>#</a:t>
            </a:r>
            <a:r>
              <a:rPr lang="pl-PL" dirty="0" err="1" smtClean="0"/>
              <a:t>include</a:t>
            </a:r>
            <a:r>
              <a:rPr lang="pl-PL" dirty="0" smtClean="0"/>
              <a:t> &lt;</a:t>
            </a:r>
            <a:r>
              <a:rPr lang="pl-PL" dirty="0" err="1" smtClean="0"/>
              <a:t>fcntl.h</a:t>
            </a:r>
            <a:r>
              <a:rPr lang="pl-PL" dirty="0" smtClean="0"/>
              <a:t>&gt;</a:t>
            </a:r>
          </a:p>
          <a:p>
            <a:r>
              <a:rPr lang="pl-PL" dirty="0" smtClean="0"/>
              <a:t>#</a:t>
            </a:r>
            <a:r>
              <a:rPr lang="pl-PL" dirty="0" err="1" smtClean="0"/>
              <a:t>include</a:t>
            </a:r>
            <a:r>
              <a:rPr lang="pl-PL" dirty="0" smtClean="0"/>
              <a:t> &lt;</a:t>
            </a:r>
            <a:r>
              <a:rPr lang="pl-PL" dirty="0" err="1" smtClean="0"/>
              <a:t>sys</a:t>
            </a:r>
            <a:r>
              <a:rPr lang="pl-PL" dirty="0" smtClean="0"/>
              <a:t>/</a:t>
            </a:r>
            <a:r>
              <a:rPr lang="pl-PL" dirty="0" err="1" smtClean="0"/>
              <a:t>types.h</a:t>
            </a:r>
            <a:r>
              <a:rPr lang="pl-PL" dirty="0" smtClean="0"/>
              <a:t>&gt;</a:t>
            </a:r>
          </a:p>
          <a:p>
            <a:r>
              <a:rPr lang="pl-PL" dirty="0" smtClean="0"/>
              <a:t>#</a:t>
            </a:r>
            <a:r>
              <a:rPr lang="pl-PL" dirty="0" err="1" smtClean="0"/>
              <a:t>include</a:t>
            </a:r>
            <a:r>
              <a:rPr lang="pl-PL" dirty="0" smtClean="0"/>
              <a:t> &lt;</a:t>
            </a:r>
            <a:r>
              <a:rPr lang="pl-PL" dirty="0" err="1" smtClean="0"/>
              <a:t>sys</a:t>
            </a:r>
            <a:r>
              <a:rPr lang="pl-PL" dirty="0" smtClean="0"/>
              <a:t>/</a:t>
            </a:r>
            <a:r>
              <a:rPr lang="pl-PL" dirty="0" err="1" smtClean="0"/>
              <a:t>stat.h</a:t>
            </a:r>
            <a:r>
              <a:rPr lang="pl-PL" dirty="0" smtClean="0"/>
              <a:t>&gt;</a:t>
            </a:r>
          </a:p>
          <a:p>
            <a:r>
              <a:rPr lang="pl-PL" dirty="0" err="1" smtClean="0"/>
              <a:t>int</a:t>
            </a:r>
            <a:r>
              <a:rPr lang="pl-PL" dirty="0" smtClean="0"/>
              <a:t> open(</a:t>
            </a:r>
            <a:r>
              <a:rPr lang="pl-PL" dirty="0" err="1" smtClean="0"/>
              <a:t>const</a:t>
            </a:r>
            <a:r>
              <a:rPr lang="pl-PL" dirty="0" smtClean="0"/>
              <a:t> char *</a:t>
            </a:r>
            <a:r>
              <a:rPr lang="pl-PL" dirty="0" err="1" smtClean="0"/>
              <a:t>path</a:t>
            </a:r>
            <a:r>
              <a:rPr lang="pl-PL" dirty="0" smtClean="0"/>
              <a:t>, </a:t>
            </a:r>
            <a:r>
              <a:rPr lang="pl-PL" dirty="0" err="1" smtClean="0"/>
              <a:t>int</a:t>
            </a:r>
            <a:r>
              <a:rPr lang="pl-PL" dirty="0" smtClean="0"/>
              <a:t> </a:t>
            </a:r>
            <a:r>
              <a:rPr lang="pl-PL" dirty="0" err="1" smtClean="0"/>
              <a:t>oflags</a:t>
            </a:r>
            <a:r>
              <a:rPr lang="pl-PL" dirty="0" smtClean="0"/>
              <a:t>);</a:t>
            </a:r>
          </a:p>
          <a:p>
            <a:r>
              <a:rPr lang="pl-PL" dirty="0" err="1" smtClean="0"/>
              <a:t>int</a:t>
            </a:r>
            <a:r>
              <a:rPr lang="pl-PL" dirty="0" smtClean="0"/>
              <a:t> open(</a:t>
            </a:r>
            <a:r>
              <a:rPr lang="pl-PL" dirty="0" err="1" smtClean="0"/>
              <a:t>const</a:t>
            </a:r>
            <a:r>
              <a:rPr lang="pl-PL" dirty="0" smtClean="0"/>
              <a:t> char *</a:t>
            </a:r>
            <a:r>
              <a:rPr lang="pl-PL" dirty="0" err="1" smtClean="0"/>
              <a:t>path</a:t>
            </a:r>
            <a:r>
              <a:rPr lang="pl-PL" dirty="0" smtClean="0"/>
              <a:t>, </a:t>
            </a:r>
            <a:r>
              <a:rPr lang="pl-PL" dirty="0" err="1" smtClean="0"/>
              <a:t>int</a:t>
            </a:r>
            <a:r>
              <a:rPr lang="pl-PL" dirty="0" smtClean="0"/>
              <a:t> </a:t>
            </a:r>
            <a:r>
              <a:rPr lang="pl-PL" dirty="0" err="1" smtClean="0"/>
              <a:t>oflags</a:t>
            </a:r>
            <a:r>
              <a:rPr lang="pl-PL" dirty="0" smtClean="0"/>
              <a:t>, </a:t>
            </a:r>
            <a:r>
              <a:rPr lang="pl-PL" dirty="0" err="1" smtClean="0"/>
              <a:t>mode_t</a:t>
            </a:r>
            <a:r>
              <a:rPr lang="pl-PL" dirty="0" smtClean="0"/>
              <a:t> </a:t>
            </a:r>
            <a:r>
              <a:rPr lang="pl-PL" dirty="0" err="1" smtClean="0"/>
              <a:t>mode</a:t>
            </a:r>
            <a:r>
              <a:rPr lang="pl-PL" dirty="0" smtClean="0"/>
              <a:t>);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107504" y="2204864"/>
            <a:ext cx="801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/>
              <a:t>o</a:t>
            </a:r>
            <a:r>
              <a:rPr lang="pl-PL" dirty="0" err="1" smtClean="0"/>
              <a:t>flags</a:t>
            </a:r>
            <a:r>
              <a:rPr lang="pl-PL" dirty="0" smtClean="0"/>
              <a:t>:</a:t>
            </a:r>
            <a:endParaRPr lang="pl-PL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1726711"/>
              </p:ext>
            </p:extLst>
          </p:nvPr>
        </p:nvGraphicFramePr>
        <p:xfrm>
          <a:off x="179512" y="2533546"/>
          <a:ext cx="4608512" cy="3134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0710"/>
                <a:gridCol w="3257802"/>
              </a:tblGrid>
              <a:tr h="139040">
                <a:tc>
                  <a:txBody>
                    <a:bodyPr/>
                    <a:lstStyle/>
                    <a:p>
                      <a:r>
                        <a:rPr lang="pl-PL" dirty="0" smtClean="0"/>
                        <a:t>Tryb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Opis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O_RDONLY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Otwórz tylko do odczytu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O_WRONLY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Otwórz tylko do zapisu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O_RDWR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Otwórz do zapisu i odczytu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u="none" strike="noStrike" kern="1200" baseline="0" dirty="0" smtClean="0"/>
                        <a:t>O_APPEND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Ustaw się na końcu pliku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u="none" strike="noStrike" kern="1200" baseline="0" dirty="0" smtClean="0"/>
                        <a:t>O_CREAT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Utwórz plik jeśli potrzeba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u="none" strike="noStrike" kern="1200" baseline="0" dirty="0" smtClean="0"/>
                        <a:t>O_EXCL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W połączeniu z O_CREAT</a:t>
                      </a:r>
                      <a:r>
                        <a:rPr lang="pl-PL" baseline="0" dirty="0" smtClean="0"/>
                        <a:t> zapewnia, że tylko wywołujący utworzy plik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pole tekstowe 7"/>
          <p:cNvSpPr txBox="1"/>
          <p:nvPr/>
        </p:nvSpPr>
        <p:spPr>
          <a:xfrm>
            <a:off x="4860032" y="2204864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err="1"/>
              <a:t>m</a:t>
            </a:r>
            <a:r>
              <a:rPr lang="pl-PL" dirty="0" err="1" smtClean="0"/>
              <a:t>ode</a:t>
            </a:r>
            <a:r>
              <a:rPr lang="pl-PL" dirty="0" smtClean="0"/>
              <a:t> (gdy użyjemy </a:t>
            </a:r>
            <a:r>
              <a:rPr lang="pl-PL" smtClean="0"/>
              <a:t>opcji O_CREAT):</a:t>
            </a:r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4860032" y="2492896"/>
            <a:ext cx="428396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❑ S_IRUSR: </a:t>
            </a:r>
            <a:r>
              <a:rPr lang="pl-PL" dirty="0" smtClean="0"/>
              <a:t>prawo czytania, właściciel</a:t>
            </a:r>
            <a:endParaRPr lang="pl-PL" dirty="0"/>
          </a:p>
          <a:p>
            <a:r>
              <a:rPr lang="pl-PL" dirty="0"/>
              <a:t>❑ S_IWUSR: </a:t>
            </a:r>
            <a:r>
              <a:rPr lang="pl-PL" dirty="0" smtClean="0"/>
              <a:t>prawo pisania, właściciel</a:t>
            </a:r>
            <a:endParaRPr lang="pl-PL" dirty="0"/>
          </a:p>
          <a:p>
            <a:r>
              <a:rPr lang="pl-PL" dirty="0"/>
              <a:t>❑ S_IXUSR: </a:t>
            </a:r>
            <a:r>
              <a:rPr lang="pl-PL" dirty="0" smtClean="0"/>
              <a:t>prawo wykonywania, właściciel</a:t>
            </a:r>
            <a:endParaRPr lang="pl-PL" dirty="0"/>
          </a:p>
          <a:p>
            <a:r>
              <a:rPr lang="pl-PL" dirty="0" smtClean="0"/>
              <a:t>❑ S_IRGRP: prawo czytania, grupa</a:t>
            </a:r>
          </a:p>
          <a:p>
            <a:r>
              <a:rPr lang="pl-PL" dirty="0" smtClean="0"/>
              <a:t>❑ </a:t>
            </a:r>
            <a:r>
              <a:rPr lang="pl-PL" dirty="0"/>
              <a:t>S_IWGRP: </a:t>
            </a:r>
            <a:r>
              <a:rPr lang="pl-PL" dirty="0" smtClean="0"/>
              <a:t>prawo pisania, grupa</a:t>
            </a:r>
            <a:endParaRPr lang="pl-PL" dirty="0"/>
          </a:p>
          <a:p>
            <a:r>
              <a:rPr lang="pl-PL" dirty="0"/>
              <a:t>❑ S_IXGRP: </a:t>
            </a:r>
            <a:r>
              <a:rPr lang="pl-PL" dirty="0" smtClean="0"/>
              <a:t>prawo wykonywania, grupa</a:t>
            </a:r>
            <a:endParaRPr lang="pl-PL" dirty="0"/>
          </a:p>
          <a:p>
            <a:r>
              <a:rPr lang="pl-PL" dirty="0"/>
              <a:t>❑ S_IROTH: </a:t>
            </a:r>
            <a:r>
              <a:rPr lang="pl-PL" dirty="0" smtClean="0"/>
              <a:t>prawo czytania, inni</a:t>
            </a:r>
            <a:endParaRPr lang="pl-PL" dirty="0"/>
          </a:p>
          <a:p>
            <a:r>
              <a:rPr lang="pl-PL" dirty="0"/>
              <a:t>❑ S_IWOTH: </a:t>
            </a:r>
            <a:r>
              <a:rPr lang="pl-PL" dirty="0" smtClean="0"/>
              <a:t>prawo pisania, inni</a:t>
            </a:r>
            <a:endParaRPr lang="pl-PL" dirty="0"/>
          </a:p>
          <a:p>
            <a:r>
              <a:rPr lang="pl-PL" dirty="0"/>
              <a:t>❑ S_IXOTH: </a:t>
            </a:r>
            <a:r>
              <a:rPr lang="pl-PL" dirty="0" smtClean="0"/>
              <a:t>prawo wykonywania, inni</a:t>
            </a:r>
            <a:endParaRPr lang="pl-PL" dirty="0"/>
          </a:p>
        </p:txBody>
      </p:sp>
      <p:sp>
        <p:nvSpPr>
          <p:cNvPr id="10" name="Prostokąt 9"/>
          <p:cNvSpPr/>
          <p:nvPr/>
        </p:nvSpPr>
        <p:spPr>
          <a:xfrm>
            <a:off x="4129183" y="6084004"/>
            <a:ext cx="4403257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pl-PL" dirty="0" smtClean="0"/>
              <a:t>open (“</a:t>
            </a:r>
            <a:r>
              <a:rPr lang="pl-PL" dirty="0" err="1" smtClean="0"/>
              <a:t>myfile</a:t>
            </a:r>
            <a:r>
              <a:rPr lang="pl-PL" dirty="0" smtClean="0"/>
              <a:t>”, O_CREAT, S_IRUSR|S_IXOTH);</a:t>
            </a:r>
            <a:endParaRPr lang="pl-PL" dirty="0"/>
          </a:p>
        </p:txBody>
      </p:sp>
      <p:sp>
        <p:nvSpPr>
          <p:cNvPr id="11" name="pole tekstowe 10"/>
          <p:cNvSpPr txBox="1"/>
          <p:nvPr/>
        </p:nvSpPr>
        <p:spPr>
          <a:xfrm>
            <a:off x="4201191" y="5741611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przykład: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8</a:t>
            </a:fld>
            <a:endParaRPr lang="pl-PL"/>
          </a:p>
        </p:txBody>
      </p:sp>
      <p:sp>
        <p:nvSpPr>
          <p:cNvPr id="12" name="Prostokąt 11"/>
          <p:cNvSpPr/>
          <p:nvPr/>
        </p:nvSpPr>
        <p:spPr>
          <a:xfrm>
            <a:off x="5652120" y="1213009"/>
            <a:ext cx="3312368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l-PL" dirty="0" err="1"/>
              <a:t>p</a:t>
            </a:r>
            <a:r>
              <a:rPr lang="pl-PL" dirty="0" err="1" smtClean="0"/>
              <a:t>ath</a:t>
            </a:r>
            <a:r>
              <a:rPr lang="pl-PL" dirty="0" smtClean="0"/>
              <a:t> – ścieżka dostępu do pliku</a:t>
            </a:r>
          </a:p>
        </p:txBody>
      </p:sp>
    </p:spTree>
    <p:extLst>
      <p:ext uri="{BB962C8B-B14F-4D97-AF65-F5344CB8AC3E}">
        <p14:creationId xmlns:p14="http://schemas.microsoft.com/office/powerpoint/2010/main" val="198469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c</a:t>
            </a:r>
            <a:r>
              <a:rPr lang="pl-PL" dirty="0" err="1" smtClean="0"/>
              <a:t>lose</a:t>
            </a:r>
            <a:r>
              <a:rPr lang="pl-PL" dirty="0" smtClean="0"/>
              <a:t>()/ </a:t>
            </a:r>
            <a:r>
              <a:rPr lang="pl-PL" dirty="0" err="1" smtClean="0"/>
              <a:t>ioctl</a:t>
            </a:r>
            <a:r>
              <a:rPr lang="pl-PL" dirty="0" smtClean="0"/>
              <a:t>()</a:t>
            </a: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548882" y="1628800"/>
            <a:ext cx="4572000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r>
              <a:rPr lang="en-US" dirty="0" smtClean="0"/>
              <a:t>#include &lt;</a:t>
            </a:r>
            <a:r>
              <a:rPr lang="en-US" dirty="0" err="1" smtClean="0"/>
              <a:t>unistd.h</a:t>
            </a:r>
            <a:r>
              <a:rPr lang="en-US" dirty="0" smtClean="0"/>
              <a:t>&gt;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close(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fildes</a:t>
            </a:r>
            <a:r>
              <a:rPr lang="en-US" dirty="0" smtClean="0"/>
              <a:t>);</a:t>
            </a:r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3923928" y="3722915"/>
            <a:ext cx="4572000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r>
              <a:rPr lang="pl-PL" dirty="0" smtClean="0"/>
              <a:t>#</a:t>
            </a:r>
            <a:r>
              <a:rPr lang="pl-PL" dirty="0" err="1" smtClean="0"/>
              <a:t>include</a:t>
            </a:r>
            <a:r>
              <a:rPr lang="pl-PL" dirty="0" smtClean="0"/>
              <a:t> &lt;</a:t>
            </a:r>
            <a:r>
              <a:rPr lang="pl-PL" dirty="0" err="1" smtClean="0"/>
              <a:t>unistd.h</a:t>
            </a:r>
            <a:r>
              <a:rPr lang="pl-PL" dirty="0" smtClean="0"/>
              <a:t>&gt;</a:t>
            </a:r>
          </a:p>
          <a:p>
            <a:r>
              <a:rPr lang="pl-PL" dirty="0" err="1" smtClean="0"/>
              <a:t>int</a:t>
            </a:r>
            <a:r>
              <a:rPr lang="pl-PL" dirty="0" smtClean="0"/>
              <a:t> </a:t>
            </a:r>
            <a:r>
              <a:rPr lang="pl-PL" dirty="0" err="1" smtClean="0"/>
              <a:t>ioctl</a:t>
            </a:r>
            <a:r>
              <a:rPr lang="pl-PL" dirty="0" smtClean="0"/>
              <a:t>(</a:t>
            </a:r>
            <a:r>
              <a:rPr lang="pl-PL" dirty="0" err="1" smtClean="0"/>
              <a:t>int</a:t>
            </a:r>
            <a:r>
              <a:rPr lang="pl-PL" dirty="0" smtClean="0"/>
              <a:t> </a:t>
            </a:r>
            <a:r>
              <a:rPr lang="pl-PL" dirty="0" err="1" smtClean="0"/>
              <a:t>fildes</a:t>
            </a:r>
            <a:r>
              <a:rPr lang="pl-PL" dirty="0" smtClean="0"/>
              <a:t>, </a:t>
            </a:r>
            <a:r>
              <a:rPr lang="pl-PL" dirty="0" err="1" smtClean="0"/>
              <a:t>int</a:t>
            </a:r>
            <a:r>
              <a:rPr lang="pl-PL" dirty="0" smtClean="0"/>
              <a:t> </a:t>
            </a:r>
            <a:r>
              <a:rPr lang="pl-PL" dirty="0" err="1" smtClean="0"/>
              <a:t>cmd</a:t>
            </a:r>
            <a:r>
              <a:rPr lang="pl-PL" dirty="0" smtClean="0"/>
              <a:t>, ...);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9</a:t>
            </a:fld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4067944" y="4725144"/>
            <a:ext cx="46121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Wykonaj komendę </a:t>
            </a:r>
            <a:r>
              <a:rPr lang="pl-PL" dirty="0" err="1" smtClean="0"/>
              <a:t>cmd</a:t>
            </a:r>
            <a:r>
              <a:rPr lang="pl-PL" dirty="0" smtClean="0"/>
              <a:t> na pliku wskazywanym </a:t>
            </a:r>
          </a:p>
          <a:p>
            <a:r>
              <a:rPr lang="pl-PL" dirty="0" smtClean="0"/>
              <a:t>Przez </a:t>
            </a:r>
            <a:r>
              <a:rPr lang="pl-PL" dirty="0" err="1" smtClean="0"/>
              <a:t>fildes</a:t>
            </a:r>
            <a:r>
              <a:rPr lang="pl-PL" dirty="0" smtClean="0"/>
              <a:t> uwzględniając ew. dodatkowe pa-</a:t>
            </a:r>
          </a:p>
          <a:p>
            <a:r>
              <a:rPr lang="pl-PL" dirty="0" err="1"/>
              <a:t>r</a:t>
            </a:r>
            <a:r>
              <a:rPr lang="pl-PL" dirty="0" err="1" smtClean="0"/>
              <a:t>ametry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8425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2138</TotalTime>
  <Words>4877</Words>
  <Application>Microsoft Office PowerPoint</Application>
  <PresentationFormat>Pokaz na ekranie (4:3)</PresentationFormat>
  <Paragraphs>950</Paragraphs>
  <Slides>44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44</vt:i4>
      </vt:variant>
    </vt:vector>
  </HeadingPairs>
  <TitlesOfParts>
    <vt:vector size="45" baseType="lpstr">
      <vt:lpstr>Motyw pakietu Office</vt:lpstr>
      <vt:lpstr>Pliki, potoki, sygnały</vt:lpstr>
      <vt:lpstr>Pliki</vt:lpstr>
      <vt:lpstr>Specjalne pliki</vt:lpstr>
      <vt:lpstr>Podstawowe funkcje niskiego poziomu do obsługi plików i urządzeń</vt:lpstr>
      <vt:lpstr>Domyślne deskryptory plików</vt:lpstr>
      <vt:lpstr>write()</vt:lpstr>
      <vt:lpstr>read()</vt:lpstr>
      <vt:lpstr>open()</vt:lpstr>
      <vt:lpstr>close()/ ioctl()</vt:lpstr>
      <vt:lpstr>Przykład zastosowania</vt:lpstr>
      <vt:lpstr>Blokowanie dostępu do pliku</vt:lpstr>
      <vt:lpstr>Kontrolowany zapis 2 procesów do 1 pliku - przykład</vt:lpstr>
      <vt:lpstr>Standardowa biblioteka wejścia-wyjścia - przypomnienie</vt:lpstr>
      <vt:lpstr>Definicja potoku</vt:lpstr>
      <vt:lpstr>Przykład do przetestowania potoków ustalonych z linii poleceń </vt:lpstr>
      <vt:lpstr>Potoki procesowe</vt:lpstr>
      <vt:lpstr>Przykład – użycie popen i pclose</vt:lpstr>
      <vt:lpstr>Wysyłanie danych ze pomocą popen</vt:lpstr>
      <vt:lpstr>Przekazywanie większej ilości danych</vt:lpstr>
      <vt:lpstr>Funkcja pipe (potok nie nazwany)</vt:lpstr>
      <vt:lpstr>Pierwsze zastosowanie funkcji pipe</vt:lpstr>
      <vt:lpstr>Potoki i fork</vt:lpstr>
      <vt:lpstr>Jak to działa?</vt:lpstr>
      <vt:lpstr>Potoki i exec </vt:lpstr>
      <vt:lpstr>Jak to działa?</vt:lpstr>
      <vt:lpstr>Czytanie zamkniętych potoków</vt:lpstr>
      <vt:lpstr>Zamykanie nienazwanych potoków</vt:lpstr>
      <vt:lpstr>Nazwane potoki: FIFO</vt:lpstr>
      <vt:lpstr>Tworzenie nazwanego potoku</vt:lpstr>
      <vt:lpstr>Otwieranie FIFO funkcją open</vt:lpstr>
      <vt:lpstr>FIFO: odczyt i zapis</vt:lpstr>
      <vt:lpstr>Komunikacja międzyprocesowa przy użyciu FIFO – producent (fifo3)</vt:lpstr>
      <vt:lpstr>Komunikacja międzyprocesowa przy użyciu FIFO – konsument (fifo4)</vt:lpstr>
      <vt:lpstr>Przykładowy rezultat pracy podanych 2 programów</vt:lpstr>
      <vt:lpstr>Sygnały - wprowadzenie</vt:lpstr>
      <vt:lpstr>Tablica sygnałów</vt:lpstr>
      <vt:lpstr>Reakcja procesów na sygnały</vt:lpstr>
      <vt:lpstr>Sygnały dodatkowe</vt:lpstr>
      <vt:lpstr>Manipulowanie sygnałami</vt:lpstr>
      <vt:lpstr>Prosta obsługa sygnałów - przykład</vt:lpstr>
      <vt:lpstr>Wysyłanie sygnałów</vt:lpstr>
      <vt:lpstr>Symulator funkcji alarm - budzik</vt:lpstr>
      <vt:lpstr>Odporny interfejs sygnałowy</vt:lpstr>
      <vt:lpstr>Przykładowy program stosujący sigaction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Sygnały</dc:title>
  <dc:creator>ssamolej</dc:creator>
  <cp:lastModifiedBy>ssamolej</cp:lastModifiedBy>
  <cp:revision>84</cp:revision>
  <dcterms:created xsi:type="dcterms:W3CDTF">2013-03-07T19:30:10Z</dcterms:created>
  <dcterms:modified xsi:type="dcterms:W3CDTF">2014-10-25T13:51:36Z</dcterms:modified>
</cp:coreProperties>
</file>