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7" r:id="rId2"/>
    <p:sldId id="337" r:id="rId3"/>
    <p:sldId id="338" r:id="rId4"/>
    <p:sldId id="339" r:id="rId5"/>
    <p:sldId id="340" r:id="rId6"/>
    <p:sldId id="341" r:id="rId7"/>
    <p:sldId id="343" r:id="rId8"/>
    <p:sldId id="344" r:id="rId9"/>
    <p:sldId id="345" r:id="rId10"/>
    <p:sldId id="346" r:id="rId11"/>
    <p:sldId id="349" r:id="rId12"/>
    <p:sldId id="350" r:id="rId13"/>
    <p:sldId id="351" r:id="rId14"/>
    <p:sldId id="347" r:id="rId15"/>
    <p:sldId id="348" r:id="rId16"/>
    <p:sldId id="352" r:id="rId17"/>
    <p:sldId id="353" r:id="rId18"/>
    <p:sldId id="354" r:id="rId19"/>
    <p:sldId id="355" r:id="rId20"/>
    <p:sldId id="388" r:id="rId21"/>
    <p:sldId id="375" r:id="rId22"/>
    <p:sldId id="376" r:id="rId23"/>
    <p:sldId id="377" r:id="rId24"/>
    <p:sldId id="378" r:id="rId25"/>
    <p:sldId id="379" r:id="rId26"/>
    <p:sldId id="380" r:id="rId27"/>
    <p:sldId id="381" r:id="rId28"/>
    <p:sldId id="356" r:id="rId29"/>
    <p:sldId id="357" r:id="rId30"/>
    <p:sldId id="358" r:id="rId31"/>
    <p:sldId id="359" r:id="rId32"/>
    <p:sldId id="360" r:id="rId33"/>
    <p:sldId id="382" r:id="rId34"/>
    <p:sldId id="383" r:id="rId35"/>
    <p:sldId id="386" r:id="rId36"/>
    <p:sldId id="384" r:id="rId37"/>
    <p:sldId id="385" r:id="rId38"/>
    <p:sldId id="387" r:id="rId39"/>
    <p:sldId id="367" r:id="rId40"/>
    <p:sldId id="368" r:id="rId41"/>
    <p:sldId id="369" r:id="rId42"/>
    <p:sldId id="389" r:id="rId43"/>
    <p:sldId id="370" r:id="rId44"/>
    <p:sldId id="371" r:id="rId45"/>
    <p:sldId id="372" r:id="rId46"/>
    <p:sldId id="373" r:id="rId47"/>
    <p:sldId id="374" r:id="rId48"/>
  </p:sldIdLst>
  <p:sldSz cx="9144000" cy="6858000" type="screen4x3"/>
  <p:notesSz cx="7104063"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9831" autoAdjust="0"/>
  </p:normalViewPr>
  <p:slideViewPr>
    <p:cSldViewPr>
      <p:cViewPr>
        <p:scale>
          <a:sx n="60" d="100"/>
          <a:sy n="60" d="100"/>
        </p:scale>
        <p:origin x="-2104" y="-180"/>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144" y="-80"/>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sz="quarter" idx="1"/>
          </p:nvPr>
        </p:nvSpPr>
        <p:spPr>
          <a:xfrm>
            <a:off x="4023992" y="0"/>
            <a:ext cx="3078427" cy="511731"/>
          </a:xfrm>
          <a:prstGeom prst="rect">
            <a:avLst/>
          </a:prstGeom>
        </p:spPr>
        <p:txBody>
          <a:bodyPr vert="horz" lIns="99075" tIns="49538" rIns="99075" bIns="49538" rtlCol="0"/>
          <a:lstStyle>
            <a:lvl1pPr algn="r">
              <a:defRPr sz="1300"/>
            </a:lvl1pPr>
          </a:lstStyle>
          <a:p>
            <a:fld id="{CE7EB4AA-2084-47A1-B585-644735ED76A4}" type="datetimeFigureOut">
              <a:rPr lang="pl-PL" smtClean="0"/>
              <a:pPr/>
              <a:t>22.03.2020</a:t>
            </a:fld>
            <a:endParaRPr lang="pl-PL"/>
          </a:p>
        </p:txBody>
      </p:sp>
      <p:sp>
        <p:nvSpPr>
          <p:cNvPr id="4" name="Symbol zastępczy stopki 3"/>
          <p:cNvSpPr>
            <a:spLocks noGrp="1"/>
          </p:cNvSpPr>
          <p:nvPr>
            <p:ph type="ftr" sz="quarter" idx="2"/>
          </p:nvPr>
        </p:nvSpPr>
        <p:spPr>
          <a:xfrm>
            <a:off x="0" y="9721106"/>
            <a:ext cx="3078427" cy="511731"/>
          </a:xfrm>
          <a:prstGeom prst="rect">
            <a:avLst/>
          </a:prstGeom>
        </p:spPr>
        <p:txBody>
          <a:bodyPr vert="horz" lIns="99075" tIns="49538" rIns="99075" bIns="49538" rtlCol="0" anchor="b"/>
          <a:lstStyle>
            <a:lvl1pPr algn="l">
              <a:defRPr sz="1300"/>
            </a:lvl1pPr>
          </a:lstStyle>
          <a:p>
            <a:endParaRPr lang="pl-PL"/>
          </a:p>
        </p:txBody>
      </p:sp>
      <p:sp>
        <p:nvSpPr>
          <p:cNvPr id="5" name="Symbol zastępczy numeru slajdu 4"/>
          <p:cNvSpPr>
            <a:spLocks noGrp="1"/>
          </p:cNvSpPr>
          <p:nvPr>
            <p:ph type="sldNum" sz="quarter" idx="3"/>
          </p:nvPr>
        </p:nvSpPr>
        <p:spPr>
          <a:xfrm>
            <a:off x="4023992" y="9721106"/>
            <a:ext cx="3078427" cy="511731"/>
          </a:xfrm>
          <a:prstGeom prst="rect">
            <a:avLst/>
          </a:prstGeom>
        </p:spPr>
        <p:txBody>
          <a:bodyPr vert="horz" lIns="99075" tIns="49538" rIns="99075" bIns="49538" rtlCol="0" anchor="b"/>
          <a:lstStyle>
            <a:lvl1pPr algn="r">
              <a:defRPr sz="1300"/>
            </a:lvl1pPr>
          </a:lstStyle>
          <a:p>
            <a:fld id="{51652367-C1D2-4EBA-A69C-576673F3CD11}" type="slidenum">
              <a:rPr lang="pl-PL" smtClean="0"/>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A99178B8-EBE5-4CE8-B280-A8F566635639}" type="datetimeFigureOut">
              <a:rPr lang="pl-PL" smtClean="0"/>
              <a:pPr/>
              <a:t>22.03.2020</a:t>
            </a:fld>
            <a:endParaRPr lang="pl-PL"/>
          </a:p>
        </p:txBody>
      </p:sp>
      <p:sp>
        <p:nvSpPr>
          <p:cNvPr id="4" name="Symbol zastępczy obrazu slajdu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CFD631CE-4CA3-4E08-B401-779ECA77AB06}" type="slidenum">
              <a:rPr lang="pl-PL" smtClean="0"/>
              <a:pPr/>
              <a:t>‹#›</a:t>
            </a:fld>
            <a:endParaRPr lang="pl-PL"/>
          </a:p>
        </p:txBody>
      </p:sp>
    </p:spTree>
    <p:extLst>
      <p:ext uri="{BB962C8B-B14F-4D97-AF65-F5344CB8AC3E}">
        <p14:creationId xmlns="" xmlns:p14="http://schemas.microsoft.com/office/powerpoint/2010/main" val="1578591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Rozwiązanie problemów wzajemnego wykluczania oraz producenta i konsumenta nie wyczerpuje wszystkich typowych zjawisk występujących w</a:t>
            </a:r>
            <a:r>
              <a:rPr lang="pl-PL" baseline="0" dirty="0" smtClean="0"/>
              <a:t> systemach współbieżnych. Kolejne to problem czytelników i pisarzy oraz pięciu ucztujących filozofów.</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Funkcje z przedrostkiem</a:t>
            </a:r>
            <a:r>
              <a:rPr lang="pl-PL" baseline="0" dirty="0" smtClean="0"/>
              <a:t> „</a:t>
            </a:r>
            <a:r>
              <a:rPr lang="pl-PL" baseline="0" dirty="0" err="1" smtClean="0"/>
              <a:t>try</a:t>
            </a:r>
            <a:r>
              <a:rPr lang="pl-PL" baseline="0" dirty="0" smtClean="0"/>
              <a:t>” pozwalają odwołać się do blokady w specjalny sposób. Jeśli blokada jest możliwa do przejęcia, to jest ona przez nie przejmowana. Jeśli jest przejęta przez inny wątek, to funkcja nie zawiesza działania wątku, tylko zwraca błąd. Możliwe jest wtedy zachowanie aktywności wątku, który chce przejąć blokadę. Blokada jest zasobem systemowym. Jeśli w programie nie jest już potrzebna, lub program kończy swoje wykonywanie, to powinna być zwrócona do systemu z zastosowaniem funkcji </a:t>
            </a:r>
            <a:r>
              <a:rPr lang="pl-PL" sz="1200" b="1" dirty="0" err="1" smtClean="0">
                <a:latin typeface="Courier New"/>
              </a:rPr>
              <a:t>pthread_rwlock_destroy</a:t>
            </a:r>
            <a:r>
              <a:rPr lang="pl-PL" sz="1200" b="1" dirty="0" smtClean="0">
                <a:latin typeface="Courier New"/>
              </a:rPr>
              <a:t>()</a:t>
            </a:r>
            <a:r>
              <a:rPr lang="pl-PL" sz="1200" b="0" dirty="0" smtClean="0">
                <a:latin typeface="Courier New"/>
              </a:rPr>
              <a:t>.</a:t>
            </a:r>
            <a:endParaRPr lang="pl-PL" b="0"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Przy rozwiązywaniu problemu czytelników</a:t>
            </a:r>
            <a:r>
              <a:rPr lang="pl-PL" baseline="0" dirty="0" smtClean="0"/>
              <a:t> i pisarzy wspomniałem o problemie głodzenia. Czytelnicy, bądź pisarze blokowani przez swoich oponentów nie mogą dokonywać odczytu/zapisu ponieważ ciągle do zasobu odwołują się inne wątki. Taki stan nazywa się głodzeniem. W sprzyjających okolicznościach głodzenie może być przerwane. Problem, o którym teraz będzie mowa ma bardziej drastyczne konsekwencje w systemach współbieżnych. Polega on na trwałym zablokowaniu systemu współbieżnego bez żadnej nadziei na jego odblokowanie (ożywienie). Zjawisko takie można zacząć prezentować na przykładzie skrzyżowania jak na slajdzie. Zakładamy, że samochody są zainteresowane tylko przejechaniem na wprost. Jeśli w jednym momencie samochody ze wszystkich stron ruszą, żeby przejechać skrzyżowanie, to zakleszczą się i w żaden sposób nie można już tej sytuacji odwrócić.</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a:t>
            </a:r>
            <a:r>
              <a:rPr lang="pl-PL" baseline="0" dirty="0" smtClean="0"/>
              <a:t> pokazuje podstawowe cechy impasu/zakleszczenia.</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Napisanie</a:t>
            </a:r>
            <a:r>
              <a:rPr lang="pl-PL" baseline="0" dirty="0" smtClean="0"/>
              <a:t> oprogramowania, w którym jest impas jest dosyć proste. Wystarczy niefortunnie posłużyć się zagnieżdżonymi sekcjami krytycznymi. Na slajdzie widać 2 zadania a i b. Zadanie a zainteresowane jest najpierw przejęciem zasobu Q a potem posiadając tan zasób chce jeszcze przejąć zasób V. W tym celu rozpoczyna sekcje krytyczną na semaforze, który zabezpiecza wzajemne wykluczanie w dostępie do zasobu Q, a następnie w czasie trwania wcześniejszej sekcji rozpoczyna drugą sekcję krytyczną na semaforze, który zabezpiecza zasób V. Zadanie b jest zainteresowane najpierw przejęciem zasobu V i w czasie jego posiadania – przejęciem zasobu Q. W tym celu rozpoczyna sekcję krytyczną na semaforze, który zabezpiecza wzajemne wykluczanie na zasobie V, a następnie wewnątrz tej sekcji rozpoczyna drugą próbując przejąć semafor zabezpieczający wzajemne wykluczanie na zasobie Q. Jak dotąd sytuacja wydaje się niegroźna.</a:t>
            </a:r>
          </a:p>
          <a:p>
            <a:endParaRPr lang="pl-PL" baseline="0" dirty="0" smtClean="0"/>
          </a:p>
          <a:p>
            <a:r>
              <a:rPr lang="pl-PL" baseline="0" dirty="0" smtClean="0"/>
              <a:t>Problem następuje, jeśli zajdzie nieszczęśliwa, ale możliwa sekwencja zdarzeń w systemie współbieżnym. Załóżmy, że obliczenia prowadzi zadanie a i udało się mu przejąć zasób Q. Z pewnych przyczyn zadanie zostaje wywłaszczone, a w czasie jego wywłaszczenia obliczenia rozpoczyna zadanie b i przejmuje zasób V. Zadanie b próbuje następnie przejąć zasób Q. Nie może go jednak przejąć, bo został przejęty wcześniej przez zadanie a. Zadanie a kontynuuje jeszcze swoje obliczenia, ale w pewnym momencie potrzebuje otrzymać dostęp do zasobu V, który jest w posiadaniu zadania b. Żadne z zadań nie może kontynuować obliczeń. System jest trwale zablokowany i z blokady nie ma wyjścia.</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Problem 5 ucztujących filozofów nie jest</a:t>
            </a:r>
            <a:r>
              <a:rPr lang="pl-PL" baseline="0" dirty="0" smtClean="0"/>
              <a:t> odzwierciedleniem rozwiązania praktycznych zagadnień, jak w przypadku problemów wzajemnego wykluczania, producenta konsumenta, czy czytelników i pisarzy. Jest on traktowany jako swego rodzaju „</a:t>
            </a:r>
            <a:r>
              <a:rPr lang="pl-PL" baseline="0" dirty="0" err="1" smtClean="0"/>
              <a:t>benchmark</a:t>
            </a:r>
            <a:r>
              <a:rPr lang="pl-PL" baseline="0" dirty="0" smtClean="0"/>
              <a:t>” dla systemów programowania współbieżnego. Jeśli tworzony system pozwala prawidłowo opisać i rozwiązać problem 5 ucztujących filozofów, to z dużym prawdopodobieństwem jest systemem prawidłowo skonstruowanym. </a:t>
            </a:r>
          </a:p>
          <a:p>
            <a:endParaRPr lang="pl-PL" baseline="0" dirty="0" smtClean="0"/>
          </a:p>
          <a:p>
            <a:r>
              <a:rPr lang="pl-PL" dirty="0" smtClean="0"/>
              <a:t>Problem</a:t>
            </a:r>
            <a:r>
              <a:rPr lang="pl-PL" baseline="0" dirty="0" smtClean="0"/>
              <a:t> opisuje współbieżny system, w którym jest 5 graczy. Każdy z nich co pewien czas głodnieje i chciałby zjeść porcję jedzenia. Do rozpoczęcia jedzenia potrzebuje 2 widelców, które są po obu stronach talerza. Widelce są zasobami współdzielonymi z sąsiadem. Może się okazać, że nie można rozpocząć jedzenia, bo właśnie z widelca korzysta gracz obok. Po jedzeniu gracz odkłada widelce, żeby jeden z sąsiadów mógł rozpocząć jedzenie.  Na slajdzie pokazano schemat programu pojedynczego filozofa. Najważniejsze są protokoły wstępne i końcowe, czyli strategie przejmowania i zwracania widelców.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a:t>
            </a:r>
            <a:r>
              <a:rPr lang="pl-PL" baseline="0" dirty="0" smtClean="0"/>
              <a:t> pokazuje zalecenia co do protokołów wstępnych i końcowych.</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a:t>
            </a:r>
            <a:r>
              <a:rPr lang="pl-PL" baseline="0" dirty="0" smtClean="0"/>
              <a:t> początku rozważymy rozwiązanie problemu, które jest nieprawidłowe. Filozofowie są modelowani jako wątki/procesy, zaś widelce jako semafory, które dane procesy próbują przejąć. Każdy z filozofów rozpoczyna protokół wstępny, umówmy się od próby przejęcia lewego widelca. Wykonuje więc operację „</a:t>
            </a:r>
            <a:r>
              <a:rPr lang="pl-PL" baseline="0" dirty="0" err="1" smtClean="0"/>
              <a:t>sem_wait</a:t>
            </a:r>
            <a:r>
              <a:rPr lang="pl-PL" baseline="0" dirty="0" smtClean="0"/>
              <a:t>” na tym widelcu. Jeśli przejęcie się uda, to w dalszej kolejności filozof próbuje przejąć widelec po swojej prawej stronie. Przejęcie obu widelców umożliwia jedzenie. Po posiłku widelce zwracane są w odwrotnej kolejności, najpierw prawy a potem lewy (wykonanie operacji „</a:t>
            </a:r>
            <a:r>
              <a:rPr lang="pl-PL" baseline="0" dirty="0" err="1" smtClean="0"/>
              <a:t>sem_post</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16</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Najważniejszym</a:t>
            </a:r>
            <a:r>
              <a:rPr lang="pl-PL" baseline="0" dirty="0" smtClean="0"/>
              <a:t> problemem, który pojawia się przy tak zaprojektowanym systemie jest możliwość impasu. Jeśli w systemie wszyscy gracze są współbieżni, to można sobie wyobrazić sytuację, kiedy wszyscy filozofowie w jednej chwili podniosą lewy widelec. Wtedy żaden z nich nie może wykonać drugiej części protokołu przystąpienia do jedzenia (przejęcie prawego widelca) i w systemie mamy impas/zakleszczenie.</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17</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drugim rozwiązaniu filozofowie są podzieleni na parzystych</a:t>
            </a:r>
            <a:r>
              <a:rPr lang="pl-PL" baseline="0" dirty="0" smtClean="0"/>
              <a:t> i nieparzystych. Parzyści mają taki sam protokół wstępny, jak w poprzednim przykładzie. Nieparzyści zaś rozpoczynają protokół wstępny od próby przejęcia tym razem najpierw prawego, a potem lewego widelca. Okazuje się, że takie rozwiązanie eliminuje zjawisko impasu.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18</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a:t>
            </a:r>
            <a:r>
              <a:rPr lang="pl-PL" baseline="0" dirty="0" smtClean="0"/>
              <a:t> slajdzie zebrano najważniejsze uwagi dotyczące omówionego rozwiązania. </a:t>
            </a:r>
          </a:p>
          <a:p>
            <a:endParaRPr lang="pl-PL" baseline="0" dirty="0" smtClean="0"/>
          </a:p>
          <a:p>
            <a:r>
              <a:rPr lang="pl-PL" baseline="0" dirty="0" smtClean="0"/>
              <a:t>Takie rozwiązanie uznawane jest za mniej eleganckie, ponieważ kody filozofów różnią się od siebie (parzyści i nieparzyści zachowują się inaczej). Na zajęciach laboratoryjnych poproszeni zostaniecie o rozwiązanie problemu w inny sposób. W systemie można wprowadzić jeszcze jednego gracza – kelnera, modelowanego np. z zastosowaniem semafora zliczającego o początkowej wartości 4. Kelner dopuszcza do stołu tylko 4 filozofów na raz. Wtedy kody filozofów mogą wyglądać jak w pierwszym rozwiązaniu, ale z uwagi na niepełne obsadzenie stołu do impasu wtedy nie dochodzi.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19</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Problem czytelników i pisarzy najprościej</a:t>
            </a:r>
            <a:r>
              <a:rPr lang="pl-PL" baseline="0" dirty="0" smtClean="0"/>
              <a:t> wytłumaczyć na przykładzie pewnej czytelni działającej w specyficzny sposób. Do czytelni może wchodzić dowolna liczba czytelników (w pewnych wariantach rozwiązania liczba czytelników również może być ograniczona) i wszyscy oni mogą równocześnie czytać pewien zbiór danych. Odczyt odbywa się więc współbieżnie. W pracy czytelni uczestniczą również pisarze, którzy mogą zmodyfikować zawartość zbioru. Pisarz może wejść do czytelni tylko wtedy, gdy jest ona opuszczona przez czytelników. Tylko jeden pisarz może na raz przebywać w czytelni.</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Pokazany</a:t>
            </a:r>
            <a:r>
              <a:rPr lang="pl-PL" baseline="0" dirty="0" smtClean="0"/>
              <a:t> fragment kodu może stanowić szablon fragmentu aplikacji, w której cyklicznie następuje sprawdzenie i/lub zmodyfikowanie pewnej współdzielonej zmiennej w systemie współbieżnym. Fragment kodu rozpoczyna się od próby przejęcia </a:t>
            </a:r>
            <a:r>
              <a:rPr lang="pl-PL" baseline="0" dirty="0" err="1" smtClean="0"/>
              <a:t>mutexa</a:t>
            </a:r>
            <a:r>
              <a:rPr lang="pl-PL" baseline="0" dirty="0" smtClean="0"/>
              <a:t>. Jeśli uda się go przejąć, to można zastosować instrukcję pętli </a:t>
            </a:r>
            <a:r>
              <a:rPr lang="pl-PL" baseline="0" dirty="0" err="1" smtClean="0"/>
              <a:t>while</a:t>
            </a:r>
            <a:r>
              <a:rPr lang="pl-PL" baseline="0" dirty="0" smtClean="0"/>
              <a:t>, a w wyrażeniu, które jest sprawdzane przed rozpoczęciem instrukcji zawrzeć warunek, kiedy oczekiwanie na pewne wydarzenie ma się zakończyć (W przykładzie jest sprawdzane, czy pierwszy element pewnej tablicy wynosi 0). W pętli można zawrzeć dalej kontynuowane w sekcji krytycznej instrukcje (np. ew. modyfikowanie zmiennej). Kolejną instrukcją w pętli jest zwolnienie </a:t>
            </a:r>
            <a:r>
              <a:rPr lang="pl-PL" baseline="0" dirty="0" err="1" smtClean="0"/>
              <a:t>mutexa</a:t>
            </a:r>
            <a:r>
              <a:rPr lang="pl-PL" baseline="0" dirty="0" smtClean="0"/>
              <a:t>. Potem następuje odczekanie pewnego przedziału czasowego i ponowna próba przejęcia </a:t>
            </a:r>
            <a:r>
              <a:rPr lang="pl-PL" baseline="0" dirty="0" err="1" smtClean="0"/>
              <a:t>mutexa</a:t>
            </a:r>
            <a:r>
              <a:rPr lang="pl-PL" baseline="0" dirty="0" smtClean="0"/>
              <a:t>. Jeśli uda się go przejąć, to przechodzi się do sprawdzenia warunku końca pętli. Rozwiązanie pozwala na cykliczne sprawdzenie stanu współdzielonej zmiennej </a:t>
            </a:r>
          </a:p>
          <a:p>
            <a:endParaRPr lang="pl-PL" baseline="0" dirty="0" smtClean="0"/>
          </a:p>
          <a:p>
            <a:r>
              <a:rPr lang="pl-PL" baseline="0" dirty="0" smtClean="0"/>
              <a:t>Podana konstrukcja zapewnia, że sprawdzanie warunku końca pętli i jakiekolwiek instrukcje w pętli poprzedzające zwolnienie </a:t>
            </a:r>
            <a:r>
              <a:rPr lang="pl-PL" baseline="0" dirty="0" err="1" smtClean="0"/>
              <a:t>mutexa</a:t>
            </a:r>
            <a:r>
              <a:rPr lang="pl-PL" baseline="0" dirty="0" smtClean="0"/>
              <a:t> odbędą się z zasadą wzajemnego wykluczania. Ostatnia linijka załączonego kodu kończy sekcję krytyczną, jeśli warunek w instrukcji </a:t>
            </a:r>
            <a:r>
              <a:rPr lang="pl-PL" baseline="0" dirty="0" err="1" smtClean="0"/>
              <a:t>while</a:t>
            </a:r>
            <a:r>
              <a:rPr lang="pl-PL" baseline="0" dirty="0" smtClean="0"/>
              <a:t> przestaje być prawdziwy.  </a:t>
            </a:r>
          </a:p>
          <a:p>
            <a:endParaRPr lang="pl-PL" baseline="0" dirty="0" smtClean="0"/>
          </a:p>
          <a:p>
            <a:r>
              <a:rPr lang="pl-PL" baseline="0" dirty="0" smtClean="0"/>
              <a:t>W przykładzie pokazano zalążek jednej z możliwych metod wymiany informacji między komponentami systemu współbieżnego, kiedy wymiana informacji np. przez zmienną współdzieloną odbywa się z potwierdzeniem. Przykładowo, pobranie kolejnej danej jest warunkowane skonsumowaniem przez odbiorcę danej wcześniejszej.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20</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Tutaj </a:t>
            </a:r>
            <a:r>
              <a:rPr lang="pl-PL" baseline="0" dirty="0" smtClean="0"/>
              <a:t>pokazano rozwinięcie koncepcji omówionej na wcześniejszym slajdzie. Program symuluje wymianę informacji między dwoma współbieżnymi procesami z potwierdzeniem odebrania informacji. „Zewnętrzne” pętle kontrolują wymianę informacji pomiędzy nadawcą a odbiorcą, wewnętrzne zaś dokonują „odpytywania” kanału komunikacyjnego sprawdzając od strony nadawcy czy blok danych (tekst) został odebrany (tekst jest wtedy ustawiany na 0), a od strony odbiorcy, czy przesłano nowy blok danych (czy w buforze pojawia się nowy tekst). Przesłanie łańcucha „</a:t>
            </a:r>
            <a:r>
              <a:rPr lang="pl-PL" baseline="0" dirty="0" err="1" smtClean="0"/>
              <a:t>end</a:t>
            </a:r>
            <a:r>
              <a:rPr lang="pl-PL" baseline="0" dirty="0" smtClean="0"/>
              <a:t>” kończy pracę systemu (wątek – dziecko jest zamykany, główny wątek dowiaduje się, że wartość zmiennej </a:t>
            </a:r>
            <a:r>
              <a:rPr lang="pl-PL" baseline="0" dirty="0" err="1" smtClean="0"/>
              <a:t>time_to_exit</a:t>
            </a:r>
            <a:r>
              <a:rPr lang="pl-PL" baseline="0" dirty="0" smtClean="0"/>
              <a:t> wynosi 1 i również kończy działanie, czekając wcześniej na zamknięcie pracy wątku dziecka). </a:t>
            </a:r>
          </a:p>
          <a:p>
            <a:endParaRPr lang="pl-PL" baseline="0" dirty="0" smtClean="0"/>
          </a:p>
          <a:p>
            <a:r>
              <a:rPr lang="pl-PL" baseline="0" dirty="0" smtClean="0"/>
              <a:t>Taki model wymiany z potwierdzeniem ma mankament. Wymaga ciągłego monitorowania stanu zmiennych odzwierciedlających wymianę informacji (</a:t>
            </a:r>
            <a:r>
              <a:rPr lang="pl-PL" baseline="0" dirty="0" err="1" smtClean="0"/>
              <a:t>time_to_exit</a:t>
            </a:r>
            <a:r>
              <a:rPr lang="pl-PL" baseline="0" dirty="0" smtClean="0"/>
              <a:t> i </a:t>
            </a:r>
            <a:r>
              <a:rPr lang="pl-PL" baseline="0" dirty="0" err="1" smtClean="0"/>
              <a:t>work_area</a:t>
            </a:r>
            <a:r>
              <a:rPr lang="pl-PL" baseline="0" dirty="0" smtClean="0"/>
              <a:t>). Konsumuje to czas procesora oraz wymaga zastosowania odpowiedniej konstrukcji programu.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21</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22</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a:t>
            </a:r>
            <a:r>
              <a:rPr lang="pl-PL" baseline="0" dirty="0" smtClean="0"/>
              <a:t> uzupełnia rozważania zawarte w notatkach do slajdu 21.</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23</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a:t>
            </a:r>
            <a:r>
              <a:rPr lang="pl-PL" baseline="0" dirty="0" smtClean="0"/>
              <a:t> uzupełnia rozważania zawarte w notatkach do slajdu 21.</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24</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Powstaje pytanie,</a:t>
            </a:r>
            <a:r>
              <a:rPr lang="pl-PL" baseline="0" dirty="0" smtClean="0"/>
              <a:t> czy omawiany wcześniej model komunikacji można zastąpić jakimś mechanizmem współbieżności, który usunąłby aktywne „odpytywanie” . Rozważmy konstrukcję, jak na slajdzie. Próbujemy tu połączyć zastosowane dwóch semaforów do rozwiązania zagadnienia wzajemnego wykluczania (semafor </a:t>
            </a:r>
            <a:r>
              <a:rPr lang="pl-PL" baseline="0" dirty="0" err="1" smtClean="0"/>
              <a:t>mutex</a:t>
            </a:r>
            <a:r>
              <a:rPr lang="pl-PL" baseline="0" dirty="0" smtClean="0"/>
              <a:t>) oraz synchronizacji (semafor </a:t>
            </a:r>
            <a:r>
              <a:rPr lang="pl-PL" baseline="0" dirty="0" err="1" smtClean="0"/>
              <a:t>cosyn</a:t>
            </a:r>
            <a:r>
              <a:rPr lang="pl-PL" baseline="0" dirty="0" smtClean="0"/>
              <a:t>). Proces P1 wytwarza porcję komunikatu, a P2 ma tę porcję odebrać. Modyfikowanie współdzielonej zmiennej X odbywa się w sekcji krytycznej. Wewnątrz tej sekcji zastosowano również drugi semafor (</a:t>
            </a:r>
            <a:r>
              <a:rPr lang="pl-PL" baseline="0" dirty="0" err="1" smtClean="0"/>
              <a:t>cosyn</a:t>
            </a:r>
            <a:r>
              <a:rPr lang="pl-PL" baseline="0" dirty="0" smtClean="0"/>
              <a:t>) do rozwiązania prostego schematu synchronizacji. Proces P2 powinien zawiesić swoje wykonywania (</a:t>
            </a:r>
            <a:r>
              <a:rPr lang="pl-PL" baseline="0" dirty="0" err="1" smtClean="0"/>
              <a:t>sem_wait</a:t>
            </a:r>
            <a:r>
              <a:rPr lang="pl-PL" baseline="0" dirty="0" smtClean="0"/>
              <a:t>(</a:t>
            </a:r>
            <a:r>
              <a:rPr lang="pl-PL" baseline="0" dirty="0" err="1" smtClean="0"/>
              <a:t>cosyn</a:t>
            </a:r>
            <a:r>
              <a:rPr lang="pl-PL" baseline="0" dirty="0" smtClean="0"/>
              <a:t>)) do czasu, gdy proces P1 wyprodukuje nową wartość X i potwierdzi to wykonaniem na semaforze operacji </a:t>
            </a:r>
            <a:r>
              <a:rPr lang="pl-PL" baseline="0" dirty="0" err="1" smtClean="0"/>
              <a:t>sem_post</a:t>
            </a:r>
            <a:r>
              <a:rPr lang="pl-PL" baseline="0" dirty="0" smtClean="0"/>
              <a:t>.</a:t>
            </a:r>
          </a:p>
          <a:p>
            <a:endParaRPr lang="pl-PL" baseline="0" dirty="0" smtClean="0"/>
          </a:p>
          <a:p>
            <a:r>
              <a:rPr lang="pl-PL" baseline="0" dirty="0" smtClean="0"/>
              <a:t>Pokazana konstrukcja ma jednak poważną wadę. Jeśli w którymś momencie pracy systemu proces P2 wejdzie do sekcji krytycznej i „zawiesi się” na semaforze </a:t>
            </a:r>
            <a:r>
              <a:rPr lang="pl-PL" baseline="0" dirty="0" err="1" smtClean="0"/>
              <a:t>cosyn</a:t>
            </a:r>
            <a:r>
              <a:rPr lang="pl-PL" baseline="0" dirty="0" smtClean="0"/>
              <a:t>, bo wartość jego licznika właśnie wnosi 0, to nie ma możliwości opuszczenia sekcji krytycznej chronionej przez semafor </a:t>
            </a:r>
            <a:r>
              <a:rPr lang="pl-PL" baseline="0" dirty="0" err="1" smtClean="0"/>
              <a:t>mutex</a:t>
            </a:r>
            <a:r>
              <a:rPr lang="pl-PL" baseline="0" dirty="0" smtClean="0"/>
              <a:t>. W konsekwencji proces P1 nigdy nie może wejść do sekcji krytycznej chronionej przez semafor </a:t>
            </a:r>
            <a:r>
              <a:rPr lang="pl-PL" baseline="0" dirty="0" err="1" smtClean="0"/>
              <a:t>mutex</a:t>
            </a:r>
            <a:r>
              <a:rPr lang="pl-PL" baseline="0" dirty="0" smtClean="0"/>
              <a:t> i w systemie następuje zakleszczenie.</a:t>
            </a:r>
          </a:p>
          <a:p>
            <a:endParaRPr lang="pl-PL" baseline="0" dirty="0" smtClean="0"/>
          </a:p>
          <a:p>
            <a:r>
              <a:rPr lang="pl-PL" baseline="0" dirty="0" smtClean="0"/>
              <a:t>WNIOSEK: mając do dyspozycji tylko semafory nie można bez wprowadzania mechanizmu </a:t>
            </a:r>
            <a:r>
              <a:rPr lang="pl-PL" baseline="0" dirty="0" err="1" smtClean="0"/>
              <a:t>poolingu</a:t>
            </a:r>
            <a:r>
              <a:rPr lang="pl-PL" baseline="0" dirty="0" smtClean="0"/>
              <a:t> dokonać wymiany informacji z potwierdzeniem.</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25</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dirty="0" smtClean="0"/>
              <a:t>Na potrzeby możliwości dokonywania synchronizacji i komunikacji (z ew. potwierdzeniem) dokonywanej wewnątrz sekcji krytycznej został</a:t>
            </a:r>
            <a:r>
              <a:rPr lang="pl-PL" baseline="0" dirty="0" smtClean="0"/>
              <a:t> prowadzony zupełnie nowy mechanizm. Jest nim zmienna warunkowa. Dodatkowo, odblokowanie procesu zablokowanego na zmiennej warunkowej może odbyć się dopiero po spełnieniu określonego warunku. Wprowadza to nowe możliwości tworzenia modeli synchronizacji i komunikacji w systemach współbieżnych. Na slajdzie pokazano podstawowy schemat programowania synchronizacji z zastosowaniem zmiennej warunkowej. W pracy tego obiektu zawsze współpracują </a:t>
            </a:r>
            <a:r>
              <a:rPr lang="pl-PL" baseline="0" dirty="0" err="1" smtClean="0"/>
              <a:t>mutex</a:t>
            </a:r>
            <a:r>
              <a:rPr lang="pl-PL" baseline="0" dirty="0" smtClean="0"/>
              <a:t>, sama zmienna warunkowa oraz wyrażenie, które decyduje o odblokowaniu zmiennej warunkowej (w naszym wypadku następuje analiza stanu zmiennej </a:t>
            </a:r>
            <a:r>
              <a:rPr lang="pl-PL" baseline="0" dirty="0" err="1" smtClean="0"/>
              <a:t>data_send</a:t>
            </a:r>
            <a:r>
              <a:rPr lang="pl-PL" baseline="0" dirty="0" smtClean="0"/>
              <a:t>). Praca zmiennej warunkowej zawsze odbywa się w sekcji krytycznej. Jeśli chcemy zablokować proces na zmiennej warunkowej wywołujemy funkcję </a:t>
            </a:r>
            <a:r>
              <a:rPr lang="pl-PL" baseline="0" dirty="0" err="1" smtClean="0"/>
              <a:t>condition_wait</a:t>
            </a:r>
            <a:r>
              <a:rPr lang="pl-PL" baseline="0" dirty="0" smtClean="0"/>
              <a:t>(). Typowym rozwiązaniem jest zamknięcie wywołania tej funkcji w instrukcji </a:t>
            </a:r>
            <a:r>
              <a:rPr lang="pl-PL" baseline="0" dirty="0" err="1" smtClean="0"/>
              <a:t>while</a:t>
            </a:r>
            <a:r>
              <a:rPr lang="pl-PL" baseline="0" dirty="0" smtClean="0"/>
              <a:t>(). Warunek podany w instrukcji musi być prawdziwy, jeśli chcemy, żeby nastąpiło zablokowanie procesu na zmiennej warunkowej. Odblokowanie procesu zablokowanego na zmiennej warunkowej standardowo odbywa się z poziomu innego procesu. Musi on uruchomić operację </a:t>
            </a:r>
            <a:r>
              <a:rPr lang="pl-PL" baseline="0" dirty="0" err="1" smtClean="0"/>
              <a:t>condition_signal</a:t>
            </a:r>
            <a:r>
              <a:rPr lang="pl-PL" baseline="0" dirty="0" smtClean="0"/>
              <a:t>().  Wtedy następuje odblokowanie procesu zablokowanego na zmiennej, sprawdzenie, czy warunek zablokowania przestaje być prawdziwy i w zależności od stanu warunku następuje ponowne zablokowanie procesu (warunek jest prawdziwy) lub uruchomienie dalszych instrukcji procesu (warunek jest nieprawdziwy). Warto zaznaczyć, że zastosowanie instrukcji </a:t>
            </a:r>
            <a:r>
              <a:rPr lang="pl-PL" baseline="0" dirty="0" err="1" smtClean="0"/>
              <a:t>while</a:t>
            </a:r>
            <a:r>
              <a:rPr lang="pl-PL" baseline="0" dirty="0" smtClean="0"/>
              <a:t>() nie ma za zadanie prowadzenie w systemie mechanizmu odpytywania, jak to było pokazane na wcześniejszych przykładach. </a:t>
            </a:r>
            <a:r>
              <a:rPr lang="pl-PL" baseline="0" dirty="0" err="1" smtClean="0"/>
              <a:t>While</a:t>
            </a:r>
            <a:r>
              <a:rPr lang="pl-PL" baseline="0" dirty="0" smtClean="0"/>
              <a:t>() po odblokowaniu procesu pozwala ponownie sprawdzić, czy warunek odblokowania został spełniony. Pełni również rolę swego rodzaju zabezpieczenia, gdyby dany wątek samorzutnie uległ odblokowaniu (może się to zdarzyć w niektórych implementacjach systemów operacyjnych). Wtedy również warunek ponownie zostanie sprawdzony i proces zostanie zablokowany.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26</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a:bodyPr>
          <a:lstStyle/>
          <a:p>
            <a:r>
              <a:rPr lang="pl-PL" dirty="0" smtClean="0"/>
              <a:t>Schemat programowanie synchronizacji</a:t>
            </a:r>
            <a:r>
              <a:rPr lang="pl-PL" baseline="0" dirty="0" smtClean="0"/>
              <a:t> ze zmienną warunkową zakłada możliwość zablokowania procesu wewnątrz sekcji krytycznej. Jest to możliwe, ponieważ w implementacji takiej konstrukcji współbieżnej system będzie się zachowywał inaczej niż w przypadku semafora. Rozważmy schemat synchronizacji dwóch wątków z zastosowaniem zmiennej warunkowej pokazany na slajdzie. Wątek1 wchodzi do sekcji krytycznej i zostaje zablokowany na zmiennej warunkowej. Kiedy wątek1 był w sekcji krytycznej, wątek2 również chciał do niej wejść, ale ponieważ </a:t>
            </a:r>
            <a:r>
              <a:rPr lang="pl-PL" baseline="0" dirty="0" err="1" smtClean="0"/>
              <a:t>mutex</a:t>
            </a:r>
            <a:r>
              <a:rPr lang="pl-PL" baseline="0" dirty="0" smtClean="0"/>
              <a:t> został przejęty przez wątek1, to wątek2 został wstrzymany. Właściwością blokad na zmiennej warunkowej jest to, że w czasie gdy jakiś wątek zostaje zablokowany, to może przekazać sterowanie innemu wątkowi, który był stosował ten sam </a:t>
            </a:r>
            <a:r>
              <a:rPr lang="pl-PL" baseline="0" dirty="0" err="1" smtClean="0"/>
              <a:t>mutex</a:t>
            </a:r>
            <a:r>
              <a:rPr lang="pl-PL" baseline="0" dirty="0" smtClean="0"/>
              <a:t>. W omawianym scenariuszu po zablokowaniu wątku1 na zmiennej warunkowej przekazuje on sterowanie do wątku2. W taki sposób eliminuje się zakleszczenie. Wątek2 w pewnym momencie wykonuje operację </a:t>
            </a:r>
            <a:r>
              <a:rPr lang="pl-PL" baseline="0" dirty="0" err="1" smtClean="0"/>
              <a:t>cond_signal</a:t>
            </a:r>
            <a:r>
              <a:rPr lang="pl-PL" baseline="0" dirty="0" smtClean="0"/>
              <a:t>() na zmiennej warunkowej. Powoduje to odblokowanie wątku na niej zablokowanego. Jednak w większości implementacji realne odblokowanie pracy tego wątku (u nas wątku1) następuje po opuszczeniu przez inne wątki sekcji krytycznej (wykonanie </a:t>
            </a:r>
            <a:r>
              <a:rPr lang="pl-PL" baseline="0" dirty="0" err="1" smtClean="0"/>
              <a:t>mutex_ulock</a:t>
            </a:r>
            <a:r>
              <a:rPr lang="pl-PL" baseline="0" dirty="0" smtClean="0"/>
              <a:t>() przez wątek2).</a:t>
            </a:r>
          </a:p>
          <a:p>
            <a:endParaRPr lang="pl-PL" baseline="0" dirty="0" smtClean="0"/>
          </a:p>
          <a:p>
            <a:r>
              <a:rPr lang="pl-PL" baseline="0" dirty="0" smtClean="0"/>
              <a:t>Ważna cecha </a:t>
            </a:r>
            <a:r>
              <a:rPr lang="pl-PL" baseline="0" dirty="0" err="1" smtClean="0"/>
              <a:t>cond_signal</a:t>
            </a:r>
            <a:r>
              <a:rPr lang="pl-PL" baseline="0" dirty="0" smtClean="0"/>
              <a:t>(): operacja ta jest „</a:t>
            </a:r>
            <a:r>
              <a:rPr lang="pl-PL" baseline="0" dirty="0" err="1" smtClean="0"/>
              <a:t>bezpamięciowa</a:t>
            </a:r>
            <a:r>
              <a:rPr lang="pl-PL" baseline="0" dirty="0" smtClean="0"/>
              <a:t>”. To znaczy, jeśli jest jakiś wątek zablokowany, to zostanie do niego wysłana operacja „odblokowująca”. Natomiast jeśli wykonujemy </a:t>
            </a:r>
            <a:r>
              <a:rPr lang="pl-PL" baseline="0" dirty="0" err="1" smtClean="0"/>
              <a:t>cond_signal</a:t>
            </a:r>
            <a:r>
              <a:rPr lang="pl-PL" baseline="0" dirty="0" smtClean="0"/>
              <a:t>(), a w danej chwili nie ma zablokowanego wątku, to system w żaden sposób nie rejestruje próby odblokowania na przyszłość: wykonanie funkcji jest zapominane.</a:t>
            </a:r>
          </a:p>
          <a:p>
            <a:endParaRPr lang="pl-PL" baseline="0" dirty="0" smtClean="0"/>
          </a:p>
          <a:p>
            <a:r>
              <a:rPr lang="pl-PL" baseline="0" dirty="0" smtClean="0"/>
              <a:t>Podsumowując: zmienna warunkowa jest innym niż semafor mechanizmem synchronizacji. Odblokowanie procesu odbywa się na podstawie spełnienia (nie-spełnienia) określonego warunku. Operacje na zmiennych warunkowych wykonywane są tylko w sekcjach krytycznych. Nie następuje w takiej konstrukcji zakleszczenie, ponieważ zablokowane procesy przekazują sterowanie do innych procesów współdzielących </a:t>
            </a:r>
            <a:r>
              <a:rPr lang="pl-PL" baseline="0" dirty="0" err="1" smtClean="0"/>
              <a:t>mutex</a:t>
            </a:r>
            <a:r>
              <a:rPr lang="pl-PL" baseline="0" dirty="0" smtClean="0"/>
              <a:t> (tę samą sekcję krytyczną).</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27</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To</a:t>
            </a:r>
            <a:r>
              <a:rPr lang="pl-PL" baseline="0" dirty="0" smtClean="0"/>
              <a:t> są uwagi podsumowujące cechy zmiennej warunkowej.</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28</a:t>
            </a:fld>
            <a:endParaRPr lang="pl-P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 standardzie POSIX zmienna wprowadzono</a:t>
            </a:r>
            <a:r>
              <a:rPr lang="pl-PL" baseline="0" dirty="0" smtClean="0"/>
              <a:t> możliwość stosowania zmiennych warunkowych. Podstawowe funkcje zestawiono w tabeli.</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29</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Rozwiązanie problemu polega na opracowaniu tak zwanych protokołów wchodzenia i opuszczania czytelni dla czytelnika</a:t>
            </a:r>
            <a:r>
              <a:rPr lang="pl-PL" baseline="0" dirty="0" smtClean="0"/>
              <a:t> i pisarza. Moszna sobie wyobrazić, że do wspomnianej czytelni prowadzą drzwi i podczas ich przekraczania trzeba spełnić określone procedury, zarówno przy wejściu jak i wyjściu. Na slajdzie wskazane są warunki, jakie powinny spełnić protokoły czytelników i pisarzy. Warianty rozwiązania problemu mogą pozwolić na wchodzenie do czytelni dowolnej liczby czytelników lub wskazana jest ich maksymalna liczba. Podstawowe rozwiązania problemu, które zostaną dalej omówione preferują albo czytelników, albo pisarzy. Oznacza to, że albo pisarze albo czytelnicy mogą w tych rozwiązaniach być głodzeni, czyli nie dostawać w sposób „sprawiedliwy” dostępu do czytelni. Warto nadmienić, że rozwiązania problemów czytelników i pisarzy stosowane w nowszych systemach programowania współbieżnego 	(język Java lub język C#) wprowadzają dodatkowe mechanizmy „starające się” równoważyć dostęp czytelników i pisarzy do czytelni. W projektowaniu systemów współbieżnych należy dostrzec, że dany model komunikacji między aktorami systemu odpowiada rozwiązaniu problemu czytelników i pisarzy i zastosować odpowiednie środki programistyczne.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a:t>
            </a:fld>
            <a:endParaRPr lang="pl-P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Zastosowanie zmiennej musi być poprzedzone jej inicjalizacją. </a:t>
            </a:r>
          </a:p>
          <a:p>
            <a:endParaRPr lang="pl-PL" dirty="0" smtClean="0"/>
          </a:p>
          <a:p>
            <a:r>
              <a:rPr lang="pl-PL" dirty="0" smtClean="0"/>
              <a:t>Funkcja </a:t>
            </a:r>
            <a:r>
              <a:rPr lang="pl-PL" dirty="0" err="1" smtClean="0"/>
              <a:t>pthread_cond_wait</a:t>
            </a:r>
            <a:r>
              <a:rPr lang="pl-PL" dirty="0" smtClean="0"/>
              <a:t> uruchamia</a:t>
            </a:r>
            <a:r>
              <a:rPr lang="pl-PL" baseline="0" dirty="0" smtClean="0"/>
              <a:t> zablokowanie procesu na zmiennej. Proszę zwrócić uwagę na to, że w implementacji POSIX jako parametry funkcji podaje się uchwyt do zmiennej warunkowej i do </a:t>
            </a:r>
            <a:r>
              <a:rPr lang="pl-PL" baseline="0" dirty="0" err="1" smtClean="0"/>
              <a:t>mutexa</a:t>
            </a:r>
            <a:r>
              <a:rPr lang="pl-PL" baseline="0" dirty="0" smtClean="0"/>
              <a:t>, który chroni jej wykonywanie.</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30</a:t>
            </a:fld>
            <a:endParaRPr lang="pl-P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Funkcja </a:t>
            </a:r>
            <a:r>
              <a:rPr lang="pl-PL" dirty="0" err="1" smtClean="0"/>
              <a:t>pthread_cond_signal</a:t>
            </a:r>
            <a:r>
              <a:rPr lang="pl-PL" dirty="0" smtClean="0"/>
              <a:t>()</a:t>
            </a:r>
            <a:r>
              <a:rPr lang="pl-PL" baseline="0" dirty="0" smtClean="0"/>
              <a:t> zwalnia dokładnie jeden proces zablokowany na zmiennej warunkowej. O tym nie wspominałem, ale na zmiennej może być zablokowane więcej wątków (po prostu każdy z nich wykona </a:t>
            </a:r>
            <a:r>
              <a:rPr lang="pl-PL" baseline="0" dirty="0" err="1" smtClean="0"/>
              <a:t>cond_wait</a:t>
            </a:r>
            <a:r>
              <a:rPr lang="pl-PL" baseline="0" dirty="0" smtClean="0"/>
              <a:t>() na tej samej zmiennej w sekcji krytycznej chronionej przez ten sam </a:t>
            </a:r>
            <a:r>
              <a:rPr lang="pl-PL" baseline="0" dirty="0" err="1" smtClean="0"/>
              <a:t>mutex</a:t>
            </a:r>
            <a:r>
              <a:rPr lang="pl-PL" baseline="0" dirty="0" smtClean="0"/>
              <a:t>). </a:t>
            </a:r>
          </a:p>
          <a:p>
            <a:endParaRPr lang="pl-PL" baseline="0" dirty="0" smtClean="0"/>
          </a:p>
          <a:p>
            <a:r>
              <a:rPr lang="pl-PL" baseline="0" dirty="0" smtClean="0"/>
              <a:t>Funkcja </a:t>
            </a:r>
            <a:r>
              <a:rPr lang="pl-PL" baseline="0" dirty="0" err="1" smtClean="0"/>
              <a:t>pthread_cond_broadcast</a:t>
            </a:r>
            <a:r>
              <a:rPr lang="pl-PL" baseline="0" dirty="0" smtClean="0"/>
              <a:t>() zwalnia wszystkie wątki zablokowane na zmiennej warunkowej. Wszystkie one uruchamiają swoje obliczenia. Te, dla których warunek pozwala na przerwanie zablokowania są odblokowywane, pozostałe zaś ponownie są zawieszane.</a:t>
            </a:r>
          </a:p>
          <a:p>
            <a:endParaRPr lang="pl-PL" baseline="0" dirty="0" smtClean="0"/>
          </a:p>
          <a:p>
            <a:r>
              <a:rPr lang="pl-PL" baseline="0" dirty="0" smtClean="0"/>
              <a:t>Należy pamiętać, że funkcje </a:t>
            </a:r>
            <a:r>
              <a:rPr lang="pl-PL" baseline="0" dirty="0" err="1" smtClean="0"/>
              <a:t>signal</a:t>
            </a:r>
            <a:r>
              <a:rPr lang="pl-PL" baseline="0" dirty="0" smtClean="0"/>
              <a:t> i </a:t>
            </a:r>
            <a:r>
              <a:rPr lang="pl-PL" baseline="0" dirty="0" err="1" smtClean="0"/>
              <a:t>broadcast</a:t>
            </a:r>
            <a:r>
              <a:rPr lang="pl-PL" baseline="0" dirty="0" smtClean="0"/>
              <a:t> są </a:t>
            </a:r>
            <a:r>
              <a:rPr lang="pl-PL" baseline="0" dirty="0" err="1" smtClean="0"/>
              <a:t>bezpamięciowe</a:t>
            </a:r>
            <a:r>
              <a:rPr lang="pl-PL" baseline="0" dirty="0" smtClean="0"/>
              <a:t>. Jeśli w chwili ich wywołania nie będzie zablokowanych procesów, to wywołanie funkcji nie pozostawi żadnego śladu w systemie.</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31</a:t>
            </a:fld>
            <a:endParaRPr lang="pl-P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 jeszcze raz pokazuje schemat programowania</a:t>
            </a:r>
            <a:r>
              <a:rPr lang="pl-PL" baseline="0" dirty="0" smtClean="0"/>
              <a:t> synchronizacji z zastosowaniem zmiennych warunkowych.</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32</a:t>
            </a:fld>
            <a:endParaRPr lang="pl-P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a:t>
            </a:r>
            <a:r>
              <a:rPr lang="pl-PL" baseline="0" dirty="0" smtClean="0"/>
              <a:t> slajdzie pokazano pełną implementację synchronizacji 2 procesów z zastosowaniem zmiennej warunkowej. Producent inkrementuje zmienną </a:t>
            </a:r>
            <a:r>
              <a:rPr lang="pl-PL" baseline="0" dirty="0" err="1" smtClean="0"/>
              <a:t>shared_var</a:t>
            </a:r>
            <a:r>
              <a:rPr lang="pl-PL" baseline="0" dirty="0" smtClean="0"/>
              <a:t> i ustawia drugą zmienną </a:t>
            </a:r>
            <a:r>
              <a:rPr lang="pl-PL" baseline="0" dirty="0" err="1" smtClean="0"/>
              <a:t>data_sent</a:t>
            </a:r>
            <a:r>
              <a:rPr lang="pl-PL" baseline="0" dirty="0" smtClean="0"/>
              <a:t> w celu odblokowania konsumenta. To jest rozwiązanie tylko synchronizacji. Konsument zostanie odblokowany tylko jeśli jest zablokowany…</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33</a:t>
            </a:fld>
            <a:endParaRPr lang="pl-P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Druga cześć pełnego kodu synchronizacji  z zastosowaniem zmiennej warunkowej.</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34</a:t>
            </a:fld>
            <a:endParaRPr lang="pl-P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Stosując dwie zmienne warunkowe w jednej</a:t>
            </a:r>
            <a:r>
              <a:rPr lang="pl-PL" baseline="0" dirty="0" smtClean="0"/>
              <a:t> sekcji krytycznej możemy rozwiązać problem komunikacji z potwierdzeniem bez zastosowania </a:t>
            </a:r>
            <a:r>
              <a:rPr lang="pl-PL" baseline="0" dirty="0" err="1" smtClean="0"/>
              <a:t>poolingu</a:t>
            </a:r>
            <a:r>
              <a:rPr lang="pl-PL" baseline="0" dirty="0" smtClean="0"/>
              <a:t>. Nadawca kolejno (w sekcji krytycznej) wytwarza porcję informacji, ustala zmienną </a:t>
            </a:r>
            <a:r>
              <a:rPr lang="pl-PL" baseline="0" dirty="0" err="1" smtClean="0"/>
              <a:t>data_send</a:t>
            </a:r>
            <a:r>
              <a:rPr lang="pl-PL" baseline="0" dirty="0" smtClean="0"/>
              <a:t> na 1, odblokowuje pierwszą zmienną warunkową, zawiesza swoje działanie na drugiej zmiennej warunkowej.  Odbiorca zaś zawiesza swoje działanie dopóki nie zostanie wysłana pierwsza porcja danych (modyfikacja zmiennej X). Po pobraniu danych wysyła sygnał odblokowujący nadawcę.</a:t>
            </a:r>
          </a:p>
          <a:p>
            <a:endParaRPr lang="pl-PL" baseline="0" dirty="0" smtClean="0"/>
          </a:p>
          <a:p>
            <a:r>
              <a:rPr lang="pl-PL" baseline="0" dirty="0" smtClean="0"/>
              <a:t>Taki model komunikacji nosi nazwę spotkań (randek). Można z jego zastosowaniem rozwiązać większość problemów programowania współbieżnego. Współbieżny język Ada stosuje go jako bazowy mechanizm do synchronizacji. W podręcznikach do tego języka jest pokazane, jak z mechanizmu spotkań „wyprowadzić” semafory i rozwiązania innych typowych schematów komunikacyjnych w systemach współbieżnych.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35</a:t>
            </a:fld>
            <a:endParaRPr lang="pl-P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Kolejne 2 slajdy pokazują pełną implementację schematu komunikacji z zastosowaniem spotkania.</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36</a:t>
            </a:fld>
            <a:endParaRPr lang="pl-P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37</a:t>
            </a:fld>
            <a:endParaRPr lang="pl-P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Podstawowym mechanizmem</a:t>
            </a:r>
            <a:r>
              <a:rPr lang="pl-PL" baseline="0" dirty="0" smtClean="0"/>
              <a:t> synchronizacji wielu wątków jest powołanie puli wątków, a następnie oczekiwanie na zakończenie ich wszystkich poprzez wywołanie zestawu funkcji </a:t>
            </a:r>
            <a:r>
              <a:rPr lang="pl-PL" b="1" dirty="0" err="1" smtClean="0"/>
              <a:t>pthread_join</a:t>
            </a:r>
            <a:r>
              <a:rPr lang="pl-PL" dirty="0" smtClean="0"/>
              <a:t>(). Tak naprawdę w tym podejściu w chwili synchronizacji</a:t>
            </a:r>
            <a:r>
              <a:rPr lang="pl-PL" baseline="0" dirty="0" smtClean="0"/>
              <a:t> wątki są niszczone, a wznowienie obliczeń polega na ponownym ich utworzeniu. </a:t>
            </a:r>
            <a:r>
              <a:rPr lang="pl-PL" dirty="0" smtClean="0"/>
              <a:t>Problem bariery zachodzi, gdy chcielibyśmy</a:t>
            </a:r>
            <a:r>
              <a:rPr lang="pl-PL" baseline="0" dirty="0" smtClean="0"/>
              <a:t> zsynchronizować kilka wątków z puli, ale nie kończyć ich obliczeń. Przykładowo, 3 z puli 10 wątków musi się zsynchronizować, to znaczy wszystkie 3 muszą zakończyć pewną fazę obliczeń, żeby potem w poprawny sposób prowadzić swoje niezależne obliczenia. Problem można rozwiązać z zastosowaniem dość rozbudowanych konstrukcji opartych na semaforach. W standardzie POSIX jest jednak gotowa konstrukcja pozwalająca na taki sposób synchronizacji.</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38</a:t>
            </a:fld>
            <a:endParaRPr lang="pl-P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Obsługa bariery jest</a:t>
            </a:r>
            <a:r>
              <a:rPr lang="pl-PL" baseline="0" dirty="0" smtClean="0"/>
              <a:t> nieskomplikowana. Po pierwsze trzeba ją zainicjować pewną początkową wartością oznaczając liczbę wątków, które mają być za jej pomocą zsynchronizowanych. W wątkach, które mają osiągnąć wspólny punkt synchronizacji w tym miejscu programu należy wywołać funkcję </a:t>
            </a:r>
            <a:r>
              <a:rPr lang="pl-PL" baseline="0" dirty="0" err="1" smtClean="0"/>
              <a:t>ptheread_barrier_wait</a:t>
            </a:r>
            <a:r>
              <a:rPr lang="pl-PL" baseline="0" dirty="0" smtClean="0"/>
              <a:t>(). Każde z wywołań funkcji dekrementuje licznik i dopóki jest on większy od 0 to zawiesza dany wątek. Wywołanie funkcji, w którym wartość licznika osiąga wartość 0 nie blokuje danego wątku i równocześnie odblokowuje wszystkie wątki uprzednio zablokowane na barierze. Czyli wywołanie przez ostatni najwolniejszy wątek funkcji </a:t>
            </a:r>
            <a:r>
              <a:rPr lang="pl-PL" baseline="0" dirty="0" err="1" smtClean="0"/>
              <a:t>ptheread_barrier_wait</a:t>
            </a:r>
            <a:r>
              <a:rPr lang="pl-PL" baseline="0" dirty="0" smtClean="0"/>
              <a:t>() odblokowuje wszystkie inne wątki, które w danym miejscu prowadzenia obliczeń miały się zsynchronizować.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39</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95363" y="768350"/>
            <a:ext cx="5292972" cy="3971784"/>
          </a:xfrm>
        </p:spPr>
      </p:sp>
      <p:sp>
        <p:nvSpPr>
          <p:cNvPr id="3" name="Symbol zastępczy notatek 2"/>
          <p:cNvSpPr>
            <a:spLocks noGrp="1"/>
          </p:cNvSpPr>
          <p:nvPr>
            <p:ph type="body" idx="1"/>
          </p:nvPr>
        </p:nvSpPr>
        <p:spPr/>
        <p:txBody>
          <a:bodyPr>
            <a:normAutofit fontScale="92500" lnSpcReduction="20000"/>
          </a:bodyPr>
          <a:lstStyle/>
          <a:p>
            <a:r>
              <a:rPr lang="pl-PL" dirty="0" smtClean="0"/>
              <a:t>Przeanalizujmy</a:t>
            </a:r>
            <a:r>
              <a:rPr lang="pl-PL" baseline="0" dirty="0" smtClean="0"/>
              <a:t> pierwsze z podstawowych rozwiązań problemu – preferujące czytelników. Jest to rozwiązanie „szkolne”, wyjaśniające zasadę działania systemu z zastosowaniem semaforów. Później pokażę, że istnieją gotowe obiekty sytemu operacyjnego, które rozwiązują ten problem na wyższym poziomie abstrakcji. Rozważmy zasadę działania wątku pisarza. Pisarz w celu wejścia do czytelni musi przejąć semafor „</a:t>
            </a:r>
            <a:r>
              <a:rPr lang="pl-PL" baseline="0" dirty="0" err="1" smtClean="0"/>
              <a:t>wsem</a:t>
            </a:r>
            <a:r>
              <a:rPr lang="pl-PL" baseline="0" dirty="0" smtClean="0"/>
              <a:t>”. Jeśli semafor nie jest przejęty przez innego pisarza i innego czytelnika, to następuje wejście do czytelni, a po zmodyfikowaniu danych następnie jego zwolnienie. W tedy do czytelni może wejść inny pisarz, lub czytelnik.</a:t>
            </a:r>
          </a:p>
          <a:p>
            <a:endParaRPr lang="pl-PL" baseline="0" dirty="0" smtClean="0"/>
          </a:p>
          <a:p>
            <a:r>
              <a:rPr lang="pl-PL" baseline="0" dirty="0" smtClean="0"/>
              <a:t>Protokół wstępny czytelnika jest nieco bardziej złożony. Moment próby wejścia do czytelni jest zawarty w sekcji krytycznej chronionej przez semafor/</a:t>
            </a:r>
            <a:r>
              <a:rPr lang="pl-PL" baseline="0" dirty="0" err="1" smtClean="0"/>
              <a:t>mutex</a:t>
            </a:r>
            <a:r>
              <a:rPr lang="pl-PL" baseline="0" dirty="0" smtClean="0"/>
              <a:t> „x”. Wchodzenie do czytelni wykonuje na raz dokładnie jeden z czytelników (tylko jeden z procesów może wejść do sekcji krytycznej chronionej przez „x”). Podczas wchodzenia do czytelni inkrementowany jest licznik „</a:t>
            </a:r>
            <a:r>
              <a:rPr lang="pl-PL" baseline="0" dirty="0" err="1" smtClean="0"/>
              <a:t>readcount</a:t>
            </a:r>
            <a:r>
              <a:rPr lang="pl-PL" baseline="0" dirty="0" smtClean="0"/>
              <a:t>”. Pierwszy z czytelników (dla </a:t>
            </a:r>
            <a:r>
              <a:rPr lang="pl-PL" baseline="0" dirty="0" err="1" smtClean="0"/>
              <a:t>readcount</a:t>
            </a:r>
            <a:r>
              <a:rPr lang="pl-PL" baseline="0" dirty="0" smtClean="0"/>
              <a:t> == 1) próbuje przejąć semafor „</a:t>
            </a:r>
            <a:r>
              <a:rPr lang="pl-PL" baseline="0" dirty="0" err="1" smtClean="0"/>
              <a:t>wsem</a:t>
            </a:r>
            <a:r>
              <a:rPr lang="pl-PL" baseline="0" dirty="0" smtClean="0"/>
              <a:t>”. Jeśli w czytelni jest aktualnie pisarz, to czytelnik czeka na opuszczenie przez niego czytelni, a następnie przejmuje ten semafor. Gdy czytelnia jest pusta następuje po prostu przejęcie semafora „</a:t>
            </a:r>
            <a:r>
              <a:rPr lang="pl-PL" baseline="0" dirty="0" err="1" smtClean="0"/>
              <a:t>wsem</a:t>
            </a:r>
            <a:r>
              <a:rPr lang="pl-PL" baseline="0" dirty="0" smtClean="0"/>
              <a:t>”. Zakończenie protokołu wstępnego polega na opuszczeniu sekcji krytycznej chronionej przez „x”. Tak więc pierwszy czytelnik, któremu udało się wejść do czytelni powoduje jej zablokowanie dla pisarzy (przejęcie semafora „</a:t>
            </a:r>
            <a:r>
              <a:rPr lang="pl-PL" baseline="0" dirty="0" err="1" smtClean="0"/>
              <a:t>wsem</a:t>
            </a:r>
            <a:r>
              <a:rPr lang="pl-PL" baseline="0" dirty="0" smtClean="0"/>
              <a:t>”). Po opuszczeniu protokołu wstępnego czytelnicy nie są ograniczani żadnymi semaforami, czy blokadami i mogą współbieżnie dokonywać odczytu współdzielonego bufora. Po zakończeniu odczytu czytelnik wykonuje protokół wyjścia. Wychodzenie odbywa się znowu w sekcji krytycznej. W czasie opuszczania czytelni przez czytelnika jest dekrementowany licznik „</a:t>
            </a:r>
            <a:r>
              <a:rPr lang="pl-PL" baseline="0" dirty="0" err="1" smtClean="0"/>
              <a:t>readcount</a:t>
            </a:r>
            <a:r>
              <a:rPr lang="pl-PL" baseline="0" dirty="0" smtClean="0"/>
              <a:t>”. Ostatni z czytelników opuszczających czytelnie (gdy </a:t>
            </a:r>
            <a:r>
              <a:rPr lang="pl-PL" baseline="0" dirty="0" err="1" smtClean="0"/>
              <a:t>readcount</a:t>
            </a:r>
            <a:r>
              <a:rPr lang="pl-PL" baseline="0" dirty="0" smtClean="0"/>
              <a:t> == 0) zwalnia semafor (</a:t>
            </a:r>
            <a:r>
              <a:rPr lang="pl-PL" baseline="0" dirty="0" err="1" smtClean="0"/>
              <a:t>wsem</a:t>
            </a:r>
            <a:r>
              <a:rPr lang="pl-PL" baseline="0" dirty="0" smtClean="0"/>
              <a:t>) pozwalający na ew. zapis przez pisarza.</a:t>
            </a:r>
          </a:p>
          <a:p>
            <a:endParaRPr lang="pl-PL" baseline="0" dirty="0" smtClean="0"/>
          </a:p>
          <a:p>
            <a:r>
              <a:rPr lang="pl-PL" baseline="0" dirty="0" smtClean="0"/>
              <a:t>Omówione powyżej rozwiązanie problemu czytelników i pisarzy preferuje czytelników. Można zauważyć, że jeśli czytelnikom uda się przejąć semafor „</a:t>
            </a:r>
            <a:r>
              <a:rPr lang="pl-PL" baseline="0" dirty="0" err="1" smtClean="0"/>
              <a:t>wsem</a:t>
            </a:r>
            <a:r>
              <a:rPr lang="pl-PL" baseline="0" dirty="0" smtClean="0"/>
              <a:t>”, to dopóki wszyscy z nich nie opuszczą dobrowolnie czytelni, żaden z pisarzy nie może do niej wejść. Hipotetycznie stan przejęcia czytelni przez czytelników może trwać w nieskończoność. Dopóki choć jeden z czytelników znajduje się w czytelni, to żaden pisarz nie może do niej wejść.</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a:t>
            </a:fld>
            <a:endParaRPr lang="pl-P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Funkcja usuwa barierę z</a:t>
            </a:r>
            <a:r>
              <a:rPr lang="pl-PL" baseline="0" dirty="0" smtClean="0"/>
              <a:t> systemu.</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40</a:t>
            </a:fld>
            <a:endParaRPr lang="pl-P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Aplikacja pokazuje proste zastosowanie barier. W</a:t>
            </a:r>
            <a:r>
              <a:rPr lang="pl-PL" baseline="0" dirty="0" smtClean="0"/>
              <a:t> systemie wyróżniono 2 wątki, które na pewnym etapie swoich obliczeń mają się zsynchronizować. W czasie startu systemu </a:t>
            </a:r>
            <a:r>
              <a:rPr lang="pl-PL" baseline="0" dirty="0" err="1" smtClean="0"/>
              <a:t>barira</a:t>
            </a:r>
            <a:r>
              <a:rPr lang="pl-PL" baseline="0" dirty="0" smtClean="0"/>
              <a:t> jest ustawiana na wartość 2. Analizując wykonywanie się programu można zauważyć, że oba wątki wykonują pierwszą część obliczeń, a następnie synchronizują się i wykonują drugą część obliczeń, zgodnie z intencją pracy bariery.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41</a:t>
            </a:fld>
            <a:endParaRPr lang="pl-P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95364" y="768350"/>
            <a:ext cx="4932932" cy="3701614"/>
          </a:xfrm>
        </p:spPr>
      </p:sp>
      <p:sp>
        <p:nvSpPr>
          <p:cNvPr id="3" name="Symbol zastępczy notatek 2"/>
          <p:cNvSpPr>
            <a:spLocks noGrp="1"/>
          </p:cNvSpPr>
          <p:nvPr>
            <p:ph type="body" idx="1"/>
          </p:nvPr>
        </p:nvSpPr>
        <p:spPr/>
        <p:txBody>
          <a:bodyPr>
            <a:normAutofit fontScale="92500" lnSpcReduction="10000"/>
          </a:bodyPr>
          <a:lstStyle/>
          <a:p>
            <a:r>
              <a:rPr lang="pl-PL" dirty="0" smtClean="0"/>
              <a:t>Do wprowadzenia następnego</a:t>
            </a:r>
            <a:r>
              <a:rPr lang="pl-PL" baseline="0" dirty="0" smtClean="0"/>
              <a:t> mechanizmu wzajemnego wykluczania potrzebne jest przypomnienie podstawowych stanów procesu w systemie operacyjnym. Proces uruchamiany jest w stanie „nowy”. Po otoczeniu go odpowiednimi strukturami danych staje się on „gotowy” do wykonywania. Jeśli system operacyjny uzna, że może być wykonywany, to przechodzi do stanu „wykonywany”. Opuszczenie tego stanu może się odbyć na 3 sposoby: zakończenie obliczeń („Zakończony”), przełączenie procesu i przeniesienie go do stanu „gotowy” lub zawieszenie jego wykonywania (np. oczekiwanie na </a:t>
            </a:r>
            <a:r>
              <a:rPr lang="pl-PL" baseline="0" dirty="0" err="1" smtClean="0"/>
              <a:t>mutex</a:t>
            </a:r>
            <a:r>
              <a:rPr lang="pl-PL" baseline="0" dirty="0" smtClean="0"/>
              <a:t>) do momentu pojawienia się jakiegoś zdarzenia („oczekujący”). Jeśli do zapewnienia wzajemnego wykluczania stosujemy </a:t>
            </a:r>
            <a:r>
              <a:rPr lang="pl-PL" baseline="0" dirty="0" err="1" smtClean="0"/>
              <a:t>mutexy</a:t>
            </a:r>
            <a:r>
              <a:rPr lang="pl-PL" baseline="0" dirty="0" smtClean="0"/>
              <a:t>, to wznowienie procesu odbywa się z pewnym naturalnym opóźnieniem. Po odblokowaniu </a:t>
            </a:r>
            <a:r>
              <a:rPr lang="pl-PL" baseline="0" dirty="0" err="1" smtClean="0"/>
              <a:t>mutexa</a:t>
            </a:r>
            <a:r>
              <a:rPr lang="pl-PL" baseline="0" dirty="0" smtClean="0"/>
              <a:t> proces najpierw przechodzi ze stanu „oczekujący” do „gotowy”, a dopiero potem do „wykonywany”. Zaletą tego rozwiązania jest minimalne zaangażowanie procesora. Reaguje on tylko na zdarzenia. </a:t>
            </a:r>
          </a:p>
          <a:p>
            <a:endParaRPr lang="pl-PL" baseline="0" dirty="0" smtClean="0"/>
          </a:p>
          <a:p>
            <a:r>
              <a:rPr lang="pl-PL" baseline="0" dirty="0" smtClean="0"/>
              <a:t>W pewnych wypadkach może nam zależeć na szybszej reakcji systemu na zwolnienie obiektu zapewniającego wzajemne wykluczanie. Takim wypadku można zastosować wirujące blokady. Wirująca blokada co do zasady zachowuje się jak </a:t>
            </a:r>
            <a:r>
              <a:rPr lang="pl-PL" baseline="0" dirty="0" err="1" smtClean="0"/>
              <a:t>mutex</a:t>
            </a:r>
            <a:r>
              <a:rPr lang="pl-PL" baseline="0" dirty="0" smtClean="0"/>
              <a:t>. Można ją próbować przejąć i zwolnić. Różnica w jej „zachowaniu” wynika z implementacji. W czasie wykonywania operacji lock() następuje przejęcie blokady lub zablokowanie na niej procesu (bo ktoś inny ją już wcześniej przejął). Zablokowany proces nie przechodzi tu jednak w stan „oczekujący” tylko przenoszony jest do stanu „gotowy”. Po jakimś czasie proces jest wznawiany, sprawdzany jest stan blokady. Jeśli jest ona zajęta, to znowu proces jest przenoszony do stanu „gotowy”… Następuje „wirowanie” procesu pomiędzy stanami „gotowy” i „wykonywany”…</a:t>
            </a:r>
          </a:p>
          <a:p>
            <a:endParaRPr lang="pl-PL" baseline="0" dirty="0" smtClean="0"/>
          </a:p>
          <a:p>
            <a:r>
              <a:rPr lang="pl-PL" baseline="0" dirty="0" smtClean="0"/>
              <a:t>Taka konstrukcja powoduje samorzutne wznawianie procesu i konsumowanie dodatkowego czasu procesora. Gwarantuje jednak szybszą kontynuację obliczeń przez proces po uzyskaniu dostępu do blokady. Wirujące blokady są też w niektórych systemach operacyjnych jedynymi mechanizmami wzajemnego wykluczania pozwalającymi współdzielić zmienne pomiędzy procedurami obsługi przerwań a procesami.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42</a:t>
            </a:fld>
            <a:endParaRPr lang="pl-P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Wirującą blokadę trzeba zainicjalizować…</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43</a:t>
            </a:fld>
            <a:endParaRPr lang="pl-P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Próba przejęcia może się odbywać z zastosowanie funkcji lock (proces się</a:t>
            </a:r>
            <a:r>
              <a:rPr lang="pl-PL" baseline="0" dirty="0" smtClean="0"/>
              <a:t> blokuje, jeśli nie uzyska dostępu do blokady) lub </a:t>
            </a:r>
            <a:r>
              <a:rPr lang="pl-PL" baseline="0" dirty="0" err="1" smtClean="0"/>
              <a:t>trylock</a:t>
            </a:r>
            <a:r>
              <a:rPr lang="pl-PL" baseline="0" dirty="0" smtClean="0"/>
              <a:t> (jeśli blokada jest do przejęcia, to następuje jej przejęcie, jeśli nie funkcja zwraca błąd i sterowanie do procesu). Funkcja </a:t>
            </a:r>
            <a:r>
              <a:rPr lang="pl-PL" baseline="0" dirty="0" err="1" smtClean="0"/>
              <a:t>trylock</a:t>
            </a:r>
            <a:r>
              <a:rPr lang="pl-PL" baseline="0" dirty="0" smtClean="0"/>
              <a:t> może posłużyć do utrzymywania żywotności w systemie pomimo przedłużającego się głodzenia zadań.</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44</a:t>
            </a:fld>
            <a:endParaRPr lang="pl-P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Zwolnienie blokady odbywa się z zastosowaniem funkcji </a:t>
            </a:r>
            <a:r>
              <a:rPr lang="pl-PL" dirty="0" err="1" smtClean="0"/>
              <a:t>unlock</a:t>
            </a:r>
            <a:r>
              <a:rPr lang="pl-PL" dirty="0" smtClean="0"/>
              <a:t>.</a:t>
            </a:r>
            <a:r>
              <a:rPr lang="pl-PL" baseline="0" dirty="0" smtClean="0"/>
              <a:t> Blokadę po zakończeniu aplikacji należy zwrócić do systemu operacyjnego (</a:t>
            </a:r>
            <a:r>
              <a:rPr lang="pl-PL" baseline="0" dirty="0" err="1" smtClean="0"/>
              <a:t>destreoy</a:t>
            </a:r>
            <a:r>
              <a:rPr lang="pl-PL" baseline="0" dirty="0" smtClean="0"/>
              <a:t>).</a:t>
            </a:r>
            <a:r>
              <a:rPr lang="pl-PL" dirty="0" smtClean="0"/>
              <a:t> </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45</a:t>
            </a:fld>
            <a:endParaRPr lang="pl-P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 slajdzie</a:t>
            </a:r>
            <a:r>
              <a:rPr lang="pl-PL" baseline="0" dirty="0" smtClean="0"/>
              <a:t> pokazano przykład aplikacji stosującej wirującą blokadę do blokowania dostępu. Rozwiązywany jest tu klasyczny problem wzajemnego wykluczania. Warto zwrócić uwagę na zastosowanie wersji funkcji z przedrostkiem „</a:t>
            </a:r>
            <a:r>
              <a:rPr lang="pl-PL" baseline="0" dirty="0" err="1" smtClean="0"/>
              <a:t>try</a:t>
            </a:r>
            <a:r>
              <a:rPr lang="pl-PL" baseline="0" dirty="0" smtClean="0"/>
              <a:t>” do sprawdzania, czy można przejąć blokadę.</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46</a:t>
            </a:fld>
            <a:endParaRPr lang="pl-P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mtClean="0"/>
              <a:t>Najważniejsze</a:t>
            </a:r>
            <a:r>
              <a:rPr lang="pl-PL" baseline="0" smtClean="0"/>
              <a:t> </a:t>
            </a:r>
            <a:r>
              <a:rPr lang="pl-PL" baseline="0" dirty="0" smtClean="0"/>
              <a:t>uwagi do kodu ze slajdu 46.</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47</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 zawiera podstawowe uwagi dotyczące przedstawionego rozwiązania problemu czytelników i pisarzy. Pracę</a:t>
            </a:r>
            <a:r>
              <a:rPr lang="pl-PL" baseline="0" dirty="0" smtClean="0"/>
              <a:t> protokołów wstępnych omówiono w adnotacji do poprzedniego slajdu.</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95363" y="768350"/>
            <a:ext cx="4860924" cy="3647580"/>
          </a:xfrm>
        </p:spPr>
      </p:sp>
      <p:sp>
        <p:nvSpPr>
          <p:cNvPr id="3" name="Symbol zastępczy notatek 2"/>
          <p:cNvSpPr>
            <a:spLocks noGrp="1"/>
          </p:cNvSpPr>
          <p:nvPr>
            <p:ph type="body" idx="1"/>
          </p:nvPr>
        </p:nvSpPr>
        <p:spPr/>
        <p:txBody>
          <a:bodyPr>
            <a:normAutofit fontScale="85000" lnSpcReduction="20000"/>
          </a:bodyPr>
          <a:lstStyle/>
          <a:p>
            <a:r>
              <a:rPr lang="pl-PL" dirty="0" smtClean="0"/>
              <a:t>Drugie z podstawowych rozwiązań</a:t>
            </a:r>
            <a:r>
              <a:rPr lang="pl-PL" baseline="0" dirty="0" smtClean="0"/>
              <a:t> problemu czytelników i pisarzy preferuje pisarzy. Gdybyśmy porównali kod wątku pisarza z obecnego rozwiązania i kod czytelnika z poprzedniego, to są bardzo podobne. Pisarz tym razem musi „przejść” przez sekcję krytyczną chronioną przez semafor/</a:t>
            </a:r>
            <a:r>
              <a:rPr lang="pl-PL" baseline="0" dirty="0" err="1" smtClean="0"/>
              <a:t>mutex</a:t>
            </a:r>
            <a:r>
              <a:rPr lang="pl-PL" baseline="0" dirty="0" smtClean="0"/>
              <a:t> „y”. Pierwszy z pisarzy, który wejdzie do sekcji próbuje przejąć semafor „</a:t>
            </a:r>
            <a:r>
              <a:rPr lang="pl-PL" baseline="0" dirty="0" err="1" smtClean="0"/>
              <a:t>rsem</a:t>
            </a:r>
            <a:r>
              <a:rPr lang="pl-PL" baseline="0" dirty="0" smtClean="0"/>
              <a:t>”. Przejęcie tego semafora zablokuje możliwość wejścia do czytelni czytelnikom. Po opuszczeniu tej sekcji pisarz próbuje przejąć semafor „</a:t>
            </a:r>
            <a:r>
              <a:rPr lang="pl-PL" baseline="0" dirty="0" err="1" smtClean="0"/>
              <a:t>wsem</a:t>
            </a:r>
            <a:r>
              <a:rPr lang="pl-PL" baseline="0" dirty="0" smtClean="0"/>
              <a:t>”. Ten semafor zapewnia przebywanie wewnątrz czytelni dokładnie jednemu pisarzowi. Oczywiście, gdyby semafor był przejęty przez innego pisarza lub przez czytelnika, pisarz musi oczekiwać na jego zwolnienie. Po dokonaniu zapisu w czytelni pisarz zwalana semafor „</a:t>
            </a:r>
            <a:r>
              <a:rPr lang="pl-PL" baseline="0" dirty="0" err="1" smtClean="0"/>
              <a:t>wsem</a:t>
            </a:r>
            <a:r>
              <a:rPr lang="pl-PL" baseline="0" dirty="0" smtClean="0"/>
              <a:t>” i rozpoczyna procedurę opuszczania czytelni chronioną przez semafor „y”. Ostatni z pisarzy zwalnia semafor „</a:t>
            </a:r>
            <a:r>
              <a:rPr lang="pl-PL" baseline="0" dirty="0" err="1" smtClean="0"/>
              <a:t>rsem</a:t>
            </a:r>
            <a:r>
              <a:rPr lang="pl-PL" baseline="0" dirty="0" smtClean="0"/>
              <a:t>”. </a:t>
            </a:r>
          </a:p>
          <a:p>
            <a:endParaRPr lang="pl-PL" baseline="0" dirty="0" smtClean="0"/>
          </a:p>
          <a:p>
            <a:r>
              <a:rPr lang="pl-PL" baseline="0" dirty="0" smtClean="0"/>
              <a:t>Po stronie czytelnika protokół wejścia odbywa się w otoczeniu trzech sekcji krytycznych zagnieżdżonych jedna w drugiej. Sens ich stosowania będzie po kolei wytłumaczony. Czytelnik wchodzący do czytelni musi przejąć semafor „z”, potem semafor „</a:t>
            </a:r>
            <a:r>
              <a:rPr lang="pl-PL" baseline="0" dirty="0" err="1" smtClean="0"/>
              <a:t>rsem</a:t>
            </a:r>
            <a:r>
              <a:rPr lang="pl-PL" baseline="0" dirty="0" smtClean="0"/>
              <a:t>”, a następnie semafor „x” żeby w końcu zwiększyć licznik czytelników (</a:t>
            </a:r>
            <a:r>
              <a:rPr lang="pl-PL" baseline="0" dirty="0" err="1" smtClean="0"/>
              <a:t>readcount</a:t>
            </a:r>
            <a:r>
              <a:rPr lang="pl-PL" baseline="0" dirty="0" smtClean="0"/>
              <a:t>). Jeśli jest to pierwszy czytelnik, to następuje próba przejęcia semafora „</a:t>
            </a:r>
            <a:r>
              <a:rPr lang="pl-PL" baseline="0" dirty="0" err="1" smtClean="0"/>
              <a:t>wsem</a:t>
            </a:r>
            <a:r>
              <a:rPr lang="pl-PL" baseline="0" dirty="0" smtClean="0"/>
              <a:t>”. Przejęcie semafora „</a:t>
            </a:r>
            <a:r>
              <a:rPr lang="pl-PL" baseline="0" dirty="0" err="1" smtClean="0"/>
              <a:t>wsem</a:t>
            </a:r>
            <a:r>
              <a:rPr lang="pl-PL" baseline="0" dirty="0" smtClean="0"/>
              <a:t>” oznacza zablokowanie możliwości zapisu przez pisarzy. Czytelnik kończąc protokół wejściowy zwalania kolejno semafory „x”, „</a:t>
            </a:r>
            <a:r>
              <a:rPr lang="pl-PL" baseline="0" dirty="0" err="1" smtClean="0"/>
              <a:t>rsem</a:t>
            </a:r>
            <a:r>
              <a:rPr lang="pl-PL" baseline="0" dirty="0" smtClean="0"/>
              <a:t>”, „z” i wchodzi w strefę współbieżnego odczytywania danych wraz innymi potencjalnymi czytelnikami. Sekcja krytyczna chroniona przez semafor „x” odpowiada za wchodzenie tylko jednego czytelnika na raz do czytelni. Tam następuje policzenie czytelników, którzy weszli do czytelni. Sekcja krytyczna na semaforze „</a:t>
            </a:r>
            <a:r>
              <a:rPr lang="pl-PL" baseline="0" dirty="0" err="1" smtClean="0"/>
              <a:t>rsem</a:t>
            </a:r>
            <a:r>
              <a:rPr lang="pl-PL" baseline="0" dirty="0" smtClean="0"/>
              <a:t>” odgrywa rolę w „sporze” z pisarzem. Każdy czytelnik wchodzący do czytelni musi „na chwilę” przejąć semafor „</a:t>
            </a:r>
            <a:r>
              <a:rPr lang="pl-PL" baseline="0" dirty="0" err="1" smtClean="0"/>
              <a:t>rsem</a:t>
            </a:r>
            <a:r>
              <a:rPr lang="pl-PL" baseline="0" dirty="0" smtClean="0"/>
              <a:t>”, a potem go zwolnić. Gdy jednak ten semafor zostanie przejęty przez pisarza, to pełni on rolę blokady uniemożliwiającej wejście do czytelni kolejnym nowym czytelnikom. W odróżnieniu od wcześniejszego rozwiązania pisarz chcący wejść do czytelni może przejąć semafor „</a:t>
            </a:r>
            <a:r>
              <a:rPr lang="pl-PL" baseline="0" dirty="0" err="1" smtClean="0"/>
              <a:t>rsem</a:t>
            </a:r>
            <a:r>
              <a:rPr lang="pl-PL" baseline="0" dirty="0" smtClean="0"/>
              <a:t>” i tym samym zamknąć drzwi dla kolejnych czytelników. Protokół wyjściowy czytelnika chroniony jest tylko semaforem „x” i przy opuszczaniu czytelni przez ostatniego czytelnika następuje zwolnienie semafora „</a:t>
            </a:r>
            <a:r>
              <a:rPr lang="pl-PL" baseline="0" dirty="0" err="1" smtClean="0"/>
              <a:t>wsem</a:t>
            </a:r>
            <a:r>
              <a:rPr lang="pl-PL" baseline="0" dirty="0" smtClean="0"/>
              <a:t>”. Tak więc pisarz, gdy chce rozpocząć pisanie może zablokować napływ nowych czytelników do czytelni. Czytelnicy obecni w czytelni opuszczają ją z własnej woli. Po opuszczeniu czytelni przez ostatniego z czytelników, pisarz może rozpocząć pisanie. Co więcej konstrukcja pisarza (przejęcie semafora „</a:t>
            </a:r>
            <a:r>
              <a:rPr lang="pl-PL" baseline="0" dirty="0" err="1" smtClean="0"/>
              <a:t>rsem</a:t>
            </a:r>
            <a:r>
              <a:rPr lang="pl-PL" baseline="0" dirty="0" smtClean="0"/>
              <a:t>” przez pierwszego pisarza i zwolnienie przez ostatniego) pozwala na przebywanie w czytelni dowolnie długo bez jakiejkolwiek ingerencji czytelnika.</a:t>
            </a:r>
          </a:p>
          <a:p>
            <a:endParaRPr lang="pl-PL" baseline="0" dirty="0" smtClean="0"/>
          </a:p>
          <a:p>
            <a:r>
              <a:rPr lang="pl-PL" baseline="0" dirty="0" smtClean="0"/>
              <a:t>Skomentowania wymaga jeszcze obecność semafora „z”. Problem byłby poprawnie rozwiązany be jego udziału, jednak wprowadzenie jeszcze jednej zewnętrznej sekcji krytycznej zapewnia, że na kolejce do semafora „</a:t>
            </a:r>
            <a:r>
              <a:rPr lang="pl-PL" baseline="0" dirty="0" err="1" smtClean="0"/>
              <a:t>rsem</a:t>
            </a:r>
            <a:r>
              <a:rPr lang="pl-PL" baseline="0" dirty="0" smtClean="0"/>
              <a:t>” może być ustawiony tylko jeden czytelnik. Jeśli jakiś czytelnik „utknie” w oczekiwaniu na semafor „</a:t>
            </a:r>
            <a:r>
              <a:rPr lang="pl-PL" baseline="0" dirty="0" err="1" smtClean="0"/>
              <a:t>rsem</a:t>
            </a:r>
            <a:r>
              <a:rPr lang="pl-PL" baseline="0" dirty="0" smtClean="0"/>
              <a:t>”, to kolejni czytelnicy wchodzący do czytelni zostaną zatrzymani na semaforze „z”. Takie rozwiązanie daje możliwość szybszego przejęcia przez pisarza semafora „</a:t>
            </a:r>
            <a:r>
              <a:rPr lang="pl-PL" baseline="0" dirty="0" err="1" smtClean="0"/>
              <a:t>rsem</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 zwiera najważniejsze uwagi, które szerzej</a:t>
            </a:r>
            <a:r>
              <a:rPr lang="pl-PL" baseline="0" dirty="0" smtClean="0"/>
              <a:t> były omówione w komentarzu do poprzedniego slajdu.</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Problem czytelników i pisarzy w bibliotece </a:t>
            </a:r>
            <a:r>
              <a:rPr lang="pl-PL" dirty="0" err="1" smtClean="0"/>
              <a:t>pthreads</a:t>
            </a:r>
            <a:r>
              <a:rPr lang="pl-PL" baseline="0" dirty="0" smtClean="0"/>
              <a:t> można rozwiązać z zastosowaniem gotowych funkcji. Zdefiniowane zostały tzw. blokady czytelników i pisarzy. Aby zastosować taka blokadę trzeba najpierw utworzyć zmienną typu </a:t>
            </a:r>
            <a:r>
              <a:rPr lang="pl-PL" sz="1200" b="1" dirty="0" err="1" smtClean="0">
                <a:latin typeface="Courier New"/>
              </a:rPr>
              <a:t>pthread_rwlock_t</a:t>
            </a:r>
            <a:r>
              <a:rPr lang="pl-PL" sz="1200" b="1" baseline="0" dirty="0" smtClean="0">
                <a:latin typeface="Courier New"/>
              </a:rPr>
              <a:t> </a:t>
            </a:r>
            <a:r>
              <a:rPr lang="pl-PL" sz="1200" b="0" baseline="0" dirty="0" smtClean="0">
                <a:latin typeface="Courier New"/>
              </a:rPr>
              <a:t>i z zastosowaniem funkcji </a:t>
            </a:r>
            <a:r>
              <a:rPr lang="pl-PL" sz="1200" b="1" dirty="0" err="1" smtClean="0">
                <a:latin typeface="Courier New"/>
              </a:rPr>
              <a:t>pthread_rwlock_init</a:t>
            </a:r>
            <a:r>
              <a:rPr lang="pl-PL" sz="1200" b="0" dirty="0" smtClean="0">
                <a:latin typeface="Courier New"/>
              </a:rPr>
              <a:t> ją zainicjalizować (drugi parametr funkcji można ustawić na NULL, wtedy atrybuty blokady będą domyślne):</a:t>
            </a:r>
          </a:p>
          <a:p>
            <a:r>
              <a:rPr lang="pl-PL" dirty="0" err="1" smtClean="0"/>
              <a:t>pthread_rwlock_t</a:t>
            </a:r>
            <a:r>
              <a:rPr lang="pl-PL" dirty="0" smtClean="0"/>
              <a:t> </a:t>
            </a:r>
            <a:r>
              <a:rPr lang="pl-PL" dirty="0" err="1" smtClean="0"/>
              <a:t>rwlock</a:t>
            </a:r>
            <a:r>
              <a:rPr lang="pl-PL" dirty="0" smtClean="0"/>
              <a:t>;</a:t>
            </a:r>
          </a:p>
          <a:p>
            <a:r>
              <a:rPr lang="pl-PL" dirty="0" err="1" smtClean="0"/>
              <a:t>int</a:t>
            </a:r>
            <a:r>
              <a:rPr lang="pl-PL" dirty="0" smtClean="0"/>
              <a:t> rc=0;</a:t>
            </a:r>
          </a:p>
          <a:p>
            <a:r>
              <a:rPr lang="pl-PL" dirty="0" err="1" smtClean="0"/>
              <a:t>rc</a:t>
            </a:r>
            <a:r>
              <a:rPr lang="pl-PL" dirty="0" smtClean="0"/>
              <a:t> = </a:t>
            </a:r>
            <a:r>
              <a:rPr lang="pl-PL" dirty="0" err="1" smtClean="0"/>
              <a:t>pthread_rwlock_init</a:t>
            </a:r>
            <a:r>
              <a:rPr lang="pl-PL" dirty="0" smtClean="0"/>
              <a:t>(&amp;</a:t>
            </a:r>
            <a:r>
              <a:rPr lang="pl-PL" dirty="0" err="1" smtClean="0"/>
              <a:t>rwlock</a:t>
            </a:r>
            <a:r>
              <a:rPr lang="pl-PL" dirty="0" smtClean="0"/>
              <a:t>, NULL);</a:t>
            </a:r>
          </a:p>
          <a:p>
            <a:endParaRPr lang="pl-PL" dirty="0" smtClean="0"/>
          </a:p>
          <a:p>
            <a:r>
              <a:rPr lang="pl-PL" dirty="0" smtClean="0"/>
              <a:t>Samo stworzenie</a:t>
            </a:r>
            <a:r>
              <a:rPr lang="pl-PL" baseline="0" dirty="0" smtClean="0"/>
              <a:t> sekcji kodu, w której ma być rozwiązany problem czytelników i pisarzy polega na „otoczeniu” jej na początku wywołaniami funkcji:</a:t>
            </a:r>
            <a:br>
              <a:rPr lang="pl-PL" baseline="0" dirty="0" smtClean="0"/>
            </a:br>
            <a:r>
              <a:rPr lang="pl-PL" b="1" dirty="0" err="1" smtClean="0"/>
              <a:t>pthread_rwlock_rdlock</a:t>
            </a:r>
            <a:r>
              <a:rPr lang="pl-PL" dirty="0" smtClean="0"/>
              <a:t>(&amp;</a:t>
            </a:r>
            <a:r>
              <a:rPr lang="pl-PL" dirty="0" err="1" smtClean="0"/>
              <a:t>rwlock</a:t>
            </a:r>
            <a:r>
              <a:rPr lang="pl-PL" dirty="0" smtClean="0"/>
              <a:t>); // gdy chcemy przejąć</a:t>
            </a:r>
            <a:r>
              <a:rPr lang="pl-PL" baseline="0" dirty="0" smtClean="0"/>
              <a:t> blokadę w celu odczytu (czytelnik)</a:t>
            </a:r>
            <a:br>
              <a:rPr lang="pl-PL" baseline="0" dirty="0" smtClean="0"/>
            </a:br>
            <a:r>
              <a:rPr lang="pl-PL" baseline="0" dirty="0" smtClean="0"/>
              <a:t>lub</a:t>
            </a:r>
            <a:br>
              <a:rPr lang="pl-PL" baseline="0" dirty="0" smtClean="0"/>
            </a:br>
            <a:r>
              <a:rPr lang="pl-PL" dirty="0" err="1" smtClean="0"/>
              <a:t>rc</a:t>
            </a:r>
            <a:r>
              <a:rPr lang="pl-PL" dirty="0" smtClean="0"/>
              <a:t> = </a:t>
            </a:r>
            <a:r>
              <a:rPr lang="pl-PL" dirty="0" err="1" smtClean="0"/>
              <a:t>pthread_rwlock_wrlock</a:t>
            </a:r>
            <a:r>
              <a:rPr lang="pl-PL" dirty="0" smtClean="0"/>
              <a:t>(&amp;</a:t>
            </a:r>
            <a:r>
              <a:rPr lang="pl-PL" dirty="0" err="1" smtClean="0"/>
              <a:t>rwlock</a:t>
            </a:r>
            <a:r>
              <a:rPr lang="pl-PL" dirty="0" smtClean="0"/>
              <a:t>); // gdy</a:t>
            </a:r>
            <a:r>
              <a:rPr lang="pl-PL" baseline="0" dirty="0" smtClean="0"/>
              <a:t> chcemy przejąć blokadą w celu zapisu (pisarz)</a:t>
            </a:r>
          </a:p>
          <a:p>
            <a:endParaRPr lang="pl-PL" baseline="0" dirty="0" smtClean="0"/>
          </a:p>
          <a:p>
            <a:r>
              <a:rPr lang="pl-PL" baseline="0" dirty="0" smtClean="0"/>
              <a:t>// tu znajduje się sekcja czytania/zapisu</a:t>
            </a:r>
          </a:p>
          <a:p>
            <a:endParaRPr lang="pl-PL" baseline="0" dirty="0" smtClean="0"/>
          </a:p>
          <a:p>
            <a:r>
              <a:rPr lang="pl-PL" baseline="0" dirty="0" smtClean="0"/>
              <a:t>Kończąc ją wywołaniem funkcji:</a:t>
            </a:r>
          </a:p>
          <a:p>
            <a:r>
              <a:rPr lang="pl-PL" dirty="0" err="1" smtClean="0"/>
              <a:t>pthread_rwlock_unlock</a:t>
            </a:r>
            <a:r>
              <a:rPr lang="pl-PL" dirty="0" smtClean="0"/>
              <a:t>(&amp;</a:t>
            </a:r>
            <a:r>
              <a:rPr lang="pl-PL" dirty="0" err="1" smtClean="0"/>
              <a:t>rwlock</a:t>
            </a:r>
            <a:r>
              <a:rPr lang="pl-PL" dirty="0" smtClean="0"/>
              <a:t>);</a:t>
            </a:r>
            <a:endParaRPr lang="pl-PL" baseline="0" dirty="0" smtClean="0"/>
          </a:p>
          <a:p>
            <a:endParaRPr lang="pl-PL" baseline="0" dirty="0" smtClean="0"/>
          </a:p>
          <a:p>
            <a:endParaRPr lang="pl-PL" baseline="0" dirty="0" smtClean="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Slajd zawiera zestawienie dwóch pozostałych funkcji sterujących pracą blokady czytelników i pisarzy.</a:t>
            </a:r>
            <a:endParaRPr lang="pl-PL" dirty="0"/>
          </a:p>
        </p:txBody>
      </p:sp>
      <p:sp>
        <p:nvSpPr>
          <p:cNvPr id="4" name="Symbol zastępczy numeru slajdu 3"/>
          <p:cNvSpPr>
            <a:spLocks noGrp="1"/>
          </p:cNvSpPr>
          <p:nvPr>
            <p:ph type="sldNum" sz="quarter" idx="10"/>
          </p:nvPr>
        </p:nvSpPr>
        <p:spPr/>
        <p:txBody>
          <a:bodyPr/>
          <a:lstStyle/>
          <a:p>
            <a:fld id="{CFD631CE-4CA3-4E08-B401-779ECA77AB06}"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4B67A2F-3E21-45F0-9F43-8D6F43DC3D62}" type="datetime1">
              <a:rPr lang="pl-PL" smtClean="0"/>
              <a:pPr/>
              <a:t>22.03.2020</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118880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C676EAB-B177-438B-80C6-F8E8232BB5D2}" type="datetime1">
              <a:rPr lang="pl-PL" smtClean="0"/>
              <a:pPr/>
              <a:t>22.03.2020</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116023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6C332F1-9959-4B80-992F-85D645365AD2}" type="datetime1">
              <a:rPr lang="pl-PL" smtClean="0"/>
              <a:pPr/>
              <a:t>22.03.2020</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316759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75AB296-6C64-4202-B1DA-F3A0980BDC74}" type="datetime1">
              <a:rPr lang="pl-PL" smtClean="0"/>
              <a:pPr/>
              <a:t>22.03.2020</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1678865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29CD263-BAF7-491A-9981-BB1C59AC4C26}" type="datetime1">
              <a:rPr lang="pl-PL" smtClean="0"/>
              <a:pPr/>
              <a:t>22.03.2020</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373769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3576EE3-04E6-4036-92E4-AEFE9C4CF467}" type="datetime1">
              <a:rPr lang="pl-PL" smtClean="0"/>
              <a:pPr/>
              <a:t>22.03.2020</a:t>
            </a:fld>
            <a:endParaRPr lang="pl-PL"/>
          </a:p>
        </p:txBody>
      </p:sp>
      <p:sp>
        <p:nvSpPr>
          <p:cNvPr id="6" name="Symbol zastępczy stopki 5"/>
          <p:cNvSpPr>
            <a:spLocks noGrp="1"/>
          </p:cNvSpPr>
          <p:nvPr>
            <p:ph type="ftr" sz="quarter" idx="11"/>
          </p:nvPr>
        </p:nvSpPr>
        <p:spPr/>
        <p:txBody>
          <a:bodyPr/>
          <a:lstStyle/>
          <a:p>
            <a:r>
              <a:rPr lang="pl-PL" smtClean="0"/>
              <a:t>S. Samolej: Czytelnicy i pisarze, 5 ucztujących filozofów</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211607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229295D-F8AA-4B9E-AF83-96544B0F4193}" type="datetime1">
              <a:rPr lang="pl-PL" smtClean="0"/>
              <a:pPr/>
              <a:t>22.03.2020</a:t>
            </a:fld>
            <a:endParaRPr lang="pl-PL"/>
          </a:p>
        </p:txBody>
      </p:sp>
      <p:sp>
        <p:nvSpPr>
          <p:cNvPr id="8" name="Symbol zastępczy stopki 7"/>
          <p:cNvSpPr>
            <a:spLocks noGrp="1"/>
          </p:cNvSpPr>
          <p:nvPr>
            <p:ph type="ftr" sz="quarter" idx="11"/>
          </p:nvPr>
        </p:nvSpPr>
        <p:spPr/>
        <p:txBody>
          <a:bodyPr/>
          <a:lstStyle/>
          <a:p>
            <a:r>
              <a:rPr lang="pl-PL" smtClean="0"/>
              <a:t>S. Samolej: Czytelnicy i pisarze, 5 ucztujących filozofów</a:t>
            </a:r>
            <a:endParaRPr lang="pl-PL"/>
          </a:p>
        </p:txBody>
      </p:sp>
      <p:sp>
        <p:nvSpPr>
          <p:cNvPr id="9" name="Symbol zastępczy numeru slajdu 8"/>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74372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28AB89F-DA02-4DD2-A2D5-2419FCD34D9A}" type="datetime1">
              <a:rPr lang="pl-PL" smtClean="0"/>
              <a:pPr/>
              <a:t>22.03.2020</a:t>
            </a:fld>
            <a:endParaRPr lang="pl-PL"/>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62742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FB2D05B-D4F5-47D9-B3D8-A53E7880E95F}" type="datetime1">
              <a:rPr lang="pl-PL" smtClean="0"/>
              <a:pPr/>
              <a:t>22.03.2020</a:t>
            </a:fld>
            <a:endParaRPr lang="pl-PL"/>
          </a:p>
        </p:txBody>
      </p:sp>
      <p:sp>
        <p:nvSpPr>
          <p:cNvPr id="3" name="Symbol zastępczy stopki 2"/>
          <p:cNvSpPr>
            <a:spLocks noGrp="1"/>
          </p:cNvSpPr>
          <p:nvPr>
            <p:ph type="ftr" sz="quarter" idx="11"/>
          </p:nvPr>
        </p:nvSpPr>
        <p:spPr/>
        <p:txBody>
          <a:bodyPr/>
          <a:lstStyle/>
          <a:p>
            <a:r>
              <a:rPr lang="pl-PL" smtClean="0"/>
              <a:t>S. Samolej: Czytelnicy i pisarze, 5 ucztujących filozofów</a:t>
            </a:r>
            <a:endParaRPr lang="pl-PL"/>
          </a:p>
        </p:txBody>
      </p:sp>
      <p:sp>
        <p:nvSpPr>
          <p:cNvPr id="4" name="Symbol zastępczy numeru slajdu 3"/>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46672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79C933A-77ED-44C6-81DE-A0FD4AA888A5}" type="datetime1">
              <a:rPr lang="pl-PL" smtClean="0"/>
              <a:pPr/>
              <a:t>22.03.2020</a:t>
            </a:fld>
            <a:endParaRPr lang="pl-PL"/>
          </a:p>
        </p:txBody>
      </p:sp>
      <p:sp>
        <p:nvSpPr>
          <p:cNvPr id="6" name="Symbol zastępczy stopki 5"/>
          <p:cNvSpPr>
            <a:spLocks noGrp="1"/>
          </p:cNvSpPr>
          <p:nvPr>
            <p:ph type="ftr" sz="quarter" idx="11"/>
          </p:nvPr>
        </p:nvSpPr>
        <p:spPr/>
        <p:txBody>
          <a:bodyPr/>
          <a:lstStyle/>
          <a:p>
            <a:r>
              <a:rPr lang="pl-PL" smtClean="0"/>
              <a:t>S. Samolej: Czytelnicy i pisarze, 5 ucztujących filozofów</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295561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C543AF0-44F4-4612-BD5B-A08B6AFDE9D7}" type="datetime1">
              <a:rPr lang="pl-PL" smtClean="0"/>
              <a:pPr/>
              <a:t>22.03.2020</a:t>
            </a:fld>
            <a:endParaRPr lang="pl-PL"/>
          </a:p>
        </p:txBody>
      </p:sp>
      <p:sp>
        <p:nvSpPr>
          <p:cNvPr id="6" name="Symbol zastępczy stopki 5"/>
          <p:cNvSpPr>
            <a:spLocks noGrp="1"/>
          </p:cNvSpPr>
          <p:nvPr>
            <p:ph type="ftr" sz="quarter" idx="11"/>
          </p:nvPr>
        </p:nvSpPr>
        <p:spPr/>
        <p:txBody>
          <a:bodyPr/>
          <a:lstStyle/>
          <a:p>
            <a:r>
              <a:rPr lang="pl-PL" smtClean="0"/>
              <a:t>S. Samolej: Czytelnicy i pisarze, 5 ucztujących filozofów</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4190200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7849E-A903-403E-A8C5-A9DBAE8D8E37}" type="datetime1">
              <a:rPr lang="pl-PL" smtClean="0"/>
              <a:pPr/>
              <a:t>22.03.2020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smtClean="0"/>
              <a:t>S. Samolej: Czytelnicy i pisarze, 5 ucztujących filozofów</a:t>
            </a: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9A7FC-0A03-4533-B152-08BFA4ADF254}" type="slidenum">
              <a:rPr lang="pl-PL" smtClean="0"/>
              <a:pPr/>
              <a:t>‹#›</a:t>
            </a:fld>
            <a:endParaRPr lang="pl-PL"/>
          </a:p>
        </p:txBody>
      </p:sp>
    </p:spTree>
    <p:extLst>
      <p:ext uri="{BB962C8B-B14F-4D97-AF65-F5344CB8AC3E}">
        <p14:creationId xmlns="" xmlns:p14="http://schemas.microsoft.com/office/powerpoint/2010/main" val="3787402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azniak.mimuw.edu.p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764704"/>
            <a:ext cx="7772400" cy="1470025"/>
          </a:xfrm>
        </p:spPr>
        <p:txBody>
          <a:bodyPr/>
          <a:lstStyle/>
          <a:p>
            <a:r>
              <a:rPr lang="pl-PL" dirty="0" smtClean="0"/>
              <a:t>Problemy czytelników i pisarzy oraz 5 ucztujących filozofów</a:t>
            </a:r>
            <a:endParaRPr lang="pl-PL" dirty="0"/>
          </a:p>
        </p:txBody>
      </p:sp>
      <p:sp>
        <p:nvSpPr>
          <p:cNvPr id="3" name="Podtytuł 2"/>
          <p:cNvSpPr>
            <a:spLocks noGrp="1"/>
          </p:cNvSpPr>
          <p:nvPr>
            <p:ph type="subTitle" idx="1"/>
          </p:nvPr>
        </p:nvSpPr>
        <p:spPr>
          <a:xfrm>
            <a:off x="755576" y="2420888"/>
            <a:ext cx="7776864" cy="3960440"/>
          </a:xfrm>
        </p:spPr>
        <p:txBody>
          <a:bodyPr>
            <a:normAutofit lnSpcReduction="10000"/>
          </a:bodyPr>
          <a:lstStyle/>
          <a:p>
            <a:pPr lvl="0"/>
            <a:r>
              <a:rPr lang="pl-PL" sz="2500" dirty="0">
                <a:solidFill>
                  <a:prstClr val="black">
                    <a:tint val="75000"/>
                  </a:prstClr>
                </a:solidFill>
              </a:rPr>
              <a:t>dr inż. Sławomir </a:t>
            </a:r>
            <a:r>
              <a:rPr lang="pl-PL" sz="2500" dirty="0" err="1">
                <a:solidFill>
                  <a:prstClr val="black">
                    <a:tint val="75000"/>
                  </a:prstClr>
                </a:solidFill>
              </a:rPr>
              <a:t>Samolej</a:t>
            </a:r>
            <a:r>
              <a:rPr lang="pl-PL" sz="2500" dirty="0">
                <a:solidFill>
                  <a:prstClr val="black">
                    <a:tint val="75000"/>
                  </a:prstClr>
                </a:solidFill>
              </a:rPr>
              <a:t/>
            </a:r>
            <a:br>
              <a:rPr lang="pl-PL" sz="2500" dirty="0">
                <a:solidFill>
                  <a:prstClr val="black">
                    <a:tint val="75000"/>
                  </a:prstClr>
                </a:solidFill>
              </a:rPr>
            </a:br>
            <a:r>
              <a:rPr lang="pl-PL" sz="2500" dirty="0">
                <a:solidFill>
                  <a:prstClr val="black">
                    <a:tint val="75000"/>
                  </a:prstClr>
                </a:solidFill>
              </a:rPr>
              <a:t>Katedra Informatyki i Automatyki</a:t>
            </a:r>
            <a:br>
              <a:rPr lang="pl-PL" sz="2500" dirty="0">
                <a:solidFill>
                  <a:prstClr val="black">
                    <a:tint val="75000"/>
                  </a:prstClr>
                </a:solidFill>
              </a:rPr>
            </a:br>
            <a:r>
              <a:rPr lang="pl-PL" sz="2500" dirty="0">
                <a:solidFill>
                  <a:prstClr val="black">
                    <a:tint val="75000"/>
                  </a:prstClr>
                </a:solidFill>
              </a:rPr>
              <a:t>Politechnika Rzeszowska</a:t>
            </a:r>
          </a:p>
          <a:p>
            <a:pPr lvl="0"/>
            <a:r>
              <a:rPr lang="pl-PL" sz="2500" dirty="0">
                <a:solidFill>
                  <a:prstClr val="black">
                    <a:tint val="75000"/>
                  </a:prstClr>
                </a:solidFill>
              </a:rPr>
              <a:t>Program przedmiotu oparto w części na materiałach opublikowanych na:</a:t>
            </a:r>
            <a:br>
              <a:rPr lang="pl-PL" sz="2500" dirty="0">
                <a:solidFill>
                  <a:prstClr val="black">
                    <a:tint val="75000"/>
                  </a:prstClr>
                </a:solidFill>
              </a:rPr>
            </a:br>
            <a:r>
              <a:rPr lang="pl-PL" sz="2500" dirty="0">
                <a:solidFill>
                  <a:prstClr val="black">
                    <a:tint val="75000"/>
                  </a:prstClr>
                </a:solidFill>
              </a:rPr>
              <a:t> </a:t>
            </a:r>
            <a:r>
              <a:rPr lang="pl-PL" sz="2500" dirty="0">
                <a:solidFill>
                  <a:prstClr val="black">
                    <a:tint val="75000"/>
                  </a:prstClr>
                </a:solidFill>
                <a:hlinkClick r:id="rId3"/>
              </a:rPr>
              <a:t>http://wazniak.mimuw.edu.pl/</a:t>
            </a:r>
            <a:endParaRPr lang="pl-PL" sz="2500" dirty="0">
              <a:solidFill>
                <a:prstClr val="black">
                  <a:tint val="75000"/>
                </a:prstClr>
              </a:solidFill>
            </a:endParaRPr>
          </a:p>
          <a:p>
            <a:pPr lvl="0"/>
            <a:r>
              <a:rPr lang="pl-PL" sz="2500" dirty="0">
                <a:solidFill>
                  <a:prstClr val="black">
                    <a:tint val="75000"/>
                  </a:prstClr>
                </a:solidFill>
              </a:rPr>
              <a:t>oraz</a:t>
            </a:r>
            <a:br>
              <a:rPr lang="pl-PL" sz="2500" dirty="0">
                <a:solidFill>
                  <a:prstClr val="black">
                    <a:tint val="75000"/>
                  </a:prstClr>
                </a:solidFill>
              </a:rPr>
            </a:br>
            <a:r>
              <a:rPr lang="pl-PL" sz="2500" dirty="0" smtClean="0">
                <a:solidFill>
                  <a:prstClr val="black">
                    <a:tint val="75000"/>
                  </a:prstClr>
                </a:solidFill>
              </a:rPr>
              <a:t>na </a:t>
            </a:r>
            <a:r>
              <a:rPr lang="pl-PL" sz="2500" dirty="0">
                <a:solidFill>
                  <a:prstClr val="black">
                    <a:tint val="75000"/>
                  </a:prstClr>
                </a:solidFill>
              </a:rPr>
              <a:t>materiałach opracowanych przez </a:t>
            </a:r>
            <a:br>
              <a:rPr lang="pl-PL" sz="2500" dirty="0">
                <a:solidFill>
                  <a:prstClr val="black">
                    <a:tint val="75000"/>
                  </a:prstClr>
                </a:solidFill>
              </a:rPr>
            </a:br>
            <a:r>
              <a:rPr lang="pl-PL" sz="2500" dirty="0">
                <a:solidFill>
                  <a:prstClr val="black">
                    <a:tint val="75000"/>
                  </a:prstClr>
                </a:solidFill>
              </a:rPr>
              <a:t>dr inż. Jędrzeja </a:t>
            </a:r>
            <a:r>
              <a:rPr lang="pl-PL" sz="2500" dirty="0" err="1">
                <a:solidFill>
                  <a:prstClr val="black">
                    <a:tint val="75000"/>
                  </a:prstClr>
                </a:solidFill>
              </a:rPr>
              <a:t>Ułasiewicza</a:t>
            </a:r>
            <a:r>
              <a:rPr lang="pl-PL" sz="2500" dirty="0">
                <a:solidFill>
                  <a:prstClr val="black">
                    <a:tint val="75000"/>
                  </a:prstClr>
                </a:solidFill>
              </a:rPr>
              <a:t>:</a:t>
            </a:r>
            <a:br>
              <a:rPr lang="pl-PL" sz="2500" dirty="0">
                <a:solidFill>
                  <a:prstClr val="black">
                    <a:tint val="75000"/>
                  </a:prstClr>
                </a:solidFill>
              </a:rPr>
            </a:br>
            <a:r>
              <a:rPr lang="pl-PL" sz="2500" dirty="0">
                <a:solidFill>
                  <a:prstClr val="black">
                    <a:tint val="75000"/>
                  </a:prstClr>
                </a:solidFill>
              </a:rPr>
              <a:t>jedrzej.ulasiewicz.staff.iiar.pwr.wroc.pl</a:t>
            </a:r>
          </a:p>
          <a:p>
            <a:endParaRPr lang="pl-PL" dirty="0"/>
          </a:p>
        </p:txBody>
      </p:sp>
      <p:sp>
        <p:nvSpPr>
          <p:cNvPr id="4" name="Symbol zastępczy stopki 3"/>
          <p:cNvSpPr>
            <a:spLocks noGrp="1"/>
          </p:cNvSpPr>
          <p:nvPr>
            <p:ph type="ftr" sz="quarter" idx="11"/>
          </p:nvPr>
        </p:nvSpPr>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A7F78C49-753D-4BF0-98FD-6E2D0049804E}" type="slidenum">
              <a:rPr lang="pl-PL" smtClean="0"/>
              <a:pPr/>
              <a:t>1</a:t>
            </a:fld>
            <a:endParaRPr lang="pl-PL"/>
          </a:p>
        </p:txBody>
      </p:sp>
    </p:spTree>
    <p:extLst>
      <p:ext uri="{BB962C8B-B14F-4D97-AF65-F5344CB8AC3E}">
        <p14:creationId xmlns="" xmlns:p14="http://schemas.microsoft.com/office/powerpoint/2010/main" val="3660059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(3)</a:t>
            </a:r>
            <a:endParaRPr lang="pl-PL" sz="3200" dirty="0"/>
          </a:p>
        </p:txBody>
      </p:sp>
      <p:sp>
        <p:nvSpPr>
          <p:cNvPr id="3" name="Symbol zastępczy zawartości 2"/>
          <p:cNvSpPr>
            <a:spLocks noGrp="1"/>
          </p:cNvSpPr>
          <p:nvPr>
            <p:ph idx="1"/>
          </p:nvPr>
        </p:nvSpPr>
        <p:spPr>
          <a:xfrm>
            <a:off x="457200" y="836712"/>
            <a:ext cx="8229600" cy="5289451"/>
          </a:xfrm>
        </p:spPr>
        <p:txBody>
          <a:bodyPr>
            <a:normAutofit/>
          </a:bodyPr>
          <a:lstStyle/>
          <a:p>
            <a:pPr marL="0" indent="0">
              <a:buNone/>
            </a:pPr>
            <a:r>
              <a:rPr lang="pl-PL" sz="1800" dirty="0" smtClean="0">
                <a:latin typeface="Arial"/>
              </a:rPr>
              <a:t>Nieblokujące </a:t>
            </a:r>
            <a:r>
              <a:rPr lang="pl-PL" sz="1800" dirty="0">
                <a:latin typeface="Arial"/>
              </a:rPr>
              <a:t>zajęcie blokady do zapisu</a:t>
            </a:r>
          </a:p>
          <a:p>
            <a:pPr marL="0" indent="0">
              <a:buNone/>
            </a:pPr>
            <a:r>
              <a:rPr lang="pl-PL" sz="1800" b="1" dirty="0" err="1" smtClean="0">
                <a:latin typeface="Courier New"/>
              </a:rPr>
              <a:t>int</a:t>
            </a:r>
            <a:r>
              <a:rPr lang="pl-PL" sz="1800" b="1" dirty="0" smtClean="0">
                <a:latin typeface="Courier New"/>
              </a:rPr>
              <a:t> </a:t>
            </a:r>
            <a:r>
              <a:rPr lang="pl-PL" sz="1800" b="1" dirty="0" err="1" smtClean="0">
                <a:latin typeface="Courier New"/>
              </a:rPr>
              <a:t>pthread_rwlock_trywrlock</a:t>
            </a:r>
            <a:r>
              <a:rPr lang="pl-PL" sz="1800" b="1" dirty="0" smtClean="0">
                <a:latin typeface="Courier New"/>
              </a:rPr>
              <a:t>(</a:t>
            </a:r>
            <a:r>
              <a:rPr lang="pl-PL" sz="1800" b="1" dirty="0" err="1" smtClean="0">
                <a:latin typeface="Courier New"/>
              </a:rPr>
              <a:t>pthread_rwlock_t</a:t>
            </a:r>
            <a:r>
              <a:rPr lang="pl-PL" sz="1800" b="1" dirty="0" smtClean="0">
                <a:latin typeface="Courier New"/>
              </a:rPr>
              <a:t> </a:t>
            </a:r>
            <a:r>
              <a:rPr lang="pl-PL" sz="1800" b="1" i="1" dirty="0" smtClean="0">
                <a:latin typeface="Courier New"/>
              </a:rPr>
              <a:t>*</a:t>
            </a:r>
            <a:r>
              <a:rPr lang="pl-PL" sz="1800" b="1" i="1" dirty="0" err="1" smtClean="0">
                <a:latin typeface="Courier New"/>
              </a:rPr>
              <a:t>rwlock</a:t>
            </a:r>
            <a:r>
              <a:rPr lang="pl-PL" sz="1800" dirty="0">
                <a:latin typeface="Courier New"/>
              </a:rPr>
              <a:t>)</a:t>
            </a:r>
          </a:p>
          <a:p>
            <a:r>
              <a:rPr lang="pl-PL" sz="1800" dirty="0">
                <a:latin typeface="Arial"/>
              </a:rPr>
              <a:t>Gdy blokada jest wolna </a:t>
            </a:r>
            <a:r>
              <a:rPr lang="pl-PL" sz="1800" dirty="0" smtClean="0">
                <a:latin typeface="Arial"/>
              </a:rPr>
              <a:t>następuje </a:t>
            </a:r>
            <a:r>
              <a:rPr lang="pl-PL" sz="1800" dirty="0">
                <a:latin typeface="Arial"/>
              </a:rPr>
              <a:t>jej zajęcie do zapisu. Gdy jest </a:t>
            </a:r>
            <a:r>
              <a:rPr lang="pl-PL" sz="1800" dirty="0" smtClean="0">
                <a:latin typeface="Arial"/>
              </a:rPr>
              <a:t>zajęta funkcja </a:t>
            </a:r>
            <a:r>
              <a:rPr lang="pl-PL" sz="1800" dirty="0">
                <a:latin typeface="Arial"/>
              </a:rPr>
              <a:t>nie blokuje wątku </a:t>
            </a:r>
            <a:r>
              <a:rPr lang="pl-PL" sz="1800" dirty="0" smtClean="0">
                <a:latin typeface="Arial"/>
              </a:rPr>
              <a:t>bieżącego </a:t>
            </a:r>
            <a:r>
              <a:rPr lang="pl-PL" sz="1800" dirty="0">
                <a:latin typeface="Arial"/>
              </a:rPr>
              <a:t>i zwraca kod błędu</a:t>
            </a:r>
            <a:r>
              <a:rPr lang="pl-PL" sz="1800" dirty="0" smtClean="0">
                <a:latin typeface="Arial"/>
              </a:rPr>
              <a:t>.</a:t>
            </a:r>
          </a:p>
          <a:p>
            <a:pPr marL="0" indent="0">
              <a:buNone/>
            </a:pPr>
            <a:endParaRPr lang="pl-PL" sz="1800" dirty="0" smtClean="0">
              <a:latin typeface="Arial"/>
            </a:endParaRPr>
          </a:p>
          <a:p>
            <a:pPr marL="0" indent="0">
              <a:buNone/>
            </a:pPr>
            <a:r>
              <a:rPr lang="pl-PL" sz="1800" dirty="0" smtClean="0">
                <a:latin typeface="Arial"/>
              </a:rPr>
              <a:t>Nieblokujące </a:t>
            </a:r>
            <a:r>
              <a:rPr lang="pl-PL" sz="1800" dirty="0">
                <a:latin typeface="Arial"/>
              </a:rPr>
              <a:t>zajęcie blokady do odczytu</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pthread_rwlock_tryrdlock</a:t>
            </a:r>
            <a:r>
              <a:rPr lang="pl-PL" sz="1800" b="1" dirty="0">
                <a:latin typeface="Courier New"/>
              </a:rPr>
              <a:t>(</a:t>
            </a:r>
            <a:r>
              <a:rPr lang="pl-PL" sz="1800" b="1" dirty="0" err="1">
                <a:latin typeface="Courier New"/>
              </a:rPr>
              <a:t>pthread_rwlock_t</a:t>
            </a:r>
            <a:endParaRPr lang="pl-PL" sz="1800" b="1" dirty="0">
              <a:latin typeface="Courier New"/>
            </a:endParaRPr>
          </a:p>
          <a:p>
            <a:pPr marL="0" indent="0">
              <a:buNone/>
            </a:pPr>
            <a:r>
              <a:rPr lang="pl-PL" sz="1800" b="1" i="1" dirty="0">
                <a:latin typeface="Courier New"/>
              </a:rPr>
              <a:t>*</a:t>
            </a:r>
            <a:r>
              <a:rPr lang="pl-PL" sz="1800" b="1" i="1" dirty="0" err="1">
                <a:latin typeface="Courier New"/>
              </a:rPr>
              <a:t>rwlock</a:t>
            </a:r>
            <a:r>
              <a:rPr lang="pl-PL" sz="1800" dirty="0">
                <a:latin typeface="Courier New"/>
              </a:rPr>
              <a:t>)</a:t>
            </a:r>
          </a:p>
          <a:p>
            <a:r>
              <a:rPr lang="pl-PL" sz="1800" dirty="0">
                <a:latin typeface="Arial"/>
              </a:rPr>
              <a:t>Gdy blokada jest wolna lub </a:t>
            </a:r>
            <a:r>
              <a:rPr lang="pl-PL" sz="1800" dirty="0" smtClean="0">
                <a:latin typeface="Arial"/>
              </a:rPr>
              <a:t>zajęta </a:t>
            </a:r>
            <a:r>
              <a:rPr lang="pl-PL" sz="1800" dirty="0">
                <a:latin typeface="Arial"/>
              </a:rPr>
              <a:t>do odczytu </a:t>
            </a:r>
            <a:r>
              <a:rPr lang="pl-PL" sz="1800" dirty="0" smtClean="0">
                <a:latin typeface="Arial"/>
              </a:rPr>
              <a:t>następuje </a:t>
            </a:r>
            <a:r>
              <a:rPr lang="pl-PL" sz="1800" dirty="0">
                <a:latin typeface="Arial"/>
              </a:rPr>
              <a:t>jej zajęcie do</a:t>
            </a:r>
          </a:p>
          <a:p>
            <a:pPr marL="0" indent="0">
              <a:buNone/>
            </a:pPr>
            <a:r>
              <a:rPr lang="pl-PL" sz="1800" dirty="0">
                <a:latin typeface="Arial"/>
              </a:rPr>
              <a:t>odczytu. Gdy jest </a:t>
            </a:r>
            <a:r>
              <a:rPr lang="pl-PL" sz="1800" dirty="0" smtClean="0">
                <a:latin typeface="Arial"/>
              </a:rPr>
              <a:t>zajęta </a:t>
            </a:r>
            <a:r>
              <a:rPr lang="pl-PL" sz="1800" dirty="0">
                <a:latin typeface="Arial"/>
              </a:rPr>
              <a:t>funkcja nie blokuje wątku </a:t>
            </a:r>
            <a:r>
              <a:rPr lang="pl-PL" sz="1800" dirty="0" smtClean="0">
                <a:latin typeface="Arial"/>
              </a:rPr>
              <a:t>bieżącego </a:t>
            </a:r>
            <a:r>
              <a:rPr lang="pl-PL" sz="1800" dirty="0">
                <a:latin typeface="Arial"/>
              </a:rPr>
              <a:t>i </a:t>
            </a:r>
            <a:r>
              <a:rPr lang="pl-PL" sz="1800" dirty="0" smtClean="0">
                <a:latin typeface="Arial"/>
              </a:rPr>
              <a:t>zwraca kod </a:t>
            </a:r>
            <a:r>
              <a:rPr lang="pl-PL" sz="1800" dirty="0">
                <a:latin typeface="Arial"/>
              </a:rPr>
              <a:t>błędu</a:t>
            </a:r>
            <a:r>
              <a:rPr lang="pl-PL" sz="1800" dirty="0" smtClean="0">
                <a:latin typeface="Arial"/>
              </a:rPr>
              <a:t>.</a:t>
            </a:r>
          </a:p>
          <a:p>
            <a:pPr marL="0" indent="0">
              <a:buNone/>
            </a:pPr>
            <a:endParaRPr lang="pl-PL" sz="1800" dirty="0">
              <a:latin typeface="Arial"/>
            </a:endParaRPr>
          </a:p>
          <a:p>
            <a:pPr marL="0" indent="0">
              <a:buNone/>
            </a:pPr>
            <a:r>
              <a:rPr lang="pl-PL" sz="1800" dirty="0">
                <a:latin typeface="Arial"/>
              </a:rPr>
              <a:t>Skasowanie blokady</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pthread_rwlock_destroy</a:t>
            </a:r>
            <a:r>
              <a:rPr lang="pl-PL" sz="1800" b="1" dirty="0">
                <a:latin typeface="Courier New"/>
              </a:rPr>
              <a:t>(</a:t>
            </a:r>
            <a:r>
              <a:rPr lang="pl-PL" sz="1800" b="1" dirty="0" err="1">
                <a:latin typeface="Courier New"/>
              </a:rPr>
              <a:t>pthread_rwlock_t</a:t>
            </a:r>
            <a:r>
              <a:rPr lang="pl-PL" sz="1800" b="1" dirty="0">
                <a:latin typeface="Courier New"/>
              </a:rPr>
              <a:t> *</a:t>
            </a:r>
            <a:r>
              <a:rPr lang="pl-PL" sz="1800" b="1" i="1" dirty="0" err="1">
                <a:latin typeface="Courier New"/>
              </a:rPr>
              <a:t>rwlock</a:t>
            </a:r>
            <a:r>
              <a:rPr lang="pl-PL" sz="1800" b="1" dirty="0">
                <a:latin typeface="Courier New"/>
              </a:rPr>
              <a:t>)</a:t>
            </a:r>
            <a:endParaRPr lang="pl-PL" sz="1800" dirty="0">
              <a:latin typeface="Arial"/>
            </a:endParaRP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10</a:t>
            </a:fld>
            <a:endParaRPr lang="pl-PL"/>
          </a:p>
        </p:txBody>
      </p:sp>
    </p:spTree>
    <p:extLst>
      <p:ext uri="{BB962C8B-B14F-4D97-AF65-F5344CB8AC3E}">
        <p14:creationId xmlns="" xmlns:p14="http://schemas.microsoft.com/office/powerpoint/2010/main" val="2745114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787208" cy="490066"/>
          </a:xfrm>
        </p:spPr>
        <p:txBody>
          <a:bodyPr>
            <a:normAutofit fontScale="90000"/>
          </a:bodyPr>
          <a:lstStyle/>
          <a:p>
            <a:r>
              <a:rPr lang="pl-PL" dirty="0" smtClean="0"/>
              <a:t>Impas/Zakleszczenie</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11</a:t>
            </a:fld>
            <a:endParaRPr lang="pl-PL"/>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51520" y="980728"/>
            <a:ext cx="8586234" cy="405011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6" name="pole tekstowe 5"/>
          <p:cNvSpPr txBox="1"/>
          <p:nvPr/>
        </p:nvSpPr>
        <p:spPr>
          <a:xfrm>
            <a:off x="395536" y="5229200"/>
            <a:ext cx="3816424" cy="369332"/>
          </a:xfrm>
          <a:prstGeom prst="rect">
            <a:avLst/>
          </a:prstGeom>
          <a:noFill/>
        </p:spPr>
        <p:txBody>
          <a:bodyPr wrap="square" rtlCol="0">
            <a:spAutoFit/>
          </a:bodyPr>
          <a:lstStyle/>
          <a:p>
            <a:r>
              <a:rPr lang="pl-PL" dirty="0" smtClean="0"/>
              <a:t>Możliwy impas/zakleszczenie</a:t>
            </a:r>
            <a:endParaRPr lang="pl-PL" dirty="0"/>
          </a:p>
        </p:txBody>
      </p:sp>
      <p:sp>
        <p:nvSpPr>
          <p:cNvPr id="8" name="pole tekstowe 7"/>
          <p:cNvSpPr txBox="1"/>
          <p:nvPr/>
        </p:nvSpPr>
        <p:spPr>
          <a:xfrm>
            <a:off x="4680917" y="5229200"/>
            <a:ext cx="3816424" cy="369332"/>
          </a:xfrm>
          <a:prstGeom prst="rect">
            <a:avLst/>
          </a:prstGeom>
          <a:noFill/>
        </p:spPr>
        <p:txBody>
          <a:bodyPr wrap="square" rtlCol="0">
            <a:spAutoFit/>
          </a:bodyPr>
          <a:lstStyle/>
          <a:p>
            <a:r>
              <a:rPr lang="pl-PL" dirty="0"/>
              <a:t>I</a:t>
            </a:r>
            <a:r>
              <a:rPr lang="pl-PL" dirty="0" smtClean="0"/>
              <a:t>mpas/zakleszczenie</a:t>
            </a:r>
            <a:endParaRPr lang="pl-PL" dirty="0"/>
          </a:p>
        </p:txBody>
      </p:sp>
    </p:spTree>
    <p:extLst>
      <p:ext uri="{BB962C8B-B14F-4D97-AF65-F5344CB8AC3E}">
        <p14:creationId xmlns="" xmlns:p14="http://schemas.microsoft.com/office/powerpoint/2010/main" val="2596018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jest impas</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Impas można zdefiniować jako trwałe zablokowanie zestawu procesów, które rywalizują o zasoby lub komunikują się ze sobą nawzajem</a:t>
            </a:r>
          </a:p>
          <a:p>
            <a:r>
              <a:rPr lang="pl-PL" dirty="0" smtClean="0"/>
              <a:t>Do impasu dochodzi, każdy każdy proces zestawu jest zablokowany i oczekuje na zdarzenie (zazwyczaj na zwolnienie żądanego zasobu), które może zaistnieć tylko, jeśli zostanie zainicjowane przez inny proces z zestawu procesów.</a:t>
            </a:r>
          </a:p>
          <a:p>
            <a:r>
              <a:rPr lang="pl-PL" dirty="0" smtClean="0"/>
              <a:t>Impas jest stanem trwałym, ponieważ żadne ze zdarzeń nigdy nie zachodzi.</a:t>
            </a:r>
          </a:p>
          <a:p>
            <a:r>
              <a:rPr lang="pl-PL" dirty="0" smtClean="0"/>
              <a:t>W przeciwieństwie do innych problemów współbieżności, nie istnieje skuteczne rozwiązanie takiej sytuacji.</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12</a:t>
            </a:fld>
            <a:endParaRPr lang="pl-PL"/>
          </a:p>
        </p:txBody>
      </p:sp>
    </p:spTree>
    <p:extLst>
      <p:ext uri="{BB962C8B-B14F-4D97-AF65-F5344CB8AC3E}">
        <p14:creationId xmlns="" xmlns:p14="http://schemas.microsoft.com/office/powerpoint/2010/main" val="51128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ymbol zastępczy numeru slajdu 2"/>
          <p:cNvSpPr>
            <a:spLocks noGrp="1"/>
          </p:cNvSpPr>
          <p:nvPr>
            <p:ph type="sldNum" sz="quarter" idx="11"/>
          </p:nvPr>
        </p:nvSpPr>
        <p:spPr/>
        <p:txBody>
          <a:bodyPr/>
          <a:lstStyle/>
          <a:p>
            <a:fld id="{F95A4E34-035E-4240-A9E6-DDC5900A3253}" type="slidenum">
              <a:rPr lang="pl-PL"/>
              <a:pPr/>
              <a:t>13</a:t>
            </a:fld>
            <a:endParaRPr lang="pl-PL"/>
          </a:p>
        </p:txBody>
      </p:sp>
      <p:sp>
        <p:nvSpPr>
          <p:cNvPr id="346114" name="Text Box 2"/>
          <p:cNvSpPr txBox="1">
            <a:spLocks noChangeArrowheads="1"/>
          </p:cNvSpPr>
          <p:nvPr/>
        </p:nvSpPr>
        <p:spPr bwMode="auto">
          <a:xfrm>
            <a:off x="228600" y="152400"/>
            <a:ext cx="8610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buClrTx/>
              <a:buFont typeface="Wingdings" pitchFamily="2" charset="2"/>
              <a:buNone/>
            </a:pPr>
            <a:r>
              <a:rPr lang="pl-PL" sz="2000" dirty="0" smtClean="0"/>
              <a:t>Przykład impasu/zakleszczenie</a:t>
            </a:r>
            <a:endParaRPr lang="pl-PL" sz="2000" dirty="0">
              <a:solidFill>
                <a:schemeClr val="tx1"/>
              </a:solidFill>
            </a:endParaRPr>
          </a:p>
        </p:txBody>
      </p:sp>
      <p:sp>
        <p:nvSpPr>
          <p:cNvPr id="346117" name="Line 5"/>
          <p:cNvSpPr>
            <a:spLocks noChangeShapeType="1"/>
          </p:cNvSpPr>
          <p:nvPr/>
        </p:nvSpPr>
        <p:spPr bwMode="auto">
          <a:xfrm>
            <a:off x="838200" y="4038600"/>
            <a:ext cx="0" cy="2055813"/>
          </a:xfrm>
          <a:prstGeom prst="line">
            <a:avLst/>
          </a:prstGeom>
          <a:noFill/>
          <a:ln w="12700">
            <a:solidFill>
              <a:schemeClr val="tx1"/>
            </a:solidFill>
            <a:round/>
            <a:headEnd type="none" w="sm" len="sm"/>
            <a:tailEnd type="none" w="lg"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18" name="Line 6"/>
          <p:cNvSpPr>
            <a:spLocks noChangeShapeType="1"/>
          </p:cNvSpPr>
          <p:nvPr/>
        </p:nvSpPr>
        <p:spPr bwMode="auto">
          <a:xfrm>
            <a:off x="838200" y="6094413"/>
            <a:ext cx="3429000" cy="1587"/>
          </a:xfrm>
          <a:prstGeom prst="line">
            <a:avLst/>
          </a:prstGeom>
          <a:noFill/>
          <a:ln w="12700">
            <a:solidFill>
              <a:schemeClr val="tx1"/>
            </a:solidFill>
            <a:round/>
            <a:headEnd type="none" w="sm" len="sm"/>
            <a:tailEnd type="none" w="lg"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19" name="Rectangle 7"/>
          <p:cNvSpPr>
            <a:spLocks noChangeArrowheads="1"/>
          </p:cNvSpPr>
          <p:nvPr/>
        </p:nvSpPr>
        <p:spPr bwMode="auto">
          <a:xfrm>
            <a:off x="31242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0" name="Rectangle 8"/>
          <p:cNvSpPr>
            <a:spLocks noChangeArrowheads="1"/>
          </p:cNvSpPr>
          <p:nvPr/>
        </p:nvSpPr>
        <p:spPr bwMode="auto">
          <a:xfrm>
            <a:off x="26670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1" name="Rectangle 9"/>
          <p:cNvSpPr>
            <a:spLocks noChangeArrowheads="1"/>
          </p:cNvSpPr>
          <p:nvPr/>
        </p:nvSpPr>
        <p:spPr bwMode="auto">
          <a:xfrm>
            <a:off x="2209800" y="5408613"/>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2" name="Rectangle 10"/>
          <p:cNvSpPr>
            <a:spLocks noChangeArrowheads="1"/>
          </p:cNvSpPr>
          <p:nvPr/>
        </p:nvSpPr>
        <p:spPr bwMode="auto">
          <a:xfrm>
            <a:off x="1752600" y="5408613"/>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3" name="Rectangle 11"/>
          <p:cNvSpPr>
            <a:spLocks noChangeArrowheads="1"/>
          </p:cNvSpPr>
          <p:nvPr/>
        </p:nvSpPr>
        <p:spPr bwMode="auto">
          <a:xfrm>
            <a:off x="12954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4" name="Rectangle 12"/>
          <p:cNvSpPr>
            <a:spLocks noChangeArrowheads="1"/>
          </p:cNvSpPr>
          <p:nvPr/>
        </p:nvSpPr>
        <p:spPr bwMode="auto">
          <a:xfrm>
            <a:off x="838200" y="5408613"/>
            <a:ext cx="457200" cy="304800"/>
          </a:xfrm>
          <a:prstGeom prst="rect">
            <a:avLst/>
          </a:prstGeom>
          <a:solidFill>
            <a:srgbClr val="99CCFF"/>
          </a:solidFill>
          <a:ln w="12700">
            <a:solidFill>
              <a:schemeClr val="tx1"/>
            </a:solidFill>
            <a:miter lim="800000"/>
            <a:headEnd type="none" w="sm" len="sm"/>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4" name="Rectangle 32"/>
          <p:cNvSpPr>
            <a:spLocks noChangeArrowheads="1"/>
          </p:cNvSpPr>
          <p:nvPr/>
        </p:nvSpPr>
        <p:spPr bwMode="auto">
          <a:xfrm>
            <a:off x="3124200" y="4572000"/>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5" name="Rectangle 33"/>
          <p:cNvSpPr>
            <a:spLocks noChangeArrowheads="1"/>
          </p:cNvSpPr>
          <p:nvPr/>
        </p:nvSpPr>
        <p:spPr bwMode="auto">
          <a:xfrm>
            <a:off x="2667000" y="4572000"/>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6" name="Rectangle 34"/>
          <p:cNvSpPr>
            <a:spLocks noChangeArrowheads="1"/>
          </p:cNvSpPr>
          <p:nvPr/>
        </p:nvSpPr>
        <p:spPr bwMode="auto">
          <a:xfrm>
            <a:off x="2209800" y="4572000"/>
            <a:ext cx="457200" cy="304800"/>
          </a:xfrm>
          <a:prstGeom prst="rect">
            <a:avLst/>
          </a:prstGeom>
          <a:solidFill>
            <a:srgbClr val="00CC66"/>
          </a:solidFill>
          <a:ln w="12700">
            <a:solidFill>
              <a:schemeClr val="tx1"/>
            </a:solidFill>
            <a:miter lim="800000"/>
            <a:headEnd type="none" w="sm" len="sm"/>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7" name="Rectangle 35"/>
          <p:cNvSpPr>
            <a:spLocks noChangeArrowheads="1"/>
          </p:cNvSpPr>
          <p:nvPr/>
        </p:nvSpPr>
        <p:spPr bwMode="auto">
          <a:xfrm>
            <a:off x="1752600" y="4572000"/>
            <a:ext cx="457200" cy="304800"/>
          </a:xfrm>
          <a:prstGeom prst="rect">
            <a:avLst/>
          </a:prstGeom>
          <a:solidFill>
            <a:srgbClr val="99CCFF"/>
          </a:solidFill>
          <a:ln w="12700">
            <a:solidFill>
              <a:schemeClr val="tx1"/>
            </a:solidFill>
            <a:miter lim="800000"/>
            <a:headEnd type="none" w="sm" len="sm"/>
            <a:tailEnd type="none" w="lg"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60" name="Text Box 48"/>
          <p:cNvSpPr txBox="1">
            <a:spLocks noChangeArrowheads="1"/>
          </p:cNvSpPr>
          <p:nvPr/>
        </p:nvSpPr>
        <p:spPr bwMode="auto">
          <a:xfrm>
            <a:off x="304800" y="53546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a</a:t>
            </a:r>
          </a:p>
        </p:txBody>
      </p:sp>
      <p:sp>
        <p:nvSpPr>
          <p:cNvPr id="346162" name="Text Box 50"/>
          <p:cNvSpPr txBox="1">
            <a:spLocks noChangeArrowheads="1"/>
          </p:cNvSpPr>
          <p:nvPr/>
        </p:nvSpPr>
        <p:spPr bwMode="auto">
          <a:xfrm>
            <a:off x="304800" y="44958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pl-PL" b="0">
                <a:solidFill>
                  <a:schemeClr val="tx1"/>
                </a:solidFill>
              </a:rPr>
              <a:t>b</a:t>
            </a:r>
            <a:endParaRPr lang="en-US" b="0">
              <a:solidFill>
                <a:schemeClr val="tx1"/>
              </a:solidFill>
            </a:endParaRPr>
          </a:p>
        </p:txBody>
      </p:sp>
      <p:sp>
        <p:nvSpPr>
          <p:cNvPr id="346164" name="Text Box 52"/>
          <p:cNvSpPr txBox="1">
            <a:spLocks noChangeArrowheads="1"/>
          </p:cNvSpPr>
          <p:nvPr/>
        </p:nvSpPr>
        <p:spPr bwMode="auto">
          <a:xfrm>
            <a:off x="746125" y="6130925"/>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0</a:t>
            </a:r>
          </a:p>
        </p:txBody>
      </p:sp>
      <p:sp>
        <p:nvSpPr>
          <p:cNvPr id="346165" name="Text Box 53"/>
          <p:cNvSpPr txBox="1">
            <a:spLocks noChangeArrowheads="1"/>
          </p:cNvSpPr>
          <p:nvPr/>
        </p:nvSpPr>
        <p:spPr bwMode="auto">
          <a:xfrm>
            <a:off x="1568450" y="6130925"/>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2</a:t>
            </a:r>
          </a:p>
        </p:txBody>
      </p:sp>
      <p:sp>
        <p:nvSpPr>
          <p:cNvPr id="346166" name="Text Box 54"/>
          <p:cNvSpPr txBox="1">
            <a:spLocks noChangeArrowheads="1"/>
          </p:cNvSpPr>
          <p:nvPr/>
        </p:nvSpPr>
        <p:spPr bwMode="auto">
          <a:xfrm>
            <a:off x="2482850" y="6130925"/>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4</a:t>
            </a:r>
          </a:p>
        </p:txBody>
      </p:sp>
      <p:sp>
        <p:nvSpPr>
          <p:cNvPr id="346167" name="Text Box 55"/>
          <p:cNvSpPr txBox="1">
            <a:spLocks noChangeArrowheads="1"/>
          </p:cNvSpPr>
          <p:nvPr/>
        </p:nvSpPr>
        <p:spPr bwMode="auto">
          <a:xfrm>
            <a:off x="3397250" y="6130925"/>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6</a:t>
            </a:r>
          </a:p>
        </p:txBody>
      </p:sp>
      <p:sp>
        <p:nvSpPr>
          <p:cNvPr id="346175" name="Line 63"/>
          <p:cNvSpPr>
            <a:spLocks noChangeShapeType="1"/>
          </p:cNvSpPr>
          <p:nvPr/>
        </p:nvSpPr>
        <p:spPr bwMode="auto">
          <a:xfrm>
            <a:off x="838200" y="5218113"/>
            <a:ext cx="0" cy="304800"/>
          </a:xfrm>
          <a:prstGeom prst="line">
            <a:avLst/>
          </a:prstGeom>
          <a:noFill/>
          <a:ln w="28575">
            <a:solidFill>
              <a:schemeClr val="tx1"/>
            </a:solidFill>
            <a:round/>
            <a:headEnd type="triangle" w="med" len="med"/>
            <a:tailEnd type="none" w="lg"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77" name="Line 65"/>
          <p:cNvSpPr>
            <a:spLocks noChangeShapeType="1"/>
          </p:cNvSpPr>
          <p:nvPr/>
        </p:nvSpPr>
        <p:spPr bwMode="auto">
          <a:xfrm>
            <a:off x="1752600" y="4343400"/>
            <a:ext cx="0" cy="304800"/>
          </a:xfrm>
          <a:prstGeom prst="line">
            <a:avLst/>
          </a:prstGeom>
          <a:noFill/>
          <a:ln w="28575">
            <a:solidFill>
              <a:schemeClr val="tx1"/>
            </a:solidFill>
            <a:round/>
            <a:headEnd type="triangle" w="med" len="med"/>
            <a:tailEnd type="none" w="lg"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81" name="Text Box 69"/>
          <p:cNvSpPr txBox="1">
            <a:spLocks noChangeArrowheads="1"/>
          </p:cNvSpPr>
          <p:nvPr/>
        </p:nvSpPr>
        <p:spPr bwMode="auto">
          <a:xfrm>
            <a:off x="381000" y="3505200"/>
            <a:ext cx="1009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lg"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Process</a:t>
            </a:r>
          </a:p>
        </p:txBody>
      </p:sp>
      <p:sp>
        <p:nvSpPr>
          <p:cNvPr id="346208" name="Rectangle 96"/>
          <p:cNvSpPr>
            <a:spLocks noChangeArrowheads="1"/>
          </p:cNvSpPr>
          <p:nvPr/>
        </p:nvSpPr>
        <p:spPr bwMode="auto">
          <a:xfrm>
            <a:off x="4876800" y="1449388"/>
            <a:ext cx="1447800" cy="1600200"/>
          </a:xfrm>
          <a:prstGeom prst="rect">
            <a:avLst/>
          </a:prstGeom>
          <a:noFill/>
          <a:ln w="285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09" name="Rectangle 97"/>
          <p:cNvSpPr>
            <a:spLocks noChangeArrowheads="1"/>
          </p:cNvSpPr>
          <p:nvPr/>
        </p:nvSpPr>
        <p:spPr bwMode="auto">
          <a:xfrm>
            <a:off x="7391400" y="1450975"/>
            <a:ext cx="1524000" cy="1598613"/>
          </a:xfrm>
          <a:prstGeom prst="rect">
            <a:avLst/>
          </a:prstGeom>
          <a:noFill/>
          <a:ln w="285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10" name="Text Box 98"/>
          <p:cNvSpPr txBox="1">
            <a:spLocks noChangeArrowheads="1"/>
          </p:cNvSpPr>
          <p:nvPr/>
        </p:nvSpPr>
        <p:spPr bwMode="auto">
          <a:xfrm>
            <a:off x="5029200" y="1568450"/>
            <a:ext cx="1219200" cy="12772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Aft>
                <a:spcPts val="600"/>
              </a:spcAft>
            </a:pP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br>
              <a:rPr lang="pl-PL" b="0" dirty="0">
                <a:solidFill>
                  <a:schemeClr val="tx1"/>
                </a:solidFill>
              </a:rPr>
            </a:b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p>
          <a:p>
            <a:pPr>
              <a:spcAft>
                <a:spcPts val="600"/>
              </a:spcAft>
            </a:pPr>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br>
              <a:rPr lang="pl-PL" b="0" dirty="0">
                <a:solidFill>
                  <a:schemeClr val="tx1"/>
                </a:solidFill>
              </a:rPr>
            </a:br>
            <a:r>
              <a:rPr lang="pl-PL" b="0" dirty="0" err="1" smtClean="0">
                <a:solidFill>
                  <a:schemeClr val="tx1"/>
                </a:solidFill>
              </a:rPr>
              <a:t>Signal</a:t>
            </a:r>
            <a:r>
              <a:rPr lang="pl-PL" b="0" dirty="0" smtClean="0">
                <a:solidFill>
                  <a:schemeClr val="tx1"/>
                </a:solidFill>
              </a:rPr>
              <a:t>(</a:t>
            </a:r>
            <a:r>
              <a:rPr lang="pl-PL" b="0" dirty="0" err="1" smtClean="0">
                <a:solidFill>
                  <a:schemeClr val="tx1"/>
                </a:solidFill>
              </a:rPr>
              <a:t>s</a:t>
            </a:r>
            <a:r>
              <a:rPr lang="pl-PL" b="0" baseline="-25000" dirty="0" err="1" smtClean="0">
                <a:solidFill>
                  <a:schemeClr val="tx1"/>
                </a:solidFill>
              </a:rPr>
              <a:t>Q</a:t>
            </a:r>
            <a:r>
              <a:rPr lang="pl-PL" b="0" dirty="0">
                <a:solidFill>
                  <a:schemeClr val="tx1"/>
                </a:solidFill>
              </a:rPr>
              <a:t>)</a:t>
            </a:r>
          </a:p>
        </p:txBody>
      </p:sp>
      <p:sp>
        <p:nvSpPr>
          <p:cNvPr id="346211" name="Text Box 99"/>
          <p:cNvSpPr txBox="1">
            <a:spLocks noChangeArrowheads="1"/>
          </p:cNvSpPr>
          <p:nvPr/>
        </p:nvSpPr>
        <p:spPr bwMode="auto">
          <a:xfrm>
            <a:off x="7620000" y="1601788"/>
            <a:ext cx="1295400" cy="1328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br>
              <a:rPr lang="pl-PL" b="0" dirty="0">
                <a:solidFill>
                  <a:schemeClr val="tx1"/>
                </a:solidFill>
              </a:rPr>
            </a:b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p>
          <a:p>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br>
              <a:rPr lang="pl-PL" b="0" dirty="0">
                <a:solidFill>
                  <a:schemeClr val="tx1"/>
                </a:solidFill>
              </a:rPr>
            </a:br>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p>
        </p:txBody>
      </p:sp>
      <p:sp>
        <p:nvSpPr>
          <p:cNvPr id="346216" name="Text Box 104"/>
          <p:cNvSpPr txBox="1">
            <a:spLocks noChangeArrowheads="1"/>
          </p:cNvSpPr>
          <p:nvPr/>
        </p:nvSpPr>
        <p:spPr bwMode="auto">
          <a:xfrm>
            <a:off x="4988903" y="807244"/>
            <a:ext cx="13716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pl-PL" b="0">
                <a:solidFill>
                  <a:schemeClr val="tx1"/>
                </a:solidFill>
              </a:rPr>
              <a:t>-</a:t>
            </a:r>
            <a:br>
              <a:rPr lang="pl-PL" b="0">
                <a:solidFill>
                  <a:schemeClr val="tx1"/>
                </a:solidFill>
              </a:rPr>
            </a:br>
            <a:r>
              <a:rPr lang="pl-PL" b="0">
                <a:solidFill>
                  <a:schemeClr val="tx1"/>
                </a:solidFill>
              </a:rPr>
              <a:t>-</a:t>
            </a:r>
          </a:p>
        </p:txBody>
      </p:sp>
      <p:sp>
        <p:nvSpPr>
          <p:cNvPr id="346217" name="Text Box 105"/>
          <p:cNvSpPr txBox="1">
            <a:spLocks noChangeArrowheads="1"/>
          </p:cNvSpPr>
          <p:nvPr/>
        </p:nvSpPr>
        <p:spPr bwMode="auto">
          <a:xfrm>
            <a:off x="7620000" y="730250"/>
            <a:ext cx="13716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pl-PL" b="0">
                <a:solidFill>
                  <a:schemeClr val="tx1"/>
                </a:solidFill>
              </a:rPr>
              <a:t>-</a:t>
            </a:r>
            <a:br>
              <a:rPr lang="pl-PL" b="0">
                <a:solidFill>
                  <a:schemeClr val="tx1"/>
                </a:solidFill>
              </a:rPr>
            </a:br>
            <a:r>
              <a:rPr lang="pl-PL" b="0">
                <a:solidFill>
                  <a:schemeClr val="tx1"/>
                </a:solidFill>
              </a:rPr>
              <a:t>-</a:t>
            </a:r>
          </a:p>
        </p:txBody>
      </p:sp>
      <p:sp>
        <p:nvSpPr>
          <p:cNvPr id="346220" name="Text Box 108"/>
          <p:cNvSpPr txBox="1">
            <a:spLocks noChangeArrowheads="1"/>
          </p:cNvSpPr>
          <p:nvPr/>
        </p:nvSpPr>
        <p:spPr bwMode="auto">
          <a:xfrm>
            <a:off x="4953000" y="609600"/>
            <a:ext cx="457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pl-PL">
                <a:solidFill>
                  <a:schemeClr val="tx1"/>
                </a:solidFill>
              </a:rPr>
              <a:t>a</a:t>
            </a:r>
            <a:endParaRPr lang="pl-PL" baseline="-25000">
              <a:solidFill>
                <a:schemeClr val="tx1"/>
              </a:solidFill>
            </a:endParaRPr>
          </a:p>
        </p:txBody>
      </p:sp>
      <p:sp>
        <p:nvSpPr>
          <p:cNvPr id="346221" name="Text Box 109"/>
          <p:cNvSpPr txBox="1">
            <a:spLocks noChangeArrowheads="1"/>
          </p:cNvSpPr>
          <p:nvPr/>
        </p:nvSpPr>
        <p:spPr bwMode="auto">
          <a:xfrm>
            <a:off x="7772400" y="623888"/>
            <a:ext cx="45720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pl-PL">
                <a:solidFill>
                  <a:schemeClr val="tx1"/>
                </a:solidFill>
              </a:rPr>
              <a:t>b</a:t>
            </a:r>
            <a:endParaRPr lang="pl-PL" baseline="-25000">
              <a:solidFill>
                <a:schemeClr val="tx1"/>
              </a:solidFill>
            </a:endParaRPr>
          </a:p>
        </p:txBody>
      </p:sp>
      <p:sp>
        <p:nvSpPr>
          <p:cNvPr id="346222" name="Rectangle 110"/>
          <p:cNvSpPr>
            <a:spLocks noChangeArrowheads="1"/>
          </p:cNvSpPr>
          <p:nvPr/>
        </p:nvSpPr>
        <p:spPr bwMode="auto">
          <a:xfrm>
            <a:off x="5029200" y="1923256"/>
            <a:ext cx="1143000" cy="612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23" name="Rectangle 111"/>
          <p:cNvSpPr>
            <a:spLocks noChangeArrowheads="1"/>
          </p:cNvSpPr>
          <p:nvPr/>
        </p:nvSpPr>
        <p:spPr bwMode="auto">
          <a:xfrm>
            <a:off x="7543800" y="1906588"/>
            <a:ext cx="1143000" cy="612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24" name="AutoShape 112"/>
          <p:cNvSpPr>
            <a:spLocks noChangeArrowheads="1"/>
          </p:cNvSpPr>
          <p:nvPr/>
        </p:nvSpPr>
        <p:spPr bwMode="auto">
          <a:xfrm>
            <a:off x="2590800" y="3830638"/>
            <a:ext cx="4267200" cy="381000"/>
          </a:xfrm>
          <a:prstGeom prst="wedgeRectCallout">
            <a:avLst>
              <a:gd name="adj1" fmla="val -47208"/>
              <a:gd name="adj2" fmla="val 150833"/>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pl-PL" dirty="0">
                <a:solidFill>
                  <a:schemeClr val="tx1"/>
                </a:solidFill>
              </a:rPr>
              <a:t>Zablokowany na </a:t>
            </a:r>
            <a:r>
              <a:rPr lang="pl-PL" dirty="0" smtClean="0">
                <a:solidFill>
                  <a:schemeClr val="tx1"/>
                </a:solidFill>
              </a:rPr>
              <a:t>S</a:t>
            </a:r>
            <a:r>
              <a:rPr lang="pl-PL" baseline="-25000" dirty="0" smtClean="0"/>
              <a:t>Q</a:t>
            </a:r>
            <a:endParaRPr lang="pl-PL" baseline="-25000" dirty="0">
              <a:solidFill>
                <a:schemeClr val="tx1"/>
              </a:solidFill>
            </a:endParaRPr>
          </a:p>
        </p:txBody>
      </p:sp>
      <p:sp>
        <p:nvSpPr>
          <p:cNvPr id="346225" name="AutoShape 113"/>
          <p:cNvSpPr>
            <a:spLocks noChangeArrowheads="1"/>
          </p:cNvSpPr>
          <p:nvPr/>
        </p:nvSpPr>
        <p:spPr bwMode="auto">
          <a:xfrm>
            <a:off x="3962400" y="4745038"/>
            <a:ext cx="4267200" cy="381000"/>
          </a:xfrm>
          <a:prstGeom prst="wedgeRectCallout">
            <a:avLst>
              <a:gd name="adj1" fmla="val -58370"/>
              <a:gd name="adj2" fmla="val 130833"/>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pl-PL" dirty="0">
                <a:solidFill>
                  <a:schemeClr val="tx1"/>
                </a:solidFill>
              </a:rPr>
              <a:t>Zablokowany na </a:t>
            </a:r>
            <a:r>
              <a:rPr lang="pl-PL" dirty="0" smtClean="0">
                <a:solidFill>
                  <a:schemeClr val="tx1"/>
                </a:solidFill>
              </a:rPr>
              <a:t>S</a:t>
            </a:r>
            <a:r>
              <a:rPr lang="pl-PL" baseline="-25000" dirty="0" smtClean="0">
                <a:solidFill>
                  <a:schemeClr val="tx1"/>
                </a:solidFill>
              </a:rPr>
              <a:t>V</a:t>
            </a:r>
          </a:p>
          <a:p>
            <a:pPr algn="ctr"/>
            <a:endParaRPr lang="pl-PL" baseline="-25000" dirty="0">
              <a:solidFill>
                <a:schemeClr val="tx1"/>
              </a:solidFill>
            </a:endParaRPr>
          </a:p>
        </p:txBody>
      </p:sp>
      <p:sp>
        <p:nvSpPr>
          <p:cNvPr id="2" name="Symbol zastępczy stopki 1"/>
          <p:cNvSpPr>
            <a:spLocks noGrp="1"/>
          </p:cNvSpPr>
          <p:nvPr>
            <p:ph type="ftr" sz="quarter" idx="11"/>
          </p:nvPr>
        </p:nvSpPr>
        <p:spPr/>
        <p:txBody>
          <a:bodyPr/>
          <a:lstStyle/>
          <a:p>
            <a:r>
              <a:rPr lang="pl-PL" smtClean="0"/>
              <a:t>S. Samolej: Czytelnicy i pisarze, 5 ucztujących filozofów</a:t>
            </a:r>
            <a:endParaRPr lang="pl-PL" dirty="0"/>
          </a:p>
        </p:txBody>
      </p:sp>
    </p:spTree>
    <p:extLst>
      <p:ext uri="{BB962C8B-B14F-4D97-AF65-F5344CB8AC3E}">
        <p14:creationId xmlns="" xmlns:p14="http://schemas.microsoft.com/office/powerpoint/2010/main" val="2181571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90066"/>
          </a:xfrm>
        </p:spPr>
        <p:txBody>
          <a:bodyPr>
            <a:normAutofit fontScale="90000"/>
          </a:bodyPr>
          <a:lstStyle/>
          <a:p>
            <a:r>
              <a:rPr lang="pl-PL" dirty="0" smtClean="0"/>
              <a:t>Pięciu filozofów (1)</a:t>
            </a:r>
            <a:endParaRPr lang="pl-PL" dirty="0"/>
          </a:p>
        </p:txBody>
      </p:sp>
      <p:sp>
        <p:nvSpPr>
          <p:cNvPr id="3" name="Symbol zastępczy zawartości 2"/>
          <p:cNvSpPr>
            <a:spLocks noGrp="1"/>
          </p:cNvSpPr>
          <p:nvPr>
            <p:ph idx="1"/>
          </p:nvPr>
        </p:nvSpPr>
        <p:spPr>
          <a:xfrm>
            <a:off x="395536" y="836713"/>
            <a:ext cx="8280920" cy="2664295"/>
          </a:xfrm>
        </p:spPr>
        <p:txBody>
          <a:bodyPr>
            <a:normAutofit fontScale="70000" lnSpcReduction="20000"/>
          </a:bodyPr>
          <a:lstStyle/>
          <a:p>
            <a:r>
              <a:rPr lang="pl-PL" dirty="0" smtClean="0"/>
              <a:t>Ten problem nie ma praktycznych analogii, jak w przypadku poprzednich klasycznych problemów, ale bardzo dobrze ilustruje problemy występujące przy tworzeniu programów współbieżnych. </a:t>
            </a:r>
          </a:p>
          <a:p>
            <a:r>
              <a:rPr lang="pl-PL" dirty="0" smtClean="0"/>
              <a:t>Pięciu filozofów siedzi przy okrągłym stole. Przed każdym stoi talerz. Między talerzami leżą widelce. Pośrodku stołu znajduje się półmisek z rybą. Każdy filozof myśli. Gdy zgłodnieje sięga po widelce znajdujące się po jego prawej i lewej stronie, po czym rozpoczyna posiłek. Gdy się już naje, odkłada widelce i ponownie oddaje się myśleniu. </a:t>
            </a:r>
          </a:p>
          <a:p>
            <a:endParaRPr lang="pl-PL" dirty="0"/>
          </a:p>
        </p:txBody>
      </p:sp>
      <p:sp>
        <p:nvSpPr>
          <p:cNvPr id="4" name="Symbol zastępczy stopki 3"/>
          <p:cNvSpPr>
            <a:spLocks noGrp="1"/>
          </p:cNvSpPr>
          <p:nvPr>
            <p:ph type="ftr" sz="quarter" idx="11"/>
          </p:nvPr>
        </p:nvSpPr>
        <p:spPr>
          <a:xfrm>
            <a:off x="4283968" y="6367411"/>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14</a:t>
            </a:fld>
            <a:endParaRPr lang="pl-PL"/>
          </a:p>
        </p:txBody>
      </p:sp>
      <p:sp>
        <p:nvSpPr>
          <p:cNvPr id="7" name="pole tekstowe 6"/>
          <p:cNvSpPr txBox="1"/>
          <p:nvPr/>
        </p:nvSpPr>
        <p:spPr>
          <a:xfrm>
            <a:off x="4932040" y="3861048"/>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Filozof (i: 0..4);</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myśli;</a:t>
            </a:r>
          </a:p>
          <a:p>
            <a:r>
              <a:rPr lang="pl-PL" sz="1600" dirty="0" smtClean="0"/>
              <a:t>    </a:t>
            </a:r>
            <a:r>
              <a:rPr lang="pl-PL" sz="1600" dirty="0" err="1" smtClean="0"/>
              <a:t>protokół_wstępny</a:t>
            </a:r>
            <a:r>
              <a:rPr lang="pl-PL" sz="1600" dirty="0" smtClean="0"/>
              <a:t>;</a:t>
            </a:r>
          </a:p>
          <a:p>
            <a:r>
              <a:rPr lang="pl-PL" sz="1600" dirty="0" smtClean="0"/>
              <a:t>    je;</a:t>
            </a:r>
          </a:p>
          <a:p>
            <a:r>
              <a:rPr lang="pl-PL" sz="1600" dirty="0" smtClean="0"/>
              <a:t>    </a:t>
            </a:r>
            <a:r>
              <a:rPr lang="pl-PL" sz="1600" dirty="0" err="1" smtClean="0"/>
              <a:t>protokół_końcowy</a:t>
            </a:r>
            <a:r>
              <a:rPr lang="pl-PL" sz="1600" dirty="0" smtClean="0"/>
              <a:t>;</a:t>
            </a:r>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r>
              <a:rPr lang="pl-PL" sz="1600" dirty="0" smtClean="0"/>
              <a:t>; </a:t>
            </a:r>
            <a:endParaRPr lang="pl-PL" sz="1600" dirty="0"/>
          </a:p>
        </p:txBody>
      </p:sp>
      <p:pic>
        <p:nvPicPr>
          <p:cNvPr id="8"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99592" y="3480443"/>
            <a:ext cx="2969390" cy="306953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801669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562074"/>
          </a:xfrm>
        </p:spPr>
        <p:txBody>
          <a:bodyPr>
            <a:normAutofit fontScale="90000"/>
          </a:bodyPr>
          <a:lstStyle/>
          <a:p>
            <a:r>
              <a:rPr lang="pl-PL" dirty="0" smtClean="0"/>
              <a:t>Pięciu filozofów (2)</a:t>
            </a:r>
            <a:endParaRPr lang="pl-PL" dirty="0"/>
          </a:p>
        </p:txBody>
      </p:sp>
      <p:sp>
        <p:nvSpPr>
          <p:cNvPr id="3" name="Symbol zastępczy zawartości 2"/>
          <p:cNvSpPr>
            <a:spLocks noGrp="1"/>
          </p:cNvSpPr>
          <p:nvPr>
            <p:ph idx="1"/>
          </p:nvPr>
        </p:nvSpPr>
        <p:spPr>
          <a:xfrm>
            <a:off x="683568" y="1916832"/>
            <a:ext cx="7859216" cy="3196952"/>
          </a:xfrm>
        </p:spPr>
        <p:txBody>
          <a:bodyPr>
            <a:normAutofit fontScale="85000" lnSpcReduction="20000"/>
          </a:bodyPr>
          <a:lstStyle/>
          <a:p>
            <a:r>
              <a:rPr lang="pl-PL" dirty="0" smtClean="0"/>
              <a:t>Należy tak napisać protokoły wstępne i końcowe, aby: </a:t>
            </a:r>
          </a:p>
          <a:p>
            <a:pPr marL="971550" lvl="1" indent="-514350">
              <a:buFont typeface="+mj-lt"/>
              <a:buAutoNum type="arabicPeriod"/>
            </a:pPr>
            <a:r>
              <a:rPr lang="pl-PL" dirty="0" smtClean="0"/>
              <a:t>Jednocześnie tym samym widelcem jadł co najwyżej jeden filozof. </a:t>
            </a:r>
          </a:p>
          <a:p>
            <a:pPr marL="971550" lvl="1" indent="-514350">
              <a:buFont typeface="+mj-lt"/>
              <a:buAutoNum type="arabicPeriod"/>
            </a:pPr>
            <a:r>
              <a:rPr lang="pl-PL" dirty="0" smtClean="0"/>
              <a:t>Każdy filozof jadł zawsze dwoma (i zawsze tymi, które leżą przy jego talerzu) widelcami. </a:t>
            </a:r>
          </a:p>
          <a:p>
            <a:pPr marL="971550" lvl="1" indent="-514350">
              <a:buFont typeface="+mj-lt"/>
              <a:buAutoNum type="arabicPeriod"/>
            </a:pPr>
            <a:r>
              <a:rPr lang="pl-PL" dirty="0" smtClean="0"/>
              <a:t>Żaden filozof nie umarł z głodu. </a:t>
            </a:r>
          </a:p>
          <a:p>
            <a:r>
              <a:rPr lang="pl-PL" dirty="0" smtClean="0"/>
              <a:t>Chcemy ponadto, aby każdy filozof działał w ten sam sposób. </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15</a:t>
            </a:fld>
            <a:endParaRPr lang="pl-PL"/>
          </a:p>
        </p:txBody>
      </p:sp>
    </p:spTree>
    <p:extLst>
      <p:ext uri="{BB962C8B-B14F-4D97-AF65-F5344CB8AC3E}">
        <p14:creationId xmlns="" xmlns:p14="http://schemas.microsoft.com/office/powerpoint/2010/main" val="1344067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400" dirty="0" smtClean="0"/>
              <a:t>Rozwiązanie I – nieprawidłowe – możliwość zakleszczenia</a:t>
            </a:r>
            <a:endParaRPr lang="pl-PL" sz="2400" dirty="0"/>
          </a:p>
        </p:txBody>
      </p:sp>
      <p:sp>
        <p:nvSpPr>
          <p:cNvPr id="4" name="Symbol zastępczy stopki 3"/>
          <p:cNvSpPr>
            <a:spLocks noGrp="1"/>
          </p:cNvSpPr>
          <p:nvPr>
            <p:ph type="ftr" sz="quarter" idx="11"/>
          </p:nvPr>
        </p:nvSpPr>
        <p:spPr>
          <a:xfrm>
            <a:off x="1115616" y="6356350"/>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16</a:t>
            </a:fld>
            <a:endParaRPr lang="pl-PL"/>
          </a:p>
        </p:txBody>
      </p:sp>
      <p:sp>
        <p:nvSpPr>
          <p:cNvPr id="6" name="pole tekstowe 5"/>
          <p:cNvSpPr txBox="1"/>
          <p:nvPr/>
        </p:nvSpPr>
        <p:spPr>
          <a:xfrm>
            <a:off x="179512" y="908720"/>
            <a:ext cx="4176464" cy="5909310"/>
          </a:xfrm>
          <a:prstGeom prst="rect">
            <a:avLst/>
          </a:prstGeom>
          <a:noFill/>
          <a:ln>
            <a:solidFill>
              <a:schemeClr val="accent1"/>
            </a:solidFill>
          </a:ln>
        </p:spPr>
        <p:txBody>
          <a:bodyPr wrap="square" rtlCol="0">
            <a:spAutoFit/>
          </a:bodyPr>
          <a:lstStyle/>
          <a:p>
            <a:r>
              <a:rPr lang="pl-PL" sz="1400" dirty="0"/>
              <a:t>#</a:t>
            </a:r>
            <a:r>
              <a:rPr lang="pl-PL" sz="1400" dirty="0" err="1"/>
              <a:t>define</a:t>
            </a:r>
            <a:r>
              <a:rPr lang="pl-PL" sz="1400" dirty="0"/>
              <a:t> NO_OF_PHIL 5</a:t>
            </a:r>
          </a:p>
          <a:p>
            <a:r>
              <a:rPr lang="pl-PL" sz="1400" dirty="0"/>
              <a:t>#</a:t>
            </a:r>
            <a:r>
              <a:rPr lang="pl-PL" sz="1400" dirty="0" err="1"/>
              <a:t>define</a:t>
            </a:r>
            <a:r>
              <a:rPr lang="pl-PL" sz="1400" dirty="0"/>
              <a:t> NO_OF_FORKS 5</a:t>
            </a:r>
          </a:p>
          <a:p>
            <a:r>
              <a:rPr lang="pl-PL" sz="1400" dirty="0"/>
              <a:t>#</a:t>
            </a:r>
            <a:r>
              <a:rPr lang="pl-PL" sz="1400" dirty="0" err="1"/>
              <a:t>define</a:t>
            </a:r>
            <a:r>
              <a:rPr lang="pl-PL" sz="1400" dirty="0"/>
              <a:t> MAX_DEL 4</a:t>
            </a:r>
          </a:p>
          <a:p>
            <a:endParaRPr lang="pl-PL" sz="1400" dirty="0"/>
          </a:p>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err="1"/>
              <a:t>pthread_t</a:t>
            </a:r>
            <a:r>
              <a:rPr lang="pl-PL" sz="1400" dirty="0"/>
              <a:t> </a:t>
            </a:r>
            <a:r>
              <a:rPr lang="pl-PL" sz="1400" dirty="0" err="1"/>
              <a:t>philosopher_threads_table</a:t>
            </a:r>
            <a:r>
              <a:rPr lang="pl-PL" sz="1400" dirty="0"/>
              <a:t>[NO_OF_PHIL];</a:t>
            </a:r>
          </a:p>
          <a:p>
            <a:r>
              <a:rPr lang="pl-PL" sz="1400" dirty="0" err="1"/>
              <a:t>sem_t</a:t>
            </a:r>
            <a:r>
              <a:rPr lang="pl-PL" sz="1400" dirty="0"/>
              <a:t> _</a:t>
            </a:r>
            <a:r>
              <a:rPr lang="pl-PL" sz="1400" dirty="0" err="1"/>
              <a:t>fork</a:t>
            </a:r>
            <a:r>
              <a:rPr lang="pl-PL" sz="1400" dirty="0"/>
              <a:t>[NO_OF_FORKS];</a:t>
            </a:r>
          </a:p>
          <a:p>
            <a:endParaRPr lang="pl-PL" sz="1400" dirty="0"/>
          </a:p>
          <a:p>
            <a:r>
              <a:rPr lang="pl-PL" sz="1400" dirty="0" err="1"/>
              <a:t>void</a:t>
            </a:r>
            <a:r>
              <a:rPr lang="pl-PL" sz="1400" dirty="0"/>
              <a:t> </a:t>
            </a:r>
            <a:r>
              <a:rPr lang="pl-PL" sz="1400" dirty="0" err="1"/>
              <a:t>think</a:t>
            </a:r>
            <a:r>
              <a:rPr lang="pl-PL" sz="1400" dirty="0"/>
              <a:t>(</a:t>
            </a:r>
            <a:r>
              <a:rPr lang="pl-PL" sz="1400" dirty="0" err="1"/>
              <a:t>int</a:t>
            </a:r>
            <a:r>
              <a:rPr lang="pl-PL" sz="1400" dirty="0"/>
              <a:t> i)</a:t>
            </a:r>
          </a:p>
          <a:p>
            <a:r>
              <a:rPr lang="pl-PL" sz="1400" dirty="0"/>
              <a:t>{</a:t>
            </a:r>
          </a:p>
          <a:p>
            <a:r>
              <a:rPr lang="pl-PL" sz="1400" dirty="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THINKS...\n",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a:t>);</a:t>
            </a:r>
          </a:p>
          <a:p>
            <a:r>
              <a:rPr lang="pl-PL" sz="1400" dirty="0"/>
              <a:t>}</a:t>
            </a:r>
          </a:p>
          <a:p>
            <a:endParaRPr lang="pl-PL" sz="1400" dirty="0"/>
          </a:p>
          <a:p>
            <a:r>
              <a:rPr lang="pl-PL" sz="1400" dirty="0" err="1"/>
              <a:t>void</a:t>
            </a:r>
            <a:r>
              <a:rPr lang="pl-PL" sz="1400" dirty="0"/>
              <a:t> </a:t>
            </a:r>
            <a:r>
              <a:rPr lang="pl-PL" sz="1400" dirty="0" err="1"/>
              <a:t>eat</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EATS...\n",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a:t>);</a:t>
            </a:r>
          </a:p>
          <a:p>
            <a:r>
              <a:rPr lang="pl-PL" sz="1400" dirty="0"/>
              <a:t>}</a:t>
            </a:r>
          </a:p>
          <a:p>
            <a:endParaRPr lang="pl-PL" sz="1400" dirty="0"/>
          </a:p>
          <a:p>
            <a:r>
              <a:rPr lang="pl-PL" sz="1400" dirty="0" err="1"/>
              <a:t>void</a:t>
            </a:r>
            <a:r>
              <a:rPr lang="pl-PL" sz="1400" dirty="0"/>
              <a:t> </a:t>
            </a:r>
            <a:r>
              <a:rPr lang="pl-PL" sz="1400" dirty="0" err="1"/>
              <a:t>hungry</a:t>
            </a:r>
            <a:r>
              <a:rPr lang="pl-PL" sz="1400" dirty="0"/>
              <a:t>(</a:t>
            </a:r>
            <a:r>
              <a:rPr lang="pl-PL" sz="1400" dirty="0" err="1"/>
              <a:t>int</a:t>
            </a:r>
            <a:r>
              <a:rPr lang="pl-PL" sz="1400" dirty="0"/>
              <a:t> i)</a:t>
            </a:r>
          </a:p>
          <a:p>
            <a:r>
              <a:rPr lang="pl-PL" sz="1400" dirty="0" smtClean="0"/>
              <a:t>{</a:t>
            </a:r>
            <a:r>
              <a:rPr lang="en-US" sz="1400" dirty="0" smtClean="0"/>
              <a:t>    </a:t>
            </a:r>
            <a:r>
              <a:rPr lang="en-US" sz="1400" dirty="0" err="1"/>
              <a:t>printf</a:t>
            </a:r>
            <a:r>
              <a:rPr lang="en-US" sz="1400" dirty="0"/>
              <a:t>("PHILOSOPHER %d HUNGRY...\n",</a:t>
            </a:r>
            <a:r>
              <a:rPr lang="en-US" sz="1400" dirty="0" err="1"/>
              <a:t>i</a:t>
            </a:r>
            <a:r>
              <a:rPr lang="en-US" sz="1400" dirty="0"/>
              <a:t>);</a:t>
            </a:r>
          </a:p>
          <a:p>
            <a:r>
              <a:rPr lang="pl-PL" sz="1400" dirty="0" smtClean="0"/>
              <a:t>}</a:t>
            </a:r>
          </a:p>
          <a:p>
            <a:endParaRPr lang="pl-PL" sz="1400" dirty="0"/>
          </a:p>
        </p:txBody>
      </p:sp>
      <p:sp>
        <p:nvSpPr>
          <p:cNvPr id="7" name="pole tekstowe 6"/>
          <p:cNvSpPr txBox="1"/>
          <p:nvPr/>
        </p:nvSpPr>
        <p:spPr>
          <a:xfrm>
            <a:off x="4355976" y="908720"/>
            <a:ext cx="4536504" cy="5262979"/>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a:t>{</a:t>
            </a:r>
          </a:p>
          <a:p>
            <a:r>
              <a:rPr lang="pl-PL" sz="1400" dirty="0"/>
              <a:t>    </a:t>
            </a:r>
            <a:r>
              <a:rPr lang="pl-PL" sz="1400" dirty="0" err="1"/>
              <a:t>int</a:t>
            </a:r>
            <a:r>
              <a:rPr lang="pl-PL" sz="1400" dirty="0"/>
              <a:t> </a:t>
            </a:r>
            <a:r>
              <a:rPr lang="pl-PL" sz="1400" dirty="0" err="1"/>
              <a:t>phil_no</a:t>
            </a:r>
            <a:r>
              <a:rPr lang="pl-PL" sz="1400" dirty="0"/>
              <a:t>;</a:t>
            </a:r>
          </a:p>
          <a:p>
            <a:r>
              <a:rPr lang="pl-PL" sz="1400" dirty="0"/>
              <a:t>    </a:t>
            </a:r>
            <a:r>
              <a:rPr lang="pl-PL" sz="1400" dirty="0" err="1"/>
              <a:t>phil_no</a:t>
            </a:r>
            <a:r>
              <a:rPr lang="pl-PL" sz="1400" dirty="0"/>
              <a:t>=( </a:t>
            </a:r>
            <a:r>
              <a:rPr lang="pl-PL" sz="1400" dirty="0" err="1"/>
              <a:t>int</a:t>
            </a:r>
            <a:r>
              <a:rPr lang="pl-PL" sz="1400" dirty="0"/>
              <a:t>)((</a:t>
            </a:r>
            <a:r>
              <a:rPr lang="pl-PL" sz="1400" dirty="0" err="1"/>
              <a:t>int</a:t>
            </a:r>
            <a:r>
              <a:rPr lang="pl-PL" sz="1400" dirty="0"/>
              <a:t> *) </a:t>
            </a:r>
            <a:r>
              <a:rPr lang="pl-PL" sz="1400" dirty="0" err="1"/>
              <a:t>arg</a:t>
            </a:r>
            <a:r>
              <a:rPr lang="pl-PL" sz="1400" dirty="0"/>
              <a:t>);</a:t>
            </a:r>
          </a:p>
          <a:p>
            <a:endParaRPr lang="pl-PL" sz="1400" dirty="0"/>
          </a:p>
          <a:p>
            <a:r>
              <a:rPr lang="en-US" sz="1400" dirty="0"/>
              <a:t>    </a:t>
            </a:r>
            <a:r>
              <a:rPr lang="en-US" sz="1400" dirty="0" err="1"/>
              <a:t>printf</a:t>
            </a:r>
            <a:r>
              <a:rPr lang="en-US" sz="1400" dirty="0"/>
              <a:t>("Philosopher %d started\n",</a:t>
            </a:r>
            <a:r>
              <a:rPr lang="en-US" sz="1400" dirty="0" err="1"/>
              <a:t>phil_no</a:t>
            </a:r>
            <a:r>
              <a:rPr lang="en-US" sz="1400" dirty="0"/>
              <a:t>);</a:t>
            </a:r>
          </a:p>
          <a:p>
            <a:r>
              <a:rPr lang="pl-PL" sz="1400" dirty="0"/>
              <a:t>    </a:t>
            </a:r>
            <a:r>
              <a:rPr lang="pl-PL" sz="1400" dirty="0" err="1"/>
              <a:t>sleep</a:t>
            </a:r>
            <a:r>
              <a:rPr lang="pl-PL" sz="1400" dirty="0"/>
              <a:t>(0);</a:t>
            </a:r>
          </a:p>
          <a:p>
            <a:r>
              <a:rPr lang="pl-PL" sz="1400" dirty="0"/>
              <a:t>    </a:t>
            </a:r>
            <a:r>
              <a:rPr lang="pl-PL" sz="1400" dirty="0" err="1"/>
              <a:t>while</a:t>
            </a:r>
            <a:r>
              <a:rPr lang="pl-PL" sz="1400" dirty="0"/>
              <a:t>(1)</a:t>
            </a:r>
          </a:p>
          <a:p>
            <a:r>
              <a:rPr lang="pl-PL" sz="1400" dirty="0"/>
              <a:t>    {</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t>        </a:t>
            </a:r>
            <a:r>
              <a:rPr lang="pl-PL" sz="1400" dirty="0" err="1"/>
              <a:t>sem_wait</a:t>
            </a:r>
            <a:r>
              <a:rPr lang="pl-PL" sz="1400" dirty="0"/>
              <a:t>(&amp;_</a:t>
            </a:r>
            <a:r>
              <a:rPr lang="pl-PL" sz="1400" dirty="0" err="1"/>
              <a:t>fork</a:t>
            </a:r>
            <a:r>
              <a:rPr lang="pl-PL" sz="1400" dirty="0"/>
              <a:t>[</a:t>
            </a:r>
            <a:r>
              <a:rPr lang="pl-PL" sz="1400" dirty="0" err="1"/>
              <a:t>phil_no</a:t>
            </a:r>
            <a:r>
              <a:rPr lang="pl-PL" sz="1400" dirty="0"/>
              <a:t>]);</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t>sem_wait</a:t>
            </a:r>
            <a:r>
              <a:rPr lang="pl-PL" sz="1400" dirty="0"/>
              <a:t>(&amp;_</a:t>
            </a:r>
            <a:r>
              <a:rPr lang="pl-PL" sz="1400" dirty="0" err="1"/>
              <a:t>fork</a:t>
            </a:r>
            <a:r>
              <a:rPr lang="pl-PL" sz="1400" dirty="0"/>
              <a:t>[(phil_no+1)%NO_OF_FORKS]);</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[(phil_no+1)%NO_OF_FORKS]);</a:t>
            </a:r>
          </a:p>
          <a:p>
            <a:r>
              <a:rPr lang="pl-PL" sz="1400" dirty="0"/>
              <a:t>        </a:t>
            </a:r>
            <a:r>
              <a:rPr lang="pl-PL" sz="1400" dirty="0" err="1"/>
              <a:t>sem_post</a:t>
            </a:r>
            <a:r>
              <a:rPr lang="pl-PL" sz="1400" dirty="0"/>
              <a:t>(&amp;_</a:t>
            </a:r>
            <a:r>
              <a:rPr lang="pl-PL" sz="1400" dirty="0" err="1"/>
              <a:t>fork</a:t>
            </a:r>
            <a:r>
              <a:rPr lang="pl-PL" sz="1400" dirty="0"/>
              <a:t>[</a:t>
            </a:r>
            <a:r>
              <a:rPr lang="pl-PL" sz="1400" dirty="0" err="1"/>
              <a:t>phil_no</a:t>
            </a:r>
            <a:r>
              <a:rPr lang="pl-PL" sz="1400" dirty="0"/>
              <a:t>]);</a:t>
            </a:r>
          </a:p>
          <a:p>
            <a:r>
              <a:rPr lang="pl-PL" sz="1400" dirty="0"/>
              <a:t>    }</a:t>
            </a:r>
          </a:p>
          <a:p>
            <a:r>
              <a:rPr lang="pl-PL" sz="1400" dirty="0"/>
              <a:t>}</a:t>
            </a:r>
          </a:p>
          <a:p>
            <a:endParaRPr lang="pl-PL" sz="1400" dirty="0"/>
          </a:p>
          <a:p>
            <a:endParaRPr lang="pl-PL" sz="1400" dirty="0" smtClean="0"/>
          </a:p>
          <a:p>
            <a:r>
              <a:rPr lang="pl-PL" sz="1400" dirty="0" smtClean="0"/>
              <a:t>// </a:t>
            </a:r>
            <a:r>
              <a:rPr lang="pl-PL" sz="1400" dirty="0"/>
              <a:t>Dalej: powołanie </a:t>
            </a:r>
            <a:r>
              <a:rPr lang="pl-PL" sz="1400" dirty="0" smtClean="0"/>
              <a:t>filozofów </a:t>
            </a:r>
            <a:r>
              <a:rPr lang="pl-PL" sz="1400" dirty="0"/>
              <a:t>+ inicjalizacja </a:t>
            </a:r>
          </a:p>
          <a:p>
            <a:r>
              <a:rPr lang="pl-PL" sz="1400" dirty="0"/>
              <a:t>// </a:t>
            </a:r>
            <a:r>
              <a:rPr lang="pl-PL" sz="1400" dirty="0" smtClean="0"/>
              <a:t>semaforów + inicjalizacja losowych odcinków czasu</a:t>
            </a:r>
            <a:endParaRPr lang="pl-PL" sz="1400" dirty="0"/>
          </a:p>
        </p:txBody>
      </p:sp>
    </p:spTree>
    <p:extLst>
      <p:ext uri="{BB962C8B-B14F-4D97-AF65-F5344CB8AC3E}">
        <p14:creationId xmlns="" xmlns:p14="http://schemas.microsoft.com/office/powerpoint/2010/main" val="56602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92500" lnSpcReduction="10000"/>
          </a:bodyPr>
          <a:lstStyle/>
          <a:p>
            <a:r>
              <a:rPr lang="pl-PL" dirty="0" smtClean="0"/>
              <a:t>Każdy z filozofów sięga po widelec z lewej strony talerza, a następnie po widelec z prawej strony.</a:t>
            </a:r>
          </a:p>
          <a:p>
            <a:r>
              <a:rPr lang="pl-PL" dirty="0" smtClean="0"/>
              <a:t>Kidy dany filozof skończy posiłek, odkłada oba widelce na stół.</a:t>
            </a:r>
          </a:p>
          <a:p>
            <a:r>
              <a:rPr lang="pl-PL" dirty="0" smtClean="0"/>
              <a:t>Dodatkowe funkcje </a:t>
            </a:r>
            <a:r>
              <a:rPr lang="pl-PL" dirty="0" err="1" smtClean="0"/>
              <a:t>think</a:t>
            </a:r>
            <a:r>
              <a:rPr lang="pl-PL" dirty="0" smtClean="0"/>
              <a:t>, </a:t>
            </a:r>
            <a:r>
              <a:rPr lang="pl-PL" dirty="0" err="1" smtClean="0"/>
              <a:t>eat</a:t>
            </a:r>
            <a:r>
              <a:rPr lang="pl-PL" dirty="0" smtClean="0"/>
              <a:t> i </a:t>
            </a:r>
            <a:r>
              <a:rPr lang="pl-PL" dirty="0" err="1" smtClean="0"/>
              <a:t>hungry</a:t>
            </a:r>
            <a:r>
              <a:rPr lang="pl-PL" dirty="0" smtClean="0"/>
              <a:t> służą do raportowania stanu danego filozofa oraz do symulowania czasu jedzenia i myślenia</a:t>
            </a:r>
          </a:p>
          <a:p>
            <a:r>
              <a:rPr lang="pl-PL" dirty="0" smtClean="0"/>
              <a:t>Takie rozwiązanie prowadzi do </a:t>
            </a:r>
            <a:r>
              <a:rPr lang="pl-PL" b="1" dirty="0" smtClean="0"/>
              <a:t>impasu</a:t>
            </a:r>
            <a:r>
              <a:rPr lang="pl-PL" dirty="0" smtClean="0"/>
              <a:t>: Stanie się to wtedy, gdy wszyscy filozofowie poczują jednocześnie głód i usiądą wspólnie przy stole, chwycą widelec z lewej strony, po czym sięgną po widelec z prawej strony. </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17</a:t>
            </a:fld>
            <a:endParaRPr lang="pl-PL"/>
          </a:p>
        </p:txBody>
      </p:sp>
    </p:spTree>
    <p:extLst>
      <p:ext uri="{BB962C8B-B14F-4D97-AF65-F5344CB8AC3E}">
        <p14:creationId xmlns="" xmlns:p14="http://schemas.microsoft.com/office/powerpoint/2010/main" val="1893754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000" dirty="0" smtClean="0"/>
              <a:t>Rozwiązanie II – bez możliwości zakleszczenia, ale kod filozofów się różni</a:t>
            </a:r>
            <a:endParaRPr lang="pl-PL" sz="2000" dirty="0"/>
          </a:p>
        </p:txBody>
      </p:sp>
      <p:sp>
        <p:nvSpPr>
          <p:cNvPr id="4" name="Symbol zastępczy stopki 3"/>
          <p:cNvSpPr>
            <a:spLocks noGrp="1"/>
          </p:cNvSpPr>
          <p:nvPr>
            <p:ph type="ftr" sz="quarter" idx="11"/>
          </p:nvPr>
        </p:nvSpPr>
        <p:spPr>
          <a:xfrm>
            <a:off x="1331640" y="6237461"/>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a:xfrm>
            <a:off x="179512" y="6237461"/>
            <a:ext cx="432048" cy="365125"/>
          </a:xfrm>
        </p:spPr>
        <p:txBody>
          <a:bodyPr/>
          <a:lstStyle/>
          <a:p>
            <a:fld id="{8649A7FC-0A03-4533-B152-08BFA4ADF254}" type="slidenum">
              <a:rPr lang="pl-PL" smtClean="0"/>
              <a:pPr/>
              <a:t>18</a:t>
            </a:fld>
            <a:endParaRPr lang="pl-PL" dirty="0"/>
          </a:p>
        </p:txBody>
      </p:sp>
      <p:sp>
        <p:nvSpPr>
          <p:cNvPr id="6" name="pole tekstowe 5"/>
          <p:cNvSpPr txBox="1"/>
          <p:nvPr/>
        </p:nvSpPr>
        <p:spPr>
          <a:xfrm>
            <a:off x="179512" y="908720"/>
            <a:ext cx="4176464" cy="5047536"/>
          </a:xfrm>
          <a:prstGeom prst="rect">
            <a:avLst/>
          </a:prstGeom>
          <a:noFill/>
          <a:ln>
            <a:solidFill>
              <a:schemeClr val="accent1"/>
            </a:solidFill>
          </a:ln>
        </p:spPr>
        <p:txBody>
          <a:bodyPr wrap="square" rtlCol="0">
            <a:spAutoFit/>
          </a:bodyPr>
          <a:lstStyle/>
          <a:p>
            <a:r>
              <a:rPr lang="pl-PL" sz="1400" dirty="0"/>
              <a:t>#</a:t>
            </a:r>
            <a:r>
              <a:rPr lang="pl-PL" sz="1400" dirty="0" err="1"/>
              <a:t>define</a:t>
            </a:r>
            <a:r>
              <a:rPr lang="pl-PL" sz="1400" dirty="0"/>
              <a:t> NO_OF_PHIL 5</a:t>
            </a:r>
          </a:p>
          <a:p>
            <a:r>
              <a:rPr lang="pl-PL" sz="1400" dirty="0"/>
              <a:t>#</a:t>
            </a:r>
            <a:r>
              <a:rPr lang="pl-PL" sz="1400" dirty="0" err="1"/>
              <a:t>define</a:t>
            </a:r>
            <a:r>
              <a:rPr lang="pl-PL" sz="1400" dirty="0"/>
              <a:t> NO_OF_FORKS 5</a:t>
            </a:r>
          </a:p>
          <a:p>
            <a:r>
              <a:rPr lang="pl-PL" sz="1400" dirty="0"/>
              <a:t>#</a:t>
            </a:r>
            <a:r>
              <a:rPr lang="pl-PL" sz="1400" dirty="0" err="1"/>
              <a:t>define</a:t>
            </a:r>
            <a:r>
              <a:rPr lang="pl-PL" sz="1400" dirty="0"/>
              <a:t> MAX_DEL 4</a:t>
            </a:r>
          </a:p>
          <a:p>
            <a:endParaRPr lang="pl-PL" sz="1400" dirty="0"/>
          </a:p>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err="1"/>
              <a:t>pthread_t</a:t>
            </a:r>
            <a:r>
              <a:rPr lang="pl-PL" sz="1400" dirty="0"/>
              <a:t> </a:t>
            </a:r>
            <a:r>
              <a:rPr lang="pl-PL" sz="1400" dirty="0" err="1"/>
              <a:t>philosopher_threads_table</a:t>
            </a:r>
            <a:r>
              <a:rPr lang="pl-PL" sz="1400" dirty="0"/>
              <a:t>[NO_OF_PHIL];</a:t>
            </a:r>
          </a:p>
          <a:p>
            <a:r>
              <a:rPr lang="pl-PL" sz="1400" dirty="0" err="1"/>
              <a:t>sem_t</a:t>
            </a:r>
            <a:r>
              <a:rPr lang="pl-PL" sz="1400" dirty="0"/>
              <a:t> _</a:t>
            </a:r>
            <a:r>
              <a:rPr lang="pl-PL" sz="1400" dirty="0" err="1"/>
              <a:t>fork</a:t>
            </a:r>
            <a:r>
              <a:rPr lang="pl-PL" sz="1400" dirty="0"/>
              <a:t>[NO_OF_FORKS];</a:t>
            </a:r>
          </a:p>
          <a:p>
            <a:endParaRPr lang="pl-PL" sz="1400" dirty="0"/>
          </a:p>
          <a:p>
            <a:r>
              <a:rPr lang="pl-PL" sz="1400" dirty="0" err="1"/>
              <a:t>void</a:t>
            </a:r>
            <a:r>
              <a:rPr lang="pl-PL" sz="1400" dirty="0"/>
              <a:t> </a:t>
            </a:r>
            <a:r>
              <a:rPr lang="pl-PL" sz="1400" dirty="0" err="1"/>
              <a:t>think</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THINKS...\n",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smtClean="0"/>
              <a:t>);}</a:t>
            </a:r>
            <a:endParaRPr lang="pl-PL" sz="1400" dirty="0"/>
          </a:p>
          <a:p>
            <a:endParaRPr lang="pl-PL" sz="1400" dirty="0"/>
          </a:p>
          <a:p>
            <a:r>
              <a:rPr lang="pl-PL" sz="1400" dirty="0" err="1"/>
              <a:t>void</a:t>
            </a:r>
            <a:r>
              <a:rPr lang="pl-PL" sz="1400" dirty="0"/>
              <a:t> </a:t>
            </a:r>
            <a:r>
              <a:rPr lang="pl-PL" sz="1400" dirty="0" err="1"/>
              <a:t>eat</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EATS...\n",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smtClean="0"/>
              <a:t>);}</a:t>
            </a:r>
            <a:endParaRPr lang="pl-PL" sz="1400" dirty="0"/>
          </a:p>
          <a:p>
            <a:endParaRPr lang="pl-PL" sz="1400" dirty="0"/>
          </a:p>
          <a:p>
            <a:r>
              <a:rPr lang="pl-PL" sz="1400" dirty="0" err="1"/>
              <a:t>void</a:t>
            </a:r>
            <a:r>
              <a:rPr lang="pl-PL" sz="1400" dirty="0"/>
              <a:t> </a:t>
            </a:r>
            <a:r>
              <a:rPr lang="pl-PL" sz="1400" dirty="0" err="1"/>
              <a:t>hungry</a:t>
            </a:r>
            <a:r>
              <a:rPr lang="pl-PL" sz="1400" dirty="0"/>
              <a:t>(</a:t>
            </a:r>
            <a:r>
              <a:rPr lang="pl-PL" sz="1400" dirty="0" err="1"/>
              <a:t>int</a:t>
            </a:r>
            <a:r>
              <a:rPr lang="pl-PL" sz="1400" dirty="0"/>
              <a:t> i)</a:t>
            </a:r>
          </a:p>
          <a:p>
            <a:r>
              <a:rPr lang="pl-PL" sz="1400" dirty="0" smtClean="0"/>
              <a:t>{</a:t>
            </a:r>
            <a:r>
              <a:rPr lang="en-US" sz="1400" dirty="0" smtClean="0"/>
              <a:t>    </a:t>
            </a:r>
            <a:r>
              <a:rPr lang="en-US" sz="1400" dirty="0" err="1"/>
              <a:t>printf</a:t>
            </a:r>
            <a:r>
              <a:rPr lang="en-US" sz="1400" dirty="0"/>
              <a:t>("PHILOSOPHER %d HUNGRY...\n",</a:t>
            </a:r>
            <a:r>
              <a:rPr lang="en-US" sz="1400" dirty="0" err="1"/>
              <a:t>i</a:t>
            </a:r>
            <a:r>
              <a:rPr lang="en-US" sz="1400" dirty="0" smtClean="0"/>
              <a:t>);</a:t>
            </a:r>
            <a:r>
              <a:rPr lang="pl-PL" sz="1400" dirty="0" smtClean="0"/>
              <a:t>}</a:t>
            </a:r>
            <a:endParaRPr lang="pl-PL" sz="1400" dirty="0"/>
          </a:p>
          <a:p>
            <a:endParaRPr lang="pl-PL" sz="1400" dirty="0"/>
          </a:p>
        </p:txBody>
      </p:sp>
      <p:sp>
        <p:nvSpPr>
          <p:cNvPr id="7" name="pole tekstowe 6"/>
          <p:cNvSpPr txBox="1"/>
          <p:nvPr/>
        </p:nvSpPr>
        <p:spPr>
          <a:xfrm>
            <a:off x="4355976" y="908720"/>
            <a:ext cx="4536504" cy="5693866"/>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smtClean="0"/>
              <a:t>){</a:t>
            </a:r>
            <a:endParaRPr lang="pl-PL" sz="1400" dirty="0"/>
          </a:p>
          <a:p>
            <a:r>
              <a:rPr lang="pl-PL" sz="1400" dirty="0"/>
              <a:t>    </a:t>
            </a:r>
            <a:r>
              <a:rPr lang="pl-PL" sz="1400" dirty="0" err="1"/>
              <a:t>int</a:t>
            </a:r>
            <a:r>
              <a:rPr lang="pl-PL" sz="1400" dirty="0"/>
              <a:t> </a:t>
            </a:r>
            <a:r>
              <a:rPr lang="pl-PL" sz="1400" dirty="0" err="1"/>
              <a:t>phil_no</a:t>
            </a:r>
            <a:r>
              <a:rPr lang="pl-PL" sz="1400" dirty="0"/>
              <a:t>;</a:t>
            </a:r>
          </a:p>
          <a:p>
            <a:r>
              <a:rPr lang="pl-PL" sz="1400" dirty="0"/>
              <a:t>    </a:t>
            </a:r>
            <a:r>
              <a:rPr lang="pl-PL" sz="1400" dirty="0" err="1"/>
              <a:t>phil_no</a:t>
            </a:r>
            <a:r>
              <a:rPr lang="pl-PL" sz="1400" dirty="0"/>
              <a:t>=( </a:t>
            </a:r>
            <a:r>
              <a:rPr lang="pl-PL" sz="1400" dirty="0" err="1"/>
              <a:t>int</a:t>
            </a:r>
            <a:r>
              <a:rPr lang="pl-PL" sz="1400" dirty="0"/>
              <a:t>)((</a:t>
            </a:r>
            <a:r>
              <a:rPr lang="pl-PL" sz="1400" dirty="0" err="1"/>
              <a:t>int</a:t>
            </a:r>
            <a:r>
              <a:rPr lang="pl-PL" sz="1400" dirty="0"/>
              <a:t> *) </a:t>
            </a:r>
            <a:r>
              <a:rPr lang="pl-PL" sz="1400" dirty="0" err="1"/>
              <a:t>arg</a:t>
            </a:r>
            <a:r>
              <a:rPr lang="pl-PL" sz="1400" dirty="0"/>
              <a:t>);</a:t>
            </a:r>
          </a:p>
          <a:p>
            <a:r>
              <a:rPr lang="en-US" sz="1400" dirty="0" smtClean="0"/>
              <a:t>    </a:t>
            </a:r>
            <a:r>
              <a:rPr lang="en-US" sz="1400" dirty="0" err="1"/>
              <a:t>printf</a:t>
            </a:r>
            <a:r>
              <a:rPr lang="en-US" sz="1400" dirty="0"/>
              <a:t>("Philosopher %d started\n",</a:t>
            </a:r>
            <a:r>
              <a:rPr lang="en-US" sz="1400" dirty="0" err="1"/>
              <a:t>phil_no</a:t>
            </a:r>
            <a:r>
              <a:rPr lang="en-US" sz="1400" dirty="0"/>
              <a:t>);</a:t>
            </a:r>
          </a:p>
          <a:p>
            <a:r>
              <a:rPr lang="pl-PL" sz="1400" dirty="0"/>
              <a:t>    </a:t>
            </a:r>
            <a:r>
              <a:rPr lang="pl-PL" sz="1400" dirty="0" err="1"/>
              <a:t>sleep</a:t>
            </a:r>
            <a:r>
              <a:rPr lang="pl-PL" sz="1400" dirty="0"/>
              <a:t>(0);</a:t>
            </a:r>
          </a:p>
          <a:p>
            <a:r>
              <a:rPr lang="pl-PL" sz="1400" dirty="0"/>
              <a:t>    </a:t>
            </a:r>
            <a:r>
              <a:rPr lang="pl-PL" sz="1400" dirty="0" err="1"/>
              <a:t>while</a:t>
            </a:r>
            <a:r>
              <a:rPr lang="pl-PL" sz="1400" dirty="0"/>
              <a:t>(1)</a:t>
            </a:r>
          </a:p>
          <a:p>
            <a:r>
              <a:rPr lang="pl-PL" sz="1400" dirty="0"/>
              <a:t>    </a:t>
            </a:r>
            <a:r>
              <a:rPr lang="pl-PL" sz="1400" dirty="0" smtClean="0"/>
              <a:t>{</a:t>
            </a:r>
            <a:r>
              <a:rPr lang="pl-PL" sz="1400" dirty="0" err="1" smtClean="0"/>
              <a:t>if</a:t>
            </a:r>
            <a:r>
              <a:rPr lang="pl-PL" sz="1400" dirty="0" smtClean="0"/>
              <a:t>(phil_no%2</a:t>
            </a:r>
            <a:r>
              <a:rPr lang="pl-PL" sz="1400" dirty="0"/>
              <a:t>) // </a:t>
            </a:r>
            <a:r>
              <a:rPr lang="pl-PL" sz="1400" dirty="0" smtClean="0"/>
              <a:t>parzyści        </a:t>
            </a:r>
            <a:r>
              <a:rPr lang="pl-PL" sz="1400" dirty="0"/>
              <a:t>{</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solidFill>
                  <a:srgbClr val="FF0000"/>
                </a:solidFill>
              </a:rPr>
              <a:t>            </a:t>
            </a:r>
            <a:r>
              <a:rPr lang="pl-PL" sz="1400" dirty="0" err="1">
                <a:solidFill>
                  <a:srgbClr val="FF0000"/>
                </a:solidFill>
              </a:rPr>
              <a:t>sem_wait</a:t>
            </a:r>
            <a:r>
              <a:rPr lang="pl-PL" sz="1400" dirty="0">
                <a:solidFill>
                  <a:srgbClr val="FF0000"/>
                </a:solidFill>
              </a:rPr>
              <a:t>(&amp;_</a:t>
            </a:r>
            <a:r>
              <a:rPr lang="pl-PL" sz="1400" dirty="0" err="1">
                <a:solidFill>
                  <a:srgbClr val="FF0000"/>
                </a:solidFill>
              </a:rPr>
              <a:t>fork</a:t>
            </a:r>
            <a:r>
              <a:rPr lang="pl-PL" sz="1400" dirty="0">
                <a:solidFill>
                  <a:srgbClr val="FF0000"/>
                </a:solidFill>
              </a:rPr>
              <a:t>[</a:t>
            </a:r>
            <a:r>
              <a:rPr lang="pl-PL" sz="1400" dirty="0" err="1">
                <a:solidFill>
                  <a:srgbClr val="FF0000"/>
                </a:solidFill>
              </a:rPr>
              <a:t>phil_no</a:t>
            </a:r>
            <a:r>
              <a:rPr lang="pl-PL" sz="1400" dirty="0">
                <a:solidFill>
                  <a:srgbClr val="FF0000"/>
                </a:solidFill>
              </a:rPr>
              <a:t>]);</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solidFill>
                  <a:srgbClr val="00B050"/>
                </a:solidFill>
              </a:rPr>
              <a:t>sem_wait</a:t>
            </a:r>
            <a:r>
              <a:rPr lang="pl-PL" sz="1400" dirty="0">
                <a:solidFill>
                  <a:srgbClr val="00B050"/>
                </a:solidFill>
              </a:rPr>
              <a:t>(&amp;_</a:t>
            </a:r>
            <a:r>
              <a:rPr lang="pl-PL" sz="1400" dirty="0" err="1">
                <a:solidFill>
                  <a:srgbClr val="00B050"/>
                </a:solidFill>
              </a:rPr>
              <a:t>fork</a:t>
            </a:r>
            <a:r>
              <a:rPr lang="pl-PL" sz="1400" dirty="0">
                <a:solidFill>
                  <a:srgbClr val="00B050"/>
                </a:solidFill>
              </a:rPr>
              <a:t>[(phil_no+1)%NO_OF_FORKS]);</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solidFill>
                  <a:srgbClr val="00B050"/>
                </a:solidFill>
              </a:rPr>
              <a:t>sem_post</a:t>
            </a:r>
            <a:r>
              <a:rPr lang="pl-PL" sz="1400" dirty="0">
                <a:solidFill>
                  <a:srgbClr val="00B050"/>
                </a:solidFill>
              </a:rPr>
              <a:t>(&amp;_</a:t>
            </a:r>
            <a:r>
              <a:rPr lang="pl-PL" sz="1400" dirty="0" err="1">
                <a:solidFill>
                  <a:srgbClr val="00B050"/>
                </a:solidFill>
              </a:rPr>
              <a:t>fork</a:t>
            </a:r>
            <a:r>
              <a:rPr lang="pl-PL" sz="1400" dirty="0">
                <a:solidFill>
                  <a:srgbClr val="00B050"/>
                </a:solidFill>
              </a:rPr>
              <a:t>[(phil_no+1)%NO_OF_FORKS]);</a:t>
            </a:r>
          </a:p>
          <a:p>
            <a:r>
              <a:rPr lang="pl-PL" sz="1400" dirty="0">
                <a:solidFill>
                  <a:srgbClr val="FF0000"/>
                </a:solidFill>
              </a:rPr>
              <a:t>            </a:t>
            </a:r>
            <a:r>
              <a:rPr lang="pl-PL" sz="1400" dirty="0" err="1">
                <a:solidFill>
                  <a:srgbClr val="FF0000"/>
                </a:solidFill>
              </a:rPr>
              <a:t>sem_post</a:t>
            </a:r>
            <a:r>
              <a:rPr lang="pl-PL" sz="1400" dirty="0">
                <a:solidFill>
                  <a:srgbClr val="FF0000"/>
                </a:solidFill>
              </a:rPr>
              <a:t>(&amp;_</a:t>
            </a:r>
            <a:r>
              <a:rPr lang="pl-PL" sz="1400" dirty="0" err="1">
                <a:solidFill>
                  <a:srgbClr val="FF0000"/>
                </a:solidFill>
              </a:rPr>
              <a:t>fork</a:t>
            </a:r>
            <a:r>
              <a:rPr lang="pl-PL" sz="1400" dirty="0">
                <a:solidFill>
                  <a:srgbClr val="FF0000"/>
                </a:solidFill>
              </a:rPr>
              <a:t>[</a:t>
            </a:r>
            <a:r>
              <a:rPr lang="pl-PL" sz="1400" dirty="0" err="1">
                <a:solidFill>
                  <a:srgbClr val="FF0000"/>
                </a:solidFill>
              </a:rPr>
              <a:t>phil_no</a:t>
            </a:r>
            <a:r>
              <a:rPr lang="pl-PL" sz="1400" dirty="0" smtClean="0">
                <a:solidFill>
                  <a:srgbClr val="FF0000"/>
                </a:solidFill>
              </a:rPr>
              <a:t>]);        </a:t>
            </a:r>
            <a:r>
              <a:rPr lang="pl-PL" sz="1400" dirty="0">
                <a:solidFill>
                  <a:srgbClr val="FF0000"/>
                </a:solidFill>
              </a:rPr>
              <a:t>}</a:t>
            </a:r>
          </a:p>
          <a:p>
            <a:r>
              <a:rPr lang="pl-PL" sz="1400" dirty="0"/>
              <a:t>        </a:t>
            </a:r>
            <a:r>
              <a:rPr lang="pl-PL" sz="1400" dirty="0" err="1"/>
              <a:t>else</a:t>
            </a:r>
            <a:r>
              <a:rPr lang="pl-PL" sz="1400" dirty="0"/>
              <a:t> //</a:t>
            </a:r>
            <a:r>
              <a:rPr lang="pl-PL" sz="1400" dirty="0" smtClean="0"/>
              <a:t>nieparzyści        </a:t>
            </a:r>
            <a:r>
              <a:rPr lang="pl-PL" sz="1400" dirty="0"/>
              <a:t>{</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t>            </a:t>
            </a:r>
            <a:r>
              <a:rPr lang="pl-PL" sz="1400" dirty="0" err="1"/>
              <a:t>sem_wait</a:t>
            </a:r>
            <a:r>
              <a:rPr lang="pl-PL" sz="1400" dirty="0"/>
              <a:t>(&amp;_</a:t>
            </a:r>
            <a:r>
              <a:rPr lang="pl-PL" sz="1400" dirty="0" err="1"/>
              <a:t>fork</a:t>
            </a:r>
            <a:r>
              <a:rPr lang="pl-PL" sz="1400" dirty="0"/>
              <a:t>[(phil_no+1)%NO_OF_FORKS]);</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t>sem_wait</a:t>
            </a:r>
            <a:r>
              <a:rPr lang="pl-PL" sz="1400" dirty="0"/>
              <a:t>(&amp;_</a:t>
            </a:r>
            <a:r>
              <a:rPr lang="pl-PL" sz="1400" dirty="0" err="1"/>
              <a:t>fork</a:t>
            </a:r>
            <a:r>
              <a:rPr lang="pl-PL" sz="1400" dirty="0"/>
              <a:t>[</a:t>
            </a:r>
            <a:r>
              <a:rPr lang="pl-PL" sz="1400" dirty="0" err="1"/>
              <a:t>phil_no</a:t>
            </a:r>
            <a:r>
              <a:rPr lang="pl-PL" sz="1400" dirty="0"/>
              <a:t>]);</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[(phil_no+1)%NO_OF_FORKS</a:t>
            </a:r>
            <a:r>
              <a:rPr lang="pl-PL" sz="1400" dirty="0" smtClean="0"/>
              <a:t>]);}}}…</a:t>
            </a:r>
            <a:endParaRPr lang="pl-PL" sz="1400" dirty="0"/>
          </a:p>
        </p:txBody>
      </p:sp>
    </p:spTree>
    <p:extLst>
      <p:ext uri="{BB962C8B-B14F-4D97-AF65-F5344CB8AC3E}">
        <p14:creationId xmlns="" xmlns:p14="http://schemas.microsoft.com/office/powerpoint/2010/main" val="3710951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92500" lnSpcReduction="10000"/>
          </a:bodyPr>
          <a:lstStyle/>
          <a:p>
            <a:r>
              <a:rPr lang="pl-PL" dirty="0" smtClean="0"/>
              <a:t>Filozofów podzielona na „parzystych” i „nieparzystych”</a:t>
            </a:r>
          </a:p>
          <a:p>
            <a:r>
              <a:rPr lang="pl-PL" dirty="0" smtClean="0"/>
              <a:t>Parzyści filozofowie zachowują się jak w poprzednim przykładzie, zaś nieparzyści sięgają najpierw po prawy widelec  </a:t>
            </a:r>
          </a:p>
          <a:p>
            <a:r>
              <a:rPr lang="pl-PL" dirty="0" smtClean="0"/>
              <a:t>W ten sposób uniknięto impasu, ale zachowanie wszystkich filozofów nie jest takie same.</a:t>
            </a:r>
          </a:p>
          <a:p>
            <a:r>
              <a:rPr lang="pl-PL" dirty="0" smtClean="0"/>
              <a:t>Innym rozwiązaniem jest wprowadzenie „kelnera”, który nie pozwoli, aby równocześnie przy stole siedziało 5 filozofów</a:t>
            </a:r>
            <a:r>
              <a:rPr lang="pl-PL" dirty="0"/>
              <a:t> </a:t>
            </a:r>
            <a:r>
              <a:rPr lang="pl-PL" dirty="0" smtClean="0"/>
              <a:t>lub zastosowanie zmiennych warunkowych decydujących o dostępie do widelców.</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19</a:t>
            </a:fld>
            <a:endParaRPr lang="pl-PL"/>
          </a:p>
        </p:txBody>
      </p:sp>
    </p:spTree>
    <p:extLst>
      <p:ext uri="{BB962C8B-B14F-4D97-AF65-F5344CB8AC3E}">
        <p14:creationId xmlns="" xmlns:p14="http://schemas.microsoft.com/office/powerpoint/2010/main" val="1514353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75240" cy="562074"/>
          </a:xfrm>
        </p:spPr>
        <p:txBody>
          <a:bodyPr>
            <a:normAutofit fontScale="90000"/>
          </a:bodyPr>
          <a:lstStyle/>
          <a:p>
            <a:r>
              <a:rPr lang="pl-PL" dirty="0" smtClean="0"/>
              <a:t>Czytelnicy i pisarze (1)</a:t>
            </a:r>
            <a:endParaRPr lang="pl-PL" dirty="0"/>
          </a:p>
        </p:txBody>
      </p:sp>
      <p:sp>
        <p:nvSpPr>
          <p:cNvPr id="3" name="Symbol zastępczy zawartości 2"/>
          <p:cNvSpPr>
            <a:spLocks noGrp="1"/>
          </p:cNvSpPr>
          <p:nvPr>
            <p:ph idx="1"/>
          </p:nvPr>
        </p:nvSpPr>
        <p:spPr>
          <a:xfrm>
            <a:off x="251520" y="4836293"/>
            <a:ext cx="8435280" cy="1545035"/>
          </a:xfrm>
        </p:spPr>
        <p:txBody>
          <a:bodyPr>
            <a:normAutofit fontScale="70000" lnSpcReduction="20000"/>
          </a:bodyPr>
          <a:lstStyle/>
          <a:p>
            <a:r>
              <a:rPr lang="pl-PL" dirty="0" smtClean="0"/>
              <a:t>Zauważmy, że jednocześnie wiele procesów może odczytywać dane. Jednak jeśli ktoś chce te dane zmodyfikować, to rozsądnie jest zablokować dostęp do tych danych dla wszystkich innych procesów na czas zapisu. Zapobiegnie to odczytaniu niespójnych informacji (na przykład danych częściowo tylko zmodyfikowanych).</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2</a:t>
            </a:fld>
            <a:endParaRPr lang="pl-PL"/>
          </a:p>
        </p:txBody>
      </p:sp>
      <p:sp>
        <p:nvSpPr>
          <p:cNvPr id="6" name="Symbol zastępczy zawartości 2"/>
          <p:cNvSpPr txBox="1">
            <a:spLocks/>
          </p:cNvSpPr>
          <p:nvPr/>
        </p:nvSpPr>
        <p:spPr>
          <a:xfrm>
            <a:off x="107504" y="908720"/>
            <a:ext cx="8640960" cy="1296144"/>
          </a:xfrm>
          <a:prstGeom prst="rect">
            <a:avLst/>
          </a:prstGeom>
        </p:spPr>
        <p:txBody>
          <a:bodyPr vert="horz" lIns="91440" tIns="45720" rIns="91440" bIns="45720" rtlCol="0">
            <a:normAutofit fontScale="62500" lnSpcReduction="20000"/>
          </a:bodyPr>
          <a:lstStyle/>
          <a:p>
            <a:pPr marL="342900" lvl="0" indent="-342900">
              <a:spcBef>
                <a:spcPct val="20000"/>
              </a:spcBef>
              <a:buFont typeface="Arial" pitchFamily="34" charset="0"/>
              <a:buChar char="•"/>
            </a:pPr>
            <a:r>
              <a:rPr lang="pl-PL" sz="3200" dirty="0" smtClean="0"/>
              <a:t>W systemie działa C&gt;0 procesów, które odczytują pewne dane oraz P&gt;0 procesów, które zapisują te dane. Procesy zapisujące będziemy nazywać pisarzami, a procesy odczytujące --- czytelnikami, zaś moment, w którym procesy mają dostęp do danych, będziemy nazywać pobytem w czytelni. </a:t>
            </a:r>
            <a:endParaRPr kumimoji="0" lang="pl-P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pole tekstowe 7"/>
          <p:cNvSpPr txBox="1"/>
          <p:nvPr/>
        </p:nvSpPr>
        <p:spPr>
          <a:xfrm>
            <a:off x="432048" y="2416820"/>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Czytelnik;</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a:t>
            </a:r>
            <a:r>
              <a:rPr lang="pl-PL" sz="1600" dirty="0" err="1" smtClean="0"/>
              <a:t>własne_sprawy</a:t>
            </a:r>
            <a:r>
              <a:rPr lang="pl-PL" sz="1600" dirty="0" smtClean="0"/>
              <a:t>;</a:t>
            </a:r>
          </a:p>
          <a:p>
            <a:r>
              <a:rPr lang="pl-PL" sz="1600" dirty="0" smtClean="0"/>
              <a:t>    </a:t>
            </a:r>
            <a:r>
              <a:rPr lang="pl-PL" sz="1600" dirty="0" err="1" smtClean="0"/>
              <a:t>protokół_wstępny_czytelnika</a:t>
            </a:r>
            <a:r>
              <a:rPr lang="pl-PL" sz="1600" dirty="0" smtClean="0"/>
              <a:t>;</a:t>
            </a:r>
          </a:p>
          <a:p>
            <a:r>
              <a:rPr lang="pl-PL" sz="1600" dirty="0" smtClean="0"/>
              <a:t>    CZYTANIE;</a:t>
            </a:r>
          </a:p>
          <a:p>
            <a:r>
              <a:rPr lang="pl-PL" sz="1600" dirty="0" smtClean="0"/>
              <a:t>    </a:t>
            </a:r>
            <a:r>
              <a:rPr lang="pl-PL" sz="1600" dirty="0" err="1" smtClean="0"/>
              <a:t>protokół_końcowy_czytelnika</a:t>
            </a:r>
            <a:endParaRPr lang="pl-PL" sz="1600" dirty="0" smtClean="0"/>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endParaRPr lang="pl-PL" sz="1600" dirty="0"/>
          </a:p>
        </p:txBody>
      </p:sp>
      <p:sp>
        <p:nvSpPr>
          <p:cNvPr id="9" name="pole tekstowe 8"/>
          <p:cNvSpPr txBox="1"/>
          <p:nvPr/>
        </p:nvSpPr>
        <p:spPr>
          <a:xfrm>
            <a:off x="4824536" y="2416820"/>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Pisarz;</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a:t>
            </a:r>
            <a:r>
              <a:rPr lang="pl-PL" sz="1600" dirty="0" err="1" smtClean="0"/>
              <a:t>własne_sprawy</a:t>
            </a:r>
            <a:r>
              <a:rPr lang="pl-PL" sz="1600" dirty="0" smtClean="0"/>
              <a:t>;</a:t>
            </a:r>
          </a:p>
          <a:p>
            <a:r>
              <a:rPr lang="pl-PL" sz="1600" dirty="0" smtClean="0"/>
              <a:t>    </a:t>
            </a:r>
            <a:r>
              <a:rPr lang="pl-PL" sz="1600" dirty="0" err="1" smtClean="0"/>
              <a:t>protokół_wstępny_pisarza</a:t>
            </a:r>
            <a:r>
              <a:rPr lang="pl-PL" sz="1600" dirty="0" smtClean="0"/>
              <a:t>;</a:t>
            </a:r>
          </a:p>
          <a:p>
            <a:r>
              <a:rPr lang="pl-PL" sz="1600" dirty="0" smtClean="0"/>
              <a:t>    PISANIE;</a:t>
            </a:r>
          </a:p>
          <a:p>
            <a:r>
              <a:rPr lang="pl-PL" sz="1600" dirty="0" smtClean="0"/>
              <a:t>    </a:t>
            </a:r>
            <a:r>
              <a:rPr lang="pl-PL" sz="1600" dirty="0" err="1" smtClean="0"/>
              <a:t>protokół_końcowy_pisarza</a:t>
            </a:r>
            <a:endParaRPr lang="pl-PL" sz="1600" dirty="0" smtClean="0"/>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endParaRPr lang="pl-PL" sz="1600" dirty="0"/>
          </a:p>
        </p:txBody>
      </p:sp>
    </p:spTree>
    <p:extLst>
      <p:ext uri="{BB962C8B-B14F-4D97-AF65-F5344CB8AC3E}">
        <p14:creationId xmlns="" xmlns:p14="http://schemas.microsoft.com/office/powerpoint/2010/main" val="4150232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640960" cy="850106"/>
          </a:xfrm>
        </p:spPr>
        <p:txBody>
          <a:bodyPr>
            <a:noAutofit/>
          </a:bodyPr>
          <a:lstStyle/>
          <a:p>
            <a:r>
              <a:rPr lang="pl-PL" sz="2400" dirty="0" smtClean="0"/>
              <a:t>Schemat cyklicznego sprawdzania wartości w systemie współbieżnym</a:t>
            </a:r>
            <a:endParaRPr lang="pl-PL" sz="24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20</a:t>
            </a:fld>
            <a:endParaRPr lang="pl-PL"/>
          </a:p>
        </p:txBody>
      </p:sp>
      <p:sp>
        <p:nvSpPr>
          <p:cNvPr id="6" name="Prostokąt 5"/>
          <p:cNvSpPr/>
          <p:nvPr/>
        </p:nvSpPr>
        <p:spPr>
          <a:xfrm>
            <a:off x="1331640" y="1484784"/>
            <a:ext cx="6984776" cy="3847207"/>
          </a:xfrm>
          <a:prstGeom prst="rect">
            <a:avLst/>
          </a:prstGeom>
          <a:ln>
            <a:solidFill>
              <a:schemeClr val="accent1"/>
            </a:solidFill>
          </a:ln>
        </p:spPr>
        <p:txBody>
          <a:bodyPr wrap="square">
            <a:spAutoFit/>
          </a:bodyPr>
          <a:lstStyle/>
          <a:p>
            <a:r>
              <a:rPr lang="pl-PL" sz="2400" dirty="0" err="1" smtClean="0">
                <a:solidFill>
                  <a:srgbClr val="FF0000"/>
                </a:solidFill>
              </a:rPr>
              <a:t>pthread_mutex_lock</a:t>
            </a:r>
            <a:r>
              <a:rPr lang="pl-PL" sz="2400" dirty="0" smtClean="0">
                <a:solidFill>
                  <a:srgbClr val="FF0000"/>
                </a:solidFill>
              </a:rPr>
              <a:t>(&amp;</a:t>
            </a:r>
            <a:r>
              <a:rPr lang="pl-PL" sz="2400" dirty="0" err="1" smtClean="0">
                <a:solidFill>
                  <a:srgbClr val="FF0000"/>
                </a:solidFill>
              </a:rPr>
              <a:t>work_mutex</a:t>
            </a:r>
            <a:r>
              <a:rPr lang="pl-PL" sz="2400" dirty="0" smtClean="0">
                <a:solidFill>
                  <a:srgbClr val="FF0000"/>
                </a:solidFill>
              </a:rPr>
              <a:t>); </a:t>
            </a:r>
            <a:r>
              <a:rPr lang="pl-PL" sz="2400" dirty="0" smtClean="0"/>
              <a:t/>
            </a:r>
            <a:br>
              <a:rPr lang="pl-PL" sz="2400" dirty="0" smtClean="0"/>
            </a:br>
            <a:r>
              <a:rPr lang="pl-PL" sz="2400" dirty="0" smtClean="0"/>
              <a:t>        </a:t>
            </a:r>
            <a:r>
              <a:rPr lang="pl-PL" sz="2400" dirty="0" err="1" smtClean="0"/>
              <a:t>while</a:t>
            </a:r>
            <a:r>
              <a:rPr lang="pl-PL" sz="2400" dirty="0" smtClean="0"/>
              <a:t> (</a:t>
            </a:r>
            <a:r>
              <a:rPr lang="pl-PL" sz="2400" dirty="0" err="1" smtClean="0"/>
              <a:t>work_area</a:t>
            </a:r>
            <a:r>
              <a:rPr lang="pl-PL" sz="2400" dirty="0" smtClean="0"/>
              <a:t>[0] == '\</a:t>
            </a:r>
            <a:r>
              <a:rPr lang="pl-PL" sz="2400" dirty="0" err="1" smtClean="0"/>
              <a:t>0</a:t>
            </a:r>
            <a:r>
              <a:rPr lang="pl-PL" sz="2400" dirty="0" smtClean="0"/>
              <a:t>' ) </a:t>
            </a:r>
            <a:br>
              <a:rPr lang="pl-PL" sz="2400" dirty="0" smtClean="0"/>
            </a:br>
            <a:r>
              <a:rPr lang="pl-PL" sz="2400" dirty="0" smtClean="0"/>
              <a:t>        { </a:t>
            </a:r>
          </a:p>
          <a:p>
            <a:r>
              <a:rPr lang="pl-PL" sz="2400" dirty="0" smtClean="0"/>
              <a:t>	// ew. instrukcje w sekcji krytycznej</a:t>
            </a:r>
            <a:br>
              <a:rPr lang="pl-PL" sz="2400" dirty="0" smtClean="0"/>
            </a:br>
            <a:r>
              <a:rPr lang="pl-PL" sz="2400" dirty="0" smtClean="0"/>
              <a:t>            </a:t>
            </a:r>
            <a:r>
              <a:rPr lang="pl-PL" sz="2400" dirty="0" err="1" smtClean="0">
                <a:solidFill>
                  <a:srgbClr val="FF0000"/>
                </a:solidFill>
              </a:rPr>
              <a:t>pthread_mutex_unlock</a:t>
            </a:r>
            <a:r>
              <a:rPr lang="pl-PL" sz="2400" dirty="0" smtClean="0">
                <a:solidFill>
                  <a:srgbClr val="FF0000"/>
                </a:solidFill>
              </a:rPr>
              <a:t>(&amp;</a:t>
            </a:r>
            <a:r>
              <a:rPr lang="pl-PL" sz="2400" dirty="0" err="1" smtClean="0">
                <a:solidFill>
                  <a:srgbClr val="FF0000"/>
                </a:solidFill>
              </a:rPr>
              <a:t>work_mutex</a:t>
            </a:r>
            <a:r>
              <a:rPr lang="pl-PL" sz="2400" dirty="0" smtClean="0">
                <a:solidFill>
                  <a:srgbClr val="FF0000"/>
                </a:solidFill>
              </a:rPr>
              <a:t>); </a:t>
            </a:r>
            <a:br>
              <a:rPr lang="pl-PL" sz="2400" dirty="0" smtClean="0">
                <a:solidFill>
                  <a:srgbClr val="FF0000"/>
                </a:solidFill>
              </a:rPr>
            </a:br>
            <a:r>
              <a:rPr lang="pl-PL" sz="2400" dirty="0" smtClean="0"/>
              <a:t>            </a:t>
            </a:r>
            <a:r>
              <a:rPr lang="pl-PL" sz="2400" dirty="0" err="1" smtClean="0"/>
              <a:t>sleep</a:t>
            </a:r>
            <a:r>
              <a:rPr lang="pl-PL" sz="2400" dirty="0" smtClean="0"/>
              <a:t>(1); </a:t>
            </a:r>
            <a:br>
              <a:rPr lang="pl-PL" sz="2400" dirty="0" smtClean="0"/>
            </a:br>
            <a:r>
              <a:rPr lang="pl-PL" sz="2400" dirty="0" smtClean="0"/>
              <a:t>           </a:t>
            </a:r>
            <a:r>
              <a:rPr lang="pl-PL" sz="2400" dirty="0" smtClean="0">
                <a:solidFill>
                  <a:srgbClr val="FF0000"/>
                </a:solidFill>
              </a:rPr>
              <a:t> </a:t>
            </a:r>
            <a:r>
              <a:rPr lang="pl-PL" sz="2400" dirty="0" err="1" smtClean="0">
                <a:solidFill>
                  <a:srgbClr val="FF0000"/>
                </a:solidFill>
              </a:rPr>
              <a:t>pthread_mutex_lock</a:t>
            </a:r>
            <a:r>
              <a:rPr lang="pl-PL" sz="2400" dirty="0" smtClean="0">
                <a:solidFill>
                  <a:srgbClr val="FF0000"/>
                </a:solidFill>
              </a:rPr>
              <a:t>(&amp;</a:t>
            </a:r>
            <a:r>
              <a:rPr lang="pl-PL" sz="2400" dirty="0" err="1" smtClean="0">
                <a:solidFill>
                  <a:srgbClr val="FF0000"/>
                </a:solidFill>
              </a:rPr>
              <a:t>work_mutex</a:t>
            </a:r>
            <a:r>
              <a:rPr lang="pl-PL" sz="2400" dirty="0" smtClean="0">
                <a:solidFill>
                  <a:srgbClr val="FF0000"/>
                </a:solidFill>
              </a:rPr>
              <a:t>); </a:t>
            </a:r>
            <a:r>
              <a:rPr lang="pl-PL" sz="2400" dirty="0" smtClean="0"/>
              <a:t/>
            </a:r>
            <a:br>
              <a:rPr lang="pl-PL" sz="2400" dirty="0" smtClean="0"/>
            </a:br>
            <a:r>
              <a:rPr lang="pl-PL" sz="2400" dirty="0" smtClean="0"/>
              <a:t>        } </a:t>
            </a:r>
            <a:br>
              <a:rPr lang="pl-PL" sz="2400" dirty="0" smtClean="0"/>
            </a:br>
            <a:r>
              <a:rPr lang="pl-PL" sz="2400" dirty="0" smtClean="0">
                <a:solidFill>
                  <a:srgbClr val="FF0000"/>
                </a:solidFill>
              </a:rPr>
              <a:t> </a:t>
            </a:r>
            <a:r>
              <a:rPr lang="pl-PL" sz="2400" dirty="0" err="1" smtClean="0">
                <a:solidFill>
                  <a:srgbClr val="FF0000"/>
                </a:solidFill>
              </a:rPr>
              <a:t>pthread_mutex_unlock</a:t>
            </a:r>
            <a:r>
              <a:rPr lang="pl-PL" sz="2400" dirty="0" smtClean="0">
                <a:solidFill>
                  <a:srgbClr val="FF0000"/>
                </a:solidFill>
              </a:rPr>
              <a:t>(&amp;</a:t>
            </a:r>
            <a:r>
              <a:rPr lang="pl-PL" sz="2400" dirty="0" err="1" smtClean="0">
                <a:solidFill>
                  <a:srgbClr val="FF0000"/>
                </a:solidFill>
              </a:rPr>
              <a:t>work_mutex</a:t>
            </a:r>
            <a:r>
              <a:rPr lang="pl-PL" sz="2400" dirty="0" smtClean="0">
                <a:solidFill>
                  <a:srgbClr val="FF0000"/>
                </a:solidFill>
              </a:rPr>
              <a:t>);</a:t>
            </a:r>
          </a:p>
          <a:p>
            <a:endParaRPr lang="pl-PL" sz="1400" dirty="0" smtClean="0">
              <a:solidFill>
                <a:srgbClr val="FF0000"/>
              </a:solidFill>
            </a:endParaRPr>
          </a:p>
          <a:p>
            <a:endParaRPr lang="pl-PL" sz="14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291264" cy="346050"/>
          </a:xfrm>
        </p:spPr>
        <p:txBody>
          <a:bodyPr>
            <a:noAutofit/>
          </a:bodyPr>
          <a:lstStyle/>
          <a:p>
            <a:r>
              <a:rPr lang="pl-PL" sz="3200" dirty="0" smtClean="0"/>
              <a:t>Problem wymiany informacji „z potwierdzeniem”</a:t>
            </a:r>
            <a:endParaRPr lang="pl-PL" sz="3200" dirty="0"/>
          </a:p>
        </p:txBody>
      </p:sp>
      <p:sp>
        <p:nvSpPr>
          <p:cNvPr id="4" name="Symbol zastępczy stopki 3"/>
          <p:cNvSpPr>
            <a:spLocks noGrp="1"/>
          </p:cNvSpPr>
          <p:nvPr>
            <p:ph type="ftr" sz="quarter" idx="11"/>
          </p:nvPr>
        </p:nvSpPr>
        <p:spPr>
          <a:xfrm>
            <a:off x="1691680" y="6381328"/>
            <a:ext cx="2895600" cy="365125"/>
          </a:xfrm>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21</a:t>
            </a:fld>
            <a:endParaRPr lang="pl-PL"/>
          </a:p>
        </p:txBody>
      </p:sp>
      <p:sp>
        <p:nvSpPr>
          <p:cNvPr id="6" name="Prostokąt 5"/>
          <p:cNvSpPr/>
          <p:nvPr/>
        </p:nvSpPr>
        <p:spPr>
          <a:xfrm>
            <a:off x="179512" y="692696"/>
            <a:ext cx="4392488" cy="5693866"/>
          </a:xfrm>
          <a:prstGeom prst="rect">
            <a:avLst/>
          </a:prstGeom>
          <a:ln>
            <a:solidFill>
              <a:schemeClr val="accent1"/>
            </a:solidFill>
          </a:ln>
        </p:spPr>
        <p:txBody>
          <a:bodyPr wrap="square">
            <a:spAutoFit/>
          </a:bodyPr>
          <a:lstStyle/>
          <a:p>
            <a:r>
              <a:rPr lang="pl-PL" sz="1400" dirty="0" smtClean="0"/>
              <a:t>#</a:t>
            </a:r>
            <a:r>
              <a:rPr lang="pl-PL" sz="1400" dirty="0" err="1" smtClean="0"/>
              <a:t>include</a:t>
            </a:r>
            <a:r>
              <a:rPr lang="pl-PL" sz="1400" dirty="0" smtClean="0"/>
              <a:t> &lt;</a:t>
            </a:r>
            <a:r>
              <a:rPr lang="pl-PL" sz="1400" dirty="0" err="1" smtClean="0"/>
              <a:t>stdio.h</a:t>
            </a:r>
            <a:r>
              <a:rPr lang="pl-PL" sz="1400" dirty="0" smtClean="0"/>
              <a:t>&gt; </a:t>
            </a:r>
            <a:br>
              <a:rPr lang="pl-PL" sz="1400" dirty="0" smtClean="0"/>
            </a:br>
            <a:r>
              <a:rPr lang="pl-PL" sz="1400" dirty="0" smtClean="0"/>
              <a:t>#</a:t>
            </a:r>
            <a:r>
              <a:rPr lang="pl-PL" sz="1400" dirty="0" err="1" smtClean="0"/>
              <a:t>include</a:t>
            </a:r>
            <a:r>
              <a:rPr lang="pl-PL" sz="1400" dirty="0" smtClean="0"/>
              <a:t> &lt;</a:t>
            </a:r>
            <a:r>
              <a:rPr lang="pl-PL" sz="1400" dirty="0" err="1" smtClean="0"/>
              <a:t>stdio.h</a:t>
            </a:r>
            <a:r>
              <a:rPr lang="pl-PL" sz="1400" dirty="0" smtClean="0"/>
              <a:t>&gt; </a:t>
            </a:r>
            <a:br>
              <a:rPr lang="pl-PL" sz="1400" dirty="0" smtClean="0"/>
            </a:br>
            <a:r>
              <a:rPr lang="pl-PL" sz="1400" dirty="0" smtClean="0"/>
              <a:t>#</a:t>
            </a:r>
            <a:r>
              <a:rPr lang="pl-PL" sz="1400" dirty="0" err="1" smtClean="0"/>
              <a:t>include</a:t>
            </a:r>
            <a:r>
              <a:rPr lang="pl-PL" sz="1400" dirty="0" smtClean="0"/>
              <a:t> &lt;</a:t>
            </a:r>
            <a:r>
              <a:rPr lang="pl-PL" sz="1400" dirty="0" err="1" smtClean="0"/>
              <a:t>unistd.h</a:t>
            </a:r>
            <a:r>
              <a:rPr lang="pl-PL" sz="1400" dirty="0" smtClean="0"/>
              <a:t>&gt; </a:t>
            </a:r>
            <a:br>
              <a:rPr lang="pl-PL" sz="1400" dirty="0" smtClean="0"/>
            </a:br>
            <a:r>
              <a:rPr lang="pl-PL" sz="1400" dirty="0" smtClean="0"/>
              <a:t>#</a:t>
            </a:r>
            <a:r>
              <a:rPr lang="pl-PL" sz="1400" dirty="0" err="1" smtClean="0"/>
              <a:t>include</a:t>
            </a:r>
            <a:r>
              <a:rPr lang="pl-PL" sz="1400" dirty="0" smtClean="0"/>
              <a:t> &lt;</a:t>
            </a:r>
            <a:r>
              <a:rPr lang="pl-PL" sz="1400" dirty="0" err="1" smtClean="0"/>
              <a:t>stdlib.h</a:t>
            </a:r>
            <a:r>
              <a:rPr lang="pl-PL" sz="1400" dirty="0" smtClean="0"/>
              <a:t>&gt; </a:t>
            </a:r>
            <a:br>
              <a:rPr lang="pl-PL" sz="1400" dirty="0" smtClean="0"/>
            </a:br>
            <a:r>
              <a:rPr lang="pl-PL" sz="1400" dirty="0" smtClean="0"/>
              <a:t>#</a:t>
            </a:r>
            <a:r>
              <a:rPr lang="pl-PL" sz="1400" dirty="0" err="1" smtClean="0"/>
              <a:t>include</a:t>
            </a:r>
            <a:r>
              <a:rPr lang="pl-PL" sz="1400" dirty="0" smtClean="0"/>
              <a:t> &lt;</a:t>
            </a:r>
            <a:r>
              <a:rPr lang="pl-PL" sz="1400" dirty="0" err="1" smtClean="0"/>
              <a:t>pthread.h</a:t>
            </a:r>
            <a:r>
              <a:rPr lang="pl-PL" sz="1400" dirty="0" smtClean="0"/>
              <a:t>&gt; </a:t>
            </a:r>
            <a:br>
              <a:rPr lang="pl-PL" sz="1400" dirty="0" smtClean="0"/>
            </a:br>
            <a:r>
              <a:rPr lang="pl-PL" sz="1400" dirty="0" smtClean="0"/>
              <a:t>#</a:t>
            </a:r>
            <a:r>
              <a:rPr lang="pl-PL" sz="1400" dirty="0" err="1" smtClean="0"/>
              <a:t>include</a:t>
            </a:r>
            <a:r>
              <a:rPr lang="pl-PL" sz="1400" dirty="0" smtClean="0"/>
              <a:t> &lt;</a:t>
            </a:r>
            <a:r>
              <a:rPr lang="pl-PL" sz="1400" dirty="0" err="1" smtClean="0"/>
              <a:t>semaphore.h</a:t>
            </a:r>
            <a:r>
              <a:rPr lang="pl-PL" sz="1400" dirty="0" smtClean="0"/>
              <a:t>&gt; </a:t>
            </a:r>
            <a:br>
              <a:rPr lang="pl-PL" sz="1400" dirty="0" smtClean="0"/>
            </a:br>
            <a:r>
              <a:rPr lang="pl-PL" sz="1400" dirty="0" smtClean="0"/>
              <a:t>#</a:t>
            </a:r>
            <a:r>
              <a:rPr lang="pl-PL" sz="1400" dirty="0" err="1" smtClean="0"/>
              <a:t>include</a:t>
            </a:r>
            <a:r>
              <a:rPr lang="pl-PL" sz="1400" dirty="0" smtClean="0"/>
              <a:t> &lt;</a:t>
            </a:r>
            <a:r>
              <a:rPr lang="pl-PL" sz="1400" dirty="0" err="1" smtClean="0"/>
              <a:t>string.h</a:t>
            </a:r>
            <a:r>
              <a:rPr lang="pl-PL" sz="1400" dirty="0" smtClean="0"/>
              <a:t>&gt; </a:t>
            </a:r>
            <a:br>
              <a:rPr lang="pl-PL" sz="1400" dirty="0" smtClean="0"/>
            </a:br>
            <a:r>
              <a:rPr lang="pl-PL" sz="1400" dirty="0" err="1" smtClean="0"/>
              <a:t>void</a:t>
            </a:r>
            <a:r>
              <a:rPr lang="pl-PL" sz="1400" dirty="0" smtClean="0"/>
              <a:t> *thread_function2(</a:t>
            </a:r>
            <a:r>
              <a:rPr lang="pl-PL" sz="1400" dirty="0" err="1" smtClean="0"/>
              <a:t>void</a:t>
            </a:r>
            <a:r>
              <a:rPr lang="pl-PL" sz="1400" dirty="0" smtClean="0"/>
              <a:t> *</a:t>
            </a:r>
            <a:r>
              <a:rPr lang="pl-PL" sz="1400" dirty="0" err="1" smtClean="0"/>
              <a:t>arg</a:t>
            </a:r>
            <a:r>
              <a:rPr lang="pl-PL" sz="1400" dirty="0" smtClean="0"/>
              <a:t>); </a:t>
            </a:r>
            <a:br>
              <a:rPr lang="pl-PL" sz="1400" dirty="0" smtClean="0"/>
            </a:br>
            <a:r>
              <a:rPr lang="pl-PL" sz="1400" dirty="0" err="1" smtClean="0"/>
              <a:t>pthread_mutex_t</a:t>
            </a:r>
            <a:r>
              <a:rPr lang="pl-PL" sz="1400" dirty="0" smtClean="0"/>
              <a:t> </a:t>
            </a:r>
            <a:r>
              <a:rPr lang="pl-PL" sz="1400" dirty="0" err="1" smtClean="0"/>
              <a:t>work_mutex</a:t>
            </a:r>
            <a:r>
              <a:rPr lang="pl-PL" sz="1400" dirty="0" smtClean="0"/>
              <a:t>; </a:t>
            </a:r>
            <a:br>
              <a:rPr lang="pl-PL" sz="1400" dirty="0" smtClean="0"/>
            </a:br>
            <a:r>
              <a:rPr lang="pl-PL" sz="1400" dirty="0" smtClean="0"/>
              <a:t>#</a:t>
            </a:r>
            <a:r>
              <a:rPr lang="pl-PL" sz="1400" dirty="0" err="1" smtClean="0"/>
              <a:t>define</a:t>
            </a:r>
            <a:r>
              <a:rPr lang="pl-PL" sz="1400" dirty="0" smtClean="0"/>
              <a:t> </a:t>
            </a:r>
            <a:r>
              <a:rPr lang="pl-PL" sz="1400" dirty="0" err="1" smtClean="0"/>
              <a:t>WORK_SIZE</a:t>
            </a:r>
            <a:r>
              <a:rPr lang="pl-PL" sz="1400" dirty="0" smtClean="0"/>
              <a:t> 1024 </a:t>
            </a:r>
            <a:br>
              <a:rPr lang="pl-PL" sz="1400" dirty="0" smtClean="0"/>
            </a:br>
            <a:r>
              <a:rPr lang="pl-PL" sz="1400" dirty="0" smtClean="0"/>
              <a:t>char </a:t>
            </a:r>
            <a:r>
              <a:rPr lang="pl-PL" sz="1400" dirty="0" err="1" smtClean="0"/>
              <a:t>work_area</a:t>
            </a:r>
            <a:r>
              <a:rPr lang="pl-PL" sz="1400" dirty="0" smtClean="0"/>
              <a:t>[</a:t>
            </a:r>
            <a:r>
              <a:rPr lang="pl-PL" sz="1400" dirty="0" err="1" smtClean="0"/>
              <a:t>WORK_SIZE</a:t>
            </a:r>
            <a:r>
              <a:rPr lang="pl-PL" sz="1400" dirty="0" smtClean="0"/>
              <a:t>]; </a:t>
            </a:r>
            <a:r>
              <a:rPr lang="pl-PL" sz="1400" dirty="0" err="1" smtClean="0"/>
              <a:t>int</a:t>
            </a:r>
            <a:r>
              <a:rPr lang="pl-PL" sz="1400" dirty="0" smtClean="0"/>
              <a:t> </a:t>
            </a:r>
            <a:r>
              <a:rPr lang="pl-PL" sz="1400" dirty="0" err="1" smtClean="0"/>
              <a:t>time_to_exit</a:t>
            </a:r>
            <a:r>
              <a:rPr lang="pl-PL" sz="1400" dirty="0" smtClean="0"/>
              <a:t> = 0; </a:t>
            </a:r>
            <a:br>
              <a:rPr lang="pl-PL" sz="1400" dirty="0" smtClean="0"/>
            </a:br>
            <a:r>
              <a:rPr lang="pl-PL" sz="1400" dirty="0" err="1" smtClean="0"/>
              <a:t>int</a:t>
            </a:r>
            <a:r>
              <a:rPr lang="pl-PL" sz="1400" dirty="0" smtClean="0"/>
              <a:t> </a:t>
            </a:r>
            <a:r>
              <a:rPr lang="pl-PL" sz="1400" dirty="0" err="1" smtClean="0"/>
              <a:t>main</a:t>
            </a:r>
            <a:r>
              <a:rPr lang="pl-PL" sz="1400" dirty="0" smtClean="0"/>
              <a:t>() </a:t>
            </a:r>
            <a:br>
              <a:rPr lang="pl-PL" sz="1400" dirty="0" smtClean="0"/>
            </a:br>
            <a:r>
              <a:rPr lang="pl-PL" sz="1400" dirty="0" smtClean="0"/>
              <a:t>{   </a:t>
            </a:r>
            <a:r>
              <a:rPr lang="pl-PL" sz="1400" dirty="0" err="1" smtClean="0"/>
              <a:t>int</a:t>
            </a:r>
            <a:r>
              <a:rPr lang="pl-PL" sz="1400" dirty="0" smtClean="0"/>
              <a:t> </a:t>
            </a:r>
            <a:r>
              <a:rPr lang="pl-PL" sz="1400" dirty="0" err="1" smtClean="0"/>
              <a:t>res</a:t>
            </a:r>
            <a:r>
              <a:rPr lang="pl-PL" sz="1400" dirty="0" smtClean="0"/>
              <a:t>; </a:t>
            </a:r>
            <a:r>
              <a:rPr lang="pl-PL" sz="1400" dirty="0" err="1" smtClean="0"/>
              <a:t>pthread_t</a:t>
            </a:r>
            <a:r>
              <a:rPr lang="pl-PL" sz="1400" dirty="0" smtClean="0"/>
              <a:t> </a:t>
            </a:r>
            <a:r>
              <a:rPr lang="pl-PL" sz="1400" dirty="0" err="1" smtClean="0"/>
              <a:t>a_thread</a:t>
            </a:r>
            <a:r>
              <a:rPr lang="pl-PL" sz="1400" dirty="0" smtClean="0"/>
              <a:t>; </a:t>
            </a:r>
            <a:r>
              <a:rPr lang="pl-PL" sz="1400" dirty="0" err="1" smtClean="0"/>
              <a:t>void</a:t>
            </a:r>
            <a:r>
              <a:rPr lang="pl-PL" sz="1400" dirty="0" smtClean="0"/>
              <a:t> *</a:t>
            </a:r>
            <a:r>
              <a:rPr lang="pl-PL" sz="1400" dirty="0" err="1" smtClean="0"/>
              <a:t>thread_result</a:t>
            </a:r>
            <a:r>
              <a:rPr lang="pl-PL" sz="1400" dirty="0" smtClean="0"/>
              <a:t>; </a:t>
            </a:r>
            <a:br>
              <a:rPr lang="pl-PL" sz="1400" dirty="0" smtClean="0"/>
            </a:br>
            <a:r>
              <a:rPr lang="pl-PL" sz="1400" dirty="0" smtClean="0"/>
              <a:t>    </a:t>
            </a:r>
            <a:r>
              <a:rPr lang="pl-PL" sz="1400" dirty="0" err="1" smtClean="0"/>
              <a:t>res</a:t>
            </a:r>
            <a:r>
              <a:rPr lang="pl-PL" sz="1400" dirty="0" smtClean="0"/>
              <a:t> = </a:t>
            </a:r>
            <a:r>
              <a:rPr lang="pl-PL" sz="1400" dirty="0" err="1" smtClean="0"/>
              <a:t>pthread_mutex_init</a:t>
            </a:r>
            <a:r>
              <a:rPr lang="pl-PL" sz="1400" dirty="0" smtClean="0"/>
              <a:t>(&amp;</a:t>
            </a:r>
            <a:r>
              <a:rPr lang="pl-PL" sz="1400" dirty="0" err="1" smtClean="0"/>
              <a:t>work_mutex</a:t>
            </a:r>
            <a:r>
              <a:rPr lang="pl-PL" sz="1400" dirty="0" smtClean="0"/>
              <a:t>, NULL); </a:t>
            </a:r>
            <a:br>
              <a:rPr lang="pl-PL" sz="1400" dirty="0" smtClean="0"/>
            </a:br>
            <a:r>
              <a:rPr lang="pl-PL" sz="1400" dirty="0" smtClean="0"/>
              <a:t>    </a:t>
            </a:r>
            <a:r>
              <a:rPr lang="pl-PL" sz="1400" dirty="0" err="1" smtClean="0"/>
              <a:t>if</a:t>
            </a:r>
            <a:r>
              <a:rPr lang="pl-PL" sz="1400" dirty="0" smtClean="0"/>
              <a:t> (</a:t>
            </a:r>
            <a:r>
              <a:rPr lang="pl-PL" sz="1400" dirty="0" err="1" smtClean="0"/>
              <a:t>res</a:t>
            </a:r>
            <a:r>
              <a:rPr lang="pl-PL" sz="1400" dirty="0" smtClean="0"/>
              <a:t> != 0) { </a:t>
            </a:r>
            <a:br>
              <a:rPr lang="pl-PL" sz="1400" dirty="0" smtClean="0"/>
            </a:br>
            <a:r>
              <a:rPr lang="pl-PL" sz="1400" dirty="0" smtClean="0"/>
              <a:t>    </a:t>
            </a:r>
            <a:r>
              <a:rPr lang="pl-PL" sz="1400" dirty="0" err="1" smtClean="0"/>
              <a:t>perror</a:t>
            </a:r>
            <a:r>
              <a:rPr lang="pl-PL" sz="1400" dirty="0" smtClean="0"/>
              <a:t>("</a:t>
            </a:r>
            <a:r>
              <a:rPr lang="pl-PL" sz="1400" dirty="0" err="1" smtClean="0"/>
              <a:t>Mutex</a:t>
            </a:r>
            <a:r>
              <a:rPr lang="pl-PL" sz="1400" dirty="0" smtClean="0"/>
              <a:t> </a:t>
            </a:r>
            <a:r>
              <a:rPr lang="pl-PL" sz="1400" dirty="0" err="1" smtClean="0"/>
              <a:t>initialization</a:t>
            </a:r>
            <a:r>
              <a:rPr lang="pl-PL" sz="1400" dirty="0" smtClean="0"/>
              <a:t> </a:t>
            </a:r>
            <a:r>
              <a:rPr lang="pl-PL" sz="1400" dirty="0" err="1" smtClean="0"/>
              <a:t>failed</a:t>
            </a:r>
            <a:r>
              <a:rPr lang="pl-PL" sz="1400" dirty="0" smtClean="0"/>
              <a:t>"); </a:t>
            </a:r>
            <a:br>
              <a:rPr lang="pl-PL" sz="1400" dirty="0" smtClean="0"/>
            </a:br>
            <a:r>
              <a:rPr lang="pl-PL" sz="1400" dirty="0" smtClean="0"/>
              <a:t>    </a:t>
            </a:r>
            <a:r>
              <a:rPr lang="pl-PL" sz="1400" dirty="0" err="1" smtClean="0"/>
              <a:t>exit</a:t>
            </a:r>
            <a:r>
              <a:rPr lang="pl-PL" sz="1400" dirty="0" smtClean="0"/>
              <a:t>(</a:t>
            </a:r>
            <a:r>
              <a:rPr lang="pl-PL" sz="1400" dirty="0" err="1" smtClean="0"/>
              <a:t>EXIT_FAILURE</a:t>
            </a:r>
            <a:r>
              <a:rPr lang="pl-PL" sz="1400" dirty="0" smtClean="0"/>
              <a:t>);} </a:t>
            </a:r>
            <a:br>
              <a:rPr lang="pl-PL" sz="1400" dirty="0" smtClean="0"/>
            </a:br>
            <a:r>
              <a:rPr lang="pl-PL" sz="1400" dirty="0" smtClean="0"/>
              <a:t>    </a:t>
            </a:r>
            <a:r>
              <a:rPr lang="pl-PL" sz="1400" dirty="0" err="1" smtClean="0"/>
              <a:t>res</a:t>
            </a:r>
            <a:r>
              <a:rPr lang="pl-PL" sz="1400" dirty="0" smtClean="0"/>
              <a:t> = </a:t>
            </a:r>
            <a:r>
              <a:rPr lang="pl-PL" sz="1400" dirty="0" err="1" smtClean="0"/>
              <a:t>pthread_create</a:t>
            </a:r>
            <a:r>
              <a:rPr lang="pl-PL" sz="1400" dirty="0" smtClean="0"/>
              <a:t>(&amp;</a:t>
            </a:r>
            <a:r>
              <a:rPr lang="pl-PL" sz="1400" dirty="0" err="1" smtClean="0"/>
              <a:t>a_thread</a:t>
            </a:r>
            <a:r>
              <a:rPr lang="pl-PL" sz="1400" dirty="0" smtClean="0"/>
              <a:t>, NULL,thread_function2, NULL); </a:t>
            </a:r>
            <a:br>
              <a:rPr lang="pl-PL" sz="1400" dirty="0" smtClean="0"/>
            </a:br>
            <a:r>
              <a:rPr lang="pl-PL" sz="1400" dirty="0" smtClean="0"/>
              <a:t>    </a:t>
            </a:r>
            <a:r>
              <a:rPr lang="pl-PL" sz="1400" dirty="0" err="1" smtClean="0"/>
              <a:t>if</a:t>
            </a:r>
            <a:r>
              <a:rPr lang="pl-PL" sz="1400" dirty="0" smtClean="0"/>
              <a:t> (</a:t>
            </a:r>
            <a:r>
              <a:rPr lang="pl-PL" sz="1400" dirty="0" err="1" smtClean="0"/>
              <a:t>res</a:t>
            </a:r>
            <a:r>
              <a:rPr lang="pl-PL" sz="1400" dirty="0" smtClean="0"/>
              <a:t> != 0) { </a:t>
            </a:r>
            <a:r>
              <a:rPr lang="pl-PL" sz="1400" dirty="0" err="1" smtClean="0"/>
              <a:t>perror</a:t>
            </a:r>
            <a:r>
              <a:rPr lang="pl-PL" sz="1400" dirty="0" smtClean="0"/>
              <a:t>("</a:t>
            </a:r>
            <a:r>
              <a:rPr lang="pl-PL" sz="1400" dirty="0" err="1" smtClean="0"/>
              <a:t>Thread</a:t>
            </a:r>
            <a:r>
              <a:rPr lang="pl-PL" sz="1400" dirty="0" smtClean="0"/>
              <a:t> </a:t>
            </a:r>
            <a:r>
              <a:rPr lang="pl-PL" sz="1400" dirty="0" err="1" smtClean="0"/>
              <a:t>creation</a:t>
            </a:r>
            <a:r>
              <a:rPr lang="pl-PL" sz="1400" dirty="0" smtClean="0"/>
              <a:t> </a:t>
            </a:r>
            <a:r>
              <a:rPr lang="pl-PL" sz="1400" dirty="0" err="1" smtClean="0"/>
              <a:t>failed</a:t>
            </a:r>
            <a:r>
              <a:rPr lang="pl-PL" sz="1400" dirty="0" smtClean="0"/>
              <a:t>"); </a:t>
            </a:r>
            <a:br>
              <a:rPr lang="pl-PL" sz="1400" dirty="0" smtClean="0"/>
            </a:br>
            <a:r>
              <a:rPr lang="pl-PL" sz="1400" dirty="0" smtClean="0"/>
              <a:t>    </a:t>
            </a:r>
            <a:r>
              <a:rPr lang="pl-PL" sz="1400" dirty="0" err="1" smtClean="0"/>
              <a:t>exit</a:t>
            </a:r>
            <a:r>
              <a:rPr lang="pl-PL" sz="1400" dirty="0" smtClean="0"/>
              <a:t>(</a:t>
            </a:r>
            <a:r>
              <a:rPr lang="pl-PL" sz="1400" dirty="0" err="1" smtClean="0"/>
              <a:t>EXIT_FAILURE</a:t>
            </a:r>
            <a:r>
              <a:rPr lang="pl-PL" sz="1400" dirty="0" smtClean="0"/>
              <a:t>);} </a:t>
            </a:r>
            <a:br>
              <a:rPr lang="pl-PL" sz="1400" dirty="0" smtClean="0"/>
            </a:br>
            <a:r>
              <a:rPr lang="pl-PL" sz="1400" dirty="0" smtClean="0"/>
              <a:t>    </a:t>
            </a:r>
            <a:r>
              <a:rPr lang="pl-PL" sz="1400" dirty="0" err="1" smtClean="0"/>
              <a:t>printf</a:t>
            </a:r>
            <a:r>
              <a:rPr lang="pl-PL" sz="1400" dirty="0" smtClean="0"/>
              <a:t>("</a:t>
            </a:r>
            <a:r>
              <a:rPr lang="pl-PL" sz="1400" dirty="0" err="1" smtClean="0"/>
              <a:t>Input</a:t>
            </a:r>
            <a:r>
              <a:rPr lang="pl-PL" sz="1400" dirty="0" smtClean="0"/>
              <a:t> </a:t>
            </a:r>
            <a:r>
              <a:rPr lang="pl-PL" sz="1400" dirty="0" err="1" smtClean="0"/>
              <a:t>some</a:t>
            </a:r>
            <a:r>
              <a:rPr lang="pl-PL" sz="1400" dirty="0" smtClean="0"/>
              <a:t> </a:t>
            </a:r>
            <a:r>
              <a:rPr lang="pl-PL" sz="1400" dirty="0" err="1" smtClean="0"/>
              <a:t>text</a:t>
            </a:r>
            <a:r>
              <a:rPr lang="pl-PL" sz="1400" dirty="0" smtClean="0"/>
              <a:t>. Enter '</a:t>
            </a:r>
            <a:r>
              <a:rPr lang="pl-PL" sz="1400" dirty="0" err="1" smtClean="0"/>
              <a:t>end</a:t>
            </a:r>
            <a:r>
              <a:rPr lang="pl-PL" sz="1400" dirty="0" smtClean="0"/>
              <a:t>' to </a:t>
            </a:r>
            <a:r>
              <a:rPr lang="pl-PL" sz="1400" dirty="0" err="1" smtClean="0"/>
              <a:t>finish\n</a:t>
            </a:r>
            <a:r>
              <a:rPr lang="pl-PL" sz="1400" dirty="0" smtClean="0"/>
              <a:t>"); </a:t>
            </a:r>
            <a:br>
              <a:rPr lang="pl-PL" sz="1400" dirty="0" smtClean="0"/>
            </a:br>
            <a:r>
              <a:rPr lang="pl-PL" sz="1400" dirty="0" smtClean="0"/>
              <a:t>    </a:t>
            </a:r>
            <a:r>
              <a:rPr lang="pl-PL" sz="1400" dirty="0" err="1" smtClean="0">
                <a:solidFill>
                  <a:srgbClr val="FF0000"/>
                </a:solidFill>
              </a:rPr>
              <a:t>pthread_mutex_lock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a:t>
            </a:r>
            <a:r>
              <a:rPr lang="pl-PL" sz="1400" dirty="0" smtClean="0"/>
              <a:t> </a:t>
            </a:r>
            <a:br>
              <a:rPr lang="pl-PL" sz="1400" dirty="0" smtClean="0"/>
            </a:br>
            <a:r>
              <a:rPr lang="pl-PL" sz="1400" dirty="0" smtClean="0"/>
              <a:t>    </a:t>
            </a:r>
            <a:r>
              <a:rPr lang="pl-PL" sz="1400" dirty="0" err="1" smtClean="0"/>
              <a:t>while</a:t>
            </a:r>
            <a:r>
              <a:rPr lang="pl-PL" sz="1400" dirty="0" smtClean="0"/>
              <a:t>(!</a:t>
            </a:r>
            <a:r>
              <a:rPr lang="pl-PL" sz="1400" dirty="0" err="1" smtClean="0"/>
              <a:t>time_to_exit</a:t>
            </a:r>
            <a:r>
              <a:rPr lang="pl-PL" sz="1400" dirty="0" smtClean="0"/>
              <a:t>) </a:t>
            </a:r>
            <a:br>
              <a:rPr lang="pl-PL" sz="1400" dirty="0" smtClean="0"/>
            </a:br>
            <a:r>
              <a:rPr lang="pl-PL" sz="1400" dirty="0" smtClean="0"/>
              <a:t>    {   </a:t>
            </a:r>
            <a:r>
              <a:rPr lang="pl-PL" sz="1400" dirty="0" err="1" smtClean="0"/>
              <a:t>fgets</a:t>
            </a:r>
            <a:r>
              <a:rPr lang="pl-PL" sz="1400" dirty="0" smtClean="0"/>
              <a:t>(</a:t>
            </a:r>
            <a:r>
              <a:rPr lang="pl-PL" sz="1400" dirty="0" err="1" smtClean="0"/>
              <a:t>work_area</a:t>
            </a:r>
            <a:r>
              <a:rPr lang="pl-PL" sz="1400" dirty="0" smtClean="0"/>
              <a:t>, </a:t>
            </a:r>
            <a:r>
              <a:rPr lang="pl-PL" sz="1400" dirty="0" err="1" smtClean="0"/>
              <a:t>WORK_SIZE</a:t>
            </a:r>
            <a:r>
              <a:rPr lang="pl-PL" sz="1400" dirty="0" smtClean="0"/>
              <a:t>, </a:t>
            </a:r>
            <a:r>
              <a:rPr lang="pl-PL" sz="1400" dirty="0" err="1" smtClean="0"/>
              <a:t>stdin</a:t>
            </a:r>
            <a:r>
              <a:rPr lang="pl-PL" sz="1400" dirty="0" smtClean="0"/>
              <a:t>); </a:t>
            </a:r>
            <a:br>
              <a:rPr lang="pl-PL" sz="1400" dirty="0" smtClean="0"/>
            </a:br>
            <a:r>
              <a:rPr lang="pl-PL" sz="1400" dirty="0" smtClean="0"/>
              <a:t>        </a:t>
            </a:r>
            <a:r>
              <a:rPr lang="pl-PL" sz="1400" dirty="0" err="1" smtClean="0">
                <a:solidFill>
                  <a:srgbClr val="FF0000"/>
                </a:solidFill>
              </a:rPr>
              <a:t>pthread_mutex_unlock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a:t>
            </a:r>
            <a:r>
              <a:rPr lang="pl-PL" sz="1400" dirty="0" smtClean="0"/>
              <a:t> </a:t>
            </a:r>
            <a:endParaRPr lang="pl-PL" sz="1400" dirty="0">
              <a:solidFill>
                <a:srgbClr val="FF0000"/>
              </a:solidFill>
            </a:endParaRPr>
          </a:p>
        </p:txBody>
      </p:sp>
      <p:sp>
        <p:nvSpPr>
          <p:cNvPr id="7" name="Prostokąt 6"/>
          <p:cNvSpPr/>
          <p:nvPr/>
        </p:nvSpPr>
        <p:spPr>
          <a:xfrm>
            <a:off x="4572000" y="714160"/>
            <a:ext cx="4392488" cy="6124754"/>
          </a:xfrm>
          <a:prstGeom prst="rect">
            <a:avLst/>
          </a:prstGeom>
          <a:ln>
            <a:solidFill>
              <a:schemeClr val="accent1"/>
            </a:solidFill>
          </a:ln>
        </p:spPr>
        <p:txBody>
          <a:bodyPr wrap="square">
            <a:spAutoFit/>
          </a:bodyPr>
          <a:lstStyle/>
          <a:p>
            <a:r>
              <a:rPr lang="pl-PL" sz="1400" dirty="0" smtClean="0"/>
              <a:t>        </a:t>
            </a:r>
            <a:r>
              <a:rPr lang="pl-PL" sz="1400" dirty="0" err="1" smtClean="0">
                <a:solidFill>
                  <a:srgbClr val="FF0000"/>
                </a:solidFill>
              </a:rPr>
              <a:t>pthread_mutex_lock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a:t>
            </a:r>
            <a:r>
              <a:rPr lang="pl-PL" sz="1400" dirty="0" smtClean="0"/>
              <a:t> </a:t>
            </a:r>
            <a:br>
              <a:rPr lang="pl-PL" sz="1400" dirty="0" smtClean="0"/>
            </a:br>
            <a:r>
              <a:rPr lang="pl-PL" sz="1400" dirty="0" smtClean="0"/>
              <a:t>        </a:t>
            </a:r>
            <a:r>
              <a:rPr lang="pl-PL" sz="1400" dirty="0" err="1" smtClean="0"/>
              <a:t>while</a:t>
            </a:r>
            <a:r>
              <a:rPr lang="pl-PL" sz="1400" dirty="0" smtClean="0"/>
              <a:t>(</a:t>
            </a:r>
            <a:r>
              <a:rPr lang="pl-PL" sz="1400" dirty="0" err="1" smtClean="0"/>
              <a:t>work_area</a:t>
            </a:r>
            <a:r>
              <a:rPr lang="pl-PL" sz="1400" dirty="0" smtClean="0"/>
              <a:t>[0] != '\</a:t>
            </a:r>
            <a:r>
              <a:rPr lang="pl-PL" sz="1400" dirty="0" err="1" smtClean="0"/>
              <a:t>0</a:t>
            </a:r>
            <a:r>
              <a:rPr lang="pl-PL" sz="1400" dirty="0" smtClean="0"/>
              <a:t>') </a:t>
            </a:r>
            <a:br>
              <a:rPr lang="pl-PL" sz="1400" dirty="0" smtClean="0"/>
            </a:br>
            <a:r>
              <a:rPr lang="pl-PL" sz="1400" dirty="0" smtClean="0"/>
              <a:t>        {  </a:t>
            </a:r>
            <a:r>
              <a:rPr lang="pl-PL" sz="1400" dirty="0" err="1" smtClean="0">
                <a:solidFill>
                  <a:srgbClr val="FF0000"/>
                </a:solidFill>
              </a:rPr>
              <a:t>pthread_mutex_unlock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smtClean="0"/>
              <a:t/>
            </a:r>
            <a:br>
              <a:rPr lang="pl-PL" sz="1400" dirty="0" smtClean="0"/>
            </a:br>
            <a:r>
              <a:rPr lang="pl-PL" sz="1400" dirty="0" smtClean="0"/>
              <a:t>            </a:t>
            </a:r>
            <a:r>
              <a:rPr lang="pl-PL" sz="1400" dirty="0" err="1" smtClean="0"/>
              <a:t>sleep</a:t>
            </a:r>
            <a:r>
              <a:rPr lang="pl-PL" sz="1400" dirty="0" smtClean="0"/>
              <a:t>(1); </a:t>
            </a:r>
            <a:br>
              <a:rPr lang="pl-PL" sz="1400" dirty="0" smtClean="0"/>
            </a:br>
            <a:r>
              <a:rPr lang="pl-PL" sz="1400" dirty="0" smtClean="0"/>
              <a:t>            </a:t>
            </a:r>
            <a:r>
              <a:rPr lang="pl-PL" sz="1400" dirty="0" err="1" smtClean="0">
                <a:solidFill>
                  <a:srgbClr val="FF0000"/>
                </a:solidFill>
              </a:rPr>
              <a:t>pthread_mutex_lock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smtClean="0"/>
              <a:t/>
            </a:r>
            <a:br>
              <a:rPr lang="pl-PL" sz="1400" dirty="0" smtClean="0"/>
            </a:br>
            <a:r>
              <a:rPr lang="pl-PL" sz="1400" dirty="0" smtClean="0"/>
              <a:t>        }}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pthread_mutex_unlock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smtClean="0"/>
              <a:t/>
            </a:r>
            <a:br>
              <a:rPr lang="pl-PL" sz="1400" dirty="0" smtClean="0"/>
            </a:br>
            <a:r>
              <a:rPr lang="pl-PL" sz="1400" dirty="0" smtClean="0"/>
              <a:t>    </a:t>
            </a:r>
            <a:r>
              <a:rPr lang="pl-PL" sz="1400" dirty="0" err="1" smtClean="0"/>
              <a:t>printf</a:t>
            </a:r>
            <a:r>
              <a:rPr lang="pl-PL" sz="1400" dirty="0" smtClean="0"/>
              <a:t>("\</a:t>
            </a:r>
            <a:r>
              <a:rPr lang="pl-PL" sz="1400" dirty="0" err="1" smtClean="0"/>
              <a:t>nWaiting</a:t>
            </a:r>
            <a:r>
              <a:rPr lang="pl-PL" sz="1400" dirty="0" smtClean="0"/>
              <a:t> for </a:t>
            </a:r>
            <a:r>
              <a:rPr lang="pl-PL" sz="1400" dirty="0" err="1" smtClean="0"/>
              <a:t>thread</a:t>
            </a:r>
            <a:r>
              <a:rPr lang="pl-PL" sz="1400" dirty="0" smtClean="0"/>
              <a:t> to </a:t>
            </a:r>
            <a:r>
              <a:rPr lang="pl-PL" sz="1400" dirty="0" err="1" smtClean="0"/>
              <a:t>finish...\n</a:t>
            </a:r>
            <a:r>
              <a:rPr lang="pl-PL" sz="1400" dirty="0" smtClean="0"/>
              <a:t>"); </a:t>
            </a:r>
            <a:br>
              <a:rPr lang="pl-PL" sz="1400" dirty="0" smtClean="0"/>
            </a:br>
            <a:r>
              <a:rPr lang="pl-PL" sz="1400" dirty="0" smtClean="0"/>
              <a:t>    </a:t>
            </a:r>
            <a:r>
              <a:rPr lang="pl-PL" sz="1400" dirty="0" err="1" smtClean="0"/>
              <a:t>res</a:t>
            </a:r>
            <a:r>
              <a:rPr lang="pl-PL" sz="1400" dirty="0" smtClean="0"/>
              <a:t> = </a:t>
            </a:r>
            <a:r>
              <a:rPr lang="pl-PL" sz="1400" dirty="0" err="1" smtClean="0"/>
              <a:t>pthread_join</a:t>
            </a:r>
            <a:r>
              <a:rPr lang="pl-PL" sz="1400" dirty="0" smtClean="0"/>
              <a:t>(</a:t>
            </a:r>
            <a:r>
              <a:rPr lang="pl-PL" sz="1400" dirty="0" err="1" smtClean="0"/>
              <a:t>a_thread</a:t>
            </a:r>
            <a:r>
              <a:rPr lang="pl-PL" sz="1400" dirty="0" smtClean="0"/>
              <a:t>, &amp;</a:t>
            </a:r>
            <a:r>
              <a:rPr lang="pl-PL" sz="1400" dirty="0" err="1" smtClean="0"/>
              <a:t>thread_result</a:t>
            </a:r>
            <a:r>
              <a:rPr lang="pl-PL" sz="1400" dirty="0" smtClean="0"/>
              <a:t>); </a:t>
            </a:r>
            <a:br>
              <a:rPr lang="pl-PL" sz="1400" dirty="0" smtClean="0"/>
            </a:br>
            <a:r>
              <a:rPr lang="pl-PL" sz="1400" dirty="0" smtClean="0"/>
              <a:t>    </a:t>
            </a:r>
            <a:r>
              <a:rPr lang="pl-PL" sz="1400" dirty="0" err="1" smtClean="0"/>
              <a:t>if</a:t>
            </a:r>
            <a:r>
              <a:rPr lang="pl-PL" sz="1400" dirty="0" smtClean="0"/>
              <a:t> (</a:t>
            </a:r>
            <a:r>
              <a:rPr lang="pl-PL" sz="1400" dirty="0" err="1" smtClean="0"/>
              <a:t>res</a:t>
            </a:r>
            <a:r>
              <a:rPr lang="pl-PL" sz="1400" dirty="0" smtClean="0"/>
              <a:t> != 0) </a:t>
            </a:r>
            <a:br>
              <a:rPr lang="pl-PL" sz="1400" dirty="0" smtClean="0"/>
            </a:br>
            <a:r>
              <a:rPr lang="pl-PL" sz="1400" dirty="0" smtClean="0"/>
              <a:t>    {  </a:t>
            </a:r>
            <a:r>
              <a:rPr lang="pl-PL" sz="1400" dirty="0" err="1" smtClean="0"/>
              <a:t>perror</a:t>
            </a:r>
            <a:r>
              <a:rPr lang="pl-PL" sz="1400" dirty="0" smtClean="0"/>
              <a:t>("</a:t>
            </a:r>
            <a:r>
              <a:rPr lang="pl-PL" sz="1400" dirty="0" err="1" smtClean="0"/>
              <a:t>Thread</a:t>
            </a:r>
            <a:r>
              <a:rPr lang="pl-PL" sz="1400" dirty="0" smtClean="0"/>
              <a:t> </a:t>
            </a:r>
            <a:r>
              <a:rPr lang="pl-PL" sz="1400" dirty="0" err="1" smtClean="0"/>
              <a:t>join</a:t>
            </a:r>
            <a:r>
              <a:rPr lang="pl-PL" sz="1400" dirty="0" smtClean="0"/>
              <a:t> </a:t>
            </a:r>
            <a:r>
              <a:rPr lang="pl-PL" sz="1400" dirty="0" err="1" smtClean="0"/>
              <a:t>failed</a:t>
            </a:r>
            <a:r>
              <a:rPr lang="pl-PL" sz="1400" dirty="0" smtClean="0"/>
              <a:t>"); </a:t>
            </a:r>
            <a:r>
              <a:rPr lang="pl-PL" sz="1400" dirty="0" err="1" smtClean="0"/>
              <a:t>exit</a:t>
            </a:r>
            <a:r>
              <a:rPr lang="pl-PL" sz="1400" dirty="0" smtClean="0"/>
              <a:t>(</a:t>
            </a:r>
            <a:r>
              <a:rPr lang="pl-PL" sz="1400" dirty="0" err="1" smtClean="0"/>
              <a:t>EXIT_FAILURE</a:t>
            </a:r>
            <a:r>
              <a:rPr lang="pl-PL" sz="1400" dirty="0" smtClean="0"/>
              <a:t>);} </a:t>
            </a:r>
            <a:br>
              <a:rPr lang="pl-PL" sz="1400" dirty="0" smtClean="0"/>
            </a:br>
            <a:r>
              <a:rPr lang="pl-PL" sz="1400" dirty="0" smtClean="0"/>
              <a:t>    </a:t>
            </a:r>
            <a:r>
              <a:rPr lang="pl-PL" sz="1400" dirty="0" err="1" smtClean="0"/>
              <a:t>printf</a:t>
            </a:r>
            <a:r>
              <a:rPr lang="pl-PL" sz="1400" dirty="0" smtClean="0"/>
              <a:t>("</a:t>
            </a:r>
            <a:r>
              <a:rPr lang="pl-PL" sz="1400" dirty="0" err="1" smtClean="0"/>
              <a:t>Thread</a:t>
            </a:r>
            <a:r>
              <a:rPr lang="pl-PL" sz="1400" dirty="0" smtClean="0"/>
              <a:t> </a:t>
            </a:r>
            <a:r>
              <a:rPr lang="pl-PL" sz="1400" dirty="0" err="1" smtClean="0"/>
              <a:t>joined\n</a:t>
            </a:r>
            <a:r>
              <a:rPr lang="pl-PL" sz="1400" dirty="0" smtClean="0"/>
              <a:t>"); </a:t>
            </a:r>
            <a:br>
              <a:rPr lang="pl-PL" sz="1400" dirty="0" smtClean="0"/>
            </a:br>
            <a:r>
              <a:rPr lang="pl-PL" sz="1400" dirty="0" smtClean="0"/>
              <a:t>    </a:t>
            </a:r>
            <a:r>
              <a:rPr lang="pl-PL" sz="1400" dirty="0" err="1" smtClean="0"/>
              <a:t>pthread_mutex_destroy</a:t>
            </a:r>
            <a:r>
              <a:rPr lang="pl-PL" sz="1400" dirty="0" smtClean="0"/>
              <a:t>(&amp;</a:t>
            </a:r>
            <a:r>
              <a:rPr lang="pl-PL" sz="1400" dirty="0" err="1" smtClean="0"/>
              <a:t>work_mutex</a:t>
            </a:r>
            <a:r>
              <a:rPr lang="pl-PL" sz="1400" dirty="0" smtClean="0"/>
              <a:t>); </a:t>
            </a:r>
            <a:br>
              <a:rPr lang="pl-PL" sz="1400" dirty="0" smtClean="0"/>
            </a:br>
            <a:r>
              <a:rPr lang="pl-PL" sz="1400" dirty="0" smtClean="0"/>
              <a:t>    </a:t>
            </a:r>
            <a:r>
              <a:rPr lang="pl-PL" sz="1400" dirty="0" err="1" smtClean="0"/>
              <a:t>exit</a:t>
            </a:r>
            <a:r>
              <a:rPr lang="pl-PL" sz="1400" dirty="0" smtClean="0"/>
              <a:t>(</a:t>
            </a:r>
            <a:r>
              <a:rPr lang="pl-PL" sz="1400" dirty="0" err="1" smtClean="0"/>
              <a:t>EXIT_SUCCESS</a:t>
            </a:r>
            <a:r>
              <a:rPr lang="pl-PL" sz="1400" dirty="0" smtClean="0"/>
              <a:t>); } </a:t>
            </a:r>
            <a:br>
              <a:rPr lang="pl-PL" sz="1400" dirty="0" smtClean="0"/>
            </a:br>
            <a:r>
              <a:rPr lang="pl-PL" sz="1400" dirty="0" err="1" smtClean="0"/>
              <a:t>void</a:t>
            </a:r>
            <a:r>
              <a:rPr lang="pl-PL" sz="1400" dirty="0" smtClean="0"/>
              <a:t> *thread_function2(</a:t>
            </a:r>
            <a:r>
              <a:rPr lang="pl-PL" sz="1400" dirty="0" err="1" smtClean="0"/>
              <a:t>void</a:t>
            </a:r>
            <a:r>
              <a:rPr lang="pl-PL" sz="1400" dirty="0" smtClean="0"/>
              <a:t> *</a:t>
            </a:r>
            <a:r>
              <a:rPr lang="pl-PL" sz="1400" dirty="0" err="1" smtClean="0"/>
              <a:t>arg</a:t>
            </a:r>
            <a:r>
              <a:rPr lang="pl-PL" sz="1400" dirty="0" smtClean="0"/>
              <a:t>) { </a:t>
            </a:r>
            <a:r>
              <a:rPr lang="pl-PL" sz="1400" dirty="0" err="1" smtClean="0"/>
              <a:t>sleep</a:t>
            </a:r>
            <a:r>
              <a:rPr lang="pl-PL" sz="1400" dirty="0" smtClean="0"/>
              <a:t>(1);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smtClean="0"/>
              <a:t/>
            </a:r>
            <a:br>
              <a:rPr lang="pl-PL" sz="1400" dirty="0" smtClean="0"/>
            </a:br>
            <a:r>
              <a:rPr lang="pl-PL" sz="1400" dirty="0" smtClean="0"/>
              <a:t>    </a:t>
            </a:r>
            <a:r>
              <a:rPr lang="pl-PL" sz="1400" dirty="0" err="1" smtClean="0"/>
              <a:t>while</a:t>
            </a:r>
            <a:r>
              <a:rPr lang="pl-PL" sz="1400" dirty="0" smtClean="0"/>
              <a:t>(</a:t>
            </a:r>
            <a:r>
              <a:rPr lang="pl-PL" sz="1400" dirty="0" err="1" smtClean="0"/>
              <a:t>strncmp</a:t>
            </a:r>
            <a:r>
              <a:rPr lang="pl-PL" sz="1400" dirty="0" smtClean="0"/>
              <a:t>("</a:t>
            </a:r>
            <a:r>
              <a:rPr lang="pl-PL" sz="1400" dirty="0" err="1" smtClean="0"/>
              <a:t>end</a:t>
            </a:r>
            <a:r>
              <a:rPr lang="pl-PL" sz="1400" dirty="0" smtClean="0"/>
              <a:t>", </a:t>
            </a:r>
            <a:r>
              <a:rPr lang="pl-PL" sz="1400" dirty="0" err="1" smtClean="0"/>
              <a:t>work_area</a:t>
            </a:r>
            <a:r>
              <a:rPr lang="pl-PL" sz="1400" dirty="0" smtClean="0"/>
              <a:t>, 3) != 0) </a:t>
            </a:r>
            <a:br>
              <a:rPr lang="pl-PL" sz="1400" dirty="0" smtClean="0"/>
            </a:br>
            <a:r>
              <a:rPr lang="pl-PL" sz="1400" dirty="0" smtClean="0"/>
              <a:t>    {</a:t>
            </a:r>
            <a:r>
              <a:rPr lang="pl-PL" sz="1400" dirty="0" err="1" smtClean="0"/>
              <a:t>printf</a:t>
            </a:r>
            <a:r>
              <a:rPr lang="pl-PL" sz="1400" dirty="0" smtClean="0"/>
              <a:t>("</a:t>
            </a:r>
            <a:r>
              <a:rPr lang="pl-PL" sz="1400" dirty="0" err="1" smtClean="0"/>
              <a:t>You</a:t>
            </a:r>
            <a:r>
              <a:rPr lang="pl-PL" sz="1400" dirty="0" smtClean="0"/>
              <a:t> </a:t>
            </a:r>
            <a:r>
              <a:rPr lang="pl-PL" sz="1400" dirty="0" err="1" smtClean="0"/>
              <a:t>input</a:t>
            </a:r>
            <a:r>
              <a:rPr lang="pl-PL" sz="1400" dirty="0" smtClean="0"/>
              <a:t> %d </a:t>
            </a:r>
            <a:r>
              <a:rPr lang="pl-PL" sz="1400" dirty="0" err="1" smtClean="0"/>
              <a:t>characters\n</a:t>
            </a:r>
            <a:r>
              <a:rPr lang="pl-PL" sz="1400" dirty="0" smtClean="0"/>
              <a:t>", </a:t>
            </a:r>
            <a:r>
              <a:rPr lang="pl-PL" sz="1400" dirty="0" err="1" smtClean="0"/>
              <a:t>strlen</a:t>
            </a:r>
            <a:r>
              <a:rPr lang="pl-PL" sz="1400" dirty="0" smtClean="0"/>
              <a:t>(</a:t>
            </a:r>
            <a:r>
              <a:rPr lang="pl-PL" sz="1400" dirty="0" err="1" smtClean="0"/>
              <a:t>work_area</a:t>
            </a:r>
            <a:r>
              <a:rPr lang="pl-PL" sz="1400" dirty="0" smtClean="0"/>
              <a:t>) -1);   </a:t>
            </a:r>
            <a:r>
              <a:rPr lang="pl-PL" sz="1400" dirty="0" err="1" smtClean="0"/>
              <a:t>work_area</a:t>
            </a:r>
            <a:r>
              <a:rPr lang="pl-PL" sz="1400" dirty="0" smtClean="0"/>
              <a:t>[0] = '\0';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pthread_mutex_unlock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err="1" smtClean="0"/>
              <a:t>sleep</a:t>
            </a:r>
            <a:r>
              <a:rPr lang="pl-PL" sz="1400" dirty="0" smtClean="0"/>
              <a:t>(1);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smtClean="0"/>
              <a:t/>
            </a:r>
            <a:br>
              <a:rPr lang="pl-PL" sz="1400" dirty="0" smtClean="0"/>
            </a:br>
            <a:r>
              <a:rPr lang="pl-PL" sz="1400" dirty="0" smtClean="0"/>
              <a:t>        </a:t>
            </a:r>
            <a:r>
              <a:rPr lang="pl-PL" sz="1400" dirty="0" err="1" smtClean="0"/>
              <a:t>while</a:t>
            </a:r>
            <a:r>
              <a:rPr lang="pl-PL" sz="1400" dirty="0" smtClean="0"/>
              <a:t> (</a:t>
            </a:r>
            <a:r>
              <a:rPr lang="pl-PL" sz="1400" dirty="0" err="1" smtClean="0"/>
              <a:t>work_area</a:t>
            </a:r>
            <a:r>
              <a:rPr lang="pl-PL" sz="1400" dirty="0" smtClean="0"/>
              <a:t>[0] == '\</a:t>
            </a:r>
            <a:r>
              <a:rPr lang="pl-PL" sz="1400" dirty="0" err="1" smtClean="0"/>
              <a:t>0</a:t>
            </a:r>
            <a:r>
              <a:rPr lang="pl-PL" sz="1400" dirty="0" smtClean="0"/>
              <a:t>' )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pthread_mutex_unlock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err="1" smtClean="0"/>
              <a:t>sleep</a:t>
            </a:r>
            <a:r>
              <a:rPr lang="pl-PL" sz="1400" dirty="0" smtClean="0"/>
              <a:t>(1);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a:t>
            </a:r>
            <a:r>
              <a:rPr lang="pl-PL" sz="1400" dirty="0" smtClean="0"/>
              <a:t> } } </a:t>
            </a:r>
            <a:br>
              <a:rPr lang="pl-PL" sz="1400" dirty="0" smtClean="0"/>
            </a:br>
            <a:r>
              <a:rPr lang="pl-PL" sz="1400" dirty="0" smtClean="0"/>
              <a:t>    time_to_exit=1;  </a:t>
            </a:r>
            <a:r>
              <a:rPr lang="pl-PL" sz="1400" dirty="0" err="1" smtClean="0"/>
              <a:t>work_area</a:t>
            </a:r>
            <a:r>
              <a:rPr lang="pl-PL" sz="1400" dirty="0" smtClean="0"/>
              <a:t>[0] = '\0'; </a:t>
            </a:r>
            <a:br>
              <a:rPr lang="pl-PL" sz="1400" dirty="0" smtClean="0"/>
            </a:br>
            <a:r>
              <a:rPr lang="pl-PL" sz="1400" dirty="0" smtClean="0"/>
              <a:t>   </a:t>
            </a:r>
            <a:r>
              <a:rPr lang="pl-PL" sz="1400" dirty="0" smtClean="0">
                <a:solidFill>
                  <a:srgbClr val="FF0000"/>
                </a:solidFill>
              </a:rPr>
              <a:t> </a:t>
            </a:r>
            <a:r>
              <a:rPr lang="pl-PL" sz="1400" dirty="0" err="1" smtClean="0">
                <a:solidFill>
                  <a:srgbClr val="FF0000"/>
                </a:solidFill>
              </a:rPr>
              <a:t>pthread_mutex_unlock</a:t>
            </a:r>
            <a:r>
              <a:rPr lang="pl-PL" sz="1400" dirty="0" smtClean="0">
                <a:solidFill>
                  <a:srgbClr val="FF0000"/>
                </a:solidFill>
              </a:rPr>
              <a:t>(&amp;</a:t>
            </a:r>
            <a:r>
              <a:rPr lang="pl-PL" sz="1400" dirty="0" err="1" smtClean="0">
                <a:solidFill>
                  <a:srgbClr val="FF0000"/>
                </a:solidFill>
              </a:rPr>
              <a:t>work_mutex</a:t>
            </a:r>
            <a:r>
              <a:rPr lang="pl-PL" sz="1400" dirty="0" smtClean="0">
                <a:solidFill>
                  <a:srgbClr val="FF0000"/>
                </a:solidFill>
              </a:rPr>
              <a:t>); </a:t>
            </a:r>
            <a:r>
              <a:rPr lang="pl-PL" sz="1400" dirty="0" smtClean="0"/>
              <a:t/>
            </a:r>
            <a:br>
              <a:rPr lang="pl-PL" sz="1400" dirty="0" smtClean="0"/>
            </a:br>
            <a:r>
              <a:rPr lang="pl-PL" sz="1400" dirty="0" smtClean="0"/>
              <a:t>    </a:t>
            </a:r>
            <a:r>
              <a:rPr lang="pl-PL" sz="1400" dirty="0" err="1" smtClean="0"/>
              <a:t>pthread_exit</a:t>
            </a:r>
            <a:r>
              <a:rPr lang="pl-PL" sz="1400" dirty="0" smtClean="0"/>
              <a:t>(0);} </a:t>
            </a:r>
            <a:endParaRPr lang="pl-PL" sz="1400" dirty="0"/>
          </a:p>
        </p:txBody>
      </p:sp>
    </p:spTree>
    <p:extLst>
      <p:ext uri="{BB962C8B-B14F-4D97-AF65-F5344CB8AC3E}">
        <p14:creationId xmlns="" xmlns:p14="http://schemas.microsoft.com/office/powerpoint/2010/main" val="39174700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18058"/>
          </a:xfrm>
        </p:spPr>
        <p:txBody>
          <a:bodyPr>
            <a:normAutofit fontScale="90000"/>
          </a:bodyPr>
          <a:lstStyle/>
          <a:p>
            <a:r>
              <a:rPr lang="pl-PL" dirty="0" smtClean="0"/>
              <a:t>Wyjście programu</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22</a:t>
            </a:fld>
            <a:endParaRPr lang="pl-PL"/>
          </a:p>
        </p:txBody>
      </p:sp>
      <p:sp>
        <p:nvSpPr>
          <p:cNvPr id="6" name="Prostokąt 5"/>
          <p:cNvSpPr/>
          <p:nvPr/>
        </p:nvSpPr>
        <p:spPr>
          <a:xfrm>
            <a:off x="755576" y="1340768"/>
            <a:ext cx="4572000" cy="2308324"/>
          </a:xfrm>
          <a:prstGeom prst="rect">
            <a:avLst/>
          </a:prstGeom>
          <a:ln>
            <a:solidFill>
              <a:schemeClr val="accent1"/>
            </a:solidFill>
          </a:ln>
        </p:spPr>
        <p:txBody>
          <a:bodyPr>
            <a:spAutoFit/>
          </a:bodyPr>
          <a:lstStyle/>
          <a:p>
            <a:r>
              <a:rPr lang="en-US" dirty="0"/>
              <a:t>Input some text. Enter ‘end’ to finish</a:t>
            </a:r>
          </a:p>
          <a:p>
            <a:r>
              <a:rPr lang="pl-PL" dirty="0" err="1"/>
              <a:t>Whit</a:t>
            </a:r>
            <a:endParaRPr lang="pl-PL" dirty="0"/>
          </a:p>
          <a:p>
            <a:r>
              <a:rPr lang="pl-PL" dirty="0" err="1"/>
              <a:t>You</a:t>
            </a:r>
            <a:r>
              <a:rPr lang="pl-PL" dirty="0"/>
              <a:t> </a:t>
            </a:r>
            <a:r>
              <a:rPr lang="pl-PL" dirty="0" err="1"/>
              <a:t>input</a:t>
            </a:r>
            <a:r>
              <a:rPr lang="pl-PL" dirty="0"/>
              <a:t> 4 </a:t>
            </a:r>
            <a:r>
              <a:rPr lang="pl-PL" dirty="0" err="1"/>
              <a:t>characters</a:t>
            </a:r>
            <a:endParaRPr lang="pl-PL" dirty="0"/>
          </a:p>
          <a:p>
            <a:r>
              <a:rPr lang="pl-PL" dirty="0"/>
              <a:t>The </a:t>
            </a:r>
            <a:r>
              <a:rPr lang="pl-PL" dirty="0" err="1"/>
              <a:t>Crow</a:t>
            </a:r>
            <a:r>
              <a:rPr lang="pl-PL" dirty="0"/>
              <a:t> Road</a:t>
            </a:r>
          </a:p>
          <a:p>
            <a:r>
              <a:rPr lang="pl-PL" dirty="0" err="1"/>
              <a:t>You</a:t>
            </a:r>
            <a:r>
              <a:rPr lang="pl-PL" dirty="0"/>
              <a:t> </a:t>
            </a:r>
            <a:r>
              <a:rPr lang="pl-PL" dirty="0" err="1"/>
              <a:t>input</a:t>
            </a:r>
            <a:r>
              <a:rPr lang="pl-PL" dirty="0"/>
              <a:t> 13 </a:t>
            </a:r>
            <a:r>
              <a:rPr lang="pl-PL" dirty="0" err="1"/>
              <a:t>characters</a:t>
            </a:r>
            <a:endParaRPr lang="pl-PL" dirty="0"/>
          </a:p>
          <a:p>
            <a:r>
              <a:rPr lang="pl-PL" dirty="0"/>
              <a:t>end</a:t>
            </a:r>
          </a:p>
          <a:p>
            <a:r>
              <a:rPr lang="en-US" dirty="0"/>
              <a:t>Waiting for thread to finish...</a:t>
            </a:r>
          </a:p>
          <a:p>
            <a:r>
              <a:rPr lang="pl-PL" dirty="0" err="1"/>
              <a:t>Thread</a:t>
            </a:r>
            <a:r>
              <a:rPr lang="pl-PL" dirty="0"/>
              <a:t> </a:t>
            </a:r>
            <a:r>
              <a:rPr lang="pl-PL" dirty="0" err="1"/>
              <a:t>joined</a:t>
            </a:r>
            <a:endParaRPr lang="pl-PL" dirty="0"/>
          </a:p>
        </p:txBody>
      </p:sp>
    </p:spTree>
    <p:extLst>
      <p:ext uri="{BB962C8B-B14F-4D97-AF65-F5344CB8AC3E}">
        <p14:creationId xmlns="" xmlns:p14="http://schemas.microsoft.com/office/powerpoint/2010/main" val="7227312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562074"/>
          </a:xfrm>
        </p:spPr>
        <p:txBody>
          <a:bodyPr>
            <a:normAutofit fontScale="90000"/>
          </a:bodyPr>
          <a:lstStyle/>
          <a:p>
            <a:r>
              <a:rPr lang="pl-PL" dirty="0" smtClean="0"/>
              <a:t>Jak to działa? (1)</a:t>
            </a:r>
            <a:endParaRPr lang="pl-PL" dirty="0"/>
          </a:p>
        </p:txBody>
      </p:sp>
      <p:sp>
        <p:nvSpPr>
          <p:cNvPr id="3" name="Symbol zastępczy zawartości 2"/>
          <p:cNvSpPr>
            <a:spLocks noGrp="1"/>
          </p:cNvSpPr>
          <p:nvPr>
            <p:ph idx="1"/>
          </p:nvPr>
        </p:nvSpPr>
        <p:spPr>
          <a:xfrm>
            <a:off x="179512" y="1052736"/>
            <a:ext cx="8712968" cy="5400600"/>
          </a:xfrm>
        </p:spPr>
        <p:txBody>
          <a:bodyPr>
            <a:normAutofit fontScale="70000" lnSpcReduction="20000"/>
          </a:bodyPr>
          <a:lstStyle/>
          <a:p>
            <a:r>
              <a:rPr lang="pl-PL" dirty="0" smtClean="0"/>
              <a:t>W obszarze zmiennych globalnych </a:t>
            </a:r>
            <a:r>
              <a:rPr lang="pl-PL" dirty="0"/>
              <a:t>zadeklarowano </a:t>
            </a:r>
            <a:r>
              <a:rPr lang="pl-PL" dirty="0" smtClean="0"/>
              <a:t>nowe zmienne </a:t>
            </a:r>
            <a:r>
              <a:rPr lang="pl-PL" dirty="0" err="1" smtClean="0"/>
              <a:t>work_mutex</a:t>
            </a:r>
            <a:r>
              <a:rPr lang="pl-PL" dirty="0" smtClean="0"/>
              <a:t> </a:t>
            </a:r>
            <a:r>
              <a:rPr lang="pl-PL" dirty="0"/>
              <a:t>i </a:t>
            </a:r>
            <a:r>
              <a:rPr lang="pl-PL" dirty="0" err="1" smtClean="0"/>
              <a:t>time_to_exit</a:t>
            </a:r>
            <a:endParaRPr lang="pl-PL" dirty="0" smtClean="0"/>
          </a:p>
          <a:p>
            <a:r>
              <a:rPr lang="pl-PL" dirty="0" smtClean="0"/>
              <a:t>W głównej funkcji programu zainicjalizowano </a:t>
            </a:r>
            <a:r>
              <a:rPr lang="pl-PL" dirty="0" err="1" smtClean="0"/>
              <a:t>mutex</a:t>
            </a:r>
            <a:endParaRPr lang="pl-PL" dirty="0" smtClean="0"/>
          </a:p>
          <a:p>
            <a:r>
              <a:rPr lang="pl-PL" dirty="0" smtClean="0"/>
              <a:t>Powołano nowy wątek który:</a:t>
            </a:r>
          </a:p>
          <a:p>
            <a:pPr lvl="1"/>
            <a:r>
              <a:rPr lang="pl-PL" dirty="0" smtClean="0"/>
              <a:t>próbuje zamknąć </a:t>
            </a:r>
            <a:r>
              <a:rPr lang="pl-PL" dirty="0" err="1" smtClean="0"/>
              <a:t>mutex</a:t>
            </a:r>
            <a:r>
              <a:rPr lang="pl-PL" dirty="0" smtClean="0"/>
              <a:t> (jeśli jest zamknięty, to oczekuje na jego otwarcie), </a:t>
            </a:r>
          </a:p>
          <a:p>
            <a:pPr lvl="1"/>
            <a:r>
              <a:rPr lang="pl-PL" dirty="0" smtClean="0"/>
              <a:t>sprawdza, czy spełniony jest warunek zakończenia wątku, jeśli tak, ustawia zmienną </a:t>
            </a:r>
            <a:r>
              <a:rPr lang="pl-PL" dirty="0" err="1" smtClean="0"/>
              <a:t>time_to_exit</a:t>
            </a:r>
            <a:r>
              <a:rPr lang="pl-PL" dirty="0" smtClean="0"/>
              <a:t> na 1 i pierwszy element tablicy </a:t>
            </a:r>
            <a:r>
              <a:rPr lang="pl-PL" dirty="0" err="1" smtClean="0"/>
              <a:t>work_area</a:t>
            </a:r>
            <a:r>
              <a:rPr lang="pl-PL" dirty="0" smtClean="0"/>
              <a:t> na 0, otwiera </a:t>
            </a:r>
            <a:r>
              <a:rPr lang="pl-PL" dirty="0" err="1" smtClean="0"/>
              <a:t>mutex</a:t>
            </a:r>
            <a:endParaRPr lang="pl-PL" dirty="0" smtClean="0"/>
          </a:p>
          <a:p>
            <a:pPr lvl="1"/>
            <a:r>
              <a:rPr lang="pl-PL" dirty="0"/>
              <a:t>j</a:t>
            </a:r>
            <a:r>
              <a:rPr lang="pl-PL" dirty="0" smtClean="0"/>
              <a:t>eśli nie, to </a:t>
            </a:r>
            <a:r>
              <a:rPr lang="pl-PL" dirty="0"/>
              <a:t>o</a:t>
            </a:r>
            <a:r>
              <a:rPr lang="pl-PL" dirty="0" smtClean="0"/>
              <a:t>bliczana jest długość tekstu i ustawiana pierwszy element tablicy </a:t>
            </a:r>
            <a:r>
              <a:rPr lang="pl-PL" dirty="0" err="1"/>
              <a:t>work_area</a:t>
            </a:r>
            <a:r>
              <a:rPr lang="pl-PL" dirty="0"/>
              <a:t> na </a:t>
            </a:r>
            <a:r>
              <a:rPr lang="pl-PL" dirty="0" smtClean="0"/>
              <a:t>0, następuje też otwarcie </a:t>
            </a:r>
            <a:r>
              <a:rPr lang="pl-PL" dirty="0" err="1" smtClean="0"/>
              <a:t>mutex’a</a:t>
            </a:r>
            <a:r>
              <a:rPr lang="pl-PL" dirty="0" smtClean="0"/>
              <a:t> (ustawienie pierwszego elementu tablicy na 0 oznacza, że wątek zakończył swoje przetwarzanie współdzielonej zmiennej)</a:t>
            </a:r>
          </a:p>
          <a:p>
            <a:pPr lvl="1"/>
            <a:r>
              <a:rPr lang="pl-PL" dirty="0"/>
              <a:t>p</a:t>
            </a:r>
            <a:r>
              <a:rPr lang="pl-PL" dirty="0" smtClean="0"/>
              <a:t>o odczekaniu 1 sekundy wątek próbuje zamknąć </a:t>
            </a:r>
            <a:r>
              <a:rPr lang="pl-PL" dirty="0" err="1" smtClean="0"/>
              <a:t>mutex</a:t>
            </a:r>
            <a:endParaRPr lang="pl-PL" dirty="0" smtClean="0"/>
          </a:p>
          <a:p>
            <a:pPr lvl="1"/>
            <a:r>
              <a:rPr lang="pl-PL" dirty="0"/>
              <a:t>j</a:t>
            </a:r>
            <a:r>
              <a:rPr lang="pl-PL" dirty="0" smtClean="0"/>
              <a:t>eśli zamknięcie się powiedzie, to  cyklicznie sprawdza, czy pierwszy element tablicy jest w dalszym ciągu 0, zwalnia </a:t>
            </a:r>
            <a:r>
              <a:rPr lang="pl-PL" dirty="0" err="1" smtClean="0"/>
              <a:t>mutex</a:t>
            </a:r>
            <a:r>
              <a:rPr lang="pl-PL" dirty="0" smtClean="0"/>
              <a:t>, odczekuje 1 sekundę, próbuje zamknąć </a:t>
            </a:r>
            <a:r>
              <a:rPr lang="pl-PL" dirty="0" err="1" smtClean="0"/>
              <a:t>mutex</a:t>
            </a:r>
            <a:endParaRPr lang="pl-PL" dirty="0" smtClean="0"/>
          </a:p>
          <a:p>
            <a:pPr lvl="1"/>
            <a:r>
              <a:rPr lang="pl-PL" dirty="0" smtClean="0"/>
              <a:t>jeśli zawartość tablicy ulegnie zmianie, to pętla sprawdzająca jest przerywana, </a:t>
            </a:r>
            <a:r>
              <a:rPr lang="pl-PL" dirty="0" err="1" smtClean="0"/>
              <a:t>mutex</a:t>
            </a:r>
            <a:r>
              <a:rPr lang="pl-PL" dirty="0" smtClean="0"/>
              <a:t> pozostaje zamknięty</a:t>
            </a:r>
          </a:p>
          <a:p>
            <a:pPr lvl="1"/>
            <a:endParaRPr lang="pl-PL" dirty="0" smtClean="0"/>
          </a:p>
          <a:p>
            <a:pPr lvl="1"/>
            <a:endParaRPr lang="pl-PL" dirty="0" smtClean="0"/>
          </a:p>
          <a:p>
            <a:pPr lvl="1"/>
            <a:endParaRPr lang="pl-PL" dirty="0" smtClean="0"/>
          </a:p>
          <a:p>
            <a:pPr lvl="1"/>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23</a:t>
            </a:fld>
            <a:endParaRPr lang="pl-PL"/>
          </a:p>
        </p:txBody>
      </p:sp>
    </p:spTree>
    <p:extLst>
      <p:ext uri="{BB962C8B-B14F-4D97-AF65-F5344CB8AC3E}">
        <p14:creationId xmlns="" xmlns:p14="http://schemas.microsoft.com/office/powerpoint/2010/main" val="40342384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562074"/>
          </a:xfrm>
        </p:spPr>
        <p:txBody>
          <a:bodyPr>
            <a:normAutofit fontScale="90000"/>
          </a:bodyPr>
          <a:lstStyle/>
          <a:p>
            <a:r>
              <a:rPr lang="pl-PL" dirty="0" smtClean="0"/>
              <a:t>Jak to działa? (2)</a:t>
            </a:r>
            <a:endParaRPr lang="pl-PL" dirty="0"/>
          </a:p>
        </p:txBody>
      </p:sp>
      <p:sp>
        <p:nvSpPr>
          <p:cNvPr id="3" name="Symbol zastępczy zawartości 2"/>
          <p:cNvSpPr>
            <a:spLocks noGrp="1"/>
          </p:cNvSpPr>
          <p:nvPr>
            <p:ph idx="1"/>
          </p:nvPr>
        </p:nvSpPr>
        <p:spPr>
          <a:xfrm>
            <a:off x="179512" y="1052736"/>
            <a:ext cx="8712968" cy="5400600"/>
          </a:xfrm>
        </p:spPr>
        <p:txBody>
          <a:bodyPr>
            <a:normAutofit fontScale="77500" lnSpcReduction="20000"/>
          </a:bodyPr>
          <a:lstStyle/>
          <a:p>
            <a:r>
              <a:rPr lang="pl-PL" dirty="0" smtClean="0"/>
              <a:t>W wątku macierzystym :</a:t>
            </a:r>
          </a:p>
          <a:p>
            <a:pPr lvl="1"/>
            <a:r>
              <a:rPr lang="pl-PL" dirty="0"/>
              <a:t>n</a:t>
            </a:r>
            <a:r>
              <a:rPr lang="pl-PL" dirty="0" smtClean="0"/>
              <a:t>astępuje próba zamknięcia </a:t>
            </a:r>
            <a:r>
              <a:rPr lang="pl-PL" dirty="0" err="1" smtClean="0"/>
              <a:t>mutex’a</a:t>
            </a:r>
            <a:endParaRPr lang="pl-PL" dirty="0" smtClean="0"/>
          </a:p>
          <a:p>
            <a:pPr lvl="1"/>
            <a:r>
              <a:rPr lang="pl-PL" dirty="0"/>
              <a:t>k</a:t>
            </a:r>
            <a:r>
              <a:rPr lang="pl-PL" dirty="0" smtClean="0"/>
              <a:t>iedy zamknięcie się powiedzie w pętli następuje odczytywanie tekstów wprowadzanych przez użytkownika (tekst „end” kończy działanie programu) i odblokowanie </a:t>
            </a:r>
            <a:r>
              <a:rPr lang="pl-PL" dirty="0" err="1" smtClean="0"/>
              <a:t>mutexa</a:t>
            </a:r>
            <a:endParaRPr lang="pl-PL" dirty="0" smtClean="0"/>
          </a:p>
          <a:p>
            <a:pPr lvl="1"/>
            <a:r>
              <a:rPr lang="pl-PL" dirty="0"/>
              <a:t>w</a:t>
            </a:r>
            <a:r>
              <a:rPr lang="pl-PL" dirty="0" smtClean="0"/>
              <a:t> wewnętrznej pętli następuje  sprawdzenie, czy tekst nie został przetworzony, sprawdzenie następuje  z zachowaniem wzajemnego wykluczania w dostępie do współdzielonej zmiennej (próba zamknięcia a potem otwarcie </a:t>
            </a:r>
            <a:r>
              <a:rPr lang="pl-PL" dirty="0" err="1" smtClean="0"/>
              <a:t>mutex’a</a:t>
            </a:r>
            <a:r>
              <a:rPr lang="pl-PL" dirty="0" smtClean="0"/>
              <a:t>)</a:t>
            </a:r>
          </a:p>
          <a:p>
            <a:pPr lvl="1"/>
            <a:r>
              <a:rPr lang="pl-PL" dirty="0"/>
              <a:t>p</a:t>
            </a:r>
            <a:r>
              <a:rPr lang="pl-PL" dirty="0" smtClean="0"/>
              <a:t>o wykryciu odebrania danych przez wątek przetwarzający następuje ponownie </a:t>
            </a:r>
            <a:r>
              <a:rPr lang="pl-PL" smtClean="0"/>
              <a:t>próba przejęcia </a:t>
            </a:r>
            <a:r>
              <a:rPr lang="pl-PL" dirty="0" smtClean="0"/>
              <a:t>dostępu do danych współdzielonych i wpisanie do nich nowego tekstu </a:t>
            </a:r>
          </a:p>
          <a:p>
            <a:pPr lvl="1"/>
            <a:r>
              <a:rPr lang="pl-PL" dirty="0" smtClean="0"/>
              <a:t>po wpisaniu do tablicy współdzielonej tekstu „end” następuje zamknięcie wątku macierzystego i potomnego.</a:t>
            </a:r>
          </a:p>
          <a:p>
            <a:r>
              <a:rPr lang="pl-PL" b="1" dirty="0" smtClean="0">
                <a:solidFill>
                  <a:srgbClr val="FF0000"/>
                </a:solidFill>
              </a:rPr>
              <a:t>Uwagi:</a:t>
            </a:r>
          </a:p>
          <a:p>
            <a:pPr lvl="1"/>
            <a:r>
              <a:rPr lang="pl-PL" b="1" dirty="0" smtClean="0">
                <a:solidFill>
                  <a:srgbClr val="FF0000"/>
                </a:solidFill>
              </a:rPr>
              <a:t>Oba wątki stosują swego rodzaju </a:t>
            </a:r>
            <a:r>
              <a:rPr lang="pl-PL" b="1" dirty="0" err="1" smtClean="0">
                <a:solidFill>
                  <a:srgbClr val="FF0000"/>
                </a:solidFill>
              </a:rPr>
              <a:t>pooling</a:t>
            </a:r>
            <a:r>
              <a:rPr lang="pl-PL" b="1" dirty="0" smtClean="0">
                <a:solidFill>
                  <a:srgbClr val="FF0000"/>
                </a:solidFill>
              </a:rPr>
              <a:t> do wykrywania zmiany stanu zmiennej dzielonej. </a:t>
            </a:r>
          </a:p>
          <a:p>
            <a:pPr lvl="1"/>
            <a:endParaRPr lang="pl-PL" dirty="0" smtClean="0"/>
          </a:p>
          <a:p>
            <a:pPr lvl="1"/>
            <a:endParaRPr lang="pl-PL" dirty="0" smtClean="0"/>
          </a:p>
          <a:p>
            <a:pPr lvl="1"/>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24</a:t>
            </a:fld>
            <a:endParaRPr lang="pl-PL"/>
          </a:p>
        </p:txBody>
      </p:sp>
    </p:spTree>
    <p:extLst>
      <p:ext uri="{BB962C8B-B14F-4D97-AF65-F5344CB8AC3E}">
        <p14:creationId xmlns="" xmlns:p14="http://schemas.microsoft.com/office/powerpoint/2010/main" val="3508372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dirty="0" smtClean="0"/>
              <a:t>A gdyby zastosować semafor do „potwierdzania”</a:t>
            </a:r>
            <a:r>
              <a:rPr lang="pl-PL" dirty="0" smtClean="0"/>
              <a:t> </a:t>
            </a: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25</a:t>
            </a:fld>
            <a:endParaRPr lang="pl-PL"/>
          </a:p>
        </p:txBody>
      </p:sp>
      <p:sp>
        <p:nvSpPr>
          <p:cNvPr id="6" name="Text Box 4"/>
          <p:cNvSpPr txBox="1">
            <a:spLocks noChangeArrowheads="1"/>
          </p:cNvSpPr>
          <p:nvPr/>
        </p:nvSpPr>
        <p:spPr bwMode="auto">
          <a:xfrm>
            <a:off x="5004048" y="2708920"/>
            <a:ext cx="3589444" cy="2010807"/>
          </a:xfrm>
          <a:prstGeom prst="rect">
            <a:avLst/>
          </a:prstGeom>
          <a:noFill/>
          <a:ln w="9525">
            <a:solidFill>
              <a:srgbClr val="CC33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CC3300"/>
                </a:solidFill>
                <a:latin typeface="Courier New" pitchFamily="49" charset="0"/>
              </a:rPr>
              <a:t>process</a:t>
            </a:r>
            <a:r>
              <a:rPr lang="en-GB" dirty="0">
                <a:solidFill>
                  <a:srgbClr val="CC3300"/>
                </a:solidFill>
                <a:latin typeface="Courier New" pitchFamily="49" charset="0"/>
              </a:rPr>
              <a:t> </a:t>
            </a:r>
            <a:r>
              <a:rPr lang="en-GB" dirty="0" smtClean="0">
                <a:solidFill>
                  <a:srgbClr val="CC3300"/>
                </a:solidFill>
                <a:latin typeface="Courier New" pitchFamily="49" charset="0"/>
              </a:rPr>
              <a:t>P</a:t>
            </a:r>
            <a:r>
              <a:rPr lang="pl-PL" dirty="0" smtClean="0">
                <a:solidFill>
                  <a:srgbClr val="CC3300"/>
                </a:solidFill>
                <a:latin typeface="Courier New" pitchFamily="49" charset="0"/>
              </a:rPr>
              <a:t>2</a:t>
            </a:r>
            <a:r>
              <a:rPr lang="en-GB" dirty="0" smtClean="0">
                <a:solidFill>
                  <a:srgbClr val="CC3300"/>
                </a:solidFill>
                <a:latin typeface="Courier New" pitchFamily="49" charset="0"/>
              </a:rPr>
              <a:t>; </a:t>
            </a:r>
            <a:endParaRPr lang="en-GB" dirty="0">
              <a:solidFill>
                <a:srgbClr val="CC3300"/>
              </a:solidFill>
              <a:latin typeface="Courier New" pitchFamily="49" charset="0"/>
            </a:endParaRPr>
          </a:p>
          <a:p>
            <a:pPr lvl="1">
              <a:spcBef>
                <a:spcPts val="200"/>
              </a:spcBef>
              <a:spcAft>
                <a:spcPts val="200"/>
              </a:spcAft>
            </a:pPr>
            <a:r>
              <a:rPr lang="pl-PL" b="1" dirty="0">
                <a:solidFill>
                  <a:srgbClr val="CC3300"/>
                </a:solidFill>
                <a:latin typeface="Courier New" pitchFamily="49" charset="0"/>
              </a:rPr>
              <a:t> </a:t>
            </a: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a:t>
            </a:r>
            <a:r>
              <a:rPr lang="pl-PL" b="1" dirty="0" smtClean="0">
                <a:solidFill>
                  <a:srgbClr val="CC3300"/>
                </a:solidFill>
                <a:latin typeface="Courier New" pitchFamily="49" charset="0"/>
              </a:rPr>
              <a:t>_</a:t>
            </a:r>
            <a:r>
              <a:rPr lang="en-GB" b="1" dirty="0">
                <a:solidFill>
                  <a:srgbClr val="CC3300"/>
                </a:solidFill>
                <a:latin typeface="Courier New" pitchFamily="49" charset="0"/>
              </a:rPr>
              <a:t>wait</a:t>
            </a:r>
            <a:r>
              <a:rPr lang="en-GB" dirty="0">
                <a:solidFill>
                  <a:srgbClr val="CC3300"/>
                </a:solidFill>
                <a:latin typeface="Courier New" pitchFamily="49" charset="0"/>
              </a:rPr>
              <a:t> (</a:t>
            </a:r>
            <a:r>
              <a:rPr lang="en-GB" dirty="0" err="1">
                <a:solidFill>
                  <a:srgbClr val="CC3300"/>
                </a:solidFill>
                <a:latin typeface="Courier New" pitchFamily="49" charset="0"/>
              </a:rPr>
              <a:t>mutex</a:t>
            </a:r>
            <a:r>
              <a:rPr lang="en-GB" dirty="0">
                <a:solidFill>
                  <a:srgbClr val="CC3300"/>
                </a:solidFill>
                <a:latin typeface="Courier New" pitchFamily="49" charset="0"/>
              </a:rPr>
              <a:t>);</a:t>
            </a:r>
          </a:p>
          <a:p>
            <a:pPr lvl="1">
              <a:spcBef>
                <a:spcPts val="200"/>
              </a:spcBef>
              <a:spcAft>
                <a:spcPts val="200"/>
              </a:spcAft>
            </a:pP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a:t>
            </a:r>
            <a:r>
              <a:rPr lang="pl-PL" b="1" dirty="0" smtClean="0">
                <a:solidFill>
                  <a:srgbClr val="CC3300"/>
                </a:solidFill>
                <a:latin typeface="Courier New" pitchFamily="49" charset="0"/>
              </a:rPr>
              <a:t>_</a:t>
            </a:r>
            <a:r>
              <a:rPr lang="en-GB" b="1" dirty="0" smtClean="0">
                <a:solidFill>
                  <a:srgbClr val="CC3300"/>
                </a:solidFill>
                <a:latin typeface="Courier New" pitchFamily="49" charset="0"/>
              </a:rPr>
              <a:t>wait</a:t>
            </a:r>
            <a:r>
              <a:rPr lang="en-GB" dirty="0" smtClean="0">
                <a:solidFill>
                  <a:srgbClr val="CC3300"/>
                </a:solidFill>
                <a:latin typeface="Courier New" pitchFamily="49" charset="0"/>
              </a:rPr>
              <a:t> </a:t>
            </a:r>
            <a:r>
              <a:rPr lang="en-GB" dirty="0">
                <a:solidFill>
                  <a:srgbClr val="CC3300"/>
                </a:solidFill>
                <a:latin typeface="Courier New" pitchFamily="49" charset="0"/>
              </a:rPr>
              <a:t>(</a:t>
            </a:r>
            <a:r>
              <a:rPr lang="en-GB" dirty="0" err="1">
                <a:solidFill>
                  <a:srgbClr val="CC3300"/>
                </a:solidFill>
                <a:latin typeface="Courier New" pitchFamily="49" charset="0"/>
              </a:rPr>
              <a:t>consyn</a:t>
            </a:r>
            <a:r>
              <a:rPr lang="en-GB" dirty="0" smtClean="0">
                <a:solidFill>
                  <a:srgbClr val="CC3300"/>
                </a:solidFill>
                <a:latin typeface="Courier New" pitchFamily="49" charset="0"/>
              </a:rPr>
              <a:t>)</a:t>
            </a:r>
            <a:r>
              <a:rPr lang="pl-PL" dirty="0" smtClean="0">
                <a:solidFill>
                  <a:srgbClr val="CC3300"/>
                </a:solidFill>
                <a:latin typeface="Courier New" pitchFamily="49" charset="0"/>
              </a:rPr>
              <a:t>;</a:t>
            </a:r>
          </a:p>
          <a:p>
            <a:pPr lvl="1">
              <a:spcBef>
                <a:spcPts val="200"/>
              </a:spcBef>
              <a:spcAft>
                <a:spcPts val="200"/>
              </a:spcAft>
            </a:pPr>
            <a:r>
              <a:rPr lang="pl-PL" dirty="0" smtClean="0">
                <a:solidFill>
                  <a:srgbClr val="CC3300"/>
                </a:solidFill>
                <a:latin typeface="Courier New" pitchFamily="49" charset="0"/>
              </a:rPr>
              <a:t>	</a:t>
            </a:r>
            <a:r>
              <a:rPr lang="pl-PL" dirty="0" err="1" smtClean="0">
                <a:solidFill>
                  <a:srgbClr val="CC3300"/>
                </a:solidFill>
                <a:latin typeface="Courier New" pitchFamily="49" charset="0"/>
              </a:rPr>
              <a:t>consume</a:t>
            </a:r>
            <a:r>
              <a:rPr lang="pl-PL" dirty="0" smtClean="0">
                <a:solidFill>
                  <a:srgbClr val="CC3300"/>
                </a:solidFill>
                <a:latin typeface="Courier New" pitchFamily="49" charset="0"/>
              </a:rPr>
              <a:t>(</a:t>
            </a:r>
            <a:r>
              <a:rPr lang="en-GB" dirty="0" smtClean="0">
                <a:solidFill>
                  <a:srgbClr val="CC3300"/>
                </a:solidFill>
                <a:latin typeface="Courier New" pitchFamily="49" charset="0"/>
              </a:rPr>
              <a:t>X</a:t>
            </a:r>
            <a:r>
              <a:rPr lang="pl-PL" dirty="0" smtClean="0">
                <a:solidFill>
                  <a:srgbClr val="CC3300"/>
                </a:solidFill>
                <a:latin typeface="Courier New" pitchFamily="49" charset="0"/>
              </a:rPr>
              <a:t>)</a:t>
            </a:r>
            <a:r>
              <a:rPr lang="en-GB" dirty="0" smtClean="0">
                <a:solidFill>
                  <a:srgbClr val="CC3300"/>
                </a:solidFill>
                <a:latin typeface="Courier New" pitchFamily="49" charset="0"/>
              </a:rPr>
              <a:t>;</a:t>
            </a:r>
            <a:endParaRPr lang="en-GB" dirty="0">
              <a:solidFill>
                <a:srgbClr val="CC3300"/>
              </a:solidFill>
              <a:latin typeface="Courier New" pitchFamily="49" charset="0"/>
            </a:endParaRPr>
          </a:p>
          <a:p>
            <a:pPr lvl="1">
              <a:spcBef>
                <a:spcPts val="200"/>
              </a:spcBef>
              <a:spcAft>
                <a:spcPts val="200"/>
              </a:spcAft>
            </a:pP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sem_post</a:t>
            </a:r>
            <a:r>
              <a:rPr lang="en-GB" dirty="0" smtClean="0">
                <a:solidFill>
                  <a:srgbClr val="CC3300"/>
                </a:solidFill>
                <a:latin typeface="Courier New" pitchFamily="49" charset="0"/>
              </a:rPr>
              <a:t> </a:t>
            </a:r>
            <a:r>
              <a:rPr lang="en-GB" dirty="0">
                <a:solidFill>
                  <a:srgbClr val="CC3300"/>
                </a:solidFill>
                <a:latin typeface="Courier New" pitchFamily="49" charset="0"/>
              </a:rPr>
              <a:t>(</a:t>
            </a:r>
            <a:r>
              <a:rPr lang="en-GB" dirty="0" err="1">
                <a:solidFill>
                  <a:srgbClr val="CC3300"/>
                </a:solidFill>
                <a:latin typeface="Courier New" pitchFamily="49" charset="0"/>
              </a:rPr>
              <a:t>mutex</a:t>
            </a:r>
            <a:r>
              <a:rPr lang="en-GB" dirty="0">
                <a:solidFill>
                  <a:srgbClr val="CC3300"/>
                </a:solidFill>
                <a:latin typeface="Courier New" pitchFamily="49" charset="0"/>
              </a:rPr>
              <a:t>);</a:t>
            </a:r>
          </a:p>
          <a:p>
            <a:pPr lvl="1">
              <a:spcBef>
                <a:spcPts val="200"/>
              </a:spcBef>
              <a:spcAft>
                <a:spcPts val="200"/>
              </a:spcAft>
            </a:pPr>
            <a:r>
              <a:rPr lang="en-GB" b="1" dirty="0" smtClean="0">
                <a:solidFill>
                  <a:srgbClr val="CC3300"/>
                </a:solidFill>
                <a:latin typeface="Courier New" pitchFamily="49" charset="0"/>
              </a:rPr>
              <a:t>end</a:t>
            </a:r>
            <a:r>
              <a:rPr lang="en-GB" dirty="0" smtClean="0">
                <a:solidFill>
                  <a:srgbClr val="CC3300"/>
                </a:solidFill>
                <a:latin typeface="Courier New" pitchFamily="49" charset="0"/>
              </a:rPr>
              <a:t> P</a:t>
            </a:r>
            <a:r>
              <a:rPr lang="pl-PL" dirty="0" smtClean="0">
                <a:solidFill>
                  <a:srgbClr val="CC3300"/>
                </a:solidFill>
                <a:latin typeface="Courier New" pitchFamily="49" charset="0"/>
              </a:rPr>
              <a:t>2</a:t>
            </a:r>
            <a:r>
              <a:rPr lang="en-GB" dirty="0" smtClean="0">
                <a:solidFill>
                  <a:srgbClr val="CC3300"/>
                </a:solidFill>
                <a:latin typeface="Courier New" pitchFamily="49" charset="0"/>
              </a:rPr>
              <a:t>;</a:t>
            </a:r>
            <a:endParaRPr lang="en-GB" dirty="0">
              <a:solidFill>
                <a:srgbClr val="CC3300"/>
              </a:solidFill>
              <a:latin typeface="Courier New" pitchFamily="49" charset="0"/>
            </a:endParaRPr>
          </a:p>
        </p:txBody>
      </p:sp>
      <p:sp>
        <p:nvSpPr>
          <p:cNvPr id="7" name="Text Box 5"/>
          <p:cNvSpPr txBox="1">
            <a:spLocks noChangeArrowheads="1"/>
          </p:cNvSpPr>
          <p:nvPr/>
        </p:nvSpPr>
        <p:spPr bwMode="auto">
          <a:xfrm>
            <a:off x="539552" y="2708920"/>
            <a:ext cx="3451586" cy="2010807"/>
          </a:xfrm>
          <a:prstGeom prst="rect">
            <a:avLst/>
          </a:prstGeom>
          <a:noFill/>
          <a:ln w="9525">
            <a:solidFill>
              <a:srgbClr val="00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006600"/>
                </a:solidFill>
                <a:latin typeface="Courier New" pitchFamily="49" charset="0"/>
              </a:rPr>
              <a:t>process</a:t>
            </a:r>
            <a:r>
              <a:rPr lang="en-GB" dirty="0">
                <a:solidFill>
                  <a:srgbClr val="006600"/>
                </a:solidFill>
                <a:latin typeface="Courier New" pitchFamily="49" charset="0"/>
              </a:rPr>
              <a:t> </a:t>
            </a:r>
            <a:r>
              <a:rPr lang="en-GB" dirty="0" smtClean="0">
                <a:solidFill>
                  <a:srgbClr val="006600"/>
                </a:solidFill>
                <a:latin typeface="Courier New" pitchFamily="49" charset="0"/>
              </a:rPr>
              <a:t>P</a:t>
            </a:r>
            <a:r>
              <a:rPr lang="pl-PL" dirty="0" smtClean="0">
                <a:solidFill>
                  <a:srgbClr val="006600"/>
                </a:solidFill>
                <a:latin typeface="Courier New" pitchFamily="49" charset="0"/>
              </a:rPr>
              <a:t>1</a:t>
            </a:r>
            <a:r>
              <a:rPr lang="en-GB" dirty="0" smtClean="0">
                <a:solidFill>
                  <a:srgbClr val="006600"/>
                </a:solidFill>
                <a:latin typeface="Courier New" pitchFamily="49" charset="0"/>
              </a:rPr>
              <a:t>; </a:t>
            </a:r>
            <a:endParaRPr lang="en-GB" dirty="0">
              <a:solidFill>
                <a:srgbClr val="006600"/>
              </a:solidFill>
              <a:latin typeface="Courier New" pitchFamily="49" charset="0"/>
            </a:endParaRPr>
          </a:p>
          <a:p>
            <a:pPr lvl="1">
              <a:spcBef>
                <a:spcPts val="200"/>
              </a:spcBef>
              <a:spcAft>
                <a:spcPts val="200"/>
              </a:spcAft>
            </a:pPr>
            <a:r>
              <a:rPr lang="pl-PL" b="1" dirty="0">
                <a:solidFill>
                  <a:srgbClr val="006600"/>
                </a:solidFill>
                <a:latin typeface="Courier New" pitchFamily="49" charset="0"/>
              </a:rPr>
              <a:t> </a:t>
            </a: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a:t>
            </a:r>
            <a:r>
              <a:rPr lang="pl-PL" b="1" dirty="0" smtClean="0">
                <a:solidFill>
                  <a:srgbClr val="006600"/>
                </a:solidFill>
                <a:latin typeface="Courier New" pitchFamily="49" charset="0"/>
              </a:rPr>
              <a:t>_</a:t>
            </a:r>
            <a:r>
              <a:rPr lang="en-GB" b="1" dirty="0">
                <a:solidFill>
                  <a:srgbClr val="006600"/>
                </a:solidFill>
                <a:latin typeface="Courier New" pitchFamily="49" charset="0"/>
              </a:rPr>
              <a:t>wait</a:t>
            </a:r>
            <a:r>
              <a:rPr lang="en-GB" dirty="0">
                <a:solidFill>
                  <a:srgbClr val="006600"/>
                </a:solidFill>
                <a:latin typeface="Courier New" pitchFamily="49" charset="0"/>
              </a:rPr>
              <a:t> (</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dirty="0" smtClean="0">
                <a:solidFill>
                  <a:srgbClr val="006600"/>
                </a:solidFill>
                <a:latin typeface="Courier New" pitchFamily="49" charset="0"/>
              </a:rPr>
              <a:t>  </a:t>
            </a:r>
            <a:r>
              <a:rPr lang="pl-PL" dirty="0" smtClean="0">
                <a:solidFill>
                  <a:srgbClr val="006600"/>
                </a:solidFill>
                <a:latin typeface="Courier New" pitchFamily="49" charset="0"/>
              </a:rPr>
              <a:t>   </a:t>
            </a:r>
            <a:r>
              <a:rPr lang="pl-PL" dirty="0" err="1" smtClean="0">
                <a:solidFill>
                  <a:srgbClr val="006600"/>
                </a:solidFill>
                <a:latin typeface="Courier New" pitchFamily="49" charset="0"/>
              </a:rPr>
              <a:t>produce</a:t>
            </a:r>
            <a:r>
              <a:rPr lang="pl-PL" dirty="0" smtClean="0">
                <a:solidFill>
                  <a:srgbClr val="006600"/>
                </a:solidFill>
                <a:latin typeface="Courier New" pitchFamily="49" charset="0"/>
              </a:rPr>
              <a:t> (X);</a:t>
            </a:r>
          </a:p>
          <a:p>
            <a:pPr lvl="1">
              <a:spcBef>
                <a:spcPts val="200"/>
              </a:spcBef>
              <a:spcAft>
                <a:spcPts val="200"/>
              </a:spcAft>
            </a:pPr>
            <a:r>
              <a:rPr lang="pl-PL" b="1" dirty="0">
                <a:solidFill>
                  <a:srgbClr val="006600"/>
                </a:solidFill>
                <a:latin typeface="Courier New" pitchFamily="49" charset="0"/>
              </a:rPr>
              <a:t>	</a:t>
            </a:r>
            <a:r>
              <a:rPr lang="pl-PL" b="1" dirty="0" err="1" smtClean="0">
                <a:solidFill>
                  <a:srgbClr val="006600"/>
                </a:solidFill>
                <a:latin typeface="Courier New" pitchFamily="49" charset="0"/>
              </a:rPr>
              <a:t>sem_post</a:t>
            </a:r>
            <a:r>
              <a:rPr lang="en-GB" dirty="0" smtClean="0">
                <a:solidFill>
                  <a:srgbClr val="006600"/>
                </a:solidFill>
                <a:latin typeface="Courier New" pitchFamily="49" charset="0"/>
              </a:rPr>
              <a:t> </a:t>
            </a:r>
            <a:r>
              <a:rPr lang="en-GB" dirty="0">
                <a:solidFill>
                  <a:srgbClr val="006600"/>
                </a:solidFill>
                <a:latin typeface="Courier New" pitchFamily="49" charset="0"/>
              </a:rPr>
              <a:t>(</a:t>
            </a:r>
            <a:r>
              <a:rPr lang="en-GB" dirty="0" err="1">
                <a:solidFill>
                  <a:srgbClr val="006600"/>
                </a:solidFill>
                <a:latin typeface="Courier New" pitchFamily="49" charset="0"/>
              </a:rPr>
              <a:t>consyn</a:t>
            </a:r>
            <a:r>
              <a:rPr lang="en-GB" dirty="0" smtClean="0">
                <a:solidFill>
                  <a:srgbClr val="006600"/>
                </a:solidFill>
                <a:latin typeface="Courier New" pitchFamily="49" charset="0"/>
              </a:rPr>
              <a:t>)</a:t>
            </a:r>
            <a:endParaRPr lang="pl-PL" dirty="0" smtClean="0">
              <a:solidFill>
                <a:srgbClr val="006600"/>
              </a:solidFill>
              <a:latin typeface="Courier New" pitchFamily="49" charset="0"/>
            </a:endParaRPr>
          </a:p>
          <a:p>
            <a:pPr lvl="1">
              <a:spcBef>
                <a:spcPts val="200"/>
              </a:spcBef>
              <a:spcAft>
                <a:spcPts val="200"/>
              </a:spcAft>
            </a:pP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sem_post</a:t>
            </a:r>
            <a:r>
              <a:rPr lang="en-GB" dirty="0" smtClean="0">
                <a:solidFill>
                  <a:srgbClr val="006600"/>
                </a:solidFill>
                <a:latin typeface="Courier New" pitchFamily="49" charset="0"/>
              </a:rPr>
              <a:t> </a:t>
            </a:r>
            <a:r>
              <a:rPr lang="en-GB" dirty="0">
                <a:solidFill>
                  <a:srgbClr val="006600"/>
                </a:solidFill>
                <a:latin typeface="Courier New" pitchFamily="49" charset="0"/>
              </a:rPr>
              <a:t>(</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b="1" dirty="0" smtClean="0">
                <a:solidFill>
                  <a:srgbClr val="006600"/>
                </a:solidFill>
                <a:latin typeface="Courier New" pitchFamily="49" charset="0"/>
              </a:rPr>
              <a:t>end</a:t>
            </a:r>
            <a:r>
              <a:rPr lang="en-GB" dirty="0" smtClean="0">
                <a:solidFill>
                  <a:srgbClr val="006600"/>
                </a:solidFill>
                <a:latin typeface="Courier New" pitchFamily="49" charset="0"/>
              </a:rPr>
              <a:t>  P</a:t>
            </a:r>
            <a:r>
              <a:rPr lang="pl-PL" dirty="0" smtClean="0">
                <a:solidFill>
                  <a:srgbClr val="006600"/>
                </a:solidFill>
                <a:latin typeface="Courier New" pitchFamily="49" charset="0"/>
              </a:rPr>
              <a:t>1</a:t>
            </a:r>
            <a:r>
              <a:rPr lang="en-GB" dirty="0" smtClean="0">
                <a:solidFill>
                  <a:srgbClr val="006600"/>
                </a:solidFill>
                <a:latin typeface="Courier New" pitchFamily="49" charset="0"/>
              </a:rPr>
              <a:t>; </a:t>
            </a:r>
            <a:r>
              <a:rPr lang="pl-PL" dirty="0" smtClean="0">
                <a:solidFill>
                  <a:srgbClr val="006600"/>
                </a:solidFill>
                <a:latin typeface="Courier New" pitchFamily="49" charset="0"/>
              </a:rPr>
              <a:t>`</a:t>
            </a:r>
            <a:endParaRPr lang="en-GB" dirty="0">
              <a:solidFill>
                <a:srgbClr val="006600"/>
              </a:solidFill>
              <a:latin typeface="Courier New" pitchFamily="49" charset="0"/>
            </a:endParaRPr>
          </a:p>
        </p:txBody>
      </p:sp>
      <p:sp>
        <p:nvSpPr>
          <p:cNvPr id="8" name="Text Box 6"/>
          <p:cNvSpPr txBox="1">
            <a:spLocks noChangeArrowheads="1"/>
          </p:cNvSpPr>
          <p:nvPr/>
        </p:nvSpPr>
        <p:spPr bwMode="auto">
          <a:xfrm>
            <a:off x="1835696" y="1484784"/>
            <a:ext cx="5477782" cy="697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dirty="0" err="1">
                <a:solidFill>
                  <a:srgbClr val="003366"/>
                </a:solidFill>
                <a:latin typeface="Courier New" pitchFamily="49" charset="0"/>
              </a:rPr>
              <a:t>var</a:t>
            </a:r>
            <a:r>
              <a:rPr lang="en-GB" dirty="0">
                <a:solidFill>
                  <a:srgbClr val="003366"/>
                </a:solidFill>
                <a:latin typeface="Courier New" pitchFamily="49" charset="0"/>
              </a:rPr>
              <a:t> </a:t>
            </a:r>
            <a:r>
              <a:rPr lang="en-GB" dirty="0" err="1">
                <a:solidFill>
                  <a:srgbClr val="003366"/>
                </a:solidFill>
                <a:latin typeface="Courier New" pitchFamily="49" charset="0"/>
              </a:rPr>
              <a:t>consyn</a:t>
            </a:r>
            <a:r>
              <a:rPr lang="en-GB" dirty="0">
                <a:solidFill>
                  <a:srgbClr val="003366"/>
                </a:solidFill>
                <a:latin typeface="Courier New" pitchFamily="49" charset="0"/>
              </a:rPr>
              <a:t> : semaphore (* </a:t>
            </a:r>
            <a:r>
              <a:rPr lang="en-GB" dirty="0" err="1">
                <a:solidFill>
                  <a:srgbClr val="003366"/>
                </a:solidFill>
                <a:latin typeface="Courier New" pitchFamily="49" charset="0"/>
              </a:rPr>
              <a:t>init</a:t>
            </a:r>
            <a:r>
              <a:rPr lang="en-GB" dirty="0">
                <a:solidFill>
                  <a:srgbClr val="003366"/>
                </a:solidFill>
                <a:latin typeface="Courier New" pitchFamily="49" charset="0"/>
              </a:rPr>
              <a:t> 0 </a:t>
            </a:r>
            <a:r>
              <a:rPr lang="en-GB" dirty="0" smtClean="0">
                <a:solidFill>
                  <a:srgbClr val="003366"/>
                </a:solidFill>
                <a:latin typeface="Courier New" pitchFamily="49" charset="0"/>
              </a:rPr>
              <a:t>*)</a:t>
            </a:r>
            <a:endParaRPr lang="pl-PL" dirty="0" smtClean="0">
              <a:solidFill>
                <a:srgbClr val="003366"/>
              </a:solidFill>
              <a:latin typeface="Courier New" pitchFamily="49" charset="0"/>
            </a:endParaRPr>
          </a:p>
          <a:p>
            <a:pPr lvl="1">
              <a:spcBef>
                <a:spcPts val="200"/>
              </a:spcBef>
              <a:spcAft>
                <a:spcPts val="200"/>
              </a:spcAft>
            </a:pPr>
            <a:r>
              <a:rPr lang="pl-PL" dirty="0" err="1">
                <a:solidFill>
                  <a:srgbClr val="003366"/>
                </a:solidFill>
                <a:latin typeface="Courier New" pitchFamily="49" charset="0"/>
              </a:rPr>
              <a:t>v</a:t>
            </a:r>
            <a:r>
              <a:rPr lang="pl-PL" dirty="0" err="1" smtClean="0">
                <a:solidFill>
                  <a:srgbClr val="003366"/>
                </a:solidFill>
                <a:latin typeface="Courier New" pitchFamily="49" charset="0"/>
              </a:rPr>
              <a:t>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mutex</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semaphore</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init</a:t>
            </a:r>
            <a:r>
              <a:rPr lang="pl-PL" dirty="0" smtClean="0">
                <a:solidFill>
                  <a:srgbClr val="003366"/>
                </a:solidFill>
                <a:latin typeface="Courier New" pitchFamily="49" charset="0"/>
              </a:rPr>
              <a:t> 1 *) </a:t>
            </a:r>
            <a:r>
              <a:rPr lang="en-GB" dirty="0" smtClean="0">
                <a:solidFill>
                  <a:srgbClr val="003366"/>
                </a:solidFill>
                <a:latin typeface="Courier New" pitchFamily="49" charset="0"/>
              </a:rPr>
              <a:t> </a:t>
            </a:r>
            <a:endParaRPr lang="en-GB" dirty="0">
              <a:solidFill>
                <a:srgbClr val="003366"/>
              </a:solidFill>
              <a:latin typeface="Courier New" pitchFamily="49" charset="0"/>
            </a:endParaRPr>
          </a:p>
        </p:txBody>
      </p:sp>
      <p:sp>
        <p:nvSpPr>
          <p:cNvPr id="11" name="Objaśnienie liniowe 1 10"/>
          <p:cNvSpPr/>
          <p:nvPr/>
        </p:nvSpPr>
        <p:spPr>
          <a:xfrm>
            <a:off x="2265345" y="5013176"/>
            <a:ext cx="4322879" cy="1008112"/>
          </a:xfrm>
          <a:prstGeom prst="borderCallout1">
            <a:avLst>
              <a:gd name="adj1" fmla="val -3926"/>
              <a:gd name="adj2" fmla="val 34581"/>
              <a:gd name="adj3" fmla="val -145395"/>
              <a:gd name="adj4" fmla="val 80009"/>
            </a:avLst>
          </a:prstGeom>
        </p:spPr>
        <p:style>
          <a:lnRef idx="2">
            <a:schemeClr val="dk1"/>
          </a:lnRef>
          <a:fillRef idx="1">
            <a:schemeClr val="lt1"/>
          </a:fillRef>
          <a:effectRef idx="0">
            <a:schemeClr val="dk1"/>
          </a:effectRef>
          <a:fontRef idx="minor">
            <a:schemeClr val="dk1"/>
          </a:fontRef>
        </p:style>
        <p:txBody>
          <a:bodyPr rtlCol="0" anchor="ctr"/>
          <a:lstStyle/>
          <a:p>
            <a:pPr algn="ctr"/>
            <a:r>
              <a:rPr lang="pl-PL" dirty="0" smtClean="0"/>
              <a:t>Synchronizacja nie może zajść, bo uniemożliwia to „</a:t>
            </a:r>
            <a:r>
              <a:rPr lang="pl-PL" dirty="0" err="1" smtClean="0"/>
              <a:t>mutex</a:t>
            </a:r>
            <a:r>
              <a:rPr lang="pl-PL" dirty="0" smtClean="0"/>
              <a:t>”.</a:t>
            </a:r>
          </a:p>
          <a:p>
            <a:pPr algn="ctr"/>
            <a:r>
              <a:rPr lang="pl-PL" b="1" dirty="0" smtClean="0"/>
              <a:t>Następuje impas (zakleszczenie).</a:t>
            </a:r>
            <a:endParaRPr lang="en-GB" b="1" dirty="0"/>
          </a:p>
        </p:txBody>
      </p:sp>
    </p:spTree>
    <p:extLst>
      <p:ext uri="{BB962C8B-B14F-4D97-AF65-F5344CB8AC3E}">
        <p14:creationId xmlns="" xmlns:p14="http://schemas.microsoft.com/office/powerpoint/2010/main" val="4210573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7643" y="274638"/>
            <a:ext cx="8749423" cy="850106"/>
          </a:xfrm>
        </p:spPr>
        <p:txBody>
          <a:bodyPr>
            <a:noAutofit/>
          </a:bodyPr>
          <a:lstStyle/>
          <a:p>
            <a:r>
              <a:rPr lang="pl-PL" sz="2400" dirty="0" smtClean="0"/>
              <a:t>Eliminacja zakleszczenia, ale brak zapewnienia potwierdzenia…</a:t>
            </a:r>
            <a:br>
              <a:rPr lang="pl-PL" sz="2400" dirty="0" smtClean="0"/>
            </a:br>
            <a:r>
              <a:rPr lang="pl-PL" sz="2400" dirty="0" smtClean="0"/>
              <a:t>ZMIENNA WARUNKOWA </a:t>
            </a:r>
            <a:endParaRPr lang="en-GB"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26</a:t>
            </a:fld>
            <a:endParaRPr lang="pl-PL"/>
          </a:p>
        </p:txBody>
      </p:sp>
      <p:sp>
        <p:nvSpPr>
          <p:cNvPr id="6" name="Text Box 4"/>
          <p:cNvSpPr txBox="1">
            <a:spLocks noChangeArrowheads="1"/>
          </p:cNvSpPr>
          <p:nvPr/>
        </p:nvSpPr>
        <p:spPr bwMode="auto">
          <a:xfrm>
            <a:off x="5004048" y="2708920"/>
            <a:ext cx="4003019" cy="2667397"/>
          </a:xfrm>
          <a:prstGeom prst="rect">
            <a:avLst/>
          </a:prstGeom>
          <a:noFill/>
          <a:ln w="9525">
            <a:solidFill>
              <a:srgbClr val="CC33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CC3300"/>
                </a:solidFill>
                <a:latin typeface="Courier New" pitchFamily="49" charset="0"/>
              </a:rPr>
              <a:t>process</a:t>
            </a:r>
            <a:r>
              <a:rPr lang="en-GB" dirty="0">
                <a:solidFill>
                  <a:srgbClr val="CC3300"/>
                </a:solidFill>
                <a:latin typeface="Courier New" pitchFamily="49" charset="0"/>
              </a:rPr>
              <a:t> </a:t>
            </a:r>
            <a:r>
              <a:rPr lang="en-GB" dirty="0" smtClean="0">
                <a:solidFill>
                  <a:srgbClr val="CC3300"/>
                </a:solidFill>
                <a:latin typeface="Courier New" pitchFamily="49" charset="0"/>
              </a:rPr>
              <a:t>P</a:t>
            </a:r>
            <a:r>
              <a:rPr lang="pl-PL" dirty="0" smtClean="0">
                <a:solidFill>
                  <a:srgbClr val="CC3300"/>
                </a:solidFill>
                <a:latin typeface="Courier New" pitchFamily="49" charset="0"/>
              </a:rPr>
              <a:t>2</a:t>
            </a:r>
            <a:r>
              <a:rPr lang="en-GB" dirty="0" smtClean="0">
                <a:solidFill>
                  <a:srgbClr val="CC3300"/>
                </a:solidFill>
                <a:latin typeface="Courier New" pitchFamily="49" charset="0"/>
              </a:rPr>
              <a:t>; </a:t>
            </a:r>
            <a:endParaRPr lang="en-GB" dirty="0">
              <a:solidFill>
                <a:srgbClr val="CC3300"/>
              </a:solidFill>
              <a:latin typeface="Courier New" pitchFamily="49" charset="0"/>
            </a:endParaRPr>
          </a:p>
          <a:p>
            <a:pPr lvl="1">
              <a:spcBef>
                <a:spcPts val="200"/>
              </a:spcBef>
              <a:spcAft>
                <a:spcPts val="200"/>
              </a:spcAft>
            </a:pPr>
            <a:r>
              <a:rPr lang="pl-PL" b="1" dirty="0">
                <a:solidFill>
                  <a:srgbClr val="CC3300"/>
                </a:solidFill>
                <a:latin typeface="Courier New" pitchFamily="49" charset="0"/>
              </a:rPr>
              <a:t> </a:t>
            </a: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a:t>
            </a:r>
            <a:r>
              <a:rPr lang="pl-PL" b="1" dirty="0" smtClean="0">
                <a:solidFill>
                  <a:srgbClr val="CC3300"/>
                </a:solidFill>
                <a:latin typeface="Courier New" pitchFamily="49" charset="0"/>
              </a:rPr>
              <a:t>_</a:t>
            </a:r>
            <a:r>
              <a:rPr lang="en-GB" b="1" dirty="0">
                <a:solidFill>
                  <a:srgbClr val="CC3300"/>
                </a:solidFill>
                <a:latin typeface="Courier New" pitchFamily="49" charset="0"/>
              </a:rPr>
              <a:t>wait</a:t>
            </a:r>
            <a:r>
              <a:rPr lang="en-GB" dirty="0">
                <a:solidFill>
                  <a:srgbClr val="CC3300"/>
                </a:solidFill>
                <a:latin typeface="Courier New" pitchFamily="49" charset="0"/>
              </a:rPr>
              <a:t> (</a:t>
            </a:r>
            <a:r>
              <a:rPr lang="en-GB" dirty="0" err="1">
                <a:solidFill>
                  <a:srgbClr val="CC3300"/>
                </a:solidFill>
                <a:latin typeface="Courier New" pitchFamily="49" charset="0"/>
              </a:rPr>
              <a:t>mutex</a:t>
            </a:r>
            <a:r>
              <a:rPr lang="en-GB" dirty="0" smtClean="0">
                <a:solidFill>
                  <a:srgbClr val="CC3300"/>
                </a:solidFill>
                <a:latin typeface="Courier New" pitchFamily="49" charset="0"/>
              </a:rPr>
              <a:t>);</a:t>
            </a:r>
            <a:endParaRPr lang="pl-PL" dirty="0" smtClean="0">
              <a:solidFill>
                <a:srgbClr val="CC3300"/>
              </a:solidFill>
              <a:latin typeface="Courier New" pitchFamily="49" charset="0"/>
            </a:endParaRPr>
          </a:p>
          <a:p>
            <a:pPr lvl="1">
              <a:spcBef>
                <a:spcPts val="200"/>
              </a:spcBef>
              <a:spcAft>
                <a:spcPts val="200"/>
              </a:spcAft>
            </a:pPr>
            <a:r>
              <a:rPr lang="pl-PL" dirty="0">
                <a:solidFill>
                  <a:srgbClr val="CC3300"/>
                </a:solidFill>
                <a:latin typeface="Courier New" pitchFamily="49" charset="0"/>
              </a:rPr>
              <a:t>	</a:t>
            </a:r>
            <a:r>
              <a:rPr lang="pl-PL" dirty="0" err="1" smtClean="0">
                <a:solidFill>
                  <a:srgbClr val="CC3300"/>
                </a:solidFill>
                <a:latin typeface="Courier New" pitchFamily="49" charset="0"/>
              </a:rPr>
              <a:t>while</a:t>
            </a:r>
            <a:r>
              <a:rPr lang="pl-PL" dirty="0" smtClean="0">
                <a:solidFill>
                  <a:srgbClr val="CC3300"/>
                </a:solidFill>
                <a:latin typeface="Courier New" pitchFamily="49" charset="0"/>
              </a:rPr>
              <a:t>(</a:t>
            </a:r>
            <a:r>
              <a:rPr lang="pl-PL" dirty="0" err="1" smtClean="0">
                <a:solidFill>
                  <a:srgbClr val="CC3300"/>
                </a:solidFill>
                <a:latin typeface="Courier New" pitchFamily="49" charset="0"/>
              </a:rPr>
              <a:t>data_send</a:t>
            </a:r>
            <a:r>
              <a:rPr lang="pl-PL" dirty="0" smtClean="0">
                <a:solidFill>
                  <a:srgbClr val="CC3300"/>
                </a:solidFill>
                <a:latin typeface="Courier New" pitchFamily="49" charset="0"/>
              </a:rPr>
              <a:t>==0)</a:t>
            </a:r>
            <a:endParaRPr lang="en-GB" dirty="0">
              <a:solidFill>
                <a:srgbClr val="CC3300"/>
              </a:solidFill>
              <a:latin typeface="Courier New" pitchFamily="49" charset="0"/>
            </a:endParaRPr>
          </a:p>
          <a:p>
            <a:pPr lvl="1">
              <a:spcBef>
                <a:spcPts val="200"/>
              </a:spcBef>
              <a:spcAft>
                <a:spcPts val="200"/>
              </a:spcAft>
            </a:pPr>
            <a:r>
              <a:rPr lang="pl-PL" b="1" dirty="0" smtClean="0">
                <a:solidFill>
                  <a:srgbClr val="CC3300"/>
                </a:solidFill>
                <a:latin typeface="Courier New" pitchFamily="49" charset="0"/>
              </a:rPr>
              <a:t>	</a:t>
            </a:r>
            <a:r>
              <a:rPr lang="pl-PL" b="1" dirty="0">
                <a:solidFill>
                  <a:srgbClr val="006600"/>
                </a:solidFill>
                <a:latin typeface="Courier New" pitchFamily="49" charset="0"/>
              </a:rPr>
              <a:t> </a:t>
            </a:r>
            <a:r>
              <a:rPr lang="pl-PL" b="1" dirty="0" err="1" smtClean="0">
                <a:solidFill>
                  <a:srgbClr val="006600"/>
                </a:solidFill>
                <a:latin typeface="Courier New" pitchFamily="49" charset="0"/>
              </a:rPr>
              <a:t>condition_wait</a:t>
            </a:r>
            <a:r>
              <a:rPr lang="en-GB" dirty="0" smtClean="0">
                <a:solidFill>
                  <a:srgbClr val="CC3300"/>
                </a:solidFill>
                <a:latin typeface="Courier New" pitchFamily="49" charset="0"/>
              </a:rPr>
              <a:t>(</a:t>
            </a:r>
            <a:r>
              <a:rPr lang="pl-PL" dirty="0" err="1" smtClean="0">
                <a:solidFill>
                  <a:srgbClr val="CC3300"/>
                </a:solidFill>
                <a:latin typeface="Courier New" pitchFamily="49" charset="0"/>
              </a:rPr>
              <a:t>c_v</a:t>
            </a:r>
            <a:r>
              <a:rPr lang="en-GB" dirty="0" smtClean="0">
                <a:solidFill>
                  <a:srgbClr val="CC3300"/>
                </a:solidFill>
                <a:latin typeface="Courier New" pitchFamily="49" charset="0"/>
              </a:rPr>
              <a:t>)</a:t>
            </a:r>
            <a:r>
              <a:rPr lang="pl-PL" dirty="0" smtClean="0">
                <a:solidFill>
                  <a:srgbClr val="CC3300"/>
                </a:solidFill>
                <a:latin typeface="Courier New" pitchFamily="49" charset="0"/>
              </a:rPr>
              <a:t>;</a:t>
            </a:r>
          </a:p>
          <a:p>
            <a:pPr lvl="1">
              <a:spcBef>
                <a:spcPts val="200"/>
              </a:spcBef>
              <a:spcAft>
                <a:spcPts val="200"/>
              </a:spcAft>
            </a:pPr>
            <a:r>
              <a:rPr lang="pl-PL" dirty="0">
                <a:solidFill>
                  <a:srgbClr val="CC3300"/>
                </a:solidFill>
                <a:latin typeface="Courier New" pitchFamily="49" charset="0"/>
              </a:rPr>
              <a:t> </a:t>
            </a:r>
            <a:r>
              <a:rPr lang="pl-PL" dirty="0" smtClean="0">
                <a:solidFill>
                  <a:srgbClr val="CC3300"/>
                </a:solidFill>
                <a:latin typeface="Courier New" pitchFamily="49" charset="0"/>
              </a:rPr>
              <a:t>    	</a:t>
            </a:r>
            <a:r>
              <a:rPr lang="pl-PL" dirty="0" err="1" smtClean="0">
                <a:solidFill>
                  <a:srgbClr val="CC3300"/>
                </a:solidFill>
                <a:latin typeface="Courier New" pitchFamily="49" charset="0"/>
              </a:rPr>
              <a:t>consume</a:t>
            </a:r>
            <a:r>
              <a:rPr lang="pl-PL" dirty="0" smtClean="0">
                <a:solidFill>
                  <a:srgbClr val="CC3300"/>
                </a:solidFill>
                <a:latin typeface="Courier New" pitchFamily="49" charset="0"/>
              </a:rPr>
              <a:t>(</a:t>
            </a:r>
            <a:r>
              <a:rPr lang="en-GB" dirty="0" smtClean="0">
                <a:solidFill>
                  <a:srgbClr val="CC3300"/>
                </a:solidFill>
                <a:latin typeface="Courier New" pitchFamily="49" charset="0"/>
              </a:rPr>
              <a:t>X</a:t>
            </a:r>
            <a:r>
              <a:rPr lang="pl-PL" dirty="0" smtClean="0">
                <a:solidFill>
                  <a:srgbClr val="CC3300"/>
                </a:solidFill>
                <a:latin typeface="Courier New" pitchFamily="49" charset="0"/>
              </a:rPr>
              <a:t>)</a:t>
            </a:r>
            <a:r>
              <a:rPr lang="en-GB" dirty="0" smtClean="0">
                <a:solidFill>
                  <a:srgbClr val="CC3300"/>
                </a:solidFill>
                <a:latin typeface="Courier New" pitchFamily="49" charset="0"/>
              </a:rPr>
              <a:t>;</a:t>
            </a:r>
            <a:endParaRPr lang="pl-PL" dirty="0" smtClean="0">
              <a:solidFill>
                <a:srgbClr val="CC3300"/>
              </a:solidFill>
              <a:latin typeface="Courier New" pitchFamily="49" charset="0"/>
            </a:endParaRPr>
          </a:p>
          <a:p>
            <a:pPr lvl="1">
              <a:spcBef>
                <a:spcPts val="200"/>
              </a:spcBef>
              <a:spcAft>
                <a:spcPts val="200"/>
              </a:spcAft>
            </a:pPr>
            <a:r>
              <a:rPr lang="pl-PL" dirty="0">
                <a:solidFill>
                  <a:srgbClr val="CC3300"/>
                </a:solidFill>
                <a:latin typeface="Courier New" pitchFamily="49" charset="0"/>
              </a:rPr>
              <a:t> </a:t>
            </a:r>
            <a:r>
              <a:rPr lang="pl-PL" dirty="0" smtClean="0">
                <a:solidFill>
                  <a:srgbClr val="CC3300"/>
                </a:solidFill>
                <a:latin typeface="Courier New" pitchFamily="49" charset="0"/>
              </a:rPr>
              <a:t>    </a:t>
            </a:r>
            <a:r>
              <a:rPr lang="pl-PL" dirty="0" err="1" smtClean="0">
                <a:solidFill>
                  <a:srgbClr val="CC3300"/>
                </a:solidFill>
                <a:latin typeface="Courier New" pitchFamily="49" charset="0"/>
              </a:rPr>
              <a:t>data_send</a:t>
            </a:r>
            <a:r>
              <a:rPr lang="pl-PL" dirty="0" smtClean="0">
                <a:solidFill>
                  <a:srgbClr val="CC3300"/>
                </a:solidFill>
                <a:latin typeface="Courier New" pitchFamily="49" charset="0"/>
              </a:rPr>
              <a:t>=0;</a:t>
            </a:r>
            <a:endParaRPr lang="en-GB" dirty="0">
              <a:solidFill>
                <a:srgbClr val="CC3300"/>
              </a:solidFill>
              <a:latin typeface="Courier New" pitchFamily="49" charset="0"/>
            </a:endParaRPr>
          </a:p>
          <a:p>
            <a:pPr lvl="1">
              <a:spcBef>
                <a:spcPts val="200"/>
              </a:spcBef>
              <a:spcAft>
                <a:spcPts val="200"/>
              </a:spcAft>
            </a:pP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sem_post</a:t>
            </a:r>
            <a:r>
              <a:rPr lang="en-GB" dirty="0" smtClean="0">
                <a:solidFill>
                  <a:srgbClr val="CC3300"/>
                </a:solidFill>
                <a:latin typeface="Courier New" pitchFamily="49" charset="0"/>
              </a:rPr>
              <a:t> </a:t>
            </a:r>
            <a:r>
              <a:rPr lang="en-GB" dirty="0">
                <a:solidFill>
                  <a:srgbClr val="CC3300"/>
                </a:solidFill>
                <a:latin typeface="Courier New" pitchFamily="49" charset="0"/>
              </a:rPr>
              <a:t>(</a:t>
            </a:r>
            <a:r>
              <a:rPr lang="en-GB" dirty="0" err="1">
                <a:solidFill>
                  <a:srgbClr val="CC3300"/>
                </a:solidFill>
                <a:latin typeface="Courier New" pitchFamily="49" charset="0"/>
              </a:rPr>
              <a:t>mutex</a:t>
            </a:r>
            <a:r>
              <a:rPr lang="en-GB" dirty="0">
                <a:solidFill>
                  <a:srgbClr val="CC3300"/>
                </a:solidFill>
                <a:latin typeface="Courier New" pitchFamily="49" charset="0"/>
              </a:rPr>
              <a:t>);</a:t>
            </a:r>
          </a:p>
          <a:p>
            <a:pPr lvl="1">
              <a:spcBef>
                <a:spcPts val="200"/>
              </a:spcBef>
              <a:spcAft>
                <a:spcPts val="200"/>
              </a:spcAft>
            </a:pPr>
            <a:r>
              <a:rPr lang="en-GB" b="1" dirty="0" smtClean="0">
                <a:solidFill>
                  <a:srgbClr val="CC3300"/>
                </a:solidFill>
                <a:latin typeface="Courier New" pitchFamily="49" charset="0"/>
              </a:rPr>
              <a:t>end</a:t>
            </a:r>
            <a:r>
              <a:rPr lang="en-GB" dirty="0" smtClean="0">
                <a:solidFill>
                  <a:srgbClr val="CC3300"/>
                </a:solidFill>
                <a:latin typeface="Courier New" pitchFamily="49" charset="0"/>
              </a:rPr>
              <a:t> P</a:t>
            </a:r>
            <a:r>
              <a:rPr lang="pl-PL" dirty="0" smtClean="0">
                <a:solidFill>
                  <a:srgbClr val="CC3300"/>
                </a:solidFill>
                <a:latin typeface="Courier New" pitchFamily="49" charset="0"/>
              </a:rPr>
              <a:t>2</a:t>
            </a:r>
            <a:r>
              <a:rPr lang="en-GB" dirty="0" smtClean="0">
                <a:solidFill>
                  <a:srgbClr val="CC3300"/>
                </a:solidFill>
                <a:latin typeface="Courier New" pitchFamily="49" charset="0"/>
              </a:rPr>
              <a:t>;</a:t>
            </a:r>
            <a:endParaRPr lang="en-GB" dirty="0">
              <a:solidFill>
                <a:srgbClr val="CC3300"/>
              </a:solidFill>
              <a:latin typeface="Courier New" pitchFamily="49" charset="0"/>
            </a:endParaRPr>
          </a:p>
        </p:txBody>
      </p:sp>
      <p:sp>
        <p:nvSpPr>
          <p:cNvPr id="7" name="Text Box 5"/>
          <p:cNvSpPr txBox="1">
            <a:spLocks noChangeArrowheads="1"/>
          </p:cNvSpPr>
          <p:nvPr/>
        </p:nvSpPr>
        <p:spPr bwMode="auto">
          <a:xfrm>
            <a:off x="257644" y="2685526"/>
            <a:ext cx="4140877" cy="2339102"/>
          </a:xfrm>
          <a:prstGeom prst="rect">
            <a:avLst/>
          </a:prstGeom>
          <a:noFill/>
          <a:ln w="9525">
            <a:solidFill>
              <a:srgbClr val="00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006600"/>
                </a:solidFill>
                <a:latin typeface="Courier New" pitchFamily="49" charset="0"/>
              </a:rPr>
              <a:t>process</a:t>
            </a:r>
            <a:r>
              <a:rPr lang="en-GB" dirty="0">
                <a:solidFill>
                  <a:srgbClr val="006600"/>
                </a:solidFill>
                <a:latin typeface="Courier New" pitchFamily="49" charset="0"/>
              </a:rPr>
              <a:t> </a:t>
            </a:r>
            <a:r>
              <a:rPr lang="en-GB" dirty="0" smtClean="0">
                <a:solidFill>
                  <a:srgbClr val="006600"/>
                </a:solidFill>
                <a:latin typeface="Courier New" pitchFamily="49" charset="0"/>
              </a:rPr>
              <a:t>P</a:t>
            </a:r>
            <a:r>
              <a:rPr lang="pl-PL" dirty="0" smtClean="0">
                <a:solidFill>
                  <a:srgbClr val="006600"/>
                </a:solidFill>
                <a:latin typeface="Courier New" pitchFamily="49" charset="0"/>
              </a:rPr>
              <a:t>1</a:t>
            </a:r>
            <a:r>
              <a:rPr lang="en-GB" dirty="0" smtClean="0">
                <a:solidFill>
                  <a:srgbClr val="006600"/>
                </a:solidFill>
                <a:latin typeface="Courier New" pitchFamily="49" charset="0"/>
              </a:rPr>
              <a:t>; </a:t>
            </a:r>
            <a:endParaRPr lang="en-GB" dirty="0">
              <a:solidFill>
                <a:srgbClr val="006600"/>
              </a:solidFill>
              <a:latin typeface="Courier New" pitchFamily="49" charset="0"/>
            </a:endParaRPr>
          </a:p>
          <a:p>
            <a:pPr lvl="1">
              <a:spcBef>
                <a:spcPts val="200"/>
              </a:spcBef>
              <a:spcAft>
                <a:spcPts val="200"/>
              </a:spcAft>
            </a:pPr>
            <a:r>
              <a:rPr lang="pl-PL" b="1" dirty="0">
                <a:solidFill>
                  <a:srgbClr val="006600"/>
                </a:solidFill>
                <a:latin typeface="Courier New" pitchFamily="49" charset="0"/>
              </a:rPr>
              <a:t> </a:t>
            </a: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a:t>
            </a:r>
            <a:r>
              <a:rPr lang="pl-PL" b="1" dirty="0" smtClean="0">
                <a:solidFill>
                  <a:srgbClr val="006600"/>
                </a:solidFill>
                <a:latin typeface="Courier New" pitchFamily="49" charset="0"/>
              </a:rPr>
              <a:t>_</a:t>
            </a:r>
            <a:r>
              <a:rPr lang="en-GB" b="1" dirty="0">
                <a:solidFill>
                  <a:srgbClr val="006600"/>
                </a:solidFill>
                <a:latin typeface="Courier New" pitchFamily="49" charset="0"/>
              </a:rPr>
              <a:t>wait</a:t>
            </a:r>
            <a:r>
              <a:rPr lang="en-GB" dirty="0">
                <a:solidFill>
                  <a:srgbClr val="006600"/>
                </a:solidFill>
                <a:latin typeface="Courier New" pitchFamily="49" charset="0"/>
              </a:rPr>
              <a:t> (</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dirty="0" smtClean="0">
                <a:solidFill>
                  <a:srgbClr val="006600"/>
                </a:solidFill>
                <a:latin typeface="Courier New" pitchFamily="49" charset="0"/>
              </a:rPr>
              <a:t>  </a:t>
            </a:r>
            <a:r>
              <a:rPr lang="pl-PL" dirty="0" smtClean="0">
                <a:solidFill>
                  <a:srgbClr val="006600"/>
                </a:solidFill>
                <a:latin typeface="Courier New" pitchFamily="49" charset="0"/>
              </a:rPr>
              <a:t>   </a:t>
            </a:r>
            <a:r>
              <a:rPr lang="pl-PL" dirty="0" err="1" smtClean="0">
                <a:solidFill>
                  <a:srgbClr val="006600"/>
                </a:solidFill>
                <a:latin typeface="Courier New" pitchFamily="49" charset="0"/>
              </a:rPr>
              <a:t>produce</a:t>
            </a:r>
            <a:r>
              <a:rPr lang="pl-PL" dirty="0" smtClean="0">
                <a:solidFill>
                  <a:srgbClr val="006600"/>
                </a:solidFill>
                <a:latin typeface="Courier New" pitchFamily="49" charset="0"/>
              </a:rPr>
              <a:t> (X);</a:t>
            </a:r>
          </a:p>
          <a:p>
            <a:pPr lvl="1">
              <a:spcBef>
                <a:spcPts val="200"/>
              </a:spcBef>
              <a:spcAft>
                <a:spcPts val="200"/>
              </a:spcAft>
            </a:pPr>
            <a:r>
              <a:rPr lang="pl-PL" dirty="0">
                <a:solidFill>
                  <a:srgbClr val="006600"/>
                </a:solidFill>
                <a:latin typeface="Courier New" pitchFamily="49" charset="0"/>
              </a:rPr>
              <a:t>	</a:t>
            </a:r>
            <a:r>
              <a:rPr lang="pl-PL" dirty="0" err="1" smtClean="0">
                <a:solidFill>
                  <a:srgbClr val="006600"/>
                </a:solidFill>
                <a:latin typeface="Courier New" pitchFamily="49" charset="0"/>
              </a:rPr>
              <a:t>data_send</a:t>
            </a:r>
            <a:r>
              <a:rPr lang="pl-PL" dirty="0" smtClean="0">
                <a:solidFill>
                  <a:srgbClr val="006600"/>
                </a:solidFill>
                <a:latin typeface="Courier New" pitchFamily="49" charset="0"/>
              </a:rPr>
              <a:t> = 1;</a:t>
            </a:r>
          </a:p>
          <a:p>
            <a:pPr lvl="1">
              <a:spcBef>
                <a:spcPts val="200"/>
              </a:spcBef>
              <a:spcAft>
                <a:spcPts val="200"/>
              </a:spcAft>
            </a:pPr>
            <a:r>
              <a:rPr lang="pl-PL" b="1" dirty="0">
                <a:solidFill>
                  <a:srgbClr val="006600"/>
                </a:solidFill>
                <a:latin typeface="Courier New" pitchFamily="49" charset="0"/>
              </a:rPr>
              <a:t>	</a:t>
            </a:r>
            <a:r>
              <a:rPr lang="pl-PL" b="1" dirty="0" err="1" smtClean="0">
                <a:solidFill>
                  <a:srgbClr val="006600"/>
                </a:solidFill>
                <a:latin typeface="Courier New" pitchFamily="49" charset="0"/>
              </a:rPr>
              <a:t>condition_signal</a:t>
            </a:r>
            <a:r>
              <a:rPr lang="en-GB" dirty="0" smtClean="0">
                <a:solidFill>
                  <a:srgbClr val="006600"/>
                </a:solidFill>
                <a:latin typeface="Courier New" pitchFamily="49" charset="0"/>
              </a:rPr>
              <a:t> (</a:t>
            </a:r>
            <a:r>
              <a:rPr lang="pl-PL" dirty="0" err="1" smtClean="0">
                <a:solidFill>
                  <a:srgbClr val="006600"/>
                </a:solidFill>
                <a:latin typeface="Courier New" pitchFamily="49" charset="0"/>
              </a:rPr>
              <a:t>c_v</a:t>
            </a:r>
            <a:r>
              <a:rPr lang="en-GB" dirty="0" smtClean="0">
                <a:solidFill>
                  <a:srgbClr val="006600"/>
                </a:solidFill>
                <a:latin typeface="Courier New" pitchFamily="49" charset="0"/>
              </a:rPr>
              <a:t>)</a:t>
            </a:r>
            <a:endParaRPr lang="pl-PL" dirty="0" smtClean="0">
              <a:solidFill>
                <a:srgbClr val="006600"/>
              </a:solidFill>
              <a:latin typeface="Courier New" pitchFamily="49" charset="0"/>
            </a:endParaRPr>
          </a:p>
          <a:p>
            <a:pPr lvl="1">
              <a:spcBef>
                <a:spcPts val="200"/>
              </a:spcBef>
              <a:spcAft>
                <a:spcPts val="200"/>
              </a:spcAft>
            </a:pP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sem_post</a:t>
            </a:r>
            <a:r>
              <a:rPr lang="en-GB" dirty="0" smtClean="0">
                <a:solidFill>
                  <a:srgbClr val="006600"/>
                </a:solidFill>
                <a:latin typeface="Courier New" pitchFamily="49" charset="0"/>
              </a:rPr>
              <a:t> </a:t>
            </a:r>
            <a:r>
              <a:rPr lang="en-GB" dirty="0">
                <a:solidFill>
                  <a:srgbClr val="006600"/>
                </a:solidFill>
                <a:latin typeface="Courier New" pitchFamily="49" charset="0"/>
              </a:rPr>
              <a:t>(</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b="1" dirty="0" smtClean="0">
                <a:solidFill>
                  <a:srgbClr val="006600"/>
                </a:solidFill>
                <a:latin typeface="Courier New" pitchFamily="49" charset="0"/>
              </a:rPr>
              <a:t>end</a:t>
            </a:r>
            <a:r>
              <a:rPr lang="en-GB" dirty="0" smtClean="0">
                <a:solidFill>
                  <a:srgbClr val="006600"/>
                </a:solidFill>
                <a:latin typeface="Courier New" pitchFamily="49" charset="0"/>
              </a:rPr>
              <a:t>  P</a:t>
            </a:r>
            <a:r>
              <a:rPr lang="pl-PL" dirty="0">
                <a:solidFill>
                  <a:srgbClr val="006600"/>
                </a:solidFill>
                <a:latin typeface="Courier New" pitchFamily="49" charset="0"/>
              </a:rPr>
              <a:t>1</a:t>
            </a:r>
            <a:r>
              <a:rPr lang="en-GB" dirty="0" smtClean="0">
                <a:solidFill>
                  <a:srgbClr val="006600"/>
                </a:solidFill>
                <a:latin typeface="Courier New" pitchFamily="49" charset="0"/>
              </a:rPr>
              <a:t>; </a:t>
            </a:r>
            <a:r>
              <a:rPr lang="pl-PL" dirty="0" smtClean="0">
                <a:solidFill>
                  <a:srgbClr val="006600"/>
                </a:solidFill>
                <a:latin typeface="Courier New" pitchFamily="49" charset="0"/>
              </a:rPr>
              <a:t>`</a:t>
            </a:r>
            <a:endParaRPr lang="en-GB" dirty="0">
              <a:solidFill>
                <a:srgbClr val="006600"/>
              </a:solidFill>
              <a:latin typeface="Courier New" pitchFamily="49" charset="0"/>
            </a:endParaRPr>
          </a:p>
        </p:txBody>
      </p:sp>
      <p:sp>
        <p:nvSpPr>
          <p:cNvPr id="8" name="Text Box 6"/>
          <p:cNvSpPr txBox="1">
            <a:spLocks noChangeArrowheads="1"/>
          </p:cNvSpPr>
          <p:nvPr/>
        </p:nvSpPr>
        <p:spPr bwMode="auto">
          <a:xfrm>
            <a:off x="1560964" y="1480890"/>
            <a:ext cx="5891356" cy="10259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err="1">
                <a:solidFill>
                  <a:srgbClr val="003366"/>
                </a:solidFill>
                <a:latin typeface="Courier New" pitchFamily="49" charset="0"/>
              </a:rPr>
              <a:t>var</a:t>
            </a:r>
            <a:r>
              <a:rPr lang="en-GB" b="1" dirty="0">
                <a:solidFill>
                  <a:srgbClr val="003366"/>
                </a:solidFill>
                <a:latin typeface="Courier New" pitchFamily="49" charset="0"/>
              </a:rPr>
              <a:t> </a:t>
            </a:r>
            <a:r>
              <a:rPr lang="pl-PL" b="1" dirty="0" err="1" smtClean="0">
                <a:solidFill>
                  <a:srgbClr val="003366"/>
                </a:solidFill>
                <a:latin typeface="Courier New" pitchFamily="49" charset="0"/>
              </a:rPr>
              <a:t>c_v</a:t>
            </a:r>
            <a:r>
              <a:rPr lang="en-GB" b="1" dirty="0" smtClean="0">
                <a:solidFill>
                  <a:srgbClr val="003366"/>
                </a:solidFill>
                <a:latin typeface="Courier New" pitchFamily="49" charset="0"/>
              </a:rPr>
              <a:t> </a:t>
            </a:r>
            <a:r>
              <a:rPr lang="pl-PL" b="1" dirty="0" smtClean="0">
                <a:solidFill>
                  <a:srgbClr val="003366"/>
                </a:solidFill>
                <a:latin typeface="Courier New" pitchFamily="49" charset="0"/>
              </a:rPr>
              <a:t>   </a:t>
            </a:r>
            <a:r>
              <a:rPr lang="en-GB" b="1" dirty="0" smtClean="0">
                <a:solidFill>
                  <a:srgbClr val="003366"/>
                </a:solidFill>
                <a:latin typeface="Courier New" pitchFamily="49" charset="0"/>
              </a:rPr>
              <a:t>: </a:t>
            </a:r>
            <a:r>
              <a:rPr lang="pl-PL" b="1" dirty="0" err="1" smtClean="0">
                <a:solidFill>
                  <a:srgbClr val="003366"/>
                </a:solidFill>
                <a:latin typeface="Courier New" pitchFamily="49" charset="0"/>
              </a:rPr>
              <a:t>condition_var</a:t>
            </a:r>
            <a:r>
              <a:rPr lang="pl-PL" b="1" dirty="0" smtClean="0">
                <a:solidFill>
                  <a:srgbClr val="003366"/>
                </a:solidFill>
                <a:latin typeface="Courier New" pitchFamily="49" charset="0"/>
              </a:rPr>
              <a:t>;</a:t>
            </a:r>
          </a:p>
          <a:p>
            <a:pPr lvl="1">
              <a:spcBef>
                <a:spcPts val="200"/>
              </a:spcBef>
              <a:spcAft>
                <a:spcPts val="200"/>
              </a:spcAft>
            </a:pPr>
            <a:r>
              <a:rPr lang="pl-PL" dirty="0" err="1">
                <a:solidFill>
                  <a:srgbClr val="003366"/>
                </a:solidFill>
                <a:latin typeface="Courier New" pitchFamily="49" charset="0"/>
              </a:rPr>
              <a:t>v</a:t>
            </a:r>
            <a:r>
              <a:rPr lang="pl-PL" dirty="0" err="1" smtClean="0">
                <a:solidFill>
                  <a:srgbClr val="003366"/>
                </a:solidFill>
                <a:latin typeface="Courier New" pitchFamily="49" charset="0"/>
              </a:rPr>
              <a:t>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mutex</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semaphore</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init</a:t>
            </a:r>
            <a:r>
              <a:rPr lang="pl-PL" dirty="0" smtClean="0">
                <a:solidFill>
                  <a:srgbClr val="003366"/>
                </a:solidFill>
                <a:latin typeface="Courier New" pitchFamily="49" charset="0"/>
              </a:rPr>
              <a:t> 1 *)</a:t>
            </a:r>
          </a:p>
          <a:p>
            <a:pPr lvl="1">
              <a:spcBef>
                <a:spcPts val="200"/>
              </a:spcBef>
              <a:spcAft>
                <a:spcPts val="200"/>
              </a:spcAft>
            </a:pPr>
            <a:r>
              <a:rPr lang="pl-PL" dirty="0" err="1" smtClean="0">
                <a:solidFill>
                  <a:srgbClr val="003366"/>
                </a:solidFill>
                <a:latin typeface="Courier New" pitchFamily="49" charset="0"/>
              </a:rPr>
              <a:t>var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data_send</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integer</a:t>
            </a:r>
            <a:r>
              <a:rPr lang="pl-PL" dirty="0" smtClean="0">
                <a:solidFill>
                  <a:srgbClr val="003366"/>
                </a:solidFill>
                <a:latin typeface="Courier New" pitchFamily="49" charset="0"/>
              </a:rPr>
              <a:t>; </a:t>
            </a:r>
            <a:r>
              <a:rPr lang="pl-PL" dirty="0">
                <a:solidFill>
                  <a:srgbClr val="003366"/>
                </a:solidFill>
                <a:latin typeface="Courier New" pitchFamily="49" charset="0"/>
              </a:rPr>
              <a:t>(* </a:t>
            </a:r>
            <a:r>
              <a:rPr lang="pl-PL" dirty="0" err="1">
                <a:solidFill>
                  <a:srgbClr val="003366"/>
                </a:solidFill>
                <a:latin typeface="Courier New" pitchFamily="49" charset="0"/>
              </a:rPr>
              <a:t>init</a:t>
            </a:r>
            <a:r>
              <a:rPr lang="pl-PL" dirty="0">
                <a:solidFill>
                  <a:srgbClr val="003366"/>
                </a:solidFill>
                <a:latin typeface="Courier New" pitchFamily="49" charset="0"/>
              </a:rPr>
              <a:t> </a:t>
            </a:r>
            <a:r>
              <a:rPr lang="pl-PL" dirty="0" smtClean="0">
                <a:solidFill>
                  <a:srgbClr val="003366"/>
                </a:solidFill>
                <a:latin typeface="Courier New" pitchFamily="49" charset="0"/>
              </a:rPr>
              <a:t>0 </a:t>
            </a:r>
            <a:r>
              <a:rPr lang="pl-PL" dirty="0">
                <a:solidFill>
                  <a:srgbClr val="003366"/>
                </a:solidFill>
                <a:latin typeface="Courier New" pitchFamily="49" charset="0"/>
              </a:rPr>
              <a:t>*)</a:t>
            </a:r>
            <a:r>
              <a:rPr lang="pl-PL" dirty="0" smtClean="0">
                <a:solidFill>
                  <a:srgbClr val="003366"/>
                </a:solidFill>
                <a:latin typeface="Courier New" pitchFamily="49" charset="0"/>
              </a:rPr>
              <a:t>  </a:t>
            </a:r>
            <a:r>
              <a:rPr lang="en-GB" dirty="0" smtClean="0">
                <a:solidFill>
                  <a:srgbClr val="003366"/>
                </a:solidFill>
                <a:latin typeface="Courier New" pitchFamily="49" charset="0"/>
              </a:rPr>
              <a:t> </a:t>
            </a:r>
            <a:endParaRPr lang="en-GB" dirty="0">
              <a:solidFill>
                <a:srgbClr val="003366"/>
              </a:solidFill>
              <a:latin typeface="Courier New" pitchFamily="49" charset="0"/>
            </a:endParaRPr>
          </a:p>
        </p:txBody>
      </p:sp>
    </p:spTree>
    <p:extLst>
      <p:ext uri="{BB962C8B-B14F-4D97-AF65-F5344CB8AC3E}">
        <p14:creationId xmlns="" xmlns:p14="http://schemas.microsoft.com/office/powerpoint/2010/main" val="40192433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Graficzna reprezentacja zasady działania zmiennej warunkowej</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27</a:t>
            </a:fld>
            <a:endParaRPr lang="pl-PL"/>
          </a:p>
        </p:txBody>
      </p:sp>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8350" y="1916832"/>
            <a:ext cx="7607300" cy="43815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1456569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18058"/>
          </a:xfrm>
        </p:spPr>
        <p:txBody>
          <a:bodyPr>
            <a:normAutofit fontScale="90000"/>
          </a:bodyPr>
          <a:lstStyle/>
          <a:p>
            <a:r>
              <a:rPr lang="pl-PL" dirty="0" smtClean="0"/>
              <a:t>Zmienna warunkowa </a:t>
            </a:r>
            <a:endParaRPr lang="pl-PL" dirty="0"/>
          </a:p>
        </p:txBody>
      </p:sp>
      <p:sp>
        <p:nvSpPr>
          <p:cNvPr id="3" name="Symbol zastępczy zawartości 2"/>
          <p:cNvSpPr>
            <a:spLocks noGrp="1"/>
          </p:cNvSpPr>
          <p:nvPr>
            <p:ph idx="1"/>
          </p:nvPr>
        </p:nvSpPr>
        <p:spPr>
          <a:xfrm>
            <a:off x="457200" y="836712"/>
            <a:ext cx="8229600" cy="5289451"/>
          </a:xfrm>
        </p:spPr>
        <p:txBody>
          <a:bodyPr>
            <a:normAutofit fontScale="85000" lnSpcReduction="20000"/>
          </a:bodyPr>
          <a:lstStyle/>
          <a:p>
            <a:r>
              <a:rPr lang="pl-PL" dirty="0" smtClean="0"/>
              <a:t>Zmienne warunkowe dostarczają nowego mechanizmu synchronizacji pomiędzy wątkami. Podczas gdy </a:t>
            </a:r>
            <a:r>
              <a:rPr lang="pl-PL" dirty="0" err="1" smtClean="0"/>
              <a:t>muteksy</a:t>
            </a:r>
            <a:r>
              <a:rPr lang="pl-PL" dirty="0" smtClean="0"/>
              <a:t> implementują synchronizację na poziomie dostępu do współdzielonych danych, zmienne warunkowe pozwalają na synchronizację na podstawie stanu pewnej zmiennej.   </a:t>
            </a:r>
          </a:p>
          <a:p>
            <a:r>
              <a:rPr lang="pl-PL" dirty="0" smtClean="0"/>
              <a:t>Bez zmiennych warunkowych wątki musiałyby cyklicznie monitorować stan zmiennej (w sekcji krytycznej), aby sprawdzić, czy osiągnęła ona ustaloną wartość. Podejście takie jest z założenia „</a:t>
            </a:r>
            <a:r>
              <a:rPr lang="pl-PL" dirty="0" err="1" smtClean="0"/>
              <a:t>zasobożerne</a:t>
            </a:r>
            <a:r>
              <a:rPr lang="pl-PL" dirty="0" smtClean="0"/>
              <a:t>”. Zmienna warunkowa pozwala na osiągnięcie podobnego efektu bez „odpytywania”.  </a:t>
            </a:r>
            <a:endParaRPr lang="en-US" dirty="0"/>
          </a:p>
          <a:p>
            <a:r>
              <a:rPr lang="pl-PL" dirty="0" smtClean="0"/>
              <a:t>Zmienną warunkową stosuje się zawsze wewnątrz sekcji krytycznej w powiązaniu z zamknięciem </a:t>
            </a:r>
            <a:r>
              <a:rPr lang="pl-PL" dirty="0" err="1" smtClean="0"/>
              <a:t>muteksu</a:t>
            </a:r>
            <a:r>
              <a:rPr lang="pl-PL" dirty="0" smtClean="0"/>
              <a:t> (</a:t>
            </a:r>
            <a:r>
              <a:rPr lang="pl-PL" dirty="0" err="1" smtClean="0"/>
              <a:t>mutex</a:t>
            </a:r>
            <a:r>
              <a:rPr lang="pl-PL" dirty="0" smtClean="0"/>
              <a:t> lock).</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28</a:t>
            </a:fld>
            <a:endParaRPr lang="pl-PL"/>
          </a:p>
        </p:txBody>
      </p:sp>
    </p:spTree>
    <p:extLst>
      <p:ext uri="{BB962C8B-B14F-4D97-AF65-F5344CB8AC3E}">
        <p14:creationId xmlns="" xmlns:p14="http://schemas.microsoft.com/office/powerpoint/2010/main" val="256677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rmAutofit fontScale="90000"/>
          </a:bodyPr>
          <a:lstStyle/>
          <a:p>
            <a:r>
              <a:rPr lang="pl-PL" sz="2800" dirty="0" smtClean="0"/>
              <a:t>Funkcje obsługujące zmienną warunkową</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29</a:t>
            </a:fld>
            <a:endParaRPr lang="pl-PL"/>
          </a:p>
        </p:txBody>
      </p:sp>
      <p:graphicFrame>
        <p:nvGraphicFramePr>
          <p:cNvPr id="6" name="Tabela 5"/>
          <p:cNvGraphicFramePr>
            <a:graphicFrameLocks noGrp="1"/>
          </p:cNvGraphicFramePr>
          <p:nvPr>
            <p:extLst>
              <p:ext uri="{D42A27DB-BD31-4B8C-83A1-F6EECF244321}">
                <p14:modId xmlns="" xmlns:p14="http://schemas.microsoft.com/office/powerpoint/2010/main" val="2055471924"/>
              </p:ext>
            </p:extLst>
          </p:nvPr>
        </p:nvGraphicFramePr>
        <p:xfrm>
          <a:off x="611560" y="980728"/>
          <a:ext cx="8352928" cy="3032760"/>
        </p:xfrm>
        <a:graphic>
          <a:graphicData uri="http://schemas.openxmlformats.org/drawingml/2006/table">
            <a:tbl>
              <a:tblPr firstRow="1" bandRow="1">
                <a:tableStyleId>{5940675A-B579-460E-94D1-54222C63F5DA}</a:tableStyleId>
              </a:tblPr>
              <a:tblGrid>
                <a:gridCol w="2908609"/>
                <a:gridCol w="5444319"/>
              </a:tblGrid>
              <a:tr h="370840">
                <a:tc>
                  <a:txBody>
                    <a:bodyPr/>
                    <a:lstStyle/>
                    <a:p>
                      <a:r>
                        <a:rPr lang="pl-PL" dirty="0" err="1" smtClean="0"/>
                        <a:t>pthread_cond_init</a:t>
                      </a:r>
                      <a:endParaRPr lang="pl-PL" dirty="0"/>
                    </a:p>
                  </a:txBody>
                  <a:tcPr/>
                </a:tc>
                <a:tc>
                  <a:txBody>
                    <a:bodyPr/>
                    <a:lstStyle/>
                    <a:p>
                      <a:r>
                        <a:rPr lang="pl-PL" dirty="0" smtClean="0"/>
                        <a:t>Inicjacja zmiennej warunkowej.</a:t>
                      </a:r>
                      <a:endParaRPr lang="pl-PL" dirty="0"/>
                    </a:p>
                  </a:txBody>
                  <a:tcPr/>
                </a:tc>
              </a:tr>
              <a:tr h="370840">
                <a:tc>
                  <a:txBody>
                    <a:bodyPr/>
                    <a:lstStyle/>
                    <a:p>
                      <a:r>
                        <a:rPr lang="pl-PL" dirty="0" err="1" smtClean="0"/>
                        <a:t>pthread_cond_wait</a:t>
                      </a:r>
                      <a:endParaRPr lang="pl-PL" dirty="0"/>
                    </a:p>
                  </a:txBody>
                  <a:tcPr/>
                </a:tc>
                <a:tc>
                  <a:txBody>
                    <a:bodyPr/>
                    <a:lstStyle/>
                    <a:p>
                      <a:r>
                        <a:rPr lang="pl-PL" sz="1800" b="0" i="0" u="none" strike="noStrike" kern="1200" baseline="0" dirty="0" smtClean="0">
                          <a:solidFill>
                            <a:schemeClr val="tx1"/>
                          </a:solidFill>
                          <a:latin typeface="+mn-lt"/>
                          <a:ea typeface="+mn-ea"/>
                          <a:cs typeface="+mn-cs"/>
                        </a:rPr>
                        <a:t>Czekanie na zmiennej warunkowej</a:t>
                      </a:r>
                      <a:endParaRPr lang="pl-PL" dirty="0"/>
                    </a:p>
                  </a:txBody>
                  <a:tcPr/>
                </a:tc>
              </a:tr>
              <a:tr h="370840">
                <a:tc>
                  <a:txBody>
                    <a:bodyPr/>
                    <a:lstStyle/>
                    <a:p>
                      <a:r>
                        <a:rPr lang="pl-PL" dirty="0" err="1" smtClean="0"/>
                        <a:t>pthread_cond_timedwait</a:t>
                      </a:r>
                      <a:endParaRPr lang="pl-PL" dirty="0"/>
                    </a:p>
                  </a:txBody>
                  <a:tcPr/>
                </a:tc>
                <a:tc>
                  <a:txBody>
                    <a:bodyPr/>
                    <a:lstStyle/>
                    <a:p>
                      <a:r>
                        <a:rPr lang="pl-PL" dirty="0" smtClean="0"/>
                        <a:t>Ograniczone czasowo czekanie na zmiennej warunkowej</a:t>
                      </a:r>
                      <a:endParaRPr lang="pl-PL" dirty="0"/>
                    </a:p>
                  </a:txBody>
                  <a:tcPr/>
                </a:tc>
              </a:tr>
              <a:tr h="370840">
                <a:tc>
                  <a:txBody>
                    <a:bodyPr/>
                    <a:lstStyle/>
                    <a:p>
                      <a:r>
                        <a:rPr lang="pl-PL" dirty="0" err="1" smtClean="0"/>
                        <a:t>pthread_cond_signal</a:t>
                      </a:r>
                      <a:endParaRPr lang="pl-PL" dirty="0"/>
                    </a:p>
                  </a:txBody>
                  <a:tcPr/>
                </a:tc>
                <a:tc>
                  <a:txBody>
                    <a:bodyPr/>
                    <a:lstStyle/>
                    <a:p>
                      <a:r>
                        <a:rPr lang="pl-PL" dirty="0" smtClean="0"/>
                        <a:t>Wznowienie wątku zawieszonego w kolejce danej zmiennej warunkowej</a:t>
                      </a:r>
                      <a:endParaRPr lang="pl-PL" dirty="0"/>
                    </a:p>
                  </a:txBody>
                  <a:tcPr/>
                </a:tc>
              </a:tr>
              <a:tr h="370840">
                <a:tc>
                  <a:txBody>
                    <a:bodyPr/>
                    <a:lstStyle/>
                    <a:p>
                      <a:r>
                        <a:rPr lang="pl-PL" dirty="0" err="1" smtClean="0"/>
                        <a:t>pthread_cond_brodcast</a:t>
                      </a:r>
                      <a:endParaRPr lang="pl-PL" dirty="0"/>
                    </a:p>
                  </a:txBody>
                  <a:tcPr/>
                </a:tc>
                <a:tc>
                  <a:txBody>
                    <a:bodyPr/>
                    <a:lstStyle/>
                    <a:p>
                      <a:r>
                        <a:rPr lang="pl-PL" dirty="0" smtClean="0"/>
                        <a:t>Wznowienie wszystkich wątków zawieszonych w kolejce danej zmiennej warunkowej.</a:t>
                      </a:r>
                      <a:endParaRPr lang="pl-PL" dirty="0"/>
                    </a:p>
                  </a:txBody>
                  <a:tcPr/>
                </a:tc>
              </a:tr>
              <a:tr h="370840">
                <a:tc>
                  <a:txBody>
                    <a:bodyPr/>
                    <a:lstStyle/>
                    <a:p>
                      <a:r>
                        <a:rPr lang="pl-PL" dirty="0" err="1" smtClean="0"/>
                        <a:t>pthread_cond_destroy</a:t>
                      </a:r>
                      <a:endParaRPr lang="pl-PL" dirty="0"/>
                    </a:p>
                  </a:txBody>
                  <a:tcPr/>
                </a:tc>
                <a:tc>
                  <a:txBody>
                    <a:bodyPr/>
                    <a:lstStyle/>
                    <a:p>
                      <a:r>
                        <a:rPr lang="pl-PL" dirty="0" smtClean="0"/>
                        <a:t>Skasowanie zmiennej warunkowej i</a:t>
                      </a:r>
                      <a:r>
                        <a:rPr lang="pl-PL" baseline="0" dirty="0" smtClean="0"/>
                        <a:t> </a:t>
                      </a:r>
                      <a:r>
                        <a:rPr lang="pl-PL" dirty="0" smtClean="0"/>
                        <a:t>zwolnienie jej zasobów</a:t>
                      </a:r>
                      <a:endParaRPr lang="pl-PL" dirty="0"/>
                    </a:p>
                  </a:txBody>
                  <a:tcPr/>
                </a:tc>
              </a:tr>
            </a:tbl>
          </a:graphicData>
        </a:graphic>
      </p:graphicFrame>
    </p:spTree>
    <p:extLst>
      <p:ext uri="{BB962C8B-B14F-4D97-AF65-F5344CB8AC3E}">
        <p14:creationId xmlns="" xmlns:p14="http://schemas.microsoft.com/office/powerpoint/2010/main" val="1651060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634082"/>
          </a:xfrm>
        </p:spPr>
        <p:txBody>
          <a:bodyPr>
            <a:normAutofit fontScale="90000"/>
          </a:bodyPr>
          <a:lstStyle/>
          <a:p>
            <a:r>
              <a:rPr lang="pl-PL" dirty="0" smtClean="0"/>
              <a:t>Czytelnicy i pisarze (2)</a:t>
            </a:r>
            <a:endParaRPr lang="pl-PL" dirty="0"/>
          </a:p>
        </p:txBody>
      </p:sp>
      <p:sp>
        <p:nvSpPr>
          <p:cNvPr id="3" name="Symbol zastępczy zawartości 2"/>
          <p:cNvSpPr>
            <a:spLocks noGrp="1"/>
          </p:cNvSpPr>
          <p:nvPr>
            <p:ph idx="1"/>
          </p:nvPr>
        </p:nvSpPr>
        <p:spPr>
          <a:xfrm>
            <a:off x="179512" y="1052736"/>
            <a:ext cx="8784976" cy="5544616"/>
          </a:xfrm>
        </p:spPr>
        <p:txBody>
          <a:bodyPr>
            <a:normAutofit fontScale="77500" lnSpcReduction="20000"/>
          </a:bodyPr>
          <a:lstStyle/>
          <a:p>
            <a:r>
              <a:rPr lang="pl-PL" dirty="0" smtClean="0"/>
              <a:t>Należy tak napisać protokoły wstępne i końcowe poszczególnych procesów, aby: </a:t>
            </a:r>
          </a:p>
          <a:p>
            <a:pPr marL="971550" lvl="1" indent="-514350">
              <a:buFont typeface="+mj-lt"/>
              <a:buAutoNum type="arabicPeriod"/>
            </a:pPr>
            <a:r>
              <a:rPr lang="pl-PL" dirty="0" smtClean="0"/>
              <a:t>Wielu czytelników powinno mieć jednocześnie dostęp do czytelni. </a:t>
            </a:r>
          </a:p>
          <a:p>
            <a:pPr marL="971550" lvl="1" indent="-514350">
              <a:buFont typeface="+mj-lt"/>
              <a:buAutoNum type="arabicPeriod"/>
            </a:pPr>
            <a:r>
              <a:rPr lang="pl-PL" dirty="0" smtClean="0"/>
              <a:t>Jeśli w czytelni przebywa pisarz, to nikt inny w tym czasie nie pisze ani nie czyta. </a:t>
            </a:r>
          </a:p>
          <a:p>
            <a:pPr marL="971550" lvl="1" indent="-514350">
              <a:buFont typeface="+mj-lt"/>
              <a:buAutoNum type="arabicPeriod"/>
            </a:pPr>
            <a:r>
              <a:rPr lang="pl-PL" dirty="0" smtClean="0"/>
              <a:t>Każdy czytelnik, który chce odczytać dane, w końcu je odczyta. </a:t>
            </a:r>
          </a:p>
          <a:p>
            <a:pPr marL="971550" lvl="1" indent="-514350">
              <a:buFont typeface="+mj-lt"/>
              <a:buAutoNum type="arabicPeriod"/>
            </a:pPr>
            <a:r>
              <a:rPr lang="pl-PL" dirty="0" smtClean="0"/>
              <a:t>Każdy pisarz, który </a:t>
            </a:r>
            <a:r>
              <a:rPr lang="pl-PL" smtClean="0"/>
              <a:t>chce zmodyfikować </a:t>
            </a:r>
            <a:r>
              <a:rPr lang="pl-PL" dirty="0" smtClean="0"/>
              <a:t>dane, w końcu je zapisze. </a:t>
            </a:r>
          </a:p>
          <a:p>
            <a:r>
              <a:rPr lang="pl-PL" dirty="0" smtClean="0"/>
              <a:t>Rozpatruje się różne warianty tego problemu: </a:t>
            </a:r>
          </a:p>
          <a:p>
            <a:pPr marL="971550" lvl="1" indent="-514350">
              <a:buFont typeface="+mj-lt"/>
              <a:buAutoNum type="arabicPeriod"/>
            </a:pPr>
            <a:r>
              <a:rPr lang="pl-PL" dirty="0" smtClean="0"/>
              <a:t>W czytelni może przebywać dowolnie wielu czytelników. </a:t>
            </a:r>
          </a:p>
          <a:p>
            <a:pPr marL="971550" lvl="1" indent="-514350">
              <a:buFont typeface="+mj-lt"/>
              <a:buAutoNum type="arabicPeriod"/>
            </a:pPr>
            <a:r>
              <a:rPr lang="pl-PL" dirty="0" smtClean="0"/>
              <a:t>Czytelnia może mieć ograniczoną pojemność. </a:t>
            </a:r>
          </a:p>
          <a:p>
            <a:pPr marL="971550" lvl="1" indent="-514350">
              <a:buFont typeface="+mj-lt"/>
              <a:buAutoNum type="arabicPeriod"/>
            </a:pPr>
            <a:r>
              <a:rPr lang="pl-PL" dirty="0" smtClean="0"/>
              <a:t>Pisarze mogą mieć pierwszeństwo przed czytelnikami (ale wtedy rezygnujemy z żywotności czytelników) </a:t>
            </a:r>
          </a:p>
          <a:p>
            <a:pPr marL="971550" lvl="1" indent="-514350">
              <a:buFont typeface="+mj-lt"/>
              <a:buAutoNum type="arabicPeriod"/>
            </a:pPr>
            <a:r>
              <a:rPr lang="pl-PL" dirty="0" smtClean="0"/>
              <a:t>Czytelnicy mogą mieć pierwszeństwo przed pisarzami (ale wtedy rezygnujemy z żywotności pisarzy) </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3</a:t>
            </a:fld>
            <a:endParaRPr lang="pl-PL"/>
          </a:p>
        </p:txBody>
      </p:sp>
    </p:spTree>
    <p:extLst>
      <p:ext uri="{BB962C8B-B14F-4D97-AF65-F5344CB8AC3E}">
        <p14:creationId xmlns="" xmlns:p14="http://schemas.microsoft.com/office/powerpoint/2010/main" val="18607507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562074"/>
          </a:xfrm>
        </p:spPr>
        <p:txBody>
          <a:bodyPr>
            <a:normAutofit fontScale="90000"/>
          </a:bodyPr>
          <a:lstStyle/>
          <a:p>
            <a:r>
              <a:rPr lang="pl-PL" sz="3200" dirty="0" smtClean="0"/>
              <a:t>Parametry funkcji (1)</a:t>
            </a:r>
            <a:endParaRPr lang="pl-PL"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30</a:t>
            </a:fld>
            <a:endParaRPr lang="pl-PL"/>
          </a:p>
        </p:txBody>
      </p:sp>
      <p:sp>
        <p:nvSpPr>
          <p:cNvPr id="6" name="pole tekstowe 5"/>
          <p:cNvSpPr txBox="1"/>
          <p:nvPr/>
        </p:nvSpPr>
        <p:spPr>
          <a:xfrm>
            <a:off x="323528" y="836712"/>
            <a:ext cx="8496944" cy="2585323"/>
          </a:xfrm>
          <a:prstGeom prst="rect">
            <a:avLst/>
          </a:prstGeom>
          <a:noFill/>
        </p:spPr>
        <p:txBody>
          <a:bodyPr wrap="square" rtlCol="0">
            <a:spAutoFit/>
          </a:bodyPr>
          <a:lstStyle/>
          <a:p>
            <a:r>
              <a:rPr lang="pl-PL" b="1" dirty="0">
                <a:latin typeface="Arial"/>
              </a:rPr>
              <a:t>Inicjacja zmiennej </a:t>
            </a:r>
            <a:r>
              <a:rPr lang="pl-PL" b="1" dirty="0" smtClean="0">
                <a:latin typeface="Arial"/>
              </a:rPr>
              <a:t>warunkowej</a:t>
            </a:r>
          </a:p>
          <a:p>
            <a:endParaRPr lang="pl-PL" b="1" dirty="0">
              <a:latin typeface="Arial"/>
            </a:endParaRPr>
          </a:p>
          <a:p>
            <a:r>
              <a:rPr lang="pl-PL" b="1" dirty="0" err="1">
                <a:latin typeface="Courier New"/>
              </a:rPr>
              <a:t>int</a:t>
            </a:r>
            <a:r>
              <a:rPr lang="pl-PL" b="1" dirty="0">
                <a:latin typeface="Courier New"/>
              </a:rPr>
              <a:t> </a:t>
            </a:r>
            <a:r>
              <a:rPr lang="pl-PL" b="1" dirty="0" err="1">
                <a:latin typeface="Courier New"/>
              </a:rPr>
              <a:t>pthread_cond_init</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pthreads_condattr_t</a:t>
            </a:r>
            <a:r>
              <a:rPr lang="pl-PL" b="1" dirty="0">
                <a:latin typeface="Courier New"/>
              </a:rPr>
              <a:t> </a:t>
            </a:r>
            <a:r>
              <a:rPr lang="pl-PL" b="1" dirty="0" err="1">
                <a:latin typeface="Courier New"/>
              </a:rPr>
              <a:t>attr</a:t>
            </a:r>
            <a:r>
              <a:rPr lang="pl-PL" b="1" dirty="0" smtClean="0">
                <a:latin typeface="Courier New"/>
              </a:rPr>
              <a:t>)</a:t>
            </a:r>
          </a:p>
          <a:p>
            <a:endParaRPr lang="pl-PL" b="1" dirty="0">
              <a:latin typeface="Courier New"/>
            </a:endParaRPr>
          </a:p>
          <a:p>
            <a:r>
              <a:rPr lang="pl-PL" b="1" dirty="0" err="1">
                <a:latin typeface="Courier New"/>
              </a:rPr>
              <a:t>zw</a:t>
            </a:r>
            <a:r>
              <a:rPr lang="pl-PL" b="1" dirty="0">
                <a:latin typeface="Courier New"/>
              </a:rPr>
              <a:t> </a:t>
            </a:r>
            <a:r>
              <a:rPr lang="pl-PL" dirty="0">
                <a:latin typeface="Arial"/>
              </a:rPr>
              <a:t>Zadeklarowana wcześniej zmienna typu</a:t>
            </a:r>
          </a:p>
          <a:p>
            <a:r>
              <a:rPr lang="pl-PL" b="1" dirty="0" err="1">
                <a:latin typeface="Courier New"/>
              </a:rPr>
              <a:t>pthread_cond_t</a:t>
            </a:r>
            <a:r>
              <a:rPr lang="pl-PL" b="1" dirty="0">
                <a:latin typeface="Courier New"/>
              </a:rPr>
              <a:t>.</a:t>
            </a:r>
          </a:p>
          <a:p>
            <a:r>
              <a:rPr lang="pl-PL" b="1" dirty="0" err="1">
                <a:latin typeface="Courier New"/>
              </a:rPr>
              <a:t>attr</a:t>
            </a:r>
            <a:r>
              <a:rPr lang="pl-PL" b="1" dirty="0">
                <a:latin typeface="Courier New"/>
              </a:rPr>
              <a:t> </a:t>
            </a:r>
            <a:r>
              <a:rPr lang="pl-PL" dirty="0">
                <a:latin typeface="Arial"/>
              </a:rPr>
              <a:t>Atrybuty zmiennej warunkowej. Gdy </a:t>
            </a:r>
            <a:r>
              <a:rPr lang="pl-PL" b="1" dirty="0" err="1">
                <a:latin typeface="Courier New"/>
              </a:rPr>
              <a:t>attr</a:t>
            </a:r>
            <a:r>
              <a:rPr lang="pl-PL" b="1" dirty="0">
                <a:latin typeface="Courier New"/>
              </a:rPr>
              <a:t> </a:t>
            </a:r>
            <a:r>
              <a:rPr lang="pl-PL" dirty="0">
                <a:latin typeface="Arial"/>
              </a:rPr>
              <a:t>jest równe NULL</a:t>
            </a:r>
          </a:p>
          <a:p>
            <a:r>
              <a:rPr lang="pl-PL" dirty="0">
                <a:latin typeface="Arial"/>
              </a:rPr>
              <a:t>przyjęte będą wartości domyślne.</a:t>
            </a:r>
            <a:endParaRPr lang="pl-PL" dirty="0"/>
          </a:p>
        </p:txBody>
      </p:sp>
      <p:sp>
        <p:nvSpPr>
          <p:cNvPr id="8" name="pole tekstowe 7"/>
          <p:cNvSpPr txBox="1"/>
          <p:nvPr/>
        </p:nvSpPr>
        <p:spPr>
          <a:xfrm>
            <a:off x="395536" y="3717032"/>
            <a:ext cx="8424936" cy="2308324"/>
          </a:xfrm>
          <a:prstGeom prst="rect">
            <a:avLst/>
          </a:prstGeom>
          <a:noFill/>
        </p:spPr>
        <p:txBody>
          <a:bodyPr wrap="square" rtlCol="0">
            <a:spAutoFit/>
          </a:bodyPr>
          <a:lstStyle/>
          <a:p>
            <a:r>
              <a:rPr lang="pl-PL" b="1" dirty="0">
                <a:latin typeface="Arial"/>
              </a:rPr>
              <a:t>Zawieszenie w</a:t>
            </a:r>
            <a:r>
              <a:rPr lang="pl-PL" b="1" dirty="0">
                <a:latin typeface="Arial,Bold"/>
              </a:rPr>
              <a:t>ą</a:t>
            </a:r>
            <a:r>
              <a:rPr lang="pl-PL" b="1" dirty="0">
                <a:latin typeface="Arial"/>
              </a:rPr>
              <a:t>tku w oczekiwaniu na </a:t>
            </a:r>
            <a:r>
              <a:rPr lang="pl-PL" b="1" dirty="0" smtClean="0">
                <a:latin typeface="Arial"/>
              </a:rPr>
              <a:t>sygnalizacj</a:t>
            </a:r>
            <a:r>
              <a:rPr lang="pl-PL" b="1" dirty="0" smtClean="0">
                <a:latin typeface="Arial,Bold"/>
              </a:rPr>
              <a:t>ę</a:t>
            </a:r>
          </a:p>
          <a:p>
            <a:endParaRPr lang="pl-PL" b="1" dirty="0">
              <a:latin typeface="Arial,Bold"/>
            </a:endParaRPr>
          </a:p>
          <a:p>
            <a:r>
              <a:rPr lang="pl-PL" b="1" dirty="0" err="1">
                <a:latin typeface="Courier New"/>
              </a:rPr>
              <a:t>int</a:t>
            </a:r>
            <a:r>
              <a:rPr lang="pl-PL" b="1" dirty="0">
                <a:latin typeface="Courier New"/>
              </a:rPr>
              <a:t> </a:t>
            </a:r>
            <a:r>
              <a:rPr lang="pl-PL" b="1" dirty="0" err="1">
                <a:latin typeface="Courier New"/>
              </a:rPr>
              <a:t>pthread_cond_wait</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pthread_mutex_t</a:t>
            </a:r>
            <a:r>
              <a:rPr lang="pl-PL" b="1" dirty="0">
                <a:latin typeface="Courier New"/>
              </a:rPr>
              <a:t> *</a:t>
            </a:r>
            <a:r>
              <a:rPr lang="pl-PL" b="1" dirty="0" err="1">
                <a:latin typeface="Courier New"/>
              </a:rPr>
              <a:t>mutex</a:t>
            </a:r>
            <a:r>
              <a:rPr lang="pl-PL" b="1" dirty="0">
                <a:latin typeface="Courier New"/>
              </a:rPr>
              <a:t>)</a:t>
            </a:r>
          </a:p>
          <a:p>
            <a:r>
              <a:rPr lang="pl-PL" sz="1600" b="1" dirty="0" err="1">
                <a:latin typeface="Courier New"/>
              </a:rPr>
              <a:t>zw</a:t>
            </a:r>
            <a:r>
              <a:rPr lang="pl-PL" sz="1600" b="1" dirty="0">
                <a:latin typeface="Courier New"/>
              </a:rPr>
              <a:t> </a:t>
            </a:r>
            <a:r>
              <a:rPr lang="pl-PL" dirty="0">
                <a:latin typeface="Arial"/>
              </a:rPr>
              <a:t>Zadeklarowana i zainicjowana zmienna typu</a:t>
            </a:r>
          </a:p>
          <a:p>
            <a:r>
              <a:rPr lang="pl-PL" b="1" dirty="0" err="1">
                <a:latin typeface="Courier New"/>
              </a:rPr>
              <a:t>pthread_cond_t</a:t>
            </a:r>
            <a:r>
              <a:rPr lang="pl-PL" b="1" dirty="0">
                <a:latin typeface="Courier New"/>
              </a:rPr>
              <a:t>.</a:t>
            </a:r>
          </a:p>
          <a:p>
            <a:r>
              <a:rPr lang="pl-PL" sz="1600" b="1" dirty="0" err="1">
                <a:latin typeface="Courier New"/>
              </a:rPr>
              <a:t>mutex</a:t>
            </a:r>
            <a:r>
              <a:rPr lang="pl-PL" sz="1600" b="1" dirty="0">
                <a:latin typeface="Courier New"/>
              </a:rPr>
              <a:t> </a:t>
            </a:r>
            <a:r>
              <a:rPr lang="pl-PL" dirty="0">
                <a:latin typeface="Arial"/>
              </a:rPr>
              <a:t>Zadeklarowana i zainicjowana zmienna typu</a:t>
            </a:r>
          </a:p>
          <a:p>
            <a:r>
              <a:rPr lang="pl-PL" b="1" dirty="0" err="1">
                <a:latin typeface="Courier New"/>
              </a:rPr>
              <a:t>pthread_mutex_t</a:t>
            </a:r>
            <a:r>
              <a:rPr lang="pl-PL" b="1" dirty="0">
                <a:latin typeface="Courier New"/>
              </a:rPr>
              <a:t>.</a:t>
            </a:r>
            <a:endParaRPr lang="pl-PL" dirty="0"/>
          </a:p>
        </p:txBody>
      </p:sp>
    </p:spTree>
    <p:extLst>
      <p:ext uri="{BB962C8B-B14F-4D97-AF65-F5344CB8AC3E}">
        <p14:creationId xmlns="" xmlns:p14="http://schemas.microsoft.com/office/powerpoint/2010/main" val="720301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562074"/>
          </a:xfrm>
        </p:spPr>
        <p:txBody>
          <a:bodyPr>
            <a:normAutofit fontScale="90000"/>
          </a:bodyPr>
          <a:lstStyle/>
          <a:p>
            <a:r>
              <a:rPr lang="pl-PL" sz="3200" dirty="0" smtClean="0"/>
              <a:t>Parametry funkcji (2)</a:t>
            </a:r>
            <a:endParaRPr lang="pl-PL"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31</a:t>
            </a:fld>
            <a:endParaRPr lang="pl-PL"/>
          </a:p>
        </p:txBody>
      </p:sp>
      <p:sp>
        <p:nvSpPr>
          <p:cNvPr id="6" name="pole tekstowe 5"/>
          <p:cNvSpPr txBox="1"/>
          <p:nvPr/>
        </p:nvSpPr>
        <p:spPr>
          <a:xfrm>
            <a:off x="323528" y="836712"/>
            <a:ext cx="8496944" cy="2031325"/>
          </a:xfrm>
          <a:prstGeom prst="rect">
            <a:avLst/>
          </a:prstGeom>
          <a:noFill/>
        </p:spPr>
        <p:txBody>
          <a:bodyPr wrap="square" rtlCol="0">
            <a:spAutoFit/>
          </a:bodyPr>
          <a:lstStyle/>
          <a:p>
            <a:r>
              <a:rPr lang="pl-PL" b="1" dirty="0">
                <a:latin typeface="Arial"/>
              </a:rPr>
              <a:t>Wznowienie zawieszonego </a:t>
            </a:r>
            <a:r>
              <a:rPr lang="pl-PL" b="1" dirty="0" smtClean="0">
                <a:latin typeface="Arial"/>
              </a:rPr>
              <a:t>w</a:t>
            </a:r>
            <a:r>
              <a:rPr lang="pl-PL" b="1" dirty="0" smtClean="0">
                <a:latin typeface="Arial,Bold"/>
              </a:rPr>
              <a:t>ą</a:t>
            </a:r>
            <a:r>
              <a:rPr lang="pl-PL" b="1" dirty="0" smtClean="0">
                <a:latin typeface="Arial"/>
              </a:rPr>
              <a:t>tku</a:t>
            </a:r>
          </a:p>
          <a:p>
            <a:endParaRPr lang="pl-PL" b="1" dirty="0">
              <a:latin typeface="Arial"/>
            </a:endParaRPr>
          </a:p>
          <a:p>
            <a:r>
              <a:rPr lang="pl-PL" b="1" dirty="0" err="1">
                <a:latin typeface="Courier New"/>
              </a:rPr>
              <a:t>int</a:t>
            </a:r>
            <a:r>
              <a:rPr lang="pl-PL" b="1" dirty="0">
                <a:latin typeface="Courier New"/>
              </a:rPr>
              <a:t> </a:t>
            </a:r>
            <a:r>
              <a:rPr lang="pl-PL" b="1" dirty="0" err="1">
                <a:latin typeface="Courier New"/>
              </a:rPr>
              <a:t>pthread_cond_signal</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zw</a:t>
            </a:r>
            <a:r>
              <a:rPr lang="pl-PL" b="1" dirty="0">
                <a:latin typeface="Courier New"/>
              </a:rPr>
              <a:t> </a:t>
            </a:r>
            <a:r>
              <a:rPr lang="pl-PL" dirty="0">
                <a:latin typeface="Arial"/>
              </a:rPr>
              <a:t>Zadeklarowana i zainicjowana zmienna typu</a:t>
            </a:r>
          </a:p>
          <a:p>
            <a:r>
              <a:rPr lang="pl-PL" b="1" dirty="0" err="1">
                <a:latin typeface="Courier New"/>
              </a:rPr>
              <a:t>pthread_cond_t</a:t>
            </a:r>
            <a:r>
              <a:rPr lang="pl-PL" b="1" dirty="0">
                <a:latin typeface="Courier New"/>
              </a:rPr>
              <a:t>.</a:t>
            </a:r>
          </a:p>
          <a:p>
            <a:r>
              <a:rPr lang="pl-PL" dirty="0">
                <a:latin typeface="Arial"/>
              </a:rPr>
              <a:t>Jeden z wątków zablokowanych na zmiennej warunkowej </a:t>
            </a:r>
            <a:r>
              <a:rPr lang="pl-PL" dirty="0" err="1">
                <a:latin typeface="Arial"/>
              </a:rPr>
              <a:t>zw</a:t>
            </a:r>
            <a:r>
              <a:rPr lang="pl-PL" dirty="0">
                <a:latin typeface="Arial"/>
              </a:rPr>
              <a:t> zostanie</a:t>
            </a:r>
          </a:p>
          <a:p>
            <a:r>
              <a:rPr lang="pl-PL" dirty="0">
                <a:latin typeface="Arial"/>
              </a:rPr>
              <a:t>zwolniony.</a:t>
            </a:r>
            <a:endParaRPr lang="pl-PL" dirty="0"/>
          </a:p>
        </p:txBody>
      </p:sp>
      <p:sp>
        <p:nvSpPr>
          <p:cNvPr id="8" name="pole tekstowe 7"/>
          <p:cNvSpPr txBox="1"/>
          <p:nvPr/>
        </p:nvSpPr>
        <p:spPr>
          <a:xfrm>
            <a:off x="395536" y="3717032"/>
            <a:ext cx="8424936" cy="2031325"/>
          </a:xfrm>
          <a:prstGeom prst="rect">
            <a:avLst/>
          </a:prstGeom>
          <a:noFill/>
        </p:spPr>
        <p:txBody>
          <a:bodyPr wrap="square" rtlCol="0">
            <a:spAutoFit/>
          </a:bodyPr>
          <a:lstStyle/>
          <a:p>
            <a:r>
              <a:rPr lang="pl-PL" b="1" dirty="0">
                <a:latin typeface="Arial"/>
              </a:rPr>
              <a:t>Wznowienie wszystkich zawieszonych </a:t>
            </a:r>
            <a:r>
              <a:rPr lang="pl-PL" b="1" dirty="0" smtClean="0">
                <a:latin typeface="Arial"/>
              </a:rPr>
              <a:t>w</a:t>
            </a:r>
            <a:r>
              <a:rPr lang="pl-PL" b="1" dirty="0" smtClean="0">
                <a:latin typeface="Arial,Bold"/>
              </a:rPr>
              <a:t>ą</a:t>
            </a:r>
            <a:r>
              <a:rPr lang="pl-PL" b="1" dirty="0" smtClean="0">
                <a:latin typeface="Arial"/>
              </a:rPr>
              <a:t>tków</a:t>
            </a:r>
          </a:p>
          <a:p>
            <a:endParaRPr lang="pl-PL" b="1" dirty="0">
              <a:latin typeface="Arial"/>
            </a:endParaRPr>
          </a:p>
          <a:p>
            <a:r>
              <a:rPr lang="pl-PL" b="1" dirty="0" err="1">
                <a:latin typeface="Courier New"/>
              </a:rPr>
              <a:t>int</a:t>
            </a:r>
            <a:r>
              <a:rPr lang="pl-PL" b="1" dirty="0">
                <a:latin typeface="Courier New"/>
              </a:rPr>
              <a:t> </a:t>
            </a:r>
            <a:r>
              <a:rPr lang="pl-PL" b="1" dirty="0" err="1">
                <a:latin typeface="Courier New"/>
              </a:rPr>
              <a:t>pthread_cond_brodcast</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zw</a:t>
            </a:r>
            <a:r>
              <a:rPr lang="pl-PL" b="1" dirty="0">
                <a:latin typeface="Courier New"/>
              </a:rPr>
              <a:t> </a:t>
            </a:r>
            <a:r>
              <a:rPr lang="pl-PL" dirty="0">
                <a:latin typeface="Arial"/>
              </a:rPr>
              <a:t>Zadeklarowana i zainicjowana zmienna typu</a:t>
            </a:r>
          </a:p>
          <a:p>
            <a:r>
              <a:rPr lang="pl-PL" b="1" dirty="0" err="1">
                <a:latin typeface="Courier New"/>
              </a:rPr>
              <a:t>pthread_cond_t</a:t>
            </a:r>
            <a:r>
              <a:rPr lang="pl-PL" b="1" dirty="0">
                <a:latin typeface="Courier New"/>
              </a:rPr>
              <a:t>.</a:t>
            </a:r>
          </a:p>
          <a:p>
            <a:r>
              <a:rPr lang="pl-PL" dirty="0">
                <a:latin typeface="Arial"/>
              </a:rPr>
              <a:t>Wszystkie wątki zablokowane na zmiennej warunkowej </a:t>
            </a:r>
            <a:r>
              <a:rPr lang="pl-PL" dirty="0" err="1">
                <a:latin typeface="Arial"/>
              </a:rPr>
              <a:t>zw</a:t>
            </a:r>
            <a:r>
              <a:rPr lang="pl-PL" dirty="0">
                <a:latin typeface="Arial"/>
              </a:rPr>
              <a:t> zostaną</a:t>
            </a:r>
          </a:p>
          <a:p>
            <a:r>
              <a:rPr lang="pl-PL" dirty="0">
                <a:latin typeface="Arial"/>
              </a:rPr>
              <a:t>zwolnione.</a:t>
            </a:r>
            <a:endParaRPr lang="pl-PL" dirty="0"/>
          </a:p>
        </p:txBody>
      </p:sp>
    </p:spTree>
    <p:extLst>
      <p:ext uri="{BB962C8B-B14F-4D97-AF65-F5344CB8AC3E}">
        <p14:creationId xmlns="" xmlns:p14="http://schemas.microsoft.com/office/powerpoint/2010/main" val="11048869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2800" dirty="0" smtClean="0"/>
              <a:t>Schemat stosowania zmiennej warunkowej</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32</a:t>
            </a:fld>
            <a:endParaRPr lang="pl-PL"/>
          </a:p>
        </p:txBody>
      </p:sp>
      <p:sp>
        <p:nvSpPr>
          <p:cNvPr id="6" name="Prostokąt 5"/>
          <p:cNvSpPr/>
          <p:nvPr/>
        </p:nvSpPr>
        <p:spPr>
          <a:xfrm>
            <a:off x="251520" y="1196752"/>
            <a:ext cx="4572000" cy="2308324"/>
          </a:xfrm>
          <a:prstGeom prst="rect">
            <a:avLst/>
          </a:prstGeom>
          <a:ln>
            <a:solidFill>
              <a:schemeClr val="accent1"/>
            </a:solidFill>
          </a:ln>
        </p:spPr>
        <p:txBody>
          <a:bodyPr>
            <a:spAutoFit/>
          </a:bodyPr>
          <a:lstStyle/>
          <a:p>
            <a:r>
              <a:rPr lang="pl-PL" b="1" dirty="0" smtClean="0">
                <a:latin typeface="Courier New"/>
              </a:rPr>
              <a:t>// </a:t>
            </a:r>
            <a:r>
              <a:rPr lang="pl-PL" dirty="0">
                <a:latin typeface="Arial"/>
              </a:rPr>
              <a:t>Wątek oczekujący na warunek</a:t>
            </a:r>
          </a:p>
          <a:p>
            <a:endParaRPr lang="pl-PL" b="1" dirty="0">
              <a:latin typeface="Courier New"/>
            </a:endParaRPr>
          </a:p>
          <a:p>
            <a:r>
              <a:rPr lang="pl-PL" b="1" dirty="0" err="1" smtClean="0">
                <a:latin typeface="Courier New"/>
              </a:rPr>
              <a:t>pthread_mutex_lock</a:t>
            </a:r>
            <a:r>
              <a:rPr lang="pl-PL" b="1" dirty="0">
                <a:latin typeface="Courier New"/>
              </a:rPr>
              <a:t>(&amp;m)</a:t>
            </a:r>
          </a:p>
          <a:p>
            <a:r>
              <a:rPr lang="pl-PL" b="1" dirty="0">
                <a:latin typeface="Courier New"/>
              </a:rPr>
              <a:t>...</a:t>
            </a:r>
          </a:p>
          <a:p>
            <a:r>
              <a:rPr lang="pl-PL" b="1" dirty="0" err="1">
                <a:latin typeface="Courier New"/>
              </a:rPr>
              <a:t>while</a:t>
            </a:r>
            <a:r>
              <a:rPr lang="pl-PL" b="1" dirty="0">
                <a:latin typeface="Courier New"/>
              </a:rPr>
              <a:t>( ! warunek )</a:t>
            </a:r>
          </a:p>
          <a:p>
            <a:r>
              <a:rPr lang="pl-PL" b="1" dirty="0" err="1">
                <a:latin typeface="Courier New"/>
              </a:rPr>
              <a:t>pthread_cond_wait</a:t>
            </a:r>
            <a:r>
              <a:rPr lang="pl-PL" b="1" dirty="0">
                <a:latin typeface="Courier New"/>
              </a:rPr>
              <a:t>( &amp;</a:t>
            </a:r>
            <a:r>
              <a:rPr lang="pl-PL" b="1" dirty="0" err="1">
                <a:latin typeface="Courier New"/>
              </a:rPr>
              <a:t>cond</a:t>
            </a:r>
            <a:r>
              <a:rPr lang="pl-PL" b="1" dirty="0">
                <a:latin typeface="Courier New"/>
              </a:rPr>
              <a:t>, &amp;m)</a:t>
            </a:r>
          </a:p>
          <a:p>
            <a:r>
              <a:rPr lang="pl-PL" b="1" dirty="0">
                <a:latin typeface="Courier New"/>
              </a:rPr>
              <a:t>...</a:t>
            </a:r>
          </a:p>
          <a:p>
            <a:r>
              <a:rPr lang="pl-PL" b="1" dirty="0" err="1">
                <a:latin typeface="Courier New"/>
              </a:rPr>
              <a:t>pthread_mutex_unlock</a:t>
            </a:r>
            <a:r>
              <a:rPr lang="pl-PL" b="1" dirty="0">
                <a:latin typeface="Courier New"/>
              </a:rPr>
              <a:t>(&amp;m</a:t>
            </a:r>
            <a:r>
              <a:rPr lang="pl-PL" b="1" dirty="0" smtClean="0">
                <a:latin typeface="Courier New"/>
              </a:rPr>
              <a:t>)</a:t>
            </a:r>
            <a:endParaRPr lang="pl-PL" b="1" dirty="0">
              <a:latin typeface="Courier New"/>
            </a:endParaRPr>
          </a:p>
        </p:txBody>
      </p:sp>
      <p:sp>
        <p:nvSpPr>
          <p:cNvPr id="7" name="Prostokąt 6"/>
          <p:cNvSpPr/>
          <p:nvPr/>
        </p:nvSpPr>
        <p:spPr>
          <a:xfrm>
            <a:off x="2537520" y="4005064"/>
            <a:ext cx="6372200" cy="2308324"/>
          </a:xfrm>
          <a:prstGeom prst="rect">
            <a:avLst/>
          </a:prstGeom>
          <a:ln>
            <a:solidFill>
              <a:schemeClr val="accent1"/>
            </a:solidFill>
          </a:ln>
        </p:spPr>
        <p:txBody>
          <a:bodyPr wrap="square">
            <a:spAutoFit/>
          </a:bodyPr>
          <a:lstStyle/>
          <a:p>
            <a:r>
              <a:rPr lang="pl-PL" dirty="0" smtClean="0">
                <a:latin typeface="Arial"/>
              </a:rPr>
              <a:t>//Wątek </a:t>
            </a:r>
            <a:r>
              <a:rPr lang="pl-PL" dirty="0">
                <a:latin typeface="Arial"/>
              </a:rPr>
              <a:t>ustawiający warunek i sygnalizujący jego spełnienie</a:t>
            </a:r>
            <a:endParaRPr lang="pl-PL" dirty="0"/>
          </a:p>
          <a:p>
            <a:endParaRPr lang="pl-PL" b="1" dirty="0" smtClean="0">
              <a:latin typeface="Courier New"/>
            </a:endParaRPr>
          </a:p>
          <a:p>
            <a:r>
              <a:rPr lang="pl-PL" b="1" dirty="0" err="1" smtClean="0">
                <a:latin typeface="Courier New"/>
              </a:rPr>
              <a:t>pthread_mutex_lock</a:t>
            </a:r>
            <a:r>
              <a:rPr lang="pl-PL" b="1" dirty="0">
                <a:latin typeface="Courier New"/>
              </a:rPr>
              <a:t>(&amp;m)</a:t>
            </a:r>
          </a:p>
          <a:p>
            <a:r>
              <a:rPr lang="pl-PL" b="1" dirty="0">
                <a:latin typeface="Courier New"/>
              </a:rPr>
              <a:t>...</a:t>
            </a:r>
          </a:p>
          <a:p>
            <a:r>
              <a:rPr lang="pl-PL" b="1" dirty="0" err="1">
                <a:latin typeface="Courier New"/>
              </a:rPr>
              <a:t>ustawienie_warunku</a:t>
            </a:r>
            <a:endParaRPr lang="pl-PL" b="1" dirty="0">
              <a:latin typeface="Courier New"/>
            </a:endParaRPr>
          </a:p>
          <a:p>
            <a:r>
              <a:rPr lang="pl-PL" b="1" dirty="0" err="1">
                <a:latin typeface="Courier New"/>
              </a:rPr>
              <a:t>pthread_cond_signal</a:t>
            </a:r>
            <a:r>
              <a:rPr lang="pl-PL" b="1" dirty="0">
                <a:latin typeface="Courier New"/>
              </a:rPr>
              <a:t>( &amp;</a:t>
            </a:r>
            <a:r>
              <a:rPr lang="pl-PL" b="1" dirty="0" err="1">
                <a:latin typeface="Courier New"/>
              </a:rPr>
              <a:t>cond</a:t>
            </a:r>
            <a:r>
              <a:rPr lang="pl-PL" b="1" dirty="0">
                <a:latin typeface="Courier New"/>
              </a:rPr>
              <a:t>)</a:t>
            </a:r>
          </a:p>
          <a:p>
            <a:r>
              <a:rPr lang="pl-PL" b="1" dirty="0">
                <a:latin typeface="Courier New"/>
              </a:rPr>
              <a:t>...</a:t>
            </a:r>
          </a:p>
          <a:p>
            <a:r>
              <a:rPr lang="pl-PL" b="1" dirty="0" err="1">
                <a:latin typeface="Courier New"/>
              </a:rPr>
              <a:t>pthread_mutex_unlock</a:t>
            </a:r>
            <a:r>
              <a:rPr lang="pl-PL" b="1" dirty="0">
                <a:latin typeface="Courier New"/>
              </a:rPr>
              <a:t>(&amp;m</a:t>
            </a:r>
            <a:r>
              <a:rPr lang="pl-PL" b="1" dirty="0" smtClean="0">
                <a:latin typeface="Courier New"/>
              </a:rPr>
              <a:t>)</a:t>
            </a:r>
            <a:endParaRPr lang="pl-PL" b="1" dirty="0">
              <a:latin typeface="Courier New"/>
            </a:endParaRPr>
          </a:p>
        </p:txBody>
      </p:sp>
    </p:spTree>
    <p:extLst>
      <p:ext uri="{BB962C8B-B14F-4D97-AF65-F5344CB8AC3E}">
        <p14:creationId xmlns="" xmlns:p14="http://schemas.microsoft.com/office/powerpoint/2010/main" val="17099969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200" dirty="0" smtClean="0"/>
              <a:t>Rozwiązanie synchronizacji bez zakleszczeń (1)</a:t>
            </a: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33</a:t>
            </a:fld>
            <a:endParaRPr lang="pl-PL"/>
          </a:p>
        </p:txBody>
      </p:sp>
      <p:sp>
        <p:nvSpPr>
          <p:cNvPr id="6" name="Prostokąt 5"/>
          <p:cNvSpPr/>
          <p:nvPr/>
        </p:nvSpPr>
        <p:spPr>
          <a:xfrm>
            <a:off x="179512" y="692696"/>
            <a:ext cx="4392488" cy="5262979"/>
          </a:xfrm>
          <a:prstGeom prst="rect">
            <a:avLst/>
          </a:prstGeom>
          <a:ln>
            <a:solidFill>
              <a:schemeClr val="accent1"/>
            </a:solidFill>
          </a:ln>
        </p:spPr>
        <p:txBody>
          <a:bodyPr wrap="square">
            <a:spAutoFit/>
          </a:bodyPr>
          <a:lstStyle/>
          <a:p>
            <a:r>
              <a:rPr lang="pl-PL" sz="1400" dirty="0" smtClean="0"/>
              <a:t>#</a:t>
            </a:r>
            <a:r>
              <a:rPr lang="pl-PL" sz="1400" dirty="0" err="1" smtClean="0"/>
              <a:t>include</a:t>
            </a:r>
            <a:r>
              <a:rPr lang="pl-PL" sz="1400" dirty="0" smtClean="0"/>
              <a:t> </a:t>
            </a:r>
            <a:r>
              <a:rPr lang="pl-PL" sz="1400" dirty="0"/>
              <a:t>&lt;</a:t>
            </a:r>
            <a:r>
              <a:rPr lang="pl-PL" sz="1400" dirty="0" err="1"/>
              <a:t>pthread.h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smtClean="0"/>
              <a:t>#</a:t>
            </a:r>
            <a:r>
              <a:rPr lang="pl-PL" sz="1400" dirty="0" err="1"/>
              <a:t>define</a:t>
            </a:r>
            <a:r>
              <a:rPr lang="pl-PL" sz="1400" dirty="0"/>
              <a:t> TCOUNT 5</a:t>
            </a:r>
          </a:p>
          <a:p>
            <a:r>
              <a:rPr lang="pl-PL" sz="1400" dirty="0"/>
              <a:t>#</a:t>
            </a:r>
            <a:r>
              <a:rPr lang="pl-PL" sz="1400" dirty="0" err="1"/>
              <a:t>define</a:t>
            </a:r>
            <a:r>
              <a:rPr lang="pl-PL" sz="1400" dirty="0"/>
              <a:t> NUM_THREADS 2</a:t>
            </a:r>
          </a:p>
          <a:p>
            <a:r>
              <a:rPr lang="pl-PL" sz="1400" dirty="0" err="1" smtClean="0">
                <a:solidFill>
                  <a:srgbClr val="0070C0"/>
                </a:solidFill>
              </a:rPr>
              <a:t>pthread_mutex_t</a:t>
            </a:r>
            <a:r>
              <a:rPr lang="pl-PL" sz="1400" dirty="0" smtClean="0">
                <a:solidFill>
                  <a:srgbClr val="0070C0"/>
                </a:solidFill>
              </a:rPr>
              <a:t> </a:t>
            </a:r>
            <a:r>
              <a:rPr lang="pl-PL" sz="1400" dirty="0" err="1">
                <a:solidFill>
                  <a:srgbClr val="0070C0"/>
                </a:solidFill>
              </a:rPr>
              <a:t>cond_mutex</a:t>
            </a:r>
            <a:r>
              <a:rPr lang="pl-PL" sz="1400" dirty="0">
                <a:solidFill>
                  <a:srgbClr val="0070C0"/>
                </a:solidFill>
              </a:rPr>
              <a:t>;</a:t>
            </a:r>
          </a:p>
          <a:p>
            <a:r>
              <a:rPr lang="pl-PL" sz="1400" dirty="0" err="1">
                <a:solidFill>
                  <a:srgbClr val="0070C0"/>
                </a:solidFill>
              </a:rPr>
              <a:t>pthread_cond_t</a:t>
            </a:r>
            <a:r>
              <a:rPr lang="pl-PL" sz="1400" dirty="0">
                <a:solidFill>
                  <a:srgbClr val="0070C0"/>
                </a:solidFill>
              </a:rPr>
              <a:t>  cond_var1;</a:t>
            </a:r>
          </a:p>
          <a:p>
            <a:r>
              <a:rPr lang="pl-PL" sz="1400" dirty="0" err="1">
                <a:solidFill>
                  <a:srgbClr val="0070C0"/>
                </a:solidFill>
              </a:rPr>
              <a:t>int</a:t>
            </a:r>
            <a:r>
              <a:rPr lang="pl-PL" sz="1400" dirty="0">
                <a:solidFill>
                  <a:srgbClr val="0070C0"/>
                </a:solidFill>
              </a:rPr>
              <a:t> </a:t>
            </a:r>
            <a:r>
              <a:rPr lang="pl-PL" sz="1400" dirty="0" err="1">
                <a:solidFill>
                  <a:srgbClr val="0070C0"/>
                </a:solidFill>
              </a:rPr>
              <a:t>shared_var</a:t>
            </a:r>
            <a:r>
              <a:rPr lang="pl-PL" sz="1400" dirty="0">
                <a:solidFill>
                  <a:srgbClr val="0070C0"/>
                </a:solidFill>
              </a:rPr>
              <a:t>=0;</a:t>
            </a:r>
          </a:p>
          <a:p>
            <a:r>
              <a:rPr lang="pl-PL" sz="1400" dirty="0" err="1">
                <a:solidFill>
                  <a:srgbClr val="0070C0"/>
                </a:solidFill>
              </a:rPr>
              <a:t>int</a:t>
            </a:r>
            <a:r>
              <a:rPr lang="pl-PL" sz="1400" dirty="0">
                <a:solidFill>
                  <a:srgbClr val="0070C0"/>
                </a:solidFill>
              </a:rPr>
              <a:t> </a:t>
            </a:r>
            <a:r>
              <a:rPr lang="pl-PL" sz="1400" dirty="0" err="1">
                <a:solidFill>
                  <a:srgbClr val="0070C0"/>
                </a:solidFill>
              </a:rPr>
              <a:t>data_send</a:t>
            </a:r>
            <a:r>
              <a:rPr lang="pl-PL" sz="1400" dirty="0">
                <a:solidFill>
                  <a:srgbClr val="0070C0"/>
                </a:solidFill>
              </a:rPr>
              <a:t>=0</a:t>
            </a:r>
            <a:r>
              <a:rPr lang="pl-PL" sz="1400" dirty="0" smtClean="0">
                <a:solidFill>
                  <a:srgbClr val="0070C0"/>
                </a:solidFill>
              </a:rPr>
              <a:t>;</a:t>
            </a:r>
            <a:endParaRPr lang="pl-PL" sz="1400" dirty="0">
              <a:solidFill>
                <a:srgbClr val="0070C0"/>
              </a:solidFill>
            </a:endParaRPr>
          </a:p>
          <a:p>
            <a:r>
              <a:rPr lang="pl-PL" sz="1400" dirty="0" err="1"/>
              <a:t>void</a:t>
            </a:r>
            <a:r>
              <a:rPr lang="pl-PL" sz="1400" dirty="0"/>
              <a:t> *</a:t>
            </a:r>
            <a:r>
              <a:rPr lang="pl-PL" sz="1400" dirty="0" err="1"/>
              <a:t>producer</a:t>
            </a:r>
            <a:r>
              <a:rPr lang="pl-PL" sz="1400" dirty="0"/>
              <a:t>(</a:t>
            </a:r>
            <a:r>
              <a:rPr lang="pl-PL" sz="1400" dirty="0" err="1"/>
              <a:t>void</a:t>
            </a:r>
            <a:r>
              <a:rPr lang="pl-PL" sz="1400" dirty="0"/>
              <a:t> *t</a:t>
            </a:r>
            <a:r>
              <a:rPr lang="pl-PL" sz="1400" dirty="0" smtClean="0"/>
              <a:t>) {</a:t>
            </a:r>
            <a:endParaRPr lang="pl-PL" sz="1400" dirty="0"/>
          </a:p>
          <a:p>
            <a:r>
              <a:rPr lang="pl-PL" sz="1400" dirty="0"/>
              <a:t>  </a:t>
            </a:r>
            <a:r>
              <a:rPr lang="pl-PL" sz="1400" dirty="0" err="1"/>
              <a:t>int</a:t>
            </a:r>
            <a:r>
              <a:rPr lang="pl-PL" sz="1400" dirty="0"/>
              <a:t> i;</a:t>
            </a:r>
          </a:p>
          <a:p>
            <a:r>
              <a:rPr lang="pl-PL" sz="1400" dirty="0"/>
              <a:t>  for (i=0; i &lt; TCOUNT; i++) {</a:t>
            </a:r>
          </a:p>
          <a:p>
            <a:r>
              <a:rPr lang="pl-PL" sz="1400" dirty="0"/>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r>
              <a:rPr lang="pl-PL" sz="1400" dirty="0" err="1"/>
              <a:t>shared_var</a:t>
            </a:r>
            <a:r>
              <a:rPr lang="pl-PL" sz="1400" dirty="0" smtClean="0">
                <a:solidFill>
                  <a:srgbClr val="00B050"/>
                </a:solidFill>
              </a:rPr>
              <a:t>++;        </a:t>
            </a:r>
            <a:r>
              <a:rPr lang="pl-PL" sz="1400" dirty="0" err="1">
                <a:solidFill>
                  <a:srgbClr val="00B050"/>
                </a:solidFill>
              </a:rPr>
              <a:t>data_send</a:t>
            </a:r>
            <a:r>
              <a:rPr lang="pl-PL" sz="1400" dirty="0">
                <a:solidFill>
                  <a:srgbClr val="00B050"/>
                </a:solidFill>
              </a:rPr>
              <a:t>=1;</a:t>
            </a:r>
          </a:p>
          <a:p>
            <a:r>
              <a:rPr lang="pl-PL" sz="1400" dirty="0">
                <a:solidFill>
                  <a:srgbClr val="00B050"/>
                </a:solidFill>
              </a:rPr>
              <a:t>        </a:t>
            </a:r>
            <a:r>
              <a:rPr lang="pl-PL" sz="1400" dirty="0" err="1" smtClean="0">
                <a:solidFill>
                  <a:srgbClr val="00B050"/>
                </a:solidFill>
              </a:rPr>
              <a:t>pthread_cond_signal</a:t>
            </a:r>
            <a:r>
              <a:rPr lang="pl-PL" sz="1400" dirty="0">
                <a:solidFill>
                  <a:srgbClr val="00B050"/>
                </a:solidFill>
              </a:rPr>
              <a:t>(&amp;cond_var1);</a:t>
            </a:r>
          </a:p>
          <a:p>
            <a:r>
              <a:rPr lang="pl-PL" sz="1400" dirty="0"/>
              <a:t>        </a:t>
            </a:r>
            <a:r>
              <a:rPr lang="pl-PL" sz="1400" dirty="0" err="1" smtClean="0"/>
              <a:t>printf</a:t>
            </a:r>
            <a:r>
              <a:rPr lang="pl-PL" sz="1400" dirty="0"/>
              <a:t>("</a:t>
            </a:r>
            <a:r>
              <a:rPr lang="pl-PL" sz="1400" dirty="0" err="1"/>
              <a:t>producer</a:t>
            </a:r>
            <a:r>
              <a:rPr lang="pl-PL" sz="1400" dirty="0"/>
              <a:t> i: %d, </a:t>
            </a:r>
            <a:r>
              <a:rPr lang="pl-PL" sz="1400" dirty="0" err="1"/>
              <a:t>shared_var</a:t>
            </a:r>
            <a:r>
              <a:rPr lang="pl-PL" sz="1400" dirty="0"/>
              <a:t>: %d, </a:t>
            </a:r>
            <a:endParaRPr lang="pl-PL" sz="1400" dirty="0" smtClean="0"/>
          </a:p>
          <a:p>
            <a:r>
              <a:rPr lang="pl-PL" sz="1400" dirty="0" smtClean="0"/>
              <a:t>	</a:t>
            </a:r>
            <a:r>
              <a:rPr lang="pl-PL" sz="1400" dirty="0" err="1" smtClean="0"/>
              <a:t>data_send</a:t>
            </a:r>
            <a:r>
              <a:rPr lang="pl-PL" sz="1400" dirty="0" smtClean="0"/>
              <a:t>: %</a:t>
            </a:r>
            <a:r>
              <a:rPr lang="pl-PL" sz="1400" dirty="0"/>
              <a:t>d\n",</a:t>
            </a:r>
            <a:r>
              <a:rPr lang="pl-PL" sz="1400" dirty="0" err="1"/>
              <a:t>i,shared_var,data_send</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solidFill>
                  <a:srgbClr val="002060"/>
                </a:solidFill>
              </a:rPr>
              <a:t>    </a:t>
            </a:r>
            <a:r>
              <a:rPr lang="pl-PL" sz="1400" dirty="0" smtClean="0">
                <a:solidFill>
                  <a:schemeClr val="accent6">
                    <a:lumMod val="50000"/>
                  </a:schemeClr>
                </a:solidFill>
              </a:rPr>
              <a:t>//</a:t>
            </a:r>
            <a:r>
              <a:rPr lang="pl-PL" sz="1400" dirty="0" err="1" smtClean="0">
                <a:solidFill>
                  <a:schemeClr val="accent6">
                    <a:lumMod val="50000"/>
                  </a:schemeClr>
                </a:solidFill>
              </a:rPr>
              <a:t>sleep</a:t>
            </a:r>
            <a:r>
              <a:rPr lang="pl-PL" sz="1400" dirty="0" smtClean="0">
                <a:solidFill>
                  <a:schemeClr val="accent6">
                    <a:lumMod val="50000"/>
                  </a:schemeClr>
                </a:solidFill>
              </a:rPr>
              <a:t>(4</a:t>
            </a:r>
            <a:r>
              <a:rPr lang="pl-PL" sz="1400" dirty="0">
                <a:solidFill>
                  <a:schemeClr val="accent6">
                    <a:lumMod val="50000"/>
                  </a:schemeClr>
                </a:solidFill>
              </a:rPr>
              <a:t>);</a:t>
            </a:r>
          </a:p>
          <a:p>
            <a:r>
              <a:rPr lang="pl-PL" sz="1400" dirty="0"/>
              <a:t>    }</a:t>
            </a:r>
          </a:p>
          <a:p>
            <a:r>
              <a:rPr lang="pl-PL" sz="1400" dirty="0"/>
              <a:t>  </a:t>
            </a:r>
            <a:r>
              <a:rPr lang="pl-PL" sz="1400" dirty="0" err="1"/>
              <a:t>pthread_exit</a:t>
            </a:r>
            <a:r>
              <a:rPr lang="pl-PL" sz="1400" dirty="0"/>
              <a:t>(NULL);</a:t>
            </a:r>
          </a:p>
          <a:p>
            <a:r>
              <a:rPr lang="pl-PL" sz="1400" dirty="0"/>
              <a:t>}</a:t>
            </a:r>
          </a:p>
          <a:p>
            <a:endParaRPr lang="pl-PL" sz="1400" dirty="0"/>
          </a:p>
        </p:txBody>
      </p:sp>
      <p:sp>
        <p:nvSpPr>
          <p:cNvPr id="7" name="Prostokąt 6"/>
          <p:cNvSpPr/>
          <p:nvPr/>
        </p:nvSpPr>
        <p:spPr>
          <a:xfrm>
            <a:off x="4572000" y="714160"/>
            <a:ext cx="4392488" cy="3323987"/>
          </a:xfrm>
          <a:prstGeom prst="rect">
            <a:avLst/>
          </a:prstGeom>
          <a:ln>
            <a:solidFill>
              <a:schemeClr val="accent1"/>
            </a:solidFill>
          </a:ln>
        </p:spPr>
        <p:txBody>
          <a:bodyPr wrap="square">
            <a:spAutoFit/>
          </a:bodyPr>
          <a:lstStyle/>
          <a:p>
            <a:r>
              <a:rPr lang="pl-PL" sz="1400" dirty="0" err="1"/>
              <a:t>void</a:t>
            </a:r>
            <a:r>
              <a:rPr lang="pl-PL" sz="1400" dirty="0"/>
              <a:t> *</a:t>
            </a:r>
            <a:r>
              <a:rPr lang="pl-PL" sz="1400" dirty="0" err="1"/>
              <a:t>consumer</a:t>
            </a:r>
            <a:r>
              <a:rPr lang="pl-PL" sz="1400" dirty="0"/>
              <a:t>(</a:t>
            </a:r>
            <a:r>
              <a:rPr lang="pl-PL" sz="1400" dirty="0" err="1"/>
              <a:t>void</a:t>
            </a:r>
            <a:r>
              <a:rPr lang="pl-PL" sz="1400" dirty="0"/>
              <a:t> *t</a:t>
            </a:r>
            <a:r>
              <a:rPr lang="pl-PL" sz="1400" dirty="0" smtClean="0"/>
              <a:t>) {</a:t>
            </a:r>
            <a:endParaRPr lang="pl-PL" sz="1400" dirty="0"/>
          </a:p>
          <a:p>
            <a:r>
              <a:rPr lang="pl-PL" sz="1400" dirty="0"/>
              <a:t>  </a:t>
            </a:r>
            <a:r>
              <a:rPr lang="pl-PL" sz="1400" dirty="0" err="1"/>
              <a:t>int</a:t>
            </a:r>
            <a:r>
              <a:rPr lang="pl-PL" sz="1400" dirty="0"/>
              <a:t> i;</a:t>
            </a:r>
          </a:p>
          <a:p>
            <a:r>
              <a:rPr lang="pl-PL" sz="1400" dirty="0"/>
              <a:t>  for (i=0; i &lt; TCOUNT; i</a:t>
            </a:r>
            <a:r>
              <a:rPr lang="pl-PL" sz="1400" dirty="0" smtClean="0"/>
              <a:t>++) {</a:t>
            </a:r>
            <a:endParaRPr lang="pl-PL" sz="1400" dirty="0"/>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solidFill>
                  <a:srgbClr val="00B050"/>
                </a:solidFill>
              </a:rPr>
              <a:t>    </a:t>
            </a:r>
            <a:r>
              <a:rPr lang="pl-PL" sz="1400" dirty="0" err="1">
                <a:solidFill>
                  <a:srgbClr val="00B050"/>
                </a:solidFill>
              </a:rPr>
              <a:t>while</a:t>
            </a:r>
            <a:r>
              <a:rPr lang="pl-PL" sz="1400" dirty="0">
                <a:solidFill>
                  <a:srgbClr val="00B050"/>
                </a:solidFill>
              </a:rPr>
              <a:t> (</a:t>
            </a:r>
            <a:r>
              <a:rPr lang="pl-PL" sz="1400" dirty="0" err="1">
                <a:solidFill>
                  <a:srgbClr val="00B050"/>
                </a:solidFill>
              </a:rPr>
              <a:t>data_send</a:t>
            </a:r>
            <a:r>
              <a:rPr lang="pl-PL" sz="1400" dirty="0">
                <a:solidFill>
                  <a:srgbClr val="00B050"/>
                </a:solidFill>
              </a:rPr>
              <a:t> == 0) {</a:t>
            </a:r>
          </a:p>
          <a:p>
            <a:r>
              <a:rPr lang="pl-PL" sz="1400" dirty="0">
                <a:solidFill>
                  <a:srgbClr val="00B050"/>
                </a:solidFill>
              </a:rPr>
              <a:t>      </a:t>
            </a:r>
            <a:r>
              <a:rPr lang="pl-PL" sz="1400" dirty="0" err="1">
                <a:solidFill>
                  <a:srgbClr val="00B050"/>
                </a:solidFill>
              </a:rPr>
              <a:t>printf</a:t>
            </a:r>
            <a:r>
              <a:rPr lang="pl-PL" sz="1400" dirty="0">
                <a:solidFill>
                  <a:srgbClr val="00B050"/>
                </a:solidFill>
              </a:rPr>
              <a:t>("</a:t>
            </a:r>
            <a:r>
              <a:rPr lang="pl-PL" sz="1400" dirty="0" err="1">
                <a:solidFill>
                  <a:srgbClr val="00B050"/>
                </a:solidFill>
              </a:rPr>
              <a:t>consumer_waits</a:t>
            </a:r>
            <a:r>
              <a:rPr lang="pl-PL" sz="1400" dirty="0">
                <a:solidFill>
                  <a:srgbClr val="00B050"/>
                </a:solidFill>
              </a:rPr>
              <a:t>\n");</a:t>
            </a:r>
          </a:p>
          <a:p>
            <a:r>
              <a:rPr lang="pl-PL" sz="1400" dirty="0">
                <a:solidFill>
                  <a:srgbClr val="00B050"/>
                </a:solidFill>
              </a:rPr>
              <a:t>      </a:t>
            </a:r>
            <a:r>
              <a:rPr lang="pl-PL" sz="1400" dirty="0" err="1">
                <a:solidFill>
                  <a:srgbClr val="00B050"/>
                </a:solidFill>
              </a:rPr>
              <a:t>pthread_cond_wait</a:t>
            </a:r>
            <a:r>
              <a:rPr lang="pl-PL" sz="1400" dirty="0">
                <a:solidFill>
                  <a:srgbClr val="00B050"/>
                </a:solidFill>
              </a:rPr>
              <a:t>(&amp;cond_var1, &amp;</a:t>
            </a:r>
            <a:r>
              <a:rPr lang="pl-PL" sz="1400" dirty="0" err="1">
                <a:solidFill>
                  <a:srgbClr val="00B050"/>
                </a:solidFill>
              </a:rPr>
              <a:t>cond_mutex</a:t>
            </a:r>
            <a:r>
              <a:rPr lang="pl-PL" sz="1400" dirty="0">
                <a:solidFill>
                  <a:srgbClr val="00B050"/>
                </a:solidFill>
              </a:rPr>
              <a:t>);</a:t>
            </a:r>
          </a:p>
          <a:p>
            <a:r>
              <a:rPr lang="pl-PL" sz="1400" dirty="0">
                <a:solidFill>
                  <a:srgbClr val="00B050"/>
                </a:solidFill>
              </a:rPr>
              <a:t>    }</a:t>
            </a:r>
          </a:p>
          <a:p>
            <a:r>
              <a:rPr lang="pl-PL" sz="1400" dirty="0"/>
              <a:t>    </a:t>
            </a:r>
            <a:r>
              <a:rPr lang="pl-PL" sz="1400" dirty="0" err="1">
                <a:solidFill>
                  <a:srgbClr val="00B050"/>
                </a:solidFill>
              </a:rPr>
              <a:t>data_send</a:t>
            </a:r>
            <a:r>
              <a:rPr lang="pl-PL" sz="1400" dirty="0">
                <a:solidFill>
                  <a:srgbClr val="00B050"/>
                </a:solidFill>
              </a:rPr>
              <a:t>=0;</a:t>
            </a:r>
          </a:p>
          <a:p>
            <a:r>
              <a:rPr lang="pl-PL" sz="1400" dirty="0"/>
              <a:t>    </a:t>
            </a:r>
            <a:r>
              <a:rPr lang="pl-PL" sz="1400" dirty="0" err="1"/>
              <a:t>printf</a:t>
            </a:r>
            <a:r>
              <a:rPr lang="pl-PL" sz="1400" dirty="0"/>
              <a:t>("</a:t>
            </a:r>
            <a:r>
              <a:rPr lang="pl-PL" sz="1400" dirty="0" err="1"/>
              <a:t>consumer</a:t>
            </a:r>
            <a:r>
              <a:rPr lang="pl-PL" sz="1400" dirty="0"/>
              <a:t> i: %d, </a:t>
            </a:r>
            <a:r>
              <a:rPr lang="pl-PL" sz="1400" dirty="0" err="1"/>
              <a:t>shared_var</a:t>
            </a:r>
            <a:r>
              <a:rPr lang="pl-PL" sz="1400" dirty="0"/>
              <a:t>: %d, </a:t>
            </a:r>
            <a:r>
              <a:rPr lang="pl-PL" sz="1400" dirty="0" err="1"/>
              <a:t>data_send</a:t>
            </a:r>
            <a:r>
              <a:rPr lang="pl-PL" sz="1400" dirty="0"/>
              <a:t>:</a:t>
            </a:r>
          </a:p>
          <a:p>
            <a:r>
              <a:rPr lang="pl-PL" sz="1400" dirty="0"/>
              <a:t>%d\n",</a:t>
            </a:r>
            <a:r>
              <a:rPr lang="pl-PL" sz="1400" dirty="0" err="1"/>
              <a:t>i,shared_var,data_send</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p>
          <a:p>
            <a:r>
              <a:rPr lang="pl-PL" sz="1400" dirty="0"/>
              <a:t>  </a:t>
            </a:r>
            <a:r>
              <a:rPr lang="pl-PL" sz="1400" dirty="0" err="1"/>
              <a:t>pthread_exit</a:t>
            </a:r>
            <a:r>
              <a:rPr lang="pl-PL" sz="1400" dirty="0"/>
              <a:t>(NULL);</a:t>
            </a:r>
          </a:p>
          <a:p>
            <a:r>
              <a:rPr lang="pl-PL" sz="1400" dirty="0" smtClean="0"/>
              <a:t>}</a:t>
            </a:r>
            <a:endParaRPr lang="pl-PL" sz="1400" dirty="0"/>
          </a:p>
        </p:txBody>
      </p:sp>
    </p:spTree>
    <p:extLst>
      <p:ext uri="{BB962C8B-B14F-4D97-AF65-F5344CB8AC3E}">
        <p14:creationId xmlns="" xmlns:p14="http://schemas.microsoft.com/office/powerpoint/2010/main" val="30801008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200" dirty="0" smtClean="0"/>
              <a:t>Rozwiązanie synchronizacji bez zakleszczeń (2)</a:t>
            </a: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34</a:t>
            </a:fld>
            <a:endParaRPr lang="pl-PL"/>
          </a:p>
        </p:txBody>
      </p:sp>
      <p:sp>
        <p:nvSpPr>
          <p:cNvPr id="6" name="Prostokąt 5"/>
          <p:cNvSpPr/>
          <p:nvPr/>
        </p:nvSpPr>
        <p:spPr>
          <a:xfrm>
            <a:off x="179512" y="692696"/>
            <a:ext cx="4392488" cy="5478423"/>
          </a:xfrm>
          <a:prstGeom prst="rect">
            <a:avLst/>
          </a:prstGeom>
          <a:ln>
            <a:solidFill>
              <a:schemeClr val="accent1"/>
            </a:solidFill>
          </a:ln>
        </p:spPr>
        <p:txBody>
          <a:bodyPr wrap="square">
            <a:spAutoFit/>
          </a:bodyPr>
          <a:lstStyle/>
          <a:p>
            <a:r>
              <a:rPr lang="pl-PL" sz="1400" dirty="0" err="1"/>
              <a:t>int</a:t>
            </a:r>
            <a:r>
              <a:rPr lang="pl-PL" sz="1400" dirty="0"/>
              <a:t> </a:t>
            </a:r>
            <a:r>
              <a:rPr lang="pl-PL" sz="1400" dirty="0" err="1"/>
              <a:t>main</a:t>
            </a:r>
            <a:r>
              <a:rPr lang="pl-PL" sz="1400" dirty="0"/>
              <a:t>(</a:t>
            </a:r>
            <a:r>
              <a:rPr lang="pl-PL" sz="1400" dirty="0" err="1"/>
              <a:t>int</a:t>
            </a:r>
            <a:r>
              <a:rPr lang="pl-PL" sz="1400" dirty="0"/>
              <a:t> </a:t>
            </a:r>
            <a:r>
              <a:rPr lang="pl-PL" sz="1400" dirty="0" err="1"/>
              <a:t>argc</a:t>
            </a:r>
            <a:r>
              <a:rPr lang="pl-PL" sz="1400" dirty="0"/>
              <a:t>, char *</a:t>
            </a:r>
            <a:r>
              <a:rPr lang="pl-PL" sz="1400" dirty="0" err="1"/>
              <a:t>argv</a:t>
            </a:r>
            <a:r>
              <a:rPr lang="pl-PL" sz="1400" dirty="0"/>
              <a:t>[])</a:t>
            </a:r>
          </a:p>
          <a:p>
            <a:r>
              <a:rPr lang="pl-PL" sz="1400" dirty="0"/>
              <a:t>{</a:t>
            </a:r>
          </a:p>
          <a:p>
            <a:r>
              <a:rPr lang="pl-PL" sz="1400" dirty="0"/>
              <a:t>  </a:t>
            </a:r>
            <a:r>
              <a:rPr lang="pl-PL" sz="1400" dirty="0" err="1"/>
              <a:t>int</a:t>
            </a:r>
            <a:r>
              <a:rPr lang="pl-PL" sz="1400" dirty="0"/>
              <a:t> i;</a:t>
            </a:r>
          </a:p>
          <a:p>
            <a:r>
              <a:rPr lang="pl-PL" sz="1400" dirty="0"/>
              <a:t>  </a:t>
            </a:r>
            <a:r>
              <a:rPr lang="pl-PL" sz="1400" dirty="0" err="1"/>
              <a:t>pthread_t</a:t>
            </a:r>
            <a:r>
              <a:rPr lang="pl-PL" sz="1400" dirty="0"/>
              <a:t> </a:t>
            </a:r>
            <a:r>
              <a:rPr lang="pl-PL" sz="1400" dirty="0" err="1"/>
              <a:t>threads</a:t>
            </a:r>
            <a:r>
              <a:rPr lang="pl-PL" sz="1400" dirty="0"/>
              <a:t>[2];</a:t>
            </a:r>
          </a:p>
          <a:p>
            <a:r>
              <a:rPr lang="pl-PL" sz="1400" dirty="0"/>
              <a:t>  </a:t>
            </a:r>
            <a:r>
              <a:rPr lang="pl-PL" sz="1400" dirty="0" err="1"/>
              <a:t>pthread_attr_t</a:t>
            </a:r>
            <a:r>
              <a:rPr lang="pl-PL" sz="1400" dirty="0"/>
              <a:t> </a:t>
            </a:r>
            <a:r>
              <a:rPr lang="pl-PL" sz="1400" dirty="0" err="1"/>
              <a:t>attr</a:t>
            </a:r>
            <a:r>
              <a:rPr lang="pl-PL" sz="1400" dirty="0"/>
              <a:t>;</a:t>
            </a:r>
          </a:p>
          <a:p>
            <a:endParaRPr lang="pl-PL" sz="1400" dirty="0"/>
          </a:p>
          <a:p>
            <a:r>
              <a:rPr lang="pl-PL" sz="1400" dirty="0"/>
              <a:t>  /* </a:t>
            </a:r>
            <a:r>
              <a:rPr lang="pl-PL" sz="1400" dirty="0" err="1"/>
              <a:t>Initialize</a:t>
            </a:r>
            <a:r>
              <a:rPr lang="pl-PL" sz="1400" dirty="0"/>
              <a:t> </a:t>
            </a:r>
            <a:r>
              <a:rPr lang="pl-PL" sz="1400" dirty="0" err="1"/>
              <a:t>mutex</a:t>
            </a:r>
            <a:r>
              <a:rPr lang="pl-PL" sz="1400" dirty="0"/>
              <a:t> and </a:t>
            </a:r>
            <a:r>
              <a:rPr lang="pl-PL" sz="1400" dirty="0" err="1"/>
              <a:t>condition</a:t>
            </a:r>
            <a:r>
              <a:rPr lang="pl-PL" sz="1400" dirty="0"/>
              <a:t> </a:t>
            </a:r>
            <a:r>
              <a:rPr lang="pl-PL" sz="1400" dirty="0" err="1"/>
              <a:t>variable</a:t>
            </a:r>
            <a:r>
              <a:rPr lang="pl-PL" sz="1400" dirty="0"/>
              <a:t> </a:t>
            </a:r>
            <a:r>
              <a:rPr lang="pl-PL" sz="1400" dirty="0" err="1"/>
              <a:t>objects</a:t>
            </a:r>
            <a:r>
              <a:rPr lang="pl-PL" sz="1400" dirty="0"/>
              <a:t> */</a:t>
            </a:r>
          </a:p>
          <a:p>
            <a:r>
              <a:rPr lang="pl-PL" sz="1400" dirty="0"/>
              <a:t>  </a:t>
            </a:r>
            <a:r>
              <a:rPr lang="pl-PL" sz="1400" dirty="0" err="1"/>
              <a:t>pthread_mutex_init</a:t>
            </a:r>
            <a:r>
              <a:rPr lang="pl-PL" sz="1400" dirty="0"/>
              <a:t>(&amp;</a:t>
            </a:r>
            <a:r>
              <a:rPr lang="pl-PL" sz="1400" dirty="0" err="1"/>
              <a:t>cond_mutex</a:t>
            </a:r>
            <a:r>
              <a:rPr lang="pl-PL" sz="1400" dirty="0"/>
              <a:t>, NULL);</a:t>
            </a:r>
          </a:p>
          <a:p>
            <a:r>
              <a:rPr lang="pl-PL" sz="1400" dirty="0"/>
              <a:t>  </a:t>
            </a:r>
            <a:r>
              <a:rPr lang="pl-PL" sz="1400" dirty="0" err="1"/>
              <a:t>pthread_cond_init</a:t>
            </a:r>
            <a:r>
              <a:rPr lang="pl-PL" sz="1400" dirty="0"/>
              <a:t> (&amp;cond_var1, NULL);</a:t>
            </a:r>
          </a:p>
          <a:p>
            <a:r>
              <a:rPr lang="pl-PL" sz="1400" dirty="0"/>
              <a:t>   </a:t>
            </a:r>
            <a:r>
              <a:rPr lang="pl-PL" sz="1400" dirty="0" err="1"/>
              <a:t>pthread_cond_init</a:t>
            </a:r>
            <a:r>
              <a:rPr lang="pl-PL" sz="1400" dirty="0"/>
              <a:t> (&amp;cond_var2, NULL);</a:t>
            </a:r>
          </a:p>
          <a:p>
            <a:endParaRPr lang="pl-PL" sz="1400" dirty="0"/>
          </a:p>
          <a:p>
            <a:r>
              <a:rPr lang="pl-PL" sz="1400" dirty="0"/>
              <a:t>  /* For </a:t>
            </a:r>
            <a:r>
              <a:rPr lang="pl-PL" sz="1400" dirty="0" err="1"/>
              <a:t>portability</a:t>
            </a:r>
            <a:r>
              <a:rPr lang="pl-PL" sz="1400" dirty="0"/>
              <a:t>, </a:t>
            </a:r>
            <a:r>
              <a:rPr lang="pl-PL" sz="1400" dirty="0" err="1"/>
              <a:t>explicitly</a:t>
            </a:r>
            <a:r>
              <a:rPr lang="pl-PL" sz="1400" dirty="0"/>
              <a:t> </a:t>
            </a:r>
            <a:r>
              <a:rPr lang="pl-PL" sz="1400" dirty="0" err="1"/>
              <a:t>create</a:t>
            </a:r>
            <a:r>
              <a:rPr lang="pl-PL" sz="1400" dirty="0"/>
              <a:t> </a:t>
            </a:r>
            <a:r>
              <a:rPr lang="pl-PL" sz="1400" dirty="0" err="1"/>
              <a:t>threads</a:t>
            </a:r>
            <a:r>
              <a:rPr lang="pl-PL" sz="1400" dirty="0"/>
              <a:t> in a </a:t>
            </a:r>
            <a:r>
              <a:rPr lang="pl-PL" sz="1400" dirty="0" err="1"/>
              <a:t>joinable</a:t>
            </a:r>
            <a:r>
              <a:rPr lang="pl-PL" sz="1400" dirty="0"/>
              <a:t> </a:t>
            </a:r>
            <a:r>
              <a:rPr lang="pl-PL" sz="1400" dirty="0" err="1"/>
              <a:t>state</a:t>
            </a:r>
            <a:r>
              <a:rPr lang="pl-PL" sz="1400" dirty="0"/>
              <a:t> */</a:t>
            </a:r>
          </a:p>
          <a:p>
            <a:r>
              <a:rPr lang="pl-PL" sz="1400" dirty="0"/>
              <a:t>  </a:t>
            </a:r>
            <a:r>
              <a:rPr lang="pl-PL" sz="1400" dirty="0" err="1"/>
              <a:t>pthread_attr_init</a:t>
            </a:r>
            <a:r>
              <a:rPr lang="pl-PL" sz="1400" dirty="0"/>
              <a:t>(&amp;</a:t>
            </a:r>
            <a:r>
              <a:rPr lang="pl-PL" sz="1400" dirty="0" err="1"/>
              <a:t>attr</a:t>
            </a:r>
            <a:r>
              <a:rPr lang="pl-PL" sz="1400" dirty="0"/>
              <a:t>);</a:t>
            </a:r>
          </a:p>
          <a:p>
            <a:r>
              <a:rPr lang="pl-PL" sz="1400" dirty="0"/>
              <a:t>  </a:t>
            </a:r>
            <a:r>
              <a:rPr lang="pl-PL" sz="1400" dirty="0" err="1" smtClean="0"/>
              <a:t>pthread_attr_setdetachstate</a:t>
            </a:r>
            <a:endParaRPr lang="pl-PL" sz="1400" dirty="0" smtClean="0"/>
          </a:p>
          <a:p>
            <a:r>
              <a:rPr lang="pl-PL" sz="1400" dirty="0"/>
              <a:t>	</a:t>
            </a:r>
            <a:r>
              <a:rPr lang="pl-PL" sz="1400" dirty="0" smtClean="0"/>
              <a:t>(&amp;</a:t>
            </a:r>
            <a:r>
              <a:rPr lang="pl-PL" sz="1400" dirty="0" err="1"/>
              <a:t>attr</a:t>
            </a:r>
            <a:r>
              <a:rPr lang="pl-PL" sz="1400" dirty="0"/>
              <a:t>, PTHREAD_CREATE_JOINABLE);</a:t>
            </a:r>
          </a:p>
          <a:p>
            <a:r>
              <a:rPr lang="pl-PL" sz="1400" dirty="0"/>
              <a:t>  </a:t>
            </a:r>
            <a:r>
              <a:rPr lang="pl-PL" sz="1400" dirty="0" err="1" smtClean="0"/>
              <a:t>pthread_create</a:t>
            </a:r>
            <a:endParaRPr lang="pl-PL" sz="1400" dirty="0" smtClean="0"/>
          </a:p>
          <a:p>
            <a:r>
              <a:rPr lang="pl-PL" sz="1400" dirty="0"/>
              <a:t>	</a:t>
            </a:r>
            <a:r>
              <a:rPr lang="pl-PL" sz="1400" dirty="0" smtClean="0"/>
              <a:t>(&amp;</a:t>
            </a:r>
            <a:r>
              <a:rPr lang="pl-PL" sz="1400" dirty="0" err="1"/>
              <a:t>threads</a:t>
            </a:r>
            <a:r>
              <a:rPr lang="pl-PL" sz="1400" dirty="0"/>
              <a:t>[0], &amp;</a:t>
            </a:r>
            <a:r>
              <a:rPr lang="pl-PL" sz="1400" dirty="0" err="1"/>
              <a:t>attr</a:t>
            </a:r>
            <a:r>
              <a:rPr lang="pl-PL" sz="1400" dirty="0"/>
              <a:t>, </a:t>
            </a:r>
            <a:r>
              <a:rPr lang="pl-PL" sz="1400" dirty="0" err="1"/>
              <a:t>producer</a:t>
            </a:r>
            <a:r>
              <a:rPr lang="pl-PL" sz="1400" dirty="0"/>
              <a:t>, (</a:t>
            </a:r>
            <a:r>
              <a:rPr lang="pl-PL" sz="1400" dirty="0" err="1"/>
              <a:t>void</a:t>
            </a:r>
            <a:r>
              <a:rPr lang="pl-PL" sz="1400" dirty="0"/>
              <a:t> *)NULL);</a:t>
            </a:r>
          </a:p>
          <a:p>
            <a:r>
              <a:rPr lang="pl-PL" sz="1400" dirty="0"/>
              <a:t>  </a:t>
            </a:r>
            <a:r>
              <a:rPr lang="pl-PL" sz="1400" dirty="0" err="1" smtClean="0"/>
              <a:t>pthread_create</a:t>
            </a:r>
            <a:endParaRPr lang="pl-PL" sz="1400" dirty="0" smtClean="0"/>
          </a:p>
          <a:p>
            <a:r>
              <a:rPr lang="pl-PL" sz="1400" dirty="0"/>
              <a:t>	</a:t>
            </a:r>
            <a:r>
              <a:rPr lang="pl-PL" sz="1400" dirty="0" smtClean="0"/>
              <a:t>(&amp;</a:t>
            </a:r>
            <a:r>
              <a:rPr lang="pl-PL" sz="1400" dirty="0" err="1"/>
              <a:t>threads</a:t>
            </a:r>
            <a:r>
              <a:rPr lang="pl-PL" sz="1400" dirty="0"/>
              <a:t>[1], &amp;</a:t>
            </a:r>
            <a:r>
              <a:rPr lang="pl-PL" sz="1400" dirty="0" err="1"/>
              <a:t>attr</a:t>
            </a:r>
            <a:r>
              <a:rPr lang="pl-PL" sz="1400" dirty="0"/>
              <a:t>, </a:t>
            </a:r>
            <a:r>
              <a:rPr lang="pl-PL" sz="1400" dirty="0" err="1"/>
              <a:t>consumer</a:t>
            </a:r>
            <a:r>
              <a:rPr lang="pl-PL" sz="1400" dirty="0"/>
              <a:t>, (</a:t>
            </a:r>
            <a:r>
              <a:rPr lang="pl-PL" sz="1400" dirty="0" err="1"/>
              <a:t>void</a:t>
            </a:r>
            <a:r>
              <a:rPr lang="pl-PL" sz="1400" dirty="0"/>
              <a:t> *)NULL);</a:t>
            </a:r>
          </a:p>
          <a:p>
            <a:endParaRPr lang="pl-PL" sz="1400" dirty="0"/>
          </a:p>
          <a:p>
            <a:r>
              <a:rPr lang="pl-PL" sz="1400" dirty="0"/>
              <a:t>  /* </a:t>
            </a:r>
            <a:r>
              <a:rPr lang="pl-PL" sz="1400" dirty="0" err="1"/>
              <a:t>Wait</a:t>
            </a:r>
            <a:r>
              <a:rPr lang="pl-PL" sz="1400" dirty="0"/>
              <a:t> for </a:t>
            </a:r>
            <a:r>
              <a:rPr lang="pl-PL" sz="1400" dirty="0" err="1"/>
              <a:t>all</a:t>
            </a:r>
            <a:r>
              <a:rPr lang="pl-PL" sz="1400" dirty="0"/>
              <a:t> </a:t>
            </a:r>
            <a:r>
              <a:rPr lang="pl-PL" sz="1400" dirty="0" err="1"/>
              <a:t>threads</a:t>
            </a:r>
            <a:r>
              <a:rPr lang="pl-PL" sz="1400" dirty="0"/>
              <a:t> to </a:t>
            </a:r>
            <a:r>
              <a:rPr lang="pl-PL" sz="1400" dirty="0" err="1"/>
              <a:t>complete</a:t>
            </a:r>
            <a:r>
              <a:rPr lang="pl-PL" sz="1400" dirty="0"/>
              <a:t> */</a:t>
            </a:r>
          </a:p>
          <a:p>
            <a:r>
              <a:rPr lang="pl-PL" sz="1400" dirty="0"/>
              <a:t>  for (i = 0; i &lt; NUM_THREADS; i++) {</a:t>
            </a:r>
          </a:p>
          <a:p>
            <a:r>
              <a:rPr lang="pl-PL" sz="1400" dirty="0"/>
              <a:t>    </a:t>
            </a:r>
            <a:r>
              <a:rPr lang="pl-PL" sz="1400" dirty="0" err="1"/>
              <a:t>pthread_join</a:t>
            </a:r>
            <a:r>
              <a:rPr lang="pl-PL" sz="1400" dirty="0"/>
              <a:t>(</a:t>
            </a:r>
            <a:r>
              <a:rPr lang="pl-PL" sz="1400" dirty="0" err="1"/>
              <a:t>threads</a:t>
            </a:r>
            <a:r>
              <a:rPr lang="pl-PL" sz="1400" dirty="0"/>
              <a:t>[i], NULL);</a:t>
            </a:r>
          </a:p>
          <a:p>
            <a:r>
              <a:rPr lang="pl-PL" sz="1400" dirty="0"/>
              <a:t>  </a:t>
            </a:r>
            <a:r>
              <a:rPr lang="pl-PL" sz="1400" dirty="0" smtClean="0"/>
              <a:t>}</a:t>
            </a:r>
            <a:endParaRPr lang="pl-PL" sz="1400" dirty="0"/>
          </a:p>
        </p:txBody>
      </p:sp>
      <p:sp>
        <p:nvSpPr>
          <p:cNvPr id="7" name="Prostokąt 6"/>
          <p:cNvSpPr/>
          <p:nvPr/>
        </p:nvSpPr>
        <p:spPr>
          <a:xfrm>
            <a:off x="4572000" y="714160"/>
            <a:ext cx="4392488" cy="1815882"/>
          </a:xfrm>
          <a:prstGeom prst="rect">
            <a:avLst/>
          </a:prstGeom>
          <a:ln>
            <a:solidFill>
              <a:schemeClr val="accent1"/>
            </a:solidFill>
          </a:ln>
        </p:spPr>
        <p:txBody>
          <a:bodyPr wrap="square">
            <a:spAutoFit/>
          </a:bodyPr>
          <a:lstStyle/>
          <a:p>
            <a:endParaRPr lang="pl-PL" sz="1400" dirty="0"/>
          </a:p>
          <a:p>
            <a:r>
              <a:rPr lang="pl-PL" sz="1400" dirty="0"/>
              <a:t>  /* </a:t>
            </a:r>
            <a:r>
              <a:rPr lang="pl-PL" sz="1400" dirty="0" err="1"/>
              <a:t>Clean</a:t>
            </a:r>
            <a:r>
              <a:rPr lang="pl-PL" sz="1400" dirty="0"/>
              <a:t> </a:t>
            </a:r>
            <a:r>
              <a:rPr lang="pl-PL" sz="1400" dirty="0" err="1"/>
              <a:t>up</a:t>
            </a:r>
            <a:r>
              <a:rPr lang="pl-PL" sz="1400" dirty="0"/>
              <a:t> and </a:t>
            </a:r>
            <a:r>
              <a:rPr lang="pl-PL" sz="1400" dirty="0" err="1"/>
              <a:t>exit</a:t>
            </a:r>
            <a:r>
              <a:rPr lang="pl-PL" sz="1400" dirty="0"/>
              <a:t> */</a:t>
            </a:r>
          </a:p>
          <a:p>
            <a:r>
              <a:rPr lang="pl-PL" sz="1400" dirty="0"/>
              <a:t>  </a:t>
            </a:r>
            <a:r>
              <a:rPr lang="pl-PL" sz="1400" dirty="0" err="1"/>
              <a:t>pthread_attr_destroy</a:t>
            </a:r>
            <a:r>
              <a:rPr lang="pl-PL" sz="1400" dirty="0"/>
              <a:t>(&amp;</a:t>
            </a:r>
            <a:r>
              <a:rPr lang="pl-PL" sz="1400" dirty="0" err="1"/>
              <a:t>attr</a:t>
            </a:r>
            <a:r>
              <a:rPr lang="pl-PL" sz="1400" dirty="0"/>
              <a:t>);</a:t>
            </a:r>
          </a:p>
          <a:p>
            <a:r>
              <a:rPr lang="pl-PL" sz="1400" dirty="0"/>
              <a:t>  </a:t>
            </a:r>
            <a:r>
              <a:rPr lang="pl-PL" sz="1400" dirty="0" err="1"/>
              <a:t>pthread_mutex_destroy</a:t>
            </a:r>
            <a:r>
              <a:rPr lang="pl-PL" sz="1400" dirty="0"/>
              <a:t>(&amp;</a:t>
            </a:r>
            <a:r>
              <a:rPr lang="pl-PL" sz="1400" dirty="0" err="1"/>
              <a:t>cond_mutex</a:t>
            </a:r>
            <a:r>
              <a:rPr lang="pl-PL" sz="1400" dirty="0"/>
              <a:t>);</a:t>
            </a:r>
          </a:p>
          <a:p>
            <a:r>
              <a:rPr lang="pl-PL" sz="1400" dirty="0"/>
              <a:t>  </a:t>
            </a:r>
            <a:r>
              <a:rPr lang="pl-PL" sz="1400" dirty="0" err="1"/>
              <a:t>pthread_cond_destroy</a:t>
            </a:r>
            <a:r>
              <a:rPr lang="pl-PL" sz="1400" dirty="0"/>
              <a:t>(&amp;cond_var1);</a:t>
            </a:r>
          </a:p>
          <a:p>
            <a:r>
              <a:rPr lang="pl-PL" sz="1400" dirty="0"/>
              <a:t>  </a:t>
            </a:r>
            <a:r>
              <a:rPr lang="pl-PL" sz="1400" dirty="0" err="1"/>
              <a:t>pthread_exit</a:t>
            </a:r>
            <a:r>
              <a:rPr lang="pl-PL" sz="1400" dirty="0"/>
              <a:t> (NULL);</a:t>
            </a:r>
          </a:p>
          <a:p>
            <a:r>
              <a:rPr lang="pl-PL" sz="1400" dirty="0"/>
              <a:t>}</a:t>
            </a:r>
          </a:p>
          <a:p>
            <a:endParaRPr lang="pl-PL" sz="1400" dirty="0"/>
          </a:p>
        </p:txBody>
      </p:sp>
      <p:sp>
        <p:nvSpPr>
          <p:cNvPr id="12" name="Prostokąt 11"/>
          <p:cNvSpPr/>
          <p:nvPr/>
        </p:nvSpPr>
        <p:spPr>
          <a:xfrm>
            <a:off x="4572000" y="3429000"/>
            <a:ext cx="4392488" cy="2462213"/>
          </a:xfrm>
          <a:prstGeom prst="rect">
            <a:avLst/>
          </a:prstGeom>
          <a:ln>
            <a:solidFill>
              <a:schemeClr val="accent1"/>
            </a:solidFill>
          </a:ln>
        </p:spPr>
        <p:txBody>
          <a:bodyPr wrap="square">
            <a:spAutoFit/>
          </a:bodyPr>
          <a:lstStyle/>
          <a:p>
            <a:endParaRPr lang="pl-PL" sz="1400" dirty="0"/>
          </a:p>
          <a:p>
            <a:r>
              <a:rPr lang="pl-PL" sz="1400" dirty="0" err="1"/>
              <a:t>consumer_waits</a:t>
            </a:r>
            <a:endParaRPr lang="pl-PL" sz="1400" dirty="0"/>
          </a:p>
          <a:p>
            <a:r>
              <a:rPr lang="pl-PL" sz="1400" dirty="0" err="1"/>
              <a:t>producer</a:t>
            </a:r>
            <a:r>
              <a:rPr lang="pl-PL" sz="1400" dirty="0"/>
              <a:t> i: 0, </a:t>
            </a:r>
            <a:r>
              <a:rPr lang="pl-PL" sz="1400" dirty="0" err="1"/>
              <a:t>shared_var</a:t>
            </a:r>
            <a:r>
              <a:rPr lang="pl-PL" sz="1400" dirty="0"/>
              <a:t>: 1, </a:t>
            </a:r>
            <a:r>
              <a:rPr lang="pl-PL" sz="1400" dirty="0" err="1"/>
              <a:t>data_send</a:t>
            </a:r>
            <a:r>
              <a:rPr lang="pl-PL" sz="1400" dirty="0"/>
              <a:t>: 1</a:t>
            </a:r>
          </a:p>
          <a:p>
            <a:r>
              <a:rPr lang="pl-PL" sz="1400" dirty="0" err="1"/>
              <a:t>producer</a:t>
            </a:r>
            <a:r>
              <a:rPr lang="pl-PL" sz="1400" dirty="0"/>
              <a:t> i: 1, </a:t>
            </a:r>
            <a:r>
              <a:rPr lang="pl-PL" sz="1400" dirty="0" err="1"/>
              <a:t>shared_var</a:t>
            </a:r>
            <a:r>
              <a:rPr lang="pl-PL" sz="1400" dirty="0"/>
              <a:t>: 2, </a:t>
            </a:r>
            <a:r>
              <a:rPr lang="pl-PL" sz="1400" dirty="0" err="1"/>
              <a:t>data_send</a:t>
            </a:r>
            <a:r>
              <a:rPr lang="pl-PL" sz="1400" dirty="0"/>
              <a:t>: 1</a:t>
            </a:r>
          </a:p>
          <a:p>
            <a:r>
              <a:rPr lang="pl-PL" sz="1400" dirty="0" err="1"/>
              <a:t>producer</a:t>
            </a:r>
            <a:r>
              <a:rPr lang="pl-PL" sz="1400" dirty="0"/>
              <a:t> i: 2, </a:t>
            </a:r>
            <a:r>
              <a:rPr lang="pl-PL" sz="1400" dirty="0" err="1"/>
              <a:t>shared_var</a:t>
            </a:r>
            <a:r>
              <a:rPr lang="pl-PL" sz="1400" dirty="0"/>
              <a:t>: 3, </a:t>
            </a:r>
            <a:r>
              <a:rPr lang="pl-PL" sz="1400" dirty="0" err="1"/>
              <a:t>data_send</a:t>
            </a:r>
            <a:r>
              <a:rPr lang="pl-PL" sz="1400" dirty="0"/>
              <a:t>: 1</a:t>
            </a:r>
          </a:p>
          <a:p>
            <a:r>
              <a:rPr lang="pl-PL" sz="1400" dirty="0" err="1"/>
              <a:t>producer</a:t>
            </a:r>
            <a:r>
              <a:rPr lang="pl-PL" sz="1400" dirty="0"/>
              <a:t> i: 3, </a:t>
            </a:r>
            <a:r>
              <a:rPr lang="pl-PL" sz="1400" dirty="0" err="1"/>
              <a:t>shared_var</a:t>
            </a:r>
            <a:r>
              <a:rPr lang="pl-PL" sz="1400" dirty="0"/>
              <a:t>: 4, </a:t>
            </a:r>
            <a:r>
              <a:rPr lang="pl-PL" sz="1400" dirty="0" err="1"/>
              <a:t>data_send</a:t>
            </a:r>
            <a:r>
              <a:rPr lang="pl-PL" sz="1400" dirty="0"/>
              <a:t>: 1</a:t>
            </a:r>
          </a:p>
          <a:p>
            <a:r>
              <a:rPr lang="pl-PL" sz="1400" dirty="0" err="1"/>
              <a:t>producer</a:t>
            </a:r>
            <a:r>
              <a:rPr lang="pl-PL" sz="1400" dirty="0"/>
              <a:t> i: 4, </a:t>
            </a:r>
            <a:r>
              <a:rPr lang="pl-PL" sz="1400" dirty="0" err="1"/>
              <a:t>shared_var</a:t>
            </a:r>
            <a:r>
              <a:rPr lang="pl-PL" sz="1400" dirty="0"/>
              <a:t>: 5, </a:t>
            </a:r>
            <a:r>
              <a:rPr lang="pl-PL" sz="1400" dirty="0" err="1"/>
              <a:t>data_send</a:t>
            </a:r>
            <a:r>
              <a:rPr lang="pl-PL" sz="1400" dirty="0"/>
              <a:t>: 1</a:t>
            </a:r>
          </a:p>
          <a:p>
            <a:r>
              <a:rPr lang="pl-PL" sz="1400" dirty="0" err="1">
                <a:solidFill>
                  <a:srgbClr val="FF0000"/>
                </a:solidFill>
              </a:rPr>
              <a:t>consumer</a:t>
            </a:r>
            <a:r>
              <a:rPr lang="pl-PL" sz="1400" dirty="0">
                <a:solidFill>
                  <a:srgbClr val="FF0000"/>
                </a:solidFill>
              </a:rPr>
              <a:t> i: 0, </a:t>
            </a:r>
            <a:r>
              <a:rPr lang="pl-PL" sz="1400" dirty="0" err="1">
                <a:solidFill>
                  <a:srgbClr val="FF0000"/>
                </a:solidFill>
              </a:rPr>
              <a:t>shared_var</a:t>
            </a:r>
            <a:r>
              <a:rPr lang="pl-PL" sz="1400" dirty="0">
                <a:solidFill>
                  <a:srgbClr val="FF0000"/>
                </a:solidFill>
              </a:rPr>
              <a:t>: 5, </a:t>
            </a:r>
            <a:r>
              <a:rPr lang="pl-PL" sz="1400" dirty="0" err="1">
                <a:solidFill>
                  <a:srgbClr val="FF0000"/>
                </a:solidFill>
              </a:rPr>
              <a:t>data_send</a:t>
            </a:r>
            <a:r>
              <a:rPr lang="pl-PL" sz="1400" dirty="0">
                <a:solidFill>
                  <a:srgbClr val="FF0000"/>
                </a:solidFill>
              </a:rPr>
              <a:t>: 0</a:t>
            </a:r>
          </a:p>
          <a:p>
            <a:r>
              <a:rPr lang="pl-PL" sz="1400" dirty="0" err="1" smtClean="0">
                <a:solidFill>
                  <a:srgbClr val="FF0000"/>
                </a:solidFill>
              </a:rPr>
              <a:t>consumer_waits</a:t>
            </a:r>
            <a:endParaRPr lang="pl-PL" sz="1400" dirty="0" smtClean="0">
              <a:solidFill>
                <a:srgbClr val="FF0000"/>
              </a:solidFill>
            </a:endParaRPr>
          </a:p>
          <a:p>
            <a:endParaRPr lang="pl-PL" sz="1400" dirty="0"/>
          </a:p>
          <a:p>
            <a:endParaRPr lang="pl-PL" sz="1400" dirty="0"/>
          </a:p>
        </p:txBody>
      </p:sp>
      <p:sp>
        <p:nvSpPr>
          <p:cNvPr id="13" name="Tytuł 1"/>
          <p:cNvSpPr txBox="1">
            <a:spLocks/>
          </p:cNvSpPr>
          <p:nvPr/>
        </p:nvSpPr>
        <p:spPr>
          <a:xfrm>
            <a:off x="4569330" y="2924945"/>
            <a:ext cx="3024336" cy="50405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dirty="0" smtClean="0"/>
              <a:t>Wyjście programu</a:t>
            </a:r>
            <a:endParaRPr lang="pl-PL" sz="2800" dirty="0"/>
          </a:p>
        </p:txBody>
      </p:sp>
    </p:spTree>
    <p:extLst>
      <p:ext uri="{BB962C8B-B14F-4D97-AF65-F5344CB8AC3E}">
        <p14:creationId xmlns="" xmlns:p14="http://schemas.microsoft.com/office/powerpoint/2010/main" val="18759495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7643" y="274638"/>
            <a:ext cx="8749423" cy="850106"/>
          </a:xfrm>
        </p:spPr>
        <p:txBody>
          <a:bodyPr>
            <a:noAutofit/>
          </a:bodyPr>
          <a:lstStyle/>
          <a:p>
            <a:r>
              <a:rPr lang="pl-PL" sz="2400" dirty="0" smtClean="0"/>
              <a:t>Komunikacja z potwierdzeniami</a:t>
            </a:r>
            <a:br>
              <a:rPr lang="pl-PL" sz="2400" dirty="0" smtClean="0"/>
            </a:br>
            <a:r>
              <a:rPr lang="pl-PL" sz="2400" dirty="0" smtClean="0"/>
              <a:t>ZMIENNA WARUNKOWA </a:t>
            </a:r>
            <a:endParaRPr lang="en-GB"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35</a:t>
            </a:fld>
            <a:endParaRPr lang="pl-PL"/>
          </a:p>
        </p:txBody>
      </p:sp>
      <p:sp>
        <p:nvSpPr>
          <p:cNvPr id="6" name="Text Box 4"/>
          <p:cNvSpPr txBox="1">
            <a:spLocks noChangeArrowheads="1"/>
          </p:cNvSpPr>
          <p:nvPr/>
        </p:nvSpPr>
        <p:spPr bwMode="auto">
          <a:xfrm>
            <a:off x="4788218" y="2664976"/>
            <a:ext cx="4068000" cy="2736000"/>
          </a:xfrm>
          <a:prstGeom prst="rect">
            <a:avLst/>
          </a:prstGeom>
          <a:noFill/>
          <a:ln w="9525">
            <a:solidFill>
              <a:srgbClr val="CC33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sz="1600" b="1" dirty="0">
                <a:latin typeface="Courier New" pitchFamily="49" charset="0"/>
              </a:rPr>
              <a:t>process</a:t>
            </a:r>
            <a:r>
              <a:rPr lang="en-GB" sz="1600" dirty="0">
                <a:latin typeface="Courier New" pitchFamily="49" charset="0"/>
              </a:rPr>
              <a:t> </a:t>
            </a:r>
            <a:r>
              <a:rPr lang="en-GB" sz="1600" dirty="0" smtClean="0">
                <a:latin typeface="Courier New" pitchFamily="49" charset="0"/>
              </a:rPr>
              <a:t>P</a:t>
            </a:r>
            <a:r>
              <a:rPr lang="pl-PL" sz="1600" dirty="0" smtClean="0">
                <a:latin typeface="Courier New" pitchFamily="49" charset="0"/>
              </a:rPr>
              <a:t>2</a:t>
            </a:r>
            <a:r>
              <a:rPr lang="en-GB" sz="1600" dirty="0" smtClean="0">
                <a:latin typeface="Courier New" pitchFamily="49" charset="0"/>
              </a:rPr>
              <a:t>; </a:t>
            </a:r>
            <a:endParaRPr lang="en-GB" sz="1600" dirty="0">
              <a:latin typeface="Courier New" pitchFamily="49" charset="0"/>
            </a:endParaRPr>
          </a:p>
          <a:p>
            <a:pPr lvl="1">
              <a:spcBef>
                <a:spcPts val="200"/>
              </a:spcBef>
              <a:spcAft>
                <a:spcPts val="200"/>
              </a:spcAft>
            </a:pPr>
            <a:r>
              <a:rPr lang="pl-PL" sz="1600" b="1" dirty="0">
                <a:latin typeface="Courier New" pitchFamily="49" charset="0"/>
              </a:rPr>
              <a:t> </a:t>
            </a:r>
            <a:r>
              <a:rPr lang="pl-PL" sz="1600" b="1" dirty="0" smtClean="0">
                <a:latin typeface="Courier New" pitchFamily="49" charset="0"/>
              </a:rPr>
              <a:t> </a:t>
            </a:r>
            <a:r>
              <a:rPr lang="pl-PL" sz="1600" b="1" dirty="0" err="1" smtClean="0">
                <a:latin typeface="Courier New" pitchFamily="49" charset="0"/>
              </a:rPr>
              <a:t>sem</a:t>
            </a:r>
            <a:r>
              <a:rPr lang="pl-PL" sz="1600" b="1" dirty="0" smtClean="0">
                <a:latin typeface="Courier New" pitchFamily="49" charset="0"/>
              </a:rPr>
              <a:t>_</a:t>
            </a:r>
            <a:r>
              <a:rPr lang="en-GB" sz="1600" b="1" dirty="0">
                <a:latin typeface="Courier New" pitchFamily="49" charset="0"/>
              </a:rPr>
              <a:t>wait</a:t>
            </a:r>
            <a:r>
              <a:rPr lang="en-GB" sz="1600" dirty="0">
                <a:latin typeface="Courier New" pitchFamily="49" charset="0"/>
              </a:rPr>
              <a:t> (</a:t>
            </a:r>
            <a:r>
              <a:rPr lang="en-GB" sz="1600" dirty="0" err="1">
                <a:latin typeface="Courier New" pitchFamily="49" charset="0"/>
              </a:rPr>
              <a:t>mutex</a:t>
            </a:r>
            <a:r>
              <a:rPr lang="en-GB" sz="1600" dirty="0" smtClean="0">
                <a:latin typeface="Courier New" pitchFamily="49" charset="0"/>
              </a:rPr>
              <a:t>);</a:t>
            </a:r>
            <a:endParaRPr lang="pl-PL" sz="1600" dirty="0" smtClean="0">
              <a:latin typeface="Courier New" pitchFamily="49" charset="0"/>
            </a:endParaRPr>
          </a:p>
          <a:p>
            <a:pPr lvl="1">
              <a:spcBef>
                <a:spcPts val="200"/>
              </a:spcBef>
              <a:spcAft>
                <a:spcPts val="200"/>
              </a:spcAft>
            </a:pPr>
            <a:r>
              <a:rPr lang="pl-PL" sz="1600" dirty="0">
                <a:latin typeface="Courier New" pitchFamily="49" charset="0"/>
              </a:rPr>
              <a:t>	</a:t>
            </a:r>
            <a:r>
              <a:rPr lang="pl-PL" sz="1600" dirty="0" err="1" smtClean="0">
                <a:solidFill>
                  <a:srgbClr val="0070C0"/>
                </a:solidFill>
                <a:latin typeface="Courier New" pitchFamily="49" charset="0"/>
              </a:rPr>
              <a:t>while</a:t>
            </a:r>
            <a:r>
              <a:rPr lang="pl-PL" sz="1600" dirty="0" smtClean="0">
                <a:solidFill>
                  <a:srgbClr val="0070C0"/>
                </a:solidFill>
                <a:latin typeface="Courier New" pitchFamily="49" charset="0"/>
              </a:rPr>
              <a:t>(</a:t>
            </a:r>
            <a:r>
              <a:rPr lang="pl-PL" sz="1600" dirty="0" err="1" smtClean="0">
                <a:solidFill>
                  <a:srgbClr val="0070C0"/>
                </a:solidFill>
                <a:latin typeface="Courier New" pitchFamily="49" charset="0"/>
              </a:rPr>
              <a:t>data_send</a:t>
            </a:r>
            <a:r>
              <a:rPr lang="pl-PL" sz="1600" dirty="0" smtClean="0">
                <a:solidFill>
                  <a:srgbClr val="0070C0"/>
                </a:solidFill>
                <a:latin typeface="Courier New" pitchFamily="49" charset="0"/>
              </a:rPr>
              <a:t> == 0)</a:t>
            </a:r>
            <a:endParaRPr lang="en-GB" sz="1600" dirty="0">
              <a:solidFill>
                <a:srgbClr val="0070C0"/>
              </a:solidFill>
              <a:latin typeface="Courier New" pitchFamily="49" charset="0"/>
            </a:endParaRPr>
          </a:p>
          <a:p>
            <a:pPr lvl="1">
              <a:spcBef>
                <a:spcPts val="200"/>
              </a:spcBef>
              <a:spcAft>
                <a:spcPts val="200"/>
              </a:spcAft>
            </a:pPr>
            <a:r>
              <a:rPr lang="pl-PL" sz="1600" b="1" dirty="0" smtClean="0">
                <a:solidFill>
                  <a:srgbClr val="0070C0"/>
                </a:solidFill>
                <a:latin typeface="Courier New" pitchFamily="49" charset="0"/>
              </a:rPr>
              <a:t>	</a:t>
            </a:r>
            <a:r>
              <a:rPr lang="pl-PL" sz="1600" b="1" dirty="0">
                <a:solidFill>
                  <a:srgbClr val="0070C0"/>
                </a:solidFill>
                <a:latin typeface="Courier New" pitchFamily="49" charset="0"/>
              </a:rPr>
              <a:t> </a:t>
            </a:r>
            <a:r>
              <a:rPr lang="pl-PL" sz="1600" b="1" dirty="0" err="1" smtClean="0">
                <a:solidFill>
                  <a:srgbClr val="0070C0"/>
                </a:solidFill>
                <a:latin typeface="Courier New" pitchFamily="49" charset="0"/>
              </a:rPr>
              <a:t>condition_wait</a:t>
            </a:r>
            <a:r>
              <a:rPr lang="en-GB" sz="1600" dirty="0" smtClean="0">
                <a:solidFill>
                  <a:srgbClr val="0070C0"/>
                </a:solidFill>
                <a:latin typeface="Courier New" pitchFamily="49" charset="0"/>
              </a:rPr>
              <a:t>(</a:t>
            </a:r>
            <a:r>
              <a:rPr lang="pl-PL" sz="1600" dirty="0" smtClean="0">
                <a:solidFill>
                  <a:srgbClr val="0070C0"/>
                </a:solidFill>
                <a:latin typeface="Courier New" pitchFamily="49" charset="0"/>
              </a:rPr>
              <a:t>c_v1</a:t>
            </a:r>
            <a:r>
              <a:rPr lang="en-GB" sz="1600" dirty="0" smtClean="0">
                <a:solidFill>
                  <a:srgbClr val="0070C0"/>
                </a:solidFill>
                <a:latin typeface="Courier New" pitchFamily="49" charset="0"/>
              </a:rPr>
              <a:t>)</a:t>
            </a:r>
            <a:r>
              <a:rPr lang="pl-PL" sz="1600" dirty="0" smtClean="0">
                <a:solidFill>
                  <a:srgbClr val="0070C0"/>
                </a:solidFill>
                <a:latin typeface="Courier New" pitchFamily="49" charset="0"/>
              </a:rPr>
              <a:t>;</a:t>
            </a:r>
          </a:p>
          <a:p>
            <a:pPr lvl="1">
              <a:spcBef>
                <a:spcPts val="200"/>
              </a:spcBef>
              <a:spcAft>
                <a:spcPts val="200"/>
              </a:spcAft>
            </a:pPr>
            <a:r>
              <a:rPr lang="pl-PL" sz="1600" dirty="0">
                <a:latin typeface="Courier New" pitchFamily="49" charset="0"/>
              </a:rPr>
              <a:t> </a:t>
            </a:r>
            <a:r>
              <a:rPr lang="pl-PL" sz="1600" dirty="0" smtClean="0">
                <a:latin typeface="Courier New" pitchFamily="49" charset="0"/>
              </a:rPr>
              <a:t>    	</a:t>
            </a:r>
            <a:r>
              <a:rPr lang="pl-PL" sz="1600" dirty="0" err="1" smtClean="0">
                <a:latin typeface="Courier New" pitchFamily="49" charset="0"/>
              </a:rPr>
              <a:t>consume</a:t>
            </a:r>
            <a:r>
              <a:rPr lang="pl-PL" sz="1600" dirty="0" smtClean="0">
                <a:latin typeface="Courier New" pitchFamily="49" charset="0"/>
              </a:rPr>
              <a:t>(</a:t>
            </a:r>
            <a:r>
              <a:rPr lang="en-GB" sz="1600" dirty="0" smtClean="0">
                <a:latin typeface="Courier New" pitchFamily="49" charset="0"/>
              </a:rPr>
              <a:t>X</a:t>
            </a:r>
            <a:r>
              <a:rPr lang="pl-PL" sz="1600" dirty="0" smtClean="0">
                <a:latin typeface="Courier New" pitchFamily="49" charset="0"/>
              </a:rPr>
              <a:t>)</a:t>
            </a:r>
            <a:r>
              <a:rPr lang="en-GB" sz="1600" dirty="0" smtClean="0">
                <a:latin typeface="Courier New" pitchFamily="49" charset="0"/>
              </a:rPr>
              <a:t>;</a:t>
            </a:r>
            <a:endParaRPr lang="pl-PL" sz="1600" dirty="0" smtClean="0">
              <a:latin typeface="Courier New" pitchFamily="49" charset="0"/>
            </a:endParaRPr>
          </a:p>
          <a:p>
            <a:pPr lvl="1">
              <a:spcBef>
                <a:spcPts val="200"/>
              </a:spcBef>
              <a:spcAft>
                <a:spcPts val="200"/>
              </a:spcAft>
            </a:pPr>
            <a:r>
              <a:rPr lang="pl-PL" sz="1600" dirty="0">
                <a:latin typeface="Courier New" pitchFamily="49" charset="0"/>
              </a:rPr>
              <a:t> </a:t>
            </a:r>
            <a:r>
              <a:rPr lang="pl-PL" sz="1600" dirty="0" smtClean="0">
                <a:latin typeface="Courier New" pitchFamily="49" charset="0"/>
              </a:rPr>
              <a:t>    </a:t>
            </a:r>
            <a:r>
              <a:rPr lang="pl-PL" sz="1600" dirty="0" err="1" smtClean="0">
                <a:solidFill>
                  <a:srgbClr val="00B050"/>
                </a:solidFill>
                <a:latin typeface="Courier New" pitchFamily="49" charset="0"/>
              </a:rPr>
              <a:t>data_send</a:t>
            </a:r>
            <a:r>
              <a:rPr lang="pl-PL" sz="1600" dirty="0" smtClean="0">
                <a:solidFill>
                  <a:srgbClr val="00B050"/>
                </a:solidFill>
                <a:latin typeface="Courier New" pitchFamily="49" charset="0"/>
              </a:rPr>
              <a:t>=0;</a:t>
            </a:r>
          </a:p>
          <a:p>
            <a:pPr lvl="1">
              <a:spcBef>
                <a:spcPts val="200"/>
              </a:spcBef>
              <a:spcAft>
                <a:spcPts val="200"/>
              </a:spcAft>
            </a:pPr>
            <a:r>
              <a:rPr lang="pl-PL" sz="1600" dirty="0">
                <a:solidFill>
                  <a:srgbClr val="00B050"/>
                </a:solidFill>
                <a:latin typeface="Courier New" pitchFamily="49" charset="0"/>
              </a:rPr>
              <a:t> </a:t>
            </a:r>
            <a:r>
              <a:rPr lang="pl-PL" sz="1600" dirty="0" smtClean="0">
                <a:solidFill>
                  <a:srgbClr val="00B050"/>
                </a:solidFill>
                <a:latin typeface="Courier New" pitchFamily="49" charset="0"/>
              </a:rPr>
              <a:t>    </a:t>
            </a:r>
            <a:r>
              <a:rPr lang="pl-PL" sz="1600" dirty="0" err="1" smtClean="0">
                <a:solidFill>
                  <a:srgbClr val="00B050"/>
                </a:solidFill>
                <a:latin typeface="Courier New" pitchFamily="49" charset="0"/>
              </a:rPr>
              <a:t>conditional_signal</a:t>
            </a:r>
            <a:r>
              <a:rPr lang="pl-PL" sz="1600" dirty="0" smtClean="0">
                <a:solidFill>
                  <a:srgbClr val="00B050"/>
                </a:solidFill>
                <a:latin typeface="Courier New" pitchFamily="49" charset="0"/>
              </a:rPr>
              <a:t>(c_v2);</a:t>
            </a:r>
            <a:endParaRPr lang="en-GB" sz="1600" dirty="0">
              <a:solidFill>
                <a:srgbClr val="00B050"/>
              </a:solidFill>
              <a:latin typeface="Courier New" pitchFamily="49" charset="0"/>
            </a:endParaRPr>
          </a:p>
          <a:p>
            <a:pPr lvl="1">
              <a:spcBef>
                <a:spcPts val="200"/>
              </a:spcBef>
              <a:spcAft>
                <a:spcPts val="200"/>
              </a:spcAft>
            </a:pPr>
            <a:r>
              <a:rPr lang="pl-PL" sz="1600" b="1" dirty="0" smtClean="0">
                <a:latin typeface="Courier New" pitchFamily="49" charset="0"/>
              </a:rPr>
              <a:t>  </a:t>
            </a:r>
            <a:r>
              <a:rPr lang="pl-PL" sz="1600" b="1" dirty="0" err="1" smtClean="0">
                <a:latin typeface="Courier New" pitchFamily="49" charset="0"/>
              </a:rPr>
              <a:t>sem_post</a:t>
            </a:r>
            <a:r>
              <a:rPr lang="en-GB" sz="1600" dirty="0" smtClean="0">
                <a:latin typeface="Courier New" pitchFamily="49" charset="0"/>
              </a:rPr>
              <a:t> </a:t>
            </a:r>
            <a:r>
              <a:rPr lang="en-GB" sz="1600" dirty="0">
                <a:latin typeface="Courier New" pitchFamily="49" charset="0"/>
              </a:rPr>
              <a:t>(</a:t>
            </a:r>
            <a:r>
              <a:rPr lang="en-GB" sz="1600" dirty="0" err="1">
                <a:latin typeface="Courier New" pitchFamily="49" charset="0"/>
              </a:rPr>
              <a:t>mutex</a:t>
            </a:r>
            <a:r>
              <a:rPr lang="en-GB" sz="1600" dirty="0">
                <a:latin typeface="Courier New" pitchFamily="49" charset="0"/>
              </a:rPr>
              <a:t>);</a:t>
            </a:r>
          </a:p>
          <a:p>
            <a:pPr lvl="1">
              <a:spcBef>
                <a:spcPts val="200"/>
              </a:spcBef>
              <a:spcAft>
                <a:spcPts val="200"/>
              </a:spcAft>
            </a:pPr>
            <a:r>
              <a:rPr lang="en-GB" sz="1600" b="1" dirty="0" smtClean="0">
                <a:latin typeface="Courier New" pitchFamily="49" charset="0"/>
              </a:rPr>
              <a:t>end</a:t>
            </a:r>
            <a:r>
              <a:rPr lang="en-GB" sz="1600" dirty="0" smtClean="0">
                <a:latin typeface="Courier New" pitchFamily="49" charset="0"/>
              </a:rPr>
              <a:t> P</a:t>
            </a:r>
            <a:r>
              <a:rPr lang="pl-PL" sz="1600" dirty="0" smtClean="0">
                <a:latin typeface="Courier New" pitchFamily="49" charset="0"/>
              </a:rPr>
              <a:t>2</a:t>
            </a:r>
            <a:r>
              <a:rPr lang="en-GB" sz="1600" dirty="0" smtClean="0">
                <a:latin typeface="Courier New" pitchFamily="49" charset="0"/>
              </a:rPr>
              <a:t>;</a:t>
            </a:r>
            <a:endParaRPr lang="en-GB" sz="1600" dirty="0">
              <a:latin typeface="Courier New" pitchFamily="49" charset="0"/>
            </a:endParaRPr>
          </a:p>
        </p:txBody>
      </p:sp>
      <p:sp>
        <p:nvSpPr>
          <p:cNvPr id="7" name="Text Box 5"/>
          <p:cNvSpPr txBox="1">
            <a:spLocks noChangeArrowheads="1"/>
          </p:cNvSpPr>
          <p:nvPr/>
        </p:nvSpPr>
        <p:spPr bwMode="auto">
          <a:xfrm>
            <a:off x="179511" y="2685525"/>
            <a:ext cx="4608707" cy="2698175"/>
          </a:xfrm>
          <a:prstGeom prst="rect">
            <a:avLst/>
          </a:prstGeom>
          <a:noFill/>
          <a:ln w="9525">
            <a:solidFill>
              <a:srgbClr val="00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sz="1600" b="1" dirty="0">
                <a:latin typeface="Courier New" pitchFamily="49" charset="0"/>
              </a:rPr>
              <a:t>process</a:t>
            </a:r>
            <a:r>
              <a:rPr lang="en-GB" sz="1600" dirty="0">
                <a:latin typeface="Courier New" pitchFamily="49" charset="0"/>
              </a:rPr>
              <a:t> </a:t>
            </a:r>
            <a:r>
              <a:rPr lang="en-GB" sz="1600" dirty="0" smtClean="0">
                <a:latin typeface="Courier New" pitchFamily="49" charset="0"/>
              </a:rPr>
              <a:t>P</a:t>
            </a:r>
            <a:r>
              <a:rPr lang="pl-PL" sz="1600" dirty="0" smtClean="0">
                <a:latin typeface="Courier New" pitchFamily="49" charset="0"/>
              </a:rPr>
              <a:t>1</a:t>
            </a:r>
            <a:r>
              <a:rPr lang="en-GB" sz="1600" dirty="0" smtClean="0">
                <a:latin typeface="Courier New" pitchFamily="49" charset="0"/>
              </a:rPr>
              <a:t>; </a:t>
            </a:r>
            <a:endParaRPr lang="en-GB" sz="1600" dirty="0">
              <a:latin typeface="Courier New" pitchFamily="49" charset="0"/>
            </a:endParaRPr>
          </a:p>
          <a:p>
            <a:pPr lvl="1">
              <a:spcBef>
                <a:spcPts val="200"/>
              </a:spcBef>
              <a:spcAft>
                <a:spcPts val="200"/>
              </a:spcAft>
            </a:pPr>
            <a:r>
              <a:rPr lang="pl-PL" sz="1600" b="1" dirty="0">
                <a:latin typeface="Courier New" pitchFamily="49" charset="0"/>
              </a:rPr>
              <a:t> </a:t>
            </a:r>
            <a:r>
              <a:rPr lang="pl-PL" sz="1600" b="1" dirty="0" smtClean="0">
                <a:latin typeface="Courier New" pitchFamily="49" charset="0"/>
              </a:rPr>
              <a:t> </a:t>
            </a:r>
            <a:r>
              <a:rPr lang="pl-PL" sz="1600" b="1" dirty="0" err="1" smtClean="0">
                <a:latin typeface="Courier New" pitchFamily="49" charset="0"/>
              </a:rPr>
              <a:t>sem</a:t>
            </a:r>
            <a:r>
              <a:rPr lang="pl-PL" sz="1600" b="1" dirty="0" smtClean="0">
                <a:latin typeface="Courier New" pitchFamily="49" charset="0"/>
              </a:rPr>
              <a:t>_</a:t>
            </a:r>
            <a:r>
              <a:rPr lang="en-GB" sz="1600" b="1" dirty="0">
                <a:latin typeface="Courier New" pitchFamily="49" charset="0"/>
              </a:rPr>
              <a:t>wait</a:t>
            </a:r>
            <a:r>
              <a:rPr lang="en-GB" sz="1600" dirty="0">
                <a:latin typeface="Courier New" pitchFamily="49" charset="0"/>
              </a:rPr>
              <a:t> (</a:t>
            </a:r>
            <a:r>
              <a:rPr lang="en-GB" sz="1600" dirty="0" err="1">
                <a:latin typeface="Courier New" pitchFamily="49" charset="0"/>
              </a:rPr>
              <a:t>mutex</a:t>
            </a:r>
            <a:r>
              <a:rPr lang="en-GB" sz="1600" dirty="0">
                <a:latin typeface="Courier New" pitchFamily="49" charset="0"/>
              </a:rPr>
              <a:t>);</a:t>
            </a:r>
          </a:p>
          <a:p>
            <a:pPr lvl="1">
              <a:spcBef>
                <a:spcPts val="200"/>
              </a:spcBef>
              <a:spcAft>
                <a:spcPts val="200"/>
              </a:spcAft>
            </a:pPr>
            <a:r>
              <a:rPr lang="en-GB" sz="1600" dirty="0" smtClean="0">
                <a:latin typeface="Courier New" pitchFamily="49" charset="0"/>
              </a:rPr>
              <a:t>  </a:t>
            </a:r>
            <a:r>
              <a:rPr lang="pl-PL" sz="1600" dirty="0" smtClean="0">
                <a:latin typeface="Courier New" pitchFamily="49" charset="0"/>
              </a:rPr>
              <a:t>   </a:t>
            </a:r>
            <a:r>
              <a:rPr lang="pl-PL" sz="1600" dirty="0" err="1" smtClean="0">
                <a:latin typeface="Courier New" pitchFamily="49" charset="0"/>
              </a:rPr>
              <a:t>produce</a:t>
            </a:r>
            <a:r>
              <a:rPr lang="pl-PL" sz="1600" dirty="0" smtClean="0">
                <a:latin typeface="Courier New" pitchFamily="49" charset="0"/>
              </a:rPr>
              <a:t> (X);</a:t>
            </a:r>
          </a:p>
          <a:p>
            <a:pPr lvl="1">
              <a:spcBef>
                <a:spcPts val="200"/>
              </a:spcBef>
              <a:spcAft>
                <a:spcPts val="200"/>
              </a:spcAft>
            </a:pPr>
            <a:r>
              <a:rPr lang="pl-PL" sz="1600" dirty="0">
                <a:latin typeface="Courier New" pitchFamily="49" charset="0"/>
              </a:rPr>
              <a:t>	</a:t>
            </a:r>
            <a:r>
              <a:rPr lang="pl-PL" sz="1600" dirty="0" err="1" smtClean="0">
                <a:solidFill>
                  <a:srgbClr val="0070C0"/>
                </a:solidFill>
                <a:latin typeface="Courier New" pitchFamily="49" charset="0"/>
              </a:rPr>
              <a:t>data_send</a:t>
            </a:r>
            <a:r>
              <a:rPr lang="pl-PL" sz="1600" dirty="0" smtClean="0">
                <a:solidFill>
                  <a:srgbClr val="0070C0"/>
                </a:solidFill>
                <a:latin typeface="Courier New" pitchFamily="49" charset="0"/>
              </a:rPr>
              <a:t> = 1;</a:t>
            </a:r>
          </a:p>
          <a:p>
            <a:pPr lvl="1">
              <a:spcBef>
                <a:spcPts val="200"/>
              </a:spcBef>
              <a:spcAft>
                <a:spcPts val="200"/>
              </a:spcAft>
            </a:pPr>
            <a:r>
              <a:rPr lang="pl-PL" sz="1600" b="1" dirty="0">
                <a:solidFill>
                  <a:srgbClr val="0070C0"/>
                </a:solidFill>
                <a:latin typeface="Courier New" pitchFamily="49" charset="0"/>
              </a:rPr>
              <a:t>	</a:t>
            </a:r>
            <a:r>
              <a:rPr lang="pl-PL" sz="1600" b="1" dirty="0" err="1" smtClean="0">
                <a:solidFill>
                  <a:srgbClr val="0070C0"/>
                </a:solidFill>
                <a:latin typeface="Courier New" pitchFamily="49" charset="0"/>
              </a:rPr>
              <a:t>condition_signal</a:t>
            </a:r>
            <a:r>
              <a:rPr lang="en-GB" sz="1600" dirty="0" smtClean="0">
                <a:solidFill>
                  <a:srgbClr val="0070C0"/>
                </a:solidFill>
                <a:latin typeface="Courier New" pitchFamily="49" charset="0"/>
              </a:rPr>
              <a:t> (</a:t>
            </a:r>
            <a:r>
              <a:rPr lang="pl-PL" sz="1600" dirty="0" smtClean="0">
                <a:solidFill>
                  <a:srgbClr val="0070C0"/>
                </a:solidFill>
                <a:latin typeface="Courier New" pitchFamily="49" charset="0"/>
              </a:rPr>
              <a:t>c_v1</a:t>
            </a:r>
            <a:r>
              <a:rPr lang="en-GB" sz="1600" dirty="0" smtClean="0">
                <a:solidFill>
                  <a:srgbClr val="0070C0"/>
                </a:solidFill>
                <a:latin typeface="Courier New" pitchFamily="49" charset="0"/>
              </a:rPr>
              <a:t>)</a:t>
            </a:r>
            <a:endParaRPr lang="pl-PL" sz="1600" dirty="0" smtClean="0">
              <a:solidFill>
                <a:srgbClr val="0070C0"/>
              </a:solidFill>
              <a:latin typeface="Courier New" pitchFamily="49" charset="0"/>
            </a:endParaRPr>
          </a:p>
          <a:p>
            <a:pPr lvl="1">
              <a:spcBef>
                <a:spcPts val="200"/>
              </a:spcBef>
              <a:spcAft>
                <a:spcPts val="200"/>
              </a:spcAft>
            </a:pPr>
            <a:r>
              <a:rPr lang="pl-PL" sz="1600" dirty="0">
                <a:latin typeface="Courier New" pitchFamily="49" charset="0"/>
              </a:rPr>
              <a:t>	</a:t>
            </a:r>
            <a:r>
              <a:rPr lang="pl-PL" sz="1600" dirty="0" err="1" smtClean="0">
                <a:solidFill>
                  <a:srgbClr val="00B050"/>
                </a:solidFill>
                <a:latin typeface="Courier New" pitchFamily="49" charset="0"/>
              </a:rPr>
              <a:t>while</a:t>
            </a:r>
            <a:r>
              <a:rPr lang="pl-PL" sz="1600" dirty="0" smtClean="0">
                <a:solidFill>
                  <a:srgbClr val="00B050"/>
                </a:solidFill>
                <a:latin typeface="Courier New" pitchFamily="49" charset="0"/>
              </a:rPr>
              <a:t>(</a:t>
            </a:r>
            <a:r>
              <a:rPr lang="pl-PL" sz="1600" dirty="0" err="1" smtClean="0">
                <a:solidFill>
                  <a:srgbClr val="00B050"/>
                </a:solidFill>
                <a:latin typeface="Courier New" pitchFamily="49" charset="0"/>
              </a:rPr>
              <a:t>data_send</a:t>
            </a:r>
            <a:r>
              <a:rPr lang="pl-PL" sz="1600" dirty="0" smtClean="0">
                <a:solidFill>
                  <a:srgbClr val="00B050"/>
                </a:solidFill>
                <a:latin typeface="Courier New" pitchFamily="49" charset="0"/>
              </a:rPr>
              <a:t> == 1)</a:t>
            </a:r>
            <a:br>
              <a:rPr lang="pl-PL" sz="1600" dirty="0" smtClean="0">
                <a:solidFill>
                  <a:srgbClr val="00B050"/>
                </a:solidFill>
                <a:latin typeface="Courier New" pitchFamily="49" charset="0"/>
              </a:rPr>
            </a:br>
            <a:r>
              <a:rPr lang="pl-PL" sz="1600" dirty="0" smtClean="0">
                <a:solidFill>
                  <a:srgbClr val="00B050"/>
                </a:solidFill>
                <a:latin typeface="Courier New" pitchFamily="49" charset="0"/>
              </a:rPr>
              <a:t>	  </a:t>
            </a:r>
            <a:r>
              <a:rPr lang="pl-PL" sz="1600" b="1" dirty="0" err="1" smtClean="0">
                <a:solidFill>
                  <a:srgbClr val="00B050"/>
                </a:solidFill>
                <a:latin typeface="Courier New" pitchFamily="49" charset="0"/>
              </a:rPr>
              <a:t>conditional_wait</a:t>
            </a:r>
            <a:r>
              <a:rPr lang="pl-PL" sz="1600" dirty="0" smtClean="0">
                <a:solidFill>
                  <a:srgbClr val="00B050"/>
                </a:solidFill>
                <a:latin typeface="Courier New" pitchFamily="49" charset="0"/>
              </a:rPr>
              <a:t>(c_v2);</a:t>
            </a:r>
          </a:p>
          <a:p>
            <a:pPr lvl="1">
              <a:spcBef>
                <a:spcPts val="200"/>
              </a:spcBef>
              <a:spcAft>
                <a:spcPts val="200"/>
              </a:spcAft>
            </a:pPr>
            <a:r>
              <a:rPr lang="pl-PL" sz="1600" b="1" dirty="0" smtClean="0">
                <a:latin typeface="Courier New" pitchFamily="49" charset="0"/>
              </a:rPr>
              <a:t>  </a:t>
            </a:r>
            <a:r>
              <a:rPr lang="pl-PL" sz="1600" b="1" dirty="0" err="1" smtClean="0">
                <a:latin typeface="Courier New" pitchFamily="49" charset="0"/>
              </a:rPr>
              <a:t>sem_post</a:t>
            </a:r>
            <a:r>
              <a:rPr lang="en-GB" sz="1600" dirty="0" smtClean="0">
                <a:latin typeface="Courier New" pitchFamily="49" charset="0"/>
              </a:rPr>
              <a:t> </a:t>
            </a:r>
            <a:r>
              <a:rPr lang="en-GB" sz="1600" dirty="0">
                <a:latin typeface="Courier New" pitchFamily="49" charset="0"/>
              </a:rPr>
              <a:t>(</a:t>
            </a:r>
            <a:r>
              <a:rPr lang="en-GB" sz="1600" dirty="0" err="1">
                <a:latin typeface="Courier New" pitchFamily="49" charset="0"/>
              </a:rPr>
              <a:t>mutex</a:t>
            </a:r>
            <a:r>
              <a:rPr lang="en-GB" sz="1600" dirty="0">
                <a:latin typeface="Courier New" pitchFamily="49" charset="0"/>
              </a:rPr>
              <a:t>);</a:t>
            </a:r>
          </a:p>
          <a:p>
            <a:pPr lvl="1">
              <a:spcBef>
                <a:spcPts val="200"/>
              </a:spcBef>
              <a:spcAft>
                <a:spcPts val="200"/>
              </a:spcAft>
            </a:pPr>
            <a:r>
              <a:rPr lang="en-GB" sz="1600" b="1" dirty="0" smtClean="0">
                <a:latin typeface="Courier New" pitchFamily="49" charset="0"/>
              </a:rPr>
              <a:t>end</a:t>
            </a:r>
            <a:r>
              <a:rPr lang="en-GB" sz="1600" dirty="0" smtClean="0">
                <a:latin typeface="Courier New" pitchFamily="49" charset="0"/>
              </a:rPr>
              <a:t>  P</a:t>
            </a:r>
            <a:r>
              <a:rPr lang="pl-PL" sz="1600" dirty="0" smtClean="0">
                <a:latin typeface="Courier New" pitchFamily="49" charset="0"/>
              </a:rPr>
              <a:t>1</a:t>
            </a:r>
            <a:r>
              <a:rPr lang="pl-PL" sz="1600" dirty="0">
                <a:latin typeface="Courier New" pitchFamily="49" charset="0"/>
              </a:rPr>
              <a:t>;</a:t>
            </a:r>
            <a:endParaRPr lang="en-GB" dirty="0">
              <a:latin typeface="Courier New" pitchFamily="49" charset="0"/>
            </a:endParaRPr>
          </a:p>
        </p:txBody>
      </p:sp>
      <p:sp>
        <p:nvSpPr>
          <p:cNvPr id="8" name="Text Box 6"/>
          <p:cNvSpPr txBox="1">
            <a:spLocks noChangeArrowheads="1"/>
          </p:cNvSpPr>
          <p:nvPr/>
        </p:nvSpPr>
        <p:spPr bwMode="auto">
          <a:xfrm>
            <a:off x="1560964" y="1480890"/>
            <a:ext cx="5891356" cy="10259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err="1">
                <a:solidFill>
                  <a:srgbClr val="003366"/>
                </a:solidFill>
                <a:latin typeface="Courier New" pitchFamily="49" charset="0"/>
              </a:rPr>
              <a:t>var</a:t>
            </a:r>
            <a:r>
              <a:rPr lang="en-GB" b="1" dirty="0">
                <a:solidFill>
                  <a:srgbClr val="003366"/>
                </a:solidFill>
                <a:latin typeface="Courier New" pitchFamily="49" charset="0"/>
              </a:rPr>
              <a:t> </a:t>
            </a:r>
            <a:r>
              <a:rPr lang="pl-PL" b="1" dirty="0" smtClean="0">
                <a:solidFill>
                  <a:srgbClr val="003366"/>
                </a:solidFill>
                <a:latin typeface="Courier New" pitchFamily="49" charset="0"/>
              </a:rPr>
              <a:t>c_v1, c_v2</a:t>
            </a:r>
            <a:r>
              <a:rPr lang="en-GB" b="1" dirty="0" smtClean="0">
                <a:solidFill>
                  <a:srgbClr val="003366"/>
                </a:solidFill>
                <a:latin typeface="Courier New" pitchFamily="49" charset="0"/>
              </a:rPr>
              <a:t> </a:t>
            </a:r>
            <a:r>
              <a:rPr lang="pl-PL" b="1" dirty="0" smtClean="0">
                <a:solidFill>
                  <a:srgbClr val="003366"/>
                </a:solidFill>
                <a:latin typeface="Courier New" pitchFamily="49" charset="0"/>
              </a:rPr>
              <a:t>   </a:t>
            </a:r>
            <a:r>
              <a:rPr lang="en-GB" b="1" dirty="0" smtClean="0">
                <a:solidFill>
                  <a:srgbClr val="003366"/>
                </a:solidFill>
                <a:latin typeface="Courier New" pitchFamily="49" charset="0"/>
              </a:rPr>
              <a:t>: </a:t>
            </a:r>
            <a:r>
              <a:rPr lang="pl-PL" b="1" dirty="0" err="1" smtClean="0">
                <a:solidFill>
                  <a:srgbClr val="003366"/>
                </a:solidFill>
                <a:latin typeface="Courier New" pitchFamily="49" charset="0"/>
              </a:rPr>
              <a:t>condition_var</a:t>
            </a:r>
            <a:r>
              <a:rPr lang="pl-PL" b="1" dirty="0" smtClean="0">
                <a:solidFill>
                  <a:srgbClr val="003366"/>
                </a:solidFill>
                <a:latin typeface="Courier New" pitchFamily="49" charset="0"/>
              </a:rPr>
              <a:t>;</a:t>
            </a:r>
          </a:p>
          <a:p>
            <a:pPr lvl="1">
              <a:spcBef>
                <a:spcPts val="200"/>
              </a:spcBef>
              <a:spcAft>
                <a:spcPts val="200"/>
              </a:spcAft>
            </a:pPr>
            <a:r>
              <a:rPr lang="pl-PL" dirty="0" err="1">
                <a:solidFill>
                  <a:srgbClr val="003366"/>
                </a:solidFill>
                <a:latin typeface="Courier New" pitchFamily="49" charset="0"/>
              </a:rPr>
              <a:t>v</a:t>
            </a:r>
            <a:r>
              <a:rPr lang="pl-PL" dirty="0" err="1" smtClean="0">
                <a:solidFill>
                  <a:srgbClr val="003366"/>
                </a:solidFill>
                <a:latin typeface="Courier New" pitchFamily="49" charset="0"/>
              </a:rPr>
              <a:t>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mutex</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semaphore</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init</a:t>
            </a:r>
            <a:r>
              <a:rPr lang="pl-PL" dirty="0" smtClean="0">
                <a:solidFill>
                  <a:srgbClr val="003366"/>
                </a:solidFill>
                <a:latin typeface="Courier New" pitchFamily="49" charset="0"/>
              </a:rPr>
              <a:t> 1 *)</a:t>
            </a:r>
          </a:p>
          <a:p>
            <a:pPr lvl="1">
              <a:spcBef>
                <a:spcPts val="200"/>
              </a:spcBef>
              <a:spcAft>
                <a:spcPts val="200"/>
              </a:spcAft>
            </a:pPr>
            <a:r>
              <a:rPr lang="pl-PL" dirty="0" err="1" smtClean="0">
                <a:solidFill>
                  <a:srgbClr val="003366"/>
                </a:solidFill>
                <a:latin typeface="Courier New" pitchFamily="49" charset="0"/>
              </a:rPr>
              <a:t>var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data_send</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integer</a:t>
            </a:r>
            <a:r>
              <a:rPr lang="pl-PL" dirty="0" smtClean="0">
                <a:solidFill>
                  <a:srgbClr val="003366"/>
                </a:solidFill>
                <a:latin typeface="Courier New" pitchFamily="49" charset="0"/>
              </a:rPr>
              <a:t>; </a:t>
            </a:r>
            <a:r>
              <a:rPr lang="pl-PL" dirty="0">
                <a:solidFill>
                  <a:srgbClr val="003366"/>
                </a:solidFill>
                <a:latin typeface="Courier New" pitchFamily="49" charset="0"/>
              </a:rPr>
              <a:t>(* </a:t>
            </a:r>
            <a:r>
              <a:rPr lang="pl-PL" dirty="0" err="1">
                <a:solidFill>
                  <a:srgbClr val="003366"/>
                </a:solidFill>
                <a:latin typeface="Courier New" pitchFamily="49" charset="0"/>
              </a:rPr>
              <a:t>init</a:t>
            </a:r>
            <a:r>
              <a:rPr lang="pl-PL" dirty="0">
                <a:solidFill>
                  <a:srgbClr val="003366"/>
                </a:solidFill>
                <a:latin typeface="Courier New" pitchFamily="49" charset="0"/>
              </a:rPr>
              <a:t> </a:t>
            </a:r>
            <a:r>
              <a:rPr lang="pl-PL" dirty="0" smtClean="0">
                <a:solidFill>
                  <a:srgbClr val="003366"/>
                </a:solidFill>
                <a:latin typeface="Courier New" pitchFamily="49" charset="0"/>
              </a:rPr>
              <a:t>0 </a:t>
            </a:r>
            <a:r>
              <a:rPr lang="pl-PL" dirty="0">
                <a:solidFill>
                  <a:srgbClr val="003366"/>
                </a:solidFill>
                <a:latin typeface="Courier New" pitchFamily="49" charset="0"/>
              </a:rPr>
              <a:t>*)</a:t>
            </a:r>
            <a:r>
              <a:rPr lang="pl-PL" dirty="0" smtClean="0">
                <a:solidFill>
                  <a:srgbClr val="003366"/>
                </a:solidFill>
                <a:latin typeface="Courier New" pitchFamily="49" charset="0"/>
              </a:rPr>
              <a:t>  </a:t>
            </a:r>
            <a:r>
              <a:rPr lang="en-GB" dirty="0" smtClean="0">
                <a:solidFill>
                  <a:srgbClr val="003366"/>
                </a:solidFill>
                <a:latin typeface="Courier New" pitchFamily="49" charset="0"/>
              </a:rPr>
              <a:t> </a:t>
            </a:r>
            <a:endParaRPr lang="en-GB" dirty="0">
              <a:solidFill>
                <a:srgbClr val="003366"/>
              </a:solidFill>
              <a:latin typeface="Courier New" pitchFamily="49" charset="0"/>
            </a:endParaRPr>
          </a:p>
        </p:txBody>
      </p:sp>
    </p:spTree>
    <p:extLst>
      <p:ext uri="{BB962C8B-B14F-4D97-AF65-F5344CB8AC3E}">
        <p14:creationId xmlns="" xmlns:p14="http://schemas.microsoft.com/office/powerpoint/2010/main" val="15760294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490066"/>
          </a:xfrm>
        </p:spPr>
        <p:txBody>
          <a:bodyPr>
            <a:normAutofit fontScale="90000"/>
          </a:bodyPr>
          <a:lstStyle/>
          <a:p>
            <a:r>
              <a:rPr lang="pl-PL" sz="3200" dirty="0" smtClean="0"/>
              <a:t>Rozwiązanie komunikacji z potwierdzeniami (1)</a:t>
            </a:r>
            <a:endParaRPr lang="en-GB" dirty="0"/>
          </a:p>
        </p:txBody>
      </p:sp>
      <p:sp>
        <p:nvSpPr>
          <p:cNvPr id="4" name="Symbol zastępczy stopki 3"/>
          <p:cNvSpPr>
            <a:spLocks noGrp="1"/>
          </p:cNvSpPr>
          <p:nvPr>
            <p:ph type="ftr" sz="quarter" idx="11"/>
          </p:nvPr>
        </p:nvSpPr>
        <p:spPr>
          <a:xfrm>
            <a:off x="4716016" y="6356350"/>
            <a:ext cx="2895600" cy="365125"/>
          </a:xfrm>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36</a:t>
            </a:fld>
            <a:endParaRPr lang="pl-PL"/>
          </a:p>
        </p:txBody>
      </p:sp>
      <p:sp>
        <p:nvSpPr>
          <p:cNvPr id="6" name="Prostokąt 5"/>
          <p:cNvSpPr/>
          <p:nvPr/>
        </p:nvSpPr>
        <p:spPr>
          <a:xfrm>
            <a:off x="179512" y="692696"/>
            <a:ext cx="4392488" cy="6124754"/>
          </a:xfrm>
          <a:prstGeom prst="rect">
            <a:avLst/>
          </a:prstGeom>
          <a:ln>
            <a:solidFill>
              <a:schemeClr val="accent1"/>
            </a:solidFill>
          </a:ln>
        </p:spPr>
        <p:txBody>
          <a:bodyPr wrap="square">
            <a:spAutoFit/>
          </a:bodyPr>
          <a:lstStyle/>
          <a:p>
            <a:r>
              <a:rPr lang="pl-PL" sz="1400" dirty="0" smtClean="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smtClean="0"/>
              <a:t>#</a:t>
            </a:r>
            <a:r>
              <a:rPr lang="pl-PL" sz="1400" dirty="0" err="1"/>
              <a:t>define</a:t>
            </a:r>
            <a:r>
              <a:rPr lang="pl-PL" sz="1400" dirty="0"/>
              <a:t> TCOUNT 5</a:t>
            </a:r>
          </a:p>
          <a:p>
            <a:r>
              <a:rPr lang="pl-PL" sz="1400" dirty="0"/>
              <a:t>#</a:t>
            </a:r>
            <a:r>
              <a:rPr lang="pl-PL" sz="1400" dirty="0" err="1"/>
              <a:t>define</a:t>
            </a:r>
            <a:r>
              <a:rPr lang="pl-PL" sz="1400" dirty="0"/>
              <a:t> NUM_THREADS </a:t>
            </a:r>
            <a:r>
              <a:rPr lang="pl-PL" sz="1400" dirty="0" smtClean="0"/>
              <a:t>2</a:t>
            </a:r>
            <a:endParaRPr lang="pl-PL" sz="1400" dirty="0"/>
          </a:p>
          <a:p>
            <a:r>
              <a:rPr lang="pl-PL" sz="1400" dirty="0" err="1"/>
              <a:t>pthread_mutex_t</a:t>
            </a:r>
            <a:r>
              <a:rPr lang="pl-PL" sz="1400" dirty="0"/>
              <a:t> </a:t>
            </a:r>
            <a:r>
              <a:rPr lang="pl-PL" sz="1400" dirty="0" err="1"/>
              <a:t>cond_mutex</a:t>
            </a:r>
            <a:r>
              <a:rPr lang="pl-PL" sz="1400" dirty="0"/>
              <a:t>;</a:t>
            </a:r>
          </a:p>
          <a:p>
            <a:r>
              <a:rPr lang="pl-PL" sz="1400" dirty="0" err="1"/>
              <a:t>pthread_cond_t</a:t>
            </a:r>
            <a:r>
              <a:rPr lang="pl-PL" sz="1400" dirty="0"/>
              <a:t>  cond_var1</a:t>
            </a:r>
            <a:r>
              <a:rPr lang="pl-PL" sz="1400" dirty="0" smtClean="0"/>
              <a:t>, cond_var2</a:t>
            </a:r>
            <a:r>
              <a:rPr lang="pl-PL" sz="1400" dirty="0"/>
              <a:t>;</a:t>
            </a:r>
          </a:p>
          <a:p>
            <a:r>
              <a:rPr lang="pl-PL" sz="1400" dirty="0" err="1"/>
              <a:t>int</a:t>
            </a:r>
            <a:r>
              <a:rPr lang="pl-PL" sz="1400" dirty="0"/>
              <a:t> </a:t>
            </a:r>
            <a:r>
              <a:rPr lang="pl-PL" sz="1400" dirty="0" err="1"/>
              <a:t>shared_var</a:t>
            </a:r>
            <a:r>
              <a:rPr lang="pl-PL" sz="1400" dirty="0"/>
              <a:t>=0;</a:t>
            </a:r>
          </a:p>
          <a:p>
            <a:r>
              <a:rPr lang="pl-PL" sz="1400" dirty="0" err="1"/>
              <a:t>int</a:t>
            </a:r>
            <a:r>
              <a:rPr lang="pl-PL" sz="1400" dirty="0"/>
              <a:t> </a:t>
            </a:r>
            <a:r>
              <a:rPr lang="pl-PL" sz="1400" dirty="0" err="1"/>
              <a:t>data_send</a:t>
            </a:r>
            <a:r>
              <a:rPr lang="pl-PL" sz="1400" dirty="0"/>
              <a:t>=0</a:t>
            </a:r>
            <a:r>
              <a:rPr lang="pl-PL" sz="1400" dirty="0" smtClean="0"/>
              <a:t>;</a:t>
            </a:r>
          </a:p>
          <a:p>
            <a:endParaRPr lang="pl-PL" sz="1400" dirty="0"/>
          </a:p>
          <a:p>
            <a:r>
              <a:rPr lang="pl-PL" sz="1400" dirty="0" err="1"/>
              <a:t>void</a:t>
            </a:r>
            <a:r>
              <a:rPr lang="pl-PL" sz="1400" dirty="0"/>
              <a:t> *</a:t>
            </a:r>
            <a:r>
              <a:rPr lang="pl-PL" sz="1400" dirty="0" err="1"/>
              <a:t>producer</a:t>
            </a:r>
            <a:r>
              <a:rPr lang="pl-PL" sz="1400" dirty="0"/>
              <a:t>(</a:t>
            </a:r>
            <a:r>
              <a:rPr lang="pl-PL" sz="1400" dirty="0" err="1"/>
              <a:t>void</a:t>
            </a:r>
            <a:r>
              <a:rPr lang="pl-PL" sz="1400" dirty="0"/>
              <a:t> *t</a:t>
            </a:r>
            <a:r>
              <a:rPr lang="pl-PL" sz="1400" dirty="0" smtClean="0"/>
              <a:t>) {</a:t>
            </a:r>
            <a:endParaRPr lang="pl-PL" sz="1400" dirty="0"/>
          </a:p>
          <a:p>
            <a:r>
              <a:rPr lang="pl-PL" sz="1400" dirty="0"/>
              <a:t>  </a:t>
            </a:r>
            <a:r>
              <a:rPr lang="pl-PL" sz="1400" dirty="0" err="1"/>
              <a:t>int</a:t>
            </a:r>
            <a:r>
              <a:rPr lang="pl-PL" sz="1400" dirty="0"/>
              <a:t> i;</a:t>
            </a:r>
          </a:p>
          <a:p>
            <a:r>
              <a:rPr lang="pl-PL" sz="1400" dirty="0"/>
              <a:t>  for (i=0; i &lt; TCOUNT; i++) {</a:t>
            </a:r>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r>
              <a:rPr lang="pl-PL" sz="1400" dirty="0" err="1"/>
              <a:t>shared_var</a:t>
            </a:r>
            <a:r>
              <a:rPr lang="pl-PL" sz="1400" dirty="0"/>
              <a:t>++;</a:t>
            </a:r>
          </a:p>
          <a:p>
            <a:r>
              <a:rPr lang="pl-PL" sz="1400" dirty="0">
                <a:solidFill>
                  <a:srgbClr val="0070C0"/>
                </a:solidFill>
              </a:rPr>
              <a:t>        </a:t>
            </a:r>
            <a:r>
              <a:rPr lang="pl-PL" sz="1400" dirty="0" err="1">
                <a:solidFill>
                  <a:srgbClr val="0070C0"/>
                </a:solidFill>
              </a:rPr>
              <a:t>data_send</a:t>
            </a:r>
            <a:r>
              <a:rPr lang="pl-PL" sz="1400" dirty="0">
                <a:solidFill>
                  <a:srgbClr val="0070C0"/>
                </a:solidFill>
              </a:rPr>
              <a:t>=1;</a:t>
            </a:r>
          </a:p>
          <a:p>
            <a:r>
              <a:rPr lang="pl-PL" sz="1400" dirty="0">
                <a:solidFill>
                  <a:srgbClr val="0070C0"/>
                </a:solidFill>
              </a:rPr>
              <a:t>        </a:t>
            </a:r>
            <a:r>
              <a:rPr lang="pl-PL" sz="1400" dirty="0" err="1"/>
              <a:t>printf</a:t>
            </a:r>
            <a:r>
              <a:rPr lang="pl-PL" sz="1400" dirty="0"/>
              <a:t>("</a:t>
            </a:r>
            <a:r>
              <a:rPr lang="pl-PL" sz="1400" dirty="0" err="1"/>
              <a:t>producer</a:t>
            </a:r>
            <a:r>
              <a:rPr lang="pl-PL" sz="1400" dirty="0"/>
              <a:t> i:%d, </a:t>
            </a:r>
            <a:endParaRPr lang="pl-PL" sz="1400" dirty="0" smtClean="0"/>
          </a:p>
          <a:p>
            <a:r>
              <a:rPr lang="pl-PL" sz="1400" dirty="0"/>
              <a:t>	</a:t>
            </a:r>
            <a:r>
              <a:rPr lang="pl-PL" sz="1400" dirty="0" err="1" smtClean="0"/>
              <a:t>shared_var</a:t>
            </a:r>
            <a:r>
              <a:rPr lang="pl-PL" sz="1400" dirty="0"/>
              <a:t>: %d\n",</a:t>
            </a:r>
            <a:r>
              <a:rPr lang="pl-PL" sz="1400" dirty="0" err="1"/>
              <a:t>i,shared_var</a:t>
            </a:r>
            <a:r>
              <a:rPr lang="pl-PL" sz="1400" dirty="0"/>
              <a:t>);</a:t>
            </a:r>
          </a:p>
          <a:p>
            <a:r>
              <a:rPr lang="pl-PL" sz="1400" dirty="0">
                <a:solidFill>
                  <a:srgbClr val="0070C0"/>
                </a:solidFill>
              </a:rPr>
              <a:t>            </a:t>
            </a:r>
            <a:r>
              <a:rPr lang="pl-PL" sz="1400" dirty="0" err="1">
                <a:solidFill>
                  <a:srgbClr val="0070C0"/>
                </a:solidFill>
              </a:rPr>
              <a:t>pthread_cond_signal</a:t>
            </a:r>
            <a:r>
              <a:rPr lang="pl-PL" sz="1400" dirty="0">
                <a:solidFill>
                  <a:srgbClr val="0070C0"/>
                </a:solidFill>
              </a:rPr>
              <a:t>(&amp;cond_var1);</a:t>
            </a:r>
          </a:p>
          <a:p>
            <a:r>
              <a:rPr lang="pl-PL" sz="1400" dirty="0"/>
              <a:t>        </a:t>
            </a:r>
            <a:r>
              <a:rPr lang="pl-PL" sz="1400" dirty="0" err="1">
                <a:solidFill>
                  <a:srgbClr val="00B050"/>
                </a:solidFill>
              </a:rPr>
              <a:t>while</a:t>
            </a:r>
            <a:r>
              <a:rPr lang="pl-PL" sz="1400" dirty="0">
                <a:solidFill>
                  <a:srgbClr val="00B050"/>
                </a:solidFill>
              </a:rPr>
              <a:t>(</a:t>
            </a:r>
            <a:r>
              <a:rPr lang="pl-PL" sz="1400" dirty="0" err="1">
                <a:solidFill>
                  <a:srgbClr val="00B050"/>
                </a:solidFill>
              </a:rPr>
              <a:t>data_send</a:t>
            </a:r>
            <a:r>
              <a:rPr lang="pl-PL" sz="1400" dirty="0">
                <a:solidFill>
                  <a:srgbClr val="00B050"/>
                </a:solidFill>
              </a:rPr>
              <a:t>==1</a:t>
            </a:r>
            <a:r>
              <a:rPr lang="pl-PL" sz="1400" dirty="0" smtClean="0">
                <a:solidFill>
                  <a:srgbClr val="00B050"/>
                </a:solidFill>
              </a:rPr>
              <a:t>) {</a:t>
            </a:r>
            <a:endParaRPr lang="pl-PL" sz="1400" dirty="0">
              <a:solidFill>
                <a:srgbClr val="00B050"/>
              </a:solidFill>
            </a:endParaRPr>
          </a:p>
          <a:p>
            <a:r>
              <a:rPr lang="pl-PL" sz="1400" dirty="0">
                <a:solidFill>
                  <a:srgbClr val="00B050"/>
                </a:solidFill>
              </a:rPr>
              <a:t>            </a:t>
            </a:r>
            <a:r>
              <a:rPr lang="pl-PL" sz="1400" dirty="0" err="1"/>
              <a:t>printf</a:t>
            </a:r>
            <a:r>
              <a:rPr lang="pl-PL" sz="1400" dirty="0"/>
              <a:t>("</a:t>
            </a:r>
            <a:r>
              <a:rPr lang="pl-PL" sz="1400" dirty="0" err="1"/>
              <a:t>producer</a:t>
            </a:r>
            <a:r>
              <a:rPr lang="pl-PL" sz="1400" dirty="0"/>
              <a:t> </a:t>
            </a:r>
            <a:r>
              <a:rPr lang="pl-PL" sz="1400" dirty="0" err="1"/>
              <a:t>waits</a:t>
            </a:r>
            <a:r>
              <a:rPr lang="pl-PL" sz="1400" dirty="0"/>
              <a:t>\n");</a:t>
            </a:r>
          </a:p>
          <a:p>
            <a:r>
              <a:rPr lang="pl-PL" sz="1400" dirty="0">
                <a:solidFill>
                  <a:srgbClr val="00B050"/>
                </a:solidFill>
              </a:rPr>
              <a:t>            </a:t>
            </a:r>
            <a:r>
              <a:rPr lang="pl-PL" sz="1400" dirty="0" err="1">
                <a:solidFill>
                  <a:srgbClr val="00B050"/>
                </a:solidFill>
              </a:rPr>
              <a:t>pthread_cond_wait</a:t>
            </a:r>
            <a:r>
              <a:rPr lang="pl-PL" sz="1400" dirty="0">
                <a:solidFill>
                  <a:srgbClr val="00B050"/>
                </a:solidFill>
              </a:rPr>
              <a:t>(&amp;cond_var2, &amp;</a:t>
            </a:r>
            <a:r>
              <a:rPr lang="pl-PL" sz="1400" dirty="0" err="1">
                <a:solidFill>
                  <a:srgbClr val="00B050"/>
                </a:solidFill>
              </a:rPr>
              <a:t>cond_mutex</a:t>
            </a:r>
            <a:r>
              <a:rPr lang="pl-PL" sz="1400" dirty="0">
                <a:solidFill>
                  <a:srgbClr val="00B050"/>
                </a:solidFill>
              </a:rPr>
              <a:t>);</a:t>
            </a:r>
          </a:p>
          <a:p>
            <a:r>
              <a:rPr lang="pl-PL" sz="1400" dirty="0"/>
              <a:t>        }</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p>
          <a:p>
            <a:r>
              <a:rPr lang="pl-PL" sz="1400" dirty="0"/>
              <a:t>  </a:t>
            </a:r>
            <a:r>
              <a:rPr lang="pl-PL" sz="1400" dirty="0" err="1"/>
              <a:t>pthread_exit</a:t>
            </a:r>
            <a:r>
              <a:rPr lang="pl-PL" sz="1400" dirty="0"/>
              <a:t>(NULL);</a:t>
            </a:r>
          </a:p>
          <a:p>
            <a:r>
              <a:rPr lang="pl-PL" sz="1400" dirty="0" smtClean="0"/>
              <a:t>}</a:t>
            </a:r>
            <a:endParaRPr lang="pl-PL" sz="1400" dirty="0"/>
          </a:p>
        </p:txBody>
      </p:sp>
      <p:sp>
        <p:nvSpPr>
          <p:cNvPr id="7" name="Prostokąt 6"/>
          <p:cNvSpPr/>
          <p:nvPr/>
        </p:nvSpPr>
        <p:spPr>
          <a:xfrm>
            <a:off x="4572000" y="714160"/>
            <a:ext cx="4392488" cy="4185761"/>
          </a:xfrm>
          <a:prstGeom prst="rect">
            <a:avLst/>
          </a:prstGeom>
          <a:ln>
            <a:solidFill>
              <a:schemeClr val="accent1"/>
            </a:solidFill>
          </a:ln>
        </p:spPr>
        <p:txBody>
          <a:bodyPr wrap="square">
            <a:spAutoFit/>
          </a:bodyPr>
          <a:lstStyle/>
          <a:p>
            <a:endParaRPr lang="pl-PL" sz="1400" dirty="0"/>
          </a:p>
          <a:p>
            <a:r>
              <a:rPr lang="pl-PL" sz="1400" dirty="0" err="1"/>
              <a:t>void</a:t>
            </a:r>
            <a:r>
              <a:rPr lang="pl-PL" sz="1400" dirty="0"/>
              <a:t> *</a:t>
            </a:r>
            <a:r>
              <a:rPr lang="pl-PL" sz="1400" dirty="0" err="1"/>
              <a:t>consumer</a:t>
            </a:r>
            <a:r>
              <a:rPr lang="pl-PL" sz="1400" dirty="0"/>
              <a:t>(</a:t>
            </a:r>
            <a:r>
              <a:rPr lang="pl-PL" sz="1400" dirty="0" err="1"/>
              <a:t>void</a:t>
            </a:r>
            <a:r>
              <a:rPr lang="pl-PL" sz="1400" dirty="0"/>
              <a:t> *t)</a:t>
            </a:r>
          </a:p>
          <a:p>
            <a:r>
              <a:rPr lang="pl-PL" sz="1400" dirty="0"/>
              <a:t>{</a:t>
            </a:r>
          </a:p>
          <a:p>
            <a:r>
              <a:rPr lang="pl-PL" sz="1400" dirty="0"/>
              <a:t>  </a:t>
            </a:r>
            <a:r>
              <a:rPr lang="pl-PL" sz="1400" dirty="0" err="1"/>
              <a:t>int</a:t>
            </a:r>
            <a:r>
              <a:rPr lang="pl-PL" sz="1400" dirty="0"/>
              <a:t> i;</a:t>
            </a:r>
          </a:p>
          <a:p>
            <a:r>
              <a:rPr lang="pl-PL" sz="1400" dirty="0"/>
              <a:t>  for (i=0; i &lt; TCOUNT; i++)</a:t>
            </a:r>
          </a:p>
          <a:p>
            <a:r>
              <a:rPr lang="pl-PL" sz="1400" dirty="0"/>
              <a:t>  </a:t>
            </a:r>
            <a:r>
              <a:rPr lang="pl-PL" sz="1400" dirty="0" smtClean="0"/>
              <a:t>{</a:t>
            </a:r>
            <a:endParaRPr lang="pl-PL" sz="1400" dirty="0"/>
          </a:p>
          <a:p>
            <a:r>
              <a:rPr lang="pl-PL" sz="1400" dirty="0"/>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r>
              <a:rPr lang="pl-PL" sz="1400" dirty="0" err="1">
                <a:solidFill>
                  <a:srgbClr val="00B0F0"/>
                </a:solidFill>
              </a:rPr>
              <a:t>while</a:t>
            </a:r>
            <a:r>
              <a:rPr lang="pl-PL" sz="1400" dirty="0">
                <a:solidFill>
                  <a:srgbClr val="00B0F0"/>
                </a:solidFill>
              </a:rPr>
              <a:t> (</a:t>
            </a:r>
            <a:r>
              <a:rPr lang="pl-PL" sz="1400" dirty="0" err="1">
                <a:solidFill>
                  <a:srgbClr val="00B0F0"/>
                </a:solidFill>
              </a:rPr>
              <a:t>data_send</a:t>
            </a:r>
            <a:r>
              <a:rPr lang="pl-PL" sz="1400" dirty="0">
                <a:solidFill>
                  <a:srgbClr val="00B0F0"/>
                </a:solidFill>
              </a:rPr>
              <a:t> == 0) {</a:t>
            </a:r>
          </a:p>
          <a:p>
            <a:r>
              <a:rPr lang="pl-PL" sz="1400" dirty="0">
                <a:solidFill>
                  <a:srgbClr val="00B0F0"/>
                </a:solidFill>
              </a:rPr>
              <a:t>    </a:t>
            </a:r>
            <a:r>
              <a:rPr lang="pl-PL" sz="1400" dirty="0" err="1"/>
              <a:t>printf</a:t>
            </a:r>
            <a:r>
              <a:rPr lang="pl-PL" sz="1400" dirty="0"/>
              <a:t>("</a:t>
            </a:r>
            <a:r>
              <a:rPr lang="pl-PL" sz="1400" dirty="0" err="1"/>
              <a:t>consumer_waits</a:t>
            </a:r>
            <a:r>
              <a:rPr lang="pl-PL" sz="1400" dirty="0"/>
              <a:t>\n");</a:t>
            </a:r>
          </a:p>
          <a:p>
            <a:r>
              <a:rPr lang="pl-PL" sz="1400" dirty="0">
                <a:solidFill>
                  <a:srgbClr val="00B0F0"/>
                </a:solidFill>
              </a:rPr>
              <a:t>       </a:t>
            </a:r>
            <a:r>
              <a:rPr lang="pl-PL" sz="1400" dirty="0" err="1">
                <a:solidFill>
                  <a:srgbClr val="00B0F0"/>
                </a:solidFill>
              </a:rPr>
              <a:t>pthread_cond_wait</a:t>
            </a:r>
            <a:r>
              <a:rPr lang="pl-PL" sz="1400" dirty="0">
                <a:solidFill>
                  <a:srgbClr val="00B0F0"/>
                </a:solidFill>
              </a:rPr>
              <a:t>(&amp;cond_var1, &amp;</a:t>
            </a:r>
            <a:r>
              <a:rPr lang="pl-PL" sz="1400" dirty="0" err="1">
                <a:solidFill>
                  <a:srgbClr val="00B0F0"/>
                </a:solidFill>
              </a:rPr>
              <a:t>cond_mutex</a:t>
            </a:r>
            <a:r>
              <a:rPr lang="pl-PL" sz="1400" dirty="0">
                <a:solidFill>
                  <a:srgbClr val="00B0F0"/>
                </a:solidFill>
              </a:rPr>
              <a:t>);</a:t>
            </a:r>
          </a:p>
          <a:p>
            <a:r>
              <a:rPr lang="pl-PL" sz="1400" dirty="0">
                <a:solidFill>
                  <a:srgbClr val="00B0F0"/>
                </a:solidFill>
              </a:rPr>
              <a:t>    }</a:t>
            </a:r>
          </a:p>
          <a:p>
            <a:r>
              <a:rPr lang="pl-PL" sz="1400" dirty="0"/>
              <a:t>  </a:t>
            </a:r>
            <a:r>
              <a:rPr lang="pl-PL" sz="1400" dirty="0" err="1"/>
              <a:t>printf</a:t>
            </a:r>
            <a:r>
              <a:rPr lang="pl-PL" sz="1400" dirty="0"/>
              <a:t>("</a:t>
            </a:r>
            <a:r>
              <a:rPr lang="pl-PL" sz="1400" dirty="0" err="1"/>
              <a:t>consumer</a:t>
            </a:r>
            <a:r>
              <a:rPr lang="pl-PL" sz="1400" dirty="0"/>
              <a:t> i: %d, </a:t>
            </a:r>
            <a:r>
              <a:rPr lang="pl-PL" sz="1400" dirty="0" err="1"/>
              <a:t>shared_var</a:t>
            </a:r>
            <a:r>
              <a:rPr lang="pl-PL" sz="1400" dirty="0"/>
              <a:t>: %d\n",</a:t>
            </a:r>
            <a:r>
              <a:rPr lang="pl-PL" sz="1400" dirty="0" err="1"/>
              <a:t>i,shared_var</a:t>
            </a:r>
            <a:r>
              <a:rPr lang="pl-PL" sz="1400" dirty="0"/>
              <a:t>);</a:t>
            </a:r>
          </a:p>
          <a:p>
            <a:r>
              <a:rPr lang="pl-PL" sz="1400" dirty="0">
                <a:solidFill>
                  <a:srgbClr val="00B050"/>
                </a:solidFill>
              </a:rPr>
              <a:t>  </a:t>
            </a:r>
            <a:r>
              <a:rPr lang="pl-PL" sz="1400" dirty="0" err="1">
                <a:solidFill>
                  <a:srgbClr val="00B050"/>
                </a:solidFill>
              </a:rPr>
              <a:t>data_send</a:t>
            </a:r>
            <a:r>
              <a:rPr lang="pl-PL" sz="1400" dirty="0">
                <a:solidFill>
                  <a:srgbClr val="00B050"/>
                </a:solidFill>
              </a:rPr>
              <a:t>=0;</a:t>
            </a:r>
          </a:p>
          <a:p>
            <a:r>
              <a:rPr lang="pl-PL" sz="1400" dirty="0">
                <a:solidFill>
                  <a:srgbClr val="00B050"/>
                </a:solidFill>
              </a:rPr>
              <a:t>  </a:t>
            </a:r>
            <a:r>
              <a:rPr lang="pl-PL" sz="1400" dirty="0" err="1">
                <a:solidFill>
                  <a:srgbClr val="00B050"/>
                </a:solidFill>
              </a:rPr>
              <a:t>pthread_cond_signal</a:t>
            </a:r>
            <a:r>
              <a:rPr lang="pl-PL" sz="1400" dirty="0">
                <a:solidFill>
                  <a:srgbClr val="00B050"/>
                </a:solidFill>
              </a:rPr>
              <a:t>(&amp;cond_var2);</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p>
          <a:p>
            <a:r>
              <a:rPr lang="pl-PL" sz="1400" dirty="0"/>
              <a:t>  </a:t>
            </a:r>
            <a:r>
              <a:rPr lang="pl-PL" sz="1400" dirty="0" err="1"/>
              <a:t>pthread_exit</a:t>
            </a:r>
            <a:r>
              <a:rPr lang="pl-PL" sz="1400" dirty="0"/>
              <a:t>(NULL);</a:t>
            </a:r>
          </a:p>
          <a:p>
            <a:r>
              <a:rPr lang="pl-PL" sz="1400" dirty="0"/>
              <a:t>}</a:t>
            </a:r>
          </a:p>
          <a:p>
            <a:endParaRPr lang="pl-PL" sz="1400" dirty="0"/>
          </a:p>
        </p:txBody>
      </p:sp>
    </p:spTree>
    <p:extLst>
      <p:ext uri="{BB962C8B-B14F-4D97-AF65-F5344CB8AC3E}">
        <p14:creationId xmlns="" xmlns:p14="http://schemas.microsoft.com/office/powerpoint/2010/main" val="32324482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490066"/>
          </a:xfrm>
        </p:spPr>
        <p:txBody>
          <a:bodyPr>
            <a:normAutofit fontScale="90000"/>
          </a:bodyPr>
          <a:lstStyle/>
          <a:p>
            <a:r>
              <a:rPr lang="pl-PL" sz="3200" dirty="0" smtClean="0"/>
              <a:t>Rozwiązanie komunikacji z potwierdzeniami (2)</a:t>
            </a:r>
            <a:endParaRPr lang="en-GB" dirty="0"/>
          </a:p>
        </p:txBody>
      </p:sp>
      <p:sp>
        <p:nvSpPr>
          <p:cNvPr id="4" name="Symbol zastępczy stopki 3"/>
          <p:cNvSpPr>
            <a:spLocks noGrp="1"/>
          </p:cNvSpPr>
          <p:nvPr>
            <p:ph type="ftr" sz="quarter" idx="11"/>
          </p:nvPr>
        </p:nvSpPr>
        <p:spPr>
          <a:xfrm>
            <a:off x="1187624" y="6309320"/>
            <a:ext cx="2895600" cy="365125"/>
          </a:xfrm>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37</a:t>
            </a:fld>
            <a:endParaRPr lang="pl-PL"/>
          </a:p>
        </p:txBody>
      </p:sp>
      <p:sp>
        <p:nvSpPr>
          <p:cNvPr id="6" name="Prostokąt 5"/>
          <p:cNvSpPr/>
          <p:nvPr/>
        </p:nvSpPr>
        <p:spPr>
          <a:xfrm>
            <a:off x="179512" y="692696"/>
            <a:ext cx="4392488" cy="5472000"/>
          </a:xfrm>
          <a:prstGeom prst="rect">
            <a:avLst/>
          </a:prstGeom>
          <a:ln>
            <a:solidFill>
              <a:schemeClr val="accent1"/>
            </a:solidFill>
          </a:ln>
        </p:spPr>
        <p:txBody>
          <a:bodyPr wrap="square">
            <a:spAutoFit/>
          </a:bodyPr>
          <a:lstStyle/>
          <a:p>
            <a:r>
              <a:rPr lang="pl-PL" sz="1400" dirty="0" err="1"/>
              <a:t>int</a:t>
            </a:r>
            <a:r>
              <a:rPr lang="pl-PL" sz="1400" dirty="0"/>
              <a:t> </a:t>
            </a:r>
            <a:r>
              <a:rPr lang="pl-PL" sz="1400" dirty="0" err="1"/>
              <a:t>main</a:t>
            </a:r>
            <a:r>
              <a:rPr lang="pl-PL" sz="1400" dirty="0"/>
              <a:t>(</a:t>
            </a:r>
            <a:r>
              <a:rPr lang="pl-PL" sz="1400" dirty="0" err="1"/>
              <a:t>int</a:t>
            </a:r>
            <a:r>
              <a:rPr lang="pl-PL" sz="1400" dirty="0"/>
              <a:t> </a:t>
            </a:r>
            <a:r>
              <a:rPr lang="pl-PL" sz="1400" dirty="0" err="1"/>
              <a:t>argc</a:t>
            </a:r>
            <a:r>
              <a:rPr lang="pl-PL" sz="1400" dirty="0"/>
              <a:t>, char *</a:t>
            </a:r>
            <a:r>
              <a:rPr lang="pl-PL" sz="1400" dirty="0" err="1"/>
              <a:t>argv</a:t>
            </a:r>
            <a:r>
              <a:rPr lang="pl-PL" sz="1400" dirty="0"/>
              <a:t>[])</a:t>
            </a:r>
          </a:p>
          <a:p>
            <a:r>
              <a:rPr lang="pl-PL" sz="1400" dirty="0"/>
              <a:t>{</a:t>
            </a:r>
          </a:p>
          <a:p>
            <a:r>
              <a:rPr lang="pl-PL" sz="1400" dirty="0"/>
              <a:t>  </a:t>
            </a:r>
            <a:r>
              <a:rPr lang="pl-PL" sz="1400" dirty="0" err="1"/>
              <a:t>int</a:t>
            </a:r>
            <a:r>
              <a:rPr lang="pl-PL" sz="1400" dirty="0"/>
              <a:t> i;</a:t>
            </a:r>
          </a:p>
          <a:p>
            <a:r>
              <a:rPr lang="pl-PL" sz="1400" dirty="0"/>
              <a:t>  </a:t>
            </a:r>
            <a:r>
              <a:rPr lang="pl-PL" sz="1400" dirty="0" err="1"/>
              <a:t>pthread_t</a:t>
            </a:r>
            <a:r>
              <a:rPr lang="pl-PL" sz="1400" dirty="0"/>
              <a:t> </a:t>
            </a:r>
            <a:r>
              <a:rPr lang="pl-PL" sz="1400" dirty="0" err="1"/>
              <a:t>threads</a:t>
            </a:r>
            <a:r>
              <a:rPr lang="pl-PL" sz="1400" dirty="0"/>
              <a:t>[2];</a:t>
            </a:r>
          </a:p>
          <a:p>
            <a:r>
              <a:rPr lang="pl-PL" sz="1400" dirty="0"/>
              <a:t>  </a:t>
            </a:r>
            <a:r>
              <a:rPr lang="pl-PL" sz="1400" dirty="0" err="1"/>
              <a:t>pthread_attr_t</a:t>
            </a:r>
            <a:r>
              <a:rPr lang="pl-PL" sz="1400" dirty="0"/>
              <a:t> </a:t>
            </a:r>
            <a:r>
              <a:rPr lang="pl-PL" sz="1400" dirty="0" err="1"/>
              <a:t>attr</a:t>
            </a:r>
            <a:r>
              <a:rPr lang="pl-PL" sz="1400" dirty="0"/>
              <a:t>;</a:t>
            </a:r>
          </a:p>
          <a:p>
            <a:endParaRPr lang="pl-PL" sz="1400" dirty="0"/>
          </a:p>
          <a:p>
            <a:r>
              <a:rPr lang="pl-PL" sz="1400" dirty="0"/>
              <a:t>  /* </a:t>
            </a:r>
            <a:r>
              <a:rPr lang="pl-PL" sz="1400" dirty="0" err="1"/>
              <a:t>Initialize</a:t>
            </a:r>
            <a:r>
              <a:rPr lang="pl-PL" sz="1400" dirty="0"/>
              <a:t> </a:t>
            </a:r>
            <a:r>
              <a:rPr lang="pl-PL" sz="1400" dirty="0" err="1"/>
              <a:t>mutex</a:t>
            </a:r>
            <a:r>
              <a:rPr lang="pl-PL" sz="1400" dirty="0"/>
              <a:t> and </a:t>
            </a:r>
            <a:r>
              <a:rPr lang="pl-PL" sz="1400" dirty="0" err="1"/>
              <a:t>condition</a:t>
            </a:r>
            <a:r>
              <a:rPr lang="pl-PL" sz="1400" dirty="0"/>
              <a:t> </a:t>
            </a:r>
            <a:r>
              <a:rPr lang="pl-PL" sz="1400" dirty="0" err="1"/>
              <a:t>variable</a:t>
            </a:r>
            <a:r>
              <a:rPr lang="pl-PL" sz="1400" dirty="0"/>
              <a:t> </a:t>
            </a:r>
            <a:r>
              <a:rPr lang="pl-PL" sz="1400" dirty="0" err="1"/>
              <a:t>objects</a:t>
            </a:r>
            <a:r>
              <a:rPr lang="pl-PL" sz="1400" dirty="0"/>
              <a:t> */</a:t>
            </a:r>
          </a:p>
          <a:p>
            <a:r>
              <a:rPr lang="pl-PL" sz="1400" dirty="0"/>
              <a:t>  </a:t>
            </a:r>
            <a:r>
              <a:rPr lang="pl-PL" sz="1400" dirty="0" err="1"/>
              <a:t>pthread_mutex_init</a:t>
            </a:r>
            <a:r>
              <a:rPr lang="pl-PL" sz="1400" dirty="0"/>
              <a:t>(&amp;</a:t>
            </a:r>
            <a:r>
              <a:rPr lang="pl-PL" sz="1400" dirty="0" err="1"/>
              <a:t>cond_mutex</a:t>
            </a:r>
            <a:r>
              <a:rPr lang="pl-PL" sz="1400" dirty="0"/>
              <a:t>, NULL);</a:t>
            </a:r>
          </a:p>
          <a:p>
            <a:r>
              <a:rPr lang="pl-PL" sz="1400" dirty="0"/>
              <a:t>  </a:t>
            </a:r>
            <a:r>
              <a:rPr lang="pl-PL" sz="1400" dirty="0" err="1"/>
              <a:t>pthread_cond_init</a:t>
            </a:r>
            <a:r>
              <a:rPr lang="pl-PL" sz="1400" dirty="0"/>
              <a:t> (&amp;cond_var1, NULL);</a:t>
            </a:r>
          </a:p>
          <a:p>
            <a:r>
              <a:rPr lang="pl-PL" sz="1400" dirty="0"/>
              <a:t>   </a:t>
            </a:r>
            <a:r>
              <a:rPr lang="pl-PL" sz="1400" dirty="0" err="1"/>
              <a:t>pthread_cond_init</a:t>
            </a:r>
            <a:r>
              <a:rPr lang="pl-PL" sz="1400" dirty="0"/>
              <a:t> (&amp;cond_var2, NULL);</a:t>
            </a:r>
          </a:p>
          <a:p>
            <a:endParaRPr lang="pl-PL" sz="1400" dirty="0"/>
          </a:p>
          <a:p>
            <a:r>
              <a:rPr lang="pl-PL" sz="1400" dirty="0"/>
              <a:t>  /* For </a:t>
            </a:r>
            <a:r>
              <a:rPr lang="pl-PL" sz="1400" dirty="0" err="1"/>
              <a:t>portability</a:t>
            </a:r>
            <a:r>
              <a:rPr lang="pl-PL" sz="1400" dirty="0"/>
              <a:t>, </a:t>
            </a:r>
            <a:r>
              <a:rPr lang="pl-PL" sz="1400" dirty="0" err="1"/>
              <a:t>explicitly</a:t>
            </a:r>
            <a:r>
              <a:rPr lang="pl-PL" sz="1400" dirty="0"/>
              <a:t> </a:t>
            </a:r>
            <a:r>
              <a:rPr lang="pl-PL" sz="1400" dirty="0" err="1"/>
              <a:t>create</a:t>
            </a:r>
            <a:r>
              <a:rPr lang="pl-PL" sz="1400" dirty="0"/>
              <a:t> </a:t>
            </a:r>
            <a:r>
              <a:rPr lang="pl-PL" sz="1400" dirty="0" err="1"/>
              <a:t>threads</a:t>
            </a:r>
            <a:r>
              <a:rPr lang="pl-PL" sz="1400" dirty="0"/>
              <a:t> in a </a:t>
            </a:r>
            <a:r>
              <a:rPr lang="pl-PL" sz="1400" dirty="0" err="1"/>
              <a:t>joinable</a:t>
            </a:r>
            <a:r>
              <a:rPr lang="pl-PL" sz="1400" dirty="0"/>
              <a:t> </a:t>
            </a:r>
            <a:r>
              <a:rPr lang="pl-PL" sz="1400" dirty="0" err="1"/>
              <a:t>state</a:t>
            </a:r>
            <a:r>
              <a:rPr lang="pl-PL" sz="1400" dirty="0"/>
              <a:t> */</a:t>
            </a:r>
          </a:p>
          <a:p>
            <a:r>
              <a:rPr lang="pl-PL" sz="1400" dirty="0"/>
              <a:t>  </a:t>
            </a:r>
            <a:r>
              <a:rPr lang="pl-PL" sz="1400" dirty="0" err="1"/>
              <a:t>pthread_attr_init</a:t>
            </a:r>
            <a:r>
              <a:rPr lang="pl-PL" sz="1400" dirty="0"/>
              <a:t>(&amp;</a:t>
            </a:r>
            <a:r>
              <a:rPr lang="pl-PL" sz="1400" dirty="0" err="1"/>
              <a:t>attr</a:t>
            </a:r>
            <a:r>
              <a:rPr lang="pl-PL" sz="1400" dirty="0"/>
              <a:t>);</a:t>
            </a:r>
          </a:p>
          <a:p>
            <a:r>
              <a:rPr lang="pl-PL" sz="1400" dirty="0"/>
              <a:t>  </a:t>
            </a:r>
            <a:r>
              <a:rPr lang="pl-PL" sz="1400" dirty="0" err="1"/>
              <a:t>pthread_attr_setdetachstate</a:t>
            </a:r>
            <a:r>
              <a:rPr lang="pl-PL" sz="1400" dirty="0"/>
              <a:t>(&amp;</a:t>
            </a:r>
            <a:r>
              <a:rPr lang="pl-PL" sz="1400" dirty="0" err="1"/>
              <a:t>attr</a:t>
            </a:r>
            <a:r>
              <a:rPr lang="pl-PL" sz="1400" dirty="0"/>
              <a:t>, PTHREAD_CREATE_JOINABLE);</a:t>
            </a:r>
          </a:p>
          <a:p>
            <a:r>
              <a:rPr lang="pl-PL" sz="1400" dirty="0"/>
              <a:t>  </a:t>
            </a:r>
            <a:r>
              <a:rPr lang="pl-PL" sz="1400" dirty="0" err="1"/>
              <a:t>pthread_create</a:t>
            </a:r>
            <a:r>
              <a:rPr lang="pl-PL" sz="1400" dirty="0"/>
              <a:t>(&amp;</a:t>
            </a:r>
            <a:r>
              <a:rPr lang="pl-PL" sz="1400" dirty="0" err="1"/>
              <a:t>threads</a:t>
            </a:r>
            <a:r>
              <a:rPr lang="pl-PL" sz="1400" dirty="0"/>
              <a:t>[0], &amp;</a:t>
            </a:r>
            <a:r>
              <a:rPr lang="pl-PL" sz="1400" dirty="0" err="1"/>
              <a:t>attr</a:t>
            </a:r>
            <a:r>
              <a:rPr lang="pl-PL" sz="1400" dirty="0"/>
              <a:t>, </a:t>
            </a:r>
            <a:r>
              <a:rPr lang="pl-PL" sz="1400" dirty="0" err="1"/>
              <a:t>producer</a:t>
            </a:r>
            <a:r>
              <a:rPr lang="pl-PL" sz="1400" dirty="0"/>
              <a:t>, (</a:t>
            </a:r>
            <a:r>
              <a:rPr lang="pl-PL" sz="1400" dirty="0" err="1"/>
              <a:t>void</a:t>
            </a:r>
            <a:r>
              <a:rPr lang="pl-PL" sz="1400" dirty="0"/>
              <a:t> *)NULL);</a:t>
            </a:r>
          </a:p>
          <a:p>
            <a:r>
              <a:rPr lang="pl-PL" sz="1400" dirty="0"/>
              <a:t>  </a:t>
            </a:r>
            <a:r>
              <a:rPr lang="pl-PL" sz="1400" dirty="0" err="1"/>
              <a:t>pthread_create</a:t>
            </a:r>
            <a:r>
              <a:rPr lang="pl-PL" sz="1400" dirty="0"/>
              <a:t>(&amp;</a:t>
            </a:r>
            <a:r>
              <a:rPr lang="pl-PL" sz="1400" dirty="0" err="1"/>
              <a:t>threads</a:t>
            </a:r>
            <a:r>
              <a:rPr lang="pl-PL" sz="1400" dirty="0"/>
              <a:t>[1], &amp;</a:t>
            </a:r>
            <a:r>
              <a:rPr lang="pl-PL" sz="1400" dirty="0" err="1"/>
              <a:t>attr</a:t>
            </a:r>
            <a:r>
              <a:rPr lang="pl-PL" sz="1400" dirty="0"/>
              <a:t>, </a:t>
            </a:r>
            <a:r>
              <a:rPr lang="pl-PL" sz="1400" dirty="0" err="1"/>
              <a:t>consumer</a:t>
            </a:r>
            <a:r>
              <a:rPr lang="pl-PL" sz="1400" dirty="0"/>
              <a:t>, (</a:t>
            </a:r>
            <a:r>
              <a:rPr lang="pl-PL" sz="1400" dirty="0" err="1"/>
              <a:t>void</a:t>
            </a:r>
            <a:r>
              <a:rPr lang="pl-PL" sz="1400" dirty="0"/>
              <a:t> *)NULL);</a:t>
            </a:r>
          </a:p>
          <a:p>
            <a:endParaRPr lang="pl-PL" sz="1400" dirty="0"/>
          </a:p>
          <a:p>
            <a:r>
              <a:rPr lang="pl-PL" sz="1400" dirty="0"/>
              <a:t>  /* </a:t>
            </a:r>
            <a:r>
              <a:rPr lang="pl-PL" sz="1400" dirty="0" err="1"/>
              <a:t>Wait</a:t>
            </a:r>
            <a:r>
              <a:rPr lang="pl-PL" sz="1400" dirty="0"/>
              <a:t> for </a:t>
            </a:r>
            <a:r>
              <a:rPr lang="pl-PL" sz="1400" dirty="0" err="1"/>
              <a:t>all</a:t>
            </a:r>
            <a:r>
              <a:rPr lang="pl-PL" sz="1400" dirty="0"/>
              <a:t> </a:t>
            </a:r>
            <a:r>
              <a:rPr lang="pl-PL" sz="1400" dirty="0" err="1"/>
              <a:t>threads</a:t>
            </a:r>
            <a:r>
              <a:rPr lang="pl-PL" sz="1400" dirty="0"/>
              <a:t> to </a:t>
            </a:r>
            <a:r>
              <a:rPr lang="pl-PL" sz="1400" dirty="0" err="1"/>
              <a:t>complete</a:t>
            </a:r>
            <a:r>
              <a:rPr lang="pl-PL" sz="1400" dirty="0"/>
              <a:t> */</a:t>
            </a:r>
          </a:p>
          <a:p>
            <a:r>
              <a:rPr lang="pl-PL" sz="1400" dirty="0"/>
              <a:t>  for (i = 0; i &lt; NUM_THREADS; i++) {</a:t>
            </a:r>
          </a:p>
          <a:p>
            <a:r>
              <a:rPr lang="pl-PL" sz="1400" dirty="0"/>
              <a:t>    </a:t>
            </a:r>
            <a:r>
              <a:rPr lang="pl-PL" sz="1400" dirty="0" err="1"/>
              <a:t>pthread_join</a:t>
            </a:r>
            <a:r>
              <a:rPr lang="pl-PL" sz="1400" dirty="0"/>
              <a:t>(</a:t>
            </a:r>
            <a:r>
              <a:rPr lang="pl-PL" sz="1400" dirty="0" err="1"/>
              <a:t>threads</a:t>
            </a:r>
            <a:r>
              <a:rPr lang="pl-PL" sz="1400" dirty="0"/>
              <a:t>[i], NULL);</a:t>
            </a:r>
          </a:p>
          <a:p>
            <a:r>
              <a:rPr lang="pl-PL" sz="1400" dirty="0"/>
              <a:t>  </a:t>
            </a:r>
            <a:r>
              <a:rPr lang="pl-PL" sz="1400" dirty="0" smtClean="0"/>
              <a:t>}</a:t>
            </a:r>
            <a:endParaRPr lang="pl-PL" sz="1400" dirty="0"/>
          </a:p>
        </p:txBody>
      </p:sp>
      <p:sp>
        <p:nvSpPr>
          <p:cNvPr id="7" name="Prostokąt 6"/>
          <p:cNvSpPr/>
          <p:nvPr/>
        </p:nvSpPr>
        <p:spPr>
          <a:xfrm>
            <a:off x="4572000" y="692696"/>
            <a:ext cx="4392488" cy="1169551"/>
          </a:xfrm>
          <a:prstGeom prst="rect">
            <a:avLst/>
          </a:prstGeom>
          <a:ln>
            <a:solidFill>
              <a:schemeClr val="accent1"/>
            </a:solidFill>
          </a:ln>
        </p:spPr>
        <p:txBody>
          <a:bodyPr wrap="square">
            <a:spAutoFit/>
          </a:bodyPr>
          <a:lstStyle/>
          <a:p>
            <a:r>
              <a:rPr lang="pl-PL" sz="1400" dirty="0" smtClean="0"/>
              <a:t>  </a:t>
            </a:r>
            <a:r>
              <a:rPr lang="pl-PL" sz="1400" dirty="0" err="1"/>
              <a:t>pthread_attr_destroy</a:t>
            </a:r>
            <a:r>
              <a:rPr lang="pl-PL" sz="1400" dirty="0"/>
              <a:t>(&amp;</a:t>
            </a:r>
            <a:r>
              <a:rPr lang="pl-PL" sz="1400" dirty="0" err="1"/>
              <a:t>attr</a:t>
            </a:r>
            <a:r>
              <a:rPr lang="pl-PL" sz="1400" dirty="0"/>
              <a:t>);</a:t>
            </a:r>
          </a:p>
          <a:p>
            <a:r>
              <a:rPr lang="pl-PL" sz="1400" dirty="0"/>
              <a:t>  </a:t>
            </a:r>
            <a:r>
              <a:rPr lang="pl-PL" sz="1400" dirty="0" err="1"/>
              <a:t>pthread_mutex_destroy</a:t>
            </a:r>
            <a:r>
              <a:rPr lang="pl-PL" sz="1400" dirty="0"/>
              <a:t>(&amp;</a:t>
            </a:r>
            <a:r>
              <a:rPr lang="pl-PL" sz="1400" dirty="0" err="1"/>
              <a:t>cond_mutex</a:t>
            </a:r>
            <a:r>
              <a:rPr lang="pl-PL" sz="1400" dirty="0"/>
              <a:t>);</a:t>
            </a:r>
          </a:p>
          <a:p>
            <a:r>
              <a:rPr lang="pl-PL" sz="1400" dirty="0"/>
              <a:t>  </a:t>
            </a:r>
            <a:r>
              <a:rPr lang="pl-PL" sz="1400" dirty="0" err="1"/>
              <a:t>pthread_cond_destroy</a:t>
            </a:r>
            <a:r>
              <a:rPr lang="pl-PL" sz="1400" dirty="0"/>
              <a:t>(&amp;cond_var1);</a:t>
            </a:r>
          </a:p>
          <a:p>
            <a:r>
              <a:rPr lang="pl-PL" sz="1400" dirty="0"/>
              <a:t>  </a:t>
            </a:r>
            <a:r>
              <a:rPr lang="pl-PL" sz="1400" dirty="0" err="1"/>
              <a:t>pthread_cond_destroy</a:t>
            </a:r>
            <a:r>
              <a:rPr lang="pl-PL" sz="1400" dirty="0"/>
              <a:t>(&amp;cond_var2);</a:t>
            </a:r>
          </a:p>
          <a:p>
            <a:r>
              <a:rPr lang="pl-PL" sz="1400" dirty="0"/>
              <a:t>  </a:t>
            </a:r>
            <a:r>
              <a:rPr lang="pl-PL" sz="1400" dirty="0" err="1"/>
              <a:t>pthread_exit</a:t>
            </a:r>
            <a:r>
              <a:rPr lang="pl-PL" sz="1400" dirty="0"/>
              <a:t> (NULL</a:t>
            </a:r>
            <a:r>
              <a:rPr lang="pl-PL" sz="1400" dirty="0" smtClean="0"/>
              <a:t>);}</a:t>
            </a:r>
            <a:endParaRPr lang="pl-PL" sz="1400" dirty="0"/>
          </a:p>
        </p:txBody>
      </p:sp>
      <p:sp>
        <p:nvSpPr>
          <p:cNvPr id="8" name="Prostokąt 7"/>
          <p:cNvSpPr/>
          <p:nvPr/>
        </p:nvSpPr>
        <p:spPr>
          <a:xfrm>
            <a:off x="4572000" y="2198469"/>
            <a:ext cx="4392488" cy="4616648"/>
          </a:xfrm>
          <a:prstGeom prst="rect">
            <a:avLst/>
          </a:prstGeom>
          <a:ln>
            <a:solidFill>
              <a:schemeClr val="accent1"/>
            </a:solidFill>
          </a:ln>
        </p:spPr>
        <p:txBody>
          <a:bodyPr wrap="square">
            <a:spAutoFit/>
          </a:bodyPr>
          <a:lstStyle/>
          <a:p>
            <a:r>
              <a:rPr lang="pl-PL" sz="1400" dirty="0" err="1" smtClean="0"/>
              <a:t>consumer_waits</a:t>
            </a:r>
            <a:endParaRPr lang="pl-PL" sz="1400" dirty="0"/>
          </a:p>
          <a:p>
            <a:r>
              <a:rPr lang="pl-PL" sz="1400" dirty="0" err="1"/>
              <a:t>producer</a:t>
            </a:r>
            <a:r>
              <a:rPr lang="pl-PL" sz="1400" dirty="0"/>
              <a:t> i:0, </a:t>
            </a:r>
            <a:r>
              <a:rPr lang="pl-PL" sz="1400" dirty="0" err="1"/>
              <a:t>shared_var</a:t>
            </a:r>
            <a:r>
              <a:rPr lang="pl-PL" sz="1400" dirty="0"/>
              <a:t>: 1</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0, </a:t>
            </a:r>
            <a:r>
              <a:rPr lang="pl-PL" sz="1400" dirty="0" err="1"/>
              <a:t>shared_var</a:t>
            </a:r>
            <a:r>
              <a:rPr lang="pl-PL" sz="1400" dirty="0"/>
              <a:t>: 1</a:t>
            </a:r>
          </a:p>
          <a:p>
            <a:r>
              <a:rPr lang="pl-PL" sz="1400" dirty="0" err="1"/>
              <a:t>consumer_waits</a:t>
            </a:r>
            <a:endParaRPr lang="pl-PL" sz="1400" dirty="0"/>
          </a:p>
          <a:p>
            <a:r>
              <a:rPr lang="pl-PL" sz="1400" dirty="0" err="1"/>
              <a:t>producer</a:t>
            </a:r>
            <a:r>
              <a:rPr lang="pl-PL" sz="1400" dirty="0"/>
              <a:t> i:1, </a:t>
            </a:r>
            <a:r>
              <a:rPr lang="pl-PL" sz="1400" dirty="0" err="1"/>
              <a:t>shared_var</a:t>
            </a:r>
            <a:r>
              <a:rPr lang="pl-PL" sz="1400" dirty="0"/>
              <a:t>: 2</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1, </a:t>
            </a:r>
            <a:r>
              <a:rPr lang="pl-PL" sz="1400" dirty="0" err="1"/>
              <a:t>shared_var</a:t>
            </a:r>
            <a:r>
              <a:rPr lang="pl-PL" sz="1400" dirty="0"/>
              <a:t>: 2</a:t>
            </a:r>
          </a:p>
          <a:p>
            <a:r>
              <a:rPr lang="pl-PL" sz="1400" dirty="0" err="1"/>
              <a:t>consumer_waits</a:t>
            </a:r>
            <a:endParaRPr lang="pl-PL" sz="1400" dirty="0"/>
          </a:p>
          <a:p>
            <a:r>
              <a:rPr lang="pl-PL" sz="1400" dirty="0" err="1"/>
              <a:t>producer</a:t>
            </a:r>
            <a:r>
              <a:rPr lang="pl-PL" sz="1400" dirty="0"/>
              <a:t> i:2, </a:t>
            </a:r>
            <a:r>
              <a:rPr lang="pl-PL" sz="1400" dirty="0" err="1"/>
              <a:t>shared_var</a:t>
            </a:r>
            <a:r>
              <a:rPr lang="pl-PL" sz="1400" dirty="0"/>
              <a:t>: 3</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2, </a:t>
            </a:r>
            <a:r>
              <a:rPr lang="pl-PL" sz="1400" dirty="0" err="1"/>
              <a:t>shared_var</a:t>
            </a:r>
            <a:r>
              <a:rPr lang="pl-PL" sz="1400" dirty="0"/>
              <a:t>: 3</a:t>
            </a:r>
          </a:p>
          <a:p>
            <a:r>
              <a:rPr lang="pl-PL" sz="1400" dirty="0" err="1"/>
              <a:t>consumer_waits</a:t>
            </a:r>
            <a:endParaRPr lang="pl-PL" sz="1400" dirty="0"/>
          </a:p>
          <a:p>
            <a:r>
              <a:rPr lang="pl-PL" sz="1400" dirty="0" err="1"/>
              <a:t>producer</a:t>
            </a:r>
            <a:r>
              <a:rPr lang="pl-PL" sz="1400" dirty="0"/>
              <a:t> i:3, </a:t>
            </a:r>
            <a:r>
              <a:rPr lang="pl-PL" sz="1400" dirty="0" err="1"/>
              <a:t>shared_var</a:t>
            </a:r>
            <a:r>
              <a:rPr lang="pl-PL" sz="1400" dirty="0"/>
              <a:t>: 4</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3, </a:t>
            </a:r>
            <a:r>
              <a:rPr lang="pl-PL" sz="1400" dirty="0" err="1"/>
              <a:t>shared_var</a:t>
            </a:r>
            <a:r>
              <a:rPr lang="pl-PL" sz="1400" dirty="0"/>
              <a:t>: 4</a:t>
            </a:r>
          </a:p>
          <a:p>
            <a:r>
              <a:rPr lang="pl-PL" sz="1400" dirty="0" err="1"/>
              <a:t>consumer_waits</a:t>
            </a:r>
            <a:endParaRPr lang="pl-PL" sz="1400" dirty="0"/>
          </a:p>
          <a:p>
            <a:r>
              <a:rPr lang="pl-PL" sz="1400" dirty="0" err="1"/>
              <a:t>producer</a:t>
            </a:r>
            <a:r>
              <a:rPr lang="pl-PL" sz="1400" dirty="0"/>
              <a:t> i:4, </a:t>
            </a:r>
            <a:r>
              <a:rPr lang="pl-PL" sz="1400" dirty="0" err="1"/>
              <a:t>shared_var</a:t>
            </a:r>
            <a:r>
              <a:rPr lang="pl-PL" sz="1400" dirty="0"/>
              <a:t>: 5</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4, </a:t>
            </a:r>
            <a:r>
              <a:rPr lang="pl-PL" sz="1400" dirty="0" err="1"/>
              <a:t>shared_var</a:t>
            </a:r>
            <a:r>
              <a:rPr lang="pl-PL" sz="1400" dirty="0"/>
              <a:t>: 5</a:t>
            </a:r>
          </a:p>
          <a:p>
            <a:r>
              <a:rPr lang="pl-PL" sz="1400" dirty="0" err="1"/>
              <a:t>ubuntu@ubuntu</a:t>
            </a:r>
            <a:r>
              <a:rPr lang="pl-PL" sz="1400" dirty="0"/>
              <a:t>:~/</a:t>
            </a:r>
            <a:r>
              <a:rPr lang="pl-PL" sz="1400" dirty="0" err="1"/>
              <a:t>Projects</a:t>
            </a:r>
            <a:r>
              <a:rPr lang="pl-PL" sz="1400" dirty="0"/>
              <a:t>/cond_var_p_c1/bin/</a:t>
            </a:r>
            <a:r>
              <a:rPr lang="pl-PL" sz="1400" dirty="0" err="1"/>
              <a:t>Debug</a:t>
            </a:r>
            <a:r>
              <a:rPr lang="pl-PL" sz="1400" dirty="0" smtClean="0"/>
              <a:t>$</a:t>
            </a:r>
            <a:endParaRPr lang="pl-PL" sz="1400" dirty="0"/>
          </a:p>
        </p:txBody>
      </p:sp>
      <p:sp>
        <p:nvSpPr>
          <p:cNvPr id="9" name="Tytuł 1"/>
          <p:cNvSpPr txBox="1">
            <a:spLocks/>
          </p:cNvSpPr>
          <p:nvPr/>
        </p:nvSpPr>
        <p:spPr>
          <a:xfrm>
            <a:off x="4572000" y="1859970"/>
            <a:ext cx="2088232" cy="3448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000" dirty="0" smtClean="0"/>
              <a:t>Wyjście programu</a:t>
            </a:r>
            <a:endParaRPr lang="pl-PL" sz="2000" dirty="0"/>
          </a:p>
        </p:txBody>
      </p:sp>
    </p:spTree>
    <p:extLst>
      <p:ext uri="{BB962C8B-B14F-4D97-AF65-F5344CB8AC3E}">
        <p14:creationId xmlns="" xmlns:p14="http://schemas.microsoft.com/office/powerpoint/2010/main" val="3026265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Bariera – synchronizacja wielu wątków</a:t>
            </a:r>
            <a:endParaRPr lang="en-GB" dirty="0"/>
          </a:p>
        </p:txBody>
      </p:sp>
      <p:sp>
        <p:nvSpPr>
          <p:cNvPr id="3" name="Symbol zastępczy zawartości 2"/>
          <p:cNvSpPr>
            <a:spLocks noGrp="1"/>
          </p:cNvSpPr>
          <p:nvPr>
            <p:ph idx="1"/>
          </p:nvPr>
        </p:nvSpPr>
        <p:spPr>
          <a:xfrm>
            <a:off x="146855" y="1124744"/>
            <a:ext cx="6635080" cy="2625155"/>
          </a:xfrm>
        </p:spPr>
        <p:txBody>
          <a:bodyPr/>
          <a:lstStyle/>
          <a:p>
            <a:r>
              <a:rPr lang="pl-PL" sz="2400" dirty="0" smtClean="0"/>
              <a:t>S</a:t>
            </a:r>
            <a:r>
              <a:rPr lang="pl-PL" sz="2000" dirty="0" smtClean="0"/>
              <a:t>zkic rozwiązania:</a:t>
            </a:r>
          </a:p>
          <a:p>
            <a:pPr marL="0" indent="0">
              <a:buNone/>
            </a:pP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38</a:t>
            </a:fld>
            <a:endParaRPr lang="pl-PL"/>
          </a:p>
        </p:txBody>
      </p:sp>
      <p:pic>
        <p:nvPicPr>
          <p:cNvPr id="7"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738433" y="1412776"/>
            <a:ext cx="6310943" cy="219159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8" name="Symbol zastępczy zawartości 2"/>
          <p:cNvSpPr txBox="1">
            <a:spLocks/>
          </p:cNvSpPr>
          <p:nvPr/>
        </p:nvSpPr>
        <p:spPr>
          <a:xfrm>
            <a:off x="2869569" y="4072001"/>
            <a:ext cx="6048672" cy="2304256"/>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pl-PL" dirty="0" smtClean="0"/>
              <a:t>Bariera jest narzędziem do synchronizacji procesów działających w ramach grup. Wywołanie bariery powoduje zablokowanie zadania bieżącego do chwili gdy zadana liczba</a:t>
            </a:r>
          </a:p>
          <a:p>
            <a:pPr marL="0" indent="0">
              <a:buFont typeface="Arial" pitchFamily="34" charset="0"/>
              <a:buNone/>
            </a:pPr>
            <a:r>
              <a:rPr lang="pl-PL" dirty="0" smtClean="0"/>
              <a:t>wątków zadań nie wywoła tej procedury.</a:t>
            </a:r>
            <a:endParaRPr lang="pl-PL" dirty="0"/>
          </a:p>
        </p:txBody>
      </p:sp>
      <p:sp>
        <p:nvSpPr>
          <p:cNvPr id="6" name="Prostokąt 5"/>
          <p:cNvSpPr/>
          <p:nvPr/>
        </p:nvSpPr>
        <p:spPr>
          <a:xfrm>
            <a:off x="185663" y="1844824"/>
            <a:ext cx="2683905" cy="3108543"/>
          </a:xfrm>
          <a:prstGeom prst="rect">
            <a:avLst/>
          </a:prstGeom>
          <a:noFill/>
          <a:ln>
            <a:solidFill>
              <a:schemeClr val="accent1"/>
            </a:solidFill>
          </a:ln>
        </p:spPr>
        <p:txBody>
          <a:bodyPr wrap="square">
            <a:spAutoFit/>
          </a:bodyPr>
          <a:lstStyle/>
          <a:p>
            <a:r>
              <a:rPr lang="en-GB" sz="1600" dirty="0"/>
              <a:t>1 rendezvous</a:t>
            </a:r>
          </a:p>
          <a:p>
            <a:r>
              <a:rPr lang="en-GB" sz="1600" dirty="0"/>
              <a:t>2</a:t>
            </a:r>
          </a:p>
          <a:p>
            <a:r>
              <a:rPr lang="en-GB" sz="1600" dirty="0"/>
              <a:t>3 </a:t>
            </a:r>
            <a:r>
              <a:rPr lang="en-GB" sz="1600" dirty="0" err="1"/>
              <a:t>mutex.wait</a:t>
            </a:r>
            <a:r>
              <a:rPr lang="en-GB" sz="1600" dirty="0"/>
              <a:t>()</a:t>
            </a:r>
          </a:p>
          <a:p>
            <a:r>
              <a:rPr lang="en-GB" sz="1600" dirty="0"/>
              <a:t>4 count = count + 1</a:t>
            </a:r>
          </a:p>
          <a:p>
            <a:r>
              <a:rPr lang="en-GB" sz="1600" dirty="0"/>
              <a:t>5 </a:t>
            </a:r>
            <a:r>
              <a:rPr lang="en-GB" sz="1600" dirty="0" err="1"/>
              <a:t>mutex.signal</a:t>
            </a:r>
            <a:r>
              <a:rPr lang="en-GB" sz="1600" dirty="0"/>
              <a:t>()</a:t>
            </a:r>
          </a:p>
          <a:p>
            <a:r>
              <a:rPr lang="en-GB" sz="1600" dirty="0"/>
              <a:t>6</a:t>
            </a:r>
          </a:p>
          <a:p>
            <a:r>
              <a:rPr lang="en-GB" sz="1600" dirty="0"/>
              <a:t>7 if count == n: </a:t>
            </a:r>
            <a:r>
              <a:rPr lang="en-GB" sz="1600" dirty="0" err="1"/>
              <a:t>barrier.signal</a:t>
            </a:r>
            <a:r>
              <a:rPr lang="en-GB" sz="1600" dirty="0"/>
              <a:t>()</a:t>
            </a:r>
          </a:p>
          <a:p>
            <a:r>
              <a:rPr lang="en-GB" sz="1600" dirty="0"/>
              <a:t>8</a:t>
            </a:r>
          </a:p>
          <a:p>
            <a:r>
              <a:rPr lang="en-GB" sz="1600" dirty="0"/>
              <a:t>9 </a:t>
            </a:r>
            <a:r>
              <a:rPr lang="en-GB" sz="1600" dirty="0" err="1"/>
              <a:t>barrier.wait</a:t>
            </a:r>
            <a:r>
              <a:rPr lang="en-GB" sz="1600" dirty="0"/>
              <a:t>()</a:t>
            </a:r>
          </a:p>
          <a:p>
            <a:r>
              <a:rPr lang="en-GB" sz="1600" dirty="0"/>
              <a:t>10 </a:t>
            </a:r>
            <a:r>
              <a:rPr lang="en-GB" sz="1600" dirty="0" err="1"/>
              <a:t>barrier.signal</a:t>
            </a:r>
            <a:r>
              <a:rPr lang="en-GB" sz="1600" dirty="0"/>
              <a:t>()</a:t>
            </a:r>
          </a:p>
          <a:p>
            <a:r>
              <a:rPr lang="en-GB" sz="1600" dirty="0"/>
              <a:t>11</a:t>
            </a:r>
          </a:p>
          <a:p>
            <a:r>
              <a:rPr lang="en-GB" sz="1600" dirty="0"/>
              <a:t>12 critical point</a:t>
            </a:r>
          </a:p>
        </p:txBody>
      </p:sp>
    </p:spTree>
    <p:extLst>
      <p:ext uri="{BB962C8B-B14F-4D97-AF65-F5344CB8AC3E}">
        <p14:creationId xmlns="" xmlns:p14="http://schemas.microsoft.com/office/powerpoint/2010/main" val="27847610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smtClean="0"/>
              <a:t>Inicjalizacja bariery</a:t>
            </a:r>
            <a:endParaRPr lang="pl-PL" sz="24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39</a:t>
            </a:fld>
            <a:endParaRPr lang="pl-PL"/>
          </a:p>
        </p:txBody>
      </p:sp>
      <p:sp>
        <p:nvSpPr>
          <p:cNvPr id="6" name="Prostokąt 5"/>
          <p:cNvSpPr/>
          <p:nvPr/>
        </p:nvSpPr>
        <p:spPr>
          <a:xfrm>
            <a:off x="310976" y="764704"/>
            <a:ext cx="8509495" cy="2031325"/>
          </a:xfrm>
          <a:prstGeom prst="rect">
            <a:avLst/>
          </a:prstGeom>
        </p:spPr>
        <p:txBody>
          <a:bodyPr wrap="square">
            <a:spAutoFit/>
          </a:bodyPr>
          <a:lstStyle/>
          <a:p>
            <a:r>
              <a:rPr lang="pl-PL" b="1" dirty="0" err="1">
                <a:latin typeface="Courier New"/>
              </a:rPr>
              <a:t>int</a:t>
            </a:r>
            <a:r>
              <a:rPr lang="pl-PL" b="1" dirty="0">
                <a:latin typeface="Courier New"/>
              </a:rPr>
              <a:t> </a:t>
            </a:r>
            <a:r>
              <a:rPr lang="pl-PL" b="1" dirty="0" err="1">
                <a:latin typeface="Courier New"/>
              </a:rPr>
              <a:t>pthread_barrier_init</a:t>
            </a:r>
            <a:r>
              <a:rPr lang="pl-PL" b="1" dirty="0">
                <a:latin typeface="Courier New"/>
              </a:rPr>
              <a:t>( </a:t>
            </a:r>
            <a:r>
              <a:rPr lang="pl-PL" b="1" dirty="0" err="1">
                <a:latin typeface="Courier New"/>
              </a:rPr>
              <a:t>pthread_barrier_t</a:t>
            </a:r>
            <a:r>
              <a:rPr lang="pl-PL" b="1" dirty="0">
                <a:latin typeface="Courier New"/>
              </a:rPr>
              <a:t> * </a:t>
            </a:r>
            <a:r>
              <a:rPr lang="pl-PL" b="1" dirty="0" err="1">
                <a:latin typeface="Courier New"/>
              </a:rPr>
              <a:t>barrier</a:t>
            </a:r>
            <a:r>
              <a:rPr lang="pl-PL" b="1" dirty="0">
                <a:latin typeface="Courier New"/>
              </a:rPr>
              <a:t>,</a:t>
            </a:r>
          </a:p>
          <a:p>
            <a:r>
              <a:rPr lang="pl-PL" b="1" dirty="0" err="1">
                <a:latin typeface="Courier New"/>
              </a:rPr>
              <a:t>pthread_barrierattr_t</a:t>
            </a:r>
            <a:r>
              <a:rPr lang="pl-PL" b="1" dirty="0">
                <a:latin typeface="Courier New"/>
              </a:rPr>
              <a:t> * </a:t>
            </a:r>
            <a:r>
              <a:rPr lang="pl-PL" b="1" dirty="0" err="1">
                <a:latin typeface="Courier New"/>
              </a:rPr>
              <a:t>attr</a:t>
            </a:r>
            <a:endParaRPr lang="pl-PL" b="1" dirty="0">
              <a:latin typeface="Courier New"/>
            </a:endParaRPr>
          </a:p>
          <a:p>
            <a:r>
              <a:rPr lang="pl-PL" b="1" dirty="0" err="1">
                <a:latin typeface="Courier New"/>
              </a:rPr>
              <a:t>unsigned</a:t>
            </a:r>
            <a:r>
              <a:rPr lang="pl-PL" b="1" dirty="0">
                <a:latin typeface="Courier New"/>
              </a:rPr>
              <a:t> </a:t>
            </a:r>
            <a:r>
              <a:rPr lang="pl-PL" b="1" dirty="0" err="1">
                <a:latin typeface="Courier New"/>
              </a:rPr>
              <a:t>int</a:t>
            </a:r>
            <a:r>
              <a:rPr lang="pl-PL" b="1" dirty="0">
                <a:latin typeface="Courier New"/>
              </a:rPr>
              <a:t> </a:t>
            </a:r>
            <a:r>
              <a:rPr lang="pl-PL" b="1" dirty="0" err="1">
                <a:latin typeface="Courier New"/>
              </a:rPr>
              <a:t>count</a:t>
            </a:r>
            <a:r>
              <a:rPr lang="pl-PL" b="1" dirty="0">
                <a:latin typeface="Courier New"/>
              </a:rPr>
              <a:t> )</a:t>
            </a:r>
          </a:p>
          <a:p>
            <a:r>
              <a:rPr lang="pl-PL" b="1" dirty="0" err="1">
                <a:latin typeface="Courier New"/>
              </a:rPr>
              <a:t>barrier</a:t>
            </a:r>
            <a:r>
              <a:rPr lang="pl-PL" b="1" dirty="0">
                <a:latin typeface="Courier New"/>
              </a:rPr>
              <a:t> </a:t>
            </a:r>
            <a:r>
              <a:rPr lang="pl-PL" dirty="0">
                <a:latin typeface="Arial"/>
              </a:rPr>
              <a:t>Zadeklarowana zmienna typu </a:t>
            </a:r>
            <a:r>
              <a:rPr lang="pl-PL" b="1" dirty="0" err="1">
                <a:latin typeface="Courier New"/>
              </a:rPr>
              <a:t>pthread_barierr_t</a:t>
            </a:r>
            <a:r>
              <a:rPr lang="pl-PL" b="1" dirty="0">
                <a:latin typeface="Courier New"/>
              </a:rPr>
              <a:t>.</a:t>
            </a:r>
          </a:p>
          <a:p>
            <a:r>
              <a:rPr lang="pl-PL" b="1" dirty="0" err="1">
                <a:latin typeface="Courier New"/>
              </a:rPr>
              <a:t>attr</a:t>
            </a:r>
            <a:r>
              <a:rPr lang="pl-PL" b="1" dirty="0">
                <a:latin typeface="Courier New"/>
              </a:rPr>
              <a:t> </a:t>
            </a:r>
            <a:r>
              <a:rPr lang="pl-PL" dirty="0">
                <a:latin typeface="Arial"/>
              </a:rPr>
              <a:t>Atrybuty. Gdy NULL użyte są atrybuty domyślne</a:t>
            </a:r>
          </a:p>
          <a:p>
            <a:r>
              <a:rPr lang="pl-PL" b="1" dirty="0" err="1">
                <a:latin typeface="Courier New"/>
              </a:rPr>
              <a:t>count</a:t>
            </a:r>
            <a:r>
              <a:rPr lang="pl-PL" b="1" dirty="0">
                <a:latin typeface="Courier New"/>
              </a:rPr>
              <a:t> </a:t>
            </a:r>
            <a:r>
              <a:rPr lang="pl-PL" dirty="0">
                <a:latin typeface="Arial"/>
              </a:rPr>
              <a:t>Licznik bariery</a:t>
            </a:r>
          </a:p>
          <a:p>
            <a:r>
              <a:rPr lang="pl-PL" dirty="0">
                <a:latin typeface="Arial"/>
              </a:rPr>
              <a:t>Funkcja powoduje zainicjowanie bariery z wartością licznika </a:t>
            </a:r>
            <a:r>
              <a:rPr lang="pl-PL" dirty="0" err="1">
                <a:latin typeface="Arial"/>
              </a:rPr>
              <a:t>count</a:t>
            </a:r>
            <a:r>
              <a:rPr lang="pl-PL" dirty="0">
                <a:latin typeface="Arial"/>
              </a:rPr>
              <a:t>.</a:t>
            </a:r>
            <a:endParaRPr lang="pl-PL" dirty="0"/>
          </a:p>
        </p:txBody>
      </p:sp>
      <p:sp>
        <p:nvSpPr>
          <p:cNvPr id="7" name="Tytuł 1"/>
          <p:cNvSpPr txBox="1">
            <a:spLocks/>
          </p:cNvSpPr>
          <p:nvPr/>
        </p:nvSpPr>
        <p:spPr>
          <a:xfrm>
            <a:off x="609278" y="3356992"/>
            <a:ext cx="821925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dirty="0"/>
              <a:t>Czekanie na barierze</a:t>
            </a:r>
          </a:p>
        </p:txBody>
      </p:sp>
      <p:sp>
        <p:nvSpPr>
          <p:cNvPr id="8" name="Prostokąt 7"/>
          <p:cNvSpPr/>
          <p:nvPr/>
        </p:nvSpPr>
        <p:spPr>
          <a:xfrm>
            <a:off x="452710" y="3933056"/>
            <a:ext cx="8509495" cy="2585323"/>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pthread_barrier_wait</a:t>
            </a:r>
            <a:r>
              <a:rPr lang="en-US" b="1" dirty="0">
                <a:latin typeface="Courier New"/>
              </a:rPr>
              <a:t>( </a:t>
            </a:r>
            <a:r>
              <a:rPr lang="en-US" b="1" dirty="0" err="1">
                <a:latin typeface="Courier New"/>
              </a:rPr>
              <a:t>pthread</a:t>
            </a:r>
            <a:r>
              <a:rPr lang="en-US" b="1" dirty="0">
                <a:latin typeface="Courier New"/>
              </a:rPr>
              <a:t> barrier t * barrier )</a:t>
            </a:r>
          </a:p>
          <a:p>
            <a:r>
              <a:rPr lang="pl-PL" b="1" dirty="0" err="1">
                <a:latin typeface="Courier New"/>
              </a:rPr>
              <a:t>barrier</a:t>
            </a:r>
            <a:r>
              <a:rPr lang="pl-PL" b="1" dirty="0">
                <a:latin typeface="Courier New"/>
              </a:rPr>
              <a:t> </a:t>
            </a:r>
            <a:r>
              <a:rPr lang="pl-PL" dirty="0">
                <a:latin typeface="Arial"/>
              </a:rPr>
              <a:t>Zadeklarowana i zainicjowana zmienna typu</a:t>
            </a:r>
          </a:p>
          <a:p>
            <a:r>
              <a:rPr lang="pl-PL" b="1" dirty="0" err="1">
                <a:latin typeface="Courier New"/>
              </a:rPr>
              <a:t>pthread_barierr_t</a:t>
            </a:r>
            <a:r>
              <a:rPr lang="pl-PL" b="1" dirty="0">
                <a:latin typeface="Courier New"/>
              </a:rPr>
              <a:t>.</a:t>
            </a:r>
          </a:p>
          <a:p>
            <a:r>
              <a:rPr lang="pl-PL" dirty="0">
                <a:latin typeface="Arial"/>
              </a:rPr>
              <a:t>Funkcja powoduje zablokowanie wątku bieżącego na barierze. Gdy</a:t>
            </a:r>
          </a:p>
          <a:p>
            <a:r>
              <a:rPr lang="pl-PL" dirty="0" err="1">
                <a:latin typeface="Arial"/>
              </a:rPr>
              <a:t>count</a:t>
            </a:r>
            <a:r>
              <a:rPr lang="pl-PL" dirty="0">
                <a:latin typeface="Arial"/>
              </a:rPr>
              <a:t> wątków zablokuje się na barierze to wszystkie zostaną</a:t>
            </a:r>
          </a:p>
          <a:p>
            <a:r>
              <a:rPr lang="pl-PL" dirty="0">
                <a:latin typeface="Arial"/>
              </a:rPr>
              <a:t>odblokowane.</a:t>
            </a:r>
          </a:p>
          <a:p>
            <a:r>
              <a:rPr lang="pl-PL" dirty="0">
                <a:latin typeface="Arial"/>
              </a:rPr>
              <a:t>Funkcja zwraca </a:t>
            </a:r>
            <a:r>
              <a:rPr lang="pl-PL" b="1" dirty="0" smtClean="0">
                <a:latin typeface="Courier New"/>
              </a:rPr>
              <a:t>BARRIER_SERIAL_THREAD </a:t>
            </a:r>
            <a:r>
              <a:rPr lang="pl-PL" dirty="0">
                <a:latin typeface="Arial"/>
              </a:rPr>
              <a:t>dla jednego z wątków</a:t>
            </a:r>
          </a:p>
          <a:p>
            <a:r>
              <a:rPr lang="pl-PL" dirty="0">
                <a:latin typeface="Arial"/>
              </a:rPr>
              <a:t>(wybranego arbitralnie) i 0 dla wszystkich pozostałych wątków. Wartość</a:t>
            </a:r>
          </a:p>
          <a:p>
            <a:r>
              <a:rPr lang="pl-PL" dirty="0">
                <a:latin typeface="Arial"/>
              </a:rPr>
              <a:t>licznika będzie taka jak przy ostatniej inicjacji bariery.</a:t>
            </a:r>
            <a:endParaRPr lang="pl-PL" dirty="0"/>
          </a:p>
        </p:txBody>
      </p:sp>
    </p:spTree>
    <p:extLst>
      <p:ext uri="{BB962C8B-B14F-4D97-AF65-F5344CB8AC3E}">
        <p14:creationId xmlns="" xmlns:p14="http://schemas.microsoft.com/office/powerpoint/2010/main" val="2624950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I – uprzywilejowanie czytelników</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a:t>
            </a:fld>
            <a:endParaRPr lang="pl-PL"/>
          </a:p>
        </p:txBody>
      </p:sp>
      <p:sp>
        <p:nvSpPr>
          <p:cNvPr id="6" name="pole tekstowe 5"/>
          <p:cNvSpPr txBox="1"/>
          <p:nvPr/>
        </p:nvSpPr>
        <p:spPr>
          <a:xfrm>
            <a:off x="179512" y="908720"/>
            <a:ext cx="4176464" cy="4832092"/>
          </a:xfrm>
          <a:prstGeom prst="rect">
            <a:avLst/>
          </a:prstGeom>
          <a:noFill/>
          <a:ln>
            <a:solidFill>
              <a:schemeClr val="accent1"/>
            </a:solidFill>
          </a:ln>
        </p:spPr>
        <p:txBody>
          <a:bodyPr wrap="square" rtlCol="0">
            <a:spAutoFit/>
          </a:bodyPr>
          <a:lstStyle/>
          <a:p>
            <a:r>
              <a:rPr lang="pl-PL" sz="1400" dirty="0"/>
              <a:t>#</a:t>
            </a:r>
            <a:r>
              <a:rPr lang="pl-PL" sz="1400" dirty="0" err="1"/>
              <a:t>include</a:t>
            </a:r>
            <a:r>
              <a:rPr lang="pl-PL" sz="1400" dirty="0"/>
              <a:t> &lt;</a:t>
            </a:r>
            <a:r>
              <a:rPr lang="pl-PL" sz="1400" dirty="0" err="1"/>
              <a:t>string.h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semaphore.h</a:t>
            </a:r>
            <a:r>
              <a:rPr lang="pl-PL" sz="1400" dirty="0" smtClean="0"/>
              <a:t>&gt;</a:t>
            </a:r>
          </a:p>
          <a:p>
            <a:endParaRPr lang="pl-PL" sz="1400" dirty="0"/>
          </a:p>
          <a:p>
            <a:r>
              <a:rPr lang="pl-PL" sz="1400" dirty="0" err="1"/>
              <a:t>void</a:t>
            </a:r>
            <a:r>
              <a:rPr lang="pl-PL" sz="1400" dirty="0"/>
              <a:t> *</a:t>
            </a:r>
            <a:r>
              <a:rPr lang="pl-PL" sz="1400" dirty="0" err="1"/>
              <a:t>writer_thread_fun</a:t>
            </a:r>
            <a:r>
              <a:rPr lang="pl-PL" sz="1400" dirty="0"/>
              <a:t>(</a:t>
            </a:r>
            <a:r>
              <a:rPr lang="pl-PL" sz="1400" dirty="0" err="1"/>
              <a:t>void</a:t>
            </a:r>
            <a:r>
              <a:rPr lang="pl-PL" sz="1400" dirty="0"/>
              <a:t> *</a:t>
            </a:r>
            <a:r>
              <a:rPr lang="pl-PL" sz="1400" dirty="0" err="1"/>
              <a:t>arg</a:t>
            </a:r>
            <a:r>
              <a:rPr lang="pl-PL" sz="1400" dirty="0"/>
              <a:t>) {</a:t>
            </a:r>
          </a:p>
          <a:p>
            <a:endParaRPr lang="pl-PL" sz="1400" dirty="0"/>
          </a:p>
          <a:p>
            <a:r>
              <a:rPr lang="pl-PL" sz="1400" dirty="0"/>
              <a:t>    </a:t>
            </a:r>
            <a:r>
              <a:rPr lang="pl-PL" sz="1400" dirty="0" err="1"/>
              <a:t>printf</a:t>
            </a:r>
            <a:r>
              <a:rPr lang="pl-PL" sz="1400" dirty="0"/>
              <a:t>("Writer %d </a:t>
            </a:r>
            <a:r>
              <a:rPr lang="pl-PL" sz="1400" dirty="0" err="1"/>
              <a:t>started</a:t>
            </a:r>
            <a:r>
              <a:rPr lang="pl-PL" sz="1400" dirty="0"/>
              <a:t>...\n",(</a:t>
            </a:r>
            <a:r>
              <a:rPr lang="pl-PL" sz="1400" dirty="0" err="1"/>
              <a:t>int</a:t>
            </a:r>
            <a:r>
              <a:rPr lang="pl-PL" sz="1400" dirty="0"/>
              <a:t>) ((</a:t>
            </a:r>
            <a:r>
              <a:rPr lang="pl-PL" sz="1400" dirty="0" err="1"/>
              <a:t>int</a:t>
            </a:r>
            <a:r>
              <a:rPr lang="pl-PL" sz="1400" dirty="0"/>
              <a:t> *) </a:t>
            </a:r>
            <a:r>
              <a:rPr lang="pl-PL" sz="1400" dirty="0" err="1"/>
              <a:t>arg</a:t>
            </a:r>
            <a:r>
              <a:rPr lang="pl-PL" sz="1400" dirty="0"/>
              <a:t>));</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   //</a:t>
            </a:r>
            <a:r>
              <a:rPr lang="pl-PL" sz="1400" dirty="0" err="1"/>
              <a:t>pthread_mutex_lock</a:t>
            </a:r>
            <a:r>
              <a:rPr lang="pl-PL" sz="1400" dirty="0"/>
              <a:t>(&amp;</a:t>
            </a:r>
            <a:r>
              <a:rPr lang="pl-PL" sz="1400" dirty="0" err="1"/>
              <a:t>wsem</a:t>
            </a:r>
            <a:r>
              <a:rPr lang="pl-PL" sz="1400" dirty="0"/>
              <a:t>);</a:t>
            </a:r>
          </a:p>
          <a:p>
            <a:r>
              <a:rPr lang="pl-PL" sz="1400" dirty="0">
                <a:solidFill>
                  <a:srgbClr val="00B050"/>
                </a:solidFill>
              </a:rPr>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shared_data</a:t>
            </a:r>
            <a:r>
              <a:rPr lang="pl-PL" sz="1400" dirty="0"/>
              <a:t>++;</a:t>
            </a:r>
          </a:p>
          <a:p>
            <a:r>
              <a:rPr lang="pl-PL" sz="1400" dirty="0"/>
              <a:t>        //</a:t>
            </a:r>
            <a:r>
              <a:rPr lang="pl-PL" sz="1400" dirty="0" err="1"/>
              <a:t>pthread_mutex_unlock</a:t>
            </a:r>
            <a:r>
              <a:rPr lang="pl-PL" sz="1400" dirty="0"/>
              <a:t>(&amp;</a:t>
            </a:r>
            <a:r>
              <a:rPr lang="pl-PL" sz="1400" dirty="0" err="1"/>
              <a:t>wsem</a:t>
            </a:r>
            <a:r>
              <a:rPr lang="pl-PL" sz="1400" dirty="0"/>
              <a:t>);</a:t>
            </a:r>
          </a:p>
          <a:p>
            <a:r>
              <a:rPr lang="pl-PL" sz="1400" dirty="0">
                <a:solidFill>
                  <a:srgbClr val="00B050"/>
                </a:solidFill>
              </a:rPr>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sleep</a:t>
            </a:r>
            <a:r>
              <a:rPr lang="pl-PL" sz="1400" dirty="0"/>
              <a:t>(3);</a:t>
            </a:r>
          </a:p>
          <a:p>
            <a:r>
              <a:rPr lang="pl-PL" sz="1400" dirty="0"/>
              <a:t>    }</a:t>
            </a:r>
          </a:p>
          <a:p>
            <a:r>
              <a:rPr lang="pl-PL" sz="1400" dirty="0"/>
              <a:t>    </a:t>
            </a:r>
            <a:r>
              <a:rPr lang="pl-PL" sz="1400" dirty="0" err="1"/>
              <a:t>pthread_exit</a:t>
            </a:r>
            <a:r>
              <a:rPr lang="pl-PL" sz="1400" dirty="0"/>
              <a:t>(0);</a:t>
            </a:r>
          </a:p>
          <a:p>
            <a:r>
              <a:rPr lang="pl-PL" sz="1400" dirty="0"/>
              <a:t>}</a:t>
            </a:r>
          </a:p>
          <a:p>
            <a:endParaRPr lang="pl-PL" sz="1400" dirty="0"/>
          </a:p>
        </p:txBody>
      </p:sp>
      <p:sp>
        <p:nvSpPr>
          <p:cNvPr id="7" name="pole tekstowe 6"/>
          <p:cNvSpPr txBox="1"/>
          <p:nvPr/>
        </p:nvSpPr>
        <p:spPr>
          <a:xfrm>
            <a:off x="4355976" y="908720"/>
            <a:ext cx="4536504" cy="5693866"/>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reader_thread_fun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a:t>
            </a:r>
            <a:r>
              <a:rPr lang="pl-PL" sz="1400" dirty="0" err="1"/>
              <a:t>data_read</a:t>
            </a:r>
            <a:r>
              <a:rPr lang="pl-PL" sz="1400" dirty="0"/>
              <a:t>;</a:t>
            </a:r>
          </a:p>
          <a:p>
            <a:r>
              <a:rPr lang="en-US" sz="1400" dirty="0"/>
              <a:t>    </a:t>
            </a:r>
            <a:r>
              <a:rPr lang="en-US" sz="1400" dirty="0" err="1"/>
              <a:t>printf</a:t>
            </a:r>
            <a:r>
              <a:rPr lang="en-US" sz="1400" dirty="0"/>
              <a:t>("Reader %d started...\n",(</a:t>
            </a:r>
            <a:r>
              <a:rPr lang="en-US" sz="1400" dirty="0" err="1"/>
              <a:t>int</a:t>
            </a:r>
            <a:r>
              <a:rPr lang="en-US" sz="1400" dirty="0"/>
              <a:t>) ((</a:t>
            </a:r>
            <a:r>
              <a:rPr lang="en-US" sz="1400" dirty="0" err="1"/>
              <a:t>int</a:t>
            </a:r>
            <a:r>
              <a:rPr lang="en-US" sz="1400" dirty="0"/>
              <a:t> *) </a:t>
            </a:r>
            <a:r>
              <a:rPr lang="en-US" sz="1400" dirty="0" err="1"/>
              <a:t>arg</a:t>
            </a:r>
            <a:r>
              <a:rPr lang="en-US" sz="1400" dirty="0"/>
              <a:t>));</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==1</a:t>
            </a:r>
            <a:r>
              <a:rPr lang="pl-PL" sz="1400" dirty="0" smtClean="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data_read</a:t>
            </a:r>
            <a:r>
              <a:rPr lang="pl-PL" sz="1400" dirty="0"/>
              <a:t>=</a:t>
            </a:r>
            <a:r>
              <a:rPr lang="pl-PL" sz="1400" dirty="0" err="1"/>
              <a:t>shared_data</a:t>
            </a:r>
            <a:r>
              <a:rPr lang="pl-PL" sz="1400" dirty="0"/>
              <a:t>;</a:t>
            </a:r>
          </a:p>
          <a:p>
            <a:r>
              <a:rPr lang="en-US" sz="1400" dirty="0"/>
              <a:t>        </a:t>
            </a:r>
            <a:r>
              <a:rPr lang="en-US" sz="1400" dirty="0" err="1"/>
              <a:t>printf</a:t>
            </a:r>
            <a:r>
              <a:rPr lang="en-US" sz="1400" dirty="0"/>
              <a:t>("Reader %d  consumed %d.\n",(</a:t>
            </a:r>
            <a:r>
              <a:rPr lang="en-US" sz="1400" dirty="0" err="1"/>
              <a:t>int</a:t>
            </a:r>
            <a:r>
              <a:rPr lang="en-US" sz="1400" dirty="0"/>
              <a:t>) ((</a:t>
            </a:r>
            <a:r>
              <a:rPr lang="en-US" sz="1400" dirty="0" err="1"/>
              <a:t>int</a:t>
            </a:r>
            <a:r>
              <a:rPr lang="en-US" sz="1400" dirty="0"/>
              <a:t> *) </a:t>
            </a:r>
            <a:r>
              <a:rPr lang="en-US" sz="1400" dirty="0" err="1"/>
              <a:t>arg</a:t>
            </a:r>
            <a:r>
              <a:rPr lang="en-US" sz="1400" dirty="0"/>
              <a:t>),</a:t>
            </a:r>
            <a:r>
              <a:rPr lang="en-US" sz="1400" dirty="0" err="1"/>
              <a:t>data_read</a:t>
            </a:r>
            <a:r>
              <a:rPr lang="en-US" sz="1400" dirty="0"/>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==0) //</a:t>
            </a:r>
            <a:r>
              <a:rPr lang="pl-PL" sz="1400" dirty="0" err="1"/>
              <a:t>pthread_mutex_unlock</a:t>
            </a:r>
            <a:r>
              <a:rPr lang="pl-PL" sz="1400" dirty="0"/>
              <a:t>(&amp;</a:t>
            </a:r>
            <a:r>
              <a:rPr lang="pl-PL" sz="1400" dirty="0" err="1"/>
              <a:t>wsem</a:t>
            </a:r>
            <a:r>
              <a:rPr lang="pl-PL" sz="1400" dirty="0"/>
              <a:t>);</a:t>
            </a:r>
          </a:p>
          <a:p>
            <a:r>
              <a:rPr lang="pl-PL" sz="1400" dirty="0">
                <a:solidFill>
                  <a:srgbClr val="FF0000"/>
                </a:solidFill>
              </a:rPr>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sleep</a:t>
            </a:r>
            <a:r>
              <a:rPr lang="pl-PL" sz="1400" dirty="0"/>
              <a:t>(1);</a:t>
            </a:r>
          </a:p>
          <a:p>
            <a:r>
              <a:rPr lang="pl-PL" sz="1400" dirty="0"/>
              <a:t>    }</a:t>
            </a:r>
          </a:p>
          <a:p>
            <a:r>
              <a:rPr lang="pl-PL" sz="1400" dirty="0"/>
              <a:t>    </a:t>
            </a:r>
            <a:r>
              <a:rPr lang="pl-PL" sz="1400" dirty="0" err="1"/>
              <a:t>pthread_exit</a:t>
            </a:r>
            <a:r>
              <a:rPr lang="pl-PL" sz="1400" dirty="0"/>
              <a:t>(0);</a:t>
            </a:r>
          </a:p>
          <a:p>
            <a:r>
              <a:rPr lang="pl-PL" sz="1400" dirty="0"/>
              <a:t>}</a:t>
            </a:r>
          </a:p>
          <a:p>
            <a:r>
              <a:rPr lang="pl-PL" sz="1400" dirty="0" smtClean="0"/>
              <a:t>// Dalej: powołanie czytelników i pisarzy + inicjalizacja </a:t>
            </a:r>
          </a:p>
          <a:p>
            <a:r>
              <a:rPr lang="pl-PL" sz="1400" dirty="0" smtClean="0"/>
              <a:t>// semaforów</a:t>
            </a:r>
            <a:endParaRPr lang="pl-PL" sz="1400" dirty="0"/>
          </a:p>
        </p:txBody>
      </p:sp>
    </p:spTree>
    <p:extLst>
      <p:ext uri="{BB962C8B-B14F-4D97-AF65-F5344CB8AC3E}">
        <p14:creationId xmlns="" xmlns:p14="http://schemas.microsoft.com/office/powerpoint/2010/main" val="21364495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a:t>Kasowanie bariery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40</a:t>
            </a:fld>
            <a:endParaRPr lang="pl-PL"/>
          </a:p>
        </p:txBody>
      </p:sp>
      <p:sp>
        <p:nvSpPr>
          <p:cNvPr id="6" name="Prostokąt 5"/>
          <p:cNvSpPr/>
          <p:nvPr/>
        </p:nvSpPr>
        <p:spPr>
          <a:xfrm>
            <a:off x="310976" y="764704"/>
            <a:ext cx="8509495" cy="1200329"/>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a:t>
            </a:r>
            <a:r>
              <a:rPr lang="en-US" b="1" dirty="0">
                <a:latin typeface="Courier New"/>
              </a:rPr>
              <a:t> barrier destroy( </a:t>
            </a:r>
            <a:r>
              <a:rPr lang="en-US" b="1" dirty="0" err="1">
                <a:latin typeface="Courier New"/>
              </a:rPr>
              <a:t>pthread</a:t>
            </a:r>
            <a:r>
              <a:rPr lang="en-US" b="1" dirty="0">
                <a:latin typeface="Courier New"/>
              </a:rPr>
              <a:t> barrier t * barrier )</a:t>
            </a:r>
          </a:p>
          <a:p>
            <a:r>
              <a:rPr lang="pl-PL" b="1" dirty="0" err="1">
                <a:latin typeface="Courier New"/>
              </a:rPr>
              <a:t>barrier</a:t>
            </a:r>
            <a:r>
              <a:rPr lang="pl-PL" b="1" dirty="0">
                <a:latin typeface="Courier New"/>
              </a:rPr>
              <a:t> </a:t>
            </a:r>
            <a:r>
              <a:rPr lang="pl-PL" dirty="0">
                <a:latin typeface="Arial"/>
              </a:rPr>
              <a:t>Zadeklarowana i zainicjowana zmienna typu</a:t>
            </a:r>
          </a:p>
          <a:p>
            <a:r>
              <a:rPr lang="pl-PL" b="1" dirty="0" err="1">
                <a:latin typeface="Courier New"/>
              </a:rPr>
              <a:t>pthread_barierr_t</a:t>
            </a:r>
            <a:r>
              <a:rPr lang="pl-PL" b="1" dirty="0">
                <a:latin typeface="Courier New"/>
              </a:rPr>
              <a:t>.</a:t>
            </a:r>
          </a:p>
          <a:p>
            <a:r>
              <a:rPr lang="pl-PL" dirty="0">
                <a:latin typeface="Arial"/>
              </a:rPr>
              <a:t>Funkcja powoduje skasowanie bariery</a:t>
            </a:r>
            <a:endParaRPr lang="pl-PL" dirty="0"/>
          </a:p>
        </p:txBody>
      </p:sp>
    </p:spTree>
    <p:extLst>
      <p:ext uri="{BB962C8B-B14F-4D97-AF65-F5344CB8AC3E}">
        <p14:creationId xmlns="" xmlns:p14="http://schemas.microsoft.com/office/powerpoint/2010/main" val="2423996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346050"/>
          </a:xfrm>
        </p:spPr>
        <p:txBody>
          <a:bodyPr>
            <a:noAutofit/>
          </a:bodyPr>
          <a:lstStyle/>
          <a:p>
            <a:r>
              <a:rPr lang="pl-PL" sz="2800" dirty="0" smtClean="0"/>
              <a:t>Przykład zastosowania bariery</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41</a:t>
            </a:fld>
            <a:endParaRPr lang="pl-PL"/>
          </a:p>
        </p:txBody>
      </p:sp>
      <p:sp>
        <p:nvSpPr>
          <p:cNvPr id="6" name="Prostokąt 5"/>
          <p:cNvSpPr/>
          <p:nvPr/>
        </p:nvSpPr>
        <p:spPr>
          <a:xfrm>
            <a:off x="467544" y="757883"/>
            <a:ext cx="8136904" cy="5786199"/>
          </a:xfrm>
          <a:prstGeom prst="rect">
            <a:avLst/>
          </a:prstGeom>
          <a:ln>
            <a:solidFill>
              <a:schemeClr val="accent1"/>
            </a:solidFill>
          </a:ln>
        </p:spPr>
        <p:txBody>
          <a:bodyPr wrap="square">
            <a:spAutoFit/>
          </a:bodyPr>
          <a:lstStyle/>
          <a:p>
            <a:r>
              <a:rPr lang="pl-PL" dirty="0"/>
              <a:t>#</a:t>
            </a:r>
            <a:r>
              <a:rPr lang="pl-PL" sz="1600" dirty="0" err="1"/>
              <a:t>include</a:t>
            </a:r>
            <a:r>
              <a:rPr lang="pl-PL" sz="1600" dirty="0"/>
              <a:t> &lt;</a:t>
            </a:r>
            <a:r>
              <a:rPr lang="pl-PL" sz="1600" dirty="0" err="1"/>
              <a:t>sys</a:t>
            </a:r>
            <a:r>
              <a:rPr lang="pl-PL" sz="1600" dirty="0"/>
              <a:t>/</a:t>
            </a:r>
            <a:r>
              <a:rPr lang="pl-PL" sz="1600" dirty="0" err="1"/>
              <a:t>types.h</a:t>
            </a:r>
            <a:r>
              <a:rPr lang="pl-PL" sz="1600" dirty="0"/>
              <a:t>&gt;</a:t>
            </a:r>
          </a:p>
          <a:p>
            <a:r>
              <a:rPr lang="pl-PL" sz="1600" dirty="0"/>
              <a:t>#</a:t>
            </a:r>
            <a:r>
              <a:rPr lang="pl-PL" sz="1600" dirty="0" err="1"/>
              <a:t>include</a:t>
            </a:r>
            <a:r>
              <a:rPr lang="pl-PL" sz="1600" dirty="0"/>
              <a:t> &lt;</a:t>
            </a:r>
            <a:r>
              <a:rPr lang="pl-PL" sz="1600" dirty="0" err="1"/>
              <a:t>pthread.h</a:t>
            </a:r>
            <a:r>
              <a:rPr lang="pl-PL" sz="1600" dirty="0"/>
              <a:t>&gt;</a:t>
            </a:r>
          </a:p>
          <a:p>
            <a:r>
              <a:rPr lang="pl-PL" sz="1600" dirty="0"/>
              <a:t>#</a:t>
            </a:r>
            <a:r>
              <a:rPr lang="pl-PL" sz="1600" dirty="0" err="1"/>
              <a:t>include</a:t>
            </a:r>
            <a:r>
              <a:rPr lang="pl-PL" sz="1600" dirty="0"/>
              <a:t> &lt;</a:t>
            </a:r>
            <a:r>
              <a:rPr lang="pl-PL" sz="1600" dirty="0" err="1"/>
              <a:t>malloc.h</a:t>
            </a:r>
            <a:r>
              <a:rPr lang="pl-PL" sz="1600" dirty="0"/>
              <a:t>&gt;</a:t>
            </a:r>
          </a:p>
          <a:p>
            <a:r>
              <a:rPr lang="pl-PL" sz="1600" dirty="0" err="1">
                <a:solidFill>
                  <a:srgbClr val="FF0000"/>
                </a:solidFill>
              </a:rPr>
              <a:t>pthread_barrier_t</a:t>
            </a:r>
            <a:r>
              <a:rPr lang="pl-PL" sz="1600" dirty="0">
                <a:solidFill>
                  <a:srgbClr val="FF0000"/>
                </a:solidFill>
              </a:rPr>
              <a:t> * </a:t>
            </a:r>
            <a:r>
              <a:rPr lang="pl-PL" sz="1600" dirty="0" err="1">
                <a:solidFill>
                  <a:srgbClr val="FF0000"/>
                </a:solidFill>
              </a:rPr>
              <a:t>my_barrier</a:t>
            </a:r>
            <a:r>
              <a:rPr lang="pl-PL" sz="1600" dirty="0">
                <a:solidFill>
                  <a:srgbClr val="FF0000"/>
                </a:solidFill>
              </a:rPr>
              <a:t>;</a:t>
            </a:r>
          </a:p>
          <a:p>
            <a:r>
              <a:rPr lang="pl-PL" sz="1600" dirty="0" err="1"/>
              <a:t>void</a:t>
            </a:r>
            <a:r>
              <a:rPr lang="pl-PL" sz="1600" dirty="0"/>
              <a:t> * thread1(</a:t>
            </a:r>
            <a:r>
              <a:rPr lang="pl-PL" sz="1600" dirty="0" err="1"/>
              <a:t>void</a:t>
            </a:r>
            <a:r>
              <a:rPr lang="pl-PL" sz="1600" dirty="0"/>
              <a:t> * </a:t>
            </a:r>
            <a:r>
              <a:rPr lang="pl-PL" sz="1600" dirty="0" err="1"/>
              <a:t>arg</a:t>
            </a:r>
            <a:r>
              <a:rPr lang="pl-PL" sz="1600" dirty="0"/>
              <a:t>){</a:t>
            </a:r>
          </a:p>
          <a:p>
            <a:r>
              <a:rPr lang="pl-PL" sz="1600" dirty="0" err="1"/>
              <a:t>printf</a:t>
            </a:r>
            <a:r>
              <a:rPr lang="pl-PL" sz="1600" dirty="0"/>
              <a:t>("Watek 1 przed bariera\n");</a:t>
            </a:r>
          </a:p>
          <a:p>
            <a:r>
              <a:rPr lang="pl-PL" sz="1600" dirty="0" err="1">
                <a:solidFill>
                  <a:srgbClr val="FF0000"/>
                </a:solidFill>
              </a:rPr>
              <a:t>pthread_barrier_wait</a:t>
            </a:r>
            <a:r>
              <a:rPr lang="pl-PL" sz="1600" dirty="0">
                <a:solidFill>
                  <a:srgbClr val="FF0000"/>
                </a:solidFill>
              </a:rPr>
              <a:t>(</a:t>
            </a:r>
            <a:r>
              <a:rPr lang="pl-PL" sz="1600" dirty="0" err="1">
                <a:solidFill>
                  <a:srgbClr val="FF0000"/>
                </a:solidFill>
              </a:rPr>
              <a:t>my_barrier</a:t>
            </a:r>
            <a:r>
              <a:rPr lang="pl-PL" sz="1600" dirty="0">
                <a:solidFill>
                  <a:srgbClr val="FF0000"/>
                </a:solidFill>
              </a:rPr>
              <a:t>);</a:t>
            </a:r>
          </a:p>
          <a:p>
            <a:r>
              <a:rPr lang="pl-PL" sz="1600" dirty="0" err="1"/>
              <a:t>printf</a:t>
            </a:r>
            <a:r>
              <a:rPr lang="pl-PL" sz="1600" dirty="0"/>
              <a:t>("Watek 1 po barierze \n</a:t>
            </a:r>
            <a:r>
              <a:rPr lang="pl-PL" sz="1600" dirty="0" smtClean="0"/>
              <a:t>");}</a:t>
            </a:r>
          </a:p>
          <a:p>
            <a:endParaRPr lang="pl-PL" sz="1600" dirty="0"/>
          </a:p>
          <a:p>
            <a:r>
              <a:rPr lang="pl-PL" sz="1600" dirty="0" err="1"/>
              <a:t>void</a:t>
            </a:r>
            <a:r>
              <a:rPr lang="pl-PL" sz="1600" dirty="0"/>
              <a:t> * thread2(</a:t>
            </a:r>
            <a:r>
              <a:rPr lang="pl-PL" sz="1600" dirty="0" err="1"/>
              <a:t>void</a:t>
            </a:r>
            <a:r>
              <a:rPr lang="pl-PL" sz="1600" dirty="0"/>
              <a:t> * </a:t>
            </a:r>
            <a:r>
              <a:rPr lang="pl-PL" sz="1600" dirty="0" err="1"/>
              <a:t>arg</a:t>
            </a:r>
            <a:r>
              <a:rPr lang="pl-PL" sz="1600" dirty="0"/>
              <a:t>){</a:t>
            </a:r>
          </a:p>
          <a:p>
            <a:r>
              <a:rPr lang="pl-PL" sz="1600" dirty="0" err="1"/>
              <a:t>printf</a:t>
            </a:r>
            <a:r>
              <a:rPr lang="pl-PL" sz="1600" dirty="0"/>
              <a:t>("Watek 2 przed bariera\n");</a:t>
            </a:r>
          </a:p>
          <a:p>
            <a:r>
              <a:rPr lang="pl-PL" sz="1600" dirty="0" err="1">
                <a:solidFill>
                  <a:srgbClr val="FF0000"/>
                </a:solidFill>
              </a:rPr>
              <a:t>pthread_barrier_wait</a:t>
            </a:r>
            <a:r>
              <a:rPr lang="pl-PL" sz="1600" dirty="0">
                <a:solidFill>
                  <a:srgbClr val="FF0000"/>
                </a:solidFill>
              </a:rPr>
              <a:t>(</a:t>
            </a:r>
            <a:r>
              <a:rPr lang="pl-PL" sz="1600" dirty="0" err="1">
                <a:solidFill>
                  <a:srgbClr val="FF0000"/>
                </a:solidFill>
              </a:rPr>
              <a:t>my_barrier</a:t>
            </a:r>
            <a:r>
              <a:rPr lang="pl-PL" sz="1600" dirty="0">
                <a:solidFill>
                  <a:srgbClr val="FF0000"/>
                </a:solidFill>
              </a:rPr>
              <a:t>);</a:t>
            </a:r>
          </a:p>
          <a:p>
            <a:r>
              <a:rPr lang="pl-PL" sz="1600" dirty="0" err="1"/>
              <a:t>printf</a:t>
            </a:r>
            <a:r>
              <a:rPr lang="pl-PL" sz="1600" dirty="0"/>
              <a:t>("Watek 2 po barierze \n</a:t>
            </a:r>
            <a:r>
              <a:rPr lang="pl-PL" sz="1600" dirty="0" smtClean="0"/>
              <a:t>");}</a:t>
            </a:r>
          </a:p>
          <a:p>
            <a:endParaRPr lang="pl-PL" sz="1600" dirty="0"/>
          </a:p>
          <a:p>
            <a:r>
              <a:rPr lang="pl-PL" sz="1600" dirty="0" err="1"/>
              <a:t>int</a:t>
            </a:r>
            <a:r>
              <a:rPr lang="pl-PL" sz="1600" dirty="0"/>
              <a:t> </a:t>
            </a:r>
            <a:r>
              <a:rPr lang="pl-PL" sz="1600" dirty="0" err="1"/>
              <a:t>main</a:t>
            </a:r>
            <a:r>
              <a:rPr lang="pl-PL" sz="1600" dirty="0"/>
              <a:t>(){</a:t>
            </a:r>
          </a:p>
          <a:p>
            <a:r>
              <a:rPr lang="pl-PL" sz="1600" dirty="0" err="1"/>
              <a:t>pthread_t</a:t>
            </a:r>
            <a:r>
              <a:rPr lang="pl-PL" sz="1600" dirty="0"/>
              <a:t> w1,w2;</a:t>
            </a:r>
          </a:p>
          <a:p>
            <a:r>
              <a:rPr lang="pl-PL" sz="1600" dirty="0" err="1">
                <a:solidFill>
                  <a:srgbClr val="FF0000"/>
                </a:solidFill>
              </a:rPr>
              <a:t>my_barrier</a:t>
            </a:r>
            <a:r>
              <a:rPr lang="pl-PL" sz="1600" dirty="0">
                <a:solidFill>
                  <a:srgbClr val="FF0000"/>
                </a:solidFill>
              </a:rPr>
              <a:t> </a:t>
            </a:r>
            <a:r>
              <a:rPr lang="pl-PL" sz="1600" dirty="0" smtClean="0">
                <a:solidFill>
                  <a:srgbClr val="FF0000"/>
                </a:solidFill>
              </a:rPr>
              <a:t>= (</a:t>
            </a:r>
            <a:r>
              <a:rPr lang="pl-PL" sz="1600" dirty="0" err="1">
                <a:solidFill>
                  <a:srgbClr val="FF0000"/>
                </a:solidFill>
              </a:rPr>
              <a:t>pthread_barrier_t</a:t>
            </a:r>
            <a:r>
              <a:rPr lang="pl-PL" sz="1600" dirty="0">
                <a:solidFill>
                  <a:srgbClr val="FF0000"/>
                </a:solidFill>
              </a:rPr>
              <a:t>*)</a:t>
            </a:r>
            <a:r>
              <a:rPr lang="pl-PL" sz="1600" dirty="0" err="1">
                <a:solidFill>
                  <a:srgbClr val="FF0000"/>
                </a:solidFill>
              </a:rPr>
              <a:t>malloc</a:t>
            </a:r>
            <a:r>
              <a:rPr lang="pl-PL" sz="1600" dirty="0">
                <a:solidFill>
                  <a:srgbClr val="FF0000"/>
                </a:solidFill>
              </a:rPr>
              <a:t>(</a:t>
            </a:r>
            <a:r>
              <a:rPr lang="pl-PL" sz="1600" dirty="0" err="1">
                <a:solidFill>
                  <a:srgbClr val="FF0000"/>
                </a:solidFill>
              </a:rPr>
              <a:t>sizeof</a:t>
            </a:r>
            <a:r>
              <a:rPr lang="pl-PL" sz="1600" dirty="0">
                <a:solidFill>
                  <a:srgbClr val="FF0000"/>
                </a:solidFill>
              </a:rPr>
              <a:t>(</a:t>
            </a:r>
            <a:r>
              <a:rPr lang="pl-PL" sz="1600" dirty="0" err="1">
                <a:solidFill>
                  <a:srgbClr val="FF0000"/>
                </a:solidFill>
              </a:rPr>
              <a:t>pthread_barrier_t</a:t>
            </a:r>
            <a:r>
              <a:rPr lang="pl-PL" sz="1600" dirty="0">
                <a:solidFill>
                  <a:srgbClr val="FF0000"/>
                </a:solidFill>
              </a:rPr>
              <a:t>));</a:t>
            </a:r>
          </a:p>
          <a:p>
            <a:r>
              <a:rPr lang="pl-PL" sz="1600" dirty="0" err="1">
                <a:solidFill>
                  <a:srgbClr val="FF0000"/>
                </a:solidFill>
              </a:rPr>
              <a:t>pthread_barrier_init</a:t>
            </a:r>
            <a:r>
              <a:rPr lang="pl-PL" sz="1600" dirty="0">
                <a:solidFill>
                  <a:srgbClr val="FF0000"/>
                </a:solidFill>
              </a:rPr>
              <a:t>(</a:t>
            </a:r>
            <a:r>
              <a:rPr lang="pl-PL" sz="1600" dirty="0" err="1">
                <a:solidFill>
                  <a:srgbClr val="FF0000"/>
                </a:solidFill>
              </a:rPr>
              <a:t>my_barrier</a:t>
            </a:r>
            <a:r>
              <a:rPr lang="pl-PL" sz="1600" dirty="0">
                <a:solidFill>
                  <a:srgbClr val="FF0000"/>
                </a:solidFill>
              </a:rPr>
              <a:t>, NULL, 2);</a:t>
            </a:r>
          </a:p>
          <a:p>
            <a:r>
              <a:rPr lang="pl-PL" sz="1600" dirty="0" err="1"/>
              <a:t>pthread_create</a:t>
            </a:r>
            <a:r>
              <a:rPr lang="pl-PL" sz="1600" dirty="0"/>
              <a:t>(&amp;w1, 0, thread1, 0);</a:t>
            </a:r>
          </a:p>
          <a:p>
            <a:r>
              <a:rPr lang="pl-PL" sz="1600" dirty="0" err="1"/>
              <a:t>pthread_create</a:t>
            </a:r>
            <a:r>
              <a:rPr lang="pl-PL" sz="1600" dirty="0"/>
              <a:t>(&amp;w2, 0, thread2, 0);</a:t>
            </a:r>
          </a:p>
          <a:p>
            <a:r>
              <a:rPr lang="pl-PL" sz="1600" dirty="0" err="1"/>
              <a:t>pthread_join</a:t>
            </a:r>
            <a:r>
              <a:rPr lang="pl-PL" sz="1600" dirty="0"/>
              <a:t>(w1, 0);</a:t>
            </a:r>
          </a:p>
          <a:p>
            <a:r>
              <a:rPr lang="pl-PL" sz="1600" dirty="0" err="1"/>
              <a:t>pthread_join</a:t>
            </a:r>
            <a:r>
              <a:rPr lang="pl-PL" sz="1600" dirty="0"/>
              <a:t>(w2, 0);</a:t>
            </a:r>
          </a:p>
          <a:p>
            <a:r>
              <a:rPr lang="pl-PL" sz="1600" dirty="0"/>
              <a:t>return 0</a:t>
            </a:r>
            <a:r>
              <a:rPr lang="pl-PL" sz="1600" dirty="0" smtClean="0"/>
              <a:t>;}</a:t>
            </a:r>
            <a:endParaRPr lang="pl-PL" sz="1600" dirty="0"/>
          </a:p>
        </p:txBody>
      </p:sp>
    </p:spTree>
    <p:extLst>
      <p:ext uri="{BB962C8B-B14F-4D97-AF65-F5344CB8AC3E}">
        <p14:creationId xmlns="" xmlns:p14="http://schemas.microsoft.com/office/powerpoint/2010/main" val="2349457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numeru slajdu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B935D2-9316-4F0C-8A2B-A3AB26DDB13B}" type="slidenum">
              <a:rPr lang="en-GB" smtClean="0"/>
              <a:pPr eaLnBrk="1" hangingPunct="1"/>
              <a:t>42</a:t>
            </a:fld>
            <a:endParaRPr lang="en-GB" smtClean="0"/>
          </a:p>
        </p:txBody>
      </p:sp>
      <p:sp>
        <p:nvSpPr>
          <p:cNvPr id="23555" name="Rectangle 2"/>
          <p:cNvSpPr>
            <a:spLocks noGrp="1" noChangeArrowheads="1"/>
          </p:cNvSpPr>
          <p:nvPr>
            <p:ph type="title"/>
          </p:nvPr>
        </p:nvSpPr>
        <p:spPr/>
        <p:txBody>
          <a:bodyPr/>
          <a:lstStyle/>
          <a:p>
            <a:pPr eaLnBrk="1" hangingPunct="1"/>
            <a:r>
              <a:rPr lang="en-GB" sz="4000" b="1" dirty="0" err="1" smtClean="0"/>
              <a:t>Cykl</a:t>
            </a:r>
            <a:r>
              <a:rPr lang="en-GB" sz="4000" b="1" dirty="0" smtClean="0"/>
              <a:t> </a:t>
            </a:r>
            <a:r>
              <a:rPr lang="en-GB" sz="4000" b="1" dirty="0" err="1" smtClean="0"/>
              <a:t>zmian</a:t>
            </a:r>
            <a:r>
              <a:rPr lang="en-GB" sz="4000" b="1" dirty="0" smtClean="0"/>
              <a:t> </a:t>
            </a:r>
            <a:r>
              <a:rPr lang="en-GB" sz="4000" b="1" dirty="0" err="1" smtClean="0"/>
              <a:t>stanów</a:t>
            </a:r>
            <a:r>
              <a:rPr lang="en-GB" sz="4000" b="1" dirty="0" smtClean="0"/>
              <a:t> </a:t>
            </a:r>
            <a:r>
              <a:rPr lang="en-GB" sz="4000" b="1" dirty="0" err="1" smtClean="0"/>
              <a:t>procesu</a:t>
            </a:r>
            <a:endParaRPr lang="en-GB" sz="4000" b="1" dirty="0" smtClean="0"/>
          </a:p>
        </p:txBody>
      </p:sp>
      <p:sp>
        <p:nvSpPr>
          <p:cNvPr id="23556" name="Oval 4"/>
          <p:cNvSpPr>
            <a:spLocks noChangeArrowheads="1"/>
          </p:cNvSpPr>
          <p:nvPr/>
        </p:nvSpPr>
        <p:spPr bwMode="auto">
          <a:xfrm>
            <a:off x="900113" y="1844675"/>
            <a:ext cx="1584325" cy="936625"/>
          </a:xfrm>
          <a:prstGeom prst="ellipse">
            <a:avLst/>
          </a:prstGeom>
          <a:solidFill>
            <a:schemeClr val="accent1"/>
          </a:solidFill>
          <a:ln w="3810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GB" b="1"/>
              <a:t>nowy</a:t>
            </a:r>
          </a:p>
        </p:txBody>
      </p:sp>
      <p:sp>
        <p:nvSpPr>
          <p:cNvPr id="23557" name="Oval 5"/>
          <p:cNvSpPr>
            <a:spLocks noChangeArrowheads="1"/>
          </p:cNvSpPr>
          <p:nvPr/>
        </p:nvSpPr>
        <p:spPr bwMode="auto">
          <a:xfrm>
            <a:off x="1908175" y="3357563"/>
            <a:ext cx="1584325" cy="936625"/>
          </a:xfrm>
          <a:prstGeom prst="ellipse">
            <a:avLst/>
          </a:prstGeom>
          <a:solidFill>
            <a:schemeClr val="accent1"/>
          </a:solidFill>
          <a:ln w="3810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GB" b="1"/>
              <a:t>gotowy</a:t>
            </a:r>
          </a:p>
        </p:txBody>
      </p:sp>
      <p:sp>
        <p:nvSpPr>
          <p:cNvPr id="23558" name="Oval 6"/>
          <p:cNvSpPr>
            <a:spLocks noChangeArrowheads="1"/>
          </p:cNvSpPr>
          <p:nvPr/>
        </p:nvSpPr>
        <p:spPr bwMode="auto">
          <a:xfrm>
            <a:off x="3779838" y="4868863"/>
            <a:ext cx="1584325" cy="936625"/>
          </a:xfrm>
          <a:prstGeom prst="ellipse">
            <a:avLst/>
          </a:prstGeom>
          <a:solidFill>
            <a:schemeClr val="accent1"/>
          </a:solidFill>
          <a:ln w="3810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GB" b="1"/>
              <a:t>oczekujący</a:t>
            </a:r>
          </a:p>
        </p:txBody>
      </p:sp>
      <p:sp>
        <p:nvSpPr>
          <p:cNvPr id="23559" name="Oval 7"/>
          <p:cNvSpPr>
            <a:spLocks noChangeArrowheads="1"/>
          </p:cNvSpPr>
          <p:nvPr/>
        </p:nvSpPr>
        <p:spPr bwMode="auto">
          <a:xfrm>
            <a:off x="5508625" y="3357563"/>
            <a:ext cx="1584325" cy="936625"/>
          </a:xfrm>
          <a:prstGeom prst="ellipse">
            <a:avLst/>
          </a:prstGeom>
          <a:solidFill>
            <a:schemeClr val="accent1"/>
          </a:solidFill>
          <a:ln w="3810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GB" b="1"/>
              <a:t>wykonywany</a:t>
            </a:r>
          </a:p>
        </p:txBody>
      </p:sp>
      <p:sp>
        <p:nvSpPr>
          <p:cNvPr id="23560" name="Oval 8"/>
          <p:cNvSpPr>
            <a:spLocks noChangeArrowheads="1"/>
          </p:cNvSpPr>
          <p:nvPr/>
        </p:nvSpPr>
        <p:spPr bwMode="auto">
          <a:xfrm>
            <a:off x="6516688" y="1700213"/>
            <a:ext cx="1584325" cy="936625"/>
          </a:xfrm>
          <a:prstGeom prst="ellipse">
            <a:avLst/>
          </a:prstGeom>
          <a:solidFill>
            <a:schemeClr val="accent1"/>
          </a:solidFill>
          <a:ln w="38100">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r>
              <a:rPr lang="en-GB" b="1"/>
              <a:t>zakończony</a:t>
            </a:r>
          </a:p>
        </p:txBody>
      </p:sp>
      <p:cxnSp>
        <p:nvCxnSpPr>
          <p:cNvPr id="23561" name="AutoShape 9"/>
          <p:cNvCxnSpPr>
            <a:cxnSpLocks noChangeShapeType="1"/>
            <a:stCxn id="23556" idx="4"/>
            <a:endCxn id="23557" idx="0"/>
          </p:cNvCxnSpPr>
          <p:nvPr/>
        </p:nvCxnSpPr>
        <p:spPr bwMode="auto">
          <a:xfrm rot="16200000" flipH="1">
            <a:off x="1927225" y="2565400"/>
            <a:ext cx="538163" cy="1008063"/>
          </a:xfrm>
          <a:prstGeom prst="curvedConnector3">
            <a:avLst>
              <a:gd name="adj1" fmla="val 49852"/>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3562" name="AutoShape 10"/>
          <p:cNvCxnSpPr>
            <a:cxnSpLocks noChangeShapeType="1"/>
            <a:stCxn id="23557" idx="5"/>
            <a:endCxn id="23559" idx="3"/>
          </p:cNvCxnSpPr>
          <p:nvPr/>
        </p:nvCxnSpPr>
        <p:spPr bwMode="auto">
          <a:xfrm rot="16200000" flipH="1">
            <a:off x="4499769" y="2937669"/>
            <a:ext cx="1587" cy="2479675"/>
          </a:xfrm>
          <a:prstGeom prst="curvedConnector3">
            <a:avLst>
              <a:gd name="adj1" fmla="val 21800000"/>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3563" name="AutoShape 11"/>
          <p:cNvCxnSpPr>
            <a:cxnSpLocks noChangeShapeType="1"/>
            <a:stCxn id="23559" idx="1"/>
            <a:endCxn id="23557" idx="7"/>
          </p:cNvCxnSpPr>
          <p:nvPr/>
        </p:nvCxnSpPr>
        <p:spPr bwMode="auto">
          <a:xfrm rot="-5400000" flipH="1" flipV="1">
            <a:off x="4499769" y="2235994"/>
            <a:ext cx="1587" cy="2479675"/>
          </a:xfrm>
          <a:prstGeom prst="curvedConnector3">
            <a:avLst>
              <a:gd name="adj1" fmla="val -21800000"/>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3564" name="AutoShape 12"/>
          <p:cNvCxnSpPr>
            <a:cxnSpLocks noChangeShapeType="1"/>
            <a:stCxn id="23559" idx="4"/>
            <a:endCxn id="23558" idx="6"/>
          </p:cNvCxnSpPr>
          <p:nvPr/>
        </p:nvCxnSpPr>
        <p:spPr bwMode="auto">
          <a:xfrm rot="5400000">
            <a:off x="5330032" y="4366419"/>
            <a:ext cx="1023937" cy="917575"/>
          </a:xfrm>
          <a:prstGeom prst="curvedConnector2">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3565" name="AutoShape 13"/>
          <p:cNvCxnSpPr>
            <a:cxnSpLocks noChangeShapeType="1"/>
            <a:stCxn id="23558" idx="2"/>
            <a:endCxn id="23557" idx="4"/>
          </p:cNvCxnSpPr>
          <p:nvPr/>
        </p:nvCxnSpPr>
        <p:spPr bwMode="auto">
          <a:xfrm rot="10800000">
            <a:off x="2700338" y="4313238"/>
            <a:ext cx="1060450" cy="1023937"/>
          </a:xfrm>
          <a:prstGeom prst="curvedConnector2">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3566" name="AutoShape 15"/>
          <p:cNvCxnSpPr>
            <a:cxnSpLocks noChangeShapeType="1"/>
            <a:stCxn id="23559" idx="0"/>
            <a:endCxn id="23560" idx="4"/>
          </p:cNvCxnSpPr>
          <p:nvPr/>
        </p:nvCxnSpPr>
        <p:spPr bwMode="auto">
          <a:xfrm rot="-5400000">
            <a:off x="6463506" y="2493170"/>
            <a:ext cx="682625" cy="1008062"/>
          </a:xfrm>
          <a:prstGeom prst="curvedConnector3">
            <a:avLst>
              <a:gd name="adj1" fmla="val 50000"/>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3567" name="AutoShape 16"/>
          <p:cNvSpPr>
            <a:spLocks/>
          </p:cNvSpPr>
          <p:nvPr/>
        </p:nvSpPr>
        <p:spPr bwMode="auto">
          <a:xfrm>
            <a:off x="468313" y="3644900"/>
            <a:ext cx="1223962" cy="431800"/>
          </a:xfrm>
          <a:prstGeom prst="borderCallout3">
            <a:avLst>
              <a:gd name="adj1" fmla="val 26472"/>
              <a:gd name="adj2" fmla="val -6227"/>
              <a:gd name="adj3" fmla="val 26472"/>
              <a:gd name="adj4" fmla="val -16731"/>
              <a:gd name="adj5" fmla="val -109926"/>
              <a:gd name="adj6" fmla="val -16731"/>
              <a:gd name="adj7" fmla="val -133454"/>
              <a:gd name="adj8" fmla="val 154477"/>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en-GB" b="1"/>
              <a:t>przyjęcie</a:t>
            </a:r>
          </a:p>
        </p:txBody>
      </p:sp>
      <p:sp>
        <p:nvSpPr>
          <p:cNvPr id="23568" name="AutoShape 17"/>
          <p:cNvSpPr>
            <a:spLocks/>
          </p:cNvSpPr>
          <p:nvPr/>
        </p:nvSpPr>
        <p:spPr bwMode="auto">
          <a:xfrm>
            <a:off x="6300788" y="5330825"/>
            <a:ext cx="2232025" cy="1122363"/>
          </a:xfrm>
          <a:prstGeom prst="borderCallout2">
            <a:avLst>
              <a:gd name="adj1" fmla="val 10185"/>
              <a:gd name="adj2" fmla="val -3412"/>
              <a:gd name="adj3" fmla="val 10185"/>
              <a:gd name="adj4" fmla="val -6472"/>
              <a:gd name="adj5" fmla="val -28287"/>
              <a:gd name="adj6" fmla="val -9671"/>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en-GB" b="1"/>
              <a:t>zażądanie operacji wejwyj</a:t>
            </a:r>
            <a:r>
              <a:rPr lang="pl-PL" b="1"/>
              <a:t> </a:t>
            </a:r>
            <a:r>
              <a:rPr lang="en-GB" b="1"/>
              <a:t>lub oczekiwanie na</a:t>
            </a:r>
            <a:r>
              <a:rPr lang="pl-PL" b="1"/>
              <a:t> </a:t>
            </a:r>
            <a:r>
              <a:rPr lang="en-GB" b="1"/>
              <a:t>zdarzenie</a:t>
            </a:r>
          </a:p>
        </p:txBody>
      </p:sp>
      <p:sp>
        <p:nvSpPr>
          <p:cNvPr id="23569" name="AutoShape 18"/>
          <p:cNvSpPr>
            <a:spLocks/>
          </p:cNvSpPr>
          <p:nvPr/>
        </p:nvSpPr>
        <p:spPr bwMode="auto">
          <a:xfrm>
            <a:off x="250825" y="5373688"/>
            <a:ext cx="2439988" cy="1122362"/>
          </a:xfrm>
          <a:prstGeom prst="borderCallout2">
            <a:avLst>
              <a:gd name="adj1" fmla="val 10185"/>
              <a:gd name="adj2" fmla="val 103125"/>
              <a:gd name="adj3" fmla="val 10185"/>
              <a:gd name="adj4" fmla="val 108199"/>
              <a:gd name="adj5" fmla="val -29421"/>
              <a:gd name="adj6" fmla="val 113856"/>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en-GB" b="1"/>
              <a:t>zakończenie operacji</a:t>
            </a:r>
            <a:r>
              <a:rPr lang="pl-PL" b="1"/>
              <a:t> </a:t>
            </a:r>
            <a:r>
              <a:rPr lang="en-GB" b="1"/>
              <a:t>wej-wyj lub</a:t>
            </a:r>
          </a:p>
          <a:p>
            <a:r>
              <a:rPr lang="en-GB" b="1"/>
              <a:t>Wystąpienie</a:t>
            </a:r>
            <a:r>
              <a:rPr lang="pl-PL" b="1"/>
              <a:t> </a:t>
            </a:r>
            <a:r>
              <a:rPr lang="en-GB" b="1"/>
              <a:t>zdarzenia</a:t>
            </a:r>
          </a:p>
        </p:txBody>
      </p:sp>
      <p:sp>
        <p:nvSpPr>
          <p:cNvPr id="23570" name="AutoShape 19"/>
          <p:cNvSpPr>
            <a:spLocks/>
          </p:cNvSpPr>
          <p:nvPr/>
        </p:nvSpPr>
        <p:spPr bwMode="auto">
          <a:xfrm>
            <a:off x="4067175" y="3530600"/>
            <a:ext cx="1296988" cy="609600"/>
          </a:xfrm>
          <a:prstGeom prst="borderCallout2">
            <a:avLst>
              <a:gd name="adj1" fmla="val 18750"/>
              <a:gd name="adj2" fmla="val -5875"/>
              <a:gd name="adj3" fmla="val 18750"/>
              <a:gd name="adj4" fmla="val -25213"/>
              <a:gd name="adj5" fmla="val 141667"/>
              <a:gd name="adj6" fmla="val -45167"/>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en-GB" b="1"/>
              <a:t>decyzja</a:t>
            </a:r>
          </a:p>
          <a:p>
            <a:r>
              <a:rPr lang="en-GB" b="1"/>
              <a:t>planisty</a:t>
            </a:r>
          </a:p>
        </p:txBody>
      </p:sp>
      <p:sp>
        <p:nvSpPr>
          <p:cNvPr id="23571" name="AutoShape 20"/>
          <p:cNvSpPr>
            <a:spLocks/>
          </p:cNvSpPr>
          <p:nvPr/>
        </p:nvSpPr>
        <p:spPr bwMode="auto">
          <a:xfrm>
            <a:off x="4356100" y="2205038"/>
            <a:ext cx="1871663" cy="431800"/>
          </a:xfrm>
          <a:prstGeom prst="borderCallout2">
            <a:avLst>
              <a:gd name="adj1" fmla="val 26472"/>
              <a:gd name="adj2" fmla="val -4069"/>
              <a:gd name="adj3" fmla="val 26472"/>
              <a:gd name="adj4" fmla="val -11537"/>
              <a:gd name="adj5" fmla="val 200000"/>
              <a:gd name="adj6" fmla="val -19255"/>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gn="ctr"/>
            <a:r>
              <a:rPr lang="en-GB" b="1"/>
              <a:t>wywłaszczenie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346050"/>
          </a:xfrm>
        </p:spPr>
        <p:txBody>
          <a:bodyPr>
            <a:noAutofit/>
          </a:bodyPr>
          <a:lstStyle/>
          <a:p>
            <a:r>
              <a:rPr lang="pl-PL" sz="2800" dirty="0" smtClean="0"/>
              <a:t>Wirujące blokady</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43</a:t>
            </a:fld>
            <a:endParaRPr lang="pl-PL"/>
          </a:p>
        </p:txBody>
      </p:sp>
      <p:sp>
        <p:nvSpPr>
          <p:cNvPr id="6" name="Prostokąt 5"/>
          <p:cNvSpPr/>
          <p:nvPr/>
        </p:nvSpPr>
        <p:spPr>
          <a:xfrm>
            <a:off x="323528" y="908720"/>
            <a:ext cx="8424936" cy="923330"/>
          </a:xfrm>
          <a:prstGeom prst="rect">
            <a:avLst/>
          </a:prstGeom>
        </p:spPr>
        <p:txBody>
          <a:bodyPr wrap="square">
            <a:spAutoFit/>
          </a:bodyPr>
          <a:lstStyle/>
          <a:p>
            <a:r>
              <a:rPr lang="pl-PL" dirty="0"/>
              <a:t>Wirujące blokady są środkiem zabezpieczania sekcji krytycznej.</a:t>
            </a:r>
          </a:p>
          <a:p>
            <a:r>
              <a:rPr lang="pl-PL" dirty="0"/>
              <a:t>Wykorzystują jednak czekanie aktywne zamiast przełączenia kontekstu</a:t>
            </a:r>
          </a:p>
          <a:p>
            <a:r>
              <a:rPr lang="pl-PL" dirty="0"/>
              <a:t>wątku tak jak się to dzieje w </a:t>
            </a:r>
            <a:r>
              <a:rPr lang="pl-PL" dirty="0" err="1"/>
              <a:t>muteksach</a:t>
            </a:r>
            <a:r>
              <a:rPr lang="pl-PL" dirty="0"/>
              <a:t>.</a:t>
            </a:r>
          </a:p>
        </p:txBody>
      </p:sp>
      <p:sp>
        <p:nvSpPr>
          <p:cNvPr id="7" name="Prostokąt 6"/>
          <p:cNvSpPr/>
          <p:nvPr/>
        </p:nvSpPr>
        <p:spPr>
          <a:xfrm>
            <a:off x="323528" y="2132856"/>
            <a:ext cx="8424936" cy="4616648"/>
          </a:xfrm>
          <a:prstGeom prst="rect">
            <a:avLst/>
          </a:prstGeom>
        </p:spPr>
        <p:txBody>
          <a:bodyPr wrap="square">
            <a:spAutoFit/>
          </a:bodyPr>
          <a:lstStyle/>
          <a:p>
            <a:pPr algn="ctr"/>
            <a:r>
              <a:rPr lang="pl-PL" sz="2400" dirty="0">
                <a:latin typeface="Arial"/>
              </a:rPr>
              <a:t>Inicjacja wirującej </a:t>
            </a:r>
            <a:r>
              <a:rPr lang="pl-PL" sz="2400" dirty="0" smtClean="0">
                <a:latin typeface="Arial"/>
              </a:rPr>
              <a:t>blokady</a:t>
            </a:r>
          </a:p>
          <a:p>
            <a:endParaRPr lang="pl-PL" dirty="0">
              <a:latin typeface="Arial"/>
            </a:endParaRPr>
          </a:p>
          <a:p>
            <a:r>
              <a:rPr lang="en-US" b="1" dirty="0" err="1">
                <a:latin typeface="Courier New"/>
              </a:rPr>
              <a:t>int</a:t>
            </a:r>
            <a:r>
              <a:rPr lang="en-US" b="1" dirty="0">
                <a:latin typeface="Courier New"/>
              </a:rPr>
              <a:t> </a:t>
            </a:r>
            <a:r>
              <a:rPr lang="en-US" b="1" dirty="0" err="1" smtClean="0">
                <a:latin typeface="Courier New"/>
              </a:rPr>
              <a:t>pthread</a:t>
            </a:r>
            <a:r>
              <a:rPr lang="pl-PL" b="1" dirty="0" smtClean="0">
                <a:latin typeface="Courier New"/>
              </a:rPr>
              <a:t>_</a:t>
            </a:r>
            <a:r>
              <a:rPr lang="en-US" b="1" dirty="0" smtClean="0">
                <a:latin typeface="Courier New"/>
              </a:rPr>
              <a:t>spin</a:t>
            </a:r>
            <a:r>
              <a:rPr lang="pl-PL" b="1" dirty="0" smtClean="0">
                <a:latin typeface="Courier New"/>
              </a:rPr>
              <a:t>_</a:t>
            </a:r>
            <a:r>
              <a:rPr lang="en-US" b="1" dirty="0" err="1" smtClean="0">
                <a:latin typeface="Courier New"/>
              </a:rPr>
              <a:t>init</a:t>
            </a:r>
            <a:r>
              <a:rPr lang="en-US" b="1" dirty="0">
                <a:latin typeface="Courier New"/>
              </a:rPr>
              <a:t>( </a:t>
            </a:r>
            <a:r>
              <a:rPr lang="en-US" b="1" dirty="0" err="1">
                <a:latin typeface="Courier New"/>
              </a:rPr>
              <a:t>pthread</a:t>
            </a:r>
            <a:r>
              <a:rPr lang="en-US" b="1" dirty="0">
                <a:latin typeface="Courier New"/>
              </a:rPr>
              <a:t> spinlock t *</a:t>
            </a:r>
            <a:r>
              <a:rPr lang="en-US" b="1" dirty="0" err="1">
                <a:latin typeface="Courier New"/>
              </a:rPr>
              <a:t>blokada</a:t>
            </a:r>
            <a:r>
              <a:rPr lang="en-US" b="1" dirty="0">
                <a:latin typeface="Courier New"/>
              </a:rPr>
              <a:t>,</a:t>
            </a:r>
          </a:p>
          <a:p>
            <a:r>
              <a:rPr lang="pl-PL" b="1" dirty="0" err="1">
                <a:latin typeface="Courier New"/>
              </a:rPr>
              <a:t>int</a:t>
            </a:r>
            <a:r>
              <a:rPr lang="pl-PL" b="1" dirty="0">
                <a:latin typeface="Courier New"/>
              </a:rPr>
              <a:t> </a:t>
            </a:r>
            <a:r>
              <a:rPr lang="pl-PL" b="1" dirty="0" err="1">
                <a:latin typeface="Courier New"/>
              </a:rPr>
              <a:t>pshared</a:t>
            </a:r>
            <a:r>
              <a:rPr lang="pl-PL" b="1" dirty="0">
                <a:latin typeface="Courier New"/>
              </a:rPr>
              <a:t>)</a:t>
            </a:r>
          </a:p>
          <a:p>
            <a:r>
              <a:rPr lang="pl-PL" b="1" dirty="0">
                <a:latin typeface="Courier New"/>
              </a:rPr>
              <a:t>blokada </a:t>
            </a:r>
            <a:r>
              <a:rPr lang="pl-PL" b="1" dirty="0" smtClean="0">
                <a:latin typeface="Courier New"/>
              </a:rPr>
              <a:t>- </a:t>
            </a:r>
            <a:r>
              <a:rPr lang="pl-PL" dirty="0" smtClean="0">
                <a:latin typeface="Arial"/>
              </a:rPr>
              <a:t>Identyfikator </a:t>
            </a:r>
            <a:r>
              <a:rPr lang="pl-PL" dirty="0">
                <a:latin typeface="Arial"/>
              </a:rPr>
              <a:t>wirującej blokady </a:t>
            </a:r>
            <a:r>
              <a:rPr lang="pl-PL" b="1" dirty="0" err="1" smtClean="0">
                <a:latin typeface="Courier New"/>
              </a:rPr>
              <a:t>pthread_spinlock</a:t>
            </a:r>
            <a:r>
              <a:rPr lang="pl-PL" b="1" dirty="0" err="1">
                <a:latin typeface="Courier New"/>
              </a:rPr>
              <a:t>_</a:t>
            </a:r>
            <a:r>
              <a:rPr lang="pl-PL" b="1" dirty="0" err="1" smtClean="0">
                <a:latin typeface="Courier New"/>
              </a:rPr>
              <a:t>t</a:t>
            </a:r>
            <a:endParaRPr lang="pl-PL" b="1" dirty="0">
              <a:latin typeface="Courier New"/>
            </a:endParaRPr>
          </a:p>
          <a:p>
            <a:r>
              <a:rPr lang="pl-PL" b="1" dirty="0" err="1">
                <a:latin typeface="Courier New"/>
              </a:rPr>
              <a:t>pshared</a:t>
            </a:r>
            <a:r>
              <a:rPr lang="pl-PL" b="1" dirty="0">
                <a:latin typeface="Courier New"/>
              </a:rPr>
              <a:t> </a:t>
            </a:r>
            <a:r>
              <a:rPr lang="pl-PL" b="1" dirty="0" smtClean="0">
                <a:latin typeface="Courier New"/>
              </a:rPr>
              <a:t>-</a:t>
            </a:r>
          </a:p>
          <a:p>
            <a:r>
              <a:rPr lang="pl-PL" dirty="0" smtClean="0">
                <a:latin typeface="Symbol"/>
              </a:rPr>
              <a:t>·  </a:t>
            </a:r>
            <a:r>
              <a:rPr lang="pl-PL" b="1" dirty="0" smtClean="0">
                <a:latin typeface="Courier New"/>
              </a:rPr>
              <a:t>PTHREAD_PROCESS_SHARED </a:t>
            </a:r>
            <a:r>
              <a:rPr lang="pl-PL" b="1" dirty="0">
                <a:latin typeface="Courier New"/>
              </a:rPr>
              <a:t>– </a:t>
            </a:r>
            <a:r>
              <a:rPr lang="pl-PL" dirty="0">
                <a:latin typeface="Arial"/>
              </a:rPr>
              <a:t>na blokadzie mogą</a:t>
            </a:r>
          </a:p>
          <a:p>
            <a:r>
              <a:rPr lang="pl-PL" dirty="0">
                <a:latin typeface="Arial"/>
              </a:rPr>
              <a:t>operować wątki należące do różnych procesów</a:t>
            </a:r>
          </a:p>
          <a:p>
            <a:r>
              <a:rPr lang="pl-PL" dirty="0">
                <a:latin typeface="Symbol"/>
              </a:rPr>
              <a:t>·  </a:t>
            </a:r>
            <a:r>
              <a:rPr lang="pl-PL" b="1" dirty="0" smtClean="0">
                <a:latin typeface="Courier New"/>
              </a:rPr>
              <a:t>PTHREAD_PROCESS_PRIVATE </a:t>
            </a:r>
            <a:r>
              <a:rPr lang="pl-PL" b="1" dirty="0">
                <a:latin typeface="Courier New"/>
              </a:rPr>
              <a:t>– </a:t>
            </a:r>
            <a:r>
              <a:rPr lang="pl-PL" dirty="0">
                <a:latin typeface="Arial"/>
              </a:rPr>
              <a:t>na blokadzie mogą</a:t>
            </a:r>
          </a:p>
          <a:p>
            <a:r>
              <a:rPr lang="pl-PL" dirty="0">
                <a:latin typeface="Arial"/>
              </a:rPr>
              <a:t>operować tylko wątki należące do tego samego </a:t>
            </a:r>
            <a:r>
              <a:rPr lang="pl-PL" dirty="0" smtClean="0">
                <a:latin typeface="Arial"/>
              </a:rPr>
              <a:t>procesu</a:t>
            </a:r>
          </a:p>
          <a:p>
            <a:endParaRPr lang="pl-PL" dirty="0">
              <a:latin typeface="Arial"/>
            </a:endParaRPr>
          </a:p>
          <a:p>
            <a:r>
              <a:rPr lang="pl-PL" dirty="0"/>
              <a:t>Funkcja inicjuje zasoby potrzebne wirującej blokadzie. Każdy </a:t>
            </a:r>
            <a:r>
              <a:rPr lang="pl-PL" dirty="0" smtClean="0"/>
              <a:t>proces, który </a:t>
            </a:r>
            <a:r>
              <a:rPr lang="pl-PL" dirty="0"/>
              <a:t>może sięgnąć do zmiennej identyfikującej blokadę może </a:t>
            </a:r>
            <a:r>
              <a:rPr lang="pl-PL" dirty="0" smtClean="0"/>
              <a:t>jej używać</a:t>
            </a:r>
            <a:r>
              <a:rPr lang="pl-PL" dirty="0"/>
              <a:t>. Blokada może być w dwóch stanach:</a:t>
            </a:r>
          </a:p>
          <a:p>
            <a:r>
              <a:rPr lang="pl-PL" dirty="0"/>
              <a:t>·  Wolna</a:t>
            </a:r>
          </a:p>
          <a:p>
            <a:r>
              <a:rPr lang="pl-PL" dirty="0"/>
              <a:t>·  Zajęta</a:t>
            </a:r>
          </a:p>
        </p:txBody>
      </p:sp>
    </p:spTree>
    <p:extLst>
      <p:ext uri="{BB962C8B-B14F-4D97-AF65-F5344CB8AC3E}">
        <p14:creationId xmlns="" xmlns:p14="http://schemas.microsoft.com/office/powerpoint/2010/main" val="32847574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a:t>Zajęcie blokady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44</a:t>
            </a:fld>
            <a:endParaRPr lang="pl-PL"/>
          </a:p>
        </p:txBody>
      </p:sp>
      <p:sp>
        <p:nvSpPr>
          <p:cNvPr id="6" name="Prostokąt 5"/>
          <p:cNvSpPr/>
          <p:nvPr/>
        </p:nvSpPr>
        <p:spPr>
          <a:xfrm>
            <a:off x="310976" y="764704"/>
            <a:ext cx="8509495" cy="2308324"/>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pthread_spin_lock</a:t>
            </a:r>
            <a:r>
              <a:rPr lang="en-US" b="1" dirty="0">
                <a:latin typeface="Courier New"/>
              </a:rPr>
              <a:t>( </a:t>
            </a:r>
            <a:r>
              <a:rPr lang="en-US" b="1" dirty="0" err="1">
                <a:latin typeface="Courier New"/>
              </a:rPr>
              <a:t>pthread</a:t>
            </a:r>
            <a:r>
              <a:rPr lang="en-US" b="1" dirty="0">
                <a:latin typeface="Courier New"/>
              </a:rPr>
              <a:t> spinlock t * </a:t>
            </a:r>
            <a:r>
              <a:rPr lang="en-US" b="1" dirty="0" err="1">
                <a:latin typeface="Courier New"/>
              </a:rPr>
              <a:t>blokada</a:t>
            </a:r>
            <a:r>
              <a:rPr lang="en-US" b="1" dirty="0">
                <a:latin typeface="Courier New"/>
              </a:rPr>
              <a:t>)</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Działanie funkcji zależy od stanu blokady. Gdy blokada jest wolna</a:t>
            </a:r>
          </a:p>
          <a:p>
            <a:r>
              <a:rPr lang="pl-PL" dirty="0">
                <a:latin typeface="Arial"/>
              </a:rPr>
              <a:t>następuje jej zajęcie. Gdy blokada jest zajęta wątek wykonujący funkcję</a:t>
            </a:r>
          </a:p>
          <a:p>
            <a:r>
              <a:rPr lang="pl-PL" b="1" dirty="0" err="1">
                <a:latin typeface="Courier New"/>
              </a:rPr>
              <a:t>pthread_spin_lock</a:t>
            </a:r>
            <a:r>
              <a:rPr lang="pl-PL" b="1" dirty="0">
                <a:latin typeface="Courier New"/>
              </a:rPr>
              <a:t>(...) </a:t>
            </a:r>
            <a:r>
              <a:rPr lang="pl-PL" dirty="0">
                <a:latin typeface="Arial"/>
              </a:rPr>
              <a:t>ulega zablokowaniu do czasu gdy inny</a:t>
            </a:r>
          </a:p>
          <a:p>
            <a:r>
              <a:rPr lang="pl-PL" dirty="0">
                <a:latin typeface="Arial"/>
              </a:rPr>
              <a:t>wątek nie zwolni blokady wykonując funkcję</a:t>
            </a:r>
          </a:p>
          <a:p>
            <a:r>
              <a:rPr lang="pl-PL" b="1" dirty="0" err="1">
                <a:latin typeface="Courier New"/>
              </a:rPr>
              <a:t>pthread_spin_unlock</a:t>
            </a:r>
            <a:r>
              <a:rPr lang="pl-PL" b="1" dirty="0">
                <a:latin typeface="Courier New"/>
              </a:rPr>
              <a:t>(...)</a:t>
            </a:r>
            <a:r>
              <a:rPr lang="pl-PL" dirty="0">
                <a:latin typeface="Arial"/>
              </a:rPr>
              <a:t>.</a:t>
            </a:r>
            <a:endParaRPr lang="pl-PL" dirty="0"/>
          </a:p>
        </p:txBody>
      </p:sp>
      <p:sp>
        <p:nvSpPr>
          <p:cNvPr id="7" name="Tytuł 1"/>
          <p:cNvSpPr txBox="1">
            <a:spLocks/>
          </p:cNvSpPr>
          <p:nvPr/>
        </p:nvSpPr>
        <p:spPr>
          <a:xfrm>
            <a:off x="609278" y="3356992"/>
            <a:ext cx="821925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dirty="0"/>
              <a:t>Próba zajęcia blokady</a:t>
            </a:r>
          </a:p>
        </p:txBody>
      </p:sp>
      <p:sp>
        <p:nvSpPr>
          <p:cNvPr id="8" name="Prostokąt 7"/>
          <p:cNvSpPr/>
          <p:nvPr/>
        </p:nvSpPr>
        <p:spPr>
          <a:xfrm>
            <a:off x="452710" y="3933056"/>
            <a:ext cx="8509495" cy="2031325"/>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pthread_spin_trylock</a:t>
            </a:r>
            <a:r>
              <a:rPr lang="en-US" b="1" dirty="0">
                <a:latin typeface="Courier New"/>
              </a:rPr>
              <a:t>( </a:t>
            </a:r>
            <a:r>
              <a:rPr lang="en-US" b="1" dirty="0" err="1">
                <a:latin typeface="Courier New"/>
              </a:rPr>
              <a:t>pthread</a:t>
            </a:r>
            <a:r>
              <a:rPr lang="en-US" b="1" dirty="0">
                <a:latin typeface="Courier New"/>
              </a:rPr>
              <a:t> spinlock t *</a:t>
            </a:r>
          </a:p>
          <a:p>
            <a:r>
              <a:rPr lang="pl-PL" b="1" dirty="0">
                <a:latin typeface="Courier New"/>
              </a:rPr>
              <a:t>blokada)</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Działanie funkcji zależy od stanu blokady. Gdy blokada jest wolna</a:t>
            </a:r>
          </a:p>
          <a:p>
            <a:r>
              <a:rPr lang="pl-PL" dirty="0">
                <a:latin typeface="Arial"/>
              </a:rPr>
              <a:t>następuje jej zajęcie – funkcja zwraca wartość </a:t>
            </a:r>
            <a:r>
              <a:rPr lang="pl-PL" b="1" dirty="0">
                <a:latin typeface="Courier New"/>
              </a:rPr>
              <a:t>EOK. </a:t>
            </a:r>
            <a:r>
              <a:rPr lang="pl-PL" dirty="0">
                <a:latin typeface="Arial"/>
              </a:rPr>
              <a:t>Gdy blokada jest</a:t>
            </a:r>
          </a:p>
          <a:p>
            <a:r>
              <a:rPr lang="pl-PL" dirty="0">
                <a:latin typeface="Arial"/>
              </a:rPr>
              <a:t>zajęta następuje natychmiastowy powrót i funkcja zwraca stałą </a:t>
            </a:r>
            <a:r>
              <a:rPr lang="pl-PL" b="1" dirty="0">
                <a:latin typeface="Courier New"/>
              </a:rPr>
              <a:t>EBUSY</a:t>
            </a:r>
            <a:r>
              <a:rPr lang="pl-PL" sz="1100" dirty="0">
                <a:latin typeface="Times New Roman"/>
              </a:rPr>
              <a:t>.</a:t>
            </a:r>
            <a:endParaRPr lang="pl-PL" dirty="0"/>
          </a:p>
        </p:txBody>
      </p:sp>
    </p:spTree>
    <p:extLst>
      <p:ext uri="{BB962C8B-B14F-4D97-AF65-F5344CB8AC3E}">
        <p14:creationId xmlns="" xmlns:p14="http://schemas.microsoft.com/office/powerpoint/2010/main" val="39699218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a:t>Zwolnienie blokady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45</a:t>
            </a:fld>
            <a:endParaRPr lang="pl-PL"/>
          </a:p>
        </p:txBody>
      </p:sp>
      <p:sp>
        <p:nvSpPr>
          <p:cNvPr id="6" name="Prostokąt 5"/>
          <p:cNvSpPr/>
          <p:nvPr/>
        </p:nvSpPr>
        <p:spPr>
          <a:xfrm>
            <a:off x="310976" y="764704"/>
            <a:ext cx="8509495" cy="1754326"/>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pthread_spin_unlock</a:t>
            </a:r>
            <a:r>
              <a:rPr lang="en-US" b="1" dirty="0">
                <a:latin typeface="Courier New"/>
              </a:rPr>
              <a:t>( </a:t>
            </a:r>
            <a:r>
              <a:rPr lang="en-US" b="1" dirty="0" err="1">
                <a:latin typeface="Courier New"/>
              </a:rPr>
              <a:t>pthread</a:t>
            </a:r>
            <a:r>
              <a:rPr lang="en-US" b="1" dirty="0">
                <a:latin typeface="Courier New"/>
              </a:rPr>
              <a:t> spinlock t * </a:t>
            </a:r>
            <a:r>
              <a:rPr lang="en-US" b="1" dirty="0" err="1">
                <a:latin typeface="Courier New"/>
              </a:rPr>
              <a:t>blokada</a:t>
            </a:r>
            <a:r>
              <a:rPr lang="en-US" b="1" dirty="0">
                <a:latin typeface="Courier New"/>
              </a:rPr>
              <a:t>)</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Działanie funkcji zależy od stanu blokady. Gdy są wątki czekające na</a:t>
            </a:r>
          </a:p>
          <a:p>
            <a:r>
              <a:rPr lang="pl-PL" dirty="0">
                <a:latin typeface="Arial"/>
              </a:rPr>
              <a:t>zajęcie blokady to jeden z nich zajmie blokadę. Gdy żaden wątek nie</a:t>
            </a:r>
          </a:p>
          <a:p>
            <a:r>
              <a:rPr lang="pl-PL" dirty="0">
                <a:latin typeface="Arial"/>
              </a:rPr>
              <a:t>czeka na zajęcie blokady będzie ona zwolniona.</a:t>
            </a:r>
            <a:endParaRPr lang="pl-PL" dirty="0"/>
          </a:p>
        </p:txBody>
      </p:sp>
      <p:sp>
        <p:nvSpPr>
          <p:cNvPr id="7" name="Tytuł 1"/>
          <p:cNvSpPr txBox="1">
            <a:spLocks/>
          </p:cNvSpPr>
          <p:nvPr/>
        </p:nvSpPr>
        <p:spPr>
          <a:xfrm>
            <a:off x="609278" y="3356992"/>
            <a:ext cx="821925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dirty="0"/>
              <a:t>Skasowanie blokady</a:t>
            </a:r>
          </a:p>
        </p:txBody>
      </p:sp>
      <p:sp>
        <p:nvSpPr>
          <p:cNvPr id="9" name="Prostokąt 8"/>
          <p:cNvSpPr/>
          <p:nvPr/>
        </p:nvSpPr>
        <p:spPr>
          <a:xfrm>
            <a:off x="310977" y="3933056"/>
            <a:ext cx="8640216" cy="1200329"/>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pthread_spin_destroy</a:t>
            </a:r>
            <a:r>
              <a:rPr lang="en-US" b="1" dirty="0">
                <a:latin typeface="Courier New"/>
              </a:rPr>
              <a:t>( </a:t>
            </a:r>
            <a:r>
              <a:rPr lang="en-US" b="1" dirty="0" err="1">
                <a:latin typeface="Courier New"/>
              </a:rPr>
              <a:t>pthread</a:t>
            </a:r>
            <a:r>
              <a:rPr lang="en-US" b="1" dirty="0">
                <a:latin typeface="Courier New"/>
              </a:rPr>
              <a:t> spinlock t </a:t>
            </a:r>
            <a:r>
              <a:rPr lang="en-US" b="1" dirty="0" smtClean="0">
                <a:latin typeface="Courier New"/>
              </a:rPr>
              <a:t>*</a:t>
            </a:r>
            <a:r>
              <a:rPr lang="pl-PL" b="1" dirty="0" smtClean="0">
                <a:latin typeface="Courier New"/>
              </a:rPr>
              <a:t> blokada</a:t>
            </a:r>
            <a:r>
              <a:rPr lang="pl-PL" b="1" dirty="0">
                <a:latin typeface="Courier New"/>
              </a:rPr>
              <a:t>)</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Funkcja zwalnia blokadę i zajmowane przez nią zasoby.</a:t>
            </a:r>
            <a:endParaRPr lang="pl-PL" dirty="0"/>
          </a:p>
        </p:txBody>
      </p:sp>
    </p:spTree>
    <p:extLst>
      <p:ext uri="{BB962C8B-B14F-4D97-AF65-F5344CB8AC3E}">
        <p14:creationId xmlns="" xmlns:p14="http://schemas.microsoft.com/office/powerpoint/2010/main" val="33103448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504" y="274638"/>
            <a:ext cx="8856984" cy="346050"/>
          </a:xfrm>
        </p:spPr>
        <p:txBody>
          <a:bodyPr>
            <a:noAutofit/>
          </a:bodyPr>
          <a:lstStyle/>
          <a:p>
            <a:r>
              <a:rPr lang="pl-PL" sz="2800" dirty="0" smtClean="0"/>
              <a:t>Przykład programu stosującego wirującą blokadę</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46</a:t>
            </a:fld>
            <a:endParaRPr lang="pl-PL"/>
          </a:p>
        </p:txBody>
      </p:sp>
      <p:sp>
        <p:nvSpPr>
          <p:cNvPr id="6" name="Prostokąt 5"/>
          <p:cNvSpPr/>
          <p:nvPr/>
        </p:nvSpPr>
        <p:spPr>
          <a:xfrm>
            <a:off x="107504" y="836712"/>
            <a:ext cx="4392488" cy="5693866"/>
          </a:xfrm>
          <a:prstGeom prst="rect">
            <a:avLst/>
          </a:prstGeom>
          <a:ln>
            <a:solidFill>
              <a:schemeClr val="accent1"/>
            </a:solidFill>
          </a:ln>
        </p:spPr>
        <p:txBody>
          <a:bodyPr wrap="square">
            <a:spAutoFit/>
          </a:bodyPr>
          <a:lstStyle/>
          <a:p>
            <a:r>
              <a:rPr lang="pl-PL" sz="1400" dirty="0" smtClean="0"/>
              <a:t>#</a:t>
            </a:r>
            <a:r>
              <a:rPr lang="pl-PL" sz="1400" dirty="0" err="1"/>
              <a:t>include</a:t>
            </a:r>
            <a:r>
              <a:rPr lang="pl-PL" sz="1400" dirty="0"/>
              <a:t> &lt;</a:t>
            </a:r>
            <a:r>
              <a:rPr lang="pl-PL" sz="1400" dirty="0" err="1"/>
              <a:t>string.h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err="1" smtClean="0"/>
              <a:t>void</a:t>
            </a:r>
            <a:r>
              <a:rPr lang="pl-PL" sz="1400" dirty="0" smtClean="0"/>
              <a:t> </a:t>
            </a:r>
            <a:r>
              <a:rPr lang="pl-PL" sz="1400" dirty="0"/>
              <a:t>*</a:t>
            </a:r>
            <a:r>
              <a:rPr lang="pl-PL" sz="1400" dirty="0" err="1"/>
              <a:t>thread_function</a:t>
            </a:r>
            <a:r>
              <a:rPr lang="pl-PL" sz="1400" dirty="0"/>
              <a:t>(</a:t>
            </a:r>
            <a:r>
              <a:rPr lang="pl-PL" sz="1400" dirty="0" err="1"/>
              <a:t>void</a:t>
            </a:r>
            <a:r>
              <a:rPr lang="pl-PL" sz="1400" dirty="0"/>
              <a:t> *</a:t>
            </a:r>
            <a:r>
              <a:rPr lang="pl-PL" sz="1400" dirty="0" err="1"/>
              <a:t>arg</a:t>
            </a:r>
            <a:r>
              <a:rPr lang="pl-PL" sz="1400" dirty="0"/>
              <a:t>);</a:t>
            </a:r>
          </a:p>
          <a:p>
            <a:r>
              <a:rPr lang="pl-PL" sz="1400" dirty="0" err="1">
                <a:solidFill>
                  <a:srgbClr val="FF0000"/>
                </a:solidFill>
              </a:rPr>
              <a:t>pthread_spinlock_t</a:t>
            </a:r>
            <a:r>
              <a:rPr lang="pl-PL" sz="1400" dirty="0">
                <a:solidFill>
                  <a:srgbClr val="FF0000"/>
                </a:solidFill>
              </a:rPr>
              <a:t> *blokada;</a:t>
            </a:r>
          </a:p>
          <a:p>
            <a:r>
              <a:rPr lang="pl-PL" sz="1400" dirty="0" err="1" smtClean="0"/>
              <a:t>int</a:t>
            </a:r>
            <a:r>
              <a:rPr lang="pl-PL" sz="1400" dirty="0" smtClean="0"/>
              <a:t> </a:t>
            </a:r>
            <a:r>
              <a:rPr lang="pl-PL" sz="1400" dirty="0" err="1"/>
              <a:t>main</a:t>
            </a:r>
            <a:r>
              <a:rPr lang="pl-PL" sz="1400" dirty="0"/>
              <a:t>() {</a:t>
            </a:r>
          </a:p>
          <a:p>
            <a:r>
              <a:rPr lang="pl-PL" sz="1400" dirty="0"/>
              <a:t>    </a:t>
            </a:r>
            <a:r>
              <a:rPr lang="pl-PL" sz="1400" dirty="0" err="1"/>
              <a:t>int</a:t>
            </a:r>
            <a:r>
              <a:rPr lang="pl-PL" sz="1400" dirty="0"/>
              <a:t> res</a:t>
            </a:r>
            <a:r>
              <a:rPr lang="pl-PL" sz="1400" dirty="0" smtClean="0"/>
              <a:t>;    </a:t>
            </a:r>
            <a:r>
              <a:rPr lang="pl-PL" sz="1400" dirty="0" err="1"/>
              <a:t>pthread_t</a:t>
            </a:r>
            <a:r>
              <a:rPr lang="pl-PL" sz="1400" dirty="0"/>
              <a:t> </a:t>
            </a:r>
            <a:r>
              <a:rPr lang="pl-PL" sz="1400" dirty="0" err="1"/>
              <a:t>a_thread</a:t>
            </a:r>
            <a:r>
              <a:rPr lang="pl-PL" sz="1400" dirty="0" smtClean="0"/>
              <a:t>;    </a:t>
            </a:r>
            <a:r>
              <a:rPr lang="pl-PL" sz="1400" dirty="0" err="1"/>
              <a:t>void</a:t>
            </a:r>
            <a:r>
              <a:rPr lang="pl-PL" sz="1400" dirty="0"/>
              <a:t> *</a:t>
            </a:r>
            <a:r>
              <a:rPr lang="pl-PL" sz="1400" dirty="0" err="1"/>
              <a:t>thread_result</a:t>
            </a:r>
            <a:r>
              <a:rPr lang="pl-PL" sz="1400" dirty="0"/>
              <a:t>;</a:t>
            </a:r>
          </a:p>
          <a:p>
            <a:r>
              <a:rPr lang="pl-PL" sz="1400" dirty="0" smtClean="0">
                <a:solidFill>
                  <a:srgbClr val="FF0000"/>
                </a:solidFill>
              </a:rPr>
              <a:t>    </a:t>
            </a:r>
            <a:r>
              <a:rPr lang="pl-PL" sz="1400" dirty="0">
                <a:solidFill>
                  <a:srgbClr val="FF0000"/>
                </a:solidFill>
              </a:rPr>
              <a:t>blokada = (</a:t>
            </a:r>
            <a:r>
              <a:rPr lang="pl-PL" sz="1400" dirty="0" err="1">
                <a:solidFill>
                  <a:srgbClr val="FF0000"/>
                </a:solidFill>
              </a:rPr>
              <a:t>pthread_spinlock_t</a:t>
            </a:r>
            <a:r>
              <a:rPr lang="pl-PL" sz="1400" dirty="0">
                <a:solidFill>
                  <a:srgbClr val="FF0000"/>
                </a:solidFill>
              </a:rPr>
              <a:t> </a:t>
            </a:r>
            <a:r>
              <a:rPr lang="pl-PL" sz="1400" dirty="0" smtClean="0">
                <a:solidFill>
                  <a:srgbClr val="FF0000"/>
                </a:solidFill>
              </a:rPr>
              <a:t>*) </a:t>
            </a:r>
          </a:p>
          <a:p>
            <a:r>
              <a:rPr lang="pl-PL" sz="1400" dirty="0">
                <a:solidFill>
                  <a:srgbClr val="FF0000"/>
                </a:solidFill>
              </a:rPr>
              <a:t>	</a:t>
            </a:r>
            <a:r>
              <a:rPr lang="pl-PL" sz="1400" dirty="0" err="1" smtClean="0">
                <a:solidFill>
                  <a:srgbClr val="FF0000"/>
                </a:solidFill>
              </a:rPr>
              <a:t>malloc</a:t>
            </a:r>
            <a:r>
              <a:rPr lang="pl-PL" sz="1400" dirty="0" smtClean="0">
                <a:solidFill>
                  <a:srgbClr val="FF0000"/>
                </a:solidFill>
              </a:rPr>
              <a:t>(</a:t>
            </a:r>
            <a:r>
              <a:rPr lang="pl-PL" sz="1400" dirty="0" err="1" smtClean="0">
                <a:solidFill>
                  <a:srgbClr val="FF0000"/>
                </a:solidFill>
              </a:rPr>
              <a:t>sizeof</a:t>
            </a:r>
            <a:r>
              <a:rPr lang="pl-PL" sz="1400" dirty="0" smtClean="0">
                <a:solidFill>
                  <a:srgbClr val="FF0000"/>
                </a:solidFill>
              </a:rPr>
              <a:t>(</a:t>
            </a:r>
            <a:r>
              <a:rPr lang="pl-PL" sz="1400" dirty="0" err="1" smtClean="0">
                <a:solidFill>
                  <a:srgbClr val="FF0000"/>
                </a:solidFill>
              </a:rPr>
              <a:t>pthread_spinlock_t</a:t>
            </a:r>
            <a:r>
              <a:rPr lang="pl-PL" sz="1400" dirty="0">
                <a:solidFill>
                  <a:srgbClr val="FF0000"/>
                </a:solidFill>
              </a:rPr>
              <a:t>));</a:t>
            </a:r>
          </a:p>
          <a:p>
            <a:r>
              <a:rPr lang="pl-PL" sz="1400" dirty="0">
                <a:solidFill>
                  <a:srgbClr val="FF0000"/>
                </a:solidFill>
              </a:rPr>
              <a:t>    res = </a:t>
            </a:r>
            <a:r>
              <a:rPr lang="pl-PL" sz="1400" dirty="0" err="1">
                <a:solidFill>
                  <a:srgbClr val="FF0000"/>
                </a:solidFill>
              </a:rPr>
              <a:t>pthread_spin_init</a:t>
            </a:r>
            <a:r>
              <a:rPr lang="pl-PL" sz="1400" dirty="0">
                <a:solidFill>
                  <a:srgbClr val="FF0000"/>
                </a:solidFill>
              </a:rPr>
              <a:t>(</a:t>
            </a:r>
            <a:r>
              <a:rPr lang="pl-PL" sz="1400" dirty="0" err="1">
                <a:solidFill>
                  <a:srgbClr val="FF0000"/>
                </a:solidFill>
              </a:rPr>
              <a:t>blokada,PTHREAD_PROCESS_SHARED</a:t>
            </a:r>
            <a:r>
              <a:rPr lang="pl-PL" sz="1400" dirty="0" smtClean="0">
                <a:solidFill>
                  <a:srgbClr val="FF0000"/>
                </a:solidFill>
              </a:rPr>
              <a:t>);</a:t>
            </a:r>
            <a:endParaRPr lang="pl-PL" sz="1400" dirty="0">
              <a:solidFill>
                <a:srgbClr val="FF0000"/>
              </a:solidFill>
            </a:endParaRP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Spinlock</a:t>
            </a:r>
            <a:r>
              <a:rPr lang="pl-PL" sz="1400" dirty="0"/>
              <a:t> </a:t>
            </a:r>
            <a:r>
              <a:rPr lang="pl-PL" sz="1400" dirty="0" err="1"/>
              <a:t>initialization</a:t>
            </a:r>
            <a:r>
              <a:rPr lang="pl-PL" sz="1400" dirty="0"/>
              <a:t> </a:t>
            </a:r>
            <a:r>
              <a:rPr lang="pl-PL" sz="1400" dirty="0" err="1"/>
              <a:t>failed</a:t>
            </a:r>
            <a:r>
              <a:rPr lang="pl-PL" sz="1400" dirty="0"/>
              <a:t>");</a:t>
            </a:r>
          </a:p>
          <a:p>
            <a:r>
              <a:rPr lang="pl-PL" sz="1400" dirty="0"/>
              <a:t>        </a:t>
            </a:r>
            <a:r>
              <a:rPr lang="pl-PL" sz="1400" dirty="0" smtClean="0"/>
              <a:t>	     </a:t>
            </a:r>
            <a:r>
              <a:rPr lang="pl-PL" sz="1400" dirty="0" err="1" smtClean="0"/>
              <a:t>exit</a:t>
            </a:r>
            <a:r>
              <a:rPr lang="pl-PL" sz="1400" dirty="0" smtClean="0"/>
              <a:t>(EXIT_FAILURE); }</a:t>
            </a:r>
            <a:endParaRPr lang="pl-PL" sz="1400" dirty="0"/>
          </a:p>
          <a:p>
            <a:r>
              <a:rPr lang="en-US" sz="1400" dirty="0"/>
              <a:t>    res = </a:t>
            </a:r>
            <a:r>
              <a:rPr lang="en-US" sz="1400" dirty="0" err="1"/>
              <a:t>pthread_create</a:t>
            </a:r>
            <a:r>
              <a:rPr lang="en-US" sz="1400" dirty="0"/>
              <a:t>(&amp;</a:t>
            </a:r>
            <a:r>
              <a:rPr lang="en-US" sz="1400" dirty="0" err="1"/>
              <a:t>a_thread</a:t>
            </a:r>
            <a:r>
              <a:rPr lang="en-US" sz="1400" dirty="0"/>
              <a:t>, NULL</a:t>
            </a:r>
            <a:r>
              <a:rPr lang="en-US" sz="1400" dirty="0" smtClean="0"/>
              <a:t>,</a:t>
            </a:r>
            <a:endParaRPr lang="pl-PL" sz="1400" dirty="0" smtClean="0"/>
          </a:p>
          <a:p>
            <a:r>
              <a:rPr lang="pl-PL" sz="1400" dirty="0"/>
              <a:t>	</a:t>
            </a:r>
            <a:r>
              <a:rPr lang="pl-PL" sz="1400" dirty="0" smtClean="0"/>
              <a:t>	</a:t>
            </a:r>
            <a:r>
              <a:rPr lang="en-US" sz="1400" dirty="0" smtClean="0"/>
              <a:t> </a:t>
            </a:r>
            <a:r>
              <a:rPr lang="en-US" sz="1400" dirty="0" err="1"/>
              <a:t>thread_function</a:t>
            </a:r>
            <a:r>
              <a:rPr lang="en-US" sz="1400" dirty="0"/>
              <a:t>, NULL);</a:t>
            </a:r>
          </a:p>
          <a:p>
            <a:r>
              <a:rPr lang="pl-PL" sz="1400" dirty="0"/>
              <a:t>    </a:t>
            </a:r>
            <a:r>
              <a:rPr lang="pl-PL" sz="1400" dirty="0" err="1"/>
              <a:t>if</a:t>
            </a:r>
            <a:r>
              <a:rPr lang="pl-PL" sz="1400" dirty="0"/>
              <a:t> (res != 0) </a:t>
            </a:r>
            <a:r>
              <a:rPr lang="pl-PL" sz="1400" dirty="0" smtClean="0"/>
              <a:t>{ </a:t>
            </a:r>
            <a:r>
              <a:rPr lang="pl-PL" sz="1400" dirty="0" err="1" smtClean="0"/>
              <a:t>perror</a:t>
            </a:r>
            <a:r>
              <a:rPr lang="pl-PL" sz="1400" dirty="0"/>
              <a:t>("</a:t>
            </a:r>
            <a:r>
              <a:rPr lang="pl-PL" sz="1400" dirty="0" err="1"/>
              <a:t>Thread</a:t>
            </a:r>
            <a:r>
              <a:rPr lang="pl-PL" sz="1400" dirty="0"/>
              <a:t> </a:t>
            </a:r>
            <a:r>
              <a:rPr lang="pl-PL" sz="1400" dirty="0" err="1"/>
              <a:t>creation</a:t>
            </a:r>
            <a:r>
              <a:rPr lang="pl-PL" sz="1400" dirty="0"/>
              <a:t> </a:t>
            </a:r>
            <a:r>
              <a:rPr lang="pl-PL" sz="1400" dirty="0" err="1"/>
              <a:t>failed</a:t>
            </a:r>
            <a:r>
              <a:rPr lang="pl-PL" sz="1400" dirty="0" smtClean="0"/>
              <a:t>");          </a:t>
            </a:r>
          </a:p>
          <a:p>
            <a:r>
              <a:rPr lang="pl-PL" sz="1400" dirty="0"/>
              <a:t> </a:t>
            </a:r>
            <a:r>
              <a:rPr lang="pl-PL" sz="1400" dirty="0" smtClean="0"/>
              <a:t>                          </a:t>
            </a:r>
            <a:r>
              <a:rPr lang="pl-PL" sz="1400" dirty="0" err="1" smtClean="0"/>
              <a:t>exit</a:t>
            </a:r>
            <a:r>
              <a:rPr lang="pl-PL" sz="1400" dirty="0" smtClean="0"/>
              <a:t>(EXIT_FAILURE);    </a:t>
            </a:r>
            <a:r>
              <a:rPr lang="pl-PL" sz="1400" dirty="0"/>
              <a:t>}</a:t>
            </a:r>
          </a:p>
          <a:p>
            <a:r>
              <a:rPr lang="pl-PL" sz="1400" dirty="0"/>
              <a:t>    </a:t>
            </a:r>
            <a:r>
              <a:rPr lang="pl-PL" sz="1400" dirty="0" err="1"/>
              <a:t>while</a:t>
            </a:r>
            <a:r>
              <a:rPr lang="pl-PL" sz="1400" dirty="0"/>
              <a:t>(1)</a:t>
            </a:r>
          </a:p>
          <a:p>
            <a:r>
              <a:rPr lang="pl-PL" sz="1400" dirty="0"/>
              <a:t>    </a:t>
            </a:r>
            <a:r>
              <a:rPr lang="pl-PL" sz="1400" dirty="0" smtClean="0"/>
              <a:t>{   </a:t>
            </a:r>
            <a:r>
              <a:rPr lang="pl-PL" sz="1400" dirty="0" err="1">
                <a:solidFill>
                  <a:srgbClr val="FF0000"/>
                </a:solidFill>
              </a:rPr>
              <a:t>pthread_spin_lock</a:t>
            </a:r>
            <a:r>
              <a:rPr lang="pl-PL" sz="1400" dirty="0">
                <a:solidFill>
                  <a:srgbClr val="FF0000"/>
                </a:solidFill>
              </a:rPr>
              <a:t>(blokada);</a:t>
            </a:r>
          </a:p>
          <a:p>
            <a:r>
              <a:rPr lang="en-US" sz="1400" dirty="0"/>
              <a:t>        </a:t>
            </a:r>
            <a:r>
              <a:rPr lang="en-US" sz="1400" dirty="0" err="1"/>
              <a:t>printf</a:t>
            </a:r>
            <a:r>
              <a:rPr lang="en-US" sz="1400" dirty="0"/>
              <a:t>("Spin lock taken by thread 1...\n");</a:t>
            </a:r>
          </a:p>
          <a:p>
            <a:r>
              <a:rPr lang="pl-PL" sz="1400" dirty="0"/>
              <a:t>        </a:t>
            </a:r>
            <a:r>
              <a:rPr lang="pl-PL" sz="1400" dirty="0" err="1"/>
              <a:t>sleep</a:t>
            </a:r>
            <a:r>
              <a:rPr lang="pl-PL" sz="1400" dirty="0"/>
              <a:t>(5);</a:t>
            </a:r>
          </a:p>
          <a:p>
            <a:r>
              <a:rPr lang="pl-PL" sz="1400" dirty="0">
                <a:solidFill>
                  <a:srgbClr val="FF0000"/>
                </a:solidFill>
              </a:rPr>
              <a:t>        </a:t>
            </a:r>
            <a:r>
              <a:rPr lang="pl-PL" sz="1400" dirty="0" err="1">
                <a:solidFill>
                  <a:srgbClr val="FF0000"/>
                </a:solidFill>
              </a:rPr>
              <a:t>pthread_spin_unlock</a:t>
            </a:r>
            <a:r>
              <a:rPr lang="pl-PL" sz="1400" dirty="0">
                <a:solidFill>
                  <a:srgbClr val="FF0000"/>
                </a:solidFill>
              </a:rPr>
              <a:t>(blokada);</a:t>
            </a:r>
          </a:p>
          <a:p>
            <a:r>
              <a:rPr lang="en-US" sz="1400" dirty="0"/>
              <a:t>        </a:t>
            </a:r>
            <a:r>
              <a:rPr lang="en-US" sz="1400" dirty="0" err="1"/>
              <a:t>printf</a:t>
            </a:r>
            <a:r>
              <a:rPr lang="en-US" sz="1400" dirty="0"/>
              <a:t>("Spin lock released by thread 1...\n");</a:t>
            </a:r>
          </a:p>
          <a:p>
            <a:r>
              <a:rPr lang="pl-PL" sz="1400" dirty="0"/>
              <a:t>        </a:t>
            </a:r>
            <a:r>
              <a:rPr lang="pl-PL" sz="1400" dirty="0" err="1"/>
              <a:t>sleep</a:t>
            </a:r>
            <a:r>
              <a:rPr lang="pl-PL" sz="1400" dirty="0"/>
              <a:t>(3</a:t>
            </a:r>
            <a:r>
              <a:rPr lang="pl-PL" sz="1400" dirty="0" smtClean="0"/>
              <a:t>);    }</a:t>
            </a:r>
            <a:endParaRPr lang="pl-PL" sz="1400" dirty="0"/>
          </a:p>
        </p:txBody>
      </p:sp>
      <p:sp>
        <p:nvSpPr>
          <p:cNvPr id="7" name="Prostokąt 6"/>
          <p:cNvSpPr/>
          <p:nvPr/>
        </p:nvSpPr>
        <p:spPr>
          <a:xfrm>
            <a:off x="4503787" y="836712"/>
            <a:ext cx="4400872" cy="5262979"/>
          </a:xfrm>
          <a:prstGeom prst="rect">
            <a:avLst/>
          </a:prstGeom>
          <a:ln>
            <a:solidFill>
              <a:schemeClr val="accent1"/>
            </a:solidFill>
          </a:ln>
        </p:spPr>
        <p:txBody>
          <a:bodyPr wrap="square">
            <a:spAutoFit/>
          </a:bodyPr>
          <a:lstStyle/>
          <a:p>
            <a:r>
              <a:rPr lang="pl-PL" sz="1400" dirty="0"/>
              <a:t> </a:t>
            </a:r>
            <a:r>
              <a:rPr lang="pl-PL" sz="1400" dirty="0" err="1">
                <a:solidFill>
                  <a:srgbClr val="FF0000"/>
                </a:solidFill>
              </a:rPr>
              <a:t>pthread_spin_destroy</a:t>
            </a:r>
            <a:r>
              <a:rPr lang="pl-PL" sz="1400" dirty="0">
                <a:solidFill>
                  <a:srgbClr val="FF0000"/>
                </a:solidFill>
              </a:rPr>
              <a:t>(blokada);</a:t>
            </a:r>
          </a:p>
          <a:p>
            <a:r>
              <a:rPr lang="pl-PL" sz="1400" dirty="0" smtClean="0"/>
              <a:t>    </a:t>
            </a:r>
            <a:r>
              <a:rPr lang="pl-PL" sz="1400" dirty="0"/>
              <a:t>res = </a:t>
            </a:r>
            <a:r>
              <a:rPr lang="pl-PL" sz="1400" dirty="0" err="1"/>
              <a:t>pthread_join</a:t>
            </a:r>
            <a:r>
              <a:rPr lang="pl-PL" sz="1400" dirty="0"/>
              <a:t>(</a:t>
            </a:r>
            <a:r>
              <a:rPr lang="pl-PL" sz="1400" dirty="0" err="1"/>
              <a:t>a_thread</a:t>
            </a:r>
            <a:r>
              <a:rPr lang="pl-PL" sz="1400" dirty="0"/>
              <a:t>, &amp;</a:t>
            </a:r>
            <a:r>
              <a:rPr lang="pl-PL" sz="1400" dirty="0" err="1"/>
              <a:t>thread_result</a:t>
            </a:r>
            <a:r>
              <a:rPr lang="pl-PL" sz="1400" dirty="0"/>
              <a:t>);</a:t>
            </a: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Thread</a:t>
            </a:r>
            <a:r>
              <a:rPr lang="pl-PL" sz="1400" dirty="0"/>
              <a:t> </a:t>
            </a:r>
            <a:r>
              <a:rPr lang="pl-PL" sz="1400" dirty="0" err="1"/>
              <a:t>join</a:t>
            </a:r>
            <a:r>
              <a:rPr lang="pl-PL" sz="1400" dirty="0"/>
              <a:t> </a:t>
            </a:r>
            <a:r>
              <a:rPr lang="pl-PL" sz="1400" dirty="0" err="1"/>
              <a:t>failed</a:t>
            </a:r>
            <a:r>
              <a:rPr lang="pl-PL" sz="1400" dirty="0"/>
              <a:t>");</a:t>
            </a:r>
          </a:p>
          <a:p>
            <a:r>
              <a:rPr lang="pl-PL" sz="1400" dirty="0"/>
              <a:t>        </a:t>
            </a:r>
            <a:r>
              <a:rPr lang="pl-PL" sz="1400" dirty="0" smtClean="0"/>
              <a:t>	           </a:t>
            </a:r>
            <a:r>
              <a:rPr lang="pl-PL" sz="1400" dirty="0" err="1" smtClean="0"/>
              <a:t>exit</a:t>
            </a:r>
            <a:r>
              <a:rPr lang="pl-PL" sz="1400" dirty="0" smtClean="0"/>
              <a:t>(EXIT_FAILURE);}</a:t>
            </a:r>
            <a:endParaRPr lang="pl-PL" sz="1400" dirty="0"/>
          </a:p>
          <a:p>
            <a:r>
              <a:rPr lang="pl-PL" sz="1400" dirty="0"/>
              <a:t>    </a:t>
            </a:r>
            <a:r>
              <a:rPr lang="pl-PL" sz="1400" dirty="0" err="1"/>
              <a:t>printf</a:t>
            </a:r>
            <a:r>
              <a:rPr lang="pl-PL" sz="1400" dirty="0"/>
              <a:t>("</a:t>
            </a:r>
            <a:r>
              <a:rPr lang="pl-PL" sz="1400" dirty="0" err="1"/>
              <a:t>Thread</a:t>
            </a:r>
            <a:r>
              <a:rPr lang="pl-PL" sz="1400" dirty="0"/>
              <a:t> </a:t>
            </a:r>
            <a:r>
              <a:rPr lang="pl-PL" sz="1400" dirty="0" err="1"/>
              <a:t>joined</a:t>
            </a:r>
            <a:r>
              <a:rPr lang="pl-PL" sz="1400" dirty="0"/>
              <a:t>\n");</a:t>
            </a:r>
          </a:p>
          <a:p>
            <a:r>
              <a:rPr lang="pl-PL" sz="1400" dirty="0" smtClean="0"/>
              <a:t>    </a:t>
            </a:r>
            <a:r>
              <a:rPr lang="pl-PL" sz="1400" dirty="0" err="1"/>
              <a:t>exit</a:t>
            </a:r>
            <a:r>
              <a:rPr lang="pl-PL" sz="1400" dirty="0"/>
              <a:t>(EXIT_SUCCESS);</a:t>
            </a:r>
          </a:p>
          <a:p>
            <a:r>
              <a:rPr lang="pl-PL" sz="1400" dirty="0"/>
              <a:t>}</a:t>
            </a:r>
          </a:p>
          <a:p>
            <a:endParaRPr lang="pl-PL" sz="1400" dirty="0"/>
          </a:p>
          <a:p>
            <a:r>
              <a:rPr lang="pl-PL" sz="1400" dirty="0" err="1"/>
              <a:t>void</a:t>
            </a:r>
            <a:r>
              <a:rPr lang="pl-PL" sz="1400" dirty="0"/>
              <a:t> *</a:t>
            </a:r>
            <a:r>
              <a:rPr lang="pl-PL" sz="1400" dirty="0" err="1"/>
              <a:t>thread_function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res;</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a:t>
            </a:r>
            <a:r>
              <a:rPr lang="pl-PL" sz="1400" dirty="0" smtClean="0"/>
              <a:t>{  </a:t>
            </a:r>
            <a:r>
              <a:rPr lang="pl-PL" sz="1400" dirty="0">
                <a:solidFill>
                  <a:srgbClr val="FF0000"/>
                </a:solidFill>
              </a:rPr>
              <a:t>res = </a:t>
            </a:r>
            <a:r>
              <a:rPr lang="pl-PL" sz="1400" dirty="0" err="1">
                <a:solidFill>
                  <a:srgbClr val="FF0000"/>
                </a:solidFill>
              </a:rPr>
              <a:t>pthread_spin_trylock</a:t>
            </a:r>
            <a:r>
              <a:rPr lang="pl-PL" sz="1400" dirty="0">
                <a:solidFill>
                  <a:srgbClr val="FF0000"/>
                </a:solidFill>
              </a:rPr>
              <a:t>(blokada);</a:t>
            </a:r>
          </a:p>
          <a:p>
            <a:r>
              <a:rPr lang="pl-PL" sz="1400" dirty="0"/>
              <a:t>        </a:t>
            </a:r>
            <a:r>
              <a:rPr lang="pl-PL" sz="1400" dirty="0" err="1">
                <a:solidFill>
                  <a:srgbClr val="FF0000"/>
                </a:solidFill>
              </a:rPr>
              <a:t>if</a:t>
            </a:r>
            <a:r>
              <a:rPr lang="pl-PL" sz="1400" dirty="0">
                <a:solidFill>
                  <a:srgbClr val="FF0000"/>
                </a:solidFill>
              </a:rPr>
              <a:t>(res != 0)</a:t>
            </a:r>
          </a:p>
          <a:p>
            <a:r>
              <a:rPr lang="pl-PL" sz="1400" dirty="0"/>
              <a:t>        </a:t>
            </a:r>
            <a:r>
              <a:rPr lang="pl-PL" sz="1400" dirty="0" smtClean="0"/>
              <a:t>{  </a:t>
            </a:r>
            <a:r>
              <a:rPr lang="pl-PL" sz="1400" dirty="0" err="1"/>
              <a:t>printf</a:t>
            </a:r>
            <a:r>
              <a:rPr lang="pl-PL" sz="1400" dirty="0"/>
              <a:t>("Spin lock </a:t>
            </a:r>
            <a:r>
              <a:rPr lang="pl-PL" sz="1400" dirty="0" err="1"/>
              <a:t>busy</a:t>
            </a:r>
            <a:r>
              <a:rPr lang="pl-PL" sz="1400" dirty="0"/>
              <a:t>...\n");</a:t>
            </a:r>
          </a:p>
          <a:p>
            <a:r>
              <a:rPr lang="pl-PL" sz="1400" dirty="0"/>
              <a:t>            </a:t>
            </a:r>
            <a:r>
              <a:rPr lang="pl-PL" sz="1400" dirty="0" err="1"/>
              <a:t>sleep</a:t>
            </a:r>
            <a:r>
              <a:rPr lang="pl-PL" sz="1400" dirty="0"/>
              <a:t>(1</a:t>
            </a:r>
            <a:r>
              <a:rPr lang="pl-PL" sz="1400" dirty="0" smtClean="0"/>
              <a:t>); }</a:t>
            </a:r>
          </a:p>
          <a:p>
            <a:r>
              <a:rPr lang="pl-PL" sz="1400" dirty="0" smtClean="0"/>
              <a:t>        </a:t>
            </a:r>
            <a:r>
              <a:rPr lang="pl-PL" sz="1400" dirty="0" err="1" smtClean="0"/>
              <a:t>else</a:t>
            </a:r>
            <a:endParaRPr lang="pl-PL" sz="1400" dirty="0" smtClean="0"/>
          </a:p>
          <a:p>
            <a:r>
              <a:rPr lang="pl-PL" sz="1400" dirty="0" smtClean="0"/>
              <a:t>        { </a:t>
            </a:r>
            <a:r>
              <a:rPr lang="en-US" sz="1400" dirty="0" smtClean="0"/>
              <a:t>  </a:t>
            </a:r>
            <a:r>
              <a:rPr lang="en-US" sz="1400" dirty="0" err="1"/>
              <a:t>printf</a:t>
            </a:r>
            <a:r>
              <a:rPr lang="en-US" sz="1400" dirty="0"/>
              <a:t>("Spin lock taken by thread 2...\n");</a:t>
            </a:r>
          </a:p>
          <a:p>
            <a:r>
              <a:rPr lang="pl-PL" sz="1400" dirty="0"/>
              <a:t>            </a:t>
            </a:r>
            <a:r>
              <a:rPr lang="pl-PL" sz="1400" dirty="0" err="1"/>
              <a:t>sleep</a:t>
            </a:r>
            <a:r>
              <a:rPr lang="pl-PL" sz="1400" dirty="0"/>
              <a:t>(1);</a:t>
            </a:r>
          </a:p>
          <a:p>
            <a:r>
              <a:rPr lang="pl-PL" sz="1400" dirty="0"/>
              <a:t>            </a:t>
            </a:r>
            <a:r>
              <a:rPr lang="pl-PL" sz="1400" dirty="0" err="1">
                <a:solidFill>
                  <a:srgbClr val="FF0000"/>
                </a:solidFill>
              </a:rPr>
              <a:t>pthread_spin_unlock</a:t>
            </a:r>
            <a:r>
              <a:rPr lang="pl-PL" sz="1400" dirty="0">
                <a:solidFill>
                  <a:srgbClr val="FF0000"/>
                </a:solidFill>
              </a:rPr>
              <a:t>(blokada);</a:t>
            </a:r>
          </a:p>
          <a:p>
            <a:r>
              <a:rPr lang="en-US" sz="1400" dirty="0"/>
              <a:t>            </a:t>
            </a:r>
            <a:r>
              <a:rPr lang="en-US" sz="1400" dirty="0" err="1"/>
              <a:t>printf</a:t>
            </a:r>
            <a:r>
              <a:rPr lang="en-US" sz="1400" dirty="0"/>
              <a:t>("Spin lock released by thread 2...\n");</a:t>
            </a:r>
          </a:p>
          <a:p>
            <a:r>
              <a:rPr lang="pl-PL" sz="1400" dirty="0"/>
              <a:t>            </a:t>
            </a:r>
            <a:r>
              <a:rPr lang="pl-PL" sz="1400" dirty="0" err="1"/>
              <a:t>sleep</a:t>
            </a:r>
            <a:r>
              <a:rPr lang="pl-PL" sz="1400" dirty="0"/>
              <a:t>(1</a:t>
            </a:r>
            <a:r>
              <a:rPr lang="pl-PL" sz="1400" dirty="0" smtClean="0"/>
              <a:t>); }</a:t>
            </a:r>
          </a:p>
          <a:p>
            <a:r>
              <a:rPr lang="pl-PL" sz="1400" dirty="0" smtClean="0"/>
              <a:t>    }</a:t>
            </a:r>
          </a:p>
          <a:p>
            <a:r>
              <a:rPr lang="pl-PL" sz="1400" dirty="0" smtClean="0"/>
              <a:t>    </a:t>
            </a:r>
            <a:r>
              <a:rPr lang="pl-PL" sz="1400" dirty="0" err="1"/>
              <a:t>pthread_exit</a:t>
            </a:r>
            <a:r>
              <a:rPr lang="pl-PL" sz="1400" dirty="0"/>
              <a:t>(0</a:t>
            </a:r>
            <a:r>
              <a:rPr lang="pl-PL" sz="1400" dirty="0" smtClean="0"/>
              <a:t>); }</a:t>
            </a:r>
            <a:endParaRPr lang="pl-PL" sz="1400" dirty="0"/>
          </a:p>
        </p:txBody>
      </p:sp>
    </p:spTree>
    <p:extLst>
      <p:ext uri="{BB962C8B-B14F-4D97-AF65-F5344CB8AC3E}">
        <p14:creationId xmlns="" xmlns:p14="http://schemas.microsoft.com/office/powerpoint/2010/main" val="34073749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Dyskusja</a:t>
            </a:r>
            <a:endParaRPr lang="pl-PL" dirty="0"/>
          </a:p>
        </p:txBody>
      </p:sp>
      <p:sp>
        <p:nvSpPr>
          <p:cNvPr id="3" name="Symbol zastępczy zawartości 2"/>
          <p:cNvSpPr>
            <a:spLocks noGrp="1"/>
          </p:cNvSpPr>
          <p:nvPr>
            <p:ph idx="1"/>
          </p:nvPr>
        </p:nvSpPr>
        <p:spPr>
          <a:xfrm>
            <a:off x="251520" y="908720"/>
            <a:ext cx="8640960" cy="5328592"/>
          </a:xfrm>
        </p:spPr>
        <p:txBody>
          <a:bodyPr>
            <a:normAutofit/>
          </a:bodyPr>
          <a:lstStyle/>
          <a:p>
            <a:r>
              <a:rPr lang="pl-PL" dirty="0" smtClean="0"/>
              <a:t>W przykładowym programie pracują 2 wątki – 1 macierzysty i 1 potomny.</a:t>
            </a:r>
          </a:p>
          <a:p>
            <a:r>
              <a:rPr lang="pl-PL" dirty="0" smtClean="0"/>
              <a:t>W wątku macierzystym zastosowano wirującą blokadę do ochrony sekcji krytycznej</a:t>
            </a:r>
          </a:p>
          <a:p>
            <a:r>
              <a:rPr lang="pl-PL" dirty="0" smtClean="0"/>
              <a:t>W wątku potomnym następuje cykliczne sprawdzenie, czy blokada jest zamknięta, czy wolna, jeśli jest wolna to następuje przejście sekcji krytycznej. W przeciwnym wypadku użytkownikowi jest </a:t>
            </a:r>
            <a:r>
              <a:rPr lang="pl-PL" smtClean="0"/>
              <a:t>przekazywany komunikat</a:t>
            </a:r>
            <a:r>
              <a:rPr lang="pl-PL" dirty="0" smtClean="0"/>
              <a:t>, że blokada jest zajęta.</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47</a:t>
            </a:fld>
            <a:endParaRPr lang="pl-PL"/>
          </a:p>
        </p:txBody>
      </p:sp>
    </p:spTree>
    <p:extLst>
      <p:ext uri="{BB962C8B-B14F-4D97-AF65-F5344CB8AC3E}">
        <p14:creationId xmlns="" xmlns:p14="http://schemas.microsoft.com/office/powerpoint/2010/main" val="199051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70000" lnSpcReduction="20000"/>
          </a:bodyPr>
          <a:lstStyle/>
          <a:p>
            <a:r>
              <a:rPr lang="pl-PL" dirty="0" smtClean="0"/>
              <a:t>Semafor </a:t>
            </a:r>
            <a:r>
              <a:rPr lang="pl-PL" i="1" dirty="0" err="1" smtClean="0"/>
              <a:t>wsem</a:t>
            </a:r>
            <a:r>
              <a:rPr lang="pl-PL" dirty="0" smtClean="0"/>
              <a:t> jest wykorzystywany do wymuszenia wzajemnego wykluczania.</a:t>
            </a:r>
          </a:p>
          <a:p>
            <a:r>
              <a:rPr lang="pl-PL" dirty="0" smtClean="0"/>
              <a:t>Dopóki jeden pisarz ma dostęp do współdzielonego obszaru danych, żaden pisarz ani żaden czytelnik nie może mieć do niego dostępu.</a:t>
            </a:r>
          </a:p>
          <a:p>
            <a:r>
              <a:rPr lang="pl-PL" dirty="0" smtClean="0"/>
              <a:t>Proces czytelnika wykorzystuje semafor </a:t>
            </a:r>
            <a:r>
              <a:rPr lang="pl-PL" i="1" dirty="0" err="1" smtClean="0"/>
              <a:t>wsem</a:t>
            </a:r>
            <a:r>
              <a:rPr lang="pl-PL" dirty="0" smtClean="0"/>
              <a:t>, by wymusić wzajemne wykluczenie. </a:t>
            </a:r>
          </a:p>
          <a:p>
            <a:r>
              <a:rPr lang="pl-PL" dirty="0" smtClean="0"/>
              <a:t>Jednakże aby umożliwić dostęp wielu czytelników, wymaga się, by w sytuacji, gdy żaden czytelnik nie odczytuje danych, pierwszy czytelnik, który próbuje odczytać poczekał na semafor </a:t>
            </a:r>
            <a:r>
              <a:rPr lang="pl-PL" i="1" dirty="0" err="1" smtClean="0"/>
              <a:t>wsem</a:t>
            </a:r>
            <a:r>
              <a:rPr lang="pl-PL" i="1" dirty="0" smtClean="0"/>
              <a:t>.</a:t>
            </a:r>
          </a:p>
          <a:p>
            <a:r>
              <a:rPr lang="pl-PL" dirty="0" smtClean="0"/>
              <a:t>Kiedy przynajmniej jeden czytelnik odczytuje dane, kolejni czytelnicy nie muszą czekać, zanim uzyskają dostęp.</a:t>
            </a:r>
          </a:p>
          <a:p>
            <a:r>
              <a:rPr lang="pl-PL" dirty="0" smtClean="0"/>
              <a:t>Zmienna globalna </a:t>
            </a:r>
            <a:r>
              <a:rPr lang="pl-PL" i="1" dirty="0" err="1" smtClean="0"/>
              <a:t>readcount</a:t>
            </a:r>
            <a:r>
              <a:rPr lang="pl-PL" dirty="0" smtClean="0"/>
              <a:t> jest stosowana do śledzenia liczby czytelników, a semafor (</a:t>
            </a:r>
            <a:r>
              <a:rPr lang="pl-PL" dirty="0" err="1" smtClean="0"/>
              <a:t>mutex</a:t>
            </a:r>
            <a:r>
              <a:rPr lang="pl-PL" dirty="0" smtClean="0"/>
              <a:t>) x jest wykorzystywany, by upewnić się, że zmienna </a:t>
            </a:r>
            <a:r>
              <a:rPr lang="pl-PL" i="1" dirty="0" err="1" smtClean="0"/>
              <a:t>readcount</a:t>
            </a:r>
            <a:r>
              <a:rPr lang="pl-PL" dirty="0" smtClean="0"/>
              <a:t> jest poprawnie aktualizowana.</a:t>
            </a:r>
          </a:p>
          <a:p>
            <a:r>
              <a:rPr lang="pl-PL" dirty="0" smtClean="0"/>
              <a:t>Rozwiązanie ma wadę: W sytuacji gdy jeden czytelnik rozpoczął uzyskiwanie dostępu do danych, czytelnicy mogą kontrolować dane pod warunkiem, że przynajmniej jeden czytelnik odczytuje dane. To z kolei grozi </a:t>
            </a:r>
            <a:r>
              <a:rPr lang="pl-PL" b="1" dirty="0" smtClean="0"/>
              <a:t>zagłodzeniem</a:t>
            </a:r>
            <a:r>
              <a:rPr lang="pl-PL" dirty="0" smtClean="0"/>
              <a:t> pisarzy.</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5</a:t>
            </a:fld>
            <a:endParaRPr lang="pl-PL"/>
          </a:p>
        </p:txBody>
      </p:sp>
    </p:spTree>
    <p:extLst>
      <p:ext uri="{BB962C8B-B14F-4D97-AF65-F5344CB8AC3E}">
        <p14:creationId xmlns="" xmlns:p14="http://schemas.microsoft.com/office/powerpoint/2010/main" val="1869543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II – uprzywilejowanie pisarzy</a:t>
            </a:r>
            <a:endParaRPr lang="pl-PL" sz="2800" dirty="0"/>
          </a:p>
        </p:txBody>
      </p:sp>
      <p:sp>
        <p:nvSpPr>
          <p:cNvPr id="4" name="Symbol zastępczy stopki 3"/>
          <p:cNvSpPr>
            <a:spLocks noGrp="1"/>
          </p:cNvSpPr>
          <p:nvPr>
            <p:ph type="ftr" sz="quarter" idx="11"/>
          </p:nvPr>
        </p:nvSpPr>
        <p:spPr>
          <a:xfrm>
            <a:off x="1115616" y="6356350"/>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6</a:t>
            </a:fld>
            <a:endParaRPr lang="pl-PL"/>
          </a:p>
        </p:txBody>
      </p:sp>
      <p:sp>
        <p:nvSpPr>
          <p:cNvPr id="6" name="pole tekstowe 5"/>
          <p:cNvSpPr txBox="1"/>
          <p:nvPr/>
        </p:nvSpPr>
        <p:spPr>
          <a:xfrm>
            <a:off x="179512" y="908720"/>
            <a:ext cx="4176464" cy="4524315"/>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writer_thread_fun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printf</a:t>
            </a:r>
            <a:r>
              <a:rPr lang="pl-PL" sz="1400" dirty="0"/>
              <a:t>("Writer %d </a:t>
            </a:r>
            <a:r>
              <a:rPr lang="pl-PL" sz="1400" dirty="0" err="1"/>
              <a:t>started</a:t>
            </a:r>
            <a:r>
              <a:rPr lang="pl-PL" sz="1400" dirty="0"/>
              <a:t>...\n",(</a:t>
            </a:r>
            <a:r>
              <a:rPr lang="pl-PL" sz="1400" dirty="0" err="1"/>
              <a:t>int</a:t>
            </a:r>
            <a:r>
              <a:rPr lang="pl-PL" sz="1400" dirty="0"/>
              <a:t>)((</a:t>
            </a:r>
            <a:r>
              <a:rPr lang="pl-PL" sz="1400" dirty="0" err="1"/>
              <a:t>int</a:t>
            </a:r>
            <a:r>
              <a:rPr lang="pl-PL" sz="1400" dirty="0"/>
              <a:t> *) </a:t>
            </a:r>
            <a:r>
              <a:rPr lang="pl-PL" sz="1400" dirty="0" err="1"/>
              <a:t>arg</a:t>
            </a:r>
            <a:r>
              <a:rPr lang="pl-PL" sz="1400" dirty="0"/>
              <a:t>));</a:t>
            </a:r>
          </a:p>
          <a:p>
            <a:r>
              <a:rPr lang="pl-PL" sz="1400" dirty="0"/>
              <a:t>    </a:t>
            </a:r>
            <a:r>
              <a:rPr lang="pl-PL" sz="1400" dirty="0" err="1"/>
              <a:t>sleep</a:t>
            </a:r>
            <a:r>
              <a:rPr lang="pl-PL" sz="1400" dirty="0"/>
              <a:t>(2);</a:t>
            </a:r>
          </a:p>
          <a:p>
            <a:r>
              <a:rPr lang="pl-PL" sz="1400" dirty="0"/>
              <a:t>    </a:t>
            </a:r>
            <a:r>
              <a:rPr lang="pl-PL" sz="1400" dirty="0" err="1"/>
              <a:t>while</a:t>
            </a:r>
            <a:r>
              <a:rPr lang="pl-PL" sz="1400" dirty="0"/>
              <a:t>(1)</a:t>
            </a:r>
          </a:p>
          <a:p>
            <a:r>
              <a:rPr lang="pl-PL" sz="1400" dirty="0"/>
              <a:t>    {   </a:t>
            </a:r>
            <a:r>
              <a:rPr lang="pl-PL" sz="1400" dirty="0" err="1">
                <a:solidFill>
                  <a:srgbClr val="FF0000"/>
                </a:solidFill>
              </a:rPr>
              <a:t>pthread_mutex_lock</a:t>
            </a:r>
            <a:r>
              <a:rPr lang="pl-PL" sz="1400" dirty="0">
                <a:solidFill>
                  <a:srgbClr val="FF0000"/>
                </a:solidFill>
              </a:rPr>
              <a:t>(&amp;y);</a:t>
            </a:r>
          </a:p>
          <a:p>
            <a:r>
              <a:rPr lang="pl-PL" sz="1400" dirty="0"/>
              <a:t>            </a:t>
            </a:r>
            <a:r>
              <a:rPr lang="pl-PL" sz="1400" dirty="0" err="1"/>
              <a:t>writecount</a:t>
            </a:r>
            <a:r>
              <a:rPr lang="pl-PL" sz="1400" dirty="0"/>
              <a:t>++;</a:t>
            </a:r>
          </a:p>
          <a:p>
            <a:r>
              <a:rPr lang="pl-PL" sz="1400" dirty="0"/>
              <a:t>            </a:t>
            </a:r>
            <a:r>
              <a:rPr lang="pl-PL" sz="1400" dirty="0" err="1"/>
              <a:t>if</a:t>
            </a:r>
            <a:r>
              <a:rPr lang="pl-PL" sz="1400" dirty="0"/>
              <a:t>(</a:t>
            </a:r>
            <a:r>
              <a:rPr lang="pl-PL" sz="1400" dirty="0" err="1"/>
              <a:t>writecount</a:t>
            </a:r>
            <a:r>
              <a:rPr lang="pl-PL" sz="1400" dirty="0"/>
              <a:t>==1) </a:t>
            </a:r>
            <a:r>
              <a:rPr lang="pl-PL" sz="1400" dirty="0" err="1">
                <a:solidFill>
                  <a:srgbClr val="00B0F0"/>
                </a:solidFill>
              </a:rPr>
              <a:t>sem_wait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pthread_mutex_unlock</a:t>
            </a:r>
            <a:r>
              <a:rPr lang="pl-PL" sz="1400" dirty="0">
                <a:solidFill>
                  <a:srgbClr val="FF0000"/>
                </a:solidFill>
              </a:rPr>
              <a:t>(&amp;y);</a:t>
            </a:r>
          </a:p>
          <a:p>
            <a:r>
              <a:rPr lang="pl-PL" sz="1400" dirty="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shared_data</a:t>
            </a:r>
            <a:r>
              <a:rPr lang="pl-PL" sz="1400" dirty="0"/>
              <a:t>++;</a:t>
            </a:r>
          </a:p>
          <a:p>
            <a:r>
              <a:rPr lang="pl-PL" sz="1400" dirty="0"/>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solidFill>
                  <a:srgbClr val="FF0000"/>
                </a:solidFill>
              </a:rPr>
              <a:t>pthread_mutex_lock</a:t>
            </a:r>
            <a:r>
              <a:rPr lang="pl-PL" sz="1400" dirty="0">
                <a:solidFill>
                  <a:srgbClr val="FF0000"/>
                </a:solidFill>
              </a:rPr>
              <a:t>(&amp;y);</a:t>
            </a:r>
          </a:p>
          <a:p>
            <a:r>
              <a:rPr lang="pl-PL" sz="1400" dirty="0"/>
              <a:t>            </a:t>
            </a:r>
            <a:r>
              <a:rPr lang="pl-PL" sz="1400" dirty="0" err="1"/>
              <a:t>writecount</a:t>
            </a:r>
            <a:r>
              <a:rPr lang="pl-PL" sz="1400" dirty="0"/>
              <a:t>--;</a:t>
            </a:r>
          </a:p>
          <a:p>
            <a:r>
              <a:rPr lang="pl-PL" sz="1400" dirty="0"/>
              <a:t>            </a:t>
            </a:r>
            <a:r>
              <a:rPr lang="pl-PL" sz="1400" dirty="0" err="1"/>
              <a:t>if</a:t>
            </a:r>
            <a:r>
              <a:rPr lang="pl-PL" sz="1400" dirty="0"/>
              <a:t>(</a:t>
            </a:r>
            <a:r>
              <a:rPr lang="pl-PL" sz="1400" dirty="0" err="1"/>
              <a:t>writecount</a:t>
            </a:r>
            <a:r>
              <a:rPr lang="pl-PL" sz="1400" dirty="0"/>
              <a:t>==0) </a:t>
            </a:r>
            <a:r>
              <a:rPr lang="pl-PL" sz="1400" dirty="0" err="1">
                <a:solidFill>
                  <a:srgbClr val="00B0F0"/>
                </a:solidFill>
              </a:rPr>
              <a:t>sem_post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pthread_mutex_unlock</a:t>
            </a:r>
            <a:r>
              <a:rPr lang="pl-PL" sz="1400" dirty="0">
                <a:solidFill>
                  <a:srgbClr val="FF0000"/>
                </a:solidFill>
              </a:rPr>
              <a:t>(&amp;y);</a:t>
            </a:r>
          </a:p>
          <a:p>
            <a:r>
              <a:rPr lang="pl-PL" sz="1400" dirty="0"/>
              <a:t>        </a:t>
            </a:r>
            <a:r>
              <a:rPr lang="pl-PL" sz="1400" dirty="0" err="1"/>
              <a:t>sleep</a:t>
            </a:r>
            <a:r>
              <a:rPr lang="pl-PL" sz="1400" dirty="0"/>
              <a:t>(3);</a:t>
            </a:r>
          </a:p>
          <a:p>
            <a:r>
              <a:rPr lang="pl-PL" sz="1400" dirty="0"/>
              <a:t>    }</a:t>
            </a:r>
          </a:p>
          <a:p>
            <a:r>
              <a:rPr lang="pl-PL" sz="1400" dirty="0"/>
              <a:t>    </a:t>
            </a:r>
            <a:r>
              <a:rPr lang="pl-PL" sz="1400" dirty="0" err="1"/>
              <a:t>pthread_exit</a:t>
            </a:r>
            <a:r>
              <a:rPr lang="pl-PL" sz="1400" dirty="0"/>
              <a:t>(0);</a:t>
            </a:r>
          </a:p>
          <a:p>
            <a:r>
              <a:rPr lang="pl-PL" sz="1400" dirty="0"/>
              <a:t>}</a:t>
            </a:r>
          </a:p>
          <a:p>
            <a:endParaRPr lang="pl-PL" sz="1400" dirty="0"/>
          </a:p>
        </p:txBody>
      </p:sp>
      <p:sp>
        <p:nvSpPr>
          <p:cNvPr id="7" name="pole tekstowe 6"/>
          <p:cNvSpPr txBox="1"/>
          <p:nvPr/>
        </p:nvSpPr>
        <p:spPr>
          <a:xfrm>
            <a:off x="4355976" y="908720"/>
            <a:ext cx="4536504" cy="5909310"/>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reader_thread_fun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a:t>
            </a:r>
            <a:r>
              <a:rPr lang="pl-PL" sz="1400" dirty="0" err="1"/>
              <a:t>data_read</a:t>
            </a:r>
            <a:r>
              <a:rPr lang="pl-PL" sz="1400" dirty="0"/>
              <a:t>;</a:t>
            </a:r>
          </a:p>
          <a:p>
            <a:r>
              <a:rPr lang="en-US" sz="1400" dirty="0"/>
              <a:t>    </a:t>
            </a:r>
            <a:r>
              <a:rPr lang="en-US" sz="1400" dirty="0" err="1"/>
              <a:t>printf</a:t>
            </a:r>
            <a:r>
              <a:rPr lang="en-US" sz="1400" dirty="0"/>
              <a:t>("Reader %d started...\n",(</a:t>
            </a:r>
            <a:r>
              <a:rPr lang="en-US" sz="1400" dirty="0" err="1"/>
              <a:t>int</a:t>
            </a:r>
            <a:r>
              <a:rPr lang="en-US" sz="1400" dirty="0"/>
              <a:t>)((</a:t>
            </a:r>
            <a:r>
              <a:rPr lang="en-US" sz="1400" dirty="0" err="1"/>
              <a:t>int</a:t>
            </a:r>
            <a:r>
              <a:rPr lang="en-US" sz="1400" dirty="0"/>
              <a:t> *) </a:t>
            </a:r>
            <a:r>
              <a:rPr lang="en-US" sz="1400" dirty="0" err="1"/>
              <a:t>arg</a:t>
            </a:r>
            <a:r>
              <a:rPr lang="en-US" sz="1400" dirty="0" smtClean="0"/>
              <a:t>));</a:t>
            </a:r>
            <a:r>
              <a:rPr lang="pl-PL" sz="1400" dirty="0" smtClean="0"/>
              <a:t>  </a:t>
            </a:r>
            <a:r>
              <a:rPr lang="pl-PL" sz="1400" dirty="0" err="1"/>
              <a:t>sleep</a:t>
            </a:r>
            <a:r>
              <a:rPr lang="pl-PL" sz="1400" dirty="0"/>
              <a:t>(2);</a:t>
            </a:r>
          </a:p>
          <a:p>
            <a:r>
              <a:rPr lang="pl-PL" sz="1400" dirty="0"/>
              <a:t>    </a:t>
            </a:r>
            <a:r>
              <a:rPr lang="pl-PL" sz="1400" dirty="0" err="1"/>
              <a:t>while</a:t>
            </a:r>
            <a:r>
              <a:rPr lang="pl-PL" sz="1400" dirty="0"/>
              <a:t>(1)</a:t>
            </a:r>
          </a:p>
          <a:p>
            <a:r>
              <a:rPr lang="pl-PL" sz="1400" dirty="0"/>
              <a:t>    </a:t>
            </a:r>
            <a:r>
              <a:rPr lang="pl-PL" sz="1400" dirty="0" smtClean="0"/>
              <a:t>{  </a:t>
            </a:r>
            <a:r>
              <a:rPr lang="pl-PL" sz="1400" dirty="0" err="1">
                <a:solidFill>
                  <a:srgbClr val="FF0000"/>
                </a:solidFill>
              </a:rPr>
              <a:t>pthread_mutex_lock</a:t>
            </a:r>
            <a:r>
              <a:rPr lang="pl-PL" sz="1400" dirty="0">
                <a:solidFill>
                  <a:srgbClr val="FF0000"/>
                </a:solidFill>
              </a:rPr>
              <a:t>(&amp;z);</a:t>
            </a:r>
          </a:p>
          <a:p>
            <a:r>
              <a:rPr lang="pl-PL" sz="1400" dirty="0"/>
              <a:t>            </a:t>
            </a:r>
            <a:r>
              <a:rPr lang="pl-PL" sz="1400" dirty="0" err="1">
                <a:solidFill>
                  <a:srgbClr val="00B0F0"/>
                </a:solidFill>
              </a:rPr>
              <a:t>sem_wait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==1)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solidFill>
                  <a:srgbClr val="00B0F0"/>
                </a:solidFill>
              </a:rPr>
              <a:t>            </a:t>
            </a:r>
            <a:r>
              <a:rPr lang="pl-PL" sz="1400" dirty="0" err="1">
                <a:solidFill>
                  <a:srgbClr val="00B0F0"/>
                </a:solidFill>
              </a:rPr>
              <a:t>sem_post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pthread_mutex_unlock</a:t>
            </a:r>
            <a:r>
              <a:rPr lang="pl-PL" sz="1400" dirty="0">
                <a:solidFill>
                  <a:srgbClr val="FF0000"/>
                </a:solidFill>
              </a:rPr>
              <a:t>(&amp;z);</a:t>
            </a:r>
          </a:p>
          <a:p>
            <a:r>
              <a:rPr lang="pl-PL" sz="1400" dirty="0"/>
              <a:t>        </a:t>
            </a:r>
            <a:r>
              <a:rPr lang="pl-PL" sz="1400" dirty="0" err="1"/>
              <a:t>data_read</a:t>
            </a:r>
            <a:r>
              <a:rPr lang="pl-PL" sz="1400" dirty="0"/>
              <a:t>=</a:t>
            </a:r>
            <a:r>
              <a:rPr lang="pl-PL" sz="1400" dirty="0" err="1"/>
              <a:t>shared_data</a:t>
            </a:r>
            <a:r>
              <a:rPr lang="pl-PL" sz="1400" dirty="0"/>
              <a:t>;</a:t>
            </a:r>
          </a:p>
          <a:p>
            <a:r>
              <a:rPr lang="en-US" sz="1400" dirty="0"/>
              <a:t>        </a:t>
            </a:r>
            <a:r>
              <a:rPr lang="en-US" sz="1400" dirty="0" err="1"/>
              <a:t>printf</a:t>
            </a:r>
            <a:r>
              <a:rPr lang="en-US" sz="1400" dirty="0"/>
              <a:t>("Reader %d  consumed %d.\n",(</a:t>
            </a:r>
            <a:r>
              <a:rPr lang="en-US" sz="1400" dirty="0" err="1"/>
              <a:t>int</a:t>
            </a:r>
            <a:r>
              <a:rPr lang="en-US" sz="1400" dirty="0"/>
              <a:t>)((</a:t>
            </a:r>
            <a:r>
              <a:rPr lang="en-US" sz="1400" dirty="0" err="1"/>
              <a:t>int</a:t>
            </a:r>
            <a:r>
              <a:rPr lang="en-US" sz="1400" dirty="0"/>
              <a:t> *) </a:t>
            </a:r>
            <a:r>
              <a:rPr lang="en-US" sz="1400" dirty="0" err="1"/>
              <a:t>arg</a:t>
            </a:r>
            <a:r>
              <a:rPr lang="en-US" sz="1400" dirty="0"/>
              <a:t>),</a:t>
            </a:r>
            <a:r>
              <a:rPr lang="en-US" sz="1400" dirty="0" err="1"/>
              <a:t>data_read</a:t>
            </a:r>
            <a:r>
              <a:rPr lang="en-US" sz="1400" dirty="0"/>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==0)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sleep</a:t>
            </a:r>
            <a:r>
              <a:rPr lang="pl-PL" sz="1400" dirty="0"/>
              <a:t>(1);</a:t>
            </a:r>
          </a:p>
          <a:p>
            <a:r>
              <a:rPr lang="pl-PL" sz="1400" dirty="0"/>
              <a:t>    }</a:t>
            </a:r>
          </a:p>
          <a:p>
            <a:r>
              <a:rPr lang="pl-PL" sz="1400" dirty="0"/>
              <a:t>    </a:t>
            </a:r>
            <a:r>
              <a:rPr lang="pl-PL" sz="1400" dirty="0" err="1"/>
              <a:t>pthread_exit</a:t>
            </a:r>
            <a:r>
              <a:rPr lang="pl-PL" sz="1400" dirty="0"/>
              <a:t>(0</a:t>
            </a:r>
            <a:r>
              <a:rPr lang="pl-PL" sz="1400" dirty="0" smtClean="0"/>
              <a:t>);}</a:t>
            </a:r>
            <a:endParaRPr lang="pl-PL" sz="1400" dirty="0"/>
          </a:p>
          <a:p>
            <a:endParaRPr lang="pl-PL" sz="1400" dirty="0" smtClean="0"/>
          </a:p>
          <a:p>
            <a:r>
              <a:rPr lang="pl-PL" sz="1400" dirty="0" smtClean="0"/>
              <a:t>// </a:t>
            </a:r>
            <a:r>
              <a:rPr lang="pl-PL" sz="1400" dirty="0"/>
              <a:t>Dalej: powołanie czytelników i pisarzy + inicjalizacja </a:t>
            </a:r>
          </a:p>
          <a:p>
            <a:r>
              <a:rPr lang="pl-PL" sz="1400" dirty="0"/>
              <a:t>// </a:t>
            </a:r>
            <a:r>
              <a:rPr lang="pl-PL" sz="1400" dirty="0" smtClean="0"/>
              <a:t>semaforów</a:t>
            </a:r>
            <a:endParaRPr lang="pl-PL" sz="1400" dirty="0"/>
          </a:p>
        </p:txBody>
      </p:sp>
    </p:spTree>
    <p:extLst>
      <p:ext uri="{BB962C8B-B14F-4D97-AF65-F5344CB8AC3E}">
        <p14:creationId xmlns="" xmlns:p14="http://schemas.microsoft.com/office/powerpoint/2010/main" val="83140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77500" lnSpcReduction="20000"/>
          </a:bodyPr>
          <a:lstStyle/>
          <a:p>
            <a:r>
              <a:rPr lang="pl-PL" dirty="0" smtClean="0"/>
              <a:t>Rozwiązanie gwarantuje, że żadni nowi czytelnicy nie uzyskają dostępu do obszaru danych, jeśli przynajmniej jeden pisarz zadeklarował, że chce zrealizować operację zapisu.</a:t>
            </a:r>
          </a:p>
          <a:p>
            <a:r>
              <a:rPr lang="pl-PL" dirty="0" smtClean="0"/>
              <a:t>W przypadku pisarzy zostały dodane następujące semafory oraz zmienne:</a:t>
            </a:r>
          </a:p>
          <a:p>
            <a:pPr lvl="1"/>
            <a:r>
              <a:rPr lang="pl-PL" dirty="0" smtClean="0"/>
              <a:t>Semafor </a:t>
            </a:r>
            <a:r>
              <a:rPr lang="pl-PL" i="1" dirty="0" err="1" smtClean="0"/>
              <a:t>rsem</a:t>
            </a:r>
            <a:r>
              <a:rPr lang="pl-PL" i="1" dirty="0" smtClean="0"/>
              <a:t>,</a:t>
            </a:r>
            <a:r>
              <a:rPr lang="pl-PL" dirty="0" smtClean="0"/>
              <a:t> który blokuje wszystkich czytelników, jeśli przynajmniej jeden pisarz spróbuje uzyskać dostęp do obszaru danych</a:t>
            </a:r>
          </a:p>
          <a:p>
            <a:pPr lvl="1"/>
            <a:r>
              <a:rPr lang="pl-PL" dirty="0" smtClean="0"/>
              <a:t>Zmienna </a:t>
            </a:r>
            <a:r>
              <a:rPr lang="pl-PL" i="1" dirty="0" err="1" smtClean="0"/>
              <a:t>writecount</a:t>
            </a:r>
            <a:r>
              <a:rPr lang="pl-PL" dirty="0" smtClean="0"/>
              <a:t> kontrolująca ustawienia semafora </a:t>
            </a:r>
            <a:r>
              <a:rPr lang="pl-PL" i="1" dirty="0" err="1" smtClean="0"/>
              <a:t>rsem</a:t>
            </a:r>
            <a:endParaRPr lang="pl-PL" i="1" dirty="0" smtClean="0"/>
          </a:p>
          <a:p>
            <a:pPr lvl="1"/>
            <a:r>
              <a:rPr lang="pl-PL" dirty="0" smtClean="0"/>
              <a:t>Semafor y, który steruje aktualizacją zmiennej </a:t>
            </a:r>
            <a:r>
              <a:rPr lang="pl-PL" i="1" dirty="0" err="1" smtClean="0"/>
              <a:t>writecount</a:t>
            </a:r>
            <a:endParaRPr lang="pl-PL" i="1" dirty="0"/>
          </a:p>
          <a:p>
            <a:r>
              <a:rPr lang="pl-PL" dirty="0" smtClean="0"/>
              <a:t>W przypadku czytelników potrzebny jest dodatkowy semafor. Nie można dopuścić do powstania dużej kolejki na semaforze </a:t>
            </a:r>
            <a:r>
              <a:rPr lang="pl-PL" i="1" dirty="0" err="1" smtClean="0"/>
              <a:t>rsem</a:t>
            </a:r>
            <a:r>
              <a:rPr lang="pl-PL" dirty="0" smtClean="0"/>
              <a:t>, bowiem w przeciwnym razie pisarze nie będą w stanie wskoczyć do kolejki. Tak więc, tylko jeden czytelnik może się znaleźć w kolejce semafora </a:t>
            </a:r>
            <a:r>
              <a:rPr lang="pl-PL" i="1" dirty="0" err="1" smtClean="0"/>
              <a:t>rsem</a:t>
            </a:r>
            <a:r>
              <a:rPr lang="pl-PL" dirty="0" smtClean="0"/>
              <a:t>. Wszyscy dodatkowi czytelnicy muszą być skierowani do kolejki semafora z natychmiast przed oczekiwaniem na semafor </a:t>
            </a:r>
            <a:r>
              <a:rPr lang="pl-PL" i="1" dirty="0" err="1" smtClean="0"/>
              <a:t>rsem</a:t>
            </a:r>
            <a:r>
              <a:rPr lang="pl-PL" dirty="0" smtClean="0"/>
              <a:t>.  </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7</a:t>
            </a:fld>
            <a:endParaRPr lang="pl-PL"/>
          </a:p>
        </p:txBody>
      </p:sp>
    </p:spTree>
    <p:extLst>
      <p:ext uri="{BB962C8B-B14F-4D97-AF65-F5344CB8AC3E}">
        <p14:creationId xmlns="" xmlns:p14="http://schemas.microsoft.com/office/powerpoint/2010/main" val="3305132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(1)</a:t>
            </a:r>
            <a:endParaRPr lang="pl-PL" sz="3200" dirty="0"/>
          </a:p>
        </p:txBody>
      </p:sp>
      <p:sp>
        <p:nvSpPr>
          <p:cNvPr id="3" name="Symbol zastępczy zawartości 2"/>
          <p:cNvSpPr>
            <a:spLocks noGrp="1"/>
          </p:cNvSpPr>
          <p:nvPr>
            <p:ph idx="1"/>
          </p:nvPr>
        </p:nvSpPr>
        <p:spPr>
          <a:xfrm>
            <a:off x="457200" y="836712"/>
            <a:ext cx="8229600" cy="5289451"/>
          </a:xfrm>
        </p:spPr>
        <p:txBody>
          <a:bodyPr>
            <a:normAutofit lnSpcReduction="10000"/>
          </a:bodyPr>
          <a:lstStyle/>
          <a:p>
            <a:r>
              <a:rPr lang="pl-PL" sz="2000" dirty="0" smtClean="0"/>
              <a:t>Problem czytelników i pisarzy jest na tyle powszechny, że w wielu systemach do programowania współbieżnego zostały zaproponowane specjalne blokady lub semafory wspierające konstruowanie oprogramowania realizującego ten problem</a:t>
            </a:r>
          </a:p>
          <a:p>
            <a:r>
              <a:rPr lang="pl-PL" sz="2000" dirty="0" smtClean="0"/>
              <a:t>Przykładem mogą być blokady czytelników i pisarzy POSIX:</a:t>
            </a:r>
          </a:p>
          <a:p>
            <a:pPr marL="0" indent="0">
              <a:buNone/>
            </a:pPr>
            <a:endParaRPr lang="pl-PL" sz="2000" dirty="0">
              <a:latin typeface="Arial"/>
            </a:endParaRPr>
          </a:p>
          <a:p>
            <a:pPr marL="0" indent="0">
              <a:buNone/>
            </a:pPr>
            <a:r>
              <a:rPr lang="pl-PL" sz="1800" dirty="0" smtClean="0">
                <a:latin typeface="Arial"/>
              </a:rPr>
              <a:t>Inicjacja </a:t>
            </a:r>
            <a:r>
              <a:rPr lang="pl-PL" sz="1800" dirty="0">
                <a:latin typeface="Arial"/>
              </a:rPr>
              <a:t>blokady</a:t>
            </a:r>
          </a:p>
          <a:p>
            <a:pPr marL="0" indent="0">
              <a:buNone/>
            </a:pPr>
            <a:r>
              <a:rPr lang="pl-PL" sz="1600" b="1" dirty="0" err="1" smtClean="0">
                <a:latin typeface="Courier New"/>
              </a:rPr>
              <a:t>int</a:t>
            </a:r>
            <a:r>
              <a:rPr lang="pl-PL" sz="1600" b="1" dirty="0" smtClean="0">
                <a:latin typeface="Courier New"/>
              </a:rPr>
              <a:t> </a:t>
            </a:r>
            <a:r>
              <a:rPr lang="pl-PL" sz="1600" b="1" dirty="0" err="1">
                <a:latin typeface="Courier New"/>
              </a:rPr>
              <a:t>pthread_rwlock_init</a:t>
            </a:r>
            <a:r>
              <a:rPr lang="pl-PL" sz="1600" b="1" dirty="0">
                <a:latin typeface="Courier New"/>
              </a:rPr>
              <a:t>(</a:t>
            </a:r>
            <a:r>
              <a:rPr lang="pl-PL" sz="1600" b="1" dirty="0" err="1">
                <a:latin typeface="Courier New"/>
              </a:rPr>
              <a:t>pthread_rwlock_t</a:t>
            </a:r>
            <a:r>
              <a:rPr lang="pl-PL" sz="1600" b="1" dirty="0">
                <a:latin typeface="Courier New"/>
              </a:rPr>
              <a:t> * </a:t>
            </a:r>
            <a:r>
              <a:rPr lang="pl-PL" sz="1600" b="1" i="1" dirty="0" err="1">
                <a:latin typeface="Courier New"/>
              </a:rPr>
              <a:t>rwlock</a:t>
            </a:r>
            <a:r>
              <a:rPr lang="pl-PL" sz="1600" dirty="0">
                <a:latin typeface="Courier New"/>
              </a:rPr>
              <a:t>,</a:t>
            </a:r>
          </a:p>
          <a:p>
            <a:pPr marL="0" indent="0">
              <a:buNone/>
            </a:pPr>
            <a:r>
              <a:rPr lang="pl-PL" sz="1600" b="1" dirty="0" err="1">
                <a:latin typeface="Courier New"/>
              </a:rPr>
              <a:t>pthread_rwlockattr_t</a:t>
            </a:r>
            <a:r>
              <a:rPr lang="pl-PL" sz="1600" b="1" dirty="0">
                <a:latin typeface="Courier New"/>
              </a:rPr>
              <a:t> * </a:t>
            </a:r>
            <a:r>
              <a:rPr lang="pl-PL" sz="1600" b="1" i="1" dirty="0" err="1">
                <a:latin typeface="Courier New"/>
              </a:rPr>
              <a:t>attr</a:t>
            </a:r>
            <a:r>
              <a:rPr lang="pl-PL" sz="1600" dirty="0">
                <a:latin typeface="Courier New"/>
              </a:rPr>
              <a:t>)</a:t>
            </a:r>
          </a:p>
          <a:p>
            <a:pPr lvl="1"/>
            <a:r>
              <a:rPr lang="pl-PL" sz="1400" b="1" dirty="0" err="1">
                <a:latin typeface="Courier New"/>
              </a:rPr>
              <a:t>rwlock</a:t>
            </a:r>
            <a:r>
              <a:rPr lang="pl-PL" sz="1400" b="1" dirty="0">
                <a:latin typeface="Courier New"/>
              </a:rPr>
              <a:t> </a:t>
            </a:r>
            <a:r>
              <a:rPr lang="pl-PL" sz="1400" dirty="0">
                <a:latin typeface="Arial"/>
              </a:rPr>
              <a:t>Zadeklarowana i zainicjowana zmienna </a:t>
            </a:r>
            <a:r>
              <a:rPr lang="pl-PL" sz="1400" dirty="0" smtClean="0">
                <a:latin typeface="Arial"/>
              </a:rPr>
              <a:t>typu </a:t>
            </a:r>
            <a:r>
              <a:rPr lang="pl-PL" sz="1800" b="1" dirty="0" err="1" smtClean="0">
                <a:latin typeface="Courier New"/>
              </a:rPr>
              <a:t>pthread_rwlock_t</a:t>
            </a:r>
            <a:endParaRPr lang="pl-PL" sz="1800" b="1" dirty="0">
              <a:latin typeface="Courier New"/>
            </a:endParaRPr>
          </a:p>
          <a:p>
            <a:pPr lvl="1"/>
            <a:r>
              <a:rPr lang="pl-PL" sz="1400" b="1" dirty="0" err="1">
                <a:latin typeface="Courier New"/>
              </a:rPr>
              <a:t>attr</a:t>
            </a:r>
            <a:r>
              <a:rPr lang="pl-PL" sz="1400" b="1" dirty="0">
                <a:latin typeface="Courier New"/>
              </a:rPr>
              <a:t> </a:t>
            </a:r>
            <a:r>
              <a:rPr lang="pl-PL" sz="1400" dirty="0">
                <a:latin typeface="Arial"/>
              </a:rPr>
              <a:t>Atrybuty blokady lub NULL gdy maja być </a:t>
            </a:r>
            <a:r>
              <a:rPr lang="pl-PL" sz="1400" dirty="0" smtClean="0">
                <a:latin typeface="Arial"/>
              </a:rPr>
              <a:t>domyślne</a:t>
            </a:r>
            <a:endParaRPr lang="pl-PL" sz="1400" dirty="0"/>
          </a:p>
          <a:p>
            <a:pPr marL="0" indent="0">
              <a:buNone/>
            </a:pPr>
            <a:endParaRPr lang="pl-PL" sz="1800" dirty="0" smtClean="0">
              <a:latin typeface="Arial"/>
            </a:endParaRPr>
          </a:p>
          <a:p>
            <a:pPr marL="0" indent="0">
              <a:buNone/>
            </a:pPr>
            <a:r>
              <a:rPr lang="pl-PL" sz="1800" dirty="0" smtClean="0">
                <a:latin typeface="Arial"/>
              </a:rPr>
              <a:t>Zajęcie </a:t>
            </a:r>
            <a:r>
              <a:rPr lang="pl-PL" sz="1800" dirty="0">
                <a:latin typeface="Arial"/>
              </a:rPr>
              <a:t>blokady do odczytu</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pthread_rwlock_rdlock</a:t>
            </a:r>
            <a:r>
              <a:rPr lang="pl-PL" sz="1800" b="1" dirty="0">
                <a:latin typeface="Courier New"/>
              </a:rPr>
              <a:t>(</a:t>
            </a:r>
            <a:r>
              <a:rPr lang="pl-PL" sz="1800" b="1" dirty="0" err="1">
                <a:latin typeface="Courier New"/>
              </a:rPr>
              <a:t>pthread_rwlock_t</a:t>
            </a:r>
            <a:r>
              <a:rPr lang="pl-PL" sz="1800" b="1" dirty="0">
                <a:latin typeface="Courier New"/>
              </a:rPr>
              <a:t> </a:t>
            </a:r>
            <a:r>
              <a:rPr lang="pl-PL" sz="1800" b="1" i="1" dirty="0">
                <a:latin typeface="Courier New"/>
              </a:rPr>
              <a:t>*</a:t>
            </a:r>
            <a:r>
              <a:rPr lang="pl-PL" sz="1800" b="1" i="1" dirty="0" err="1">
                <a:latin typeface="Courier New"/>
              </a:rPr>
              <a:t>rwlock</a:t>
            </a:r>
            <a:r>
              <a:rPr lang="pl-PL" sz="1800" dirty="0">
                <a:latin typeface="Courier New"/>
              </a:rPr>
              <a:t>)</a:t>
            </a:r>
          </a:p>
          <a:p>
            <a:r>
              <a:rPr lang="pl-PL" sz="1800" dirty="0">
                <a:latin typeface="Arial"/>
              </a:rPr>
              <a:t>Wątek wykonujący funkcję blokuje się gdy blokada jest zajęta do zapisu.</a:t>
            </a:r>
          </a:p>
          <a:p>
            <a:r>
              <a:rPr lang="pl-PL" sz="1800" dirty="0" smtClean="0">
                <a:latin typeface="Arial"/>
              </a:rPr>
              <a:t>Zajmuje </a:t>
            </a:r>
            <a:r>
              <a:rPr lang="pl-PL" sz="1800" dirty="0">
                <a:latin typeface="Arial"/>
              </a:rPr>
              <a:t>blokadę do odczytu gdy nie została już wcześniej </a:t>
            </a:r>
            <a:r>
              <a:rPr lang="pl-PL" sz="1800" dirty="0" smtClean="0">
                <a:latin typeface="Arial"/>
              </a:rPr>
              <a:t>zajęta do odczytu.</a:t>
            </a:r>
            <a:endParaRPr lang="pl-PL" sz="1800" dirty="0">
              <a:latin typeface="Arial"/>
            </a:endParaRP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8</a:t>
            </a:fld>
            <a:endParaRPr lang="pl-PL"/>
          </a:p>
        </p:txBody>
      </p:sp>
    </p:spTree>
    <p:extLst>
      <p:ext uri="{BB962C8B-B14F-4D97-AF65-F5344CB8AC3E}">
        <p14:creationId xmlns="" xmlns:p14="http://schemas.microsoft.com/office/powerpoint/2010/main" val="3459525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(2)</a:t>
            </a:r>
            <a:endParaRPr lang="pl-PL" sz="3200" dirty="0"/>
          </a:p>
        </p:txBody>
      </p:sp>
      <p:sp>
        <p:nvSpPr>
          <p:cNvPr id="3" name="Symbol zastępczy zawartości 2"/>
          <p:cNvSpPr>
            <a:spLocks noGrp="1"/>
          </p:cNvSpPr>
          <p:nvPr>
            <p:ph idx="1"/>
          </p:nvPr>
        </p:nvSpPr>
        <p:spPr>
          <a:xfrm>
            <a:off x="457200" y="836712"/>
            <a:ext cx="8229600" cy="5289451"/>
          </a:xfrm>
        </p:spPr>
        <p:txBody>
          <a:bodyPr>
            <a:normAutofit/>
          </a:bodyPr>
          <a:lstStyle/>
          <a:p>
            <a:pPr marL="0" indent="0">
              <a:buNone/>
            </a:pPr>
            <a:r>
              <a:rPr lang="pl-PL" sz="2000" dirty="0">
                <a:latin typeface="Arial"/>
              </a:rPr>
              <a:t>Zajęcie blokady do zapisu</a:t>
            </a:r>
          </a:p>
          <a:p>
            <a:pPr marL="0" indent="0">
              <a:buNone/>
            </a:pPr>
            <a:r>
              <a:rPr lang="pl-PL" sz="2000" b="1" dirty="0" err="1">
                <a:latin typeface="Courier New"/>
              </a:rPr>
              <a:t>int</a:t>
            </a:r>
            <a:r>
              <a:rPr lang="pl-PL" sz="2000" b="1" dirty="0">
                <a:latin typeface="Courier New"/>
              </a:rPr>
              <a:t> </a:t>
            </a:r>
            <a:r>
              <a:rPr lang="pl-PL" sz="2000" b="1" dirty="0" err="1">
                <a:latin typeface="Courier New"/>
              </a:rPr>
              <a:t>pthread_rwlock_wrlock</a:t>
            </a:r>
            <a:r>
              <a:rPr lang="pl-PL" sz="2000" b="1" dirty="0">
                <a:latin typeface="Courier New"/>
              </a:rPr>
              <a:t>(</a:t>
            </a:r>
            <a:r>
              <a:rPr lang="pl-PL" sz="2000" b="1" dirty="0" err="1">
                <a:latin typeface="Courier New"/>
              </a:rPr>
              <a:t>pthread_rwlock_t</a:t>
            </a:r>
            <a:r>
              <a:rPr lang="pl-PL" sz="2000" b="1" dirty="0">
                <a:latin typeface="Courier New"/>
              </a:rPr>
              <a:t> </a:t>
            </a:r>
            <a:r>
              <a:rPr lang="pl-PL" sz="2000" b="1" i="1" dirty="0">
                <a:latin typeface="Courier New"/>
              </a:rPr>
              <a:t>*</a:t>
            </a:r>
            <a:r>
              <a:rPr lang="pl-PL" sz="2000" b="1" i="1" dirty="0" err="1">
                <a:latin typeface="Courier New"/>
              </a:rPr>
              <a:t>rwlock</a:t>
            </a:r>
            <a:r>
              <a:rPr lang="pl-PL" sz="2000" dirty="0">
                <a:latin typeface="Courier New"/>
              </a:rPr>
              <a:t>);</a:t>
            </a:r>
          </a:p>
          <a:p>
            <a:r>
              <a:rPr lang="pl-PL" sz="2000" dirty="0">
                <a:latin typeface="Arial"/>
              </a:rPr>
              <a:t>Wątek wykonujący funkcję blokuje się gdy blokada jest zajęta do </a:t>
            </a:r>
            <a:r>
              <a:rPr lang="pl-PL" sz="2000" dirty="0" smtClean="0">
                <a:latin typeface="Arial"/>
              </a:rPr>
              <a:t>zapisu lub </a:t>
            </a:r>
            <a:r>
              <a:rPr lang="pl-PL" sz="2000" dirty="0">
                <a:latin typeface="Arial"/>
              </a:rPr>
              <a:t>odczytu. Gdy nie </a:t>
            </a:r>
            <a:r>
              <a:rPr lang="pl-PL" sz="2000" dirty="0" smtClean="0">
                <a:latin typeface="Arial"/>
              </a:rPr>
              <a:t>jest zajęta to zajmuje </a:t>
            </a:r>
            <a:r>
              <a:rPr lang="pl-PL" sz="2000" dirty="0">
                <a:latin typeface="Arial"/>
              </a:rPr>
              <a:t>blokadę do zapisu.</a:t>
            </a:r>
            <a:endParaRPr lang="pl-PL" sz="1800" dirty="0" smtClean="0">
              <a:latin typeface="Arial"/>
            </a:endParaRPr>
          </a:p>
          <a:p>
            <a:pPr marL="0" indent="0">
              <a:buNone/>
            </a:pPr>
            <a:endParaRPr lang="pl-PL" sz="1800" dirty="0" smtClean="0">
              <a:latin typeface="Arial"/>
            </a:endParaRPr>
          </a:p>
          <a:p>
            <a:pPr marL="0" indent="0">
              <a:buNone/>
            </a:pPr>
            <a:r>
              <a:rPr lang="pl-PL" sz="1800" dirty="0" smtClean="0">
                <a:latin typeface="Arial"/>
              </a:rPr>
              <a:t>Zwolnienie </a:t>
            </a:r>
            <a:r>
              <a:rPr lang="pl-PL" sz="1800" dirty="0">
                <a:latin typeface="Arial"/>
              </a:rPr>
              <a:t>blokady</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pthread_rwlock_unlock</a:t>
            </a:r>
            <a:r>
              <a:rPr lang="pl-PL" sz="1800" b="1" dirty="0">
                <a:latin typeface="Courier New"/>
              </a:rPr>
              <a:t>(</a:t>
            </a:r>
            <a:r>
              <a:rPr lang="pl-PL" sz="1800" b="1" dirty="0" err="1">
                <a:latin typeface="Courier New"/>
              </a:rPr>
              <a:t>pthread_rwlock_t</a:t>
            </a:r>
            <a:r>
              <a:rPr lang="pl-PL" sz="1800" b="1" dirty="0">
                <a:latin typeface="Courier New"/>
              </a:rPr>
              <a:t> *</a:t>
            </a:r>
            <a:r>
              <a:rPr lang="pl-PL" sz="1800" b="1" dirty="0" err="1">
                <a:latin typeface="Courier New"/>
              </a:rPr>
              <a:t>rwlock</a:t>
            </a:r>
            <a:r>
              <a:rPr lang="pl-PL" sz="1800" b="1" dirty="0">
                <a:latin typeface="Courier New"/>
              </a:rPr>
              <a:t>)</a:t>
            </a:r>
          </a:p>
          <a:p>
            <a:pPr marL="0" indent="0">
              <a:buNone/>
            </a:pPr>
            <a:r>
              <a:rPr lang="pl-PL" sz="1800" dirty="0">
                <a:latin typeface="Arial"/>
              </a:rPr>
              <a:t>Funkcja zdejmuje blokadę nałożoną jako ostatnią przez bieżący wątek.</a:t>
            </a:r>
          </a:p>
          <a:p>
            <a:pPr marL="0" indent="0">
              <a:buNone/>
            </a:pPr>
            <a:r>
              <a:rPr lang="pl-PL" sz="1800" dirty="0">
                <a:latin typeface="Arial"/>
              </a:rPr>
              <a:t>Jeżeli istnieją inne blokady założone na obiekt to pozostają. Jeżeli jest to</a:t>
            </a:r>
          </a:p>
          <a:p>
            <a:pPr marL="0" indent="0">
              <a:buNone/>
            </a:pPr>
            <a:r>
              <a:rPr lang="pl-PL" sz="1800" dirty="0">
                <a:latin typeface="Arial"/>
              </a:rPr>
              <a:t>ostatnia blokada i istnieją wątki czekające na jej zwolnienie to jeden z</a:t>
            </a:r>
          </a:p>
          <a:p>
            <a:pPr marL="0" indent="0">
              <a:buNone/>
            </a:pPr>
            <a:r>
              <a:rPr lang="pl-PL" sz="1800" dirty="0">
                <a:latin typeface="Arial"/>
              </a:rPr>
              <a:t>nich zostanie odblokowany. </a:t>
            </a:r>
            <a:r>
              <a:rPr lang="pl-PL" sz="1800" dirty="0" smtClean="0">
                <a:latin typeface="Arial"/>
              </a:rPr>
              <a:t>Wybór wątku do zwolnienia zależy </a:t>
            </a:r>
            <a:r>
              <a:rPr lang="pl-PL" sz="1800" dirty="0">
                <a:latin typeface="Arial"/>
              </a:rPr>
              <a:t>to od implementacji.</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pPr/>
              <a:t>9</a:t>
            </a:fld>
            <a:endParaRPr lang="pl-PL"/>
          </a:p>
        </p:txBody>
      </p:sp>
    </p:spTree>
    <p:extLst>
      <p:ext uri="{BB962C8B-B14F-4D97-AF65-F5344CB8AC3E}">
        <p14:creationId xmlns="" xmlns:p14="http://schemas.microsoft.com/office/powerpoint/2010/main" val="234045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4682</TotalTime>
  <Words>9984</Words>
  <Application>Microsoft Office PowerPoint</Application>
  <PresentationFormat>Pokaz na ekranie (4:3)</PresentationFormat>
  <Paragraphs>1086</Paragraphs>
  <Slides>47</Slides>
  <Notes>47</Notes>
  <HiddenSlides>0</HiddenSlides>
  <MMClips>0</MMClips>
  <ScaleCrop>false</ScaleCrop>
  <HeadingPairs>
    <vt:vector size="4" baseType="variant">
      <vt:variant>
        <vt:lpstr>Motyw</vt:lpstr>
      </vt:variant>
      <vt:variant>
        <vt:i4>1</vt:i4>
      </vt:variant>
      <vt:variant>
        <vt:lpstr>Tytuły slajdów</vt:lpstr>
      </vt:variant>
      <vt:variant>
        <vt:i4>47</vt:i4>
      </vt:variant>
    </vt:vector>
  </HeadingPairs>
  <TitlesOfParts>
    <vt:vector size="48" baseType="lpstr">
      <vt:lpstr>Motyw pakietu Office</vt:lpstr>
      <vt:lpstr>Problemy czytelników i pisarzy oraz 5 ucztujących filozofów</vt:lpstr>
      <vt:lpstr>Czytelnicy i pisarze (1)</vt:lpstr>
      <vt:lpstr>Czytelnicy i pisarze (2)</vt:lpstr>
      <vt:lpstr>Rozwiązanie I – uprzywilejowanie czytelników</vt:lpstr>
      <vt:lpstr>Uwagi</vt:lpstr>
      <vt:lpstr>Rozwiązanie II – uprzywilejowanie pisarzy</vt:lpstr>
      <vt:lpstr>Uwagi</vt:lpstr>
      <vt:lpstr>Blokady czytelników i pisarzy w POSIX (1)</vt:lpstr>
      <vt:lpstr>Blokady czytelników i pisarzy w POSIX (2)</vt:lpstr>
      <vt:lpstr>Blokady czytelników i pisarzy w POSIX (3)</vt:lpstr>
      <vt:lpstr>Impas/Zakleszczenie</vt:lpstr>
      <vt:lpstr>Czym jest impas</vt:lpstr>
      <vt:lpstr>Slajd 13</vt:lpstr>
      <vt:lpstr>Pięciu filozofów (1)</vt:lpstr>
      <vt:lpstr>Pięciu filozofów (2)</vt:lpstr>
      <vt:lpstr>Rozwiązanie I – nieprawidłowe – możliwość zakleszczenia</vt:lpstr>
      <vt:lpstr>Uwagi</vt:lpstr>
      <vt:lpstr>Rozwiązanie II – bez możliwości zakleszczenia, ale kod filozofów się różni</vt:lpstr>
      <vt:lpstr>Uwagi</vt:lpstr>
      <vt:lpstr>Schemat cyklicznego sprawdzania wartości w systemie współbieżnym</vt:lpstr>
      <vt:lpstr>Problem wymiany informacji „z potwierdzeniem”</vt:lpstr>
      <vt:lpstr>Wyjście programu</vt:lpstr>
      <vt:lpstr>Jak to działa? (1)</vt:lpstr>
      <vt:lpstr>Jak to działa? (2)</vt:lpstr>
      <vt:lpstr>A gdyby zastosować semafor do „potwierdzania” </vt:lpstr>
      <vt:lpstr>Eliminacja zakleszczenia, ale brak zapewnienia potwierdzenia… ZMIENNA WARUNKOWA </vt:lpstr>
      <vt:lpstr>Graficzna reprezentacja zasady działania zmiennej warunkowej</vt:lpstr>
      <vt:lpstr>Zmienna warunkowa </vt:lpstr>
      <vt:lpstr>Funkcje obsługujące zmienną warunkową</vt:lpstr>
      <vt:lpstr>Parametry funkcji (1)</vt:lpstr>
      <vt:lpstr>Parametry funkcji (2)</vt:lpstr>
      <vt:lpstr>Schemat stosowania zmiennej warunkowej</vt:lpstr>
      <vt:lpstr>Rozwiązanie synchronizacji bez zakleszczeń (1)</vt:lpstr>
      <vt:lpstr>Rozwiązanie synchronizacji bez zakleszczeń (2)</vt:lpstr>
      <vt:lpstr>Komunikacja z potwierdzeniami ZMIENNA WARUNKOWA </vt:lpstr>
      <vt:lpstr>Rozwiązanie komunikacji z potwierdzeniami (1)</vt:lpstr>
      <vt:lpstr>Rozwiązanie komunikacji z potwierdzeniami (2)</vt:lpstr>
      <vt:lpstr>Bariera – synchronizacja wielu wątków</vt:lpstr>
      <vt:lpstr>Inicjalizacja bariery</vt:lpstr>
      <vt:lpstr>Kasowanie bariery</vt:lpstr>
      <vt:lpstr>Przykład zastosowania bariery</vt:lpstr>
      <vt:lpstr>Cykl zmian stanów procesu</vt:lpstr>
      <vt:lpstr>Wirujące blokady</vt:lpstr>
      <vt:lpstr>Zajęcie blokady</vt:lpstr>
      <vt:lpstr>Zwolnienie blokady</vt:lpstr>
      <vt:lpstr>Przykład programu stosującego wirującą blokadę</vt:lpstr>
      <vt:lpstr>Dyskusja</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Semafory, pamięć dzielona i kolejki komunikatów</dc:title>
  <dc:creator>ssamolej</dc:creator>
  <cp:lastModifiedBy>Slawomir Samolej</cp:lastModifiedBy>
  <cp:revision>368</cp:revision>
  <dcterms:created xsi:type="dcterms:W3CDTF">2013-03-15T16:27:06Z</dcterms:created>
  <dcterms:modified xsi:type="dcterms:W3CDTF">2020-03-22T17:28:16Z</dcterms:modified>
</cp:coreProperties>
</file>