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388" r:id="rId3"/>
    <p:sldId id="337" r:id="rId4"/>
    <p:sldId id="389" r:id="rId5"/>
    <p:sldId id="392" r:id="rId6"/>
    <p:sldId id="338" r:id="rId7"/>
    <p:sldId id="391" r:id="rId8"/>
    <p:sldId id="403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393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30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178B8-EBE5-4CE8-B280-A8F566635639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631CE-4CA3-4E08-B401-779ECA77AB0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59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4C78-7431-46C4-98CE-698BBAF9A0E5}" type="datetime1">
              <a:rPr lang="pl-PL" smtClean="0"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880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B034-D177-407D-A962-31EE8E9BFEC3}" type="datetime1">
              <a:rPr lang="pl-PL" smtClean="0"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23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8B36-08B5-428D-BFAC-8CC4FC2E14F9}" type="datetime1">
              <a:rPr lang="pl-PL" smtClean="0"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59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5FF-EE40-42F0-B4A5-443AD6F62FB3}" type="datetime1">
              <a:rPr lang="pl-PL" smtClean="0"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88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2080-977D-47A4-8FC9-B23554F47185}" type="datetime1">
              <a:rPr lang="pl-PL" smtClean="0"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69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16C5-DCA7-4377-B3FC-69A8AFFA4109}" type="datetime1">
              <a:rPr lang="pl-PL" smtClean="0"/>
              <a:t>14.03.2018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07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7DC87-2743-4C7B-95B7-408BE060EFE3}" type="datetime1">
              <a:rPr lang="pl-PL" smtClean="0"/>
              <a:t>14.03.2018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72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C7C2-2289-4305-B120-3FF31FBA8566}" type="datetime1">
              <a:rPr lang="pl-PL" smtClean="0"/>
              <a:t>14.03.2018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4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E84DE-9DFF-4E8C-B050-D37839C4BCC9}" type="datetime1">
              <a:rPr lang="pl-PL" smtClean="0"/>
              <a:t>14.03.2018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72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DE2A-226B-472C-8A12-3A82FF69822E}" type="datetime1">
              <a:rPr lang="pl-PL" smtClean="0"/>
              <a:t>14.03.2018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561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29B4-AE55-4961-BEFE-102E648D40C2}" type="datetime1">
              <a:rPr lang="pl-PL" smtClean="0"/>
              <a:t>14.03.2018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20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45C1A-2F22-4448-BF16-024842DE7FE2}" type="datetime1">
              <a:rPr lang="pl-PL" smtClean="0"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9A7FC-0A03-4533-B152-08BFA4ADF25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40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pl-PL" dirty="0" smtClean="0"/>
              <a:t>Standard </a:t>
            </a:r>
            <a:r>
              <a:rPr lang="pl-PL" dirty="0" err="1" smtClean="0"/>
              <a:t>OpenMP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2420888"/>
            <a:ext cx="7776864" cy="3960440"/>
          </a:xfrm>
        </p:spPr>
        <p:txBody>
          <a:bodyPr>
            <a:normAutofit/>
          </a:bodyPr>
          <a:lstStyle/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Sławomir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Samolej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Katedra Informatyki i Automatyki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Politechnika Rzeszowska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S. Samolej: </a:t>
            </a:r>
            <a:r>
              <a:rPr lang="pl-PL" dirty="0" err="1" smtClean="0"/>
              <a:t>OpenMP</a:t>
            </a:r>
            <a:endParaRPr lang="pl-PL" dirty="0" smtClean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0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err="1" smtClean="0"/>
              <a:t>Fork-Join</a:t>
            </a:r>
            <a:r>
              <a:rPr lang="pl-PL" sz="2800" dirty="0" smtClean="0"/>
              <a:t>, </a:t>
            </a:r>
            <a:r>
              <a:rPr lang="pl-PL" sz="2800" dirty="0" err="1" smtClean="0"/>
              <a:t>Fork-Join</a:t>
            </a:r>
            <a:r>
              <a:rPr lang="pl-PL" sz="2800" dirty="0" smtClean="0"/>
              <a:t> - komentarze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07504" y="836712"/>
            <a:ext cx="8856984" cy="5884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Program wykonuje obliczenia w dwóch regionach współbieżnych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</a:rPr>
              <a:t>omp_set_num_threads(2) – pozwala na ustalenie liczby działających </a:t>
            </a:r>
            <a:r>
              <a:rPr lang="pl-PL" dirty="0" smtClean="0">
                <a:solidFill>
                  <a:prstClr val="black"/>
                </a:solidFill>
              </a:rPr>
              <a:t>wątków</a:t>
            </a:r>
            <a:endParaRPr lang="pl-PL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Funkcja </a:t>
            </a:r>
            <a:r>
              <a:rPr lang="pl-PL" dirty="0"/>
              <a:t>„</a:t>
            </a:r>
            <a:r>
              <a:rPr lang="pl-PL" dirty="0" err="1"/>
              <a:t>omp_get_num_threads</a:t>
            </a:r>
            <a:r>
              <a:rPr lang="pl-PL" dirty="0" smtClean="0"/>
              <a:t>()” podaje liczbę wątków w bieżącym regionie współbieżnym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W programie pokazano, w jaki sposób zorganizować obliczenia powiązane z pojedynczym wątkiem, takie, które nie będą wykonywane w innych.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336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Problem sumowania wyników z współbieżnej pętli „for” 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11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58899" y="795163"/>
            <a:ext cx="4176464" cy="59093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stdio.h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omp.h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define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10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i;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a[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], b[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],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partial_result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result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= 0;;</a:t>
            </a:r>
          </a:p>
          <a:p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omp_set_num_threads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(4);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parallel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default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none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),\ </a:t>
            </a:r>
            <a:r>
              <a:rPr lang="pl-PL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shared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a,b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  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nn-NO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 {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a[i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(i + 1) * 1.0;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b[i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(i + 1) * 2.0;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#pragma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parallel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default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(none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\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i,partial_result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), shared(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a,b,result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l-PL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partial_result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= 0.0;</a:t>
            </a:r>
          </a:p>
          <a:p>
            <a:r>
              <a:rPr lang="pl-PL" sz="140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  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nn-NO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l-PL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partial_result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endParaRPr lang="pl-PL" sz="1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l-PL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partial_result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a[i] * b[i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499992" y="3344793"/>
            <a:ext cx="4536504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Final result= 770.000000 </a:t>
            </a:r>
            <a:endParaRPr lang="pl-PL" sz="14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499992" y="292494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Wyjście: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499992" y="813809"/>
            <a:ext cx="4536504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critical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result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result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partial_result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Final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result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= %f \n"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result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55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/>
              <a:t>Problem sumowania wyników z współbieżnej pętli „for</a:t>
            </a:r>
            <a:r>
              <a:rPr lang="pl-PL" sz="2800" dirty="0" smtClean="0"/>
              <a:t>” - komentarze 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S. Samolej: </a:t>
            </a:r>
            <a:r>
              <a:rPr lang="pl-PL" dirty="0" err="1" smtClean="0"/>
              <a:t>OpenMP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43508" y="980728"/>
            <a:ext cx="8856984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Rezultatem działania każdej iteracji pętli jest pewna wartość.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Zadanie polega na prawidłowym zsumowaniu tych wartości: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Dla każdego wątku wprowadzania jest lokalna zmienna do sumowania rezultatów iteracji w obrębie wątku.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Ostateczna suma obliczana jest w sekcji krytycznej jako suma lokalnych zmiennych.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W podobny sposób można rozwiązać problem dla operacji *, -, &amp;, |, ^, &amp;&amp;, ||. </a:t>
            </a:r>
          </a:p>
        </p:txBody>
      </p:sp>
    </p:spTree>
    <p:extLst>
      <p:ext uri="{BB962C8B-B14F-4D97-AF65-F5344CB8AC3E}">
        <p14:creationId xmlns:p14="http://schemas.microsoft.com/office/powerpoint/2010/main" val="8713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Problem sumowania wyników z współbieżnej pętli „for”</a:t>
            </a:r>
            <a:br>
              <a:rPr lang="pl-PL" sz="2800" dirty="0" smtClean="0"/>
            </a:br>
            <a:r>
              <a:rPr lang="pl-PL" sz="2800" dirty="0" smtClean="0"/>
              <a:t>- rozwiązanie z zastosowaniem klauzuli redukcji 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908720"/>
            <a:ext cx="4176464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stdio.h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omp.h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define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10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i;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a[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], b[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],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result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omp_set_num_threads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(4);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parallel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default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none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),\ </a:t>
            </a:r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(i),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shared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a,b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a[i] = (i + 1) * 1.0;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b[i] = (i + 1) * 2.0;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result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= 0.0;</a:t>
            </a:r>
          </a:p>
          <a:p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#pragma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parallel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default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(none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\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), shared(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a,b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reduction(+:result)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499992" y="3344793"/>
            <a:ext cx="4536504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Final result= 770.000000 </a:t>
            </a:r>
            <a:endParaRPr lang="pl-PL" sz="14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499992" y="292494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Wyjście: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499992" y="899832"/>
            <a:ext cx="4536504" cy="16004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</a:t>
            </a:r>
          </a:p>
          <a:p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result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result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+ (a[i] * b[i]);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Final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result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= %f \n"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result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0415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Sekwencyjne rozwiązanie sortowania przez zliczanie 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908720"/>
            <a:ext cx="4176464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stdio.h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define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5</a:t>
            </a:r>
          </a:p>
          <a:p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a[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={4.1f,3.2f,1.4f,5.2f,10.8f};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b[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w[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ind[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i, j;</a:t>
            </a:r>
          </a:p>
          <a:p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i++){ </a:t>
            </a: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for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(j = 0; j &lt;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; j++) {</a:t>
            </a: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l-PL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((a[i] &gt; a[j]) ||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(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a[i] == a[j] &amp;&amp; i &gt; j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)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w[i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][j] = 1;</a:t>
            </a: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l-PL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w[i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][j] = 0;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499992" y="899832"/>
            <a:ext cx="453650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n-NO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 {</a:t>
            </a:r>
          </a:p>
          <a:p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  for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(j = 0; j &lt;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; j++) {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  ind[i] += w[i][j];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 b[ind[i]] = a[i];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4086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Proste współbieżne rozwiązanie </a:t>
            </a:r>
            <a:br>
              <a:rPr lang="pl-PL" sz="2800" dirty="0" smtClean="0"/>
            </a:br>
            <a:r>
              <a:rPr lang="pl-PL" sz="2800" dirty="0" smtClean="0"/>
              <a:t>sortowania przez zliczanie 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836712"/>
            <a:ext cx="4176464" cy="59093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stdio.h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omp.h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define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5</a:t>
            </a:r>
          </a:p>
          <a:p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a[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={4.1f,3.2f,1.4f,5.2f,10.8f};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b[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={0.0f,0.0f,0.0f,0.0f,0.0f};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w[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ind[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i, j;</a:t>
            </a:r>
          </a:p>
          <a:p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parallel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default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none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),\ </a:t>
            </a:r>
            <a:r>
              <a:rPr lang="pl-PL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i,j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shared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a,b,w,ind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nn-NO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 {</a:t>
            </a: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for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(j = 0; j &lt;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; j++) {</a:t>
            </a: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l-PL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((a[i] &gt; a[j]) || </a:t>
            </a:r>
            <a:endParaRPr lang="pl-PL" sz="1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(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a[i] == a[j] &amp;&amp; i &gt; j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)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w[i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][j] = 1;</a:t>
            </a: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l-PL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w[i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][j] = 0;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499992" y="836712"/>
            <a:ext cx="4536504" cy="28931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parallel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default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none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),\ </a:t>
            </a:r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i,j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shared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a,b,w,ind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nn-NO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 {</a:t>
            </a: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for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(j = 0; j &lt;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; j++) {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ind[i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 += w[i][j];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b[ind[i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]] = a[i];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0;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0223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/>
              <a:t>W</a:t>
            </a:r>
            <a:r>
              <a:rPr lang="pl-PL" sz="2800" dirty="0" smtClean="0"/>
              <a:t>spółbieżne rozwiązanie </a:t>
            </a:r>
            <a:br>
              <a:rPr lang="pl-PL" sz="2800" dirty="0" smtClean="0"/>
            </a:br>
            <a:r>
              <a:rPr lang="pl-PL" sz="2800" dirty="0" smtClean="0"/>
              <a:t>sortowania przez zliczanie z zastosowaniem N</a:t>
            </a:r>
            <a:r>
              <a:rPr lang="pl-PL" sz="2800" baseline="30000" dirty="0" smtClean="0"/>
              <a:t>2</a:t>
            </a:r>
            <a:r>
              <a:rPr lang="pl-PL" sz="2800" dirty="0" smtClean="0"/>
              <a:t> wątków 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980728"/>
            <a:ext cx="4176464" cy="504753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stdio.h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omp.h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define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5</a:t>
            </a:r>
          </a:p>
          <a:p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a[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={4.1f,3.2f,1.4f,5.2f,10.8f};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b[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 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={0.0f,0.0f,0.0f,0.0f,0.0f};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w[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ind[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i, j;</a:t>
            </a:r>
          </a:p>
          <a:p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parallel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num_threads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 {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parallel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num_threads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for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(j = 0; j &lt;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; j++) {</a:t>
            </a: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l-PL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((a[i] &gt; a[j]) || </a:t>
            </a:r>
            <a:endParaRPr lang="pl-PL" sz="1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(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a[i] == a[j] &amp;&amp; i &gt; j))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w[i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][j] = 1;</a:t>
            </a:r>
          </a:p>
          <a:p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l-PL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w[i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][j] = 0;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499992" y="980728"/>
            <a:ext cx="4536504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parallel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num_threads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 {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parallel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num_threads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  for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(j = 0; j &lt;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; j++) {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  ind[i] += w[i][j];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 b[ind[i]] = a[i];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896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err="1" smtClean="0"/>
              <a:t>Pragama</a:t>
            </a:r>
            <a:r>
              <a:rPr lang="pl-PL" sz="2800" dirty="0" smtClean="0"/>
              <a:t> </a:t>
            </a:r>
            <a:r>
              <a:rPr lang="pl-PL" sz="2800" dirty="0" err="1" smtClean="0"/>
              <a:t>firsprivate</a:t>
            </a:r>
            <a:r>
              <a:rPr lang="pl-PL" sz="2800" dirty="0" smtClean="0"/>
              <a:t> i </a:t>
            </a:r>
            <a:r>
              <a:rPr lang="pl-PL" sz="2800" dirty="0" err="1" smtClean="0"/>
              <a:t>lastprivate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908720"/>
            <a:ext cx="4176464" cy="504753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stdio.h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omp.h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define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5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a[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x=15,y,z;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i = 0;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omp_set_num_threads(3);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parallel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default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shared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), \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(i),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firstprivate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(x)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lastprivate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(z)</a:t>
            </a:r>
          </a:p>
          <a:p>
            <a:r>
              <a:rPr lang="nn-NO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 {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a[i] = x++;</a:t>
            </a:r>
          </a:p>
          <a:p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printf(</a:t>
            </a:r>
            <a:r>
              <a:rPr lang="pt-BR" sz="1400" dirty="0">
                <a:solidFill>
                  <a:srgbClr val="A31515"/>
                </a:solidFill>
                <a:latin typeface="Consolas" panose="020B0609020204030204" pitchFamily="49" charset="0"/>
              </a:rPr>
              <a:t>"%d, %d, %d \n"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, i, a[i], x);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z = x;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y = x;</a:t>
            </a:r>
          </a:p>
          <a:p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printf(</a:t>
            </a:r>
            <a:r>
              <a:rPr lang="pt-BR" sz="1400" dirty="0">
                <a:solidFill>
                  <a:srgbClr val="A31515"/>
                </a:solidFill>
                <a:latin typeface="Consolas" panose="020B0609020204030204" pitchFamily="49" charset="0"/>
              </a:rPr>
              <a:t>"\n%d, %d, %d, %d, %d \n"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, 0, a[i], x, y, z);</a:t>
            </a:r>
          </a:p>
          <a:p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4469288" y="1323892"/>
            <a:ext cx="4536504" cy="16004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/>
              <a:t>0, 15, 16</a:t>
            </a:r>
          </a:p>
          <a:p>
            <a:r>
              <a:rPr lang="pl-PL" sz="1400" dirty="0"/>
              <a:t>2, 15, 16</a:t>
            </a:r>
          </a:p>
          <a:p>
            <a:r>
              <a:rPr lang="pl-PL" sz="1400" dirty="0"/>
              <a:t>1, 16, 17</a:t>
            </a:r>
          </a:p>
          <a:p>
            <a:r>
              <a:rPr lang="pl-PL" sz="1400" dirty="0"/>
              <a:t>3, 16, 17</a:t>
            </a:r>
          </a:p>
          <a:p>
            <a:r>
              <a:rPr lang="pl-PL" sz="1400" dirty="0"/>
              <a:t>4, 15, 16</a:t>
            </a:r>
          </a:p>
          <a:p>
            <a:endParaRPr lang="pl-PL" sz="1400" dirty="0"/>
          </a:p>
          <a:p>
            <a:r>
              <a:rPr lang="pl-PL" sz="1400" dirty="0"/>
              <a:t>0, 15, 15, 15, 16</a:t>
            </a:r>
            <a:endParaRPr lang="pl-PL" sz="14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460343" y="892929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Wyjście: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2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err="1"/>
              <a:t>Pragama</a:t>
            </a:r>
            <a:r>
              <a:rPr lang="pl-PL" sz="2800" dirty="0"/>
              <a:t> </a:t>
            </a:r>
            <a:r>
              <a:rPr lang="pl-PL" sz="2800" dirty="0" err="1"/>
              <a:t>firsprivate</a:t>
            </a:r>
            <a:r>
              <a:rPr lang="pl-PL" sz="2800" dirty="0"/>
              <a:t> i </a:t>
            </a:r>
            <a:r>
              <a:rPr lang="pl-PL" sz="2800" dirty="0" err="1" smtClean="0"/>
              <a:t>lastprivate</a:t>
            </a:r>
            <a:r>
              <a:rPr lang="pl-PL" sz="2800" dirty="0" smtClean="0"/>
              <a:t> - komentarze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07504" y="836711"/>
            <a:ext cx="8856984" cy="5884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„</a:t>
            </a:r>
            <a:r>
              <a:rPr lang="pl-PL" dirty="0" err="1" smtClean="0"/>
              <a:t>firstprivate</a:t>
            </a:r>
            <a:r>
              <a:rPr lang="pl-PL" dirty="0" smtClean="0"/>
              <a:t>” 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Zmienne „</a:t>
            </a:r>
            <a:r>
              <a:rPr lang="pl-PL" dirty="0" err="1" smtClean="0"/>
              <a:t>private</a:t>
            </a:r>
            <a:r>
              <a:rPr lang="pl-PL" dirty="0" smtClean="0"/>
              <a:t>” są nieokreślone podczas startu regionu współbieżnego. Można je zainicjalizować wewnątrz bloku lub wskazać za pomocą klauzuli „</a:t>
            </a:r>
            <a:r>
              <a:rPr lang="pl-PL" dirty="0" err="1" smtClean="0"/>
              <a:t>firstprivate</a:t>
            </a:r>
            <a:r>
              <a:rPr lang="pl-PL" dirty="0" smtClean="0"/>
              <a:t>”, że początkową wartością zmiennej prywatnej w każdym wątku ma być jej wartość „sprzed” regionu współbieżnego</a:t>
            </a:r>
            <a:r>
              <a:rPr lang="pl-PL" dirty="0" smtClean="0"/>
              <a:t>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„</a:t>
            </a:r>
            <a:r>
              <a:rPr lang="pl-PL" dirty="0" err="1" smtClean="0"/>
              <a:t>lastprivate</a:t>
            </a:r>
            <a:r>
              <a:rPr lang="pl-PL" dirty="0" smtClean="0"/>
              <a:t>”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Zmiennej globalnej przypisuje się rezultat ostatniej iteracji współbieżnie wykonywanej instrukcji „for”.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436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Model programowania </a:t>
            </a:r>
            <a:r>
              <a:rPr lang="pl-PL" dirty="0" err="1" smtClean="0"/>
              <a:t>OpenMP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81-9530-4866-B2BD-B0392136AD4A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07504" y="1412776"/>
            <a:ext cx="8640960" cy="3312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3200" dirty="0" smtClean="0"/>
              <a:t>Współbieżność jest oparta na modelu współdzielonej pamięci i mechanizmie wątków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3200" dirty="0" smtClean="0"/>
              <a:t>Współbieżność jest kontrolowana przez programistę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3200" dirty="0" smtClean="0"/>
              <a:t>Definiowanie mechanizmów współbieżności jest oparte na dyrektywach kompilatora wbudowanych w kod programu.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3200" dirty="0" smtClean="0"/>
              <a:t>  Jeśli w programie jest wyłączone wsparcie </a:t>
            </a:r>
            <a:r>
              <a:rPr lang="pl-PL" sz="3200" dirty="0" err="1" smtClean="0"/>
              <a:t>OpenMP</a:t>
            </a:r>
            <a:r>
              <a:rPr lang="pl-PL" sz="3200" dirty="0" smtClean="0"/>
              <a:t> program wykonuje się sekwencyjnie.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286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56" y="3861048"/>
            <a:ext cx="9036091" cy="23892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Współbieżność typu </a:t>
            </a:r>
            <a:r>
              <a:rPr lang="pl-PL" dirty="0" err="1" smtClean="0"/>
              <a:t>Fork-Join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S. Samolej: </a:t>
            </a:r>
            <a:r>
              <a:rPr lang="pl-PL" dirty="0" err="1" smtClean="0"/>
              <a:t>OpenMP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81-9530-4866-B2BD-B0392136AD4A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89856" y="915163"/>
            <a:ext cx="8496944" cy="3312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</a:t>
            </a:r>
            <a:r>
              <a:rPr kumimoji="0" lang="pl-PL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zgodny z </a:t>
            </a:r>
            <a:r>
              <a:rPr kumimoji="0" lang="pl-PL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OpenMP</a:t>
            </a:r>
            <a:r>
              <a:rPr kumimoji="0" lang="pl-PL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rozpoczyna się jako pojedynczy proces. Główny wątek programu wykonuje się sekwencyjnie dopóki nie zostanie zainicjowany pierwszy współbieżny region.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3200" noProof="0" dirty="0" smtClean="0"/>
              <a:t>W chwili inicjacji regionu współbieżnego główny wątek: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3200" dirty="0" smtClean="0"/>
              <a:t>Twor</a:t>
            </a:r>
            <a:r>
              <a:rPr kumimoji="0" lang="pl-PL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zy grupę wątków z zastosowaniem mechanizmu rozgałęzienia (</a:t>
            </a:r>
            <a:r>
              <a:rPr kumimoji="0" lang="pl-PL" sz="32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fork</a:t>
            </a:r>
            <a:r>
              <a:rPr kumimoji="0" lang="pl-PL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3200" dirty="0" smtClean="0"/>
              <a:t>Pozostaje nadrzędnym wątkiem (master) i otrzymuje identyfikator 0.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Instrukcje</a:t>
            </a:r>
            <a:r>
              <a:rPr kumimoji="0" lang="pl-PL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zawarte w regionie współbieżnym są wykonywane współbieżnie przez utworzone wątki.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3200" noProof="0" dirty="0" smtClean="0"/>
              <a:t>Na wszystkich wątkach jest założona niejawna bariera. </a:t>
            </a:r>
            <a:r>
              <a:rPr lang="pl-PL" sz="3200" dirty="0" smtClean="0"/>
              <a:t>Na barierze następuje synchronizacja, zakończenie wykonywania obliczeń przez wątki, a następnie przekazanie sterowania do wątku nadrzędnego. 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395536" y="616958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Czerwony</a:t>
            </a:r>
            <a:r>
              <a:rPr lang="pl-PL" dirty="0" smtClean="0"/>
              <a:t> to wątek główny.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023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380" y="697834"/>
            <a:ext cx="8075240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Wejście/wyjście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81-9530-4866-B2BD-B0392136AD4A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07504" y="1412776"/>
            <a:ext cx="8856984" cy="14401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3200" dirty="0" err="1" smtClean="0"/>
              <a:t>OpenMP</a:t>
            </a:r>
            <a:r>
              <a:rPr lang="pl-PL" sz="3200" dirty="0" smtClean="0"/>
              <a:t> nie specyfikuje współbieżnego wejścia/wyjścia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3200" dirty="0" smtClean="0"/>
              <a:t>Programista ma zapewnić poprawność operacji </a:t>
            </a:r>
            <a:r>
              <a:rPr lang="pl-PL" sz="3200" dirty="0" err="1" smtClean="0"/>
              <a:t>wej</a:t>
            </a:r>
            <a:r>
              <a:rPr lang="pl-PL" sz="3200" dirty="0" smtClean="0"/>
              <a:t>/wyj w kontekście programu wielowątkowego.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529208" y="3312536"/>
            <a:ext cx="807524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Model pamięci</a:t>
            </a:r>
            <a:endParaRPr lang="pl-PL" dirty="0"/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07504" y="3869477"/>
            <a:ext cx="8784976" cy="2034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3200" dirty="0" smtClean="0"/>
              <a:t>Wątki mogą „</a:t>
            </a:r>
            <a:r>
              <a:rPr lang="pl-PL" sz="3200" dirty="0" err="1" smtClean="0"/>
              <a:t>cash’ować</a:t>
            </a:r>
            <a:r>
              <a:rPr lang="pl-PL" sz="3200" dirty="0" smtClean="0"/>
              <a:t>” ich dane w czasie wykonywania i nie jest wymagane utrzymywanie spójności z rzeczywistą pamięcią przez cały czas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3200" dirty="0" smtClean="0"/>
              <a:t>Kiedy wartość danych ma być aktualna w realnej pamięci i widoczna dla wszystkich wątków, to programista ma o to zadbać.</a:t>
            </a:r>
          </a:p>
        </p:txBody>
      </p:sp>
    </p:spTree>
    <p:extLst>
      <p:ext uri="{BB962C8B-B14F-4D97-AF65-F5344CB8AC3E}">
        <p14:creationId xmlns:p14="http://schemas.microsoft.com/office/powerpoint/2010/main" val="429013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Pierwszy program </a:t>
            </a:r>
            <a:r>
              <a:rPr lang="pl-PL" sz="2800" dirty="0" err="1" smtClean="0"/>
              <a:t>OpenMP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908720"/>
            <a:ext cx="4176464" cy="28931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stdio.h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omp.h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parallel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l-PL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ID =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omp_get_thread_num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pl-PL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"Hello(%d) "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, ID);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"World(%d) \n"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ID);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l-PL" sz="14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352595" y="1628800"/>
            <a:ext cx="453650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Hello(0) Hello(1) World(0) </a:t>
            </a:r>
          </a:p>
          <a:p>
            <a:r>
              <a:rPr lang="en-US" sz="1400" dirty="0"/>
              <a:t>Hello(2) World(1) </a:t>
            </a:r>
          </a:p>
          <a:p>
            <a:r>
              <a:rPr lang="en-US" sz="1400" dirty="0"/>
              <a:t>World(2) </a:t>
            </a:r>
          </a:p>
          <a:p>
            <a:r>
              <a:rPr lang="en-US" sz="1400" dirty="0"/>
              <a:t>Hello(4) World(4) </a:t>
            </a:r>
          </a:p>
          <a:p>
            <a:r>
              <a:rPr lang="en-US" sz="1400" dirty="0"/>
              <a:t>Hello(3) World(3) </a:t>
            </a:r>
          </a:p>
          <a:p>
            <a:r>
              <a:rPr lang="en-US" sz="1400" dirty="0"/>
              <a:t>Hello(5) World(5) </a:t>
            </a:r>
          </a:p>
          <a:p>
            <a:r>
              <a:rPr lang="en-US" sz="1400" dirty="0"/>
              <a:t>Hello(6) World(6) </a:t>
            </a:r>
          </a:p>
          <a:p>
            <a:r>
              <a:rPr lang="en-US" sz="1400" dirty="0"/>
              <a:t>Hello(7) World(7) </a:t>
            </a:r>
            <a:endParaRPr lang="pl-PL" sz="14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4716016" y="112474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Wyjście: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83568" y="4581128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Fragment programu objęty zasięgiem dyrektywy „</a:t>
            </a:r>
            <a:r>
              <a:rPr lang="pl-PL" dirty="0" err="1" smtClean="0"/>
              <a:t>pragma</a:t>
            </a:r>
            <a:r>
              <a:rPr lang="pl-PL" dirty="0" smtClean="0"/>
              <a:t> </a:t>
            </a:r>
            <a:r>
              <a:rPr lang="pl-PL" dirty="0" err="1" smtClean="0"/>
              <a:t>omp</a:t>
            </a:r>
            <a:r>
              <a:rPr lang="pl-PL" dirty="0" smtClean="0"/>
              <a:t> </a:t>
            </a:r>
            <a:r>
              <a:rPr lang="pl-PL" dirty="0" err="1" smtClean="0"/>
              <a:t>parallel</a:t>
            </a:r>
            <a:r>
              <a:rPr lang="pl-PL" dirty="0" smtClean="0"/>
              <a:t>” jest automatycznie dekomponowany na zbiór wątków ustalony jako zmienna systemowa lub odpowiadający ilości rdzeni procesora.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Funkcja „</a:t>
            </a:r>
            <a:r>
              <a:rPr lang="pl-PL" dirty="0" err="1" smtClean="0"/>
              <a:t>omp_get_thread_num</a:t>
            </a:r>
            <a:r>
              <a:rPr lang="pl-PL" dirty="0" smtClean="0"/>
              <a:t>()” zwraca bieżący numer wątku.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384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2617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Czy można zrównoleglić wykonywanie pętli „for”?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81-9530-4866-B2BD-B0392136AD4A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51520" y="2774538"/>
            <a:ext cx="417646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for (i=1; i&lt;n; i++)</a:t>
            </a:r>
          </a:p>
          <a:p>
            <a:r>
              <a:rPr lang="pl-PL" dirty="0"/>
              <a:t>{</a:t>
            </a:r>
          </a:p>
          <a:p>
            <a:r>
              <a:rPr lang="pl-PL" dirty="0"/>
              <a:t> </a:t>
            </a:r>
            <a:r>
              <a:rPr lang="pl-PL" dirty="0" smtClean="0"/>
              <a:t>  a[i</a:t>
            </a:r>
            <a:r>
              <a:rPr lang="pl-PL" dirty="0"/>
              <a:t>] = 2 * a[i-1];</a:t>
            </a:r>
          </a:p>
          <a:p>
            <a:r>
              <a:rPr lang="pl-PL" dirty="0"/>
              <a:t>}</a:t>
            </a:r>
            <a:endParaRPr lang="pl-PL" sz="14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763688" y="2101683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Nie?</a:t>
            </a:r>
            <a:endParaRPr lang="pl-PL" sz="24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644008" y="2780684"/>
            <a:ext cx="417646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for (i=1; i&lt;n; i++)</a:t>
            </a:r>
          </a:p>
          <a:p>
            <a:r>
              <a:rPr lang="pl-PL" dirty="0"/>
              <a:t>{</a:t>
            </a:r>
          </a:p>
          <a:p>
            <a:r>
              <a:rPr lang="pl-PL" dirty="0" smtClean="0"/>
              <a:t>   b[i</a:t>
            </a:r>
            <a:r>
              <a:rPr lang="pl-PL" dirty="0"/>
              <a:t>] = (a[i] - a[i-1]) * 0.5;</a:t>
            </a:r>
          </a:p>
          <a:p>
            <a:r>
              <a:rPr lang="pl-PL" dirty="0"/>
              <a:t>}</a:t>
            </a:r>
            <a:endParaRPr lang="pl-PL" sz="1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228184" y="209169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Tak?</a:t>
            </a:r>
            <a:endParaRPr lang="pl-PL" sz="24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4644008" y="4599224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 </a:t>
            </a:r>
            <a:r>
              <a:rPr lang="pl-PL" sz="2400" dirty="0" smtClean="0"/>
              <a:t>Iteracje są niezależne od siebie!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6075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Przykład zrównoleglenia pętli „for”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908720"/>
            <a:ext cx="4176464" cy="41857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stdio.h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omp.h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define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10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a[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], b[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i;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parallel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default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none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), \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(i),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shared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a,b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 {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a[i] = (i + 1) * 1.0f;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b[i] = (i + 1) * 2.0f;</a:t>
            </a:r>
          </a:p>
          <a:p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printf(</a:t>
            </a:r>
            <a:r>
              <a:rPr lang="pt-BR" sz="1400" dirty="0">
                <a:solidFill>
                  <a:srgbClr val="A31515"/>
                </a:solidFill>
                <a:latin typeface="Consolas" panose="020B0609020204030204" pitchFamily="49" charset="0"/>
              </a:rPr>
              <a:t>"%d, %f, %f \n"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, i + 1, a[i], b[i]);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l-PL" sz="14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469288" y="1323892"/>
            <a:ext cx="4536504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/>
              <a:t>1, 1.000000, 2.000000</a:t>
            </a:r>
          </a:p>
          <a:p>
            <a:r>
              <a:rPr lang="pl-PL" sz="1400" dirty="0"/>
              <a:t>2, 2.000000, 4.000000</a:t>
            </a:r>
          </a:p>
          <a:p>
            <a:r>
              <a:rPr lang="pl-PL" sz="1400" dirty="0"/>
              <a:t>3, 3.000000, 6.000000</a:t>
            </a:r>
          </a:p>
          <a:p>
            <a:r>
              <a:rPr lang="pl-PL" sz="1400" dirty="0"/>
              <a:t>6, 6.000000, 12.000000</a:t>
            </a:r>
          </a:p>
          <a:p>
            <a:r>
              <a:rPr lang="pl-PL" sz="1400" dirty="0"/>
              <a:t>4, 4.000000, 8.000000</a:t>
            </a:r>
          </a:p>
          <a:p>
            <a:r>
              <a:rPr lang="pl-PL" sz="1400" dirty="0"/>
              <a:t>8, 8.000000, 16.000000</a:t>
            </a:r>
          </a:p>
          <a:p>
            <a:r>
              <a:rPr lang="pl-PL" sz="1400" dirty="0"/>
              <a:t>5, 5.000000, 10.000000</a:t>
            </a:r>
          </a:p>
          <a:p>
            <a:r>
              <a:rPr lang="pl-PL" sz="1400" dirty="0"/>
              <a:t>9, 9.000000, 18.000000</a:t>
            </a:r>
          </a:p>
          <a:p>
            <a:r>
              <a:rPr lang="pl-PL" sz="1400" dirty="0"/>
              <a:t>10, 10.000000, 20.000000</a:t>
            </a:r>
          </a:p>
          <a:p>
            <a:r>
              <a:rPr lang="pl-PL" sz="1400" dirty="0"/>
              <a:t>7, 7.000000, 14.000000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4460343" y="892929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Wyjście: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63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Przykład zrównoleglenia pętli „for” - komentarze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07504" y="836711"/>
            <a:ext cx="8856984" cy="5884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„#</a:t>
            </a:r>
            <a:r>
              <a:rPr lang="pl-PL" dirty="0" err="1"/>
              <a:t>pragma</a:t>
            </a:r>
            <a:r>
              <a:rPr lang="pl-PL" dirty="0"/>
              <a:t> </a:t>
            </a:r>
            <a:r>
              <a:rPr lang="pl-PL" dirty="0" err="1"/>
              <a:t>omp</a:t>
            </a:r>
            <a:r>
              <a:rPr lang="pl-PL" dirty="0"/>
              <a:t> </a:t>
            </a:r>
            <a:r>
              <a:rPr lang="pl-PL" dirty="0" smtClean="0"/>
              <a:t>for” w </a:t>
            </a:r>
            <a:r>
              <a:rPr lang="pl-PL" dirty="0" err="1" smtClean="0"/>
              <a:t>prwadza</a:t>
            </a:r>
            <a:r>
              <a:rPr lang="pl-PL" dirty="0" smtClean="0"/>
              <a:t> region współbieżnego wykonywania </a:t>
            </a:r>
            <a:r>
              <a:rPr lang="pl-PL" smtClean="0"/>
              <a:t>pętli for</a:t>
            </a:r>
            <a:endParaRPr lang="pl-PL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Klauzule zastosowane w przykładowym programie: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„</a:t>
            </a:r>
            <a:r>
              <a:rPr lang="pl-PL" dirty="0" err="1" smtClean="0"/>
              <a:t>default</a:t>
            </a:r>
            <a:r>
              <a:rPr lang="pl-PL" dirty="0" smtClean="0"/>
              <a:t>”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Dostępne parametry: „</a:t>
            </a:r>
            <a:r>
              <a:rPr lang="pl-PL" dirty="0" err="1" smtClean="0"/>
              <a:t>shared</a:t>
            </a:r>
            <a:r>
              <a:rPr lang="pl-PL" dirty="0" smtClean="0"/>
              <a:t>” lub „</a:t>
            </a:r>
            <a:r>
              <a:rPr lang="pl-PL" dirty="0" err="1" smtClean="0"/>
              <a:t>none</a:t>
            </a:r>
            <a:r>
              <a:rPr lang="pl-PL" dirty="0" smtClean="0"/>
              <a:t>”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err="1" smtClean="0"/>
              <a:t>default</a:t>
            </a:r>
            <a:r>
              <a:rPr lang="pl-PL" dirty="0" smtClean="0"/>
              <a:t>(</a:t>
            </a:r>
            <a:r>
              <a:rPr lang="pl-PL" dirty="0" err="1" smtClean="0"/>
              <a:t>shared</a:t>
            </a:r>
            <a:r>
              <a:rPr lang="pl-PL" dirty="0" smtClean="0"/>
              <a:t>) – wszystkie zmienne w regionie są uważane za dzielone, chyba, że wskażemy, które mają być prywatne (należące tylko do danego wątku)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err="1" smtClean="0"/>
              <a:t>default</a:t>
            </a:r>
            <a:r>
              <a:rPr lang="pl-PL" dirty="0" smtClean="0"/>
              <a:t>(</a:t>
            </a:r>
            <a:r>
              <a:rPr lang="pl-PL" dirty="0" err="1" smtClean="0"/>
              <a:t>none</a:t>
            </a:r>
            <a:r>
              <a:rPr lang="pl-PL" dirty="0" smtClean="0"/>
              <a:t>) – programista musi jawnie wskazać dla wszystkich zmiennych, czy mają być współdzielone, czy prywatne dla wątków.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„</a:t>
            </a:r>
            <a:r>
              <a:rPr lang="pl-PL" dirty="0" err="1" smtClean="0"/>
              <a:t>shared</a:t>
            </a:r>
            <a:r>
              <a:rPr lang="pl-PL" dirty="0" smtClean="0"/>
              <a:t>”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Określa, które ze zmiennych we współbieżnym regionie mają być współdzielone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„</a:t>
            </a:r>
            <a:r>
              <a:rPr lang="pl-PL" dirty="0" err="1" smtClean="0"/>
              <a:t>private</a:t>
            </a:r>
            <a:r>
              <a:rPr lang="pl-PL" dirty="0" smtClean="0"/>
              <a:t>”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dirty="0" smtClean="0"/>
              <a:t>Określa, które ze zmiennych we współbieżnym regionie mają być prywatne dla wątku.</a:t>
            </a:r>
          </a:p>
        </p:txBody>
      </p:sp>
    </p:spTree>
    <p:extLst>
      <p:ext uri="{BB962C8B-B14F-4D97-AF65-F5344CB8AC3E}">
        <p14:creationId xmlns:p14="http://schemas.microsoft.com/office/powerpoint/2010/main" val="224947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err="1" smtClean="0"/>
              <a:t>Fork</a:t>
            </a:r>
            <a:r>
              <a:rPr lang="pl-PL" sz="2800" dirty="0" smtClean="0"/>
              <a:t> – </a:t>
            </a:r>
            <a:r>
              <a:rPr lang="pl-PL" sz="2800" dirty="0" err="1" smtClean="0"/>
              <a:t>Join</a:t>
            </a:r>
            <a:r>
              <a:rPr lang="pl-PL" sz="2800" dirty="0" smtClean="0"/>
              <a:t>, </a:t>
            </a:r>
            <a:r>
              <a:rPr lang="pl-PL" sz="2800" dirty="0" err="1" smtClean="0"/>
              <a:t>Fork</a:t>
            </a:r>
            <a:r>
              <a:rPr lang="pl-PL" sz="2800" dirty="0" smtClean="0"/>
              <a:t> - </a:t>
            </a:r>
            <a:r>
              <a:rPr lang="pl-PL" sz="2800" dirty="0" err="1" smtClean="0"/>
              <a:t>Join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OpenMP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58899" y="795163"/>
            <a:ext cx="4176464" cy="56938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stdio.h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pl-PL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omp.h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define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10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a[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], b[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], c[</a:t>
            </a:r>
            <a:r>
              <a:rPr lang="pl-PL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i, TID,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nthreads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omp_set_num_threads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(3);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parallel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default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none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),\ </a:t>
            </a:r>
            <a:r>
              <a:rPr lang="pl-PL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shared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a,b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 {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a[i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(i + 1) * 1.0;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b[i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(i + 1) * 2.0;</a:t>
            </a:r>
          </a:p>
          <a:p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#pragma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parallel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default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(none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  <a:r>
              <a:rPr lang="pl-PL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\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i,TID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), shared(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a,b,c,nthreads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TID =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omp_get_thread_num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pl-PL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(TID == 0) {</a:t>
            </a:r>
          </a:p>
          <a:p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nthreads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omp_get_num_threads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"Number of threads = (%d) \n"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nthreads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"Thread %d starting \n"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TID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499992" y="3344793"/>
            <a:ext cx="4536504" cy="31085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Thread 2 starting </a:t>
            </a:r>
          </a:p>
          <a:p>
            <a:r>
              <a:rPr lang="en-US" sz="1400" dirty="0"/>
              <a:t>Thread 1 starting </a:t>
            </a:r>
          </a:p>
          <a:p>
            <a:r>
              <a:rPr lang="en-US" sz="1400" dirty="0"/>
              <a:t>Number of threads = (3) </a:t>
            </a:r>
          </a:p>
          <a:p>
            <a:r>
              <a:rPr lang="en-US" sz="1400" dirty="0"/>
              <a:t>1, 5, 5.000000, 10.000000, 15.000000 </a:t>
            </a:r>
          </a:p>
          <a:p>
            <a:r>
              <a:rPr lang="en-US" sz="1400" dirty="0"/>
              <a:t>2, 8, 8.000000, 16.000000, 24.000000 </a:t>
            </a:r>
          </a:p>
          <a:p>
            <a:r>
              <a:rPr lang="en-US" sz="1400" dirty="0"/>
              <a:t>1, 6, 6.000000, 12.000000, 18.000000 </a:t>
            </a:r>
          </a:p>
          <a:p>
            <a:r>
              <a:rPr lang="en-US" sz="1400" dirty="0"/>
              <a:t>Thread 0 starting </a:t>
            </a:r>
          </a:p>
          <a:p>
            <a:r>
              <a:rPr lang="en-US" sz="1400" dirty="0"/>
              <a:t>2, 9, 9.000000, 18.000000, 27.000000 </a:t>
            </a:r>
          </a:p>
          <a:p>
            <a:r>
              <a:rPr lang="en-US" sz="1400" dirty="0"/>
              <a:t>1, 7, 7.000000, 14.000000, 21.000000 </a:t>
            </a:r>
          </a:p>
          <a:p>
            <a:r>
              <a:rPr lang="en-US" sz="1400" dirty="0"/>
              <a:t>2, 10, 10.000000, 20.000000, 30.000000 </a:t>
            </a:r>
          </a:p>
          <a:p>
            <a:r>
              <a:rPr lang="en-US" sz="1400" dirty="0"/>
              <a:t>0, 1, 1.000000, 2.000000, 3.000000 </a:t>
            </a:r>
          </a:p>
          <a:p>
            <a:r>
              <a:rPr lang="en-US" sz="1400" dirty="0"/>
              <a:t>0, 2, 2.000000, 4.000000, 6.000000 </a:t>
            </a:r>
          </a:p>
          <a:p>
            <a:r>
              <a:rPr lang="en-US" sz="1400" dirty="0"/>
              <a:t>0, 3, 3.000000, 6.000000, 9.000000 </a:t>
            </a:r>
          </a:p>
          <a:p>
            <a:r>
              <a:rPr lang="en-US" sz="1400" dirty="0"/>
              <a:t>0, 4, 4.000000, 8.000000, 12.000000 </a:t>
            </a:r>
            <a:endParaRPr lang="pl-PL" sz="14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499992" y="292494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Wyjście: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499992" y="813809"/>
            <a:ext cx="453650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pl-PL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pragma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omp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l-PL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endParaRPr lang="pl-PL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(i = 0; i &lt; </a:t>
            </a:r>
            <a:r>
              <a:rPr lang="nn-NO" sz="1400" dirty="0">
                <a:solidFill>
                  <a:srgbClr val="6F008A"/>
                </a:solidFill>
                <a:latin typeface="Consolas" panose="020B0609020204030204" pitchFamily="49" charset="0"/>
              </a:rPr>
              <a:t>N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 {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c[i] = a[i] + b[i];</a:t>
            </a:r>
          </a:p>
          <a:p>
            <a:r>
              <a:rPr lang="pl-PL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l-PL" sz="1400" dirty="0">
                <a:solidFill>
                  <a:srgbClr val="A31515"/>
                </a:solidFill>
                <a:latin typeface="Consolas" panose="020B0609020204030204" pitchFamily="49" charset="0"/>
              </a:rPr>
              <a:t>"%d, %d, %f, %f, %f \n"</a:t>
            </a:r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, TID, i + 1, a[i], b[i], c[i]);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pl-PL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408593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4359</TotalTime>
  <Words>2219</Words>
  <Application>Microsoft Office PowerPoint</Application>
  <PresentationFormat>Pokaz na ekranie (4:3)</PresentationFormat>
  <Paragraphs>390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Arial</vt:lpstr>
      <vt:lpstr>Calibri</vt:lpstr>
      <vt:lpstr>Consolas</vt:lpstr>
      <vt:lpstr>Motyw pakietu Office</vt:lpstr>
      <vt:lpstr>Standard OpenMP</vt:lpstr>
      <vt:lpstr>Model programowania OpenMP</vt:lpstr>
      <vt:lpstr>Współbieżność typu Fork-Join</vt:lpstr>
      <vt:lpstr>Wejście/wyjście</vt:lpstr>
      <vt:lpstr>Pierwszy program OpenMP</vt:lpstr>
      <vt:lpstr>Czy można zrównoleglić wykonywanie pętli „for”?</vt:lpstr>
      <vt:lpstr>Przykład zrównoleglenia pętli „for”</vt:lpstr>
      <vt:lpstr>Przykład zrównoleglenia pętli „for” - komentarze</vt:lpstr>
      <vt:lpstr>Fork – Join, Fork - Join</vt:lpstr>
      <vt:lpstr>Fork-Join, Fork-Join - komentarze</vt:lpstr>
      <vt:lpstr>Problem sumowania wyników z współbieżnej pętli „for” </vt:lpstr>
      <vt:lpstr>Problem sumowania wyników z współbieżnej pętli „for” - komentarze </vt:lpstr>
      <vt:lpstr>Problem sumowania wyników z współbieżnej pętli „for” - rozwiązanie z zastosowaniem klauzuli redukcji </vt:lpstr>
      <vt:lpstr>Sekwencyjne rozwiązanie sortowania przez zliczanie </vt:lpstr>
      <vt:lpstr>Proste współbieżne rozwiązanie  sortowania przez zliczanie </vt:lpstr>
      <vt:lpstr>Współbieżne rozwiązanie  sortowania przez zliczanie z zastosowaniem N2 wątków </vt:lpstr>
      <vt:lpstr>Pragama firsprivate i lastprivate</vt:lpstr>
      <vt:lpstr>Pragama firsprivate i lastprivate - komentarze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Semafory, pamięć dzielona i kolejki komunikatów</dc:title>
  <dc:creator>ssamolej</dc:creator>
  <cp:lastModifiedBy>Slawomir Samolej</cp:lastModifiedBy>
  <cp:revision>251</cp:revision>
  <dcterms:created xsi:type="dcterms:W3CDTF">2013-03-15T16:27:06Z</dcterms:created>
  <dcterms:modified xsi:type="dcterms:W3CDTF">2018-03-14T21:28:36Z</dcterms:modified>
</cp:coreProperties>
</file>