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4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283" r:id="rId20"/>
    <p:sldId id="286" r:id="rId21"/>
    <p:sldId id="285" r:id="rId22"/>
    <p:sldId id="287" r:id="rId23"/>
    <p:sldId id="288" r:id="rId24"/>
    <p:sldId id="289" r:id="rId25"/>
    <p:sldId id="290" r:id="rId26"/>
    <p:sldId id="291" r:id="rId27"/>
    <p:sldId id="292" r:id="rId28"/>
    <p:sldId id="294" r:id="rId29"/>
    <p:sldId id="293" r:id="rId30"/>
    <p:sldId id="297" r:id="rId31"/>
    <p:sldId id="298" r:id="rId32"/>
    <p:sldId id="299" r:id="rId33"/>
    <p:sldId id="300" r:id="rId34"/>
    <p:sldId id="296" r:id="rId35"/>
    <p:sldId id="301" r:id="rId36"/>
    <p:sldId id="302" r:id="rId37"/>
    <p:sldId id="303" r:id="rId38"/>
    <p:sldId id="311" r:id="rId39"/>
    <p:sldId id="312" r:id="rId40"/>
    <p:sldId id="325" r:id="rId41"/>
    <p:sldId id="316" r:id="rId42"/>
    <p:sldId id="317" r:id="rId43"/>
    <p:sldId id="319" r:id="rId44"/>
    <p:sldId id="320" r:id="rId45"/>
    <p:sldId id="326" r:id="rId46"/>
    <p:sldId id="321" r:id="rId47"/>
    <p:sldId id="322" r:id="rId48"/>
    <p:sldId id="323" r:id="rId49"/>
    <p:sldId id="324" r:id="rId5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8B8-EBE5-4CE8-B280-A8F566635639}" type="datetimeFigureOut">
              <a:rPr lang="pl-PL" smtClean="0"/>
              <a:t>2016-02-24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1CE-4CA3-4E08-B401-779ECA77AB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5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631CE-4CA3-4E08-B401-779ECA77AB0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140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631CE-4CA3-4E08-B401-779ECA77AB06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37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AFEE-38F4-4669-A733-ED2DFAFDDB24}" type="datetime1">
              <a:rPr lang="pl-PL" smtClean="0"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8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5052-70C3-4EF3-B303-8451C58A58EA}" type="datetime1">
              <a:rPr lang="pl-PL" smtClean="0"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3D19E-A0F2-446B-BFB9-B7211C1C43C4}" type="datetime1">
              <a:rPr lang="pl-PL" smtClean="0"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3CF6-99CA-4009-BA06-DED37A4A7CD8}" type="datetime1">
              <a:rPr lang="pl-PL" smtClean="0"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8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8696-4F39-4084-97C6-AACB2448F53F}" type="datetime1">
              <a:rPr lang="pl-PL" smtClean="0"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69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0E78F-261A-4D11-8C3F-7BA098E8CD66}" type="datetime1">
              <a:rPr lang="pl-PL" smtClean="0"/>
              <a:t>2016-02-26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5A12-E250-423D-8C28-E3A3F4A9F422}" type="datetime1">
              <a:rPr lang="pl-PL" smtClean="0"/>
              <a:t>2016-02-26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7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763B-5159-43D5-94F0-EC3B9EEC7342}" type="datetime1">
              <a:rPr lang="pl-PL" smtClean="0"/>
              <a:t>2016-02-26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A118-D440-481A-967C-CA639B76C193}" type="datetime1">
              <a:rPr lang="pl-PL" smtClean="0"/>
              <a:t>2016-02-26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7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8E0-C151-4E22-89DC-5FFB7BE16447}" type="datetime1">
              <a:rPr lang="pl-PL" smtClean="0"/>
              <a:t>2016-02-26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DEE4-60F5-44C9-9517-29B42DDA9E29}" type="datetime1">
              <a:rPr lang="pl-PL" smtClean="0"/>
              <a:t>2016-02-26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A2B2-E351-460D-933D-80466FFC9143}" type="datetime1">
              <a:rPr lang="pl-PL" smtClean="0"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0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 smtClean="0"/>
              <a:t>Wątki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Program przedmiotu oparto w części na materiałach opublikowanych na: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  <a:hlinkClick r:id="rId2"/>
              </a:rPr>
              <a:t>http://wazniak.mimuw.edu.pl/</a:t>
            </a:r>
            <a:endParaRPr lang="pl-PL" sz="25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oraz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 smtClean="0">
                <a:solidFill>
                  <a:prstClr val="black">
                    <a:tint val="75000"/>
                  </a:prstClr>
                </a:solidFill>
              </a:rPr>
              <a:t>na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materiałach opracowanych przez 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Jędrzeja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Ułasiewicza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jedrzej.ulasiewicz.staff.iiar.pwr.wroc.pl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490066"/>
          </a:xfrm>
        </p:spPr>
        <p:txBody>
          <a:bodyPr>
            <a:noAutofit/>
          </a:bodyPr>
          <a:lstStyle/>
          <a:p>
            <a:r>
              <a:rPr lang="pl-PL" sz="2800" dirty="0" smtClean="0"/>
              <a:t>Sprawdzenie, czy wątki się przełączają?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92696"/>
            <a:ext cx="4392488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pthread.h</a:t>
            </a:r>
            <a:r>
              <a:rPr lang="pl-PL" sz="1600" dirty="0"/>
              <a:t>&gt;</a:t>
            </a:r>
          </a:p>
          <a:p>
            <a:endParaRPr lang="pl-PL" sz="1600" dirty="0"/>
          </a:p>
          <a:p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thread_function</a:t>
            </a:r>
            <a:r>
              <a:rPr lang="pl-PL" sz="1600" dirty="0"/>
              <a:t>(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arg</a:t>
            </a:r>
            <a:r>
              <a:rPr lang="pl-PL" sz="1600" dirty="0"/>
              <a:t>);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 1;</a:t>
            </a:r>
          </a:p>
          <a:p>
            <a:endParaRPr lang="pl-PL" sz="1600" dirty="0"/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 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res</a:t>
            </a:r>
            <a:r>
              <a:rPr lang="pl-PL" sz="1600" dirty="0" smtClean="0"/>
              <a:t>;    </a:t>
            </a:r>
            <a:r>
              <a:rPr lang="pl-PL" sz="1600" dirty="0" err="1"/>
              <a:t>pthread_t</a:t>
            </a:r>
            <a:r>
              <a:rPr lang="pl-PL" sz="1600" dirty="0"/>
              <a:t> </a:t>
            </a:r>
            <a:r>
              <a:rPr lang="pl-PL" sz="1600" dirty="0" err="1"/>
              <a:t>a_thread</a:t>
            </a:r>
            <a:r>
              <a:rPr lang="pl-PL" sz="1600" dirty="0"/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thread_result</a:t>
            </a:r>
            <a:r>
              <a:rPr lang="pl-PL" sz="1600" dirty="0"/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print_count1 = 0;</a:t>
            </a:r>
          </a:p>
          <a:p>
            <a:r>
              <a:rPr lang="en-US" sz="1600" dirty="0" smtClean="0"/>
              <a:t>    </a:t>
            </a:r>
            <a:r>
              <a:rPr lang="en-US" sz="1600" dirty="0">
                <a:solidFill>
                  <a:srgbClr val="FF0000"/>
                </a:solidFill>
              </a:rPr>
              <a:t>res = </a:t>
            </a:r>
            <a:r>
              <a:rPr lang="en-US" sz="1600" dirty="0" err="1">
                <a:solidFill>
                  <a:srgbClr val="FF0000"/>
                </a:solidFill>
              </a:rPr>
              <a:t>pthread_create</a:t>
            </a:r>
            <a:r>
              <a:rPr lang="en-US" sz="1600" dirty="0">
                <a:solidFill>
                  <a:srgbClr val="FF0000"/>
                </a:solidFill>
              </a:rPr>
              <a:t>(&amp;</a:t>
            </a:r>
            <a:r>
              <a:rPr lang="en-US" sz="1600" dirty="0" err="1">
                <a:solidFill>
                  <a:srgbClr val="FF0000"/>
                </a:solidFill>
              </a:rPr>
              <a:t>a_thread</a:t>
            </a:r>
            <a:r>
              <a:rPr lang="en-US" sz="1600" dirty="0">
                <a:solidFill>
                  <a:srgbClr val="FF0000"/>
                </a:solidFill>
              </a:rPr>
              <a:t>, NULL, </a:t>
            </a:r>
            <a:r>
              <a:rPr lang="en-US" sz="1600" dirty="0" err="1">
                <a:solidFill>
                  <a:srgbClr val="FF0000"/>
                </a:solidFill>
              </a:rPr>
              <a:t>thread_function</a:t>
            </a:r>
            <a:r>
              <a:rPr lang="en-US" sz="1600" dirty="0">
                <a:solidFill>
                  <a:srgbClr val="FF0000"/>
                </a:solidFill>
              </a:rPr>
              <a:t>, (void *)message);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creation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  <a:p>
            <a:r>
              <a:rPr lang="pl-PL" sz="1600" dirty="0" smtClean="0">
                <a:solidFill>
                  <a:srgbClr val="FF0000"/>
                </a:solidFill>
              </a:rPr>
              <a:t>    </a:t>
            </a:r>
            <a:r>
              <a:rPr lang="pl-PL" sz="1600" dirty="0" err="1" smtClean="0">
                <a:solidFill>
                  <a:srgbClr val="FF0000"/>
                </a:solidFill>
              </a:rPr>
              <a:t>while</a:t>
            </a:r>
            <a:r>
              <a:rPr lang="pl-PL" sz="1600" dirty="0" smtClean="0">
                <a:solidFill>
                  <a:srgbClr val="FF0000"/>
                </a:solidFill>
              </a:rPr>
              <a:t>(print_count1++ &lt; 20000000) {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      </a:t>
            </a:r>
            <a:r>
              <a:rPr lang="pl-PL" sz="1600" dirty="0" err="1">
                <a:solidFill>
                  <a:srgbClr val="FF0000"/>
                </a:solidFill>
              </a:rPr>
              <a:t>if</a:t>
            </a:r>
            <a:r>
              <a:rPr lang="pl-PL" sz="1600" dirty="0">
                <a:solidFill>
                  <a:srgbClr val="FF0000"/>
                </a:solidFill>
              </a:rPr>
              <a:t> (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== 1)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printf</a:t>
            </a:r>
            <a:r>
              <a:rPr lang="pl-PL" sz="1600" dirty="0">
                <a:solidFill>
                  <a:srgbClr val="FF0000"/>
                </a:solidFill>
              </a:rPr>
              <a:t>("1");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 2</a:t>
            </a:r>
            <a:r>
              <a:rPr lang="pl-PL" sz="1600" dirty="0" smtClean="0">
                <a:solidFill>
                  <a:srgbClr val="FF0000"/>
                </a:solidFill>
              </a:rPr>
              <a:t>;    } }</a:t>
            </a:r>
            <a:endParaRPr lang="pl-PL" sz="1600" dirty="0">
              <a:solidFill>
                <a:srgbClr val="FF0000"/>
              </a:solidFill>
            </a:endParaRPr>
          </a:p>
          <a:p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499992" y="692696"/>
            <a:ext cx="4392488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("\</a:t>
            </a:r>
            <a:r>
              <a:rPr lang="en-US" sz="1600" dirty="0" err="1"/>
              <a:t>nWaiting</a:t>
            </a:r>
            <a:r>
              <a:rPr lang="en-US" sz="1600" dirty="0"/>
              <a:t> for thread to finish...\n");</a:t>
            </a:r>
          </a:p>
          <a:p>
            <a:r>
              <a:rPr lang="pl-PL" sz="1600" dirty="0"/>
              <a:t>    </a:t>
            </a:r>
            <a:r>
              <a:rPr lang="pl-PL" sz="1600" dirty="0">
                <a:solidFill>
                  <a:srgbClr val="FF0000"/>
                </a:solidFill>
              </a:rPr>
              <a:t>res = </a:t>
            </a:r>
            <a:r>
              <a:rPr lang="pl-PL" sz="1600" dirty="0" err="1">
                <a:solidFill>
                  <a:srgbClr val="FF0000"/>
                </a:solidFill>
              </a:rPr>
              <a:t>pthread_join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a_thread</a:t>
            </a:r>
            <a:r>
              <a:rPr lang="pl-PL" sz="1600" dirty="0">
                <a:solidFill>
                  <a:srgbClr val="FF0000"/>
                </a:solidFill>
              </a:rPr>
              <a:t>, &amp;</a:t>
            </a:r>
            <a:r>
              <a:rPr lang="pl-PL" sz="1600" dirty="0" err="1">
                <a:solidFill>
                  <a:srgbClr val="FF0000"/>
                </a:solidFill>
              </a:rPr>
              <a:t>thread_result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join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printf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joined</a:t>
            </a:r>
            <a:r>
              <a:rPr lang="pl-PL" sz="1600" dirty="0"/>
              <a:t>\n");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  <a:p>
            <a:endParaRPr lang="pl-PL" sz="1600" dirty="0"/>
          </a:p>
          <a:p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thread_function</a:t>
            </a:r>
            <a:r>
              <a:rPr lang="pl-PL" sz="1600" dirty="0"/>
              <a:t>(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arg</a:t>
            </a:r>
            <a:r>
              <a:rPr lang="pl-PL" sz="1600" dirty="0"/>
              <a:t>) 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print_count2 = 0;</a:t>
            </a:r>
          </a:p>
          <a:p>
            <a:endParaRPr lang="pl-PL" sz="1600" dirty="0"/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while</a:t>
            </a:r>
            <a:r>
              <a:rPr lang="pl-PL" sz="1600" dirty="0">
                <a:solidFill>
                  <a:srgbClr val="FF0000"/>
                </a:solidFill>
              </a:rPr>
              <a:t>(print_count2++ &lt; 20000000</a:t>
            </a:r>
            <a:r>
              <a:rPr lang="pl-PL" sz="1600" dirty="0" smtClean="0">
                <a:solidFill>
                  <a:srgbClr val="FF0000"/>
                </a:solidFill>
              </a:rPr>
              <a:t>) </a:t>
            </a:r>
            <a:r>
              <a:rPr lang="pl-PL" sz="1600" dirty="0">
                <a:solidFill>
                  <a:srgbClr val="FF0000"/>
                </a:solidFill>
              </a:rPr>
              <a:t>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</a:t>
            </a:r>
            <a:r>
              <a:rPr lang="pl-PL" sz="1600" dirty="0" err="1">
                <a:solidFill>
                  <a:srgbClr val="FF0000"/>
                </a:solidFill>
              </a:rPr>
              <a:t>if</a:t>
            </a:r>
            <a:r>
              <a:rPr lang="pl-PL" sz="1600" dirty="0">
                <a:solidFill>
                  <a:srgbClr val="FF0000"/>
                </a:solidFill>
              </a:rPr>
              <a:t> (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== 2)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printf</a:t>
            </a:r>
            <a:r>
              <a:rPr lang="pl-PL" sz="1600" dirty="0">
                <a:solidFill>
                  <a:srgbClr val="FF0000"/>
                </a:solidFill>
              </a:rPr>
              <a:t>("2");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 </a:t>
            </a:r>
            <a:r>
              <a:rPr lang="pl-PL" sz="1600" dirty="0" smtClean="0">
                <a:solidFill>
                  <a:srgbClr val="FF0000"/>
                </a:solidFill>
              </a:rPr>
              <a:t>1;     }}</a:t>
            </a:r>
            <a:endParaRPr lang="pl-PL" sz="1600" dirty="0">
              <a:solidFill>
                <a:srgbClr val="FF0000"/>
              </a:solidFill>
            </a:endParaRPr>
          </a:p>
          <a:p>
            <a:r>
              <a:rPr lang="pl-PL" sz="1600" dirty="0"/>
              <a:t>    </a:t>
            </a:r>
            <a:r>
              <a:rPr lang="pl-PL" sz="1600" dirty="0" err="1"/>
              <a:t>sleep</a:t>
            </a:r>
            <a:r>
              <a:rPr lang="pl-PL" sz="1600" dirty="0"/>
              <a:t>(3);</a:t>
            </a:r>
          </a:p>
          <a:p>
            <a:r>
              <a:rPr lang="pl-PL" sz="1600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5580112" y="5617121"/>
            <a:ext cx="2808312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$ ./thread2</a:t>
            </a:r>
          </a:p>
          <a:p>
            <a:r>
              <a:rPr lang="en-US" sz="1600" dirty="0"/>
              <a:t>12121212121212121212</a:t>
            </a:r>
          </a:p>
          <a:p>
            <a:r>
              <a:rPr lang="en-US" sz="1600" dirty="0"/>
              <a:t>Waiting for thread to finish...</a:t>
            </a:r>
          </a:p>
          <a:p>
            <a:r>
              <a:rPr lang="en-US" sz="1600" dirty="0"/>
              <a:t>Thread joined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520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7524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Problem aktywnego czekania…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Każdy z wątków aplikacji sprawdza stan zmiennej </a:t>
            </a:r>
            <a:r>
              <a:rPr lang="pl-PL" dirty="0" err="1" smtClean="0"/>
              <a:t>run_now</a:t>
            </a:r>
            <a:r>
              <a:rPr lang="pl-PL" dirty="0" smtClean="0"/>
              <a:t>.</a:t>
            </a:r>
          </a:p>
          <a:p>
            <a:r>
              <a:rPr lang="pl-PL" dirty="0" smtClean="0"/>
              <a:t>Jeśli przyjmuje ona zadaną wartość, program wypisuje tę wartość i zmienia na drugą z możliwych</a:t>
            </a:r>
          </a:p>
          <a:p>
            <a:r>
              <a:rPr lang="pl-PL" dirty="0" smtClean="0"/>
              <a:t>Oba wątki wykonują niekorzystne z punktu wydajności systemu </a:t>
            </a:r>
            <a:r>
              <a:rPr lang="pl-PL" b="1" dirty="0" smtClean="0"/>
              <a:t>aktywne czekanie</a:t>
            </a:r>
            <a:r>
              <a:rPr lang="pl-PL" dirty="0" smtClean="0"/>
              <a:t> i próbkowanie stanu zmiennej</a:t>
            </a:r>
          </a:p>
          <a:p>
            <a:r>
              <a:rPr lang="pl-PL" dirty="0" smtClean="0"/>
              <a:t>Większość mocy obliczeniowej procesora zużywana jest na sprawdzanie stanu zmiennej w każdym z wątków.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Definicja semafora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363272" cy="1180727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Semafor S jest obiektem systemu operacyjnego z którym </a:t>
            </a:r>
            <a:r>
              <a:rPr lang="pl-PL" dirty="0" smtClean="0"/>
              <a:t>związany jest </a:t>
            </a:r>
            <a:r>
              <a:rPr lang="pl-PL" dirty="0"/>
              <a:t>licznik L zasobu przyjmujący wartości nieujemne. </a:t>
            </a:r>
            <a:r>
              <a:rPr lang="pl-PL" dirty="0" smtClean="0"/>
              <a:t>Na semaforze </a:t>
            </a:r>
            <a:r>
              <a:rPr lang="pl-PL" dirty="0"/>
              <a:t>zdefiniowane są </a:t>
            </a:r>
            <a:r>
              <a:rPr lang="pl-PL" i="1" dirty="0"/>
              <a:t>atomowe </a:t>
            </a:r>
            <a:r>
              <a:rPr lang="pl-PL" dirty="0"/>
              <a:t>operacje </a:t>
            </a:r>
            <a:r>
              <a:rPr lang="pl-PL" b="1" dirty="0" err="1" smtClean="0"/>
              <a:t>sem_init</a:t>
            </a:r>
            <a:r>
              <a:rPr lang="pl-PL" dirty="0" smtClean="0"/>
              <a:t>, </a:t>
            </a:r>
            <a:r>
              <a:rPr lang="pl-PL" b="1" dirty="0" err="1" smtClean="0"/>
              <a:t>sem_wait</a:t>
            </a:r>
            <a:r>
              <a:rPr lang="pl-PL" b="1" dirty="0" smtClean="0"/>
              <a:t> </a:t>
            </a:r>
            <a:r>
              <a:rPr lang="pl-PL" dirty="0"/>
              <a:t>i </a:t>
            </a:r>
            <a:r>
              <a:rPr lang="pl-PL" b="1" dirty="0" err="1"/>
              <a:t>sem_post</a:t>
            </a:r>
            <a:r>
              <a:rPr lang="pl-PL" dirty="0"/>
              <a:t>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12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108252"/>
              </p:ext>
            </p:extLst>
          </p:nvPr>
        </p:nvGraphicFramePr>
        <p:xfrm>
          <a:off x="539552" y="1988840"/>
          <a:ext cx="8280920" cy="3986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5304"/>
                <a:gridCol w="1692225"/>
                <a:gridCol w="4973391"/>
              </a:tblGrid>
              <a:tr h="489527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Oznaczenie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Inicjacja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semafora 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sem_init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(S,N)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Ustawienie licznika semafora S na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początkową wartość N .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Zajmowanie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sem_wait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licznik L semafora S jest dodatni (L &gt; 0)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 go o 1 (L = L – 1).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licznik L semafora S jest równy zero (L=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0) zablokuj proces bieżący.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Sygnalizacja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sem_post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istnieje jakiś proces oczekujący na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semaforze S to odblokuj jeden z czekających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procesów. Gdy brak procesów oczekujących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 semaforze S zwiększ jego licznik L o 1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(L=L+1).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34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Algorytmy funkcji semafora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764704"/>
            <a:ext cx="3024336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sem_wait</a:t>
            </a:r>
            <a:r>
              <a:rPr lang="pl-PL" dirty="0"/>
              <a:t>(S) </a:t>
            </a:r>
            <a:endParaRPr lang="pl-PL" dirty="0" smtClean="0"/>
          </a:p>
          <a:p>
            <a:r>
              <a:rPr lang="pl-PL" dirty="0" smtClean="0"/>
              <a:t>{</a:t>
            </a:r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dirty="0" err="1" smtClean="0"/>
              <a:t>if</a:t>
            </a:r>
            <a:r>
              <a:rPr lang="pl-PL" dirty="0" smtClean="0"/>
              <a:t>(Licznik </a:t>
            </a:r>
            <a:r>
              <a:rPr lang="pl-PL" dirty="0"/>
              <a:t>L </a:t>
            </a:r>
            <a:r>
              <a:rPr lang="pl-PL" dirty="0" err="1"/>
              <a:t>sem</a:t>
            </a:r>
            <a:r>
              <a:rPr lang="pl-PL" dirty="0"/>
              <a:t>. S dodatni</a:t>
            </a:r>
            <a:r>
              <a:rPr lang="pl-PL" dirty="0" smtClean="0"/>
              <a:t>)</a:t>
            </a:r>
          </a:p>
          <a:p>
            <a:r>
              <a:rPr lang="pl-PL" dirty="0" smtClean="0"/>
              <a:t>    { L=L-1;} 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else</a:t>
            </a:r>
            <a:r>
              <a:rPr lang="pl-PL" dirty="0" smtClean="0"/>
              <a:t> </a:t>
            </a:r>
          </a:p>
          <a:p>
            <a:r>
              <a:rPr lang="pl-PL" dirty="0" smtClean="0"/>
              <a:t>    { Zawieś </a:t>
            </a:r>
            <a:r>
              <a:rPr lang="pl-PL" dirty="0"/>
              <a:t>proces </a:t>
            </a:r>
            <a:r>
              <a:rPr lang="pl-PL" dirty="0" smtClean="0"/>
              <a:t>bieżący }</a:t>
            </a:r>
            <a:endParaRPr lang="pl-PL" dirty="0"/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4427984" y="764704"/>
            <a:ext cx="4464496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sem_post</a:t>
            </a:r>
            <a:r>
              <a:rPr lang="pl-PL" dirty="0"/>
              <a:t> (S) </a:t>
            </a:r>
            <a:endParaRPr lang="pl-PL" dirty="0" smtClean="0"/>
          </a:p>
          <a:p>
            <a:r>
              <a:rPr lang="pl-PL" dirty="0" smtClean="0"/>
              <a:t>{   </a:t>
            </a:r>
            <a:r>
              <a:rPr lang="pl-PL" dirty="0" err="1" smtClean="0"/>
              <a:t>if</a:t>
            </a:r>
            <a:r>
              <a:rPr lang="pl-PL" dirty="0" smtClean="0"/>
              <a:t>(Istnieje </a:t>
            </a:r>
            <a:r>
              <a:rPr lang="pl-PL" dirty="0"/>
              <a:t>proc. czekający </a:t>
            </a:r>
            <a:r>
              <a:rPr lang="pl-PL" dirty="0" smtClean="0"/>
              <a:t>na zasób</a:t>
            </a:r>
            <a:r>
              <a:rPr lang="pl-PL" dirty="0"/>
              <a:t>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{  Odblokuj </a:t>
            </a:r>
            <a:r>
              <a:rPr lang="pl-PL" dirty="0"/>
              <a:t>jeden z tych </a:t>
            </a:r>
            <a:r>
              <a:rPr lang="pl-PL" dirty="0" smtClean="0"/>
              <a:t>procesów } </a:t>
            </a:r>
          </a:p>
          <a:p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pl-PL" dirty="0" err="1" smtClean="0"/>
              <a:t>else</a:t>
            </a:r>
            <a:r>
              <a:rPr lang="pl-PL" dirty="0" smtClean="0"/>
              <a:t> </a:t>
            </a:r>
          </a:p>
          <a:p>
            <a:r>
              <a:rPr lang="pl-PL" dirty="0"/>
              <a:t> </a:t>
            </a:r>
            <a:r>
              <a:rPr lang="pl-PL" dirty="0" smtClean="0"/>
              <a:t>   {    L=L+1;  }</a:t>
            </a:r>
            <a:endParaRPr lang="pl-PL" dirty="0"/>
          </a:p>
          <a:p>
            <a:r>
              <a:rPr lang="pl-PL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371330" y="2708920"/>
            <a:ext cx="85931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u="sng" dirty="0"/>
              <a:t>Uwaga!</a:t>
            </a:r>
          </a:p>
          <a:p>
            <a:r>
              <a:rPr lang="pl-PL" dirty="0"/>
              <a:t>1. Semafor nie jest liczbą całkowitą na której można </a:t>
            </a:r>
            <a:r>
              <a:rPr lang="pl-PL" dirty="0" smtClean="0"/>
              <a:t>wykonywać operacje </a:t>
            </a:r>
            <a:r>
              <a:rPr lang="pl-PL" dirty="0"/>
              <a:t>arytmetyczne .</a:t>
            </a:r>
          </a:p>
          <a:p>
            <a:r>
              <a:rPr lang="pl-PL" dirty="0"/>
              <a:t>2. Operacje na semaforach są operacjami atomowymi.</a:t>
            </a:r>
          </a:p>
        </p:txBody>
      </p:sp>
      <p:sp>
        <p:nvSpPr>
          <p:cNvPr id="9" name="Prostokąt 8"/>
          <p:cNvSpPr/>
          <p:nvPr/>
        </p:nvSpPr>
        <p:spPr>
          <a:xfrm>
            <a:off x="371330" y="3751872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u="sng" dirty="0"/>
              <a:t>Niezmiennik semafora</a:t>
            </a:r>
          </a:p>
          <a:p>
            <a:r>
              <a:rPr lang="pl-PL" dirty="0"/>
              <a:t>Aktualna wartość licznika L semafora S spełnia </a:t>
            </a:r>
            <a:r>
              <a:rPr lang="pl-PL" dirty="0" smtClean="0"/>
              <a:t>następujące warunki</a:t>
            </a:r>
            <a:r>
              <a:rPr lang="pl-PL" dirty="0"/>
              <a:t>:</a:t>
            </a:r>
          </a:p>
          <a:p>
            <a:r>
              <a:rPr lang="pl-PL" dirty="0"/>
              <a:t>1. Jest nieujemna czyli: L &gt;= 0</a:t>
            </a:r>
          </a:p>
          <a:p>
            <a:r>
              <a:rPr lang="pl-PL" dirty="0"/>
              <a:t>2. Jego wartość wynosi: L= N - </a:t>
            </a:r>
            <a:r>
              <a:rPr lang="pl-PL" dirty="0" err="1"/>
              <a:t>Liczba_operacji</a:t>
            </a:r>
            <a:r>
              <a:rPr lang="pl-PL" dirty="0"/>
              <a:t>(</a:t>
            </a:r>
            <a:r>
              <a:rPr lang="pl-PL" dirty="0" err="1"/>
              <a:t>sem_wait</a:t>
            </a:r>
            <a:r>
              <a:rPr lang="pl-PL" dirty="0"/>
              <a:t>) </a:t>
            </a:r>
            <a:r>
              <a:rPr lang="pl-PL" dirty="0" smtClean="0"/>
              <a:t>+ </a:t>
            </a:r>
            <a:r>
              <a:rPr lang="pl-PL" dirty="0" err="1" smtClean="0"/>
              <a:t>Liczba_operacji</a:t>
            </a:r>
            <a:r>
              <a:rPr lang="pl-PL" dirty="0" smtClean="0"/>
              <a:t>(</a:t>
            </a:r>
            <a:r>
              <a:rPr lang="pl-PL" dirty="0" err="1" smtClean="0"/>
              <a:t>sem_post</a:t>
            </a:r>
            <a:r>
              <a:rPr lang="pl-PL" dirty="0"/>
              <a:t>). (N jest wartością </a:t>
            </a:r>
            <a:r>
              <a:rPr lang="pl-PL" dirty="0" smtClean="0"/>
              <a:t>początkową licznika</a:t>
            </a:r>
            <a:r>
              <a:rPr lang="pl-PL" dirty="0"/>
              <a:t>).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5260407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u="sng" dirty="0"/>
              <a:t>Semafor binarny</a:t>
            </a:r>
          </a:p>
          <a:p>
            <a:r>
              <a:rPr lang="pl-PL" dirty="0"/>
              <a:t>W semaforze binarnym wartość licznika przyjmuje tylko dwie</a:t>
            </a:r>
          </a:p>
          <a:p>
            <a:r>
              <a:rPr lang="pl-PL" dirty="0"/>
              <a:t>wartości: 0 i 1.</a:t>
            </a:r>
          </a:p>
        </p:txBody>
      </p:sp>
    </p:spTree>
    <p:extLst>
      <p:ext uri="{BB962C8B-B14F-4D97-AF65-F5344CB8AC3E}">
        <p14:creationId xmlns:p14="http://schemas.microsoft.com/office/powerpoint/2010/main" val="32440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semaforów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166843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Wyróżniamy </a:t>
            </a:r>
            <a:r>
              <a:rPr lang="pl-PL" dirty="0"/>
              <a:t>następujące rodzaje semaforów:</a:t>
            </a:r>
          </a:p>
          <a:p>
            <a:endParaRPr lang="pl-PL" dirty="0" smtClean="0"/>
          </a:p>
          <a:p>
            <a:r>
              <a:rPr lang="pl-PL" dirty="0" smtClean="0"/>
              <a:t>1</a:t>
            </a:r>
            <a:r>
              <a:rPr lang="pl-PL" dirty="0"/>
              <a:t>. Semafor ze zbiorem procesów oczekujących (</a:t>
            </a:r>
            <a:r>
              <a:rPr lang="pl-PL" i="1" dirty="0"/>
              <a:t>ang. </a:t>
            </a:r>
            <a:r>
              <a:rPr lang="pl-PL" i="1" dirty="0" err="1"/>
              <a:t>Blocked</a:t>
            </a:r>
            <a:r>
              <a:rPr lang="pl-PL" i="1" dirty="0"/>
              <a:t>- </a:t>
            </a:r>
            <a:r>
              <a:rPr lang="pl-PL" i="1" dirty="0" smtClean="0"/>
              <a:t>set </a:t>
            </a:r>
            <a:r>
              <a:rPr lang="pl-PL" i="1" dirty="0" err="1" smtClean="0"/>
              <a:t>Semaphore</a:t>
            </a:r>
            <a:r>
              <a:rPr lang="pl-PL" dirty="0"/>
              <a:t>) – Nie jest określone który z oczekujących </a:t>
            </a:r>
            <a:r>
              <a:rPr lang="pl-PL" dirty="0" smtClean="0"/>
              <a:t>procesów ma </a:t>
            </a:r>
            <a:r>
              <a:rPr lang="pl-PL" dirty="0"/>
              <a:t>być wznowiony.</a:t>
            </a:r>
          </a:p>
          <a:p>
            <a:endParaRPr lang="pl-PL" dirty="0" smtClean="0"/>
          </a:p>
          <a:p>
            <a:r>
              <a:rPr lang="pl-PL" dirty="0" smtClean="0"/>
              <a:t>2</a:t>
            </a:r>
            <a:r>
              <a:rPr lang="pl-PL" dirty="0"/>
              <a:t>. Semafor z kolejką procesów oczekujących (</a:t>
            </a:r>
            <a:r>
              <a:rPr lang="pl-PL" i="1" dirty="0"/>
              <a:t>ang. </a:t>
            </a:r>
            <a:r>
              <a:rPr lang="pl-PL" i="1" dirty="0" err="1" smtClean="0"/>
              <a:t>Blockedqueue</a:t>
            </a:r>
            <a:r>
              <a:rPr lang="pl-PL" i="1" dirty="0" smtClean="0"/>
              <a:t> </a:t>
            </a:r>
            <a:r>
              <a:rPr lang="pl-PL" i="1" dirty="0" err="1" smtClean="0"/>
              <a:t>Semaphore</a:t>
            </a:r>
            <a:r>
              <a:rPr lang="pl-PL" dirty="0"/>
              <a:t>) – Procesy oczekujące na </a:t>
            </a:r>
            <a:r>
              <a:rPr lang="pl-PL" dirty="0" smtClean="0"/>
              <a:t>semaforze umieszczone </a:t>
            </a:r>
            <a:r>
              <a:rPr lang="pl-PL" dirty="0"/>
              <a:t>są w kolejce FIFO.</a:t>
            </a:r>
          </a:p>
          <a:p>
            <a:endParaRPr lang="pl-PL" dirty="0" smtClean="0"/>
          </a:p>
          <a:p>
            <a:r>
              <a:rPr lang="pl-PL" dirty="0" smtClean="0"/>
              <a:t>Uwaga</a:t>
            </a:r>
            <a:r>
              <a:rPr lang="pl-PL" dirty="0"/>
              <a:t>!</a:t>
            </a:r>
          </a:p>
          <a:p>
            <a:r>
              <a:rPr lang="pl-PL" dirty="0"/>
              <a:t>Pierwszy typ semafora nie zapewnia spełnienia </a:t>
            </a:r>
            <a:r>
              <a:rPr lang="pl-PL" dirty="0" smtClean="0"/>
              <a:t>warunku zagłodzenia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81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Podstawowe zastosowania semaforów - synchronizacja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pl-PL" smtClean="0"/>
              <a:t>S. Samolej: Wątki,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15</a:t>
            </a:fld>
            <a:endParaRPr lang="pl-PL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7449" y="1412776"/>
            <a:ext cx="3524250" cy="200342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CC3300"/>
                </a:solidFill>
                <a:latin typeface="Courier New" pitchFamily="49" charset="0"/>
              </a:rPr>
              <a:t>process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P1;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(* waiting process *)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statement X;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</a:t>
            </a:r>
            <a:r>
              <a:rPr lang="pl-PL" b="1" dirty="0" err="1" smtClean="0">
                <a:solidFill>
                  <a:srgbClr val="CC3300"/>
                </a:solidFill>
                <a:latin typeface="Courier New" pitchFamily="49" charset="0"/>
              </a:rPr>
              <a:t>sem</a:t>
            </a:r>
            <a:r>
              <a:rPr lang="pl-PL" b="1" dirty="0" smtClean="0">
                <a:solidFill>
                  <a:srgbClr val="CC3300"/>
                </a:solidFill>
                <a:latin typeface="Courier New" pitchFamily="49" charset="0"/>
              </a:rPr>
              <a:t>_</a:t>
            </a:r>
            <a:r>
              <a:rPr lang="en-GB" b="1" dirty="0" smtClean="0">
                <a:solidFill>
                  <a:srgbClr val="CC3300"/>
                </a:solidFill>
                <a:latin typeface="Courier New" pitchFamily="49" charset="0"/>
              </a:rPr>
              <a:t>wait</a:t>
            </a:r>
            <a:r>
              <a:rPr lang="en-GB" dirty="0" smtClean="0">
                <a:solidFill>
                  <a:srgbClr val="CC3300"/>
                </a:solidFill>
                <a:latin typeface="Courier New" pitchFamily="49" charset="0"/>
              </a:rPr>
              <a:t> 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(</a:t>
            </a:r>
            <a:r>
              <a:rPr lang="en-GB" dirty="0" err="1">
                <a:solidFill>
                  <a:srgbClr val="CC3300"/>
                </a:solidFill>
                <a:latin typeface="Courier New" pitchFamily="49" charset="0"/>
              </a:rPr>
              <a:t>consyn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statement Y; 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CC3300"/>
                </a:solidFill>
                <a:latin typeface="Courier New" pitchFamily="49" charset="0"/>
              </a:rPr>
              <a:t>end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P1;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875312" y="1423889"/>
            <a:ext cx="3524250" cy="20034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006600"/>
                </a:solidFill>
                <a:latin typeface="Courier New" pitchFamily="49" charset="0"/>
              </a:rPr>
              <a:t>process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P2;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(* signalling </a:t>
            </a:r>
            <a:r>
              <a:rPr lang="en-GB" dirty="0" err="1">
                <a:solidFill>
                  <a:srgbClr val="006600"/>
                </a:solidFill>
                <a:latin typeface="Courier New" pitchFamily="49" charset="0"/>
              </a:rPr>
              <a:t>proc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*)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statement A;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</a:t>
            </a:r>
            <a:r>
              <a:rPr lang="pl-PL" b="1" dirty="0" err="1" smtClean="0">
                <a:solidFill>
                  <a:srgbClr val="006600"/>
                </a:solidFill>
                <a:latin typeface="Courier New" pitchFamily="49" charset="0"/>
              </a:rPr>
              <a:t>sem_post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GB" dirty="0" err="1">
                <a:solidFill>
                  <a:srgbClr val="006600"/>
                </a:solidFill>
                <a:latin typeface="Courier New" pitchFamily="49" charset="0"/>
              </a:rPr>
              <a:t>consyn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statement B; 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006600"/>
                </a:solidFill>
                <a:latin typeface="Courier New" pitchFamily="49" charset="0"/>
              </a:rPr>
              <a:t>end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P2; </a:t>
            </a:r>
            <a:r>
              <a:rPr lang="pl-PL" dirty="0" smtClean="0">
                <a:solidFill>
                  <a:srgbClr val="006600"/>
                </a:solidFill>
                <a:latin typeface="Courier New" pitchFamily="49" charset="0"/>
              </a:rPr>
              <a:t>`</a:t>
            </a:r>
            <a:endParaRPr lang="en-GB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835696" y="902047"/>
            <a:ext cx="5289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 err="1">
                <a:solidFill>
                  <a:srgbClr val="003366"/>
                </a:solidFill>
                <a:latin typeface="Courier New" pitchFamily="49" charset="0"/>
              </a:rPr>
              <a:t>var</a:t>
            </a:r>
            <a:r>
              <a:rPr lang="en-GB" dirty="0">
                <a:solidFill>
                  <a:srgbClr val="003366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3366"/>
                </a:solidFill>
                <a:latin typeface="Courier New" pitchFamily="49" charset="0"/>
              </a:rPr>
              <a:t>consyn</a:t>
            </a:r>
            <a:r>
              <a:rPr lang="en-GB" dirty="0">
                <a:solidFill>
                  <a:srgbClr val="003366"/>
                </a:solidFill>
                <a:latin typeface="Courier New" pitchFamily="49" charset="0"/>
              </a:rPr>
              <a:t> : semaphore (* </a:t>
            </a:r>
            <a:r>
              <a:rPr lang="en-GB" dirty="0" err="1">
                <a:solidFill>
                  <a:srgbClr val="003366"/>
                </a:solidFill>
                <a:latin typeface="Courier New" pitchFamily="49" charset="0"/>
              </a:rPr>
              <a:t>init</a:t>
            </a:r>
            <a:r>
              <a:rPr lang="en-GB" dirty="0">
                <a:solidFill>
                  <a:srgbClr val="003366"/>
                </a:solidFill>
                <a:latin typeface="Courier New" pitchFamily="49" charset="0"/>
              </a:rPr>
              <a:t> 0 *)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66" y="3597509"/>
            <a:ext cx="7897450" cy="292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68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490066"/>
          </a:xfrm>
        </p:spPr>
        <p:txBody>
          <a:bodyPr>
            <a:noAutofit/>
          </a:bodyPr>
          <a:lstStyle/>
          <a:p>
            <a:r>
              <a:rPr lang="pl-PL" sz="2000" dirty="0"/>
              <a:t>Podstawowe zastosowania semaforów </a:t>
            </a:r>
            <a:r>
              <a:rPr lang="pl-PL" sz="2000" dirty="0" smtClean="0"/>
              <a:t>– wzajemne wykluczanie dostępu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16</a:t>
            </a:fld>
            <a:endParaRPr lang="pl-PL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687136" y="1268760"/>
            <a:ext cx="2803526" cy="4479925"/>
            <a:chOff x="240" y="2147"/>
            <a:chExt cx="1766" cy="2822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0" y="3689"/>
              <a:ext cx="1766" cy="1280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 dirty="0">
                  <a:solidFill>
                    <a:srgbClr val="006600"/>
                  </a:solidFill>
                  <a:latin typeface="Courier New" pitchFamily="49" charset="0"/>
                </a:rPr>
                <a:t>process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P2;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statement A;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006600"/>
                  </a:solidFill>
                  <a:latin typeface="Courier New" pitchFamily="49" charset="0"/>
                </a:rPr>
                <a:t>sem</a:t>
              </a:r>
              <a:r>
                <a:rPr lang="pl-PL" b="1" dirty="0" smtClean="0">
                  <a:solidFill>
                    <a:srgbClr val="006600"/>
                  </a:solidFill>
                  <a:latin typeface="Courier New" pitchFamily="49" charset="0"/>
                </a:rPr>
                <a:t>_</a:t>
              </a:r>
              <a:r>
                <a:rPr lang="en-GB" b="1" dirty="0" smtClean="0">
                  <a:solidFill>
                    <a:srgbClr val="006600"/>
                  </a:solidFill>
                  <a:latin typeface="Courier New" pitchFamily="49" charset="0"/>
                </a:rPr>
                <a:t>wait</a:t>
              </a:r>
              <a:r>
                <a:rPr lang="en-GB" dirty="0" smtClean="0">
                  <a:solidFill>
                    <a:srgbClr val="0066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0066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   statement B;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006600"/>
                  </a:solidFill>
                  <a:latin typeface="Courier New" pitchFamily="49" charset="0"/>
                </a:rPr>
                <a:t>sem_post</a:t>
              </a:r>
              <a:r>
                <a:rPr lang="en-GB" dirty="0" smtClean="0">
                  <a:solidFill>
                    <a:srgbClr val="0066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0066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statement C;</a:t>
              </a:r>
            </a:p>
            <a:p>
              <a:r>
                <a:rPr lang="en-GB" b="1" dirty="0">
                  <a:solidFill>
                    <a:srgbClr val="006600"/>
                  </a:solidFill>
                  <a:latin typeface="Courier New" pitchFamily="49" charset="0"/>
                </a:rPr>
                <a:t>end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P2</a:t>
              </a:r>
              <a:r>
                <a:rPr lang="en-GB" dirty="0" smtClean="0">
                  <a:solidFill>
                    <a:srgbClr val="006600"/>
                  </a:solidFill>
                  <a:latin typeface="Courier New" pitchFamily="49" charset="0"/>
                </a:rPr>
                <a:t>;</a:t>
              </a:r>
              <a:endParaRPr lang="en-GB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0" y="2147"/>
              <a:ext cx="1766" cy="1280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 dirty="0">
                  <a:solidFill>
                    <a:srgbClr val="CC3300"/>
                  </a:solidFill>
                  <a:latin typeface="Courier New" pitchFamily="49" charset="0"/>
                </a:rPr>
                <a:t>process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P1;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statement X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CC3300"/>
                  </a:solidFill>
                  <a:latin typeface="Courier New" pitchFamily="49" charset="0"/>
                </a:rPr>
                <a:t>sem</a:t>
              </a:r>
              <a:r>
                <a:rPr lang="pl-PL" b="1" dirty="0" smtClean="0">
                  <a:solidFill>
                    <a:srgbClr val="CC3300"/>
                  </a:solidFill>
                  <a:latin typeface="Courier New" pitchFamily="49" charset="0"/>
                </a:rPr>
                <a:t>_</a:t>
              </a:r>
              <a:r>
                <a:rPr lang="en-GB" b="1" dirty="0" smtClean="0">
                  <a:solidFill>
                    <a:srgbClr val="CC3300"/>
                  </a:solidFill>
                  <a:latin typeface="Courier New" pitchFamily="49" charset="0"/>
                </a:rPr>
                <a:t>wait</a:t>
              </a:r>
              <a:r>
                <a:rPr lang="en-GB" dirty="0" smtClean="0">
                  <a:solidFill>
                    <a:srgbClr val="CC33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CC33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  statement Y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CC3300"/>
                  </a:solidFill>
                  <a:latin typeface="Courier New" pitchFamily="49" charset="0"/>
                </a:rPr>
                <a:t>sem_post</a:t>
              </a:r>
              <a:r>
                <a:rPr lang="en-GB" dirty="0" smtClean="0">
                  <a:solidFill>
                    <a:srgbClr val="CC33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CC33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statement Z</a:t>
              </a:r>
            </a:p>
            <a:p>
              <a:r>
                <a:rPr lang="en-GB" b="1" dirty="0">
                  <a:solidFill>
                    <a:srgbClr val="CC3300"/>
                  </a:solidFill>
                  <a:latin typeface="Courier New" pitchFamily="49" charset="0"/>
                </a:rPr>
                <a:t>end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P1</a:t>
              </a:r>
              <a:r>
                <a:rPr lang="en-GB" dirty="0" smtClean="0">
                  <a:solidFill>
                    <a:srgbClr val="CC3300"/>
                  </a:solidFill>
                  <a:latin typeface="Courier New" pitchFamily="49" charset="0"/>
                </a:rPr>
                <a:t>;</a:t>
              </a:r>
              <a:endParaRPr lang="en-GB" dirty="0">
                <a:solidFill>
                  <a:srgbClr val="CC3300"/>
                </a:solidFill>
                <a:latin typeface="Courier New" pitchFamily="49" charset="0"/>
              </a:endParaRPr>
            </a:p>
          </p:txBody>
        </p:sp>
      </p:grp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95536" y="714182"/>
            <a:ext cx="5121915" cy="33855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600" dirty="0" err="1" smtClean="0">
                <a:solidFill>
                  <a:schemeClr val="accent2"/>
                </a:solidFill>
                <a:latin typeface="Courier New" pitchFamily="49" charset="0"/>
              </a:rPr>
              <a:t>var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GB" sz="1600" dirty="0" err="1">
                <a:solidFill>
                  <a:schemeClr val="accent2"/>
                </a:solidFill>
                <a:latin typeface="Courier New" pitchFamily="49" charset="0"/>
              </a:rPr>
              <a:t>mutex</a:t>
            </a:r>
            <a:r>
              <a:rPr lang="en-GB" sz="1600" dirty="0">
                <a:solidFill>
                  <a:schemeClr val="accent2"/>
                </a:solidFill>
                <a:latin typeface="Courier New" pitchFamily="49" charset="0"/>
              </a:rPr>
              <a:t> : semaphore; (* initially 1 *)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196752"/>
            <a:ext cx="3816424" cy="517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2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Semafory POSIX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62068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Semafory nazwane identyfikowane są w procesach poprzez </a:t>
            </a:r>
            <a:r>
              <a:rPr lang="pl-PL" dirty="0" smtClean="0"/>
              <a:t>ich nazwę</a:t>
            </a:r>
            <a:r>
              <a:rPr lang="pl-PL" dirty="0"/>
              <a:t>.</a:t>
            </a:r>
          </a:p>
        </p:txBody>
      </p:sp>
      <p:sp>
        <p:nvSpPr>
          <p:cNvPr id="8" name="Prostokąt 7"/>
          <p:cNvSpPr/>
          <p:nvPr/>
        </p:nvSpPr>
        <p:spPr>
          <a:xfrm>
            <a:off x="179512" y="980728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Funkcja tworząca semafor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sem_t</a:t>
            </a:r>
            <a:r>
              <a:rPr lang="en-US" b="1" dirty="0">
                <a:solidFill>
                  <a:srgbClr val="FF0000"/>
                </a:solidFill>
              </a:rPr>
              <a:t> *</a:t>
            </a:r>
            <a:r>
              <a:rPr lang="en-US" b="1" dirty="0" err="1">
                <a:solidFill>
                  <a:srgbClr val="FF0000"/>
                </a:solidFill>
              </a:rPr>
              <a:t>sem_open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const</a:t>
            </a:r>
            <a:r>
              <a:rPr lang="en-US" b="1" dirty="0">
                <a:solidFill>
                  <a:srgbClr val="FF0000"/>
                </a:solidFill>
              </a:rPr>
              <a:t> char *name,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oflag</a:t>
            </a:r>
            <a:r>
              <a:rPr lang="pl-PL" b="1" dirty="0" smtClean="0">
                <a:solidFill>
                  <a:srgbClr val="FF0000"/>
                </a:solidFill>
              </a:rPr>
              <a:t>,…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  <a:endParaRPr lang="pl-PL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sem_t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sem_open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const</a:t>
            </a:r>
            <a:r>
              <a:rPr lang="en-US" b="1" dirty="0">
                <a:solidFill>
                  <a:srgbClr val="FF0000"/>
                </a:solidFill>
              </a:rPr>
              <a:t> char *name,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oflag</a:t>
            </a:r>
            <a:r>
              <a:rPr lang="en-US" b="1" dirty="0">
                <a:solidFill>
                  <a:srgbClr val="FF0000"/>
                </a:solidFill>
              </a:rPr>
              <a:t>);</a:t>
            </a:r>
            <a:endParaRPr lang="pl-PL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sem_t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sem_open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const</a:t>
            </a:r>
            <a:r>
              <a:rPr lang="en-US" b="1" dirty="0">
                <a:solidFill>
                  <a:srgbClr val="FF0000"/>
                </a:solidFill>
              </a:rPr>
              <a:t> char *name, 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oflag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mode_t</a:t>
            </a:r>
            <a:r>
              <a:rPr lang="en-US" b="1" dirty="0">
                <a:solidFill>
                  <a:srgbClr val="FF0000"/>
                </a:solidFill>
              </a:rPr>
              <a:t> mode 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value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  <a:endParaRPr lang="pl-PL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pl-PL" dirty="0" smtClean="0"/>
              <a:t>Parametry</a:t>
            </a:r>
            <a:r>
              <a:rPr lang="pl-PL" dirty="0" smtClean="0"/>
              <a:t>:</a:t>
            </a:r>
            <a:endParaRPr lang="en-US" dirty="0"/>
          </a:p>
          <a:p>
            <a:r>
              <a:rPr lang="pl-PL" b="1" dirty="0"/>
              <a:t>n</a:t>
            </a:r>
            <a:r>
              <a:rPr lang="en-US" b="1" dirty="0" err="1" smtClean="0"/>
              <a:t>ame</a:t>
            </a:r>
            <a:r>
              <a:rPr lang="pl-PL" dirty="0" smtClean="0"/>
              <a:t> – nazwa semafora w systemie, powinna zacząć się od znaku „/”.</a:t>
            </a:r>
            <a:endParaRPr lang="en-US" dirty="0"/>
          </a:p>
          <a:p>
            <a:r>
              <a:rPr lang="pl-PL" b="1" dirty="0" err="1"/>
              <a:t>o</a:t>
            </a:r>
            <a:r>
              <a:rPr lang="en-US" b="1" dirty="0" smtClean="0"/>
              <a:t>flag</a:t>
            </a:r>
            <a:r>
              <a:rPr lang="pl-PL" dirty="0" smtClean="0"/>
              <a:t> – jest ustawiana na </a:t>
            </a:r>
            <a:r>
              <a:rPr lang="en-US" dirty="0" smtClean="0"/>
              <a:t>O_CREAT</a:t>
            </a:r>
            <a:r>
              <a:rPr lang="pl-PL" dirty="0" smtClean="0"/>
              <a:t> gdy chcemy utworzyć semafor (jeśli dodamy flagę </a:t>
            </a:r>
            <a:r>
              <a:rPr lang="en-US" dirty="0" smtClean="0"/>
              <a:t>O_EXCL</a:t>
            </a:r>
            <a:r>
              <a:rPr lang="pl-PL" dirty="0" smtClean="0"/>
              <a:t> funkcja zwróci błąd, w przypadku, gdy taki semafor już istnieje). </a:t>
            </a:r>
            <a:endParaRPr lang="en-US" dirty="0"/>
          </a:p>
          <a:p>
            <a:r>
              <a:rPr lang="en-US" b="1" dirty="0" err="1" smtClean="0"/>
              <a:t>mode_t</a:t>
            </a:r>
            <a:r>
              <a:rPr lang="pl-PL" b="1" dirty="0" smtClean="0"/>
              <a:t> </a:t>
            </a:r>
            <a:r>
              <a:rPr lang="pl-PL" dirty="0" smtClean="0"/>
              <a:t>– ustalenie kontroli dostępu do semafora</a:t>
            </a:r>
            <a:endParaRPr lang="en-US" dirty="0"/>
          </a:p>
          <a:p>
            <a:r>
              <a:rPr lang="pl-PL" b="1" dirty="0"/>
              <a:t>v</a:t>
            </a:r>
            <a:r>
              <a:rPr lang="en-US" b="1" dirty="0" err="1" smtClean="0"/>
              <a:t>alue</a:t>
            </a:r>
            <a:r>
              <a:rPr lang="pl-PL" dirty="0" smtClean="0"/>
              <a:t> – ustalenie wartości początkowej semafora.</a:t>
            </a:r>
            <a:endParaRPr lang="en-US" dirty="0"/>
          </a:p>
          <a:p>
            <a:endParaRPr lang="en-US" dirty="0"/>
          </a:p>
          <a:p>
            <a:r>
              <a:rPr lang="pl-PL" dirty="0" smtClean="0"/>
              <a:t>Funkcja zwraca „uchwyt” do semafora lub błąd SEM_FAILED z zapisaną odpowiednią wartością w zmiennej </a:t>
            </a:r>
            <a:r>
              <a:rPr lang="pl-PL" dirty="0" err="1" smtClean="0"/>
              <a:t>errno</a:t>
            </a:r>
            <a:r>
              <a:rPr lang="pl-PL" dirty="0" smtClean="0"/>
              <a:t>. Od tej chwili w programie dostęp do semafora odbywa się za pomocą tego „uchwytu”.</a:t>
            </a:r>
          </a:p>
          <a:p>
            <a:endParaRPr lang="pl-PL" dirty="0" smtClean="0"/>
          </a:p>
          <a:p>
            <a:r>
              <a:rPr lang="pl-PL" dirty="0" smtClean="0"/>
              <a:t>Pojedyncze wywołanie tworzy semafor, inicjalizuje go i ustala zasady dostępu do niego</a:t>
            </a:r>
            <a:r>
              <a:rPr lang="pl-PL" dirty="0" smtClean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076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74042"/>
          </a:xfrm>
        </p:spPr>
        <p:txBody>
          <a:bodyPr>
            <a:normAutofit fontScale="90000"/>
          </a:bodyPr>
          <a:lstStyle/>
          <a:p>
            <a:r>
              <a:rPr lang="pl-PL" dirty="0"/>
              <a:t>Semafory </a:t>
            </a:r>
            <a:r>
              <a:rPr lang="pl-PL" dirty="0" smtClean="0"/>
              <a:t> </a:t>
            </a:r>
            <a:r>
              <a:rPr lang="pl-PL" dirty="0"/>
              <a:t>POSIX </a:t>
            </a:r>
            <a:r>
              <a:rPr lang="pl-PL" dirty="0" smtClean="0"/>
              <a:t>(2)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419443"/>
            <a:ext cx="2895600" cy="365125"/>
          </a:xfrm>
        </p:spPr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692696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Funkcja </a:t>
            </a:r>
            <a:r>
              <a:rPr lang="pl-PL" dirty="0"/>
              <a:t>inicjalizująca semafor: </a:t>
            </a:r>
            <a:r>
              <a:rPr lang="pl-PL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sem_init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sem_t</a:t>
            </a:r>
            <a:r>
              <a:rPr lang="en-US" b="1" dirty="0">
                <a:solidFill>
                  <a:srgbClr val="FF0000"/>
                </a:solidFill>
              </a:rPr>
              <a:t> *</a:t>
            </a:r>
            <a:r>
              <a:rPr lang="en-US" b="1" dirty="0" err="1">
                <a:solidFill>
                  <a:srgbClr val="FF0000"/>
                </a:solidFill>
              </a:rPr>
              <a:t>sem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pshared</a:t>
            </a:r>
            <a:r>
              <a:rPr lang="en-US" b="1" dirty="0">
                <a:solidFill>
                  <a:srgbClr val="FF0000"/>
                </a:solidFill>
              </a:rPr>
              <a:t>, unsigned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value);</a:t>
            </a:r>
            <a:r>
              <a:rPr lang="en-US" dirty="0"/>
              <a:t> </a:t>
            </a:r>
          </a:p>
          <a:p>
            <a:r>
              <a:rPr lang="pl-PL" dirty="0" err="1"/>
              <a:t>pshared</a:t>
            </a:r>
            <a:r>
              <a:rPr lang="pl-PL" dirty="0"/>
              <a:t> : 0-semofor jest dzielony pomiędzy wątki, &gt;0 może być dzielony pomiędzy procesy </a:t>
            </a:r>
          </a:p>
          <a:p>
            <a:r>
              <a:rPr lang="pl-PL" dirty="0" err="1"/>
              <a:t>value</a:t>
            </a:r>
            <a:r>
              <a:rPr lang="pl-PL" dirty="0"/>
              <a:t>: początkowa wartość semafora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Funkcja „opuszczająca” semafor</a:t>
            </a:r>
            <a:r>
              <a:rPr lang="en-US" dirty="0" smtClean="0"/>
              <a:t>:</a:t>
            </a:r>
            <a:r>
              <a:rPr lang="pl-PL" dirty="0" smtClean="0"/>
              <a:t>		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sem_wait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sem_t</a:t>
            </a:r>
            <a:r>
              <a:rPr lang="en-US" b="1" dirty="0">
                <a:solidFill>
                  <a:srgbClr val="FF0000"/>
                </a:solidFill>
              </a:rPr>
              <a:t> *</a:t>
            </a:r>
            <a:r>
              <a:rPr lang="en-US" b="1" dirty="0" err="1">
                <a:solidFill>
                  <a:srgbClr val="FF0000"/>
                </a:solidFill>
              </a:rPr>
              <a:t>sem</a:t>
            </a:r>
            <a:r>
              <a:rPr lang="en-US" b="1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/>
              <a:t>Funkcja </a:t>
            </a:r>
            <a:r>
              <a:rPr lang="pl-PL" dirty="0" smtClean="0"/>
              <a:t>„podnosząca” </a:t>
            </a:r>
            <a:r>
              <a:rPr lang="pl-PL" dirty="0" smtClean="0"/>
              <a:t>semafor:		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sem_post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sem_t</a:t>
            </a:r>
            <a:r>
              <a:rPr lang="en-US" b="1" dirty="0">
                <a:solidFill>
                  <a:srgbClr val="FF0000"/>
                </a:solidFill>
              </a:rPr>
              <a:t> *</a:t>
            </a:r>
            <a:r>
              <a:rPr lang="en-US" b="1" dirty="0" err="1">
                <a:solidFill>
                  <a:srgbClr val="FF0000"/>
                </a:solidFill>
              </a:rPr>
              <a:t>sem</a:t>
            </a:r>
            <a:r>
              <a:rPr lang="en-US" b="1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/>
              <a:t>Funkcja </a:t>
            </a:r>
            <a:r>
              <a:rPr lang="pl-PL" dirty="0" smtClean="0"/>
              <a:t>zamykająca dostęp do </a:t>
            </a:r>
            <a:r>
              <a:rPr lang="pl-PL" dirty="0" smtClean="0"/>
              <a:t>semafora:	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sem_close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sem_t</a:t>
            </a:r>
            <a:r>
              <a:rPr lang="en-US" b="1" dirty="0">
                <a:solidFill>
                  <a:srgbClr val="FF0000"/>
                </a:solidFill>
              </a:rPr>
              <a:t> *</a:t>
            </a:r>
            <a:r>
              <a:rPr lang="en-US" b="1" dirty="0" err="1">
                <a:solidFill>
                  <a:srgbClr val="FF0000"/>
                </a:solidFill>
              </a:rPr>
              <a:t>sem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  <a:endParaRPr lang="pl-PL" b="1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Funkcja </a:t>
            </a:r>
            <a:r>
              <a:rPr lang="pl-PL" dirty="0" smtClean="0"/>
              <a:t>usuwająca semafor z </a:t>
            </a:r>
            <a:r>
              <a:rPr lang="pl-PL" dirty="0" smtClean="0"/>
              <a:t>sytemu:		</a:t>
            </a:r>
            <a:r>
              <a:rPr lang="pl-PL" b="1" dirty="0" err="1" smtClean="0">
                <a:solidFill>
                  <a:srgbClr val="FF0000"/>
                </a:solidFill>
              </a:rPr>
              <a:t>int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sem_unlink</a:t>
            </a:r>
            <a:r>
              <a:rPr lang="pl-PL" b="1" dirty="0">
                <a:solidFill>
                  <a:srgbClr val="FF0000"/>
                </a:solidFill>
              </a:rPr>
              <a:t>(</a:t>
            </a:r>
            <a:r>
              <a:rPr lang="pl-PL" b="1" dirty="0" err="1">
                <a:solidFill>
                  <a:srgbClr val="FF0000"/>
                </a:solidFill>
              </a:rPr>
              <a:t>const</a:t>
            </a:r>
            <a:r>
              <a:rPr lang="pl-PL" b="1" dirty="0">
                <a:solidFill>
                  <a:srgbClr val="FF0000"/>
                </a:solidFill>
              </a:rPr>
              <a:t> char *</a:t>
            </a:r>
            <a:r>
              <a:rPr lang="pl-PL" b="1" dirty="0" err="1">
                <a:solidFill>
                  <a:srgbClr val="FF0000"/>
                </a:solidFill>
              </a:rPr>
              <a:t>name</a:t>
            </a:r>
            <a:r>
              <a:rPr lang="pl-PL" b="1" dirty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  <a:p>
            <a:r>
              <a:rPr lang="pl-PL" dirty="0" smtClean="0"/>
              <a:t>Uwagi: Po zakończeniu korzystania z semafora należy zamknąć do niego dostęp wywołując funkcję </a:t>
            </a:r>
            <a:r>
              <a:rPr lang="pl-PL" dirty="0" err="1" smtClean="0"/>
              <a:t>sem_close</a:t>
            </a:r>
            <a:r>
              <a:rPr lang="pl-PL" dirty="0" smtClean="0"/>
              <a:t>(). Usunięcie semafora z sytemu odbywa się po wywołaniu funkcji </a:t>
            </a:r>
            <a:r>
              <a:rPr lang="pl-PL" dirty="0" err="1" smtClean="0"/>
              <a:t>sem_unlink</a:t>
            </a:r>
            <a:r>
              <a:rPr lang="pl-PL" dirty="0" smtClean="0"/>
              <a:t>(). Jeśli jakiś inny proces lub wątek mają dostęp do tego semafora, to wywołanie funkcji </a:t>
            </a:r>
            <a:r>
              <a:rPr lang="pl-PL" dirty="0" err="1" smtClean="0"/>
              <a:t>sem</a:t>
            </a:r>
            <a:r>
              <a:rPr lang="pl-PL" dirty="0" err="1"/>
              <a:t>_</a:t>
            </a:r>
            <a:r>
              <a:rPr lang="pl-PL" dirty="0" err="1" smtClean="0"/>
              <a:t>unlink</a:t>
            </a:r>
            <a:r>
              <a:rPr lang="pl-PL" dirty="0" smtClean="0"/>
              <a:t>() nie da żadnego efektu</a:t>
            </a:r>
            <a:r>
              <a:rPr lang="pl-PL" dirty="0" smtClean="0"/>
              <a:t>.</a:t>
            </a:r>
          </a:p>
          <a:p>
            <a:r>
              <a:rPr lang="pl-PL" dirty="0" smtClean="0"/>
              <a:t>Funkcje dodatkowe:</a:t>
            </a:r>
            <a:br>
              <a:rPr lang="pl-PL" dirty="0" smtClean="0"/>
            </a:br>
            <a:r>
              <a:rPr lang="en-GB" b="1" dirty="0" err="1">
                <a:solidFill>
                  <a:srgbClr val="FF0000"/>
                </a:solidFill>
              </a:rPr>
              <a:t>int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sem_trywait</a:t>
            </a:r>
            <a:r>
              <a:rPr lang="en-GB" b="1" dirty="0">
                <a:solidFill>
                  <a:srgbClr val="FF0000"/>
                </a:solidFill>
              </a:rPr>
              <a:t>(</a:t>
            </a:r>
            <a:r>
              <a:rPr lang="en-GB" b="1" dirty="0" err="1">
                <a:solidFill>
                  <a:srgbClr val="FF0000"/>
                </a:solidFill>
              </a:rPr>
              <a:t>sem_t</a:t>
            </a:r>
            <a:r>
              <a:rPr lang="en-GB" b="1" dirty="0">
                <a:solidFill>
                  <a:srgbClr val="FF0000"/>
                </a:solidFill>
              </a:rPr>
              <a:t> *</a:t>
            </a:r>
            <a:r>
              <a:rPr lang="en-GB" i="1" dirty="0" err="1">
                <a:solidFill>
                  <a:srgbClr val="FF0000"/>
                </a:solidFill>
              </a:rPr>
              <a:t>sem</a:t>
            </a:r>
            <a:r>
              <a:rPr lang="en-GB" b="1" dirty="0" smtClean="0">
                <a:solidFill>
                  <a:srgbClr val="FF0000"/>
                </a:solidFill>
              </a:rPr>
              <a:t>);</a:t>
            </a:r>
            <a:r>
              <a:rPr lang="pl-PL" b="1" dirty="0" smtClean="0">
                <a:solidFill>
                  <a:srgbClr val="FF0000"/>
                </a:solidFill>
              </a:rPr>
              <a:t>  </a:t>
            </a:r>
            <a:r>
              <a:rPr lang="pl-PL" dirty="0" smtClean="0"/>
              <a:t>- przejęcie semafora, jeśli jest dostępny, lub zgłoszenie błędu i kontynuowanie wątku obliczeniowego.</a:t>
            </a:r>
          </a:p>
          <a:p>
            <a:endParaRPr lang="pl-PL" b="1" dirty="0"/>
          </a:p>
          <a:p>
            <a:r>
              <a:rPr lang="en-GB" b="1" dirty="0" err="1">
                <a:solidFill>
                  <a:srgbClr val="FF0000"/>
                </a:solidFill>
              </a:rPr>
              <a:t>int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sem_timedwait</a:t>
            </a:r>
            <a:r>
              <a:rPr lang="en-GB" b="1" dirty="0">
                <a:solidFill>
                  <a:srgbClr val="FF0000"/>
                </a:solidFill>
              </a:rPr>
              <a:t>(</a:t>
            </a:r>
            <a:r>
              <a:rPr lang="en-GB" b="1" dirty="0" err="1">
                <a:solidFill>
                  <a:srgbClr val="FF0000"/>
                </a:solidFill>
              </a:rPr>
              <a:t>sem_t</a:t>
            </a:r>
            <a:r>
              <a:rPr lang="en-GB" b="1" dirty="0">
                <a:solidFill>
                  <a:srgbClr val="FF0000"/>
                </a:solidFill>
              </a:rPr>
              <a:t> *</a:t>
            </a:r>
            <a:r>
              <a:rPr lang="en-GB" i="1" dirty="0" err="1">
                <a:solidFill>
                  <a:srgbClr val="FF0000"/>
                </a:solidFill>
              </a:rPr>
              <a:t>sem</a:t>
            </a:r>
            <a:r>
              <a:rPr lang="en-GB" b="1" dirty="0">
                <a:solidFill>
                  <a:srgbClr val="FF0000"/>
                </a:solidFill>
              </a:rPr>
              <a:t>, </a:t>
            </a:r>
            <a:r>
              <a:rPr lang="en-GB" b="1" dirty="0" err="1">
                <a:solidFill>
                  <a:srgbClr val="FF0000"/>
                </a:solidFill>
              </a:rPr>
              <a:t>const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struct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timespec</a:t>
            </a:r>
            <a:r>
              <a:rPr lang="en-GB" b="1" dirty="0">
                <a:solidFill>
                  <a:srgbClr val="FF0000"/>
                </a:solidFill>
              </a:rPr>
              <a:t> *</a:t>
            </a:r>
            <a:r>
              <a:rPr lang="en-GB" i="1" dirty="0" err="1">
                <a:solidFill>
                  <a:srgbClr val="FF0000"/>
                </a:solidFill>
              </a:rPr>
              <a:t>abs_timeout</a:t>
            </a:r>
            <a:r>
              <a:rPr lang="en-GB" b="1" dirty="0" smtClean="0">
                <a:solidFill>
                  <a:srgbClr val="FF0000"/>
                </a:solidFill>
              </a:rPr>
              <a:t>);</a:t>
            </a:r>
            <a:endParaRPr lang="pl-PL" b="1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/*</a:t>
            </a:r>
            <a:r>
              <a:rPr lang="en-GB" dirty="0"/>
              <a:t> </a:t>
            </a:r>
            <a:r>
              <a:rPr lang="en-GB" dirty="0" err="1"/>
              <a:t>struct</a:t>
            </a:r>
            <a:r>
              <a:rPr lang="en-GB" dirty="0"/>
              <a:t> </a:t>
            </a:r>
            <a:r>
              <a:rPr lang="en-GB" dirty="0" err="1"/>
              <a:t>timespec</a:t>
            </a:r>
            <a:r>
              <a:rPr lang="en-GB" dirty="0"/>
              <a:t> { </a:t>
            </a:r>
            <a:r>
              <a:rPr lang="en-GB" dirty="0" err="1"/>
              <a:t>time_t</a:t>
            </a:r>
            <a:r>
              <a:rPr lang="en-GB" dirty="0"/>
              <a:t> </a:t>
            </a:r>
            <a:r>
              <a:rPr lang="en-GB" dirty="0" err="1"/>
              <a:t>tv_sec</a:t>
            </a:r>
            <a:r>
              <a:rPr lang="en-GB" dirty="0"/>
              <a:t>; /* Seconds */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                                </a:t>
            </a:r>
            <a:r>
              <a:rPr lang="en-GB" dirty="0" smtClean="0"/>
              <a:t>long </a:t>
            </a:r>
            <a:r>
              <a:rPr lang="en-GB" dirty="0" err="1"/>
              <a:t>tv_nsec</a:t>
            </a:r>
            <a:r>
              <a:rPr lang="en-GB" dirty="0"/>
              <a:t>; /* Nanoseconds [0 .. 999999999] */ };</a:t>
            </a:r>
            <a:endParaRPr lang="pl-PL" dirty="0" smtClean="0"/>
          </a:p>
          <a:p>
            <a:r>
              <a:rPr lang="pl-PL" dirty="0" smtClean="0"/>
              <a:t>*/ - przejęcie semafora do wywołania jeśli jest dostępny lub oczekiwanie na przejęcie przez określony czas.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666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Autofit/>
          </a:bodyPr>
          <a:lstStyle/>
          <a:p>
            <a:r>
              <a:rPr lang="pl-PL" sz="3200" dirty="0" smtClean="0"/>
              <a:t>Synchronizacja z zastosowaniem semaforów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836712"/>
            <a:ext cx="432048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semaphore.h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sem_t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WORK_SIZE 1024</a:t>
            </a:r>
          </a:p>
          <a:p>
            <a:r>
              <a:rPr lang="pl-PL" sz="1400" dirty="0"/>
              <a:t>char </a:t>
            </a:r>
            <a:r>
              <a:rPr lang="pl-PL" sz="1400" dirty="0" err="1"/>
              <a:t>work_area</a:t>
            </a:r>
            <a:r>
              <a:rPr lang="pl-PL" sz="1400" dirty="0"/>
              <a:t>[WORK_SIZE];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pt-BR" sz="1400" dirty="0"/>
              <a:t>    </a:t>
            </a:r>
            <a:r>
              <a:rPr lang="pt-BR" sz="1400" dirty="0">
                <a:solidFill>
                  <a:srgbClr val="FF0000"/>
                </a:solidFill>
              </a:rPr>
              <a:t>res = sem_init(&amp;bin_sem, 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Semaphore</a:t>
            </a:r>
            <a:r>
              <a:rPr lang="pl-PL" sz="1400" dirty="0"/>
              <a:t> </a:t>
            </a:r>
            <a:r>
              <a:rPr lang="pl-PL" sz="1400" dirty="0" err="1"/>
              <a:t>initialization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en-US" sz="1400" dirty="0"/>
              <a:t>    res = </a:t>
            </a:r>
            <a:r>
              <a:rPr lang="en-US" sz="1400" dirty="0" err="1"/>
              <a:t>pthread_create</a:t>
            </a:r>
            <a:r>
              <a:rPr lang="en-US" sz="1400" dirty="0"/>
              <a:t>(&amp;</a:t>
            </a:r>
            <a:r>
              <a:rPr lang="en-US" sz="1400" dirty="0" err="1"/>
              <a:t>a_thread</a:t>
            </a:r>
            <a:r>
              <a:rPr lang="en-US" sz="1400" dirty="0"/>
              <a:t>, NULL, </a:t>
            </a:r>
            <a:r>
              <a:rPr lang="en-US" sz="1400" dirty="0" err="1"/>
              <a:t>thread_function</a:t>
            </a:r>
            <a:r>
              <a:rPr lang="en-US" sz="1400" dirty="0"/>
              <a:t>, NULL);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en-US" sz="1400" dirty="0"/>
              <a:t>    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836712"/>
            <a:ext cx="4320480" cy="5478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printf</a:t>
            </a:r>
            <a:r>
              <a:rPr lang="en-US" sz="1400" dirty="0"/>
              <a:t>("Input some text. Enter 'end' to finish\n");</a:t>
            </a:r>
          </a:p>
          <a:p>
            <a:r>
              <a:rPr lang="en-US" sz="1400" dirty="0"/>
              <a:t>    while(</a:t>
            </a:r>
            <a:r>
              <a:rPr lang="en-US" sz="1400" dirty="0" err="1"/>
              <a:t>strncmp</a:t>
            </a:r>
            <a:r>
              <a:rPr lang="en-US" sz="1400" dirty="0"/>
              <a:t>("end", </a:t>
            </a:r>
            <a:r>
              <a:rPr lang="en-US" sz="1400" dirty="0" err="1"/>
              <a:t>work_area</a:t>
            </a:r>
            <a:r>
              <a:rPr lang="en-US" sz="1400" dirty="0"/>
              <a:t>, 3)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fgets</a:t>
            </a:r>
            <a:r>
              <a:rPr lang="pl-PL" sz="1400" dirty="0"/>
              <a:t>(</a:t>
            </a:r>
            <a:r>
              <a:rPr lang="pl-PL" sz="1400" dirty="0" err="1"/>
              <a:t>work_area</a:t>
            </a:r>
            <a:r>
              <a:rPr lang="pl-PL" sz="1400" dirty="0"/>
              <a:t>, WORK_SIZE, </a:t>
            </a:r>
            <a:r>
              <a:rPr lang="pl-PL" sz="1400" dirty="0" err="1"/>
              <a:t>stdin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sem_post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("\</a:t>
            </a:r>
            <a:r>
              <a:rPr lang="en-US" sz="1400" dirty="0" err="1"/>
              <a:t>nWaiting</a:t>
            </a:r>
            <a:r>
              <a:rPr lang="en-US" sz="1400" dirty="0"/>
              <a:t> for thread to finish...\n");</a:t>
            </a:r>
          </a:p>
          <a:p>
            <a:r>
              <a:rPr lang="pl-PL" sz="1400" dirty="0"/>
              <a:t>    res = </a:t>
            </a:r>
            <a:r>
              <a:rPr lang="pl-PL" sz="1400" dirty="0" err="1"/>
              <a:t>pthread_join</a:t>
            </a:r>
            <a:r>
              <a:rPr lang="pl-PL" sz="1400" dirty="0"/>
              <a:t>(</a:t>
            </a:r>
            <a:r>
              <a:rPr lang="pl-PL" sz="1400" dirty="0" err="1"/>
              <a:t>a_thread</a:t>
            </a:r>
            <a:r>
              <a:rPr lang="pl-PL" sz="1400" dirty="0"/>
              <a:t>, &amp;</a:t>
            </a:r>
            <a:r>
              <a:rPr lang="pl-PL" sz="1400" dirty="0" err="1"/>
              <a:t>thread_result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sem_destroy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sem_wait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while(</a:t>
            </a:r>
            <a:r>
              <a:rPr lang="en-US" sz="1400" dirty="0" err="1"/>
              <a:t>strncmp</a:t>
            </a:r>
            <a:r>
              <a:rPr lang="en-US" sz="1400" dirty="0"/>
              <a:t>("end", </a:t>
            </a:r>
            <a:r>
              <a:rPr lang="en-US" sz="1400" dirty="0" err="1"/>
              <a:t>work_area</a:t>
            </a:r>
            <a:r>
              <a:rPr lang="en-US" sz="1400" dirty="0"/>
              <a:t>, 3) != 0)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("You input %d characters\n", </a:t>
            </a:r>
            <a:r>
              <a:rPr lang="en-US" sz="1400" dirty="0" err="1"/>
              <a:t>strlen</a:t>
            </a:r>
            <a:r>
              <a:rPr lang="en-US" sz="1400" dirty="0"/>
              <a:t>(</a:t>
            </a:r>
            <a:r>
              <a:rPr lang="en-US" sz="1400" dirty="0" err="1"/>
              <a:t>work_area</a:t>
            </a:r>
            <a:r>
              <a:rPr lang="en-US" sz="1400" dirty="0"/>
              <a:t>) -1);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sem_wait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(NULL);</a:t>
            </a:r>
          </a:p>
          <a:p>
            <a:r>
              <a:rPr lang="pl-PL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72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Potrzeba wprowadzania wątków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 pewnych przypadkach tworzenie programów złożonych z wielu „ciężkich” procesów uważane jest za mało wydajne.</a:t>
            </a:r>
          </a:p>
          <a:p>
            <a:r>
              <a:rPr lang="pl-PL" dirty="0" smtClean="0"/>
              <a:t>Oczekuje się możliwości tworzenia aplikacji współbieżnych, które w bardziej naturalny sposób współdzielą pamięć i zasoby.</a:t>
            </a:r>
          </a:p>
          <a:p>
            <a:r>
              <a:rPr lang="pl-PL" dirty="0" smtClean="0"/>
              <a:t>Niektóre systemy operacyjne nie dysponują tak szerokim zestawem mechanizmów programowania współbieżnego opartych na współpracy procesów jak Unix i udostępniają mechanizmy programowania współbieżnego tylko na bazie wątków.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84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Wyjście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11560" y="1484784"/>
            <a:ext cx="4572000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$./thread3</a:t>
            </a:r>
          </a:p>
          <a:p>
            <a:r>
              <a:rPr lang="en-US" dirty="0"/>
              <a:t>Input some text. Enter ‘end’ to finish</a:t>
            </a:r>
          </a:p>
          <a:p>
            <a:r>
              <a:rPr lang="pl-PL" dirty="0"/>
              <a:t>The </a:t>
            </a:r>
            <a:r>
              <a:rPr lang="pl-PL" dirty="0" err="1"/>
              <a:t>Wasp</a:t>
            </a:r>
            <a:r>
              <a:rPr lang="pl-PL" dirty="0"/>
              <a:t> </a:t>
            </a:r>
            <a:r>
              <a:rPr lang="pl-PL" dirty="0" err="1"/>
              <a:t>Factory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16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 err="1"/>
              <a:t>Iain</a:t>
            </a:r>
            <a:r>
              <a:rPr lang="pl-PL" dirty="0"/>
              <a:t> Banks</a:t>
            </a:r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10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end</a:t>
            </a:r>
          </a:p>
          <a:p>
            <a:r>
              <a:rPr lang="en-US" dirty="0"/>
              <a:t>Waiting for thread to finish...</a:t>
            </a:r>
          </a:p>
          <a:p>
            <a:r>
              <a:rPr lang="pl-PL" dirty="0" err="1"/>
              <a:t>Thread</a:t>
            </a:r>
            <a:r>
              <a:rPr lang="pl-PL" dirty="0"/>
              <a:t> </a:t>
            </a:r>
            <a:r>
              <a:rPr lang="pl-PL" dirty="0" err="1"/>
              <a:t>joined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16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Autofit/>
          </a:bodyPr>
          <a:lstStyle/>
          <a:p>
            <a:r>
              <a:rPr lang="pl-PL" sz="3200" dirty="0" smtClean="0"/>
              <a:t>Komentarz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W programie rozwiązano problem synchronizacji z zastosowaniem semaforów</a:t>
            </a:r>
          </a:p>
          <a:p>
            <a:r>
              <a:rPr lang="pl-PL" dirty="0" smtClean="0"/>
              <a:t>Wartość początkowa semafora ustawiana jest na 0 </a:t>
            </a:r>
          </a:p>
          <a:p>
            <a:r>
              <a:rPr lang="pl-PL" dirty="0" smtClean="0"/>
              <a:t>Podstawowy wątek cyklicznie odbiera od użytkownika komunikaty tekstowe i zapisuje do bufora, a następnie zwalnia semafor (</a:t>
            </a:r>
            <a:r>
              <a:rPr lang="pl-PL" dirty="0" err="1" smtClean="0"/>
              <a:t>sem_post</a:t>
            </a:r>
            <a:r>
              <a:rPr lang="pl-PL" dirty="0" smtClean="0"/>
              <a:t>).</a:t>
            </a:r>
          </a:p>
          <a:p>
            <a:r>
              <a:rPr lang="pl-PL" dirty="0" smtClean="0"/>
              <a:t>Wątek potomny najpierw oczekuje na zwolnienie semafora (</a:t>
            </a:r>
            <a:r>
              <a:rPr lang="pl-PL" dirty="0" err="1" smtClean="0"/>
              <a:t>sem_wait</a:t>
            </a:r>
            <a:r>
              <a:rPr lang="pl-PL" dirty="0" smtClean="0"/>
              <a:t>), a potem cyklicznie analizuje zawartość bufora z danymi (długość tekstu) i oczekuje na ustawienie semafora (</a:t>
            </a:r>
            <a:r>
              <a:rPr lang="pl-PL" dirty="0" err="1" smtClean="0"/>
              <a:t>sem_wait</a:t>
            </a:r>
            <a:r>
              <a:rPr lang="pl-PL" dirty="0" smtClean="0"/>
              <a:t>).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830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3600" dirty="0" smtClean="0"/>
              <a:t>Zależności czasowe</a:t>
            </a:r>
            <a:endParaRPr lang="pl-PL" sz="36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22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79512" y="764704"/>
            <a:ext cx="4392488" cy="50475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semaphore.h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r>
              <a:rPr lang="pl-PL" sz="1400" dirty="0" err="1"/>
              <a:t>sem_t</a:t>
            </a:r>
            <a:r>
              <a:rPr lang="pl-PL" sz="1400" dirty="0"/>
              <a:t> </a:t>
            </a:r>
            <a:r>
              <a:rPr lang="pl-PL" sz="1400" dirty="0" err="1"/>
              <a:t>bin_sem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WORK_SIZE 1024</a:t>
            </a:r>
          </a:p>
          <a:p>
            <a:r>
              <a:rPr lang="pl-PL" sz="1400" dirty="0"/>
              <a:t>char </a:t>
            </a:r>
            <a:r>
              <a:rPr lang="pl-PL" sz="1400" dirty="0" err="1"/>
              <a:t>work_area</a:t>
            </a:r>
            <a:r>
              <a:rPr lang="pl-PL" sz="1400" dirty="0"/>
              <a:t>[WORK_SIZE];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</a:t>
            </a:r>
            <a:r>
              <a:rPr lang="pl-PL" sz="1400" dirty="0" smtClean="0"/>
              <a:t>;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t-BR" sz="1400" dirty="0" smtClean="0"/>
              <a:t>    </a:t>
            </a:r>
            <a:r>
              <a:rPr lang="pt-BR" sz="1400" dirty="0"/>
              <a:t>res = sem_init(&amp;bin_sem, 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Semaphore</a:t>
            </a:r>
            <a:r>
              <a:rPr lang="pl-PL" sz="1400" dirty="0"/>
              <a:t> </a:t>
            </a:r>
            <a:r>
              <a:rPr lang="pl-PL" sz="1400" dirty="0" err="1"/>
              <a:t>initialization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</a:t>
            </a:r>
            <a:r>
              <a:rPr lang="pl-PL" sz="1400" dirty="0"/>
              <a:t>}</a:t>
            </a:r>
          </a:p>
          <a:p>
            <a:r>
              <a:rPr lang="en-US" sz="1400" dirty="0"/>
              <a:t>    res = </a:t>
            </a:r>
            <a:r>
              <a:rPr lang="en-US" sz="1400" dirty="0" err="1"/>
              <a:t>pthread_create</a:t>
            </a:r>
            <a:r>
              <a:rPr lang="en-US" sz="1400" dirty="0"/>
              <a:t>(&amp;</a:t>
            </a:r>
            <a:r>
              <a:rPr lang="en-US" sz="1400" dirty="0" err="1"/>
              <a:t>a_thread</a:t>
            </a:r>
            <a:r>
              <a:rPr lang="en-US" sz="1400" dirty="0"/>
              <a:t>, NULL, </a:t>
            </a:r>
            <a:r>
              <a:rPr lang="pl-PL" sz="1400" dirty="0" smtClean="0"/>
              <a:t>	</a:t>
            </a:r>
            <a:r>
              <a:rPr lang="en-US" sz="1400" dirty="0" err="1" smtClean="0"/>
              <a:t>thread_function</a:t>
            </a:r>
            <a:r>
              <a:rPr lang="en-US" sz="1400" dirty="0"/>
              <a:t>, NULL);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 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764704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("Input some text. Enter 'end' to finish\n");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    while(</a:t>
            </a:r>
            <a:r>
              <a:rPr lang="en-US" sz="1400" b="1" dirty="0" err="1">
                <a:solidFill>
                  <a:srgbClr val="FF0000"/>
                </a:solidFill>
              </a:rPr>
              <a:t>strncmp</a:t>
            </a:r>
            <a:r>
              <a:rPr lang="en-US" sz="1400" b="1" dirty="0">
                <a:solidFill>
                  <a:srgbClr val="FF0000"/>
                </a:solidFill>
              </a:rPr>
              <a:t>("end", </a:t>
            </a:r>
            <a:r>
              <a:rPr lang="en-US" sz="1400" b="1" dirty="0" err="1">
                <a:solidFill>
                  <a:srgbClr val="FF0000"/>
                </a:solidFill>
              </a:rPr>
              <a:t>work_area</a:t>
            </a:r>
            <a:r>
              <a:rPr lang="en-US" sz="1400" b="1" dirty="0">
                <a:solidFill>
                  <a:srgbClr val="FF0000"/>
                </a:solidFill>
              </a:rPr>
              <a:t>, 3) != 0) {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      if (</a:t>
            </a:r>
            <a:r>
              <a:rPr lang="en-US" sz="1400" b="1" dirty="0" err="1">
                <a:solidFill>
                  <a:srgbClr val="FF0000"/>
                </a:solidFill>
              </a:rPr>
              <a:t>strncmp</a:t>
            </a:r>
            <a:r>
              <a:rPr lang="en-US" sz="1400" b="1" dirty="0">
                <a:solidFill>
                  <a:srgbClr val="FF0000"/>
                </a:solidFill>
              </a:rPr>
              <a:t>(</a:t>
            </a:r>
            <a:r>
              <a:rPr lang="en-US" sz="1400" b="1" dirty="0" err="1">
                <a:solidFill>
                  <a:srgbClr val="FF0000"/>
                </a:solidFill>
              </a:rPr>
              <a:t>work_area</a:t>
            </a:r>
            <a:r>
              <a:rPr lang="en-US" sz="1400" b="1" dirty="0">
                <a:solidFill>
                  <a:srgbClr val="FF0000"/>
                </a:solidFill>
              </a:rPr>
              <a:t>, "FAST", 4) == 0) {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 </a:t>
            </a:r>
            <a:r>
              <a:rPr lang="pl-PL" sz="1400" b="1" dirty="0">
                <a:solidFill>
                  <a:srgbClr val="00B050"/>
                </a:solidFill>
              </a:rPr>
              <a:t> </a:t>
            </a:r>
            <a:r>
              <a:rPr lang="pl-PL" sz="1400" b="1" dirty="0" err="1">
                <a:solidFill>
                  <a:srgbClr val="00B050"/>
                </a:solidFill>
              </a:rPr>
              <a:t>sem_post</a:t>
            </a:r>
            <a:r>
              <a:rPr lang="pl-PL" sz="1400" b="1" dirty="0">
                <a:solidFill>
                  <a:srgbClr val="00B050"/>
                </a:solidFill>
              </a:rPr>
              <a:t>(&amp;</a:t>
            </a:r>
            <a:r>
              <a:rPr lang="pl-PL" sz="1400" b="1" dirty="0" err="1">
                <a:solidFill>
                  <a:srgbClr val="00B050"/>
                </a:solidFill>
              </a:rPr>
              <a:t>bin_sem</a:t>
            </a:r>
            <a:r>
              <a:rPr lang="pl-PL" sz="1400" b="1" dirty="0">
                <a:solidFill>
                  <a:srgbClr val="00B050"/>
                </a:solidFill>
              </a:rPr>
              <a:t>);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  </a:t>
            </a:r>
            <a:r>
              <a:rPr lang="pl-PL" sz="1400" b="1" dirty="0" err="1">
                <a:solidFill>
                  <a:srgbClr val="FF0000"/>
                </a:solidFill>
              </a:rPr>
              <a:t>strcpy</a:t>
            </a:r>
            <a:r>
              <a:rPr lang="pl-PL" sz="1400" b="1" dirty="0">
                <a:solidFill>
                  <a:srgbClr val="FF0000"/>
                </a:solidFill>
              </a:rPr>
              <a:t>(</a:t>
            </a:r>
            <a:r>
              <a:rPr lang="pl-PL" sz="1400" b="1" dirty="0" err="1">
                <a:solidFill>
                  <a:srgbClr val="FF0000"/>
                </a:solidFill>
              </a:rPr>
              <a:t>work_area</a:t>
            </a:r>
            <a:r>
              <a:rPr lang="pl-PL" sz="1400" b="1" dirty="0">
                <a:solidFill>
                  <a:srgbClr val="FF0000"/>
                </a:solidFill>
              </a:rPr>
              <a:t>, "</a:t>
            </a:r>
            <a:r>
              <a:rPr lang="pl-PL" sz="1400" b="1" dirty="0" err="1">
                <a:solidFill>
                  <a:srgbClr val="FF0000"/>
                </a:solidFill>
              </a:rPr>
              <a:t>Wheeee</a:t>
            </a:r>
            <a:r>
              <a:rPr lang="pl-PL" sz="1400" b="1" dirty="0">
                <a:solidFill>
                  <a:srgbClr val="FF0000"/>
                </a:solidFill>
              </a:rPr>
              <a:t>...");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} </a:t>
            </a:r>
            <a:r>
              <a:rPr lang="pl-PL" sz="1400" b="1" dirty="0" err="1">
                <a:solidFill>
                  <a:srgbClr val="FF0000"/>
                </a:solidFill>
              </a:rPr>
              <a:t>else</a:t>
            </a:r>
            <a:r>
              <a:rPr lang="pl-PL" sz="1400" b="1" dirty="0">
                <a:solidFill>
                  <a:srgbClr val="FF0000"/>
                </a:solidFill>
              </a:rPr>
              <a:t> {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  </a:t>
            </a:r>
            <a:r>
              <a:rPr lang="pl-PL" sz="1400" b="1" dirty="0" err="1">
                <a:solidFill>
                  <a:srgbClr val="FF0000"/>
                </a:solidFill>
              </a:rPr>
              <a:t>fgets</a:t>
            </a:r>
            <a:r>
              <a:rPr lang="pl-PL" sz="1400" b="1" dirty="0">
                <a:solidFill>
                  <a:srgbClr val="FF0000"/>
                </a:solidFill>
              </a:rPr>
              <a:t>(</a:t>
            </a:r>
            <a:r>
              <a:rPr lang="pl-PL" sz="1400" b="1" dirty="0" err="1">
                <a:solidFill>
                  <a:srgbClr val="FF0000"/>
                </a:solidFill>
              </a:rPr>
              <a:t>work_area</a:t>
            </a:r>
            <a:r>
              <a:rPr lang="pl-PL" sz="1400" b="1" dirty="0">
                <a:solidFill>
                  <a:srgbClr val="FF0000"/>
                </a:solidFill>
              </a:rPr>
              <a:t>, WORK_SIZE, </a:t>
            </a:r>
            <a:r>
              <a:rPr lang="pl-PL" sz="1400" b="1" dirty="0" err="1">
                <a:solidFill>
                  <a:srgbClr val="FF0000"/>
                </a:solidFill>
              </a:rPr>
              <a:t>stdin</a:t>
            </a:r>
            <a:r>
              <a:rPr lang="pl-PL" sz="1400" b="1" dirty="0" smtClean="0">
                <a:solidFill>
                  <a:srgbClr val="FF0000"/>
                </a:solidFill>
              </a:rPr>
              <a:t>);}</a:t>
            </a:r>
            <a:endParaRPr lang="pl-PL" sz="1400" b="1" dirty="0">
              <a:solidFill>
                <a:srgbClr val="FF0000"/>
              </a:solidFill>
            </a:endParaRPr>
          </a:p>
          <a:p>
            <a:r>
              <a:rPr lang="pl-PL" sz="1400" dirty="0"/>
              <a:t>      </a:t>
            </a:r>
            <a:r>
              <a:rPr lang="pl-PL" sz="1400" dirty="0" err="1">
                <a:solidFill>
                  <a:srgbClr val="00B050"/>
                </a:solidFill>
              </a:rPr>
              <a:t>sem_post</a:t>
            </a:r>
            <a:r>
              <a:rPr lang="pl-PL" sz="1400" dirty="0">
                <a:solidFill>
                  <a:srgbClr val="00B050"/>
                </a:solidFill>
              </a:rPr>
              <a:t>(&amp;</a:t>
            </a:r>
            <a:r>
              <a:rPr lang="pl-PL" sz="1400" dirty="0" err="1">
                <a:solidFill>
                  <a:srgbClr val="00B050"/>
                </a:solidFill>
              </a:rPr>
              <a:t>bin_sem</a:t>
            </a:r>
            <a:r>
              <a:rPr lang="pl-PL" sz="1400" dirty="0">
                <a:solidFill>
                  <a:srgbClr val="00B05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("\</a:t>
            </a:r>
            <a:r>
              <a:rPr lang="en-US" sz="1400" dirty="0" err="1"/>
              <a:t>nWaiting</a:t>
            </a:r>
            <a:r>
              <a:rPr lang="en-US" sz="1400" dirty="0"/>
              <a:t> for thread to finish...\n");</a:t>
            </a:r>
          </a:p>
          <a:p>
            <a:r>
              <a:rPr lang="pl-PL" sz="1400" dirty="0"/>
              <a:t>    res = </a:t>
            </a:r>
            <a:r>
              <a:rPr lang="pl-PL" sz="1400" dirty="0" err="1"/>
              <a:t>pthread_join</a:t>
            </a:r>
            <a:r>
              <a:rPr lang="pl-PL" sz="1400" dirty="0"/>
              <a:t>(</a:t>
            </a:r>
            <a:r>
              <a:rPr lang="pl-PL" sz="1400" dirty="0" err="1"/>
              <a:t>a_thread</a:t>
            </a:r>
            <a:r>
              <a:rPr lang="pl-PL" sz="1400" dirty="0"/>
              <a:t>, &amp;</a:t>
            </a:r>
            <a:r>
              <a:rPr lang="pl-PL" sz="1400" dirty="0" err="1"/>
              <a:t>thread_result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sem_destroy</a:t>
            </a:r>
            <a:r>
              <a:rPr lang="pl-PL" sz="1400" dirty="0"/>
              <a:t>(&amp;</a:t>
            </a:r>
            <a:r>
              <a:rPr lang="pl-PL" sz="1400" dirty="0" err="1"/>
              <a:t>bin_sem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r>
              <a:rPr lang="pl-PL" sz="1400" dirty="0" err="1" smtClean="0"/>
              <a:t>void</a:t>
            </a:r>
            <a:r>
              <a:rPr lang="pl-PL" sz="1400" dirty="0" smtClean="0"/>
              <a:t> </a:t>
            </a:r>
            <a:r>
              <a:rPr lang="pl-PL" sz="1400" dirty="0"/>
              <a:t>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sem_wait</a:t>
            </a:r>
            <a:r>
              <a:rPr lang="pl-PL" sz="1400" dirty="0"/>
              <a:t>(&amp;</a:t>
            </a:r>
            <a:r>
              <a:rPr lang="pl-PL" sz="1400" dirty="0" err="1"/>
              <a:t>bin_sem</a:t>
            </a:r>
            <a:r>
              <a:rPr lang="pl-PL" sz="1400" dirty="0"/>
              <a:t>);</a:t>
            </a:r>
          </a:p>
          <a:p>
            <a:r>
              <a:rPr lang="en-US" sz="1400" dirty="0"/>
              <a:t>    while(</a:t>
            </a:r>
            <a:r>
              <a:rPr lang="en-US" sz="1400" dirty="0" err="1"/>
              <a:t>strncmp</a:t>
            </a:r>
            <a:r>
              <a:rPr lang="en-US" sz="1400" dirty="0"/>
              <a:t>("end", </a:t>
            </a:r>
            <a:r>
              <a:rPr lang="en-US" sz="1400" dirty="0" err="1"/>
              <a:t>work_area</a:t>
            </a:r>
            <a:r>
              <a:rPr lang="en-US" sz="1400" dirty="0"/>
              <a:t>, 3) != 0)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("You input %d characters\n",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</a:t>
            </a:r>
            <a:r>
              <a:rPr lang="en-US" sz="1400" dirty="0" err="1" smtClean="0"/>
              <a:t>strlen</a:t>
            </a:r>
            <a:r>
              <a:rPr lang="en-US" sz="1400" dirty="0" smtClean="0"/>
              <a:t>(</a:t>
            </a:r>
            <a:r>
              <a:rPr lang="en-US" sz="1400" dirty="0" err="1" smtClean="0"/>
              <a:t>work_area</a:t>
            </a:r>
            <a:r>
              <a:rPr lang="en-US" sz="1400" dirty="0"/>
              <a:t>) -1);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sem_wait</a:t>
            </a:r>
            <a:r>
              <a:rPr lang="pl-PL" sz="1400" dirty="0"/>
              <a:t>(&amp;</a:t>
            </a:r>
            <a:r>
              <a:rPr lang="pl-PL" sz="1400" dirty="0" err="1"/>
              <a:t>bin_sem</a:t>
            </a:r>
            <a:r>
              <a:rPr lang="pl-PL" sz="1400" dirty="0" smtClean="0"/>
              <a:t>);    </a:t>
            </a:r>
            <a:r>
              <a:rPr lang="pl-PL" sz="1400" dirty="0"/>
              <a:t>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(NULL);</a:t>
            </a:r>
          </a:p>
          <a:p>
            <a:r>
              <a:rPr lang="pl-PL" sz="1400" dirty="0" smtClean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9821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Wyjście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827584" y="1412776"/>
            <a:ext cx="4572000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./thread4a</a:t>
            </a:r>
          </a:p>
          <a:p>
            <a:r>
              <a:rPr lang="en-US" dirty="0"/>
              <a:t>Input some text. Enter ‘end’ to finish</a:t>
            </a:r>
          </a:p>
          <a:p>
            <a:r>
              <a:rPr lang="pl-PL" dirty="0" err="1"/>
              <a:t>Excession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9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FAST</a:t>
            </a:r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7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7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7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end</a:t>
            </a:r>
          </a:p>
          <a:p>
            <a:r>
              <a:rPr lang="en-US" dirty="0"/>
              <a:t>Waiting for thread to finish...</a:t>
            </a:r>
          </a:p>
          <a:p>
            <a:r>
              <a:rPr lang="pl-PL" dirty="0" err="1"/>
              <a:t>Thread</a:t>
            </a:r>
            <a:r>
              <a:rPr lang="pl-PL" dirty="0"/>
              <a:t> </a:t>
            </a:r>
            <a:r>
              <a:rPr lang="pl-PL" dirty="0" err="1"/>
              <a:t>joined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96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Komentarz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Kiedy użytkownik wprowadza słowo FAST na wejście programu to następuje </a:t>
            </a:r>
            <a:r>
              <a:rPr lang="pl-PL" b="1" dirty="0" smtClean="0"/>
              <a:t>zwolnienie semafora</a:t>
            </a:r>
            <a:r>
              <a:rPr lang="pl-PL" dirty="0" smtClean="0"/>
              <a:t>, </a:t>
            </a:r>
          </a:p>
          <a:p>
            <a:r>
              <a:rPr lang="pl-PL" dirty="0" smtClean="0"/>
              <a:t>Warunek zakończenia pętli </a:t>
            </a:r>
            <a:r>
              <a:rPr lang="pl-PL" dirty="0" err="1" smtClean="0"/>
              <a:t>while</a:t>
            </a:r>
            <a:r>
              <a:rPr lang="pl-PL" dirty="0" smtClean="0"/>
              <a:t> nie jest spełniony</a:t>
            </a:r>
          </a:p>
          <a:p>
            <a:r>
              <a:rPr lang="pl-PL" dirty="0" smtClean="0"/>
              <a:t>Następuje rozpoznanie, że użytkownik wprowadził wyraz „FAST” , ponowne </a:t>
            </a:r>
            <a:r>
              <a:rPr lang="pl-PL" b="1" dirty="0" smtClean="0"/>
              <a:t>zwolnienie semafora</a:t>
            </a:r>
            <a:r>
              <a:rPr lang="pl-PL" dirty="0" smtClean="0"/>
              <a:t>, a następnie wprowadzenie do współdzielonej zmiennej tekstu „</a:t>
            </a:r>
            <a:r>
              <a:rPr lang="pl-PL" dirty="0" err="1" smtClean="0"/>
              <a:t>Wheeee</a:t>
            </a:r>
            <a:r>
              <a:rPr lang="pl-PL" dirty="0" smtClean="0"/>
              <a:t>…”</a:t>
            </a:r>
          </a:p>
          <a:p>
            <a:r>
              <a:rPr lang="pl-PL" dirty="0" smtClean="0"/>
              <a:t>Ponowny raz semafor </a:t>
            </a:r>
            <a:r>
              <a:rPr lang="pl-PL" b="1" dirty="0" smtClean="0"/>
              <a:t>zostaje zwolniony</a:t>
            </a:r>
          </a:p>
          <a:p>
            <a:r>
              <a:rPr lang="pl-PL" dirty="0" smtClean="0"/>
              <a:t>Warunek </a:t>
            </a:r>
            <a:r>
              <a:rPr lang="pl-PL" dirty="0"/>
              <a:t>zakończenia pętli </a:t>
            </a:r>
            <a:r>
              <a:rPr lang="pl-PL" dirty="0" err="1"/>
              <a:t>while</a:t>
            </a:r>
            <a:r>
              <a:rPr lang="pl-PL" dirty="0"/>
              <a:t> nie jest </a:t>
            </a:r>
            <a:r>
              <a:rPr lang="pl-PL" dirty="0" smtClean="0"/>
              <a:t>spełniony</a:t>
            </a:r>
          </a:p>
          <a:p>
            <a:r>
              <a:rPr lang="pl-PL" dirty="0" smtClean="0"/>
              <a:t>Program oczekuje na wprowadzenie nowego tekstu na standardowym wejściu</a:t>
            </a:r>
            <a:endParaRPr lang="pl-PL" dirty="0"/>
          </a:p>
          <a:p>
            <a:r>
              <a:rPr lang="pl-PL" dirty="0" smtClean="0"/>
              <a:t>Zmiany zawartości współdzielonej zmiennej odbywają się tak szybko, że wątek obliczający długość tekstu „gubi” jedną ze zmian.</a:t>
            </a:r>
          </a:p>
          <a:p>
            <a:r>
              <a:rPr lang="pl-PL" dirty="0" smtClean="0"/>
              <a:t>Wątek macierzysty podczas wywoływania  funkcji </a:t>
            </a:r>
            <a:r>
              <a:rPr lang="pl-PL" dirty="0" err="1" smtClean="0"/>
              <a:t>sem_post</a:t>
            </a:r>
            <a:r>
              <a:rPr lang="pl-PL" dirty="0" smtClean="0"/>
              <a:t>() zwiększa licznik.</a:t>
            </a:r>
          </a:p>
          <a:p>
            <a:r>
              <a:rPr lang="pl-PL" dirty="0" smtClean="0"/>
              <a:t>W konsekwencji wątek potomny, który wcześniej nie uzyskał dostępu do współdzielonej zmiennej trzykrotnie „odblokowuje się na semaforze” i wypisuje obliczoną długość tekstu.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01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Autofit/>
          </a:bodyPr>
          <a:lstStyle/>
          <a:p>
            <a:r>
              <a:rPr lang="pl-PL" sz="4000" dirty="0" err="1" smtClean="0"/>
              <a:t>Mutexy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Wątki dzielą wspólny obszar danych. Stąd współbieżny dostęp </a:t>
            </a:r>
            <a:r>
              <a:rPr lang="pl-PL" dirty="0" smtClean="0"/>
              <a:t>do danych </a:t>
            </a:r>
            <a:r>
              <a:rPr lang="pl-PL" dirty="0"/>
              <a:t>może naruszyć ich integralność. </a:t>
            </a:r>
            <a:endParaRPr lang="pl-PL" dirty="0" smtClean="0"/>
          </a:p>
          <a:p>
            <a:r>
              <a:rPr lang="pl-PL" dirty="0" smtClean="0"/>
              <a:t>Należy zapewnić synchronizację </a:t>
            </a:r>
            <a:r>
              <a:rPr lang="pl-PL" dirty="0"/>
              <a:t>dostępu do wspólnych danych.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bibliotece </a:t>
            </a:r>
            <a:r>
              <a:rPr lang="pl-PL" dirty="0" err="1"/>
              <a:t>pthreads</a:t>
            </a:r>
            <a:r>
              <a:rPr lang="pl-PL" dirty="0"/>
              <a:t> </a:t>
            </a:r>
            <a:r>
              <a:rPr lang="pl-PL" dirty="0" smtClean="0"/>
              <a:t>do zapewnienia </a:t>
            </a:r>
            <a:r>
              <a:rPr lang="pl-PL" dirty="0"/>
              <a:t>wyłączności dostępu do danych stosuje się </a:t>
            </a:r>
            <a:r>
              <a:rPr lang="pl-PL" dirty="0" smtClean="0"/>
              <a:t>mechanizm </a:t>
            </a:r>
            <a:r>
              <a:rPr lang="pl-PL" dirty="0" err="1" smtClean="0"/>
              <a:t>muteksu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i="1" dirty="0"/>
              <a:t>ang. </a:t>
            </a:r>
            <a:r>
              <a:rPr lang="pl-PL" i="1" dirty="0" err="1"/>
              <a:t>mutex</a:t>
            </a:r>
            <a:r>
              <a:rPr lang="pl-PL" dirty="0"/>
              <a:t>). Nazwa ta pochodzi od słów </a:t>
            </a:r>
            <a:r>
              <a:rPr lang="pl-PL" i="1" dirty="0"/>
              <a:t>Mutual </a:t>
            </a:r>
            <a:r>
              <a:rPr lang="pl-PL" i="1" dirty="0" err="1"/>
              <a:t>exclusion</a:t>
            </a:r>
            <a:r>
              <a:rPr lang="pl-PL" i="1" dirty="0"/>
              <a:t> </a:t>
            </a:r>
            <a:r>
              <a:rPr lang="pl-PL" dirty="0" smtClean="0"/>
              <a:t>czyli wzajemne </a:t>
            </a:r>
            <a:r>
              <a:rPr lang="pl-PL" dirty="0"/>
              <a:t>wykluczanie.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5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pl-PL" sz="4000" dirty="0" smtClean="0"/>
              <a:t>Funkcje do obsługi </a:t>
            </a:r>
            <a:r>
              <a:rPr lang="pl-PL" sz="4000" dirty="0" err="1" smtClean="0"/>
              <a:t>mutexów</a:t>
            </a:r>
            <a:endParaRPr lang="pl-PL" sz="40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908720"/>
            <a:ext cx="89289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pthread.h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//Inicjalizacja:</a:t>
            </a:r>
            <a:endParaRPr lang="pl-PL" dirty="0"/>
          </a:p>
          <a:p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pthread_mutex_init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pthread_mutex_t</a:t>
            </a:r>
            <a:r>
              <a:rPr lang="pl-PL" dirty="0">
                <a:solidFill>
                  <a:srgbClr val="FF0000"/>
                </a:solidFill>
              </a:rPr>
              <a:t> *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const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pthread_mutexattr_t</a:t>
            </a:r>
            <a:r>
              <a:rPr lang="pl-PL" dirty="0" smtClean="0">
                <a:solidFill>
                  <a:srgbClr val="FF0000"/>
                </a:solidFill>
              </a:rPr>
              <a:t> *</a:t>
            </a:r>
            <a:r>
              <a:rPr lang="pl-PL" dirty="0" err="1" smtClean="0">
                <a:solidFill>
                  <a:srgbClr val="FF0000"/>
                </a:solidFill>
              </a:rPr>
              <a:t>mutexattr</a:t>
            </a:r>
            <a:r>
              <a:rPr lang="pl-PL" dirty="0" smtClean="0">
                <a:solidFill>
                  <a:srgbClr val="FF0000"/>
                </a:solidFill>
              </a:rPr>
              <a:t>);</a:t>
            </a:r>
          </a:p>
          <a:p>
            <a:r>
              <a:rPr lang="pl-PL" dirty="0" smtClean="0"/>
              <a:t>// </a:t>
            </a:r>
            <a:r>
              <a:rPr lang="pl-PL" dirty="0"/>
              <a:t>Z</a:t>
            </a:r>
            <a:r>
              <a:rPr lang="pl-PL" dirty="0" smtClean="0"/>
              <a:t>amknięcie dostępu do sekcji krytycznej:</a:t>
            </a:r>
            <a:endParaRPr lang="pl-PL" dirty="0"/>
          </a:p>
          <a:p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pthread_mutex_lock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pthread_mutex_t</a:t>
            </a:r>
            <a:r>
              <a:rPr lang="pl-PL" dirty="0">
                <a:solidFill>
                  <a:srgbClr val="FF0000"/>
                </a:solidFill>
              </a:rPr>
              <a:t> *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 smtClean="0">
                <a:solidFill>
                  <a:srgbClr val="FF0000"/>
                </a:solidFill>
              </a:rPr>
              <a:t>));</a:t>
            </a:r>
            <a:endParaRPr lang="pl-PL" dirty="0"/>
          </a:p>
          <a:p>
            <a:r>
              <a:rPr lang="pl-PL" dirty="0" smtClean="0"/>
              <a:t>// Otwarcie dostępu do sekcji krytycznej:</a:t>
            </a:r>
            <a:endParaRPr lang="pl-PL" dirty="0"/>
          </a:p>
          <a:p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pthread_mutex_unlock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pthread_mutex_t</a:t>
            </a:r>
            <a:r>
              <a:rPr lang="pl-PL" dirty="0">
                <a:solidFill>
                  <a:srgbClr val="FF0000"/>
                </a:solidFill>
              </a:rPr>
              <a:t> *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 smtClean="0">
                <a:solidFill>
                  <a:srgbClr val="FF0000"/>
                </a:solidFill>
              </a:rPr>
              <a:t>);</a:t>
            </a:r>
            <a:endParaRPr lang="pl-PL" dirty="0"/>
          </a:p>
          <a:p>
            <a:r>
              <a:rPr lang="pl-PL" dirty="0" smtClean="0"/>
              <a:t>// Zniszczenie </a:t>
            </a:r>
            <a:r>
              <a:rPr lang="pl-PL" dirty="0" err="1" smtClean="0"/>
              <a:t>mutex’a</a:t>
            </a:r>
            <a:endParaRPr lang="pl-PL" dirty="0"/>
          </a:p>
          <a:p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pthread_mutex_destroy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pthread_mutex_t</a:t>
            </a:r>
            <a:r>
              <a:rPr lang="pl-PL" dirty="0">
                <a:solidFill>
                  <a:srgbClr val="FF0000"/>
                </a:solidFill>
              </a:rPr>
              <a:t> *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 smtClean="0">
                <a:solidFill>
                  <a:srgbClr val="FF0000"/>
                </a:solidFill>
              </a:rPr>
              <a:t>);</a:t>
            </a:r>
            <a:endParaRPr lang="pl-PL" dirty="0"/>
          </a:p>
          <a:p>
            <a:r>
              <a:rPr lang="pl-PL" dirty="0" smtClean="0"/>
              <a:t>Uwagi: </a:t>
            </a:r>
          </a:p>
          <a:p>
            <a:r>
              <a:rPr lang="pl-PL" dirty="0" smtClean="0"/>
              <a:t>Funkcje korzystają ze wcześniej zadeklarowanego obiektu typu:</a:t>
            </a:r>
            <a:br>
              <a:rPr lang="pl-PL" dirty="0" smtClean="0"/>
            </a:br>
            <a:r>
              <a:rPr lang="pl-PL" dirty="0" err="1" smtClean="0"/>
              <a:t>pthread_mutex_t</a:t>
            </a:r>
            <a:endParaRPr lang="pl-PL" dirty="0" smtClean="0"/>
          </a:p>
          <a:p>
            <a:r>
              <a:rPr lang="pl-PL" dirty="0"/>
              <a:t>Funkcja dodatkowa</a:t>
            </a:r>
            <a:r>
              <a:rPr lang="pl-PL" dirty="0" smtClean="0"/>
              <a:t>:</a:t>
            </a:r>
          </a:p>
          <a:p>
            <a:r>
              <a:rPr lang="pl-PL" dirty="0" smtClean="0"/>
              <a:t>// </a:t>
            </a:r>
            <a:r>
              <a:rPr lang="pl-PL" dirty="0"/>
              <a:t>- przejęcie </a:t>
            </a:r>
            <a:r>
              <a:rPr lang="pl-PL" dirty="0" err="1" smtClean="0"/>
              <a:t>mutex’a</a:t>
            </a:r>
            <a:r>
              <a:rPr lang="pl-PL" dirty="0" smtClean="0"/>
              <a:t>, </a:t>
            </a:r>
            <a:r>
              <a:rPr lang="pl-PL" dirty="0"/>
              <a:t>jeśli jest dostępny, lub zgłoszenie błędu i kontynuowanie wątku obliczeniowego.</a:t>
            </a:r>
            <a:br>
              <a:rPr lang="pl-PL" dirty="0"/>
            </a:b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pthread_mutex_trylock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pthread_mutex_t</a:t>
            </a:r>
            <a:r>
              <a:rPr lang="pl-PL" dirty="0">
                <a:solidFill>
                  <a:srgbClr val="FF0000"/>
                </a:solidFill>
              </a:rPr>
              <a:t> *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 smtClean="0">
                <a:solidFill>
                  <a:srgbClr val="FF0000"/>
                </a:solidFill>
              </a:rPr>
              <a:t>); </a:t>
            </a:r>
          </a:p>
          <a:p>
            <a:r>
              <a:rPr lang="pl-PL" dirty="0" smtClean="0"/>
              <a:t>// - przejęcie </a:t>
            </a:r>
            <a:r>
              <a:rPr lang="pl-PL" dirty="0" err="1" smtClean="0"/>
              <a:t>mutex’a</a:t>
            </a:r>
            <a:r>
              <a:rPr lang="pl-PL" dirty="0" smtClean="0"/>
              <a:t>, jeśli jest dostępny lub oczekiwanie przez </a:t>
            </a:r>
            <a:r>
              <a:rPr lang="en-GB" dirty="0" err="1" smtClean="0"/>
              <a:t>abs_timeout</a:t>
            </a:r>
            <a:r>
              <a:rPr lang="pl-PL" dirty="0" smtClean="0"/>
              <a:t> na jego przejęcie</a:t>
            </a:r>
            <a:r>
              <a:rPr lang="pl-PL" dirty="0" smtClean="0"/>
              <a:t> </a:t>
            </a:r>
          </a:p>
          <a:p>
            <a:r>
              <a:rPr lang="en-GB" dirty="0" err="1"/>
              <a:t>int</a:t>
            </a:r>
            <a:r>
              <a:rPr lang="en-GB" dirty="0"/>
              <a:t> </a:t>
            </a:r>
            <a:r>
              <a:rPr lang="en-GB" dirty="0" err="1"/>
              <a:t>pthread_mutex_timedlock</a:t>
            </a:r>
            <a:r>
              <a:rPr lang="en-GB" dirty="0"/>
              <a:t>(</a:t>
            </a:r>
            <a:r>
              <a:rPr lang="en-GB" dirty="0" err="1"/>
              <a:t>pthread_mutex_t</a:t>
            </a:r>
            <a:r>
              <a:rPr lang="en-GB" dirty="0"/>
              <a:t> *restrict </a:t>
            </a:r>
            <a:r>
              <a:rPr lang="en-GB" dirty="0" err="1"/>
              <a:t>mutex</a:t>
            </a:r>
            <a:r>
              <a:rPr lang="en-GB" dirty="0"/>
              <a:t>,</a:t>
            </a:r>
          </a:p>
          <a:p>
            <a:r>
              <a:rPr lang="en-GB" dirty="0"/>
              <a:t>       </a:t>
            </a:r>
            <a:r>
              <a:rPr lang="en-GB" dirty="0" err="1"/>
              <a:t>const</a:t>
            </a:r>
            <a:r>
              <a:rPr lang="en-GB" dirty="0"/>
              <a:t> </a:t>
            </a:r>
            <a:r>
              <a:rPr lang="en-GB" dirty="0" err="1"/>
              <a:t>struct</a:t>
            </a:r>
            <a:r>
              <a:rPr lang="en-GB" dirty="0"/>
              <a:t> </a:t>
            </a:r>
            <a:r>
              <a:rPr lang="en-GB" dirty="0" err="1"/>
              <a:t>timespec</a:t>
            </a:r>
            <a:r>
              <a:rPr lang="en-GB" dirty="0"/>
              <a:t> *restrict </a:t>
            </a:r>
            <a:r>
              <a:rPr lang="en-GB" dirty="0" err="1"/>
              <a:t>abs_timeout</a:t>
            </a:r>
            <a:r>
              <a:rPr lang="en-GB" dirty="0" smtClean="0"/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83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2000" dirty="0" smtClean="0"/>
              <a:t>Przykład – ochrona współdzielonych danych z zastosowaniem </a:t>
            </a:r>
            <a:r>
              <a:rPr lang="pl-PL" sz="2000" dirty="0" err="1" smtClean="0"/>
              <a:t>mutex’a</a:t>
            </a:r>
            <a:endParaRPr lang="pl-PL" sz="20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692696"/>
            <a:ext cx="4392488" cy="5688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/>
              <a:t>#define _REENTRANT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stdio.h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unistd.h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stdlib.h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pthread.h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semaphore.h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string.h</a:t>
            </a:r>
            <a:r>
              <a:rPr lang="en-GB" sz="1400" dirty="0"/>
              <a:t>&gt;</a:t>
            </a:r>
          </a:p>
          <a:p>
            <a:endParaRPr lang="pl-PL" sz="1400" dirty="0"/>
          </a:p>
          <a:p>
            <a:r>
              <a:rPr lang="en-GB" sz="1400" dirty="0" smtClean="0"/>
              <a:t>void </a:t>
            </a:r>
            <a:r>
              <a:rPr lang="en-GB" sz="1400" dirty="0"/>
              <a:t>*</a:t>
            </a:r>
            <a:r>
              <a:rPr lang="en-GB" sz="1400" dirty="0" err="1"/>
              <a:t>thread_function</a:t>
            </a:r>
            <a:r>
              <a:rPr lang="en-GB" sz="1400" dirty="0"/>
              <a:t>(void *</a:t>
            </a:r>
            <a:r>
              <a:rPr lang="en-GB" sz="1400" dirty="0" err="1"/>
              <a:t>arg</a:t>
            </a:r>
            <a:r>
              <a:rPr lang="en-GB" sz="1400" dirty="0"/>
              <a:t>);</a:t>
            </a:r>
          </a:p>
          <a:p>
            <a:r>
              <a:rPr lang="en-GB" sz="1400" dirty="0" err="1">
                <a:solidFill>
                  <a:srgbClr val="FF0000"/>
                </a:solidFill>
              </a:rPr>
              <a:t>pthread_mutex_t</a:t>
            </a:r>
            <a:r>
              <a:rPr lang="en-GB" sz="1400" dirty="0">
                <a:solidFill>
                  <a:srgbClr val="FF0000"/>
                </a:solidFill>
              </a:rPr>
              <a:t> </a:t>
            </a:r>
            <a:r>
              <a:rPr lang="en-GB" sz="1400" dirty="0" err="1">
                <a:solidFill>
                  <a:srgbClr val="FF0000"/>
                </a:solidFill>
              </a:rPr>
              <a:t>work_mutex</a:t>
            </a:r>
            <a:r>
              <a:rPr lang="en-GB" sz="1400" dirty="0">
                <a:solidFill>
                  <a:srgbClr val="FF0000"/>
                </a:solidFill>
              </a:rPr>
              <a:t>; </a:t>
            </a:r>
          </a:p>
          <a:p>
            <a:r>
              <a:rPr lang="en-GB" sz="1400" dirty="0" smtClean="0"/>
              <a:t>#</a:t>
            </a:r>
            <a:r>
              <a:rPr lang="en-GB" sz="1400" dirty="0"/>
              <a:t>define WORK_SIZE 1024</a:t>
            </a:r>
          </a:p>
          <a:p>
            <a:r>
              <a:rPr lang="en-GB" sz="1400" dirty="0"/>
              <a:t>char </a:t>
            </a:r>
            <a:r>
              <a:rPr lang="en-GB" sz="1400" dirty="0" err="1"/>
              <a:t>work_area</a:t>
            </a:r>
            <a:r>
              <a:rPr lang="en-GB" sz="1400" dirty="0"/>
              <a:t>[WORK_SIZE];</a:t>
            </a:r>
          </a:p>
          <a:p>
            <a:r>
              <a:rPr lang="en-GB" sz="1400" dirty="0"/>
              <a:t>char texts[3][50</a:t>
            </a:r>
            <a:r>
              <a:rPr lang="en-GB" sz="1400" dirty="0" smtClean="0"/>
              <a:t>]={</a:t>
            </a:r>
            <a:r>
              <a:rPr lang="pl-PL" sz="1400" dirty="0"/>
              <a:t> </a:t>
            </a:r>
            <a:r>
              <a:rPr lang="pl-PL" sz="1400" dirty="0" smtClean="0"/>
              <a:t>"</a:t>
            </a:r>
            <a:r>
              <a:rPr lang="en-GB" sz="1400" dirty="0" smtClean="0"/>
              <a:t>First </a:t>
            </a:r>
            <a:r>
              <a:rPr lang="en-GB" sz="1400" dirty="0"/>
              <a:t>text\n",</a:t>
            </a:r>
          </a:p>
          <a:p>
            <a:r>
              <a:rPr lang="en-GB" sz="1400" dirty="0"/>
              <a:t>                   </a:t>
            </a:r>
            <a:r>
              <a:rPr lang="pl-PL" sz="1400" dirty="0" smtClean="0"/>
              <a:t>	            </a:t>
            </a:r>
            <a:r>
              <a:rPr lang="en-GB" sz="1400" dirty="0" smtClean="0"/>
              <a:t>"</a:t>
            </a:r>
            <a:r>
              <a:rPr lang="en-GB" sz="1400" dirty="0"/>
              <a:t>Second text\n",</a:t>
            </a:r>
          </a:p>
          <a:p>
            <a:r>
              <a:rPr lang="en-GB" sz="1400" dirty="0"/>
              <a:t>                   </a:t>
            </a:r>
            <a:r>
              <a:rPr lang="pl-PL" sz="1400" dirty="0" smtClean="0"/>
              <a:t>	            </a:t>
            </a:r>
            <a:r>
              <a:rPr lang="en-GB" sz="1400" dirty="0" smtClean="0"/>
              <a:t>"</a:t>
            </a:r>
            <a:r>
              <a:rPr lang="en-GB" sz="1400" dirty="0"/>
              <a:t>Third text\n</a:t>
            </a:r>
            <a:r>
              <a:rPr lang="en-GB" sz="1400" dirty="0" smtClean="0"/>
              <a:t>"};</a:t>
            </a:r>
            <a:endParaRPr lang="pl-PL" sz="1400" dirty="0" smtClean="0"/>
          </a:p>
          <a:p>
            <a:r>
              <a:rPr lang="en-GB" sz="1400" dirty="0" err="1"/>
              <a:t>int</a:t>
            </a:r>
            <a:r>
              <a:rPr lang="en-GB" sz="1400" dirty="0"/>
              <a:t> main() {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int</a:t>
            </a:r>
            <a:r>
              <a:rPr lang="en-GB" sz="1400" dirty="0"/>
              <a:t> res</a:t>
            </a:r>
            <a:r>
              <a:rPr lang="en-GB" sz="1400" dirty="0" smtClean="0"/>
              <a:t>;    </a:t>
            </a:r>
            <a:r>
              <a:rPr lang="en-GB" sz="1400" dirty="0" err="1"/>
              <a:t>pthread_t</a:t>
            </a:r>
            <a:r>
              <a:rPr lang="en-GB" sz="1400" dirty="0"/>
              <a:t> </a:t>
            </a:r>
            <a:r>
              <a:rPr lang="en-GB" sz="1400" dirty="0" err="1"/>
              <a:t>a_thread</a:t>
            </a:r>
            <a:r>
              <a:rPr lang="en-GB" sz="1400" dirty="0" smtClean="0"/>
              <a:t>;    </a:t>
            </a:r>
            <a:endParaRPr lang="pl-PL" sz="1400" dirty="0" smtClean="0"/>
          </a:p>
          <a:p>
            <a:r>
              <a:rPr lang="pl-PL" sz="1400" dirty="0"/>
              <a:t> </a:t>
            </a:r>
            <a:r>
              <a:rPr lang="pl-PL" sz="1400" dirty="0" smtClean="0"/>
              <a:t>   </a:t>
            </a:r>
            <a:r>
              <a:rPr lang="en-GB" sz="1400" dirty="0" smtClean="0"/>
              <a:t>void </a:t>
            </a:r>
            <a:r>
              <a:rPr lang="en-GB" sz="1400" dirty="0"/>
              <a:t>*</a:t>
            </a:r>
            <a:r>
              <a:rPr lang="en-GB" sz="1400" dirty="0" err="1" smtClean="0"/>
              <a:t>thread_result</a:t>
            </a:r>
            <a:r>
              <a:rPr lang="en-GB" sz="1400" dirty="0" smtClean="0"/>
              <a:t>;</a:t>
            </a:r>
            <a:r>
              <a:rPr lang="pl-PL" sz="1400" dirty="0" smtClean="0"/>
              <a:t> </a:t>
            </a:r>
            <a:r>
              <a:rPr lang="en-GB" sz="1400" dirty="0" err="1" smtClean="0"/>
              <a:t>int</a:t>
            </a:r>
            <a:r>
              <a:rPr lang="en-GB" sz="1400" dirty="0" smtClean="0"/>
              <a:t> </a:t>
            </a:r>
            <a:r>
              <a:rPr lang="en-GB" sz="1400" dirty="0" err="1"/>
              <a:t>i</a:t>
            </a:r>
            <a:r>
              <a:rPr lang="en-GB" sz="1400" dirty="0"/>
              <a:t>=0,j=0;</a:t>
            </a:r>
          </a:p>
          <a:p>
            <a:r>
              <a:rPr lang="en-GB" sz="1400" dirty="0"/>
              <a:t>    </a:t>
            </a:r>
            <a:r>
              <a:rPr lang="en-GB" sz="1400" dirty="0">
                <a:solidFill>
                  <a:srgbClr val="FF0000"/>
                </a:solidFill>
              </a:rPr>
              <a:t>res = </a:t>
            </a:r>
            <a:r>
              <a:rPr lang="en-GB" sz="1400" dirty="0" err="1">
                <a:solidFill>
                  <a:srgbClr val="FF0000"/>
                </a:solidFill>
              </a:rPr>
              <a:t>pthread_mutex_init</a:t>
            </a:r>
            <a:r>
              <a:rPr lang="en-GB" sz="1400" dirty="0">
                <a:solidFill>
                  <a:srgbClr val="FF0000"/>
                </a:solidFill>
              </a:rPr>
              <a:t>(&amp;</a:t>
            </a:r>
            <a:r>
              <a:rPr lang="en-GB" sz="1400" dirty="0" err="1">
                <a:solidFill>
                  <a:srgbClr val="FF0000"/>
                </a:solidFill>
              </a:rPr>
              <a:t>work_mutex</a:t>
            </a:r>
            <a:r>
              <a:rPr lang="en-GB" sz="1400" dirty="0">
                <a:solidFill>
                  <a:srgbClr val="FF0000"/>
                </a:solidFill>
              </a:rPr>
              <a:t>, NULL);</a:t>
            </a:r>
          </a:p>
          <a:p>
            <a:r>
              <a:rPr lang="en-GB" sz="1400" dirty="0"/>
              <a:t>    if (res != 0) </a:t>
            </a:r>
            <a:r>
              <a:rPr lang="en-GB" sz="1400" dirty="0" smtClean="0"/>
              <a:t>{        </a:t>
            </a:r>
            <a:r>
              <a:rPr lang="en-GB" sz="1400" dirty="0" err="1"/>
              <a:t>perror</a:t>
            </a:r>
            <a:r>
              <a:rPr lang="en-GB" sz="1400" dirty="0"/>
              <a:t>("</a:t>
            </a:r>
            <a:r>
              <a:rPr lang="en-GB" sz="1400" dirty="0" err="1"/>
              <a:t>Mutex</a:t>
            </a:r>
            <a:r>
              <a:rPr lang="en-GB" sz="1400" dirty="0"/>
              <a:t> initialization failed");</a:t>
            </a:r>
          </a:p>
          <a:p>
            <a:r>
              <a:rPr lang="en-GB" sz="1400" dirty="0"/>
              <a:t>        </a:t>
            </a:r>
            <a:r>
              <a:rPr lang="pl-PL" sz="1400" dirty="0" smtClean="0"/>
              <a:t>                          </a:t>
            </a:r>
            <a:r>
              <a:rPr lang="en-GB" sz="1400" dirty="0" smtClean="0"/>
              <a:t>exit(EXIT_FAILURE);    </a:t>
            </a:r>
            <a:r>
              <a:rPr lang="en-GB" sz="1400" dirty="0"/>
              <a:t>}</a:t>
            </a:r>
          </a:p>
          <a:p>
            <a:r>
              <a:rPr lang="en-GB" sz="1400" dirty="0"/>
              <a:t>    res = </a:t>
            </a:r>
            <a:r>
              <a:rPr lang="en-GB" sz="1400" dirty="0" err="1"/>
              <a:t>pthread_create</a:t>
            </a:r>
            <a:r>
              <a:rPr lang="en-GB" sz="1400" dirty="0"/>
              <a:t>(&amp;</a:t>
            </a:r>
            <a:r>
              <a:rPr lang="en-GB" sz="1400" dirty="0" err="1"/>
              <a:t>a_thread</a:t>
            </a:r>
            <a:r>
              <a:rPr lang="en-GB" sz="1400" dirty="0"/>
              <a:t>, </a:t>
            </a:r>
            <a:r>
              <a:rPr lang="pl-PL" sz="1400" dirty="0" smtClean="0"/>
              <a:t>				</a:t>
            </a:r>
            <a:r>
              <a:rPr lang="en-GB" sz="1400" dirty="0" err="1" smtClean="0"/>
              <a:t>NULL,thread_function</a:t>
            </a:r>
            <a:r>
              <a:rPr lang="en-GB" sz="1400" dirty="0"/>
              <a:t>, NULL);</a:t>
            </a:r>
          </a:p>
          <a:p>
            <a:r>
              <a:rPr lang="en-GB" sz="1400" dirty="0"/>
              <a:t>    if (res != 0) </a:t>
            </a:r>
            <a:r>
              <a:rPr lang="en-GB" sz="1400" dirty="0" smtClean="0"/>
              <a:t>{        </a:t>
            </a:r>
            <a:r>
              <a:rPr lang="en-GB" sz="1400" dirty="0" err="1"/>
              <a:t>perror</a:t>
            </a:r>
            <a:r>
              <a:rPr lang="en-GB" sz="1400" dirty="0"/>
              <a:t>("Thread creation failed");</a:t>
            </a:r>
          </a:p>
          <a:p>
            <a:r>
              <a:rPr lang="en-GB" sz="1400" dirty="0"/>
              <a:t>        </a:t>
            </a:r>
            <a:r>
              <a:rPr lang="pl-PL" sz="1400" dirty="0" smtClean="0"/>
              <a:t>	           </a:t>
            </a:r>
            <a:r>
              <a:rPr lang="en-GB" sz="1400" dirty="0" smtClean="0"/>
              <a:t>exit(EXIT_FAILURE);    </a:t>
            </a:r>
            <a:r>
              <a:rPr lang="en-GB" sz="1400" dirty="0"/>
              <a:t>}</a:t>
            </a:r>
          </a:p>
          <a:p>
            <a:endParaRPr lang="en-GB" sz="1400" dirty="0" smtClean="0"/>
          </a:p>
        </p:txBody>
      </p:sp>
      <p:sp>
        <p:nvSpPr>
          <p:cNvPr id="7" name="Prostokąt 6"/>
          <p:cNvSpPr/>
          <p:nvPr/>
        </p:nvSpPr>
        <p:spPr>
          <a:xfrm>
            <a:off x="4572000" y="692696"/>
            <a:ext cx="4392488" cy="5688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 smtClean="0"/>
              <a:t>while(j&lt;15</a:t>
            </a:r>
            <a:r>
              <a:rPr lang="en-GB" sz="1400" dirty="0"/>
              <a:t>) {</a:t>
            </a:r>
          </a:p>
          <a:p>
            <a:r>
              <a:rPr lang="en-GB" sz="1400" dirty="0"/>
              <a:t>        </a:t>
            </a:r>
            <a:r>
              <a:rPr lang="en-GB" sz="1400" dirty="0" err="1">
                <a:solidFill>
                  <a:srgbClr val="FF0000"/>
                </a:solidFill>
              </a:rPr>
              <a:t>pthread_mutex_lock</a:t>
            </a:r>
            <a:r>
              <a:rPr lang="en-GB" sz="1400" dirty="0">
                <a:solidFill>
                  <a:srgbClr val="FF0000"/>
                </a:solidFill>
              </a:rPr>
              <a:t>(&amp;</a:t>
            </a:r>
            <a:r>
              <a:rPr lang="en-GB" sz="1400" dirty="0" err="1">
                <a:solidFill>
                  <a:srgbClr val="FF0000"/>
                </a:solidFill>
              </a:rPr>
              <a:t>work_mutex</a:t>
            </a:r>
            <a:r>
              <a:rPr lang="en-GB" sz="1400" dirty="0">
                <a:solidFill>
                  <a:srgbClr val="FF0000"/>
                </a:solidFill>
              </a:rPr>
              <a:t>);</a:t>
            </a:r>
          </a:p>
          <a:p>
            <a:r>
              <a:rPr lang="en-GB" sz="1400" dirty="0"/>
              <a:t>            </a:t>
            </a:r>
            <a:r>
              <a:rPr lang="en-GB" sz="1400" dirty="0" err="1"/>
              <a:t>strcpy</a:t>
            </a:r>
            <a:r>
              <a:rPr lang="en-GB" sz="1400" dirty="0"/>
              <a:t>(</a:t>
            </a:r>
            <a:r>
              <a:rPr lang="en-GB" sz="1400" dirty="0" err="1"/>
              <a:t>work_area,texts</a:t>
            </a:r>
            <a:r>
              <a:rPr lang="en-GB" sz="1400" dirty="0"/>
              <a:t>[</a:t>
            </a:r>
            <a:r>
              <a:rPr lang="en-GB" sz="1400" dirty="0" err="1"/>
              <a:t>i</a:t>
            </a:r>
            <a:r>
              <a:rPr lang="en-GB" sz="1400" dirty="0"/>
              <a:t>]);</a:t>
            </a:r>
          </a:p>
          <a:p>
            <a:r>
              <a:rPr lang="en-GB" sz="1400" dirty="0">
                <a:solidFill>
                  <a:srgbClr val="FF0000"/>
                </a:solidFill>
              </a:rPr>
              <a:t>        </a:t>
            </a:r>
            <a:r>
              <a:rPr lang="en-GB" sz="1400" dirty="0" err="1">
                <a:solidFill>
                  <a:srgbClr val="FF0000"/>
                </a:solidFill>
              </a:rPr>
              <a:t>pthread_mutex_unlock</a:t>
            </a:r>
            <a:r>
              <a:rPr lang="en-GB" sz="1400" dirty="0">
                <a:solidFill>
                  <a:srgbClr val="FF0000"/>
                </a:solidFill>
              </a:rPr>
              <a:t>(&amp;</a:t>
            </a:r>
            <a:r>
              <a:rPr lang="en-GB" sz="1400" dirty="0" err="1">
                <a:solidFill>
                  <a:srgbClr val="FF0000"/>
                </a:solidFill>
              </a:rPr>
              <a:t>work_mutex</a:t>
            </a:r>
            <a:r>
              <a:rPr lang="en-GB" sz="1400" dirty="0">
                <a:solidFill>
                  <a:srgbClr val="FF0000"/>
                </a:solidFill>
              </a:rPr>
              <a:t>);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i</a:t>
            </a:r>
            <a:r>
              <a:rPr lang="en-GB" sz="1400" dirty="0"/>
              <a:t> = (</a:t>
            </a:r>
            <a:r>
              <a:rPr lang="en-GB" sz="1400" dirty="0" err="1"/>
              <a:t>i</a:t>
            </a:r>
            <a:r>
              <a:rPr lang="en-GB" sz="1400" dirty="0"/>
              <a:t> + 1) % 3;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j++</a:t>
            </a:r>
            <a:r>
              <a:rPr lang="en-GB" sz="1400" dirty="0"/>
              <a:t>;</a:t>
            </a:r>
          </a:p>
          <a:p>
            <a:r>
              <a:rPr lang="en-GB" sz="1400" dirty="0"/>
              <a:t>        sleep(2);</a:t>
            </a:r>
          </a:p>
          <a:p>
            <a:r>
              <a:rPr lang="en-GB" sz="1400" dirty="0"/>
              <a:t>    }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printf</a:t>
            </a:r>
            <a:r>
              <a:rPr lang="en-GB" sz="1400" dirty="0"/>
              <a:t>("Bye\n");</a:t>
            </a:r>
          </a:p>
          <a:p>
            <a:r>
              <a:rPr lang="en-GB" sz="1400" dirty="0"/>
              <a:t>    res = </a:t>
            </a:r>
            <a:r>
              <a:rPr lang="en-GB" sz="1400" dirty="0" err="1"/>
              <a:t>pthread_join</a:t>
            </a:r>
            <a:r>
              <a:rPr lang="en-GB" sz="1400" dirty="0"/>
              <a:t>(</a:t>
            </a:r>
            <a:r>
              <a:rPr lang="en-GB" sz="1400" dirty="0" err="1"/>
              <a:t>a_thread</a:t>
            </a:r>
            <a:r>
              <a:rPr lang="en-GB" sz="1400" dirty="0"/>
              <a:t>, &amp;</a:t>
            </a:r>
            <a:r>
              <a:rPr lang="en-GB" sz="1400" dirty="0" err="1"/>
              <a:t>thread_result</a:t>
            </a:r>
            <a:r>
              <a:rPr lang="en-GB" sz="1400" dirty="0"/>
              <a:t>);</a:t>
            </a:r>
          </a:p>
          <a:p>
            <a:r>
              <a:rPr lang="en-GB" sz="1400" dirty="0"/>
              <a:t>    if (res != 0) </a:t>
            </a:r>
            <a:r>
              <a:rPr lang="en-GB" sz="1400" dirty="0" smtClean="0"/>
              <a:t>{ </a:t>
            </a:r>
            <a:r>
              <a:rPr lang="en-GB" sz="1400" dirty="0" err="1" smtClean="0"/>
              <a:t>perror</a:t>
            </a:r>
            <a:r>
              <a:rPr lang="en-GB" sz="1400" dirty="0"/>
              <a:t>("Thread join failed");</a:t>
            </a:r>
          </a:p>
          <a:p>
            <a:r>
              <a:rPr lang="en-GB" sz="1400" dirty="0"/>
              <a:t>        </a:t>
            </a:r>
            <a:r>
              <a:rPr lang="pl-PL" sz="1400" dirty="0" smtClean="0"/>
              <a:t>	    </a:t>
            </a:r>
            <a:r>
              <a:rPr lang="en-GB" sz="1400" dirty="0" smtClean="0"/>
              <a:t>exit(EXIT_FAILURE);</a:t>
            </a:r>
            <a:r>
              <a:rPr lang="pl-PL" sz="1400" dirty="0" smtClean="0"/>
              <a:t> </a:t>
            </a:r>
            <a:r>
              <a:rPr lang="en-GB" sz="1400" dirty="0" smtClean="0"/>
              <a:t>}</a:t>
            </a:r>
            <a:endParaRPr lang="en-GB" sz="1400" dirty="0"/>
          </a:p>
          <a:p>
            <a:r>
              <a:rPr lang="en-GB" sz="1400" dirty="0"/>
              <a:t>    </a:t>
            </a:r>
            <a:r>
              <a:rPr lang="en-GB" sz="1400" dirty="0" err="1"/>
              <a:t>pthread_mutex_destroy</a:t>
            </a:r>
            <a:r>
              <a:rPr lang="en-GB" sz="1400" dirty="0"/>
              <a:t>(&amp;</a:t>
            </a:r>
            <a:r>
              <a:rPr lang="en-GB" sz="1400" dirty="0" err="1"/>
              <a:t>work_mutex</a:t>
            </a:r>
            <a:r>
              <a:rPr lang="en-GB" sz="1400" dirty="0"/>
              <a:t>);</a:t>
            </a:r>
          </a:p>
          <a:p>
            <a:r>
              <a:rPr lang="en-GB" sz="1400" dirty="0"/>
              <a:t>    exit(EXIT_SUCCESS);</a:t>
            </a:r>
          </a:p>
          <a:p>
            <a:r>
              <a:rPr lang="en-GB" sz="1400" dirty="0"/>
              <a:t>}</a:t>
            </a:r>
          </a:p>
          <a:p>
            <a:r>
              <a:rPr lang="en-GB" sz="1400" dirty="0" smtClean="0"/>
              <a:t>void </a:t>
            </a:r>
            <a:r>
              <a:rPr lang="en-GB" sz="1400" dirty="0"/>
              <a:t>*</a:t>
            </a:r>
            <a:r>
              <a:rPr lang="en-GB" sz="1400" dirty="0" err="1"/>
              <a:t>thread_function</a:t>
            </a:r>
            <a:r>
              <a:rPr lang="en-GB" sz="1400" dirty="0"/>
              <a:t>(void *</a:t>
            </a:r>
            <a:r>
              <a:rPr lang="en-GB" sz="1400" dirty="0" err="1"/>
              <a:t>arg</a:t>
            </a:r>
            <a:r>
              <a:rPr lang="en-GB" sz="1400" dirty="0"/>
              <a:t>) {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int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=0;</a:t>
            </a:r>
          </a:p>
          <a:p>
            <a:r>
              <a:rPr lang="en-GB" sz="1400" dirty="0"/>
              <a:t>    while(</a:t>
            </a:r>
            <a:r>
              <a:rPr lang="en-GB" sz="1400" dirty="0" err="1"/>
              <a:t>i</a:t>
            </a:r>
            <a:r>
              <a:rPr lang="en-GB" sz="1400" dirty="0"/>
              <a:t>&lt;20) {</a:t>
            </a:r>
          </a:p>
          <a:p>
            <a:r>
              <a:rPr lang="en-GB" sz="1400" dirty="0"/>
              <a:t>        </a:t>
            </a:r>
            <a:r>
              <a:rPr lang="en-GB" sz="1400" dirty="0" err="1">
                <a:solidFill>
                  <a:srgbClr val="FF0000"/>
                </a:solidFill>
              </a:rPr>
              <a:t>pthread_mutex_lock</a:t>
            </a:r>
            <a:r>
              <a:rPr lang="en-GB" sz="1400" dirty="0">
                <a:solidFill>
                  <a:srgbClr val="FF0000"/>
                </a:solidFill>
              </a:rPr>
              <a:t>(&amp;</a:t>
            </a:r>
            <a:r>
              <a:rPr lang="en-GB" sz="1400" dirty="0" err="1">
                <a:solidFill>
                  <a:srgbClr val="FF0000"/>
                </a:solidFill>
              </a:rPr>
              <a:t>work_mutex</a:t>
            </a:r>
            <a:r>
              <a:rPr lang="en-GB" sz="1400" dirty="0">
                <a:solidFill>
                  <a:srgbClr val="FF0000"/>
                </a:solidFill>
              </a:rPr>
              <a:t>);</a:t>
            </a:r>
          </a:p>
          <a:p>
            <a:r>
              <a:rPr lang="en-GB" sz="1400" dirty="0"/>
              <a:t>            </a:t>
            </a:r>
            <a:r>
              <a:rPr lang="en-GB" sz="1400" dirty="0" err="1"/>
              <a:t>printf</a:t>
            </a:r>
            <a:r>
              <a:rPr lang="en-GB" sz="1400" dirty="0"/>
              <a:t>("Current text: %s",</a:t>
            </a:r>
            <a:r>
              <a:rPr lang="en-GB" sz="1400" dirty="0" err="1"/>
              <a:t>work_area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</a:t>
            </a:r>
            <a:r>
              <a:rPr lang="en-GB" sz="1400" dirty="0" err="1">
                <a:solidFill>
                  <a:srgbClr val="FF0000"/>
                </a:solidFill>
              </a:rPr>
              <a:t>pthread_mutex_unlock</a:t>
            </a:r>
            <a:r>
              <a:rPr lang="en-GB" sz="1400" dirty="0">
                <a:solidFill>
                  <a:srgbClr val="FF0000"/>
                </a:solidFill>
              </a:rPr>
              <a:t>(&amp;</a:t>
            </a:r>
            <a:r>
              <a:rPr lang="en-GB" sz="1400" dirty="0" err="1">
                <a:solidFill>
                  <a:srgbClr val="FF0000"/>
                </a:solidFill>
              </a:rPr>
              <a:t>work_mutex</a:t>
            </a:r>
            <a:r>
              <a:rPr lang="en-GB" sz="1400" dirty="0">
                <a:solidFill>
                  <a:srgbClr val="FF0000"/>
                </a:solidFill>
              </a:rPr>
              <a:t>);</a:t>
            </a:r>
          </a:p>
          <a:p>
            <a:r>
              <a:rPr lang="en-GB" sz="1400" dirty="0"/>
              <a:t>        sleep(1);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i</a:t>
            </a:r>
            <a:r>
              <a:rPr lang="en-GB" sz="1400" dirty="0"/>
              <a:t>++;</a:t>
            </a:r>
          </a:p>
          <a:p>
            <a:r>
              <a:rPr lang="en-GB" sz="1400" dirty="0"/>
              <a:t>    }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pthread_exit</a:t>
            </a:r>
            <a:r>
              <a:rPr lang="en-GB" sz="1400" dirty="0"/>
              <a:t>(0);</a:t>
            </a:r>
          </a:p>
          <a:p>
            <a:r>
              <a:rPr lang="en-GB" sz="1400" dirty="0"/>
              <a:t>}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29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Wyjście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16024" y="764704"/>
            <a:ext cx="457200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r>
              <a:rPr lang="pl-PL" dirty="0" smtClean="0"/>
              <a:t>: First </a:t>
            </a:r>
            <a:r>
              <a:rPr lang="pl-PL" dirty="0" err="1" smtClean="0"/>
              <a:t>t</a:t>
            </a:r>
            <a:r>
              <a:rPr lang="pl-PL" dirty="0" err="1" smtClean="0"/>
              <a:t>ext</a:t>
            </a:r>
            <a:endParaRPr lang="pl-PL" dirty="0" smtClean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First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</a:t>
            </a:r>
            <a:r>
              <a:rPr lang="pl-PL" dirty="0" smtClean="0"/>
              <a:t>Second </a:t>
            </a:r>
            <a:r>
              <a:rPr lang="pl-PL" dirty="0" err="1" smtClean="0"/>
              <a:t>text</a:t>
            </a:r>
            <a:endParaRPr lang="pl-PL" dirty="0" smtClean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</a:t>
            </a:r>
            <a:r>
              <a:rPr lang="pl-PL" dirty="0" smtClean="0"/>
              <a:t>Second </a:t>
            </a:r>
            <a:r>
              <a:rPr lang="pl-PL" dirty="0" err="1" smtClean="0"/>
              <a:t>text</a:t>
            </a:r>
            <a:endParaRPr lang="pl-PL" dirty="0" smtClean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</a:t>
            </a:r>
            <a:r>
              <a:rPr lang="pl-PL" dirty="0" smtClean="0"/>
              <a:t>Third </a:t>
            </a:r>
            <a:r>
              <a:rPr lang="pl-PL" dirty="0" err="1" smtClean="0"/>
              <a:t>text</a:t>
            </a:r>
            <a:endParaRPr lang="pl-PL" dirty="0" smtClean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Third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First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First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Second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Second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Third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Third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r>
              <a:rPr lang="pl-PL" dirty="0" smtClean="0"/>
              <a:t>: First </a:t>
            </a:r>
            <a:r>
              <a:rPr lang="pl-PL" dirty="0" err="1" smtClean="0"/>
              <a:t>text</a:t>
            </a:r>
            <a:endParaRPr lang="pl-PL" dirty="0" smtClean="0"/>
          </a:p>
          <a:p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r>
              <a:rPr lang="pl-PL" dirty="0" smtClean="0"/>
              <a:t>: First </a:t>
            </a:r>
            <a:r>
              <a:rPr lang="pl-PL" dirty="0" err="1" smtClean="0"/>
              <a:t>text</a:t>
            </a:r>
            <a:endParaRPr lang="pl-PL" dirty="0" smtClean="0"/>
          </a:p>
          <a:p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/>
              <a:t>text</a:t>
            </a:r>
            <a:r>
              <a:rPr lang="pl-PL" dirty="0"/>
              <a:t>: Second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Second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Third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Third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First </a:t>
            </a:r>
            <a:r>
              <a:rPr lang="pl-PL" dirty="0" err="1"/>
              <a:t>text</a:t>
            </a:r>
            <a:endParaRPr lang="pl-PL" dirty="0"/>
          </a:p>
          <a:p>
            <a:r>
              <a:rPr lang="pl-PL" dirty="0" err="1"/>
              <a:t>Current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: First </a:t>
            </a:r>
            <a:r>
              <a:rPr lang="pl-PL" dirty="0" err="1" smtClean="0"/>
              <a:t>text</a:t>
            </a:r>
            <a:endParaRPr lang="pl-PL" dirty="0" smtClean="0"/>
          </a:p>
          <a:p>
            <a:r>
              <a:rPr lang="pl-PL" dirty="0" err="1" smtClean="0"/>
              <a:t>Bye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77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to działa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W obszarze zmiennych globalnych </a:t>
            </a:r>
            <a:r>
              <a:rPr lang="pl-PL" dirty="0"/>
              <a:t>zadeklarowano </a:t>
            </a:r>
            <a:r>
              <a:rPr lang="pl-PL" dirty="0" smtClean="0"/>
              <a:t>nową zmienną </a:t>
            </a:r>
            <a:r>
              <a:rPr lang="pl-PL" b="1" dirty="0" err="1" smtClean="0"/>
              <a:t>work_mutex</a:t>
            </a:r>
            <a:endParaRPr lang="pl-PL" b="1" dirty="0" smtClean="0"/>
          </a:p>
          <a:p>
            <a:r>
              <a:rPr lang="pl-PL" dirty="0" smtClean="0"/>
              <a:t>W głównej funkcji programu zainicjalizowano </a:t>
            </a:r>
            <a:r>
              <a:rPr lang="pl-PL" dirty="0" err="1" smtClean="0"/>
              <a:t>mutex</a:t>
            </a:r>
            <a:endParaRPr lang="pl-PL" dirty="0" smtClean="0"/>
          </a:p>
          <a:p>
            <a:r>
              <a:rPr lang="pl-PL" dirty="0" smtClean="0"/>
              <a:t>Powołano nowy wątek który:</a:t>
            </a:r>
          </a:p>
          <a:p>
            <a:pPr lvl="1"/>
            <a:r>
              <a:rPr lang="pl-PL" dirty="0" smtClean="0"/>
              <a:t>próbuje zamknąć </a:t>
            </a:r>
            <a:r>
              <a:rPr lang="pl-PL" dirty="0" err="1" smtClean="0"/>
              <a:t>mutex</a:t>
            </a:r>
            <a:r>
              <a:rPr lang="pl-PL" dirty="0" smtClean="0"/>
              <a:t> (jeśli jest zamknięty, to oczekuje na jego otwarcie), </a:t>
            </a:r>
          </a:p>
          <a:p>
            <a:pPr lvl="1"/>
            <a:r>
              <a:rPr lang="pl-PL" dirty="0" smtClean="0"/>
              <a:t>w</a:t>
            </a:r>
            <a:r>
              <a:rPr lang="pl-PL" dirty="0" smtClean="0"/>
              <a:t>ypisuje stan współdzielonej zmiennej </a:t>
            </a:r>
            <a:r>
              <a:rPr lang="pl-PL" b="1" dirty="0" err="1" smtClean="0"/>
              <a:t>work_area</a:t>
            </a:r>
            <a:endParaRPr lang="pl-PL" b="1" dirty="0" smtClean="0"/>
          </a:p>
          <a:p>
            <a:pPr lvl="1"/>
            <a:r>
              <a:rPr lang="pl-PL" dirty="0"/>
              <a:t>o</a:t>
            </a:r>
            <a:r>
              <a:rPr lang="pl-PL" dirty="0" smtClean="0"/>
              <a:t>twiera </a:t>
            </a:r>
            <a:r>
              <a:rPr lang="pl-PL" dirty="0" err="1" smtClean="0"/>
              <a:t>mutex</a:t>
            </a:r>
            <a:r>
              <a:rPr lang="pl-PL" dirty="0" smtClean="0"/>
              <a:t> </a:t>
            </a:r>
          </a:p>
          <a:p>
            <a:r>
              <a:rPr lang="pl-PL" dirty="0" smtClean="0"/>
              <a:t>W wątku macierzystym :</a:t>
            </a:r>
          </a:p>
          <a:p>
            <a:pPr lvl="1"/>
            <a:r>
              <a:rPr lang="pl-PL" dirty="0" smtClean="0"/>
              <a:t>następuje próba zamknięcia </a:t>
            </a:r>
            <a:r>
              <a:rPr lang="pl-PL" dirty="0" err="1" smtClean="0"/>
              <a:t>mutex’a</a:t>
            </a:r>
            <a:endParaRPr lang="pl-PL" dirty="0" smtClean="0"/>
          </a:p>
          <a:p>
            <a:pPr lvl="1"/>
            <a:r>
              <a:rPr lang="pl-PL" dirty="0" smtClean="0"/>
              <a:t>do współdzielonego obszaru pamięci następuje przypisanie kolejnej wartości z tablicy napisów  </a:t>
            </a:r>
            <a:r>
              <a:rPr lang="pl-PL" b="1" dirty="0" err="1" smtClean="0"/>
              <a:t>texts</a:t>
            </a:r>
            <a:r>
              <a:rPr lang="pl-PL" dirty="0" smtClean="0"/>
              <a:t> </a:t>
            </a:r>
          </a:p>
          <a:p>
            <a:pPr lvl="1"/>
            <a:r>
              <a:rPr lang="pl-PL" dirty="0" smtClean="0"/>
              <a:t>następuje otwarcie semafora</a:t>
            </a:r>
          </a:p>
          <a:p>
            <a:r>
              <a:rPr lang="pl-PL" dirty="0" smtClean="0"/>
              <a:t>Uwaga:</a:t>
            </a:r>
            <a:endParaRPr lang="pl-PL" dirty="0"/>
          </a:p>
          <a:p>
            <a:pPr lvl="1"/>
            <a:r>
              <a:rPr lang="pl-PL" dirty="0" smtClean="0"/>
              <a:t>Program pokazuje zasadę wymiany informacji pomiędzy wątkami na zasadzie </a:t>
            </a:r>
            <a:r>
              <a:rPr lang="pl-PL" b="1" dirty="0" smtClean="0">
                <a:solidFill>
                  <a:srgbClr val="FF0000"/>
                </a:solidFill>
              </a:rPr>
              <a:t>wzajemnego wykluczania</a:t>
            </a:r>
            <a:r>
              <a:rPr lang="pl-PL" dirty="0" smtClean="0"/>
              <a:t>. Tylko jeden z puli wątków może wykonywać „sekcję krytyczną” - zestaw </a:t>
            </a:r>
            <a:r>
              <a:rPr lang="pl-PL" dirty="0" err="1" smtClean="0"/>
              <a:t>indtrukcji</a:t>
            </a:r>
            <a:r>
              <a:rPr lang="pl-PL" dirty="0" smtClean="0"/>
              <a:t> „</a:t>
            </a:r>
            <a:r>
              <a:rPr lang="pl-PL" dirty="0" err="1" smtClean="0"/>
              <a:t>ochroninych</a:t>
            </a:r>
            <a:r>
              <a:rPr lang="pl-PL" dirty="0" smtClean="0"/>
              <a:t>” przez </a:t>
            </a:r>
            <a:r>
              <a:rPr lang="pl-PL" dirty="0" err="1" smtClean="0"/>
              <a:t>mutex</a:t>
            </a:r>
            <a:r>
              <a:rPr lang="pl-PL" dirty="0" smtClean="0"/>
              <a:t>. </a:t>
            </a:r>
            <a:endParaRPr lang="pl-PL" dirty="0"/>
          </a:p>
          <a:p>
            <a:pPr lvl="1"/>
            <a:endParaRPr lang="pl-PL" dirty="0" smtClean="0"/>
          </a:p>
          <a:p>
            <a:pPr marL="457200" lvl="1" indent="0">
              <a:buNone/>
            </a:pPr>
            <a:endParaRPr lang="pl-PL" dirty="0" smtClean="0"/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pPr lvl="1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1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Definicja wątku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1224136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 smtClean="0"/>
              <a:t>Sekwencja </a:t>
            </a:r>
            <a:r>
              <a:rPr lang="pl-PL" b="1" dirty="0"/>
              <a:t>działań, która może wykonywać się równolegle  z innymi sekwencjami działań w kontekście danego procesu (programu).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539552" y="2578894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Tworzenie wątku a instrukcja </a:t>
            </a:r>
            <a:r>
              <a:rPr lang="pl-PL" dirty="0" err="1" smtClean="0"/>
              <a:t>fork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534219" y="3429000"/>
            <a:ext cx="8363272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Po uruchomieniu funkcji </a:t>
            </a:r>
            <a:r>
              <a:rPr lang="pl-PL" dirty="0" err="1" smtClean="0"/>
              <a:t>fork</a:t>
            </a:r>
            <a:r>
              <a:rPr lang="pl-PL" dirty="0" smtClean="0"/>
              <a:t> tworzony jest osobny </a:t>
            </a:r>
            <a:r>
              <a:rPr lang="pl-PL" u="sng" dirty="0" smtClean="0"/>
              <a:t>proces</a:t>
            </a:r>
            <a:r>
              <a:rPr lang="pl-PL" dirty="0" smtClean="0"/>
              <a:t> z własnym zestawem zmiennych (odziedziczonych po rodzicu) i własnym identyfikatorem proces (PID).</a:t>
            </a:r>
          </a:p>
          <a:p>
            <a:r>
              <a:rPr lang="pl-PL" dirty="0" smtClean="0"/>
              <a:t>Po utworzeniu nowego </a:t>
            </a:r>
            <a:r>
              <a:rPr lang="pl-PL" u="sng" dirty="0" smtClean="0"/>
              <a:t>wątku</a:t>
            </a:r>
            <a:r>
              <a:rPr lang="pl-PL" dirty="0" smtClean="0"/>
              <a:t> w procesie, otrzymuje on nowy stos (zmienne lokalne) ale współdzieli z innymi zmienne globalne, deskryptory plików, funkcje przechwytujące sygnały i stan bieżącego katalogu i procesu.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41844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Argumenty wątków (wybrane)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1268760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pl-PL" dirty="0" smtClean="0"/>
              <a:t>// Inicjalizacja możliwości ustalania atrybutów wątków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pthread_attr_init</a:t>
            </a:r>
            <a:r>
              <a:rPr lang="en-US" dirty="0"/>
              <a:t>(</a:t>
            </a:r>
            <a:r>
              <a:rPr lang="en-US" dirty="0" err="1"/>
              <a:t>pthread_attr_t</a:t>
            </a:r>
            <a:r>
              <a:rPr lang="en-US" dirty="0"/>
              <a:t> *</a:t>
            </a:r>
            <a:r>
              <a:rPr lang="en-US" dirty="0" err="1"/>
              <a:t>attr</a:t>
            </a:r>
            <a:r>
              <a:rPr lang="en-US" dirty="0" smtClean="0"/>
              <a:t>);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// Ustalenie sposobu zakończenia wątku: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pthread_attr_setdetachstate</a:t>
            </a:r>
            <a:r>
              <a:rPr lang="pl-PL" dirty="0"/>
              <a:t>(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detachstate</a:t>
            </a:r>
            <a:r>
              <a:rPr lang="pl-PL" dirty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// Sprawdzenie, w jaki sposób wątek będzie kończony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pthread_attr_getdetachstate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*</a:t>
            </a:r>
            <a:r>
              <a:rPr lang="pl-PL" dirty="0" err="1"/>
              <a:t>detachstate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Ustalenie sposobu szeregowania wątku: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pthread_attr_setschedpolicy</a:t>
            </a:r>
            <a:r>
              <a:rPr lang="pl-PL" dirty="0"/>
              <a:t>(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policy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Sprawdzenie w jaki sposób wątek będzie szeregowany: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pthread_attr_getschedpolicy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*policy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</a:t>
            </a:r>
          </a:p>
          <a:p>
            <a:r>
              <a:rPr lang="pl-PL" dirty="0" smtClean="0"/>
              <a:t>//...</a:t>
            </a:r>
          </a:p>
          <a:p>
            <a:r>
              <a:rPr lang="pl-PL" dirty="0" smtClean="0"/>
              <a:t>//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339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18058"/>
          </a:xfrm>
        </p:spPr>
        <p:txBody>
          <a:bodyPr>
            <a:noAutofit/>
          </a:bodyPr>
          <a:lstStyle/>
          <a:p>
            <a:r>
              <a:rPr lang="pl-PL" sz="2400" dirty="0" smtClean="0"/>
              <a:t>Kończenie wątku bez oczekiwania na wspólne zakończenie 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908720"/>
            <a:ext cx="4320480" cy="56938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endParaRPr lang="pl-PL" sz="1400" dirty="0"/>
          </a:p>
          <a:p>
            <a:r>
              <a:rPr lang="pl-PL" sz="1400" dirty="0"/>
              <a:t>char </a:t>
            </a:r>
            <a:r>
              <a:rPr lang="pl-PL" sz="1400" dirty="0" err="1"/>
              <a:t>message</a:t>
            </a:r>
            <a:r>
              <a:rPr lang="pl-PL" sz="1400" dirty="0"/>
              <a:t>[] = "Hello World";</a:t>
            </a:r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thread_finished</a:t>
            </a:r>
            <a:r>
              <a:rPr lang="pl-PL" sz="1400" dirty="0"/>
              <a:t> = 0;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pthread_attr_t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>
                <a:solidFill>
                  <a:srgbClr val="FF0000"/>
                </a:solidFill>
              </a:rPr>
              <a:t>res = </a:t>
            </a:r>
            <a:r>
              <a:rPr lang="pl-PL" sz="1400" dirty="0" err="1">
                <a:solidFill>
                  <a:srgbClr val="FF0000"/>
                </a:solidFill>
              </a:rPr>
              <a:t>pthread_attr_init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Attribute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>
                <a:solidFill>
                  <a:srgbClr val="FF0000"/>
                </a:solidFill>
              </a:rPr>
              <a:t>res = </a:t>
            </a:r>
            <a:r>
              <a:rPr lang="pl-PL" sz="1400" dirty="0" err="1">
                <a:solidFill>
                  <a:srgbClr val="FF0000"/>
                </a:solidFill>
              </a:rPr>
              <a:t>pthread_attr_setdetachstate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, PTHREAD_CREATE_DETACHED);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perror</a:t>
            </a:r>
            <a:r>
              <a:rPr lang="en-US" sz="1400" dirty="0"/>
              <a:t>("Setting detached attribute failed");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908720"/>
            <a:ext cx="4320480" cy="5478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res </a:t>
            </a:r>
            <a:r>
              <a:rPr lang="en-US" sz="1400" dirty="0">
                <a:solidFill>
                  <a:srgbClr val="FF0000"/>
                </a:solidFill>
              </a:rPr>
              <a:t>= </a:t>
            </a:r>
            <a:r>
              <a:rPr lang="en-US" sz="1400" dirty="0" err="1">
                <a:solidFill>
                  <a:srgbClr val="FF0000"/>
                </a:solidFill>
              </a:rPr>
              <a:t>pthread_create</a:t>
            </a:r>
            <a:r>
              <a:rPr lang="en-US" sz="1400" dirty="0">
                <a:solidFill>
                  <a:srgbClr val="FF0000"/>
                </a:solidFill>
              </a:rPr>
              <a:t>(&amp;</a:t>
            </a:r>
            <a:r>
              <a:rPr lang="en-US" sz="1400" dirty="0" err="1">
                <a:solidFill>
                  <a:srgbClr val="FF0000"/>
                </a:solidFill>
              </a:rPr>
              <a:t>a_thread</a:t>
            </a:r>
            <a:r>
              <a:rPr lang="en-US" sz="1400" dirty="0">
                <a:solidFill>
                  <a:srgbClr val="FF0000"/>
                </a:solidFill>
              </a:rPr>
              <a:t>, &amp;</a:t>
            </a:r>
            <a:r>
              <a:rPr lang="en-US" sz="1400" dirty="0" err="1">
                <a:solidFill>
                  <a:srgbClr val="FF0000"/>
                </a:solidFill>
              </a:rPr>
              <a:t>thread_attr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thread_function</a:t>
            </a:r>
            <a:r>
              <a:rPr lang="en-US" sz="1400" dirty="0">
                <a:solidFill>
                  <a:srgbClr val="FF0000"/>
                </a:solidFill>
              </a:rPr>
              <a:t>, (void *)message);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(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)</a:t>
            </a:r>
            <a:r>
              <a:rPr lang="pl-PL" sz="1400" dirty="0" err="1">
                <a:solidFill>
                  <a:srgbClr val="FF0000"/>
                </a:solidFill>
              </a:rPr>
              <a:t>pthread_attr_destroy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(!</a:t>
            </a:r>
            <a:r>
              <a:rPr lang="pl-PL" sz="1400" dirty="0" err="1"/>
              <a:t>thread_finished</a:t>
            </a:r>
            <a:r>
              <a:rPr lang="pl-PL" sz="1400" dirty="0"/>
              <a:t>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("Waiting for thread to say it's finished...\n");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sleep</a:t>
            </a:r>
            <a:r>
              <a:rPr lang="pl-PL" sz="1400" dirty="0"/>
              <a:t>(1);</a:t>
            </a:r>
          </a:p>
          <a:p>
            <a:r>
              <a:rPr lang="pl-PL" sz="1400" dirty="0"/>
              <a:t>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("Other thread finished, bye!\n");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thread_function</a:t>
            </a:r>
            <a:r>
              <a:rPr lang="en-US" sz="1400" dirty="0"/>
              <a:t> is running. Argument was %s\n", (char *)</a:t>
            </a:r>
            <a:r>
              <a:rPr lang="en-US" sz="1400" dirty="0" err="1"/>
              <a:t>arg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sleep</a:t>
            </a:r>
            <a:r>
              <a:rPr lang="pl-PL" sz="1400" dirty="0"/>
              <a:t>(4);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("Second thread setting finished flag, and exiting now\n");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thread_finished</a:t>
            </a:r>
            <a:r>
              <a:rPr lang="pl-PL" sz="1400" dirty="0">
                <a:solidFill>
                  <a:srgbClr val="FF0000"/>
                </a:solidFill>
              </a:rPr>
              <a:t> = 1;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pthread_exit</a:t>
            </a:r>
            <a:r>
              <a:rPr lang="pl-PL" sz="1400" dirty="0">
                <a:solidFill>
                  <a:srgbClr val="FF0000"/>
                </a:solidFill>
              </a:rPr>
              <a:t>(NULL);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0271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Wyjście programu</a:t>
            </a:r>
            <a:endParaRPr lang="pl-PL" sz="36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83568" y="1196752"/>
            <a:ext cx="684076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$ ./thread5</a:t>
            </a:r>
          </a:p>
          <a:p>
            <a:r>
              <a:rPr lang="en-US" dirty="0"/>
              <a:t>Waiting for thread to say it’s finished...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Hello World</a:t>
            </a:r>
          </a:p>
          <a:p>
            <a:r>
              <a:rPr lang="en-US" dirty="0"/>
              <a:t>Waiting for thread to say it’s finished...</a:t>
            </a:r>
          </a:p>
          <a:p>
            <a:r>
              <a:rPr lang="en-US" dirty="0" smtClean="0"/>
              <a:t>Waiting </a:t>
            </a:r>
            <a:r>
              <a:rPr lang="en-US" dirty="0"/>
              <a:t>for thread to say it’s finished...</a:t>
            </a:r>
          </a:p>
          <a:p>
            <a:r>
              <a:rPr lang="en-US" dirty="0"/>
              <a:t>Waiting for thread to say it’s finished...</a:t>
            </a:r>
          </a:p>
          <a:p>
            <a:r>
              <a:rPr lang="en-US" dirty="0"/>
              <a:t>Second thread setting finished flag, and exiting now</a:t>
            </a:r>
          </a:p>
          <a:p>
            <a:r>
              <a:rPr lang="en-US" dirty="0"/>
              <a:t>Other thread finished, bye!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73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Komentarz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programie została </a:t>
            </a:r>
            <a:r>
              <a:rPr lang="pl-PL" dirty="0"/>
              <a:t>zainicjalizowana zmienna typu </a:t>
            </a:r>
            <a:r>
              <a:rPr lang="pl-PL" dirty="0" err="1" smtClean="0"/>
              <a:t>pthread_attr_t</a:t>
            </a:r>
            <a:endParaRPr lang="pl-PL" dirty="0" smtClean="0"/>
          </a:p>
          <a:p>
            <a:r>
              <a:rPr lang="pl-PL" dirty="0" smtClean="0"/>
              <a:t>Przed uruchomieniem wątku wykonana </a:t>
            </a:r>
            <a:r>
              <a:rPr lang="pl-PL" dirty="0"/>
              <a:t>została funkcja </a:t>
            </a:r>
            <a:r>
              <a:rPr lang="pl-PL" dirty="0" err="1"/>
              <a:t>pthread_attr_setdetachstate</a:t>
            </a:r>
            <a:r>
              <a:rPr lang="pl-PL" dirty="0"/>
              <a:t>(&amp;</a:t>
            </a:r>
            <a:r>
              <a:rPr lang="pl-PL" dirty="0" err="1"/>
              <a:t>thread_attr</a:t>
            </a:r>
            <a:r>
              <a:rPr lang="pl-PL" dirty="0"/>
              <a:t>, PTHREAD_CREATE_DETACHED</a:t>
            </a:r>
            <a:r>
              <a:rPr lang="pl-PL" dirty="0" smtClean="0"/>
              <a:t>); </a:t>
            </a:r>
          </a:p>
          <a:p>
            <a:r>
              <a:rPr lang="pl-PL" dirty="0"/>
              <a:t>f</a:t>
            </a:r>
            <a:r>
              <a:rPr lang="pl-PL" dirty="0" smtClean="0"/>
              <a:t>unkcja zmodyfikowała zmienną </a:t>
            </a:r>
            <a:r>
              <a:rPr lang="pl-PL" dirty="0" err="1" smtClean="0"/>
              <a:t>thread_attr</a:t>
            </a:r>
            <a:r>
              <a:rPr lang="pl-PL" dirty="0" smtClean="0"/>
              <a:t> w taki sposób, że, jeśli zostanie utworzony wątek z tą zmienną jako atrybut, to po jego zakończeniu wątek macierzysty nie będzie oczekiwał na wątek potomny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0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Wielo-wielowątkowa aplikacja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34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23528" y="620688"/>
            <a:ext cx="4248472" cy="56938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>
                <a:solidFill>
                  <a:srgbClr val="FF0000"/>
                </a:solidFill>
              </a:rPr>
              <a:t>#</a:t>
            </a:r>
            <a:r>
              <a:rPr lang="pl-PL" sz="1400" dirty="0" err="1">
                <a:solidFill>
                  <a:srgbClr val="FF0000"/>
                </a:solidFill>
              </a:rPr>
              <a:t>define</a:t>
            </a:r>
            <a:r>
              <a:rPr lang="pl-PL" sz="1400" dirty="0">
                <a:solidFill>
                  <a:srgbClr val="FF0000"/>
                </a:solidFill>
              </a:rPr>
              <a:t> NUM_THREADS 6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[NUM_THREADS];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lots_of_threads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en-US" sz="1400" dirty="0">
                <a:solidFill>
                  <a:srgbClr val="FF0000"/>
                </a:solidFill>
              </a:rPr>
              <a:t>    for(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&lt; NUM_THREADS;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++) {</a:t>
            </a:r>
          </a:p>
          <a:p>
            <a:endParaRPr lang="pl-PL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       res = </a:t>
            </a:r>
            <a:r>
              <a:rPr lang="en-US" sz="1400" dirty="0" err="1">
                <a:solidFill>
                  <a:srgbClr val="FF0000"/>
                </a:solidFill>
              </a:rPr>
              <a:t>pthread_create</a:t>
            </a:r>
            <a:r>
              <a:rPr lang="en-US" sz="1400" dirty="0">
                <a:solidFill>
                  <a:srgbClr val="FF0000"/>
                </a:solidFill>
              </a:rPr>
              <a:t>(&amp;(</a:t>
            </a:r>
            <a:r>
              <a:rPr lang="en-US" sz="1400" dirty="0" err="1">
                <a:solidFill>
                  <a:srgbClr val="FF0000"/>
                </a:solidFill>
              </a:rPr>
              <a:t>a_thread</a:t>
            </a:r>
            <a:r>
              <a:rPr lang="en-US" sz="1400" dirty="0">
                <a:solidFill>
                  <a:srgbClr val="FF0000"/>
                </a:solidFill>
              </a:rPr>
              <a:t>[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]), NULL, </a:t>
            </a:r>
            <a:r>
              <a:rPr lang="en-US" sz="1400" dirty="0" err="1">
                <a:solidFill>
                  <a:srgbClr val="FF0000"/>
                </a:solidFill>
              </a:rPr>
              <a:t>thread_function</a:t>
            </a:r>
            <a:r>
              <a:rPr lang="en-US" sz="1400" dirty="0">
                <a:solidFill>
                  <a:srgbClr val="FF0000"/>
                </a:solidFill>
              </a:rPr>
              <a:t>, (void *)&amp;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if</a:t>
            </a:r>
            <a:r>
              <a:rPr lang="pl-PL" sz="1400" dirty="0">
                <a:solidFill>
                  <a:srgbClr val="FF0000"/>
                </a:solidFill>
              </a:rPr>
              <a:t> (res != 0)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perror</a:t>
            </a:r>
            <a:r>
              <a:rPr lang="pl-PL" sz="1400" dirty="0">
                <a:solidFill>
                  <a:srgbClr val="FF0000"/>
                </a:solidFill>
              </a:rPr>
              <a:t>("</a:t>
            </a:r>
            <a:r>
              <a:rPr lang="pl-PL" sz="1400" dirty="0" err="1">
                <a:solidFill>
                  <a:srgbClr val="FF0000"/>
                </a:solidFill>
              </a:rPr>
              <a:t>Thread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creation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failed</a:t>
            </a:r>
            <a:r>
              <a:rPr lang="pl-PL" sz="1400" dirty="0">
                <a:solidFill>
                  <a:srgbClr val="FF0000"/>
                </a:solidFill>
              </a:rPr>
              <a:t>");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exit</a:t>
            </a:r>
            <a:r>
              <a:rPr lang="pl-PL" sz="1400" dirty="0">
                <a:solidFill>
                  <a:srgbClr val="FF0000"/>
                </a:solidFill>
              </a:rPr>
              <a:t>(EXIT_FAILURE);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}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002060"/>
                </a:solidFill>
              </a:rPr>
              <a:t>sleep</a:t>
            </a:r>
            <a:r>
              <a:rPr lang="pl-PL" sz="1400" dirty="0">
                <a:solidFill>
                  <a:srgbClr val="002060"/>
                </a:solidFill>
              </a:rPr>
              <a:t>(1);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smtClean="0">
                <a:solidFill>
                  <a:srgbClr val="FF0000"/>
                </a:solidFill>
              </a:rPr>
              <a:t>}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572000" y="620688"/>
            <a:ext cx="4248472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printf</a:t>
            </a:r>
            <a:r>
              <a:rPr lang="en-US" sz="1400" dirty="0"/>
              <a:t>("Waiting for threads to finish...\n");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FF0000"/>
                </a:solidFill>
              </a:rPr>
              <a:t>for(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= NUM_THREADS - 1;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&gt;= 0;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--)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res = </a:t>
            </a:r>
            <a:r>
              <a:rPr lang="pl-PL" sz="1400" dirty="0" err="1">
                <a:solidFill>
                  <a:srgbClr val="FF0000"/>
                </a:solidFill>
              </a:rPr>
              <a:t>pthread_join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a_thread</a:t>
            </a:r>
            <a:r>
              <a:rPr lang="pl-PL" sz="1400" dirty="0">
                <a:solidFill>
                  <a:srgbClr val="FF0000"/>
                </a:solidFill>
              </a:rPr>
              <a:t>[</a:t>
            </a:r>
            <a:r>
              <a:rPr lang="pl-PL" sz="1400" dirty="0" err="1">
                <a:solidFill>
                  <a:srgbClr val="FF0000"/>
                </a:solidFill>
              </a:rPr>
              <a:t>lots_of_threads</a:t>
            </a:r>
            <a:r>
              <a:rPr lang="pl-PL" sz="1400" dirty="0">
                <a:solidFill>
                  <a:srgbClr val="FF0000"/>
                </a:solidFill>
              </a:rPr>
              <a:t>], &amp;</a:t>
            </a:r>
            <a:r>
              <a:rPr lang="pl-PL" sz="1400" dirty="0" err="1">
                <a:solidFill>
                  <a:srgbClr val="FF0000"/>
                </a:solidFill>
              </a:rPr>
              <a:t>thread_result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(res == 0) {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("Picked up a thread\n");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else</a:t>
            </a:r>
            <a:r>
              <a:rPr lang="pl-PL" sz="1400" dirty="0"/>
              <a:t> {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pthread_join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All</a:t>
            </a:r>
            <a:r>
              <a:rPr lang="pl-PL" sz="1400" dirty="0"/>
              <a:t> </a:t>
            </a:r>
            <a:r>
              <a:rPr lang="pl-PL" sz="1400" dirty="0" err="1"/>
              <a:t>done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my_number</a:t>
            </a:r>
            <a:r>
              <a:rPr lang="pl-PL" sz="1400" dirty="0"/>
              <a:t> = *(</a:t>
            </a:r>
            <a:r>
              <a:rPr lang="pl-PL" sz="1400" dirty="0" err="1"/>
              <a:t>int</a:t>
            </a:r>
            <a:r>
              <a:rPr lang="pl-PL" sz="1400" dirty="0"/>
              <a:t> *)</a:t>
            </a:r>
            <a:r>
              <a:rPr lang="pl-PL" sz="1400" dirty="0" err="1"/>
              <a:t>arg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rand_num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thread_function</a:t>
            </a:r>
            <a:r>
              <a:rPr lang="en-US" sz="1400" dirty="0"/>
              <a:t> is running. Argument was %d\n", </a:t>
            </a:r>
            <a:r>
              <a:rPr lang="en-US" sz="1400" dirty="0" err="1"/>
              <a:t>my_number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rand_num</a:t>
            </a:r>
            <a:r>
              <a:rPr lang="pl-PL" sz="1400" dirty="0"/>
              <a:t>=1+(</a:t>
            </a:r>
            <a:r>
              <a:rPr lang="pl-PL" sz="1400" dirty="0" err="1"/>
              <a:t>int</a:t>
            </a:r>
            <a:r>
              <a:rPr lang="pl-PL" sz="1400" dirty="0"/>
              <a:t>)(9.0*</a:t>
            </a:r>
            <a:r>
              <a:rPr lang="pl-PL" sz="1400" dirty="0" err="1"/>
              <a:t>rand</a:t>
            </a:r>
            <a:r>
              <a:rPr lang="pl-PL" sz="1400" dirty="0"/>
              <a:t>()/(RAND_MAX+1.0));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sleep</a:t>
            </a:r>
            <a:r>
              <a:rPr lang="pl-PL" sz="1400" dirty="0"/>
              <a:t>(</a:t>
            </a:r>
            <a:r>
              <a:rPr lang="pl-PL" sz="1400" dirty="0" err="1"/>
              <a:t>rand_num</a:t>
            </a:r>
            <a:r>
              <a:rPr lang="pl-PL" sz="1400" dirty="0"/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("Bye from %d\n", </a:t>
            </a:r>
            <a:r>
              <a:rPr lang="en-US" sz="1400" dirty="0" err="1"/>
              <a:t>my_number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(NULL);</a:t>
            </a:r>
          </a:p>
          <a:p>
            <a:r>
              <a:rPr lang="pl-PL" sz="1400" dirty="0" smtClean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6803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Wyjście programu</a:t>
            </a:r>
            <a:endParaRPr lang="pl-PL" sz="36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83568" y="764704"/>
            <a:ext cx="5688632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./thread8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0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1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2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3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4</a:t>
            </a:r>
          </a:p>
          <a:p>
            <a:r>
              <a:rPr lang="pl-PL" dirty="0" err="1"/>
              <a:t>Bye</a:t>
            </a:r>
            <a:r>
              <a:rPr lang="pl-PL" dirty="0"/>
              <a:t> from 1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5</a:t>
            </a:r>
          </a:p>
          <a:p>
            <a:r>
              <a:rPr lang="en-US" dirty="0"/>
              <a:t>Waiting for threads to finish...</a:t>
            </a:r>
          </a:p>
          <a:p>
            <a:r>
              <a:rPr lang="pl-PL" dirty="0" err="1"/>
              <a:t>Bye</a:t>
            </a:r>
            <a:r>
              <a:rPr lang="pl-PL" dirty="0"/>
              <a:t> from 5</a:t>
            </a:r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Bye</a:t>
            </a:r>
            <a:r>
              <a:rPr lang="pl-PL" dirty="0"/>
              <a:t> from 0</a:t>
            </a:r>
          </a:p>
          <a:p>
            <a:r>
              <a:rPr lang="pl-PL" dirty="0" err="1"/>
              <a:t>Bye</a:t>
            </a:r>
            <a:r>
              <a:rPr lang="pl-PL" dirty="0"/>
              <a:t> from 2</a:t>
            </a:r>
          </a:p>
          <a:p>
            <a:r>
              <a:rPr lang="pl-PL" dirty="0" err="1"/>
              <a:t>Bye</a:t>
            </a:r>
            <a:r>
              <a:rPr lang="pl-PL" dirty="0"/>
              <a:t> from 3</a:t>
            </a:r>
          </a:p>
          <a:p>
            <a:r>
              <a:rPr lang="pl-PL" dirty="0" err="1"/>
              <a:t>Bye</a:t>
            </a:r>
            <a:r>
              <a:rPr lang="pl-PL" dirty="0"/>
              <a:t> from 4</a:t>
            </a:r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done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8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/>
          </a:bodyPr>
          <a:lstStyle/>
          <a:p>
            <a:r>
              <a:rPr lang="pl-PL" sz="3100" dirty="0" smtClean="0"/>
              <a:t>Jak to działa?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145435"/>
          </a:xfrm>
        </p:spPr>
        <p:txBody>
          <a:bodyPr>
            <a:normAutofit/>
          </a:bodyPr>
          <a:lstStyle/>
          <a:p>
            <a:r>
              <a:rPr lang="pl-PL" dirty="0" smtClean="0"/>
              <a:t>W pętli </a:t>
            </a:r>
            <a:r>
              <a:rPr lang="pl-PL" dirty="0"/>
              <a:t>następuje </a:t>
            </a:r>
            <a:r>
              <a:rPr lang="pl-PL" dirty="0" smtClean="0"/>
              <a:t>wygenerowanie NUM_THREADS  wątków.</a:t>
            </a:r>
          </a:p>
          <a:p>
            <a:r>
              <a:rPr lang="pl-PL" dirty="0" smtClean="0"/>
              <a:t>Każdy z wątków ustala losowy czas, kiedy ma zakończyć swoje obliczenia</a:t>
            </a:r>
          </a:p>
          <a:p>
            <a:r>
              <a:rPr lang="pl-PL" dirty="0" smtClean="0"/>
              <a:t>Główny program „zbiera” zakończone wątki (uwaga: wątki </a:t>
            </a:r>
            <a:r>
              <a:rPr lang="pl-PL" smtClean="0"/>
              <a:t>kończą się </a:t>
            </a:r>
            <a:r>
              <a:rPr lang="pl-PL" dirty="0" smtClean="0"/>
              <a:t>w różnej kolejności, ale „zbieranie” odbywa się po kolei zgodnie z numerami wątków zapisanymi w </a:t>
            </a:r>
            <a:r>
              <a:rPr lang="pl-PL" dirty="0"/>
              <a:t>tablicy </a:t>
            </a:r>
            <a:r>
              <a:rPr lang="pl-PL" dirty="0" err="1" smtClean="0"/>
              <a:t>a_thread</a:t>
            </a:r>
            <a:r>
              <a:rPr lang="pl-PL" dirty="0" smtClean="0"/>
              <a:t>) </a:t>
            </a:r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9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Interesujące zjawisko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Interesujące wyniki programu otrzymuje się, gdy zrezygnuje się w nim z </a:t>
            </a:r>
            <a:r>
              <a:rPr lang="pl-PL" dirty="0" err="1"/>
              <a:t>wywołań</a:t>
            </a:r>
            <a:r>
              <a:rPr lang="pl-PL" dirty="0"/>
              <a:t> funkcji </a:t>
            </a:r>
            <a:r>
              <a:rPr lang="pl-PL" dirty="0" err="1"/>
              <a:t>sleep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okazuje się, że kilka wątków „startuje” z tą samą wartością przekazywaną im jako parametr </a:t>
            </a:r>
            <a:r>
              <a:rPr lang="pl-PL" dirty="0" smtClean="0"/>
              <a:t>wywołania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roblematyczną linią programu jest:</a:t>
            </a:r>
            <a:br>
              <a:rPr lang="pl-PL" dirty="0" smtClean="0"/>
            </a:br>
            <a:r>
              <a:rPr lang="en-US" dirty="0"/>
              <a:t>for(</a:t>
            </a:r>
            <a:r>
              <a:rPr lang="en-US" dirty="0" err="1"/>
              <a:t>lots_of_threads</a:t>
            </a:r>
            <a:r>
              <a:rPr lang="en-US" dirty="0"/>
              <a:t> = 0; </a:t>
            </a:r>
            <a:r>
              <a:rPr lang="en-US" dirty="0" err="1"/>
              <a:t>lots_of_threads</a:t>
            </a:r>
            <a:r>
              <a:rPr lang="en-US" dirty="0"/>
              <a:t> &lt; NUM_THREADS; </a:t>
            </a:r>
            <a:r>
              <a:rPr lang="en-US" dirty="0" err="1"/>
              <a:t>lots_of_threads</a:t>
            </a:r>
            <a:r>
              <a:rPr lang="en-US" dirty="0"/>
              <a:t>++) </a:t>
            </a:r>
            <a:r>
              <a:rPr lang="pl-PL" dirty="0" smtClean="0"/>
              <a:t> </a:t>
            </a:r>
            <a:r>
              <a:rPr lang="en-US" dirty="0" smtClean="0"/>
              <a:t>{res </a:t>
            </a:r>
            <a:r>
              <a:rPr lang="en-US" dirty="0"/>
              <a:t>= </a:t>
            </a:r>
            <a:r>
              <a:rPr lang="en-US" dirty="0" err="1"/>
              <a:t>pthread_create</a:t>
            </a:r>
            <a:r>
              <a:rPr lang="en-US" dirty="0"/>
              <a:t>(&amp;(</a:t>
            </a:r>
            <a:r>
              <a:rPr lang="en-US" dirty="0" err="1"/>
              <a:t>a_thread</a:t>
            </a:r>
            <a:r>
              <a:rPr lang="en-US" dirty="0"/>
              <a:t>[</a:t>
            </a:r>
            <a:r>
              <a:rPr lang="en-US" dirty="0" err="1"/>
              <a:t>lots_of_threads</a:t>
            </a:r>
            <a:r>
              <a:rPr lang="en-US" dirty="0"/>
              <a:t>]), NULL,</a:t>
            </a:r>
          </a:p>
          <a:p>
            <a:pPr marL="457200" lvl="1" indent="0">
              <a:buNone/>
            </a:pPr>
            <a:r>
              <a:rPr lang="pl-PL" dirty="0" smtClean="0"/>
              <a:t>    </a:t>
            </a:r>
            <a:r>
              <a:rPr lang="en-US" dirty="0" err="1" smtClean="0"/>
              <a:t>thread_function</a:t>
            </a:r>
            <a:r>
              <a:rPr lang="en-US" dirty="0"/>
              <a:t>, </a:t>
            </a:r>
            <a:r>
              <a:rPr lang="en-US" b="1" dirty="0"/>
              <a:t>(void *)&amp;</a:t>
            </a:r>
            <a:r>
              <a:rPr lang="en-US" b="1" dirty="0" err="1"/>
              <a:t>lots_of_threads</a:t>
            </a:r>
            <a:r>
              <a:rPr lang="en-US" dirty="0" smtClean="0"/>
              <a:t>);</a:t>
            </a:r>
            <a:r>
              <a:rPr lang="pl-PL" dirty="0" smtClean="0"/>
              <a:t> …</a:t>
            </a:r>
          </a:p>
          <a:p>
            <a:pPr lvl="1"/>
            <a:r>
              <a:rPr lang="pl-PL" dirty="0"/>
              <a:t>d</a:t>
            </a:r>
            <a:r>
              <a:rPr lang="pl-PL" dirty="0" smtClean="0"/>
              <a:t>o wątku przekazywane jest wskazanie na zmienną, pomimo, że zmienna zmienia się w pętli, komórka pamięci, w której powinien być przechowywany jej stan nie jest aktualizowana</a:t>
            </a:r>
          </a:p>
          <a:p>
            <a:pPr lvl="1"/>
            <a:r>
              <a:rPr lang="pl-PL" dirty="0" smtClean="0"/>
              <a:t>Rozwiązanie problemu:</a:t>
            </a:r>
            <a:r>
              <a:rPr lang="pl-PL" dirty="0"/>
              <a:t/>
            </a:r>
            <a:br>
              <a:rPr lang="pl-PL" dirty="0"/>
            </a:br>
            <a:r>
              <a:rPr lang="en-US" dirty="0"/>
              <a:t>res = </a:t>
            </a:r>
            <a:r>
              <a:rPr lang="en-US" dirty="0" err="1"/>
              <a:t>pthread_create</a:t>
            </a:r>
            <a:r>
              <a:rPr lang="en-US" dirty="0"/>
              <a:t>(&amp;(</a:t>
            </a:r>
            <a:r>
              <a:rPr lang="en-US" dirty="0" err="1"/>
              <a:t>a_thread</a:t>
            </a:r>
            <a:r>
              <a:rPr lang="en-US" dirty="0"/>
              <a:t>[</a:t>
            </a:r>
            <a:r>
              <a:rPr lang="en-US" dirty="0" err="1"/>
              <a:t>lots_of_threads</a:t>
            </a:r>
            <a:r>
              <a:rPr lang="en-US" dirty="0"/>
              <a:t>]), NULL, </a:t>
            </a:r>
            <a:r>
              <a:rPr lang="en-US" dirty="0" err="1"/>
              <a:t>thread_function</a:t>
            </a:r>
            <a:r>
              <a:rPr lang="en-US" dirty="0"/>
              <a:t>, </a:t>
            </a:r>
            <a:r>
              <a:rPr lang="en-US" b="1" dirty="0"/>
              <a:t>(</a:t>
            </a:r>
            <a:r>
              <a:rPr lang="en-US" b="1" dirty="0" smtClean="0"/>
              <a:t>void</a:t>
            </a:r>
            <a:r>
              <a:rPr lang="pl-PL" b="1" dirty="0" smtClean="0"/>
              <a:t> *)</a:t>
            </a:r>
            <a:r>
              <a:rPr lang="pl-PL" b="1" dirty="0" err="1"/>
              <a:t>lots_of_threads</a:t>
            </a:r>
            <a:r>
              <a:rPr lang="pl-PL" dirty="0" smtClean="0"/>
              <a:t>); …</a:t>
            </a:r>
          </a:p>
          <a:p>
            <a:pPr lvl="1"/>
            <a:r>
              <a:rPr lang="pl-PL" dirty="0" smtClean="0"/>
              <a:t>Modyfikacji musi też ulec fragment funkcji obsługującej wątek:</a:t>
            </a:r>
          </a:p>
          <a:p>
            <a:pPr marL="457200" lvl="1" indent="0">
              <a:buNone/>
            </a:pPr>
            <a:r>
              <a:rPr lang="pl-PL" dirty="0" smtClean="0"/>
              <a:t>	</a:t>
            </a:r>
            <a:r>
              <a:rPr lang="pl-PL" dirty="0" err="1" smtClean="0"/>
              <a:t>void</a:t>
            </a:r>
            <a:r>
              <a:rPr lang="pl-PL" dirty="0" smtClean="0"/>
              <a:t> </a:t>
            </a:r>
            <a:r>
              <a:rPr lang="pl-PL" dirty="0"/>
              <a:t>*</a:t>
            </a:r>
            <a:r>
              <a:rPr lang="pl-PL" dirty="0" err="1"/>
              <a:t>thread_function</a:t>
            </a:r>
            <a:r>
              <a:rPr lang="pl-PL" dirty="0"/>
              <a:t>(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arg</a:t>
            </a:r>
            <a:r>
              <a:rPr lang="pl-PL" dirty="0"/>
              <a:t>) {</a:t>
            </a:r>
          </a:p>
          <a:p>
            <a:pPr marL="457200" lvl="1" indent="0">
              <a:buNone/>
            </a:pPr>
            <a:r>
              <a:rPr lang="pl-PL" dirty="0" smtClean="0"/>
              <a:t>	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my_number</a:t>
            </a:r>
            <a:r>
              <a:rPr lang="pl-PL" dirty="0"/>
              <a:t> = (</a:t>
            </a:r>
            <a:r>
              <a:rPr lang="pl-PL" dirty="0" err="1"/>
              <a:t>int</a:t>
            </a:r>
            <a:r>
              <a:rPr lang="pl-PL" dirty="0"/>
              <a:t>)</a:t>
            </a:r>
            <a:r>
              <a:rPr lang="pl-PL" dirty="0" err="1"/>
              <a:t>arg</a:t>
            </a:r>
            <a:r>
              <a:rPr lang="pl-PL" dirty="0" smtClean="0"/>
              <a:t>; …</a:t>
            </a:r>
          </a:p>
          <a:p>
            <a:pPr lvl="1"/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Producenci i konsumenci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W systemie działa </a:t>
            </a:r>
            <a:r>
              <a:rPr lang="pl-PL" i="1" dirty="0" smtClean="0"/>
              <a:t>P&gt;0</a:t>
            </a:r>
            <a:r>
              <a:rPr lang="pl-PL" dirty="0" smtClean="0"/>
              <a:t> procesów, które produkują pewne dane oraz </a:t>
            </a:r>
            <a:r>
              <a:rPr lang="pl-PL" i="1" dirty="0" smtClean="0"/>
              <a:t>K&gt;0</a:t>
            </a:r>
            <a:r>
              <a:rPr lang="pl-PL" dirty="0" smtClean="0"/>
              <a:t> procesów, które odbierają dane od producentów. Między producentami a konsumentami może znajdować się bufor o pojemności </a:t>
            </a:r>
            <a:r>
              <a:rPr lang="pl-PL" i="1" dirty="0" smtClean="0"/>
              <a:t>B</a:t>
            </a:r>
            <a:r>
              <a:rPr lang="pl-PL" dirty="0" smtClean="0"/>
              <a:t>, którego zadaniem jest równoważenie chwilowych różnic w czasie działania procesów. Procesy produkujące dane będziemy nazywać producentami, a procesy odbierające dane --- konsumentami. Zadanie polega na synchronizacji pracy producentów i konsumentów, tak aby: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Konsument oczekiwał na pobranie danych w sytuacji, gdy bufor jest pusty. Gdybyśmy pozwolili konsumentowi odbierać dane z bufora zawsze, to w sytuacji, gdy nikt jeszcze nic w buforze nie zapisał, odebrana wartość byłaby bezsensowna.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Producent umieszczając dane w buforze nie nadpisywał danych już zapisanych, a jeszcze nie odebranych przez żadnego konsumenta. Wymaga to wstrzymania producenta w sytuacji, gdy w buforze nie ma wolnych miejsc.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Jeśli wielu konsumentów oczekuje, aż w buforze pojawią się jakieś dane oraz ciągle są produkowane nowe dane, to każdy oczekujący konsument w końcu coś z bufora pobierze. Nie zdarzy się tak, że pewien konsument czeka w nieskończoność na pobranie danych, jeśli tylko ciągle napływają one do bufora. </a:t>
            </a:r>
          </a:p>
          <a:p>
            <a:pPr marL="914400" lvl="1" indent="-514350">
              <a:buFont typeface="+mj-lt"/>
              <a:buAutoNum type="arabicPeriod"/>
            </a:pPr>
            <a:r>
              <a:rPr lang="pl-PL" dirty="0" smtClean="0"/>
              <a:t>Jeśli wielu producentów oczekuje, aż w buforze będzie wolne miejsce, a konsumenci ciągle coś z bufora pobierają, to każdy oczekujący producent będzie mógł coś włożyć do bufora. Nie zdarzy się tak, że pewien producent czeka w nieskończoność, jeśli tylko ciągle z bufora coś jest pobierane. 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21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/>
          <a:lstStyle/>
          <a:p>
            <a:r>
              <a:rPr lang="pl-PL" dirty="0" smtClean="0"/>
              <a:t>Producenci i konsumenci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Rozpatruje się różne warianty tego problemu: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Bufor może być nieskończony.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Bufor cykliczny może mieć ograniczoną pojemność.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Może w ogóle nie być bufora.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Może być wielu producentów lub jeden.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Może być wielu konsumentów lub jeden.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Dane mogą być produkowane i konsumowane po kilka jednostek na raz. </a:t>
            </a:r>
          </a:p>
          <a:p>
            <a:pPr marL="971550" lvl="1" indent="-514350">
              <a:buFont typeface="+mj-lt"/>
              <a:buAutoNum type="arabicPeriod"/>
            </a:pPr>
            <a:r>
              <a:rPr lang="pl-PL" dirty="0" smtClean="0"/>
              <a:t>Dane muszą być odczytywane w kolejności ich zapisu lub nie. </a:t>
            </a:r>
          </a:p>
          <a:p>
            <a:r>
              <a:rPr lang="pl-PL" dirty="0" smtClean="0"/>
              <a:t>Problem producentów i konsumentów jest abstrakcją wielu sytuacji występujących w systemach komputerowych, na przykład zapis danych do bufora klawiatury przez sterownik klawiatury i ich odczyt przez system operacyjny. 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81-9530-4866-B2BD-B0392136AD4A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254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Zalety stosowania wątków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Mniejszy nakład obliczeniowy ze strony systemu operacyjnego</a:t>
            </a:r>
          </a:p>
          <a:p>
            <a:r>
              <a:rPr lang="pl-PL" dirty="0" smtClean="0"/>
              <a:t>Możliwość tworzenia aplikacji, które mają wiele wątków pracujących na wspólnych danych lub zasobach (serwer bazy danych, serwer WWW, przetwarzanie w tle tekstu, zapis stanu jednostek w grach strategicznych itp.)</a:t>
            </a:r>
          </a:p>
          <a:p>
            <a:r>
              <a:rPr lang="pl-PL" dirty="0" smtClean="0"/>
              <a:t>Możliwość wydzielenia w aplikacji osobnych wątków pobierających dane, wysyłających dane i przetwarzających dane. Przetwarzanie może się odbywać, gdy operacje odczytu/zapisu są zablokowane.</a:t>
            </a:r>
          </a:p>
          <a:p>
            <a:r>
              <a:rPr lang="pl-PL" dirty="0" smtClean="0"/>
              <a:t>Przełączanie pomiędzy wątkami wymaga znacznie mniejszego nakładu obliczeniowego od SO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1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Rozwiązanie problemu producent-konsument </a:t>
            </a:r>
            <a:br>
              <a:rPr lang="pl-PL" sz="2800" dirty="0" smtClean="0"/>
            </a:br>
            <a:r>
              <a:rPr lang="pl-PL" sz="2800" dirty="0" smtClean="0"/>
              <a:t>(pamięć dzielona)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40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06" y="1124744"/>
            <a:ext cx="7246937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008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Szkic rozwiązania z zastosowaniem semaforów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41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53553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define</a:t>
            </a:r>
            <a:r>
              <a:rPr lang="pl-PL" dirty="0"/>
              <a:t> </a:t>
            </a:r>
            <a:r>
              <a:rPr lang="pl-PL" dirty="0" err="1"/>
              <a:t>BufSize</a:t>
            </a:r>
            <a:r>
              <a:rPr lang="pl-PL" dirty="0"/>
              <a:t> </a:t>
            </a:r>
            <a:r>
              <a:rPr lang="pl-PL" dirty="0" smtClean="0"/>
              <a:t>8 </a:t>
            </a:r>
            <a:r>
              <a:rPr lang="pl-PL" dirty="0"/>
              <a:t>// Bufor ma 8 elementów</a:t>
            </a:r>
          </a:p>
          <a:p>
            <a:r>
              <a:rPr lang="pl-PL" dirty="0" err="1" smtClean="0"/>
              <a:t>RecType</a:t>
            </a:r>
            <a:r>
              <a:rPr lang="pl-PL" dirty="0" smtClean="0"/>
              <a:t> </a:t>
            </a:r>
            <a:r>
              <a:rPr lang="pl-PL" dirty="0" err="1"/>
              <a:t>Buffer</a:t>
            </a:r>
            <a:r>
              <a:rPr lang="pl-PL" dirty="0"/>
              <a:t>[</a:t>
            </a:r>
            <a:r>
              <a:rPr lang="pl-PL" dirty="0" err="1"/>
              <a:t>BufSize</a:t>
            </a:r>
            <a:r>
              <a:rPr lang="pl-PL" dirty="0" smtClean="0"/>
              <a:t>]; </a:t>
            </a:r>
            <a:r>
              <a:rPr lang="pl-PL" dirty="0"/>
              <a:t>// </a:t>
            </a:r>
            <a:r>
              <a:rPr lang="pl-PL" dirty="0" smtClean="0"/>
              <a:t>Buf. </a:t>
            </a:r>
            <a:r>
              <a:rPr lang="pl-PL" dirty="0"/>
              <a:t>na elementy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semaphore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 smtClean="0">
                <a:solidFill>
                  <a:srgbClr val="FF0000"/>
                </a:solidFill>
              </a:rPr>
              <a:t>; </a:t>
            </a:r>
            <a:r>
              <a:rPr lang="pl-PL" dirty="0">
                <a:solidFill>
                  <a:srgbClr val="FF0000"/>
                </a:solidFill>
              </a:rPr>
              <a:t>// Ochrona bufora</a:t>
            </a:r>
          </a:p>
          <a:p>
            <a:r>
              <a:rPr lang="pl-PL" dirty="0" err="1" smtClean="0">
                <a:solidFill>
                  <a:srgbClr val="00B050"/>
                </a:solidFill>
              </a:rPr>
              <a:t>semaphore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pl-PL" dirty="0">
                <a:solidFill>
                  <a:srgbClr val="00B050"/>
                </a:solidFill>
              </a:rPr>
              <a:t>Puste</a:t>
            </a:r>
            <a:r>
              <a:rPr lang="pl-PL" dirty="0" smtClean="0">
                <a:solidFill>
                  <a:srgbClr val="00B050"/>
                </a:solidFill>
              </a:rPr>
              <a:t>; </a:t>
            </a:r>
            <a:r>
              <a:rPr lang="pl-PL" dirty="0">
                <a:solidFill>
                  <a:srgbClr val="00B050"/>
                </a:solidFill>
              </a:rPr>
              <a:t>// Wolne bufory</a:t>
            </a:r>
          </a:p>
          <a:p>
            <a:r>
              <a:rPr lang="pl-PL" dirty="0" err="1" smtClean="0">
                <a:solidFill>
                  <a:srgbClr val="0070C0"/>
                </a:solidFill>
              </a:rPr>
              <a:t>semaphore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r>
              <a:rPr lang="pl-PL" dirty="0" smtClean="0">
                <a:solidFill>
                  <a:srgbClr val="0070C0"/>
                </a:solidFill>
              </a:rPr>
              <a:t>; </a:t>
            </a:r>
            <a:r>
              <a:rPr lang="pl-PL" dirty="0">
                <a:solidFill>
                  <a:srgbClr val="0070C0"/>
                </a:solidFill>
              </a:rPr>
              <a:t>// </a:t>
            </a:r>
            <a:r>
              <a:rPr lang="pl-PL" dirty="0" err="1">
                <a:solidFill>
                  <a:srgbClr val="0070C0"/>
                </a:solidFill>
              </a:rPr>
              <a:t>Zajete</a:t>
            </a:r>
            <a:r>
              <a:rPr lang="pl-PL" dirty="0">
                <a:solidFill>
                  <a:srgbClr val="0070C0"/>
                </a:solidFill>
              </a:rPr>
              <a:t> bufory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count</a:t>
            </a:r>
            <a:r>
              <a:rPr lang="pl-PL" dirty="0" smtClean="0"/>
              <a:t>; </a:t>
            </a:r>
            <a:r>
              <a:rPr lang="pl-PL" dirty="0"/>
              <a:t>// Wskaźnik bufora</a:t>
            </a:r>
          </a:p>
          <a:p>
            <a:r>
              <a:rPr lang="pl-PL" dirty="0" smtClean="0"/>
              <a:t>producent(</a:t>
            </a:r>
            <a:r>
              <a:rPr lang="pl-PL" dirty="0" err="1" smtClean="0"/>
              <a:t>void</a:t>
            </a:r>
            <a:r>
              <a:rPr lang="pl-PL" dirty="0"/>
              <a:t>) {</a:t>
            </a:r>
          </a:p>
          <a:p>
            <a:r>
              <a:rPr lang="pl-PL" dirty="0" err="1"/>
              <a:t>RecType</a:t>
            </a:r>
            <a:r>
              <a:rPr lang="pl-PL" dirty="0"/>
              <a:t> x;</a:t>
            </a:r>
          </a:p>
          <a:p>
            <a:r>
              <a:rPr lang="pl-PL" dirty="0"/>
              <a:t>do </a:t>
            </a:r>
            <a:r>
              <a:rPr lang="pl-PL" dirty="0" smtClean="0"/>
              <a:t>{ ...</a:t>
            </a:r>
            <a:endParaRPr lang="pl-PL" dirty="0"/>
          </a:p>
          <a:p>
            <a:r>
              <a:rPr lang="pl-PL" dirty="0"/>
              <a:t>produkcja rekordu x;</a:t>
            </a:r>
          </a:p>
          <a:p>
            <a:r>
              <a:rPr lang="pl-PL" dirty="0"/>
              <a:t>// Czekaj na wolny bufor</a:t>
            </a:r>
          </a:p>
          <a:p>
            <a:r>
              <a:rPr lang="pl-PL" dirty="0" err="1">
                <a:solidFill>
                  <a:srgbClr val="00B050"/>
                </a:solidFill>
              </a:rPr>
              <a:t>sem_wait</a:t>
            </a:r>
            <a:r>
              <a:rPr lang="pl-PL" dirty="0">
                <a:solidFill>
                  <a:srgbClr val="00B050"/>
                </a:solidFill>
              </a:rPr>
              <a:t>(Puste);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sem_wait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Umieść element x w buforze</a:t>
            </a:r>
          </a:p>
          <a:p>
            <a:r>
              <a:rPr lang="pl-PL" dirty="0" err="1"/>
              <a:t>Buffer</a:t>
            </a:r>
            <a:r>
              <a:rPr lang="pl-PL" dirty="0"/>
              <a:t>[</a:t>
            </a:r>
            <a:r>
              <a:rPr lang="pl-PL" dirty="0" err="1"/>
              <a:t>count</a:t>
            </a:r>
            <a:r>
              <a:rPr lang="pl-PL" dirty="0"/>
              <a:t>] = </a:t>
            </a:r>
            <a:r>
              <a:rPr lang="pl-PL" dirty="0" smtClean="0"/>
              <a:t>x; </a:t>
            </a:r>
            <a:r>
              <a:rPr lang="pl-PL" dirty="0" err="1" smtClean="0"/>
              <a:t>count</a:t>
            </a:r>
            <a:r>
              <a:rPr lang="pl-PL" dirty="0"/>
              <a:t>++;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sem_post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Pojawił się nowy element</a:t>
            </a:r>
          </a:p>
          <a:p>
            <a:r>
              <a:rPr lang="pl-PL" dirty="0" err="1">
                <a:solidFill>
                  <a:srgbClr val="0070C0"/>
                </a:solidFill>
              </a:rPr>
              <a:t>sem_post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r>
              <a:rPr lang="pl-PL" dirty="0">
                <a:solidFill>
                  <a:srgbClr val="0070C0"/>
                </a:solidFill>
              </a:rPr>
              <a:t>);</a:t>
            </a:r>
          </a:p>
          <a:p>
            <a:r>
              <a:rPr lang="pl-PL" dirty="0"/>
              <a:t>} </a:t>
            </a:r>
            <a:r>
              <a:rPr lang="pl-PL" dirty="0" err="1"/>
              <a:t>while</a:t>
            </a:r>
            <a:r>
              <a:rPr lang="pl-PL" dirty="0"/>
              <a:t>(1</a:t>
            </a:r>
            <a:r>
              <a:rPr lang="pl-PL" dirty="0" smtClean="0"/>
              <a:t>);}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konsument(</a:t>
            </a:r>
            <a:r>
              <a:rPr lang="pl-PL" dirty="0" err="1" smtClean="0"/>
              <a:t>void</a:t>
            </a:r>
            <a:r>
              <a:rPr lang="pl-PL" dirty="0"/>
              <a:t>) {</a:t>
            </a:r>
          </a:p>
          <a:p>
            <a:r>
              <a:rPr lang="pl-PL" dirty="0" err="1"/>
              <a:t>RecType</a:t>
            </a:r>
            <a:r>
              <a:rPr lang="pl-PL" dirty="0"/>
              <a:t> x;</a:t>
            </a:r>
          </a:p>
          <a:p>
            <a:r>
              <a:rPr lang="pl-PL" dirty="0"/>
              <a:t>do {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// Czekaj na element</a:t>
            </a:r>
          </a:p>
          <a:p>
            <a:r>
              <a:rPr lang="pl-PL" dirty="0" err="1">
                <a:solidFill>
                  <a:srgbClr val="0070C0"/>
                </a:solidFill>
              </a:rPr>
              <a:t>sem_wait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r>
              <a:rPr lang="pl-PL" dirty="0">
                <a:solidFill>
                  <a:srgbClr val="0070C0"/>
                </a:solidFill>
              </a:rPr>
              <a:t>);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sem_wait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Pobierz element x z bufora</a:t>
            </a:r>
          </a:p>
          <a:p>
            <a:r>
              <a:rPr lang="pl-PL" dirty="0" err="1"/>
              <a:t>count</a:t>
            </a:r>
            <a:r>
              <a:rPr lang="pl-PL" dirty="0"/>
              <a:t>--;</a:t>
            </a:r>
          </a:p>
          <a:p>
            <a:r>
              <a:rPr lang="pl-PL" dirty="0"/>
              <a:t>x = </a:t>
            </a:r>
            <a:r>
              <a:rPr lang="pl-PL" dirty="0" err="1"/>
              <a:t>Buffer</a:t>
            </a:r>
            <a:r>
              <a:rPr lang="pl-PL" dirty="0"/>
              <a:t>[</a:t>
            </a:r>
            <a:r>
              <a:rPr lang="pl-PL" dirty="0" err="1"/>
              <a:t>count</a:t>
            </a:r>
            <a:r>
              <a:rPr lang="pl-PL" dirty="0"/>
              <a:t>];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sem_post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// Zwolnij miejsce w buforze</a:t>
            </a:r>
          </a:p>
          <a:p>
            <a:r>
              <a:rPr lang="pl-PL" dirty="0" err="1">
                <a:solidFill>
                  <a:srgbClr val="00B050"/>
                </a:solidFill>
              </a:rPr>
              <a:t>sem_post</a:t>
            </a:r>
            <a:r>
              <a:rPr lang="pl-PL" dirty="0">
                <a:solidFill>
                  <a:srgbClr val="00B050"/>
                </a:solidFill>
              </a:rPr>
              <a:t>(Puste);</a:t>
            </a:r>
          </a:p>
          <a:p>
            <a:r>
              <a:rPr lang="pl-PL" dirty="0"/>
              <a:t>konsumpcja rekordu x;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} </a:t>
            </a:r>
            <a:r>
              <a:rPr lang="pl-PL" dirty="0" err="1"/>
              <a:t>while</a:t>
            </a:r>
            <a:r>
              <a:rPr lang="pl-PL" dirty="0"/>
              <a:t>(1);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810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Szkic rozwiązania z zastosowaniem semaforów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42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279241" y="836712"/>
            <a:ext cx="8541231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main</a:t>
            </a:r>
            <a:r>
              <a:rPr lang="pl-PL" dirty="0"/>
              <a:t>(</a:t>
            </a:r>
            <a:r>
              <a:rPr lang="pl-PL" dirty="0" err="1"/>
              <a:t>void</a:t>
            </a:r>
            <a:r>
              <a:rPr lang="pl-PL" dirty="0"/>
              <a:t>) {</a:t>
            </a:r>
          </a:p>
          <a:p>
            <a:r>
              <a:rPr lang="pl-PL" dirty="0" err="1"/>
              <a:t>count</a:t>
            </a:r>
            <a:r>
              <a:rPr lang="pl-PL" dirty="0"/>
              <a:t> = 0;</a:t>
            </a:r>
          </a:p>
          <a:p>
            <a:r>
              <a:rPr lang="pl-PL" dirty="0" err="1">
                <a:solidFill>
                  <a:srgbClr val="00B050"/>
                </a:solidFill>
              </a:rPr>
              <a:t>sem_init</a:t>
            </a:r>
            <a:r>
              <a:rPr lang="pl-PL" dirty="0">
                <a:solidFill>
                  <a:srgbClr val="00B050"/>
                </a:solidFill>
              </a:rPr>
              <a:t>(</a:t>
            </a:r>
            <a:r>
              <a:rPr lang="pl-PL" dirty="0" err="1">
                <a:solidFill>
                  <a:srgbClr val="00B050"/>
                </a:solidFill>
              </a:rPr>
              <a:t>Puste,BufSize</a:t>
            </a:r>
            <a:r>
              <a:rPr lang="pl-PL" dirty="0" smtClean="0">
                <a:solidFill>
                  <a:srgbClr val="00B050"/>
                </a:solidFill>
              </a:rPr>
              <a:t>); </a:t>
            </a:r>
            <a:r>
              <a:rPr lang="pl-PL" dirty="0" smtClean="0">
                <a:solidFill>
                  <a:srgbClr val="FF0000"/>
                </a:solidFill>
              </a:rPr>
              <a:t>		</a:t>
            </a:r>
            <a:r>
              <a:rPr lang="pl-PL" dirty="0">
                <a:solidFill>
                  <a:srgbClr val="00B050"/>
                </a:solidFill>
              </a:rPr>
              <a:t>// Inicjacja semafora Puste</a:t>
            </a:r>
          </a:p>
          <a:p>
            <a:r>
              <a:rPr lang="pl-PL" dirty="0" err="1" smtClean="0">
                <a:solidFill>
                  <a:srgbClr val="0070C0"/>
                </a:solidFill>
              </a:rPr>
              <a:t>sem_init</a:t>
            </a:r>
            <a:r>
              <a:rPr lang="pl-PL" dirty="0" smtClean="0">
                <a:solidFill>
                  <a:srgbClr val="0070C0"/>
                </a:solidFill>
              </a:rPr>
              <a:t>(Pelne,0);</a:t>
            </a:r>
            <a:r>
              <a:rPr lang="pl-PL" dirty="0" smtClean="0">
                <a:solidFill>
                  <a:srgbClr val="FF0000"/>
                </a:solidFill>
              </a:rPr>
              <a:t>			 </a:t>
            </a:r>
            <a:r>
              <a:rPr lang="pl-PL" dirty="0">
                <a:solidFill>
                  <a:srgbClr val="0070C0"/>
                </a:solidFill>
              </a:rPr>
              <a:t>// Inicjacja semafora </a:t>
            </a:r>
            <a:r>
              <a:rPr lang="pl-PL" dirty="0" err="1">
                <a:solidFill>
                  <a:srgbClr val="0070C0"/>
                </a:solidFill>
              </a:rPr>
              <a:t>Pelne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 err="1" smtClean="0">
                <a:solidFill>
                  <a:srgbClr val="FF0000"/>
                </a:solidFill>
              </a:rPr>
              <a:t>sem_init</a:t>
            </a:r>
            <a:r>
              <a:rPr lang="pl-PL" dirty="0" smtClean="0">
                <a:solidFill>
                  <a:srgbClr val="FF0000"/>
                </a:solidFill>
              </a:rPr>
              <a:t>(Mutex,1);</a:t>
            </a:r>
            <a:r>
              <a:rPr lang="pl-PL" dirty="0" smtClean="0"/>
              <a:t>			</a:t>
            </a:r>
            <a:r>
              <a:rPr lang="pl-PL" dirty="0">
                <a:solidFill>
                  <a:srgbClr val="FF0000"/>
                </a:solidFill>
              </a:rPr>
              <a:t>// Inicjacja semafora </a:t>
            </a:r>
            <a:r>
              <a:rPr lang="pl-PL" dirty="0" err="1">
                <a:solidFill>
                  <a:srgbClr val="FF0000"/>
                </a:solidFill>
              </a:rPr>
              <a:t>Mutex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dirty="0" err="1" smtClean="0"/>
              <a:t>pthread_create</a:t>
            </a:r>
            <a:r>
              <a:rPr lang="pl-PL" dirty="0"/>
              <a:t>(…,producent</a:t>
            </a:r>
            <a:r>
              <a:rPr lang="pl-PL" dirty="0" smtClean="0"/>
              <a:t>,..);	</a:t>
            </a:r>
            <a:r>
              <a:rPr lang="pl-PL" dirty="0"/>
              <a:t>// Start K wątków producenta</a:t>
            </a:r>
          </a:p>
          <a:p>
            <a:r>
              <a:rPr lang="pl-PL" dirty="0" smtClean="0"/>
              <a:t>..</a:t>
            </a:r>
            <a:endParaRPr lang="pl-PL" dirty="0"/>
          </a:p>
          <a:p>
            <a:r>
              <a:rPr lang="pl-PL" dirty="0" err="1"/>
              <a:t>pthread_create</a:t>
            </a:r>
            <a:r>
              <a:rPr lang="pl-PL" dirty="0"/>
              <a:t>(…,konsument</a:t>
            </a:r>
            <a:r>
              <a:rPr lang="pl-PL" dirty="0" smtClean="0"/>
              <a:t>,..);	</a:t>
            </a:r>
            <a:r>
              <a:rPr lang="pl-PL" dirty="0"/>
              <a:t>// Start L wątków konsumenta</a:t>
            </a:r>
          </a:p>
          <a:p>
            <a:r>
              <a:rPr lang="pl-PL" dirty="0" smtClean="0"/>
              <a:t>..</a:t>
            </a:r>
            <a:endParaRPr lang="pl-PL" dirty="0"/>
          </a:p>
          <a:p>
            <a:r>
              <a:rPr lang="pl-PL" dirty="0" smtClean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90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Rozwiązanie – pamięć dzielona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740296" y="6381328"/>
            <a:ext cx="2895600" cy="365125"/>
          </a:xfrm>
        </p:spPr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Wątki,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43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5508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 smtClean="0"/>
              <a:t>#</a:t>
            </a:r>
            <a:r>
              <a:rPr lang="en-GB" sz="1400" dirty="0"/>
              <a:t>include &lt;</a:t>
            </a:r>
            <a:r>
              <a:rPr lang="en-GB" sz="1400" dirty="0" err="1"/>
              <a:t>unistd.h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stdlib.h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stdio.h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string.h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&lt;sys/</a:t>
            </a:r>
            <a:r>
              <a:rPr lang="en-GB" sz="1400" dirty="0" err="1"/>
              <a:t>types.h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pthread.h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semaphore.h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</a:t>
            </a:r>
            <a:r>
              <a:rPr lang="en-GB" sz="1400" dirty="0" err="1"/>
              <a:t>assert.h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&lt;sys/</a:t>
            </a:r>
            <a:r>
              <a:rPr lang="en-GB" sz="1400" dirty="0" err="1"/>
              <a:t>stat.h</a:t>
            </a:r>
            <a:r>
              <a:rPr lang="en-GB" sz="1400" dirty="0"/>
              <a:t>&gt;</a:t>
            </a:r>
          </a:p>
          <a:p>
            <a:r>
              <a:rPr lang="en-GB" sz="1400" dirty="0"/>
              <a:t>#include &lt;sys/</a:t>
            </a:r>
            <a:r>
              <a:rPr lang="en-GB" sz="1400" dirty="0" err="1"/>
              <a:t>file.h</a:t>
            </a:r>
            <a:r>
              <a:rPr lang="en-GB" sz="1400" dirty="0"/>
              <a:t>&gt;</a:t>
            </a:r>
          </a:p>
          <a:p>
            <a:endParaRPr lang="en-GB" sz="1400" dirty="0"/>
          </a:p>
          <a:p>
            <a:r>
              <a:rPr lang="en-GB" sz="1400" dirty="0"/>
              <a:t>#define BSIZE 4 // Buffer size</a:t>
            </a:r>
          </a:p>
          <a:p>
            <a:r>
              <a:rPr lang="en-GB" sz="1400" dirty="0"/>
              <a:t>#define LSIZE 80 // </a:t>
            </a:r>
            <a:r>
              <a:rPr lang="en-GB" sz="1400" dirty="0" err="1"/>
              <a:t>LIne</a:t>
            </a:r>
            <a:r>
              <a:rPr lang="en-GB" sz="1400" dirty="0"/>
              <a:t> length</a:t>
            </a:r>
          </a:p>
          <a:p>
            <a:r>
              <a:rPr lang="en-GB" sz="1400" dirty="0" err="1"/>
              <a:t>typedef</a:t>
            </a:r>
            <a:r>
              <a:rPr lang="en-GB" sz="1400" dirty="0"/>
              <a:t> </a:t>
            </a:r>
            <a:r>
              <a:rPr lang="en-GB" sz="1400" dirty="0" err="1"/>
              <a:t>struct</a:t>
            </a:r>
            <a:r>
              <a:rPr lang="en-GB" sz="1400" dirty="0"/>
              <a:t> { // Shared data</a:t>
            </a:r>
          </a:p>
          <a:p>
            <a:r>
              <a:rPr lang="pl-PL" sz="1400" dirty="0" smtClean="0"/>
              <a:t>	</a:t>
            </a:r>
            <a:r>
              <a:rPr lang="en-GB" sz="1400" dirty="0" smtClean="0"/>
              <a:t>char </a:t>
            </a:r>
            <a:r>
              <a:rPr lang="en-GB" sz="1400" dirty="0" err="1"/>
              <a:t>buf</a:t>
            </a:r>
            <a:r>
              <a:rPr lang="en-GB" sz="1400" dirty="0"/>
              <a:t>[BSIZE][LSIZE];</a:t>
            </a:r>
          </a:p>
          <a:p>
            <a:r>
              <a:rPr lang="pl-PL" sz="1400" dirty="0" smtClean="0"/>
              <a:t>	</a:t>
            </a:r>
            <a:r>
              <a:rPr lang="en-GB" sz="1400" dirty="0" err="1" smtClean="0"/>
              <a:t>int</a:t>
            </a:r>
            <a:r>
              <a:rPr lang="en-GB" sz="1400" dirty="0" smtClean="0"/>
              <a:t> </a:t>
            </a:r>
            <a:r>
              <a:rPr lang="en-GB" sz="1400" dirty="0"/>
              <a:t>head;</a:t>
            </a:r>
          </a:p>
          <a:p>
            <a:r>
              <a:rPr lang="pl-PL" sz="1400" dirty="0" smtClean="0"/>
              <a:t>	</a:t>
            </a:r>
            <a:r>
              <a:rPr lang="en-GB" sz="1400" dirty="0" err="1" smtClean="0"/>
              <a:t>int</a:t>
            </a:r>
            <a:r>
              <a:rPr lang="en-GB" sz="1400" dirty="0" smtClean="0"/>
              <a:t> </a:t>
            </a:r>
            <a:r>
              <a:rPr lang="en-GB" sz="1400" dirty="0"/>
              <a:t>tail;</a:t>
            </a:r>
          </a:p>
          <a:p>
            <a:r>
              <a:rPr lang="pl-PL" sz="1400" dirty="0" smtClean="0"/>
              <a:t>	</a:t>
            </a:r>
            <a:r>
              <a:rPr lang="en-GB" sz="1400" dirty="0" err="1" smtClean="0"/>
              <a:t>int</a:t>
            </a:r>
            <a:r>
              <a:rPr lang="en-GB" sz="1400" dirty="0" smtClean="0"/>
              <a:t> </a:t>
            </a:r>
            <a:r>
              <a:rPr lang="en-GB" sz="1400" dirty="0" err="1"/>
              <a:t>cnt</a:t>
            </a:r>
            <a:r>
              <a:rPr lang="en-GB" sz="1400" dirty="0"/>
              <a:t>;</a:t>
            </a:r>
          </a:p>
          <a:p>
            <a:r>
              <a:rPr lang="en-GB" sz="1400" dirty="0"/>
              <a:t>} </a:t>
            </a:r>
            <a:r>
              <a:rPr lang="en-GB" sz="1400" dirty="0" err="1"/>
              <a:t>bufor_t</a:t>
            </a:r>
            <a:r>
              <a:rPr lang="en-GB" sz="1400" dirty="0"/>
              <a:t>;</a:t>
            </a:r>
          </a:p>
          <a:p>
            <a:r>
              <a:rPr lang="en-GB" sz="1400" dirty="0" err="1"/>
              <a:t>bufor_t</a:t>
            </a:r>
            <a:r>
              <a:rPr lang="en-GB" sz="1400" dirty="0"/>
              <a:t> </a:t>
            </a:r>
            <a:r>
              <a:rPr lang="en-GB" sz="1400" dirty="0" err="1"/>
              <a:t>shared_memory</a:t>
            </a:r>
            <a:r>
              <a:rPr lang="en-GB" sz="1400" dirty="0"/>
              <a:t>;</a:t>
            </a:r>
          </a:p>
          <a:p>
            <a:r>
              <a:rPr lang="en-GB" sz="1400" dirty="0" err="1"/>
              <a:t>bufor_t</a:t>
            </a:r>
            <a:r>
              <a:rPr lang="en-GB" sz="1400" dirty="0"/>
              <a:t>* </a:t>
            </a:r>
            <a:r>
              <a:rPr lang="en-GB" sz="1400" dirty="0" err="1"/>
              <a:t>shared_stuff</a:t>
            </a:r>
            <a:r>
              <a:rPr lang="en-GB" sz="1400" dirty="0"/>
              <a:t>;</a:t>
            </a:r>
          </a:p>
          <a:p>
            <a:r>
              <a:rPr lang="en-GB" sz="1400" dirty="0"/>
              <a:t>#define NUM_PROD 3</a:t>
            </a:r>
          </a:p>
          <a:p>
            <a:r>
              <a:rPr lang="en-GB" sz="1400" dirty="0" err="1"/>
              <a:t>pthread_t</a:t>
            </a:r>
            <a:r>
              <a:rPr lang="en-GB" sz="1400" dirty="0"/>
              <a:t> </a:t>
            </a:r>
            <a:r>
              <a:rPr lang="en-GB" sz="1400" dirty="0" err="1"/>
              <a:t>a_prod_thread</a:t>
            </a:r>
            <a:r>
              <a:rPr lang="en-GB" sz="1400" dirty="0"/>
              <a:t>[NUM_PROD];</a:t>
            </a:r>
          </a:p>
          <a:p>
            <a:r>
              <a:rPr lang="en-GB" sz="1400" dirty="0"/>
              <a:t>#define NUM_CONS 2</a:t>
            </a:r>
          </a:p>
          <a:p>
            <a:r>
              <a:rPr lang="en-GB" sz="1400" dirty="0" err="1"/>
              <a:t>pthread_t</a:t>
            </a:r>
            <a:r>
              <a:rPr lang="en-GB" sz="1400" dirty="0"/>
              <a:t> </a:t>
            </a:r>
            <a:r>
              <a:rPr lang="en-GB" sz="1400" dirty="0" err="1"/>
              <a:t>a_cons_thread</a:t>
            </a:r>
            <a:r>
              <a:rPr lang="en-GB" sz="1400" dirty="0"/>
              <a:t>[NUM_CONS</a:t>
            </a:r>
            <a:r>
              <a:rPr lang="en-GB" sz="1400" dirty="0" smtClean="0"/>
              <a:t>];</a:t>
            </a:r>
            <a:endParaRPr lang="en-GB" sz="1400" dirty="0"/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/>
              <a:t>void *</a:t>
            </a:r>
            <a:r>
              <a:rPr lang="en-GB" sz="1400" dirty="0" err="1"/>
              <a:t>prod_thread_function</a:t>
            </a:r>
            <a:r>
              <a:rPr lang="en-GB" sz="1400" dirty="0"/>
              <a:t>(void *</a:t>
            </a:r>
            <a:r>
              <a:rPr lang="en-GB" sz="1400" dirty="0" err="1"/>
              <a:t>arg</a:t>
            </a:r>
            <a:r>
              <a:rPr lang="en-GB" sz="1400" dirty="0"/>
              <a:t>);</a:t>
            </a:r>
          </a:p>
          <a:p>
            <a:r>
              <a:rPr lang="en-GB" sz="1400" dirty="0"/>
              <a:t>void *</a:t>
            </a:r>
            <a:r>
              <a:rPr lang="en-GB" sz="1400" dirty="0" err="1"/>
              <a:t>cons_thread_function</a:t>
            </a:r>
            <a:r>
              <a:rPr lang="en-GB" sz="1400" dirty="0"/>
              <a:t>(void *</a:t>
            </a:r>
            <a:r>
              <a:rPr lang="en-GB" sz="1400" dirty="0" err="1"/>
              <a:t>arg</a:t>
            </a:r>
            <a:r>
              <a:rPr lang="en-GB" sz="1400" dirty="0"/>
              <a:t>);</a:t>
            </a:r>
          </a:p>
          <a:p>
            <a:r>
              <a:rPr lang="en-GB" sz="1400" dirty="0"/>
              <a:t>void *</a:t>
            </a:r>
            <a:r>
              <a:rPr lang="en-GB" sz="1400" dirty="0" err="1"/>
              <a:t>thread_result</a:t>
            </a:r>
            <a:r>
              <a:rPr lang="en-GB" sz="1400" dirty="0"/>
              <a:t>;</a:t>
            </a:r>
          </a:p>
          <a:p>
            <a:r>
              <a:rPr lang="en-GB" sz="1400" dirty="0" err="1"/>
              <a:t>sem_t</a:t>
            </a:r>
            <a:r>
              <a:rPr lang="en-GB" sz="1400" dirty="0"/>
              <a:t> *</a:t>
            </a:r>
            <a:r>
              <a:rPr lang="en-GB" sz="1400" dirty="0" err="1" smtClean="0"/>
              <a:t>mutex</a:t>
            </a:r>
            <a:r>
              <a:rPr lang="pl-PL" sz="1400" dirty="0" smtClean="0"/>
              <a:t>, </a:t>
            </a:r>
            <a:r>
              <a:rPr lang="en-GB" sz="1400" dirty="0"/>
              <a:t>*</a:t>
            </a:r>
            <a:r>
              <a:rPr lang="en-GB" sz="1400" dirty="0" smtClean="0"/>
              <a:t>empty</a:t>
            </a:r>
            <a:r>
              <a:rPr lang="pl-PL" sz="1400" dirty="0" smtClean="0"/>
              <a:t>, </a:t>
            </a:r>
            <a:r>
              <a:rPr lang="en-GB" sz="1400" dirty="0"/>
              <a:t>*full</a:t>
            </a:r>
            <a:r>
              <a:rPr lang="en-GB" sz="1400" dirty="0" smtClean="0"/>
              <a:t>;</a:t>
            </a:r>
            <a:endParaRPr lang="en-GB" sz="1400" dirty="0"/>
          </a:p>
          <a:p>
            <a:endParaRPr lang="pl-PL" sz="1400" dirty="0"/>
          </a:p>
          <a:p>
            <a:r>
              <a:rPr lang="en-GB" sz="1400" dirty="0" err="1" smtClean="0"/>
              <a:t>int</a:t>
            </a:r>
            <a:r>
              <a:rPr lang="en-GB" sz="1400" dirty="0" smtClean="0"/>
              <a:t> </a:t>
            </a:r>
            <a:r>
              <a:rPr lang="en-GB" sz="1400" dirty="0"/>
              <a:t>main(){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int</a:t>
            </a:r>
            <a:r>
              <a:rPr lang="en-GB" sz="1400" dirty="0"/>
              <a:t> res</a:t>
            </a:r>
            <a:r>
              <a:rPr lang="en-GB" sz="1400" dirty="0" smtClean="0"/>
              <a:t>;    </a:t>
            </a:r>
            <a:r>
              <a:rPr lang="en-GB" sz="1400" dirty="0" err="1"/>
              <a:t>int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;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shared_stuff</a:t>
            </a:r>
            <a:r>
              <a:rPr lang="en-GB" sz="1400" dirty="0"/>
              <a:t> = &amp;</a:t>
            </a:r>
            <a:r>
              <a:rPr lang="en-GB" sz="1400" dirty="0" err="1"/>
              <a:t>shared_memory</a:t>
            </a:r>
            <a:r>
              <a:rPr lang="en-GB" sz="1400" dirty="0"/>
              <a:t>;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shared_stuff</a:t>
            </a:r>
            <a:r>
              <a:rPr lang="en-GB" sz="1400" dirty="0"/>
              <a:t>-&gt;head=0;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shared_stuff</a:t>
            </a:r>
            <a:r>
              <a:rPr lang="en-GB" sz="1400" dirty="0"/>
              <a:t>-&gt;tail=0;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shared_stuff</a:t>
            </a:r>
            <a:r>
              <a:rPr lang="en-GB" sz="1400" dirty="0"/>
              <a:t>-&gt;</a:t>
            </a:r>
            <a:r>
              <a:rPr lang="en-GB" sz="1400" dirty="0" err="1"/>
              <a:t>cnt</a:t>
            </a:r>
            <a:r>
              <a:rPr lang="en-GB" sz="1400" dirty="0"/>
              <a:t>=0;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mutex</a:t>
            </a:r>
            <a:r>
              <a:rPr lang="en-GB" sz="1400" dirty="0"/>
              <a:t> = </a:t>
            </a:r>
            <a:r>
              <a:rPr lang="en-GB" sz="1400" dirty="0" err="1"/>
              <a:t>sem_open</a:t>
            </a:r>
            <a:r>
              <a:rPr lang="en-GB" sz="1400" dirty="0"/>
              <a:t>("mutex",O_CREAT,S_IRWXU,1);</a:t>
            </a:r>
          </a:p>
          <a:p>
            <a:r>
              <a:rPr lang="en-GB" sz="1400" dirty="0"/>
              <a:t>    empty = </a:t>
            </a:r>
            <a:r>
              <a:rPr lang="en-GB" sz="1400" dirty="0" err="1"/>
              <a:t>sem_open</a:t>
            </a:r>
            <a:r>
              <a:rPr lang="en-GB" sz="1400" dirty="0"/>
              <a:t>("</a:t>
            </a:r>
            <a:r>
              <a:rPr lang="en-GB" sz="1400" dirty="0" err="1"/>
              <a:t>empty",O_CREAT,S_IRWXU,BSIZE</a:t>
            </a:r>
            <a:r>
              <a:rPr lang="en-GB" sz="1400" dirty="0"/>
              <a:t>);</a:t>
            </a:r>
          </a:p>
          <a:p>
            <a:r>
              <a:rPr lang="en-GB" sz="1400" dirty="0"/>
              <a:t>    full =  </a:t>
            </a:r>
            <a:r>
              <a:rPr lang="en-GB" sz="1400" dirty="0" err="1"/>
              <a:t>sem_open</a:t>
            </a:r>
            <a:r>
              <a:rPr lang="en-GB" sz="1400" dirty="0"/>
              <a:t>("full",O_CREAT,S_IRWXU,0);</a:t>
            </a:r>
          </a:p>
          <a:p>
            <a:r>
              <a:rPr lang="pl-PL" sz="1400" dirty="0" smtClean="0"/>
              <a:t>    </a:t>
            </a:r>
            <a:r>
              <a:rPr lang="en-GB" sz="1400" dirty="0" err="1" smtClean="0"/>
              <a:t>printf</a:t>
            </a:r>
            <a:r>
              <a:rPr lang="en-GB" sz="1400" dirty="0"/>
              <a:t>("Producers are created...\n");</a:t>
            </a:r>
          </a:p>
          <a:p>
            <a:r>
              <a:rPr lang="en-GB" sz="1400" dirty="0"/>
              <a:t>    for(</a:t>
            </a:r>
            <a:r>
              <a:rPr lang="en-GB" sz="1400" dirty="0" err="1"/>
              <a:t>i</a:t>
            </a:r>
            <a:r>
              <a:rPr lang="en-GB" sz="1400" dirty="0"/>
              <a:t>=0;i&lt;</a:t>
            </a:r>
            <a:r>
              <a:rPr lang="en-GB" sz="1400" dirty="0" err="1"/>
              <a:t>NUM_PROD;i</a:t>
            </a:r>
            <a:r>
              <a:rPr lang="en-GB" sz="1400" dirty="0"/>
              <a:t>++)</a:t>
            </a:r>
          </a:p>
          <a:p>
            <a:r>
              <a:rPr lang="en-GB" sz="1400" dirty="0"/>
              <a:t>    {   res = </a:t>
            </a:r>
            <a:r>
              <a:rPr lang="en-GB" sz="1400" dirty="0" err="1"/>
              <a:t>pthread_create</a:t>
            </a:r>
            <a:r>
              <a:rPr lang="en-GB" sz="1400" dirty="0"/>
              <a:t>(&amp;(</a:t>
            </a:r>
            <a:r>
              <a:rPr lang="en-GB" sz="1400" dirty="0" err="1"/>
              <a:t>a_prod_thread</a:t>
            </a:r>
            <a:r>
              <a:rPr lang="en-GB" sz="1400" dirty="0"/>
              <a:t>[</a:t>
            </a:r>
            <a:r>
              <a:rPr lang="en-GB" sz="1400" dirty="0" err="1"/>
              <a:t>i</a:t>
            </a:r>
            <a:r>
              <a:rPr lang="en-GB" sz="1400" dirty="0"/>
              <a:t>]), NULL,</a:t>
            </a:r>
          </a:p>
          <a:p>
            <a:r>
              <a:rPr lang="pl-PL" sz="1400" dirty="0" smtClean="0"/>
              <a:t>	</a:t>
            </a:r>
            <a:r>
              <a:rPr lang="en-GB" sz="1400" dirty="0" err="1" smtClean="0"/>
              <a:t>prod_thread_function</a:t>
            </a:r>
            <a:r>
              <a:rPr lang="en-GB" sz="1400" dirty="0"/>
              <a:t>, (void *)</a:t>
            </a:r>
            <a:r>
              <a:rPr lang="en-GB" sz="1400" dirty="0" err="1"/>
              <a:t>i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if (res != 0) { </a:t>
            </a:r>
            <a:r>
              <a:rPr lang="en-GB" sz="1400" dirty="0" err="1"/>
              <a:t>perror</a:t>
            </a:r>
            <a:r>
              <a:rPr lang="en-GB" sz="1400" dirty="0"/>
              <a:t>("Thread creation failed");</a:t>
            </a:r>
          </a:p>
          <a:p>
            <a:r>
              <a:rPr lang="en-GB" sz="1400" dirty="0"/>
              <a:t>                        exit(EXIT_FAILURE); </a:t>
            </a:r>
            <a:r>
              <a:rPr lang="en-GB" sz="1400" dirty="0" smtClean="0"/>
              <a:t>} </a:t>
            </a:r>
            <a:r>
              <a:rPr lang="en-GB" sz="1400" dirty="0"/>
              <a:t>}</a:t>
            </a:r>
          </a:p>
          <a:p>
            <a:r>
              <a:rPr lang="en-GB" sz="1400" dirty="0"/>
              <a:t>    </a:t>
            </a:r>
            <a:r>
              <a:rPr lang="en-GB" sz="1400" dirty="0" err="1" smtClean="0"/>
              <a:t>printf</a:t>
            </a:r>
            <a:r>
              <a:rPr lang="en-GB" sz="1400" dirty="0"/>
              <a:t>("Consumers are created...\n");</a:t>
            </a:r>
          </a:p>
          <a:p>
            <a:r>
              <a:rPr lang="en-GB" sz="1400" dirty="0"/>
              <a:t>    for(</a:t>
            </a:r>
            <a:r>
              <a:rPr lang="en-GB" sz="1400" dirty="0" err="1"/>
              <a:t>i</a:t>
            </a:r>
            <a:r>
              <a:rPr lang="en-GB" sz="1400" dirty="0"/>
              <a:t>=0;i&lt;</a:t>
            </a:r>
            <a:r>
              <a:rPr lang="en-GB" sz="1400" dirty="0" err="1"/>
              <a:t>NUM_CONS;i</a:t>
            </a:r>
            <a:r>
              <a:rPr lang="en-GB" sz="1400" dirty="0"/>
              <a:t>++)</a:t>
            </a:r>
          </a:p>
          <a:p>
            <a:r>
              <a:rPr lang="en-GB" sz="1400" dirty="0"/>
              <a:t>    {   res = </a:t>
            </a:r>
            <a:r>
              <a:rPr lang="en-GB" sz="1400" dirty="0" err="1"/>
              <a:t>pthread_create</a:t>
            </a:r>
            <a:r>
              <a:rPr lang="en-GB" sz="1400" dirty="0"/>
              <a:t>(&amp;(</a:t>
            </a:r>
            <a:r>
              <a:rPr lang="en-GB" sz="1400" dirty="0" err="1"/>
              <a:t>a_cons_thread</a:t>
            </a:r>
            <a:r>
              <a:rPr lang="en-GB" sz="1400" dirty="0"/>
              <a:t>[</a:t>
            </a:r>
            <a:r>
              <a:rPr lang="en-GB" sz="1400" dirty="0" err="1"/>
              <a:t>i</a:t>
            </a:r>
            <a:r>
              <a:rPr lang="en-GB" sz="1400" dirty="0"/>
              <a:t>]), NULL,</a:t>
            </a:r>
          </a:p>
          <a:p>
            <a:r>
              <a:rPr lang="pl-PL" sz="1400" dirty="0" smtClean="0"/>
              <a:t>	</a:t>
            </a:r>
            <a:r>
              <a:rPr lang="en-GB" sz="1400" dirty="0" err="1" smtClean="0"/>
              <a:t>cons_thread_function</a:t>
            </a:r>
            <a:r>
              <a:rPr lang="en-GB" sz="1400" dirty="0"/>
              <a:t>, (void *)</a:t>
            </a:r>
            <a:r>
              <a:rPr lang="en-GB" sz="1400" dirty="0" err="1"/>
              <a:t>i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if (res != 0) { </a:t>
            </a:r>
            <a:r>
              <a:rPr lang="en-GB" sz="1400" dirty="0" err="1"/>
              <a:t>perror</a:t>
            </a:r>
            <a:r>
              <a:rPr lang="en-GB" sz="1400" dirty="0"/>
              <a:t>("Thread creation failed");</a:t>
            </a:r>
          </a:p>
          <a:p>
            <a:r>
              <a:rPr lang="en-GB" sz="1400" dirty="0"/>
              <a:t>                        exit(EXIT_FAILURE); </a:t>
            </a:r>
            <a:r>
              <a:rPr lang="en-GB" sz="1400" dirty="0" smtClean="0"/>
              <a:t>} </a:t>
            </a:r>
            <a:r>
              <a:rPr lang="en-GB" sz="1400" dirty="0"/>
              <a:t>}</a:t>
            </a:r>
          </a:p>
          <a:p>
            <a:r>
              <a:rPr lang="en-GB" sz="1400" dirty="0"/>
              <a:t>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75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Rozwiązanie – pamięć dzielona (2)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44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    </a:t>
            </a:r>
            <a:r>
              <a:rPr lang="en-GB" sz="1400" dirty="0" err="1"/>
              <a:t>printf</a:t>
            </a:r>
            <a:r>
              <a:rPr lang="en-GB" sz="1400" dirty="0"/>
              <a:t>("Waiting for producer threads to finish...\n");</a:t>
            </a:r>
          </a:p>
          <a:p>
            <a:r>
              <a:rPr lang="nn-NO" sz="1400" dirty="0"/>
              <a:t>    for(i = NUM_PROD - 1; i &gt;= 0; i--) {</a:t>
            </a:r>
          </a:p>
          <a:p>
            <a:r>
              <a:rPr lang="en-GB" sz="1400" dirty="0"/>
              <a:t>        res = </a:t>
            </a:r>
            <a:r>
              <a:rPr lang="en-GB" sz="1400" dirty="0" err="1"/>
              <a:t>pthread_join</a:t>
            </a:r>
            <a:r>
              <a:rPr lang="en-GB" sz="1400" dirty="0"/>
              <a:t>(</a:t>
            </a:r>
            <a:r>
              <a:rPr lang="en-GB" sz="1400" dirty="0" err="1"/>
              <a:t>a_prod_thread</a:t>
            </a:r>
            <a:r>
              <a:rPr lang="en-GB" sz="1400" dirty="0"/>
              <a:t>[</a:t>
            </a:r>
            <a:r>
              <a:rPr lang="en-GB" sz="1400" dirty="0" err="1"/>
              <a:t>i</a:t>
            </a:r>
            <a:r>
              <a:rPr lang="en-GB" sz="1400" dirty="0"/>
              <a:t>], &amp;</a:t>
            </a:r>
            <a:r>
              <a:rPr lang="en-GB" sz="1400" dirty="0" err="1"/>
              <a:t>thread_result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if (res == 0) { </a:t>
            </a:r>
            <a:r>
              <a:rPr lang="en-GB" sz="1400" dirty="0" err="1"/>
              <a:t>printf</a:t>
            </a:r>
            <a:r>
              <a:rPr lang="en-GB" sz="1400" dirty="0"/>
              <a:t>("Picked up a thread\n");}</a:t>
            </a:r>
          </a:p>
          <a:p>
            <a:r>
              <a:rPr lang="en-GB" sz="1400" dirty="0"/>
              <a:t>        else { </a:t>
            </a:r>
            <a:r>
              <a:rPr lang="en-GB" sz="1400" dirty="0" err="1"/>
              <a:t>perror</a:t>
            </a:r>
            <a:r>
              <a:rPr lang="en-GB" sz="1400" dirty="0"/>
              <a:t>("</a:t>
            </a:r>
            <a:r>
              <a:rPr lang="en-GB" sz="1400" dirty="0" err="1"/>
              <a:t>pthread_join</a:t>
            </a:r>
            <a:r>
              <a:rPr lang="en-GB" sz="1400" dirty="0"/>
              <a:t> failed");}</a:t>
            </a:r>
          </a:p>
          <a:p>
            <a:r>
              <a:rPr lang="en-GB" sz="1400" dirty="0"/>
              <a:t>    }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printf</a:t>
            </a:r>
            <a:r>
              <a:rPr lang="en-GB" sz="1400" dirty="0"/>
              <a:t>("Waiting for consumer threads to finish...\n");</a:t>
            </a:r>
          </a:p>
          <a:p>
            <a:r>
              <a:rPr lang="en-GB" sz="1400" dirty="0"/>
              <a:t>    for(</a:t>
            </a:r>
            <a:r>
              <a:rPr lang="en-GB" sz="1400" dirty="0" err="1"/>
              <a:t>i</a:t>
            </a:r>
            <a:r>
              <a:rPr lang="en-GB" sz="1400" dirty="0"/>
              <a:t> = NUM_CONS - 1; </a:t>
            </a:r>
            <a:r>
              <a:rPr lang="en-GB" sz="1400" dirty="0" err="1"/>
              <a:t>i</a:t>
            </a:r>
            <a:r>
              <a:rPr lang="en-GB" sz="1400" dirty="0"/>
              <a:t> &gt;= 0; </a:t>
            </a:r>
            <a:r>
              <a:rPr lang="en-GB" sz="1400" dirty="0" err="1"/>
              <a:t>i</a:t>
            </a:r>
            <a:r>
              <a:rPr lang="en-GB" sz="1400" dirty="0"/>
              <a:t>--) {</a:t>
            </a:r>
          </a:p>
          <a:p>
            <a:r>
              <a:rPr lang="en-GB" sz="1400" dirty="0"/>
              <a:t>        res = </a:t>
            </a:r>
            <a:r>
              <a:rPr lang="en-GB" sz="1400" dirty="0" err="1"/>
              <a:t>pthread_join</a:t>
            </a:r>
            <a:r>
              <a:rPr lang="en-GB" sz="1400" dirty="0"/>
              <a:t>(</a:t>
            </a:r>
            <a:r>
              <a:rPr lang="en-GB" sz="1400" dirty="0" err="1"/>
              <a:t>a_prod_thread</a:t>
            </a:r>
            <a:r>
              <a:rPr lang="en-GB" sz="1400" dirty="0"/>
              <a:t>[</a:t>
            </a:r>
            <a:r>
              <a:rPr lang="en-GB" sz="1400" dirty="0" err="1"/>
              <a:t>i</a:t>
            </a:r>
            <a:r>
              <a:rPr lang="en-GB" sz="1400" dirty="0"/>
              <a:t>], &amp;</a:t>
            </a:r>
            <a:r>
              <a:rPr lang="en-GB" sz="1400" dirty="0" err="1"/>
              <a:t>thread_result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if (res == 0) { </a:t>
            </a:r>
            <a:r>
              <a:rPr lang="en-GB" sz="1400" dirty="0" err="1"/>
              <a:t>printf</a:t>
            </a:r>
            <a:r>
              <a:rPr lang="en-GB" sz="1400" dirty="0"/>
              <a:t>("Picked up a thread\n"); }</a:t>
            </a:r>
          </a:p>
          <a:p>
            <a:r>
              <a:rPr lang="en-GB" sz="1400" dirty="0"/>
              <a:t>        else { </a:t>
            </a:r>
            <a:r>
              <a:rPr lang="en-GB" sz="1400" dirty="0" err="1"/>
              <a:t>perror</a:t>
            </a:r>
            <a:r>
              <a:rPr lang="en-GB" sz="1400" dirty="0"/>
              <a:t>("</a:t>
            </a:r>
            <a:r>
              <a:rPr lang="en-GB" sz="1400" dirty="0" err="1"/>
              <a:t>pthread_join</a:t>
            </a:r>
            <a:r>
              <a:rPr lang="en-GB" sz="1400" dirty="0"/>
              <a:t> failed"); }</a:t>
            </a:r>
          </a:p>
          <a:p>
            <a:r>
              <a:rPr lang="en-GB" sz="1400" dirty="0"/>
              <a:t>    }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printf</a:t>
            </a:r>
            <a:r>
              <a:rPr lang="en-GB" sz="1400" dirty="0"/>
              <a:t>("All done\n");</a:t>
            </a:r>
          </a:p>
          <a:p>
            <a:r>
              <a:rPr lang="en-GB" sz="1400" dirty="0"/>
              <a:t>    exit(EXIT_SUCCESS);</a:t>
            </a:r>
          </a:p>
          <a:p>
            <a:r>
              <a:rPr lang="en-GB" sz="1400" dirty="0"/>
              <a:t>}</a:t>
            </a:r>
          </a:p>
          <a:p>
            <a:endParaRPr lang="en-GB" sz="1400" dirty="0"/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/>
              <a:t>void *</a:t>
            </a:r>
            <a:r>
              <a:rPr lang="en-GB" sz="1400" dirty="0" err="1"/>
              <a:t>prod_thread_function</a:t>
            </a:r>
            <a:r>
              <a:rPr lang="en-GB" sz="1400" dirty="0"/>
              <a:t>(void *</a:t>
            </a:r>
            <a:r>
              <a:rPr lang="en-GB" sz="1400" dirty="0" err="1"/>
              <a:t>arg</a:t>
            </a:r>
            <a:r>
              <a:rPr lang="en-GB" sz="1400" dirty="0"/>
              <a:t>) {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int</a:t>
            </a:r>
            <a:r>
              <a:rPr lang="en-GB" sz="1400" dirty="0"/>
              <a:t> </a:t>
            </a:r>
            <a:r>
              <a:rPr lang="en-GB" sz="1400" dirty="0" err="1"/>
              <a:t>my_number</a:t>
            </a:r>
            <a:r>
              <a:rPr lang="en-GB" sz="1400" dirty="0"/>
              <a:t> = (</a:t>
            </a:r>
            <a:r>
              <a:rPr lang="en-GB" sz="1400" dirty="0" err="1"/>
              <a:t>int</a:t>
            </a:r>
            <a:r>
              <a:rPr lang="en-GB" sz="1400" dirty="0"/>
              <a:t>)</a:t>
            </a:r>
            <a:r>
              <a:rPr lang="en-GB" sz="1400" dirty="0" err="1"/>
              <a:t>arg</a:t>
            </a:r>
            <a:r>
              <a:rPr lang="en-GB" sz="1400" dirty="0"/>
              <a:t>;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printf</a:t>
            </a:r>
            <a:r>
              <a:rPr lang="en-GB" sz="1400" dirty="0"/>
              <a:t>("Producer %d is running\n",</a:t>
            </a:r>
            <a:r>
              <a:rPr lang="en-GB" sz="1400" dirty="0" err="1"/>
              <a:t>my_number</a:t>
            </a:r>
            <a:r>
              <a:rPr lang="en-GB" sz="1400" dirty="0"/>
              <a:t>);</a:t>
            </a:r>
          </a:p>
          <a:p>
            <a:r>
              <a:rPr lang="en-GB" sz="1400" dirty="0"/>
              <a:t>    sleep(1);</a:t>
            </a:r>
          </a:p>
          <a:p>
            <a:r>
              <a:rPr lang="en-GB" sz="1400" dirty="0"/>
              <a:t>    while(1){</a:t>
            </a:r>
          </a:p>
          <a:p>
            <a:r>
              <a:rPr lang="en-GB" sz="1400" dirty="0"/>
              <a:t>        static </a:t>
            </a:r>
            <a:r>
              <a:rPr lang="en-GB" sz="1400" dirty="0" err="1"/>
              <a:t>int</a:t>
            </a:r>
            <a:r>
              <a:rPr lang="en-GB" sz="1400" dirty="0"/>
              <a:t> j=0;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sem_wait</a:t>
            </a:r>
            <a:r>
              <a:rPr lang="en-GB" sz="1400" dirty="0"/>
              <a:t>(empty);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sem_wait</a:t>
            </a:r>
            <a:r>
              <a:rPr lang="en-GB" sz="1400" dirty="0"/>
              <a:t>(</a:t>
            </a:r>
            <a:r>
              <a:rPr lang="en-GB" sz="1400" dirty="0" err="1"/>
              <a:t>mutex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printf</a:t>
            </a:r>
            <a:r>
              <a:rPr lang="en-GB" sz="1400" dirty="0"/>
              <a:t>("Producer %d - </a:t>
            </a:r>
            <a:r>
              <a:rPr lang="en-GB" sz="1400" dirty="0" err="1"/>
              <a:t>cnt</a:t>
            </a:r>
            <a:r>
              <a:rPr lang="en-GB" sz="1400" dirty="0"/>
              <a:t>: %d head: %d tail: %d\n",</a:t>
            </a:r>
          </a:p>
          <a:p>
            <a:r>
              <a:rPr lang="en-GB" sz="1400" dirty="0"/>
              <a:t>                </a:t>
            </a:r>
            <a:r>
              <a:rPr lang="pl-PL" sz="1400" dirty="0" smtClean="0"/>
              <a:t>	</a:t>
            </a:r>
            <a:r>
              <a:rPr lang="en-GB" sz="1400" dirty="0" err="1" smtClean="0"/>
              <a:t>my_number</a:t>
            </a:r>
            <a:r>
              <a:rPr lang="en-GB" sz="1400" dirty="0"/>
              <a:t>, </a:t>
            </a:r>
            <a:r>
              <a:rPr lang="en-GB" sz="1400" dirty="0" err="1"/>
              <a:t>shared_stuff</a:t>
            </a:r>
            <a:r>
              <a:rPr lang="en-GB" sz="1400" dirty="0"/>
              <a:t>-</a:t>
            </a:r>
            <a:r>
              <a:rPr lang="en-GB" sz="1400" dirty="0" smtClean="0"/>
              <a:t>&gt;</a:t>
            </a:r>
            <a:r>
              <a:rPr lang="en-GB" sz="1400" dirty="0" err="1" smtClean="0"/>
              <a:t>cnt</a:t>
            </a:r>
            <a:r>
              <a:rPr lang="en-GB" sz="1400" dirty="0" smtClean="0"/>
              <a:t>,</a:t>
            </a:r>
            <a:r>
              <a:rPr lang="pl-PL" sz="1400" dirty="0" smtClean="0"/>
              <a:t> </a:t>
            </a:r>
          </a:p>
          <a:p>
            <a:r>
              <a:rPr lang="pl-PL" sz="1400" dirty="0"/>
              <a:t>	</a:t>
            </a:r>
            <a:r>
              <a:rPr lang="en-GB" sz="1400" dirty="0" err="1" smtClean="0"/>
              <a:t>shared_stuff</a:t>
            </a:r>
            <a:r>
              <a:rPr lang="en-GB" sz="1400" dirty="0" smtClean="0"/>
              <a:t>-</a:t>
            </a:r>
            <a:r>
              <a:rPr lang="en-GB" sz="1400" dirty="0"/>
              <a:t>&gt;</a:t>
            </a:r>
            <a:r>
              <a:rPr lang="en-GB" sz="1400" dirty="0" err="1"/>
              <a:t>head,shared_stuff</a:t>
            </a:r>
            <a:r>
              <a:rPr lang="en-GB" sz="1400" dirty="0"/>
              <a:t>-&gt;tail);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sprintf</a:t>
            </a:r>
            <a:r>
              <a:rPr lang="en-GB" sz="1400" dirty="0"/>
              <a:t>(</a:t>
            </a:r>
            <a:r>
              <a:rPr lang="en-GB" sz="1400" dirty="0" err="1"/>
              <a:t>shared_stuff</a:t>
            </a:r>
            <a:r>
              <a:rPr lang="en-GB" sz="1400" dirty="0"/>
              <a:t>-&gt;</a:t>
            </a:r>
            <a:r>
              <a:rPr lang="en-GB" sz="1400" dirty="0" err="1"/>
              <a:t>buf</a:t>
            </a:r>
            <a:r>
              <a:rPr lang="en-GB" sz="1400" dirty="0"/>
              <a:t>[</a:t>
            </a:r>
            <a:r>
              <a:rPr lang="en-GB" sz="1400" dirty="0" err="1"/>
              <a:t>shared_stuff</a:t>
            </a:r>
            <a:r>
              <a:rPr lang="en-GB" sz="1400" dirty="0"/>
              <a:t>-&gt;head</a:t>
            </a:r>
            <a:r>
              <a:rPr lang="en-GB" sz="1400" dirty="0" smtClean="0"/>
              <a:t>],</a:t>
            </a:r>
            <a:r>
              <a:rPr lang="pl-PL" sz="1400" dirty="0" smtClean="0"/>
              <a:t>     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</a:t>
            </a:r>
            <a:r>
              <a:rPr lang="en-GB" sz="1400" dirty="0" smtClean="0"/>
              <a:t>"</a:t>
            </a:r>
            <a:r>
              <a:rPr lang="en-GB" sz="1400" dirty="0"/>
              <a:t>Message %d </a:t>
            </a:r>
            <a:r>
              <a:rPr lang="en-GB" sz="1400" dirty="0" smtClean="0"/>
              <a:t>from</a:t>
            </a:r>
            <a:r>
              <a:rPr lang="pl-PL" sz="1400" dirty="0" smtClean="0"/>
              <a:t> </a:t>
            </a:r>
            <a:r>
              <a:rPr lang="en-GB" sz="1400" dirty="0" smtClean="0"/>
              <a:t>producer </a:t>
            </a:r>
            <a:r>
              <a:rPr lang="en-GB" sz="1400" dirty="0"/>
              <a:t>%</a:t>
            </a:r>
            <a:r>
              <a:rPr lang="en-GB" sz="1400" dirty="0" err="1"/>
              <a:t>d",j</a:t>
            </a:r>
            <a:r>
              <a:rPr lang="en-GB" sz="1400" dirty="0"/>
              <a:t>++,</a:t>
            </a:r>
            <a:r>
              <a:rPr lang="en-GB" sz="1400" dirty="0" err="1"/>
              <a:t>my_number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shared_stuff</a:t>
            </a:r>
            <a:r>
              <a:rPr lang="en-GB" sz="1400" dirty="0"/>
              <a:t>-&gt; </a:t>
            </a:r>
            <a:r>
              <a:rPr lang="en-GB" sz="1400" dirty="0" err="1"/>
              <a:t>cnt</a:t>
            </a:r>
            <a:r>
              <a:rPr lang="en-GB" sz="1400" dirty="0"/>
              <a:t> ++;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shared_stuff</a:t>
            </a:r>
            <a:r>
              <a:rPr lang="en-GB" sz="1400" dirty="0"/>
              <a:t>-&gt;</a:t>
            </a:r>
            <a:r>
              <a:rPr lang="en-GB" sz="1400" dirty="0" smtClean="0"/>
              <a:t>head=(</a:t>
            </a:r>
            <a:r>
              <a:rPr lang="en-GB" sz="1400" dirty="0" err="1"/>
              <a:t>shared_stuff</a:t>
            </a:r>
            <a:r>
              <a:rPr lang="en-GB" sz="1400" dirty="0"/>
              <a:t>-&gt;head +1</a:t>
            </a:r>
            <a:r>
              <a:rPr lang="en-GB" sz="1400" dirty="0" smtClean="0"/>
              <a:t>)%BSIZE</a:t>
            </a:r>
            <a:r>
              <a:rPr lang="en-GB" sz="1400" dirty="0"/>
              <a:t>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sem_post</a:t>
            </a:r>
            <a:r>
              <a:rPr lang="en-GB" sz="1400" dirty="0"/>
              <a:t>(</a:t>
            </a:r>
            <a:r>
              <a:rPr lang="en-GB" sz="1400" dirty="0" err="1"/>
              <a:t>mutex</a:t>
            </a:r>
            <a:r>
              <a:rPr lang="en-GB" sz="1400" dirty="0"/>
              <a:t>);</a:t>
            </a:r>
          </a:p>
          <a:p>
            <a:r>
              <a:rPr lang="en-GB" sz="1400" dirty="0"/>
              <a:t>        </a:t>
            </a:r>
            <a:r>
              <a:rPr lang="en-GB" sz="1400" dirty="0" err="1"/>
              <a:t>sem_post</a:t>
            </a:r>
            <a:r>
              <a:rPr lang="en-GB" sz="1400" dirty="0"/>
              <a:t>(full);</a:t>
            </a:r>
          </a:p>
          <a:p>
            <a:r>
              <a:rPr lang="en-GB" sz="1400" dirty="0"/>
              <a:t>        sleep(8);</a:t>
            </a:r>
          </a:p>
          <a:p>
            <a:r>
              <a:rPr lang="en-GB" sz="1400" dirty="0"/>
              <a:t>    }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printf</a:t>
            </a:r>
            <a:r>
              <a:rPr lang="en-GB" sz="1400" dirty="0"/>
              <a:t>("Bye from producer %d\n", </a:t>
            </a:r>
            <a:r>
              <a:rPr lang="en-GB" sz="1400" dirty="0" err="1"/>
              <a:t>my_number</a:t>
            </a:r>
            <a:r>
              <a:rPr lang="en-GB" sz="1400" dirty="0"/>
              <a:t>);</a:t>
            </a:r>
          </a:p>
          <a:p>
            <a:r>
              <a:rPr lang="en-GB" sz="1400" dirty="0"/>
              <a:t>    </a:t>
            </a:r>
            <a:r>
              <a:rPr lang="en-GB" sz="1400" dirty="0" err="1"/>
              <a:t>pthread_exit</a:t>
            </a:r>
            <a:r>
              <a:rPr lang="en-GB" sz="1400" dirty="0"/>
              <a:t>(NULL);</a:t>
            </a:r>
          </a:p>
          <a:p>
            <a:r>
              <a:rPr lang="en-GB" sz="1400" dirty="0"/>
              <a:t>}</a:t>
            </a:r>
          </a:p>
          <a:p>
            <a:endParaRPr lang="en-GB" sz="1400" dirty="0"/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2455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490066"/>
          </a:xfrm>
        </p:spPr>
        <p:txBody>
          <a:bodyPr>
            <a:noAutofit/>
          </a:bodyPr>
          <a:lstStyle/>
          <a:p>
            <a:r>
              <a:rPr lang="pl-PL" sz="3200" dirty="0" smtClean="0"/>
              <a:t>Rozwiązanie – pamięć dzielona </a:t>
            </a:r>
            <a:r>
              <a:rPr lang="pl-PL" sz="3200" dirty="0" smtClean="0"/>
              <a:t>(3)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>
                    <a:tint val="75000"/>
                  </a:prstClr>
                </a:solidFill>
              </a:rPr>
              <a:t>S. Samolej: Wątki, producent - konsument</a:t>
            </a: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35225" y="836712"/>
            <a:ext cx="4436775" cy="50475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</a:rPr>
              <a:t>    </a:t>
            </a:r>
            <a:endParaRPr lang="en-GB" sz="1400" dirty="0">
              <a:solidFill>
                <a:prstClr val="black"/>
              </a:solidFill>
            </a:endParaRPr>
          </a:p>
          <a:p>
            <a:r>
              <a:rPr lang="en-GB" sz="1400" dirty="0">
                <a:solidFill>
                  <a:prstClr val="black"/>
                </a:solidFill>
              </a:rPr>
              <a:t>void *</a:t>
            </a:r>
            <a:r>
              <a:rPr lang="en-GB" sz="1400" dirty="0" err="1">
                <a:solidFill>
                  <a:prstClr val="black"/>
                </a:solidFill>
              </a:rPr>
              <a:t>cons_thread_function</a:t>
            </a:r>
            <a:r>
              <a:rPr lang="en-GB" sz="1400" dirty="0">
                <a:solidFill>
                  <a:prstClr val="black"/>
                </a:solidFill>
              </a:rPr>
              <a:t>(void *</a:t>
            </a:r>
            <a:r>
              <a:rPr lang="en-GB" sz="1400" dirty="0" err="1">
                <a:solidFill>
                  <a:prstClr val="black"/>
                </a:solidFill>
              </a:rPr>
              <a:t>arg</a:t>
            </a:r>
            <a:r>
              <a:rPr lang="en-GB" sz="1400" dirty="0">
                <a:solidFill>
                  <a:prstClr val="black"/>
                </a:solidFill>
              </a:rPr>
              <a:t>) {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</a:t>
            </a:r>
            <a:r>
              <a:rPr lang="en-GB" sz="1400" dirty="0" err="1">
                <a:solidFill>
                  <a:prstClr val="black"/>
                </a:solidFill>
              </a:rPr>
              <a:t>int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my_number</a:t>
            </a:r>
            <a:r>
              <a:rPr lang="en-GB" sz="1400" dirty="0">
                <a:solidFill>
                  <a:prstClr val="black"/>
                </a:solidFill>
              </a:rPr>
              <a:t> = (</a:t>
            </a:r>
            <a:r>
              <a:rPr lang="en-GB" sz="1400" dirty="0" err="1">
                <a:solidFill>
                  <a:prstClr val="black"/>
                </a:solidFill>
              </a:rPr>
              <a:t>int</a:t>
            </a:r>
            <a:r>
              <a:rPr lang="en-GB" sz="1400" dirty="0">
                <a:solidFill>
                  <a:prstClr val="black"/>
                </a:solidFill>
              </a:rPr>
              <a:t>)</a:t>
            </a:r>
            <a:r>
              <a:rPr lang="en-GB" sz="1400" dirty="0" err="1">
                <a:solidFill>
                  <a:prstClr val="black"/>
                </a:solidFill>
              </a:rPr>
              <a:t>arg</a:t>
            </a:r>
            <a:r>
              <a:rPr lang="en-GB" sz="1400" dirty="0">
                <a:solidFill>
                  <a:prstClr val="black"/>
                </a:solidFill>
              </a:rPr>
              <a:t>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</a:t>
            </a:r>
            <a:r>
              <a:rPr lang="en-GB" sz="1400" dirty="0" err="1">
                <a:solidFill>
                  <a:prstClr val="black"/>
                </a:solidFill>
              </a:rPr>
              <a:t>printf</a:t>
            </a:r>
            <a:r>
              <a:rPr lang="en-GB" sz="1400" dirty="0">
                <a:solidFill>
                  <a:prstClr val="black"/>
                </a:solidFill>
              </a:rPr>
              <a:t>("Consumer %d is running\n",</a:t>
            </a:r>
            <a:r>
              <a:rPr lang="en-GB" sz="1400" dirty="0" err="1">
                <a:solidFill>
                  <a:prstClr val="black"/>
                </a:solidFill>
              </a:rPr>
              <a:t>my_number</a:t>
            </a:r>
            <a:r>
              <a:rPr lang="en-GB" sz="1400" dirty="0">
                <a:solidFill>
                  <a:prstClr val="black"/>
                </a:solidFill>
              </a:rPr>
              <a:t>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sleep(2);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while(1) {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</a:t>
            </a:r>
            <a:r>
              <a:rPr lang="en-GB" sz="1400" dirty="0" err="1">
                <a:solidFill>
                  <a:prstClr val="black"/>
                </a:solidFill>
              </a:rPr>
              <a:t>sem_wait</a:t>
            </a:r>
            <a:r>
              <a:rPr lang="en-GB" sz="1400" dirty="0">
                <a:solidFill>
                  <a:prstClr val="black"/>
                </a:solidFill>
              </a:rPr>
              <a:t>(full);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</a:t>
            </a:r>
            <a:r>
              <a:rPr lang="en-GB" sz="1400" dirty="0" err="1">
                <a:solidFill>
                  <a:prstClr val="black"/>
                </a:solidFill>
              </a:rPr>
              <a:t>sem_wait</a:t>
            </a:r>
            <a:r>
              <a:rPr lang="en-GB" sz="1400" dirty="0">
                <a:solidFill>
                  <a:prstClr val="black"/>
                </a:solidFill>
              </a:rPr>
              <a:t>(</a:t>
            </a:r>
            <a:r>
              <a:rPr lang="en-GB" sz="1400" dirty="0" err="1">
                <a:solidFill>
                  <a:prstClr val="black"/>
                </a:solidFill>
              </a:rPr>
              <a:t>mutex</a:t>
            </a:r>
            <a:r>
              <a:rPr lang="en-GB" sz="1400" dirty="0">
                <a:solidFill>
                  <a:prstClr val="black"/>
                </a:solidFill>
              </a:rPr>
              <a:t>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</a:t>
            </a:r>
            <a:r>
              <a:rPr lang="en-GB" sz="1400" dirty="0" err="1">
                <a:solidFill>
                  <a:prstClr val="black"/>
                </a:solidFill>
              </a:rPr>
              <a:t>printf</a:t>
            </a:r>
            <a:r>
              <a:rPr lang="en-GB" sz="1400" dirty="0">
                <a:solidFill>
                  <a:prstClr val="black"/>
                </a:solidFill>
              </a:rPr>
              <a:t>("Consumer %d - </a:t>
            </a:r>
            <a:r>
              <a:rPr lang="en-GB" sz="1400" dirty="0" err="1">
                <a:solidFill>
                  <a:prstClr val="black"/>
                </a:solidFill>
              </a:rPr>
              <a:t>cnt</a:t>
            </a:r>
            <a:r>
              <a:rPr lang="en-GB" sz="1400" dirty="0">
                <a:solidFill>
                  <a:prstClr val="black"/>
                </a:solidFill>
              </a:rPr>
              <a:t>: %d data received: %s\n",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       </a:t>
            </a:r>
            <a:r>
              <a:rPr lang="en-GB" sz="1400" dirty="0" err="1" smtClean="0">
                <a:solidFill>
                  <a:prstClr val="black"/>
                </a:solidFill>
              </a:rPr>
              <a:t>my_number</a:t>
            </a:r>
            <a:r>
              <a:rPr lang="en-GB" sz="1400" dirty="0" smtClean="0">
                <a:solidFill>
                  <a:prstClr val="black"/>
                </a:solidFill>
              </a:rPr>
              <a:t>,</a:t>
            </a:r>
            <a:r>
              <a:rPr lang="pl-PL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shared_stuff</a:t>
            </a:r>
            <a:r>
              <a:rPr lang="en-GB" sz="1400" dirty="0" smtClean="0">
                <a:solidFill>
                  <a:prstClr val="black"/>
                </a:solidFill>
              </a:rPr>
              <a:t>-</a:t>
            </a:r>
            <a:r>
              <a:rPr lang="en-GB" sz="1400" dirty="0">
                <a:solidFill>
                  <a:prstClr val="black"/>
                </a:solidFill>
              </a:rPr>
              <a:t>&gt;</a:t>
            </a:r>
            <a:r>
              <a:rPr lang="en-GB" sz="1400" dirty="0" err="1">
                <a:solidFill>
                  <a:prstClr val="black"/>
                </a:solidFill>
              </a:rPr>
              <a:t>cnt</a:t>
            </a:r>
            <a:r>
              <a:rPr lang="en-GB" sz="1400" dirty="0" smtClean="0">
                <a:solidFill>
                  <a:prstClr val="black"/>
                </a:solidFill>
              </a:rPr>
              <a:t>,</a:t>
            </a:r>
            <a:r>
              <a:rPr lang="pl-PL" sz="1400" dirty="0" smtClean="0">
                <a:solidFill>
                  <a:prstClr val="black"/>
                </a:solidFill>
              </a:rPr>
              <a:t> </a:t>
            </a:r>
          </a:p>
          <a:p>
            <a:r>
              <a:rPr lang="pl-PL" sz="1400" dirty="0" smtClean="0">
                <a:solidFill>
                  <a:prstClr val="black"/>
                </a:solidFill>
              </a:rPr>
              <a:t>               </a:t>
            </a:r>
            <a:r>
              <a:rPr lang="en-GB" sz="1400" dirty="0" err="1" smtClean="0">
                <a:solidFill>
                  <a:prstClr val="black"/>
                </a:solidFill>
              </a:rPr>
              <a:t>shared_stuff</a:t>
            </a:r>
            <a:r>
              <a:rPr lang="en-GB" sz="1400" dirty="0" smtClean="0">
                <a:solidFill>
                  <a:prstClr val="black"/>
                </a:solidFill>
              </a:rPr>
              <a:t>-</a:t>
            </a:r>
            <a:r>
              <a:rPr lang="en-GB" sz="1400" dirty="0">
                <a:solidFill>
                  <a:prstClr val="black"/>
                </a:solidFill>
              </a:rPr>
              <a:t>&gt;</a:t>
            </a:r>
            <a:r>
              <a:rPr lang="en-GB" sz="1400" dirty="0" err="1">
                <a:solidFill>
                  <a:prstClr val="black"/>
                </a:solidFill>
              </a:rPr>
              <a:t>buf</a:t>
            </a:r>
            <a:r>
              <a:rPr lang="en-GB" sz="1400" dirty="0">
                <a:solidFill>
                  <a:prstClr val="black"/>
                </a:solidFill>
              </a:rPr>
              <a:t>[</a:t>
            </a:r>
            <a:r>
              <a:rPr lang="en-GB" sz="1400" dirty="0" err="1">
                <a:solidFill>
                  <a:prstClr val="black"/>
                </a:solidFill>
              </a:rPr>
              <a:t>shared_stuff</a:t>
            </a:r>
            <a:r>
              <a:rPr lang="en-GB" sz="1400" dirty="0">
                <a:solidFill>
                  <a:prstClr val="black"/>
                </a:solidFill>
              </a:rPr>
              <a:t>-&gt;tail]);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</a:t>
            </a:r>
            <a:r>
              <a:rPr lang="en-GB" sz="1400" dirty="0" err="1">
                <a:solidFill>
                  <a:prstClr val="black"/>
                </a:solidFill>
              </a:rPr>
              <a:t>shared_stuff</a:t>
            </a:r>
            <a:r>
              <a:rPr lang="en-GB" sz="1400" dirty="0">
                <a:solidFill>
                  <a:prstClr val="black"/>
                </a:solidFill>
              </a:rPr>
              <a:t>-&gt; </a:t>
            </a:r>
            <a:r>
              <a:rPr lang="en-GB" sz="1400" dirty="0" err="1">
                <a:solidFill>
                  <a:prstClr val="black"/>
                </a:solidFill>
              </a:rPr>
              <a:t>cnt</a:t>
            </a:r>
            <a:r>
              <a:rPr lang="en-GB" sz="1400" dirty="0">
                <a:solidFill>
                  <a:prstClr val="black"/>
                </a:solidFill>
              </a:rPr>
              <a:t> --;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</a:t>
            </a:r>
            <a:r>
              <a:rPr lang="en-GB" sz="1400" dirty="0" err="1">
                <a:solidFill>
                  <a:prstClr val="black"/>
                </a:solidFill>
              </a:rPr>
              <a:t>shared_stuff</a:t>
            </a:r>
            <a:r>
              <a:rPr lang="en-GB" sz="1400" dirty="0">
                <a:solidFill>
                  <a:prstClr val="black"/>
                </a:solidFill>
              </a:rPr>
              <a:t>-&gt;tail = (</a:t>
            </a:r>
            <a:r>
              <a:rPr lang="en-GB" sz="1400" dirty="0" err="1">
                <a:solidFill>
                  <a:prstClr val="black"/>
                </a:solidFill>
              </a:rPr>
              <a:t>shared_stuff</a:t>
            </a:r>
            <a:r>
              <a:rPr lang="en-GB" sz="1400" dirty="0">
                <a:solidFill>
                  <a:prstClr val="black"/>
                </a:solidFill>
              </a:rPr>
              <a:t>-&gt;tail +1) % BSIZE;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</a:t>
            </a:r>
            <a:r>
              <a:rPr lang="en-GB" sz="1400" dirty="0" err="1">
                <a:solidFill>
                  <a:prstClr val="black"/>
                </a:solidFill>
              </a:rPr>
              <a:t>sem_post</a:t>
            </a:r>
            <a:r>
              <a:rPr lang="en-GB" sz="1400" dirty="0">
                <a:solidFill>
                  <a:prstClr val="black"/>
                </a:solidFill>
              </a:rPr>
              <a:t>(</a:t>
            </a:r>
            <a:r>
              <a:rPr lang="en-GB" sz="1400" dirty="0" err="1">
                <a:solidFill>
                  <a:prstClr val="black"/>
                </a:solidFill>
              </a:rPr>
              <a:t>mutex</a:t>
            </a:r>
            <a:r>
              <a:rPr lang="en-GB" sz="1400" dirty="0">
                <a:solidFill>
                  <a:prstClr val="black"/>
                </a:solidFill>
              </a:rPr>
              <a:t>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</a:t>
            </a:r>
            <a:r>
              <a:rPr lang="en-GB" sz="1400" dirty="0" err="1">
                <a:solidFill>
                  <a:prstClr val="black"/>
                </a:solidFill>
              </a:rPr>
              <a:t>sem_post</a:t>
            </a:r>
            <a:r>
              <a:rPr lang="en-GB" sz="1400" dirty="0">
                <a:solidFill>
                  <a:prstClr val="black"/>
                </a:solidFill>
              </a:rPr>
              <a:t>(empty);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    sleep(1);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}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</a:t>
            </a:r>
            <a:r>
              <a:rPr lang="en-GB" sz="1400" dirty="0" err="1">
                <a:solidFill>
                  <a:prstClr val="black"/>
                </a:solidFill>
              </a:rPr>
              <a:t>printf</a:t>
            </a:r>
            <a:r>
              <a:rPr lang="en-GB" sz="1400" dirty="0">
                <a:solidFill>
                  <a:prstClr val="black"/>
                </a:solidFill>
              </a:rPr>
              <a:t>("Bye from Consumer %d\n", </a:t>
            </a:r>
            <a:r>
              <a:rPr lang="en-GB" sz="1400" dirty="0" err="1">
                <a:solidFill>
                  <a:prstClr val="black"/>
                </a:solidFill>
              </a:rPr>
              <a:t>my_number</a:t>
            </a:r>
            <a:r>
              <a:rPr lang="en-GB" sz="1400" dirty="0">
                <a:solidFill>
                  <a:prstClr val="black"/>
                </a:solidFill>
              </a:rPr>
              <a:t>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    </a:t>
            </a:r>
            <a:r>
              <a:rPr lang="en-GB" sz="1400" dirty="0" err="1">
                <a:solidFill>
                  <a:prstClr val="black"/>
                </a:solidFill>
              </a:rPr>
              <a:t>pthread_exit</a:t>
            </a:r>
            <a:r>
              <a:rPr lang="en-GB" sz="1400" dirty="0">
                <a:solidFill>
                  <a:prstClr val="black"/>
                </a:solidFill>
              </a:rPr>
              <a:t>(NULL);</a:t>
            </a:r>
          </a:p>
          <a:p>
            <a:r>
              <a:rPr lang="en-GB" sz="1400" dirty="0">
                <a:solidFill>
                  <a:prstClr val="black"/>
                </a:solidFill>
              </a:rPr>
              <a:t>}</a:t>
            </a:r>
          </a:p>
          <a:p>
            <a:endParaRPr lang="en-GB" sz="1400" dirty="0">
              <a:solidFill>
                <a:prstClr val="black"/>
              </a:solidFill>
            </a:endParaRPr>
          </a:p>
          <a:p>
            <a:endParaRPr lang="pl-PL" sz="1400" dirty="0">
              <a:solidFill>
                <a:prstClr val="black"/>
              </a:solidFill>
            </a:endParaRPr>
          </a:p>
          <a:p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560235" y="836712"/>
            <a:ext cx="4404253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</a:rPr>
              <a:t>__</a:t>
            </a:r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Medium komunikacyjnym jest kolejka zrealizowana we współdzielonym obszarze pamięci</a:t>
            </a:r>
          </a:p>
          <a:p>
            <a:r>
              <a:rPr lang="pl-PL" dirty="0" smtClean="0"/>
              <a:t>Zalety:</a:t>
            </a:r>
          </a:p>
          <a:p>
            <a:pPr lvl="1"/>
            <a:r>
              <a:rPr lang="pl-PL" dirty="0" smtClean="0"/>
              <a:t>Mniejsze ograniczenia na rozmiar przesyłanych danych</a:t>
            </a:r>
          </a:p>
          <a:p>
            <a:r>
              <a:rPr lang="pl-PL" dirty="0" smtClean="0"/>
              <a:t>Wady:</a:t>
            </a:r>
          </a:p>
          <a:p>
            <a:pPr lvl="1"/>
            <a:r>
              <a:rPr lang="pl-PL" dirty="0" smtClean="0"/>
              <a:t>Konieczność „samodzielnego” zarządzania prawidłowym dostępem do danych</a:t>
            </a:r>
          </a:p>
          <a:p>
            <a:pPr lvl="1"/>
            <a:r>
              <a:rPr lang="pl-PL" dirty="0" smtClean="0"/>
              <a:t>Bardziej złożony kod</a:t>
            </a:r>
          </a:p>
          <a:p>
            <a:r>
              <a:rPr lang="pl-PL" dirty="0" smtClean="0"/>
              <a:t>Takie rozwiązanie zmniejsza ograniczenie ze względu na pojemność bufora do wymiany danych. Warto stosować takie rozwiązanie, gdy pomiędzy producentem, a konsumentem przesyłane są większe porcje danych/komunikaty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48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Producent-konsument kolejki </a:t>
            </a:r>
            <a:r>
              <a:rPr lang="pl-PL" sz="3200" dirty="0" smtClean="0"/>
              <a:t>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47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51520" y="836712"/>
            <a:ext cx="4176464" cy="5478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mqueue.h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stat.h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{</a:t>
            </a:r>
          </a:p>
          <a:p>
            <a:r>
              <a:rPr lang="pl-PL" sz="1400" dirty="0"/>
              <a:t>char </a:t>
            </a:r>
            <a:r>
              <a:rPr lang="pl-PL" sz="1400" dirty="0" err="1"/>
              <a:t>mtext</a:t>
            </a:r>
            <a:r>
              <a:rPr lang="pl-PL" sz="1400" dirty="0"/>
              <a:t>[128];</a:t>
            </a:r>
          </a:p>
          <a:p>
            <a:r>
              <a:rPr lang="pl-PL" sz="1400" dirty="0"/>
              <a:t>  };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producer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prod_no</a:t>
            </a:r>
            <a:r>
              <a:rPr lang="pl-PL" sz="1400" dirty="0"/>
              <a:t>, 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j= 0, r;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mes;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(1){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sprintf</a:t>
            </a:r>
            <a:r>
              <a:rPr lang="pl-PL" sz="1400" dirty="0"/>
              <a:t>(mes.</a:t>
            </a:r>
            <a:r>
              <a:rPr lang="pl-PL" sz="1400" dirty="0" err="1"/>
              <a:t>mtext</a:t>
            </a:r>
            <a:r>
              <a:rPr lang="pl-PL" sz="1400" dirty="0"/>
              <a:t>,"Message %d from </a:t>
            </a:r>
            <a:r>
              <a:rPr lang="pl-PL" sz="1400" dirty="0" err="1"/>
              <a:t>producer</a:t>
            </a:r>
            <a:r>
              <a:rPr lang="pl-PL" sz="1400" dirty="0"/>
              <a:t> %</a:t>
            </a:r>
            <a:r>
              <a:rPr lang="pl-PL" sz="1400" dirty="0" err="1"/>
              <a:t>d",j</a:t>
            </a:r>
            <a:r>
              <a:rPr lang="pl-PL" sz="1400" dirty="0"/>
              <a:t>++,</a:t>
            </a:r>
            <a:r>
              <a:rPr lang="pl-PL" sz="1400" dirty="0" err="1"/>
              <a:t>prod_no</a:t>
            </a:r>
            <a:r>
              <a:rPr lang="pl-PL" sz="1400" dirty="0"/>
              <a:t>);</a:t>
            </a:r>
          </a:p>
          <a:p>
            <a:r>
              <a:rPr lang="pl-PL" sz="1400" dirty="0"/>
              <a:t>    r = </a:t>
            </a:r>
            <a:r>
              <a:rPr lang="pl-PL" sz="1400" dirty="0" err="1"/>
              <a:t>mq_send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mes.mtext</a:t>
            </a:r>
            <a:r>
              <a:rPr lang="pl-PL" sz="1400" dirty="0"/>
              <a:t>, </a:t>
            </a:r>
            <a:r>
              <a:rPr lang="pl-PL" sz="1400" dirty="0" err="1"/>
              <a:t>strlen</a:t>
            </a:r>
            <a:r>
              <a:rPr lang="pl-PL" sz="1400" dirty="0"/>
              <a:t>(</a:t>
            </a:r>
            <a:r>
              <a:rPr lang="pl-PL" sz="1400" dirty="0" err="1"/>
              <a:t>mes.mtext</a:t>
            </a:r>
            <a:r>
              <a:rPr lang="pl-PL" sz="1400" dirty="0"/>
              <a:t>) + 1, 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 == -1) {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mq_send</a:t>
            </a:r>
            <a:r>
              <a:rPr lang="pl-PL" sz="1400" dirty="0"/>
              <a:t>"); </a:t>
            </a:r>
            <a:r>
              <a:rPr lang="pl-PL" sz="1400" dirty="0" err="1"/>
              <a:t>break</a:t>
            </a:r>
            <a:r>
              <a:rPr lang="pl-PL" sz="1400" dirty="0"/>
              <a:t>;}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sleep</a:t>
            </a:r>
            <a:r>
              <a:rPr lang="pl-PL" sz="1400" dirty="0"/>
              <a:t>(3);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</p:txBody>
      </p:sp>
      <p:sp>
        <p:nvSpPr>
          <p:cNvPr id="6" name="Prostokąt 5"/>
          <p:cNvSpPr/>
          <p:nvPr/>
        </p:nvSpPr>
        <p:spPr>
          <a:xfrm>
            <a:off x="4644008" y="836712"/>
            <a:ext cx="4176464" cy="28931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consumer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cons_no</a:t>
            </a:r>
            <a:r>
              <a:rPr lang="pl-PL" sz="1400" dirty="0"/>
              <a:t>, 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u_int</a:t>
            </a:r>
            <a:r>
              <a:rPr lang="pl-PL" sz="1400" dirty="0"/>
              <a:t> </a:t>
            </a:r>
            <a:r>
              <a:rPr lang="pl-PL" sz="1400" dirty="0" err="1"/>
              <a:t>pri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err="1"/>
              <a:t>msg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ssize_t</a:t>
            </a:r>
            <a:r>
              <a:rPr lang="pl-PL" sz="1400" dirty="0"/>
              <a:t> len;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(1){</a:t>
            </a:r>
          </a:p>
          <a:p>
            <a:r>
              <a:rPr lang="pl-PL" sz="1400" dirty="0"/>
              <a:t>    len = </a:t>
            </a:r>
            <a:r>
              <a:rPr lang="pl-PL" sz="1400" dirty="0" err="1"/>
              <a:t>mq_receive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(char *) &amp;</a:t>
            </a:r>
            <a:r>
              <a:rPr lang="pl-PL" sz="1400" dirty="0" err="1"/>
              <a:t>msg</a:t>
            </a:r>
            <a:r>
              <a:rPr lang="pl-PL" sz="1400" dirty="0"/>
              <a:t>,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msg</a:t>
            </a:r>
            <a:r>
              <a:rPr lang="pl-PL" sz="1400" dirty="0"/>
              <a:t>), &amp;</a:t>
            </a:r>
            <a:r>
              <a:rPr lang="pl-PL" sz="1400" dirty="0" err="1"/>
              <a:t>pri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(len == -1) {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mq_receive</a:t>
            </a:r>
            <a:r>
              <a:rPr lang="pl-PL" sz="1400" dirty="0"/>
              <a:t>"); </a:t>
            </a:r>
            <a:r>
              <a:rPr lang="pl-PL" sz="1400" dirty="0" err="1"/>
              <a:t>break</a:t>
            </a:r>
            <a:r>
              <a:rPr lang="pl-PL" sz="1400" dirty="0"/>
              <a:t>;}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("Consumer %d, data </a:t>
            </a:r>
            <a:r>
              <a:rPr lang="pl-PL" sz="1400" dirty="0" err="1"/>
              <a:t>received</a:t>
            </a:r>
            <a:r>
              <a:rPr lang="pl-PL" sz="1400" dirty="0"/>
              <a:t>: %s\n",</a:t>
            </a:r>
          </a:p>
          <a:p>
            <a:r>
              <a:rPr lang="pl-PL" sz="1400" dirty="0"/>
              <a:t>               </a:t>
            </a:r>
            <a:r>
              <a:rPr lang="pl-PL" sz="1400" dirty="0" err="1"/>
              <a:t>cons_no</a:t>
            </a:r>
            <a:r>
              <a:rPr lang="pl-PL" sz="1400" dirty="0"/>
              <a:t>, </a:t>
            </a:r>
            <a:r>
              <a:rPr lang="pl-PL" sz="1400" dirty="0" err="1"/>
              <a:t>msg.mtext</a:t>
            </a:r>
            <a:r>
              <a:rPr lang="pl-PL" sz="1400" dirty="0"/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5403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Producent-konsument kolejki </a:t>
            </a:r>
            <a:r>
              <a:rPr lang="pl-PL" sz="3200" dirty="0" smtClean="0"/>
              <a:t>(2)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716016" y="6339587"/>
            <a:ext cx="2895600" cy="365125"/>
          </a:xfrm>
        </p:spPr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Wątki, producent - konsument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48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51520" y="836712"/>
            <a:ext cx="4176464" cy="5868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  {</a:t>
            </a:r>
          </a:p>
          <a:p>
            <a:r>
              <a:rPr lang="pl-PL" sz="1400" dirty="0"/>
              <a:t>  // </a:t>
            </a:r>
            <a:r>
              <a:rPr lang="pl-PL" sz="1400" dirty="0" err="1"/>
              <a:t>Allow</a:t>
            </a:r>
            <a:r>
              <a:rPr lang="pl-PL" sz="1400" dirty="0"/>
              <a:t> </a:t>
            </a:r>
            <a:r>
              <a:rPr lang="pl-PL" sz="1400" dirty="0" err="1"/>
              <a:t>up</a:t>
            </a:r>
            <a:r>
              <a:rPr lang="pl-PL" sz="1400" dirty="0"/>
              <a:t> to 10 </a:t>
            </a:r>
            <a:r>
              <a:rPr lang="pl-PL" sz="1400" dirty="0" err="1"/>
              <a:t>messages</a:t>
            </a:r>
            <a:r>
              <a:rPr lang="pl-PL" sz="1400" dirty="0"/>
              <a:t> </a:t>
            </a:r>
            <a:r>
              <a:rPr lang="pl-PL" sz="1400" dirty="0" err="1"/>
              <a:t>before</a:t>
            </a:r>
            <a:r>
              <a:rPr lang="pl-PL" sz="1400" dirty="0"/>
              <a:t> </a:t>
            </a:r>
            <a:r>
              <a:rPr lang="pl-PL" sz="1400" dirty="0" err="1"/>
              <a:t>blocking</a:t>
            </a:r>
            <a:r>
              <a:rPr lang="pl-PL" sz="1400" dirty="0"/>
              <a:t>.</a:t>
            </a:r>
          </a:p>
          <a:p>
            <a:r>
              <a:rPr lang="pl-PL" sz="1400" dirty="0"/>
              <a:t>  // Message </a:t>
            </a:r>
            <a:r>
              <a:rPr lang="pl-PL" sz="1400" dirty="0" err="1"/>
              <a:t>size</a:t>
            </a:r>
            <a:r>
              <a:rPr lang="pl-PL" sz="1400" dirty="0"/>
              <a:t> </a:t>
            </a:r>
            <a:r>
              <a:rPr lang="pl-PL" sz="1400" dirty="0" err="1"/>
              <a:t>is</a:t>
            </a:r>
            <a:r>
              <a:rPr lang="pl-PL" sz="1400" dirty="0"/>
              <a:t> 128 </a:t>
            </a:r>
            <a:r>
              <a:rPr lang="pl-PL" sz="1400" dirty="0" err="1"/>
              <a:t>bytes</a:t>
            </a:r>
            <a:r>
              <a:rPr lang="pl-PL" sz="1400" dirty="0"/>
              <a:t> (</a:t>
            </a:r>
            <a:r>
              <a:rPr lang="pl-PL" sz="1400" dirty="0" err="1"/>
              <a:t>see</a:t>
            </a:r>
            <a:r>
              <a:rPr lang="pl-PL" sz="1400" dirty="0"/>
              <a:t> </a:t>
            </a:r>
            <a:r>
              <a:rPr lang="pl-PL" sz="1400" dirty="0" err="1"/>
              <a:t>above</a:t>
            </a:r>
            <a:r>
              <a:rPr lang="pl-PL" sz="1400" dirty="0"/>
              <a:t>).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mq_attr</a:t>
            </a:r>
            <a:r>
              <a:rPr lang="pl-PL" sz="1400" dirty="0"/>
              <a:t> </a:t>
            </a:r>
            <a:r>
              <a:rPr lang="pl-PL" sz="1400" dirty="0" err="1"/>
              <a:t>mattr</a:t>
            </a:r>
            <a:r>
              <a:rPr lang="pl-PL" sz="1400" dirty="0"/>
              <a:t> = {</a:t>
            </a:r>
          </a:p>
          <a:p>
            <a:r>
              <a:rPr lang="pl-PL" sz="1400" dirty="0"/>
              <a:t>  .</a:t>
            </a:r>
            <a:r>
              <a:rPr lang="pl-PL" sz="1400" dirty="0" err="1"/>
              <a:t>mq_maxmsg</a:t>
            </a:r>
            <a:r>
              <a:rPr lang="pl-PL" sz="1400" dirty="0"/>
              <a:t> = 10,</a:t>
            </a:r>
          </a:p>
          <a:p>
            <a:r>
              <a:rPr lang="pl-PL" sz="1400" dirty="0"/>
              <a:t>  .</a:t>
            </a:r>
            <a:r>
              <a:rPr lang="pl-PL" sz="1400" dirty="0" err="1"/>
              <a:t>mq_msgsize</a:t>
            </a:r>
            <a:r>
              <a:rPr lang="pl-PL" sz="1400" dirty="0"/>
              <a:t>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)</a:t>
            </a:r>
          </a:p>
          <a:p>
            <a:r>
              <a:rPr lang="pl-PL" sz="1400" dirty="0"/>
              <a:t>  };</a:t>
            </a:r>
          </a:p>
          <a:p>
            <a:r>
              <a:rPr lang="pl-PL" sz="1400" dirty="0" smtClean="0"/>
              <a:t>  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mqid</a:t>
            </a:r>
            <a:r>
              <a:rPr lang="pl-PL" sz="1400" dirty="0"/>
              <a:t> = </a:t>
            </a:r>
            <a:r>
              <a:rPr lang="pl-PL" sz="1400" dirty="0" err="1"/>
              <a:t>mq_open</a:t>
            </a:r>
            <a:r>
              <a:rPr lang="pl-PL" sz="1400" dirty="0"/>
              <a:t>("/</a:t>
            </a:r>
            <a:r>
              <a:rPr lang="pl-PL" sz="1400" dirty="0" err="1"/>
              <a:t>myq</a:t>
            </a:r>
            <a:r>
              <a:rPr lang="pl-PL" sz="1400" dirty="0"/>
              <a:t>",</a:t>
            </a:r>
          </a:p>
          <a:p>
            <a:r>
              <a:rPr lang="pl-PL" sz="1400" dirty="0"/>
              <a:t>  O_CREAT | O_RDWR,</a:t>
            </a:r>
          </a:p>
          <a:p>
            <a:r>
              <a:rPr lang="pl-PL" sz="1400" dirty="0"/>
              <a:t>  S_IREAD | S_IWRITE</a:t>
            </a:r>
            <a:r>
              <a:rPr lang="pl-PL" sz="1400" dirty="0" smtClean="0"/>
              <a:t>,  </a:t>
            </a:r>
            <a:r>
              <a:rPr lang="pl-PL" sz="1400" dirty="0"/>
              <a:t>&amp;</a:t>
            </a:r>
            <a:r>
              <a:rPr lang="pl-PL" sz="1400" dirty="0" err="1"/>
              <a:t>mattr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mqid</a:t>
            </a:r>
            <a:r>
              <a:rPr lang="pl-PL" sz="1400" dirty="0"/>
              <a:t> == (</a:t>
            </a:r>
            <a:r>
              <a:rPr lang="pl-PL" sz="1400" dirty="0" err="1"/>
              <a:t>mqd_t</a:t>
            </a:r>
            <a:r>
              <a:rPr lang="pl-PL" sz="1400" dirty="0"/>
              <a:t>) -1) {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mq_open</a:t>
            </a:r>
            <a:r>
              <a:rPr lang="pl-PL" sz="1400" dirty="0"/>
              <a:t>"); </a:t>
            </a:r>
            <a:r>
              <a:rPr lang="pl-PL" sz="1400" dirty="0" err="1"/>
              <a:t>exit</a:t>
            </a:r>
            <a:r>
              <a:rPr lang="pl-PL" sz="1400" dirty="0"/>
              <a:t>(1); }</a:t>
            </a:r>
          </a:p>
          <a:p>
            <a:r>
              <a:rPr lang="pl-PL" sz="1400" dirty="0" smtClean="0"/>
              <a:t>  </a:t>
            </a:r>
            <a:r>
              <a:rPr lang="pl-PL" sz="1400" dirty="0"/>
              <a:t>// </a:t>
            </a:r>
            <a:r>
              <a:rPr lang="pl-PL" sz="1400" dirty="0" err="1"/>
              <a:t>Fork</a:t>
            </a:r>
            <a:r>
              <a:rPr lang="pl-PL" sz="1400" dirty="0"/>
              <a:t> a </a:t>
            </a:r>
            <a:r>
              <a:rPr lang="pl-PL" sz="1400" dirty="0" err="1"/>
              <a:t>producer</a:t>
            </a:r>
            <a:r>
              <a:rPr lang="pl-PL" sz="1400" dirty="0"/>
              <a:t> </a:t>
            </a:r>
            <a:r>
              <a:rPr lang="pl-PL" sz="1400" dirty="0" err="1"/>
              <a:t>process</a:t>
            </a:r>
            <a:r>
              <a:rPr lang="pl-PL" sz="1400" dirty="0"/>
              <a:t>, </a:t>
            </a:r>
            <a:r>
              <a:rPr lang="pl-PL" sz="1400" dirty="0" err="1"/>
              <a:t>we'll</a:t>
            </a:r>
            <a:r>
              <a:rPr lang="pl-PL" sz="1400" dirty="0"/>
              <a:t> be the </a:t>
            </a:r>
            <a:r>
              <a:rPr lang="pl-PL" sz="1400" dirty="0" err="1"/>
              <a:t>consumer</a:t>
            </a:r>
            <a:r>
              <a:rPr lang="pl-PL" sz="1400" dirty="0"/>
              <a:t>.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pid</a:t>
            </a:r>
            <a:r>
              <a:rPr lang="pl-PL" sz="1400" dirty="0"/>
              <a:t> = </a:t>
            </a:r>
            <a:r>
              <a:rPr lang="pl-PL" sz="1400" dirty="0" err="1"/>
              <a:t>fork</a:t>
            </a:r>
            <a:r>
              <a:rPr lang="pl-PL" sz="1400" dirty="0"/>
              <a:t>();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pid</a:t>
            </a:r>
            <a:r>
              <a:rPr lang="pl-PL" sz="1400" dirty="0"/>
              <a:t> == 0) {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producer</a:t>
            </a:r>
            <a:r>
              <a:rPr lang="pl-PL" sz="1400" dirty="0"/>
              <a:t>(0,mqid);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mq_close</a:t>
            </a:r>
            <a:r>
              <a:rPr lang="pl-PL" sz="1400" dirty="0"/>
              <a:t>(</a:t>
            </a:r>
            <a:r>
              <a:rPr lang="pl-PL" sz="1400" dirty="0" err="1"/>
              <a:t>mqid</a:t>
            </a:r>
            <a:r>
              <a:rPr lang="pl-PL" sz="1400" dirty="0"/>
              <a:t>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exit</a:t>
            </a:r>
            <a:r>
              <a:rPr lang="pl-PL" sz="1400" dirty="0"/>
              <a:t>(0);</a:t>
            </a:r>
          </a:p>
          <a:p>
            <a:r>
              <a:rPr lang="pl-PL" sz="1400" dirty="0"/>
              <a:t>  }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else</a:t>
            </a:r>
            <a:r>
              <a:rPr lang="pl-PL" sz="1400" dirty="0"/>
              <a:t> {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consumer</a:t>
            </a:r>
            <a:r>
              <a:rPr lang="pl-PL" sz="1400" dirty="0"/>
              <a:t>(0,mqid);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mq_close</a:t>
            </a:r>
            <a:r>
              <a:rPr lang="pl-PL" sz="1400" dirty="0"/>
              <a:t>(</a:t>
            </a:r>
            <a:r>
              <a:rPr lang="pl-PL" sz="1400" dirty="0" err="1"/>
              <a:t>mqid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</a:t>
            </a:r>
            <a:r>
              <a:rPr lang="pl-PL" sz="1400" dirty="0" err="1"/>
              <a:t>int</a:t>
            </a:r>
            <a:r>
              <a:rPr lang="pl-PL" sz="1400" dirty="0"/>
              <a:t> status;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wait</a:t>
            </a:r>
            <a:r>
              <a:rPr lang="pl-PL" sz="1400" dirty="0"/>
              <a:t>(&amp;status);</a:t>
            </a:r>
          </a:p>
          <a:p>
            <a:r>
              <a:rPr lang="pl-PL" sz="1400" dirty="0"/>
              <a:t>  }</a:t>
            </a:r>
          </a:p>
          <a:p>
            <a:r>
              <a:rPr lang="pl-PL" sz="1400" dirty="0" smtClean="0"/>
              <a:t>  </a:t>
            </a:r>
            <a:r>
              <a:rPr lang="pl-PL" sz="1400" dirty="0" err="1"/>
              <a:t>mq_unlink</a:t>
            </a:r>
            <a:r>
              <a:rPr lang="pl-PL" sz="1400" dirty="0"/>
              <a:t>("/</a:t>
            </a:r>
            <a:r>
              <a:rPr lang="pl-PL" sz="1400" dirty="0" err="1"/>
              <a:t>myq</a:t>
            </a:r>
            <a:r>
              <a:rPr lang="pl-PL" sz="1400" dirty="0"/>
              <a:t>");</a:t>
            </a:r>
          </a:p>
          <a:p>
            <a:r>
              <a:rPr lang="pl-PL" sz="1400" dirty="0"/>
              <a:t>  return 0</a:t>
            </a:r>
            <a:r>
              <a:rPr lang="pl-PL" sz="1400" dirty="0" smtClean="0"/>
              <a:t>;  }</a:t>
            </a:r>
            <a:endParaRPr lang="pl-PL" sz="1400" dirty="0"/>
          </a:p>
        </p:txBody>
      </p:sp>
      <p:sp>
        <p:nvSpPr>
          <p:cNvPr id="6" name="Prostokąt 5"/>
          <p:cNvSpPr/>
          <p:nvPr/>
        </p:nvSpPr>
        <p:spPr>
          <a:xfrm>
            <a:off x="4644008" y="836712"/>
            <a:ext cx="4176464" cy="30777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 </a:t>
            </a:r>
            <a:r>
              <a:rPr lang="pl-PL" sz="1400" dirty="0" smtClean="0"/>
              <a:t>--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4847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2859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Jako medium komunikacyjne zastosowano kolejkę</a:t>
            </a:r>
          </a:p>
          <a:p>
            <a:r>
              <a:rPr lang="pl-PL" dirty="0" smtClean="0"/>
              <a:t>Zalety:</a:t>
            </a:r>
          </a:p>
          <a:p>
            <a:pPr lvl="1"/>
            <a:r>
              <a:rPr lang="pl-PL" dirty="0" smtClean="0"/>
              <a:t>Prostota</a:t>
            </a:r>
          </a:p>
          <a:p>
            <a:pPr lvl="1"/>
            <a:r>
              <a:rPr lang="pl-PL" dirty="0" smtClean="0"/>
              <a:t>Automatyczna synchronizacja i wzajemne wykluczanie w dostępie do współdzielonego kanału komunikacyjnego</a:t>
            </a:r>
          </a:p>
          <a:p>
            <a:pPr lvl="1"/>
            <a:r>
              <a:rPr lang="pl-PL" dirty="0" smtClean="0"/>
              <a:t>System operacyjny „sam” zarządza dostępem do współdzielonego zasobu</a:t>
            </a:r>
          </a:p>
          <a:p>
            <a:r>
              <a:rPr lang="pl-PL" dirty="0" smtClean="0"/>
              <a:t>Wady:</a:t>
            </a:r>
          </a:p>
          <a:p>
            <a:pPr lvl="1"/>
            <a:r>
              <a:rPr lang="pl-PL" dirty="0" smtClean="0"/>
              <a:t>Ograniczoność pojemności kolejki</a:t>
            </a:r>
          </a:p>
          <a:p>
            <a:pPr lvl="1"/>
            <a:r>
              <a:rPr lang="pl-PL" dirty="0" smtClean="0"/>
              <a:t>W skrajnym wypadku nie będzie możliwe przesłanie danych, lub będzie możliwe przesłanie tylko pojedynczej struktury danych</a:t>
            </a:r>
          </a:p>
          <a:p>
            <a:r>
              <a:rPr lang="pl-PL" dirty="0" smtClean="0"/>
              <a:t>Warto stosować takie rozwiązanie, gdy pomiędzy producentem, a konsumentem przesyłane są niewielkie porcje danych/komunikaty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03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Wady stosowania wątków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Tworzenie programów wielowątkowych wymaga precyzyjnego projektowania, ponieważ łatwo nieprzewidywalne wyniki spowodowane dostępem do zmiennych w czasie i przestrzeni</a:t>
            </a:r>
          </a:p>
          <a:p>
            <a:r>
              <a:rPr lang="pl-PL" dirty="0" smtClean="0"/>
              <a:t>Utrudnione jest śledzenie takich programów</a:t>
            </a:r>
          </a:p>
          <a:p>
            <a:r>
              <a:rPr lang="pl-PL" dirty="0" smtClean="0"/>
              <a:t>Aplikacja wielowątkowa na jednoprocesorowym komputerze </a:t>
            </a:r>
            <a:r>
              <a:rPr lang="pl-PL" b="1" dirty="0" smtClean="0"/>
              <a:t>nie</a:t>
            </a:r>
            <a:r>
              <a:rPr lang="pl-PL" dirty="0" smtClean="0"/>
              <a:t> musi działać szybciej niż jej jednowątkowa wersja.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97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06090"/>
          </a:xfrm>
        </p:spPr>
        <p:txBody>
          <a:bodyPr>
            <a:noAutofit/>
          </a:bodyPr>
          <a:lstStyle/>
          <a:p>
            <a:r>
              <a:rPr lang="pl-PL" sz="3200" dirty="0" smtClean="0"/>
              <a:t>Uwagi do tworzenia aplikacji wielowątkowych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3"/>
            <a:ext cx="8280920" cy="1440159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Należy </a:t>
            </a:r>
            <a:r>
              <a:rPr lang="pl-PL" dirty="0"/>
              <a:t>włączyć bibliotekę </a:t>
            </a:r>
            <a:r>
              <a:rPr lang="pl-PL" dirty="0" err="1" smtClean="0"/>
              <a:t>pthread</a:t>
            </a:r>
            <a:r>
              <a:rPr lang="pl-PL" dirty="0" smtClean="0"/>
              <a:t> do opcji konsolidacji</a:t>
            </a:r>
          </a:p>
          <a:p>
            <a:r>
              <a:rPr lang="pl-PL" dirty="0"/>
              <a:t>Należy włączyć makro: _</a:t>
            </a:r>
            <a:r>
              <a:rPr lang="pl-PL" dirty="0" smtClean="0"/>
              <a:t>REENTRANT (fragmenty kodu typu re-</a:t>
            </a:r>
            <a:r>
              <a:rPr lang="pl-PL" dirty="0" err="1" smtClean="0"/>
              <a:t>entrant</a:t>
            </a:r>
            <a:r>
              <a:rPr lang="pl-PL" dirty="0" smtClean="0"/>
              <a:t> mogą być równocześnie wywoływane przez wiele wątków w programie i nie zaszkodzi to ich spójności)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6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8334375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ostokąt 6"/>
          <p:cNvSpPr/>
          <p:nvPr/>
        </p:nvSpPr>
        <p:spPr>
          <a:xfrm>
            <a:off x="815075" y="3404727"/>
            <a:ext cx="756084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pthread_create</a:t>
            </a:r>
            <a:r>
              <a:rPr lang="en-US" dirty="0"/>
              <a:t>(</a:t>
            </a:r>
            <a:r>
              <a:rPr lang="en-US" dirty="0" err="1"/>
              <a:t>pthread_t</a:t>
            </a:r>
            <a:r>
              <a:rPr lang="en-US" dirty="0"/>
              <a:t> *thread, </a:t>
            </a:r>
            <a:r>
              <a:rPr lang="en-US" dirty="0" err="1"/>
              <a:t>pthread_attr_t</a:t>
            </a:r>
            <a:r>
              <a:rPr lang="en-US" dirty="0"/>
              <a:t> *</a:t>
            </a:r>
            <a:r>
              <a:rPr lang="en-US" dirty="0" err="1"/>
              <a:t>attr</a:t>
            </a:r>
            <a:r>
              <a:rPr lang="en-US" dirty="0"/>
              <a:t>, void</a:t>
            </a:r>
          </a:p>
          <a:p>
            <a:r>
              <a:rPr lang="en-US" dirty="0"/>
              <a:t>*(*</a:t>
            </a:r>
            <a:r>
              <a:rPr lang="en-US" dirty="0" err="1"/>
              <a:t>start_routine</a:t>
            </a:r>
            <a:r>
              <a:rPr lang="en-US" dirty="0"/>
              <a:t>)(void *), void *</a:t>
            </a:r>
            <a:r>
              <a:rPr lang="en-US" dirty="0" err="1"/>
              <a:t>arg</a:t>
            </a:r>
            <a:r>
              <a:rPr lang="en-US" dirty="0"/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73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7</a:t>
            </a:fld>
            <a:endParaRPr lang="pl-PL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395536" y="332656"/>
            <a:ext cx="8291264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 smtClean="0"/>
              <a:t>Kończenie pracy wątku</a:t>
            </a:r>
            <a:endParaRPr lang="pl-PL" sz="3200" dirty="0"/>
          </a:p>
        </p:txBody>
      </p:sp>
      <p:sp>
        <p:nvSpPr>
          <p:cNvPr id="9" name="Prostokąt 8"/>
          <p:cNvSpPr/>
          <p:nvPr/>
        </p:nvSpPr>
        <p:spPr>
          <a:xfrm>
            <a:off x="996541" y="1052736"/>
            <a:ext cx="756084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en-US" dirty="0"/>
              <a:t>void </a:t>
            </a:r>
            <a:r>
              <a:rPr lang="en-US" dirty="0" err="1"/>
              <a:t>pthread_exit</a:t>
            </a:r>
            <a:r>
              <a:rPr lang="en-US" dirty="0"/>
              <a:t>(void *</a:t>
            </a:r>
            <a:r>
              <a:rPr lang="en-US" dirty="0" err="1"/>
              <a:t>retval</a:t>
            </a:r>
            <a:r>
              <a:rPr lang="en-US" dirty="0"/>
              <a:t>);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83568" y="177281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Atrybuty:</a:t>
            </a:r>
          </a:p>
          <a:p>
            <a:r>
              <a:rPr lang="pl-PL" dirty="0" err="1" smtClean="0"/>
              <a:t>retval</a:t>
            </a:r>
            <a:r>
              <a:rPr lang="pl-PL" dirty="0" smtClean="0"/>
              <a:t> – identyfikator wątku (można się jeszcze do niego odwołać, choć wątek zakończył działanie)</a:t>
            </a:r>
          </a:p>
          <a:p>
            <a:pPr algn="just"/>
            <a:r>
              <a:rPr lang="pl-PL" dirty="0" smtClean="0"/>
              <a:t>Uwaga: Jako parametr </a:t>
            </a:r>
            <a:r>
              <a:rPr lang="pl-PL" dirty="0" err="1" smtClean="0"/>
              <a:t>retval</a:t>
            </a:r>
            <a:r>
              <a:rPr lang="pl-PL" dirty="0" smtClean="0"/>
              <a:t> nie należy podawać zmiennych lokalnych.</a:t>
            </a: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415440" y="3501008"/>
            <a:ext cx="8291264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 smtClean="0"/>
              <a:t>Oczekiwanie na zakończenie wątku</a:t>
            </a:r>
            <a:endParaRPr lang="pl-PL" sz="3200" dirty="0"/>
          </a:p>
        </p:txBody>
      </p:sp>
      <p:sp>
        <p:nvSpPr>
          <p:cNvPr id="13" name="Prostokąt 12"/>
          <p:cNvSpPr/>
          <p:nvPr/>
        </p:nvSpPr>
        <p:spPr>
          <a:xfrm>
            <a:off x="1016445" y="4221088"/>
            <a:ext cx="756084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pthread_join</a:t>
            </a:r>
            <a:r>
              <a:rPr lang="en-US" dirty="0"/>
              <a:t>(</a:t>
            </a:r>
            <a:r>
              <a:rPr lang="en-US" dirty="0" err="1"/>
              <a:t>pthread_t</a:t>
            </a:r>
            <a:r>
              <a:rPr lang="en-US" dirty="0"/>
              <a:t> </a:t>
            </a:r>
            <a:r>
              <a:rPr lang="en-US" dirty="0" err="1"/>
              <a:t>th</a:t>
            </a:r>
            <a:r>
              <a:rPr lang="en-US" dirty="0"/>
              <a:t>, void **</a:t>
            </a:r>
            <a:r>
              <a:rPr lang="en-US" dirty="0" err="1"/>
              <a:t>thread_return</a:t>
            </a:r>
            <a:r>
              <a:rPr lang="en-US" dirty="0"/>
              <a:t>);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703472" y="494116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Atrybuty:</a:t>
            </a:r>
          </a:p>
          <a:p>
            <a:r>
              <a:rPr lang="en-US" dirty="0" err="1"/>
              <a:t>th</a:t>
            </a:r>
            <a:r>
              <a:rPr lang="pl-PL" dirty="0" smtClean="0"/>
              <a:t> – identyfikator wątku, na który oczekujemy</a:t>
            </a:r>
          </a:p>
          <a:p>
            <a:r>
              <a:rPr lang="en-US" dirty="0" err="1" smtClean="0"/>
              <a:t>thread_return</a:t>
            </a:r>
            <a:r>
              <a:rPr lang="pl-PL" dirty="0" smtClean="0"/>
              <a:t> – wskaźnik na wskaźnik pokazujący na wartość zwracaną przez wątek </a:t>
            </a:r>
            <a:endParaRPr lang="pl-PL" dirty="0"/>
          </a:p>
          <a:p>
            <a:r>
              <a:rPr lang="pl-PL" dirty="0" smtClean="0"/>
              <a:t>Funkcja zwraca:</a:t>
            </a:r>
            <a:br>
              <a:rPr lang="pl-PL" dirty="0" smtClean="0"/>
            </a:br>
            <a:r>
              <a:rPr lang="pl-PL" dirty="0" smtClean="0"/>
              <a:t>0 – sukces, lub kod błędu.</a:t>
            </a:r>
          </a:p>
        </p:txBody>
      </p:sp>
    </p:spTree>
    <p:extLst>
      <p:ext uri="{BB962C8B-B14F-4D97-AF65-F5344CB8AC3E}">
        <p14:creationId xmlns:p14="http://schemas.microsoft.com/office/powerpoint/2010/main" val="11682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Pierwszy program wielowątkowy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8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68829" y="620688"/>
            <a:ext cx="4403171" cy="57554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smtClean="0"/>
              <a:t>#</a:t>
            </a:r>
            <a:r>
              <a:rPr lang="pl-PL" sz="1600" dirty="0" err="1" smtClean="0"/>
              <a:t>include</a:t>
            </a:r>
            <a:r>
              <a:rPr lang="pl-PL" sz="1600" dirty="0" smtClean="0"/>
              <a:t> &lt;</a:t>
            </a:r>
            <a:r>
              <a:rPr lang="pl-PL" sz="1600" dirty="0" err="1" smtClean="0"/>
              <a:t>string.h</a:t>
            </a:r>
            <a:r>
              <a:rPr lang="pl-PL" sz="1600" dirty="0" smtClean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pthread.h</a:t>
            </a:r>
            <a:r>
              <a:rPr lang="pl-PL" sz="1600" dirty="0"/>
              <a:t>&gt;</a:t>
            </a:r>
          </a:p>
          <a:p>
            <a:endParaRPr lang="pl-PL" sz="1600" dirty="0"/>
          </a:p>
          <a:p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 *</a:t>
            </a:r>
            <a:r>
              <a:rPr lang="pl-PL" sz="1600" dirty="0" err="1">
                <a:solidFill>
                  <a:srgbClr val="FF0000"/>
                </a:solidFill>
              </a:rPr>
              <a:t>thread_function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 *</a:t>
            </a:r>
            <a:r>
              <a:rPr lang="pl-PL" sz="1600" dirty="0" err="1">
                <a:solidFill>
                  <a:srgbClr val="FF0000"/>
                </a:solidFill>
              </a:rPr>
              <a:t>arg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endParaRPr lang="pl-PL" sz="1600" dirty="0"/>
          </a:p>
          <a:p>
            <a:r>
              <a:rPr lang="pl-PL" sz="1600" dirty="0"/>
              <a:t>char </a:t>
            </a:r>
            <a:r>
              <a:rPr lang="pl-PL" sz="1600" dirty="0" err="1"/>
              <a:t>message</a:t>
            </a:r>
            <a:r>
              <a:rPr lang="pl-PL" sz="1600" dirty="0"/>
              <a:t>[] = "Hello World";</a:t>
            </a:r>
          </a:p>
          <a:p>
            <a:endParaRPr lang="pl-PL" sz="1600" dirty="0"/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 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res;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pthread_t</a:t>
            </a:r>
            <a:r>
              <a:rPr lang="pl-PL" sz="1600" dirty="0"/>
              <a:t> </a:t>
            </a:r>
            <a:r>
              <a:rPr lang="pl-PL" sz="1600" dirty="0" err="1"/>
              <a:t>a_thread</a:t>
            </a:r>
            <a:r>
              <a:rPr lang="pl-PL" sz="1600" dirty="0"/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thread_result</a:t>
            </a:r>
            <a:r>
              <a:rPr lang="pl-PL" sz="1600" dirty="0"/>
              <a:t>;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   res = </a:t>
            </a:r>
            <a:r>
              <a:rPr lang="en-US" sz="1600" dirty="0" err="1">
                <a:solidFill>
                  <a:srgbClr val="FF0000"/>
                </a:solidFill>
              </a:rPr>
              <a:t>pthread_create</a:t>
            </a:r>
            <a:r>
              <a:rPr lang="en-US" sz="1600" dirty="0">
                <a:solidFill>
                  <a:srgbClr val="FF0000"/>
                </a:solidFill>
              </a:rPr>
              <a:t>(&amp;</a:t>
            </a:r>
            <a:r>
              <a:rPr lang="en-US" sz="1600" dirty="0" err="1">
                <a:solidFill>
                  <a:srgbClr val="FF0000"/>
                </a:solidFill>
              </a:rPr>
              <a:t>a_thread</a:t>
            </a:r>
            <a:r>
              <a:rPr lang="en-US" sz="1600" dirty="0">
                <a:solidFill>
                  <a:srgbClr val="FF0000"/>
                </a:solidFill>
              </a:rPr>
              <a:t>, NULL, </a:t>
            </a:r>
            <a:r>
              <a:rPr lang="pl-PL" sz="1600" dirty="0" smtClean="0">
                <a:solidFill>
                  <a:srgbClr val="FF0000"/>
                </a:solidFill>
              </a:rPr>
              <a:t>	</a:t>
            </a:r>
            <a:r>
              <a:rPr lang="en-US" sz="1600" dirty="0" err="1" smtClean="0">
                <a:solidFill>
                  <a:srgbClr val="FF0000"/>
                </a:solidFill>
              </a:rPr>
              <a:t>thread_function</a:t>
            </a:r>
            <a:r>
              <a:rPr lang="en-US" sz="1600" dirty="0">
                <a:solidFill>
                  <a:srgbClr val="FF0000"/>
                </a:solidFill>
              </a:rPr>
              <a:t>, (void *)message);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creation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("Waiting for thread to finish...\n");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res = </a:t>
            </a:r>
            <a:r>
              <a:rPr lang="pl-PL" sz="1600" dirty="0" err="1">
                <a:solidFill>
                  <a:srgbClr val="FF0000"/>
                </a:solidFill>
              </a:rPr>
              <a:t>pthread_join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a_thread</a:t>
            </a:r>
            <a:r>
              <a:rPr lang="pl-PL" sz="1600" dirty="0">
                <a:solidFill>
                  <a:srgbClr val="FF0000"/>
                </a:solidFill>
              </a:rPr>
              <a:t>, </a:t>
            </a:r>
            <a:r>
              <a:rPr lang="pl-PL" sz="1600" dirty="0" smtClean="0">
                <a:solidFill>
                  <a:srgbClr val="FF0000"/>
                </a:solidFill>
              </a:rPr>
              <a:t>&amp;</a:t>
            </a:r>
            <a:r>
              <a:rPr lang="pl-PL" sz="1600" dirty="0" err="1" smtClean="0">
                <a:solidFill>
                  <a:srgbClr val="FF0000"/>
                </a:solidFill>
              </a:rPr>
              <a:t>thread_result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572000" y="630965"/>
            <a:ext cx="4392488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join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("Thread joined, it returned %s\n", (char </a:t>
            </a:r>
            <a:r>
              <a:rPr lang="en-US" sz="1600" dirty="0" smtClean="0"/>
              <a:t>*)</a:t>
            </a:r>
            <a:r>
              <a:rPr lang="pl-PL" sz="1600" dirty="0" smtClean="0"/>
              <a:t> 		</a:t>
            </a:r>
            <a:r>
              <a:rPr lang="en-US" sz="1600" dirty="0" err="1" smtClean="0"/>
              <a:t>thread_result</a:t>
            </a:r>
            <a:r>
              <a:rPr lang="en-US" sz="1600" dirty="0"/>
              <a:t>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("Message is now %s\n", message);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  <a:p>
            <a:r>
              <a:rPr lang="pl-PL" sz="1600" dirty="0" smtClean="0"/>
              <a:t> </a:t>
            </a:r>
            <a:endParaRPr lang="pl-PL" sz="1600" dirty="0"/>
          </a:p>
          <a:p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thread_function</a:t>
            </a:r>
            <a:r>
              <a:rPr lang="pl-PL" sz="1600" dirty="0"/>
              <a:t>(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arg</a:t>
            </a:r>
            <a:r>
              <a:rPr lang="pl-PL" sz="1600" dirty="0"/>
              <a:t>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thread_function</a:t>
            </a:r>
            <a:r>
              <a:rPr lang="en-US" sz="1600" dirty="0"/>
              <a:t> is running. Argument </a:t>
            </a:r>
            <a:r>
              <a:rPr lang="pl-PL" sz="1600" dirty="0" smtClean="0"/>
              <a:t>	</a:t>
            </a:r>
            <a:r>
              <a:rPr lang="en-US" sz="1600" dirty="0" smtClean="0"/>
              <a:t>was </a:t>
            </a:r>
            <a:r>
              <a:rPr lang="en-US" sz="1600" dirty="0"/>
              <a:t>%s\n", (char *)</a:t>
            </a:r>
            <a:r>
              <a:rPr lang="en-US" sz="1600" dirty="0" err="1"/>
              <a:t>arg</a:t>
            </a:r>
            <a:r>
              <a:rPr lang="en-US" sz="1600" dirty="0"/>
              <a:t>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sleep</a:t>
            </a:r>
            <a:r>
              <a:rPr lang="pl-PL" sz="1600" dirty="0"/>
              <a:t>(3);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strcpy</a:t>
            </a:r>
            <a:r>
              <a:rPr lang="pl-PL" sz="1600" dirty="0"/>
              <a:t>(</a:t>
            </a:r>
            <a:r>
              <a:rPr lang="pl-PL" sz="1600" dirty="0" err="1"/>
              <a:t>message</a:t>
            </a:r>
            <a:r>
              <a:rPr lang="pl-PL" sz="1600" dirty="0"/>
              <a:t>, "</a:t>
            </a:r>
            <a:r>
              <a:rPr lang="pl-PL" sz="1600" dirty="0" err="1"/>
              <a:t>Bye</a:t>
            </a:r>
            <a:r>
              <a:rPr lang="pl-PL" sz="1600" dirty="0"/>
              <a:t>!");</a:t>
            </a:r>
          </a:p>
          <a:p>
            <a:r>
              <a:rPr lang="en-US" sz="1600" dirty="0"/>
              <a:t>    </a:t>
            </a:r>
            <a:r>
              <a:rPr lang="en-US" sz="1600" dirty="0" err="1">
                <a:solidFill>
                  <a:srgbClr val="FF0000"/>
                </a:solidFill>
              </a:rPr>
              <a:t>pthread_exit</a:t>
            </a:r>
            <a:r>
              <a:rPr lang="en-US" sz="1600" dirty="0">
                <a:solidFill>
                  <a:srgbClr val="FF0000"/>
                </a:solidFill>
              </a:rPr>
              <a:t>("Thank you for the CPU time");</a:t>
            </a:r>
          </a:p>
          <a:p>
            <a:r>
              <a:rPr lang="pl-PL" sz="1600" dirty="0"/>
              <a:t>}</a:t>
            </a:r>
          </a:p>
          <a:p>
            <a:endParaRPr lang="pl-PL" sz="1600" dirty="0"/>
          </a:p>
        </p:txBody>
      </p:sp>
      <p:sp>
        <p:nvSpPr>
          <p:cNvPr id="9" name="Prostokąt 8"/>
          <p:cNvSpPr/>
          <p:nvPr/>
        </p:nvSpPr>
        <p:spPr>
          <a:xfrm>
            <a:off x="4720006" y="5244143"/>
            <a:ext cx="4248472" cy="116955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$ ./thread1</a:t>
            </a:r>
          </a:p>
          <a:p>
            <a:r>
              <a:rPr lang="en-US" sz="1400" dirty="0"/>
              <a:t>Waiting for thread to finish...</a:t>
            </a:r>
          </a:p>
          <a:p>
            <a:r>
              <a:rPr lang="en-US" sz="1400" dirty="0" err="1"/>
              <a:t>thread_function</a:t>
            </a:r>
            <a:r>
              <a:rPr lang="en-US" sz="1400" dirty="0"/>
              <a:t> is running. Argument was Hello World</a:t>
            </a:r>
          </a:p>
          <a:p>
            <a:r>
              <a:rPr lang="en-US" sz="1400" dirty="0"/>
              <a:t>Thread joined, it returned Thank you for the CPU time</a:t>
            </a:r>
          </a:p>
          <a:p>
            <a:r>
              <a:rPr lang="en-US" sz="1400" dirty="0"/>
              <a:t>Message is now Bye!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2779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to działa?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err="1" smtClean="0"/>
              <a:t>thread_function</a:t>
            </a:r>
            <a:r>
              <a:rPr lang="pl-PL" dirty="0" smtClean="0"/>
              <a:t> jest funkcją, która rozpocznie działanie w nowym wątku</a:t>
            </a:r>
          </a:p>
          <a:p>
            <a:r>
              <a:rPr lang="pl-PL" dirty="0" smtClean="0"/>
              <a:t>W funkcji powoływany jest nowy wątek, obsługiwany przez </a:t>
            </a:r>
            <a:r>
              <a:rPr lang="pl-PL" dirty="0" err="1" smtClean="0"/>
              <a:t>thead_function</a:t>
            </a:r>
            <a:r>
              <a:rPr lang="pl-PL" dirty="0" smtClean="0"/>
              <a:t>, wątek przyjmuje domyślne parametry (NULL), a do funkcji wykonującej jako parametr zostaje wysłana tablica </a:t>
            </a:r>
            <a:r>
              <a:rPr lang="pl-PL" dirty="0" err="1" smtClean="0"/>
              <a:t>message</a:t>
            </a:r>
            <a:endParaRPr lang="pl-PL" dirty="0" smtClean="0"/>
          </a:p>
          <a:p>
            <a:r>
              <a:rPr lang="pl-PL" dirty="0" smtClean="0"/>
              <a:t>Program główny kontynuuje swoje obliczenia i oczekuje na zakończenie utworzonego wątku (</a:t>
            </a:r>
            <a:r>
              <a:rPr lang="pl-PL" dirty="0" err="1" smtClean="0"/>
              <a:t>pthread_join</a:t>
            </a:r>
            <a:r>
              <a:rPr lang="pl-PL" dirty="0" smtClean="0"/>
              <a:t>)</a:t>
            </a:r>
          </a:p>
          <a:p>
            <a:r>
              <a:rPr lang="pl-PL" dirty="0" smtClean="0"/>
              <a:t>Wątek potwierdza odebranie danych przez parametr wywołania funkcji, modyfikuje stan współdzielonej zmiennej i kończy swoje </a:t>
            </a:r>
            <a:r>
              <a:rPr lang="pl-PL" dirty="0"/>
              <a:t>działanie (</a:t>
            </a:r>
            <a:r>
              <a:rPr lang="pl-PL" dirty="0" err="1" smtClean="0"/>
              <a:t>pthread_exit</a:t>
            </a:r>
            <a:r>
              <a:rPr lang="pl-PL" dirty="0" smtClean="0"/>
              <a:t>).</a:t>
            </a:r>
          </a:p>
          <a:p>
            <a:r>
              <a:rPr lang="pl-PL" dirty="0" smtClean="0"/>
              <a:t>Następuje zakończenie programu macierzystego.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Wątki, producent - konsument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50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6248</TotalTime>
  <Words>5741</Words>
  <Application>Microsoft Office PowerPoint</Application>
  <PresentationFormat>Pokaz na ekranie (4:3)</PresentationFormat>
  <Paragraphs>1034</Paragraphs>
  <Slides>49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0" baseType="lpstr">
      <vt:lpstr>Motyw pakietu Office</vt:lpstr>
      <vt:lpstr>Wątki</vt:lpstr>
      <vt:lpstr>Potrzeba wprowadzania wątków</vt:lpstr>
      <vt:lpstr>Definicja wątku</vt:lpstr>
      <vt:lpstr>Zalety stosowania wątków</vt:lpstr>
      <vt:lpstr>Wady stosowania wątków</vt:lpstr>
      <vt:lpstr>Uwagi do tworzenia aplikacji wielowątkowych</vt:lpstr>
      <vt:lpstr>Prezentacja programu PowerPoint</vt:lpstr>
      <vt:lpstr>Pierwszy program wielowątkowy</vt:lpstr>
      <vt:lpstr>Jak to działa?</vt:lpstr>
      <vt:lpstr>Sprawdzenie, czy wątki się przełączają?</vt:lpstr>
      <vt:lpstr>Problem aktywnego czekania…</vt:lpstr>
      <vt:lpstr>Definicja semafora</vt:lpstr>
      <vt:lpstr>Algorytmy funkcji semafora</vt:lpstr>
      <vt:lpstr>Rodzaje semaforów</vt:lpstr>
      <vt:lpstr>Podstawowe zastosowania semaforów - synchronizacja</vt:lpstr>
      <vt:lpstr>Podstawowe zastosowania semaforów – wzajemne wykluczanie dostępu</vt:lpstr>
      <vt:lpstr>Semafory POSIX (1)</vt:lpstr>
      <vt:lpstr>Semafory  POSIX (2)</vt:lpstr>
      <vt:lpstr>Synchronizacja z zastosowaniem semaforów</vt:lpstr>
      <vt:lpstr>Wyjście programu</vt:lpstr>
      <vt:lpstr>Komentarz</vt:lpstr>
      <vt:lpstr>Zależności czasowe</vt:lpstr>
      <vt:lpstr>Wyjście programu</vt:lpstr>
      <vt:lpstr>Komentarz</vt:lpstr>
      <vt:lpstr>Mutexy</vt:lpstr>
      <vt:lpstr>Funkcje do obsługi mutexów</vt:lpstr>
      <vt:lpstr>Przykład – ochrona współdzielonych danych z zastosowaniem mutex’a</vt:lpstr>
      <vt:lpstr>Wyjście programu</vt:lpstr>
      <vt:lpstr>Jak to działa?</vt:lpstr>
      <vt:lpstr>Argumenty wątków (wybrane)</vt:lpstr>
      <vt:lpstr>Kończenie wątku bez oczekiwania na wspólne zakończenie </vt:lpstr>
      <vt:lpstr>Wyjście programu</vt:lpstr>
      <vt:lpstr>Komentarz</vt:lpstr>
      <vt:lpstr>Wielo-wielowątkowa aplikacja</vt:lpstr>
      <vt:lpstr>Wyjście programu</vt:lpstr>
      <vt:lpstr>Jak to działa?</vt:lpstr>
      <vt:lpstr>Interesujące zjawisko</vt:lpstr>
      <vt:lpstr>Producenci i konsumenci (1)</vt:lpstr>
      <vt:lpstr>Producenci i konsumenci (2)</vt:lpstr>
      <vt:lpstr>Rozwiązanie problemu producent-konsument  (pamięć dzielona)</vt:lpstr>
      <vt:lpstr>Szkic rozwiązania z zastosowaniem semaforów (1)</vt:lpstr>
      <vt:lpstr>Szkic rozwiązania z zastosowaniem semaforów (1)</vt:lpstr>
      <vt:lpstr>Rozwiązanie – pamięć dzielona (1)</vt:lpstr>
      <vt:lpstr>Rozwiązanie – pamięć dzielona (2)</vt:lpstr>
      <vt:lpstr>Rozwiązanie – pamięć dzielona (3)</vt:lpstr>
      <vt:lpstr>Dyskusja</vt:lpstr>
      <vt:lpstr>Producent-konsument kolejki (1)</vt:lpstr>
      <vt:lpstr>Producent-konsument kolejki (2)</vt:lpstr>
      <vt:lpstr>Dyskusja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Semafory, pamięć dzielona i kolejki komunikatów</dc:title>
  <dc:creator>ssamolej</dc:creator>
  <cp:lastModifiedBy>ssamolej</cp:lastModifiedBy>
  <cp:revision>146</cp:revision>
  <dcterms:created xsi:type="dcterms:W3CDTF">2013-03-15T16:27:06Z</dcterms:created>
  <dcterms:modified xsi:type="dcterms:W3CDTF">2016-02-26T23:20:03Z</dcterms:modified>
</cp:coreProperties>
</file>