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86" r:id="rId11"/>
    <p:sldId id="284" r:id="rId12"/>
    <p:sldId id="264" r:id="rId13"/>
    <p:sldId id="265" r:id="rId14"/>
    <p:sldId id="285" r:id="rId15"/>
    <p:sldId id="267" r:id="rId16"/>
    <p:sldId id="268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80" r:id="rId27"/>
    <p:sldId id="279" r:id="rId28"/>
    <p:sldId id="282" r:id="rId29"/>
    <p:sldId id="283" r:id="rId30"/>
    <p:sldId id="281" r:id="rId3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33EA8-7925-4273-ADE5-AF1BE5C1AA67}" type="datetimeFigureOut">
              <a:rPr lang="pl-PL" smtClean="0"/>
              <a:t>2014-02-26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1D13D-3F56-4374-811A-A7B5849407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3265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CF1F-5D24-473F-811C-5529527EA950}" type="datetime1">
              <a:rPr lang="pl-PL" smtClean="0"/>
              <a:t>2014-02-26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C7D7-772A-4C81-A815-901EF0E86F72}" type="datetime1">
              <a:rPr lang="pl-PL" smtClean="0"/>
              <a:t>2014-02-26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15406-4D6C-4206-8A40-DE07A96E9267}" type="datetime1">
              <a:rPr lang="pl-PL" smtClean="0"/>
              <a:t>2014-02-26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BC47-2547-4A27-8B02-B0FF14D51E1D}" type="datetime1">
              <a:rPr lang="pl-PL" smtClean="0"/>
              <a:t>2014-02-26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E124-4CC4-47B6-8E73-EF1DB1403661}" type="datetime1">
              <a:rPr lang="pl-PL" smtClean="0"/>
              <a:t>2014-02-26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4694-5AAD-4B10-9D54-48B3EF7A065C}" type="datetime1">
              <a:rPr lang="pl-PL" smtClean="0"/>
              <a:t>2014-02-26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6FCA0-C6F8-4E6D-94D8-24AA71C0F924}" type="datetime1">
              <a:rPr lang="pl-PL" smtClean="0"/>
              <a:t>2014-02-26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CD3F-CAA2-40DD-A51C-81730CC82913}" type="datetime1">
              <a:rPr lang="pl-PL" smtClean="0"/>
              <a:t>2014-02-26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59B1-9192-490E-A8B4-A30FED19AE6C}" type="datetime1">
              <a:rPr lang="pl-PL" smtClean="0"/>
              <a:t>2014-02-26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828F-1EED-4364-B096-576EB6FEF433}" type="datetime1">
              <a:rPr lang="pl-PL" smtClean="0"/>
              <a:t>2014-02-26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9DDE-9F19-455E-87EA-312873CB984A}" type="datetime1">
              <a:rPr lang="pl-PL" smtClean="0"/>
              <a:t>2014-02-26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DC634-7587-47A7-88ED-AD4E4FE44568}" type="datetime1">
              <a:rPr lang="pl-PL" smtClean="0"/>
              <a:t>2014-02-26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9321E-BDE9-4DCB-8CEB-ED78598C1C2B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azniak.mimuw.edu.pl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/>
          <a:lstStyle/>
          <a:p>
            <a:r>
              <a:rPr lang="pl-PL" smtClean="0"/>
              <a:t>Procesy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3433936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dr inż. Sławomir </a:t>
            </a:r>
            <a:r>
              <a:rPr lang="pl-PL" dirty="0" err="1" smtClean="0"/>
              <a:t>Samolej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Katedra Informatyki i Automatyki</a:t>
            </a:r>
            <a:br>
              <a:rPr lang="pl-PL" dirty="0" smtClean="0"/>
            </a:br>
            <a:r>
              <a:rPr lang="pl-PL" dirty="0" smtClean="0"/>
              <a:t>Politechnika Rzeszowska</a:t>
            </a:r>
          </a:p>
          <a:p>
            <a:r>
              <a:rPr lang="pl-PL" dirty="0" smtClean="0"/>
              <a:t>Program przedmiotu oparto w części na materiałach opublikowanych na:</a:t>
            </a:r>
            <a:br>
              <a:rPr lang="pl-PL" dirty="0" smtClean="0"/>
            </a:br>
            <a:r>
              <a:rPr lang="pl-PL" dirty="0" smtClean="0"/>
              <a:t> </a:t>
            </a:r>
            <a:r>
              <a:rPr lang="pl-PL" dirty="0" smtClean="0">
                <a:hlinkClick r:id="rId2"/>
              </a:rPr>
              <a:t>http://wazniak.mimuw.edu.pl/</a:t>
            </a:r>
            <a:endParaRPr lang="pl-PL" dirty="0" smtClean="0"/>
          </a:p>
          <a:p>
            <a:r>
              <a:rPr lang="pl-PL" dirty="0" smtClean="0"/>
              <a:t>oraz</a:t>
            </a:r>
            <a:br>
              <a:rPr lang="pl-PL" dirty="0" smtClean="0"/>
            </a:br>
            <a:r>
              <a:rPr lang="pl-PL" dirty="0" smtClean="0"/>
              <a:t>Na materiałach opracowanych przez </a:t>
            </a:r>
            <a:br>
              <a:rPr lang="pl-PL" dirty="0" smtClean="0"/>
            </a:br>
            <a:r>
              <a:rPr lang="pl-PL" dirty="0" smtClean="0"/>
              <a:t>dr inż. Jędrzeja </a:t>
            </a:r>
            <a:r>
              <a:rPr lang="pl-PL" dirty="0" err="1" smtClean="0"/>
              <a:t>Ułasiewicza</a:t>
            </a:r>
            <a:r>
              <a:rPr lang="pl-PL" dirty="0" smtClean="0"/>
              <a:t>:</a:t>
            </a:r>
            <a:br>
              <a:rPr lang="pl-PL" dirty="0" smtClean="0"/>
            </a:br>
            <a:r>
              <a:rPr lang="pl-PL" dirty="0" err="1" smtClean="0"/>
              <a:t>jedrzej.ulasiewicz.staff.iiar.pwr.wroc.pl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S. </a:t>
            </a:r>
            <a:r>
              <a:rPr lang="pl-PL" dirty="0" err="1" smtClean="0"/>
              <a:t>Samolej</a:t>
            </a:r>
            <a:r>
              <a:rPr lang="pl-PL" dirty="0" smtClean="0"/>
              <a:t>: Procesy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Interpretacja kolumn polecenia PS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UID – identyfikator użytkownika procesu</a:t>
            </a:r>
          </a:p>
          <a:p>
            <a:r>
              <a:rPr lang="pl-PL" dirty="0" smtClean="0"/>
              <a:t>PID – numer procesu w systemie</a:t>
            </a:r>
          </a:p>
          <a:p>
            <a:r>
              <a:rPr lang="pl-PL" dirty="0" smtClean="0"/>
              <a:t>PPID – numer rodzica procesu</a:t>
            </a:r>
          </a:p>
          <a:p>
            <a:r>
              <a:rPr lang="pl-PL" dirty="0" smtClean="0"/>
              <a:t>C- stopień wykorzystania procesora</a:t>
            </a:r>
          </a:p>
          <a:p>
            <a:r>
              <a:rPr lang="pl-PL" dirty="0" smtClean="0"/>
              <a:t>STIME – czas uruchomienia</a:t>
            </a:r>
          </a:p>
          <a:p>
            <a:r>
              <a:rPr lang="pl-PL" dirty="0" smtClean="0"/>
              <a:t>TTY – konsola, z której uruchomiono proces</a:t>
            </a:r>
          </a:p>
          <a:p>
            <a:r>
              <a:rPr lang="pl-PL" dirty="0" smtClean="0"/>
              <a:t>TIME – wykorzystany do tej pory czas procesora</a:t>
            </a:r>
          </a:p>
          <a:p>
            <a:r>
              <a:rPr lang="pl-PL" dirty="0" smtClean="0"/>
              <a:t>COMMAND – polecenie, które uruchomiło proces</a:t>
            </a:r>
          </a:p>
          <a:p>
            <a:r>
              <a:rPr lang="pl-PL" dirty="0" smtClean="0"/>
              <a:t>STAT – status: S-</a:t>
            </a:r>
            <a:r>
              <a:rPr lang="pl-PL" dirty="0" err="1" smtClean="0"/>
              <a:t>sleep</a:t>
            </a:r>
            <a:r>
              <a:rPr lang="pl-PL" dirty="0" smtClean="0"/>
              <a:t>, R-</a:t>
            </a:r>
            <a:r>
              <a:rPr lang="pl-PL" dirty="0" err="1" smtClean="0"/>
              <a:t>running</a:t>
            </a:r>
            <a:r>
              <a:rPr lang="pl-PL" dirty="0" smtClean="0"/>
              <a:t>,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5124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4082"/>
          </a:xfrm>
        </p:spPr>
        <p:txBody>
          <a:bodyPr>
            <a:noAutofit/>
          </a:bodyPr>
          <a:lstStyle/>
          <a:p>
            <a:r>
              <a:rPr lang="pl-PL" sz="3200" dirty="0" smtClean="0"/>
              <a:t>Funkcje informujące i zarządzające procesami</a:t>
            </a:r>
            <a:endParaRPr lang="pl-PL" sz="32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11</a:t>
            </a:fld>
            <a:endParaRPr lang="pl-PL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164835"/>
              </p:ext>
            </p:extLst>
          </p:nvPr>
        </p:nvGraphicFramePr>
        <p:xfrm>
          <a:off x="467544" y="1397000"/>
          <a:ext cx="8352928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54006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Funkcja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Opis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pid_t</a:t>
                      </a:r>
                      <a:r>
                        <a:rPr lang="pl-PL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getpid</a:t>
                      </a:r>
                      <a:r>
                        <a:rPr lang="pl-PL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pl-PL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void</a:t>
                      </a:r>
                      <a:r>
                        <a:rPr lang="pl-PL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Zwróć swój</a:t>
                      </a:r>
                      <a:r>
                        <a:rPr lang="pl-PL" baseline="0" dirty="0" smtClean="0"/>
                        <a:t> identyfikator procesu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pid_t</a:t>
                      </a:r>
                      <a:r>
                        <a:rPr lang="pl-PL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getppid</a:t>
                      </a:r>
                      <a:r>
                        <a:rPr lang="pl-PL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pl-PL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void</a:t>
                      </a:r>
                      <a:r>
                        <a:rPr lang="pl-PL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Zwróć identyfikator procesu macierzystego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unsigned </a:t>
                      </a:r>
                      <a:r>
                        <a:rPr lang="en-US" b="1" dirty="0" err="1" smtClean="0"/>
                        <a:t>int</a:t>
                      </a:r>
                      <a:r>
                        <a:rPr lang="en-US" b="1" dirty="0" smtClean="0"/>
                        <a:t> sleep(unsigned </a:t>
                      </a:r>
                      <a:r>
                        <a:rPr lang="en-US" b="1" dirty="0" err="1" smtClean="0"/>
                        <a:t>int</a:t>
                      </a:r>
                      <a:r>
                        <a:rPr lang="en-US" b="1" dirty="0" smtClean="0"/>
                        <a:t> seconds);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„Uśpij” bieżący wątek/proces na zadaną ilość sekund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 err="1" smtClean="0"/>
                        <a:t>int</a:t>
                      </a:r>
                      <a:r>
                        <a:rPr lang="pl-PL" b="1" dirty="0" smtClean="0"/>
                        <a:t> </a:t>
                      </a:r>
                      <a:r>
                        <a:rPr lang="pl-PL" b="1" dirty="0" err="1" smtClean="0"/>
                        <a:t>pause</a:t>
                      </a:r>
                      <a:r>
                        <a:rPr lang="pl-PL" b="1" dirty="0" smtClean="0"/>
                        <a:t>(</a:t>
                      </a:r>
                      <a:r>
                        <a:rPr lang="pl-PL" b="1" dirty="0" err="1" smtClean="0"/>
                        <a:t>void</a:t>
                      </a:r>
                      <a:r>
                        <a:rPr lang="pl-PL" b="1" dirty="0" smtClean="0"/>
                        <a:t>);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Zatrzymaj wykonywanie programu do momentu, gdy otrzyma on sygnał, który go „zabije” lub który zostanie</a:t>
                      </a:r>
                      <a:r>
                        <a:rPr lang="pl-PL" baseline="0" dirty="0" smtClean="0"/>
                        <a:t> obsłużony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527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490066"/>
          </a:xfrm>
        </p:spPr>
        <p:txBody>
          <a:bodyPr>
            <a:noAutofit/>
          </a:bodyPr>
          <a:lstStyle/>
          <a:p>
            <a:r>
              <a:rPr lang="pl-PL" sz="3600" dirty="0" smtClean="0"/>
              <a:t>Uruchomienie programu z innego programu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908720"/>
            <a:ext cx="6923112" cy="79208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sz="2000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sz="20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sz="2000" dirty="0" err="1">
                <a:latin typeface="Consolas" pitchFamily="49" charset="0"/>
                <a:cs typeface="Consolas" pitchFamily="49" charset="0"/>
              </a:rPr>
              <a:t>stdlib.h</a:t>
            </a:r>
            <a:r>
              <a:rPr lang="pl-PL" sz="20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r>
              <a:rPr lang="pl-PL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pl-PL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system (</a:t>
            </a:r>
            <a:r>
              <a:rPr lang="pl-PL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pl-PL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char *string);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12</a:t>
            </a:fld>
            <a:endParaRPr lang="pl-PL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07504" y="1916832"/>
            <a:ext cx="4608512" cy="309634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800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sz="1800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sz="18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sz="1800" dirty="0" err="1">
                <a:latin typeface="Consolas" pitchFamily="49" charset="0"/>
                <a:cs typeface="Consolas" pitchFamily="49" charset="0"/>
              </a:rPr>
              <a:t>stdlib.h</a:t>
            </a:r>
            <a:r>
              <a:rPr lang="pl-PL" sz="18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r>
              <a:rPr lang="pl-PL" sz="1800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sz="1800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sz="18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sz="1800" dirty="0" err="1">
                <a:latin typeface="Consolas" pitchFamily="49" charset="0"/>
                <a:cs typeface="Consolas" pitchFamily="49" charset="0"/>
              </a:rPr>
              <a:t>stdio.h</a:t>
            </a:r>
            <a:r>
              <a:rPr lang="pl-PL" sz="18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r>
              <a:rPr lang="pl-PL" sz="18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pl-PL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800" dirty="0" err="1">
                <a:latin typeface="Consolas" pitchFamily="49" charset="0"/>
                <a:cs typeface="Consolas" pitchFamily="49" charset="0"/>
              </a:rPr>
              <a:t>main</a:t>
            </a:r>
            <a:r>
              <a:rPr lang="pl-PL" sz="1800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pl-PL" sz="1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pl-PL" sz="18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pl-PL" sz="1800" dirty="0">
                <a:latin typeface="Consolas" pitchFamily="49" charset="0"/>
                <a:cs typeface="Consolas" pitchFamily="49" charset="0"/>
              </a:rPr>
              <a:t>(“</a:t>
            </a:r>
            <a:r>
              <a:rPr lang="pl-PL" sz="1800" dirty="0" err="1">
                <a:latin typeface="Consolas" pitchFamily="49" charset="0"/>
                <a:cs typeface="Consolas" pitchFamily="49" charset="0"/>
              </a:rPr>
              <a:t>Running</a:t>
            </a:r>
            <a:r>
              <a:rPr lang="pl-PL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800" dirty="0" err="1">
                <a:latin typeface="Consolas" pitchFamily="49" charset="0"/>
                <a:cs typeface="Consolas" pitchFamily="49" charset="0"/>
              </a:rPr>
              <a:t>ps</a:t>
            </a:r>
            <a:r>
              <a:rPr lang="pl-PL" sz="1800" dirty="0">
                <a:latin typeface="Consolas" pitchFamily="49" charset="0"/>
                <a:cs typeface="Consolas" pitchFamily="49" charset="0"/>
              </a:rPr>
              <a:t> with system\n”);</a:t>
            </a:r>
          </a:p>
          <a:p>
            <a:pPr marL="0" indent="0">
              <a:buNone/>
            </a:pPr>
            <a:r>
              <a:rPr lang="pl-PL" sz="1800" dirty="0">
                <a:latin typeface="Consolas" pitchFamily="49" charset="0"/>
                <a:cs typeface="Consolas" pitchFamily="49" charset="0"/>
              </a:rPr>
              <a:t>system(“</a:t>
            </a:r>
            <a:r>
              <a:rPr lang="pl-PL" sz="1800" dirty="0" err="1">
                <a:latin typeface="Consolas" pitchFamily="49" charset="0"/>
                <a:cs typeface="Consolas" pitchFamily="49" charset="0"/>
              </a:rPr>
              <a:t>ps</a:t>
            </a:r>
            <a:r>
              <a:rPr lang="pl-PL" sz="1800" dirty="0">
                <a:latin typeface="Consolas" pitchFamily="49" charset="0"/>
                <a:cs typeface="Consolas" pitchFamily="49" charset="0"/>
              </a:rPr>
              <a:t> -</a:t>
            </a:r>
            <a:r>
              <a:rPr lang="pl-PL" sz="1800" dirty="0" err="1">
                <a:latin typeface="Consolas" pitchFamily="49" charset="0"/>
                <a:cs typeface="Consolas" pitchFamily="49" charset="0"/>
              </a:rPr>
              <a:t>ax</a:t>
            </a:r>
            <a:r>
              <a:rPr lang="pl-PL" sz="1800" dirty="0">
                <a:latin typeface="Consolas" pitchFamily="49" charset="0"/>
                <a:cs typeface="Consolas" pitchFamily="49" charset="0"/>
              </a:rPr>
              <a:t>”);</a:t>
            </a:r>
          </a:p>
          <a:p>
            <a:pPr marL="0" indent="0">
              <a:buNone/>
            </a:pPr>
            <a:r>
              <a:rPr lang="pl-PL" sz="1800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pl-PL" sz="1800" dirty="0">
                <a:latin typeface="Consolas" pitchFamily="49" charset="0"/>
                <a:cs typeface="Consolas" pitchFamily="49" charset="0"/>
              </a:rPr>
              <a:t>(“</a:t>
            </a:r>
            <a:r>
              <a:rPr lang="pl-PL" sz="1800" dirty="0" err="1">
                <a:latin typeface="Consolas" pitchFamily="49" charset="0"/>
                <a:cs typeface="Consolas" pitchFamily="49" charset="0"/>
              </a:rPr>
              <a:t>Done</a:t>
            </a:r>
            <a:r>
              <a:rPr lang="pl-PL" sz="1800" dirty="0">
                <a:latin typeface="Consolas" pitchFamily="49" charset="0"/>
                <a:cs typeface="Consolas" pitchFamily="49" charset="0"/>
              </a:rPr>
              <a:t>.\n”);</a:t>
            </a:r>
          </a:p>
          <a:p>
            <a:pPr marL="0" indent="0">
              <a:buNone/>
            </a:pPr>
            <a:r>
              <a:rPr lang="pl-PL" sz="1800" dirty="0" err="1">
                <a:latin typeface="Consolas" pitchFamily="49" charset="0"/>
                <a:cs typeface="Consolas" pitchFamily="49" charset="0"/>
              </a:rPr>
              <a:t>exit</a:t>
            </a:r>
            <a:r>
              <a:rPr lang="pl-PL" sz="1800" dirty="0">
                <a:latin typeface="Consolas" pitchFamily="49" charset="0"/>
                <a:cs typeface="Consolas" pitchFamily="49" charset="0"/>
              </a:rPr>
              <a:t>(0);</a:t>
            </a:r>
          </a:p>
          <a:p>
            <a:pPr marL="0" indent="0">
              <a:buNone/>
            </a:pPr>
            <a:r>
              <a:rPr lang="pl-PL" sz="18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8" name="Prostokąt 7"/>
          <p:cNvSpPr/>
          <p:nvPr/>
        </p:nvSpPr>
        <p:spPr>
          <a:xfrm>
            <a:off x="5076056" y="1916832"/>
            <a:ext cx="3816424" cy="424731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/>
              <a:t>$ ./system1</a:t>
            </a:r>
          </a:p>
          <a:p>
            <a:r>
              <a:rPr lang="pl-PL" dirty="0" err="1"/>
              <a:t>Running</a:t>
            </a:r>
            <a:r>
              <a:rPr lang="pl-PL" dirty="0"/>
              <a:t> </a:t>
            </a:r>
            <a:r>
              <a:rPr lang="pl-PL" dirty="0" err="1"/>
              <a:t>ps</a:t>
            </a:r>
            <a:r>
              <a:rPr lang="pl-PL" dirty="0"/>
              <a:t> with system</a:t>
            </a:r>
          </a:p>
          <a:p>
            <a:r>
              <a:rPr lang="pl-PL" dirty="0"/>
              <a:t>PID TTY STAT TIME COMMAND</a:t>
            </a:r>
          </a:p>
          <a:p>
            <a:r>
              <a:rPr lang="pl-PL" dirty="0"/>
              <a:t>1 ? S 0:05 </a:t>
            </a:r>
            <a:r>
              <a:rPr lang="pl-PL" dirty="0" err="1"/>
              <a:t>init</a:t>
            </a:r>
            <a:endParaRPr lang="pl-PL" dirty="0"/>
          </a:p>
          <a:p>
            <a:r>
              <a:rPr lang="pl-PL" dirty="0"/>
              <a:t>2 ? SW 0:00 [</a:t>
            </a:r>
            <a:r>
              <a:rPr lang="pl-PL" dirty="0" err="1"/>
              <a:t>keventd</a:t>
            </a:r>
            <a:r>
              <a:rPr lang="pl-PL" dirty="0"/>
              <a:t>]</a:t>
            </a:r>
          </a:p>
          <a:p>
            <a:r>
              <a:rPr lang="pl-PL" dirty="0"/>
              <a:t>...</a:t>
            </a:r>
          </a:p>
          <a:p>
            <a:r>
              <a:rPr lang="pl-PL" dirty="0"/>
              <a:t>1262 </a:t>
            </a:r>
            <a:r>
              <a:rPr lang="pl-PL" dirty="0" err="1"/>
              <a:t>pts</a:t>
            </a:r>
            <a:r>
              <a:rPr lang="pl-PL" dirty="0"/>
              <a:t>/1 S 0:00 /bin/</a:t>
            </a:r>
            <a:r>
              <a:rPr lang="pl-PL" dirty="0" err="1"/>
              <a:t>bash</a:t>
            </a:r>
            <a:endParaRPr lang="pl-PL" dirty="0"/>
          </a:p>
          <a:p>
            <a:r>
              <a:rPr lang="pl-PL" dirty="0"/>
              <a:t>1273 </a:t>
            </a:r>
            <a:r>
              <a:rPr lang="pl-PL" dirty="0" err="1"/>
              <a:t>pts</a:t>
            </a:r>
            <a:r>
              <a:rPr lang="pl-PL" dirty="0"/>
              <a:t>/2 S 0:00 </a:t>
            </a:r>
            <a:r>
              <a:rPr lang="pl-PL" dirty="0" err="1"/>
              <a:t>su</a:t>
            </a:r>
            <a:r>
              <a:rPr lang="pl-PL" dirty="0"/>
              <a:t> -</a:t>
            </a:r>
          </a:p>
          <a:p>
            <a:r>
              <a:rPr lang="pl-PL" dirty="0"/>
              <a:t>1274 </a:t>
            </a:r>
            <a:r>
              <a:rPr lang="pl-PL" dirty="0" err="1"/>
              <a:t>pts</a:t>
            </a:r>
            <a:r>
              <a:rPr lang="pl-PL" dirty="0"/>
              <a:t>/2 S 0:00 -</a:t>
            </a:r>
            <a:r>
              <a:rPr lang="pl-PL" dirty="0" err="1"/>
              <a:t>bash</a:t>
            </a:r>
            <a:endParaRPr lang="pl-PL" dirty="0"/>
          </a:p>
          <a:p>
            <a:r>
              <a:rPr lang="pl-PL" dirty="0"/>
              <a:t>1463 </a:t>
            </a:r>
            <a:r>
              <a:rPr lang="pl-PL" dirty="0" err="1"/>
              <a:t>pts</a:t>
            </a:r>
            <a:r>
              <a:rPr lang="pl-PL" dirty="0"/>
              <a:t>/1 S 0:00 </a:t>
            </a:r>
            <a:r>
              <a:rPr lang="pl-PL" dirty="0" err="1"/>
              <a:t>oclock</a:t>
            </a:r>
            <a:r>
              <a:rPr lang="pl-PL" dirty="0"/>
              <a:t> -transparent -geometry 135x135-10+40</a:t>
            </a:r>
          </a:p>
          <a:p>
            <a:r>
              <a:rPr lang="pl-PL" dirty="0"/>
              <a:t>1465 </a:t>
            </a:r>
            <a:r>
              <a:rPr lang="pl-PL" dirty="0" err="1"/>
              <a:t>pts</a:t>
            </a:r>
            <a:r>
              <a:rPr lang="pl-PL" dirty="0"/>
              <a:t>/1 S 0:01 </a:t>
            </a:r>
            <a:r>
              <a:rPr lang="pl-PL" dirty="0" err="1"/>
              <a:t>emacs</a:t>
            </a:r>
            <a:r>
              <a:rPr lang="pl-PL" dirty="0"/>
              <a:t> </a:t>
            </a:r>
            <a:r>
              <a:rPr lang="pl-PL" dirty="0" err="1"/>
              <a:t>Makefile</a:t>
            </a:r>
            <a:endParaRPr lang="pl-PL" dirty="0"/>
          </a:p>
          <a:p>
            <a:r>
              <a:rPr lang="pl-PL" dirty="0"/>
              <a:t>1480 </a:t>
            </a:r>
            <a:r>
              <a:rPr lang="pl-PL" dirty="0" err="1"/>
              <a:t>pts</a:t>
            </a:r>
            <a:r>
              <a:rPr lang="pl-PL" dirty="0"/>
              <a:t>/1 S 0:00 ./system1</a:t>
            </a:r>
          </a:p>
          <a:p>
            <a:r>
              <a:rPr lang="pl-PL" dirty="0"/>
              <a:t>1481 </a:t>
            </a:r>
            <a:r>
              <a:rPr lang="pl-PL" dirty="0" err="1"/>
              <a:t>pts</a:t>
            </a:r>
            <a:r>
              <a:rPr lang="pl-PL" dirty="0"/>
              <a:t>/1 R 0:00 </a:t>
            </a:r>
            <a:r>
              <a:rPr lang="pl-PL" dirty="0" err="1"/>
              <a:t>ps</a:t>
            </a:r>
            <a:r>
              <a:rPr lang="pl-PL" dirty="0"/>
              <a:t> -</a:t>
            </a:r>
            <a:r>
              <a:rPr lang="pl-PL" dirty="0" err="1"/>
              <a:t>ax</a:t>
            </a:r>
            <a:endParaRPr lang="pl-PL" dirty="0"/>
          </a:p>
          <a:p>
            <a:r>
              <a:rPr lang="pl-PL" dirty="0" err="1"/>
              <a:t>Done</a:t>
            </a:r>
            <a:r>
              <a:rPr lang="pl-PL" dirty="0"/>
              <a:t>.</a:t>
            </a:r>
          </a:p>
        </p:txBody>
      </p:sp>
      <p:sp>
        <p:nvSpPr>
          <p:cNvPr id="10" name="Strzałka w prawo 9"/>
          <p:cNvSpPr/>
          <p:nvPr/>
        </p:nvSpPr>
        <p:spPr>
          <a:xfrm>
            <a:off x="4644008" y="3068960"/>
            <a:ext cx="504056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ole tekstowe 10"/>
          <p:cNvSpPr txBox="1"/>
          <p:nvPr/>
        </p:nvSpPr>
        <p:spPr>
          <a:xfrm>
            <a:off x="251520" y="5373216"/>
            <a:ext cx="4644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Wada: nowy program jest uruchamiany przez powłokę.</a:t>
            </a:r>
            <a:endParaRPr lang="pl-P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935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900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Zastępowanie procesu (1)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1036712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Rodzina funkcji: </a:t>
            </a:r>
            <a:r>
              <a:rPr lang="pl-PL" b="1" dirty="0" err="1" smtClean="0">
                <a:solidFill>
                  <a:srgbClr val="FF0000"/>
                </a:solidFill>
              </a:rPr>
              <a:t>exec</a:t>
            </a:r>
            <a:r>
              <a:rPr lang="pl-PL" b="1" dirty="0" smtClean="0">
                <a:solidFill>
                  <a:srgbClr val="FF0000"/>
                </a:solidFill>
              </a:rPr>
              <a:t>*</a:t>
            </a:r>
            <a:r>
              <a:rPr lang="pl-PL" dirty="0" smtClean="0"/>
              <a:t> (</a:t>
            </a:r>
            <a:r>
              <a:rPr lang="pl-PL" dirty="0" err="1" smtClean="0"/>
              <a:t>execl</a:t>
            </a:r>
            <a:r>
              <a:rPr lang="pl-PL" dirty="0" smtClean="0"/>
              <a:t>, </a:t>
            </a:r>
            <a:r>
              <a:rPr lang="pl-PL" dirty="0" err="1" smtClean="0"/>
              <a:t>execlp</a:t>
            </a:r>
            <a:r>
              <a:rPr lang="pl-PL" dirty="0" smtClean="0"/>
              <a:t>, </a:t>
            </a:r>
            <a:r>
              <a:rPr lang="pl-PL" dirty="0" err="1" smtClean="0"/>
              <a:t>execle</a:t>
            </a:r>
            <a:r>
              <a:rPr lang="pl-PL" dirty="0" smtClean="0"/>
              <a:t>, </a:t>
            </a:r>
            <a:r>
              <a:rPr lang="pl-PL" dirty="0" err="1" smtClean="0"/>
              <a:t>execv</a:t>
            </a:r>
            <a:r>
              <a:rPr lang="pl-PL" dirty="0" smtClean="0"/>
              <a:t>, </a:t>
            </a:r>
            <a:r>
              <a:rPr lang="pl-PL" dirty="0" err="1" smtClean="0"/>
              <a:t>execvp</a:t>
            </a:r>
            <a:r>
              <a:rPr lang="pl-PL" dirty="0" smtClean="0"/>
              <a:t>, </a:t>
            </a:r>
            <a:r>
              <a:rPr lang="pl-PL" dirty="0" err="1" smtClean="0"/>
              <a:t>execve</a:t>
            </a:r>
            <a:r>
              <a:rPr lang="pl-PL" dirty="0" smtClean="0"/>
              <a:t>) zastępuje bieżący proces innym, tworzonym </a:t>
            </a:r>
            <a:r>
              <a:rPr lang="pl-PL" smtClean="0"/>
              <a:t>na podstawie </a:t>
            </a:r>
            <a:r>
              <a:rPr lang="pl-PL" dirty="0" smtClean="0"/>
              <a:t>podanych argumentów.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13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07504" y="2632727"/>
            <a:ext cx="4680520" cy="302852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unistd.h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stdio.h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pl-PL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main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pl-PL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pl-PL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(“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Running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ps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with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execlp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\n”);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pl-PL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execlp</a:t>
            </a:r>
            <a:r>
              <a:rPr lang="pl-PL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(“</a:t>
            </a:r>
            <a:r>
              <a:rPr lang="pl-PL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ps</a:t>
            </a:r>
            <a:r>
              <a:rPr lang="pl-PL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”, “</a:t>
            </a:r>
            <a:r>
              <a:rPr lang="pl-PL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ps</a:t>
            </a:r>
            <a:r>
              <a:rPr lang="pl-PL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”, “-</a:t>
            </a:r>
            <a:r>
              <a:rPr lang="pl-PL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ax</a:t>
            </a:r>
            <a:r>
              <a:rPr lang="pl-PL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”, 0);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pl-PL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(“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Done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.\n”);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pl-PL" dirty="0" err="1">
                <a:latin typeface="Consolas" pitchFamily="49" charset="0"/>
                <a:cs typeface="Consolas" pitchFamily="49" charset="0"/>
              </a:rPr>
              <a:t>exit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(0);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pl-PL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8" name="Prostokąt 7"/>
          <p:cNvSpPr/>
          <p:nvPr/>
        </p:nvSpPr>
        <p:spPr>
          <a:xfrm>
            <a:off x="4932040" y="3212977"/>
            <a:ext cx="4104456" cy="345638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pl-PL" sz="1600" dirty="0">
                <a:latin typeface="Consolas" pitchFamily="49" charset="0"/>
                <a:cs typeface="Consolas" pitchFamily="49" charset="0"/>
              </a:rPr>
              <a:t>$ ./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pexec</a:t>
            </a:r>
            <a:endParaRPr lang="pl-PL" sz="16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pl-PL" sz="1600" dirty="0" err="1">
                <a:latin typeface="Consolas" pitchFamily="49" charset="0"/>
                <a:cs typeface="Consolas" pitchFamily="49" charset="0"/>
              </a:rPr>
              <a:t>Running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ps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 with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execlp</a:t>
            </a:r>
            <a:endParaRPr lang="pl-PL" sz="16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pl-PL" sz="1600" dirty="0">
                <a:latin typeface="Consolas" pitchFamily="49" charset="0"/>
                <a:cs typeface="Consolas" pitchFamily="49" charset="0"/>
              </a:rPr>
              <a:t>PID TTY STAT TIME COMMAND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pl-PL" sz="1600" dirty="0">
                <a:latin typeface="Consolas" pitchFamily="49" charset="0"/>
                <a:cs typeface="Consolas" pitchFamily="49" charset="0"/>
              </a:rPr>
              <a:t>1 ? S 0:05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init</a:t>
            </a:r>
            <a:endParaRPr lang="pl-PL" sz="16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pl-PL" sz="1600" dirty="0">
                <a:latin typeface="Consolas" pitchFamily="49" charset="0"/>
                <a:cs typeface="Consolas" pitchFamily="49" charset="0"/>
              </a:rPr>
              <a:t>2 ? SW 0:00 [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keventd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pl-PL" sz="1600" dirty="0">
                <a:latin typeface="Consolas" pitchFamily="49" charset="0"/>
                <a:cs typeface="Consolas" pitchFamily="49" charset="0"/>
              </a:rPr>
              <a:t>...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pl-PL" sz="1600" dirty="0">
                <a:latin typeface="Consolas" pitchFamily="49" charset="0"/>
                <a:cs typeface="Consolas" pitchFamily="49" charset="0"/>
              </a:rPr>
              <a:t>1262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pts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/1 S 0:00 /bin/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bash</a:t>
            </a:r>
            <a:endParaRPr lang="pl-PL" sz="16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pl-PL" sz="1600" dirty="0">
                <a:latin typeface="Consolas" pitchFamily="49" charset="0"/>
                <a:cs typeface="Consolas" pitchFamily="49" charset="0"/>
              </a:rPr>
              <a:t>1273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pts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/2 S 0:00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su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 -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pl-PL" sz="1600" dirty="0">
                <a:latin typeface="Consolas" pitchFamily="49" charset="0"/>
                <a:cs typeface="Consolas" pitchFamily="49" charset="0"/>
              </a:rPr>
              <a:t>1274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pts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/2 S 0:00 -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bash</a:t>
            </a:r>
            <a:endParaRPr lang="pl-PL" sz="16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pl-PL" sz="1600" dirty="0">
                <a:latin typeface="Consolas" pitchFamily="49" charset="0"/>
                <a:cs typeface="Consolas" pitchFamily="49" charset="0"/>
              </a:rPr>
              <a:t>1465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pts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/1 S 0:01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emacs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Makefile</a:t>
            </a:r>
            <a:endParaRPr lang="pl-PL" sz="16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pl-PL" sz="1600" dirty="0">
                <a:latin typeface="Consolas" pitchFamily="49" charset="0"/>
                <a:cs typeface="Consolas" pitchFamily="49" charset="0"/>
              </a:rPr>
              <a:t>1514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pts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/1 R 0:00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ps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 –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ax</a:t>
            </a:r>
            <a:endParaRPr lang="pl-PL" sz="1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647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e</a:t>
            </a:r>
            <a:r>
              <a:rPr lang="pl-PL" dirty="0" err="1" smtClean="0"/>
              <a:t>xec</a:t>
            </a:r>
            <a:r>
              <a:rPr lang="pl-PL" dirty="0" smtClean="0"/>
              <a:t>*()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14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74576" y="1268760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unistd.h</a:t>
            </a:r>
            <a:r>
              <a:rPr lang="pl-PL" dirty="0"/>
              <a:t>&gt;</a:t>
            </a:r>
          </a:p>
          <a:p>
            <a:r>
              <a:rPr lang="pl-PL" dirty="0"/>
              <a:t>char **</a:t>
            </a:r>
            <a:r>
              <a:rPr lang="pl-PL" dirty="0" err="1"/>
              <a:t>environ</a:t>
            </a:r>
            <a:r>
              <a:rPr lang="pl-PL" dirty="0"/>
              <a:t>;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execl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char *path, </a:t>
            </a:r>
            <a:r>
              <a:rPr lang="en-US" dirty="0" err="1"/>
              <a:t>const</a:t>
            </a:r>
            <a:r>
              <a:rPr lang="en-US" dirty="0"/>
              <a:t> char *arg0, ..., (char *)0);</a:t>
            </a:r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execlp</a:t>
            </a:r>
            <a:r>
              <a:rPr lang="pl-PL" dirty="0"/>
              <a:t>(</a:t>
            </a:r>
            <a:r>
              <a:rPr lang="pl-PL" dirty="0" err="1"/>
              <a:t>const</a:t>
            </a:r>
            <a:r>
              <a:rPr lang="pl-PL" dirty="0"/>
              <a:t> char </a:t>
            </a:r>
            <a:r>
              <a:rPr lang="pl-PL" dirty="0" smtClean="0"/>
              <a:t>*</a:t>
            </a:r>
            <a:r>
              <a:rPr lang="pl-PL" dirty="0" err="1" smtClean="0"/>
              <a:t>path</a:t>
            </a:r>
            <a:r>
              <a:rPr lang="pl-PL" dirty="0" smtClean="0"/>
              <a:t>, </a:t>
            </a:r>
            <a:r>
              <a:rPr lang="pl-PL" dirty="0" err="1"/>
              <a:t>const</a:t>
            </a:r>
            <a:r>
              <a:rPr lang="pl-PL" dirty="0"/>
              <a:t> char *arg0, ..., (char *)0);</a:t>
            </a:r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execle</a:t>
            </a:r>
            <a:r>
              <a:rPr lang="pl-PL" dirty="0"/>
              <a:t>(</a:t>
            </a:r>
            <a:r>
              <a:rPr lang="pl-PL" dirty="0" err="1"/>
              <a:t>const</a:t>
            </a:r>
            <a:r>
              <a:rPr lang="pl-PL" dirty="0"/>
              <a:t> char *</a:t>
            </a:r>
            <a:r>
              <a:rPr lang="pl-PL" dirty="0" err="1"/>
              <a:t>path</a:t>
            </a:r>
            <a:r>
              <a:rPr lang="pl-PL" dirty="0"/>
              <a:t>, </a:t>
            </a:r>
            <a:r>
              <a:rPr lang="pl-PL" dirty="0" err="1"/>
              <a:t>const</a:t>
            </a:r>
            <a:r>
              <a:rPr lang="pl-PL" dirty="0"/>
              <a:t> char *arg0, ..., (char *)0, char *</a:t>
            </a:r>
            <a:r>
              <a:rPr lang="pl-PL" dirty="0" err="1" smtClean="0"/>
              <a:t>const</a:t>
            </a:r>
            <a:r>
              <a:rPr lang="pl-PL" dirty="0" smtClean="0"/>
              <a:t> </a:t>
            </a:r>
            <a:r>
              <a:rPr lang="pl-PL" dirty="0" err="1" smtClean="0"/>
              <a:t>envp</a:t>
            </a:r>
            <a:r>
              <a:rPr lang="pl-PL" dirty="0"/>
              <a:t>[]);</a:t>
            </a:r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execv</a:t>
            </a:r>
            <a:r>
              <a:rPr lang="pl-PL" dirty="0"/>
              <a:t>(</a:t>
            </a:r>
            <a:r>
              <a:rPr lang="pl-PL" dirty="0" err="1"/>
              <a:t>const</a:t>
            </a:r>
            <a:r>
              <a:rPr lang="pl-PL" dirty="0"/>
              <a:t> char *</a:t>
            </a:r>
            <a:r>
              <a:rPr lang="pl-PL" dirty="0" err="1"/>
              <a:t>path</a:t>
            </a:r>
            <a:r>
              <a:rPr lang="pl-PL" dirty="0"/>
              <a:t>, char *</a:t>
            </a:r>
            <a:r>
              <a:rPr lang="pl-PL" dirty="0" err="1"/>
              <a:t>const</a:t>
            </a:r>
            <a:r>
              <a:rPr lang="pl-PL" dirty="0"/>
              <a:t> </a:t>
            </a:r>
            <a:r>
              <a:rPr lang="pl-PL" dirty="0" err="1"/>
              <a:t>argv</a:t>
            </a:r>
            <a:r>
              <a:rPr lang="pl-PL" dirty="0"/>
              <a:t>[]);</a:t>
            </a:r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execvp</a:t>
            </a:r>
            <a:r>
              <a:rPr lang="pl-PL" dirty="0"/>
              <a:t>(</a:t>
            </a:r>
            <a:r>
              <a:rPr lang="pl-PL" dirty="0" err="1"/>
              <a:t>const</a:t>
            </a:r>
            <a:r>
              <a:rPr lang="pl-PL" dirty="0"/>
              <a:t> char </a:t>
            </a:r>
            <a:r>
              <a:rPr lang="pl-PL" dirty="0" smtClean="0"/>
              <a:t>*</a:t>
            </a:r>
            <a:r>
              <a:rPr lang="pl-PL" dirty="0" err="1" smtClean="0"/>
              <a:t>path</a:t>
            </a:r>
            <a:r>
              <a:rPr lang="pl-PL" dirty="0" smtClean="0"/>
              <a:t>, </a:t>
            </a:r>
            <a:r>
              <a:rPr lang="pl-PL" dirty="0"/>
              <a:t>char *</a:t>
            </a:r>
            <a:r>
              <a:rPr lang="pl-PL" dirty="0" err="1"/>
              <a:t>const</a:t>
            </a:r>
            <a:r>
              <a:rPr lang="pl-PL" dirty="0"/>
              <a:t> </a:t>
            </a:r>
            <a:r>
              <a:rPr lang="pl-PL" dirty="0" err="1"/>
              <a:t>argv</a:t>
            </a:r>
            <a:r>
              <a:rPr lang="pl-PL" dirty="0"/>
              <a:t>[]);</a:t>
            </a:r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execve</a:t>
            </a:r>
            <a:r>
              <a:rPr lang="pl-PL" dirty="0"/>
              <a:t>(</a:t>
            </a:r>
            <a:r>
              <a:rPr lang="pl-PL" dirty="0" err="1"/>
              <a:t>const</a:t>
            </a:r>
            <a:r>
              <a:rPr lang="pl-PL" dirty="0"/>
              <a:t> char *</a:t>
            </a:r>
            <a:r>
              <a:rPr lang="pl-PL" dirty="0" err="1"/>
              <a:t>path</a:t>
            </a:r>
            <a:r>
              <a:rPr lang="pl-PL" dirty="0"/>
              <a:t>, char *</a:t>
            </a:r>
            <a:r>
              <a:rPr lang="pl-PL" dirty="0" err="1"/>
              <a:t>const</a:t>
            </a:r>
            <a:r>
              <a:rPr lang="pl-PL" dirty="0"/>
              <a:t> </a:t>
            </a:r>
            <a:r>
              <a:rPr lang="pl-PL" dirty="0" err="1"/>
              <a:t>argv</a:t>
            </a:r>
            <a:r>
              <a:rPr lang="pl-PL" dirty="0"/>
              <a:t>[], char *</a:t>
            </a:r>
            <a:r>
              <a:rPr lang="pl-PL" dirty="0" err="1"/>
              <a:t>const</a:t>
            </a:r>
            <a:r>
              <a:rPr lang="pl-PL" dirty="0"/>
              <a:t> </a:t>
            </a:r>
            <a:r>
              <a:rPr lang="pl-PL" dirty="0" err="1"/>
              <a:t>envp</a:t>
            </a:r>
            <a:r>
              <a:rPr lang="pl-PL" dirty="0" smtClean="0"/>
              <a:t>[]);</a:t>
            </a:r>
          </a:p>
          <a:p>
            <a:endParaRPr lang="pl-PL" dirty="0"/>
          </a:p>
          <a:p>
            <a:pPr marL="285750" indent="-285750">
              <a:buFont typeface="Arial" pitchFamily="34" charset="0"/>
              <a:buChar char="•"/>
            </a:pPr>
            <a:r>
              <a:rPr lang="pl-PL" dirty="0" err="1"/>
              <a:t>p</a:t>
            </a:r>
            <a:r>
              <a:rPr lang="pl-PL" dirty="0" err="1" smtClean="0"/>
              <a:t>ath</a:t>
            </a:r>
            <a:r>
              <a:rPr lang="pl-PL" dirty="0" smtClean="0"/>
              <a:t> – nazwa programu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/>
              <a:t>a</a:t>
            </a:r>
            <a:r>
              <a:rPr lang="pl-PL" dirty="0" smtClean="0"/>
              <a:t>rg0 … </a:t>
            </a:r>
            <a:r>
              <a:rPr lang="pl-PL" dirty="0" err="1" smtClean="0"/>
              <a:t>argn</a:t>
            </a:r>
            <a:r>
              <a:rPr lang="pl-PL" dirty="0" smtClean="0"/>
              <a:t> – argumenty programu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dla wersji funkcji </a:t>
            </a:r>
            <a:r>
              <a:rPr lang="pl-PL" dirty="0" err="1" smtClean="0"/>
              <a:t>execv</a:t>
            </a:r>
            <a:r>
              <a:rPr lang="pl-PL" dirty="0" smtClean="0"/>
              <a:t> – argumenty mogą być przekazane przez tablicę </a:t>
            </a:r>
            <a:r>
              <a:rPr lang="pl-PL" dirty="0" err="1" smtClean="0"/>
              <a:t>argv</a:t>
            </a:r>
            <a:endParaRPr lang="pl-PL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Funkcje z przyrostkiem p przeszukują zmienną środowiskową PATH (echo $PATH)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Zmienna </a:t>
            </a:r>
            <a:r>
              <a:rPr lang="pl-PL" dirty="0" err="1" smtClean="0"/>
              <a:t>environ</a:t>
            </a:r>
            <a:r>
              <a:rPr lang="pl-PL" dirty="0" smtClean="0"/>
              <a:t> może zawierać wartość nowego środowiska programu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W funkcjach </a:t>
            </a:r>
            <a:r>
              <a:rPr lang="pl-PL" dirty="0" err="1" smtClean="0"/>
              <a:t>execle</a:t>
            </a:r>
            <a:r>
              <a:rPr lang="pl-PL" dirty="0" smtClean="0"/>
              <a:t> i </a:t>
            </a:r>
            <a:r>
              <a:rPr lang="pl-PL" dirty="0" err="1" smtClean="0"/>
              <a:t>execve</a:t>
            </a:r>
            <a:r>
              <a:rPr lang="pl-PL" dirty="0" smtClean="0"/>
              <a:t> jest dodatkowa zmienna do przekazania tablicy ciągów, która zostanie wykorzystana jako nowe środowisko programu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6462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3408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Zastępowanie procesu (2)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Jeśli wystąpiło „zastąpienie” procesu to PID procesu jest taki sam jak procesu, w którym nastąpiło wywołanie funkcji </a:t>
            </a:r>
            <a:r>
              <a:rPr lang="pl-PL" dirty="0" err="1" smtClean="0"/>
              <a:t>exex</a:t>
            </a:r>
            <a:r>
              <a:rPr lang="pl-PL" dirty="0" smtClean="0"/>
              <a:t>*</a:t>
            </a:r>
          </a:p>
          <a:p>
            <a:pPr algn="just"/>
            <a:r>
              <a:rPr lang="pl-PL" dirty="0" smtClean="0"/>
              <a:t>Efekt jest taki, jakby program rozpoczął wykonywać nowy kod z nowego pliku wykonywalnego, określonego w argumentach funkcji </a:t>
            </a:r>
            <a:r>
              <a:rPr lang="pl-PL" dirty="0" err="1" smtClean="0"/>
              <a:t>exec</a:t>
            </a:r>
            <a:r>
              <a:rPr lang="pl-PL" dirty="0" smtClean="0"/>
              <a:t>*</a:t>
            </a:r>
          </a:p>
          <a:p>
            <a:pPr algn="just"/>
            <a:r>
              <a:rPr lang="pl-PL" dirty="0" smtClean="0"/>
              <a:t>Funkcje </a:t>
            </a:r>
            <a:r>
              <a:rPr lang="pl-PL" dirty="0" err="1" smtClean="0"/>
              <a:t>exec</a:t>
            </a:r>
            <a:r>
              <a:rPr lang="pl-PL" dirty="0" smtClean="0"/>
              <a:t>* zwykle nie powracają, chyba, że wystąpi błąd. Wtedy funkcja zwraca wartość -1 i ustawiana jest zmienna </a:t>
            </a:r>
            <a:r>
              <a:rPr lang="pl-PL" b="1" dirty="0" err="1" smtClean="0"/>
              <a:t>errno</a:t>
            </a:r>
            <a:r>
              <a:rPr lang="pl-PL" dirty="0" smtClean="0"/>
              <a:t>. </a:t>
            </a:r>
          </a:p>
          <a:p>
            <a:pPr algn="just"/>
            <a:r>
              <a:rPr lang="pl-PL" dirty="0" smtClean="0"/>
              <a:t>Nowy proces uruchomiony przez </a:t>
            </a:r>
            <a:r>
              <a:rPr lang="pl-PL" dirty="0" err="1" smtClean="0"/>
              <a:t>exec</a:t>
            </a:r>
            <a:r>
              <a:rPr lang="pl-PL" dirty="0" smtClean="0"/>
              <a:t>* dziedziczy między innymi deskryptory pliku. Zamykane są natomiast wszystkie strumienie katalogowe, otwarte w pierwotnym procesie.  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541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63408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Na marginesie: zmienna </a:t>
            </a:r>
            <a:r>
              <a:rPr lang="pl-PL" b="1" dirty="0" err="1" smtClean="0"/>
              <a:t>errno</a:t>
            </a:r>
            <a:endParaRPr lang="pl-PL" b="1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16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323528" y="1196752"/>
            <a:ext cx="856895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stdio.h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sz="1600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stdlib.h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pl-PL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pl-PL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&lt;</a:t>
            </a:r>
            <a:r>
              <a:rPr lang="pl-PL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errno.h</a:t>
            </a:r>
            <a:r>
              <a:rPr lang="pl-PL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main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, char **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pl-PL" sz="1600" dirty="0" smtClean="0">
                <a:latin typeface="Consolas" pitchFamily="49" charset="0"/>
                <a:cs typeface="Consolas" pitchFamily="49" charset="0"/>
              </a:rPr>
              <a:t>{ 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files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 - 1;</a:t>
            </a:r>
          </a:p>
          <a:p>
            <a:r>
              <a:rPr lang="pl-PL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FILE *file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;   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char *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fname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;  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 i;</a:t>
            </a:r>
          </a:p>
          <a:p>
            <a:r>
              <a:rPr lang="pl-PL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if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 (!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files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) 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{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fprintf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stderr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, "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Usage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: %s &lt;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files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&gt;\n",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[0]);</a:t>
            </a:r>
          </a:p>
          <a:p>
            <a:r>
              <a:rPr lang="pl-PL" sz="1600" dirty="0"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return 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1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;}</a:t>
            </a:r>
            <a:endParaRPr lang="pl-PL" sz="1600" dirty="0">
              <a:latin typeface="Consolas" pitchFamily="49" charset="0"/>
              <a:cs typeface="Consolas" pitchFamily="49" charset="0"/>
            </a:endParaRPr>
          </a:p>
          <a:p>
            <a:r>
              <a:rPr lang="pl-PL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for (i = 1; i &lt;=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files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; ++i) {</a:t>
            </a:r>
          </a:p>
          <a:p>
            <a:r>
              <a:rPr lang="pl-PL" sz="1600" dirty="0">
                <a:latin typeface="Consolas" pitchFamily="49" charset="0"/>
                <a:cs typeface="Consolas" pitchFamily="49" charset="0"/>
              </a:rPr>
              <a:t>   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	</a:t>
            </a:r>
            <a:r>
              <a:rPr lang="pl-PL" sz="1600" dirty="0" err="1" smtClean="0">
                <a:latin typeface="Consolas" pitchFamily="49" charset="0"/>
                <a:cs typeface="Consolas" pitchFamily="49" charset="0"/>
              </a:rPr>
              <a:t>fname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[i];</a:t>
            </a:r>
          </a:p>
          <a:p>
            <a:r>
              <a:rPr lang="pl-PL" sz="16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file 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fopen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fname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, "r");</a:t>
            </a:r>
          </a:p>
          <a:p>
            <a:r>
              <a:rPr lang="pl-PL" sz="16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pl-PL" sz="1600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(file == NULL) {</a:t>
            </a:r>
          </a:p>
          <a:p>
            <a:r>
              <a:rPr lang="pl-PL" sz="16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fprintf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stderr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, "Error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while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trying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 to open '%s': %s\n",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fname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pl-PL" sz="16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pl-PL" sz="1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strerror</a:t>
            </a:r>
            <a:r>
              <a:rPr lang="pl-PL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pl-PL" sz="1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errno</a:t>
            </a:r>
            <a:r>
              <a:rPr lang="pl-PL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);} </a:t>
            </a:r>
          </a:p>
          <a:p>
            <a:r>
              <a:rPr lang="pl-PL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pl-PL" sz="1600" dirty="0" err="1" smtClean="0">
                <a:latin typeface="Consolas" pitchFamily="49" charset="0"/>
                <a:cs typeface="Consolas" pitchFamily="49" charset="0"/>
              </a:rPr>
              <a:t>else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{ 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fprintf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 (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stderr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, "'%s'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opened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successfully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\n",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fname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sz="1600" dirty="0"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pl-PL" sz="1600" dirty="0" err="1" smtClean="0">
                <a:latin typeface="Consolas" pitchFamily="49" charset="0"/>
                <a:cs typeface="Consolas" pitchFamily="49" charset="0"/>
              </a:rPr>
              <a:t>fclose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(file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);}</a:t>
            </a:r>
            <a:endParaRPr lang="pl-PL" sz="1600" dirty="0">
              <a:latin typeface="Consolas" pitchFamily="49" charset="0"/>
              <a:cs typeface="Consolas" pitchFamily="49" charset="0"/>
            </a:endParaRPr>
          </a:p>
          <a:p>
            <a:r>
              <a:rPr lang="pl-PL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pl-PL" sz="1600" dirty="0">
              <a:latin typeface="Consolas" pitchFamily="49" charset="0"/>
              <a:cs typeface="Consolas" pitchFamily="49" charset="0"/>
            </a:endParaRPr>
          </a:p>
          <a:p>
            <a:r>
              <a:rPr lang="pl-PL" sz="1600" dirty="0">
                <a:latin typeface="Consolas" pitchFamily="49" charset="0"/>
                <a:cs typeface="Consolas" pitchFamily="49" charset="0"/>
              </a:rPr>
              <a:t>        return 0;</a:t>
            </a:r>
          </a:p>
          <a:p>
            <a:r>
              <a:rPr lang="pl-PL" sz="16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80343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706090"/>
          </a:xfrm>
        </p:spPr>
        <p:txBody>
          <a:bodyPr/>
          <a:lstStyle/>
          <a:p>
            <a:r>
              <a:rPr lang="pl-PL" sz="4000" dirty="0">
                <a:solidFill>
                  <a:prstClr val="black"/>
                </a:solidFill>
              </a:rPr>
              <a:t>Duplikowanie </a:t>
            </a:r>
            <a:r>
              <a:rPr lang="pl-PL" sz="4000" dirty="0" smtClean="0">
                <a:solidFill>
                  <a:prstClr val="black"/>
                </a:solidFill>
              </a:rPr>
              <a:t>procesu (1)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17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4572000" y="2695011"/>
            <a:ext cx="4392488" cy="37583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pid_t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new_pid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new_pid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= fork();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switch(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new_pid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case -1 : /* Error */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break;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case 0 : /* We are child */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break;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default : /* We are parent */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break;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}</a:t>
            </a:r>
            <a:endParaRPr lang="pl-PL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1249288" y="1268760"/>
            <a:ext cx="6923112" cy="122413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sz="2000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sz="20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sz="2000" dirty="0" err="1">
                <a:latin typeface="Consolas" pitchFamily="49" charset="0"/>
                <a:cs typeface="Consolas" pitchFamily="49" charset="0"/>
              </a:rPr>
              <a:t>sys</a:t>
            </a:r>
            <a:r>
              <a:rPr lang="pl-PL" sz="2000" dirty="0">
                <a:latin typeface="Consolas" pitchFamily="49" charset="0"/>
                <a:cs typeface="Consolas" pitchFamily="49" charset="0"/>
              </a:rPr>
              <a:t>/</a:t>
            </a:r>
            <a:r>
              <a:rPr lang="pl-PL" sz="2000" dirty="0" err="1">
                <a:latin typeface="Consolas" pitchFamily="49" charset="0"/>
                <a:cs typeface="Consolas" pitchFamily="49" charset="0"/>
              </a:rPr>
              <a:t>types.h</a:t>
            </a:r>
            <a:r>
              <a:rPr lang="pl-PL" sz="20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r>
              <a:rPr lang="pl-PL" sz="2000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sz="2000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sz="20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sz="2000" dirty="0" err="1">
                <a:latin typeface="Consolas" pitchFamily="49" charset="0"/>
                <a:cs typeface="Consolas" pitchFamily="49" charset="0"/>
              </a:rPr>
              <a:t>unistd.h</a:t>
            </a:r>
            <a:r>
              <a:rPr lang="pl-PL" sz="20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r>
              <a:rPr lang="pl-PL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pid_t</a:t>
            </a:r>
            <a:r>
              <a:rPr lang="pl-PL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fork</a:t>
            </a:r>
            <a:r>
              <a:rPr lang="pl-PL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pl-PL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pl-PL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55" y="2996952"/>
            <a:ext cx="4278629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529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56207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Duplikowanie procesu (2)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Wywołanie systemowe tworzy nowy proces potomny, który jest identyczny z procesem wywołującym, ale posiada unikatowy PID, a jego PPID jest ustawiany na proces wywołujący.</a:t>
            </a:r>
          </a:p>
          <a:p>
            <a:r>
              <a:rPr lang="pl-PL" dirty="0" smtClean="0"/>
              <a:t>Nowy proces wywołujący </a:t>
            </a:r>
            <a:r>
              <a:rPr lang="pl-PL" u="sng" dirty="0" smtClean="0"/>
              <a:t>dziedziczy</a:t>
            </a:r>
            <a:r>
              <a:rPr lang="pl-PL" dirty="0" smtClean="0"/>
              <a:t> po procesie macierzystym</a:t>
            </a:r>
          </a:p>
          <a:p>
            <a:pPr lvl="1"/>
            <a:r>
              <a:rPr lang="pl-PL" dirty="0" smtClean="0"/>
              <a:t>Przestrzeń danych (zmienne)</a:t>
            </a:r>
          </a:p>
          <a:p>
            <a:pPr lvl="1"/>
            <a:r>
              <a:rPr lang="pl-PL" dirty="0" smtClean="0"/>
              <a:t>Otwarte deskryptory i strumienie katalogowe</a:t>
            </a:r>
          </a:p>
          <a:p>
            <a:r>
              <a:rPr lang="pl-PL" dirty="0" smtClean="0"/>
              <a:t>Wywołanie </a:t>
            </a:r>
            <a:r>
              <a:rPr lang="pl-PL" dirty="0" err="1" smtClean="0"/>
              <a:t>fork</a:t>
            </a:r>
            <a:r>
              <a:rPr lang="pl-PL" dirty="0" smtClean="0"/>
              <a:t> w procesie macierzystym zwraca PID nowego procesu potomnego</a:t>
            </a:r>
          </a:p>
          <a:p>
            <a:r>
              <a:rPr lang="pl-PL" dirty="0" smtClean="0"/>
              <a:t>Nowy proces pracuje dokładnie tak samo, jak oryginał, ale w procesie potomnym </a:t>
            </a:r>
            <a:r>
              <a:rPr lang="pl-PL" dirty="0" err="1" smtClean="0"/>
              <a:t>fork</a:t>
            </a:r>
            <a:r>
              <a:rPr lang="pl-PL" dirty="0" smtClean="0"/>
              <a:t> zwraca zero (dzięki temu procesy mogą rozróżnić, który jest który)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79654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pl-PL" sz="3200" dirty="0" smtClean="0"/>
              <a:t>Duplikowanie procesu – przykładowa aplikacja</a:t>
            </a:r>
            <a:endParaRPr lang="pl-PL" sz="32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19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467544" y="832058"/>
            <a:ext cx="7920880" cy="59093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sys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/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types.h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unistd.h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stdio.h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main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{	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pid_t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pid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n;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	char 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*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message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(“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fork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program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starting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\n”);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l-PL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pid</a:t>
            </a:r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pl-PL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fork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switch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pid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	{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	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case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-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1:	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perror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(“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fork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failed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”);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				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exit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(1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case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0:		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message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= “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This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is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the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child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”;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				n 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= 5;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				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break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default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:	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message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= “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This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is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the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parent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”;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				n 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= 3;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				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break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}	for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(; n &gt; 0; n--) {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puts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message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);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sleep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(1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	}</a:t>
            </a:r>
            <a:endParaRPr lang="pl-PL" dirty="0">
              <a:latin typeface="Consolas" pitchFamily="49" charset="0"/>
              <a:cs typeface="Consolas" pitchFamily="49" charset="0"/>
            </a:endParaRP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exit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(0);}</a:t>
            </a:r>
            <a:endParaRPr lang="pl-PL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34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POSIX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Standard POSIX służy ujednoliceniu systemów rodziny Unix</a:t>
            </a:r>
          </a:p>
          <a:p>
            <a:r>
              <a:rPr lang="pl-PL" dirty="0" smtClean="0"/>
              <a:t>Od systemów zgodnych z POSIX oczekuje się, że nie będzie potrzeby wprowadzania żadnych modyfikacji w kodach źródłowych aplikacji dla nich przygotowanych żeby dokonać przeniesienia aplikacji.</a:t>
            </a:r>
          </a:p>
          <a:p>
            <a:r>
              <a:rPr lang="pl-PL" dirty="0" smtClean="0"/>
              <a:t>Oznacza to, że wszystkie systemy operacyjne zgodne ze standardem POSIX będą oferować funkcje o tych samych nazwach realizujące taką samą funkcjonalność w </a:t>
            </a:r>
            <a:r>
              <a:rPr lang="pl-PL" smtClean="0"/>
              <a:t>systemie</a:t>
            </a:r>
            <a:r>
              <a:rPr lang="pl-PL" smtClean="0"/>
              <a:t>.</a:t>
            </a:r>
            <a:endParaRPr lang="pl-PL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222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6207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Rezultat działania programu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20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467544" y="1268760"/>
            <a:ext cx="4572000" cy="286232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en-US" dirty="0"/>
              <a:t>$ ./fork1</a:t>
            </a:r>
          </a:p>
          <a:p>
            <a:r>
              <a:rPr lang="en-US" dirty="0"/>
              <a:t>fork program starting</a:t>
            </a:r>
          </a:p>
          <a:p>
            <a:r>
              <a:rPr lang="en-US" dirty="0"/>
              <a:t>This is the parent</a:t>
            </a:r>
          </a:p>
          <a:p>
            <a:r>
              <a:rPr lang="en-US" dirty="0"/>
              <a:t>This is the child</a:t>
            </a:r>
          </a:p>
          <a:p>
            <a:r>
              <a:rPr lang="en-US" dirty="0"/>
              <a:t>This is the parent</a:t>
            </a:r>
          </a:p>
          <a:p>
            <a:r>
              <a:rPr lang="en-US" dirty="0"/>
              <a:t>This is the child</a:t>
            </a:r>
          </a:p>
          <a:p>
            <a:r>
              <a:rPr lang="en-US" dirty="0"/>
              <a:t>This is the parent</a:t>
            </a:r>
          </a:p>
          <a:p>
            <a:r>
              <a:rPr lang="en-US" dirty="0"/>
              <a:t>This is the child</a:t>
            </a: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$ This is the child</a:t>
            </a: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This is the child</a:t>
            </a:r>
            <a:endParaRPr lang="pl-P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539552" y="4581128"/>
            <a:ext cx="73033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Program działa jako 2 procesy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Proces potomny wysyła komunikat 5 razy, macierzysty -3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Proces macierzysty kończy działanie przed zakończeniem procesu dziecka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W komunikaty wmieszał się znak powłoki…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7417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56207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Oczekiwanie na proces (1)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21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23528" y="1137518"/>
            <a:ext cx="34563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sys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/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types.h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sys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/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wait.h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pid_t</a:t>
            </a:r>
            <a:r>
              <a:rPr lang="pl-PL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wait</a:t>
            </a:r>
            <a:r>
              <a:rPr lang="pl-PL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pl-PL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pl-PL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*</a:t>
            </a:r>
            <a:r>
              <a:rPr lang="pl-PL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stat_val</a:t>
            </a:r>
            <a:r>
              <a:rPr lang="pl-PL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  <a:endParaRPr lang="pl-PL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01757" y="2598107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Gdy </a:t>
            </a:r>
            <a:r>
              <a:rPr lang="pl-PL" dirty="0"/>
              <a:t>proces potomny nie zakończył się funkcja </a:t>
            </a:r>
            <a:r>
              <a:rPr lang="pl-PL" dirty="0" err="1"/>
              <a:t>wait</a:t>
            </a:r>
            <a:r>
              <a:rPr lang="pl-PL" dirty="0"/>
              <a:t> </a:t>
            </a:r>
            <a:r>
              <a:rPr lang="pl-PL" dirty="0" smtClean="0"/>
              <a:t>powoduje zablokowanie </a:t>
            </a:r>
            <a:r>
              <a:rPr lang="pl-PL" dirty="0"/>
              <a:t>procesu macierzystego aż do zakończenia się </a:t>
            </a:r>
            <a:r>
              <a:rPr lang="pl-PL" dirty="0" smtClean="0"/>
              <a:t>procesu potomnego</a:t>
            </a:r>
            <a:r>
              <a:rPr lang="pl-PL" dirty="0"/>
              <a:t>. </a:t>
            </a:r>
            <a:r>
              <a:rPr lang="pl-PL" dirty="0" smtClean="0"/>
              <a:t>Gdy </a:t>
            </a:r>
            <a:r>
              <a:rPr lang="pl-PL" dirty="0"/>
              <a:t>ten się zakończy zwracany jest jego PID oraz </a:t>
            </a:r>
            <a:r>
              <a:rPr lang="pl-PL" dirty="0" smtClean="0"/>
              <a:t>status</a:t>
            </a:r>
            <a:endParaRPr lang="pl-PL" dirty="0"/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Gdy </a:t>
            </a:r>
            <a:r>
              <a:rPr lang="pl-PL" dirty="0"/>
              <a:t>proces potomny zakończył się zanim wykonano funkcję </a:t>
            </a:r>
            <a:r>
              <a:rPr lang="pl-PL" dirty="0" err="1" smtClean="0"/>
              <a:t>wait</a:t>
            </a:r>
            <a:r>
              <a:rPr lang="pl-PL" dirty="0" smtClean="0"/>
              <a:t> nie </a:t>
            </a:r>
            <a:r>
              <a:rPr lang="pl-PL" dirty="0"/>
              <a:t>występuje blokada procesu macierzystego. Funkcja zwraca </a:t>
            </a:r>
            <a:r>
              <a:rPr lang="pl-PL" dirty="0" smtClean="0"/>
              <a:t>PID zakończonego </a:t>
            </a:r>
            <a:r>
              <a:rPr lang="pl-PL" dirty="0"/>
              <a:t>procesu oraz jego </a:t>
            </a:r>
            <a:r>
              <a:rPr lang="pl-PL" dirty="0" smtClean="0"/>
              <a:t>status</a:t>
            </a:r>
            <a:endParaRPr lang="pl-PL" dirty="0"/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Gdy </a:t>
            </a:r>
            <a:r>
              <a:rPr lang="pl-PL" dirty="0"/>
              <a:t>brak jakichkolwiek procesów potomnych funkcja </a:t>
            </a:r>
            <a:r>
              <a:rPr lang="pl-PL" dirty="0" err="1"/>
              <a:t>wait</a:t>
            </a:r>
            <a:r>
              <a:rPr lang="pl-PL" dirty="0"/>
              <a:t> zwraca </a:t>
            </a:r>
            <a:r>
              <a:rPr lang="pl-PL" dirty="0" smtClean="0"/>
              <a:t>–1.</a:t>
            </a:r>
            <a:endParaRPr lang="pl-PL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757" y="1614126"/>
            <a:ext cx="4071981" cy="423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38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90066"/>
          </a:xfrm>
        </p:spPr>
        <p:txBody>
          <a:bodyPr>
            <a:noAutofit/>
          </a:bodyPr>
          <a:lstStyle/>
          <a:p>
            <a:r>
              <a:rPr lang="pl-PL" sz="2400" dirty="0" smtClean="0"/>
              <a:t>Odczytywanie statusu przechwyconego przez funkcję </a:t>
            </a:r>
            <a:r>
              <a:rPr lang="pl-PL" sz="2400" dirty="0" err="1" smtClean="0"/>
              <a:t>wait</a:t>
            </a:r>
            <a:endParaRPr lang="pl-PL" sz="24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7562261"/>
              </p:ext>
            </p:extLst>
          </p:nvPr>
        </p:nvGraphicFramePr>
        <p:xfrm>
          <a:off x="467544" y="1268760"/>
          <a:ext cx="8229600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5565304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Makro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Definicja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WIFEXITED(</a:t>
                      </a:r>
                      <a:r>
                        <a:rPr lang="pl-PL" dirty="0" err="1" smtClean="0"/>
                        <a:t>stat_val</a:t>
                      </a:r>
                      <a:r>
                        <a:rPr lang="pl-PL" dirty="0" smtClean="0"/>
                        <a:t>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Niezerowe, jeśli proces potomny</a:t>
                      </a:r>
                      <a:r>
                        <a:rPr lang="pl-PL" baseline="0" dirty="0" smtClean="0"/>
                        <a:t> normalnie zakończył pracę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WEXITSTATUS(</a:t>
                      </a:r>
                      <a:r>
                        <a:rPr lang="pl-PL" dirty="0" err="1" smtClean="0"/>
                        <a:t>stat_val</a:t>
                      </a:r>
                      <a:r>
                        <a:rPr lang="pl-PL" dirty="0" smtClean="0"/>
                        <a:t>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Jeśli WIFEXITED jest niezerowe, zwraca kod wyjściowy procesu potomnego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WIFSIGNALED(</a:t>
                      </a:r>
                      <a:r>
                        <a:rPr lang="pl-PL" dirty="0" err="1" smtClean="0"/>
                        <a:t>stat_val</a:t>
                      </a:r>
                      <a:r>
                        <a:rPr lang="pl-PL" dirty="0" smtClean="0"/>
                        <a:t>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Niezerowe, jeśli proces potomny zakończył pracę po otrzymaniu nie przechwyconego sygnału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WTERMSIG(</a:t>
                      </a:r>
                      <a:r>
                        <a:rPr lang="pl-PL" dirty="0" err="1" smtClean="0"/>
                        <a:t>stat_val</a:t>
                      </a:r>
                      <a:r>
                        <a:rPr lang="pl-PL" dirty="0" smtClean="0"/>
                        <a:t>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Jeśli WIFSIGNALED jest niezerowe, zwraca numer sygnału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WIFSTOPPED(</a:t>
                      </a:r>
                      <a:r>
                        <a:rPr lang="pl-PL" dirty="0" err="1" smtClean="0"/>
                        <a:t>stat_val</a:t>
                      </a:r>
                      <a:r>
                        <a:rPr lang="pl-PL" dirty="0" smtClean="0"/>
                        <a:t>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Niezerowe, jeśli proces potomny zatrzymał się po otrzymaniu sygnału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WSTOPSIG(</a:t>
                      </a:r>
                      <a:r>
                        <a:rPr lang="pl-PL" dirty="0" err="1" smtClean="0"/>
                        <a:t>stat_val</a:t>
                      </a:r>
                      <a:r>
                        <a:rPr lang="pl-PL" dirty="0" smtClean="0"/>
                        <a:t>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Jeśli WIFSTOPPED jest niezerowe, zwraca numer sygnału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73138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274042"/>
          </a:xfrm>
        </p:spPr>
        <p:txBody>
          <a:bodyPr>
            <a:noAutofit/>
          </a:bodyPr>
          <a:lstStyle/>
          <a:p>
            <a:r>
              <a:rPr lang="pl-PL" sz="2800" dirty="0" smtClean="0"/>
              <a:t>Zastosowanie </a:t>
            </a:r>
            <a:r>
              <a:rPr lang="pl-PL" sz="2800" dirty="0" err="1" smtClean="0"/>
              <a:t>wait</a:t>
            </a:r>
            <a:r>
              <a:rPr lang="pl-PL" sz="2800" dirty="0" smtClean="0"/>
              <a:t> – przykładowa aplikacja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23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44016" y="737398"/>
            <a:ext cx="4572000" cy="59093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sys</a:t>
            </a:r>
            <a:r>
              <a:rPr lang="pl-PL" dirty="0"/>
              <a:t>/</a:t>
            </a:r>
            <a:r>
              <a:rPr lang="pl-PL" dirty="0" err="1"/>
              <a:t>types.h</a:t>
            </a:r>
            <a:r>
              <a:rPr lang="pl-PL" dirty="0"/>
              <a:t>&gt;</a:t>
            </a:r>
          </a:p>
          <a:p>
            <a:r>
              <a:rPr lang="pl-PL" dirty="0">
                <a:solidFill>
                  <a:srgbClr val="FF0000"/>
                </a:solidFill>
              </a:rPr>
              <a:t>#</a:t>
            </a:r>
            <a:r>
              <a:rPr lang="pl-PL" dirty="0" err="1">
                <a:solidFill>
                  <a:srgbClr val="FF0000"/>
                </a:solidFill>
              </a:rPr>
              <a:t>include</a:t>
            </a:r>
            <a:r>
              <a:rPr lang="pl-PL" dirty="0">
                <a:solidFill>
                  <a:srgbClr val="FF0000"/>
                </a:solidFill>
              </a:rPr>
              <a:t> &lt;</a:t>
            </a:r>
            <a:r>
              <a:rPr lang="pl-PL" dirty="0" err="1">
                <a:solidFill>
                  <a:srgbClr val="FF0000"/>
                </a:solidFill>
              </a:rPr>
              <a:t>sys</a:t>
            </a:r>
            <a:r>
              <a:rPr lang="pl-PL" dirty="0">
                <a:solidFill>
                  <a:srgbClr val="FF0000"/>
                </a:solidFill>
              </a:rPr>
              <a:t>/</a:t>
            </a:r>
            <a:r>
              <a:rPr lang="pl-PL" dirty="0" err="1">
                <a:solidFill>
                  <a:srgbClr val="FF0000"/>
                </a:solidFill>
              </a:rPr>
              <a:t>wait.h</a:t>
            </a:r>
            <a:r>
              <a:rPr lang="pl-PL" dirty="0">
                <a:solidFill>
                  <a:srgbClr val="FF0000"/>
                </a:solidFill>
              </a:rPr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unistd.h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stdio.h</a:t>
            </a:r>
            <a:r>
              <a:rPr lang="pl-PL" dirty="0"/>
              <a:t>&gt;</a:t>
            </a:r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main</a:t>
            </a:r>
            <a:r>
              <a:rPr lang="pl-PL" dirty="0"/>
              <a:t>()</a:t>
            </a:r>
          </a:p>
          <a:p>
            <a:r>
              <a:rPr lang="pl-PL" dirty="0" smtClean="0"/>
              <a:t>{ </a:t>
            </a:r>
            <a:r>
              <a:rPr lang="pl-PL" dirty="0" err="1" smtClean="0"/>
              <a:t>pid_t</a:t>
            </a:r>
            <a:r>
              <a:rPr lang="pl-PL" dirty="0" smtClean="0"/>
              <a:t> </a:t>
            </a:r>
            <a:r>
              <a:rPr lang="pl-PL" dirty="0" err="1"/>
              <a:t>pid</a:t>
            </a:r>
            <a:r>
              <a:rPr lang="pl-PL" dirty="0" smtClean="0"/>
              <a:t>;  char </a:t>
            </a:r>
            <a:r>
              <a:rPr lang="pl-PL" dirty="0"/>
              <a:t>*</a:t>
            </a:r>
            <a:r>
              <a:rPr lang="pl-PL" dirty="0" err="1"/>
              <a:t>message</a:t>
            </a:r>
            <a:r>
              <a:rPr lang="pl-PL" dirty="0" smtClean="0"/>
              <a:t>;  </a:t>
            </a:r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/>
              <a:t>n;</a:t>
            </a:r>
          </a:p>
          <a:p>
            <a:r>
              <a:rPr lang="pl-PL" dirty="0" smtClean="0"/>
              <a:t>  </a:t>
            </a:r>
            <a:r>
              <a:rPr lang="pl-PL" dirty="0" err="1" smtClean="0">
                <a:solidFill>
                  <a:srgbClr val="FF0000"/>
                </a:solidFill>
              </a:rPr>
              <a:t>int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exit_code</a:t>
            </a:r>
            <a:r>
              <a:rPr lang="pl-PL" dirty="0">
                <a:solidFill>
                  <a:srgbClr val="FF0000"/>
                </a:solidFill>
              </a:rPr>
              <a:t>;</a:t>
            </a:r>
          </a:p>
          <a:p>
            <a:r>
              <a:rPr lang="pl-PL" dirty="0" smtClean="0"/>
              <a:t>  </a:t>
            </a:r>
            <a:r>
              <a:rPr lang="pl-PL" dirty="0" err="1" smtClean="0"/>
              <a:t>printf</a:t>
            </a:r>
            <a:r>
              <a:rPr lang="pl-PL" dirty="0"/>
              <a:t>(“</a:t>
            </a:r>
            <a:r>
              <a:rPr lang="pl-PL" dirty="0" err="1"/>
              <a:t>fork</a:t>
            </a:r>
            <a:r>
              <a:rPr lang="pl-PL" dirty="0"/>
              <a:t> program </a:t>
            </a:r>
            <a:r>
              <a:rPr lang="pl-PL" dirty="0" err="1"/>
              <a:t>starting</a:t>
            </a:r>
            <a:r>
              <a:rPr lang="pl-PL" dirty="0"/>
              <a:t>\n”);</a:t>
            </a:r>
          </a:p>
          <a:p>
            <a:r>
              <a:rPr lang="pl-PL" dirty="0" smtClean="0"/>
              <a:t>  </a:t>
            </a:r>
            <a:r>
              <a:rPr lang="pl-PL" dirty="0" err="1" smtClean="0"/>
              <a:t>pid</a:t>
            </a:r>
            <a:r>
              <a:rPr lang="pl-PL" dirty="0" smtClean="0"/>
              <a:t> </a:t>
            </a:r>
            <a:r>
              <a:rPr lang="pl-PL" dirty="0"/>
              <a:t>= </a:t>
            </a:r>
            <a:r>
              <a:rPr lang="pl-PL" dirty="0" err="1"/>
              <a:t>fork</a:t>
            </a:r>
            <a:r>
              <a:rPr lang="pl-PL" dirty="0"/>
              <a:t>();</a:t>
            </a:r>
          </a:p>
          <a:p>
            <a:r>
              <a:rPr lang="pl-PL" dirty="0" smtClean="0"/>
              <a:t> </a:t>
            </a:r>
            <a:r>
              <a:rPr lang="pl-PL" dirty="0" err="1" smtClean="0"/>
              <a:t>switch</a:t>
            </a:r>
            <a:r>
              <a:rPr lang="pl-PL" dirty="0" smtClean="0"/>
              <a:t>(</a:t>
            </a:r>
            <a:r>
              <a:rPr lang="pl-PL" dirty="0" err="1" smtClean="0"/>
              <a:t>pid</a:t>
            </a:r>
            <a:r>
              <a:rPr lang="pl-PL" dirty="0"/>
              <a:t>)</a:t>
            </a:r>
          </a:p>
          <a:p>
            <a:r>
              <a:rPr lang="pl-PL" dirty="0" smtClean="0"/>
              <a:t>{ </a:t>
            </a:r>
            <a:r>
              <a:rPr lang="pl-PL" dirty="0" err="1" smtClean="0"/>
              <a:t>case</a:t>
            </a:r>
            <a:r>
              <a:rPr lang="pl-PL" dirty="0" smtClean="0"/>
              <a:t> </a:t>
            </a:r>
            <a:r>
              <a:rPr lang="pl-PL" dirty="0"/>
              <a:t>-</a:t>
            </a:r>
            <a:r>
              <a:rPr lang="pl-PL" dirty="0" smtClean="0"/>
              <a:t>1:  </a:t>
            </a:r>
            <a:r>
              <a:rPr lang="pl-PL" dirty="0" err="1" smtClean="0"/>
              <a:t>perror</a:t>
            </a:r>
            <a:r>
              <a:rPr lang="pl-PL" dirty="0"/>
              <a:t>(“</a:t>
            </a:r>
            <a:r>
              <a:rPr lang="pl-PL" dirty="0" err="1"/>
              <a:t>fork</a:t>
            </a:r>
            <a:r>
              <a:rPr lang="pl-PL" dirty="0"/>
              <a:t> </a:t>
            </a:r>
            <a:r>
              <a:rPr lang="pl-PL" dirty="0" err="1"/>
              <a:t>failed</a:t>
            </a:r>
            <a:r>
              <a:rPr lang="pl-PL" dirty="0"/>
              <a:t>”);</a:t>
            </a:r>
          </a:p>
          <a:p>
            <a:r>
              <a:rPr lang="pl-PL" dirty="0" smtClean="0"/>
              <a:t>	</a:t>
            </a:r>
            <a:r>
              <a:rPr lang="pl-PL" dirty="0" err="1" smtClean="0"/>
              <a:t>exit</a:t>
            </a:r>
            <a:r>
              <a:rPr lang="pl-PL" dirty="0" smtClean="0"/>
              <a:t>(1</a:t>
            </a:r>
            <a:r>
              <a:rPr lang="pl-PL" dirty="0"/>
              <a:t>);</a:t>
            </a:r>
          </a:p>
          <a:p>
            <a:r>
              <a:rPr lang="pl-PL" dirty="0" smtClean="0"/>
              <a:t> </a:t>
            </a:r>
            <a:r>
              <a:rPr lang="pl-PL" dirty="0" err="1" smtClean="0"/>
              <a:t>case</a:t>
            </a:r>
            <a:r>
              <a:rPr lang="pl-PL" dirty="0" smtClean="0"/>
              <a:t> 0:    </a:t>
            </a:r>
            <a:r>
              <a:rPr lang="en-US" dirty="0" smtClean="0"/>
              <a:t>message </a:t>
            </a:r>
            <a:r>
              <a:rPr lang="en-US" dirty="0"/>
              <a:t>= “This is the child”;</a:t>
            </a:r>
          </a:p>
          <a:p>
            <a:r>
              <a:rPr lang="pl-PL" dirty="0" smtClean="0"/>
              <a:t>	n </a:t>
            </a:r>
            <a:r>
              <a:rPr lang="pl-PL" dirty="0"/>
              <a:t>= 5;</a:t>
            </a:r>
          </a:p>
          <a:p>
            <a:r>
              <a:rPr lang="pl-PL" dirty="0" smtClean="0"/>
              <a:t>	</a:t>
            </a:r>
            <a:r>
              <a:rPr lang="pl-PL" dirty="0" err="1" smtClean="0">
                <a:solidFill>
                  <a:srgbClr val="FF0000"/>
                </a:solidFill>
              </a:rPr>
              <a:t>exit_code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>
                <a:solidFill>
                  <a:srgbClr val="FF0000"/>
                </a:solidFill>
              </a:rPr>
              <a:t>= 37;</a:t>
            </a:r>
          </a:p>
          <a:p>
            <a:r>
              <a:rPr lang="pl-PL" dirty="0" smtClean="0"/>
              <a:t>	</a:t>
            </a:r>
            <a:r>
              <a:rPr lang="pl-PL" dirty="0" err="1" smtClean="0"/>
              <a:t>break</a:t>
            </a:r>
            <a:r>
              <a:rPr lang="pl-PL" dirty="0"/>
              <a:t>;</a:t>
            </a:r>
          </a:p>
          <a:p>
            <a:r>
              <a:rPr lang="pl-PL" dirty="0" err="1" smtClean="0"/>
              <a:t>default</a:t>
            </a:r>
            <a:r>
              <a:rPr lang="pl-PL" dirty="0" smtClean="0"/>
              <a:t>:    </a:t>
            </a:r>
            <a:r>
              <a:rPr lang="en-US" dirty="0" smtClean="0"/>
              <a:t>message </a:t>
            </a:r>
            <a:r>
              <a:rPr lang="en-US" dirty="0"/>
              <a:t>= “This is the parent”;</a:t>
            </a:r>
          </a:p>
          <a:p>
            <a:r>
              <a:rPr lang="pl-PL" dirty="0" smtClean="0"/>
              <a:t>	n </a:t>
            </a:r>
            <a:r>
              <a:rPr lang="pl-PL" dirty="0"/>
              <a:t>= 3;</a:t>
            </a:r>
          </a:p>
          <a:p>
            <a:r>
              <a:rPr lang="pl-PL" dirty="0" smtClean="0"/>
              <a:t>	</a:t>
            </a:r>
            <a:r>
              <a:rPr lang="pl-PL" dirty="0" err="1" smtClean="0">
                <a:solidFill>
                  <a:srgbClr val="FF0000"/>
                </a:solidFill>
              </a:rPr>
              <a:t>exit_code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>
                <a:solidFill>
                  <a:srgbClr val="FF0000"/>
                </a:solidFill>
              </a:rPr>
              <a:t>= 0;</a:t>
            </a:r>
          </a:p>
          <a:p>
            <a:r>
              <a:rPr lang="pl-PL" dirty="0" smtClean="0"/>
              <a:t>	</a:t>
            </a:r>
            <a:r>
              <a:rPr lang="pl-PL" dirty="0" err="1" smtClean="0"/>
              <a:t>break</a:t>
            </a:r>
            <a:r>
              <a:rPr lang="pl-PL" dirty="0"/>
              <a:t>;</a:t>
            </a:r>
          </a:p>
          <a:p>
            <a:r>
              <a:rPr lang="pl-PL" dirty="0" smtClean="0"/>
              <a:t>}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4716016" y="737398"/>
            <a:ext cx="4248472" cy="507831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/>
              <a:t>for(; n &gt; 0; n--) </a:t>
            </a:r>
            <a:r>
              <a:rPr lang="pl-PL" dirty="0" smtClean="0"/>
              <a:t>{  </a:t>
            </a:r>
            <a:r>
              <a:rPr lang="pl-PL" dirty="0" err="1" smtClean="0"/>
              <a:t>puts</a:t>
            </a:r>
            <a:r>
              <a:rPr lang="pl-PL" dirty="0" smtClean="0"/>
              <a:t>(</a:t>
            </a:r>
            <a:r>
              <a:rPr lang="pl-PL" dirty="0" err="1" smtClean="0"/>
              <a:t>message</a:t>
            </a:r>
            <a:r>
              <a:rPr lang="pl-PL" dirty="0"/>
              <a:t>);</a:t>
            </a:r>
          </a:p>
          <a:p>
            <a:r>
              <a:rPr lang="pl-PL" dirty="0" smtClean="0"/>
              <a:t>	             </a:t>
            </a:r>
            <a:r>
              <a:rPr lang="pl-PL" dirty="0" err="1" smtClean="0"/>
              <a:t>sleep</a:t>
            </a:r>
            <a:r>
              <a:rPr lang="pl-PL" dirty="0" smtClean="0"/>
              <a:t>(1</a:t>
            </a:r>
            <a:r>
              <a:rPr lang="pl-PL" dirty="0"/>
              <a:t>);</a:t>
            </a:r>
          </a:p>
          <a:p>
            <a:r>
              <a:rPr lang="pl-PL" dirty="0"/>
              <a:t>}</a:t>
            </a:r>
          </a:p>
          <a:p>
            <a:endParaRPr lang="pl-PL" dirty="0" smtClean="0"/>
          </a:p>
          <a:p>
            <a:r>
              <a:rPr lang="pl-PL" dirty="0" err="1" smtClean="0">
                <a:solidFill>
                  <a:srgbClr val="FF0000"/>
                </a:solidFill>
              </a:rPr>
              <a:t>if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>
                <a:solidFill>
                  <a:srgbClr val="FF0000"/>
                </a:solidFill>
              </a:rPr>
              <a:t>(</a:t>
            </a:r>
            <a:r>
              <a:rPr lang="pl-PL" dirty="0" err="1">
                <a:solidFill>
                  <a:srgbClr val="FF0000"/>
                </a:solidFill>
              </a:rPr>
              <a:t>pid</a:t>
            </a:r>
            <a:r>
              <a:rPr lang="pl-PL" dirty="0">
                <a:solidFill>
                  <a:srgbClr val="FF0000"/>
                </a:solidFill>
              </a:rPr>
              <a:t> != 0) </a:t>
            </a:r>
            <a:r>
              <a:rPr lang="pl-PL" dirty="0" smtClean="0">
                <a:solidFill>
                  <a:srgbClr val="FF0000"/>
                </a:solidFill>
              </a:rPr>
              <a:t>{ </a:t>
            </a:r>
          </a:p>
          <a:p>
            <a:r>
              <a:rPr lang="pl-PL" dirty="0" err="1" smtClean="0">
                <a:solidFill>
                  <a:srgbClr val="FF0000"/>
                </a:solidFill>
              </a:rPr>
              <a:t>int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stat_val</a:t>
            </a:r>
            <a:r>
              <a:rPr lang="pl-PL" dirty="0">
                <a:solidFill>
                  <a:srgbClr val="FF0000"/>
                </a:solidFill>
              </a:rPr>
              <a:t>;</a:t>
            </a:r>
          </a:p>
          <a:p>
            <a:r>
              <a:rPr lang="pl-PL" dirty="0" err="1" smtClean="0">
                <a:solidFill>
                  <a:srgbClr val="FF0000"/>
                </a:solidFill>
              </a:rPr>
              <a:t>pid_t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child_pid</a:t>
            </a:r>
            <a:r>
              <a:rPr lang="pl-PL" dirty="0">
                <a:solidFill>
                  <a:srgbClr val="FF0000"/>
                </a:solidFill>
              </a:rPr>
              <a:t>;</a:t>
            </a:r>
          </a:p>
          <a:p>
            <a:r>
              <a:rPr lang="pl-PL" dirty="0" err="1" smtClean="0">
                <a:solidFill>
                  <a:srgbClr val="FF0000"/>
                </a:solidFill>
              </a:rPr>
              <a:t>child_pid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>
                <a:solidFill>
                  <a:srgbClr val="FF0000"/>
                </a:solidFill>
              </a:rPr>
              <a:t>= </a:t>
            </a:r>
            <a:r>
              <a:rPr lang="pl-PL" dirty="0" err="1">
                <a:solidFill>
                  <a:srgbClr val="FF0000"/>
                </a:solidFill>
              </a:rPr>
              <a:t>wait</a:t>
            </a:r>
            <a:r>
              <a:rPr lang="pl-PL" dirty="0">
                <a:solidFill>
                  <a:srgbClr val="FF0000"/>
                </a:solidFill>
              </a:rPr>
              <a:t>(&amp;</a:t>
            </a:r>
            <a:r>
              <a:rPr lang="pl-PL" dirty="0" err="1">
                <a:solidFill>
                  <a:srgbClr val="FF0000"/>
                </a:solidFill>
              </a:rPr>
              <a:t>stat_val</a:t>
            </a:r>
            <a:r>
              <a:rPr lang="pl-PL" dirty="0">
                <a:solidFill>
                  <a:srgbClr val="FF0000"/>
                </a:solidFill>
              </a:rPr>
              <a:t>);</a:t>
            </a:r>
          </a:p>
          <a:p>
            <a:r>
              <a:rPr lang="pl-PL" dirty="0" err="1" smtClean="0">
                <a:solidFill>
                  <a:srgbClr val="FF0000"/>
                </a:solidFill>
              </a:rPr>
              <a:t>printf</a:t>
            </a:r>
            <a:r>
              <a:rPr lang="pl-PL" dirty="0">
                <a:solidFill>
                  <a:srgbClr val="FF0000"/>
                </a:solidFill>
              </a:rPr>
              <a:t>(“Child </a:t>
            </a:r>
            <a:r>
              <a:rPr lang="pl-PL" dirty="0" err="1">
                <a:solidFill>
                  <a:srgbClr val="FF0000"/>
                </a:solidFill>
              </a:rPr>
              <a:t>has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finished</a:t>
            </a:r>
            <a:r>
              <a:rPr lang="pl-PL" dirty="0">
                <a:solidFill>
                  <a:srgbClr val="FF0000"/>
                </a:solidFill>
              </a:rPr>
              <a:t>: PID = %d\n”, </a:t>
            </a:r>
            <a:r>
              <a:rPr lang="pl-PL" dirty="0" smtClean="0">
                <a:solidFill>
                  <a:srgbClr val="FF0000"/>
                </a:solidFill>
              </a:rPr>
              <a:t>  </a:t>
            </a:r>
            <a:r>
              <a:rPr lang="pl-PL" dirty="0" err="1" smtClean="0">
                <a:solidFill>
                  <a:srgbClr val="FF0000"/>
                </a:solidFill>
              </a:rPr>
              <a:t>child_pid</a:t>
            </a:r>
            <a:r>
              <a:rPr lang="pl-PL" dirty="0">
                <a:solidFill>
                  <a:srgbClr val="FF0000"/>
                </a:solidFill>
              </a:rPr>
              <a:t>);</a:t>
            </a:r>
          </a:p>
          <a:p>
            <a:r>
              <a:rPr lang="pl-PL" dirty="0" err="1" smtClean="0">
                <a:solidFill>
                  <a:srgbClr val="FF0000"/>
                </a:solidFill>
              </a:rPr>
              <a:t>if</a:t>
            </a:r>
            <a:r>
              <a:rPr lang="pl-PL" dirty="0" smtClean="0">
                <a:solidFill>
                  <a:srgbClr val="FF0000"/>
                </a:solidFill>
              </a:rPr>
              <a:t>(WIFEXITED(</a:t>
            </a:r>
            <a:r>
              <a:rPr lang="pl-PL" dirty="0" err="1" smtClean="0">
                <a:solidFill>
                  <a:srgbClr val="FF0000"/>
                </a:solidFill>
              </a:rPr>
              <a:t>stat_val</a:t>
            </a:r>
            <a:r>
              <a:rPr lang="pl-PL" dirty="0">
                <a:solidFill>
                  <a:srgbClr val="FF0000"/>
                </a:solidFill>
              </a:rPr>
              <a:t>))</a:t>
            </a:r>
          </a:p>
          <a:p>
            <a:r>
              <a:rPr lang="pl-PL" dirty="0" err="1" smtClean="0">
                <a:solidFill>
                  <a:srgbClr val="FF0000"/>
                </a:solidFill>
              </a:rPr>
              <a:t>printf</a:t>
            </a:r>
            <a:r>
              <a:rPr lang="pl-PL" dirty="0">
                <a:solidFill>
                  <a:srgbClr val="FF0000"/>
                </a:solidFill>
              </a:rPr>
              <a:t>(“Child </a:t>
            </a:r>
            <a:r>
              <a:rPr lang="pl-PL" dirty="0" err="1">
                <a:solidFill>
                  <a:srgbClr val="FF0000"/>
                </a:solidFill>
              </a:rPr>
              <a:t>exited</a:t>
            </a:r>
            <a:r>
              <a:rPr lang="pl-PL" dirty="0">
                <a:solidFill>
                  <a:srgbClr val="FF0000"/>
                </a:solidFill>
              </a:rPr>
              <a:t> with </a:t>
            </a:r>
            <a:r>
              <a:rPr lang="pl-PL" dirty="0" err="1">
                <a:solidFill>
                  <a:srgbClr val="FF0000"/>
                </a:solidFill>
              </a:rPr>
              <a:t>code</a:t>
            </a:r>
            <a:r>
              <a:rPr lang="pl-PL" dirty="0">
                <a:solidFill>
                  <a:srgbClr val="FF0000"/>
                </a:solidFill>
              </a:rPr>
              <a:t> %d\n”, </a:t>
            </a:r>
            <a:r>
              <a:rPr lang="pl-PL" dirty="0" smtClean="0">
                <a:solidFill>
                  <a:srgbClr val="FF0000"/>
                </a:solidFill>
              </a:rPr>
              <a:t>  WEXITSTATUS(</a:t>
            </a:r>
            <a:r>
              <a:rPr lang="pl-PL" dirty="0" err="1" smtClean="0">
                <a:solidFill>
                  <a:srgbClr val="FF0000"/>
                </a:solidFill>
              </a:rPr>
              <a:t>stat_val</a:t>
            </a:r>
            <a:r>
              <a:rPr lang="pl-PL" dirty="0">
                <a:solidFill>
                  <a:srgbClr val="FF0000"/>
                </a:solidFill>
              </a:rPr>
              <a:t>));</a:t>
            </a:r>
          </a:p>
          <a:p>
            <a:r>
              <a:rPr lang="pl-PL" dirty="0" err="1">
                <a:solidFill>
                  <a:srgbClr val="FF0000"/>
                </a:solidFill>
              </a:rPr>
              <a:t>else</a:t>
            </a:r>
            <a:endParaRPr lang="pl-PL" dirty="0">
              <a:solidFill>
                <a:srgbClr val="FF0000"/>
              </a:solidFill>
            </a:endParaRPr>
          </a:p>
          <a:p>
            <a:r>
              <a:rPr lang="pl-PL" dirty="0" err="1">
                <a:solidFill>
                  <a:srgbClr val="FF0000"/>
                </a:solidFill>
              </a:rPr>
              <a:t>printf</a:t>
            </a:r>
            <a:r>
              <a:rPr lang="pl-PL" dirty="0">
                <a:solidFill>
                  <a:srgbClr val="FF0000"/>
                </a:solidFill>
              </a:rPr>
              <a:t>(“Child </a:t>
            </a:r>
            <a:r>
              <a:rPr lang="pl-PL" dirty="0" err="1">
                <a:solidFill>
                  <a:srgbClr val="FF0000"/>
                </a:solidFill>
              </a:rPr>
              <a:t>terminated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abnormally</a:t>
            </a:r>
            <a:r>
              <a:rPr lang="pl-PL" dirty="0">
                <a:solidFill>
                  <a:srgbClr val="FF0000"/>
                </a:solidFill>
              </a:rPr>
              <a:t>\n”);</a:t>
            </a:r>
          </a:p>
          <a:p>
            <a:r>
              <a:rPr lang="pl-PL" dirty="0">
                <a:solidFill>
                  <a:srgbClr val="FF0000"/>
                </a:solidFill>
              </a:rPr>
              <a:t>}</a:t>
            </a:r>
          </a:p>
          <a:p>
            <a:r>
              <a:rPr lang="pl-PL" dirty="0" err="1">
                <a:solidFill>
                  <a:srgbClr val="FF0000"/>
                </a:solidFill>
              </a:rPr>
              <a:t>exit</a:t>
            </a:r>
            <a:r>
              <a:rPr lang="pl-PL" dirty="0">
                <a:solidFill>
                  <a:srgbClr val="FF0000"/>
                </a:solidFill>
              </a:rPr>
              <a:t>(</a:t>
            </a:r>
            <a:r>
              <a:rPr lang="pl-PL" dirty="0" err="1">
                <a:solidFill>
                  <a:srgbClr val="FF0000"/>
                </a:solidFill>
              </a:rPr>
              <a:t>exit_code</a:t>
            </a:r>
            <a:r>
              <a:rPr lang="pl-PL" dirty="0">
                <a:solidFill>
                  <a:srgbClr val="FF0000"/>
                </a:solidFill>
              </a:rPr>
              <a:t>);</a:t>
            </a:r>
          </a:p>
          <a:p>
            <a:r>
              <a:rPr lang="pl-PL" dirty="0">
                <a:solidFill>
                  <a:srgbClr val="FF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644369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36004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Rezultat programu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24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51520" y="836712"/>
            <a:ext cx="3312368" cy="369331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$ ./wait</a:t>
            </a:r>
          </a:p>
          <a:p>
            <a:r>
              <a:rPr lang="en-US" dirty="0"/>
              <a:t>fork program starting</a:t>
            </a:r>
          </a:p>
          <a:p>
            <a:r>
              <a:rPr lang="en-US" dirty="0"/>
              <a:t>This is the child</a:t>
            </a:r>
          </a:p>
          <a:p>
            <a:r>
              <a:rPr lang="en-US" dirty="0"/>
              <a:t>This is the </a:t>
            </a:r>
            <a:r>
              <a:rPr lang="en-US" dirty="0" smtClean="0"/>
              <a:t>parent</a:t>
            </a:r>
            <a:endParaRPr lang="pl-PL" dirty="0" smtClean="0"/>
          </a:p>
          <a:p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the </a:t>
            </a:r>
            <a:r>
              <a:rPr lang="pl-PL" dirty="0" err="1"/>
              <a:t>parent</a:t>
            </a:r>
            <a:endParaRPr lang="pl-PL" dirty="0"/>
          </a:p>
          <a:p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the </a:t>
            </a:r>
            <a:r>
              <a:rPr lang="pl-PL" dirty="0" err="1"/>
              <a:t>child</a:t>
            </a:r>
            <a:endParaRPr lang="pl-PL" dirty="0"/>
          </a:p>
          <a:p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the </a:t>
            </a:r>
            <a:r>
              <a:rPr lang="pl-PL" dirty="0" err="1"/>
              <a:t>parent</a:t>
            </a:r>
            <a:endParaRPr lang="pl-PL" dirty="0"/>
          </a:p>
          <a:p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the </a:t>
            </a:r>
            <a:r>
              <a:rPr lang="pl-PL" dirty="0" err="1"/>
              <a:t>child</a:t>
            </a:r>
            <a:endParaRPr lang="pl-PL" dirty="0"/>
          </a:p>
          <a:p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the </a:t>
            </a:r>
            <a:r>
              <a:rPr lang="pl-PL" dirty="0" err="1"/>
              <a:t>child</a:t>
            </a:r>
            <a:endParaRPr lang="pl-PL" dirty="0"/>
          </a:p>
          <a:p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the </a:t>
            </a:r>
            <a:r>
              <a:rPr lang="pl-PL" dirty="0" err="1"/>
              <a:t>child</a:t>
            </a:r>
            <a:endParaRPr lang="pl-PL" dirty="0"/>
          </a:p>
          <a:p>
            <a:r>
              <a:rPr lang="en-US" dirty="0"/>
              <a:t>Child has finished: PID = 1582</a:t>
            </a:r>
          </a:p>
          <a:p>
            <a:r>
              <a:rPr lang="en-US" dirty="0"/>
              <a:t>Child exited with code 37</a:t>
            </a:r>
          </a:p>
          <a:p>
            <a:r>
              <a:rPr lang="pl-PL" dirty="0"/>
              <a:t>$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3885254" y="1484784"/>
            <a:ext cx="4950842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Proces macierzysty korzysta z wywołania </a:t>
            </a:r>
            <a:r>
              <a:rPr lang="pl-PL" dirty="0" err="1" smtClean="0"/>
              <a:t>wait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i zawiesza swoje działanie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Kiedy zostaje wywołane </a:t>
            </a:r>
            <a:r>
              <a:rPr lang="pl-PL" dirty="0" err="1" smtClean="0"/>
              <a:t>exit</a:t>
            </a:r>
            <a:r>
              <a:rPr lang="pl-PL" dirty="0" smtClean="0"/>
              <a:t> w programie</a:t>
            </a:r>
            <a:br>
              <a:rPr lang="pl-PL" dirty="0" smtClean="0"/>
            </a:br>
            <a:r>
              <a:rPr lang="pl-PL" dirty="0" smtClean="0"/>
              <a:t>potomnym program macierzysty wznawia pracę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Program macierzysty przechwytuje wartość</a:t>
            </a:r>
            <a:br>
              <a:rPr lang="pl-PL" dirty="0" smtClean="0"/>
            </a:br>
            <a:r>
              <a:rPr lang="pl-PL" dirty="0" smtClean="0"/>
              <a:t>zwracaną przez </a:t>
            </a:r>
            <a:r>
              <a:rPr lang="pl-PL" dirty="0" err="1" smtClean="0"/>
              <a:t>wait</a:t>
            </a:r>
            <a:r>
              <a:rPr lang="pl-PL" dirty="0" smtClean="0"/>
              <a:t> i informuje o statusie </a:t>
            </a:r>
            <a:br>
              <a:rPr lang="pl-PL" dirty="0" smtClean="0"/>
            </a:br>
            <a:r>
              <a:rPr lang="pl-PL" dirty="0" smtClean="0"/>
              <a:t>zakończenia procesu potomnego</a:t>
            </a:r>
          </a:p>
        </p:txBody>
      </p:sp>
    </p:spTree>
    <p:extLst>
      <p:ext uri="{BB962C8B-B14F-4D97-AF65-F5344CB8AC3E}">
        <p14:creationId xmlns:p14="http://schemas.microsoft.com/office/powerpoint/2010/main" val="36639693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4900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Procesy </a:t>
            </a:r>
            <a:r>
              <a:rPr lang="pl-PL" dirty="0" err="1" smtClean="0"/>
              <a:t>zombi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3178696" cy="4525963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Kiedy proces potomny kończy pracę, jego powiązanie z procesem macierzystym jest podtrzymywane, dopóki ten nie zakończy działania albo nie wykona </a:t>
            </a:r>
            <a:r>
              <a:rPr lang="pl-PL" dirty="0" err="1" smtClean="0"/>
              <a:t>wait</a:t>
            </a:r>
            <a:endParaRPr lang="pl-PL" dirty="0" smtClean="0"/>
          </a:p>
          <a:p>
            <a:r>
              <a:rPr lang="pl-PL" dirty="0" smtClean="0"/>
              <a:t>Proces potomny nie jest już aktywny, ale pozostaje po nim wpis w tablicach opisu procesów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25</a:t>
            </a:fld>
            <a:endParaRPr lang="pl-PL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56792"/>
            <a:ext cx="4355063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32927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30622"/>
            <a:ext cx="8229600" cy="562074"/>
          </a:xfrm>
        </p:spPr>
        <p:txBody>
          <a:bodyPr>
            <a:noAutofit/>
          </a:bodyPr>
          <a:lstStyle/>
          <a:p>
            <a:r>
              <a:rPr lang="pl-PL" sz="2800" dirty="0" smtClean="0"/>
              <a:t>Wprowadzenie procesu zombie – przykładowa aplikacja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26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07504" y="692696"/>
            <a:ext cx="7056784" cy="461664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sys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/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types.h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sz="1400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unistd.h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sz="1400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stdio.h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main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{	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pid_t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pid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 n;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	char 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*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message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(“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fork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 program 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starting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\n”);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pid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= 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fork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switch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pid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	{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	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case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-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1:	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perror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(“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fork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failed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”);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				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exit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(1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case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0:		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message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= “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This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is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 the 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child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”;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				</a:t>
            </a:r>
            <a:r>
              <a:rPr lang="pl-PL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 </a:t>
            </a:r>
            <a:r>
              <a:rPr lang="pl-PL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pl-PL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3;</a:t>
            </a:r>
            <a:endParaRPr lang="pl-PL" sz="14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				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break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default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:	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message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= “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This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is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 the 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parent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”;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				</a:t>
            </a:r>
            <a:r>
              <a:rPr lang="pl-PL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 </a:t>
            </a:r>
            <a:r>
              <a:rPr lang="pl-PL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pl-PL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5;</a:t>
            </a:r>
            <a:endParaRPr lang="pl-PL" sz="14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				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break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}	for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(; n &gt; 0; n--) 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{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puts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message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); 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sleep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(1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	}</a:t>
            </a:r>
            <a:endParaRPr lang="pl-PL" sz="1400" dirty="0">
              <a:latin typeface="Consolas" pitchFamily="49" charset="0"/>
              <a:cs typeface="Consolas" pitchFamily="49" charset="0"/>
            </a:endParaRP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exit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(0);}</a:t>
            </a:r>
            <a:endParaRPr lang="pl-PL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2987824" y="764704"/>
            <a:ext cx="6048672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200" dirty="0">
                <a:latin typeface="Consolas" pitchFamily="49" charset="0"/>
                <a:cs typeface="Consolas" pitchFamily="49" charset="0"/>
              </a:rPr>
              <a:t>F S UID PID PPID C PRI NI ADDR SZ WCHAN TTY TIME CMD</a:t>
            </a:r>
          </a:p>
          <a:p>
            <a:r>
              <a:rPr lang="pl-PL" sz="1200" dirty="0">
                <a:latin typeface="Consolas" pitchFamily="49" charset="0"/>
                <a:cs typeface="Consolas" pitchFamily="49" charset="0"/>
              </a:rPr>
              <a:t>004 S 0 1273 1259 0 75 0 - 589 wait4 </a:t>
            </a:r>
            <a:r>
              <a:rPr lang="pl-PL" sz="1200" dirty="0" err="1">
                <a:latin typeface="Consolas" pitchFamily="49" charset="0"/>
                <a:cs typeface="Consolas" pitchFamily="49" charset="0"/>
              </a:rPr>
              <a:t>pts</a:t>
            </a:r>
            <a:r>
              <a:rPr lang="pl-PL" sz="1200" dirty="0">
                <a:latin typeface="Consolas" pitchFamily="49" charset="0"/>
                <a:cs typeface="Consolas" pitchFamily="49" charset="0"/>
              </a:rPr>
              <a:t>/2 00:00:00 </a:t>
            </a:r>
            <a:r>
              <a:rPr lang="pl-PL" sz="1200" dirty="0" err="1">
                <a:latin typeface="Consolas" pitchFamily="49" charset="0"/>
                <a:cs typeface="Consolas" pitchFamily="49" charset="0"/>
              </a:rPr>
              <a:t>su</a:t>
            </a:r>
            <a:endParaRPr lang="pl-PL" sz="1200" dirty="0">
              <a:latin typeface="Consolas" pitchFamily="49" charset="0"/>
              <a:cs typeface="Consolas" pitchFamily="49" charset="0"/>
            </a:endParaRPr>
          </a:p>
          <a:p>
            <a:r>
              <a:rPr lang="pl-PL" sz="1200" dirty="0" smtClean="0">
                <a:latin typeface="Consolas" pitchFamily="49" charset="0"/>
                <a:cs typeface="Consolas" pitchFamily="49" charset="0"/>
              </a:rPr>
              <a:t>000 </a:t>
            </a:r>
            <a:r>
              <a:rPr lang="pl-PL" sz="1200" dirty="0">
                <a:latin typeface="Consolas" pitchFamily="49" charset="0"/>
                <a:cs typeface="Consolas" pitchFamily="49" charset="0"/>
              </a:rPr>
              <a:t>S 500 1465 1262 0 75 0 - 2569 </a:t>
            </a:r>
            <a:r>
              <a:rPr lang="pl-PL" sz="1200" dirty="0" err="1">
                <a:latin typeface="Consolas" pitchFamily="49" charset="0"/>
                <a:cs typeface="Consolas" pitchFamily="49" charset="0"/>
              </a:rPr>
              <a:t>schedu</a:t>
            </a:r>
            <a:r>
              <a:rPr lang="pl-PL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200" dirty="0" err="1">
                <a:latin typeface="Consolas" pitchFamily="49" charset="0"/>
                <a:cs typeface="Consolas" pitchFamily="49" charset="0"/>
              </a:rPr>
              <a:t>pts</a:t>
            </a:r>
            <a:r>
              <a:rPr lang="pl-PL" sz="1200" dirty="0">
                <a:latin typeface="Consolas" pitchFamily="49" charset="0"/>
                <a:cs typeface="Consolas" pitchFamily="49" charset="0"/>
              </a:rPr>
              <a:t>/1 00:00:01 </a:t>
            </a:r>
            <a:r>
              <a:rPr lang="pl-PL" sz="1200" dirty="0" err="1">
                <a:latin typeface="Consolas" pitchFamily="49" charset="0"/>
                <a:cs typeface="Consolas" pitchFamily="49" charset="0"/>
              </a:rPr>
              <a:t>emacs</a:t>
            </a:r>
            <a:endParaRPr lang="pl-PL" sz="1200" dirty="0">
              <a:latin typeface="Consolas" pitchFamily="49" charset="0"/>
              <a:cs typeface="Consolas" pitchFamily="49" charset="0"/>
            </a:endParaRPr>
          </a:p>
          <a:p>
            <a:r>
              <a:rPr lang="pl-PL" sz="1200" dirty="0">
                <a:latin typeface="Consolas" pitchFamily="49" charset="0"/>
                <a:cs typeface="Consolas" pitchFamily="49" charset="0"/>
              </a:rPr>
              <a:t>000 S 500 1603 1262 0 75 0 - 313 </a:t>
            </a:r>
            <a:r>
              <a:rPr lang="pl-PL" sz="1200" dirty="0" err="1">
                <a:latin typeface="Consolas" pitchFamily="49" charset="0"/>
                <a:cs typeface="Consolas" pitchFamily="49" charset="0"/>
              </a:rPr>
              <a:t>schedu</a:t>
            </a:r>
            <a:r>
              <a:rPr lang="pl-PL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200" dirty="0" err="1">
                <a:latin typeface="Consolas" pitchFamily="49" charset="0"/>
                <a:cs typeface="Consolas" pitchFamily="49" charset="0"/>
              </a:rPr>
              <a:t>pts</a:t>
            </a:r>
            <a:r>
              <a:rPr lang="pl-PL" sz="1200" dirty="0">
                <a:latin typeface="Consolas" pitchFamily="49" charset="0"/>
                <a:cs typeface="Consolas" pitchFamily="49" charset="0"/>
              </a:rPr>
              <a:t>/1 00:00:00 fork2</a:t>
            </a:r>
          </a:p>
          <a:p>
            <a:r>
              <a:rPr lang="pl-PL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003 Z 500 1604 1603 0 75 0 - 0 </a:t>
            </a:r>
            <a:r>
              <a:rPr lang="pl-PL" sz="12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do_exi</a:t>
            </a:r>
            <a:r>
              <a:rPr lang="pl-PL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sz="12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pts</a:t>
            </a:r>
            <a:r>
              <a:rPr lang="pl-PL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/1 00:00:00 fork2 &lt;</a:t>
            </a:r>
            <a:r>
              <a:rPr lang="pl-PL" sz="12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defunct</a:t>
            </a:r>
            <a:r>
              <a:rPr lang="pl-PL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sz="1200" dirty="0">
                <a:latin typeface="Consolas" pitchFamily="49" charset="0"/>
                <a:cs typeface="Consolas" pitchFamily="49" charset="0"/>
              </a:rPr>
              <a:t>000 R 500 1605 1262 0 81 0 - 781 - </a:t>
            </a:r>
            <a:r>
              <a:rPr lang="pl-PL" sz="1200" dirty="0" err="1">
                <a:latin typeface="Consolas" pitchFamily="49" charset="0"/>
                <a:cs typeface="Consolas" pitchFamily="49" charset="0"/>
              </a:rPr>
              <a:t>pts</a:t>
            </a:r>
            <a:r>
              <a:rPr lang="pl-PL" sz="1200" dirty="0">
                <a:latin typeface="Consolas" pitchFamily="49" charset="0"/>
                <a:cs typeface="Consolas" pitchFamily="49" charset="0"/>
              </a:rPr>
              <a:t>/1 00:00:00 </a:t>
            </a:r>
            <a:r>
              <a:rPr lang="pl-PL" sz="1200" dirty="0" err="1">
                <a:latin typeface="Consolas" pitchFamily="49" charset="0"/>
                <a:cs typeface="Consolas" pitchFamily="49" charset="0"/>
              </a:rPr>
              <a:t>ps</a:t>
            </a:r>
            <a:endParaRPr lang="pl-PL" sz="12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2640090" y="5229200"/>
            <a:ext cx="6336704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2000" dirty="0" smtClean="0">
                <a:latin typeface="Consolas" pitchFamily="49" charset="0"/>
                <a:cs typeface="Consolas" pitchFamily="49" charset="0"/>
              </a:rPr>
              <a:t>Gdy proces macierzysty zakończy swoją pracę nieprawidłowo, proces potomny otrzyma proces macierzysty z identyfikatorem 1 (</a:t>
            </a:r>
            <a:r>
              <a:rPr lang="pl-PL" sz="2000" dirty="0" err="1" smtClean="0">
                <a:latin typeface="Consolas" pitchFamily="49" charset="0"/>
                <a:cs typeface="Consolas" pitchFamily="49" charset="0"/>
              </a:rPr>
              <a:t>init</a:t>
            </a:r>
            <a:r>
              <a:rPr lang="pl-PL" sz="2000" dirty="0" smtClean="0">
                <a:latin typeface="Consolas" pitchFamily="49" charset="0"/>
                <a:cs typeface="Consolas" pitchFamily="49" charset="0"/>
              </a:rPr>
              <a:t>).</a:t>
            </a:r>
            <a:endParaRPr lang="pl-PL" sz="20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427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Oczekiwanie na określony proces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27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971600" y="1628507"/>
            <a:ext cx="6912768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sys</a:t>
            </a:r>
            <a:r>
              <a:rPr lang="pl-PL" dirty="0"/>
              <a:t>/</a:t>
            </a:r>
            <a:r>
              <a:rPr lang="pl-PL" dirty="0" err="1"/>
              <a:t>types.h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sys</a:t>
            </a:r>
            <a:r>
              <a:rPr lang="pl-PL" dirty="0"/>
              <a:t>/</a:t>
            </a:r>
            <a:r>
              <a:rPr lang="pl-PL" dirty="0" err="1"/>
              <a:t>wait.h</a:t>
            </a:r>
            <a:r>
              <a:rPr lang="pl-PL" dirty="0"/>
              <a:t>&gt;</a:t>
            </a:r>
          </a:p>
          <a:p>
            <a:r>
              <a:rPr lang="pl-PL" dirty="0" err="1">
                <a:solidFill>
                  <a:srgbClr val="FF0000"/>
                </a:solidFill>
              </a:rPr>
              <a:t>pid_t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waitpid</a:t>
            </a:r>
            <a:r>
              <a:rPr lang="pl-PL" dirty="0">
                <a:solidFill>
                  <a:srgbClr val="FF0000"/>
                </a:solidFill>
              </a:rPr>
              <a:t>(</a:t>
            </a:r>
            <a:r>
              <a:rPr lang="pl-PL" dirty="0" err="1">
                <a:solidFill>
                  <a:srgbClr val="FF0000"/>
                </a:solidFill>
              </a:rPr>
              <a:t>pid_t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pid</a:t>
            </a:r>
            <a:r>
              <a:rPr lang="pl-PL" dirty="0">
                <a:solidFill>
                  <a:srgbClr val="FF0000"/>
                </a:solidFill>
              </a:rPr>
              <a:t>, </a:t>
            </a:r>
            <a:r>
              <a:rPr lang="pl-PL" dirty="0" err="1">
                <a:solidFill>
                  <a:srgbClr val="FF0000"/>
                </a:solidFill>
              </a:rPr>
              <a:t>int</a:t>
            </a:r>
            <a:r>
              <a:rPr lang="pl-PL" dirty="0">
                <a:solidFill>
                  <a:srgbClr val="FF0000"/>
                </a:solidFill>
              </a:rPr>
              <a:t> *</a:t>
            </a:r>
            <a:r>
              <a:rPr lang="pl-PL" dirty="0" err="1">
                <a:solidFill>
                  <a:srgbClr val="FF0000"/>
                </a:solidFill>
              </a:rPr>
              <a:t>stat_loc</a:t>
            </a:r>
            <a:r>
              <a:rPr lang="pl-PL" dirty="0">
                <a:solidFill>
                  <a:srgbClr val="FF0000"/>
                </a:solidFill>
              </a:rPr>
              <a:t>, </a:t>
            </a:r>
            <a:r>
              <a:rPr lang="pl-PL" dirty="0" err="1">
                <a:solidFill>
                  <a:srgbClr val="FF0000"/>
                </a:solidFill>
              </a:rPr>
              <a:t>int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options</a:t>
            </a:r>
            <a:r>
              <a:rPr lang="pl-PL" dirty="0">
                <a:solidFill>
                  <a:srgbClr val="FF0000"/>
                </a:solidFill>
              </a:rPr>
              <a:t>);</a:t>
            </a:r>
          </a:p>
        </p:txBody>
      </p:sp>
      <p:sp>
        <p:nvSpPr>
          <p:cNvPr id="7" name="Prostokąt 6"/>
          <p:cNvSpPr/>
          <p:nvPr/>
        </p:nvSpPr>
        <p:spPr>
          <a:xfrm>
            <a:off x="1115616" y="3396734"/>
            <a:ext cx="6202724" cy="286232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pl-PL" dirty="0" smtClean="0"/>
              <a:t>Wywołanie funkcji </a:t>
            </a:r>
            <a:r>
              <a:rPr lang="pl-PL" dirty="0" err="1" smtClean="0"/>
              <a:t>waitpid</a:t>
            </a:r>
            <a:r>
              <a:rPr lang="pl-PL" dirty="0" smtClean="0"/>
              <a:t> z parametrami:</a:t>
            </a:r>
          </a:p>
          <a:p>
            <a:endParaRPr lang="pl-PL" dirty="0" smtClean="0"/>
          </a:p>
          <a:p>
            <a:r>
              <a:rPr lang="pl-PL" dirty="0" err="1" smtClean="0"/>
              <a:t>waitpid</a:t>
            </a:r>
            <a:r>
              <a:rPr lang="pl-PL" dirty="0" smtClean="0"/>
              <a:t>(</a:t>
            </a:r>
            <a:r>
              <a:rPr lang="pl-PL" dirty="0" err="1" smtClean="0"/>
              <a:t>child_pid</a:t>
            </a:r>
            <a:r>
              <a:rPr lang="pl-PL" dirty="0"/>
              <a:t>, (</a:t>
            </a:r>
            <a:r>
              <a:rPr lang="pl-PL" dirty="0" err="1"/>
              <a:t>int</a:t>
            </a:r>
            <a:r>
              <a:rPr lang="pl-PL" dirty="0"/>
              <a:t> *) 0, WNOHANG</a:t>
            </a:r>
            <a:r>
              <a:rPr lang="pl-PL" dirty="0" smtClean="0"/>
              <a:t>);</a:t>
            </a:r>
          </a:p>
          <a:p>
            <a:endParaRPr lang="pl-PL" dirty="0" smtClean="0"/>
          </a:p>
          <a:p>
            <a:r>
              <a:rPr lang="pl-PL" dirty="0" smtClean="0"/>
              <a:t>pozwala na monitorowanie stanu procesu potomnego.</a:t>
            </a:r>
          </a:p>
          <a:p>
            <a:r>
              <a:rPr lang="pl-PL" dirty="0" smtClean="0"/>
              <a:t>Funkcja zwróci: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0 – jeśli proces potomny nie zakończył pracy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/>
              <a:t>PID potomka, jeśli proces potomny zakończy pracę normalnie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-1 i ustawi </a:t>
            </a:r>
            <a:r>
              <a:rPr lang="pl-PL" dirty="0" err="1" smtClean="0"/>
              <a:t>errno</a:t>
            </a:r>
            <a:r>
              <a:rPr lang="pl-PL" dirty="0" smtClean="0"/>
              <a:t>, gdy zostanie wykryty błąd</a:t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04997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490066"/>
          </a:xfrm>
        </p:spPr>
        <p:txBody>
          <a:bodyPr>
            <a:normAutofit fontScale="90000"/>
          </a:bodyPr>
          <a:lstStyle/>
          <a:p>
            <a:r>
              <a:rPr lang="pl-PL" sz="3100" dirty="0" smtClean="0"/>
              <a:t>Użycie </a:t>
            </a:r>
            <a:r>
              <a:rPr lang="pl-PL" sz="3100" dirty="0" err="1" smtClean="0"/>
              <a:t>fork</a:t>
            </a:r>
            <a:r>
              <a:rPr lang="pl-PL" sz="3100" dirty="0" smtClean="0"/>
              <a:t> do utworzenia 2 procesów potomnych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28</a:t>
            </a:fld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428779" y="1612092"/>
            <a:ext cx="1872208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>
                <a:latin typeface="Consolas" pitchFamily="49" charset="0"/>
                <a:cs typeface="Consolas" pitchFamily="49" charset="0"/>
              </a:rPr>
              <a:t>Kod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wspólny</a:t>
            </a:r>
            <a:endParaRPr lang="pl-PL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95536" y="1972132"/>
            <a:ext cx="2337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>
                <a:latin typeface="Consolas" pitchFamily="49" charset="0"/>
                <a:cs typeface="Consolas" pitchFamily="49" charset="0"/>
              </a:rPr>
              <a:t>if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fork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() == 0)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{</a:t>
            </a:r>
            <a:endParaRPr lang="pl-PL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733212" y="2322880"/>
            <a:ext cx="3223959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dk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>
              <a:defRPr>
                <a:latin typeface="Consolas" pitchFamily="49" charset="0"/>
                <a:cs typeface="Consolas" pitchFamily="49" charset="0"/>
              </a:defRPr>
            </a:lvl1pPr>
          </a:lstStyle>
          <a:p>
            <a:r>
              <a:rPr lang="pl-PL" dirty="0"/>
              <a:t>Kod procesu potomnego P2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395536" y="2620204"/>
            <a:ext cx="23374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exit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(0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pl-PL" dirty="0" err="1">
                <a:latin typeface="Consolas" pitchFamily="49" charset="0"/>
                <a:cs typeface="Consolas" pitchFamily="49" charset="0"/>
              </a:rPr>
              <a:t>if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fork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() == 0)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{</a:t>
            </a:r>
            <a:endParaRPr lang="pl-PL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805220" y="3484300"/>
            <a:ext cx="3223959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dk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>
              <a:defRPr>
                <a:latin typeface="Consolas" pitchFamily="49" charset="0"/>
                <a:cs typeface="Consolas" pitchFamily="49" charset="0"/>
              </a:defRPr>
            </a:lvl1pPr>
          </a:lstStyle>
          <a:p>
            <a:r>
              <a:rPr lang="pl-PL" dirty="0"/>
              <a:t>Kod procesu potomnego P3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440379" y="3853497"/>
            <a:ext cx="16376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exit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(0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}</a:t>
            </a:r>
            <a:endParaRPr lang="pl-PL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467544" y="4499828"/>
            <a:ext cx="3730508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dk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>
              <a:defRPr>
                <a:latin typeface="Consolas" pitchFamily="49" charset="0"/>
                <a:cs typeface="Consolas" pitchFamily="49" charset="0"/>
              </a:defRPr>
            </a:lvl1pPr>
          </a:lstStyle>
          <a:p>
            <a:r>
              <a:rPr lang="pl-PL" dirty="0"/>
              <a:t>Kod procesu macierzystego P1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113479"/>
            <a:ext cx="3762312" cy="2756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585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562074"/>
          </a:xfrm>
        </p:spPr>
        <p:txBody>
          <a:bodyPr>
            <a:noAutofit/>
          </a:bodyPr>
          <a:lstStyle/>
          <a:p>
            <a:r>
              <a:rPr lang="pl-PL" sz="2800" dirty="0" smtClean="0"/>
              <a:t>Użycie </a:t>
            </a:r>
            <a:r>
              <a:rPr lang="pl-PL" sz="2800" dirty="0" err="1" smtClean="0"/>
              <a:t>fork</a:t>
            </a:r>
            <a:r>
              <a:rPr lang="pl-PL" sz="2800" dirty="0" smtClean="0"/>
              <a:t> do tworzenia kaskady procesów potomnych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29</a:t>
            </a:fld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428779" y="1612092"/>
            <a:ext cx="1872208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>
                <a:latin typeface="Consolas" pitchFamily="49" charset="0"/>
                <a:cs typeface="Consolas" pitchFamily="49" charset="0"/>
              </a:rPr>
              <a:t>Kod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wspólny</a:t>
            </a:r>
            <a:endParaRPr lang="pl-PL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95536" y="1972132"/>
            <a:ext cx="24641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fork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() == 0)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fork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() == 0 {</a:t>
            </a:r>
            <a:endParaRPr lang="pl-PL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45560" y="3347113"/>
            <a:ext cx="3223959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dk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>
              <a:defRPr>
                <a:latin typeface="Consolas" pitchFamily="49" charset="0"/>
                <a:cs typeface="Consolas" pitchFamily="49" charset="0"/>
              </a:defRPr>
            </a:lvl1pPr>
          </a:lstStyle>
          <a:p>
            <a:r>
              <a:rPr lang="pl-PL" dirty="0"/>
              <a:t>Kod procesu potomnego P2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611560" y="2977781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}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else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{</a:t>
            </a:r>
            <a:endParaRPr lang="pl-PL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974093" y="2608449"/>
            <a:ext cx="3223959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dk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>
              <a:defRPr>
                <a:latin typeface="Consolas" pitchFamily="49" charset="0"/>
                <a:cs typeface="Consolas" pitchFamily="49" charset="0"/>
              </a:defRPr>
            </a:lvl1pPr>
          </a:lstStyle>
          <a:p>
            <a:r>
              <a:rPr lang="pl-PL" dirty="0"/>
              <a:t>Kod procesu potomnego P3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486098" y="3716445"/>
            <a:ext cx="16376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}</a:t>
            </a:r>
            <a:endParaRPr lang="pl-PL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486098" y="4381327"/>
            <a:ext cx="3730508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dk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>
              <a:defRPr>
                <a:latin typeface="Consolas" pitchFamily="49" charset="0"/>
                <a:cs typeface="Consolas" pitchFamily="49" charset="0"/>
              </a:defRPr>
            </a:lvl1pPr>
          </a:lstStyle>
          <a:p>
            <a:r>
              <a:rPr lang="pl-PL" dirty="0"/>
              <a:t>Kod procesu macierzystego P1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922973"/>
            <a:ext cx="1343867" cy="3413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908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Proces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b="1" dirty="0" smtClean="0"/>
              <a:t>Proces</a:t>
            </a:r>
            <a:r>
              <a:rPr lang="pl-PL" dirty="0" smtClean="0"/>
              <a:t> to przestrzeń adresowa i pojedynczy wątek sterujący, który działa w tej przestrzeni, oraz potrzebne do tego zasoby systemowe</a:t>
            </a:r>
          </a:p>
          <a:p>
            <a:r>
              <a:rPr lang="pl-PL" dirty="0" smtClean="0"/>
              <a:t>Minimalne zasoby do wykonywania się procesu to:</a:t>
            </a:r>
          </a:p>
          <a:p>
            <a:pPr lvl="1"/>
            <a:r>
              <a:rPr lang="pl-PL" dirty="0" smtClean="0"/>
              <a:t>Procesor</a:t>
            </a:r>
          </a:p>
          <a:p>
            <a:pPr lvl="1"/>
            <a:r>
              <a:rPr lang="pl-PL" dirty="0" smtClean="0"/>
              <a:t>Pamięć</a:t>
            </a:r>
          </a:p>
          <a:p>
            <a:pPr lvl="1"/>
            <a:r>
              <a:rPr lang="pl-PL" dirty="0" smtClean="0"/>
              <a:t>Urządzenia wejścia-wyjścia</a:t>
            </a:r>
          </a:p>
          <a:p>
            <a:r>
              <a:rPr lang="pl-PL" dirty="0" smtClean="0"/>
              <a:t>W systemach wielozadaniowych w istocie każda instancja działającego programu jest procesem.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Wątki - zapowiedź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Procesy w Linux mogą współpracować, przesyłać między sobą komunikaty, przerywać sobie nawzajem pracę, a nawet współdzielić segmenty pomięci.</a:t>
            </a:r>
          </a:p>
          <a:p>
            <a:r>
              <a:rPr lang="pl-PL" dirty="0" smtClean="0"/>
              <a:t>Są jednak osobnymi bytami i „niezbyt chętnie” wymieniają się swoimi zmiennymi.</a:t>
            </a:r>
          </a:p>
          <a:p>
            <a:r>
              <a:rPr lang="pl-PL" dirty="0" smtClean="0"/>
              <a:t>Istnieje możliwość pisania aplikacji współbieżnych w oparciu o </a:t>
            </a:r>
            <a:r>
              <a:rPr lang="pl-PL" b="1" dirty="0" smtClean="0"/>
              <a:t>wątki</a:t>
            </a:r>
            <a:r>
              <a:rPr lang="pl-PL" dirty="0" smtClean="0"/>
              <a:t>, gdzie w ramach jednego procesu powołuje się do życia pewne pod-procesy, które w naturalny sposób współdzielą obszar danych należących do głównego procesu</a:t>
            </a:r>
          </a:p>
          <a:p>
            <a:r>
              <a:rPr lang="pl-PL" dirty="0" smtClean="0"/>
              <a:t>Programowaniu wielowątkowemu poświęcony będzie osobna część wykładu. 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l-PL" dirty="0" smtClean="0"/>
          </a:p>
          <a:p>
            <a:fld id="{FD99321E-BDE9-4DCB-8CEB-ED78598C1C2B}" type="slidenum">
              <a:rPr lang="pl-PL" smtClean="0"/>
              <a:t>30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427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Przypomnienie – uruchomienie procesu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Podczas uruchamiania programu w systemie operacyjnym następuje przeniesienie kodu programu z jakiegoś nośnika (najczęściej systemu plików) do pamięci operacyjnej. </a:t>
            </a:r>
          </a:p>
          <a:p>
            <a:r>
              <a:rPr lang="pl-PL" dirty="0" smtClean="0"/>
              <a:t>Kod programu jest „otaczany” pewnymi strukturami danych identyfikującymi go na czas wykonywania i zapewniającymi jego ochronę (tzw. blok kontrolny procesu). </a:t>
            </a:r>
          </a:p>
          <a:p>
            <a:r>
              <a:rPr lang="pl-PL" dirty="0" smtClean="0"/>
              <a:t>Następuje także powiązanie (planowanie przydziału) z programem zasobów systemu mikroprocesorowego, z których będzie korzystał. </a:t>
            </a:r>
          </a:p>
          <a:p>
            <a:r>
              <a:rPr lang="pl-PL" dirty="0" smtClean="0"/>
              <a:t>Zasobami przyszłego procesu są czas procesora, pamięć, system plików oraz urządzenia wejścia-wyjścia. Tak przygotowany do wykonywania program staje się </a:t>
            </a:r>
            <a:r>
              <a:rPr lang="pl-PL" b="1" dirty="0" smtClean="0"/>
              <a:t>procesem</a:t>
            </a:r>
            <a:r>
              <a:rPr lang="pl-PL" dirty="0" smtClean="0"/>
              <a:t>, który jest gotowy do wykonywania.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pl-PL" sz="2800" dirty="0" smtClean="0"/>
              <a:t>Przypomnienie – podstawowe stany procesu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3501008"/>
            <a:ext cx="8229600" cy="316835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Utworzenie procesu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Proces żąda zasobu, który nie jest dostępny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Wystąpiło przerwanie (wywłaszczenie) lub proces zwolnił procesor dobrowolnie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Proces został wybrany do wykonywania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Potrzebny zasób został zwolniony (przerwanie </a:t>
            </a:r>
            <a:r>
              <a:rPr lang="pl-PL" dirty="0" err="1" smtClean="0"/>
              <a:t>wej</a:t>
            </a:r>
            <a:r>
              <a:rPr lang="pl-PL" dirty="0" smtClean="0"/>
              <a:t>/wyj lub inicjatywa bieżącego procesu)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Zakończenie procesu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096" y="1038225"/>
            <a:ext cx="5514975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124744"/>
            <a:ext cx="4505781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pl-PL" sz="2400" dirty="0" smtClean="0"/>
              <a:t>Przypomnienie – struktury danych powiązane z procesem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3429000"/>
            <a:ext cx="6480720" cy="2952328"/>
          </a:xfrm>
        </p:spPr>
        <p:txBody>
          <a:bodyPr>
            <a:normAutofit/>
          </a:bodyPr>
          <a:lstStyle/>
          <a:p>
            <a:r>
              <a:rPr lang="pl-PL" sz="2400" dirty="0" smtClean="0"/>
              <a:t>Segment kodu – instrukcje programu</a:t>
            </a:r>
          </a:p>
          <a:p>
            <a:r>
              <a:rPr lang="pl-PL" sz="2400" dirty="0" smtClean="0"/>
              <a:t>Segment danych – statyczne dane programu</a:t>
            </a:r>
          </a:p>
          <a:p>
            <a:r>
              <a:rPr lang="pl-PL" sz="2400" dirty="0" smtClean="0"/>
              <a:t>Segment stosu – </a:t>
            </a:r>
            <a:r>
              <a:rPr lang="pl-PL" sz="2400" dirty="0"/>
              <a:t>z</a:t>
            </a:r>
            <a:r>
              <a:rPr lang="pl-PL" sz="2400" dirty="0" smtClean="0"/>
              <a:t>mienne chwilowe</a:t>
            </a:r>
          </a:p>
          <a:p>
            <a:r>
              <a:rPr lang="pl-PL" sz="2400" dirty="0" smtClean="0"/>
              <a:t>Segment sterty – zmienne chwilowe jawnie alokowane i zwalniane przez programistę</a:t>
            </a:r>
          </a:p>
          <a:p>
            <a:r>
              <a:rPr lang="pl-PL" sz="2400" dirty="0" smtClean="0"/>
              <a:t>Blok kontrolny procesu – dane które o procesie przechowuje system operacyjny</a:t>
            </a:r>
            <a:endParaRPr lang="pl-PL" sz="24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778098"/>
          </a:xfrm>
        </p:spPr>
        <p:txBody>
          <a:bodyPr>
            <a:normAutofit/>
          </a:bodyPr>
          <a:lstStyle/>
          <a:p>
            <a:r>
              <a:rPr lang="pl-PL" sz="3600" dirty="0" smtClean="0"/>
              <a:t>Przypomnienie – blok kontrolny procesu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7688" y="1412776"/>
            <a:ext cx="6923112" cy="4608512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Identyfikator procesu (PID, grupa procesów)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Uwierzytelnienia  (id. </a:t>
            </a:r>
            <a:r>
              <a:rPr lang="pl-PL" dirty="0">
                <a:solidFill>
                  <a:srgbClr val="FF0000"/>
                </a:solidFill>
              </a:rPr>
              <a:t>u</a:t>
            </a:r>
            <a:r>
              <a:rPr lang="pl-PL" dirty="0" smtClean="0">
                <a:solidFill>
                  <a:srgbClr val="FF0000"/>
                </a:solidFill>
              </a:rPr>
              <a:t>żytkownika i grupy)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Indywidualność (dot. </a:t>
            </a:r>
            <a:r>
              <a:rPr lang="pl-PL" dirty="0">
                <a:solidFill>
                  <a:srgbClr val="FF0000"/>
                </a:solidFill>
              </a:rPr>
              <a:t>b</a:t>
            </a:r>
            <a:r>
              <a:rPr lang="pl-PL" dirty="0" smtClean="0">
                <a:solidFill>
                  <a:srgbClr val="FF0000"/>
                </a:solidFill>
              </a:rPr>
              <a:t>iblioteki emulacji)</a:t>
            </a:r>
          </a:p>
          <a:p>
            <a:r>
              <a:rPr lang="pl-PL" dirty="0" smtClean="0"/>
              <a:t>Wektor argumentów (parametry wywołania programu)</a:t>
            </a:r>
          </a:p>
          <a:p>
            <a:r>
              <a:rPr lang="pl-PL" dirty="0" smtClean="0"/>
              <a:t>Wektor środowiska (zmienne </a:t>
            </a:r>
            <a:r>
              <a:rPr lang="pl-PL" dirty="0" err="1" smtClean="0"/>
              <a:t>NAZWA=WARTOŚĆ</a:t>
            </a:r>
            <a:r>
              <a:rPr lang="pl-PL" dirty="0" smtClean="0"/>
              <a:t>)</a:t>
            </a:r>
          </a:p>
          <a:p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Kontekst planowania: rejestry, priorytety</a:t>
            </a:r>
            <a:r>
              <a:rPr lang="pl-PL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nie obsłużone </a:t>
            </a:r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sygnały</a:t>
            </a:r>
          </a:p>
          <a:p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Informacje rozliczeniowe</a:t>
            </a:r>
          </a:p>
          <a:p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Tablica plików</a:t>
            </a:r>
          </a:p>
          <a:p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Tablica obsługi sygnałów</a:t>
            </a:r>
          </a:p>
          <a:p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Kontekst pamięci wirtualnej</a:t>
            </a:r>
          </a:p>
        </p:txBody>
      </p:sp>
      <p:sp>
        <p:nvSpPr>
          <p:cNvPr id="4" name="Nawias klamrowy zamykający 3"/>
          <p:cNvSpPr/>
          <p:nvPr/>
        </p:nvSpPr>
        <p:spPr>
          <a:xfrm>
            <a:off x="6912768" y="1412776"/>
            <a:ext cx="288032" cy="11521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Nawias klamrowy zamykający 4"/>
          <p:cNvSpPr/>
          <p:nvPr/>
        </p:nvSpPr>
        <p:spPr>
          <a:xfrm>
            <a:off x="6912768" y="2636912"/>
            <a:ext cx="288032" cy="11521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Nawias klamrowy zamykający 5"/>
          <p:cNvSpPr/>
          <p:nvPr/>
        </p:nvSpPr>
        <p:spPr>
          <a:xfrm>
            <a:off x="6912768" y="3861048"/>
            <a:ext cx="360040" cy="201622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7272808" y="1628800"/>
            <a:ext cx="1691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Tożsamość</a:t>
            </a:r>
            <a:br>
              <a:rPr lang="pl-PL" sz="2400" dirty="0" smtClean="0"/>
            </a:br>
            <a:r>
              <a:rPr lang="pl-PL" sz="2400" dirty="0" smtClean="0"/>
              <a:t>procesu</a:t>
            </a:r>
            <a:endParaRPr lang="pl-PL" sz="2400" dirty="0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10" name="pole tekstowe 9"/>
          <p:cNvSpPr txBox="1"/>
          <p:nvPr/>
        </p:nvSpPr>
        <p:spPr>
          <a:xfrm>
            <a:off x="7272808" y="2780928"/>
            <a:ext cx="16916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Środowisko</a:t>
            </a:r>
            <a:br>
              <a:rPr lang="pl-PL" sz="2400" dirty="0" smtClean="0"/>
            </a:br>
            <a:r>
              <a:rPr lang="pl-PL" sz="2400" dirty="0" smtClean="0"/>
              <a:t>procesu</a:t>
            </a:r>
          </a:p>
          <a:p>
            <a:r>
              <a:rPr lang="pl-PL" sz="1600" dirty="0" smtClean="0"/>
              <a:t>(dziedziczone od rodzica)</a:t>
            </a:r>
            <a:endParaRPr lang="pl-PL" sz="1600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7272808" y="4437112"/>
            <a:ext cx="1691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Kontekst procesu</a:t>
            </a:r>
            <a:endParaRPr lang="pl-PL" sz="2400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7</a:t>
            </a:fld>
            <a:endParaRPr lang="pl-P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418058"/>
          </a:xfrm>
        </p:spPr>
        <p:txBody>
          <a:bodyPr>
            <a:noAutofit/>
          </a:bodyPr>
          <a:lstStyle/>
          <a:p>
            <a:r>
              <a:rPr lang="pl-PL" sz="3200" dirty="0" smtClean="0"/>
              <a:t>Drzewo procesów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836712"/>
            <a:ext cx="8352928" cy="1296144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Procesy tworzą drzewo</a:t>
            </a:r>
          </a:p>
          <a:p>
            <a:r>
              <a:rPr lang="pl-PL" dirty="0" smtClean="0"/>
              <a:t>Każdy proces ma dokładnie jeden proces – rodzic</a:t>
            </a:r>
          </a:p>
          <a:p>
            <a:r>
              <a:rPr lang="pl-PL" dirty="0" smtClean="0"/>
              <a:t>Procesy mogą posiadać wiele procesów-dzieci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8</a:t>
            </a:fld>
            <a:endParaRPr lang="pl-PL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92896"/>
            <a:ext cx="7205203" cy="3176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63408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Polecenia Linux zarządzające procesami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77500" lnSpcReduction="20000"/>
          </a:bodyPr>
          <a:lstStyle/>
          <a:p>
            <a:r>
              <a:rPr lang="pl-PL" b="1" dirty="0" err="1" smtClean="0"/>
              <a:t>ps</a:t>
            </a:r>
            <a:r>
              <a:rPr lang="pl-PL" dirty="0" smtClean="0"/>
              <a:t> – pobieranie informacji o aktywnych procesach</a:t>
            </a:r>
            <a:br>
              <a:rPr lang="pl-PL" dirty="0" smtClean="0"/>
            </a:br>
            <a:r>
              <a:rPr lang="pl-PL" dirty="0" err="1" smtClean="0"/>
              <a:t>ps</a:t>
            </a:r>
            <a:r>
              <a:rPr lang="pl-PL" dirty="0" smtClean="0"/>
              <a:t> –ef 		– wszystkie procesy w systemie</a:t>
            </a:r>
            <a:br>
              <a:rPr lang="pl-PL" dirty="0" smtClean="0"/>
            </a:br>
            <a:r>
              <a:rPr lang="pl-PL" dirty="0" err="1" smtClean="0"/>
              <a:t>ps</a:t>
            </a:r>
            <a:r>
              <a:rPr lang="pl-PL" dirty="0" smtClean="0"/>
              <a:t> – </a:t>
            </a:r>
            <a:r>
              <a:rPr lang="pl-PL" dirty="0" err="1" smtClean="0"/>
              <a:t>axjf</a:t>
            </a:r>
            <a:r>
              <a:rPr lang="pl-PL" dirty="0" smtClean="0"/>
              <a:t> 		– drzewo procesów</a:t>
            </a:r>
            <a:br>
              <a:rPr lang="pl-PL" dirty="0" smtClean="0"/>
            </a:br>
            <a:r>
              <a:rPr lang="pl-PL" dirty="0" err="1" smtClean="0"/>
              <a:t>ps</a:t>
            </a:r>
            <a:r>
              <a:rPr lang="pl-PL" dirty="0" smtClean="0"/>
              <a:t> – </a:t>
            </a:r>
            <a:r>
              <a:rPr lang="pl-PL" dirty="0" err="1" smtClean="0"/>
              <a:t>sLf</a:t>
            </a:r>
            <a:r>
              <a:rPr lang="pl-PL" dirty="0" smtClean="0"/>
              <a:t>		– i</a:t>
            </a:r>
            <a:r>
              <a:rPr lang="pl-PL" dirty="0"/>
              <a:t>n</a:t>
            </a:r>
            <a:r>
              <a:rPr lang="pl-PL" dirty="0" smtClean="0"/>
              <a:t>formacja o wątkach</a:t>
            </a:r>
          </a:p>
          <a:p>
            <a:r>
              <a:rPr lang="pl-PL" b="1" dirty="0"/>
              <a:t>t</a:t>
            </a:r>
            <a:r>
              <a:rPr lang="pl-PL" b="1" dirty="0" smtClean="0"/>
              <a:t>op</a:t>
            </a:r>
            <a:r>
              <a:rPr lang="pl-PL" dirty="0" smtClean="0"/>
              <a:t> 		– dynamiczna lista aktywnych procesów w systemie</a:t>
            </a:r>
          </a:p>
          <a:p>
            <a:r>
              <a:rPr lang="pl-PL" b="1" dirty="0" err="1"/>
              <a:t>p</a:t>
            </a:r>
            <a:r>
              <a:rPr lang="pl-PL" b="1" dirty="0" err="1" smtClean="0"/>
              <a:t>stree</a:t>
            </a:r>
            <a:r>
              <a:rPr lang="pl-PL" dirty="0" smtClean="0"/>
              <a:t>		– drzewo procesów w systemie</a:t>
            </a:r>
          </a:p>
          <a:p>
            <a:r>
              <a:rPr lang="pl-PL" b="1" dirty="0"/>
              <a:t>m</a:t>
            </a:r>
            <a:r>
              <a:rPr lang="pl-PL" b="1" dirty="0" smtClean="0"/>
              <a:t>onitor systemu</a:t>
            </a:r>
          </a:p>
          <a:p>
            <a:r>
              <a:rPr lang="pl-PL" b="1" dirty="0" smtClean="0"/>
              <a:t>nice</a:t>
            </a:r>
            <a:r>
              <a:rPr lang="pl-PL" dirty="0" smtClean="0"/>
              <a:t>		– uruchomienie programu z zadanym priorytetem</a:t>
            </a:r>
          </a:p>
          <a:p>
            <a:r>
              <a:rPr lang="pl-PL" b="1" dirty="0" err="1"/>
              <a:t>r</a:t>
            </a:r>
            <a:r>
              <a:rPr lang="pl-PL" b="1" dirty="0" err="1" smtClean="0"/>
              <a:t>enice</a:t>
            </a:r>
            <a:r>
              <a:rPr lang="pl-PL" dirty="0" smtClean="0"/>
              <a:t> 		– zmiana priorytetu uruchomionego procesu</a:t>
            </a:r>
          </a:p>
          <a:p>
            <a:r>
              <a:rPr lang="pl-PL" b="1" dirty="0" err="1"/>
              <a:t>k</a:t>
            </a:r>
            <a:r>
              <a:rPr lang="pl-PL" b="1" dirty="0" err="1" smtClean="0"/>
              <a:t>ill</a:t>
            </a:r>
            <a:r>
              <a:rPr lang="pl-PL" dirty="0" smtClean="0"/>
              <a:t> 			– przesłanie sygnału do procesu pracującego w systemie operacyjnym</a:t>
            </a:r>
          </a:p>
          <a:p>
            <a:pPr marL="457200" lvl="1" indent="0"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276703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2262</Words>
  <Application>Microsoft Office PowerPoint</Application>
  <PresentationFormat>Pokaz na ekranie (4:3)</PresentationFormat>
  <Paragraphs>438</Paragraphs>
  <Slides>30</Slides>
  <Notes>0</Notes>
  <HiddenSlides>1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Motyw pakietu Office</vt:lpstr>
      <vt:lpstr>Procesy</vt:lpstr>
      <vt:lpstr>POSIX</vt:lpstr>
      <vt:lpstr>Proces</vt:lpstr>
      <vt:lpstr>Przypomnienie – uruchomienie procesu</vt:lpstr>
      <vt:lpstr>Przypomnienie – podstawowe stany procesu</vt:lpstr>
      <vt:lpstr>Przypomnienie – struktury danych powiązane z procesem</vt:lpstr>
      <vt:lpstr>Przypomnienie – blok kontrolny procesu</vt:lpstr>
      <vt:lpstr>Drzewo procesów</vt:lpstr>
      <vt:lpstr>Polecenia Linux zarządzające procesami</vt:lpstr>
      <vt:lpstr>Interpretacja kolumn polecenia PS</vt:lpstr>
      <vt:lpstr>Funkcje informujące i zarządzające procesami</vt:lpstr>
      <vt:lpstr>Uruchomienie programu z innego programu</vt:lpstr>
      <vt:lpstr>Zastępowanie procesu (1)</vt:lpstr>
      <vt:lpstr>exec*()</vt:lpstr>
      <vt:lpstr>Zastępowanie procesu (2)</vt:lpstr>
      <vt:lpstr>Na marginesie: zmienna errno</vt:lpstr>
      <vt:lpstr>Duplikowanie procesu (1)</vt:lpstr>
      <vt:lpstr>Duplikowanie procesu (2)</vt:lpstr>
      <vt:lpstr>Duplikowanie procesu – przykładowa aplikacja</vt:lpstr>
      <vt:lpstr>Rezultat działania programu</vt:lpstr>
      <vt:lpstr>Oczekiwanie na proces (1)</vt:lpstr>
      <vt:lpstr>Odczytywanie statusu przechwyconego przez funkcję wait</vt:lpstr>
      <vt:lpstr>Zastosowanie wait – przykładowa aplikacja</vt:lpstr>
      <vt:lpstr>Rezultat programu</vt:lpstr>
      <vt:lpstr>Procesy zombi</vt:lpstr>
      <vt:lpstr>Wprowadzenie procesu zombie – przykładowa aplikacja</vt:lpstr>
      <vt:lpstr>Oczekiwanie na określony proces</vt:lpstr>
      <vt:lpstr>Użycie fork do utworzenia 2 procesów potomnych</vt:lpstr>
      <vt:lpstr>Użycie fork do tworzenia kaskady procesów potomnych</vt:lpstr>
      <vt:lpstr>Wątki - zapowiedź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Procesy i sygnały</dc:title>
  <dc:creator>KIA</dc:creator>
  <cp:lastModifiedBy>ssamolej</cp:lastModifiedBy>
  <cp:revision>68</cp:revision>
  <dcterms:created xsi:type="dcterms:W3CDTF">2013-03-06T11:04:46Z</dcterms:created>
  <dcterms:modified xsi:type="dcterms:W3CDTF">2014-02-26T11:57:37Z</dcterms:modified>
</cp:coreProperties>
</file>