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288" r:id="rId3"/>
    <p:sldId id="289" r:id="rId4"/>
    <p:sldId id="290" r:id="rId5"/>
    <p:sldId id="291" r:id="rId6"/>
    <p:sldId id="292" r:id="rId7"/>
    <p:sldId id="287" r:id="rId8"/>
    <p:sldId id="258" r:id="rId9"/>
    <p:sldId id="259" r:id="rId10"/>
    <p:sldId id="260" r:id="rId11"/>
    <p:sldId id="261" r:id="rId12"/>
    <p:sldId id="262" r:id="rId13"/>
    <p:sldId id="263" r:id="rId14"/>
    <p:sldId id="286" r:id="rId15"/>
    <p:sldId id="284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79" r:id="rId27"/>
    <p:sldId id="282" r:id="rId28"/>
    <p:sldId id="28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5" r:id="rId39"/>
    <p:sldId id="306" r:id="rId40"/>
    <p:sldId id="307" r:id="rId41"/>
    <p:sldId id="312" r:id="rId42"/>
    <p:sldId id="313" r:id="rId43"/>
    <p:sldId id="314" r:id="rId44"/>
    <p:sldId id="315" r:id="rId45"/>
    <p:sldId id="318" r:id="rId46"/>
    <p:sldId id="326" r:id="rId47"/>
    <p:sldId id="319" r:id="rId48"/>
    <p:sldId id="320" r:id="rId49"/>
    <p:sldId id="321" r:id="rId50"/>
    <p:sldId id="322" r:id="rId51"/>
    <p:sldId id="323" r:id="rId52"/>
    <p:sldId id="324" r:id="rId53"/>
    <p:sldId id="325" r:id="rId5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33EA8-7925-4273-ADE5-AF1BE5C1AA67}" type="datetimeFigureOut">
              <a:rPr lang="pl-PL" smtClean="0"/>
              <a:t>2016-02-14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1D13D-3F56-4374-811A-A7B5849407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3265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CF1F-5D24-473F-811C-5529527EA950}" type="datetime1">
              <a:rPr lang="pl-PL" smtClean="0"/>
              <a:t>2016-02-14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C7D7-772A-4C81-A815-901EF0E86F72}" type="datetime1">
              <a:rPr lang="pl-PL" smtClean="0"/>
              <a:t>2016-02-14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5406-4D6C-4206-8A40-DE07A96E9267}" type="datetime1">
              <a:rPr lang="pl-PL" smtClean="0"/>
              <a:t>2016-02-14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BC47-2547-4A27-8B02-B0FF14D51E1D}" type="datetime1">
              <a:rPr lang="pl-PL" smtClean="0"/>
              <a:t>2016-02-14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E124-4CC4-47B6-8E73-EF1DB1403661}" type="datetime1">
              <a:rPr lang="pl-PL" smtClean="0"/>
              <a:t>2016-02-14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4694-5AAD-4B10-9D54-48B3EF7A065C}" type="datetime1">
              <a:rPr lang="pl-PL" smtClean="0"/>
              <a:t>2016-02-14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FCA0-C6F8-4E6D-94D8-24AA71C0F924}" type="datetime1">
              <a:rPr lang="pl-PL" smtClean="0"/>
              <a:t>2016-02-14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CD3F-CAA2-40DD-A51C-81730CC82913}" type="datetime1">
              <a:rPr lang="pl-PL" smtClean="0"/>
              <a:t>2016-02-14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59B1-9192-490E-A8B4-A30FED19AE6C}" type="datetime1">
              <a:rPr lang="pl-PL" smtClean="0"/>
              <a:t>2016-02-14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C828F-1EED-4364-B096-576EB6FEF433}" type="datetime1">
              <a:rPr lang="pl-PL" smtClean="0"/>
              <a:t>2016-02-14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9DDE-9F19-455E-87EA-312873CB984A}" type="datetime1">
              <a:rPr lang="pl-PL" smtClean="0"/>
              <a:t>2016-02-14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DC634-7587-47A7-88ED-AD4E4FE44568}" type="datetime1">
              <a:rPr lang="pl-PL" smtClean="0"/>
              <a:t>2016-02-14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azniak.mimuw.edu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azniak.mimuw.edu.pl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pl-PL" dirty="0" smtClean="0"/>
              <a:t>Procesy i potoki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dr inż. Sławomir </a:t>
            </a:r>
            <a:r>
              <a:rPr lang="pl-PL" dirty="0" err="1" smtClean="0"/>
              <a:t>Samolej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Katedra Informatyki i Automatyki</a:t>
            </a:r>
            <a:br>
              <a:rPr lang="pl-PL" dirty="0" smtClean="0"/>
            </a:br>
            <a:r>
              <a:rPr lang="pl-PL" dirty="0" smtClean="0"/>
              <a:t>Politechnika Rzeszowska</a:t>
            </a:r>
          </a:p>
          <a:p>
            <a:r>
              <a:rPr lang="pl-PL" dirty="0" smtClean="0"/>
              <a:t>Program przedmiotu oparto w części na materiałach opublikowanych na: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 smtClean="0">
                <a:hlinkClick r:id="rId2"/>
              </a:rPr>
              <a:t>http://wazniak.mimuw.edu.pl/</a:t>
            </a:r>
            <a:endParaRPr lang="pl-PL" dirty="0" smtClean="0"/>
          </a:p>
          <a:p>
            <a:r>
              <a:rPr lang="pl-PL" dirty="0" smtClean="0"/>
              <a:t>oraz</a:t>
            </a:r>
            <a:br>
              <a:rPr lang="pl-PL" dirty="0" smtClean="0"/>
            </a:br>
            <a:r>
              <a:rPr lang="pl-PL" dirty="0" smtClean="0"/>
              <a:t>Na materiałach opracowanych przez </a:t>
            </a:r>
            <a:br>
              <a:rPr lang="pl-PL" dirty="0" smtClean="0"/>
            </a:br>
            <a:r>
              <a:rPr lang="pl-PL" dirty="0" smtClean="0"/>
              <a:t>dr inż. Jędrzeja </a:t>
            </a:r>
            <a:r>
              <a:rPr lang="pl-PL" dirty="0" err="1" smtClean="0"/>
              <a:t>Ułasiewicza</a:t>
            </a:r>
            <a:r>
              <a:rPr lang="pl-PL" dirty="0" smtClean="0"/>
              <a:t>:</a:t>
            </a:r>
            <a:br>
              <a:rPr lang="pl-PL" dirty="0" smtClean="0"/>
            </a:br>
            <a:r>
              <a:rPr lang="pl-PL" dirty="0" err="1" smtClean="0"/>
              <a:t>jedrzej.ulasiewicz.staff.iiar.pwr.wroc.pl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S. </a:t>
            </a:r>
            <a:r>
              <a:rPr lang="pl-PL" dirty="0" err="1" smtClean="0"/>
              <a:t>Samolej</a:t>
            </a:r>
            <a:r>
              <a:rPr lang="pl-PL" dirty="0" smtClean="0"/>
              <a:t>: Procesy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124744"/>
            <a:ext cx="4505781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pl-PL" sz="2400" dirty="0" smtClean="0"/>
              <a:t>Przypomnienie – struktury danych powiązane z procesem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3429000"/>
            <a:ext cx="6480720" cy="2952328"/>
          </a:xfrm>
        </p:spPr>
        <p:txBody>
          <a:bodyPr>
            <a:normAutofit/>
          </a:bodyPr>
          <a:lstStyle/>
          <a:p>
            <a:r>
              <a:rPr lang="pl-PL" sz="2400" dirty="0" smtClean="0"/>
              <a:t>Segment kodu – instrukcje programu</a:t>
            </a:r>
          </a:p>
          <a:p>
            <a:r>
              <a:rPr lang="pl-PL" sz="2400" dirty="0" smtClean="0"/>
              <a:t>Segment danych – statyczne dane programu</a:t>
            </a:r>
          </a:p>
          <a:p>
            <a:r>
              <a:rPr lang="pl-PL" sz="2400" dirty="0" smtClean="0"/>
              <a:t>Segment stosu – </a:t>
            </a:r>
            <a:r>
              <a:rPr lang="pl-PL" sz="2400" dirty="0"/>
              <a:t>z</a:t>
            </a:r>
            <a:r>
              <a:rPr lang="pl-PL" sz="2400" dirty="0" smtClean="0"/>
              <a:t>mienne chwilowe</a:t>
            </a:r>
          </a:p>
          <a:p>
            <a:r>
              <a:rPr lang="pl-PL" sz="2400" dirty="0" smtClean="0"/>
              <a:t>Segment sterty – zmienne chwilowe jawnie alokowane i zwalniane przez programistę</a:t>
            </a:r>
          </a:p>
          <a:p>
            <a:r>
              <a:rPr lang="pl-PL" sz="2400" dirty="0" smtClean="0"/>
              <a:t>Blok kontrolny procesu – dane które o procesie przechowuje system operacyjny</a:t>
            </a:r>
            <a:endParaRPr lang="pl-PL" sz="240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778098"/>
          </a:xfrm>
        </p:spPr>
        <p:txBody>
          <a:bodyPr>
            <a:normAutofit/>
          </a:bodyPr>
          <a:lstStyle/>
          <a:p>
            <a:r>
              <a:rPr lang="pl-PL" sz="3600" dirty="0" smtClean="0"/>
              <a:t>Przypomnienie – blok kontrolny procesu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688" y="1412776"/>
            <a:ext cx="6923112" cy="4608512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Identyfikator procesu (PID, grupa procesów)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Uwierzytelnienia  (id. </a:t>
            </a:r>
            <a:r>
              <a:rPr lang="pl-PL" dirty="0">
                <a:solidFill>
                  <a:srgbClr val="FF0000"/>
                </a:solidFill>
              </a:rPr>
              <a:t>u</a:t>
            </a:r>
            <a:r>
              <a:rPr lang="pl-PL" dirty="0" smtClean="0">
                <a:solidFill>
                  <a:srgbClr val="FF0000"/>
                </a:solidFill>
              </a:rPr>
              <a:t>żytkownika i grupy)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Indywidualność (dot. </a:t>
            </a:r>
            <a:r>
              <a:rPr lang="pl-PL" dirty="0">
                <a:solidFill>
                  <a:srgbClr val="FF0000"/>
                </a:solidFill>
              </a:rPr>
              <a:t>b</a:t>
            </a:r>
            <a:r>
              <a:rPr lang="pl-PL" dirty="0" smtClean="0">
                <a:solidFill>
                  <a:srgbClr val="FF0000"/>
                </a:solidFill>
              </a:rPr>
              <a:t>iblioteki emulacji)</a:t>
            </a:r>
          </a:p>
          <a:p>
            <a:r>
              <a:rPr lang="pl-PL" dirty="0" smtClean="0"/>
              <a:t>Wektor argumentów (parametry wywołania programu)</a:t>
            </a:r>
          </a:p>
          <a:p>
            <a:r>
              <a:rPr lang="pl-PL" dirty="0" smtClean="0"/>
              <a:t>Wektor środowiska (zmienne </a:t>
            </a:r>
            <a:r>
              <a:rPr lang="pl-PL" dirty="0" err="1" smtClean="0"/>
              <a:t>NAZWA=WARTOŚĆ</a:t>
            </a:r>
            <a:r>
              <a:rPr lang="pl-PL" dirty="0" smtClean="0"/>
              <a:t>)</a:t>
            </a:r>
          </a:p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Kontekst planowania: rejestry, priorytety</a:t>
            </a:r>
            <a:r>
              <a:rPr lang="pl-PL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nie obsłużone </a:t>
            </a:r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sygnały</a:t>
            </a:r>
          </a:p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Informacje rozliczeniowe</a:t>
            </a:r>
          </a:p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Tablica plików</a:t>
            </a:r>
          </a:p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Tablica obsługi sygnałów</a:t>
            </a:r>
          </a:p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Kontekst pamięci wirtualnej</a:t>
            </a:r>
          </a:p>
        </p:txBody>
      </p:sp>
      <p:sp>
        <p:nvSpPr>
          <p:cNvPr id="4" name="Nawias klamrowy zamykający 3"/>
          <p:cNvSpPr/>
          <p:nvPr/>
        </p:nvSpPr>
        <p:spPr>
          <a:xfrm>
            <a:off x="6912768" y="1412776"/>
            <a:ext cx="288032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Nawias klamrowy zamykający 4"/>
          <p:cNvSpPr/>
          <p:nvPr/>
        </p:nvSpPr>
        <p:spPr>
          <a:xfrm>
            <a:off x="6912768" y="2636912"/>
            <a:ext cx="288032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Nawias klamrowy zamykający 5"/>
          <p:cNvSpPr/>
          <p:nvPr/>
        </p:nvSpPr>
        <p:spPr>
          <a:xfrm>
            <a:off x="6912768" y="3861048"/>
            <a:ext cx="360040" cy="20162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7272808" y="1628800"/>
            <a:ext cx="1691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Tożsamość</a:t>
            </a:r>
            <a:br>
              <a:rPr lang="pl-PL" sz="2400" dirty="0" smtClean="0"/>
            </a:br>
            <a:r>
              <a:rPr lang="pl-PL" sz="2400" dirty="0" smtClean="0"/>
              <a:t>procesu</a:t>
            </a:r>
            <a:endParaRPr lang="pl-PL" sz="2400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7272808" y="2780928"/>
            <a:ext cx="1691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Środowisko</a:t>
            </a:r>
            <a:br>
              <a:rPr lang="pl-PL" sz="2400" dirty="0" smtClean="0"/>
            </a:br>
            <a:r>
              <a:rPr lang="pl-PL" sz="2400" dirty="0" smtClean="0"/>
              <a:t>procesu</a:t>
            </a:r>
          </a:p>
          <a:p>
            <a:r>
              <a:rPr lang="pl-PL" sz="1600" dirty="0" smtClean="0"/>
              <a:t>(dziedziczone od rodzica)</a:t>
            </a:r>
            <a:endParaRPr lang="pl-PL" sz="16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7272808" y="4437112"/>
            <a:ext cx="1691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Kontekst procesu</a:t>
            </a:r>
            <a:endParaRPr lang="pl-PL" sz="2400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11</a:t>
            </a:fld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418058"/>
          </a:xfrm>
        </p:spPr>
        <p:txBody>
          <a:bodyPr>
            <a:noAutofit/>
          </a:bodyPr>
          <a:lstStyle/>
          <a:p>
            <a:r>
              <a:rPr lang="pl-PL" sz="3200" dirty="0" smtClean="0"/>
              <a:t>Drzewo procesów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836712"/>
            <a:ext cx="8352928" cy="1296144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Procesy tworzą drzewo</a:t>
            </a:r>
          </a:p>
          <a:p>
            <a:r>
              <a:rPr lang="pl-PL" dirty="0" smtClean="0"/>
              <a:t>Każdy proces ma dokładnie jeden proces – rodzic</a:t>
            </a:r>
          </a:p>
          <a:p>
            <a:r>
              <a:rPr lang="pl-PL" dirty="0" smtClean="0"/>
              <a:t>Procesy mogą posiadać wiele procesów-dzieci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12</a:t>
            </a:fld>
            <a:endParaRPr lang="pl-PL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92896"/>
            <a:ext cx="7205203" cy="3176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Polecenia Linux zarządzające procesami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 err="1" smtClean="0"/>
              <a:t>ps</a:t>
            </a:r>
            <a:r>
              <a:rPr lang="pl-PL" dirty="0" smtClean="0"/>
              <a:t> – pobieranie informacji o aktywnych procesach</a:t>
            </a:r>
            <a:br>
              <a:rPr lang="pl-PL" dirty="0" smtClean="0"/>
            </a:br>
            <a:r>
              <a:rPr lang="pl-PL" dirty="0" err="1" smtClean="0"/>
              <a:t>ps</a:t>
            </a:r>
            <a:r>
              <a:rPr lang="pl-PL" dirty="0" smtClean="0"/>
              <a:t> –ef 		– wszystkie procesy w systemie</a:t>
            </a:r>
            <a:br>
              <a:rPr lang="pl-PL" dirty="0" smtClean="0"/>
            </a:br>
            <a:r>
              <a:rPr lang="pl-PL" dirty="0" err="1" smtClean="0"/>
              <a:t>ps</a:t>
            </a:r>
            <a:r>
              <a:rPr lang="pl-PL" dirty="0" smtClean="0"/>
              <a:t> – </a:t>
            </a:r>
            <a:r>
              <a:rPr lang="pl-PL" dirty="0" err="1" smtClean="0"/>
              <a:t>axjf</a:t>
            </a:r>
            <a:r>
              <a:rPr lang="pl-PL" dirty="0" smtClean="0"/>
              <a:t> 		– drzewo procesów</a:t>
            </a:r>
            <a:br>
              <a:rPr lang="pl-PL" dirty="0" smtClean="0"/>
            </a:br>
            <a:r>
              <a:rPr lang="pl-PL" dirty="0" err="1" smtClean="0"/>
              <a:t>ps</a:t>
            </a:r>
            <a:r>
              <a:rPr lang="pl-PL" dirty="0" smtClean="0"/>
              <a:t> – </a:t>
            </a:r>
            <a:r>
              <a:rPr lang="pl-PL" dirty="0" err="1" smtClean="0"/>
              <a:t>sLf</a:t>
            </a:r>
            <a:r>
              <a:rPr lang="pl-PL" dirty="0" smtClean="0"/>
              <a:t>		– i</a:t>
            </a:r>
            <a:r>
              <a:rPr lang="pl-PL" dirty="0"/>
              <a:t>n</a:t>
            </a:r>
            <a:r>
              <a:rPr lang="pl-PL" dirty="0" smtClean="0"/>
              <a:t>formacja o wątkach</a:t>
            </a:r>
          </a:p>
          <a:p>
            <a:r>
              <a:rPr lang="pl-PL" b="1" dirty="0"/>
              <a:t>t</a:t>
            </a:r>
            <a:r>
              <a:rPr lang="pl-PL" b="1" dirty="0" smtClean="0"/>
              <a:t>op</a:t>
            </a:r>
            <a:r>
              <a:rPr lang="pl-PL" dirty="0" smtClean="0"/>
              <a:t> 		– dynamiczna lista aktywnych procesów w systemie</a:t>
            </a:r>
          </a:p>
          <a:p>
            <a:r>
              <a:rPr lang="pl-PL" b="1" dirty="0" err="1"/>
              <a:t>p</a:t>
            </a:r>
            <a:r>
              <a:rPr lang="pl-PL" b="1" dirty="0" err="1" smtClean="0"/>
              <a:t>stree</a:t>
            </a:r>
            <a:r>
              <a:rPr lang="pl-PL" dirty="0" smtClean="0"/>
              <a:t>		– drzewo procesów w systemie</a:t>
            </a:r>
          </a:p>
          <a:p>
            <a:r>
              <a:rPr lang="pl-PL" b="1" dirty="0"/>
              <a:t>m</a:t>
            </a:r>
            <a:r>
              <a:rPr lang="pl-PL" b="1" dirty="0" smtClean="0"/>
              <a:t>onitor systemu</a:t>
            </a:r>
          </a:p>
          <a:p>
            <a:r>
              <a:rPr lang="pl-PL" b="1" dirty="0" smtClean="0"/>
              <a:t>nice</a:t>
            </a:r>
            <a:r>
              <a:rPr lang="pl-PL" dirty="0" smtClean="0"/>
              <a:t>		– uruchomienie programu z zadanym priorytetem</a:t>
            </a:r>
          </a:p>
          <a:p>
            <a:r>
              <a:rPr lang="pl-PL" b="1" dirty="0" err="1"/>
              <a:t>r</a:t>
            </a:r>
            <a:r>
              <a:rPr lang="pl-PL" b="1" dirty="0" err="1" smtClean="0"/>
              <a:t>enice</a:t>
            </a:r>
            <a:r>
              <a:rPr lang="pl-PL" dirty="0" smtClean="0"/>
              <a:t> 		– zmiana priorytetu uruchomionego procesu</a:t>
            </a:r>
          </a:p>
          <a:p>
            <a:r>
              <a:rPr lang="pl-PL" b="1" dirty="0" err="1"/>
              <a:t>k</a:t>
            </a:r>
            <a:r>
              <a:rPr lang="pl-PL" b="1" dirty="0" err="1" smtClean="0"/>
              <a:t>ill</a:t>
            </a:r>
            <a:r>
              <a:rPr lang="pl-PL" dirty="0" smtClean="0"/>
              <a:t> 			– przesłanie sygnału do procesu pracującego w systemie operacyjnym</a:t>
            </a:r>
          </a:p>
          <a:p>
            <a:pPr marL="457200" lvl="1" indent="0"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2767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Interpretacja kolumn polecenia 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UID – identyfikator użytkownika procesu</a:t>
            </a:r>
          </a:p>
          <a:p>
            <a:r>
              <a:rPr lang="pl-PL" dirty="0" smtClean="0"/>
              <a:t>PID – numer procesu w systemie</a:t>
            </a:r>
          </a:p>
          <a:p>
            <a:r>
              <a:rPr lang="pl-PL" dirty="0" smtClean="0"/>
              <a:t>PPID – numer rodzica procesu</a:t>
            </a:r>
          </a:p>
          <a:p>
            <a:r>
              <a:rPr lang="pl-PL" dirty="0" smtClean="0"/>
              <a:t>C- stopień wykorzystania procesora</a:t>
            </a:r>
          </a:p>
          <a:p>
            <a:r>
              <a:rPr lang="pl-PL" dirty="0" smtClean="0"/>
              <a:t>STIME – czas uruchomienia</a:t>
            </a:r>
          </a:p>
          <a:p>
            <a:r>
              <a:rPr lang="pl-PL" dirty="0" smtClean="0"/>
              <a:t>TTY – konsola, z której uruchomiono proces</a:t>
            </a:r>
          </a:p>
          <a:p>
            <a:r>
              <a:rPr lang="pl-PL" dirty="0" smtClean="0"/>
              <a:t>TIME – wykorzystany do tej pory czas procesora</a:t>
            </a:r>
          </a:p>
          <a:p>
            <a:r>
              <a:rPr lang="pl-PL" dirty="0" smtClean="0"/>
              <a:t>COMMAND – polecenie, które uruchomiło proces</a:t>
            </a:r>
          </a:p>
          <a:p>
            <a:r>
              <a:rPr lang="pl-PL" dirty="0" smtClean="0"/>
              <a:t>STAT – status: S-</a:t>
            </a:r>
            <a:r>
              <a:rPr lang="pl-PL" dirty="0" err="1" smtClean="0"/>
              <a:t>sleep</a:t>
            </a:r>
            <a:r>
              <a:rPr lang="pl-PL" dirty="0" smtClean="0"/>
              <a:t>, R-</a:t>
            </a:r>
            <a:r>
              <a:rPr lang="pl-PL" dirty="0" err="1" smtClean="0"/>
              <a:t>running</a:t>
            </a:r>
            <a:r>
              <a:rPr lang="pl-PL" dirty="0" smtClean="0"/>
              <a:t>,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124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>
            <a:noAutofit/>
          </a:bodyPr>
          <a:lstStyle/>
          <a:p>
            <a:r>
              <a:rPr lang="pl-PL" sz="3200" dirty="0" smtClean="0"/>
              <a:t>Funkcje informujące i zarządzające procesami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15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164835"/>
              </p:ext>
            </p:extLst>
          </p:nvPr>
        </p:nvGraphicFramePr>
        <p:xfrm>
          <a:off x="467544" y="1397000"/>
          <a:ext cx="8352928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54006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Funkcja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Opis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pid_t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getpid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pl-PL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void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Zwróć swój</a:t>
                      </a:r>
                      <a:r>
                        <a:rPr lang="pl-PL" baseline="0" dirty="0" smtClean="0"/>
                        <a:t> identyfikator procesu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pid_t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getppid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pl-PL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void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Zwróć identyfikator procesu macierzystego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unsigned </a:t>
                      </a:r>
                      <a:r>
                        <a:rPr lang="en-US" b="1" dirty="0" err="1" smtClean="0"/>
                        <a:t>int</a:t>
                      </a:r>
                      <a:r>
                        <a:rPr lang="en-US" b="1" dirty="0" smtClean="0"/>
                        <a:t> sleep(unsigned </a:t>
                      </a:r>
                      <a:r>
                        <a:rPr lang="en-US" b="1" dirty="0" err="1" smtClean="0"/>
                        <a:t>int</a:t>
                      </a:r>
                      <a:r>
                        <a:rPr lang="en-US" b="1" dirty="0" smtClean="0"/>
                        <a:t> seconds);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„Uśpij” bieżący wątek/proces na zadaną ilość sekund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err="1" smtClean="0"/>
                        <a:t>int</a:t>
                      </a:r>
                      <a:r>
                        <a:rPr lang="pl-PL" b="1" dirty="0" smtClean="0"/>
                        <a:t> </a:t>
                      </a:r>
                      <a:r>
                        <a:rPr lang="pl-PL" b="1" dirty="0" err="1" smtClean="0"/>
                        <a:t>pause</a:t>
                      </a:r>
                      <a:r>
                        <a:rPr lang="pl-PL" b="1" dirty="0" smtClean="0"/>
                        <a:t>(</a:t>
                      </a:r>
                      <a:r>
                        <a:rPr lang="pl-PL" b="1" dirty="0" err="1" smtClean="0"/>
                        <a:t>void</a:t>
                      </a:r>
                      <a:r>
                        <a:rPr lang="pl-PL" b="1" dirty="0" smtClean="0"/>
                        <a:t>);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Zatrzymaj wykonywanie programu do momentu, gdy otrzyma on sygnał, który go „zabije” lub który zostanie</a:t>
                      </a:r>
                      <a:r>
                        <a:rPr lang="pl-PL" baseline="0" dirty="0" smtClean="0"/>
                        <a:t> obsłużony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527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706090"/>
          </a:xfrm>
        </p:spPr>
        <p:txBody>
          <a:bodyPr/>
          <a:lstStyle/>
          <a:p>
            <a:r>
              <a:rPr lang="pl-PL" sz="4000" dirty="0">
                <a:solidFill>
                  <a:prstClr val="black"/>
                </a:solidFill>
              </a:rPr>
              <a:t>Duplikowanie </a:t>
            </a:r>
            <a:r>
              <a:rPr lang="pl-PL" sz="4000" dirty="0" smtClean="0">
                <a:solidFill>
                  <a:prstClr val="black"/>
                </a:solidFill>
              </a:rPr>
              <a:t>procesu (1)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572000" y="2695011"/>
            <a:ext cx="4392488" cy="3758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pid_t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new_pid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new_pid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= fork();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switch(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new_pid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case -1 : /* Error */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break;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case 0 : /* We are child */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break;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default : /* We are parent */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break;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}</a:t>
            </a:r>
            <a:endParaRPr lang="pl-PL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1249288" y="1268760"/>
            <a:ext cx="6923112" cy="12241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types.h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sz="20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pid_t</a:t>
            </a:r>
            <a:r>
              <a:rPr lang="pl-PL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fork</a:t>
            </a:r>
            <a:r>
              <a:rPr lang="pl-PL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pl-PL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55" y="2996952"/>
            <a:ext cx="4278629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52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Duplikowanie procesu (2)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Wywołanie systemowe tworzy nowy proces potomny, który jest identyczny z procesem wywołującym, ale posiada unikatowy PID, a jego PPID jest ustawiany na proces wywołujący.</a:t>
            </a:r>
          </a:p>
          <a:p>
            <a:r>
              <a:rPr lang="pl-PL" dirty="0" smtClean="0"/>
              <a:t>Nowy proces wywołujący </a:t>
            </a:r>
            <a:r>
              <a:rPr lang="pl-PL" u="sng" dirty="0" smtClean="0"/>
              <a:t>dziedziczy</a:t>
            </a:r>
            <a:r>
              <a:rPr lang="pl-PL" dirty="0" smtClean="0"/>
              <a:t> po procesie macierzystym</a:t>
            </a:r>
          </a:p>
          <a:p>
            <a:pPr lvl="1"/>
            <a:r>
              <a:rPr lang="pl-PL" dirty="0" smtClean="0"/>
              <a:t>Przestrzeń danych (zmienne)</a:t>
            </a:r>
          </a:p>
          <a:p>
            <a:pPr lvl="1"/>
            <a:r>
              <a:rPr lang="pl-PL" dirty="0" smtClean="0"/>
              <a:t>Otwarte deskryptory i strumienie katalogowe</a:t>
            </a:r>
          </a:p>
          <a:p>
            <a:r>
              <a:rPr lang="pl-PL" dirty="0" smtClean="0"/>
              <a:t>Wywołanie </a:t>
            </a:r>
            <a:r>
              <a:rPr lang="pl-PL" dirty="0" err="1" smtClean="0"/>
              <a:t>fork</a:t>
            </a:r>
            <a:r>
              <a:rPr lang="pl-PL" dirty="0" smtClean="0"/>
              <a:t> w procesie macierzystym zwraca PID nowego procesu potomnego</a:t>
            </a:r>
          </a:p>
          <a:p>
            <a:r>
              <a:rPr lang="pl-PL" dirty="0" smtClean="0"/>
              <a:t>Nowy proces pracuje dokładnie tak samo, jak oryginał, ale w procesie potomnym </a:t>
            </a:r>
            <a:r>
              <a:rPr lang="pl-PL" dirty="0" err="1" smtClean="0"/>
              <a:t>fork</a:t>
            </a:r>
            <a:r>
              <a:rPr lang="pl-PL" dirty="0" smtClean="0"/>
              <a:t> zwraca zero (dzięki temu procesy mogą rozróżnić, który jest który)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7965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pl-PL" sz="3200" dirty="0" smtClean="0"/>
              <a:t>Duplikowanie procesu – przykładowa aplikacja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18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67544" y="832058"/>
            <a:ext cx="7920880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types.h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{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pid_t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pid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n;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char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*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message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program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starting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\n”);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pid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switch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{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case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-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1: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perror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failed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”);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(1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case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0: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message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= 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This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the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child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”;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		n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= 5;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break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default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: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message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= 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This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the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parent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”;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		n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= 3;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break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}	for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(; n &gt; 0; n--) 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puts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message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);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sleep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(1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}</a:t>
            </a:r>
            <a:endParaRPr lang="pl-PL" dirty="0">
              <a:latin typeface="Consolas" pitchFamily="49" charset="0"/>
              <a:cs typeface="Consolas" pitchFamily="49" charset="0"/>
            </a:endParaRP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(0);}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347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Rezultat działania programu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67544" y="1268760"/>
            <a:ext cx="4572000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$ ./fork1</a:t>
            </a:r>
          </a:p>
          <a:p>
            <a:r>
              <a:rPr lang="en-US" dirty="0"/>
              <a:t>fork program starting</a:t>
            </a:r>
          </a:p>
          <a:p>
            <a:r>
              <a:rPr lang="en-US" dirty="0"/>
              <a:t>This is the parent</a:t>
            </a:r>
          </a:p>
          <a:p>
            <a:r>
              <a:rPr lang="en-US" dirty="0"/>
              <a:t>This is the child</a:t>
            </a:r>
          </a:p>
          <a:p>
            <a:r>
              <a:rPr lang="en-US" dirty="0"/>
              <a:t>This is the parent</a:t>
            </a:r>
          </a:p>
          <a:p>
            <a:r>
              <a:rPr lang="en-US" dirty="0"/>
              <a:t>This is the child</a:t>
            </a:r>
          </a:p>
          <a:p>
            <a:r>
              <a:rPr lang="en-US" dirty="0"/>
              <a:t>This is the parent</a:t>
            </a:r>
          </a:p>
          <a:p>
            <a:r>
              <a:rPr lang="en-US" dirty="0"/>
              <a:t>This is the child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$ This is the child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This is the child</a:t>
            </a:r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39552" y="4581128"/>
            <a:ext cx="73033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Program działa jako 2 procesy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Proces potomny wysyła komunikat 5 razy, macierzysty -3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Proces macierzysty kończy działanie przed zakończeniem procesu dziecka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W komunikaty wmieszał się znak powłoki…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417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 zajęć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Wykład</a:t>
            </a:r>
          </a:p>
          <a:p>
            <a:pPr lvl="1"/>
            <a:r>
              <a:rPr lang="pl-PL" dirty="0" smtClean="0"/>
              <a:t>Wprowadzenie do zagadnień współbieżności</a:t>
            </a:r>
          </a:p>
          <a:p>
            <a:pPr lvl="1"/>
            <a:r>
              <a:rPr lang="pl-PL" dirty="0" smtClean="0"/>
              <a:t>Programowanie wieloprocesowe i wielowątkowe</a:t>
            </a:r>
          </a:p>
          <a:p>
            <a:pPr lvl="1"/>
            <a:r>
              <a:rPr lang="pl-PL" dirty="0" smtClean="0"/>
              <a:t>Rozwiązania klasycznych problemów współbieżności: producent-konsument, czytelnicy i pisarze, 5 ucztujących filozofów</a:t>
            </a:r>
          </a:p>
          <a:p>
            <a:pPr lvl="1"/>
            <a:r>
              <a:rPr lang="pl-PL" dirty="0" smtClean="0"/>
              <a:t>Programowanie aplikacji rozproszonych</a:t>
            </a:r>
          </a:p>
          <a:p>
            <a:pPr lvl="1"/>
            <a:r>
              <a:rPr lang="pl-PL" dirty="0" smtClean="0"/>
              <a:t>Klastry komputerowe (dr inż. Tomasz Rak)</a:t>
            </a:r>
          </a:p>
          <a:p>
            <a:pPr lvl="1"/>
            <a:r>
              <a:rPr lang="pl-PL" dirty="0" smtClean="0"/>
              <a:t>Programowanie aplikacji współbieżnych i rozproszonych w Java, obliczenia w </a:t>
            </a:r>
            <a:r>
              <a:rPr lang="pl-PL" dirty="0" err="1"/>
              <a:t>G</a:t>
            </a:r>
            <a:r>
              <a:rPr lang="pl-PL" dirty="0" err="1" smtClean="0"/>
              <a:t>rid</a:t>
            </a:r>
            <a:r>
              <a:rPr lang="pl-PL" dirty="0" smtClean="0"/>
              <a:t> i </a:t>
            </a:r>
            <a:r>
              <a:rPr lang="pl-PL" dirty="0" err="1"/>
              <a:t>C</a:t>
            </a:r>
            <a:r>
              <a:rPr lang="pl-PL" dirty="0" err="1" smtClean="0"/>
              <a:t>loud</a:t>
            </a:r>
            <a:r>
              <a:rPr lang="pl-PL" dirty="0" smtClean="0"/>
              <a:t> (dr inż. Wojciech Rząsa)</a:t>
            </a:r>
          </a:p>
          <a:p>
            <a:r>
              <a:rPr lang="pl-PL" dirty="0" smtClean="0"/>
              <a:t>Laboratorium</a:t>
            </a:r>
          </a:p>
          <a:p>
            <a:pPr lvl="1"/>
            <a:r>
              <a:rPr lang="pl-PL" dirty="0" smtClean="0"/>
              <a:t>Analiza i programowanie wybranych aplikacji współbieżnych i rozproszonych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81-9530-4866-B2BD-B0392136AD4A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Wprowadzenie do prog. wspólbieżnego i rozproszonego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86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Oczekiwanie na proces (1)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1137518"/>
            <a:ext cx="34563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types.h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wait.h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pid_t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wait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*</a:t>
            </a:r>
            <a:r>
              <a:rPr lang="pl-PL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stat_val</a:t>
            </a:r>
            <a:r>
              <a:rPr lang="pl-PL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pl-PL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01757" y="2598107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Gdy </a:t>
            </a:r>
            <a:r>
              <a:rPr lang="pl-PL" dirty="0"/>
              <a:t>proces potomny nie zakończył się funkcja </a:t>
            </a:r>
            <a:r>
              <a:rPr lang="pl-PL" dirty="0" err="1"/>
              <a:t>wait</a:t>
            </a:r>
            <a:r>
              <a:rPr lang="pl-PL" dirty="0"/>
              <a:t> </a:t>
            </a:r>
            <a:r>
              <a:rPr lang="pl-PL" dirty="0" smtClean="0"/>
              <a:t>powoduje zablokowanie </a:t>
            </a:r>
            <a:r>
              <a:rPr lang="pl-PL" dirty="0"/>
              <a:t>procesu macierzystego aż do zakończenia się </a:t>
            </a:r>
            <a:r>
              <a:rPr lang="pl-PL" dirty="0" smtClean="0"/>
              <a:t>procesu potomnego</a:t>
            </a:r>
            <a:r>
              <a:rPr lang="pl-PL" dirty="0"/>
              <a:t>. </a:t>
            </a:r>
            <a:r>
              <a:rPr lang="pl-PL" dirty="0" smtClean="0"/>
              <a:t>Gdy </a:t>
            </a:r>
            <a:r>
              <a:rPr lang="pl-PL" dirty="0"/>
              <a:t>ten się zakończy zwracany jest jego PID oraz </a:t>
            </a:r>
            <a:r>
              <a:rPr lang="pl-PL" dirty="0" smtClean="0"/>
              <a:t>status</a:t>
            </a:r>
            <a:endParaRPr lang="pl-PL" dirty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Gdy </a:t>
            </a:r>
            <a:r>
              <a:rPr lang="pl-PL" dirty="0"/>
              <a:t>proces potomny zakończył się zanim wykonano funkcję </a:t>
            </a:r>
            <a:r>
              <a:rPr lang="pl-PL" dirty="0" err="1" smtClean="0"/>
              <a:t>wait</a:t>
            </a:r>
            <a:r>
              <a:rPr lang="pl-PL" dirty="0" smtClean="0"/>
              <a:t> nie </a:t>
            </a:r>
            <a:r>
              <a:rPr lang="pl-PL" dirty="0"/>
              <a:t>występuje blokada procesu macierzystego. Funkcja zwraca </a:t>
            </a:r>
            <a:r>
              <a:rPr lang="pl-PL" dirty="0" smtClean="0"/>
              <a:t>PID zakończonego </a:t>
            </a:r>
            <a:r>
              <a:rPr lang="pl-PL" dirty="0"/>
              <a:t>procesu oraz jego </a:t>
            </a:r>
            <a:r>
              <a:rPr lang="pl-PL" dirty="0" smtClean="0"/>
              <a:t>status</a:t>
            </a:r>
            <a:endParaRPr lang="pl-PL" dirty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Gdy </a:t>
            </a:r>
            <a:r>
              <a:rPr lang="pl-PL" dirty="0"/>
              <a:t>brak jakichkolwiek procesów potomnych funkcja </a:t>
            </a:r>
            <a:r>
              <a:rPr lang="pl-PL" dirty="0" err="1"/>
              <a:t>wait</a:t>
            </a:r>
            <a:r>
              <a:rPr lang="pl-PL" dirty="0"/>
              <a:t> zwraca </a:t>
            </a:r>
            <a:r>
              <a:rPr lang="pl-PL" dirty="0" smtClean="0"/>
              <a:t>–1.</a:t>
            </a:r>
            <a:endParaRPr lang="pl-PL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757" y="1614126"/>
            <a:ext cx="4071981" cy="423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438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Autofit/>
          </a:bodyPr>
          <a:lstStyle/>
          <a:p>
            <a:r>
              <a:rPr lang="pl-PL" sz="2400" dirty="0" smtClean="0"/>
              <a:t>Odczytywanie statusu przechwyconego przez funkcję </a:t>
            </a:r>
            <a:r>
              <a:rPr lang="pl-PL" sz="2400" dirty="0" err="1" smtClean="0"/>
              <a:t>wait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562261"/>
              </p:ext>
            </p:extLst>
          </p:nvPr>
        </p:nvGraphicFramePr>
        <p:xfrm>
          <a:off x="467544" y="1268760"/>
          <a:ext cx="82296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5565304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Makro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Definicja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WIFEXITED(</a:t>
                      </a:r>
                      <a:r>
                        <a:rPr lang="pl-PL" dirty="0" err="1" smtClean="0"/>
                        <a:t>stat_val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Niezerowe, jeśli proces potomny</a:t>
                      </a:r>
                      <a:r>
                        <a:rPr lang="pl-PL" baseline="0" dirty="0" smtClean="0"/>
                        <a:t> normalnie zakończył pracę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WEXITSTATUS(</a:t>
                      </a:r>
                      <a:r>
                        <a:rPr lang="pl-PL" dirty="0" err="1" smtClean="0"/>
                        <a:t>stat_val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Jeśli WIFEXITED jest niezerowe, zwraca kod wyjściowy procesu potomnego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WIFSIGNALED(</a:t>
                      </a:r>
                      <a:r>
                        <a:rPr lang="pl-PL" dirty="0" err="1" smtClean="0"/>
                        <a:t>stat_val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Niezerowe, jeśli proces potomny zakończył pracę po otrzymaniu nie przechwyconego sygnału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WTERMSIG(</a:t>
                      </a:r>
                      <a:r>
                        <a:rPr lang="pl-PL" dirty="0" err="1" smtClean="0"/>
                        <a:t>stat_val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Jeśli WIFSIGNALED jest niezerowe, zwraca numer sygnału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WIFSTOPPED(</a:t>
                      </a:r>
                      <a:r>
                        <a:rPr lang="pl-PL" dirty="0" err="1" smtClean="0"/>
                        <a:t>stat_val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Niezerowe, jeśli proces potomny zatrzymał się po otrzymaniu sygnału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WSTOPSIG(</a:t>
                      </a:r>
                      <a:r>
                        <a:rPr lang="pl-PL" dirty="0" err="1" smtClean="0"/>
                        <a:t>stat_val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Jeśli WIFSTOPPED jest niezerowe, zwraca numer sygnału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7313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274042"/>
          </a:xfrm>
        </p:spPr>
        <p:txBody>
          <a:bodyPr>
            <a:noAutofit/>
          </a:bodyPr>
          <a:lstStyle/>
          <a:p>
            <a:r>
              <a:rPr lang="pl-PL" sz="2800" dirty="0" smtClean="0"/>
              <a:t>Zastosowanie </a:t>
            </a:r>
            <a:r>
              <a:rPr lang="pl-PL" sz="2800" dirty="0" err="1" smtClean="0"/>
              <a:t>wait</a:t>
            </a:r>
            <a:r>
              <a:rPr lang="pl-PL" sz="2800" dirty="0" smtClean="0"/>
              <a:t> – przykładowa aplikacja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22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44016" y="737398"/>
            <a:ext cx="4572000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types.h</a:t>
            </a:r>
            <a:r>
              <a:rPr lang="pl-PL" dirty="0"/>
              <a:t>&gt;</a:t>
            </a:r>
          </a:p>
          <a:p>
            <a:r>
              <a:rPr lang="pl-PL" dirty="0">
                <a:solidFill>
                  <a:srgbClr val="FF0000"/>
                </a:solidFill>
              </a:rPr>
              <a:t>#</a:t>
            </a:r>
            <a:r>
              <a:rPr lang="pl-PL" dirty="0" err="1">
                <a:solidFill>
                  <a:srgbClr val="FF0000"/>
                </a:solidFill>
              </a:rPr>
              <a:t>include</a:t>
            </a:r>
            <a:r>
              <a:rPr lang="pl-PL" dirty="0">
                <a:solidFill>
                  <a:srgbClr val="FF0000"/>
                </a:solidFill>
              </a:rPr>
              <a:t> &lt;</a:t>
            </a:r>
            <a:r>
              <a:rPr lang="pl-PL" dirty="0" err="1">
                <a:solidFill>
                  <a:srgbClr val="FF0000"/>
                </a:solidFill>
              </a:rPr>
              <a:t>sys</a:t>
            </a:r>
            <a:r>
              <a:rPr lang="pl-PL" dirty="0">
                <a:solidFill>
                  <a:srgbClr val="FF0000"/>
                </a:solidFill>
              </a:rPr>
              <a:t>/</a:t>
            </a:r>
            <a:r>
              <a:rPr lang="pl-PL" dirty="0" err="1">
                <a:solidFill>
                  <a:srgbClr val="FF0000"/>
                </a:solidFill>
              </a:rPr>
              <a:t>wait.h</a:t>
            </a:r>
            <a:r>
              <a:rPr lang="pl-PL" dirty="0">
                <a:solidFill>
                  <a:srgbClr val="FF0000"/>
                </a:solidFill>
              </a:rPr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 smtClean="0"/>
              <a:t>{ </a:t>
            </a:r>
            <a:r>
              <a:rPr lang="pl-PL" dirty="0" err="1" smtClean="0"/>
              <a:t>pid_t</a:t>
            </a:r>
            <a:r>
              <a:rPr lang="pl-PL" dirty="0" smtClean="0"/>
              <a:t> </a:t>
            </a:r>
            <a:r>
              <a:rPr lang="pl-PL" dirty="0" err="1"/>
              <a:t>pid</a:t>
            </a:r>
            <a:r>
              <a:rPr lang="pl-PL" dirty="0" smtClean="0"/>
              <a:t>;  char </a:t>
            </a:r>
            <a:r>
              <a:rPr lang="pl-PL" dirty="0"/>
              <a:t>*</a:t>
            </a:r>
            <a:r>
              <a:rPr lang="pl-PL" dirty="0" err="1"/>
              <a:t>message</a:t>
            </a:r>
            <a:r>
              <a:rPr lang="pl-PL" dirty="0" smtClean="0"/>
              <a:t>;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/>
              <a:t>n;</a:t>
            </a:r>
          </a:p>
          <a:p>
            <a:r>
              <a:rPr lang="pl-PL" dirty="0" smtClean="0"/>
              <a:t>  </a:t>
            </a:r>
            <a:r>
              <a:rPr lang="pl-PL" dirty="0" err="1" smtClean="0">
                <a:solidFill>
                  <a:srgbClr val="FF0000"/>
                </a:solidFill>
              </a:rPr>
              <a:t>int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exit_code</a:t>
            </a:r>
            <a:r>
              <a:rPr lang="pl-PL" dirty="0">
                <a:solidFill>
                  <a:srgbClr val="FF0000"/>
                </a:solidFill>
              </a:rPr>
              <a:t>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printf</a:t>
            </a:r>
            <a:r>
              <a:rPr lang="pl-PL" dirty="0"/>
              <a:t>(“</a:t>
            </a:r>
            <a:r>
              <a:rPr lang="pl-PL" dirty="0" err="1"/>
              <a:t>fork</a:t>
            </a:r>
            <a:r>
              <a:rPr lang="pl-PL" dirty="0"/>
              <a:t> program </a:t>
            </a:r>
            <a:r>
              <a:rPr lang="pl-PL" dirty="0" err="1"/>
              <a:t>starting</a:t>
            </a:r>
            <a:r>
              <a:rPr lang="pl-PL" dirty="0"/>
              <a:t>\n”);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pid</a:t>
            </a:r>
            <a:r>
              <a:rPr lang="pl-PL" dirty="0" smtClean="0"/>
              <a:t> </a:t>
            </a:r>
            <a:r>
              <a:rPr lang="pl-PL" dirty="0"/>
              <a:t>= </a:t>
            </a:r>
            <a:r>
              <a:rPr lang="pl-PL" dirty="0" err="1"/>
              <a:t>fork</a:t>
            </a:r>
            <a:r>
              <a:rPr lang="pl-PL" dirty="0"/>
              <a:t>();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switch</a:t>
            </a:r>
            <a:r>
              <a:rPr lang="pl-PL" dirty="0" smtClean="0"/>
              <a:t>(</a:t>
            </a:r>
            <a:r>
              <a:rPr lang="pl-PL" dirty="0" err="1" smtClean="0"/>
              <a:t>pid</a:t>
            </a:r>
            <a:r>
              <a:rPr lang="pl-PL" dirty="0"/>
              <a:t>)</a:t>
            </a:r>
          </a:p>
          <a:p>
            <a:r>
              <a:rPr lang="pl-PL" dirty="0" smtClean="0"/>
              <a:t>{ </a:t>
            </a:r>
            <a:r>
              <a:rPr lang="pl-PL" dirty="0" err="1" smtClean="0"/>
              <a:t>case</a:t>
            </a:r>
            <a:r>
              <a:rPr lang="pl-PL" dirty="0" smtClean="0"/>
              <a:t> </a:t>
            </a:r>
            <a:r>
              <a:rPr lang="pl-PL" dirty="0"/>
              <a:t>-</a:t>
            </a:r>
            <a:r>
              <a:rPr lang="pl-PL" dirty="0" smtClean="0"/>
              <a:t>1:  </a:t>
            </a:r>
            <a:r>
              <a:rPr lang="pl-PL" dirty="0" err="1" smtClean="0"/>
              <a:t>perror</a:t>
            </a:r>
            <a:r>
              <a:rPr lang="pl-PL" dirty="0"/>
              <a:t>(“</a:t>
            </a:r>
            <a:r>
              <a:rPr lang="pl-PL" dirty="0" err="1"/>
              <a:t>fork</a:t>
            </a:r>
            <a:r>
              <a:rPr lang="pl-PL" dirty="0"/>
              <a:t> </a:t>
            </a:r>
            <a:r>
              <a:rPr lang="pl-PL" dirty="0" err="1"/>
              <a:t>failed</a:t>
            </a:r>
            <a:r>
              <a:rPr lang="pl-PL" dirty="0"/>
              <a:t>”);</a:t>
            </a:r>
          </a:p>
          <a:p>
            <a:r>
              <a:rPr lang="pl-PL" dirty="0" smtClean="0"/>
              <a:t>	</a:t>
            </a:r>
            <a:r>
              <a:rPr lang="pl-PL" dirty="0" err="1" smtClean="0"/>
              <a:t>exit</a:t>
            </a:r>
            <a:r>
              <a:rPr lang="pl-PL" dirty="0" smtClean="0"/>
              <a:t>(1</a:t>
            </a:r>
            <a:r>
              <a:rPr lang="pl-PL" dirty="0"/>
              <a:t>);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case</a:t>
            </a:r>
            <a:r>
              <a:rPr lang="pl-PL" dirty="0" smtClean="0"/>
              <a:t> 0:    </a:t>
            </a:r>
            <a:r>
              <a:rPr lang="en-US" dirty="0" smtClean="0"/>
              <a:t>message </a:t>
            </a:r>
            <a:r>
              <a:rPr lang="en-US" dirty="0"/>
              <a:t>= “This is the child”;</a:t>
            </a:r>
          </a:p>
          <a:p>
            <a:r>
              <a:rPr lang="pl-PL" dirty="0" smtClean="0"/>
              <a:t>	n </a:t>
            </a:r>
            <a:r>
              <a:rPr lang="pl-PL" dirty="0"/>
              <a:t>= 5;</a:t>
            </a:r>
          </a:p>
          <a:p>
            <a:r>
              <a:rPr lang="pl-PL" dirty="0" smtClean="0"/>
              <a:t>	</a:t>
            </a:r>
            <a:r>
              <a:rPr lang="pl-PL" dirty="0" err="1" smtClean="0">
                <a:solidFill>
                  <a:srgbClr val="FF0000"/>
                </a:solidFill>
              </a:rPr>
              <a:t>exit_code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37;</a:t>
            </a:r>
          </a:p>
          <a:p>
            <a:r>
              <a:rPr lang="pl-PL" dirty="0" smtClean="0"/>
              <a:t>	</a:t>
            </a:r>
            <a:r>
              <a:rPr lang="pl-PL" dirty="0" err="1" smtClean="0"/>
              <a:t>break</a:t>
            </a:r>
            <a:r>
              <a:rPr lang="pl-PL" dirty="0"/>
              <a:t>;</a:t>
            </a:r>
          </a:p>
          <a:p>
            <a:r>
              <a:rPr lang="pl-PL" dirty="0" err="1" smtClean="0"/>
              <a:t>default</a:t>
            </a:r>
            <a:r>
              <a:rPr lang="pl-PL" dirty="0" smtClean="0"/>
              <a:t>:    </a:t>
            </a:r>
            <a:r>
              <a:rPr lang="en-US" dirty="0" smtClean="0"/>
              <a:t>message </a:t>
            </a:r>
            <a:r>
              <a:rPr lang="en-US" dirty="0"/>
              <a:t>= “This is the parent”;</a:t>
            </a:r>
          </a:p>
          <a:p>
            <a:r>
              <a:rPr lang="pl-PL" dirty="0" smtClean="0"/>
              <a:t>	n </a:t>
            </a:r>
            <a:r>
              <a:rPr lang="pl-PL" dirty="0"/>
              <a:t>= 3;</a:t>
            </a:r>
          </a:p>
          <a:p>
            <a:r>
              <a:rPr lang="pl-PL" dirty="0" smtClean="0"/>
              <a:t>	</a:t>
            </a:r>
            <a:r>
              <a:rPr lang="pl-PL" dirty="0" err="1" smtClean="0">
                <a:solidFill>
                  <a:srgbClr val="FF0000"/>
                </a:solidFill>
              </a:rPr>
              <a:t>exit_code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0;</a:t>
            </a:r>
          </a:p>
          <a:p>
            <a:r>
              <a:rPr lang="pl-PL" dirty="0" smtClean="0"/>
              <a:t>	</a:t>
            </a:r>
            <a:r>
              <a:rPr lang="pl-PL" dirty="0" err="1" smtClean="0"/>
              <a:t>break</a:t>
            </a:r>
            <a:r>
              <a:rPr lang="pl-PL" dirty="0"/>
              <a:t>;</a:t>
            </a:r>
          </a:p>
          <a:p>
            <a:r>
              <a:rPr lang="pl-PL" dirty="0" smtClean="0"/>
              <a:t>}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4716016" y="737398"/>
            <a:ext cx="4248472" cy="50783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for(; n &gt; 0; n--) </a:t>
            </a:r>
            <a:r>
              <a:rPr lang="pl-PL" dirty="0" smtClean="0"/>
              <a:t>{  </a:t>
            </a:r>
            <a:r>
              <a:rPr lang="pl-PL" dirty="0" err="1" smtClean="0"/>
              <a:t>puts</a:t>
            </a:r>
            <a:r>
              <a:rPr lang="pl-PL" dirty="0" smtClean="0"/>
              <a:t>(</a:t>
            </a:r>
            <a:r>
              <a:rPr lang="pl-PL" dirty="0" err="1" smtClean="0"/>
              <a:t>message</a:t>
            </a:r>
            <a:r>
              <a:rPr lang="pl-PL" dirty="0"/>
              <a:t>);</a:t>
            </a:r>
          </a:p>
          <a:p>
            <a:r>
              <a:rPr lang="pl-PL" dirty="0" smtClean="0"/>
              <a:t>	             </a:t>
            </a:r>
            <a:r>
              <a:rPr lang="pl-PL" dirty="0" err="1" smtClean="0"/>
              <a:t>sleep</a:t>
            </a:r>
            <a:r>
              <a:rPr lang="pl-PL" dirty="0" smtClean="0"/>
              <a:t>(1</a:t>
            </a:r>
            <a:r>
              <a:rPr lang="pl-PL" dirty="0"/>
              <a:t>);</a:t>
            </a:r>
          </a:p>
          <a:p>
            <a:r>
              <a:rPr lang="pl-PL" dirty="0"/>
              <a:t>}</a:t>
            </a:r>
          </a:p>
          <a:p>
            <a:endParaRPr lang="pl-PL" dirty="0" smtClean="0"/>
          </a:p>
          <a:p>
            <a:r>
              <a:rPr lang="pl-PL" dirty="0" err="1" smtClean="0">
                <a:solidFill>
                  <a:srgbClr val="FF0000"/>
                </a:solidFill>
              </a:rPr>
              <a:t>if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pid</a:t>
            </a:r>
            <a:r>
              <a:rPr lang="pl-PL" dirty="0">
                <a:solidFill>
                  <a:srgbClr val="FF0000"/>
                </a:solidFill>
              </a:rPr>
              <a:t> != 0) </a:t>
            </a:r>
            <a:r>
              <a:rPr lang="pl-PL" dirty="0" smtClean="0">
                <a:solidFill>
                  <a:srgbClr val="FF0000"/>
                </a:solidFill>
              </a:rPr>
              <a:t>{ 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int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stat_val</a:t>
            </a:r>
            <a:r>
              <a:rPr lang="pl-PL" dirty="0">
                <a:solidFill>
                  <a:srgbClr val="FF0000"/>
                </a:solidFill>
              </a:rPr>
              <a:t>;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pid_t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child_pid</a:t>
            </a:r>
            <a:r>
              <a:rPr lang="pl-PL" dirty="0">
                <a:solidFill>
                  <a:srgbClr val="FF0000"/>
                </a:solidFill>
              </a:rPr>
              <a:t>;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child_pid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</a:t>
            </a:r>
            <a:r>
              <a:rPr lang="pl-PL" dirty="0" err="1">
                <a:solidFill>
                  <a:srgbClr val="FF0000"/>
                </a:solidFill>
              </a:rPr>
              <a:t>wait</a:t>
            </a:r>
            <a:r>
              <a:rPr lang="pl-PL" dirty="0">
                <a:solidFill>
                  <a:srgbClr val="FF0000"/>
                </a:solidFill>
              </a:rPr>
              <a:t>(&amp;</a:t>
            </a:r>
            <a:r>
              <a:rPr lang="pl-PL" dirty="0" err="1">
                <a:solidFill>
                  <a:srgbClr val="FF0000"/>
                </a:solidFill>
              </a:rPr>
              <a:t>stat_val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printf</a:t>
            </a:r>
            <a:r>
              <a:rPr lang="pl-PL" dirty="0">
                <a:solidFill>
                  <a:srgbClr val="FF0000"/>
                </a:solidFill>
              </a:rPr>
              <a:t>(“Child </a:t>
            </a:r>
            <a:r>
              <a:rPr lang="pl-PL" dirty="0" err="1">
                <a:solidFill>
                  <a:srgbClr val="FF0000"/>
                </a:solidFill>
              </a:rPr>
              <a:t>has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finished</a:t>
            </a:r>
            <a:r>
              <a:rPr lang="pl-PL" dirty="0">
                <a:solidFill>
                  <a:srgbClr val="FF0000"/>
                </a:solidFill>
              </a:rPr>
              <a:t>: PID = %d\n”, </a:t>
            </a:r>
            <a:r>
              <a:rPr lang="pl-PL" dirty="0" smtClean="0">
                <a:solidFill>
                  <a:srgbClr val="FF0000"/>
                </a:solidFill>
              </a:rPr>
              <a:t>  </a:t>
            </a:r>
            <a:r>
              <a:rPr lang="pl-PL" dirty="0" err="1" smtClean="0">
                <a:solidFill>
                  <a:srgbClr val="FF0000"/>
                </a:solidFill>
              </a:rPr>
              <a:t>child_pid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if</a:t>
            </a:r>
            <a:r>
              <a:rPr lang="pl-PL" dirty="0" smtClean="0">
                <a:solidFill>
                  <a:srgbClr val="FF0000"/>
                </a:solidFill>
              </a:rPr>
              <a:t>(WIFEXITED(</a:t>
            </a:r>
            <a:r>
              <a:rPr lang="pl-PL" dirty="0" err="1" smtClean="0">
                <a:solidFill>
                  <a:srgbClr val="FF0000"/>
                </a:solidFill>
              </a:rPr>
              <a:t>stat_val</a:t>
            </a:r>
            <a:r>
              <a:rPr lang="pl-PL" dirty="0">
                <a:solidFill>
                  <a:srgbClr val="FF0000"/>
                </a:solidFill>
              </a:rPr>
              <a:t>))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printf</a:t>
            </a:r>
            <a:r>
              <a:rPr lang="pl-PL" dirty="0">
                <a:solidFill>
                  <a:srgbClr val="FF0000"/>
                </a:solidFill>
              </a:rPr>
              <a:t>(“Child </a:t>
            </a:r>
            <a:r>
              <a:rPr lang="pl-PL" dirty="0" err="1">
                <a:solidFill>
                  <a:srgbClr val="FF0000"/>
                </a:solidFill>
              </a:rPr>
              <a:t>exited</a:t>
            </a:r>
            <a:r>
              <a:rPr lang="pl-PL" dirty="0">
                <a:solidFill>
                  <a:srgbClr val="FF0000"/>
                </a:solidFill>
              </a:rPr>
              <a:t> with </a:t>
            </a:r>
            <a:r>
              <a:rPr lang="pl-PL" dirty="0" err="1">
                <a:solidFill>
                  <a:srgbClr val="FF0000"/>
                </a:solidFill>
              </a:rPr>
              <a:t>code</a:t>
            </a:r>
            <a:r>
              <a:rPr lang="pl-PL" dirty="0">
                <a:solidFill>
                  <a:srgbClr val="FF0000"/>
                </a:solidFill>
              </a:rPr>
              <a:t> %d\n”, </a:t>
            </a:r>
            <a:r>
              <a:rPr lang="pl-PL" dirty="0" smtClean="0">
                <a:solidFill>
                  <a:srgbClr val="FF0000"/>
                </a:solidFill>
              </a:rPr>
              <a:t>  WEXITSTATUS(</a:t>
            </a:r>
            <a:r>
              <a:rPr lang="pl-PL" dirty="0" err="1" smtClean="0">
                <a:solidFill>
                  <a:srgbClr val="FF0000"/>
                </a:solidFill>
              </a:rPr>
              <a:t>stat_val</a:t>
            </a:r>
            <a:r>
              <a:rPr lang="pl-PL" dirty="0">
                <a:solidFill>
                  <a:srgbClr val="FF0000"/>
                </a:solidFill>
              </a:rPr>
              <a:t>));</a:t>
            </a:r>
          </a:p>
          <a:p>
            <a:r>
              <a:rPr lang="pl-PL" dirty="0" err="1">
                <a:solidFill>
                  <a:srgbClr val="FF0000"/>
                </a:solidFill>
              </a:rPr>
              <a:t>else</a:t>
            </a:r>
            <a:endParaRPr lang="pl-PL" dirty="0">
              <a:solidFill>
                <a:srgbClr val="FF0000"/>
              </a:solidFill>
            </a:endParaRPr>
          </a:p>
          <a:p>
            <a:r>
              <a:rPr lang="pl-PL" dirty="0" err="1">
                <a:solidFill>
                  <a:srgbClr val="FF0000"/>
                </a:solidFill>
              </a:rPr>
              <a:t>printf</a:t>
            </a:r>
            <a:r>
              <a:rPr lang="pl-PL" dirty="0">
                <a:solidFill>
                  <a:srgbClr val="FF0000"/>
                </a:solidFill>
              </a:rPr>
              <a:t>(“Child </a:t>
            </a:r>
            <a:r>
              <a:rPr lang="pl-PL" dirty="0" err="1">
                <a:solidFill>
                  <a:srgbClr val="FF0000"/>
                </a:solidFill>
              </a:rPr>
              <a:t>terminated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abnormally</a:t>
            </a:r>
            <a:r>
              <a:rPr lang="pl-PL" dirty="0">
                <a:solidFill>
                  <a:srgbClr val="FF0000"/>
                </a:solidFill>
              </a:rPr>
              <a:t>\n”);</a:t>
            </a:r>
          </a:p>
          <a:p>
            <a:r>
              <a:rPr lang="pl-PL" dirty="0">
                <a:solidFill>
                  <a:srgbClr val="FF0000"/>
                </a:solidFill>
              </a:rPr>
              <a:t>}</a:t>
            </a:r>
          </a:p>
          <a:p>
            <a:r>
              <a:rPr lang="pl-PL" dirty="0" err="1">
                <a:solidFill>
                  <a:srgbClr val="FF0000"/>
                </a:solidFill>
              </a:rPr>
              <a:t>exit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exit_code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644369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36004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Rezultat programu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836712"/>
            <a:ext cx="3312368" cy="36933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$ ./wait</a:t>
            </a:r>
          </a:p>
          <a:p>
            <a:r>
              <a:rPr lang="en-US" dirty="0"/>
              <a:t>fork program starting</a:t>
            </a:r>
          </a:p>
          <a:p>
            <a:r>
              <a:rPr lang="en-US" dirty="0"/>
              <a:t>This is the child</a:t>
            </a:r>
          </a:p>
          <a:p>
            <a:r>
              <a:rPr lang="en-US" dirty="0"/>
              <a:t>This is the </a:t>
            </a:r>
            <a:r>
              <a:rPr lang="en-US" dirty="0" smtClean="0"/>
              <a:t>parent</a:t>
            </a:r>
            <a:endParaRPr lang="pl-PL" dirty="0" smtClean="0"/>
          </a:p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parent</a:t>
            </a:r>
            <a:endParaRPr lang="pl-PL" dirty="0"/>
          </a:p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child</a:t>
            </a:r>
            <a:endParaRPr lang="pl-PL" dirty="0"/>
          </a:p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parent</a:t>
            </a:r>
            <a:endParaRPr lang="pl-PL" dirty="0"/>
          </a:p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child</a:t>
            </a:r>
            <a:endParaRPr lang="pl-PL" dirty="0"/>
          </a:p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child</a:t>
            </a:r>
            <a:endParaRPr lang="pl-PL" dirty="0"/>
          </a:p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child</a:t>
            </a:r>
            <a:endParaRPr lang="pl-PL" dirty="0"/>
          </a:p>
          <a:p>
            <a:r>
              <a:rPr lang="en-US" dirty="0"/>
              <a:t>Child has finished: PID = 1582</a:t>
            </a:r>
          </a:p>
          <a:p>
            <a:r>
              <a:rPr lang="en-US" dirty="0"/>
              <a:t>Child exited with code 37</a:t>
            </a:r>
          </a:p>
          <a:p>
            <a:r>
              <a:rPr lang="pl-PL" dirty="0"/>
              <a:t>$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885254" y="1484784"/>
            <a:ext cx="4950842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Proces macierzysty korzysta z wywołania </a:t>
            </a:r>
            <a:r>
              <a:rPr lang="pl-PL" dirty="0" err="1" smtClean="0"/>
              <a:t>wait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i zawiesza swoje działanie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Kiedy zostaje wywołane </a:t>
            </a:r>
            <a:r>
              <a:rPr lang="pl-PL" dirty="0" err="1" smtClean="0"/>
              <a:t>exit</a:t>
            </a:r>
            <a:r>
              <a:rPr lang="pl-PL" dirty="0" smtClean="0"/>
              <a:t> w programie</a:t>
            </a:r>
            <a:br>
              <a:rPr lang="pl-PL" dirty="0" smtClean="0"/>
            </a:br>
            <a:r>
              <a:rPr lang="pl-PL" dirty="0" smtClean="0"/>
              <a:t>potomnym program macierzysty wznawia pracę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Program macierzysty przechwytuje wartość</a:t>
            </a:r>
            <a:br>
              <a:rPr lang="pl-PL" dirty="0" smtClean="0"/>
            </a:br>
            <a:r>
              <a:rPr lang="pl-PL" dirty="0" smtClean="0"/>
              <a:t>zwracaną przez </a:t>
            </a:r>
            <a:r>
              <a:rPr lang="pl-PL" dirty="0" err="1" smtClean="0"/>
              <a:t>wait</a:t>
            </a:r>
            <a:r>
              <a:rPr lang="pl-PL" dirty="0" smtClean="0"/>
              <a:t> i informuje o statusie </a:t>
            </a:r>
            <a:br>
              <a:rPr lang="pl-PL" dirty="0" smtClean="0"/>
            </a:br>
            <a:r>
              <a:rPr lang="pl-PL" dirty="0" smtClean="0"/>
              <a:t>zakończenia procesu potomnego</a:t>
            </a:r>
          </a:p>
        </p:txBody>
      </p:sp>
    </p:spTree>
    <p:extLst>
      <p:ext uri="{BB962C8B-B14F-4D97-AF65-F5344CB8AC3E}">
        <p14:creationId xmlns:p14="http://schemas.microsoft.com/office/powerpoint/2010/main" val="3663969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Procesy </a:t>
            </a:r>
            <a:r>
              <a:rPr lang="pl-PL" dirty="0" err="1" smtClean="0"/>
              <a:t>zombi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Kiedy proces potomny kończy pracę, jego powiązanie z procesem macierzystym jest podtrzymywane, dopóki ten nie zakończy działania albo nie wykona </a:t>
            </a:r>
            <a:r>
              <a:rPr lang="pl-PL" dirty="0" err="1" smtClean="0"/>
              <a:t>wait</a:t>
            </a:r>
            <a:endParaRPr lang="pl-PL" dirty="0" smtClean="0"/>
          </a:p>
          <a:p>
            <a:r>
              <a:rPr lang="pl-PL" dirty="0" smtClean="0"/>
              <a:t>Proces potomny nie jest już aktywny, ale pozostaje po nim wpis w tablicach opisu procesów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24</a:t>
            </a:fld>
            <a:endParaRPr lang="pl-PL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56792"/>
            <a:ext cx="4355063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3292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30622"/>
            <a:ext cx="8229600" cy="562074"/>
          </a:xfrm>
        </p:spPr>
        <p:txBody>
          <a:bodyPr>
            <a:noAutofit/>
          </a:bodyPr>
          <a:lstStyle/>
          <a:p>
            <a:r>
              <a:rPr lang="pl-PL" sz="2800" dirty="0" smtClean="0"/>
              <a:t>Wprowadzenie procesu zombie – przykładowa aplikacja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25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692696"/>
            <a:ext cx="7056784" cy="46166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types.h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{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pid_t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pid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n;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char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*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message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program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starting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\n”);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=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switch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{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case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-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1: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perror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failed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”);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(1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case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0:	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message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= “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This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the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child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”;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 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3;</a:t>
            </a:r>
            <a:endParaRPr lang="pl-PL" sz="1400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break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default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: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message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= “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This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the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parent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”;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 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5;</a:t>
            </a:r>
            <a:endParaRPr lang="pl-PL" sz="1400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break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}	for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(; n &gt; 0; n--) 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puts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message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sleep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(1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}</a:t>
            </a:r>
            <a:endParaRPr lang="pl-PL" sz="1400" dirty="0">
              <a:latin typeface="Consolas" pitchFamily="49" charset="0"/>
              <a:cs typeface="Consolas" pitchFamily="49" charset="0"/>
            </a:endParaRP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(0);}</a:t>
            </a:r>
            <a:endParaRPr lang="pl-PL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987824" y="764704"/>
            <a:ext cx="604867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200" dirty="0">
                <a:latin typeface="Consolas" pitchFamily="49" charset="0"/>
                <a:cs typeface="Consolas" pitchFamily="49" charset="0"/>
              </a:rPr>
              <a:t>F S UID PID PPID C PRI NI ADDR SZ WCHAN TTY TIME CMD</a:t>
            </a:r>
          </a:p>
          <a:p>
            <a:r>
              <a:rPr lang="pl-PL" sz="1200" dirty="0">
                <a:latin typeface="Consolas" pitchFamily="49" charset="0"/>
                <a:cs typeface="Consolas" pitchFamily="49" charset="0"/>
              </a:rPr>
              <a:t>004 S 0 1273 1259 0 75 0 - 589 wait4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/2 00:00:00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su</a:t>
            </a:r>
            <a:endParaRPr lang="pl-PL" sz="1200" dirty="0">
              <a:latin typeface="Consolas" pitchFamily="49" charset="0"/>
              <a:cs typeface="Consolas" pitchFamily="49" charset="0"/>
            </a:endParaRPr>
          </a:p>
          <a:p>
            <a:r>
              <a:rPr lang="pl-PL" sz="1200" dirty="0" smtClean="0">
                <a:latin typeface="Consolas" pitchFamily="49" charset="0"/>
                <a:cs typeface="Consolas" pitchFamily="49" charset="0"/>
              </a:rPr>
              <a:t>000 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S 500 1465 1262 0 75 0 - 2569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schedu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/1 00:00:01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emacs</a:t>
            </a:r>
            <a:endParaRPr lang="pl-PL" sz="1200" dirty="0">
              <a:latin typeface="Consolas" pitchFamily="49" charset="0"/>
              <a:cs typeface="Consolas" pitchFamily="49" charset="0"/>
            </a:endParaRPr>
          </a:p>
          <a:p>
            <a:r>
              <a:rPr lang="pl-PL" sz="1200" dirty="0">
                <a:latin typeface="Consolas" pitchFamily="49" charset="0"/>
                <a:cs typeface="Consolas" pitchFamily="49" charset="0"/>
              </a:rPr>
              <a:t>000 S 500 1603 1262 0 75 0 - 313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schedu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/1 00:00:00 fork2</a:t>
            </a:r>
          </a:p>
          <a:p>
            <a:r>
              <a:rPr lang="pl-PL" sz="12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003 Z 500 1604 1603 0 75 0 - 0 </a:t>
            </a:r>
            <a:r>
              <a:rPr lang="pl-PL" sz="12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do_exi</a:t>
            </a:r>
            <a:r>
              <a:rPr lang="pl-PL" sz="12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2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pts</a:t>
            </a:r>
            <a:r>
              <a:rPr lang="pl-PL" sz="12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/1 00:00:00 fork2 &lt;</a:t>
            </a:r>
            <a:r>
              <a:rPr lang="pl-PL" sz="12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defunct</a:t>
            </a:r>
            <a:r>
              <a:rPr lang="pl-PL" sz="12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200" dirty="0">
                <a:latin typeface="Consolas" pitchFamily="49" charset="0"/>
                <a:cs typeface="Consolas" pitchFamily="49" charset="0"/>
              </a:rPr>
              <a:t>000 R 500 1605 1262 0 81 0 - 781 -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/1 00:00:00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ps</a:t>
            </a:r>
            <a:endParaRPr lang="pl-PL" sz="1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2640090" y="5229200"/>
            <a:ext cx="6336704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Consolas" pitchFamily="49" charset="0"/>
                <a:cs typeface="Consolas" pitchFamily="49" charset="0"/>
              </a:rPr>
              <a:t>Gdy proces macierzysty zakończy swoją pracę nieprawidłowo, proces potomny otrzyma proces macierzysty z identyfikatorem 1 (</a:t>
            </a:r>
            <a:r>
              <a:rPr lang="pl-PL" sz="2000" dirty="0" err="1" smtClean="0">
                <a:latin typeface="Consolas" pitchFamily="49" charset="0"/>
                <a:cs typeface="Consolas" pitchFamily="49" charset="0"/>
              </a:rPr>
              <a:t>init</a:t>
            </a:r>
            <a:r>
              <a:rPr lang="pl-PL" sz="2000" dirty="0" smtClean="0">
                <a:latin typeface="Consolas" pitchFamily="49" charset="0"/>
                <a:cs typeface="Consolas" pitchFamily="49" charset="0"/>
              </a:rPr>
              <a:t>).</a:t>
            </a:r>
            <a:endParaRPr lang="pl-PL" sz="20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42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Oczekiwanie na określony proces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971600" y="1628507"/>
            <a:ext cx="6912768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types.h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wait.h</a:t>
            </a:r>
            <a:r>
              <a:rPr lang="pl-PL" dirty="0"/>
              <a:t>&gt;</a:t>
            </a:r>
          </a:p>
          <a:p>
            <a:r>
              <a:rPr lang="pl-PL" dirty="0" err="1">
                <a:solidFill>
                  <a:srgbClr val="FF0000"/>
                </a:solidFill>
              </a:rPr>
              <a:t>pid_t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waitpid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pid_t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pid</a:t>
            </a:r>
            <a:r>
              <a:rPr lang="pl-PL" dirty="0">
                <a:solidFill>
                  <a:srgbClr val="FF0000"/>
                </a:solidFill>
              </a:rPr>
              <a:t>, </a:t>
            </a:r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 *</a:t>
            </a:r>
            <a:r>
              <a:rPr lang="pl-PL" dirty="0" err="1">
                <a:solidFill>
                  <a:srgbClr val="FF0000"/>
                </a:solidFill>
              </a:rPr>
              <a:t>stat_loc</a:t>
            </a:r>
            <a:r>
              <a:rPr lang="pl-PL" dirty="0">
                <a:solidFill>
                  <a:srgbClr val="FF0000"/>
                </a:solidFill>
              </a:rPr>
              <a:t>, </a:t>
            </a:r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options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</p:txBody>
      </p:sp>
      <p:sp>
        <p:nvSpPr>
          <p:cNvPr id="7" name="Prostokąt 6"/>
          <p:cNvSpPr/>
          <p:nvPr/>
        </p:nvSpPr>
        <p:spPr>
          <a:xfrm>
            <a:off x="1115616" y="3396734"/>
            <a:ext cx="6202724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l-PL" dirty="0" smtClean="0"/>
              <a:t>Wywołanie funkcji </a:t>
            </a:r>
            <a:r>
              <a:rPr lang="pl-PL" dirty="0" err="1" smtClean="0"/>
              <a:t>waitpid</a:t>
            </a:r>
            <a:r>
              <a:rPr lang="pl-PL" dirty="0" smtClean="0"/>
              <a:t> z parametrami:</a:t>
            </a:r>
          </a:p>
          <a:p>
            <a:endParaRPr lang="pl-PL" dirty="0" smtClean="0"/>
          </a:p>
          <a:p>
            <a:r>
              <a:rPr lang="pl-PL" dirty="0" err="1" smtClean="0"/>
              <a:t>waitpid</a:t>
            </a:r>
            <a:r>
              <a:rPr lang="pl-PL" dirty="0" smtClean="0"/>
              <a:t>(</a:t>
            </a:r>
            <a:r>
              <a:rPr lang="pl-PL" dirty="0" err="1" smtClean="0"/>
              <a:t>child_pid</a:t>
            </a:r>
            <a:r>
              <a:rPr lang="pl-PL" dirty="0"/>
              <a:t>, (</a:t>
            </a:r>
            <a:r>
              <a:rPr lang="pl-PL" dirty="0" err="1"/>
              <a:t>int</a:t>
            </a:r>
            <a:r>
              <a:rPr lang="pl-PL" dirty="0"/>
              <a:t> *) 0, WNOHANG</a:t>
            </a:r>
            <a:r>
              <a:rPr lang="pl-PL" dirty="0" smtClean="0"/>
              <a:t>);</a:t>
            </a:r>
          </a:p>
          <a:p>
            <a:endParaRPr lang="pl-PL" dirty="0" smtClean="0"/>
          </a:p>
          <a:p>
            <a:r>
              <a:rPr lang="pl-PL" dirty="0" smtClean="0"/>
              <a:t>pozwala na monitorowanie stanu procesu potomnego.</a:t>
            </a:r>
          </a:p>
          <a:p>
            <a:r>
              <a:rPr lang="pl-PL" dirty="0" smtClean="0"/>
              <a:t>Funkcja zwróci: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0 – jeśli proces potomny nie zakończył pracy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PID potomka, jeśli proces potomny zakończy pracę normalnie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-1 i ustawi </a:t>
            </a:r>
            <a:r>
              <a:rPr lang="pl-PL" dirty="0" err="1" smtClean="0"/>
              <a:t>errno</a:t>
            </a:r>
            <a:r>
              <a:rPr lang="pl-PL" dirty="0" smtClean="0"/>
              <a:t>, gdy zostanie wykryty błąd</a:t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04997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90066"/>
          </a:xfrm>
        </p:spPr>
        <p:txBody>
          <a:bodyPr>
            <a:normAutofit fontScale="90000"/>
          </a:bodyPr>
          <a:lstStyle/>
          <a:p>
            <a:r>
              <a:rPr lang="pl-PL" sz="3100" dirty="0" smtClean="0"/>
              <a:t>Użycie </a:t>
            </a:r>
            <a:r>
              <a:rPr lang="pl-PL" sz="3100" dirty="0" err="1" smtClean="0"/>
              <a:t>fork</a:t>
            </a:r>
            <a:r>
              <a:rPr lang="pl-PL" sz="3100" dirty="0" smtClean="0"/>
              <a:t> do utworzenia 2 procesów potomnych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27</a:t>
            </a:fld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428779" y="1612092"/>
            <a:ext cx="187220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Kod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wspólny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95536" y="1972132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 == 0)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{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733212" y="2322880"/>
            <a:ext cx="3223959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>
              <a:defRPr>
                <a:latin typeface="Consolas" pitchFamily="49" charset="0"/>
                <a:cs typeface="Consolas" pitchFamily="49" charset="0"/>
              </a:defRPr>
            </a:lvl1pPr>
          </a:lstStyle>
          <a:p>
            <a:r>
              <a:rPr lang="pl-PL" dirty="0"/>
              <a:t>Kod procesu potomnego P2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95536" y="2620204"/>
            <a:ext cx="23374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(0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 == 0)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{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805220" y="3484300"/>
            <a:ext cx="3223959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>
              <a:defRPr>
                <a:latin typeface="Consolas" pitchFamily="49" charset="0"/>
                <a:cs typeface="Consolas" pitchFamily="49" charset="0"/>
              </a:defRPr>
            </a:lvl1pPr>
          </a:lstStyle>
          <a:p>
            <a:r>
              <a:rPr lang="pl-PL" dirty="0"/>
              <a:t>Kod procesu potomnego P3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440379" y="3853497"/>
            <a:ext cx="1637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(0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467544" y="4499828"/>
            <a:ext cx="373050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>
              <a:defRPr>
                <a:latin typeface="Consolas" pitchFamily="49" charset="0"/>
                <a:cs typeface="Consolas" pitchFamily="49" charset="0"/>
              </a:defRPr>
            </a:lvl1pPr>
          </a:lstStyle>
          <a:p>
            <a:r>
              <a:rPr lang="pl-PL" dirty="0"/>
              <a:t>Kod procesu macierzystego P1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113479"/>
            <a:ext cx="3762312" cy="2756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585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Autofit/>
          </a:bodyPr>
          <a:lstStyle/>
          <a:p>
            <a:r>
              <a:rPr lang="pl-PL" sz="2800" dirty="0" smtClean="0"/>
              <a:t>Użycie </a:t>
            </a:r>
            <a:r>
              <a:rPr lang="pl-PL" sz="2800" dirty="0" err="1" smtClean="0"/>
              <a:t>fork</a:t>
            </a:r>
            <a:r>
              <a:rPr lang="pl-PL" sz="2800" dirty="0" smtClean="0"/>
              <a:t> do tworzenia kaskady procesów potomnych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28</a:t>
            </a:fld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428779" y="1612092"/>
            <a:ext cx="187220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Kod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wspólny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95536" y="1972132"/>
            <a:ext cx="2464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 == 0)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 == 0 {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45560" y="3635732"/>
            <a:ext cx="3223959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>
              <a:defRPr>
                <a:latin typeface="Consolas" pitchFamily="49" charset="0"/>
                <a:cs typeface="Consolas" pitchFamily="49" charset="0"/>
              </a:defRPr>
            </a:lvl1pPr>
          </a:lstStyle>
          <a:p>
            <a:r>
              <a:rPr lang="pl-PL" dirty="0"/>
              <a:t>Kod procesu potomnego P2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11560" y="2977781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(0);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else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{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974093" y="2608449"/>
            <a:ext cx="3223959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>
              <a:defRPr>
                <a:latin typeface="Consolas" pitchFamily="49" charset="0"/>
                <a:cs typeface="Consolas" pitchFamily="49" charset="0"/>
              </a:defRPr>
            </a:lvl1pPr>
          </a:lstStyle>
          <a:p>
            <a:r>
              <a:rPr lang="pl-PL" dirty="0"/>
              <a:t>Kod procesu potomnego P3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486098" y="3751872"/>
            <a:ext cx="20999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(0);</a:t>
            </a:r>
            <a:endParaRPr lang="pl-PL" dirty="0">
              <a:latin typeface="Consolas" pitchFamily="49" charset="0"/>
              <a:cs typeface="Consolas" pitchFamily="49" charset="0"/>
            </a:endParaRP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}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pl-PL" dirty="0">
              <a:latin typeface="Consolas" pitchFamily="49" charset="0"/>
              <a:cs typeface="Consolas" pitchFamily="49" charset="0"/>
            </a:endParaRPr>
          </a:p>
          <a:p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endParaRPr lang="pl-PL" dirty="0">
              <a:latin typeface="Consolas" pitchFamily="49" charset="0"/>
              <a:cs typeface="Consolas" pitchFamily="49" charset="0"/>
            </a:endParaRP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(0);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637591" y="5229200"/>
            <a:ext cx="373050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>
              <a:defRPr>
                <a:latin typeface="Consolas" pitchFamily="49" charset="0"/>
                <a:cs typeface="Consolas" pitchFamily="49" charset="0"/>
              </a:defRPr>
            </a:lvl1pPr>
          </a:lstStyle>
          <a:p>
            <a:r>
              <a:rPr lang="pl-PL" dirty="0"/>
              <a:t>Kod procesu macierzystego P1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22973"/>
            <a:ext cx="1343867" cy="3413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908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W Linuksie wszystko jest plikiem (prawie)</a:t>
            </a:r>
          </a:p>
          <a:p>
            <a:r>
              <a:rPr lang="pl-PL" dirty="0" smtClean="0"/>
              <a:t>Dostęp do większości urządzeń (plików dyskowych, drukarek, konsoli, portów szeregowych i wielu innych) jest taki sam i odbywa się jak dostęp do plików</a:t>
            </a:r>
          </a:p>
          <a:p>
            <a:r>
              <a:rPr lang="pl-PL" dirty="0" smtClean="0"/>
              <a:t>Nieco inaczej odbywa się dostęp do sieci (gniazda)</a:t>
            </a:r>
          </a:p>
          <a:p>
            <a:r>
              <a:rPr lang="pl-PL" dirty="0" smtClean="0"/>
              <a:t>W dostępie do wymienionych urządzeń można się posłużyć zbiorem tzw. </a:t>
            </a:r>
            <a:r>
              <a:rPr lang="pl-PL" dirty="0"/>
              <a:t>n</a:t>
            </a:r>
            <a:r>
              <a:rPr lang="pl-PL" dirty="0" smtClean="0"/>
              <a:t>iskopoziomowych funkcji dostępu do plików: </a:t>
            </a:r>
            <a:r>
              <a:rPr lang="en-US" dirty="0" smtClean="0"/>
              <a:t>open, close, read, write</a:t>
            </a:r>
            <a:r>
              <a:rPr lang="pl-PL" dirty="0" smtClean="0"/>
              <a:t> i </a:t>
            </a:r>
            <a:r>
              <a:rPr lang="en-US" dirty="0" err="1" smtClean="0"/>
              <a:t>ioctl</a:t>
            </a:r>
            <a:r>
              <a:rPr lang="en-US" dirty="0" smtClean="0"/>
              <a:t>.</a:t>
            </a:r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872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Zasady zaliczenia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Uzyskanie pozytywnej oceny z laboratorium (sprawdziany)</a:t>
            </a:r>
          </a:p>
          <a:p>
            <a:r>
              <a:rPr lang="pl-PL" dirty="0" smtClean="0"/>
              <a:t>Zdanie egzaminu</a:t>
            </a:r>
          </a:p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81-9530-4866-B2BD-B0392136AD4A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Wprowadzenie do prog. wspólbieżnego i rozproszonego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412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Specjalne pliki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/</a:t>
            </a:r>
            <a:r>
              <a:rPr lang="pl-PL" dirty="0" err="1" smtClean="0"/>
              <a:t>dev</a:t>
            </a:r>
            <a:r>
              <a:rPr lang="pl-PL" dirty="0" smtClean="0"/>
              <a:t>/</a:t>
            </a:r>
            <a:r>
              <a:rPr lang="pl-PL" dirty="0" err="1" smtClean="0"/>
              <a:t>console</a:t>
            </a:r>
            <a:r>
              <a:rPr lang="pl-PL" dirty="0" smtClean="0"/>
              <a:t>         	domyślna konsola</a:t>
            </a:r>
          </a:p>
          <a:p>
            <a:r>
              <a:rPr lang="pl-PL" dirty="0"/>
              <a:t>/</a:t>
            </a:r>
            <a:r>
              <a:rPr lang="pl-PL" dirty="0" err="1" smtClean="0"/>
              <a:t>dev</a:t>
            </a:r>
            <a:r>
              <a:rPr lang="pl-PL" dirty="0" smtClean="0"/>
              <a:t>/</a:t>
            </a:r>
            <a:r>
              <a:rPr lang="pl-PL" dirty="0" err="1" smtClean="0"/>
              <a:t>tty</a:t>
            </a:r>
            <a:r>
              <a:rPr lang="pl-PL" dirty="0" smtClean="0"/>
              <a:t>			terminal</a:t>
            </a:r>
          </a:p>
          <a:p>
            <a:r>
              <a:rPr lang="pl-PL" dirty="0"/>
              <a:t>/</a:t>
            </a:r>
            <a:r>
              <a:rPr lang="pl-PL" dirty="0" err="1" smtClean="0"/>
              <a:t>dev</a:t>
            </a:r>
            <a:r>
              <a:rPr lang="pl-PL" dirty="0" smtClean="0"/>
              <a:t>/</a:t>
            </a:r>
            <a:r>
              <a:rPr lang="pl-PL" dirty="0" err="1" smtClean="0"/>
              <a:t>null</a:t>
            </a:r>
            <a:r>
              <a:rPr lang="pl-PL" dirty="0" smtClean="0"/>
              <a:t>		puste urządzenie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62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Podstawowe funkcje niskiego poziomu do obsługi plików i urządzeń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open: </a:t>
            </a:r>
            <a:r>
              <a:rPr lang="pl-PL" dirty="0" smtClean="0"/>
              <a:t>otwórz plik lub urządzenie</a:t>
            </a:r>
            <a:endParaRPr lang="en-US" dirty="0" smtClean="0"/>
          </a:p>
          <a:p>
            <a:r>
              <a:rPr lang="en-US" dirty="0" smtClean="0"/>
              <a:t>read: </a:t>
            </a:r>
            <a:r>
              <a:rPr lang="pl-PL" dirty="0" smtClean="0"/>
              <a:t>czytaj z otwartego pliku lub urządzenia</a:t>
            </a:r>
            <a:endParaRPr lang="en-US" dirty="0" smtClean="0"/>
          </a:p>
          <a:p>
            <a:r>
              <a:rPr lang="en-US" dirty="0" smtClean="0"/>
              <a:t>write: </a:t>
            </a:r>
            <a:r>
              <a:rPr lang="pl-PL" dirty="0" smtClean="0"/>
              <a:t>zapisz coś do otwartego urządzenia lub pliku</a:t>
            </a:r>
            <a:endParaRPr lang="en-US" dirty="0" smtClean="0"/>
          </a:p>
          <a:p>
            <a:r>
              <a:rPr lang="en-US" dirty="0" smtClean="0"/>
              <a:t>close: </a:t>
            </a:r>
            <a:r>
              <a:rPr lang="pl-PL" dirty="0" smtClean="0"/>
              <a:t>zamknij plik lub urządzenie</a:t>
            </a:r>
            <a:endParaRPr lang="en-US" dirty="0" smtClean="0"/>
          </a:p>
          <a:p>
            <a:r>
              <a:rPr lang="en-US" dirty="0" err="1" smtClean="0"/>
              <a:t>ioctl</a:t>
            </a:r>
            <a:r>
              <a:rPr lang="en-US" dirty="0" smtClean="0"/>
              <a:t>: </a:t>
            </a:r>
            <a:r>
              <a:rPr lang="pl-PL" dirty="0" smtClean="0"/>
              <a:t>przekaż informacje sterujące do sterownika urządzenia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45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Domyślne deskryptory plików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Każdy uruchomiony program ma powiązane ze sobą deskryptory plików.</a:t>
            </a:r>
          </a:p>
          <a:p>
            <a:r>
              <a:rPr lang="pl-PL" dirty="0" smtClean="0"/>
              <a:t>Domyślnie są to:</a:t>
            </a:r>
          </a:p>
          <a:p>
            <a:pPr lvl="1"/>
            <a:r>
              <a:rPr lang="pl-PL" dirty="0" smtClean="0"/>
              <a:t>0</a:t>
            </a:r>
            <a:r>
              <a:rPr lang="pl-PL" dirty="0"/>
              <a:t>: </a:t>
            </a:r>
            <a:r>
              <a:rPr lang="pl-PL" dirty="0" smtClean="0"/>
              <a:t>standardowe wejście</a:t>
            </a:r>
            <a:endParaRPr lang="pl-PL" dirty="0"/>
          </a:p>
          <a:p>
            <a:pPr lvl="1"/>
            <a:r>
              <a:rPr lang="pl-PL" dirty="0" smtClean="0"/>
              <a:t>1</a:t>
            </a:r>
            <a:r>
              <a:rPr lang="pl-PL" dirty="0"/>
              <a:t>: </a:t>
            </a:r>
            <a:r>
              <a:rPr lang="pl-PL" dirty="0" smtClean="0"/>
              <a:t>standardowe wyjście</a:t>
            </a:r>
            <a:endParaRPr lang="pl-PL" dirty="0"/>
          </a:p>
          <a:p>
            <a:pPr lvl="1"/>
            <a:r>
              <a:rPr lang="pl-PL" dirty="0" smtClean="0"/>
              <a:t>2</a:t>
            </a:r>
            <a:r>
              <a:rPr lang="pl-PL" dirty="0"/>
              <a:t>: </a:t>
            </a:r>
            <a:r>
              <a:rPr lang="pl-PL" dirty="0" smtClean="0"/>
              <a:t>standardowe błędy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6760" cy="562074"/>
          </a:xfrm>
        </p:spPr>
        <p:txBody>
          <a:bodyPr>
            <a:normAutofit fontScale="90000"/>
          </a:bodyPr>
          <a:lstStyle/>
          <a:p>
            <a:r>
              <a:rPr lang="pl-PL" dirty="0" err="1"/>
              <a:t>w</a:t>
            </a:r>
            <a:r>
              <a:rPr lang="pl-PL" dirty="0" err="1" smtClean="0"/>
              <a:t>rite</a:t>
            </a:r>
            <a:r>
              <a:rPr lang="pl-PL" dirty="0" smtClean="0"/>
              <a:t>()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891003" y="908720"/>
            <a:ext cx="5587415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unistd.h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size_t</a:t>
            </a:r>
            <a:r>
              <a:rPr lang="en-US" dirty="0" smtClean="0"/>
              <a:t> write(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fildes</a:t>
            </a:r>
            <a:r>
              <a:rPr lang="en-US" dirty="0" smtClean="0"/>
              <a:t>, </a:t>
            </a:r>
            <a:r>
              <a:rPr lang="en-US" dirty="0" err="1" smtClean="0"/>
              <a:t>const</a:t>
            </a:r>
            <a:r>
              <a:rPr lang="en-US" dirty="0" smtClean="0"/>
              <a:t> void *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nbytes</a:t>
            </a:r>
            <a:r>
              <a:rPr lang="en-US" dirty="0" smtClean="0"/>
              <a:t>);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542865" y="3356992"/>
            <a:ext cx="7560840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unistd.h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stdlib.h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  <a:r>
              <a:rPr lang="pl-PL" dirty="0" smtClean="0"/>
              <a:t> </a:t>
            </a:r>
            <a:r>
              <a:rPr lang="en-US" dirty="0" smtClean="0"/>
              <a:t>if ((</a:t>
            </a:r>
            <a:r>
              <a:rPr lang="en-US" dirty="0" smtClean="0">
                <a:solidFill>
                  <a:srgbClr val="FF0000"/>
                </a:solidFill>
              </a:rPr>
              <a:t>write(1, “Here is some data\n”, 18)) != 18</a:t>
            </a:r>
            <a:r>
              <a:rPr lang="en-US" dirty="0" smtClean="0"/>
              <a:t>)</a:t>
            </a:r>
          </a:p>
          <a:p>
            <a:r>
              <a:rPr lang="pl-PL" dirty="0" smtClean="0"/>
              <a:t>  </a:t>
            </a:r>
            <a:r>
              <a:rPr lang="en-US" dirty="0" smtClean="0"/>
              <a:t>write(2, “A write error has occurred on file descriptor 1\n”,46);</a:t>
            </a:r>
          </a:p>
          <a:p>
            <a:r>
              <a:rPr lang="pl-PL" dirty="0" smtClean="0"/>
              <a:t>  </a:t>
            </a:r>
            <a:r>
              <a:rPr lang="en-US" dirty="0" smtClean="0"/>
              <a:t>exit(0);</a:t>
            </a:r>
          </a:p>
          <a:p>
            <a:r>
              <a:rPr lang="en-US" dirty="0" smtClean="0"/>
              <a:t>}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4319972" y="5661248"/>
            <a:ext cx="457200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 smtClean="0"/>
              <a:t>$ </a:t>
            </a:r>
            <a:r>
              <a:rPr lang="en-US" dirty="0" err="1" smtClean="0"/>
              <a:t>simple_write</a:t>
            </a:r>
            <a:endParaRPr lang="en-US" dirty="0" smtClean="0"/>
          </a:p>
          <a:p>
            <a:r>
              <a:rPr lang="en-US" dirty="0" smtClean="0"/>
              <a:t>Here is some data</a:t>
            </a:r>
          </a:p>
          <a:p>
            <a:r>
              <a:rPr lang="en-US" dirty="0" smtClean="0"/>
              <a:t>$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33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541175" y="1675842"/>
            <a:ext cx="756253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err="1"/>
              <a:t>f</a:t>
            </a:r>
            <a:r>
              <a:rPr lang="pl-PL" dirty="0" err="1" smtClean="0"/>
              <a:t>ildes</a:t>
            </a:r>
            <a:r>
              <a:rPr lang="pl-PL" dirty="0" smtClean="0"/>
              <a:t> – deskryptor pliku (uzyskany z open)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b</a:t>
            </a:r>
            <a:r>
              <a:rPr lang="pl-PL" dirty="0" smtClean="0"/>
              <a:t>uf – bufor z danymi do zapisu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err="1"/>
              <a:t>n</a:t>
            </a:r>
            <a:r>
              <a:rPr lang="pl-PL" dirty="0" err="1" smtClean="0"/>
              <a:t>bytes</a:t>
            </a:r>
            <a:r>
              <a:rPr lang="pl-PL" dirty="0" smtClean="0"/>
              <a:t> – ilość danych do zapisu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Funkcja zwraca ilość zapisanych bajtów, 0 gdy koniec pliku, -1 gdy błąd                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42865" y="2987660"/>
            <a:ext cx="1652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64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432048"/>
          </a:xfrm>
        </p:spPr>
        <p:txBody>
          <a:bodyPr>
            <a:noAutofit/>
          </a:bodyPr>
          <a:lstStyle/>
          <a:p>
            <a:r>
              <a:rPr lang="pl-PL" sz="3600" dirty="0" err="1"/>
              <a:t>r</a:t>
            </a:r>
            <a:r>
              <a:rPr lang="pl-PL" sz="3600" dirty="0" err="1" smtClean="0"/>
              <a:t>ead</a:t>
            </a:r>
            <a:r>
              <a:rPr lang="pl-PL" sz="3600" dirty="0" smtClean="0"/>
              <a:t>()</a:t>
            </a:r>
            <a:endParaRPr lang="pl-PL" sz="3600" dirty="0"/>
          </a:p>
        </p:txBody>
      </p:sp>
      <p:sp>
        <p:nvSpPr>
          <p:cNvPr id="4" name="Prostokąt 3"/>
          <p:cNvSpPr/>
          <p:nvPr/>
        </p:nvSpPr>
        <p:spPr>
          <a:xfrm>
            <a:off x="2311287" y="764704"/>
            <a:ext cx="4572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unistd.h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size_t</a:t>
            </a:r>
            <a:r>
              <a:rPr lang="en-US" dirty="0" smtClean="0"/>
              <a:t> read(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fildes</a:t>
            </a:r>
            <a:r>
              <a:rPr lang="en-US" dirty="0" smtClean="0"/>
              <a:t>, void *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nbytes</a:t>
            </a:r>
            <a:r>
              <a:rPr lang="en-US" dirty="0" smtClean="0"/>
              <a:t>);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192967" y="3252290"/>
            <a:ext cx="51125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unistd.h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stdlib.h</a:t>
            </a:r>
            <a:r>
              <a:rPr lang="pl-PL" dirty="0" smtClean="0"/>
              <a:t>&gt;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main</a:t>
            </a:r>
            <a:r>
              <a:rPr lang="pl-PL" dirty="0" smtClean="0"/>
              <a:t>()</a:t>
            </a:r>
          </a:p>
          <a:p>
            <a:r>
              <a:rPr lang="pl-PL" dirty="0" smtClean="0"/>
              <a:t>{  char </a:t>
            </a:r>
            <a:r>
              <a:rPr lang="pl-PL" dirty="0" err="1" smtClean="0"/>
              <a:t>buffer</a:t>
            </a:r>
            <a:r>
              <a:rPr lang="pl-PL" dirty="0" smtClean="0"/>
              <a:t>[128];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nread</a:t>
            </a:r>
            <a:r>
              <a:rPr lang="pl-PL" dirty="0" smtClean="0"/>
              <a:t>;</a:t>
            </a:r>
          </a:p>
          <a:p>
            <a:r>
              <a:rPr lang="pl-PL" dirty="0" smtClean="0"/>
              <a:t>   </a:t>
            </a:r>
            <a:r>
              <a:rPr lang="pl-PL" dirty="0" err="1" smtClean="0">
                <a:solidFill>
                  <a:srgbClr val="FF0000"/>
                </a:solidFill>
              </a:rPr>
              <a:t>nread</a:t>
            </a:r>
            <a:r>
              <a:rPr lang="pl-PL" dirty="0" smtClean="0">
                <a:solidFill>
                  <a:srgbClr val="FF0000"/>
                </a:solidFill>
              </a:rPr>
              <a:t> = </a:t>
            </a:r>
            <a:r>
              <a:rPr lang="pl-PL" dirty="0" err="1" smtClean="0">
                <a:solidFill>
                  <a:srgbClr val="FF0000"/>
                </a:solidFill>
              </a:rPr>
              <a:t>read</a:t>
            </a:r>
            <a:r>
              <a:rPr lang="pl-PL" dirty="0" smtClean="0">
                <a:solidFill>
                  <a:srgbClr val="FF0000"/>
                </a:solidFill>
              </a:rPr>
              <a:t>(0, </a:t>
            </a:r>
            <a:r>
              <a:rPr lang="pl-PL" dirty="0" err="1" smtClean="0">
                <a:solidFill>
                  <a:srgbClr val="FF0000"/>
                </a:solidFill>
              </a:rPr>
              <a:t>buffer</a:t>
            </a:r>
            <a:r>
              <a:rPr lang="pl-PL" dirty="0" smtClean="0">
                <a:solidFill>
                  <a:srgbClr val="FF0000"/>
                </a:solidFill>
              </a:rPr>
              <a:t>, 128);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if</a:t>
            </a:r>
            <a:r>
              <a:rPr lang="pl-PL" dirty="0" smtClean="0"/>
              <a:t> (</a:t>
            </a:r>
            <a:r>
              <a:rPr lang="pl-PL" dirty="0" err="1" smtClean="0"/>
              <a:t>nread</a:t>
            </a:r>
            <a:r>
              <a:rPr lang="pl-PL" dirty="0" smtClean="0"/>
              <a:t> == -1)</a:t>
            </a:r>
          </a:p>
          <a:p>
            <a:r>
              <a:rPr lang="pl-PL" dirty="0" smtClean="0"/>
              <a:t>      </a:t>
            </a:r>
            <a:r>
              <a:rPr lang="pl-PL" dirty="0" err="1" smtClean="0"/>
              <a:t>write</a:t>
            </a:r>
            <a:r>
              <a:rPr lang="pl-PL" dirty="0" smtClean="0"/>
              <a:t>(2, “A </a:t>
            </a:r>
            <a:r>
              <a:rPr lang="pl-PL" dirty="0" err="1" smtClean="0"/>
              <a:t>read</a:t>
            </a:r>
            <a:r>
              <a:rPr lang="pl-PL" dirty="0" smtClean="0"/>
              <a:t> error </a:t>
            </a:r>
            <a:r>
              <a:rPr lang="pl-PL" dirty="0" err="1" smtClean="0"/>
              <a:t>has</a:t>
            </a:r>
            <a:r>
              <a:rPr lang="pl-PL" dirty="0" smtClean="0"/>
              <a:t> </a:t>
            </a:r>
            <a:r>
              <a:rPr lang="pl-PL" dirty="0" err="1" smtClean="0"/>
              <a:t>occurred</a:t>
            </a:r>
            <a:r>
              <a:rPr lang="pl-PL" dirty="0" smtClean="0"/>
              <a:t>\n”, 26);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if</a:t>
            </a:r>
            <a:r>
              <a:rPr lang="pl-PL" dirty="0" smtClean="0"/>
              <a:t> ((</a:t>
            </a:r>
            <a:r>
              <a:rPr lang="pl-PL" dirty="0" err="1" smtClean="0"/>
              <a:t>write</a:t>
            </a:r>
            <a:r>
              <a:rPr lang="pl-PL" dirty="0" smtClean="0"/>
              <a:t>(1,buffer,nread)) != </a:t>
            </a:r>
            <a:r>
              <a:rPr lang="pl-PL" dirty="0" err="1" smtClean="0"/>
              <a:t>nread</a:t>
            </a:r>
            <a:r>
              <a:rPr lang="pl-PL" dirty="0" smtClean="0"/>
              <a:t>)</a:t>
            </a:r>
          </a:p>
          <a:p>
            <a:r>
              <a:rPr lang="pl-PL" dirty="0" smtClean="0"/>
              <a:t>      </a:t>
            </a:r>
            <a:r>
              <a:rPr lang="pl-PL" dirty="0" err="1" smtClean="0"/>
              <a:t>write</a:t>
            </a:r>
            <a:r>
              <a:rPr lang="pl-PL" dirty="0" smtClean="0"/>
              <a:t>(2, “A </a:t>
            </a:r>
            <a:r>
              <a:rPr lang="pl-PL" dirty="0" err="1" smtClean="0"/>
              <a:t>write</a:t>
            </a:r>
            <a:r>
              <a:rPr lang="pl-PL" dirty="0" smtClean="0"/>
              <a:t> error </a:t>
            </a:r>
            <a:r>
              <a:rPr lang="pl-PL" dirty="0" err="1" smtClean="0"/>
              <a:t>has</a:t>
            </a:r>
            <a:r>
              <a:rPr lang="pl-PL" dirty="0" smtClean="0"/>
              <a:t> </a:t>
            </a:r>
            <a:r>
              <a:rPr lang="pl-PL" dirty="0" err="1" smtClean="0"/>
              <a:t>occurred</a:t>
            </a:r>
            <a:r>
              <a:rPr lang="pl-PL" dirty="0" smtClean="0"/>
              <a:t>\n”,27);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exit</a:t>
            </a:r>
            <a:r>
              <a:rPr lang="pl-PL" dirty="0" smtClean="0"/>
              <a:t>(0);</a:t>
            </a:r>
          </a:p>
          <a:p>
            <a:r>
              <a:rPr lang="pl-PL" dirty="0" smtClean="0"/>
              <a:t>}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4932040" y="4673754"/>
            <a:ext cx="4409424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$ echo hello there | </a:t>
            </a:r>
            <a:r>
              <a:rPr lang="en-US" dirty="0" err="1" smtClean="0"/>
              <a:t>simple_read</a:t>
            </a:r>
            <a:endParaRPr lang="en-US" dirty="0" smtClean="0"/>
          </a:p>
          <a:p>
            <a:r>
              <a:rPr lang="en-US" dirty="0" smtClean="0"/>
              <a:t>hello there</a:t>
            </a:r>
          </a:p>
          <a:p>
            <a:r>
              <a:rPr lang="en-US" dirty="0" smtClean="0"/>
              <a:t>$ </a:t>
            </a:r>
            <a:r>
              <a:rPr lang="en-US" dirty="0" err="1" smtClean="0"/>
              <a:t>simple_read</a:t>
            </a:r>
            <a:r>
              <a:rPr lang="en-US" dirty="0" smtClean="0"/>
              <a:t> &lt; draft1.txt</a:t>
            </a:r>
          </a:p>
          <a:p>
            <a:r>
              <a:rPr lang="en-US" dirty="0" smtClean="0"/>
              <a:t>Files</a:t>
            </a:r>
          </a:p>
          <a:p>
            <a:r>
              <a:rPr lang="en-US" dirty="0" smtClean="0"/>
              <a:t>In this chapter we will be looking at files and directories and how to manipulate</a:t>
            </a:r>
          </a:p>
          <a:p>
            <a:r>
              <a:rPr lang="en-US" dirty="0" smtClean="0"/>
              <a:t>them. We will learn how to create files, o$</a:t>
            </a:r>
            <a:endParaRPr lang="pl-PL" dirty="0"/>
          </a:p>
        </p:txBody>
      </p:sp>
      <p:cxnSp>
        <p:nvCxnSpPr>
          <p:cNvPr id="7" name="Łącznik prosty ze strzałką 6"/>
          <p:cNvCxnSpPr>
            <a:stCxn id="8" idx="2"/>
          </p:cNvCxnSpPr>
          <p:nvPr/>
        </p:nvCxnSpPr>
        <p:spPr>
          <a:xfrm flipH="1">
            <a:off x="6879839" y="3981257"/>
            <a:ext cx="841953" cy="815895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6569664" y="2780928"/>
            <a:ext cx="2304256" cy="120032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Przekierowanie strumienia wyjściowego jednego polecenia na drugie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34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192966" y="1581099"/>
            <a:ext cx="5891201" cy="14773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err="1"/>
              <a:t>f</a:t>
            </a:r>
            <a:r>
              <a:rPr lang="pl-PL" dirty="0" err="1" smtClean="0"/>
              <a:t>ildes</a:t>
            </a:r>
            <a:r>
              <a:rPr lang="pl-PL" dirty="0" smtClean="0"/>
              <a:t> – deskryptor pliku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b</a:t>
            </a:r>
            <a:r>
              <a:rPr lang="pl-PL" dirty="0" smtClean="0"/>
              <a:t>uf – bufor na dane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err="1"/>
              <a:t>n</a:t>
            </a:r>
            <a:r>
              <a:rPr lang="pl-PL" dirty="0" err="1" smtClean="0"/>
              <a:t>bytes</a:t>
            </a:r>
            <a:r>
              <a:rPr lang="pl-PL" dirty="0" smtClean="0"/>
              <a:t> – maksymalna ilość bajtów do odczytania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Funkcja zwraca ile bajtów odczytała, 0-nic nie przeczytano koniec pliku, -1 – błąd.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17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4440" y="116632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pl-PL" dirty="0"/>
              <a:t>o</a:t>
            </a:r>
            <a:r>
              <a:rPr lang="pl-PL" dirty="0" smtClean="0"/>
              <a:t>pen()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51520" y="797511"/>
            <a:ext cx="5245815" cy="14773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fcntl.h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sys</a:t>
            </a:r>
            <a:r>
              <a:rPr lang="pl-PL" dirty="0" smtClean="0"/>
              <a:t>/</a:t>
            </a:r>
            <a:r>
              <a:rPr lang="pl-PL" dirty="0" err="1" smtClean="0"/>
              <a:t>types.h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sys</a:t>
            </a:r>
            <a:r>
              <a:rPr lang="pl-PL" dirty="0" smtClean="0"/>
              <a:t>/</a:t>
            </a:r>
            <a:r>
              <a:rPr lang="pl-PL" dirty="0" err="1" smtClean="0"/>
              <a:t>stat.h</a:t>
            </a:r>
            <a:r>
              <a:rPr lang="pl-PL" dirty="0" smtClean="0"/>
              <a:t>&gt;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open(</a:t>
            </a:r>
            <a:r>
              <a:rPr lang="pl-PL" dirty="0" err="1" smtClean="0"/>
              <a:t>const</a:t>
            </a:r>
            <a:r>
              <a:rPr lang="pl-PL" dirty="0" smtClean="0"/>
              <a:t> char *</a:t>
            </a:r>
            <a:r>
              <a:rPr lang="pl-PL" dirty="0" err="1" smtClean="0"/>
              <a:t>path</a:t>
            </a:r>
            <a:r>
              <a:rPr lang="pl-PL" dirty="0" smtClean="0"/>
              <a:t>,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oflags</a:t>
            </a:r>
            <a:r>
              <a:rPr lang="pl-PL" dirty="0" smtClean="0"/>
              <a:t>);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open(</a:t>
            </a:r>
            <a:r>
              <a:rPr lang="pl-PL" dirty="0" err="1" smtClean="0"/>
              <a:t>const</a:t>
            </a:r>
            <a:r>
              <a:rPr lang="pl-PL" dirty="0" smtClean="0"/>
              <a:t> char *</a:t>
            </a:r>
            <a:r>
              <a:rPr lang="pl-PL" dirty="0" err="1" smtClean="0"/>
              <a:t>path</a:t>
            </a:r>
            <a:r>
              <a:rPr lang="pl-PL" dirty="0" smtClean="0"/>
              <a:t>,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oflags</a:t>
            </a:r>
            <a:r>
              <a:rPr lang="pl-PL" dirty="0" smtClean="0"/>
              <a:t>, </a:t>
            </a:r>
            <a:r>
              <a:rPr lang="pl-PL" dirty="0" err="1" smtClean="0"/>
              <a:t>mode_t</a:t>
            </a:r>
            <a:r>
              <a:rPr lang="pl-PL" dirty="0" smtClean="0"/>
              <a:t> </a:t>
            </a:r>
            <a:r>
              <a:rPr lang="pl-PL" dirty="0" err="1" smtClean="0"/>
              <a:t>mode</a:t>
            </a:r>
            <a:r>
              <a:rPr lang="pl-PL" dirty="0" smtClean="0"/>
              <a:t>);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07504" y="2204864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o</a:t>
            </a:r>
            <a:r>
              <a:rPr lang="pl-PL" dirty="0" err="1" smtClean="0"/>
              <a:t>flags</a:t>
            </a:r>
            <a:r>
              <a:rPr lang="pl-PL" dirty="0" smtClean="0"/>
              <a:t>: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386796"/>
              </p:ext>
            </p:extLst>
          </p:nvPr>
        </p:nvGraphicFramePr>
        <p:xfrm>
          <a:off x="179512" y="2533546"/>
          <a:ext cx="4608512" cy="3134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0710"/>
                <a:gridCol w="3257802"/>
              </a:tblGrid>
              <a:tr h="139040">
                <a:tc>
                  <a:txBody>
                    <a:bodyPr/>
                    <a:lstStyle/>
                    <a:p>
                      <a:r>
                        <a:rPr lang="pl-PL" dirty="0" smtClean="0"/>
                        <a:t>Tryb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Opis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O_RDONLY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Otwórz tylko do odczytu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O_WRONLY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Otwórz tylko do zapisu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O_RDWR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Otwórz do zapisu i odczytu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O_APPEND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Ustaw się na końcu pliku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O_CREAT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Utwórz plik jeśli potrzeba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O_EXCL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 połączeniu z O_CREAT</a:t>
                      </a:r>
                      <a:r>
                        <a:rPr lang="pl-PL" baseline="0" dirty="0" smtClean="0"/>
                        <a:t> zapewnia, że tylko wywołujący utworzy plik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4860032" y="22048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mode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860032" y="2492896"/>
            <a:ext cx="42839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❑ S_IRUSR: </a:t>
            </a:r>
            <a:r>
              <a:rPr lang="pl-PL" dirty="0" smtClean="0"/>
              <a:t>prawo czytania, właściciel</a:t>
            </a:r>
            <a:endParaRPr lang="pl-PL" dirty="0"/>
          </a:p>
          <a:p>
            <a:r>
              <a:rPr lang="pl-PL" dirty="0"/>
              <a:t>❑ S_IWUSR: </a:t>
            </a:r>
            <a:r>
              <a:rPr lang="pl-PL" dirty="0" smtClean="0"/>
              <a:t>prawo pisania, właściciel</a:t>
            </a:r>
            <a:endParaRPr lang="pl-PL" dirty="0"/>
          </a:p>
          <a:p>
            <a:r>
              <a:rPr lang="pl-PL" dirty="0"/>
              <a:t>❑ S_IXUSR: </a:t>
            </a:r>
            <a:r>
              <a:rPr lang="pl-PL" dirty="0" smtClean="0"/>
              <a:t>prawo wykonywania, właściciel</a:t>
            </a:r>
            <a:endParaRPr lang="pl-PL" dirty="0"/>
          </a:p>
          <a:p>
            <a:r>
              <a:rPr lang="pl-PL" dirty="0" smtClean="0"/>
              <a:t>❑ S_IRGRP: prawo czytania, grupa</a:t>
            </a:r>
          </a:p>
          <a:p>
            <a:r>
              <a:rPr lang="pl-PL" dirty="0" smtClean="0"/>
              <a:t>❑ </a:t>
            </a:r>
            <a:r>
              <a:rPr lang="pl-PL" dirty="0"/>
              <a:t>S_IWGRP: </a:t>
            </a:r>
            <a:r>
              <a:rPr lang="pl-PL" dirty="0" smtClean="0"/>
              <a:t>prawo pisania, grupa</a:t>
            </a:r>
            <a:endParaRPr lang="pl-PL" dirty="0"/>
          </a:p>
          <a:p>
            <a:r>
              <a:rPr lang="pl-PL" dirty="0"/>
              <a:t>❑ S_IXGRP: </a:t>
            </a:r>
            <a:r>
              <a:rPr lang="pl-PL" dirty="0" smtClean="0"/>
              <a:t>prawo wykonywania, grupa</a:t>
            </a:r>
            <a:endParaRPr lang="pl-PL" dirty="0"/>
          </a:p>
          <a:p>
            <a:r>
              <a:rPr lang="pl-PL" dirty="0"/>
              <a:t>❑ S_IROTH: </a:t>
            </a:r>
            <a:r>
              <a:rPr lang="pl-PL" dirty="0" smtClean="0"/>
              <a:t>prawo czytania, inni</a:t>
            </a:r>
            <a:endParaRPr lang="pl-PL" dirty="0"/>
          </a:p>
          <a:p>
            <a:r>
              <a:rPr lang="pl-PL" dirty="0"/>
              <a:t>❑ S_IWOTH: </a:t>
            </a:r>
            <a:r>
              <a:rPr lang="pl-PL" dirty="0" smtClean="0"/>
              <a:t>prawo pisania, inni</a:t>
            </a:r>
            <a:endParaRPr lang="pl-PL" dirty="0"/>
          </a:p>
          <a:p>
            <a:r>
              <a:rPr lang="pl-PL" dirty="0"/>
              <a:t>❑ S_IXOTH: </a:t>
            </a:r>
            <a:r>
              <a:rPr lang="pl-PL" dirty="0" smtClean="0"/>
              <a:t>prawo wykonywania, inni</a:t>
            </a:r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4129183" y="6084004"/>
            <a:ext cx="4403257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l-PL" dirty="0" smtClean="0"/>
              <a:t>open (“</a:t>
            </a:r>
            <a:r>
              <a:rPr lang="pl-PL" dirty="0" err="1" smtClean="0"/>
              <a:t>myfile</a:t>
            </a:r>
            <a:r>
              <a:rPr lang="pl-PL" dirty="0" smtClean="0"/>
              <a:t>”, O_CREAT, S_IRUSR|S_IXOTH);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4201191" y="574161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przykład: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35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5652120" y="1213009"/>
            <a:ext cx="3312368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err="1"/>
              <a:t>p</a:t>
            </a:r>
            <a:r>
              <a:rPr lang="pl-PL" dirty="0" err="1" smtClean="0"/>
              <a:t>ath</a:t>
            </a:r>
            <a:r>
              <a:rPr lang="pl-PL" dirty="0" smtClean="0"/>
              <a:t> – ścieżka dostępu do pliku</a:t>
            </a:r>
          </a:p>
        </p:txBody>
      </p:sp>
    </p:spTree>
    <p:extLst>
      <p:ext uri="{BB962C8B-B14F-4D97-AF65-F5344CB8AC3E}">
        <p14:creationId xmlns:p14="http://schemas.microsoft.com/office/powerpoint/2010/main" val="419997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</a:t>
            </a:r>
            <a:r>
              <a:rPr lang="pl-PL" dirty="0" err="1" smtClean="0"/>
              <a:t>lose</a:t>
            </a:r>
            <a:r>
              <a:rPr lang="pl-PL" dirty="0" smtClean="0"/>
              <a:t>()/ </a:t>
            </a:r>
            <a:r>
              <a:rPr lang="pl-PL" dirty="0" err="1" smtClean="0"/>
              <a:t>ioctl</a:t>
            </a:r>
            <a:r>
              <a:rPr lang="pl-PL" dirty="0" smtClean="0"/>
              <a:t>()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548882" y="1628800"/>
            <a:ext cx="4572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unistd.h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close(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fildes</a:t>
            </a:r>
            <a:r>
              <a:rPr lang="en-US" dirty="0" smtClean="0"/>
              <a:t>);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923928" y="3722915"/>
            <a:ext cx="4572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unistd.h</a:t>
            </a:r>
            <a:r>
              <a:rPr lang="pl-PL" dirty="0" smtClean="0"/>
              <a:t>&gt;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ioctl</a:t>
            </a:r>
            <a:r>
              <a:rPr lang="pl-PL" dirty="0" smtClean="0"/>
              <a:t>(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fildes</a:t>
            </a:r>
            <a:r>
              <a:rPr lang="pl-PL" dirty="0" smtClean="0"/>
              <a:t>,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cmd</a:t>
            </a:r>
            <a:r>
              <a:rPr lang="pl-PL" dirty="0" smtClean="0"/>
              <a:t>, ...);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36</a:t>
            </a:fld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4067944" y="4725144"/>
            <a:ext cx="46121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Wykonaj komendę </a:t>
            </a:r>
            <a:r>
              <a:rPr lang="pl-PL" dirty="0" err="1" smtClean="0"/>
              <a:t>cmd</a:t>
            </a:r>
            <a:r>
              <a:rPr lang="pl-PL" dirty="0" smtClean="0"/>
              <a:t> na pliku wskazywanym </a:t>
            </a:r>
          </a:p>
          <a:p>
            <a:r>
              <a:rPr lang="pl-PL" dirty="0" smtClean="0"/>
              <a:t>Przez </a:t>
            </a:r>
            <a:r>
              <a:rPr lang="pl-PL" dirty="0" err="1" smtClean="0"/>
              <a:t>fildes</a:t>
            </a:r>
            <a:r>
              <a:rPr lang="pl-PL" dirty="0" smtClean="0"/>
              <a:t> uwzględniając ew. dodatkowe pa-</a:t>
            </a:r>
          </a:p>
          <a:p>
            <a:r>
              <a:rPr lang="pl-PL" dirty="0" err="1"/>
              <a:t>r</a:t>
            </a:r>
            <a:r>
              <a:rPr lang="pl-PL" dirty="0" err="1" smtClean="0"/>
              <a:t>ametry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677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 zastosowania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827584" y="1305342"/>
            <a:ext cx="7632848" cy="39703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unistd.h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sys</a:t>
            </a:r>
            <a:r>
              <a:rPr lang="pl-PL" dirty="0" smtClean="0"/>
              <a:t>/</a:t>
            </a:r>
            <a:r>
              <a:rPr lang="pl-PL" dirty="0" err="1" smtClean="0"/>
              <a:t>stat.h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fcntl.h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&lt;</a:t>
            </a:r>
            <a:r>
              <a:rPr lang="pl-PL" dirty="0" err="1" smtClean="0"/>
              <a:t>stdlib.h</a:t>
            </a:r>
            <a:r>
              <a:rPr lang="pl-PL" dirty="0" smtClean="0"/>
              <a:t>&gt;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main</a:t>
            </a:r>
            <a:r>
              <a:rPr lang="pl-PL" dirty="0" smtClean="0"/>
              <a:t>()</a:t>
            </a:r>
          </a:p>
          <a:p>
            <a:r>
              <a:rPr lang="pl-PL" dirty="0" smtClean="0"/>
              <a:t>{</a:t>
            </a:r>
          </a:p>
          <a:p>
            <a:r>
              <a:rPr lang="pl-PL" dirty="0" smtClean="0"/>
              <a:t>char c;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in, out;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in = open(“file.in”, O_RDONLY);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out = open(“</a:t>
            </a:r>
            <a:r>
              <a:rPr lang="pl-PL" dirty="0" err="1" smtClean="0">
                <a:solidFill>
                  <a:srgbClr val="FF0000"/>
                </a:solidFill>
              </a:rPr>
              <a:t>file.out</a:t>
            </a:r>
            <a:r>
              <a:rPr lang="pl-PL" dirty="0" smtClean="0">
                <a:solidFill>
                  <a:srgbClr val="FF0000"/>
                </a:solidFill>
              </a:rPr>
              <a:t>”, O_WRONLY|O_CREAT, S_IRUSR|S_IWUSR);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while</a:t>
            </a:r>
            <a:r>
              <a:rPr lang="pl-PL" dirty="0" smtClean="0">
                <a:solidFill>
                  <a:srgbClr val="FF0000"/>
                </a:solidFill>
              </a:rPr>
              <a:t>(</a:t>
            </a:r>
            <a:r>
              <a:rPr lang="pl-PL" dirty="0" err="1" smtClean="0">
                <a:solidFill>
                  <a:srgbClr val="FF0000"/>
                </a:solidFill>
              </a:rPr>
              <a:t>read</a:t>
            </a:r>
            <a:r>
              <a:rPr lang="pl-PL" dirty="0" smtClean="0">
                <a:solidFill>
                  <a:srgbClr val="FF0000"/>
                </a:solidFill>
              </a:rPr>
              <a:t>(in,&amp;c,1) == 1)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	</a:t>
            </a:r>
            <a:r>
              <a:rPr lang="pl-PL" dirty="0" err="1" smtClean="0">
                <a:solidFill>
                  <a:srgbClr val="FF0000"/>
                </a:solidFill>
              </a:rPr>
              <a:t>write</a:t>
            </a:r>
            <a:r>
              <a:rPr lang="pl-PL" dirty="0" smtClean="0">
                <a:solidFill>
                  <a:srgbClr val="FF0000"/>
                </a:solidFill>
              </a:rPr>
              <a:t>(out,&amp;c,1);</a:t>
            </a:r>
          </a:p>
          <a:p>
            <a:r>
              <a:rPr lang="pl-PL" dirty="0" err="1" smtClean="0"/>
              <a:t>exit</a:t>
            </a:r>
            <a:r>
              <a:rPr lang="pl-PL" dirty="0" smtClean="0"/>
              <a:t>(0);</a:t>
            </a:r>
          </a:p>
          <a:p>
            <a:r>
              <a:rPr lang="pl-PL" dirty="0" smtClean="0"/>
              <a:t>}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65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35280" cy="706090"/>
          </a:xfrm>
        </p:spPr>
        <p:txBody>
          <a:bodyPr>
            <a:noAutofit/>
          </a:bodyPr>
          <a:lstStyle/>
          <a:p>
            <a:r>
              <a:rPr lang="pl-PL" sz="2800" dirty="0" smtClean="0"/>
              <a:t>Standardowa biblioteka wejścia-wyjścia - przypomnienie</a:t>
            </a:r>
            <a:endParaRPr lang="pl-PL" sz="2800" dirty="0"/>
          </a:p>
        </p:txBody>
      </p:sp>
      <p:sp>
        <p:nvSpPr>
          <p:cNvPr id="4" name="Prostokąt 3"/>
          <p:cNvSpPr/>
          <p:nvPr/>
        </p:nvSpPr>
        <p:spPr>
          <a:xfrm>
            <a:off x="323528" y="980728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/>
              <a:t>❑ </a:t>
            </a:r>
            <a:r>
              <a:rPr lang="pl-PL" dirty="0" err="1" smtClean="0"/>
              <a:t>fopen</a:t>
            </a:r>
            <a:r>
              <a:rPr lang="pl-PL" dirty="0" smtClean="0"/>
              <a:t>, </a:t>
            </a:r>
            <a:r>
              <a:rPr lang="pl-PL" dirty="0" err="1" smtClean="0"/>
              <a:t>fclose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fread</a:t>
            </a:r>
            <a:r>
              <a:rPr lang="pl-PL" dirty="0" smtClean="0"/>
              <a:t>, </a:t>
            </a:r>
            <a:r>
              <a:rPr lang="pl-PL" dirty="0" err="1" smtClean="0"/>
              <a:t>fwrite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fflush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fseek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fgetc</a:t>
            </a:r>
            <a:r>
              <a:rPr lang="pl-PL" dirty="0" smtClean="0"/>
              <a:t>, </a:t>
            </a:r>
            <a:r>
              <a:rPr lang="pl-PL" dirty="0" err="1" smtClean="0"/>
              <a:t>getc</a:t>
            </a:r>
            <a:r>
              <a:rPr lang="pl-PL" dirty="0" smtClean="0"/>
              <a:t>, </a:t>
            </a:r>
            <a:r>
              <a:rPr lang="pl-PL" dirty="0" err="1" smtClean="0"/>
              <a:t>getchar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fputc</a:t>
            </a:r>
            <a:r>
              <a:rPr lang="pl-PL" dirty="0" smtClean="0"/>
              <a:t>, </a:t>
            </a:r>
            <a:r>
              <a:rPr lang="pl-PL" dirty="0" err="1" smtClean="0"/>
              <a:t>putc</a:t>
            </a:r>
            <a:r>
              <a:rPr lang="pl-PL" dirty="0" smtClean="0"/>
              <a:t>, </a:t>
            </a:r>
            <a:r>
              <a:rPr lang="pl-PL" dirty="0" err="1" smtClean="0"/>
              <a:t>putchar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fgets</a:t>
            </a:r>
            <a:r>
              <a:rPr lang="pl-PL" dirty="0" smtClean="0"/>
              <a:t>, </a:t>
            </a:r>
            <a:r>
              <a:rPr lang="pl-PL" dirty="0" err="1" smtClean="0"/>
              <a:t>gets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printf</a:t>
            </a:r>
            <a:r>
              <a:rPr lang="pl-PL" dirty="0" smtClean="0"/>
              <a:t>, </a:t>
            </a:r>
            <a:r>
              <a:rPr lang="pl-PL" dirty="0" err="1" smtClean="0"/>
              <a:t>fprintf</a:t>
            </a:r>
            <a:r>
              <a:rPr lang="pl-PL" dirty="0" smtClean="0"/>
              <a:t>, and </a:t>
            </a:r>
            <a:r>
              <a:rPr lang="pl-PL" dirty="0" err="1" smtClean="0"/>
              <a:t>sprintf</a:t>
            </a:r>
            <a:endParaRPr lang="pl-PL" dirty="0" smtClean="0"/>
          </a:p>
          <a:p>
            <a:r>
              <a:rPr lang="pl-PL" dirty="0" smtClean="0"/>
              <a:t>❑ </a:t>
            </a:r>
            <a:r>
              <a:rPr lang="pl-PL" dirty="0" err="1" smtClean="0"/>
              <a:t>scanf</a:t>
            </a:r>
            <a:r>
              <a:rPr lang="pl-PL" dirty="0" smtClean="0"/>
              <a:t>, </a:t>
            </a:r>
            <a:r>
              <a:rPr lang="pl-PL" dirty="0" err="1" smtClean="0"/>
              <a:t>fscanf</a:t>
            </a:r>
            <a:r>
              <a:rPr lang="pl-PL" dirty="0" smtClean="0"/>
              <a:t>, and </a:t>
            </a:r>
            <a:r>
              <a:rPr lang="pl-PL" dirty="0" err="1" smtClean="0"/>
              <a:t>sscanf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211960" y="3068960"/>
            <a:ext cx="4572000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stdlib.h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c;</a:t>
            </a:r>
          </a:p>
          <a:p>
            <a:r>
              <a:rPr lang="en-US" dirty="0" smtClean="0"/>
              <a:t>FILE *in, *out;</a:t>
            </a:r>
          </a:p>
          <a:p>
            <a:r>
              <a:rPr lang="en-US" dirty="0" smtClean="0"/>
              <a:t>in = </a:t>
            </a:r>
            <a:r>
              <a:rPr lang="en-US" dirty="0" err="1" smtClean="0"/>
              <a:t>fopen</a:t>
            </a:r>
            <a:r>
              <a:rPr lang="en-US" dirty="0" smtClean="0"/>
              <a:t>(“</a:t>
            </a:r>
            <a:r>
              <a:rPr lang="en-US" dirty="0" err="1" smtClean="0"/>
              <a:t>file.in”,”r</a:t>
            </a:r>
            <a:r>
              <a:rPr lang="en-US" dirty="0" smtClean="0"/>
              <a:t>”);</a:t>
            </a:r>
          </a:p>
          <a:p>
            <a:r>
              <a:rPr lang="en-US" dirty="0" smtClean="0"/>
              <a:t>out = </a:t>
            </a:r>
            <a:r>
              <a:rPr lang="en-US" dirty="0" err="1" smtClean="0"/>
              <a:t>fopen</a:t>
            </a:r>
            <a:r>
              <a:rPr lang="en-US" dirty="0" smtClean="0"/>
              <a:t>(“</a:t>
            </a:r>
            <a:r>
              <a:rPr lang="en-US" dirty="0" err="1" smtClean="0"/>
              <a:t>file.out”,”w</a:t>
            </a:r>
            <a:r>
              <a:rPr lang="en-US" dirty="0" smtClean="0"/>
              <a:t>”);</a:t>
            </a:r>
            <a:endParaRPr lang="pl-PL" dirty="0" smtClean="0"/>
          </a:p>
          <a:p>
            <a:r>
              <a:rPr lang="pl-PL" dirty="0" err="1"/>
              <a:t>while</a:t>
            </a:r>
            <a:r>
              <a:rPr lang="pl-PL" dirty="0"/>
              <a:t>((c = </a:t>
            </a:r>
            <a:r>
              <a:rPr lang="pl-PL" dirty="0" err="1"/>
              <a:t>fgetc</a:t>
            </a:r>
            <a:r>
              <a:rPr lang="pl-PL" dirty="0"/>
              <a:t>(in)) != EOF)</a:t>
            </a:r>
          </a:p>
          <a:p>
            <a:r>
              <a:rPr lang="pl-PL" dirty="0" err="1"/>
              <a:t>fputc</a:t>
            </a:r>
            <a:r>
              <a:rPr lang="pl-PL" dirty="0"/>
              <a:t>(</a:t>
            </a:r>
            <a:r>
              <a:rPr lang="pl-PL" dirty="0" err="1"/>
              <a:t>c,out</a:t>
            </a:r>
            <a:r>
              <a:rPr lang="pl-PL" dirty="0"/>
              <a:t>);</a:t>
            </a:r>
          </a:p>
          <a:p>
            <a:r>
              <a:rPr lang="pl-PL" dirty="0" err="1"/>
              <a:t>exit</a:t>
            </a:r>
            <a:r>
              <a:rPr lang="pl-PL" dirty="0"/>
              <a:t>(0);</a:t>
            </a:r>
          </a:p>
          <a:p>
            <a:r>
              <a:rPr lang="pl-PL" dirty="0"/>
              <a:t>}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77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Definicja potoku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Terminu potok (</a:t>
            </a:r>
            <a:r>
              <a:rPr lang="pl-PL" dirty="0" err="1" smtClean="0"/>
              <a:t>pipe</a:t>
            </a:r>
            <a:r>
              <a:rPr lang="pl-PL" dirty="0" smtClean="0"/>
              <a:t>) używa się na określenie przepływu danych z jednego procesu do innego. Można powiedzieć, że potoki łączą wyjście jednego procesu z wejściem innego.</a:t>
            </a:r>
          </a:p>
          <a:p>
            <a:r>
              <a:rPr lang="pl-PL" dirty="0" smtClean="0"/>
              <a:t>Istnieje możliwość wywołania polecenia powłoki, które wiąże:</a:t>
            </a:r>
          </a:p>
          <a:p>
            <a:pPr lvl="1"/>
            <a:r>
              <a:rPr lang="pl-PL" dirty="0" smtClean="0"/>
              <a:t>Standardowe wejście polecenia2 z klawiaturą terminala</a:t>
            </a:r>
          </a:p>
          <a:p>
            <a:pPr lvl="1"/>
            <a:r>
              <a:rPr lang="pl-PL" dirty="0" smtClean="0"/>
              <a:t>Standardowe wyjście polecenia2 ze standardowym wejściem polecenia1</a:t>
            </a:r>
          </a:p>
          <a:p>
            <a:pPr lvl="1"/>
            <a:r>
              <a:rPr lang="pl-PL" dirty="0" smtClean="0"/>
              <a:t>Standardowe wyjście polecenie1 z ekranem komputera: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39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699792" y="5517232"/>
            <a:ext cx="324036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polecenie2 </a:t>
            </a:r>
            <a:r>
              <a:rPr lang="pl-PL" sz="2400" dirty="0" smtClean="0"/>
              <a:t>| polecenie1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7234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pl-PL" sz="3600" dirty="0" smtClean="0"/>
              <a:t>LITERATURA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544616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>
                <a:hlinkClick r:id="rId2"/>
              </a:rPr>
              <a:t>http://wazniak.mimuw.edu.pl/</a:t>
            </a:r>
            <a:endParaRPr lang="pl-PL" dirty="0" smtClean="0"/>
          </a:p>
          <a:p>
            <a:r>
              <a:rPr lang="pl-PL" b="1" dirty="0" smtClean="0"/>
              <a:t>Linux : programowanie / Neil </a:t>
            </a:r>
            <a:r>
              <a:rPr lang="pl-PL" b="1" dirty="0" err="1" smtClean="0"/>
              <a:t>Matthew</a:t>
            </a:r>
            <a:r>
              <a:rPr lang="pl-PL" b="1" dirty="0" smtClean="0"/>
              <a:t>, Richard Stones, RM, 1999</a:t>
            </a:r>
          </a:p>
          <a:p>
            <a:r>
              <a:rPr lang="pl-PL" b="1" dirty="0"/>
              <a:t>Linux. Niezbędnik </a:t>
            </a:r>
            <a:r>
              <a:rPr lang="pl-PL" b="1" dirty="0" smtClean="0"/>
              <a:t>programisty/ John </a:t>
            </a:r>
            <a:r>
              <a:rPr lang="pl-PL" b="1" dirty="0" err="1" smtClean="0"/>
              <a:t>Fusco</a:t>
            </a:r>
            <a:r>
              <a:rPr lang="pl-PL" b="1" dirty="0" smtClean="0"/>
              <a:t>, Helion 2009 </a:t>
            </a:r>
            <a:endParaRPr lang="pl-PL" b="1" dirty="0"/>
          </a:p>
          <a:p>
            <a:r>
              <a:rPr lang="pl-PL" b="1" dirty="0" smtClean="0"/>
              <a:t>Zaawansowane programowanie w systemie Linux / Neil </a:t>
            </a:r>
            <a:r>
              <a:rPr lang="pl-PL" b="1" dirty="0" err="1" smtClean="0"/>
              <a:t>Matthew</a:t>
            </a:r>
            <a:r>
              <a:rPr lang="pl-PL" b="1" dirty="0" smtClean="0"/>
              <a:t>, Richard Stones, Helion, 2002</a:t>
            </a:r>
          </a:p>
          <a:p>
            <a:r>
              <a:rPr lang="pl-PL" b="1" dirty="0"/>
              <a:t>Systemy czasu rzeczywistego QNX6 Neutrino / Jędrzej </a:t>
            </a:r>
            <a:r>
              <a:rPr lang="pl-PL" b="1" dirty="0" err="1"/>
              <a:t>Ułasiewicz</a:t>
            </a:r>
            <a:r>
              <a:rPr lang="pl-PL" b="1" dirty="0"/>
              <a:t>, Wydawnictwo </a:t>
            </a:r>
            <a:r>
              <a:rPr lang="pl-PL" b="1" dirty="0" err="1"/>
              <a:t>btc</a:t>
            </a:r>
            <a:r>
              <a:rPr lang="pl-PL" b="1" dirty="0"/>
              <a:t>, 2007.</a:t>
            </a:r>
            <a:endParaRPr lang="pl-PL" dirty="0" smtClean="0"/>
          </a:p>
          <a:p>
            <a:r>
              <a:rPr lang="pl-PL" dirty="0" smtClean="0"/>
              <a:t>Programowanie </a:t>
            </a:r>
            <a:r>
              <a:rPr lang="pl-PL" dirty="0"/>
              <a:t>w Linuksie / K. Kuźniar, K. Lal, T. Rak, </a:t>
            </a:r>
            <a:r>
              <a:rPr lang="pl-PL" dirty="0" smtClean="0"/>
              <a:t>Helion, 2012</a:t>
            </a:r>
          </a:p>
          <a:p>
            <a:r>
              <a:rPr lang="pl-PL" dirty="0" smtClean="0"/>
              <a:t>Podstawy </a:t>
            </a:r>
            <a:r>
              <a:rPr lang="pl-PL" dirty="0"/>
              <a:t>programowania współbieżnego i rozproszonego / </a:t>
            </a:r>
            <a:r>
              <a:rPr lang="pl-PL" dirty="0" err="1"/>
              <a:t>Mordechai</a:t>
            </a:r>
            <a:r>
              <a:rPr lang="pl-PL" dirty="0"/>
              <a:t> Ben-</a:t>
            </a:r>
            <a:r>
              <a:rPr lang="pl-PL" dirty="0" err="1"/>
              <a:t>Ari</a:t>
            </a:r>
            <a:r>
              <a:rPr lang="pl-PL" dirty="0"/>
              <a:t>, WNT, 2009</a:t>
            </a:r>
          </a:p>
          <a:p>
            <a:r>
              <a:rPr lang="pl-PL" dirty="0" smtClean="0"/>
              <a:t>Java 2. Techniki zaawansowane. Wydanie II /</a:t>
            </a:r>
            <a:r>
              <a:rPr lang="pl-PL" dirty="0" err="1" smtClean="0"/>
              <a:t>Cay</a:t>
            </a:r>
            <a:r>
              <a:rPr lang="pl-PL" dirty="0" smtClean="0"/>
              <a:t> Horstmann, Gary </a:t>
            </a:r>
            <a:r>
              <a:rPr lang="pl-PL" dirty="0" err="1" smtClean="0"/>
              <a:t>Cornell</a:t>
            </a:r>
            <a:r>
              <a:rPr lang="pl-PL" dirty="0" smtClean="0"/>
              <a:t>, Helion, 2005</a:t>
            </a:r>
          </a:p>
          <a:p>
            <a:r>
              <a:rPr lang="pl-PL" dirty="0" smtClean="0"/>
              <a:t>Modele </a:t>
            </a:r>
            <a:r>
              <a:rPr lang="pl-PL" dirty="0"/>
              <a:t>i metody inżynierii oprogramowania systemów czasu </a:t>
            </a:r>
            <a:r>
              <a:rPr lang="pl-PL" dirty="0" smtClean="0"/>
              <a:t>rzeczywistego/ </a:t>
            </a:r>
            <a:r>
              <a:rPr lang="pl-PL" dirty="0"/>
              <a:t>T. </a:t>
            </a:r>
            <a:r>
              <a:rPr lang="pl-PL" dirty="0" err="1" smtClean="0"/>
              <a:t>Szmuc</a:t>
            </a:r>
            <a:r>
              <a:rPr lang="pl-PL" dirty="0"/>
              <a:t>,</a:t>
            </a:r>
            <a:r>
              <a:rPr lang="pl-PL" dirty="0" smtClean="0"/>
              <a:t> </a:t>
            </a:r>
            <a:r>
              <a:rPr lang="pl-PL" dirty="0"/>
              <a:t>Uczelniane Wydawnictwa Naukowo-Dydaktyczne AGH, Kraków </a:t>
            </a:r>
            <a:r>
              <a:rPr lang="pl-PL" dirty="0" smtClean="0"/>
              <a:t>2001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81-9530-4866-B2BD-B0392136AD4A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S. </a:t>
            </a:r>
            <a:r>
              <a:rPr lang="pl-PL" dirty="0" err="1" smtClean="0"/>
              <a:t>Samolej</a:t>
            </a:r>
            <a:r>
              <a:rPr lang="pl-PL" dirty="0" smtClean="0"/>
              <a:t>: Wprowadzenie do prog. współbieżnego i rozproszonego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810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147248" cy="490066"/>
          </a:xfrm>
        </p:spPr>
        <p:txBody>
          <a:bodyPr>
            <a:noAutofit/>
          </a:bodyPr>
          <a:lstStyle/>
          <a:p>
            <a:r>
              <a:rPr lang="pl-PL" sz="2400" dirty="0" smtClean="0"/>
              <a:t>Przykład do przetestowania potoków ustalonych z linii poleceń </a:t>
            </a:r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79512" y="764704"/>
            <a:ext cx="4248472" cy="258532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 smtClean="0"/>
              <a:t>// polecenie2</a:t>
            </a:r>
          </a:p>
          <a:p>
            <a:r>
              <a:rPr lang="pl-PL" dirty="0" smtClean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stdlib.h</a:t>
            </a:r>
            <a:r>
              <a:rPr lang="pl-PL" dirty="0"/>
              <a:t>&gt;</a:t>
            </a:r>
          </a:p>
          <a:p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/>
              <a:t>{</a:t>
            </a:r>
          </a:p>
          <a:p>
            <a:r>
              <a:rPr lang="pl-PL" dirty="0"/>
              <a:t>    </a:t>
            </a:r>
            <a:r>
              <a:rPr lang="pl-PL" dirty="0" err="1"/>
              <a:t>printf</a:t>
            </a:r>
            <a:r>
              <a:rPr lang="pl-PL" dirty="0"/>
              <a:t>("Hello </a:t>
            </a:r>
            <a:r>
              <a:rPr lang="pl-PL" dirty="0" err="1"/>
              <a:t>world</a:t>
            </a:r>
            <a:r>
              <a:rPr lang="pl-PL" dirty="0"/>
              <a:t>!\n");</a:t>
            </a:r>
          </a:p>
          <a:p>
            <a:r>
              <a:rPr lang="pl-PL" dirty="0"/>
              <a:t>    return 0;</a:t>
            </a:r>
          </a:p>
          <a:p>
            <a:r>
              <a:rPr lang="pl-PL" dirty="0"/>
              <a:t>}</a:t>
            </a:r>
            <a:endParaRPr lang="pl-PL" dirty="0" smtClean="0"/>
          </a:p>
        </p:txBody>
      </p:sp>
      <p:sp>
        <p:nvSpPr>
          <p:cNvPr id="8" name="Prostokąt 7"/>
          <p:cNvSpPr/>
          <p:nvPr/>
        </p:nvSpPr>
        <p:spPr>
          <a:xfrm>
            <a:off x="4427984" y="764704"/>
            <a:ext cx="4572000" cy="50783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dirty="0" smtClean="0"/>
              <a:t>// polecenie1</a:t>
            </a:r>
            <a:br>
              <a:rPr lang="pl-PL" dirty="0" smtClean="0"/>
            </a:br>
            <a:r>
              <a:rPr lang="pl-PL" dirty="0" smtClean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stdlib.h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ctype.h</a:t>
            </a:r>
            <a:r>
              <a:rPr lang="pl-PL" dirty="0"/>
              <a:t>&gt;</a:t>
            </a:r>
          </a:p>
          <a:p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/>
              <a:t>{</a:t>
            </a:r>
          </a:p>
          <a:p>
            <a:r>
              <a:rPr lang="pl-PL" dirty="0"/>
              <a:t>    char txt[100];</a:t>
            </a:r>
          </a:p>
          <a:p>
            <a:r>
              <a:rPr lang="pl-PL" dirty="0"/>
              <a:t>    </a:t>
            </a:r>
            <a:r>
              <a:rPr lang="pl-PL" dirty="0" err="1"/>
              <a:t>int</a:t>
            </a:r>
            <a:r>
              <a:rPr lang="pl-PL" dirty="0"/>
              <a:t> i=0;</a:t>
            </a:r>
          </a:p>
          <a:p>
            <a:r>
              <a:rPr lang="pl-PL" dirty="0"/>
              <a:t>    </a:t>
            </a:r>
            <a:r>
              <a:rPr lang="pl-PL" dirty="0" err="1"/>
              <a:t>gets</a:t>
            </a:r>
            <a:r>
              <a:rPr lang="pl-PL" dirty="0"/>
              <a:t>(txt);</a:t>
            </a:r>
          </a:p>
          <a:p>
            <a:r>
              <a:rPr lang="pl-PL" dirty="0"/>
              <a:t>    </a:t>
            </a:r>
            <a:r>
              <a:rPr lang="pl-PL" dirty="0" err="1"/>
              <a:t>while</a:t>
            </a:r>
            <a:r>
              <a:rPr lang="pl-PL" dirty="0"/>
              <a:t>(txt[i]!=0)</a:t>
            </a:r>
          </a:p>
          <a:p>
            <a:r>
              <a:rPr lang="pl-PL" dirty="0"/>
              <a:t>    {</a:t>
            </a:r>
          </a:p>
          <a:p>
            <a:r>
              <a:rPr lang="pl-PL" dirty="0"/>
              <a:t>        txt[i]=</a:t>
            </a:r>
            <a:r>
              <a:rPr lang="pl-PL" dirty="0" err="1"/>
              <a:t>toupper</a:t>
            </a:r>
            <a:r>
              <a:rPr lang="pl-PL" dirty="0"/>
              <a:t>(txt[i]);</a:t>
            </a:r>
          </a:p>
          <a:p>
            <a:r>
              <a:rPr lang="pl-PL" dirty="0"/>
              <a:t>        i++;</a:t>
            </a:r>
          </a:p>
          <a:p>
            <a:r>
              <a:rPr lang="pl-PL" dirty="0"/>
              <a:t>    }</a:t>
            </a:r>
          </a:p>
          <a:p>
            <a:r>
              <a:rPr lang="pl-PL" dirty="0"/>
              <a:t>    </a:t>
            </a:r>
            <a:r>
              <a:rPr lang="pl-PL" dirty="0" err="1"/>
              <a:t>puts</a:t>
            </a:r>
            <a:r>
              <a:rPr lang="pl-PL" dirty="0"/>
              <a:t>(txt);</a:t>
            </a:r>
          </a:p>
          <a:p>
            <a:r>
              <a:rPr lang="pl-PL" dirty="0"/>
              <a:t>    return 0;</a:t>
            </a:r>
          </a:p>
          <a:p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0857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91264" cy="346050"/>
          </a:xfrm>
        </p:spPr>
        <p:txBody>
          <a:bodyPr>
            <a:noAutofit/>
          </a:bodyPr>
          <a:lstStyle/>
          <a:p>
            <a:r>
              <a:rPr lang="pl-PL" sz="3200" dirty="0" smtClean="0"/>
              <a:t>Funkcja </a:t>
            </a:r>
            <a:r>
              <a:rPr lang="pl-PL" sz="3200" dirty="0" err="1" smtClean="0"/>
              <a:t>pipe</a:t>
            </a:r>
            <a:r>
              <a:rPr lang="pl-PL" sz="3200" dirty="0" smtClean="0"/>
              <a:t> (potok nie nazwany)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Udostępnia ona taki mechanizm przekazywania danych pomiędzy dwoma programami, który nie wymaga uruchomienia powłoki w celu interpretacji żądanego polecenia</a:t>
            </a:r>
          </a:p>
          <a:p>
            <a:r>
              <a:rPr lang="pl-PL" dirty="0" smtClean="0"/>
              <a:t>Do </a:t>
            </a:r>
            <a:r>
              <a:rPr lang="pl-PL" dirty="0" err="1" smtClean="0"/>
              <a:t>pipe</a:t>
            </a:r>
            <a:r>
              <a:rPr lang="pl-PL" dirty="0" smtClean="0"/>
              <a:t> przekazywana jest tablica (wskaźnik do tablicy) dwóch liczb całkowitych będących deskryptorami plików.</a:t>
            </a:r>
          </a:p>
          <a:p>
            <a:r>
              <a:rPr lang="pl-PL" dirty="0" smtClean="0"/>
              <a:t>Funkcja wypełnia tablicę dwoma nowymi deskryptorami plików i zwraca zero w przypadku błędy zwraca -1 i ustawia zmienną </a:t>
            </a:r>
            <a:r>
              <a:rPr lang="pl-PL" dirty="0" err="1" smtClean="0"/>
              <a:t>errno</a:t>
            </a:r>
            <a:r>
              <a:rPr lang="pl-PL" dirty="0" smtClean="0"/>
              <a:t>.</a:t>
            </a:r>
          </a:p>
          <a:p>
            <a:r>
              <a:rPr lang="pl-PL" dirty="0" smtClean="0"/>
              <a:t>Dwa zwrócone deskryptory plików są połączone w specjalny sposób. Wszystkie dane zapisane do </a:t>
            </a:r>
            <a:r>
              <a:rPr lang="pl-PL" dirty="0" err="1" smtClean="0"/>
              <a:t>file_descriptor</a:t>
            </a:r>
            <a:r>
              <a:rPr lang="pl-PL" dirty="0" smtClean="0"/>
              <a:t>[1], mogą być odczytane przez </a:t>
            </a:r>
            <a:r>
              <a:rPr lang="pl-PL" dirty="0" err="1" smtClean="0"/>
              <a:t>file_descriptor</a:t>
            </a:r>
            <a:r>
              <a:rPr lang="pl-PL" dirty="0" smtClean="0"/>
              <a:t>[0]. Dane są przetwarzane według zasady FIFO</a:t>
            </a:r>
          </a:p>
          <a:p>
            <a:r>
              <a:rPr lang="pl-PL" dirty="0" smtClean="0"/>
              <a:t>Przesyłanie danych z i do takiego potoku musi się odbywać z zastosowaniem funkcji </a:t>
            </a:r>
            <a:r>
              <a:rPr lang="pl-PL" dirty="0" err="1" smtClean="0"/>
              <a:t>read</a:t>
            </a:r>
            <a:r>
              <a:rPr lang="pl-PL" dirty="0" smtClean="0"/>
              <a:t>, </a:t>
            </a:r>
            <a:r>
              <a:rPr lang="pl-PL" dirty="0" err="1" smtClean="0"/>
              <a:t>write</a:t>
            </a:r>
            <a:r>
              <a:rPr lang="pl-PL" dirty="0" smtClean="0"/>
              <a:t> a nie </a:t>
            </a:r>
            <a:r>
              <a:rPr lang="pl-PL" dirty="0" err="1" smtClean="0"/>
              <a:t>fread</a:t>
            </a:r>
            <a:r>
              <a:rPr lang="pl-PL" dirty="0" smtClean="0"/>
              <a:t>, </a:t>
            </a:r>
            <a:r>
              <a:rPr lang="pl-PL" dirty="0" err="1" smtClean="0"/>
              <a:t>fwrite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41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907704" y="692696"/>
            <a:ext cx="54726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20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sz="20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20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pipe</a:t>
            </a:r>
            <a:r>
              <a:rPr lang="pl-PL" sz="20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20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sz="20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20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file_descriptor</a:t>
            </a:r>
            <a:r>
              <a:rPr lang="pl-PL" sz="20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[2]);</a:t>
            </a:r>
          </a:p>
        </p:txBody>
      </p:sp>
    </p:spTree>
    <p:extLst>
      <p:ext uri="{BB962C8B-B14F-4D97-AF65-F5344CB8AC3E}">
        <p14:creationId xmlns:p14="http://schemas.microsoft.com/office/powerpoint/2010/main" val="22034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rmAutofit fontScale="90000"/>
          </a:bodyPr>
          <a:lstStyle/>
          <a:p>
            <a:r>
              <a:rPr lang="pl-PL" sz="4000" dirty="0" smtClean="0"/>
              <a:t>Pierwsze zastosowanie funkcji </a:t>
            </a:r>
            <a:r>
              <a:rPr lang="pl-PL" sz="4000" dirty="0" err="1" smtClean="0"/>
              <a:t>pipe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42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95536" y="602679"/>
            <a:ext cx="84969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stdlib.h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string.h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{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data_processed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file_pipes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[2];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const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char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some_data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[] = “123”;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char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[BUFSIZ + 1];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memset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, ‘\0’,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sizeof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));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pipe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file_pipes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 == 0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 </a:t>
            </a:r>
            <a:endParaRPr lang="pl-PL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{ </a:t>
            </a:r>
            <a:r>
              <a:rPr lang="pl-PL" sz="16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data_processed</a:t>
            </a:r>
            <a:r>
              <a:rPr lang="pl-PL" sz="16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write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file_pipes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[1],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some_data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strlen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some_data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));</a:t>
            </a:r>
          </a:p>
          <a:p>
            <a:r>
              <a:rPr lang="pl-PL" sz="16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6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(“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Wrote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%d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bytes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\n”,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data_processed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6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data_processed</a:t>
            </a:r>
            <a:r>
              <a:rPr lang="pl-PL" sz="16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file_pipes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[0], 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BUFSIZ);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(“Read %d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bytes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: %s\n”,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data_processed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,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(EXIT_SUCCESS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 }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(EXIT_FAILURE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Prostokąt 6"/>
          <p:cNvSpPr/>
          <p:nvPr/>
        </p:nvSpPr>
        <p:spPr>
          <a:xfrm>
            <a:off x="4320480" y="5530006"/>
            <a:ext cx="457200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$ ./pipe1</a:t>
            </a:r>
          </a:p>
          <a:p>
            <a:r>
              <a:rPr lang="en-US" dirty="0"/>
              <a:t>Wrote 3 bytes</a:t>
            </a:r>
          </a:p>
          <a:p>
            <a:r>
              <a:rPr lang="en-US" dirty="0"/>
              <a:t>Read 3 bytes: 123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30359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18058"/>
          </a:xfrm>
        </p:spPr>
        <p:txBody>
          <a:bodyPr>
            <a:noAutofit/>
          </a:bodyPr>
          <a:lstStyle/>
          <a:p>
            <a:r>
              <a:rPr lang="pl-PL" sz="3200" dirty="0" smtClean="0"/>
              <a:t>Potoki i </a:t>
            </a:r>
            <a:r>
              <a:rPr lang="pl-PL" sz="3200" dirty="0" err="1" smtClean="0"/>
              <a:t>fork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79512" y="919715"/>
            <a:ext cx="3816424" cy="480131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stdlib.h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string.h</a:t>
            </a:r>
            <a:r>
              <a:rPr lang="pl-PL" dirty="0"/>
              <a:t>&gt;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 smtClean="0"/>
              <a:t>{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data_processed</a:t>
            </a:r>
            <a:r>
              <a:rPr lang="pl-PL" dirty="0"/>
              <a:t>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file_pipes</a:t>
            </a:r>
            <a:r>
              <a:rPr lang="pl-PL" dirty="0"/>
              <a:t>[2];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const</a:t>
            </a:r>
            <a:r>
              <a:rPr lang="pl-PL" dirty="0" smtClean="0"/>
              <a:t> </a:t>
            </a:r>
            <a:r>
              <a:rPr lang="pl-PL" dirty="0"/>
              <a:t>char </a:t>
            </a:r>
            <a:r>
              <a:rPr lang="pl-PL" dirty="0" err="1"/>
              <a:t>some_data</a:t>
            </a:r>
            <a:r>
              <a:rPr lang="pl-PL" dirty="0"/>
              <a:t>[] = “123”;</a:t>
            </a:r>
          </a:p>
          <a:p>
            <a:r>
              <a:rPr lang="pl-PL" dirty="0" smtClean="0"/>
              <a:t>  char </a:t>
            </a:r>
            <a:r>
              <a:rPr lang="pl-PL" dirty="0" err="1"/>
              <a:t>buffer</a:t>
            </a:r>
            <a:r>
              <a:rPr lang="pl-PL" dirty="0"/>
              <a:t>[BUFSIZ + 1];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pid_t</a:t>
            </a:r>
            <a:r>
              <a:rPr lang="pl-PL" dirty="0" smtClean="0"/>
              <a:t> </a:t>
            </a:r>
            <a:r>
              <a:rPr lang="pl-PL" dirty="0" err="1"/>
              <a:t>fork_result</a:t>
            </a:r>
            <a:r>
              <a:rPr lang="pl-PL" dirty="0"/>
              <a:t>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memset</a:t>
            </a:r>
            <a:r>
              <a:rPr lang="pl-PL" dirty="0" smtClean="0"/>
              <a:t>(</a:t>
            </a:r>
            <a:r>
              <a:rPr lang="pl-PL" dirty="0" err="1" smtClean="0"/>
              <a:t>buffer</a:t>
            </a:r>
            <a:r>
              <a:rPr lang="pl-PL" dirty="0"/>
              <a:t>, ‘\0’, </a:t>
            </a:r>
            <a:r>
              <a:rPr lang="pl-PL" dirty="0" err="1"/>
              <a:t>sizeof</a:t>
            </a:r>
            <a:r>
              <a:rPr lang="pl-PL" dirty="0"/>
              <a:t>(</a:t>
            </a:r>
            <a:r>
              <a:rPr lang="pl-PL" dirty="0" err="1"/>
              <a:t>buffer</a:t>
            </a:r>
            <a:r>
              <a:rPr lang="pl-PL" dirty="0"/>
              <a:t>));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/>
              <a:t>(</a:t>
            </a:r>
            <a:r>
              <a:rPr lang="pl-PL" dirty="0" err="1">
                <a:solidFill>
                  <a:srgbClr val="FF0000"/>
                </a:solidFill>
              </a:rPr>
              <a:t>pipe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file_pipes</a:t>
            </a:r>
            <a:r>
              <a:rPr lang="pl-PL" dirty="0">
                <a:solidFill>
                  <a:srgbClr val="FF0000"/>
                </a:solidFill>
              </a:rPr>
              <a:t>) == 0</a:t>
            </a:r>
            <a:r>
              <a:rPr lang="pl-PL" dirty="0"/>
              <a:t>)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{ </a:t>
            </a:r>
            <a:r>
              <a:rPr lang="pl-PL" dirty="0" err="1" smtClean="0">
                <a:solidFill>
                  <a:srgbClr val="FF0000"/>
                </a:solidFill>
              </a:rPr>
              <a:t>fork_result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</a:t>
            </a:r>
            <a:r>
              <a:rPr lang="pl-PL" dirty="0" err="1">
                <a:solidFill>
                  <a:srgbClr val="FF0000"/>
                </a:solidFill>
              </a:rPr>
              <a:t>fork</a:t>
            </a:r>
            <a:r>
              <a:rPr lang="pl-PL" dirty="0">
                <a:solidFill>
                  <a:srgbClr val="FF0000"/>
                </a:solidFill>
              </a:rPr>
              <a:t>();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/>
              <a:t>(</a:t>
            </a:r>
            <a:r>
              <a:rPr lang="pl-PL" dirty="0" err="1"/>
              <a:t>fork_result</a:t>
            </a:r>
            <a:r>
              <a:rPr lang="pl-PL" dirty="0"/>
              <a:t> == -1)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  { </a:t>
            </a:r>
            <a:r>
              <a:rPr lang="pl-PL" dirty="0" err="1" smtClean="0"/>
              <a:t>fprintf</a:t>
            </a:r>
            <a:r>
              <a:rPr lang="pl-PL" dirty="0" smtClean="0"/>
              <a:t>(</a:t>
            </a:r>
            <a:r>
              <a:rPr lang="pl-PL" dirty="0" err="1" smtClean="0"/>
              <a:t>stderr</a:t>
            </a:r>
            <a:r>
              <a:rPr lang="pl-PL" dirty="0"/>
              <a:t>, “</a:t>
            </a:r>
            <a:r>
              <a:rPr lang="pl-PL" dirty="0" err="1"/>
              <a:t>Fork</a:t>
            </a:r>
            <a:r>
              <a:rPr lang="pl-PL" dirty="0"/>
              <a:t> </a:t>
            </a:r>
            <a:r>
              <a:rPr lang="pl-PL" dirty="0" err="1"/>
              <a:t>failure</a:t>
            </a:r>
            <a:r>
              <a:rPr lang="pl-PL" dirty="0"/>
              <a:t>”);</a:t>
            </a:r>
          </a:p>
          <a:p>
            <a:r>
              <a:rPr lang="pl-PL" dirty="0" smtClean="0"/>
              <a:t>       </a:t>
            </a:r>
            <a:r>
              <a:rPr lang="pl-PL" dirty="0" err="1" smtClean="0"/>
              <a:t>exit</a:t>
            </a:r>
            <a:r>
              <a:rPr lang="pl-PL" dirty="0" smtClean="0"/>
              <a:t>(EXIT_FAILURE</a:t>
            </a:r>
            <a:r>
              <a:rPr lang="pl-PL" dirty="0"/>
              <a:t>);</a:t>
            </a:r>
          </a:p>
          <a:p>
            <a:r>
              <a:rPr lang="pl-PL" dirty="0" smtClean="0"/>
              <a:t>    }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3995936" y="908720"/>
            <a:ext cx="5040560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if (</a:t>
            </a:r>
            <a:r>
              <a:rPr lang="en-US" dirty="0" err="1"/>
              <a:t>fork_result</a:t>
            </a:r>
            <a:r>
              <a:rPr lang="en-US" dirty="0"/>
              <a:t> == 0) </a:t>
            </a:r>
            <a:endParaRPr lang="pl-PL" dirty="0" smtClean="0"/>
          </a:p>
          <a:p>
            <a:r>
              <a:rPr lang="en-US" dirty="0" smtClean="0"/>
              <a:t>{</a:t>
            </a:r>
            <a:r>
              <a:rPr lang="pl-PL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data_processed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read(</a:t>
            </a:r>
            <a:r>
              <a:rPr lang="en-US" dirty="0" err="1">
                <a:solidFill>
                  <a:srgbClr val="FF0000"/>
                </a:solidFill>
              </a:rPr>
              <a:t>file_pipes</a:t>
            </a:r>
            <a:r>
              <a:rPr lang="en-US" dirty="0">
                <a:solidFill>
                  <a:srgbClr val="FF0000"/>
                </a:solidFill>
              </a:rPr>
              <a:t>[0], buffer, </a:t>
            </a:r>
            <a:r>
              <a:rPr lang="pl-PL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</a:rPr>
              <a:t>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BUFSIZ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smtClean="0"/>
              <a:t>   </a:t>
            </a:r>
            <a:r>
              <a:rPr lang="en-US" dirty="0" err="1" smtClean="0"/>
              <a:t>printf</a:t>
            </a:r>
            <a:r>
              <a:rPr lang="en-US" dirty="0"/>
              <a:t>(“Read %d bytes: %s\n”, </a:t>
            </a:r>
            <a:r>
              <a:rPr lang="en-US" dirty="0" err="1"/>
              <a:t>data_processed</a:t>
            </a:r>
            <a:r>
              <a:rPr lang="en-US" dirty="0"/>
              <a:t>,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            </a:t>
            </a:r>
            <a:r>
              <a:rPr lang="en-US" dirty="0" smtClean="0"/>
              <a:t>buffer</a:t>
            </a:r>
            <a:r>
              <a:rPr lang="en-US" dirty="0"/>
              <a:t>);</a:t>
            </a:r>
          </a:p>
          <a:p>
            <a:r>
              <a:rPr lang="pl-PL" dirty="0" smtClean="0"/>
              <a:t>   </a:t>
            </a:r>
            <a:r>
              <a:rPr lang="en-US" dirty="0" smtClean="0"/>
              <a:t>exit(EXIT_SUCCESS</a:t>
            </a:r>
            <a:r>
              <a:rPr lang="en-US" dirty="0"/>
              <a:t>);</a:t>
            </a:r>
          </a:p>
          <a:p>
            <a:r>
              <a:rPr lang="en-US" dirty="0" smtClean="0"/>
              <a:t>}</a:t>
            </a:r>
            <a:endParaRPr lang="pl-PL" dirty="0" smtClean="0"/>
          </a:p>
          <a:p>
            <a:r>
              <a:rPr lang="pl-PL" dirty="0" err="1"/>
              <a:t>else</a:t>
            </a:r>
            <a:r>
              <a:rPr lang="pl-PL" dirty="0"/>
              <a:t> </a:t>
            </a:r>
            <a:endParaRPr lang="pl-PL" dirty="0" smtClean="0"/>
          </a:p>
          <a:p>
            <a:r>
              <a:rPr lang="pl-PL" dirty="0" smtClean="0">
                <a:solidFill>
                  <a:srgbClr val="FF0000"/>
                </a:solidFill>
              </a:rPr>
              <a:t>{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data_processed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</a:t>
            </a:r>
            <a:r>
              <a:rPr lang="pl-PL" dirty="0" err="1">
                <a:solidFill>
                  <a:srgbClr val="FF0000"/>
                </a:solidFill>
              </a:rPr>
              <a:t>write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file_pipes</a:t>
            </a:r>
            <a:r>
              <a:rPr lang="pl-PL" dirty="0">
                <a:solidFill>
                  <a:srgbClr val="FF0000"/>
                </a:solidFill>
              </a:rPr>
              <a:t>[1], 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 smtClean="0">
                <a:solidFill>
                  <a:srgbClr val="FF0000"/>
                </a:solidFill>
              </a:rPr>
              <a:t>                                  </a:t>
            </a:r>
            <a:r>
              <a:rPr lang="pl-PL" dirty="0" err="1" smtClean="0">
                <a:solidFill>
                  <a:srgbClr val="FF0000"/>
                </a:solidFill>
              </a:rPr>
              <a:t>some_data,strlen</a:t>
            </a:r>
            <a:r>
              <a:rPr lang="pl-PL" dirty="0" smtClean="0">
                <a:solidFill>
                  <a:srgbClr val="FF0000"/>
                </a:solidFill>
              </a:rPr>
              <a:t>(</a:t>
            </a:r>
            <a:r>
              <a:rPr lang="pl-PL" dirty="0" err="1" smtClean="0">
                <a:solidFill>
                  <a:srgbClr val="FF0000"/>
                </a:solidFill>
              </a:rPr>
              <a:t>some_data</a:t>
            </a:r>
            <a:r>
              <a:rPr lang="pl-PL" dirty="0" smtClean="0">
                <a:solidFill>
                  <a:srgbClr val="FF0000"/>
                </a:solidFill>
              </a:rPr>
              <a:t>));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printf</a:t>
            </a:r>
            <a:r>
              <a:rPr lang="pl-PL" dirty="0"/>
              <a:t>(“</a:t>
            </a:r>
            <a:r>
              <a:rPr lang="pl-PL" dirty="0" err="1"/>
              <a:t>Wrote</a:t>
            </a:r>
            <a:r>
              <a:rPr lang="pl-PL" dirty="0"/>
              <a:t> %d </a:t>
            </a:r>
            <a:r>
              <a:rPr lang="pl-PL" dirty="0" err="1"/>
              <a:t>bytes</a:t>
            </a:r>
            <a:r>
              <a:rPr lang="pl-PL" dirty="0"/>
              <a:t>\n”, </a:t>
            </a:r>
            <a:r>
              <a:rPr lang="pl-PL" dirty="0" err="1"/>
              <a:t>data_processed</a:t>
            </a:r>
            <a:r>
              <a:rPr lang="pl-PL" dirty="0"/>
              <a:t>);</a:t>
            </a:r>
          </a:p>
          <a:p>
            <a:r>
              <a:rPr lang="pl-PL" dirty="0"/>
              <a:t>}</a:t>
            </a:r>
          </a:p>
          <a:p>
            <a:r>
              <a:rPr lang="pl-PL" dirty="0"/>
              <a:t>}</a:t>
            </a:r>
          </a:p>
          <a:p>
            <a:r>
              <a:rPr lang="pl-PL" dirty="0" err="1"/>
              <a:t>exit</a:t>
            </a:r>
            <a:r>
              <a:rPr lang="pl-PL" dirty="0"/>
              <a:t>(EXIT_SUCCESS);</a:t>
            </a:r>
          </a:p>
          <a:p>
            <a:r>
              <a:rPr lang="pl-PL" dirty="0"/>
              <a:t>}</a:t>
            </a:r>
          </a:p>
        </p:txBody>
      </p:sp>
      <p:sp>
        <p:nvSpPr>
          <p:cNvPr id="8" name="Prostokąt 7"/>
          <p:cNvSpPr/>
          <p:nvPr/>
        </p:nvSpPr>
        <p:spPr>
          <a:xfrm>
            <a:off x="4464496" y="5457998"/>
            <a:ext cx="457200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$ ./pipe2</a:t>
            </a:r>
          </a:p>
          <a:p>
            <a:r>
              <a:rPr lang="en-US" dirty="0"/>
              <a:t>Wrote 3 bytes</a:t>
            </a:r>
          </a:p>
          <a:p>
            <a:r>
              <a:rPr lang="en-US" dirty="0"/>
              <a:t>Read 3 bytes: 123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09809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Jak to działa?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3456384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Najpierw program tworzy potok, używając funkcji </a:t>
            </a:r>
            <a:r>
              <a:rPr lang="pl-PL" dirty="0" err="1" smtClean="0"/>
              <a:t>pipe</a:t>
            </a:r>
            <a:endParaRPr lang="pl-PL" dirty="0" smtClean="0"/>
          </a:p>
          <a:p>
            <a:r>
              <a:rPr lang="pl-PL" dirty="0" smtClean="0"/>
              <a:t>Po sprawdzeniu, że funkcja </a:t>
            </a:r>
            <a:r>
              <a:rPr lang="pl-PL" dirty="0" err="1" smtClean="0"/>
              <a:t>fork</a:t>
            </a:r>
            <a:r>
              <a:rPr lang="pl-PL" dirty="0" smtClean="0"/>
              <a:t> zakończyła się pomyślnie proces macierzysty zapisuje dane do potoku, a proces potomny je odczytuje</a:t>
            </a:r>
          </a:p>
          <a:p>
            <a:r>
              <a:rPr lang="pl-PL" dirty="0" smtClean="0"/>
              <a:t>Proces macierzysty i potomny kończą pracę po pojedynczym wykonaniu instrukcji </a:t>
            </a:r>
            <a:r>
              <a:rPr lang="pl-PL" dirty="0" err="1" smtClean="0"/>
              <a:t>write</a:t>
            </a:r>
            <a:r>
              <a:rPr lang="pl-PL" dirty="0" smtClean="0"/>
              <a:t>/</a:t>
            </a:r>
            <a:r>
              <a:rPr lang="pl-PL" dirty="0" err="1" smtClean="0"/>
              <a:t>read</a:t>
            </a:r>
            <a:endParaRPr lang="pl-PL" dirty="0"/>
          </a:p>
          <a:p>
            <a:r>
              <a:rPr lang="pl-PL" dirty="0" smtClean="0"/>
              <a:t>Proces potomny dziedziczy w momencie wykonywania funkcji </a:t>
            </a:r>
            <a:r>
              <a:rPr lang="pl-PL" dirty="0" err="1" smtClean="0"/>
              <a:t>fork</a:t>
            </a:r>
            <a:r>
              <a:rPr lang="pl-PL" dirty="0" smtClean="0"/>
              <a:t> utworzone deskryptory plików</a:t>
            </a:r>
          </a:p>
          <a:p>
            <a:r>
              <a:rPr lang="pl-PL" dirty="0" smtClean="0"/>
              <a:t>Uzyskano możliwość przekazywania danych pomiędzy procesami.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44</a:t>
            </a:fld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437112"/>
            <a:ext cx="52197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39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Czytanie zamkniętych potoków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Zwykle dane z potoków odczytuje się porcjami w pętli</a:t>
            </a:r>
          </a:p>
          <a:p>
            <a:r>
              <a:rPr lang="pl-PL" dirty="0" smtClean="0"/>
              <a:t>Funkcja </a:t>
            </a:r>
            <a:r>
              <a:rPr lang="pl-PL" dirty="0" err="1" smtClean="0"/>
              <a:t>read</a:t>
            </a:r>
            <a:r>
              <a:rPr lang="pl-PL" dirty="0" smtClean="0"/>
              <a:t> blokuje proces – oczekuje aż będą dostępne następne dane</a:t>
            </a:r>
          </a:p>
          <a:p>
            <a:r>
              <a:rPr lang="pl-PL" dirty="0" smtClean="0"/>
              <a:t>Może się okazać, że potok od strony nadawcy zostaje zamknięty</a:t>
            </a:r>
          </a:p>
          <a:p>
            <a:r>
              <a:rPr lang="pl-PL" dirty="0" smtClean="0"/>
              <a:t>Wtedy funkcja </a:t>
            </a:r>
            <a:r>
              <a:rPr lang="pl-PL" dirty="0" err="1" smtClean="0"/>
              <a:t>read</a:t>
            </a:r>
            <a:r>
              <a:rPr lang="pl-PL" dirty="0" smtClean="0"/>
              <a:t> zwraca 0 (-1, gdy wykryto błąd otwarcia pliku) i program może zapobiec blokowaniu</a:t>
            </a:r>
          </a:p>
          <a:p>
            <a:r>
              <a:rPr lang="pl-PL" dirty="0" smtClean="0"/>
              <a:t>Jeśli korzystamy z potoku utworzonego dla dwu procesów z zastosowaniem funkcji </a:t>
            </a:r>
            <a:r>
              <a:rPr lang="pl-PL" dirty="0" err="1" smtClean="0"/>
              <a:t>fork</a:t>
            </a:r>
            <a:r>
              <a:rPr lang="pl-PL" dirty="0" smtClean="0"/>
              <a:t>, to w programie istnieją 2 deskryptory plików do zapisu w potoku.</a:t>
            </a:r>
          </a:p>
          <a:p>
            <a:r>
              <a:rPr lang="pl-PL" dirty="0" smtClean="0"/>
              <a:t>Abu potok uznał, że jest zamknięty oba z nich muszą zostać zamknięte.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685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3200" dirty="0" smtClean="0"/>
              <a:t>Zamykanie nienazwanych potoków - przykład</a:t>
            </a:r>
            <a:endParaRPr lang="pl-PL" sz="4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508376" y="908720"/>
            <a:ext cx="4168080" cy="36009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pl-PL" sz="1200" dirty="0"/>
          </a:p>
          <a:p>
            <a:r>
              <a:rPr lang="pl-PL" sz="1200" dirty="0"/>
              <a:t>           </a:t>
            </a:r>
            <a:r>
              <a:rPr lang="pl-PL" sz="1200" dirty="0" err="1"/>
              <a:t>if</a:t>
            </a:r>
            <a:r>
              <a:rPr lang="pl-PL" sz="1200" dirty="0"/>
              <a:t> (</a:t>
            </a:r>
            <a:r>
              <a:rPr lang="pl-PL" sz="1200" dirty="0" err="1"/>
              <a:t>cpid</a:t>
            </a:r>
            <a:r>
              <a:rPr lang="pl-PL" sz="1200" dirty="0"/>
              <a:t> == 0) {    </a:t>
            </a:r>
            <a:r>
              <a:rPr lang="pl-PL" sz="1200" dirty="0" smtClean="0"/>
              <a:t>	/* </a:t>
            </a:r>
            <a:r>
              <a:rPr lang="pl-PL" sz="1200" dirty="0"/>
              <a:t>Child </a:t>
            </a:r>
            <a:r>
              <a:rPr lang="pl-PL" sz="1200" dirty="0" err="1"/>
              <a:t>reads</a:t>
            </a:r>
            <a:r>
              <a:rPr lang="pl-PL" sz="1200" dirty="0"/>
              <a:t> from </a:t>
            </a:r>
            <a:r>
              <a:rPr lang="pl-PL" sz="1200" dirty="0" err="1"/>
              <a:t>pipe</a:t>
            </a:r>
            <a:r>
              <a:rPr lang="pl-PL" sz="1200" dirty="0"/>
              <a:t> */</a:t>
            </a:r>
          </a:p>
          <a:p>
            <a:r>
              <a:rPr lang="pl-PL" sz="1200" dirty="0"/>
              <a:t>               </a:t>
            </a:r>
            <a:r>
              <a:rPr lang="pl-PL" sz="1200" dirty="0" err="1">
                <a:solidFill>
                  <a:srgbClr val="FF0000"/>
                </a:solidFill>
              </a:rPr>
              <a:t>close</a:t>
            </a:r>
            <a:r>
              <a:rPr lang="pl-PL" sz="1200" dirty="0">
                <a:solidFill>
                  <a:srgbClr val="FF0000"/>
                </a:solidFill>
              </a:rPr>
              <a:t>(</a:t>
            </a:r>
            <a:r>
              <a:rPr lang="pl-PL" sz="1200" dirty="0" err="1">
                <a:solidFill>
                  <a:srgbClr val="FF0000"/>
                </a:solidFill>
              </a:rPr>
              <a:t>pipefd</a:t>
            </a:r>
            <a:r>
              <a:rPr lang="pl-PL" sz="1200" dirty="0">
                <a:solidFill>
                  <a:srgbClr val="FF0000"/>
                </a:solidFill>
              </a:rPr>
              <a:t>[1]);</a:t>
            </a:r>
            <a:r>
              <a:rPr lang="pl-PL" sz="1200" dirty="0"/>
              <a:t>         </a:t>
            </a:r>
            <a:r>
              <a:rPr lang="pl-PL" sz="1200" dirty="0" smtClean="0"/>
              <a:t>/* </a:t>
            </a:r>
            <a:r>
              <a:rPr lang="pl-PL" sz="1200" dirty="0"/>
              <a:t>Close </a:t>
            </a:r>
            <a:r>
              <a:rPr lang="pl-PL" sz="1200" dirty="0" err="1"/>
              <a:t>unused</a:t>
            </a:r>
            <a:r>
              <a:rPr lang="pl-PL" sz="1200" dirty="0"/>
              <a:t> </a:t>
            </a:r>
            <a:r>
              <a:rPr lang="pl-PL" sz="1200" dirty="0" err="1"/>
              <a:t>write</a:t>
            </a:r>
            <a:r>
              <a:rPr lang="pl-PL" sz="1200" dirty="0"/>
              <a:t> end */</a:t>
            </a:r>
          </a:p>
          <a:p>
            <a:endParaRPr lang="pl-PL" sz="1200" dirty="0"/>
          </a:p>
          <a:p>
            <a:r>
              <a:rPr lang="pl-PL" sz="1200" dirty="0"/>
              <a:t>               </a:t>
            </a:r>
            <a:r>
              <a:rPr lang="pl-PL" sz="1200" dirty="0" err="1"/>
              <a:t>while</a:t>
            </a:r>
            <a:r>
              <a:rPr lang="pl-PL" sz="1200" dirty="0"/>
              <a:t> (</a:t>
            </a:r>
            <a:r>
              <a:rPr lang="pl-PL" sz="1200" dirty="0" err="1"/>
              <a:t>read</a:t>
            </a:r>
            <a:r>
              <a:rPr lang="pl-PL" sz="1200" dirty="0"/>
              <a:t>(</a:t>
            </a:r>
            <a:r>
              <a:rPr lang="pl-PL" sz="1200" dirty="0" err="1"/>
              <a:t>pipefd</a:t>
            </a:r>
            <a:r>
              <a:rPr lang="pl-PL" sz="1200" dirty="0"/>
              <a:t>[0], &amp;buf, 1) &gt; 0)</a:t>
            </a:r>
          </a:p>
          <a:p>
            <a:r>
              <a:rPr lang="pl-PL" sz="1200" dirty="0"/>
              <a:t>                   </a:t>
            </a:r>
            <a:r>
              <a:rPr lang="pl-PL" sz="1200" dirty="0" err="1"/>
              <a:t>write</a:t>
            </a:r>
            <a:r>
              <a:rPr lang="pl-PL" sz="1200" dirty="0"/>
              <a:t>(STDOUT_FILENO, &amp;buf, 1);</a:t>
            </a:r>
          </a:p>
          <a:p>
            <a:endParaRPr lang="pl-PL" sz="1200" dirty="0"/>
          </a:p>
          <a:p>
            <a:r>
              <a:rPr lang="pl-PL" sz="1200" dirty="0"/>
              <a:t>               </a:t>
            </a:r>
            <a:r>
              <a:rPr lang="pl-PL" sz="1200" dirty="0" err="1"/>
              <a:t>write</a:t>
            </a:r>
            <a:r>
              <a:rPr lang="pl-PL" sz="1200" dirty="0"/>
              <a:t>(STDOUT_FILENO, "\n", 1);</a:t>
            </a:r>
          </a:p>
          <a:p>
            <a:r>
              <a:rPr lang="pl-PL" sz="1200" dirty="0">
                <a:solidFill>
                  <a:srgbClr val="FF0000"/>
                </a:solidFill>
              </a:rPr>
              <a:t>               </a:t>
            </a:r>
            <a:r>
              <a:rPr lang="pl-PL" sz="1200" dirty="0" err="1">
                <a:solidFill>
                  <a:srgbClr val="FF0000"/>
                </a:solidFill>
              </a:rPr>
              <a:t>close</a:t>
            </a:r>
            <a:r>
              <a:rPr lang="pl-PL" sz="1200" dirty="0">
                <a:solidFill>
                  <a:srgbClr val="FF0000"/>
                </a:solidFill>
              </a:rPr>
              <a:t>(</a:t>
            </a:r>
            <a:r>
              <a:rPr lang="pl-PL" sz="1200" dirty="0" err="1">
                <a:solidFill>
                  <a:srgbClr val="FF0000"/>
                </a:solidFill>
              </a:rPr>
              <a:t>pipefd</a:t>
            </a:r>
            <a:r>
              <a:rPr lang="pl-PL" sz="1200" dirty="0">
                <a:solidFill>
                  <a:srgbClr val="FF0000"/>
                </a:solidFill>
              </a:rPr>
              <a:t>[0]);</a:t>
            </a:r>
          </a:p>
          <a:p>
            <a:r>
              <a:rPr lang="pl-PL" sz="1200" dirty="0"/>
              <a:t>               _</a:t>
            </a:r>
            <a:r>
              <a:rPr lang="pl-PL" sz="1200" dirty="0" err="1"/>
              <a:t>exit</a:t>
            </a:r>
            <a:r>
              <a:rPr lang="pl-PL" sz="1200" dirty="0"/>
              <a:t>(EXIT_SUCCESS);</a:t>
            </a:r>
          </a:p>
          <a:p>
            <a:endParaRPr lang="pl-PL" sz="1200" dirty="0"/>
          </a:p>
          <a:p>
            <a:r>
              <a:rPr lang="pl-PL" sz="1200" dirty="0"/>
              <a:t>           } </a:t>
            </a:r>
            <a:r>
              <a:rPr lang="pl-PL" sz="1200" dirty="0" err="1"/>
              <a:t>else</a:t>
            </a:r>
            <a:r>
              <a:rPr lang="pl-PL" sz="1200" dirty="0"/>
              <a:t> {            </a:t>
            </a:r>
            <a:r>
              <a:rPr lang="pl-PL" sz="1200" dirty="0" smtClean="0"/>
              <a:t>         /* </a:t>
            </a:r>
            <a:r>
              <a:rPr lang="pl-PL" sz="1200" dirty="0" err="1"/>
              <a:t>Parent</a:t>
            </a:r>
            <a:r>
              <a:rPr lang="pl-PL" sz="1200" dirty="0"/>
              <a:t> </a:t>
            </a:r>
            <a:r>
              <a:rPr lang="pl-PL" sz="1200" dirty="0" err="1"/>
              <a:t>writes</a:t>
            </a:r>
            <a:r>
              <a:rPr lang="pl-PL" sz="1200" dirty="0"/>
              <a:t> </a:t>
            </a:r>
            <a:r>
              <a:rPr lang="pl-PL" sz="1200" dirty="0" err="1"/>
              <a:t>argv</a:t>
            </a:r>
            <a:r>
              <a:rPr lang="pl-PL" sz="1200" dirty="0"/>
              <a:t>[1] to </a:t>
            </a:r>
            <a:r>
              <a:rPr lang="pl-PL" sz="1200" dirty="0" err="1"/>
              <a:t>pipe</a:t>
            </a:r>
            <a:r>
              <a:rPr lang="pl-PL" sz="1200" dirty="0"/>
              <a:t> */</a:t>
            </a:r>
          </a:p>
          <a:p>
            <a:r>
              <a:rPr lang="pl-PL" sz="1200" dirty="0"/>
              <a:t>               </a:t>
            </a:r>
            <a:r>
              <a:rPr lang="pl-PL" sz="1200" dirty="0" err="1">
                <a:solidFill>
                  <a:srgbClr val="FF0000"/>
                </a:solidFill>
              </a:rPr>
              <a:t>close</a:t>
            </a:r>
            <a:r>
              <a:rPr lang="pl-PL" sz="1200" dirty="0">
                <a:solidFill>
                  <a:srgbClr val="FF0000"/>
                </a:solidFill>
              </a:rPr>
              <a:t>(</a:t>
            </a:r>
            <a:r>
              <a:rPr lang="pl-PL" sz="1200" dirty="0" err="1">
                <a:solidFill>
                  <a:srgbClr val="FF0000"/>
                </a:solidFill>
              </a:rPr>
              <a:t>pipefd</a:t>
            </a:r>
            <a:r>
              <a:rPr lang="pl-PL" sz="1200" dirty="0">
                <a:solidFill>
                  <a:srgbClr val="FF0000"/>
                </a:solidFill>
              </a:rPr>
              <a:t>[0]);</a:t>
            </a:r>
            <a:r>
              <a:rPr lang="pl-PL" sz="1200" dirty="0"/>
              <a:t>          /* Close </a:t>
            </a:r>
            <a:r>
              <a:rPr lang="pl-PL" sz="1200" dirty="0" err="1"/>
              <a:t>unused</a:t>
            </a:r>
            <a:r>
              <a:rPr lang="pl-PL" sz="1200" dirty="0"/>
              <a:t> </a:t>
            </a:r>
            <a:r>
              <a:rPr lang="pl-PL" sz="1200" dirty="0" err="1"/>
              <a:t>read</a:t>
            </a:r>
            <a:r>
              <a:rPr lang="pl-PL" sz="1200" dirty="0"/>
              <a:t> end */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write</a:t>
            </a:r>
            <a:r>
              <a:rPr lang="pl-PL" sz="1200" dirty="0"/>
              <a:t>(</a:t>
            </a:r>
            <a:r>
              <a:rPr lang="pl-PL" sz="1200" dirty="0" err="1"/>
              <a:t>pipefd</a:t>
            </a:r>
            <a:r>
              <a:rPr lang="pl-PL" sz="1200" dirty="0"/>
              <a:t>[1], </a:t>
            </a:r>
            <a:r>
              <a:rPr lang="pl-PL" sz="1200" dirty="0" err="1"/>
              <a:t>argv</a:t>
            </a:r>
            <a:r>
              <a:rPr lang="pl-PL" sz="1200" dirty="0"/>
              <a:t>[1], </a:t>
            </a:r>
            <a:r>
              <a:rPr lang="pl-PL" sz="1200" dirty="0" err="1"/>
              <a:t>strlen</a:t>
            </a:r>
            <a:r>
              <a:rPr lang="pl-PL" sz="1200" dirty="0"/>
              <a:t>(</a:t>
            </a:r>
            <a:r>
              <a:rPr lang="pl-PL" sz="1200" dirty="0" err="1"/>
              <a:t>argv</a:t>
            </a:r>
            <a:r>
              <a:rPr lang="pl-PL" sz="1200" dirty="0"/>
              <a:t>[1]));</a:t>
            </a:r>
          </a:p>
          <a:p>
            <a:r>
              <a:rPr lang="pl-PL" sz="1200" dirty="0"/>
              <a:t>               </a:t>
            </a:r>
            <a:r>
              <a:rPr lang="pl-PL" sz="1200" dirty="0" err="1">
                <a:solidFill>
                  <a:srgbClr val="FF0000"/>
                </a:solidFill>
              </a:rPr>
              <a:t>close</a:t>
            </a:r>
            <a:r>
              <a:rPr lang="pl-PL" sz="1200" dirty="0">
                <a:solidFill>
                  <a:srgbClr val="FF0000"/>
                </a:solidFill>
              </a:rPr>
              <a:t>(</a:t>
            </a:r>
            <a:r>
              <a:rPr lang="pl-PL" sz="1200" dirty="0" err="1">
                <a:solidFill>
                  <a:srgbClr val="FF0000"/>
                </a:solidFill>
              </a:rPr>
              <a:t>pipefd</a:t>
            </a:r>
            <a:r>
              <a:rPr lang="pl-PL" sz="1200" dirty="0">
                <a:solidFill>
                  <a:srgbClr val="FF0000"/>
                </a:solidFill>
              </a:rPr>
              <a:t>[1]);</a:t>
            </a:r>
            <a:r>
              <a:rPr lang="pl-PL" sz="1200" dirty="0"/>
              <a:t>          /* Reader </a:t>
            </a:r>
            <a:r>
              <a:rPr lang="pl-PL" sz="1200" dirty="0" err="1"/>
              <a:t>will</a:t>
            </a:r>
            <a:r>
              <a:rPr lang="pl-PL" sz="1200" dirty="0"/>
              <a:t> </a:t>
            </a:r>
            <a:r>
              <a:rPr lang="pl-PL" sz="1200" dirty="0" err="1"/>
              <a:t>see</a:t>
            </a:r>
            <a:r>
              <a:rPr lang="pl-PL" sz="1200" dirty="0"/>
              <a:t> EOF */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wait</a:t>
            </a:r>
            <a:r>
              <a:rPr lang="pl-PL" sz="1200" dirty="0"/>
              <a:t>(NULL);                </a:t>
            </a:r>
            <a:r>
              <a:rPr lang="pl-PL" sz="1200" dirty="0" smtClean="0"/>
              <a:t>  /* </a:t>
            </a:r>
            <a:r>
              <a:rPr lang="pl-PL" sz="1200" dirty="0" err="1"/>
              <a:t>Wait</a:t>
            </a:r>
            <a:r>
              <a:rPr lang="pl-PL" sz="1200" dirty="0"/>
              <a:t> for </a:t>
            </a:r>
            <a:r>
              <a:rPr lang="pl-PL" sz="1200" dirty="0" err="1"/>
              <a:t>child</a:t>
            </a:r>
            <a:r>
              <a:rPr lang="pl-PL" sz="1200" dirty="0"/>
              <a:t> */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exit</a:t>
            </a:r>
            <a:r>
              <a:rPr lang="pl-PL" sz="1200" dirty="0"/>
              <a:t>(EXIT_SUCCESS);</a:t>
            </a:r>
          </a:p>
          <a:p>
            <a:r>
              <a:rPr lang="pl-PL" sz="1200" dirty="0"/>
              <a:t>           }</a:t>
            </a:r>
          </a:p>
          <a:p>
            <a:r>
              <a:rPr lang="pl-PL" sz="1200" dirty="0"/>
              <a:t>       }</a:t>
            </a:r>
          </a:p>
        </p:txBody>
      </p:sp>
      <p:sp>
        <p:nvSpPr>
          <p:cNvPr id="7" name="Prostokąt 6"/>
          <p:cNvSpPr/>
          <p:nvPr/>
        </p:nvSpPr>
        <p:spPr>
          <a:xfrm>
            <a:off x="323528" y="893033"/>
            <a:ext cx="4184848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200" dirty="0"/>
              <a:t> #</a:t>
            </a:r>
            <a:r>
              <a:rPr lang="pl-PL" sz="1200" dirty="0" err="1"/>
              <a:t>include</a:t>
            </a:r>
            <a:r>
              <a:rPr lang="pl-PL" sz="1200" dirty="0"/>
              <a:t> &lt;</a:t>
            </a:r>
            <a:r>
              <a:rPr lang="pl-PL" sz="1200" dirty="0" err="1"/>
              <a:t>sys</a:t>
            </a:r>
            <a:r>
              <a:rPr lang="pl-PL" sz="1200" dirty="0"/>
              <a:t>/</a:t>
            </a:r>
            <a:r>
              <a:rPr lang="pl-PL" sz="1200" dirty="0" err="1"/>
              <a:t>types.h</a:t>
            </a:r>
            <a:r>
              <a:rPr lang="pl-PL" sz="1200" dirty="0"/>
              <a:t>&gt;</a:t>
            </a:r>
          </a:p>
          <a:p>
            <a:r>
              <a:rPr lang="pl-PL" sz="1200" dirty="0"/>
              <a:t> </a:t>
            </a:r>
            <a:r>
              <a:rPr lang="pl-PL" sz="1200" dirty="0" smtClean="0"/>
              <a:t>#</a:t>
            </a:r>
            <a:r>
              <a:rPr lang="pl-PL" sz="1200" dirty="0" err="1"/>
              <a:t>include</a:t>
            </a:r>
            <a:r>
              <a:rPr lang="pl-PL" sz="1200" dirty="0"/>
              <a:t> &lt;</a:t>
            </a:r>
            <a:r>
              <a:rPr lang="pl-PL" sz="1200" dirty="0" err="1"/>
              <a:t>sys</a:t>
            </a:r>
            <a:r>
              <a:rPr lang="pl-PL" sz="1200" dirty="0"/>
              <a:t>/</a:t>
            </a:r>
            <a:r>
              <a:rPr lang="pl-PL" sz="1200" dirty="0" err="1"/>
              <a:t>wait.h</a:t>
            </a:r>
            <a:r>
              <a:rPr lang="pl-PL" sz="1200" dirty="0"/>
              <a:t>&gt;</a:t>
            </a:r>
          </a:p>
          <a:p>
            <a:r>
              <a:rPr lang="pl-PL" sz="1200" dirty="0"/>
              <a:t> </a:t>
            </a:r>
            <a:r>
              <a:rPr lang="pl-PL" sz="1200" dirty="0" smtClean="0"/>
              <a:t>#</a:t>
            </a:r>
            <a:r>
              <a:rPr lang="pl-PL" sz="1200" dirty="0" err="1"/>
              <a:t>include</a:t>
            </a:r>
            <a:r>
              <a:rPr lang="pl-PL" sz="1200" dirty="0"/>
              <a:t> &lt;</a:t>
            </a:r>
            <a:r>
              <a:rPr lang="pl-PL" sz="1200" dirty="0" err="1"/>
              <a:t>stdio.h</a:t>
            </a:r>
            <a:r>
              <a:rPr lang="pl-PL" sz="1200" dirty="0"/>
              <a:t>&gt;</a:t>
            </a:r>
          </a:p>
          <a:p>
            <a:r>
              <a:rPr lang="pl-PL" sz="1200" dirty="0"/>
              <a:t> </a:t>
            </a:r>
            <a:r>
              <a:rPr lang="pl-PL" sz="1200" dirty="0" smtClean="0"/>
              <a:t>#</a:t>
            </a:r>
            <a:r>
              <a:rPr lang="pl-PL" sz="1200" dirty="0" err="1"/>
              <a:t>include</a:t>
            </a:r>
            <a:r>
              <a:rPr lang="pl-PL" sz="1200" dirty="0"/>
              <a:t> &lt;</a:t>
            </a:r>
            <a:r>
              <a:rPr lang="pl-PL" sz="1200" dirty="0" err="1"/>
              <a:t>stdlib.h</a:t>
            </a:r>
            <a:r>
              <a:rPr lang="pl-PL" sz="1200" dirty="0"/>
              <a:t>&gt;</a:t>
            </a:r>
          </a:p>
          <a:p>
            <a:r>
              <a:rPr lang="pl-PL" sz="1200" dirty="0"/>
              <a:t>  </a:t>
            </a:r>
            <a:r>
              <a:rPr lang="pl-PL" sz="1200" dirty="0" smtClean="0"/>
              <a:t>#</a:t>
            </a:r>
            <a:r>
              <a:rPr lang="pl-PL" sz="1200" dirty="0" err="1"/>
              <a:t>include</a:t>
            </a:r>
            <a:r>
              <a:rPr lang="pl-PL" sz="1200" dirty="0"/>
              <a:t> &lt;</a:t>
            </a:r>
            <a:r>
              <a:rPr lang="pl-PL" sz="1200" dirty="0" err="1"/>
              <a:t>unistd.h</a:t>
            </a:r>
            <a:r>
              <a:rPr lang="pl-PL" sz="1200" dirty="0"/>
              <a:t>&gt;</a:t>
            </a:r>
          </a:p>
          <a:p>
            <a:r>
              <a:rPr lang="pl-PL" sz="1200" dirty="0"/>
              <a:t>       #</a:t>
            </a:r>
            <a:r>
              <a:rPr lang="pl-PL" sz="1200" dirty="0" err="1"/>
              <a:t>include</a:t>
            </a:r>
            <a:r>
              <a:rPr lang="pl-PL" sz="1200" dirty="0"/>
              <a:t> &lt;</a:t>
            </a:r>
            <a:r>
              <a:rPr lang="pl-PL" sz="1200" dirty="0" err="1"/>
              <a:t>string.h</a:t>
            </a:r>
            <a:r>
              <a:rPr lang="pl-PL" sz="1200" dirty="0"/>
              <a:t>&gt;</a:t>
            </a:r>
          </a:p>
          <a:p>
            <a:endParaRPr lang="pl-PL" sz="1200" dirty="0"/>
          </a:p>
          <a:p>
            <a:r>
              <a:rPr lang="pl-PL" sz="1200" dirty="0"/>
              <a:t>       </a:t>
            </a:r>
            <a:r>
              <a:rPr lang="pl-PL" sz="1200" dirty="0" err="1"/>
              <a:t>int</a:t>
            </a:r>
            <a:endParaRPr lang="pl-PL" sz="1200" dirty="0"/>
          </a:p>
          <a:p>
            <a:r>
              <a:rPr lang="pl-PL" sz="1200" dirty="0"/>
              <a:t>       </a:t>
            </a:r>
            <a:r>
              <a:rPr lang="pl-PL" sz="1200" dirty="0" err="1"/>
              <a:t>main</a:t>
            </a:r>
            <a:r>
              <a:rPr lang="pl-PL" sz="1200" dirty="0"/>
              <a:t>(</a:t>
            </a:r>
            <a:r>
              <a:rPr lang="pl-PL" sz="1200" dirty="0" err="1"/>
              <a:t>int</a:t>
            </a:r>
            <a:r>
              <a:rPr lang="pl-PL" sz="1200" dirty="0"/>
              <a:t> </a:t>
            </a:r>
            <a:r>
              <a:rPr lang="pl-PL" sz="1200" dirty="0" err="1"/>
              <a:t>argc</a:t>
            </a:r>
            <a:r>
              <a:rPr lang="pl-PL" sz="1200" dirty="0"/>
              <a:t>, char *</a:t>
            </a:r>
            <a:r>
              <a:rPr lang="pl-PL" sz="1200" dirty="0" err="1"/>
              <a:t>argv</a:t>
            </a:r>
            <a:r>
              <a:rPr lang="pl-PL" sz="1200" dirty="0"/>
              <a:t>[])</a:t>
            </a:r>
          </a:p>
          <a:p>
            <a:r>
              <a:rPr lang="pl-PL" sz="1200" dirty="0"/>
              <a:t>       {</a:t>
            </a:r>
          </a:p>
          <a:p>
            <a:r>
              <a:rPr lang="pl-PL" sz="1200" dirty="0"/>
              <a:t>           </a:t>
            </a:r>
            <a:r>
              <a:rPr lang="pl-PL" sz="1200" dirty="0" err="1"/>
              <a:t>int</a:t>
            </a:r>
            <a:r>
              <a:rPr lang="pl-PL" sz="1200" dirty="0"/>
              <a:t> </a:t>
            </a:r>
            <a:r>
              <a:rPr lang="pl-PL" sz="1200" dirty="0" err="1"/>
              <a:t>pipefd</a:t>
            </a:r>
            <a:r>
              <a:rPr lang="pl-PL" sz="1200" dirty="0"/>
              <a:t>[2];</a:t>
            </a:r>
          </a:p>
          <a:p>
            <a:r>
              <a:rPr lang="pl-PL" sz="1200" dirty="0"/>
              <a:t>           </a:t>
            </a:r>
            <a:r>
              <a:rPr lang="pl-PL" sz="1200" dirty="0" err="1"/>
              <a:t>pid_t</a:t>
            </a:r>
            <a:r>
              <a:rPr lang="pl-PL" sz="1200" dirty="0"/>
              <a:t> </a:t>
            </a:r>
            <a:r>
              <a:rPr lang="pl-PL" sz="1200" dirty="0" err="1"/>
              <a:t>cpid</a:t>
            </a:r>
            <a:r>
              <a:rPr lang="pl-PL" sz="1200" dirty="0"/>
              <a:t>;</a:t>
            </a:r>
          </a:p>
          <a:p>
            <a:r>
              <a:rPr lang="pl-PL" sz="1200" dirty="0"/>
              <a:t>           char buf;</a:t>
            </a:r>
          </a:p>
          <a:p>
            <a:endParaRPr lang="pl-PL" sz="1200" dirty="0"/>
          </a:p>
          <a:p>
            <a:r>
              <a:rPr lang="pl-PL" sz="1200" dirty="0"/>
              <a:t>           </a:t>
            </a:r>
            <a:r>
              <a:rPr lang="pl-PL" sz="1200" dirty="0" err="1"/>
              <a:t>if</a:t>
            </a:r>
            <a:r>
              <a:rPr lang="pl-PL" sz="1200" dirty="0"/>
              <a:t> (</a:t>
            </a:r>
            <a:r>
              <a:rPr lang="pl-PL" sz="1200" dirty="0" err="1"/>
              <a:t>argc</a:t>
            </a:r>
            <a:r>
              <a:rPr lang="pl-PL" sz="1200" dirty="0"/>
              <a:t> != 2) {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fprintf</a:t>
            </a:r>
            <a:r>
              <a:rPr lang="pl-PL" sz="1200" dirty="0"/>
              <a:t>(</a:t>
            </a:r>
            <a:r>
              <a:rPr lang="pl-PL" sz="1200" dirty="0" err="1"/>
              <a:t>stderr</a:t>
            </a:r>
            <a:r>
              <a:rPr lang="pl-PL" sz="1200" dirty="0"/>
              <a:t>, "</a:t>
            </a:r>
            <a:r>
              <a:rPr lang="pl-PL" sz="1200" dirty="0" err="1"/>
              <a:t>Usage</a:t>
            </a:r>
            <a:r>
              <a:rPr lang="pl-PL" sz="1200" dirty="0"/>
              <a:t>: %s &lt;string&gt;\n", </a:t>
            </a:r>
            <a:r>
              <a:rPr lang="pl-PL" sz="1200" dirty="0" err="1"/>
              <a:t>argv</a:t>
            </a:r>
            <a:r>
              <a:rPr lang="pl-PL" sz="1200" dirty="0"/>
              <a:t>[0]);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exit</a:t>
            </a:r>
            <a:r>
              <a:rPr lang="pl-PL" sz="1200" dirty="0"/>
              <a:t>(EXIT_FAILURE);</a:t>
            </a:r>
          </a:p>
          <a:p>
            <a:r>
              <a:rPr lang="pl-PL" sz="1200" dirty="0"/>
              <a:t>           }</a:t>
            </a:r>
          </a:p>
          <a:p>
            <a:endParaRPr lang="pl-PL" sz="1200" dirty="0"/>
          </a:p>
          <a:p>
            <a:r>
              <a:rPr lang="pl-PL" sz="1200" dirty="0"/>
              <a:t>           </a:t>
            </a:r>
            <a:r>
              <a:rPr lang="pl-PL" sz="1200" dirty="0" err="1"/>
              <a:t>if</a:t>
            </a:r>
            <a:r>
              <a:rPr lang="pl-PL" sz="1200" dirty="0"/>
              <a:t> (</a:t>
            </a:r>
            <a:r>
              <a:rPr lang="pl-PL" sz="1200" dirty="0" err="1"/>
              <a:t>pipe</a:t>
            </a:r>
            <a:r>
              <a:rPr lang="pl-PL" sz="1200" dirty="0"/>
              <a:t>(</a:t>
            </a:r>
            <a:r>
              <a:rPr lang="pl-PL" sz="1200" dirty="0" err="1"/>
              <a:t>pipefd</a:t>
            </a:r>
            <a:r>
              <a:rPr lang="pl-PL" sz="1200" dirty="0"/>
              <a:t>) == -1) {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perror</a:t>
            </a:r>
            <a:r>
              <a:rPr lang="pl-PL" sz="1200" dirty="0"/>
              <a:t>("</a:t>
            </a:r>
            <a:r>
              <a:rPr lang="pl-PL" sz="1200" dirty="0" err="1"/>
              <a:t>pipe</a:t>
            </a:r>
            <a:r>
              <a:rPr lang="pl-PL" sz="1200" dirty="0"/>
              <a:t>");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exit</a:t>
            </a:r>
            <a:r>
              <a:rPr lang="pl-PL" sz="1200" dirty="0"/>
              <a:t>(EXIT_FAILURE);</a:t>
            </a:r>
          </a:p>
          <a:p>
            <a:r>
              <a:rPr lang="pl-PL" sz="1200" dirty="0"/>
              <a:t>           }</a:t>
            </a:r>
          </a:p>
          <a:p>
            <a:endParaRPr lang="pl-PL" sz="1200" dirty="0"/>
          </a:p>
          <a:p>
            <a:r>
              <a:rPr lang="pl-PL" sz="1200" dirty="0"/>
              <a:t>           </a:t>
            </a:r>
            <a:r>
              <a:rPr lang="pl-PL" sz="1200" dirty="0" err="1"/>
              <a:t>cpid</a:t>
            </a:r>
            <a:r>
              <a:rPr lang="pl-PL" sz="1200" dirty="0"/>
              <a:t> = </a:t>
            </a:r>
            <a:r>
              <a:rPr lang="pl-PL" sz="1200" dirty="0" err="1"/>
              <a:t>fork</a:t>
            </a:r>
            <a:r>
              <a:rPr lang="pl-PL" sz="1200" dirty="0"/>
              <a:t>();</a:t>
            </a:r>
          </a:p>
          <a:p>
            <a:r>
              <a:rPr lang="pl-PL" sz="1200" dirty="0"/>
              <a:t>           </a:t>
            </a:r>
            <a:r>
              <a:rPr lang="pl-PL" sz="1200" dirty="0" err="1"/>
              <a:t>if</a:t>
            </a:r>
            <a:r>
              <a:rPr lang="pl-PL" sz="1200" dirty="0"/>
              <a:t> (</a:t>
            </a:r>
            <a:r>
              <a:rPr lang="pl-PL" sz="1200" dirty="0" err="1"/>
              <a:t>cpid</a:t>
            </a:r>
            <a:r>
              <a:rPr lang="pl-PL" sz="1200" dirty="0"/>
              <a:t> == -1) {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perror</a:t>
            </a:r>
            <a:r>
              <a:rPr lang="pl-PL" sz="1200" dirty="0"/>
              <a:t>("</a:t>
            </a:r>
            <a:r>
              <a:rPr lang="pl-PL" sz="1200" dirty="0" err="1"/>
              <a:t>fork</a:t>
            </a:r>
            <a:r>
              <a:rPr lang="pl-PL" sz="1200" dirty="0"/>
              <a:t>");</a:t>
            </a:r>
          </a:p>
          <a:p>
            <a:r>
              <a:rPr lang="pl-PL" sz="1200" dirty="0"/>
              <a:t>               </a:t>
            </a:r>
            <a:r>
              <a:rPr lang="pl-PL" sz="1200" dirty="0" err="1"/>
              <a:t>exit</a:t>
            </a:r>
            <a:r>
              <a:rPr lang="pl-PL" sz="1200" dirty="0"/>
              <a:t>(EXIT_FAILURE);</a:t>
            </a:r>
          </a:p>
          <a:p>
            <a:r>
              <a:rPr lang="pl-PL" sz="1200" dirty="0"/>
              <a:t>           }</a:t>
            </a:r>
          </a:p>
          <a:p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9783641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562074"/>
          </a:xfrm>
        </p:spPr>
        <p:txBody>
          <a:bodyPr>
            <a:noAutofit/>
          </a:bodyPr>
          <a:lstStyle/>
          <a:p>
            <a:r>
              <a:rPr lang="pl-PL" sz="2400" dirty="0" smtClean="0"/>
              <a:t>Nazwane potoki: FIFO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836713"/>
            <a:ext cx="8496944" cy="3456383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Umożliwiają komunikację pomiędzy procesami, które nie są ze sobą spokrewnione</a:t>
            </a:r>
          </a:p>
          <a:p>
            <a:r>
              <a:rPr lang="pl-PL" dirty="0" smtClean="0"/>
              <a:t>Są specjalnym rodzajem pliku, który istnieje w systemie plików, ale zachowuje się jak nie nazwane potoki, które były omawiane do tej pory</a:t>
            </a:r>
          </a:p>
          <a:p>
            <a:r>
              <a:rPr lang="pl-PL" dirty="0" smtClean="0"/>
              <a:t>Polecenie systemowe tworzące </a:t>
            </a:r>
            <a:r>
              <a:rPr lang="pl-PL" dirty="0"/>
              <a:t>nazwany potok:</a:t>
            </a:r>
            <a:br>
              <a:rPr lang="pl-PL" dirty="0"/>
            </a:br>
            <a:r>
              <a:rPr lang="pl-PL" b="1" dirty="0" err="1" smtClean="0"/>
              <a:t>mkfifo</a:t>
            </a:r>
            <a:r>
              <a:rPr lang="pl-PL" b="1" dirty="0" smtClean="0"/>
              <a:t> </a:t>
            </a:r>
            <a:r>
              <a:rPr lang="pl-PL" b="1" dirty="0" err="1" smtClean="0"/>
              <a:t>filename</a:t>
            </a:r>
            <a:endParaRPr lang="pl-PL" b="1" dirty="0" smtClean="0"/>
          </a:p>
          <a:p>
            <a:r>
              <a:rPr lang="pl-PL" dirty="0" smtClean="0"/>
              <a:t>Z poziomu programu można utworzyć nazwany potok z zastosowaniem funkcji: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47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4532927"/>
            <a:ext cx="8568952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types.h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stat.h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mkfifo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const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char *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filename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mode_t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mode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mknod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const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char *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filename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mode_t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mode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| S_IFIFO, 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dev_t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 0);</a:t>
            </a:r>
          </a:p>
        </p:txBody>
      </p:sp>
    </p:spTree>
    <p:extLst>
      <p:ext uri="{BB962C8B-B14F-4D97-AF65-F5344CB8AC3E}">
        <p14:creationId xmlns:p14="http://schemas.microsoft.com/office/powerpoint/2010/main" val="42569320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346050"/>
          </a:xfrm>
        </p:spPr>
        <p:txBody>
          <a:bodyPr>
            <a:normAutofit fontScale="90000"/>
          </a:bodyPr>
          <a:lstStyle/>
          <a:p>
            <a:r>
              <a:rPr lang="pl-PL" sz="2800" dirty="0" smtClean="0"/>
              <a:t>Tworzenie nazwanego potoku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48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764704"/>
            <a:ext cx="41044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stdlib.h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types.h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stat.h</a:t>
            </a:r>
            <a:r>
              <a:rPr lang="pl-PL" dirty="0"/>
              <a:t>&gt;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 smtClean="0"/>
              <a:t>{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/>
              <a:t>res = </a:t>
            </a:r>
            <a:r>
              <a:rPr lang="pl-PL" dirty="0" err="1"/>
              <a:t>mkfifo</a:t>
            </a:r>
            <a:r>
              <a:rPr lang="pl-PL" dirty="0"/>
              <a:t>(“/</a:t>
            </a:r>
            <a:r>
              <a:rPr lang="pl-PL" dirty="0" err="1"/>
              <a:t>tmp</a:t>
            </a:r>
            <a:r>
              <a:rPr lang="pl-PL" dirty="0"/>
              <a:t>/</a:t>
            </a:r>
            <a:r>
              <a:rPr lang="pl-PL" dirty="0" err="1"/>
              <a:t>my_fifo</a:t>
            </a:r>
            <a:r>
              <a:rPr lang="pl-PL" dirty="0"/>
              <a:t>”, 0777);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/>
              <a:t>(res == 0) </a:t>
            </a:r>
            <a:r>
              <a:rPr lang="pl-PL" dirty="0" err="1"/>
              <a:t>printf</a:t>
            </a:r>
            <a:r>
              <a:rPr lang="pl-PL" dirty="0"/>
              <a:t>(“FIFO </a:t>
            </a:r>
            <a:r>
              <a:rPr lang="pl-PL" dirty="0" err="1"/>
              <a:t>created</a:t>
            </a:r>
            <a:r>
              <a:rPr lang="pl-PL" dirty="0"/>
              <a:t>\n”);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exit</a:t>
            </a:r>
            <a:r>
              <a:rPr lang="pl-PL" dirty="0" smtClean="0"/>
              <a:t>(EXIT_SUCCESS</a:t>
            </a:r>
            <a:r>
              <a:rPr lang="pl-PL" dirty="0"/>
              <a:t>);</a:t>
            </a:r>
          </a:p>
          <a:p>
            <a:r>
              <a:rPr lang="pl-PL" dirty="0"/>
              <a:t>}</a:t>
            </a:r>
          </a:p>
        </p:txBody>
      </p:sp>
      <p:sp>
        <p:nvSpPr>
          <p:cNvPr id="7" name="Prostokąt 6"/>
          <p:cNvSpPr/>
          <p:nvPr/>
        </p:nvSpPr>
        <p:spPr>
          <a:xfrm>
            <a:off x="3635896" y="4005064"/>
            <a:ext cx="5220072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err="1"/>
              <a:t>ubuntu@ubuntu</a:t>
            </a:r>
            <a:r>
              <a:rPr lang="pl-PL" dirty="0"/>
              <a:t>:~$ </a:t>
            </a:r>
            <a:r>
              <a:rPr lang="pl-PL" dirty="0" err="1"/>
              <a:t>mkfifo</a:t>
            </a:r>
            <a:r>
              <a:rPr lang="pl-PL" dirty="0"/>
              <a:t> /</a:t>
            </a:r>
            <a:r>
              <a:rPr lang="pl-PL" dirty="0" err="1"/>
              <a:t>tmp</a:t>
            </a:r>
            <a:r>
              <a:rPr lang="pl-PL" dirty="0"/>
              <a:t>/fifo1 </a:t>
            </a:r>
            <a:r>
              <a:rPr lang="pl-PL" dirty="0" err="1"/>
              <a:t>ubuntu@ubuntu</a:t>
            </a:r>
            <a:r>
              <a:rPr lang="pl-PL" dirty="0"/>
              <a:t>:~$ </a:t>
            </a:r>
            <a:r>
              <a:rPr lang="pl-PL" dirty="0" err="1"/>
              <a:t>cat</a:t>
            </a:r>
            <a:r>
              <a:rPr lang="pl-PL" dirty="0"/>
              <a:t> &lt; /</a:t>
            </a:r>
            <a:r>
              <a:rPr lang="pl-PL" dirty="0" err="1"/>
              <a:t>tmp</a:t>
            </a:r>
            <a:r>
              <a:rPr lang="pl-PL" dirty="0"/>
              <a:t>/fifo1 &amp; </a:t>
            </a:r>
            <a:endParaRPr lang="pl-PL" dirty="0" smtClean="0"/>
          </a:p>
          <a:p>
            <a:r>
              <a:rPr lang="pl-PL" dirty="0" smtClean="0"/>
              <a:t>[</a:t>
            </a:r>
            <a:r>
              <a:rPr lang="pl-PL" dirty="0"/>
              <a:t>1] 13337 </a:t>
            </a:r>
            <a:endParaRPr lang="pl-PL" dirty="0" smtClean="0"/>
          </a:p>
          <a:p>
            <a:r>
              <a:rPr lang="pl-PL" dirty="0" err="1" smtClean="0"/>
              <a:t>ubuntu@ubuntu</a:t>
            </a:r>
            <a:r>
              <a:rPr lang="pl-PL" dirty="0"/>
              <a:t>:~$ echo "Ala ma kota" &gt; /</a:t>
            </a:r>
            <a:r>
              <a:rPr lang="pl-PL" dirty="0" err="1"/>
              <a:t>tmp</a:t>
            </a:r>
            <a:r>
              <a:rPr lang="pl-PL" dirty="0"/>
              <a:t>/fifo1 </a:t>
            </a:r>
            <a:endParaRPr lang="pl-PL" dirty="0" smtClean="0"/>
          </a:p>
          <a:p>
            <a:r>
              <a:rPr lang="pl-PL" dirty="0" err="1" smtClean="0"/>
              <a:t>ubuntu@ubuntu</a:t>
            </a:r>
            <a:r>
              <a:rPr lang="pl-PL" dirty="0"/>
              <a:t>:~$ Ala ma kota 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[</a:t>
            </a:r>
            <a:r>
              <a:rPr lang="pl-PL" dirty="0"/>
              <a:t>1]+ </a:t>
            </a:r>
            <a:r>
              <a:rPr lang="pl-PL" dirty="0" err="1"/>
              <a:t>Done</a:t>
            </a:r>
            <a:r>
              <a:rPr lang="pl-PL" dirty="0"/>
              <a:t> </a:t>
            </a:r>
            <a:r>
              <a:rPr lang="pl-PL" dirty="0" err="1"/>
              <a:t>cat</a:t>
            </a:r>
            <a:r>
              <a:rPr lang="pl-PL" dirty="0"/>
              <a:t> </a:t>
            </a:r>
            <a:r>
              <a:rPr lang="pl-PL" dirty="0" smtClean="0"/>
              <a:t>		&lt; </a:t>
            </a:r>
            <a:r>
              <a:rPr lang="pl-PL" dirty="0"/>
              <a:t>/</a:t>
            </a:r>
            <a:r>
              <a:rPr lang="pl-PL" dirty="0" err="1"/>
              <a:t>tmp</a:t>
            </a:r>
            <a:r>
              <a:rPr lang="pl-PL" dirty="0"/>
              <a:t>/fifo1</a:t>
            </a:r>
          </a:p>
        </p:txBody>
      </p:sp>
    </p:spTree>
    <p:extLst>
      <p:ext uri="{BB962C8B-B14F-4D97-AF65-F5344CB8AC3E}">
        <p14:creationId xmlns:p14="http://schemas.microsoft.com/office/powerpoint/2010/main" val="1700470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Otwieranie FIFO funkcją open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open(</a:t>
            </a:r>
            <a:r>
              <a:rPr lang="pl-PL" dirty="0" err="1"/>
              <a:t>const</a:t>
            </a:r>
            <a:r>
              <a:rPr lang="pl-PL" dirty="0"/>
              <a:t> char *</a:t>
            </a:r>
            <a:r>
              <a:rPr lang="pl-PL" dirty="0" err="1"/>
              <a:t>path</a:t>
            </a:r>
            <a:r>
              <a:rPr lang="pl-PL" dirty="0"/>
              <a:t>, O_RDONLY</a:t>
            </a:r>
            <a:r>
              <a:rPr lang="pl-PL" dirty="0" smtClean="0"/>
              <a:t>);</a:t>
            </a:r>
            <a:br>
              <a:rPr lang="pl-PL" dirty="0" smtClean="0"/>
            </a:br>
            <a:r>
              <a:rPr lang="pl-PL" dirty="0" smtClean="0"/>
              <a:t>Open się zablokuje, to znaczy nie powróci, dopóki inny proces nie otworzy tego samego </a:t>
            </a:r>
            <a:r>
              <a:rPr lang="pl-PL" smtClean="0"/>
              <a:t>potoku do zapisu</a:t>
            </a:r>
            <a:endParaRPr lang="pl-PL" dirty="0" smtClean="0"/>
          </a:p>
          <a:p>
            <a:r>
              <a:rPr lang="en-US" dirty="0"/>
              <a:t>open(</a:t>
            </a:r>
            <a:r>
              <a:rPr lang="en-US" dirty="0" err="1"/>
              <a:t>const</a:t>
            </a:r>
            <a:r>
              <a:rPr lang="en-US" dirty="0"/>
              <a:t> char *path, O_RDONLY | O_NONBLOCK</a:t>
            </a:r>
            <a:r>
              <a:rPr lang="en-US" dirty="0" smtClean="0"/>
              <a:t>);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Funkcja open zakończy się teraz pomyślnie i natychmiast powróci, nawet jeśli żaden proces nie otworzy FIFO do zapisu</a:t>
            </a:r>
          </a:p>
          <a:p>
            <a:r>
              <a:rPr lang="pl-PL" dirty="0"/>
              <a:t>open(</a:t>
            </a:r>
            <a:r>
              <a:rPr lang="pl-PL" dirty="0" err="1"/>
              <a:t>const</a:t>
            </a:r>
            <a:r>
              <a:rPr lang="pl-PL" dirty="0"/>
              <a:t> char *</a:t>
            </a:r>
            <a:r>
              <a:rPr lang="pl-PL" dirty="0" err="1"/>
              <a:t>path</a:t>
            </a:r>
            <a:r>
              <a:rPr lang="pl-PL" dirty="0"/>
              <a:t>, O_WRONLY</a:t>
            </a:r>
            <a:r>
              <a:rPr lang="pl-PL" dirty="0" smtClean="0"/>
              <a:t>);</a:t>
            </a:r>
            <a:br>
              <a:rPr lang="pl-PL" dirty="0" smtClean="0"/>
            </a:br>
            <a:r>
              <a:rPr lang="pl-PL" dirty="0" smtClean="0"/>
              <a:t>W tym przypadku funkcja open zablokuje się, dopóki inny proces nie otworzy tego samego FIFO do odczytu</a:t>
            </a:r>
          </a:p>
          <a:p>
            <a:r>
              <a:rPr lang="en-US" dirty="0"/>
              <a:t>open(</a:t>
            </a:r>
            <a:r>
              <a:rPr lang="en-US" dirty="0" err="1"/>
              <a:t>const</a:t>
            </a:r>
            <a:r>
              <a:rPr lang="en-US" dirty="0"/>
              <a:t> char *path, O_WRONLY | O_NONBLOCK</a:t>
            </a:r>
            <a:r>
              <a:rPr lang="en-US" dirty="0" smtClean="0"/>
              <a:t>);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To wywołanie zawsze natychmiast wraca, ale jeśli wcześniej żaden proces nie otworzył FOFO do odczytu, open zwróci -1 i FIFO nie zostanie otwarte. </a:t>
            </a:r>
          </a:p>
          <a:p>
            <a:r>
              <a:rPr lang="pl-PL" dirty="0" smtClean="0"/>
              <a:t>Funkcja open może zostać zastosowana do </a:t>
            </a:r>
            <a:r>
              <a:rPr lang="pl-PL" b="1" dirty="0" smtClean="0"/>
              <a:t>synchronizacji</a:t>
            </a:r>
            <a:r>
              <a:rPr lang="pl-PL" dirty="0" smtClean="0"/>
              <a:t> pracy procesów.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49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101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nas będzie interesowało?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Program współbieżny składa się z kilku (co najmniej dwóch) współbieżnych procesów sekwencyjnych, które muszą się ze sobą komunikować lub synchronizować swoje działania. </a:t>
            </a:r>
          </a:p>
          <a:p>
            <a:r>
              <a:rPr lang="pl-PL" dirty="0" smtClean="0"/>
              <a:t>Nie interesują nas procesy rozłączne, czyli takie które działają niezależnie od siebie, nie wymagając żadnych działań synchronizacyjnych ani nie wymieniając między sobą danych.</a:t>
            </a:r>
          </a:p>
          <a:p>
            <a:r>
              <a:rPr lang="pl-PL" dirty="0" smtClean="0"/>
              <a:t>Zajmiemy się omówieniem mechanizmów udostępnianych przez systemy operacyjne do synchronizacji procesów. Zwrócimy uwagę na pułapki, w jakie może wpaść programista.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Wprowadzenie do prog. wspólbieżnego i rozproszonego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81-9530-4866-B2BD-B0392136AD4A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03800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FIFO: odczyt i zapis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289451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Użycie trybu O_NONBLOCK ma wpływ na zachowanie funkcji </a:t>
            </a:r>
            <a:r>
              <a:rPr lang="pl-PL" dirty="0" err="1" smtClean="0"/>
              <a:t>write</a:t>
            </a:r>
            <a:r>
              <a:rPr lang="pl-PL" dirty="0" smtClean="0"/>
              <a:t> i </a:t>
            </a:r>
            <a:r>
              <a:rPr lang="pl-PL" dirty="0" err="1" smtClean="0"/>
              <a:t>read</a:t>
            </a:r>
            <a:r>
              <a:rPr lang="pl-PL" dirty="0" smtClean="0"/>
              <a:t>.</a:t>
            </a:r>
          </a:p>
          <a:p>
            <a:pPr lvl="1"/>
            <a:r>
              <a:rPr lang="pl-PL" dirty="0" smtClean="0"/>
              <a:t>Odczyt (</a:t>
            </a:r>
            <a:r>
              <a:rPr lang="pl-PL" dirty="0" err="1" smtClean="0"/>
              <a:t>read</a:t>
            </a:r>
            <a:r>
              <a:rPr lang="pl-PL" dirty="0" smtClean="0"/>
              <a:t>) z pustego, blokującego się FIFO (otwartego bez znacznika O_NONBLOCK) będzie oczekiwał, aż będzie można odczytać jakieś dane, natomiast odczyt z nieblokującego się FIFO, w którym nie ma żadnych danych, zwróci 0.</a:t>
            </a:r>
          </a:p>
          <a:p>
            <a:pPr lvl="1"/>
            <a:r>
              <a:rPr lang="pl-PL" dirty="0" smtClean="0"/>
              <a:t>Zapis (</a:t>
            </a:r>
            <a:r>
              <a:rPr lang="pl-PL" dirty="0" err="1" smtClean="0"/>
              <a:t>write</a:t>
            </a:r>
            <a:r>
              <a:rPr lang="pl-PL" dirty="0" smtClean="0"/>
              <a:t>) do pełnego, blokującego się FIFO będzie oczekiwał, aż można będzie zapisać dane. Zapis do FIFO, które nie może przyjąć wszystkich bajtów, może zadziałać na 2 sposoby:</a:t>
            </a:r>
          </a:p>
          <a:p>
            <a:pPr lvl="2"/>
            <a:r>
              <a:rPr lang="pl-PL" dirty="0" smtClean="0"/>
              <a:t>Spowodować błąd, ponieważ nie można przesłać wszystkich danych</a:t>
            </a:r>
          </a:p>
          <a:p>
            <a:pPr lvl="2"/>
            <a:r>
              <a:rPr lang="pl-PL" dirty="0" smtClean="0"/>
              <a:t>Zapisać część danych, zwracając liczbę rzeczywiście wysłanych danych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50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95293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202630"/>
            <a:ext cx="8784976" cy="274042"/>
          </a:xfrm>
        </p:spPr>
        <p:txBody>
          <a:bodyPr>
            <a:noAutofit/>
          </a:bodyPr>
          <a:lstStyle/>
          <a:p>
            <a:r>
              <a:rPr lang="pl-PL" sz="2400" dirty="0" smtClean="0"/>
              <a:t>Komunikacja międzyprocesowa przy użyciu FIFO – producent (fifo3)</a:t>
            </a:r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51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651450"/>
            <a:ext cx="4320480" cy="60016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string.h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fcntl.h</a:t>
            </a:r>
            <a:r>
              <a:rPr lang="pl-PL" sz="1600" dirty="0"/>
              <a:t>&gt;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#</a:t>
            </a:r>
            <a:r>
              <a:rPr lang="pl-PL" sz="1600" dirty="0" err="1">
                <a:solidFill>
                  <a:srgbClr val="FF0000"/>
                </a:solidFill>
              </a:rPr>
              <a:t>include</a:t>
            </a:r>
            <a:r>
              <a:rPr lang="pl-PL" sz="1600" dirty="0">
                <a:solidFill>
                  <a:srgbClr val="FF0000"/>
                </a:solidFill>
              </a:rPr>
              <a:t> &lt;</a:t>
            </a:r>
            <a:r>
              <a:rPr lang="pl-PL" sz="1600" dirty="0" err="1">
                <a:solidFill>
                  <a:srgbClr val="FF0000"/>
                </a:solidFill>
              </a:rPr>
              <a:t>limits.h</a:t>
            </a:r>
            <a:r>
              <a:rPr lang="pl-PL" sz="1600" dirty="0">
                <a:solidFill>
                  <a:srgbClr val="FF0000"/>
                </a:solidFill>
              </a:rPr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types.h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stat.h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define</a:t>
            </a:r>
            <a:r>
              <a:rPr lang="pl-PL" sz="1600" dirty="0"/>
              <a:t> FIFO_NAME “/</a:t>
            </a:r>
            <a:r>
              <a:rPr lang="pl-PL" sz="1600" dirty="0" err="1"/>
              <a:t>tmp</a:t>
            </a:r>
            <a:r>
              <a:rPr lang="pl-PL" sz="1600" dirty="0"/>
              <a:t>/</a:t>
            </a:r>
            <a:r>
              <a:rPr lang="pl-PL" sz="1600" dirty="0" err="1"/>
              <a:t>my_fifo</a:t>
            </a:r>
            <a:r>
              <a:rPr lang="pl-PL" sz="1600" dirty="0"/>
              <a:t>”</a:t>
            </a:r>
          </a:p>
          <a:p>
            <a:r>
              <a:rPr lang="pl-PL" sz="1600" dirty="0">
                <a:solidFill>
                  <a:srgbClr val="FF0000"/>
                </a:solidFill>
              </a:rPr>
              <a:t>#</a:t>
            </a:r>
            <a:r>
              <a:rPr lang="pl-PL" sz="1600" dirty="0" err="1">
                <a:solidFill>
                  <a:srgbClr val="FF0000"/>
                </a:solidFill>
              </a:rPr>
              <a:t>define</a:t>
            </a:r>
            <a:r>
              <a:rPr lang="pl-PL" sz="1600" dirty="0">
                <a:solidFill>
                  <a:srgbClr val="FF0000"/>
                </a:solidFill>
              </a:rPr>
              <a:t> BUFFER_SIZE PIPE_BUF</a:t>
            </a:r>
          </a:p>
          <a:p>
            <a:r>
              <a:rPr lang="pl-PL" sz="1600" dirty="0">
                <a:solidFill>
                  <a:srgbClr val="FF0000"/>
                </a:solidFill>
              </a:rPr>
              <a:t>#</a:t>
            </a:r>
            <a:r>
              <a:rPr lang="pl-PL" sz="1600" dirty="0" err="1">
                <a:solidFill>
                  <a:srgbClr val="FF0000"/>
                </a:solidFill>
              </a:rPr>
              <a:t>define</a:t>
            </a:r>
            <a:r>
              <a:rPr lang="pl-PL" sz="1600" dirty="0">
                <a:solidFill>
                  <a:srgbClr val="FF0000"/>
                </a:solidFill>
              </a:rPr>
              <a:t> TEN_MEG (1024 * 1024 * 10)</a:t>
            </a:r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main</a:t>
            </a:r>
            <a:r>
              <a:rPr lang="pl-PL" sz="1600" dirty="0"/>
              <a:t>()</a:t>
            </a:r>
          </a:p>
          <a:p>
            <a:r>
              <a:rPr lang="pl-PL" sz="1600" dirty="0" smtClean="0"/>
              <a:t>{ </a:t>
            </a:r>
            <a:r>
              <a:rPr lang="pl-PL" sz="1600" dirty="0" err="1" smtClean="0">
                <a:solidFill>
                  <a:srgbClr val="FF0000"/>
                </a:solidFill>
              </a:rPr>
              <a:t>int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 err="1" smtClean="0">
                <a:solidFill>
                  <a:srgbClr val="FF0000"/>
                </a:solidFill>
              </a:rPr>
              <a:t>pipe_fd</a:t>
            </a:r>
            <a:r>
              <a:rPr lang="pl-PL" sz="1600" dirty="0" smtClean="0">
                <a:solidFill>
                  <a:srgbClr val="FF0000"/>
                </a:solidFill>
              </a:rPr>
              <a:t>; </a:t>
            </a:r>
            <a:r>
              <a:rPr lang="pl-PL" sz="1600" dirty="0" err="1" smtClean="0"/>
              <a:t>int</a:t>
            </a:r>
            <a:r>
              <a:rPr lang="pl-PL" sz="1600" dirty="0" smtClean="0"/>
              <a:t> </a:t>
            </a:r>
            <a:r>
              <a:rPr lang="pl-PL" sz="1600" dirty="0"/>
              <a:t>res;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int</a:t>
            </a:r>
            <a:r>
              <a:rPr lang="pl-PL" sz="1600" dirty="0" smtClean="0"/>
              <a:t> </a:t>
            </a:r>
            <a:r>
              <a:rPr lang="pl-PL" sz="1600" dirty="0" err="1"/>
              <a:t>open_mode</a:t>
            </a:r>
            <a:r>
              <a:rPr lang="pl-PL" sz="1600" dirty="0"/>
              <a:t> = O_WRONLY;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>
                <a:solidFill>
                  <a:srgbClr val="FF0000"/>
                </a:solidFill>
              </a:rPr>
              <a:t>int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bytes_sent</a:t>
            </a:r>
            <a:r>
              <a:rPr lang="pl-PL" sz="1600" dirty="0">
                <a:solidFill>
                  <a:srgbClr val="FF0000"/>
                </a:solidFill>
              </a:rPr>
              <a:t> = </a:t>
            </a:r>
            <a:r>
              <a:rPr lang="pl-PL" sz="1600" dirty="0" smtClean="0">
                <a:solidFill>
                  <a:srgbClr val="FF0000"/>
                </a:solidFill>
              </a:rPr>
              <a:t>0; 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smtClean="0">
                <a:solidFill>
                  <a:srgbClr val="FF0000"/>
                </a:solidFill>
              </a:rPr>
              <a:t> char </a:t>
            </a:r>
            <a:r>
              <a:rPr lang="pl-PL" sz="1600" dirty="0" err="1">
                <a:solidFill>
                  <a:srgbClr val="FF0000"/>
                </a:solidFill>
              </a:rPr>
              <a:t>buffer</a:t>
            </a:r>
            <a:r>
              <a:rPr lang="pl-PL" sz="1600" dirty="0">
                <a:solidFill>
                  <a:srgbClr val="FF0000"/>
                </a:solidFill>
              </a:rPr>
              <a:t>[BUFFER_SIZE + 1];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</a:t>
            </a:r>
            <a:r>
              <a:rPr lang="pl-PL" sz="1600" dirty="0" err="1"/>
              <a:t>access</a:t>
            </a:r>
            <a:r>
              <a:rPr lang="pl-PL" sz="1600" dirty="0"/>
              <a:t>(FIFO_NAME, F_OK) == -1)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{</a:t>
            </a:r>
            <a:r>
              <a:rPr lang="pl-PL" sz="1600" dirty="0"/>
              <a:t> </a:t>
            </a:r>
            <a:r>
              <a:rPr lang="pl-PL" sz="1600" dirty="0" smtClean="0">
                <a:solidFill>
                  <a:srgbClr val="FF0000"/>
                </a:solidFill>
              </a:rPr>
              <a:t>res </a:t>
            </a:r>
            <a:r>
              <a:rPr lang="pl-PL" sz="1600" dirty="0">
                <a:solidFill>
                  <a:srgbClr val="FF0000"/>
                </a:solidFill>
              </a:rPr>
              <a:t>= </a:t>
            </a:r>
            <a:r>
              <a:rPr lang="pl-PL" sz="1600" dirty="0" err="1">
                <a:solidFill>
                  <a:srgbClr val="FF0000"/>
                </a:solidFill>
              </a:rPr>
              <a:t>mkfifo</a:t>
            </a:r>
            <a:r>
              <a:rPr lang="pl-PL" sz="1600" dirty="0">
                <a:solidFill>
                  <a:srgbClr val="FF0000"/>
                </a:solidFill>
              </a:rPr>
              <a:t>(FIFO_NAME, 0777);</a:t>
            </a:r>
          </a:p>
          <a:p>
            <a:r>
              <a:rPr lang="pl-PL" sz="1600" dirty="0" smtClean="0"/>
              <a:t>   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(res != 0)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   {  </a:t>
            </a:r>
            <a:r>
              <a:rPr lang="en-US" sz="1600" dirty="0" err="1" smtClean="0"/>
              <a:t>fprintf</a:t>
            </a:r>
            <a:r>
              <a:rPr lang="en-US" sz="1600" dirty="0" smtClean="0"/>
              <a:t>(</a:t>
            </a:r>
            <a:r>
              <a:rPr lang="en-US" sz="1600" dirty="0" err="1" smtClean="0"/>
              <a:t>stderr</a:t>
            </a:r>
            <a:r>
              <a:rPr lang="en-US" sz="1600" dirty="0"/>
              <a:t>, “Could not create </a:t>
            </a:r>
            <a:r>
              <a:rPr lang="en-US" sz="1600" dirty="0" err="1"/>
              <a:t>fifo</a:t>
            </a:r>
            <a:r>
              <a:rPr lang="en-US" sz="1600" dirty="0"/>
              <a:t> %s\n”,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                                                          </a:t>
            </a:r>
            <a:r>
              <a:rPr lang="en-US" sz="1600" dirty="0" smtClean="0"/>
              <a:t>FIFO_NAME</a:t>
            </a:r>
            <a:r>
              <a:rPr lang="en-US" sz="1600" dirty="0"/>
              <a:t>);</a:t>
            </a:r>
          </a:p>
          <a:p>
            <a:r>
              <a:rPr lang="pl-PL" sz="1600" dirty="0" smtClean="0"/>
              <a:t>         </a:t>
            </a:r>
            <a:r>
              <a:rPr lang="pl-PL" sz="1600" dirty="0" err="1" smtClean="0"/>
              <a:t>exit</a:t>
            </a:r>
            <a:r>
              <a:rPr lang="pl-PL" sz="1600" dirty="0" smtClean="0"/>
              <a:t>(EXIT_FAILURE);</a:t>
            </a:r>
          </a:p>
          <a:p>
            <a:r>
              <a:rPr lang="pl-PL" sz="1600" dirty="0"/>
              <a:t> </a:t>
            </a:r>
            <a:r>
              <a:rPr lang="pl-PL" sz="1600" dirty="0" smtClean="0"/>
              <a:t>    }</a:t>
            </a:r>
            <a:endParaRPr lang="pl-PL" sz="1600" dirty="0"/>
          </a:p>
          <a:p>
            <a:r>
              <a:rPr lang="pl-PL" sz="1600" dirty="0" smtClean="0"/>
              <a:t>   }</a:t>
            </a:r>
            <a:endParaRPr lang="pl-PL" sz="1600" dirty="0"/>
          </a:p>
        </p:txBody>
      </p:sp>
      <p:sp>
        <p:nvSpPr>
          <p:cNvPr id="7" name="Prostokąt 6"/>
          <p:cNvSpPr/>
          <p:nvPr/>
        </p:nvSpPr>
        <p:spPr>
          <a:xfrm>
            <a:off x="4644008" y="692696"/>
            <a:ext cx="4248472" cy="5509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 smtClean="0"/>
              <a:t>  </a:t>
            </a:r>
            <a:r>
              <a:rPr lang="en-US" sz="1600" dirty="0" err="1" smtClean="0"/>
              <a:t>printf</a:t>
            </a:r>
            <a:r>
              <a:rPr lang="en-US" sz="1600" dirty="0"/>
              <a:t>(“Process %d opening FIFO O_WRONLY\n”, </a:t>
            </a:r>
            <a:endParaRPr lang="pl-PL" sz="1600" dirty="0" smtClean="0"/>
          </a:p>
          <a:p>
            <a:r>
              <a:rPr lang="pl-PL" sz="1600" dirty="0"/>
              <a:t>	</a:t>
            </a:r>
            <a:r>
              <a:rPr lang="pl-PL" sz="1600" dirty="0" smtClean="0"/>
              <a:t>		          </a:t>
            </a:r>
            <a:r>
              <a:rPr lang="en-US" sz="1600" dirty="0" err="1" smtClean="0"/>
              <a:t>getpid</a:t>
            </a:r>
            <a:r>
              <a:rPr lang="en-US" sz="1600" dirty="0"/>
              <a:t>());</a:t>
            </a:r>
          </a:p>
          <a:p>
            <a:r>
              <a:rPr lang="pl-PL" sz="1600" dirty="0" smtClean="0">
                <a:solidFill>
                  <a:srgbClr val="FF0000"/>
                </a:solidFill>
              </a:rPr>
              <a:t>  </a:t>
            </a:r>
            <a:r>
              <a:rPr lang="pl-PL" sz="1600" dirty="0" err="1" smtClean="0">
                <a:solidFill>
                  <a:srgbClr val="FF0000"/>
                </a:solidFill>
              </a:rPr>
              <a:t>pipe_fd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>
                <a:solidFill>
                  <a:srgbClr val="FF0000"/>
                </a:solidFill>
              </a:rPr>
              <a:t>= open(FIFO_NAME, </a:t>
            </a:r>
            <a:r>
              <a:rPr lang="pl-PL" sz="1600" dirty="0" err="1">
                <a:solidFill>
                  <a:srgbClr val="FF0000"/>
                </a:solidFill>
              </a:rPr>
              <a:t>open_mode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600" dirty="0" smtClean="0">
                <a:solidFill>
                  <a:srgbClr val="FF0000"/>
                </a:solidFill>
              </a:rPr>
              <a:t>  </a:t>
            </a:r>
            <a:r>
              <a:rPr lang="en-US" sz="1600" dirty="0" err="1" smtClean="0"/>
              <a:t>printf</a:t>
            </a:r>
            <a:r>
              <a:rPr lang="en-US" sz="1600" dirty="0"/>
              <a:t>(“Process %d result %d\n”, </a:t>
            </a:r>
            <a:r>
              <a:rPr lang="en-US" sz="1600" dirty="0" err="1"/>
              <a:t>getpid</a:t>
            </a:r>
            <a:r>
              <a:rPr lang="en-US" sz="1600" dirty="0"/>
              <a:t>(), </a:t>
            </a:r>
            <a:r>
              <a:rPr lang="pl-PL" sz="1600" dirty="0" smtClean="0"/>
              <a:t>  </a:t>
            </a:r>
          </a:p>
          <a:p>
            <a:r>
              <a:rPr lang="pl-PL" sz="1600" dirty="0"/>
              <a:t> </a:t>
            </a:r>
            <a:r>
              <a:rPr lang="pl-PL" sz="1600" dirty="0" smtClean="0"/>
              <a:t>                                                            </a:t>
            </a:r>
            <a:r>
              <a:rPr lang="en-US" sz="1600" dirty="0" err="1" smtClean="0"/>
              <a:t>pipe_fd</a:t>
            </a:r>
            <a:r>
              <a:rPr lang="en-US" sz="1600" dirty="0"/>
              <a:t>);</a:t>
            </a:r>
          </a:p>
          <a:p>
            <a:r>
              <a:rPr lang="pl-PL" sz="1600" dirty="0" smtClean="0">
                <a:solidFill>
                  <a:srgbClr val="FF0000"/>
                </a:solidFill>
              </a:rPr>
              <a:t>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</a:t>
            </a:r>
            <a:r>
              <a:rPr lang="pl-PL" sz="1600" dirty="0" err="1"/>
              <a:t>pipe_fd</a:t>
            </a:r>
            <a:r>
              <a:rPr lang="pl-PL" sz="1600" dirty="0"/>
              <a:t> != -1)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{</a:t>
            </a:r>
            <a:r>
              <a:rPr lang="pl-PL" sz="1600" dirty="0"/>
              <a:t> </a:t>
            </a:r>
            <a:r>
              <a:rPr lang="pl-PL" sz="1600" dirty="0" smtClean="0"/>
              <a:t> </a:t>
            </a:r>
            <a:r>
              <a:rPr lang="pl-PL" sz="1600" dirty="0" err="1" smtClean="0"/>
              <a:t>while</a:t>
            </a:r>
            <a:r>
              <a:rPr lang="pl-PL" sz="1600" dirty="0" smtClean="0"/>
              <a:t>(</a:t>
            </a:r>
            <a:r>
              <a:rPr lang="pl-PL" sz="1600" dirty="0" err="1" smtClean="0"/>
              <a:t>bytes_sent</a:t>
            </a:r>
            <a:r>
              <a:rPr lang="pl-PL" sz="1600" dirty="0" smtClean="0"/>
              <a:t> </a:t>
            </a:r>
            <a:r>
              <a:rPr lang="pl-PL" sz="1600" dirty="0"/>
              <a:t>&lt; TEN_MEG) </a:t>
            </a:r>
            <a:endParaRPr lang="pl-PL" sz="1600" dirty="0" smtClean="0"/>
          </a:p>
          <a:p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smtClean="0">
                <a:solidFill>
                  <a:srgbClr val="FF0000"/>
                </a:solidFill>
              </a:rPr>
              <a:t>    {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smtClean="0">
                <a:solidFill>
                  <a:srgbClr val="FF0000"/>
                </a:solidFill>
              </a:rPr>
              <a:t>  res </a:t>
            </a:r>
            <a:r>
              <a:rPr lang="pl-PL" sz="1600" dirty="0">
                <a:solidFill>
                  <a:srgbClr val="FF0000"/>
                </a:solidFill>
              </a:rPr>
              <a:t>= </a:t>
            </a:r>
            <a:r>
              <a:rPr lang="pl-PL" sz="1600" dirty="0" err="1">
                <a:solidFill>
                  <a:srgbClr val="FF0000"/>
                </a:solidFill>
              </a:rPr>
              <a:t>write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pipe_fd</a:t>
            </a:r>
            <a:r>
              <a:rPr lang="pl-PL" sz="1600" dirty="0">
                <a:solidFill>
                  <a:srgbClr val="FF0000"/>
                </a:solidFill>
              </a:rPr>
              <a:t>, </a:t>
            </a:r>
            <a:r>
              <a:rPr lang="pl-PL" sz="1600" dirty="0" err="1">
                <a:solidFill>
                  <a:srgbClr val="FF0000"/>
                </a:solidFill>
              </a:rPr>
              <a:t>buffer</a:t>
            </a:r>
            <a:r>
              <a:rPr lang="pl-PL" sz="1600" dirty="0">
                <a:solidFill>
                  <a:srgbClr val="FF0000"/>
                </a:solidFill>
              </a:rPr>
              <a:t>, BUFFER_SIZE);</a:t>
            </a:r>
          </a:p>
          <a:p>
            <a:r>
              <a:rPr lang="pl-PL" sz="1600" dirty="0" smtClean="0"/>
              <a:t>       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(res == -1)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      {  </a:t>
            </a:r>
            <a:r>
              <a:rPr lang="pl-PL" sz="1600" dirty="0" err="1" smtClean="0"/>
              <a:t>fprintf</a:t>
            </a:r>
            <a:r>
              <a:rPr lang="pl-PL" sz="1600" dirty="0" smtClean="0"/>
              <a:t>(</a:t>
            </a:r>
            <a:r>
              <a:rPr lang="pl-PL" sz="1600" dirty="0" err="1" smtClean="0"/>
              <a:t>stderr</a:t>
            </a:r>
            <a:r>
              <a:rPr lang="pl-PL" sz="1600" dirty="0"/>
              <a:t>, “Write error on </a:t>
            </a:r>
            <a:r>
              <a:rPr lang="pl-PL" sz="1600" dirty="0" err="1"/>
              <a:t>pipe</a:t>
            </a:r>
            <a:r>
              <a:rPr lang="pl-PL" sz="1600" dirty="0"/>
              <a:t>\n”);</a:t>
            </a:r>
          </a:p>
          <a:p>
            <a:r>
              <a:rPr lang="pl-PL" sz="1600" dirty="0" smtClean="0"/>
              <a:t>           </a:t>
            </a:r>
            <a:r>
              <a:rPr lang="pl-PL" sz="1600" dirty="0" err="1" smtClean="0"/>
              <a:t>exit</a:t>
            </a:r>
            <a:r>
              <a:rPr lang="pl-PL" sz="1600" dirty="0" smtClean="0"/>
              <a:t>(EXIT_FAILURE</a:t>
            </a:r>
            <a:r>
              <a:rPr lang="pl-PL" sz="1600" dirty="0"/>
              <a:t>);</a:t>
            </a:r>
          </a:p>
          <a:p>
            <a:r>
              <a:rPr lang="pl-PL" sz="1600" dirty="0" smtClean="0"/>
              <a:t>        }</a:t>
            </a:r>
            <a:endParaRPr lang="pl-PL" sz="1600" dirty="0"/>
          </a:p>
          <a:p>
            <a:r>
              <a:rPr lang="pl-PL" sz="1600" dirty="0" smtClean="0"/>
              <a:t>        </a:t>
            </a:r>
            <a:r>
              <a:rPr lang="pl-PL" sz="1600" dirty="0" err="1" smtClean="0"/>
              <a:t>bytes_sent</a:t>
            </a:r>
            <a:r>
              <a:rPr lang="pl-PL" sz="1600" dirty="0" smtClean="0"/>
              <a:t> </a:t>
            </a:r>
            <a:r>
              <a:rPr lang="pl-PL" sz="1600" dirty="0"/>
              <a:t>+= res;</a:t>
            </a:r>
          </a:p>
          <a:p>
            <a:r>
              <a:rPr lang="pl-PL" sz="1600" dirty="0" smtClean="0"/>
              <a:t>     }</a:t>
            </a:r>
            <a:endParaRPr lang="pl-PL" sz="1600" dirty="0"/>
          </a:p>
          <a:p>
            <a:r>
              <a:rPr lang="pl-PL" sz="1600" dirty="0" smtClean="0">
                <a:solidFill>
                  <a:srgbClr val="FF0000"/>
                </a:solidFill>
              </a:rPr>
              <a:t>     (</a:t>
            </a:r>
            <a:r>
              <a:rPr lang="pl-PL" sz="1600" dirty="0" err="1">
                <a:solidFill>
                  <a:srgbClr val="FF0000"/>
                </a:solidFill>
              </a:rPr>
              <a:t>void</a:t>
            </a:r>
            <a:r>
              <a:rPr lang="pl-PL" sz="1600" dirty="0">
                <a:solidFill>
                  <a:srgbClr val="FF0000"/>
                </a:solidFill>
              </a:rPr>
              <a:t>)</a:t>
            </a:r>
            <a:r>
              <a:rPr lang="pl-PL" sz="1600" dirty="0" err="1">
                <a:solidFill>
                  <a:srgbClr val="FF0000"/>
                </a:solidFill>
              </a:rPr>
              <a:t>close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pipe_fd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600" dirty="0" smtClean="0"/>
              <a:t>  }</a:t>
            </a:r>
            <a:endParaRPr lang="pl-PL" sz="1600" dirty="0"/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else</a:t>
            </a:r>
            <a:r>
              <a:rPr lang="pl-PL" sz="1600" dirty="0" smtClean="0"/>
              <a:t> </a:t>
            </a:r>
          </a:p>
          <a:p>
            <a:r>
              <a:rPr lang="pl-PL" sz="1600" dirty="0"/>
              <a:t> </a:t>
            </a:r>
            <a:r>
              <a:rPr lang="pl-PL" sz="1600" dirty="0" smtClean="0"/>
              <a:t> {</a:t>
            </a:r>
            <a:r>
              <a:rPr lang="pl-PL" sz="1600" dirty="0"/>
              <a:t> </a:t>
            </a:r>
            <a:r>
              <a:rPr lang="pl-PL" sz="1600" dirty="0" smtClean="0"/>
              <a:t> </a:t>
            </a:r>
            <a:r>
              <a:rPr lang="pl-PL" sz="1600" dirty="0" err="1" smtClean="0"/>
              <a:t>exit</a:t>
            </a:r>
            <a:r>
              <a:rPr lang="pl-PL" sz="1600" dirty="0" smtClean="0"/>
              <a:t>(EXIT_FAILURE</a:t>
            </a:r>
            <a:r>
              <a:rPr lang="pl-PL" sz="1600" dirty="0"/>
              <a:t>);</a:t>
            </a:r>
          </a:p>
          <a:p>
            <a:r>
              <a:rPr lang="pl-PL" sz="1600" dirty="0" smtClean="0"/>
              <a:t>  }</a:t>
            </a:r>
            <a:endParaRPr lang="pl-PL" sz="1600" dirty="0"/>
          </a:p>
          <a:p>
            <a:r>
              <a:rPr lang="pl-PL" sz="1600" dirty="0" smtClean="0"/>
              <a:t>  </a:t>
            </a:r>
            <a:r>
              <a:rPr lang="en-US" sz="1600" dirty="0" err="1" smtClean="0"/>
              <a:t>printf</a:t>
            </a:r>
            <a:r>
              <a:rPr lang="en-US" sz="1600" dirty="0"/>
              <a:t>(“Process %d finished\n”, </a:t>
            </a:r>
            <a:r>
              <a:rPr lang="en-US" sz="1600" dirty="0" err="1"/>
              <a:t>getpid</a:t>
            </a:r>
            <a:r>
              <a:rPr lang="en-US" sz="1600" dirty="0"/>
              <a:t>());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exit</a:t>
            </a:r>
            <a:r>
              <a:rPr lang="pl-PL" sz="1600" dirty="0" smtClean="0"/>
              <a:t>(EXIT_SUCCESS</a:t>
            </a:r>
            <a:r>
              <a:rPr lang="pl-PL" sz="1600" dirty="0"/>
              <a:t>);</a:t>
            </a:r>
          </a:p>
          <a:p>
            <a:r>
              <a:rPr lang="pl-PL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87339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274042"/>
          </a:xfrm>
        </p:spPr>
        <p:txBody>
          <a:bodyPr>
            <a:noAutofit/>
          </a:bodyPr>
          <a:lstStyle/>
          <a:p>
            <a:r>
              <a:rPr lang="pl-PL" sz="2400" dirty="0"/>
              <a:t>Komunikacja międzyprocesowa przy użyciu FIFO </a:t>
            </a:r>
            <a:r>
              <a:rPr lang="pl-PL" sz="2400" dirty="0" smtClean="0"/>
              <a:t>– konsument (fifo4)</a:t>
            </a:r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52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836712"/>
            <a:ext cx="4104456" cy="50783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stdlib.h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string.h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fcntl.h</a:t>
            </a:r>
            <a:r>
              <a:rPr lang="pl-PL" dirty="0"/>
              <a:t>&gt;</a:t>
            </a:r>
          </a:p>
          <a:p>
            <a:r>
              <a:rPr lang="pl-PL" dirty="0">
                <a:solidFill>
                  <a:srgbClr val="FF0000"/>
                </a:solidFill>
              </a:rPr>
              <a:t>#</a:t>
            </a:r>
            <a:r>
              <a:rPr lang="pl-PL" dirty="0" err="1">
                <a:solidFill>
                  <a:srgbClr val="FF0000"/>
                </a:solidFill>
              </a:rPr>
              <a:t>include</a:t>
            </a:r>
            <a:r>
              <a:rPr lang="pl-PL" dirty="0">
                <a:solidFill>
                  <a:srgbClr val="FF0000"/>
                </a:solidFill>
              </a:rPr>
              <a:t> &lt;</a:t>
            </a:r>
            <a:r>
              <a:rPr lang="pl-PL" dirty="0" err="1">
                <a:solidFill>
                  <a:srgbClr val="FF0000"/>
                </a:solidFill>
              </a:rPr>
              <a:t>limits.h</a:t>
            </a:r>
            <a:r>
              <a:rPr lang="pl-PL" dirty="0">
                <a:solidFill>
                  <a:srgbClr val="FF0000"/>
                </a:solidFill>
              </a:rPr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types.h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stat.h</a:t>
            </a:r>
            <a:r>
              <a:rPr lang="pl-PL" dirty="0"/>
              <a:t>&gt;</a:t>
            </a:r>
          </a:p>
          <a:p>
            <a:r>
              <a:rPr lang="pl-PL" dirty="0">
                <a:solidFill>
                  <a:srgbClr val="FF0000"/>
                </a:solidFill>
              </a:rPr>
              <a:t>#</a:t>
            </a:r>
            <a:r>
              <a:rPr lang="pl-PL" dirty="0" err="1">
                <a:solidFill>
                  <a:srgbClr val="FF0000"/>
                </a:solidFill>
              </a:rPr>
              <a:t>define</a:t>
            </a:r>
            <a:r>
              <a:rPr lang="pl-PL" dirty="0">
                <a:solidFill>
                  <a:srgbClr val="FF0000"/>
                </a:solidFill>
              </a:rPr>
              <a:t> FIFO_NAME “/</a:t>
            </a:r>
            <a:r>
              <a:rPr lang="pl-PL" dirty="0" err="1">
                <a:solidFill>
                  <a:srgbClr val="FF0000"/>
                </a:solidFill>
              </a:rPr>
              <a:t>tmp</a:t>
            </a:r>
            <a:r>
              <a:rPr lang="pl-PL" dirty="0">
                <a:solidFill>
                  <a:srgbClr val="FF0000"/>
                </a:solidFill>
              </a:rPr>
              <a:t>/</a:t>
            </a:r>
            <a:r>
              <a:rPr lang="pl-PL" dirty="0" err="1">
                <a:solidFill>
                  <a:srgbClr val="FF0000"/>
                </a:solidFill>
              </a:rPr>
              <a:t>my_fifo</a:t>
            </a:r>
            <a:r>
              <a:rPr lang="pl-PL" dirty="0">
                <a:solidFill>
                  <a:srgbClr val="FF0000"/>
                </a:solidFill>
              </a:rPr>
              <a:t>”</a:t>
            </a:r>
          </a:p>
          <a:p>
            <a:r>
              <a:rPr lang="pl-PL" dirty="0"/>
              <a:t>#</a:t>
            </a:r>
            <a:r>
              <a:rPr lang="pl-PL" dirty="0" err="1"/>
              <a:t>define</a:t>
            </a:r>
            <a:r>
              <a:rPr lang="pl-PL" dirty="0"/>
              <a:t> BUFFER_SIZE PIPE_BUF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 smtClean="0"/>
              <a:t>{ 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pipe_fd</a:t>
            </a:r>
            <a:r>
              <a:rPr lang="pl-PL" dirty="0" smtClean="0"/>
              <a:t>;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/>
              <a:t>res;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open_mode</a:t>
            </a:r>
            <a:r>
              <a:rPr lang="pl-PL" dirty="0"/>
              <a:t> = O_RDONLY;</a:t>
            </a:r>
          </a:p>
          <a:p>
            <a:r>
              <a:rPr lang="pl-PL" dirty="0" smtClean="0"/>
              <a:t>    char </a:t>
            </a:r>
            <a:r>
              <a:rPr lang="pl-PL" dirty="0" err="1"/>
              <a:t>buffer</a:t>
            </a:r>
            <a:r>
              <a:rPr lang="pl-PL" dirty="0"/>
              <a:t>[BUFFER_SIZE + 1];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bytes_read</a:t>
            </a:r>
            <a:r>
              <a:rPr lang="pl-PL" dirty="0"/>
              <a:t> = 0;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memset</a:t>
            </a:r>
            <a:r>
              <a:rPr lang="pl-PL" dirty="0" smtClean="0"/>
              <a:t>(</a:t>
            </a:r>
            <a:r>
              <a:rPr lang="pl-PL" dirty="0" err="1" smtClean="0"/>
              <a:t>buffer</a:t>
            </a:r>
            <a:r>
              <a:rPr lang="pl-PL" dirty="0"/>
              <a:t>, ‘\0’, </a:t>
            </a:r>
            <a:r>
              <a:rPr lang="pl-PL" dirty="0" err="1"/>
              <a:t>sizeof</a:t>
            </a:r>
            <a:r>
              <a:rPr lang="pl-PL" dirty="0"/>
              <a:t>(</a:t>
            </a:r>
            <a:r>
              <a:rPr lang="pl-PL" dirty="0" err="1"/>
              <a:t>buffer</a:t>
            </a:r>
            <a:r>
              <a:rPr lang="pl-PL" dirty="0"/>
              <a:t>));</a:t>
            </a:r>
          </a:p>
          <a:p>
            <a:r>
              <a:rPr lang="pl-PL" dirty="0" smtClean="0"/>
              <a:t>    </a:t>
            </a:r>
            <a:r>
              <a:rPr lang="en-US" dirty="0" err="1" smtClean="0"/>
              <a:t>printf</a:t>
            </a:r>
            <a:r>
              <a:rPr lang="en-US" dirty="0"/>
              <a:t>(“Process %d opening FIFO </a:t>
            </a:r>
            <a:r>
              <a:rPr lang="pl-PL" dirty="0" smtClean="0"/>
              <a:t>     </a:t>
            </a:r>
          </a:p>
          <a:p>
            <a:r>
              <a:rPr lang="pl-PL" dirty="0"/>
              <a:t> </a:t>
            </a:r>
            <a:r>
              <a:rPr lang="pl-PL" dirty="0" smtClean="0"/>
              <a:t>   </a:t>
            </a:r>
            <a:r>
              <a:rPr lang="en-US" dirty="0" smtClean="0"/>
              <a:t>O_RDONLY\n</a:t>
            </a:r>
            <a:r>
              <a:rPr lang="en-US" dirty="0"/>
              <a:t>”, </a:t>
            </a:r>
            <a:r>
              <a:rPr lang="en-US" dirty="0" err="1"/>
              <a:t>getpid</a:t>
            </a:r>
            <a:r>
              <a:rPr lang="en-US" dirty="0" smtClean="0"/>
              <a:t>());</a:t>
            </a:r>
            <a:endParaRPr lang="en-US" dirty="0"/>
          </a:p>
        </p:txBody>
      </p:sp>
      <p:sp>
        <p:nvSpPr>
          <p:cNvPr id="8" name="Prostokąt 7"/>
          <p:cNvSpPr/>
          <p:nvPr/>
        </p:nvSpPr>
        <p:spPr>
          <a:xfrm>
            <a:off x="4644008" y="836712"/>
            <a:ext cx="4104456" cy="53553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smtClean="0"/>
              <a:t>    </a:t>
            </a:r>
            <a:r>
              <a:rPr lang="pl-PL" dirty="0" err="1" smtClean="0">
                <a:solidFill>
                  <a:srgbClr val="FF0000"/>
                </a:solidFill>
              </a:rPr>
              <a:t>pipe_fd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open(FIFO_NAME, 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</a:rPr>
              <a:t>                                </a:t>
            </a:r>
            <a:r>
              <a:rPr lang="pl-PL" dirty="0" err="1" smtClean="0">
                <a:solidFill>
                  <a:srgbClr val="FF0000"/>
                </a:solidFill>
              </a:rPr>
              <a:t>open_mode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/>
              <a:t>printf</a:t>
            </a:r>
            <a:r>
              <a:rPr lang="en-US" dirty="0"/>
              <a:t>(“Process %d result %d\n”,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                             </a:t>
            </a:r>
            <a:r>
              <a:rPr lang="en-US" dirty="0" err="1" smtClean="0"/>
              <a:t>getpid</a:t>
            </a:r>
            <a:r>
              <a:rPr lang="en-US" dirty="0"/>
              <a:t>(), </a:t>
            </a:r>
            <a:r>
              <a:rPr lang="en-US" dirty="0" err="1"/>
              <a:t>pipe_fd</a:t>
            </a:r>
            <a:r>
              <a:rPr lang="en-US" dirty="0"/>
              <a:t>);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/>
              <a:t>(</a:t>
            </a:r>
            <a:r>
              <a:rPr lang="pl-PL" dirty="0" err="1"/>
              <a:t>pipe_fd</a:t>
            </a:r>
            <a:r>
              <a:rPr lang="pl-PL" dirty="0"/>
              <a:t> != -1)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  {</a:t>
            </a:r>
            <a:r>
              <a:rPr lang="pl-PL" dirty="0"/>
              <a:t> </a:t>
            </a:r>
            <a:r>
              <a:rPr lang="pl-PL" dirty="0" smtClean="0"/>
              <a:t> do </a:t>
            </a:r>
          </a:p>
          <a:p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</a:rPr>
              <a:t>      {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</a:rPr>
              <a:t>  res </a:t>
            </a:r>
            <a:r>
              <a:rPr lang="pl-PL" dirty="0">
                <a:solidFill>
                  <a:srgbClr val="FF0000"/>
                </a:solidFill>
              </a:rPr>
              <a:t>= </a:t>
            </a:r>
            <a:r>
              <a:rPr lang="pl-PL" dirty="0" err="1">
                <a:solidFill>
                  <a:srgbClr val="FF0000"/>
                </a:solidFill>
              </a:rPr>
              <a:t>read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pipe_fd</a:t>
            </a:r>
            <a:r>
              <a:rPr lang="pl-PL" dirty="0">
                <a:solidFill>
                  <a:srgbClr val="FF0000"/>
                </a:solidFill>
              </a:rPr>
              <a:t>, </a:t>
            </a:r>
            <a:r>
              <a:rPr lang="pl-PL" dirty="0" err="1">
                <a:solidFill>
                  <a:srgbClr val="FF0000"/>
                </a:solidFill>
              </a:rPr>
              <a:t>buffer</a:t>
            </a:r>
            <a:r>
              <a:rPr lang="pl-PL" dirty="0">
                <a:solidFill>
                  <a:srgbClr val="FF0000"/>
                </a:solidFill>
              </a:rPr>
              <a:t>, 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</a:rPr>
              <a:t>                                     BUFFER_SIZE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smtClean="0"/>
              <a:t>           </a:t>
            </a:r>
            <a:r>
              <a:rPr lang="pl-PL" dirty="0" err="1" smtClean="0"/>
              <a:t>bytes_read</a:t>
            </a:r>
            <a:r>
              <a:rPr lang="pl-PL" dirty="0" smtClean="0"/>
              <a:t> </a:t>
            </a:r>
            <a:r>
              <a:rPr lang="pl-PL" dirty="0"/>
              <a:t>+= res;</a:t>
            </a:r>
          </a:p>
          <a:p>
            <a:r>
              <a:rPr lang="pl-PL" dirty="0" smtClean="0"/>
              <a:t>        } </a:t>
            </a:r>
            <a:r>
              <a:rPr lang="pl-PL" dirty="0" err="1"/>
              <a:t>while</a:t>
            </a:r>
            <a:r>
              <a:rPr lang="pl-PL" dirty="0"/>
              <a:t> (res &gt; 0);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       (</a:t>
            </a:r>
            <a:r>
              <a:rPr lang="pl-PL" dirty="0" err="1">
                <a:solidFill>
                  <a:srgbClr val="FF0000"/>
                </a:solidFill>
              </a:rPr>
              <a:t>void</a:t>
            </a:r>
            <a:r>
              <a:rPr lang="pl-PL" dirty="0">
                <a:solidFill>
                  <a:srgbClr val="FF0000"/>
                </a:solidFill>
              </a:rPr>
              <a:t>)</a:t>
            </a:r>
            <a:r>
              <a:rPr lang="pl-PL" dirty="0" err="1">
                <a:solidFill>
                  <a:srgbClr val="FF0000"/>
                </a:solidFill>
              </a:rPr>
              <a:t>close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pipe_fd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    </a:t>
            </a:r>
            <a:r>
              <a:rPr lang="pl-PL" dirty="0" smtClean="0"/>
              <a:t>}</a:t>
            </a:r>
            <a:endParaRPr lang="pl-PL" dirty="0"/>
          </a:p>
          <a:p>
            <a:r>
              <a:rPr lang="pl-PL" dirty="0" smtClean="0"/>
              <a:t>    </a:t>
            </a:r>
            <a:r>
              <a:rPr lang="pl-PL" dirty="0" err="1" smtClean="0"/>
              <a:t>else</a:t>
            </a:r>
            <a:r>
              <a:rPr lang="pl-PL" dirty="0" smtClean="0"/>
              <a:t> </a:t>
            </a:r>
          </a:p>
          <a:p>
            <a:r>
              <a:rPr lang="pl-PL" dirty="0"/>
              <a:t> </a:t>
            </a:r>
            <a:r>
              <a:rPr lang="pl-PL" dirty="0" smtClean="0"/>
              <a:t>   {</a:t>
            </a:r>
            <a:r>
              <a:rPr lang="pl-PL" dirty="0"/>
              <a:t> </a:t>
            </a:r>
            <a:r>
              <a:rPr lang="pl-PL" dirty="0" smtClean="0"/>
              <a:t>  </a:t>
            </a:r>
            <a:r>
              <a:rPr lang="pl-PL" dirty="0" err="1" smtClean="0"/>
              <a:t>exit</a:t>
            </a:r>
            <a:r>
              <a:rPr lang="pl-PL" dirty="0" smtClean="0"/>
              <a:t>(EXIT_FAILURE</a:t>
            </a:r>
            <a:r>
              <a:rPr lang="pl-PL" dirty="0"/>
              <a:t>);</a:t>
            </a:r>
          </a:p>
          <a:p>
            <a:r>
              <a:rPr lang="pl-PL" dirty="0" smtClean="0"/>
              <a:t>    }</a:t>
            </a:r>
            <a:endParaRPr lang="pl-PL" dirty="0"/>
          </a:p>
          <a:p>
            <a:r>
              <a:rPr lang="pl-PL" dirty="0" smtClean="0"/>
              <a:t>    </a:t>
            </a:r>
            <a:r>
              <a:rPr lang="en-US" dirty="0" err="1" smtClean="0"/>
              <a:t>printf</a:t>
            </a:r>
            <a:r>
              <a:rPr lang="en-US" dirty="0"/>
              <a:t>(“Process %d finished, %d bytes </a:t>
            </a:r>
            <a:r>
              <a:rPr lang="pl-PL" dirty="0" smtClean="0"/>
              <a:t>  </a:t>
            </a:r>
          </a:p>
          <a:p>
            <a:r>
              <a:rPr lang="pl-PL" dirty="0"/>
              <a:t> </a:t>
            </a:r>
            <a:r>
              <a:rPr lang="pl-PL" dirty="0" smtClean="0"/>
              <a:t>   </a:t>
            </a:r>
            <a:r>
              <a:rPr lang="en-US" dirty="0" smtClean="0"/>
              <a:t>read\n</a:t>
            </a:r>
            <a:r>
              <a:rPr lang="en-US" dirty="0"/>
              <a:t>”, </a:t>
            </a:r>
            <a:r>
              <a:rPr lang="en-US" dirty="0" err="1"/>
              <a:t>getpid</a:t>
            </a:r>
            <a:r>
              <a:rPr lang="en-US" dirty="0"/>
              <a:t>(), </a:t>
            </a:r>
            <a:r>
              <a:rPr lang="en-US" dirty="0" err="1"/>
              <a:t>bytes_read</a:t>
            </a:r>
            <a:r>
              <a:rPr lang="en-US" dirty="0"/>
              <a:t>);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exit</a:t>
            </a:r>
            <a:r>
              <a:rPr lang="pl-PL" dirty="0" smtClean="0"/>
              <a:t>(EXIT_SUCCESS</a:t>
            </a:r>
            <a:r>
              <a:rPr lang="pl-PL" dirty="0"/>
              <a:t>);</a:t>
            </a:r>
          </a:p>
          <a:p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70625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90066"/>
          </a:xfrm>
        </p:spPr>
        <p:txBody>
          <a:bodyPr>
            <a:noAutofit/>
          </a:bodyPr>
          <a:lstStyle/>
          <a:p>
            <a:r>
              <a:rPr lang="pl-PL" sz="2800" dirty="0" smtClean="0"/>
              <a:t>Przykładowy rezultat pracy podanych 2 programów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53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980727"/>
            <a:ext cx="4176464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</a:t>
            </a:r>
            <a:r>
              <a:rPr lang="pl-PL" dirty="0">
                <a:solidFill>
                  <a:srgbClr val="FF0000"/>
                </a:solidFill>
              </a:rPr>
              <a:t>./</a:t>
            </a:r>
            <a:r>
              <a:rPr lang="pl-PL" b="1" dirty="0">
                <a:solidFill>
                  <a:srgbClr val="FF0000"/>
                </a:solidFill>
              </a:rPr>
              <a:t>fifo3 &amp;</a:t>
            </a:r>
          </a:p>
          <a:p>
            <a:r>
              <a:rPr lang="pl-PL" dirty="0"/>
              <a:t>[1] 375</a:t>
            </a:r>
          </a:p>
          <a:p>
            <a:r>
              <a:rPr lang="en-US" dirty="0"/>
              <a:t>Process 375 opening FIFO O_WRONLY</a:t>
            </a:r>
          </a:p>
          <a:p>
            <a:r>
              <a:rPr lang="pl-PL" dirty="0"/>
              <a:t>$ </a:t>
            </a:r>
            <a:r>
              <a:rPr lang="pl-PL" b="1" dirty="0" err="1">
                <a:solidFill>
                  <a:srgbClr val="FF0000"/>
                </a:solidFill>
              </a:rPr>
              <a:t>time</a:t>
            </a:r>
            <a:r>
              <a:rPr lang="pl-PL" b="1" dirty="0">
                <a:solidFill>
                  <a:srgbClr val="FF0000"/>
                </a:solidFill>
              </a:rPr>
              <a:t> ./fifo4</a:t>
            </a:r>
          </a:p>
          <a:p>
            <a:r>
              <a:rPr lang="en-US" dirty="0"/>
              <a:t>Process 377 opening FIFO O_RDONLY</a:t>
            </a:r>
          </a:p>
          <a:p>
            <a:r>
              <a:rPr lang="pl-PL" dirty="0" err="1"/>
              <a:t>Process</a:t>
            </a:r>
            <a:r>
              <a:rPr lang="pl-PL" dirty="0"/>
              <a:t> 375 </a:t>
            </a:r>
            <a:r>
              <a:rPr lang="pl-PL" dirty="0" err="1"/>
              <a:t>result</a:t>
            </a:r>
            <a:r>
              <a:rPr lang="pl-PL" dirty="0"/>
              <a:t> 3</a:t>
            </a:r>
          </a:p>
          <a:p>
            <a:r>
              <a:rPr lang="pl-PL" dirty="0" err="1"/>
              <a:t>Process</a:t>
            </a:r>
            <a:r>
              <a:rPr lang="pl-PL" dirty="0"/>
              <a:t> 377 </a:t>
            </a:r>
            <a:r>
              <a:rPr lang="pl-PL" dirty="0" err="1"/>
              <a:t>result</a:t>
            </a:r>
            <a:r>
              <a:rPr lang="pl-PL" dirty="0"/>
              <a:t> 3</a:t>
            </a:r>
          </a:p>
          <a:p>
            <a:r>
              <a:rPr lang="pl-PL" dirty="0" err="1"/>
              <a:t>Process</a:t>
            </a:r>
            <a:r>
              <a:rPr lang="pl-PL" dirty="0"/>
              <a:t> 375 </a:t>
            </a:r>
            <a:r>
              <a:rPr lang="pl-PL" dirty="0" err="1"/>
              <a:t>finished</a:t>
            </a:r>
            <a:endParaRPr lang="pl-PL" dirty="0"/>
          </a:p>
          <a:p>
            <a:r>
              <a:rPr lang="en-US" dirty="0"/>
              <a:t>Process 377 finished, 10485760 bytes read</a:t>
            </a:r>
          </a:p>
          <a:p>
            <a:endParaRPr lang="pl-PL" dirty="0" smtClean="0"/>
          </a:p>
          <a:p>
            <a:r>
              <a:rPr lang="pl-PL" dirty="0" smtClean="0"/>
              <a:t>real 	0m0.053s</a:t>
            </a:r>
            <a:endParaRPr lang="pl-PL" dirty="0"/>
          </a:p>
          <a:p>
            <a:r>
              <a:rPr lang="pl-PL" dirty="0" err="1"/>
              <a:t>user</a:t>
            </a:r>
            <a:r>
              <a:rPr lang="pl-PL" dirty="0"/>
              <a:t> </a:t>
            </a:r>
            <a:r>
              <a:rPr lang="pl-PL" dirty="0" smtClean="0"/>
              <a:t>	0m0.020s</a:t>
            </a:r>
            <a:endParaRPr lang="pl-PL" dirty="0"/>
          </a:p>
          <a:p>
            <a:r>
              <a:rPr lang="pl-PL" dirty="0" err="1"/>
              <a:t>sys</a:t>
            </a:r>
            <a:r>
              <a:rPr lang="pl-PL" dirty="0"/>
              <a:t> </a:t>
            </a:r>
            <a:r>
              <a:rPr lang="pl-PL" dirty="0" smtClean="0"/>
              <a:t>	0m0.040s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[</a:t>
            </a:r>
            <a:r>
              <a:rPr lang="pl-PL" dirty="0"/>
              <a:t>1]+ </a:t>
            </a:r>
            <a:r>
              <a:rPr lang="pl-PL" dirty="0" err="1"/>
              <a:t>Done</a:t>
            </a:r>
            <a:r>
              <a:rPr lang="pl-PL" dirty="0"/>
              <a:t> fifo3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4788024" y="1412776"/>
            <a:ext cx="432143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Oba programy korzystają z FIFO w trybie </a:t>
            </a:r>
            <a:br>
              <a:rPr lang="pl-PL" dirty="0" smtClean="0"/>
            </a:br>
            <a:r>
              <a:rPr lang="pl-PL" dirty="0" smtClean="0"/>
              <a:t>blokującym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Najpierw uruchamiany jest producent,</a:t>
            </a:r>
            <a:br>
              <a:rPr lang="pl-PL" dirty="0" smtClean="0"/>
            </a:br>
            <a:r>
              <a:rPr lang="pl-PL" dirty="0" smtClean="0"/>
              <a:t>który blokuje się, czekając na otwarcie</a:t>
            </a:r>
            <a:br>
              <a:rPr lang="pl-PL" dirty="0" smtClean="0"/>
            </a:br>
            <a:r>
              <a:rPr lang="pl-PL" dirty="0" smtClean="0"/>
              <a:t>FIFO przez program odczytujący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Kiedy uruchomiony zostanie konsument, </a:t>
            </a:r>
            <a:br>
              <a:rPr lang="pl-PL" dirty="0" smtClean="0"/>
            </a:br>
            <a:r>
              <a:rPr lang="pl-PL" dirty="0" smtClean="0"/>
              <a:t>program zapisujący odblokowuje się </a:t>
            </a:r>
            <a:br>
              <a:rPr lang="pl-PL" dirty="0" smtClean="0"/>
            </a:br>
            <a:r>
              <a:rPr lang="pl-PL" dirty="0" smtClean="0"/>
              <a:t>i zaczyna wprowadzać dane do potoku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W tym samym czasie program </a:t>
            </a:r>
            <a:br>
              <a:rPr lang="pl-PL" dirty="0" smtClean="0"/>
            </a:br>
            <a:r>
              <a:rPr lang="pl-PL" dirty="0" smtClean="0"/>
              <a:t>odczytujący rozpoczyna czytanie</a:t>
            </a:r>
            <a:br>
              <a:rPr lang="pl-PL" dirty="0" smtClean="0"/>
            </a:br>
            <a:r>
              <a:rPr lang="pl-PL" dirty="0" smtClean="0"/>
              <a:t>danych z potoku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945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Synchronizacja i komunikacja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Poprawne zachowanie programu współbieżnego zależy od synchronizacji i komunikacji pomiędzy  procesami</a:t>
            </a:r>
            <a:endParaRPr lang="en-US" dirty="0" smtClean="0"/>
          </a:p>
          <a:p>
            <a:r>
              <a:rPr lang="pl-PL" b="1" dirty="0" smtClean="0"/>
              <a:t>Synchronizacja</a:t>
            </a:r>
            <a:r>
              <a:rPr lang="pl-PL" dirty="0" smtClean="0"/>
              <a:t> to wypełnienie ograniczeń dotyczących kolejności wykonywania pewnych akcji przez procesy (np. pewna akcja wykonywana przez jeden proces może nastąpić tylko wtedy, gdy pewna inna akcja została wykonana w innym procesie)</a:t>
            </a:r>
            <a:endParaRPr lang="en-US" dirty="0" smtClean="0"/>
          </a:p>
          <a:p>
            <a:r>
              <a:rPr lang="pl-PL" b="1" dirty="0" smtClean="0"/>
              <a:t>Komunikacja</a:t>
            </a:r>
            <a:r>
              <a:rPr lang="pl-PL" dirty="0" smtClean="0"/>
              <a:t> to przekazywanie informacji od jednego procesu do innego</a:t>
            </a:r>
            <a:endParaRPr lang="en-US" dirty="0" smtClean="0"/>
          </a:p>
          <a:p>
            <a:r>
              <a:rPr lang="pl-PL" dirty="0" smtClean="0"/>
              <a:t>Te dwa pojęcia są ze sobą „splecione” ponieważ komunikacja nie może się odbyć bez synchronizacji, a synchronizacja może być potraktowana jako komunikacja bez wymiany danych</a:t>
            </a:r>
            <a:endParaRPr lang="en-US" dirty="0" smtClean="0"/>
          </a:p>
          <a:p>
            <a:r>
              <a:rPr lang="pl-PL" dirty="0" smtClean="0"/>
              <a:t>Wymiana danych jest zwykle oparta na </a:t>
            </a:r>
            <a:r>
              <a:rPr lang="pl-PL" b="1" dirty="0" smtClean="0"/>
              <a:t>współdzieleniu zmiennych</a:t>
            </a:r>
            <a:r>
              <a:rPr lang="pl-PL" dirty="0" smtClean="0"/>
              <a:t> albo </a:t>
            </a:r>
            <a:r>
              <a:rPr lang="pl-PL" b="1" dirty="0" smtClean="0"/>
              <a:t>przekazywaniu wiadomości</a:t>
            </a:r>
            <a:r>
              <a:rPr lang="pl-PL" dirty="0" smtClean="0"/>
              <a:t> </a:t>
            </a:r>
            <a:endParaRPr lang="en-US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Wprowadzenie do prog. wspólbieżnego i rozproszonego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81-9530-4866-B2BD-B0392136AD4A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2812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 smtClean="0"/>
              <a:t>Proces</a:t>
            </a:r>
            <a:r>
              <a:rPr lang="pl-PL" dirty="0" smtClean="0"/>
              <a:t> to przestrzeń adresowa i pojedynczy wątek sterujący, który działa w tej przestrzeni, oraz potrzebne do tego zasoby systemowe</a:t>
            </a:r>
          </a:p>
          <a:p>
            <a:r>
              <a:rPr lang="pl-PL" dirty="0" smtClean="0"/>
              <a:t>Minimalne zasoby do wykonywania się procesu to:</a:t>
            </a:r>
          </a:p>
          <a:p>
            <a:pPr lvl="1"/>
            <a:r>
              <a:rPr lang="pl-PL" dirty="0" smtClean="0"/>
              <a:t>Procesor</a:t>
            </a:r>
          </a:p>
          <a:p>
            <a:pPr lvl="1"/>
            <a:r>
              <a:rPr lang="pl-PL" dirty="0" smtClean="0"/>
              <a:t>Pamięć</a:t>
            </a:r>
          </a:p>
          <a:p>
            <a:pPr lvl="1"/>
            <a:r>
              <a:rPr lang="pl-PL" dirty="0" smtClean="0"/>
              <a:t>Urządzenia wejścia-wyjścia</a:t>
            </a:r>
          </a:p>
          <a:p>
            <a:r>
              <a:rPr lang="pl-PL" dirty="0" smtClean="0"/>
              <a:t>W systemach wielozadaniowych w istocie każda instancja działającego programu jest procesem.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8378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Przypomnienie – uruchomienie procesu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Podczas uruchamiania programu w systemie operacyjnym następuje przeniesienie kodu programu z jakiegoś nośnika (najczęściej systemu plików) do pamięci operacyjnej. </a:t>
            </a:r>
          </a:p>
          <a:p>
            <a:r>
              <a:rPr lang="pl-PL" dirty="0" smtClean="0"/>
              <a:t>Kod programu jest „otaczany” pewnymi strukturami danych identyfikującymi go na czas wykonywania i zapewniającymi jego ochronę (tzw. blok kontrolny procesu). </a:t>
            </a:r>
          </a:p>
          <a:p>
            <a:r>
              <a:rPr lang="pl-PL" dirty="0" smtClean="0"/>
              <a:t>Następuje także powiązanie (planowanie przydziału) z programem zasobów systemu mikroprocesorowego, z których będzie korzystał. </a:t>
            </a:r>
          </a:p>
          <a:p>
            <a:r>
              <a:rPr lang="pl-PL" dirty="0" smtClean="0"/>
              <a:t>Zasobami przyszłego procesu są czas procesora, pamięć, system plików oraz urządzenia wejścia-wyjścia. Tak przygotowany do wykonywania program staje się </a:t>
            </a:r>
            <a:r>
              <a:rPr lang="pl-PL" b="1" dirty="0" smtClean="0"/>
              <a:t>procesem</a:t>
            </a:r>
            <a:r>
              <a:rPr lang="pl-PL" dirty="0" smtClean="0"/>
              <a:t>, który jest gotowy do wykonywania.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pl-PL" sz="2800" dirty="0" smtClean="0"/>
              <a:t>Przypomnienie – podstawowe stany procesu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3501008"/>
            <a:ext cx="8229600" cy="316835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 smtClean="0"/>
              <a:t>Utworzenie procesu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Proces żąda zasobu, który nie jest dostępny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Wystąpiło przerwanie (wywłaszczenie) lub proces zwolnił procesor dobrowolnie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Proces został wybrany do wykonywania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Potrzebny zasób został zwolniony (przerwanie </a:t>
            </a:r>
            <a:r>
              <a:rPr lang="pl-PL" dirty="0" err="1" smtClean="0"/>
              <a:t>wej</a:t>
            </a:r>
            <a:r>
              <a:rPr lang="pl-PL" dirty="0" smtClean="0"/>
              <a:t>/wyj lub inicjatywa bieżącego procesu)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Zakończenie procesu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096" y="1038225"/>
            <a:ext cx="55149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4499</Words>
  <Application>Microsoft Office PowerPoint</Application>
  <PresentationFormat>Pokaz na ekranie (4:3)</PresentationFormat>
  <Paragraphs>875</Paragraphs>
  <Slides>53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53</vt:i4>
      </vt:variant>
    </vt:vector>
  </HeadingPairs>
  <TitlesOfParts>
    <vt:vector size="54" baseType="lpstr">
      <vt:lpstr>Motyw pakietu Office</vt:lpstr>
      <vt:lpstr>Procesy i potoki</vt:lpstr>
      <vt:lpstr>Plan zajęć</vt:lpstr>
      <vt:lpstr>Zasady zaliczenia</vt:lpstr>
      <vt:lpstr>LITERATURA</vt:lpstr>
      <vt:lpstr>Co nas będzie interesowało?</vt:lpstr>
      <vt:lpstr>Synchronizacja i komunikacja</vt:lpstr>
      <vt:lpstr>Proces</vt:lpstr>
      <vt:lpstr>Przypomnienie – uruchomienie procesu</vt:lpstr>
      <vt:lpstr>Przypomnienie – podstawowe stany procesu</vt:lpstr>
      <vt:lpstr>Przypomnienie – struktury danych powiązane z procesem</vt:lpstr>
      <vt:lpstr>Przypomnienie – blok kontrolny procesu</vt:lpstr>
      <vt:lpstr>Drzewo procesów</vt:lpstr>
      <vt:lpstr>Polecenia Linux zarządzające procesami</vt:lpstr>
      <vt:lpstr>Interpretacja kolumn polecenia PS</vt:lpstr>
      <vt:lpstr>Funkcje informujące i zarządzające procesami</vt:lpstr>
      <vt:lpstr>Duplikowanie procesu (1)</vt:lpstr>
      <vt:lpstr>Duplikowanie procesu (2)</vt:lpstr>
      <vt:lpstr>Duplikowanie procesu – przykładowa aplikacja</vt:lpstr>
      <vt:lpstr>Rezultat działania programu</vt:lpstr>
      <vt:lpstr>Oczekiwanie na proces (1)</vt:lpstr>
      <vt:lpstr>Odczytywanie statusu przechwyconego przez funkcję wait</vt:lpstr>
      <vt:lpstr>Zastosowanie wait – przykładowa aplikacja</vt:lpstr>
      <vt:lpstr>Rezultat programu</vt:lpstr>
      <vt:lpstr>Procesy zombi</vt:lpstr>
      <vt:lpstr>Wprowadzenie procesu zombie – przykładowa aplikacja</vt:lpstr>
      <vt:lpstr>Oczekiwanie na określony proces</vt:lpstr>
      <vt:lpstr>Użycie fork do utworzenia 2 procesów potomnych</vt:lpstr>
      <vt:lpstr>Użycie fork do tworzenia kaskady procesów potomnych</vt:lpstr>
      <vt:lpstr>Pliki</vt:lpstr>
      <vt:lpstr>Specjalne pliki</vt:lpstr>
      <vt:lpstr>Podstawowe funkcje niskiego poziomu do obsługi plików i urządzeń</vt:lpstr>
      <vt:lpstr>Domyślne deskryptory plików</vt:lpstr>
      <vt:lpstr>write()</vt:lpstr>
      <vt:lpstr>read()</vt:lpstr>
      <vt:lpstr>open()</vt:lpstr>
      <vt:lpstr>close()/ ioctl()</vt:lpstr>
      <vt:lpstr>Przykład zastosowania</vt:lpstr>
      <vt:lpstr>Standardowa biblioteka wejścia-wyjścia - przypomnienie</vt:lpstr>
      <vt:lpstr>Definicja potoku</vt:lpstr>
      <vt:lpstr>Przykład do przetestowania potoków ustalonych z linii poleceń </vt:lpstr>
      <vt:lpstr>Funkcja pipe (potok nie nazwany)</vt:lpstr>
      <vt:lpstr>Pierwsze zastosowanie funkcji pipe</vt:lpstr>
      <vt:lpstr>Potoki i fork</vt:lpstr>
      <vt:lpstr>Jak to działa?</vt:lpstr>
      <vt:lpstr>Czytanie zamkniętych potoków</vt:lpstr>
      <vt:lpstr>Zamykanie nienazwanych potoków - przykład</vt:lpstr>
      <vt:lpstr>Nazwane potoki: FIFO</vt:lpstr>
      <vt:lpstr>Tworzenie nazwanego potoku</vt:lpstr>
      <vt:lpstr>Otwieranie FIFO funkcją open</vt:lpstr>
      <vt:lpstr>FIFO: odczyt i zapis</vt:lpstr>
      <vt:lpstr>Komunikacja międzyprocesowa przy użyciu FIFO – producent (fifo3)</vt:lpstr>
      <vt:lpstr>Komunikacja międzyprocesowa przy użyciu FIFO – konsument (fifo4)</vt:lpstr>
      <vt:lpstr>Przykładowy rezultat pracy podanych 2 programów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Procesy i sygnały</dc:title>
  <dc:creator>KIA</dc:creator>
  <cp:lastModifiedBy>ssamolej</cp:lastModifiedBy>
  <cp:revision>80</cp:revision>
  <dcterms:created xsi:type="dcterms:W3CDTF">2013-03-06T11:04:46Z</dcterms:created>
  <dcterms:modified xsi:type="dcterms:W3CDTF">2016-02-14T19:13:12Z</dcterms:modified>
</cp:coreProperties>
</file>