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92" r:id="rId3"/>
    <p:sldId id="293" r:id="rId4"/>
    <p:sldId id="286" r:id="rId5"/>
    <p:sldId id="258" r:id="rId6"/>
    <p:sldId id="257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83" r:id="rId26"/>
    <p:sldId id="270" r:id="rId27"/>
    <p:sldId id="271" r:id="rId28"/>
    <p:sldId id="302" r:id="rId29"/>
    <p:sldId id="303" r:id="rId30"/>
    <p:sldId id="304" r:id="rId31"/>
    <p:sldId id="272" r:id="rId32"/>
    <p:sldId id="273" r:id="rId33"/>
    <p:sldId id="274" r:id="rId34"/>
    <p:sldId id="275" r:id="rId35"/>
    <p:sldId id="284" r:id="rId36"/>
    <p:sldId id="277" r:id="rId37"/>
    <p:sldId id="309" r:id="rId38"/>
    <p:sldId id="278" r:id="rId39"/>
    <p:sldId id="279" r:id="rId40"/>
    <p:sldId id="305" r:id="rId41"/>
    <p:sldId id="280" r:id="rId42"/>
    <p:sldId id="306" r:id="rId43"/>
    <p:sldId id="281" r:id="rId44"/>
    <p:sldId id="307" r:id="rId45"/>
    <p:sldId id="308" r:id="rId46"/>
    <p:sldId id="288" r:id="rId47"/>
    <p:sldId id="289" r:id="rId48"/>
    <p:sldId id="282" r:id="rId49"/>
    <p:sldId id="291" r:id="rId5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EE6BD-8B62-4284-8DFE-E7D2E1691EDE}" v="3" dt="2022-02-23T21:00:42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0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awomir Samolej" userId="7d356f3593a961e4" providerId="LiveId" clId="{FA0A5FA7-94D9-4885-9300-A83565963325}"/>
    <pc:docChg chg="undo custSel addSld delSld modSld">
      <pc:chgData name="Slawomir Samolej" userId="7d356f3593a961e4" providerId="LiveId" clId="{FA0A5FA7-94D9-4885-9300-A83565963325}" dt="2022-01-02T15:01:21.838" v="2239" actId="14100"/>
      <pc:docMkLst>
        <pc:docMk/>
      </pc:docMkLst>
      <pc:sldChg chg="modSp mod">
        <pc:chgData name="Slawomir Samolej" userId="7d356f3593a961e4" providerId="LiveId" clId="{FA0A5FA7-94D9-4885-9300-A83565963325}" dt="2022-01-02T10:52:27.001" v="0" actId="6549"/>
        <pc:sldMkLst>
          <pc:docMk/>
          <pc:sldMk cId="0" sldId="256"/>
        </pc:sldMkLst>
        <pc:spChg chg="mod">
          <ac:chgData name="Slawomir Samolej" userId="7d356f3593a961e4" providerId="LiveId" clId="{FA0A5FA7-94D9-4885-9300-A83565963325}" dt="2022-01-02T10:52:27.001" v="0" actId="6549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Slawomir Samolej" userId="7d356f3593a961e4" providerId="LiveId" clId="{FA0A5FA7-94D9-4885-9300-A83565963325}" dt="2022-01-02T14:40:33.685" v="1706" actId="1076"/>
        <pc:sldMkLst>
          <pc:docMk/>
          <pc:sldMk cId="0" sldId="260"/>
        </pc:sldMkLst>
        <pc:picChg chg="mod">
          <ac:chgData name="Slawomir Samolej" userId="7d356f3593a961e4" providerId="LiveId" clId="{FA0A5FA7-94D9-4885-9300-A83565963325}" dt="2022-01-02T14:40:33.685" v="1706" actId="1076"/>
          <ac:picMkLst>
            <pc:docMk/>
            <pc:sldMk cId="0" sldId="260"/>
            <ac:picMk id="4098" creationId="{00000000-0000-0000-0000-000000000000}"/>
          </ac:picMkLst>
        </pc:picChg>
      </pc:sldChg>
      <pc:sldChg chg="addSp modSp mod">
        <pc:chgData name="Slawomir Samolej" userId="7d356f3593a961e4" providerId="LiveId" clId="{FA0A5FA7-94D9-4885-9300-A83565963325}" dt="2022-01-02T14:45:51.634" v="1771" actId="404"/>
        <pc:sldMkLst>
          <pc:docMk/>
          <pc:sldMk cId="0" sldId="261"/>
        </pc:sldMkLst>
        <pc:spChg chg="mod">
          <ac:chgData name="Slawomir Samolej" userId="7d356f3593a961e4" providerId="LiveId" clId="{FA0A5FA7-94D9-4885-9300-A83565963325}" dt="2022-01-02T14:45:27.627" v="1763" actId="14100"/>
          <ac:spMkLst>
            <pc:docMk/>
            <pc:sldMk cId="0" sldId="261"/>
            <ac:spMk id="2" creationId="{00000000-0000-0000-0000-000000000000}"/>
          </ac:spMkLst>
        </pc:spChg>
        <pc:spChg chg="add mod">
          <ac:chgData name="Slawomir Samolej" userId="7d356f3593a961e4" providerId="LiveId" clId="{FA0A5FA7-94D9-4885-9300-A83565963325}" dt="2022-01-02T14:45:51.634" v="1771" actId="404"/>
          <ac:spMkLst>
            <pc:docMk/>
            <pc:sldMk cId="0" sldId="261"/>
            <ac:spMk id="3" creationId="{D00BF8EA-2116-453E-9240-E7E13DDD44EB}"/>
          </ac:spMkLst>
        </pc:spChg>
        <pc:picChg chg="mod">
          <ac:chgData name="Slawomir Samolej" userId="7d356f3593a961e4" providerId="LiveId" clId="{FA0A5FA7-94D9-4885-9300-A83565963325}" dt="2022-01-02T14:45:30.530" v="1765" actId="14100"/>
          <ac:picMkLst>
            <pc:docMk/>
            <pc:sldMk cId="0" sldId="261"/>
            <ac:picMk id="5122" creationId="{00000000-0000-0000-0000-000000000000}"/>
          </ac:picMkLst>
        </pc:picChg>
      </pc:sldChg>
      <pc:sldChg chg="addSp modSp mod">
        <pc:chgData name="Slawomir Samolej" userId="7d356f3593a961e4" providerId="LiveId" clId="{FA0A5FA7-94D9-4885-9300-A83565963325}" dt="2022-01-02T14:53:39.474" v="1957" actId="1076"/>
        <pc:sldMkLst>
          <pc:docMk/>
          <pc:sldMk cId="0" sldId="262"/>
        </pc:sldMkLst>
        <pc:spChg chg="mod">
          <ac:chgData name="Slawomir Samolej" userId="7d356f3593a961e4" providerId="LiveId" clId="{FA0A5FA7-94D9-4885-9300-A83565963325}" dt="2022-01-02T14:47:38.185" v="1778" actId="1076"/>
          <ac:spMkLst>
            <pc:docMk/>
            <pc:sldMk cId="0" sldId="262"/>
            <ac:spMk id="2" creationId="{00000000-0000-0000-0000-000000000000}"/>
          </ac:spMkLst>
        </pc:spChg>
        <pc:spChg chg="add mod">
          <ac:chgData name="Slawomir Samolej" userId="7d356f3593a961e4" providerId="LiveId" clId="{FA0A5FA7-94D9-4885-9300-A83565963325}" dt="2022-01-02T14:53:39.474" v="1957" actId="1076"/>
          <ac:spMkLst>
            <pc:docMk/>
            <pc:sldMk cId="0" sldId="262"/>
            <ac:spMk id="3" creationId="{E34A90B8-C76F-4047-9F20-E0908D9D3CA8}"/>
          </ac:spMkLst>
        </pc:spChg>
        <pc:picChg chg="mod">
          <ac:chgData name="Slawomir Samolej" userId="7d356f3593a961e4" providerId="LiveId" clId="{FA0A5FA7-94D9-4885-9300-A83565963325}" dt="2022-01-02T14:47:35.326" v="1777" actId="14100"/>
          <ac:picMkLst>
            <pc:docMk/>
            <pc:sldMk cId="0" sldId="262"/>
            <ac:picMk id="6147" creationId="{00000000-0000-0000-0000-000000000000}"/>
          </ac:picMkLst>
        </pc:picChg>
      </pc:sldChg>
      <pc:sldChg chg="addSp modSp mod">
        <pc:chgData name="Slawomir Samolej" userId="7d356f3593a961e4" providerId="LiveId" clId="{FA0A5FA7-94D9-4885-9300-A83565963325}" dt="2022-01-02T14:57:12.764" v="2008" actId="1076"/>
        <pc:sldMkLst>
          <pc:docMk/>
          <pc:sldMk cId="0" sldId="263"/>
        </pc:sldMkLst>
        <pc:spChg chg="add mod">
          <ac:chgData name="Slawomir Samolej" userId="7d356f3593a961e4" providerId="LiveId" clId="{FA0A5FA7-94D9-4885-9300-A83565963325}" dt="2022-01-02T14:57:09.301" v="2007" actId="1076"/>
          <ac:spMkLst>
            <pc:docMk/>
            <pc:sldMk cId="0" sldId="263"/>
            <ac:spMk id="3" creationId="{AF97FB9D-DA28-4CBB-AE9F-B758C5F364F5}"/>
          </ac:spMkLst>
        </pc:spChg>
        <pc:picChg chg="mod">
          <ac:chgData name="Slawomir Samolej" userId="7d356f3593a961e4" providerId="LiveId" clId="{FA0A5FA7-94D9-4885-9300-A83565963325}" dt="2022-01-02T14:57:12.764" v="2008" actId="1076"/>
          <ac:picMkLst>
            <pc:docMk/>
            <pc:sldMk cId="0" sldId="263"/>
            <ac:picMk id="7170" creationId="{00000000-0000-0000-0000-000000000000}"/>
          </ac:picMkLst>
        </pc:picChg>
      </pc:sldChg>
      <pc:sldChg chg="addSp modSp mod">
        <pc:chgData name="Slawomir Samolej" userId="7d356f3593a961e4" providerId="LiveId" clId="{FA0A5FA7-94D9-4885-9300-A83565963325}" dt="2022-01-02T15:01:21.838" v="2239" actId="14100"/>
        <pc:sldMkLst>
          <pc:docMk/>
          <pc:sldMk cId="0" sldId="264"/>
        </pc:sldMkLst>
        <pc:spChg chg="mod">
          <ac:chgData name="Slawomir Samolej" userId="7d356f3593a961e4" providerId="LiveId" clId="{FA0A5FA7-94D9-4885-9300-A83565963325}" dt="2022-01-02T14:58:34.094" v="2017" actId="20577"/>
          <ac:spMkLst>
            <pc:docMk/>
            <pc:sldMk cId="0" sldId="264"/>
            <ac:spMk id="2" creationId="{00000000-0000-0000-0000-000000000000}"/>
          </ac:spMkLst>
        </pc:spChg>
        <pc:spChg chg="add mod">
          <ac:chgData name="Slawomir Samolej" userId="7d356f3593a961e4" providerId="LiveId" clId="{FA0A5FA7-94D9-4885-9300-A83565963325}" dt="2022-01-02T15:01:21.838" v="2239" actId="14100"/>
          <ac:spMkLst>
            <pc:docMk/>
            <pc:sldMk cId="0" sldId="264"/>
            <ac:spMk id="3" creationId="{8F573A22-62C8-4D7D-A08A-A32627B9F399}"/>
          </ac:spMkLst>
        </pc:spChg>
        <pc:picChg chg="mod">
          <ac:chgData name="Slawomir Samolej" userId="7d356f3593a961e4" providerId="LiveId" clId="{FA0A5FA7-94D9-4885-9300-A83565963325}" dt="2022-01-02T14:58:31.939" v="2015" actId="1076"/>
          <ac:picMkLst>
            <pc:docMk/>
            <pc:sldMk cId="0" sldId="264"/>
            <ac:picMk id="8194" creationId="{00000000-0000-0000-0000-000000000000}"/>
          </ac:picMkLst>
        </pc:picChg>
      </pc:sldChg>
      <pc:sldChg chg="modSp mod">
        <pc:chgData name="Slawomir Samolej" userId="7d356f3593a961e4" providerId="LiveId" clId="{FA0A5FA7-94D9-4885-9300-A83565963325}" dt="2022-01-02T11:35:40.610" v="1171" actId="20577"/>
        <pc:sldMkLst>
          <pc:docMk/>
          <pc:sldMk cId="0" sldId="286"/>
        </pc:sldMkLst>
        <pc:spChg chg="mod">
          <ac:chgData name="Slawomir Samolej" userId="7d356f3593a961e4" providerId="LiveId" clId="{FA0A5FA7-94D9-4885-9300-A83565963325}" dt="2022-01-02T11:35:40.610" v="1171" actId="20577"/>
          <ac:spMkLst>
            <pc:docMk/>
            <pc:sldMk cId="0" sldId="286"/>
            <ac:spMk id="3" creationId="{00000000-0000-0000-0000-000000000000}"/>
          </ac:spMkLst>
        </pc:spChg>
      </pc:sldChg>
      <pc:sldChg chg="del">
        <pc:chgData name="Slawomir Samolej" userId="7d356f3593a961e4" providerId="LiveId" clId="{FA0A5FA7-94D9-4885-9300-A83565963325}" dt="2022-01-02T11:28:27.059" v="624" actId="2696"/>
        <pc:sldMkLst>
          <pc:docMk/>
          <pc:sldMk cId="0" sldId="287"/>
        </pc:sldMkLst>
      </pc:sldChg>
      <pc:sldChg chg="modSp new mod">
        <pc:chgData name="Slawomir Samolej" userId="7d356f3593a961e4" providerId="LiveId" clId="{FA0A5FA7-94D9-4885-9300-A83565963325}" dt="2022-01-02T10:55:39.773" v="58" actId="20577"/>
        <pc:sldMkLst>
          <pc:docMk/>
          <pc:sldMk cId="3253322466" sldId="292"/>
        </pc:sldMkLst>
        <pc:spChg chg="mod">
          <ac:chgData name="Slawomir Samolej" userId="7d356f3593a961e4" providerId="LiveId" clId="{FA0A5FA7-94D9-4885-9300-A83565963325}" dt="2022-01-02T10:53:56.262" v="10" actId="20577"/>
          <ac:spMkLst>
            <pc:docMk/>
            <pc:sldMk cId="3253322466" sldId="292"/>
            <ac:spMk id="2" creationId="{61FE5F31-D538-46AC-8F80-06A12B8931AF}"/>
          </ac:spMkLst>
        </pc:spChg>
        <pc:spChg chg="mod">
          <ac:chgData name="Slawomir Samolej" userId="7d356f3593a961e4" providerId="LiveId" clId="{FA0A5FA7-94D9-4885-9300-A83565963325}" dt="2022-01-02T10:55:39.773" v="58" actId="20577"/>
          <ac:spMkLst>
            <pc:docMk/>
            <pc:sldMk cId="3253322466" sldId="292"/>
            <ac:spMk id="3" creationId="{E3B4599C-D03F-4654-B3CF-D85B1B281059}"/>
          </ac:spMkLst>
        </pc:spChg>
      </pc:sldChg>
      <pc:sldChg chg="modSp new mod">
        <pc:chgData name="Slawomir Samolej" userId="7d356f3593a961e4" providerId="LiveId" clId="{FA0A5FA7-94D9-4885-9300-A83565963325}" dt="2022-01-02T11:28:16.397" v="623" actId="20577"/>
        <pc:sldMkLst>
          <pc:docMk/>
          <pc:sldMk cId="1851086925" sldId="293"/>
        </pc:sldMkLst>
        <pc:spChg chg="mod">
          <ac:chgData name="Slawomir Samolej" userId="7d356f3593a961e4" providerId="LiveId" clId="{FA0A5FA7-94D9-4885-9300-A83565963325}" dt="2022-01-02T11:00:30.343" v="320" actId="20577"/>
          <ac:spMkLst>
            <pc:docMk/>
            <pc:sldMk cId="1851086925" sldId="293"/>
            <ac:spMk id="2" creationId="{1FF124D2-BA4B-4700-AFC6-129F037E18B8}"/>
          </ac:spMkLst>
        </pc:spChg>
        <pc:spChg chg="mod">
          <ac:chgData name="Slawomir Samolej" userId="7d356f3593a961e4" providerId="LiveId" clId="{FA0A5FA7-94D9-4885-9300-A83565963325}" dt="2022-01-02T11:28:16.397" v="623" actId="20577"/>
          <ac:spMkLst>
            <pc:docMk/>
            <pc:sldMk cId="1851086925" sldId="293"/>
            <ac:spMk id="3" creationId="{844E0F48-549E-46DF-A9DE-AEA323FCFEF0}"/>
          </ac:spMkLst>
        </pc:spChg>
      </pc:sldChg>
      <pc:sldChg chg="modSp new mod">
        <pc:chgData name="Slawomir Samolej" userId="7d356f3593a961e4" providerId="LiveId" clId="{FA0A5FA7-94D9-4885-9300-A83565963325}" dt="2022-01-02T11:43:47.333" v="1288" actId="20577"/>
        <pc:sldMkLst>
          <pc:docMk/>
          <pc:sldMk cId="2217325310" sldId="294"/>
        </pc:sldMkLst>
        <pc:spChg chg="mod">
          <ac:chgData name="Slawomir Samolej" userId="7d356f3593a961e4" providerId="LiveId" clId="{FA0A5FA7-94D9-4885-9300-A83565963325}" dt="2022-01-02T11:42:59.747" v="1270" actId="20577"/>
          <ac:spMkLst>
            <pc:docMk/>
            <pc:sldMk cId="2217325310" sldId="294"/>
            <ac:spMk id="2" creationId="{6EB642CD-59C9-4E10-AD4B-1F871AD33CE7}"/>
          </ac:spMkLst>
        </pc:spChg>
        <pc:spChg chg="mod">
          <ac:chgData name="Slawomir Samolej" userId="7d356f3593a961e4" providerId="LiveId" clId="{FA0A5FA7-94D9-4885-9300-A83565963325}" dt="2022-01-02T11:43:47.333" v="1288" actId="20577"/>
          <ac:spMkLst>
            <pc:docMk/>
            <pc:sldMk cId="2217325310" sldId="294"/>
            <ac:spMk id="3" creationId="{357CB420-8172-48BF-81DE-A269E6C3CF9C}"/>
          </ac:spMkLst>
        </pc:spChg>
      </pc:sldChg>
      <pc:sldChg chg="modSp new mod">
        <pc:chgData name="Slawomir Samolej" userId="7d356f3593a961e4" providerId="LiveId" clId="{FA0A5FA7-94D9-4885-9300-A83565963325}" dt="2022-01-02T11:47:05.008" v="1363" actId="20577"/>
        <pc:sldMkLst>
          <pc:docMk/>
          <pc:sldMk cId="3063612110" sldId="295"/>
        </pc:sldMkLst>
        <pc:spChg chg="mod">
          <ac:chgData name="Slawomir Samolej" userId="7d356f3593a961e4" providerId="LiveId" clId="{FA0A5FA7-94D9-4885-9300-A83565963325}" dt="2022-01-02T11:44:30.156" v="1304" actId="20577"/>
          <ac:spMkLst>
            <pc:docMk/>
            <pc:sldMk cId="3063612110" sldId="295"/>
            <ac:spMk id="2" creationId="{0CEC93A3-FE88-40F4-BAE5-3D5330EB0DC6}"/>
          </ac:spMkLst>
        </pc:spChg>
        <pc:spChg chg="mod">
          <ac:chgData name="Slawomir Samolej" userId="7d356f3593a961e4" providerId="LiveId" clId="{FA0A5FA7-94D9-4885-9300-A83565963325}" dt="2022-01-02T11:47:05.008" v="1363" actId="20577"/>
          <ac:spMkLst>
            <pc:docMk/>
            <pc:sldMk cId="3063612110" sldId="295"/>
            <ac:spMk id="3" creationId="{5FE2A99C-AEF9-42AF-BF3D-051E7CA52B1B}"/>
          </ac:spMkLst>
        </pc:spChg>
      </pc:sldChg>
      <pc:sldChg chg="modSp new mod">
        <pc:chgData name="Slawomir Samolej" userId="7d356f3593a961e4" providerId="LiveId" clId="{FA0A5FA7-94D9-4885-9300-A83565963325}" dt="2022-01-02T11:49:30.428" v="1428" actId="20577"/>
        <pc:sldMkLst>
          <pc:docMk/>
          <pc:sldMk cId="2192295288" sldId="296"/>
        </pc:sldMkLst>
        <pc:spChg chg="mod">
          <ac:chgData name="Slawomir Samolej" userId="7d356f3593a961e4" providerId="LiveId" clId="{FA0A5FA7-94D9-4885-9300-A83565963325}" dt="2022-01-02T11:47:36.179" v="1384" actId="20577"/>
          <ac:spMkLst>
            <pc:docMk/>
            <pc:sldMk cId="2192295288" sldId="296"/>
            <ac:spMk id="2" creationId="{BDB288EA-7126-40A1-B977-8B1DD7F1DC09}"/>
          </ac:spMkLst>
        </pc:spChg>
        <pc:spChg chg="mod">
          <ac:chgData name="Slawomir Samolej" userId="7d356f3593a961e4" providerId="LiveId" clId="{FA0A5FA7-94D9-4885-9300-A83565963325}" dt="2022-01-02T11:49:30.428" v="1428" actId="20577"/>
          <ac:spMkLst>
            <pc:docMk/>
            <pc:sldMk cId="2192295288" sldId="296"/>
            <ac:spMk id="3" creationId="{1DD08835-E377-4316-9A03-BF890C0A2DE6}"/>
          </ac:spMkLst>
        </pc:spChg>
      </pc:sldChg>
      <pc:sldChg chg="modSp new mod">
        <pc:chgData name="Slawomir Samolej" userId="7d356f3593a961e4" providerId="LiveId" clId="{FA0A5FA7-94D9-4885-9300-A83565963325}" dt="2022-01-02T11:51:46.447" v="1494" actId="20577"/>
        <pc:sldMkLst>
          <pc:docMk/>
          <pc:sldMk cId="252541532" sldId="297"/>
        </pc:sldMkLst>
        <pc:spChg chg="mod">
          <ac:chgData name="Slawomir Samolej" userId="7d356f3593a961e4" providerId="LiveId" clId="{FA0A5FA7-94D9-4885-9300-A83565963325}" dt="2022-01-02T11:49:41.749" v="1445" actId="20577"/>
          <ac:spMkLst>
            <pc:docMk/>
            <pc:sldMk cId="252541532" sldId="297"/>
            <ac:spMk id="2" creationId="{1EB46C04-F540-4B82-A288-FC1F9858B3E6}"/>
          </ac:spMkLst>
        </pc:spChg>
        <pc:spChg chg="mod">
          <ac:chgData name="Slawomir Samolej" userId="7d356f3593a961e4" providerId="LiveId" clId="{FA0A5FA7-94D9-4885-9300-A83565963325}" dt="2022-01-02T11:51:46.447" v="1494" actId="20577"/>
          <ac:spMkLst>
            <pc:docMk/>
            <pc:sldMk cId="252541532" sldId="297"/>
            <ac:spMk id="3" creationId="{734E2E1C-286F-457C-8ED7-529A76A0679A}"/>
          </ac:spMkLst>
        </pc:spChg>
      </pc:sldChg>
      <pc:sldChg chg="modSp new mod">
        <pc:chgData name="Slawomir Samolej" userId="7d356f3593a961e4" providerId="LiveId" clId="{FA0A5FA7-94D9-4885-9300-A83565963325}" dt="2022-01-02T11:53:46.284" v="1553" actId="20577"/>
        <pc:sldMkLst>
          <pc:docMk/>
          <pc:sldMk cId="2464338727" sldId="298"/>
        </pc:sldMkLst>
        <pc:spChg chg="mod">
          <ac:chgData name="Slawomir Samolej" userId="7d356f3593a961e4" providerId="LiveId" clId="{FA0A5FA7-94D9-4885-9300-A83565963325}" dt="2022-01-02T11:51:59.255" v="1515" actId="20577"/>
          <ac:spMkLst>
            <pc:docMk/>
            <pc:sldMk cId="2464338727" sldId="298"/>
            <ac:spMk id="2" creationId="{92DC096D-EBF5-442F-B748-165377C38441}"/>
          </ac:spMkLst>
        </pc:spChg>
        <pc:spChg chg="mod">
          <ac:chgData name="Slawomir Samolej" userId="7d356f3593a961e4" providerId="LiveId" clId="{FA0A5FA7-94D9-4885-9300-A83565963325}" dt="2022-01-02T11:53:46.284" v="1553" actId="20577"/>
          <ac:spMkLst>
            <pc:docMk/>
            <pc:sldMk cId="2464338727" sldId="298"/>
            <ac:spMk id="3" creationId="{6C256B79-E2A5-4A36-9F4A-73A648ADF682}"/>
          </ac:spMkLst>
        </pc:spChg>
      </pc:sldChg>
      <pc:sldChg chg="modSp new mod">
        <pc:chgData name="Slawomir Samolej" userId="7d356f3593a961e4" providerId="LiveId" clId="{FA0A5FA7-94D9-4885-9300-A83565963325}" dt="2022-01-02T14:34:28.820" v="1580" actId="20577"/>
        <pc:sldMkLst>
          <pc:docMk/>
          <pc:sldMk cId="2682861776" sldId="299"/>
        </pc:sldMkLst>
        <pc:spChg chg="mod">
          <ac:chgData name="Slawomir Samolej" userId="7d356f3593a961e4" providerId="LiveId" clId="{FA0A5FA7-94D9-4885-9300-A83565963325}" dt="2022-01-02T14:33:35.119" v="1567" actId="20577"/>
          <ac:spMkLst>
            <pc:docMk/>
            <pc:sldMk cId="2682861776" sldId="299"/>
            <ac:spMk id="2" creationId="{468282D9-A865-4AE6-B7BC-139AC979829F}"/>
          </ac:spMkLst>
        </pc:spChg>
        <pc:spChg chg="mod">
          <ac:chgData name="Slawomir Samolej" userId="7d356f3593a961e4" providerId="LiveId" clId="{FA0A5FA7-94D9-4885-9300-A83565963325}" dt="2022-01-02T14:34:28.820" v="1580" actId="20577"/>
          <ac:spMkLst>
            <pc:docMk/>
            <pc:sldMk cId="2682861776" sldId="299"/>
            <ac:spMk id="3" creationId="{87580BD6-BC30-4317-936A-551FAD0CA33F}"/>
          </ac:spMkLst>
        </pc:spChg>
      </pc:sldChg>
      <pc:sldChg chg="modSp new mod">
        <pc:chgData name="Slawomir Samolej" userId="7d356f3593a961e4" providerId="LiveId" clId="{FA0A5FA7-94D9-4885-9300-A83565963325}" dt="2022-01-02T14:36:36.571" v="1642" actId="20577"/>
        <pc:sldMkLst>
          <pc:docMk/>
          <pc:sldMk cId="3659515506" sldId="300"/>
        </pc:sldMkLst>
        <pc:spChg chg="mod">
          <ac:chgData name="Slawomir Samolej" userId="7d356f3593a961e4" providerId="LiveId" clId="{FA0A5FA7-94D9-4885-9300-A83565963325}" dt="2022-01-02T14:34:51.075" v="1600" actId="20577"/>
          <ac:spMkLst>
            <pc:docMk/>
            <pc:sldMk cId="3659515506" sldId="300"/>
            <ac:spMk id="2" creationId="{AA7687C5-7050-4D24-A207-55CA2E081C69}"/>
          </ac:spMkLst>
        </pc:spChg>
        <pc:spChg chg="mod">
          <ac:chgData name="Slawomir Samolej" userId="7d356f3593a961e4" providerId="LiveId" clId="{FA0A5FA7-94D9-4885-9300-A83565963325}" dt="2022-01-02T14:36:36.571" v="1642" actId="20577"/>
          <ac:spMkLst>
            <pc:docMk/>
            <pc:sldMk cId="3659515506" sldId="300"/>
            <ac:spMk id="3" creationId="{63BD0B4F-1E92-4E94-9E93-9F94682B4F47}"/>
          </ac:spMkLst>
        </pc:spChg>
      </pc:sldChg>
      <pc:sldChg chg="modSp new mod">
        <pc:chgData name="Slawomir Samolej" userId="7d356f3593a961e4" providerId="LiveId" clId="{FA0A5FA7-94D9-4885-9300-A83565963325}" dt="2022-01-02T14:39:25.306" v="1705" actId="20577"/>
        <pc:sldMkLst>
          <pc:docMk/>
          <pc:sldMk cId="103492003" sldId="301"/>
        </pc:sldMkLst>
        <pc:spChg chg="mod">
          <ac:chgData name="Slawomir Samolej" userId="7d356f3593a961e4" providerId="LiveId" clId="{FA0A5FA7-94D9-4885-9300-A83565963325}" dt="2022-01-02T14:37:07.527" v="1660" actId="20577"/>
          <ac:spMkLst>
            <pc:docMk/>
            <pc:sldMk cId="103492003" sldId="301"/>
            <ac:spMk id="2" creationId="{1D82B86A-C501-483A-A79A-9CB6668E43E6}"/>
          </ac:spMkLst>
        </pc:spChg>
        <pc:spChg chg="mod">
          <ac:chgData name="Slawomir Samolej" userId="7d356f3593a961e4" providerId="LiveId" clId="{FA0A5FA7-94D9-4885-9300-A83565963325}" dt="2022-01-02T14:39:25.306" v="1705" actId="20577"/>
          <ac:spMkLst>
            <pc:docMk/>
            <pc:sldMk cId="103492003" sldId="301"/>
            <ac:spMk id="3" creationId="{2C024158-43F2-4F35-B87F-358568081B2C}"/>
          </ac:spMkLst>
        </pc:spChg>
      </pc:sldChg>
    </pc:docChg>
  </pc:docChgLst>
  <pc:docChgLst>
    <pc:chgData name="Slawomir Samolej" userId="7d356f3593a961e4" providerId="LiveId" clId="{B1EEE6BD-8B62-4284-8DFE-E7D2E1691EDE}"/>
    <pc:docChg chg="custSel modSld">
      <pc:chgData name="Slawomir Samolej" userId="7d356f3593a961e4" providerId="LiveId" clId="{B1EEE6BD-8B62-4284-8DFE-E7D2E1691EDE}" dt="2022-03-09T14:21:05.312" v="298" actId="9405"/>
      <pc:docMkLst>
        <pc:docMk/>
      </pc:docMkLst>
      <pc:sldChg chg="addSp modSp mod">
        <pc:chgData name="Slawomir Samolej" userId="7d356f3593a961e4" providerId="LiveId" clId="{B1EEE6BD-8B62-4284-8DFE-E7D2E1691EDE}" dt="2022-02-23T20:52:20.872" v="113" actId="113"/>
        <pc:sldMkLst>
          <pc:docMk/>
          <pc:sldMk cId="0" sldId="265"/>
        </pc:sldMkLst>
        <pc:spChg chg="mod">
          <ac:chgData name="Slawomir Samolej" userId="7d356f3593a961e4" providerId="LiveId" clId="{B1EEE6BD-8B62-4284-8DFE-E7D2E1691EDE}" dt="2022-02-23T20:51:22.716" v="98" actId="27636"/>
          <ac:spMkLst>
            <pc:docMk/>
            <pc:sldMk cId="0" sldId="265"/>
            <ac:spMk id="2" creationId="{00000000-0000-0000-0000-000000000000}"/>
          </ac:spMkLst>
        </pc:spChg>
        <pc:spChg chg="add mod">
          <ac:chgData name="Slawomir Samolej" userId="7d356f3593a961e4" providerId="LiveId" clId="{B1EEE6BD-8B62-4284-8DFE-E7D2E1691EDE}" dt="2022-02-23T20:52:20.872" v="113" actId="113"/>
          <ac:spMkLst>
            <pc:docMk/>
            <pc:sldMk cId="0" sldId="265"/>
            <ac:spMk id="3" creationId="{348E4B44-4CFE-4C03-8707-BB02A54C28F4}"/>
          </ac:spMkLst>
        </pc:spChg>
        <pc:picChg chg="mod">
          <ac:chgData name="Slawomir Samolej" userId="7d356f3593a961e4" providerId="LiveId" clId="{B1EEE6BD-8B62-4284-8DFE-E7D2E1691EDE}" dt="2022-02-23T20:51:24.635" v="99" actId="1076"/>
          <ac:picMkLst>
            <pc:docMk/>
            <pc:sldMk cId="0" sldId="265"/>
            <ac:picMk id="9218" creationId="{00000000-0000-0000-0000-000000000000}"/>
          </ac:picMkLst>
        </pc:picChg>
      </pc:sldChg>
      <pc:sldChg chg="addSp modSp mod">
        <pc:chgData name="Slawomir Samolej" userId="7d356f3593a961e4" providerId="LiveId" clId="{B1EEE6BD-8B62-4284-8DFE-E7D2E1691EDE}" dt="2022-02-23T21:07:04.710" v="297" actId="1076"/>
        <pc:sldMkLst>
          <pc:docMk/>
          <pc:sldMk cId="0" sldId="266"/>
        </pc:sldMkLst>
        <pc:spChg chg="mod">
          <ac:chgData name="Slawomir Samolej" userId="7d356f3593a961e4" providerId="LiveId" clId="{B1EEE6BD-8B62-4284-8DFE-E7D2E1691EDE}" dt="2022-02-23T21:07:01.652" v="296" actId="27636"/>
          <ac:spMkLst>
            <pc:docMk/>
            <pc:sldMk cId="0" sldId="266"/>
            <ac:spMk id="2" creationId="{00000000-0000-0000-0000-000000000000}"/>
          </ac:spMkLst>
        </pc:spChg>
        <pc:spChg chg="add mod">
          <ac:chgData name="Slawomir Samolej" userId="7d356f3593a961e4" providerId="LiveId" clId="{B1EEE6BD-8B62-4284-8DFE-E7D2E1691EDE}" dt="2022-02-23T21:06:54.880" v="293" actId="20577"/>
          <ac:spMkLst>
            <pc:docMk/>
            <pc:sldMk cId="0" sldId="266"/>
            <ac:spMk id="3" creationId="{3D330121-CBF5-4283-8A72-569078444DA8}"/>
          </ac:spMkLst>
        </pc:spChg>
        <pc:picChg chg="mod">
          <ac:chgData name="Slawomir Samolej" userId="7d356f3593a961e4" providerId="LiveId" clId="{B1EEE6BD-8B62-4284-8DFE-E7D2E1691EDE}" dt="2022-02-23T21:07:04.710" v="297" actId="1076"/>
          <ac:picMkLst>
            <pc:docMk/>
            <pc:sldMk cId="0" sldId="266"/>
            <ac:picMk id="10242" creationId="{00000000-0000-0000-0000-000000000000}"/>
          </ac:picMkLst>
        </pc:picChg>
      </pc:sldChg>
      <pc:sldChg chg="addSp modSp mod">
        <pc:chgData name="Slawomir Samolej" userId="7d356f3593a961e4" providerId="LiveId" clId="{B1EEE6BD-8B62-4284-8DFE-E7D2E1691EDE}" dt="2022-02-23T20:59:53.209" v="201" actId="113"/>
        <pc:sldMkLst>
          <pc:docMk/>
          <pc:sldMk cId="0" sldId="267"/>
        </pc:sldMkLst>
        <pc:spChg chg="mod ord">
          <ac:chgData name="Slawomir Samolej" userId="7d356f3593a961e4" providerId="LiveId" clId="{B1EEE6BD-8B62-4284-8DFE-E7D2E1691EDE}" dt="2022-02-23T20:53:41.547" v="120" actId="166"/>
          <ac:spMkLst>
            <pc:docMk/>
            <pc:sldMk cId="0" sldId="267"/>
            <ac:spMk id="2" creationId="{00000000-0000-0000-0000-000000000000}"/>
          </ac:spMkLst>
        </pc:spChg>
        <pc:spChg chg="add mod">
          <ac:chgData name="Slawomir Samolej" userId="7d356f3593a961e4" providerId="LiveId" clId="{B1EEE6BD-8B62-4284-8DFE-E7D2E1691EDE}" dt="2022-02-23T20:59:53.209" v="201" actId="113"/>
          <ac:spMkLst>
            <pc:docMk/>
            <pc:sldMk cId="0" sldId="267"/>
            <ac:spMk id="3" creationId="{5107D074-28F4-4888-9AA4-B7BB0FA97C5F}"/>
          </ac:spMkLst>
        </pc:spChg>
        <pc:picChg chg="mod">
          <ac:chgData name="Slawomir Samolej" userId="7d356f3593a961e4" providerId="LiveId" clId="{B1EEE6BD-8B62-4284-8DFE-E7D2E1691EDE}" dt="2022-02-23T20:58:51.077" v="192" actId="1038"/>
          <ac:picMkLst>
            <pc:docMk/>
            <pc:sldMk cId="0" sldId="267"/>
            <ac:picMk id="11266" creationId="{00000000-0000-0000-0000-000000000000}"/>
          </ac:picMkLst>
        </pc:picChg>
      </pc:sldChg>
      <pc:sldChg chg="addSp mod">
        <pc:chgData name="Slawomir Samolej" userId="7d356f3593a961e4" providerId="LiveId" clId="{B1EEE6BD-8B62-4284-8DFE-E7D2E1691EDE}" dt="2022-03-09T14:21:05.312" v="298" actId="9405"/>
        <pc:sldMkLst>
          <pc:docMk/>
          <pc:sldMk cId="0" sldId="277"/>
        </pc:sldMkLst>
        <pc:inkChg chg="add">
          <ac:chgData name="Slawomir Samolej" userId="7d356f3593a961e4" providerId="LiveId" clId="{B1EEE6BD-8B62-4284-8DFE-E7D2E1691EDE}" dt="2022-03-09T14:21:05.312" v="298" actId="9405"/>
          <ac:inkMkLst>
            <pc:docMk/>
            <pc:sldMk cId="0" sldId="277"/>
            <ac:inkMk id="5" creationId="{D846EDC9-4640-4532-8C2A-6A055CC88B22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816BB-A975-43B3-9CF5-D5B4489F3E30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CBD63-88FC-48C4-84E8-EE274429B13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CBD63-88FC-48C4-84E8-EE274429B13B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869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559B-A968-40DF-8C78-D14A780B5438}" type="datetime1">
              <a:rPr lang="pl-PL" smtClean="0"/>
              <a:t>15.03.2022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A359-CFDF-4A99-8B7D-584307B1695E}" type="datetime1">
              <a:rPr lang="pl-PL" smtClean="0"/>
              <a:t>15.03.2022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BF79-E7FD-406A-867E-8290CD13D037}" type="datetime1">
              <a:rPr lang="pl-PL" smtClean="0"/>
              <a:t>15.03.2022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A9BE-F841-4C1C-BEA8-9D187572E8AA}" type="datetime1">
              <a:rPr lang="pl-PL" smtClean="0"/>
              <a:t>15.03.2022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3BD4-3D30-4B1A-8AD8-5454D6589571}" type="datetime1">
              <a:rPr lang="pl-PL" smtClean="0"/>
              <a:t>15.03.2022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D57D-8CAE-42EB-BC1E-0ABDE90068F7}" type="datetime1">
              <a:rPr lang="pl-PL" smtClean="0"/>
              <a:t>15.03.2022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F116-F2C7-44E0-8DDD-BB38337386E7}" type="datetime1">
              <a:rPr lang="pl-PL" smtClean="0"/>
              <a:t>15.03.2022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5074-3086-467D-8A01-076927D43F1C}" type="datetime1">
              <a:rPr lang="pl-PL" smtClean="0"/>
              <a:t>15.03.2022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4BE7-638D-4451-A573-3A437B8A7237}" type="datetime1">
              <a:rPr lang="pl-PL" smtClean="0"/>
              <a:t>15.03.2022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83D5-6A59-4FED-BE10-50F015CAA34B}" type="datetime1">
              <a:rPr lang="pl-PL" smtClean="0"/>
              <a:t>15.03.2022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58EB-26F7-4953-8811-DDACC9C7AA36}" type="datetime1">
              <a:rPr lang="pl-PL" smtClean="0"/>
              <a:t>15.03.2022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16C77-50BE-40DF-841C-ABB0150EDDD4}" type="datetime1">
              <a:rPr lang="pl-PL" smtClean="0"/>
              <a:t>15.03.2022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Sieci komputerowe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Sławomir </a:t>
            </a:r>
            <a:r>
              <a:rPr lang="pl-PL" dirty="0" err="1"/>
              <a:t>Samolej</a:t>
            </a:r>
            <a:r>
              <a:rPr lang="pl-PL" dirty="0"/>
              <a:t/>
            </a:r>
            <a:br>
              <a:rPr lang="pl-PL" dirty="0"/>
            </a:br>
            <a:r>
              <a:rPr lang="pl-PL" dirty="0" err="1"/>
              <a:t>ssamolej.kia.prz.edu.pl</a:t>
            </a:r>
            <a:endParaRPr lang="pl-PL" dirty="0"/>
          </a:p>
          <a:p>
            <a:r>
              <a:rPr lang="pl-PL" dirty="0" err="1"/>
              <a:t>ssamolej@kia.prz.edu.pl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B46C04-F540-4B82-A288-FC1F9858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Warstwa sieciowa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4E2E1C-286F-457C-8ED7-529A76A06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Warstwa sieciowa jest odpowiedzialna za przesłanie pakietów danych pomiędzy dwoma komputerami, które potencjalnie mogą się znaleźć w dowolnych miejscach na Ziemi</a:t>
            </a:r>
          </a:p>
          <a:p>
            <a:r>
              <a:rPr lang="pl-PL" dirty="0"/>
              <a:t>Na poziomie tej warstwy są definiowane techniki wyznaczania tras oraz kontroli przepływu w sieciach rozległych </a:t>
            </a:r>
          </a:p>
          <a:p>
            <a:r>
              <a:rPr lang="pl-PL" dirty="0"/>
              <a:t>Na tym poziomie muszą być również rozstrzygnięte problemy przesłania pakietu danych z zastosowaniem sieci o różnej architekturze, formacie i szybkości przesyłania informacji </a:t>
            </a:r>
          </a:p>
          <a:p>
            <a:r>
              <a:rPr lang="pl-PL" dirty="0"/>
              <a:t>Warstwa nie zapewnia niezawodnego przesyłania danych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F530FCF-0124-4CB6-9533-1DAE85BE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4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DC096D-EBF5-442F-B748-165377C38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Warstwa transportowa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256B79-E2A5-4A36-9F4A-73A648ADF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Na poziomie warstwy transportowej dane otrzymywane z warstwy wyższej są formułowane w pakiety. </a:t>
            </a:r>
          </a:p>
          <a:p>
            <a:r>
              <a:rPr lang="pl-PL" dirty="0"/>
              <a:t>Warstwa ta jest odpowiedzialna za niezawodny </a:t>
            </a:r>
            <a:r>
              <a:rPr lang="pl-PL" dirty="0" err="1"/>
              <a:t>przesył</a:t>
            </a:r>
            <a:r>
              <a:rPr lang="pl-PL" dirty="0"/>
              <a:t> tych pakietów pomiędzy dwoma komputerami znajdującymi się w dowolnym miejscu na Ziemi. </a:t>
            </a:r>
          </a:p>
          <a:p>
            <a:r>
              <a:rPr lang="pl-PL" dirty="0"/>
              <a:t>W tym celu są sformułowane specjalne protokoły wymiany danych pomiędzy komputerami znajdującymi się potencjalnie w dwu różnych sieciach komputerowych.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5F559E-944C-4704-86E3-65A289166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338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8282D9-A865-4AE6-B7BC-139AC9798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Warstwa sesji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580BD6-BC30-4317-936A-551FAD0CA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Warstwa sesji pozwala na ustanowienie połączenia pomiędzy aplikacjami pracującymi na komunikujących się komputerach.</a:t>
            </a:r>
          </a:p>
          <a:p>
            <a:r>
              <a:rPr lang="pl-PL" dirty="0"/>
              <a:t>Zapewnia utrzymanie połączenia lub jego wznowienie, jeśli zostało przerwane.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C0E0F26-0833-43AD-8A61-0E59C798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286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7687C5-7050-4D24-A207-55CA2E08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Warstwa prezentacji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BD0B4F-1E92-4E94-9E93-9F94682B4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Warstwa prezentacji odpowiada za konwersję (jeśli jest potrzebna) sposobu reprezentacji danych. </a:t>
            </a:r>
          </a:p>
          <a:p>
            <a:r>
              <a:rPr lang="pl-PL" dirty="0"/>
              <a:t>Warstwa udostępnia mechanizmy uniwersalnego kodowania danych dla transportu w sieci oraz możliwość „powracania” do kodowania charakterystycznego dla danej architektury komputera.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FCF7A0-5149-4F7A-9C50-B2A02E30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9515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82B86A-C501-483A-A79A-9CB6668E4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Warstwa aplikacji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024158-43F2-4F35-B87F-358568081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Na poziomie warstwy aplikacji </a:t>
            </a:r>
            <a:r>
              <a:rPr lang="pl-PL" dirty="0" err="1"/>
              <a:t>sa</a:t>
            </a:r>
            <a:r>
              <a:rPr lang="pl-PL" dirty="0"/>
              <a:t>˛ zdefiniowane protokoły sieciowe, którymi posługują się programy użytkowników. </a:t>
            </a:r>
          </a:p>
          <a:p>
            <a:r>
              <a:rPr lang="pl-PL" dirty="0"/>
              <a:t>Przykładami takich protokołów są HTTP (ang. </a:t>
            </a:r>
            <a:r>
              <a:rPr lang="pl-PL" dirty="0" err="1"/>
              <a:t>HyperText</a:t>
            </a:r>
            <a:r>
              <a:rPr lang="pl-PL" dirty="0"/>
              <a:t> Transfer </a:t>
            </a:r>
            <a:r>
              <a:rPr lang="pl-PL" dirty="0" err="1"/>
              <a:t>Protocol</a:t>
            </a:r>
            <a:r>
              <a:rPr lang="pl-PL" dirty="0"/>
              <a:t>) do przesyłania zawartości stron WWW (ang. World </a:t>
            </a:r>
            <a:r>
              <a:rPr lang="pl-PL" dirty="0" err="1"/>
              <a:t>Wide</a:t>
            </a:r>
            <a:r>
              <a:rPr lang="pl-PL" dirty="0"/>
              <a:t> Web) czy SMTP (ang. Simple Mail Transfer </a:t>
            </a:r>
            <a:r>
              <a:rPr lang="pl-PL" dirty="0" err="1"/>
              <a:t>Protocol</a:t>
            </a:r>
            <a:r>
              <a:rPr lang="pl-PL" dirty="0"/>
              <a:t>) do przesyłania wiadomości pocztowych. </a:t>
            </a:r>
          </a:p>
          <a:p>
            <a:r>
              <a:rPr lang="pl-PL" dirty="0"/>
              <a:t>Inne protokoły umożliwiają przesyłanie plików, list dyskusyjnych itp. </a:t>
            </a:r>
          </a:p>
          <a:p>
            <a:r>
              <a:rPr lang="pl-PL" dirty="0"/>
              <a:t>Za tą warstwą kryją się również po prostu programy użytkowników korzystające z łączności sieciowej.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2CC167-5113-4C8D-9146-1B4A23BE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492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Opakowywanie danych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472" y="1715103"/>
            <a:ext cx="8401000" cy="387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 TCP/IP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51849"/>
            <a:ext cx="8388424" cy="369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/>
          <a:lstStyle/>
          <a:p>
            <a:r>
              <a:rPr lang="pl-PL" dirty="0"/>
              <a:t>Media - Skrętka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262" y="274638"/>
            <a:ext cx="2780601" cy="207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00BF8EA-2116-453E-9240-E7E13DDD44EB}"/>
              </a:ext>
            </a:extLst>
          </p:cNvPr>
          <p:cNvSpPr txBox="1"/>
          <p:nvPr/>
        </p:nvSpPr>
        <p:spPr>
          <a:xfrm>
            <a:off x="467544" y="2349284"/>
            <a:ext cx="81091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Skrętka jest nadal jednym z najczęściej stosowanych nośników transmisji, zwłaszcza w sieciach lokalnych. Składa się z dwu izolowanych przewodów lub drutów miedzianych o średnicy ok. 1 mm skręconych ze sobą w helisę, podobnie jak cząsteczka DNA. Skręcanie przewodów jest niezbędne, ponieważ wygłusza fale elektromagnetyczne wytwarzane oraz odbierane przez parę kabli.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Sygnał przesyłany przez parę kabli jest zwykle kodowany przez zmianę różnicy napięć pomiędzy przewodami. Obecnie najczęściej stosowanym typem skrętki jest kabel kategorii 5. (CAT 5). Składa się on z dwu izolowanych przewodów lekko skręconych, zwykle grupowanych po cztery pary we wspólnej powłoce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8064" y="332656"/>
            <a:ext cx="3898776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Wewnętrzne odbicie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52" y="476672"/>
            <a:ext cx="506936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34A90B8-C76F-4047-9F20-E0908D9D3CA8}"/>
              </a:ext>
            </a:extLst>
          </p:cNvPr>
          <p:cNvSpPr txBox="1"/>
          <p:nvPr/>
        </p:nvSpPr>
        <p:spPr>
          <a:xfrm>
            <a:off x="228552" y="2204864"/>
            <a:ext cx="8591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System transmisji światłowodowej składa się z trzech podstawowych składników: źródła światła, medium transmisyjnego oraz detektora.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Impuls światła oznacza sygnał o wartości „1”, brak światła to bit „0”. Jeżeli medium transmisyjnym jest odpowiednie </a:t>
            </a:r>
            <a:r>
              <a:rPr lang="pl-PL" sz="2000" dirty="0" err="1"/>
              <a:t>ultracienkie</a:t>
            </a:r>
            <a:r>
              <a:rPr lang="pl-PL" sz="2000" dirty="0"/>
              <a:t> przejrzyste włókno szklane i promień światła wpada do niego pod odpowiednim kątem, to następuje w nim zjawisko całkowitego odbicia wewnętrznego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Promień światła może być w ten sposób przenoszony na odległość wielu kilometrów praktycznie bez strat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Jeśli włókno światłowodowe umożliwia wprowadzanie promieni pod wieloma kątami, mówi się, że jest to światłowód wielomodowy.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Inny rodzaj światłowodu o grubości zredukowanej do kilku długości fali świetlnej zachowuje się jak falowód. Umożliwia on wprowadzenie jednego promienia świetlnego poruszającego się w linii prostej. Taki światłowód jest nazywany </a:t>
            </a:r>
            <a:r>
              <a:rPr lang="pl-PL" sz="2000" dirty="0" err="1"/>
              <a:t>jednomodowym</a:t>
            </a:r>
            <a:r>
              <a:rPr lang="pl-PL" sz="2000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Media  - Kabel światłowodowy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524" y="1497741"/>
            <a:ext cx="4466952" cy="184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F97FB9D-DA28-4CBB-AE9F-B758C5F364F5}"/>
              </a:ext>
            </a:extLst>
          </p:cNvPr>
          <p:cNvSpPr txBox="1"/>
          <p:nvPr/>
        </p:nvSpPr>
        <p:spPr>
          <a:xfrm>
            <a:off x="359532" y="3477193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Kabel światłowodowy składa się z rdzenia wykonanego ze szkła otoczonego przez płaszcz ze szkła o innym współczynniku załamania niż w rdzeniu, co powoduje, że światło pozostaje w rdzeniu.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Koszulka z tworzywa sztucznego chroni płaszcz.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Włókna światłowodowe łączy się wiązki chronione dodatkową otuliną zewnętrzną. Emiterami światła dla światłowodów są diody świecące lub lasery, odbiornikami – fotodiody.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FE5F31-D538-46AC-8F80-06A12B89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B4599C-D03F-4654-B3CF-D85B1B281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pl-PL" sz="2400" b="0" i="0" u="none" strike="noStrike" baseline="0" dirty="0">
                <a:latin typeface="NimbusRomNo9L-ReguItal"/>
              </a:rPr>
              <a:t>Sieć komputerowa </a:t>
            </a:r>
            <a:r>
              <a:rPr lang="pl-PL" sz="2400" b="0" i="0" u="none" strike="noStrike" baseline="0" dirty="0">
                <a:latin typeface="NimbusRomNo9L-Regu"/>
              </a:rPr>
              <a:t>to zbiór niezależnych komputerów, które mogą się ze sobą komunikować. </a:t>
            </a:r>
          </a:p>
          <a:p>
            <a:pPr marL="0" indent="0" algn="l">
              <a:buNone/>
            </a:pPr>
            <a:r>
              <a:rPr lang="pl-PL" sz="2400" b="0" i="0" u="none" strike="noStrike" baseline="0" dirty="0">
                <a:latin typeface="NimbusRomNo9L-Regu"/>
              </a:rPr>
              <a:t>Medium komunikacyjnym mogą być przewody miedziane,</a:t>
            </a:r>
            <a:br>
              <a:rPr lang="pl-PL" sz="2400" b="0" i="0" u="none" strike="noStrike" baseline="0" dirty="0">
                <a:latin typeface="NimbusRomNo9L-Regu"/>
              </a:rPr>
            </a:br>
            <a:r>
              <a:rPr lang="pl-PL" sz="2400" b="0" i="0" u="none" strike="noStrike" baseline="0" dirty="0">
                <a:latin typeface="NimbusRomNo9L-Regu"/>
              </a:rPr>
              <a:t>światłowody lub fale elektromagnetyczne (radio, mikrofale, podczerwień, łączność satelitarna).</a:t>
            </a:r>
            <a:endParaRPr lang="pl-PL" sz="4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4618F9-FFDD-4A8A-9C19-81DCC4D0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3322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71675"/>
            <a:ext cx="7859216" cy="724942"/>
          </a:xfrm>
        </p:spPr>
        <p:txBody>
          <a:bodyPr>
            <a:normAutofit fontScale="90000"/>
          </a:bodyPr>
          <a:lstStyle/>
          <a:p>
            <a:r>
              <a:rPr lang="pl-PL" dirty="0"/>
              <a:t>Media - widmo elektromagnetyczne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6507157" cy="330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F573A22-62C8-4D7D-A08A-A32627B9F399}"/>
              </a:ext>
            </a:extLst>
          </p:cNvPr>
          <p:cNvSpPr txBox="1"/>
          <p:nvPr/>
        </p:nvSpPr>
        <p:spPr>
          <a:xfrm>
            <a:off x="457200" y="4417358"/>
            <a:ext cx="8147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Systematycznie opracowywane są nowe standardy łączności cyfrowej z zastosowaniem fal elektromagnetycznych.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Są rozwiązania oferujące połączenia cyfrowe z zastosowaniem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/>
              <a:t>Fal radiowych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/>
              <a:t>Światła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/>
              <a:t>Mikrofal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570186"/>
          </a:xfrm>
        </p:spPr>
        <p:txBody>
          <a:bodyPr>
            <a:normAutofit fontScale="90000"/>
          </a:bodyPr>
          <a:lstStyle/>
          <a:p>
            <a:r>
              <a:rPr lang="pl-PL" dirty="0"/>
              <a:t>Pierwsza struktura Ethernet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77253"/>
            <a:ext cx="4264273" cy="192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48E4B44-4CFE-4C03-8707-BB02A54C28F4}"/>
              </a:ext>
            </a:extLst>
          </p:cNvPr>
          <p:cNvSpPr txBox="1"/>
          <p:nvPr/>
        </p:nvSpPr>
        <p:spPr>
          <a:xfrm>
            <a:off x="457200" y="2663031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latin typeface="NimbusRomNo9L-Regu"/>
              </a:rPr>
              <a:t>Podstawowymi technikami klasycznego Ethernet są metoda </a:t>
            </a:r>
            <a:r>
              <a:rPr lang="pl-PL" sz="1800" b="0" i="0" u="none" strike="noStrike" baseline="0" dirty="0">
                <a:latin typeface="NimbusRomNo9L-ReguItal"/>
              </a:rPr>
              <a:t>nasłuchu łącza </a:t>
            </a:r>
            <a:r>
              <a:rPr lang="pl-PL" sz="1800" b="0" i="0" u="none" strike="noStrike" baseline="0" dirty="0">
                <a:latin typeface="NimbusRomNo9L-Regu"/>
              </a:rPr>
              <a:t>(ang. </a:t>
            </a:r>
            <a:r>
              <a:rPr lang="pl-PL" sz="1800" b="0" i="0" u="none" strike="noStrike" baseline="0" dirty="0" err="1">
                <a:latin typeface="NimbusRomNo9L-ReguItal"/>
              </a:rPr>
              <a:t>carrier</a:t>
            </a:r>
            <a:r>
              <a:rPr lang="pl-PL" sz="1800" b="0" i="0" u="none" strike="noStrike" baseline="0" dirty="0">
                <a:latin typeface="NimbusRomNo9L-ReguItal"/>
              </a:rPr>
              <a:t> </a:t>
            </a:r>
            <a:r>
              <a:rPr lang="pl-PL" sz="1800" b="0" i="0" u="none" strike="noStrike" baseline="0" dirty="0" err="1">
                <a:latin typeface="NimbusRomNo9L-ReguItal"/>
              </a:rPr>
              <a:t>sense</a:t>
            </a:r>
            <a:r>
              <a:rPr lang="pl-PL" sz="1800" b="0" i="0" u="none" strike="noStrike" baseline="0" dirty="0">
                <a:latin typeface="NimbusRomNo9L-Regu"/>
              </a:rPr>
              <a:t>) oraz </a:t>
            </a:r>
            <a:r>
              <a:rPr lang="pl-PL" sz="1800" b="0" i="0" u="none" strike="noStrike" baseline="0" dirty="0">
                <a:latin typeface="NimbusRomNo9L-ReguItal"/>
              </a:rPr>
              <a:t>dostępu wielokrotnego </a:t>
            </a:r>
            <a:r>
              <a:rPr lang="pl-PL" sz="1800" b="0" i="0" u="none" strike="noStrike" baseline="0" dirty="0">
                <a:latin typeface="NimbusRomNo9L-Regu"/>
              </a:rPr>
              <a:t>(ang. </a:t>
            </a:r>
            <a:r>
              <a:rPr lang="pl-PL" sz="1800" b="0" i="0" u="none" strike="noStrike" baseline="0" dirty="0" err="1">
                <a:latin typeface="NimbusRomNo9L-ReguItal"/>
              </a:rPr>
              <a:t>multiple</a:t>
            </a:r>
            <a:r>
              <a:rPr lang="pl-PL" sz="1800" b="0" i="0" u="none" strike="noStrike" baseline="0" dirty="0">
                <a:latin typeface="NimbusRomNo9L-ReguItal"/>
              </a:rPr>
              <a:t> </a:t>
            </a:r>
            <a:r>
              <a:rPr lang="pl-PL" sz="1800" b="0" i="0" u="none" strike="noStrike" baseline="0" dirty="0" err="1">
                <a:latin typeface="NimbusRomNo9L-ReguItal"/>
              </a:rPr>
              <a:t>access</a:t>
            </a:r>
            <a:r>
              <a:rPr lang="pl-PL" sz="1800" b="0" i="0" u="none" strike="noStrike" baseline="0" dirty="0">
                <a:latin typeface="NimbusRomNo9L-Regu"/>
              </a:rPr>
              <a:t>) z </a:t>
            </a:r>
            <a:r>
              <a:rPr lang="pl-PL" sz="1800" b="0" i="0" u="none" strike="noStrike" baseline="0" dirty="0">
                <a:latin typeface="NimbusRomNo9L-ReguItal"/>
              </a:rPr>
              <a:t>detekcją kolizji </a:t>
            </a:r>
            <a:r>
              <a:rPr lang="pl-PL" sz="1800" b="0" i="0" u="none" strike="noStrike" baseline="0" dirty="0">
                <a:latin typeface="NimbusRomNo9L-Regu"/>
              </a:rPr>
              <a:t>(ang. </a:t>
            </a:r>
            <a:r>
              <a:rPr lang="pl-PL" sz="1800" b="0" i="0" u="none" strike="noStrike" baseline="0" dirty="0" err="1">
                <a:latin typeface="NimbusRomNo9L-ReguItal"/>
              </a:rPr>
              <a:t>collision</a:t>
            </a:r>
            <a:r>
              <a:rPr lang="pl-PL" sz="1800" b="0" i="0" u="none" strike="noStrike" baseline="0" dirty="0">
                <a:latin typeface="NimbusRomNo9L-ReguItal"/>
              </a:rPr>
              <a:t> </a:t>
            </a:r>
            <a:r>
              <a:rPr lang="pl-PL" sz="1800" b="0" i="0" u="none" strike="noStrike" baseline="0" dirty="0" err="1">
                <a:latin typeface="NimbusRomNo9L-ReguItal"/>
              </a:rPr>
              <a:t>detection</a:t>
            </a:r>
            <a:r>
              <a:rPr lang="pl-PL" sz="1800" b="0" i="0" u="none" strike="noStrike" baseline="0" dirty="0">
                <a:latin typeface="NimbusRomNo9L-Regu"/>
              </a:rPr>
              <a:t>) – </a:t>
            </a:r>
            <a:r>
              <a:rPr lang="pl-PL" sz="1800" b="1" i="0" u="none" strike="noStrike" baseline="0" dirty="0">
                <a:latin typeface="NimbusRomNo9L-Regu"/>
              </a:rPr>
              <a:t>CSMA/CD</a:t>
            </a:r>
            <a:r>
              <a:rPr lang="pl-PL" sz="1800" b="0" i="0" u="none" strike="noStrike" baseline="0" dirty="0">
                <a:latin typeface="NimbusRomNo9L-Regu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latin typeface="NimbusRomNo9L-Regu"/>
              </a:rPr>
              <a:t>W przypadku gdy</a:t>
            </a:r>
            <a:r>
              <a:rPr lang="pl-PL" dirty="0">
                <a:latin typeface="NimbusRomNo9L-Regu"/>
              </a:rPr>
              <a:t> </a:t>
            </a:r>
            <a:r>
              <a:rPr lang="pl-PL" sz="1800" b="0" i="0" u="none" strike="noStrike" baseline="0" dirty="0">
                <a:latin typeface="NimbusRomNo9L-Regu"/>
              </a:rPr>
              <a:t>komputer A zamierza wysłać ramkę danych do komputera B, ale okazuje się, że w danej chwili komputer C wysyła dane do komputera D, to komputer A odkłada transmisję. Dzieje się tak, ponieważ komputer zamierzający rozpocząć nadawanie</a:t>
            </a:r>
            <a:r>
              <a:rPr lang="pl-PL" dirty="0">
                <a:latin typeface="NimbusRomNo9L-Regu"/>
              </a:rPr>
              <a:t> </a:t>
            </a:r>
            <a:r>
              <a:rPr lang="pl-PL" sz="1800" b="1" i="0" u="none" strike="noStrike" baseline="0" dirty="0">
                <a:latin typeface="NimbusRomNo9L-ReguItal"/>
              </a:rPr>
              <a:t>nasłuchuje łącze</a:t>
            </a:r>
            <a:r>
              <a:rPr lang="pl-PL" sz="1800" b="0" i="0" u="none" strike="noStrike" baseline="0" dirty="0">
                <a:latin typeface="NimbusRomNo9L-Regu"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latin typeface="NimbusRomNo9L-Regu"/>
              </a:rPr>
              <a:t>Jeśli komputer nasłuchujący (A) stwierdzi, że łącze jest wolne, to rozpoczyna nadawanie. Może się jednak zdarzyć, że inny komputer (np. B) również w tym samym czasie rozpocznie swoją transmisję. Ponieważ podczas wysyłania pakietów komputery nadal nasłuchują łącze, </a:t>
            </a:r>
            <a:r>
              <a:rPr lang="pl-PL" sz="1800" b="1" i="0" u="none" strike="noStrike" baseline="0" dirty="0">
                <a:latin typeface="NimbusRomNo9L-Regu"/>
              </a:rPr>
              <a:t>wykryją one </a:t>
            </a:r>
            <a:r>
              <a:rPr lang="pl-PL" sz="1800" b="1" i="0" u="none" strike="noStrike" baseline="0" dirty="0">
                <a:latin typeface="NimbusRomNo9L-ReguItal"/>
              </a:rPr>
              <a:t>kolizję</a:t>
            </a:r>
            <a:r>
              <a:rPr lang="pl-PL" sz="1800" b="0" i="0" u="none" strike="noStrike" baseline="0" dirty="0">
                <a:latin typeface="NimbusRomNo9L-ReguItal"/>
              </a:rPr>
              <a:t> </a:t>
            </a:r>
            <a:r>
              <a:rPr lang="pl-PL" sz="1800" b="0" i="0" u="none" strike="noStrike" baseline="0" dirty="0">
                <a:latin typeface="NimbusRomNo9L-Regu"/>
              </a:rPr>
              <a:t>i przerwą swoje nadawanie, a następnie każdy z nich po odczekaniu losowego czasu podejmie ponowną próbę dostępu do łącza.</a:t>
            </a:r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dirty="0"/>
              <a:t>Ramka Ethernet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" y="1278607"/>
            <a:ext cx="82931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D330121-CBF5-4283-8A72-569078444DA8}"/>
              </a:ext>
            </a:extLst>
          </p:cNvPr>
          <p:cNvSpPr txBox="1"/>
          <p:nvPr/>
        </p:nvSpPr>
        <p:spPr>
          <a:xfrm>
            <a:off x="323528" y="2564904"/>
            <a:ext cx="81472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latin typeface="NimbusRomNo9L-Regu"/>
              </a:rPr>
              <a:t>Pierwsze dwa pola ramki o długości 6 bajtów każde zawierają odpowiednio jej </a:t>
            </a:r>
            <a:r>
              <a:rPr lang="pl-PL" sz="1800" b="0" i="0" u="none" strike="noStrike" baseline="0" dirty="0">
                <a:latin typeface="NimbusRomNo9L-ReguItal"/>
              </a:rPr>
              <a:t>adres docelowy </a:t>
            </a:r>
            <a:r>
              <a:rPr lang="pl-PL" sz="1800" b="0" i="0" u="none" strike="noStrike" baseline="0" dirty="0">
                <a:latin typeface="NimbusRomNo9L-Regu"/>
              </a:rPr>
              <a:t>i </a:t>
            </a:r>
            <a:r>
              <a:rPr lang="pl-PL" sz="1800" b="0" i="0" u="none" strike="noStrike" baseline="0" dirty="0">
                <a:latin typeface="NimbusRomNo9L-ReguItal"/>
              </a:rPr>
              <a:t>adres źródłowy</a:t>
            </a:r>
            <a:r>
              <a:rPr lang="pl-PL" sz="1800" b="0" i="0" u="none" strike="noStrike" baseline="0" dirty="0">
                <a:latin typeface="NimbusRomNo9L-Regu"/>
              </a:rPr>
              <a:t>. Każda karta sieciowa pracująca w standardzie Ethernet ma swój unikalny 48-bitowy (6-bajtowy) adres w skali całego świata (adres MAC). Dzięki temu przesłanie ramki danych pomiędzy dwoma urządzeniami w takim standardzie wymaga jedynie wskazania, kto dane chce przesłać i do kogo dane mają być wysłane.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latin typeface="NimbusRomNo9L-Regu"/>
              </a:rPr>
              <a:t>Dwubajtowe pole </a:t>
            </a:r>
            <a:r>
              <a:rPr lang="pl-PL" sz="1800" b="0" i="0" u="none" strike="noStrike" baseline="0" dirty="0">
                <a:latin typeface="NimbusRomNo9L-ReguItal"/>
              </a:rPr>
              <a:t>typu </a:t>
            </a:r>
            <a:r>
              <a:rPr lang="pl-PL" sz="1800" b="0" i="0" u="none" strike="noStrike" baseline="0" dirty="0">
                <a:latin typeface="NimbusRomNo9L-Regu"/>
              </a:rPr>
              <a:t>zawiera unikalną liczbę określającą </a:t>
            </a:r>
            <a:r>
              <a:rPr lang="pl-PL" sz="1800" b="0" i="0" u="none" strike="noStrike" baseline="0" dirty="0">
                <a:latin typeface="NimbusRomNo9L-ReguItal"/>
              </a:rPr>
              <a:t>rodzaj przesyłanych danych </a:t>
            </a:r>
            <a:r>
              <a:rPr lang="pl-PL" sz="1800" b="0" i="0" u="none" strike="noStrike" baseline="0" dirty="0">
                <a:latin typeface="NimbusRomNo9L-Regu"/>
              </a:rPr>
              <a:t>(„stary” standard Ethernet) lub </a:t>
            </a:r>
            <a:r>
              <a:rPr lang="pl-PL" sz="1800" b="0" i="0" u="none" strike="noStrike" baseline="0" dirty="0">
                <a:latin typeface="NimbusRomNo9L-ReguItal"/>
              </a:rPr>
              <a:t>długość danych </a:t>
            </a:r>
            <a:r>
              <a:rPr lang="pl-PL" sz="1800" b="0" i="0" u="none" strike="noStrike" baseline="0" dirty="0">
                <a:latin typeface="NimbusRomNo9L-Regu"/>
              </a:rPr>
              <a:t>(standard 802.3).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latin typeface="NimbusRomNo9L-Regu"/>
              </a:rPr>
              <a:t>Kolejne pole ramki zawiera faktycznie przesyłane </a:t>
            </a:r>
            <a:r>
              <a:rPr lang="pl-PL" sz="1800" b="0" i="0" u="none" strike="noStrike" baseline="0" dirty="0">
                <a:latin typeface="NimbusRomNo9L-ReguItal"/>
              </a:rPr>
              <a:t>dane </a:t>
            </a:r>
            <a:r>
              <a:rPr lang="pl-PL" sz="1800" b="0" i="0" u="none" strike="noStrike" baseline="0" dirty="0">
                <a:latin typeface="NimbusRomNo9L-Regu"/>
              </a:rPr>
              <a:t>o długości od 48 do 1500 bajtów.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latin typeface="NimbusRomNo9L-Regu"/>
              </a:rPr>
              <a:t>Ostatnie czterobajtowe pole zawiera obliczoną z ramki tak zwaną </a:t>
            </a:r>
            <a:r>
              <a:rPr lang="pl-PL" sz="1800" b="0" i="0" u="none" strike="noStrike" baseline="0" dirty="0">
                <a:latin typeface="NimbusRomNo9L-ReguItal"/>
              </a:rPr>
              <a:t>sumę kontrolną </a:t>
            </a:r>
            <a:r>
              <a:rPr lang="pl-PL" sz="1800" b="0" i="0" u="none" strike="noStrike" baseline="0" dirty="0">
                <a:latin typeface="NimbusRomNo9L-Regu"/>
              </a:rPr>
              <a:t>(CRC - ang. </a:t>
            </a:r>
            <a:r>
              <a:rPr lang="pl-PL" sz="1800" b="0" i="0" u="none" strike="noStrike" baseline="0" dirty="0" err="1">
                <a:latin typeface="NimbusRomNo9L-ReguItal"/>
              </a:rPr>
              <a:t>Cyclic</a:t>
            </a:r>
            <a:r>
              <a:rPr lang="pl-PL" sz="1800" b="0" i="0" u="none" strike="noStrike" baseline="0" dirty="0">
                <a:latin typeface="NimbusRomNo9L-ReguItal"/>
              </a:rPr>
              <a:t> </a:t>
            </a:r>
            <a:r>
              <a:rPr lang="pl-PL" sz="1800" b="0" i="0" u="none" strike="noStrike" baseline="0" dirty="0" err="1">
                <a:latin typeface="NimbusRomNo9L-ReguItal"/>
              </a:rPr>
              <a:t>Redundancy</a:t>
            </a:r>
            <a:r>
              <a:rPr lang="pl-PL" sz="1800" b="0" i="0" u="none" strike="noStrike" baseline="0" dirty="0">
                <a:latin typeface="NimbusRomNo9L-ReguItal"/>
              </a:rPr>
              <a:t> </a:t>
            </a:r>
            <a:r>
              <a:rPr lang="pl-PL" sz="1800" b="0" i="0" u="none" strike="noStrike" baseline="0" dirty="0" err="1">
                <a:latin typeface="NimbusRomNo9L-ReguItal"/>
              </a:rPr>
              <a:t>Check</a:t>
            </a:r>
            <a:r>
              <a:rPr lang="pl-PL" sz="1800" b="0" i="0" u="none" strike="noStrike" baseline="0" dirty="0">
                <a:latin typeface="NimbusRomNo9L-Regu"/>
              </a:rPr>
              <a:t>). </a:t>
            </a:r>
            <a:r>
              <a:rPr lang="pl-PL" dirty="0">
                <a:latin typeface="NimbusRomNo9L-Regu"/>
              </a:rPr>
              <a:t>Jeśli po przesłaniu ramki i obliczeniu z niej sumy kontrolnej okazuje się, że wartość otrzymanej sumy jest inna niż wartość sumy przesłanej, to można stwierdzić, że dane uległy przekłamaniu.</a:t>
            </a:r>
          </a:p>
          <a:p>
            <a:pPr algn="l"/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6632"/>
            <a:ext cx="5832648" cy="319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23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Przełączany Ethernet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107D074-28F4-4888-9AA4-B7BB0FA97C5F}"/>
              </a:ext>
            </a:extLst>
          </p:cNvPr>
          <p:cNvSpPr txBox="1"/>
          <p:nvPr/>
        </p:nvSpPr>
        <p:spPr>
          <a:xfrm>
            <a:off x="457200" y="3465799"/>
            <a:ext cx="84352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latin typeface="NimbusRomNo9L-Regu"/>
              </a:rPr>
              <a:t>Ethernet przełączany nie wykorzystuje metody CSMA/CD, ponieważ w strukturach sieci komputerowych opartych na przełącznikach nie następują kolizje.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latin typeface="NimbusRomNo9L-Regu"/>
              </a:rPr>
              <a:t>Ruchem ramek w sieci zarządzają </a:t>
            </a:r>
            <a:r>
              <a:rPr lang="pl-PL" sz="1600" b="1" i="0" u="none" strike="noStrike" baseline="0" dirty="0">
                <a:latin typeface="NimbusRomNo9L-ReguItal"/>
              </a:rPr>
              <a:t>przełączniki</a:t>
            </a:r>
            <a:r>
              <a:rPr lang="pl-PL" sz="1600" b="0" i="0" u="none" strike="noStrike" baseline="0" dirty="0">
                <a:latin typeface="NimbusRomNo9L-Regu"/>
              </a:rPr>
              <a:t>, które identyfikują nadawcę oraz odbiorcę i przesyłają strumień bitów przez odpowiedni kanał informacyjny. </a:t>
            </a:r>
            <a:r>
              <a:rPr lang="pl-PL" sz="1600" dirty="0">
                <a:latin typeface="NimbusRomNo9L-Regu"/>
              </a:rPr>
              <a:t>P</a:t>
            </a:r>
            <a:r>
              <a:rPr lang="pl-PL" sz="1600" b="0" i="0" u="none" strike="noStrike" baseline="0" dirty="0">
                <a:latin typeface="NimbusRomNo9L-Regu"/>
              </a:rPr>
              <a:t>rzełączniki sprawdzają, do jakiego komputera mają być przesłane dane. Dysponują również skonfigurowaną przez użytkownika lub automatycznie wygenerowaną tablicą adresów Ethernet.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latin typeface="NimbusRomNo9L-Regu"/>
              </a:rPr>
              <a:t>W konsekwencji, jeśli nadawca i adresat są przyłączeni do tego samego przełącznika, to ruch w sieci ograniczany jest tylko do przekazywania ramek w jednym przełączniku.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latin typeface="NimbusRomNo9L-Regu"/>
              </a:rPr>
              <a:t>Jeśli przełącznik „stwierdzi”, że dane nie należą˛ do żadnego z komputerów do niego przyłączonych, wyśle je do kolejnego przełącznika.</a:t>
            </a:r>
            <a:endParaRPr lang="pl-PL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Konfiguracje sieci bezprzewodowych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531944" cy="268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294882" cy="26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418058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Ograniczona widoczność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3011" y="2890831"/>
            <a:ext cx="8856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konstruowaniu sieci bezprzewodowych występuje wiele nowych problemów</a:t>
            </a:r>
          </a:p>
          <a:p>
            <a:r>
              <a:rPr lang="pl-PL" dirty="0"/>
              <a:t>niespotykanych w przypadku sieci z trwałymi nośnikami informacji: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wysoki współczynnik występowania błędów spowodowanych szumami elektromagnetycznymi występującymi w środowisku,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realna szerokość pasma zależna od otoczenia i odległości między hostami, wzajemne zakłócanie się sieci w wyniku interferencji,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niewielka moc transmisji ograniczona prawnie, co skutkuje również ograniczonym zasięgiem,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niepełna wzajemna widoczność wszystkich uczestników ruchu w sieci (por. rys., np. jeśli stacja A „widzi” stację B i stacja B „widzi” stację C, to wcale nie oznacza, że stacja A „widzi” stację C, co może być źródłem kolizji),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pakiety w sieciach radiowych są z założenia niezabezpieczone i rozgłaszane w eterze, wówczas należy mieć na uwadze problemy z osiągnięciem bezpieczeństwa i uwierzytelnienia tak transmitowanych danych.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pl-PL" sz="2800" dirty="0"/>
              <a:t>Wymiana danych w sieciach bezprzewodowych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26</a:t>
            </a:fld>
            <a:endParaRPr lang="pl-PL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7144742" cy="181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299252" y="2852936"/>
            <a:ext cx="8363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Próba podjęcia </a:t>
            </a:r>
            <a:r>
              <a:rPr lang="pl-PL" sz="1600" dirty="0" err="1"/>
              <a:t>przesyłu</a:t>
            </a:r>
            <a:r>
              <a:rPr lang="pl-PL" sz="1600" dirty="0"/>
              <a:t> danych przez hosta rozpoczyna się od nasłuchiwania stanu łącza. Jeśli łącze jest wolne, zostaje wysłany pakiet, jeśli nie, to host czeka na zakończenie aktualnej transmisji, a następnie oczekuje jeszcze przez losowo wybrany przedział czasu.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Usprawnienia: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/>
              <a:t>Po odebraniu danych przez węzeł docelowy przesyła on pakiet potwierdzenia ACK (ang. </a:t>
            </a:r>
            <a:r>
              <a:rPr lang="pl-PL" sz="1600" dirty="0" err="1"/>
              <a:t>ACKnowledgment</a:t>
            </a:r>
            <a:r>
              <a:rPr lang="pl-PL" sz="1600" dirty="0"/>
              <a:t>). Jeśli nadawca nie otrzyma potwierdzenia, uznaje, że jego dane nie dotarły i ponawia ich transmisję;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/>
              <a:t>Kiedy nadawca chce rozpocząć przekazywanie danych, wysyła do odbiorcy ramkę z prośbą o zezwolenie na wysyłanie – RTS. Jeśli odbiorca jest gotowy do odbioru danych, potwierdza to wysłaniem ramki CTS. Taka inicjalizacja transmisji wymiana˛ krótkich ramek informuje wszystkie hosty w zasięgu nadawcy i odbiorcy, że nastąpi między nimi komunikacja, co powoduje odroczenie wysyłania ramek przez innych nadawców. Dodatkowo wszystkie rodzaje ramek zawierają informację o długości danych, które będą przesyłane, co pozwala na ustalenie przez inne hosty wstępnego czasu oczekiwania zanim rozpoczną procedurę dostępu do łącza.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Ramka w sieci bezprzewodowej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27</a:t>
            </a:fld>
            <a:endParaRPr lang="pl-PL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792" y="2153116"/>
            <a:ext cx="8568680" cy="27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Przesyłanie danych w formie bezprzewodowej na większe odległości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Pierwszą barierą jest uzyskanie uniwersalnego pasma komunikacji na poziomie metropolii czy kraju, a więc pasma licencjonowanego. Pozwoli to na odpowiednie wzmocnienie sygnału i objęcie sieci większym obszarem. </a:t>
            </a:r>
          </a:p>
          <a:p>
            <a:pPr lvl="1"/>
            <a:r>
              <a:rPr lang="pl-PL" dirty="0"/>
              <a:t>Jednym ze standardów, który definiuje technikę transmisji bezprzewodowej w sieciach metropolitalnych, jest IEEE 802.16 (</a:t>
            </a:r>
            <a:r>
              <a:rPr lang="pl-PL" dirty="0" err="1"/>
              <a:t>Wi</a:t>
            </a:r>
            <a:r>
              <a:rPr lang="pl-PL" dirty="0"/>
              <a:t>-MAX, ang. </a:t>
            </a:r>
            <a:r>
              <a:rPr lang="pl-PL" dirty="0" err="1"/>
              <a:t>Worldwide</a:t>
            </a:r>
            <a:r>
              <a:rPr lang="pl-PL" dirty="0"/>
              <a:t> </a:t>
            </a:r>
            <a:r>
              <a:rPr lang="pl-PL" dirty="0" err="1"/>
              <a:t>Interoperability</a:t>
            </a:r>
            <a:r>
              <a:rPr lang="pl-PL" dirty="0"/>
              <a:t> for </a:t>
            </a:r>
            <a:r>
              <a:rPr lang="pl-PL" dirty="0" err="1"/>
              <a:t>Microwave</a:t>
            </a:r>
            <a:r>
              <a:rPr lang="pl-PL" dirty="0"/>
              <a:t> Access). </a:t>
            </a:r>
          </a:p>
          <a:p>
            <a:pPr lvl="1"/>
            <a:r>
              <a:rPr lang="pl-PL" dirty="0"/>
              <a:t>Warto również zwrócić </a:t>
            </a:r>
            <a:r>
              <a:rPr lang="pl-PL" dirty="0" err="1"/>
              <a:t>uwage</a:t>
            </a:r>
            <a:r>
              <a:rPr lang="pl-PL" dirty="0"/>
              <a:t>˛, że obecnie są stosowane standardy pozwalające tworzyć bezprzewodowe sieci metropolitalne, a w przyszłości krajowe, czy globalne. Jednym z nich jest standard telefonii komórkowej czwartej generacji LTE (ang. </a:t>
            </a:r>
            <a:r>
              <a:rPr lang="pl-PL" dirty="0" err="1"/>
              <a:t>Long</a:t>
            </a:r>
            <a:r>
              <a:rPr lang="pl-PL" dirty="0"/>
              <a:t> Term </a:t>
            </a:r>
            <a:r>
              <a:rPr lang="pl-PL" dirty="0" err="1"/>
              <a:t>Evolution</a:t>
            </a:r>
            <a:r>
              <a:rPr lang="pl-PL" dirty="0"/>
              <a:t>), która jest nastawiona na transmisję danych, a połączenia głosowe są jedną z usług.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660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l-PL" sz="2800" dirty="0"/>
              <a:t>Standardy </a:t>
            </a:r>
            <a:r>
              <a:rPr lang="pl-PL" sz="2800" dirty="0" err="1"/>
              <a:t>przesyłu</a:t>
            </a:r>
            <a:r>
              <a:rPr lang="pl-PL" sz="2800" dirty="0"/>
              <a:t> danych w sieciach osobistych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55000" lnSpcReduction="20000"/>
          </a:bodyPr>
          <a:lstStyle/>
          <a:p>
            <a:r>
              <a:rPr lang="pl-PL" dirty="0"/>
              <a:t>Równolegle z lokalnymi sieciami bezprzewodowymi skutecznie koegzystują technologie tworzenia bezprzewodowych sieci osobistych, a więc rozciągniętych na odległość do kilku metrów. </a:t>
            </a:r>
          </a:p>
          <a:p>
            <a:r>
              <a:rPr lang="pl-PL" dirty="0"/>
              <a:t>Podstawowymi standardami przemysłowymi tworzenia takich systemów, które zostały uznane przez rynek, </a:t>
            </a:r>
            <a:r>
              <a:rPr lang="pl-PL" dirty="0" err="1"/>
              <a:t>sa</a:t>
            </a:r>
            <a:r>
              <a:rPr lang="pl-PL" dirty="0"/>
              <a:t>˛ Bluetooth i RFID (ang. Radio </a:t>
            </a:r>
            <a:r>
              <a:rPr lang="pl-PL" dirty="0" err="1"/>
              <a:t>Frequency</a:t>
            </a:r>
            <a:r>
              <a:rPr lang="pl-PL" dirty="0"/>
              <a:t> </a:t>
            </a:r>
            <a:r>
              <a:rPr lang="pl-PL" dirty="0" err="1"/>
              <a:t>IDentification</a:t>
            </a:r>
            <a:r>
              <a:rPr lang="pl-PL" dirty="0"/>
              <a:t>):</a:t>
            </a:r>
          </a:p>
          <a:p>
            <a:pPr lvl="1"/>
            <a:r>
              <a:rPr lang="pl-PL" dirty="0"/>
              <a:t>Standard Bluetooth umożliwia zbudowanie osobistej sieci komputerowej złożonej z bezprzewodowych urządzeń peryferyjnych komputera personalnego: klawiatury, myszy, drukarek czy aparatu fotograficznego.</a:t>
            </a:r>
          </a:p>
          <a:p>
            <a:pPr lvl="1"/>
            <a:r>
              <a:rPr lang="pl-PL" dirty="0"/>
              <a:t>Jest on również stosowany do komunikacji pomiędzy smartfonami a urządzeniami tak zwanej elektroniki ubieranej (np. zegarki, okulary, obuwie i ubrania wyposażone w odpowiednie moduły elektroniczne) oraz do włączania smartfonów w systemy komputerowe pojazdów samochodowych (systemy głośnomówiące itp.).</a:t>
            </a:r>
          </a:p>
          <a:p>
            <a:pPr lvl="1"/>
            <a:r>
              <a:rPr lang="pl-PL" dirty="0"/>
              <a:t>Standard RFID operuje na dwu typach urządzeń – znacznikach, które w niektórych wypadkach nie musza˛ być zasilane, oraz czytnikach, które z pewnej odległości są w stanie zinwentaryzować stan pobliskich znaczników.</a:t>
            </a:r>
          </a:p>
          <a:p>
            <a:pPr lvl="1"/>
            <a:r>
              <a:rPr lang="pl-PL" dirty="0"/>
              <a:t>Znaczniki maja˛ 96-bitowe identyfikatory oraz pewien niewielki obszar pamięci, którą można zapisać lub odczytać. </a:t>
            </a:r>
          </a:p>
          <a:p>
            <a:pPr lvl="1"/>
            <a:r>
              <a:rPr lang="pl-PL" dirty="0"/>
              <a:t>Okazuje się, że na podstawie miniaturowych znaczników, które mogą być wtapiane w dokumenty, wszczepiane zwierzętom, naklejane na paczki czy produkty handlowe, oraz odpowiednich czytników można skutecznie zorganizować m. in. bezprzewodowe systemy zarządzania przedsięwzięciami logistycznymi, zarządzania dostępem do pomieszczeń, ochrony własności, identyfikacji dokumentów, zwierząt i przedmiotów.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434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F124D2-BA4B-4700-AFC6-129F037E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właściwości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4E0F48-549E-46DF-A9DE-AEA323FCF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Sieć komputerowa służy współużywania zasobów</a:t>
            </a:r>
          </a:p>
          <a:p>
            <a:r>
              <a:rPr lang="pl-PL" dirty="0"/>
              <a:t> Schematy wymiany komunikacji:</a:t>
            </a:r>
          </a:p>
          <a:p>
            <a:pPr lvl="1"/>
            <a:r>
              <a:rPr lang="pl-PL" dirty="0"/>
              <a:t>Klient-serwer</a:t>
            </a:r>
          </a:p>
          <a:p>
            <a:pPr lvl="1"/>
            <a:r>
              <a:rPr lang="pl-PL" dirty="0"/>
              <a:t>Każdy-z-każdym (ang. </a:t>
            </a:r>
            <a:r>
              <a:rPr lang="pl-PL" dirty="0" err="1"/>
              <a:t>peer</a:t>
            </a:r>
            <a:r>
              <a:rPr lang="pl-PL" dirty="0"/>
              <a:t>-to-</a:t>
            </a:r>
            <a:r>
              <a:rPr lang="pl-PL" dirty="0" err="1"/>
              <a:t>peer</a:t>
            </a:r>
            <a:r>
              <a:rPr lang="pl-PL" dirty="0"/>
              <a:t>)</a:t>
            </a:r>
          </a:p>
          <a:p>
            <a:r>
              <a:rPr lang="pl-PL" dirty="0"/>
              <a:t>Sieć oferuje możliwość obliczeń współbieżnych i rozproszonych</a:t>
            </a:r>
          </a:p>
          <a:p>
            <a:r>
              <a:rPr lang="pl-PL" dirty="0"/>
              <a:t>Sieć jest globalnym medium komunikacji (WWW, poczta, VoIP, </a:t>
            </a:r>
            <a:r>
              <a:rPr lang="pl-PL" dirty="0" err="1"/>
              <a:t>IoT</a:t>
            </a:r>
            <a:r>
              <a:rPr lang="pl-PL" dirty="0"/>
              <a:t>)</a:t>
            </a:r>
          </a:p>
          <a:p>
            <a:r>
              <a:rPr lang="pl-PL" dirty="0"/>
              <a:t>Zasady konstrukcji urządzeń sieciowych i protokoły wymiany informacji są unormowane w </a:t>
            </a:r>
            <a:r>
              <a:rPr lang="pl-PL" dirty="0" err="1"/>
              <a:t>dokuymentach</a:t>
            </a:r>
            <a:r>
              <a:rPr lang="pl-PL" dirty="0"/>
              <a:t> (IEEE, ISO, RFC)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8A86AA3-5071-4DE0-B805-E18FE0E2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1086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l-PL" dirty="0"/>
              <a:t>Warstwa sieciowa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832648"/>
          </a:xfrm>
        </p:spPr>
        <p:txBody>
          <a:bodyPr>
            <a:noAutofit/>
          </a:bodyPr>
          <a:lstStyle/>
          <a:p>
            <a:r>
              <a:rPr lang="pl-PL" sz="1600" dirty="0"/>
              <a:t>Gdyby standard Ethernet był jedynym obowiązującym na świecie, stworzenie globalnej sieci komputerowej nie stanowiłoby problemu. Unikalne adresy MAC urządzeń w skali całego świata znacznie by to ułatwiły. Jednak został on opracowany w czasie, gdy koncepcja i protokoły Internetu były na tyle dojrzałe, że nie dały się zepchnąć na margines. Ponadto do czasu wdrożenia techniki światłowodowej Ethernet oferował metodę komunikacji na niewielkie odległości. </a:t>
            </a:r>
          </a:p>
          <a:p>
            <a:r>
              <a:rPr lang="pl-PL" sz="1600" dirty="0"/>
              <a:t>Istotą projektowania warstwy sieciowej stało się opracowanie mechanizmu do globalnej komunikacji komputerów, przy założeniu że są one połączone za pomocą różnych standardów komunikacyjnych, nazywanych w modelu odniesienia TCP/IP warstwą łącza danych (por. </a:t>
            </a:r>
            <a:r>
              <a:rPr lang="pl-PL" sz="1600" dirty="0" err="1"/>
              <a:t>podrozdz</a:t>
            </a:r>
            <a:r>
              <a:rPr lang="pl-PL" sz="1600" dirty="0"/>
              <a:t>. 1.3.3). </a:t>
            </a:r>
          </a:p>
          <a:p>
            <a:r>
              <a:rPr lang="pl-PL" sz="1600" dirty="0"/>
              <a:t>Przełomem było zaproponowanie </a:t>
            </a:r>
            <a:r>
              <a:rPr lang="pl-PL" sz="1600" b="1" dirty="0"/>
              <a:t>systemu niescentralizowanego</a:t>
            </a:r>
            <a:r>
              <a:rPr lang="pl-PL" sz="1600" dirty="0"/>
              <a:t>. Do tamtej pory użytkownicy komputerów łączyli się na odległość z pojedynczymi komputerami, a nie z ich siecią. Opracowanie warstwy sieciowej zostało powiązane z wprowadzeniem na rynek nowych komputerów komunikacyjnych – </a:t>
            </a:r>
            <a:r>
              <a:rPr lang="pl-PL" sz="1600" b="1" dirty="0"/>
              <a:t>routerów</a:t>
            </a:r>
            <a:r>
              <a:rPr lang="pl-PL" sz="1600" dirty="0"/>
              <a:t>. </a:t>
            </a:r>
          </a:p>
          <a:p>
            <a:r>
              <a:rPr lang="pl-PL" sz="1600" dirty="0"/>
              <a:t>Miały to być urządzenia, które po przesłaniu do nich odpowiedniego pakietu z danymi umiałyby go między sobą przekazywać, aż do „znalezienia” podsieci, w której znajduje się komputer docelowy – adresat pakietu. </a:t>
            </a:r>
          </a:p>
          <a:p>
            <a:r>
              <a:rPr lang="pl-PL" sz="1600" dirty="0"/>
              <a:t>Kluczowym mechanizmem warstwy sieciowej stały się tak zwane </a:t>
            </a:r>
            <a:r>
              <a:rPr lang="pl-PL" sz="1600" b="1" dirty="0"/>
              <a:t>algorytmy routingu </a:t>
            </a:r>
            <a:r>
              <a:rPr lang="pl-PL" sz="1600" dirty="0"/>
              <a:t>– techniki generowania tabel wskazujących, do jakiego kolejnego routera ma zostać przekazany pakiet, aby osiągnął komputer docelowy. </a:t>
            </a:r>
          </a:p>
          <a:p>
            <a:r>
              <a:rPr lang="pl-PL" sz="1600" dirty="0"/>
              <a:t>Istotnym składnikiem warstwy sieciowej było również opracowanie nowego </a:t>
            </a:r>
            <a:r>
              <a:rPr lang="pl-PL" sz="1600" b="1" dirty="0"/>
              <a:t>ogólnoświatowego mechanizmu adresacji komputerów</a:t>
            </a:r>
            <a:r>
              <a:rPr lang="pl-PL" sz="1600" dirty="0"/>
              <a:t> oraz formatu pakietów do przesyłania danych w takiej niejednorodnej sieci. Założono przy tym, że pakiety mogą być utracone oraz że mogą zostać pofragmentowane na mniejsze jednostki, jeśli dana podsieć nie będzie w stanie przesłać ich w całości.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62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Routing</a:t>
            </a:r>
            <a:r>
              <a:rPr lang="pl-PL" dirty="0"/>
              <a:t> w sieciach rozległych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31</a:t>
            </a:fld>
            <a:endParaRPr lang="pl-PL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692696"/>
            <a:ext cx="5400600" cy="403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179512" y="4729935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Pakiety przesyłane w warstwie sieciowej posiadają jedynie adresy nadawcy i odbiorcy oraz „wskazówki” co do ważności przesyłanych danych. Nie zawierają jednak żadnych informacji, którędy miałyby być transportowane.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Routery – podstawowe urządzenia komunikacyjne w warstwie sieciowej – „potrafią” na podstawie tych skąpych informacji wskazać trasę dla pakietów.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Dodatkowo strumień danych podzielony na pakiety </a:t>
            </a:r>
            <a:r>
              <a:rPr lang="pl-PL" dirty="0" err="1"/>
              <a:t>mośe</a:t>
            </a:r>
            <a:r>
              <a:rPr lang="pl-PL" dirty="0"/>
              <a:t> w warstwie sieciowej wędrować różnymi trasami, jeśli routery uznają to za „korzystne”.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Algorytm Dijkstry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32</a:t>
            </a:fld>
            <a:endParaRPr lang="pl-PL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541381" cy="463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11581"/>
            <a:ext cx="3240360" cy="569147"/>
          </a:xfrm>
        </p:spPr>
        <p:txBody>
          <a:bodyPr>
            <a:normAutofit fontScale="90000"/>
          </a:bodyPr>
          <a:lstStyle/>
          <a:p>
            <a:r>
              <a:rPr lang="pl-PL" dirty="0"/>
              <a:t>IPv4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33</a:t>
            </a:fld>
            <a:endParaRPr lang="pl-PL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412776"/>
            <a:ext cx="427461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4355976" y="161052"/>
            <a:ext cx="454763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Wersja</a:t>
            </a:r>
            <a:r>
              <a:rPr lang="pl-PL" sz="1600" dirty="0"/>
              <a:t> wskazuje, do jakiej wersji protokołu należy pakiet. </a:t>
            </a:r>
          </a:p>
          <a:p>
            <a:r>
              <a:rPr lang="pl-PL" sz="1600" b="1" dirty="0" err="1"/>
              <a:t>Długść</a:t>
            </a:r>
            <a:r>
              <a:rPr lang="pl-PL" sz="1600" b="1" dirty="0"/>
              <a:t> nagłówka</a:t>
            </a:r>
            <a:r>
              <a:rPr lang="pl-PL" sz="1600" dirty="0"/>
              <a:t> wskazuje, jak długi jest nagłówek pakietu w 32-bitowych słowach. </a:t>
            </a:r>
          </a:p>
          <a:p>
            <a:r>
              <a:rPr lang="pl-PL" sz="1600" b="1" dirty="0"/>
              <a:t>Usługi zróżnicowane</a:t>
            </a:r>
            <a:r>
              <a:rPr lang="pl-PL" sz="1600" dirty="0"/>
              <a:t> : Pierwsze 6 bitów pola wskazuje klasę obsługi. Dwa ostatnie bity niosą jawną informacje, czy pakiet nie doznał przeciążenia. </a:t>
            </a:r>
          </a:p>
          <a:p>
            <a:r>
              <a:rPr lang="pl-PL" sz="1600" b="1" dirty="0"/>
              <a:t>Długość całkowita </a:t>
            </a:r>
            <a:r>
              <a:rPr lang="pl-PL" sz="1600" dirty="0"/>
              <a:t>zawiera informacje o liczbie bajtów całego pakietu </a:t>
            </a:r>
          </a:p>
          <a:p>
            <a:r>
              <a:rPr lang="pl-PL" sz="1600" b="1" dirty="0"/>
              <a:t>Identyfikacja</a:t>
            </a:r>
            <a:r>
              <a:rPr lang="pl-PL" sz="1600" dirty="0"/>
              <a:t> zawiera unikalną liczbę całkowitą wskazującą bieżący pakiet.</a:t>
            </a:r>
          </a:p>
          <a:p>
            <a:r>
              <a:rPr lang="pl-PL" sz="1600" b="1" dirty="0"/>
              <a:t>DF</a:t>
            </a:r>
            <a:r>
              <a:rPr lang="pl-PL" sz="1600" dirty="0"/>
              <a:t> – pakiet nie może być fragmentowany</a:t>
            </a:r>
            <a:br>
              <a:rPr lang="pl-PL" sz="1600" dirty="0"/>
            </a:br>
            <a:r>
              <a:rPr lang="pl-PL" sz="1600" b="1" dirty="0"/>
              <a:t>MF</a:t>
            </a:r>
            <a:r>
              <a:rPr lang="pl-PL" sz="1600" dirty="0"/>
              <a:t> – bit oznaczający, że po tym pakiecie będzie przesyłany następny fragment. </a:t>
            </a:r>
          </a:p>
          <a:p>
            <a:r>
              <a:rPr lang="pl-PL" sz="1600" b="1" dirty="0"/>
              <a:t>Pozycja fragmentu</a:t>
            </a:r>
            <a:r>
              <a:rPr lang="pl-PL" sz="1600" dirty="0"/>
              <a:t> wskazuje, jaki odcinek informacji z pola danych jest</a:t>
            </a:r>
          </a:p>
          <a:p>
            <a:r>
              <a:rPr lang="pl-PL" sz="1600" dirty="0"/>
              <a:t>przesyłany w danym fragmencie. </a:t>
            </a:r>
          </a:p>
          <a:p>
            <a:r>
              <a:rPr lang="pl-PL" sz="1600" b="1" dirty="0"/>
              <a:t>Czas życia</a:t>
            </a:r>
            <a:r>
              <a:rPr lang="pl-PL" sz="1600" dirty="0"/>
              <a:t> przez ile routerów może jeszcze przeskoczyć pakiet</a:t>
            </a:r>
          </a:p>
          <a:p>
            <a:r>
              <a:rPr lang="pl-PL" sz="1600" b="1" dirty="0"/>
              <a:t>Protokół</a:t>
            </a:r>
            <a:r>
              <a:rPr lang="pl-PL" sz="1600" dirty="0"/>
              <a:t> wskazuje proces transportowy, do którego w komputerze ma</a:t>
            </a:r>
          </a:p>
          <a:p>
            <a:r>
              <a:rPr lang="pl-PL" sz="1600" dirty="0"/>
              <a:t>być dostarczony pakiet. </a:t>
            </a:r>
          </a:p>
          <a:p>
            <a:r>
              <a:rPr lang="pl-PL" sz="1600" b="1" dirty="0"/>
              <a:t>Suma kontrolna nagłówka</a:t>
            </a:r>
            <a:r>
              <a:rPr lang="pl-PL" sz="1600" dirty="0"/>
              <a:t> zawiera sumę kontrolną obliczoną z nagłówka,</a:t>
            </a:r>
          </a:p>
          <a:p>
            <a:r>
              <a:rPr lang="pl-PL" sz="1600" b="1" dirty="0"/>
              <a:t>Adres źródłowy</a:t>
            </a:r>
            <a:r>
              <a:rPr lang="pl-PL" sz="1600" dirty="0"/>
              <a:t> i </a:t>
            </a:r>
            <a:r>
              <a:rPr lang="pl-PL" sz="1600" b="1" dirty="0"/>
              <a:t>adres docelowy </a:t>
            </a:r>
            <a:r>
              <a:rPr lang="pl-PL" sz="1600" dirty="0"/>
              <a:t>zawierają odpowiednio adres IPv4 nadawcy i odbiorcy pakietu.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l-PL" dirty="0"/>
              <a:t>Fragmentacja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34</a:t>
            </a:fld>
            <a:endParaRPr lang="pl-PL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90860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467544" y="4005064"/>
            <a:ext cx="8291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Pakiety w czasie ich transportu mogą być dzielone na mniejsze fragmenty.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Wszystkie fragmenty danego pakietu są pakietami IP zawierającymi takie samo pole identyfikacji, co umożliwia ich ponowne scalenie.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 sterowaniu przepływem fragmentów biorą również udział bity DF i MF nagłówka.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Bezklasowy </a:t>
            </a:r>
            <a:r>
              <a:rPr lang="pl-PL" dirty="0" err="1"/>
              <a:t>Routing</a:t>
            </a:r>
            <a:r>
              <a:rPr lang="pl-PL" dirty="0"/>
              <a:t> </a:t>
            </a:r>
            <a:r>
              <a:rPr lang="pl-PL" dirty="0" err="1"/>
              <a:t>Międzydomenowy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35</a:t>
            </a:fld>
            <a:endParaRPr lang="pl-PL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0772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80112" y="188640"/>
            <a:ext cx="2458616" cy="288032"/>
          </a:xfrm>
        </p:spPr>
        <p:txBody>
          <a:bodyPr>
            <a:normAutofit fontScale="90000"/>
          </a:bodyPr>
          <a:lstStyle/>
          <a:p>
            <a:r>
              <a:rPr lang="pl-PL" dirty="0"/>
              <a:t>IPv6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36</a:t>
            </a:fld>
            <a:endParaRPr lang="pl-PL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4485"/>
            <a:ext cx="4320480" cy="663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4572000" y="492738"/>
            <a:ext cx="432523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 jednym metrze kwadratowym Ziemi może się znajdować 7 x 10</a:t>
            </a:r>
            <a:r>
              <a:rPr lang="pl-PL" baseline="30000" dirty="0"/>
              <a:t>23</a:t>
            </a:r>
            <a:r>
              <a:rPr lang="pl-PL" dirty="0"/>
              <a:t> osobno zaadresowanych komputerów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Wersja</a:t>
            </a:r>
            <a:r>
              <a:rPr lang="pl-PL" dirty="0"/>
              <a:t>: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Usługi zróżnicowane</a:t>
            </a:r>
            <a:r>
              <a:rPr lang="pl-PL" dirty="0"/>
              <a:t>: jak w IPv4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Etykieta przepływu</a:t>
            </a:r>
            <a:r>
              <a:rPr lang="pl-PL" dirty="0"/>
              <a:t>: połączenie pakietów od jednego nadawcy do odbiorcy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Długość ładunku</a:t>
            </a:r>
            <a:r>
              <a:rPr lang="pl-PL" dirty="0"/>
              <a:t>: zawiera liczbę bajtów, które w danym pakiecie umieszczono po 40-bajtowym nagłówku.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Następny nagłówek</a:t>
            </a:r>
            <a:r>
              <a:rPr lang="pl-PL" dirty="0"/>
              <a:t> wskazuje, który z dostępnych sześciu opcjonalnych nagłówków znajduje się po pierwszym nagłówku pakietu.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Limit przeskoków: jak TTL IPv4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Adres nadawcy i adres odbiorcy (128bit)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Notacja: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sz="1600" dirty="0"/>
              <a:t>8020:0000:0000:0000:0124:4556:8945:CDDA</a:t>
            </a:r>
          </a:p>
          <a:p>
            <a:endParaRPr lang="pl-PL" sz="1600" dirty="0"/>
          </a:p>
          <a:p>
            <a:r>
              <a:rPr lang="pl-PL" sz="1600" dirty="0"/>
              <a:t>8020::124:4556:8945:CDDA</a:t>
            </a:r>
          </a:p>
          <a:p>
            <a:endParaRPr lang="pl-PL" sz="1600" dirty="0"/>
          </a:p>
          <a:p>
            <a:r>
              <a:rPr lang="pl-PL" sz="1600" dirty="0"/>
              <a:t>::192.31.17.22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Dodatkowe protokoły (warstwa sieciowa)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471587"/>
            <a:ext cx="8712968" cy="6249888"/>
          </a:xfrm>
        </p:spPr>
        <p:txBody>
          <a:bodyPr>
            <a:noAutofit/>
          </a:bodyPr>
          <a:lstStyle/>
          <a:p>
            <a:r>
              <a:rPr lang="pl-PL" sz="2000" dirty="0" smtClean="0"/>
              <a:t>ICMP </a:t>
            </a:r>
            <a:r>
              <a:rPr lang="pl-PL" sz="2000" dirty="0"/>
              <a:t>(ang. Internet Control Message </a:t>
            </a:r>
            <a:r>
              <a:rPr lang="pl-PL" sz="2000" dirty="0" err="1"/>
              <a:t>Protocol</a:t>
            </a:r>
            <a:r>
              <a:rPr lang="pl-PL" sz="2000" dirty="0" smtClean="0"/>
              <a:t>)</a:t>
            </a:r>
          </a:p>
          <a:p>
            <a:pPr lvl="1"/>
            <a:r>
              <a:rPr lang="pl-PL" sz="1600" dirty="0"/>
              <a:t>Komunikaty ICMP </a:t>
            </a:r>
            <a:r>
              <a:rPr lang="pl-PL" sz="1600" dirty="0" err="1"/>
              <a:t>sa</a:t>
            </a:r>
            <a:r>
              <a:rPr lang="pl-PL" sz="1600" dirty="0"/>
              <a:t>˛ przesyłane w ramkach IP. </a:t>
            </a:r>
            <a:r>
              <a:rPr lang="pl-PL" sz="1600" dirty="0" smtClean="0"/>
              <a:t>Najważniejszymi błędami </a:t>
            </a:r>
            <a:r>
              <a:rPr lang="pl-PL" sz="1600" dirty="0"/>
              <a:t>zgłaszanymi w komunikatach ICMP </a:t>
            </a:r>
            <a:r>
              <a:rPr lang="pl-PL" sz="1600" dirty="0" smtClean="0"/>
              <a:t>są niemożliwość </a:t>
            </a:r>
            <a:r>
              <a:rPr lang="pl-PL" sz="1600" dirty="0"/>
              <a:t>dostarczenia pakietów, zniszczenie pakietu z powodu </a:t>
            </a:r>
            <a:r>
              <a:rPr lang="pl-PL" sz="1600" dirty="0" err="1" smtClean="0"/>
              <a:t>osiągniącia</a:t>
            </a:r>
            <a:r>
              <a:rPr lang="pl-PL" sz="1600" dirty="0" smtClean="0"/>
              <a:t> </a:t>
            </a:r>
            <a:r>
              <a:rPr lang="pl-PL" sz="1600" dirty="0"/>
              <a:t>przez pole czas </a:t>
            </a:r>
            <a:r>
              <a:rPr lang="pl-PL" sz="1600" dirty="0" smtClean="0"/>
              <a:t>życia/limit </a:t>
            </a:r>
            <a:r>
              <a:rPr lang="pl-PL" sz="1600" dirty="0"/>
              <a:t>przeskoków </a:t>
            </a:r>
            <a:r>
              <a:rPr lang="pl-PL" sz="1600" dirty="0" smtClean="0"/>
              <a:t>wartości </a:t>
            </a:r>
            <a:r>
              <a:rPr lang="pl-PL" sz="1600" dirty="0"/>
              <a:t>0 czy </a:t>
            </a:r>
            <a:r>
              <a:rPr lang="pl-PL" sz="1600" dirty="0" smtClean="0"/>
              <a:t>błąd </a:t>
            </a:r>
            <a:r>
              <a:rPr lang="pl-PL" sz="1600" dirty="0"/>
              <a:t>w polu nagłówka </a:t>
            </a:r>
            <a:r>
              <a:rPr lang="pl-PL" sz="1600" dirty="0" smtClean="0"/>
              <a:t>wskazujący </a:t>
            </a:r>
            <a:r>
              <a:rPr lang="pl-PL" sz="1600" dirty="0"/>
              <a:t>na potencjalny </a:t>
            </a:r>
            <a:r>
              <a:rPr lang="pl-PL" sz="1600" dirty="0" smtClean="0"/>
              <a:t>błąd </a:t>
            </a:r>
            <a:r>
              <a:rPr lang="pl-PL" sz="1600" dirty="0"/>
              <a:t>oprogramowania IP nadawcy lub jednego z routerów</a:t>
            </a:r>
            <a:r>
              <a:rPr lang="pl-PL" sz="1600" dirty="0" smtClean="0"/>
              <a:t>.</a:t>
            </a:r>
          </a:p>
          <a:p>
            <a:r>
              <a:rPr lang="en-US" sz="2000" dirty="0" smtClean="0"/>
              <a:t>ARP </a:t>
            </a:r>
            <a:r>
              <a:rPr lang="en-US" sz="2000" dirty="0"/>
              <a:t>(</a:t>
            </a:r>
            <a:r>
              <a:rPr lang="en-US" sz="2000" dirty="0" err="1"/>
              <a:t>ang.</a:t>
            </a:r>
            <a:r>
              <a:rPr lang="en-US" sz="2000" dirty="0"/>
              <a:t> Address Resolution Protocol) </a:t>
            </a:r>
            <a:endParaRPr lang="pl-PL" sz="2000" dirty="0"/>
          </a:p>
          <a:p>
            <a:pPr lvl="1"/>
            <a:r>
              <a:rPr lang="pl-PL" sz="1600" dirty="0"/>
              <a:t>Protokół ARP </a:t>
            </a:r>
            <a:r>
              <a:rPr lang="pl-PL" sz="1600" dirty="0" smtClean="0"/>
              <a:t>służy </a:t>
            </a:r>
            <a:r>
              <a:rPr lang="pl-PL" sz="1600" dirty="0"/>
              <a:t>do </a:t>
            </a:r>
            <a:r>
              <a:rPr lang="pl-PL" sz="1600" dirty="0" smtClean="0"/>
              <a:t>wiązania </a:t>
            </a:r>
            <a:r>
              <a:rPr lang="pl-PL" sz="1600" dirty="0"/>
              <a:t>adresów IP z fizycznymi adresami (np. Ethernet) </a:t>
            </a:r>
            <a:r>
              <a:rPr lang="pl-PL" sz="1600" dirty="0" err="1" smtClean="0"/>
              <a:t>urządzen</a:t>
            </a:r>
            <a:r>
              <a:rPr lang="pl-PL" sz="1600" dirty="0"/>
              <a:t>´ sieciowych. Zanim </a:t>
            </a:r>
            <a:r>
              <a:rPr lang="pl-PL" sz="1600" dirty="0" smtClean="0"/>
              <a:t>nastąpi </a:t>
            </a:r>
            <a:r>
              <a:rPr lang="pl-PL" sz="1600" dirty="0"/>
              <a:t>przesyłanie danych zgodnych z protokołem IP do sieci </a:t>
            </a:r>
            <a:r>
              <a:rPr lang="pl-PL" sz="1600" dirty="0" smtClean="0"/>
              <a:t>są </a:t>
            </a:r>
            <a:r>
              <a:rPr lang="pl-PL" sz="1600" dirty="0"/>
              <a:t>wysyłane rozgłoszeniowe pakiety formatu ARP z zapytaniem, który z komputerów posiada dany adres IP. Po otrzymaniu odpowiedzi nadawca wie, do którego fizycznego </a:t>
            </a:r>
            <a:r>
              <a:rPr lang="pl-PL" sz="1600" dirty="0" smtClean="0"/>
              <a:t>urządzenia należy przesłać </a:t>
            </a:r>
            <a:r>
              <a:rPr lang="pl-PL" sz="1600" dirty="0"/>
              <a:t>pakiet opakowany w </a:t>
            </a:r>
            <a:r>
              <a:rPr lang="pl-PL" sz="1600" dirty="0" smtClean="0"/>
              <a:t>ramką. </a:t>
            </a:r>
            <a:r>
              <a:rPr lang="pl-PL" sz="1600" dirty="0"/>
              <a:t>Komputer </a:t>
            </a:r>
            <a:r>
              <a:rPr lang="pl-PL" sz="1600" dirty="0" smtClean="0"/>
              <a:t>włączony </a:t>
            </a:r>
            <a:r>
              <a:rPr lang="pl-PL" sz="1600" dirty="0"/>
              <a:t>w </a:t>
            </a:r>
            <a:r>
              <a:rPr lang="pl-PL" sz="1600" dirty="0" smtClean="0"/>
              <a:t>strukturą </a:t>
            </a:r>
            <a:r>
              <a:rPr lang="pl-PL" sz="1600" dirty="0"/>
              <a:t>nowej sieci samodzielnie buduje </a:t>
            </a:r>
            <a:r>
              <a:rPr lang="pl-PL" sz="1600" dirty="0" smtClean="0"/>
              <a:t>mapę pomiędzy </a:t>
            </a:r>
            <a:r>
              <a:rPr lang="pl-PL" sz="1600" dirty="0"/>
              <a:t>adresami IP i np. Ethernet</a:t>
            </a:r>
            <a:r>
              <a:rPr lang="pl-PL" sz="1600" dirty="0" smtClean="0"/>
              <a:t>.</a:t>
            </a:r>
          </a:p>
          <a:p>
            <a:r>
              <a:rPr lang="en-US" sz="2000" dirty="0" smtClean="0"/>
              <a:t>DHCP </a:t>
            </a:r>
            <a:r>
              <a:rPr lang="en-US" sz="2000" dirty="0"/>
              <a:t>(</a:t>
            </a:r>
            <a:r>
              <a:rPr lang="en-US" sz="2000" dirty="0" err="1"/>
              <a:t>ang.</a:t>
            </a:r>
            <a:r>
              <a:rPr lang="en-US" sz="2000" dirty="0"/>
              <a:t> Dynamic </a:t>
            </a:r>
            <a:r>
              <a:rPr lang="en-US" sz="2000" dirty="0" smtClean="0"/>
              <a:t>Host</a:t>
            </a:r>
            <a:r>
              <a:rPr lang="pl-PL" sz="2000" dirty="0" smtClean="0"/>
              <a:t> </a:t>
            </a:r>
            <a:r>
              <a:rPr lang="pl-PL" sz="2000" dirty="0" err="1" smtClean="0"/>
              <a:t>Configuration</a:t>
            </a:r>
            <a:r>
              <a:rPr lang="pl-PL" sz="2000" dirty="0" smtClean="0"/>
              <a:t> </a:t>
            </a:r>
            <a:r>
              <a:rPr lang="pl-PL" sz="2000" dirty="0" err="1"/>
              <a:t>Protocol</a:t>
            </a:r>
            <a:r>
              <a:rPr lang="pl-PL" sz="2000" dirty="0" smtClean="0"/>
              <a:t>).</a:t>
            </a:r>
            <a:endParaRPr lang="pl-PL" sz="2000" dirty="0"/>
          </a:p>
          <a:p>
            <a:pPr lvl="1"/>
            <a:r>
              <a:rPr lang="pl-PL" sz="1600" dirty="0" smtClean="0"/>
              <a:t>Protokół </a:t>
            </a:r>
            <a:r>
              <a:rPr lang="pl-PL" sz="1600" dirty="0"/>
              <a:t>DHCP „zwalnia” </a:t>
            </a:r>
            <a:r>
              <a:rPr lang="pl-PL" sz="1600" dirty="0" smtClean="0"/>
              <a:t>użytkownika </a:t>
            </a:r>
            <a:r>
              <a:rPr lang="pl-PL" sz="1600" dirty="0"/>
              <a:t>z </a:t>
            </a:r>
            <a:r>
              <a:rPr lang="pl-PL" sz="1600" dirty="0" smtClean="0"/>
              <a:t>konieczności </a:t>
            </a:r>
            <a:r>
              <a:rPr lang="pl-PL" sz="1600" dirty="0"/>
              <a:t>samodzielnego </a:t>
            </a:r>
            <a:r>
              <a:rPr lang="pl-PL" sz="1600" dirty="0" smtClean="0"/>
              <a:t>konfigurowania protokołu </a:t>
            </a:r>
            <a:r>
              <a:rPr lang="pl-PL" sz="1600" dirty="0"/>
              <a:t>IP na swoim komputerze</a:t>
            </a:r>
            <a:r>
              <a:rPr lang="pl-PL" sz="1600" dirty="0" smtClean="0"/>
              <a:t>. Większość urządzeń podłączanych do </a:t>
            </a:r>
            <a:r>
              <a:rPr lang="pl-PL" sz="1600" dirty="0"/>
              <a:t>sieci </a:t>
            </a:r>
            <a:r>
              <a:rPr lang="pl-PL" sz="1600" dirty="0" smtClean="0"/>
              <a:t>wymieniających </a:t>
            </a:r>
            <a:r>
              <a:rPr lang="pl-PL" sz="1600" dirty="0"/>
              <a:t>pakiety zgodnych z protokołem IP jest tak </a:t>
            </a:r>
            <a:r>
              <a:rPr lang="pl-PL" sz="1600" dirty="0" smtClean="0"/>
              <a:t>skonfigurowana, że </a:t>
            </a:r>
            <a:r>
              <a:rPr lang="pl-PL" sz="1600" dirty="0"/>
              <a:t>w chwili </a:t>
            </a:r>
            <a:r>
              <a:rPr lang="pl-PL" sz="1600" dirty="0" smtClean="0"/>
              <a:t>przyłączenia sią </a:t>
            </a:r>
            <a:r>
              <a:rPr lang="pl-PL" sz="1600" dirty="0"/>
              <a:t>do nowej sieci poszukuje w niej </a:t>
            </a:r>
            <a:r>
              <a:rPr lang="pl-PL" sz="1600" dirty="0" smtClean="0"/>
              <a:t>komputera z </a:t>
            </a:r>
            <a:r>
              <a:rPr lang="pl-PL" sz="1600" dirty="0"/>
              <a:t>uruchomionym serwerem DHCP. Serwer, </a:t>
            </a:r>
            <a:r>
              <a:rPr lang="pl-PL" sz="1600" dirty="0" smtClean="0"/>
              <a:t>posługując się </a:t>
            </a:r>
            <a:r>
              <a:rPr lang="pl-PL" sz="1600" dirty="0"/>
              <a:t>mechanizmami </a:t>
            </a:r>
            <a:r>
              <a:rPr lang="pl-PL" sz="1600" dirty="0" smtClean="0"/>
              <a:t>warstwy łącza </a:t>
            </a:r>
            <a:r>
              <a:rPr lang="pl-PL" sz="1600" dirty="0"/>
              <a:t>danych, przekazuje nowemu klientowi adres IP z zarezerwowanej </a:t>
            </a:r>
            <a:r>
              <a:rPr lang="pl-PL" sz="1600" dirty="0" smtClean="0"/>
              <a:t>puli. Wdrożenie </a:t>
            </a:r>
            <a:r>
              <a:rPr lang="pl-PL" sz="1600" dirty="0"/>
              <a:t>protokołu DHCP </a:t>
            </a:r>
            <a:r>
              <a:rPr lang="pl-PL" sz="1600" dirty="0" smtClean="0"/>
              <a:t>uprościło łączenie sią </a:t>
            </a:r>
            <a:r>
              <a:rPr lang="pl-PL" sz="1600" dirty="0"/>
              <a:t>z </a:t>
            </a:r>
            <a:r>
              <a:rPr lang="pl-PL" sz="1600" dirty="0" smtClean="0"/>
              <a:t>siecią zgodną </a:t>
            </a:r>
            <a:r>
              <a:rPr lang="pl-PL" sz="1600" dirty="0"/>
              <a:t>z </a:t>
            </a:r>
            <a:r>
              <a:rPr lang="pl-PL" sz="1600" dirty="0" smtClean="0"/>
              <a:t>protokołem IP</a:t>
            </a:r>
            <a:r>
              <a:rPr lang="pl-PL" sz="1600" dirty="0"/>
              <a:t>. Protokół pozwala </a:t>
            </a:r>
            <a:r>
              <a:rPr lang="pl-PL" sz="1600" dirty="0" err="1" smtClean="0"/>
              <a:t>równieą</a:t>
            </a:r>
            <a:r>
              <a:rPr lang="pl-PL" sz="1600" dirty="0" smtClean="0"/>
              <a:t> </a:t>
            </a:r>
            <a:r>
              <a:rPr lang="pl-PL" sz="1600" dirty="0"/>
              <a:t>na racjonalne przydzielanie puli adresów, </a:t>
            </a:r>
            <a:r>
              <a:rPr lang="pl-PL" sz="1600" dirty="0" smtClean="0"/>
              <a:t>jeśli w </a:t>
            </a:r>
            <a:r>
              <a:rPr lang="pl-PL" sz="1600" dirty="0"/>
              <a:t>podsieci znajduje </a:t>
            </a:r>
            <a:r>
              <a:rPr lang="pl-PL" sz="1600" dirty="0" smtClean="0"/>
              <a:t>się więcej </a:t>
            </a:r>
            <a:r>
              <a:rPr lang="pl-PL" sz="1600" dirty="0"/>
              <a:t>komputerów </a:t>
            </a:r>
            <a:r>
              <a:rPr lang="pl-PL" sz="1600" dirty="0" smtClean="0"/>
              <a:t>nią dostępnych </a:t>
            </a:r>
            <a:r>
              <a:rPr lang="pl-PL" sz="1600" dirty="0"/>
              <a:t>adresów</a:t>
            </a: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058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2170584" cy="432048"/>
          </a:xfrm>
        </p:spPr>
        <p:txBody>
          <a:bodyPr>
            <a:normAutofit fontScale="90000"/>
          </a:bodyPr>
          <a:lstStyle/>
          <a:p>
            <a:r>
              <a:rPr lang="pl-PL" dirty="0"/>
              <a:t>Porty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38</a:t>
            </a:fld>
            <a:endParaRPr lang="pl-PL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5822"/>
            <a:ext cx="6264696" cy="246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107504" y="2751157"/>
            <a:ext cx="88209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Aplikacje, które chcą wysłać jakieś dane do sieci, wysyłają swoje strumienie danych przez dodatkowe „bramki” nazywane </a:t>
            </a:r>
            <a:r>
              <a:rPr lang="pl-PL" b="1" dirty="0"/>
              <a:t>portami</a:t>
            </a:r>
            <a:r>
              <a:rPr lang="pl-PL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Interfejs sieciowy przekształca te strumienie w łańcuchy pakietów IP przesyłanych przez sieć komputerową.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Aplikacje, które chcą odbierać dane, „nasłuchują” na umówionych portach. Jeśli najdą się tam jakieś pakiety, to je odbierają, ponieważ uznają że są „zaadresowane” do nich.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Porty są dwustronnym medium komunikacji</a:t>
            </a:r>
            <a:r>
              <a:rPr lang="pl-PL" dirty="0"/>
              <a:t> i umożliwiają zarówno wysyłanie, jak i odbiór danych.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Zestawienie port i adres IP nosi nazwę gniazda</a:t>
            </a:r>
            <a:r>
              <a:rPr lang="pl-PL" dirty="0"/>
              <a:t> (ang. </a:t>
            </a:r>
            <a:r>
              <a:rPr lang="pl-PL" dirty="0" err="1"/>
              <a:t>socket</a:t>
            </a:r>
            <a:r>
              <a:rPr lang="pl-PL" dirty="0"/>
              <a:t>). Interfejs gniazd jest jednym z podstawowych zbiorów funkcji programistycznych do tworzenia aplikacji sieciowych</a:t>
            </a:r>
            <a:r>
              <a:rPr lang="pl-PL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Numery portów od 0 do 1024 są tak zwanymi zarezerwowanymi numerami portów. W tym zakresie portów są już wyznaczone numery, na których podejmują komunikację </a:t>
            </a:r>
            <a:r>
              <a:rPr lang="pl-PL" dirty="0"/>
              <a:t>powszechnie znane usługi sieciowe, takie jak WWW, FTP, IMAP. Przykładowo, wszystkie zapytania, które wysyła </a:t>
            </a:r>
            <a:r>
              <a:rPr lang="pl-PL" dirty="0" smtClean="0"/>
              <a:t>się </a:t>
            </a:r>
            <a:r>
              <a:rPr lang="pl-PL" dirty="0"/>
              <a:t>do </a:t>
            </a:r>
            <a:r>
              <a:rPr lang="pl-PL" dirty="0" smtClean="0"/>
              <a:t>serwera WWW</a:t>
            </a:r>
            <a:r>
              <a:rPr lang="pl-PL" dirty="0"/>
              <a:t>, </a:t>
            </a:r>
            <a:r>
              <a:rPr lang="pl-PL" dirty="0" smtClean="0"/>
              <a:t>są </a:t>
            </a:r>
            <a:r>
              <a:rPr lang="pl-PL" dirty="0"/>
              <a:t>z </a:t>
            </a:r>
            <a:r>
              <a:rPr lang="pl-PL" dirty="0" smtClean="0"/>
              <a:t>założenia </a:t>
            </a:r>
            <a:r>
              <a:rPr lang="pl-PL" dirty="0"/>
              <a:t>przekazywane na port 80. </a:t>
            </a:r>
            <a:endParaRPr lang="pl-PL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/>
          <a:lstStyle/>
          <a:p>
            <a:r>
              <a:rPr lang="pl-PL" dirty="0"/>
              <a:t>Pakiet UDP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39</a:t>
            </a:fld>
            <a:endParaRPr lang="pl-PL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4624"/>
            <a:ext cx="4938886" cy="224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539552" y="2564904"/>
            <a:ext cx="81472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Protokół UDP </a:t>
            </a:r>
            <a:r>
              <a:rPr lang="pl-PL" dirty="0" smtClean="0"/>
              <a:t>można uznać </a:t>
            </a:r>
            <a:r>
              <a:rPr lang="pl-PL" dirty="0"/>
              <a:t>za </a:t>
            </a:r>
            <a:r>
              <a:rPr lang="pl-PL" dirty="0" smtClean="0"/>
              <a:t>swego rodzaju prostą </a:t>
            </a:r>
            <a:r>
              <a:rPr lang="pl-PL" dirty="0"/>
              <a:t>„</a:t>
            </a:r>
            <a:r>
              <a:rPr lang="pl-PL" dirty="0" smtClean="0"/>
              <a:t>nakładkę” </a:t>
            </a:r>
            <a:r>
              <a:rPr lang="pl-PL" dirty="0"/>
              <a:t>na protokół IP, </a:t>
            </a:r>
            <a:r>
              <a:rPr lang="pl-PL" dirty="0" smtClean="0"/>
              <a:t>umożliwiającą </a:t>
            </a:r>
            <a:r>
              <a:rPr lang="pl-PL" dirty="0"/>
              <a:t>zestawienie </a:t>
            </a:r>
            <a:r>
              <a:rPr lang="pl-PL" dirty="0" smtClean="0"/>
              <a:t>łącza pomiędzy </a:t>
            </a:r>
            <a:r>
              <a:rPr lang="pl-PL" dirty="0"/>
              <a:t>komputerami w warstwie transportowej.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Protokół </a:t>
            </a:r>
            <a:r>
              <a:rPr lang="pl-PL" dirty="0"/>
              <a:t>jest </a:t>
            </a:r>
            <a:r>
              <a:rPr lang="pl-PL" dirty="0" smtClean="0"/>
              <a:t>bezpołączeniowy i </a:t>
            </a:r>
            <a:r>
              <a:rPr lang="pl-PL" dirty="0"/>
              <a:t>zawodny, to znaczy nie sprawdza, czy w sieci jest odbiorca gotowy na </a:t>
            </a:r>
            <a:r>
              <a:rPr lang="pl-PL" dirty="0" smtClean="0"/>
              <a:t>przyjmowanie danych </a:t>
            </a:r>
            <a:r>
              <a:rPr lang="pl-PL" dirty="0"/>
              <a:t>oraz nie posiada wbudowanych mechanizmów sprawdzania, </a:t>
            </a:r>
            <a:r>
              <a:rPr lang="pl-PL" dirty="0" smtClean="0"/>
              <a:t>czy dany </a:t>
            </a:r>
            <a:r>
              <a:rPr lang="pl-PL" dirty="0"/>
              <a:t>pakiet został dostarczony.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Zastosowania: przesyłanie strumieni </a:t>
            </a:r>
            <a:r>
              <a:rPr lang="pl-PL" dirty="0"/>
              <a:t>audio i wideo, komunikacja w grach sieciowych, dostarczanie </a:t>
            </a:r>
            <a:r>
              <a:rPr lang="pl-PL" dirty="0" smtClean="0"/>
              <a:t>informacji o </a:t>
            </a:r>
            <a:r>
              <a:rPr lang="pl-PL" dirty="0"/>
              <a:t>nazwach domen (DNS - ang. </a:t>
            </a:r>
            <a:r>
              <a:rPr lang="pl-PL" dirty="0" err="1"/>
              <a:t>Domain</a:t>
            </a:r>
            <a:r>
              <a:rPr lang="pl-PL" dirty="0"/>
              <a:t> </a:t>
            </a:r>
            <a:r>
              <a:rPr lang="pl-PL" dirty="0" err="1"/>
              <a:t>Name</a:t>
            </a:r>
            <a:r>
              <a:rPr lang="pl-PL" dirty="0"/>
              <a:t> System), a nawet </a:t>
            </a:r>
            <a:r>
              <a:rPr lang="pl-PL" dirty="0" smtClean="0"/>
              <a:t>komunikacja w </a:t>
            </a:r>
            <a:r>
              <a:rPr lang="pl-PL" dirty="0"/>
              <a:t>lokalnych sieciach komputerowych </a:t>
            </a:r>
            <a:r>
              <a:rPr lang="pl-PL" dirty="0" smtClean="0"/>
              <a:t> projektowanych </a:t>
            </a:r>
            <a:r>
              <a:rPr lang="pl-PL" dirty="0"/>
              <a:t>na potrzeby </a:t>
            </a:r>
            <a:r>
              <a:rPr lang="pl-PL" dirty="0" smtClean="0"/>
              <a:t>przemysłu lotniczego.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Nagłówek protokołu: </a:t>
            </a:r>
            <a:endParaRPr lang="pl-P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Numer portu źródłowego </a:t>
            </a:r>
            <a:r>
              <a:rPr lang="pl-PL" dirty="0"/>
              <a:t>i numer portu docelowego. 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Długość </a:t>
            </a:r>
            <a:r>
              <a:rPr lang="pl-PL" dirty="0"/>
              <a:t>danych podaje </a:t>
            </a:r>
            <a:r>
              <a:rPr lang="pl-PL" dirty="0" smtClean="0"/>
              <a:t>długość pakietu </a:t>
            </a:r>
            <a:r>
              <a:rPr lang="pl-PL" dirty="0"/>
              <a:t>UDP wraz z 8-bajtowym nagłówkiem. 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Dla </a:t>
            </a:r>
            <a:r>
              <a:rPr lang="pl-PL" dirty="0"/>
              <a:t>aplikacji </a:t>
            </a:r>
            <a:r>
              <a:rPr lang="pl-PL" dirty="0" smtClean="0"/>
              <a:t>wymagających większej niezawodności </a:t>
            </a:r>
            <a:r>
              <a:rPr lang="pl-PL" dirty="0"/>
              <a:t>w nagłówku UDP </a:t>
            </a:r>
            <a:r>
              <a:rPr lang="pl-PL" dirty="0" smtClean="0"/>
              <a:t>można zamieścić sumę kontrolną.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sieci komputerowych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Pierwsze sieci komputerowe miały charakter rozległy i łączyły „duże komputery” za pomocą dostępnych łączy telekomunikacyjnych</a:t>
            </a:r>
          </a:p>
          <a:p>
            <a:r>
              <a:rPr lang="pl-PL" dirty="0"/>
              <a:t>W latach 70-tych zaczęto konstruować sieci łączące komputery osobiste w celu współdzielenia np. drukarek</a:t>
            </a:r>
          </a:p>
          <a:p>
            <a:r>
              <a:rPr lang="pl-PL" dirty="0"/>
              <a:t>Z czasem jedne i drugie sieci zlały się w sieć globalną</a:t>
            </a:r>
          </a:p>
          <a:p>
            <a:r>
              <a:rPr lang="pl-PL" dirty="0"/>
              <a:t>Obecnie sieć komputerowa przejmuje wszystkie strumienie telekomunikacyjne (np. telefon, telewizja, radio, </a:t>
            </a:r>
            <a:r>
              <a:rPr lang="pl-PL" dirty="0" err="1"/>
              <a:t>VoD</a:t>
            </a:r>
            <a:r>
              <a:rPr lang="pl-PL" dirty="0"/>
              <a:t>, komunikatory) i staje się dominującym medium wymiany informacji 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987008" cy="274042"/>
          </a:xfrm>
        </p:spPr>
        <p:txBody>
          <a:bodyPr>
            <a:noAutofit/>
          </a:bodyPr>
          <a:lstStyle/>
          <a:p>
            <a:r>
              <a:rPr lang="pl-PL" sz="2800" dirty="0" smtClean="0"/>
              <a:t>Protokół TCP - charakterystyka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62500" lnSpcReduction="20000"/>
          </a:bodyPr>
          <a:lstStyle/>
          <a:p>
            <a:r>
              <a:rPr lang="pl-PL" dirty="0"/>
              <a:t>Protokół TCP powstał w celu niezawodnego przesyłania danych na </a:t>
            </a:r>
            <a:r>
              <a:rPr lang="pl-PL" dirty="0" smtClean="0"/>
              <a:t>poziomie warstwy </a:t>
            </a:r>
            <a:r>
              <a:rPr lang="pl-PL" dirty="0"/>
              <a:t>transportowej</a:t>
            </a:r>
            <a:r>
              <a:rPr lang="pl-PL" dirty="0" smtClean="0"/>
              <a:t>.</a:t>
            </a:r>
          </a:p>
          <a:p>
            <a:r>
              <a:rPr lang="pl-PL" dirty="0"/>
              <a:t>Głównym mechanizmem </a:t>
            </a:r>
            <a:r>
              <a:rPr lang="pl-PL" dirty="0" smtClean="0"/>
              <a:t>zapewniającym niezawodność </a:t>
            </a:r>
            <a:r>
              <a:rPr lang="pl-PL" dirty="0"/>
              <a:t>w przesyłaniu danych zgodnie z protokołem TCP jest potwierdzanie </a:t>
            </a:r>
            <a:r>
              <a:rPr lang="pl-PL" dirty="0" smtClean="0"/>
              <a:t>odebranych porcji </a:t>
            </a:r>
            <a:r>
              <a:rPr lang="pl-PL" dirty="0"/>
              <a:t>danych w postaci specjalnych pakietów ACK (ang. </a:t>
            </a:r>
            <a:r>
              <a:rPr lang="pl-PL" dirty="0" err="1" smtClean="0"/>
              <a:t>ACKnowledgements</a:t>
            </a:r>
            <a:r>
              <a:rPr lang="pl-PL" dirty="0" smtClean="0"/>
              <a:t>) odsyłanych </a:t>
            </a:r>
            <a:r>
              <a:rPr lang="pl-PL" dirty="0"/>
              <a:t>do nadawcy</a:t>
            </a:r>
            <a:r>
              <a:rPr lang="pl-PL" dirty="0" smtClean="0"/>
              <a:t>.</a:t>
            </a:r>
          </a:p>
          <a:p>
            <a:r>
              <a:rPr lang="pl-PL" dirty="0" smtClean="0"/>
              <a:t>Jeśli </a:t>
            </a:r>
            <a:r>
              <a:rPr lang="pl-PL" dirty="0"/>
              <a:t>komputer A wysyła dane do </a:t>
            </a:r>
            <a:r>
              <a:rPr lang="pl-PL" dirty="0" smtClean="0"/>
              <a:t>komputera B</a:t>
            </a:r>
            <a:r>
              <a:rPr lang="pl-PL" dirty="0"/>
              <a:t>, to komputer B musi </a:t>
            </a:r>
            <a:r>
              <a:rPr lang="pl-PL" dirty="0" smtClean="0"/>
              <a:t>wysłać </a:t>
            </a:r>
            <a:r>
              <a:rPr lang="pl-PL" dirty="0"/>
              <a:t>do komputera A </a:t>
            </a:r>
            <a:r>
              <a:rPr lang="pl-PL" dirty="0" smtClean="0"/>
              <a:t> potwierdzenie </a:t>
            </a:r>
            <a:r>
              <a:rPr lang="pl-PL" dirty="0"/>
              <a:t>o ich otrzymaniu.</a:t>
            </a:r>
          </a:p>
          <a:p>
            <a:r>
              <a:rPr lang="pl-PL" dirty="0" smtClean="0"/>
              <a:t>Jeśli </a:t>
            </a:r>
            <a:r>
              <a:rPr lang="pl-PL" dirty="0"/>
              <a:t>potwierdzenie nie nadchodzi w </a:t>
            </a:r>
            <a:r>
              <a:rPr lang="pl-PL" dirty="0" smtClean="0"/>
              <a:t>założonym </a:t>
            </a:r>
            <a:r>
              <a:rPr lang="pl-PL" dirty="0"/>
              <a:t>przedziale czasowym, </a:t>
            </a:r>
            <a:r>
              <a:rPr lang="pl-PL" dirty="0" smtClean="0"/>
              <a:t>następuje retransmisja </a:t>
            </a:r>
            <a:r>
              <a:rPr lang="pl-PL" dirty="0"/>
              <a:t>tej samej porcji danych</a:t>
            </a:r>
            <a:r>
              <a:rPr lang="pl-PL" dirty="0" smtClean="0"/>
              <a:t>.</a:t>
            </a:r>
          </a:p>
          <a:p>
            <a:r>
              <a:rPr lang="pl-PL" dirty="0"/>
              <a:t>W ramach protokołu TCP </a:t>
            </a:r>
            <a:r>
              <a:rPr lang="pl-PL" dirty="0" smtClean="0"/>
              <a:t>automatycznie są </a:t>
            </a:r>
            <a:r>
              <a:rPr lang="pl-PL" dirty="0"/>
              <a:t>obliczane: </a:t>
            </a:r>
            <a:endParaRPr lang="pl-PL" dirty="0" smtClean="0"/>
          </a:p>
          <a:p>
            <a:pPr lvl="1"/>
            <a:r>
              <a:rPr lang="pl-PL" dirty="0" smtClean="0"/>
              <a:t>czas</a:t>
            </a:r>
            <a:r>
              <a:rPr lang="pl-PL" dirty="0"/>
              <a:t>, jaki trzeba </a:t>
            </a:r>
            <a:r>
              <a:rPr lang="pl-PL" dirty="0" smtClean="0"/>
              <a:t>odczekać </a:t>
            </a:r>
            <a:r>
              <a:rPr lang="pl-PL" dirty="0"/>
              <a:t>na odebranie potwierdzenia, </a:t>
            </a:r>
            <a:endParaRPr lang="pl-PL" dirty="0" smtClean="0"/>
          </a:p>
          <a:p>
            <a:pPr lvl="1"/>
            <a:r>
              <a:rPr lang="pl-PL" dirty="0" smtClean="0"/>
              <a:t>limit liczby ponownych potwierdzeń, </a:t>
            </a:r>
          </a:p>
          <a:p>
            <a:pPr lvl="1"/>
            <a:r>
              <a:rPr lang="pl-PL" dirty="0" smtClean="0"/>
              <a:t>maksymalne opóźnienia </a:t>
            </a:r>
            <a:r>
              <a:rPr lang="pl-PL" dirty="0"/>
              <a:t>po stronie odbiorcy na </a:t>
            </a:r>
            <a:r>
              <a:rPr lang="pl-PL" dirty="0" smtClean="0"/>
              <a:t>odesłanie potwierdzenia</a:t>
            </a:r>
            <a:r>
              <a:rPr lang="pl-PL" dirty="0"/>
              <a:t>. </a:t>
            </a:r>
            <a:endParaRPr lang="pl-PL" dirty="0" smtClean="0"/>
          </a:p>
          <a:p>
            <a:r>
              <a:rPr lang="pl-PL" dirty="0" smtClean="0"/>
              <a:t>Podczas </a:t>
            </a:r>
            <a:r>
              <a:rPr lang="pl-PL" dirty="0"/>
              <a:t>przesyłania danych </a:t>
            </a:r>
            <a:r>
              <a:rPr lang="pl-PL" dirty="0" smtClean="0"/>
              <a:t>następuje również: </a:t>
            </a:r>
          </a:p>
          <a:p>
            <a:pPr lvl="1"/>
            <a:r>
              <a:rPr lang="pl-PL" dirty="0" smtClean="0"/>
              <a:t>rozpoznawanie potwierdzeń </a:t>
            </a:r>
            <a:r>
              <a:rPr lang="pl-PL" dirty="0"/>
              <a:t>dla pakietów </a:t>
            </a:r>
            <a:r>
              <a:rPr lang="pl-PL" dirty="0" smtClean="0"/>
              <a:t>dochodzących </a:t>
            </a:r>
            <a:r>
              <a:rPr lang="pl-PL" dirty="0"/>
              <a:t>w przypadkowej </a:t>
            </a:r>
            <a:r>
              <a:rPr lang="pl-PL" dirty="0" smtClean="0"/>
              <a:t>kolejności</a:t>
            </a:r>
            <a:r>
              <a:rPr lang="pl-PL" dirty="0"/>
              <a:t>, </a:t>
            </a:r>
            <a:endParaRPr lang="pl-PL" dirty="0" smtClean="0"/>
          </a:p>
          <a:p>
            <a:pPr lvl="1"/>
            <a:r>
              <a:rPr lang="pl-PL" dirty="0" smtClean="0"/>
              <a:t>porządkowanie danych przychodzących </a:t>
            </a:r>
            <a:r>
              <a:rPr lang="pl-PL" dirty="0"/>
              <a:t>w przypadkowej </a:t>
            </a:r>
            <a:r>
              <a:rPr lang="pl-PL" dirty="0" smtClean="0"/>
              <a:t>kolejności</a:t>
            </a:r>
            <a:r>
              <a:rPr lang="pl-PL" dirty="0"/>
              <a:t>, </a:t>
            </a:r>
            <a:endParaRPr lang="pl-PL" dirty="0" smtClean="0"/>
          </a:p>
          <a:p>
            <a:pPr lvl="1"/>
            <a:r>
              <a:rPr lang="pl-PL" dirty="0" smtClean="0"/>
              <a:t>rozpoznawanie powielonych pakietów</a:t>
            </a:r>
            <a:r>
              <a:rPr lang="pl-PL" dirty="0"/>
              <a:t>, </a:t>
            </a:r>
            <a:endParaRPr lang="pl-PL" dirty="0" smtClean="0"/>
          </a:p>
          <a:p>
            <a:pPr lvl="1"/>
            <a:r>
              <a:rPr lang="pl-PL" dirty="0" smtClean="0"/>
              <a:t>regulacja szybkości </a:t>
            </a:r>
            <a:r>
              <a:rPr lang="pl-PL" dirty="0"/>
              <a:t>przesyłanych pakietów.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0326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79704" y="0"/>
            <a:ext cx="2664296" cy="1143000"/>
          </a:xfrm>
        </p:spPr>
        <p:txBody>
          <a:bodyPr/>
          <a:lstStyle/>
          <a:p>
            <a:r>
              <a:rPr lang="pl-PL" dirty="0"/>
              <a:t>TCP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41</a:t>
            </a:fld>
            <a:endParaRPr lang="pl-PL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7"/>
            <a:ext cx="6696744" cy="631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2267" y="11663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Znaczenie pól nagłówka TCP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048672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Numer portu źródłowego i numer portu docelowego – ustalenie punktów połączenia strumienia danych z aplikacjami</a:t>
            </a:r>
          </a:p>
          <a:p>
            <a:r>
              <a:rPr lang="pl-PL" dirty="0" smtClean="0"/>
              <a:t>Numer sekwencyjny – losowa liczba zwiększana o 1 (</a:t>
            </a:r>
            <a:r>
              <a:rPr lang="pl-PL" dirty="0" err="1" smtClean="0"/>
              <a:t>mod</a:t>
            </a:r>
            <a:r>
              <a:rPr lang="pl-PL" dirty="0" smtClean="0"/>
              <a:t> 32) z przesłaniem każdego kolejnego bajta danych</a:t>
            </a:r>
          </a:p>
          <a:p>
            <a:r>
              <a:rPr lang="pl-PL" dirty="0" smtClean="0"/>
              <a:t>Numer potwierdzenia – wypełniane w </a:t>
            </a:r>
            <a:r>
              <a:rPr lang="pl-PL" dirty="0" err="1" smtClean="0"/>
              <a:t>datagramach</a:t>
            </a:r>
            <a:r>
              <a:rPr lang="pl-PL" dirty="0" smtClean="0"/>
              <a:t> potwierdzeń, zawiera informację o numerze bajta, na który teraz oczekuje odbiorca</a:t>
            </a:r>
          </a:p>
          <a:p>
            <a:r>
              <a:rPr lang="pl-PL" dirty="0" smtClean="0"/>
              <a:t>Długość nagłówka – liczba 32-bitowych słów, z których składa się nagłówek</a:t>
            </a:r>
          </a:p>
          <a:p>
            <a:r>
              <a:rPr lang="pl-PL" dirty="0" smtClean="0"/>
              <a:t>4 zarezerwowane bity – dotąd nie mające zastosowania</a:t>
            </a:r>
          </a:p>
          <a:p>
            <a:r>
              <a:rPr lang="pl-PL" dirty="0" smtClean="0"/>
              <a:t>6 bitów </a:t>
            </a:r>
            <a:r>
              <a:rPr lang="pl-PL" dirty="0"/>
              <a:t>zawiera znaczniki (flagi) </a:t>
            </a:r>
            <a:r>
              <a:rPr lang="pl-PL" dirty="0" smtClean="0"/>
              <a:t>pozwalające na dodatkową identyfikację </a:t>
            </a:r>
            <a:r>
              <a:rPr lang="pl-PL" dirty="0"/>
              <a:t>przesyłanego pakietu </a:t>
            </a:r>
            <a:r>
              <a:rPr lang="pl-PL" dirty="0" smtClean="0"/>
              <a:t>TCP, między innymi:</a:t>
            </a:r>
          </a:p>
          <a:p>
            <a:pPr lvl="1"/>
            <a:r>
              <a:rPr lang="pl-PL" dirty="0" smtClean="0"/>
              <a:t>ECE, CWR – sygnalizacja przeciążeń</a:t>
            </a:r>
          </a:p>
          <a:p>
            <a:pPr lvl="1"/>
            <a:r>
              <a:rPr lang="pl-PL" dirty="0" smtClean="0"/>
              <a:t>URG – w strumieniu są przesyłane pilne dane, do bajta wskazanego w polu „wskaźniki pilnych danych”</a:t>
            </a:r>
          </a:p>
          <a:p>
            <a:pPr lvl="1"/>
            <a:r>
              <a:rPr lang="pl-PL" dirty="0" smtClean="0"/>
              <a:t>ACK – ustawiony = to jest pakiet potwierdzenia</a:t>
            </a:r>
          </a:p>
          <a:p>
            <a:pPr lvl="1"/>
            <a:r>
              <a:rPr lang="pl-PL" dirty="0" smtClean="0"/>
              <a:t>PSH – dane powinny być natychmiast wysłane</a:t>
            </a:r>
          </a:p>
          <a:p>
            <a:pPr lvl="1"/>
            <a:r>
              <a:rPr lang="pl-PL" dirty="0" smtClean="0"/>
              <a:t>RST – nadawca żąda resetu połączenia</a:t>
            </a:r>
          </a:p>
          <a:p>
            <a:pPr lvl="1"/>
            <a:r>
              <a:rPr lang="pl-PL" dirty="0" smtClean="0"/>
              <a:t>SYN/FIN – stosowane w procedurze nawiązywania połączenia</a:t>
            </a:r>
          </a:p>
          <a:p>
            <a:r>
              <a:rPr lang="pl-PL" dirty="0" smtClean="0"/>
              <a:t>Rozmiar okna – ustawia odbiorca = ile bajtów nadawca może jeszcze przesłać od nr potwierdzenia; jeśli 0, to transmisja ma być wstrzymana</a:t>
            </a:r>
          </a:p>
          <a:p>
            <a:r>
              <a:rPr lang="pl-PL" dirty="0" smtClean="0"/>
              <a:t>Suma kontrolna jest liczona z nagłówka + </a:t>
            </a:r>
            <a:r>
              <a:rPr lang="pl-PL" dirty="0" err="1" smtClean="0"/>
              <a:t>pseudonagłówka</a:t>
            </a:r>
            <a:endParaRPr lang="pl-PL" dirty="0" smtClean="0"/>
          </a:p>
          <a:p>
            <a:r>
              <a:rPr lang="pl-PL" dirty="0" smtClean="0"/>
              <a:t>Wskaźnik pilnych danych – pierwszy bajt, który nie jest już pilny.</a:t>
            </a:r>
          </a:p>
          <a:p>
            <a:pPr lvl="1"/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1912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27848" y="116632"/>
            <a:ext cx="3250704" cy="21602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TCP – </a:t>
            </a:r>
            <a:r>
              <a:rPr lang="pl-PL" sz="2000" dirty="0" smtClean="0"/>
              <a:t>potwierdzenia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43</a:t>
            </a:fld>
            <a:endParaRPr lang="pl-PL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2650905" cy="562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3131840" y="476672"/>
            <a:ext cx="5904656" cy="640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</a:t>
            </a:r>
            <a:r>
              <a:rPr lang="pl-PL" dirty="0" smtClean="0"/>
              <a:t>omputer </a:t>
            </a:r>
            <a:r>
              <a:rPr lang="pl-PL" dirty="0"/>
              <a:t>A </a:t>
            </a:r>
            <a:r>
              <a:rPr lang="pl-PL" dirty="0" smtClean="0"/>
              <a:t>przesyła dane </a:t>
            </a:r>
            <a:r>
              <a:rPr lang="pl-PL" dirty="0"/>
              <a:t>do komputera B zgodnie z protokołem TCP w porcjach po 10 bajtów.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Segmenty </a:t>
            </a:r>
            <a:r>
              <a:rPr lang="pl-PL" dirty="0" smtClean="0"/>
              <a:t>zawierające </a:t>
            </a:r>
            <a:r>
              <a:rPr lang="pl-PL" dirty="0"/>
              <a:t>dane bajty o numerach 2001-2010 oraz 2011-2020 </a:t>
            </a:r>
            <a:r>
              <a:rPr lang="pl-PL" dirty="0" smtClean="0"/>
              <a:t>zostały przesłane </a:t>
            </a:r>
            <a:r>
              <a:rPr lang="pl-PL" dirty="0"/>
              <a:t>poprawnie i ich otrzymanie przez komputer B zostało potwierdzone </a:t>
            </a:r>
            <a:r>
              <a:rPr lang="pl-PL" dirty="0" smtClean="0"/>
              <a:t>odpowiednimi pakietami </a:t>
            </a:r>
            <a:r>
              <a:rPr lang="pl-PL" dirty="0"/>
              <a:t>ACK.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Niestety </a:t>
            </a:r>
            <a:r>
              <a:rPr lang="pl-PL" dirty="0"/>
              <a:t>pakiet </a:t>
            </a:r>
            <a:r>
              <a:rPr lang="pl-PL" dirty="0" smtClean="0"/>
              <a:t>zawierający </a:t>
            </a:r>
            <a:r>
              <a:rPr lang="pl-PL" dirty="0"/>
              <a:t>bajty 2021-2030 nie </a:t>
            </a:r>
            <a:r>
              <a:rPr lang="pl-PL" dirty="0" smtClean="0"/>
              <a:t>został dostarczony </a:t>
            </a:r>
            <a:r>
              <a:rPr lang="pl-PL" dirty="0"/>
              <a:t>komputerowi B. Kiedy komputer B otrzymuje kolejny </a:t>
            </a:r>
            <a:r>
              <a:rPr lang="pl-PL" dirty="0" smtClean="0"/>
              <a:t>pakiet, odsyła </a:t>
            </a:r>
            <a:r>
              <a:rPr lang="pl-PL" dirty="0"/>
              <a:t>pakiet potwierdzenia z numerem 2021, </a:t>
            </a:r>
            <a:r>
              <a:rPr lang="pl-PL" dirty="0" smtClean="0"/>
              <a:t>informując </a:t>
            </a:r>
            <a:r>
              <a:rPr lang="pl-PL" dirty="0"/>
              <a:t>komputer A, </a:t>
            </a:r>
            <a:r>
              <a:rPr lang="pl-PL" dirty="0" smtClean="0"/>
              <a:t>że wciąż oczekuje </a:t>
            </a:r>
            <a:r>
              <a:rPr lang="pl-PL" dirty="0"/>
              <a:t>na pakiet </a:t>
            </a:r>
            <a:r>
              <a:rPr lang="pl-PL" dirty="0" smtClean="0"/>
              <a:t>zawierający </a:t>
            </a:r>
            <a:r>
              <a:rPr lang="pl-PL" dirty="0"/>
              <a:t>bajty o numerze od 2021.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Dzieje się </a:t>
            </a:r>
            <a:r>
              <a:rPr lang="pl-PL" dirty="0"/>
              <a:t>tak za </a:t>
            </a:r>
            <a:r>
              <a:rPr lang="pl-PL" dirty="0" smtClean="0"/>
              <a:t>każdym razem</a:t>
            </a:r>
            <a:r>
              <a:rPr lang="pl-PL" dirty="0"/>
              <a:t>, gdy komputer otrzymuje inny pakiet </a:t>
            </a:r>
            <a:r>
              <a:rPr lang="pl-PL" dirty="0" smtClean="0"/>
              <a:t>niż </a:t>
            </a:r>
            <a:r>
              <a:rPr lang="pl-PL" dirty="0"/>
              <a:t>ten </a:t>
            </a:r>
            <a:r>
              <a:rPr lang="pl-PL" dirty="0" smtClean="0"/>
              <a:t>rozpoczynający się </a:t>
            </a:r>
            <a:r>
              <a:rPr lang="pl-PL" dirty="0"/>
              <a:t>od </a:t>
            </a:r>
            <a:r>
              <a:rPr lang="pl-PL" dirty="0" err="1" smtClean="0"/>
              <a:t>bajtu</a:t>
            </a:r>
            <a:r>
              <a:rPr lang="pl-PL" dirty="0" smtClean="0"/>
              <a:t> 2021</a:t>
            </a:r>
            <a:r>
              <a:rPr lang="pl-PL" dirty="0"/>
              <a:t>.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Po </a:t>
            </a:r>
            <a:r>
              <a:rPr lang="pl-PL" dirty="0"/>
              <a:t>retransmisji sekwencji bajtów 2021-2030 komputer B potwierdza </a:t>
            </a:r>
            <a:r>
              <a:rPr lang="pl-PL" dirty="0" smtClean="0"/>
              <a:t>odebranie bajtów </a:t>
            </a:r>
            <a:r>
              <a:rPr lang="pl-PL" dirty="0"/>
              <a:t>2021-2060 w jednym pakiecie potwierdzenia.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Pomimo wykrycia utraty </a:t>
            </a:r>
            <a:r>
              <a:rPr lang="pl-PL" dirty="0"/>
              <a:t>pakietu 2021-2030 pakiety nadsyłane z komputera A były </a:t>
            </a:r>
            <a:r>
              <a:rPr lang="pl-PL" dirty="0" smtClean="0"/>
              <a:t>zapamiętywane i </a:t>
            </a:r>
            <a:r>
              <a:rPr lang="pl-PL" dirty="0"/>
              <a:t>zostały po odzyskaniu straconego pakietu odpowiednio „</a:t>
            </a:r>
            <a:r>
              <a:rPr lang="pl-PL" dirty="0" smtClean="0"/>
              <a:t>ułożone</a:t>
            </a:r>
            <a:r>
              <a:rPr lang="pl-PL" dirty="0"/>
              <a:t>” w </a:t>
            </a:r>
            <a:r>
              <a:rPr lang="pl-PL" dirty="0" smtClean="0"/>
              <a:t>strumieniu odbieranych </a:t>
            </a:r>
            <a:r>
              <a:rPr lang="pl-PL" dirty="0"/>
              <a:t>danych.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O </a:t>
            </a:r>
            <a:r>
              <a:rPr lang="pl-PL" dirty="0"/>
              <a:t>skutecznym odzyskaniu strumienia danych informuje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komputer B pakietem potwierdzenia o numerze 2061.</a:t>
            </a:r>
            <a:endParaRPr lang="pl-PL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Nawiązywanie połączenia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63888" y="764704"/>
            <a:ext cx="5122912" cy="5361459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Komputer odbierający </a:t>
            </a:r>
            <a:r>
              <a:rPr lang="pl-PL" dirty="0"/>
              <a:t>jest w stanie aktywnego oczekiwania. </a:t>
            </a:r>
            <a:endParaRPr lang="pl-PL" dirty="0" smtClean="0"/>
          </a:p>
          <a:p>
            <a:r>
              <a:rPr lang="pl-PL" dirty="0" smtClean="0"/>
              <a:t>Inicjator połączenia </a:t>
            </a:r>
            <a:r>
              <a:rPr lang="pl-PL" dirty="0"/>
              <a:t>ustala </a:t>
            </a:r>
            <a:r>
              <a:rPr lang="pl-PL" dirty="0" smtClean="0"/>
              <a:t>swój numer </a:t>
            </a:r>
            <a:r>
              <a:rPr lang="pl-PL" dirty="0"/>
              <a:t>sekwencyjny i wysyła do komputera </a:t>
            </a:r>
            <a:r>
              <a:rPr lang="pl-PL" dirty="0" smtClean="0"/>
              <a:t>odbierającego </a:t>
            </a:r>
            <a:r>
              <a:rPr lang="pl-PL" dirty="0"/>
              <a:t>pakiet </a:t>
            </a:r>
            <a:r>
              <a:rPr lang="pl-PL" dirty="0" smtClean="0"/>
              <a:t>zawierający ten numer </a:t>
            </a:r>
            <a:r>
              <a:rPr lang="pl-PL" dirty="0"/>
              <a:t>wraz z ustawionym bitem SYN. </a:t>
            </a:r>
            <a:endParaRPr lang="pl-PL" dirty="0" smtClean="0"/>
          </a:p>
          <a:p>
            <a:r>
              <a:rPr lang="pl-PL" dirty="0"/>
              <a:t>K</a:t>
            </a:r>
            <a:r>
              <a:rPr lang="pl-PL" dirty="0" smtClean="0"/>
              <a:t>omputer odbierający </a:t>
            </a:r>
            <a:r>
              <a:rPr lang="pl-PL" dirty="0"/>
              <a:t>odsyła </a:t>
            </a:r>
            <a:r>
              <a:rPr lang="pl-PL" dirty="0" smtClean="0"/>
              <a:t>wygenerowany przez </a:t>
            </a:r>
            <a:r>
              <a:rPr lang="pl-PL" dirty="0"/>
              <a:t>siebie numer sekwencyjny wraz </a:t>
            </a:r>
            <a:r>
              <a:rPr lang="pl-PL" dirty="0" smtClean="0"/>
              <a:t>ze zwiększonym </a:t>
            </a:r>
            <a:r>
              <a:rPr lang="pl-PL" dirty="0"/>
              <a:t>o jeden numerem </a:t>
            </a:r>
            <a:r>
              <a:rPr lang="pl-PL" dirty="0" smtClean="0"/>
              <a:t>sekwencyjnym inicjatora połączenia włączonym </a:t>
            </a:r>
            <a:r>
              <a:rPr lang="pl-PL" dirty="0"/>
              <a:t>do pola numer </a:t>
            </a:r>
            <a:r>
              <a:rPr lang="pl-PL" dirty="0" smtClean="0"/>
              <a:t>potwierdzeń. Pakiet zawiera również </a:t>
            </a:r>
            <a:r>
              <a:rPr lang="pl-PL" dirty="0"/>
              <a:t>ustawione bity SYN i </a:t>
            </a:r>
            <a:r>
              <a:rPr lang="pl-PL" dirty="0" smtClean="0"/>
              <a:t>ACK</a:t>
            </a:r>
          </a:p>
          <a:p>
            <a:r>
              <a:rPr lang="pl-PL" dirty="0" smtClean="0"/>
              <a:t>Z </a:t>
            </a:r>
            <a:r>
              <a:rPr lang="pl-PL" dirty="0"/>
              <a:t>kolei komputer </a:t>
            </a:r>
            <a:r>
              <a:rPr lang="pl-PL" dirty="0" smtClean="0"/>
              <a:t>inicjujący odsyła do odbierającego </a:t>
            </a:r>
            <a:r>
              <a:rPr lang="pl-PL" dirty="0"/>
              <a:t>pakiet </a:t>
            </a:r>
            <a:r>
              <a:rPr lang="pl-PL" dirty="0" smtClean="0"/>
              <a:t>potwierdzający </a:t>
            </a:r>
            <a:r>
              <a:rPr lang="pl-PL" dirty="0"/>
              <a:t>(z ustawionym bitem ACK), </a:t>
            </a:r>
            <a:r>
              <a:rPr lang="pl-PL" dirty="0" smtClean="0"/>
              <a:t>zawierający</a:t>
            </a:r>
            <a:r>
              <a:rPr lang="pl-PL" dirty="0"/>
              <a:t> </a:t>
            </a:r>
            <a:r>
              <a:rPr lang="pl-PL" dirty="0" smtClean="0"/>
              <a:t>powiększoną </a:t>
            </a:r>
            <a:r>
              <a:rPr lang="pl-PL" dirty="0"/>
              <a:t>o jeden </a:t>
            </a:r>
            <a:r>
              <a:rPr lang="pl-PL" dirty="0" smtClean="0"/>
              <a:t>wartość </a:t>
            </a:r>
            <a:r>
              <a:rPr lang="pl-PL" dirty="0"/>
              <a:t>pola numer sekwencyjny komputera </a:t>
            </a:r>
            <a:r>
              <a:rPr lang="pl-PL" dirty="0" smtClean="0"/>
              <a:t>odbierającego w </a:t>
            </a:r>
            <a:r>
              <a:rPr lang="pl-PL" dirty="0"/>
              <a:t>polu numer </a:t>
            </a:r>
            <a:r>
              <a:rPr lang="pl-PL" dirty="0" smtClean="0"/>
              <a:t>potwierdzeń </a:t>
            </a:r>
            <a:r>
              <a:rPr lang="pl-PL" dirty="0"/>
              <a:t>oraz ze </a:t>
            </a:r>
            <a:r>
              <a:rPr lang="pl-PL" dirty="0" smtClean="0"/>
              <a:t>zwiększoną </a:t>
            </a:r>
            <a:r>
              <a:rPr lang="pl-PL" dirty="0"/>
              <a:t>o jeden </a:t>
            </a:r>
            <a:r>
              <a:rPr lang="pl-PL" dirty="0" smtClean="0"/>
              <a:t>wartością </a:t>
            </a:r>
            <a:r>
              <a:rPr lang="pl-PL" dirty="0"/>
              <a:t>własnego </a:t>
            </a:r>
            <a:r>
              <a:rPr lang="pl-PL" dirty="0" smtClean="0"/>
              <a:t>pola numer </a:t>
            </a:r>
            <a:r>
              <a:rPr lang="pl-PL" dirty="0"/>
              <a:t>sekwencyjny.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44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04864"/>
            <a:ext cx="219996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55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Zakończenie połączenia TCP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43808" y="620688"/>
            <a:ext cx="5842992" cy="5505475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Komputer </a:t>
            </a:r>
            <a:r>
              <a:rPr lang="pl-PL" dirty="0" smtClean="0"/>
              <a:t>inicjalizujący zamknięcie </a:t>
            </a:r>
            <a:r>
              <a:rPr lang="pl-PL" dirty="0"/>
              <a:t>wysyła do komputera </a:t>
            </a:r>
            <a:r>
              <a:rPr lang="pl-PL" dirty="0" smtClean="0"/>
              <a:t>odbierającego pakiet </a:t>
            </a:r>
            <a:r>
              <a:rPr lang="pl-PL" dirty="0"/>
              <a:t>potwierdzenia z ustawionym bitem FIN. </a:t>
            </a:r>
            <a:endParaRPr lang="pl-PL" dirty="0" smtClean="0"/>
          </a:p>
          <a:p>
            <a:r>
              <a:rPr lang="pl-PL" dirty="0" smtClean="0"/>
              <a:t>Komputer odbierający </a:t>
            </a:r>
            <a:r>
              <a:rPr lang="pl-PL" dirty="0"/>
              <a:t>odsyła </a:t>
            </a:r>
            <a:r>
              <a:rPr lang="pl-PL" dirty="0" smtClean="0"/>
              <a:t>pakiet potwierdzenia</a:t>
            </a:r>
            <a:r>
              <a:rPr lang="pl-PL" dirty="0"/>
              <a:t>, a </a:t>
            </a:r>
            <a:r>
              <a:rPr lang="pl-PL" dirty="0" smtClean="0"/>
              <a:t>następnie </a:t>
            </a:r>
            <a:r>
              <a:rPr lang="pl-PL" dirty="0"/>
              <a:t>sam </a:t>
            </a:r>
            <a:r>
              <a:rPr lang="pl-PL" dirty="0" smtClean="0"/>
              <a:t> wysyła </a:t>
            </a:r>
            <a:r>
              <a:rPr lang="pl-PL" dirty="0"/>
              <a:t>pakiet </a:t>
            </a:r>
            <a:r>
              <a:rPr lang="pl-PL" dirty="0" smtClean="0"/>
              <a:t>sygnalizujący zakończenie połączenia </a:t>
            </a:r>
            <a:r>
              <a:rPr lang="pl-PL" dirty="0"/>
              <a:t>(z ustawionym bitem FIN). </a:t>
            </a:r>
            <a:endParaRPr lang="pl-PL" dirty="0" smtClean="0"/>
          </a:p>
          <a:p>
            <a:r>
              <a:rPr lang="pl-PL" dirty="0" smtClean="0"/>
              <a:t>Całkowite zamknięcie połączenia </a:t>
            </a:r>
            <a:r>
              <a:rPr lang="pl-PL" dirty="0"/>
              <a:t>odbywa </a:t>
            </a:r>
            <a:r>
              <a:rPr lang="pl-PL" dirty="0" smtClean="0"/>
              <a:t>się po </a:t>
            </a:r>
            <a:r>
              <a:rPr lang="pl-PL" dirty="0"/>
              <a:t>otrzymaniu przez komputer </a:t>
            </a:r>
            <a:r>
              <a:rPr lang="pl-PL" dirty="0" smtClean="0"/>
              <a:t>odbierający </a:t>
            </a:r>
            <a:r>
              <a:rPr lang="pl-PL" dirty="0"/>
              <a:t>pakietu potwierdzenia od </a:t>
            </a:r>
            <a:r>
              <a:rPr lang="pl-PL" dirty="0" smtClean="0"/>
              <a:t>komputera inicjalizującego zamknięcie</a:t>
            </a:r>
            <a:r>
              <a:rPr lang="pl-PL" dirty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45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0808"/>
            <a:ext cx="2301957" cy="27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568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Sieci prywatne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46</a:t>
            </a:fld>
            <a:endParaRPr lang="pl-PL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17088"/>
            <a:ext cx="8244408" cy="130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179512" y="1988840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Adresy prywatne </a:t>
            </a:r>
            <a:r>
              <a:rPr lang="pl-PL" dirty="0"/>
              <a:t>nigdy nie </a:t>
            </a:r>
            <a:r>
              <a:rPr lang="pl-PL" dirty="0" smtClean="0"/>
              <a:t>zostaną przydzielone żadnemu komputerowi w </a:t>
            </a:r>
            <a:r>
              <a:rPr lang="pl-PL" dirty="0"/>
              <a:t>publicznym Internecie. Pakiety o tych adresach </a:t>
            </a:r>
            <a:r>
              <a:rPr lang="pl-PL" dirty="0" smtClean="0"/>
              <a:t>mogą być </a:t>
            </a:r>
            <a:r>
              <a:rPr lang="pl-PL" dirty="0"/>
              <a:t>wymieniane w </a:t>
            </a:r>
            <a:r>
              <a:rPr lang="pl-PL" dirty="0" smtClean="0"/>
              <a:t>obrębie </a:t>
            </a:r>
            <a:r>
              <a:rPr lang="pl-PL" dirty="0"/>
              <a:t>sieci lokalnych (prywatnych) i nie </a:t>
            </a:r>
            <a:r>
              <a:rPr lang="pl-PL" dirty="0" smtClean="0"/>
              <a:t>są </a:t>
            </a:r>
            <a:r>
              <a:rPr lang="pl-PL" dirty="0"/>
              <a:t>przepuszczane przez routery „na </a:t>
            </a:r>
            <a:r>
              <a:rPr lang="pl-PL" dirty="0" smtClean="0"/>
              <a:t>zewnątrz”.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Oprócz adresów prywatnych w puli adresów </a:t>
            </a:r>
            <a:r>
              <a:rPr lang="pl-PL" dirty="0" smtClean="0"/>
              <a:t>Internetu </a:t>
            </a:r>
            <a:r>
              <a:rPr lang="pl-PL" dirty="0"/>
              <a:t>istnieje jeszcze kilka zakresów adresów o specjalnym przeznaczeniu</a:t>
            </a:r>
            <a:r>
              <a:rPr lang="pl-PL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0.0.0.0 jest rozumiany jako adres całego </a:t>
            </a:r>
            <a:r>
              <a:rPr lang="pl-PL" dirty="0" smtClean="0"/>
              <a:t>Internetu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255.255.255.255 </a:t>
            </a:r>
            <a:r>
              <a:rPr lang="pl-PL" dirty="0"/>
              <a:t>jest teoretycznie adresem rozgłoszeniowym do wszystkich komputerów w </a:t>
            </a:r>
            <a:r>
              <a:rPr lang="pl-PL" dirty="0" smtClean="0"/>
              <a:t>Internecie </a:t>
            </a:r>
            <a:r>
              <a:rPr lang="pl-PL" dirty="0"/>
              <a:t>(z oczywistych </a:t>
            </a:r>
            <a:r>
              <a:rPr lang="pl-PL" dirty="0" smtClean="0"/>
              <a:t>względów </a:t>
            </a:r>
            <a:r>
              <a:rPr lang="pl-PL" dirty="0"/>
              <a:t>takie rozgłoszenie odbywa </a:t>
            </a:r>
            <a:r>
              <a:rPr lang="pl-PL" dirty="0" smtClean="0"/>
              <a:t>się </a:t>
            </a:r>
            <a:r>
              <a:rPr lang="pl-PL" dirty="0"/>
              <a:t>realnie </a:t>
            </a:r>
            <a:r>
              <a:rPr lang="pl-PL" dirty="0" smtClean="0"/>
              <a:t>tylko </a:t>
            </a:r>
            <a:r>
              <a:rPr lang="pl-PL" dirty="0"/>
              <a:t>w danej podsieci, oddzielonej od Internetu routerem</a:t>
            </a:r>
            <a:r>
              <a:rPr lang="pl-PL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127.0.0.1 – adres pętli - </a:t>
            </a:r>
            <a:r>
              <a:rPr lang="pl-PL" dirty="0"/>
              <a:t>adres </a:t>
            </a:r>
            <a:r>
              <a:rPr lang="pl-PL" dirty="0" smtClean="0"/>
              <a:t>umożliwiający </a:t>
            </a:r>
            <a:r>
              <a:rPr lang="pl-PL" dirty="0"/>
              <a:t>skonfigurowanie komunikacji poprzez interfejs sieciowy </a:t>
            </a:r>
            <a:r>
              <a:rPr lang="pl-PL" dirty="0" smtClean="0"/>
              <a:t>pomiędzy programami znajdującymi sią </a:t>
            </a:r>
            <a:r>
              <a:rPr lang="pl-PL" dirty="0"/>
              <a:t>na jednym komputerze. Jest to zawsze adres komputera, na </a:t>
            </a:r>
            <a:r>
              <a:rPr lang="pl-PL" dirty="0" smtClean="0"/>
              <a:t>którym właśnie </a:t>
            </a:r>
            <a:r>
              <a:rPr lang="pl-PL" dirty="0"/>
              <a:t>wykonujemy </a:t>
            </a:r>
            <a:r>
              <a:rPr lang="pl-PL" dirty="0" smtClean="0"/>
              <a:t>pracę.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127.0.0.2 do 127.0.0.255 </a:t>
            </a:r>
            <a:r>
              <a:rPr lang="pl-PL" dirty="0" smtClean="0"/>
              <a:t>także należą do wewnętrznych </a:t>
            </a:r>
            <a:r>
              <a:rPr lang="pl-PL" dirty="0"/>
              <a:t>adresów komputera. 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Adresy mające pierwszy bajt z zakresu </a:t>
            </a:r>
            <a:r>
              <a:rPr lang="pl-PL" dirty="0"/>
              <a:t>od 224 do 239 </a:t>
            </a:r>
            <a:r>
              <a:rPr lang="pl-PL" dirty="0" smtClean="0"/>
              <a:t>są </a:t>
            </a:r>
            <a:r>
              <a:rPr lang="pl-PL" dirty="0"/>
              <a:t>zarezerwowane do prowadzenia tak zwanej </a:t>
            </a:r>
            <a:r>
              <a:rPr lang="pl-PL" dirty="0" smtClean="0"/>
              <a:t>komunikacji grupowej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Pierwszy bajt od adresu 239 – grupa adresów zarezerwowanych</a:t>
            </a:r>
            <a:endParaRPr lang="pl-PL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2746648" cy="379907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NAT (ang. Network </a:t>
            </a:r>
            <a:r>
              <a:rPr lang="pl-PL" sz="2800" dirty="0" err="1"/>
              <a:t>Address</a:t>
            </a:r>
            <a:r>
              <a:rPr lang="pl-PL" sz="2800" dirty="0"/>
              <a:t> </a:t>
            </a:r>
            <a:r>
              <a:rPr lang="pl-PL" sz="2800" dirty="0" err="1"/>
              <a:t>Translation</a:t>
            </a:r>
            <a:r>
              <a:rPr lang="pl-PL" sz="2800" dirty="0" smtClean="0"/>
              <a:t>) 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47</a:t>
            </a:fld>
            <a:endParaRPr lang="pl-PL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6632"/>
            <a:ext cx="5112568" cy="234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467544" y="2708920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Pakiet z adresem klienta </a:t>
            </a:r>
            <a:r>
              <a:rPr lang="pl-PL" dirty="0" smtClean="0"/>
              <a:t>należącym </a:t>
            </a:r>
            <a:r>
              <a:rPr lang="pl-PL" dirty="0"/>
              <a:t>do puli adresów </a:t>
            </a:r>
            <a:r>
              <a:rPr lang="pl-PL" dirty="0" smtClean="0"/>
              <a:t>prywatnych, który </a:t>
            </a:r>
            <a:r>
              <a:rPr lang="pl-PL" dirty="0"/>
              <a:t>chce </a:t>
            </a:r>
            <a:r>
              <a:rPr lang="pl-PL" dirty="0" smtClean="0"/>
              <a:t>odwołać się </a:t>
            </a:r>
            <a:r>
              <a:rPr lang="pl-PL" dirty="0"/>
              <a:t>do „</a:t>
            </a:r>
            <a:r>
              <a:rPr lang="pl-PL" dirty="0" smtClean="0"/>
              <a:t>zewnętrznego</a:t>
            </a:r>
            <a:r>
              <a:rPr lang="pl-PL" dirty="0"/>
              <a:t>” adresu IP, jest w konwerterze </a:t>
            </a:r>
            <a:r>
              <a:rPr lang="pl-PL" dirty="0" smtClean="0"/>
              <a:t>NAT „przeadresowywany</a:t>
            </a:r>
            <a:r>
              <a:rPr lang="pl-PL" dirty="0"/>
              <a:t>” (zmieniane jest pole adresu nadawcy).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Po przejściu przez </a:t>
            </a:r>
            <a:r>
              <a:rPr lang="pl-PL" dirty="0"/>
              <a:t>konwerter uzyskuje on inny adres </a:t>
            </a:r>
            <a:r>
              <a:rPr lang="pl-PL" dirty="0" smtClean="0"/>
              <a:t>pozwalający </a:t>
            </a:r>
            <a:r>
              <a:rPr lang="pl-PL" dirty="0"/>
              <a:t>na swobodne przenoszenie </a:t>
            </a:r>
            <a:r>
              <a:rPr lang="pl-PL" dirty="0" smtClean="0"/>
              <a:t>pakietu w </a:t>
            </a:r>
            <a:r>
              <a:rPr lang="pl-PL" dirty="0"/>
              <a:t>sieci </a:t>
            </a:r>
            <a:r>
              <a:rPr lang="pl-PL" dirty="0" smtClean="0"/>
              <a:t>nadrzędnej</a:t>
            </a:r>
            <a:r>
              <a:rPr lang="pl-PL" dirty="0"/>
              <a:t>.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Odpowiedź </a:t>
            </a:r>
            <a:r>
              <a:rPr lang="pl-PL" dirty="0"/>
              <a:t>do klienta </a:t>
            </a:r>
            <a:r>
              <a:rPr lang="pl-PL" dirty="0" smtClean="0"/>
              <a:t>przychodząca </a:t>
            </a:r>
            <a:r>
              <a:rPr lang="pl-PL" dirty="0"/>
              <a:t>z Internetu jest z </a:t>
            </a:r>
            <a:r>
              <a:rPr lang="pl-PL" dirty="0" smtClean="0"/>
              <a:t>kolei „przeadresowywana</a:t>
            </a:r>
            <a:r>
              <a:rPr lang="pl-PL" dirty="0"/>
              <a:t>” przez konwerter z powrotem na jego adres w sieci </a:t>
            </a:r>
            <a:r>
              <a:rPr lang="pl-PL" dirty="0" smtClean="0"/>
              <a:t>lokalnej, co </a:t>
            </a:r>
            <a:r>
              <a:rPr lang="pl-PL" dirty="0"/>
              <a:t>z kolei </a:t>
            </a:r>
            <a:r>
              <a:rPr lang="pl-PL" dirty="0" smtClean="0"/>
              <a:t>umożliwia </a:t>
            </a:r>
            <a:r>
              <a:rPr lang="pl-PL" dirty="0"/>
              <a:t>efektywne odbieranie danych z Internetu.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Zatem lokalna podsieć </a:t>
            </a:r>
            <a:r>
              <a:rPr lang="pl-PL" dirty="0"/>
              <a:t>prywatna jest widoczna „na </a:t>
            </a:r>
            <a:r>
              <a:rPr lang="pl-PL" dirty="0" smtClean="0"/>
              <a:t>zewnątrz</a:t>
            </a:r>
            <a:r>
              <a:rPr lang="pl-PL" dirty="0"/>
              <a:t>” konwertera NAT jako </a:t>
            </a:r>
            <a:r>
              <a:rPr lang="pl-PL" dirty="0" smtClean="0"/>
              <a:t>pojedynczy komputer </a:t>
            </a:r>
            <a:r>
              <a:rPr lang="pl-PL" dirty="0"/>
              <a:t>z danym adresem IP.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Technika </a:t>
            </a:r>
            <a:r>
              <a:rPr lang="pl-PL" dirty="0"/>
              <a:t>NAT </a:t>
            </a:r>
            <a:r>
              <a:rPr lang="pl-PL" dirty="0" smtClean="0"/>
              <a:t>rozwiązała </a:t>
            </a:r>
            <a:r>
              <a:rPr lang="pl-PL" dirty="0"/>
              <a:t>problem </a:t>
            </a:r>
            <a:r>
              <a:rPr lang="pl-PL" dirty="0" smtClean="0"/>
              <a:t>brakujących adresów </a:t>
            </a:r>
            <a:r>
              <a:rPr lang="pl-PL" dirty="0"/>
              <a:t>IPv4. Instytucje, które </a:t>
            </a:r>
            <a:r>
              <a:rPr lang="pl-PL" dirty="0" smtClean="0"/>
              <a:t>chcą korzystać </a:t>
            </a:r>
            <a:r>
              <a:rPr lang="pl-PL" dirty="0"/>
              <a:t>z zasobów Internetu, </a:t>
            </a:r>
            <a:r>
              <a:rPr lang="pl-PL" dirty="0" smtClean="0"/>
              <a:t>mogą </a:t>
            </a:r>
            <a:r>
              <a:rPr lang="pl-PL" dirty="0"/>
              <a:t>„</a:t>
            </a:r>
            <a:r>
              <a:rPr lang="pl-PL" dirty="0" smtClean="0"/>
              <a:t>być widoczne</a:t>
            </a:r>
            <a:r>
              <a:rPr lang="pl-PL" dirty="0"/>
              <a:t>” w postaci jednego komputera z pojedynczym adresem IP.</a:t>
            </a:r>
            <a:endParaRPr lang="pl-PL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DNS (ang. </a:t>
            </a:r>
            <a:r>
              <a:rPr lang="pl-PL" sz="3200" dirty="0" err="1" smtClean="0"/>
              <a:t>Domain</a:t>
            </a:r>
            <a:r>
              <a:rPr lang="pl-PL" sz="3200" dirty="0" smtClean="0"/>
              <a:t> </a:t>
            </a:r>
            <a:r>
              <a:rPr lang="pl-PL" sz="3200" dirty="0" err="1" smtClean="0"/>
              <a:t>Name</a:t>
            </a:r>
            <a:r>
              <a:rPr lang="pl-PL" sz="3200" dirty="0" smtClean="0"/>
              <a:t> System)</a:t>
            </a:r>
            <a:endParaRPr lang="pl-PL" sz="3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48</a:t>
            </a:fld>
            <a:endParaRPr lang="pl-PL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192" y="4466554"/>
            <a:ext cx="5940152" cy="220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179512" y="692696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Jedną </a:t>
            </a:r>
            <a:r>
              <a:rPr lang="pl-PL" dirty="0"/>
              <a:t>z podstawowych usług warstwy aplikacji jest DNS (ang. </a:t>
            </a:r>
            <a:r>
              <a:rPr lang="pl-PL" dirty="0" err="1"/>
              <a:t>Domain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r>
              <a:rPr lang="pl-PL" dirty="0"/>
              <a:t>System). Serwery DNS </a:t>
            </a:r>
            <a:r>
              <a:rPr lang="pl-PL" dirty="0" smtClean="0"/>
              <a:t>dostarczają </a:t>
            </a:r>
            <a:r>
              <a:rPr lang="pl-PL" dirty="0"/>
              <a:t>informacji o adresie IP posiadanym przez</a:t>
            </a:r>
          </a:p>
          <a:p>
            <a:r>
              <a:rPr lang="pl-PL" dirty="0"/>
              <a:t>komputer identyfikowany za </a:t>
            </a:r>
            <a:r>
              <a:rPr lang="pl-PL" dirty="0" smtClean="0"/>
              <a:t>pomocą łańcucha </a:t>
            </a:r>
            <a:r>
              <a:rPr lang="pl-PL" dirty="0"/>
              <a:t>tekstowego (np. www.rsa.com).</a:t>
            </a:r>
          </a:p>
          <a:p>
            <a:r>
              <a:rPr lang="pl-PL" dirty="0"/>
              <a:t>Na </a:t>
            </a:r>
            <a:r>
              <a:rPr lang="pl-PL" dirty="0" smtClean="0"/>
              <a:t>początku </a:t>
            </a:r>
            <a:r>
              <a:rPr lang="pl-PL" dirty="0"/>
              <a:t>działania Internetu uzgodniono </a:t>
            </a:r>
            <a:r>
              <a:rPr lang="pl-PL" dirty="0" smtClean="0"/>
              <a:t>konwencję </a:t>
            </a:r>
            <a:r>
              <a:rPr lang="pl-PL" dirty="0"/>
              <a:t>tworzenia nazw </a:t>
            </a:r>
            <a:r>
              <a:rPr lang="pl-PL" dirty="0" smtClean="0"/>
              <a:t>komputerów. Przyjęto </a:t>
            </a:r>
            <a:r>
              <a:rPr lang="pl-PL" dirty="0"/>
              <a:t>podział nazw na tak zwane domeny, które z kolei </a:t>
            </a:r>
            <a:r>
              <a:rPr lang="pl-PL" dirty="0" smtClean="0"/>
              <a:t>dzielą się na poddomeny </a:t>
            </a:r>
            <a:r>
              <a:rPr lang="pl-PL" dirty="0"/>
              <a:t>itd. Internet został podzielony na 250 domen </a:t>
            </a:r>
            <a:r>
              <a:rPr lang="pl-PL" dirty="0" smtClean="0"/>
              <a:t>najwyższego poziomu. Domeny najwyższego poziomu </a:t>
            </a:r>
            <a:r>
              <a:rPr lang="pl-PL" dirty="0"/>
              <a:t>podzielone </a:t>
            </a:r>
            <a:r>
              <a:rPr lang="pl-PL" dirty="0" smtClean="0"/>
              <a:t>są </a:t>
            </a:r>
            <a:r>
              <a:rPr lang="pl-PL" dirty="0"/>
              <a:t>na dwie kategorie: rodzajowe (</a:t>
            </a:r>
            <a:r>
              <a:rPr lang="pl-PL" dirty="0" smtClean="0"/>
              <a:t>np. </a:t>
            </a:r>
            <a:r>
              <a:rPr lang="pl-PL" dirty="0" err="1" smtClean="0"/>
              <a:t>gov</a:t>
            </a:r>
            <a:r>
              <a:rPr lang="pl-PL" dirty="0"/>
              <a:t>, com) i narodowe (np. </a:t>
            </a:r>
            <a:r>
              <a:rPr lang="pl-PL" dirty="0" err="1"/>
              <a:t>pl</a:t>
            </a:r>
            <a:r>
              <a:rPr lang="pl-PL" dirty="0"/>
              <a:t>, </a:t>
            </a:r>
            <a:r>
              <a:rPr lang="pl-PL" dirty="0" err="1"/>
              <a:t>uk</a:t>
            </a:r>
            <a:r>
              <a:rPr lang="pl-PL" dirty="0" smtClean="0"/>
              <a:t>).</a:t>
            </a:r>
          </a:p>
          <a:p>
            <a:endParaRPr lang="pl-PL" dirty="0"/>
          </a:p>
          <a:p>
            <a:r>
              <a:rPr lang="pl-PL" dirty="0"/>
              <a:t>Typowa konfiguracja komputera </a:t>
            </a:r>
            <a:r>
              <a:rPr lang="pl-PL" dirty="0" smtClean="0"/>
              <a:t>podłączonego </a:t>
            </a:r>
            <a:r>
              <a:rPr lang="pl-PL" dirty="0"/>
              <a:t>do Internetu oprócz adresu IP,</a:t>
            </a:r>
          </a:p>
          <a:p>
            <a:r>
              <a:rPr lang="pl-PL" dirty="0"/>
              <a:t>maski, adresu IP </a:t>
            </a:r>
            <a:r>
              <a:rPr lang="pl-PL" dirty="0" smtClean="0"/>
              <a:t>najbliższego </a:t>
            </a:r>
            <a:r>
              <a:rPr lang="pl-PL" dirty="0"/>
              <a:t>routera (bramy) zawiera </a:t>
            </a:r>
            <a:r>
              <a:rPr lang="pl-PL" dirty="0" smtClean="0"/>
              <a:t>również </a:t>
            </a:r>
            <a:r>
              <a:rPr lang="pl-PL" dirty="0"/>
              <a:t>wskazanie serwera</a:t>
            </a:r>
          </a:p>
          <a:p>
            <a:r>
              <a:rPr lang="pl-PL" dirty="0"/>
              <a:t>DNS, który </a:t>
            </a:r>
            <a:r>
              <a:rPr lang="pl-PL" dirty="0" smtClean="0"/>
              <a:t>będzie </a:t>
            </a:r>
            <a:r>
              <a:rPr lang="pl-PL" dirty="0"/>
              <a:t>dla danego komputera tłumaczył nazwy typu firma.com.pl na</a:t>
            </a:r>
          </a:p>
          <a:p>
            <a:r>
              <a:rPr lang="pl-PL" dirty="0"/>
              <a:t>adres </a:t>
            </a:r>
            <a:r>
              <a:rPr lang="pl-PL" dirty="0" smtClean="0"/>
              <a:t>IP.</a:t>
            </a:r>
            <a:endParaRPr lang="pl-PL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74042"/>
          </a:xfrm>
        </p:spPr>
        <p:txBody>
          <a:bodyPr>
            <a:noAutofit/>
          </a:bodyPr>
          <a:lstStyle/>
          <a:p>
            <a:r>
              <a:rPr lang="pl-PL" sz="2400" dirty="0"/>
              <a:t>Protokoły warstwy aplikacji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496" y="836712"/>
            <a:ext cx="8928992" cy="5400600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HTML – pobieranie plików sformatowanych z zastosowaniem odpowiedniego formatu</a:t>
            </a:r>
          </a:p>
          <a:p>
            <a:r>
              <a:rPr lang="pt-BR" dirty="0"/>
              <a:t>SMTP (ang. Simple Mail Transfer Protocol) za </a:t>
            </a:r>
            <a:r>
              <a:rPr lang="pt-BR" dirty="0" smtClean="0"/>
              <a:t>pomoc</a:t>
            </a:r>
            <a:r>
              <a:rPr lang="pl-PL" dirty="0" smtClean="0"/>
              <a:t>ą odpowiednich </a:t>
            </a:r>
            <a:r>
              <a:rPr lang="pl-PL" dirty="0"/>
              <a:t>komend </a:t>
            </a:r>
            <a:r>
              <a:rPr lang="pl-PL" dirty="0" smtClean="0"/>
              <a:t>umożliwiał połączenie się </a:t>
            </a:r>
            <a:r>
              <a:rPr lang="pl-PL" dirty="0"/>
              <a:t>z serwerem </a:t>
            </a:r>
            <a:r>
              <a:rPr lang="pl-PL" dirty="0" smtClean="0"/>
              <a:t>przechowującym wiadomości</a:t>
            </a:r>
            <a:r>
              <a:rPr lang="pl-PL" dirty="0"/>
              <a:t>, ich tworzenie, odczyt, usuwanie czy przesłanie do innego </a:t>
            </a:r>
            <a:r>
              <a:rPr lang="pl-PL" dirty="0" smtClean="0"/>
              <a:t>adresata. </a:t>
            </a:r>
          </a:p>
          <a:p>
            <a:pPr lvl="1"/>
            <a:r>
              <a:rPr lang="pl-PL" dirty="0" smtClean="0"/>
              <a:t>Współczesne </a:t>
            </a:r>
            <a:r>
              <a:rPr lang="pl-PL" dirty="0"/>
              <a:t>programy </a:t>
            </a:r>
            <a:r>
              <a:rPr lang="pl-PL" dirty="0" smtClean="0"/>
              <a:t>komunikujące się </a:t>
            </a:r>
            <a:r>
              <a:rPr lang="pl-PL" dirty="0"/>
              <a:t>z serwerami poczty </a:t>
            </a:r>
            <a:r>
              <a:rPr lang="pl-PL" dirty="0" smtClean="0"/>
              <a:t>wciąż używają tego protokołu</a:t>
            </a:r>
            <a:r>
              <a:rPr lang="pl-PL" dirty="0"/>
              <a:t>, tylko dla </a:t>
            </a:r>
            <a:r>
              <a:rPr lang="pl-PL" dirty="0" smtClean="0"/>
              <a:t>użytkowników </a:t>
            </a:r>
            <a:r>
              <a:rPr lang="pl-PL" dirty="0"/>
              <a:t>jest on ukryty, a rezultaty jego „pracy” </a:t>
            </a:r>
            <a:r>
              <a:rPr lang="pl-PL" dirty="0" smtClean="0"/>
              <a:t>są widoczne w </a:t>
            </a:r>
            <a:r>
              <a:rPr lang="pl-PL" dirty="0"/>
              <a:t>postaci graficznej na ekranie komputera. </a:t>
            </a:r>
            <a:endParaRPr lang="pl-PL" dirty="0" smtClean="0"/>
          </a:p>
          <a:p>
            <a:pPr lvl="1"/>
            <a:r>
              <a:rPr lang="pl-PL" dirty="0"/>
              <a:t>Pierwotnie wiadomości pocztowe zawierały tylko tekst. Po wprowadzeniu zasad kodowania zgodnych z MIME (ang. </a:t>
            </a:r>
            <a:r>
              <a:rPr lang="pl-PL" dirty="0" err="1"/>
              <a:t>Multipurpose</a:t>
            </a:r>
            <a:r>
              <a:rPr lang="pl-PL" dirty="0"/>
              <a:t> Internet Mail Extension) wiadomości pocztowe mogły prze nosić dowolne rodzaje danych. Kodowanie MIME przekształca dowolne ciągi bajtów w taki sposób, że mogą być rozumiane jako znaki w kodowaniu ASCII</a:t>
            </a:r>
            <a:r>
              <a:rPr lang="pl-PL" dirty="0" smtClean="0"/>
              <a:t>.</a:t>
            </a:r>
          </a:p>
          <a:p>
            <a:r>
              <a:rPr lang="pl-PL" dirty="0"/>
              <a:t>FTP (ang. </a:t>
            </a:r>
            <a:r>
              <a:rPr lang="pl-PL" dirty="0" smtClean="0"/>
              <a:t>File</a:t>
            </a:r>
            <a:r>
              <a:rPr lang="pl-PL" dirty="0"/>
              <a:t> Transfer </a:t>
            </a:r>
            <a:r>
              <a:rPr lang="pl-PL" dirty="0" err="1"/>
              <a:t>Protocol</a:t>
            </a:r>
            <a:r>
              <a:rPr lang="pl-PL" dirty="0"/>
              <a:t>). Jest to protokół </a:t>
            </a:r>
            <a:r>
              <a:rPr lang="pl-PL" dirty="0" smtClean="0"/>
              <a:t>umożliwiający </a:t>
            </a:r>
            <a:r>
              <a:rPr lang="pl-PL" dirty="0"/>
              <a:t>przesyłanie dowolnych plików </a:t>
            </a:r>
            <a:r>
              <a:rPr lang="pl-PL" dirty="0" smtClean="0"/>
              <a:t>pomiędzy </a:t>
            </a:r>
            <a:r>
              <a:rPr lang="pl-PL" dirty="0"/>
              <a:t>komputerami. Ponownie odpowiednie komendy tekstowe </a:t>
            </a:r>
            <a:r>
              <a:rPr lang="pl-PL" dirty="0" smtClean="0"/>
              <a:t>umożliwiają przeglądanie </a:t>
            </a:r>
            <a:r>
              <a:rPr lang="pl-PL" dirty="0"/>
              <a:t>katalogów plików na </a:t>
            </a:r>
            <a:r>
              <a:rPr lang="pl-PL" dirty="0" smtClean="0"/>
              <a:t>zdalnym komputerze </a:t>
            </a:r>
            <a:r>
              <a:rPr lang="pl-PL" dirty="0"/>
              <a:t>oraz wysyłanie lub odbieranie plików do </a:t>
            </a:r>
            <a:r>
              <a:rPr lang="pl-PL" dirty="0" smtClean="0"/>
              <a:t>określonego </a:t>
            </a:r>
            <a:r>
              <a:rPr lang="pl-PL" dirty="0"/>
              <a:t>katalogu. </a:t>
            </a:r>
            <a:r>
              <a:rPr lang="pl-PL" dirty="0" smtClean="0"/>
              <a:t>Użytkownicy </a:t>
            </a:r>
            <a:r>
              <a:rPr lang="pl-PL" dirty="0"/>
              <a:t>współczesnych komputerów </a:t>
            </a:r>
            <a:r>
              <a:rPr lang="pl-PL" dirty="0" smtClean="0"/>
              <a:t>stosują </a:t>
            </a:r>
            <a:r>
              <a:rPr lang="pl-PL" dirty="0"/>
              <a:t>ten protokół, kiedy </a:t>
            </a:r>
            <a:r>
              <a:rPr lang="pl-PL" dirty="0" smtClean="0"/>
              <a:t>kopiują pliki </a:t>
            </a:r>
            <a:r>
              <a:rPr lang="pl-PL" dirty="0"/>
              <a:t>z Internetu na lokalny komputer lub kiedy </a:t>
            </a:r>
            <a:r>
              <a:rPr lang="pl-PL" dirty="0" smtClean="0"/>
              <a:t>wysyłają jakieś </a:t>
            </a:r>
            <a:r>
              <a:rPr lang="pl-PL" dirty="0"/>
              <a:t>pliki poprzez odpowiednie formularze na stronach WWW</a:t>
            </a:r>
            <a:r>
              <a:rPr lang="pl-PL" dirty="0" smtClean="0"/>
              <a:t>.</a:t>
            </a:r>
          </a:p>
          <a:p>
            <a:r>
              <a:rPr lang="pl-PL" dirty="0" smtClean="0"/>
              <a:t>SFTP jest wersją protokołu zapewniającą szyfrowanie danych podczas przekazywania</a:t>
            </a:r>
          </a:p>
          <a:p>
            <a:r>
              <a:rPr lang="pl-PL" dirty="0" smtClean="0"/>
              <a:t>Telnet umożliwiał łącznie się do zdalnych konsol. Obecnie jest zastąpiony przez SSH, także pozwalające na łączenie ze zdalną konsolą, ale przez chronione łącze.</a:t>
            </a:r>
          </a:p>
          <a:p>
            <a:r>
              <a:rPr lang="pl-PL" dirty="0" smtClean="0"/>
              <a:t>Szereg programów jest rozwinięciem pomysłu SSH, ale pozwalają na korzystanie zdalne wprost z graficznego pulpitu zdalnego komputera.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49</a:t>
            </a:fld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Klasyfikacja sieci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8091760" cy="302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Model warstwowy sieci komputerowych ISO-OSI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815426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B642CD-59C9-4E10-AD4B-1F871AD33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warstwowego opisu sieci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7CB420-8172-48BF-81DE-A269E6C3C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Komunikacja w sieci jest zorganizowana w postaci stosu </a:t>
            </a:r>
            <a:r>
              <a:rPr lang="pl-PL" b="1" dirty="0"/>
              <a:t>warstw</a:t>
            </a:r>
          </a:p>
          <a:p>
            <a:r>
              <a:rPr lang="pl-PL" dirty="0"/>
              <a:t>Zadaniem kolejnej warstwy jest dostarczenie warstwom wyższym określonych </a:t>
            </a:r>
            <a:r>
              <a:rPr lang="pl-PL" b="1" dirty="0"/>
              <a:t>usług</a:t>
            </a:r>
            <a:r>
              <a:rPr lang="pl-PL" dirty="0"/>
              <a:t> bez podawania informacji, jak dane usługi zostały zaimplementowane</a:t>
            </a:r>
          </a:p>
          <a:p>
            <a:r>
              <a:rPr lang="pl-PL" dirty="0"/>
              <a:t>Zmiana implementacji jednej z warstw nie powinna mieć żadnego wpływu na pracę pozostałych warstw</a:t>
            </a:r>
          </a:p>
          <a:p>
            <a:r>
              <a:rPr lang="pl-PL" dirty="0"/>
              <a:t>Pozwala to na ewolucyjną wymianą oprogramowania i sprzętu przy zachowaniu ciągłości działania infrastruktury komunikacji sieciowej jako całości</a:t>
            </a:r>
          </a:p>
          <a:p>
            <a:r>
              <a:rPr lang="pl-PL" dirty="0"/>
              <a:t>Istotną właściwością takiego podejścia jest to, że podczas komunikacji wymiana informacji następuje pomiędzy odpowiadającymi sobie warstwami</a:t>
            </a:r>
          </a:p>
          <a:p>
            <a:r>
              <a:rPr lang="pl-PL" dirty="0"/>
              <a:t>W rzeczywistości każda warstwa przesyła informację do warstwy znajdującej się poniżej, uzupełniając je odpowiednimi informacjami sterującymi.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23C008E-BA11-4EB5-A01B-6C4721AC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32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EC93A3-FE88-40F4-BAE5-3D5330EB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Warstw fizyczna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E2A99C-AEF9-42AF-BF3D-051E7CA52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Warstwa fizyczna nazywana warstwą sprzętową zajmuje się fizycznym przesyłaniem bitów w kanale informacyjnym. </a:t>
            </a:r>
          </a:p>
          <a:p>
            <a:r>
              <a:rPr lang="pl-PL" dirty="0"/>
              <a:t>Jej zadaniem jest przesłanie kolejnych bitów danych pomiędzy komputerami tworzącymi sieć lokalną. </a:t>
            </a:r>
          </a:p>
          <a:p>
            <a:r>
              <a:rPr lang="pl-PL" dirty="0"/>
              <a:t>Na poziomie tej warstwy ustala się poziomy napięć w kablu miedzianym, kolory i intensywność światła w światłowodzie, częstotliwości i metody modulacji fal elektromagnetycznych w łączności bezprzewodowej, a także parametry czasowe przesyłanych sygnałów. </a:t>
            </a:r>
          </a:p>
          <a:p>
            <a:r>
              <a:rPr lang="pl-PL" dirty="0"/>
              <a:t>Warstwa ta definiuje również standardy złączy, interfejsy mechaniczne i elektryczne, zgodnie z którymi mają pracować fizyczne urządzenia sieciowe.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CA779F9-EF32-4244-9DF5-E81219D3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61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B288EA-7126-40A1-B977-8B1DD7F1D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Warstwa łącza danych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D08835-E377-4316-9A03-BF890C0A2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Warstwa łącza danych odpowiada za niezawodne przesłanie danych pomiędzy komputerami tworzącymi sieć lokalną. </a:t>
            </a:r>
          </a:p>
          <a:p>
            <a:r>
              <a:rPr lang="pl-PL" dirty="0"/>
              <a:t>W tym celu dane są dzielone na fragmenty zwane </a:t>
            </a:r>
            <a:r>
              <a:rPr lang="pl-PL" b="1" dirty="0"/>
              <a:t>ramkami</a:t>
            </a:r>
            <a:r>
              <a:rPr lang="pl-PL" dirty="0"/>
              <a:t>. Każda ramka jest przesyłana osobno. </a:t>
            </a:r>
          </a:p>
          <a:p>
            <a:r>
              <a:rPr lang="pl-PL" dirty="0"/>
              <a:t>W przesyłaniu ramek stosuje się matematyczne metody wykrywania błędów (np. sumy kontrolne), techniki potwierdzania, że ramka dotarła oraz retransmisję uszkodzonych ramek.</a:t>
            </a:r>
          </a:p>
          <a:p>
            <a:r>
              <a:rPr lang="pl-PL" dirty="0"/>
              <a:t>W tej warstwie mogą zostać również zdefiniowane techniki kontroli przepływu, czyli metody powiadamiania nadawcy, że nadaje zbyt szybko, aby można było bez utraty odbierać jego dane.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275B9B2-5A2F-48A5-AE10-B7F2FEF0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22952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4790</Words>
  <Application>Microsoft Office PowerPoint</Application>
  <PresentationFormat>Pokaz na ekranie (4:3)</PresentationFormat>
  <Paragraphs>324</Paragraphs>
  <Slides>49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4" baseType="lpstr">
      <vt:lpstr>Arial</vt:lpstr>
      <vt:lpstr>Calibri</vt:lpstr>
      <vt:lpstr>NimbusRomNo9L-Regu</vt:lpstr>
      <vt:lpstr>NimbusRomNo9L-ReguItal</vt:lpstr>
      <vt:lpstr>Motyw pakietu Office</vt:lpstr>
      <vt:lpstr>Sieci komputerowe</vt:lpstr>
      <vt:lpstr>Definicja</vt:lpstr>
      <vt:lpstr>Podstawowe właściwości</vt:lpstr>
      <vt:lpstr>Historia sieci komputerowych</vt:lpstr>
      <vt:lpstr>Klasyfikacja sieci</vt:lpstr>
      <vt:lpstr>Model warstwowy sieci komputerowych ISO-OSI</vt:lpstr>
      <vt:lpstr>Zalety warstwowego opisu sieci</vt:lpstr>
      <vt:lpstr>Warstw fizyczna</vt:lpstr>
      <vt:lpstr>Warstwa łącza danych</vt:lpstr>
      <vt:lpstr>Warstwa sieciowa</vt:lpstr>
      <vt:lpstr>Warstwa transportowa</vt:lpstr>
      <vt:lpstr>Warstwa sesji</vt:lpstr>
      <vt:lpstr>Warstwa prezentacji</vt:lpstr>
      <vt:lpstr>Warstwa aplikacji</vt:lpstr>
      <vt:lpstr>Opakowywanie danych</vt:lpstr>
      <vt:lpstr>Model TCP/IP</vt:lpstr>
      <vt:lpstr>Media - Skrętka</vt:lpstr>
      <vt:lpstr>Wewnętrzne odbicie</vt:lpstr>
      <vt:lpstr>Media  - Kabel światłowodowy</vt:lpstr>
      <vt:lpstr>Media - widmo elektromagnetyczne</vt:lpstr>
      <vt:lpstr>Pierwsza struktura Ethernet</vt:lpstr>
      <vt:lpstr>Ramka Ethernet</vt:lpstr>
      <vt:lpstr>Przełączany Ethernet</vt:lpstr>
      <vt:lpstr>Konfiguracje sieci bezprzewodowych</vt:lpstr>
      <vt:lpstr>Ograniczona widoczność</vt:lpstr>
      <vt:lpstr>Wymiana danych w sieciach bezprzewodowych</vt:lpstr>
      <vt:lpstr>Ramka w sieci bezprzewodowej</vt:lpstr>
      <vt:lpstr>Przesyłanie danych w formie bezprzewodowej na większe odległości</vt:lpstr>
      <vt:lpstr>Standardy przesyłu danych w sieciach osobistych</vt:lpstr>
      <vt:lpstr>Warstwa sieciowa</vt:lpstr>
      <vt:lpstr>Routing w sieciach rozległych</vt:lpstr>
      <vt:lpstr>Algorytm Dijkstry</vt:lpstr>
      <vt:lpstr>IPv4</vt:lpstr>
      <vt:lpstr>Fragmentacja</vt:lpstr>
      <vt:lpstr>Bezklasowy Routing Międzydomenowy</vt:lpstr>
      <vt:lpstr>IPv6</vt:lpstr>
      <vt:lpstr>Dodatkowe protokoły (warstwa sieciowa)</vt:lpstr>
      <vt:lpstr>Porty</vt:lpstr>
      <vt:lpstr>Pakiet UDP</vt:lpstr>
      <vt:lpstr>Protokół TCP - charakterystyka</vt:lpstr>
      <vt:lpstr>TCP</vt:lpstr>
      <vt:lpstr>Znaczenie pól nagłówka TCP</vt:lpstr>
      <vt:lpstr>TCP – potwierdzenia</vt:lpstr>
      <vt:lpstr>Nawiązywanie połączenia</vt:lpstr>
      <vt:lpstr>Zakończenie połączenia TCP</vt:lpstr>
      <vt:lpstr>Sieci prywatne</vt:lpstr>
      <vt:lpstr>NAT (ang. Network Address Translation) </vt:lpstr>
      <vt:lpstr>DNS (ang. Domain Name System)</vt:lpstr>
      <vt:lpstr>Protokoły warstwy aplikacji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Sieci komputerowe – rysunki ze skryptu</dc:title>
  <dc:creator>Slawomir Samolej</dc:creator>
  <cp:lastModifiedBy>Slawomir Samolej</cp:lastModifiedBy>
  <cp:revision>49</cp:revision>
  <dcterms:created xsi:type="dcterms:W3CDTF">2020-03-28T19:14:37Z</dcterms:created>
  <dcterms:modified xsi:type="dcterms:W3CDTF">2022-03-15T16:29:25Z</dcterms:modified>
</cp:coreProperties>
</file>