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56" r:id="rId2"/>
    <p:sldId id="350" r:id="rId3"/>
    <p:sldId id="344" r:id="rId4"/>
    <p:sldId id="257" r:id="rId5"/>
    <p:sldId id="269" r:id="rId6"/>
    <p:sldId id="270" r:id="rId7"/>
    <p:sldId id="271" r:id="rId8"/>
    <p:sldId id="272" r:id="rId9"/>
    <p:sldId id="273" r:id="rId10"/>
    <p:sldId id="258" r:id="rId11"/>
    <p:sldId id="260" r:id="rId12"/>
    <p:sldId id="261" r:id="rId13"/>
    <p:sldId id="262" r:id="rId14"/>
    <p:sldId id="263" r:id="rId15"/>
    <p:sldId id="264" r:id="rId16"/>
    <p:sldId id="265" r:id="rId17"/>
    <p:sldId id="266" r:id="rId18"/>
    <p:sldId id="267" r:id="rId19"/>
    <p:sldId id="345" r:id="rId20"/>
    <p:sldId id="268"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346" r:id="rId36"/>
    <p:sldId id="288" r:id="rId37"/>
    <p:sldId id="307"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47" r:id="rId51"/>
    <p:sldId id="301" r:id="rId52"/>
    <p:sldId id="302" r:id="rId53"/>
    <p:sldId id="303" r:id="rId54"/>
    <p:sldId id="304" r:id="rId55"/>
    <p:sldId id="305" r:id="rId56"/>
    <p:sldId id="306" r:id="rId57"/>
    <p:sldId id="310" r:id="rId58"/>
    <p:sldId id="309" r:id="rId59"/>
    <p:sldId id="351" r:id="rId60"/>
    <p:sldId id="311" r:id="rId61"/>
    <p:sldId id="348" r:id="rId62"/>
    <p:sldId id="312" r:id="rId63"/>
    <p:sldId id="313" r:id="rId64"/>
    <p:sldId id="314" r:id="rId65"/>
    <p:sldId id="315" r:id="rId66"/>
    <p:sldId id="316" r:id="rId67"/>
    <p:sldId id="317" r:id="rId68"/>
    <p:sldId id="349"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52"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Lst>
  <p:sldSz cx="9144000" cy="6858000" type="screen4x3"/>
  <p:notesSz cx="6858000" cy="9144000"/>
  <p:defaultTextStyle>
    <a:defPPr>
      <a:defRPr lang="en-GB"/>
    </a:defPPr>
    <a:lvl1pPr algn="l" rtl="0" fontAlgn="base">
      <a:spcBef>
        <a:spcPct val="0"/>
      </a:spcBef>
      <a:spcAft>
        <a:spcPct val="0"/>
      </a:spcAft>
      <a:defRPr sz="2400" b="1" kern="1200">
        <a:solidFill>
          <a:srgbClr val="FF3300"/>
        </a:solidFill>
        <a:latin typeface="Arial" charset="0"/>
        <a:ea typeface="+mn-ea"/>
        <a:cs typeface="+mn-cs"/>
      </a:defRPr>
    </a:lvl1pPr>
    <a:lvl2pPr marL="457200" algn="l" rtl="0" fontAlgn="base">
      <a:spcBef>
        <a:spcPct val="0"/>
      </a:spcBef>
      <a:spcAft>
        <a:spcPct val="0"/>
      </a:spcAft>
      <a:defRPr sz="2400" b="1" kern="1200">
        <a:solidFill>
          <a:srgbClr val="FF3300"/>
        </a:solidFill>
        <a:latin typeface="Arial" charset="0"/>
        <a:ea typeface="+mn-ea"/>
        <a:cs typeface="+mn-cs"/>
      </a:defRPr>
    </a:lvl2pPr>
    <a:lvl3pPr marL="914400" algn="l" rtl="0" fontAlgn="base">
      <a:spcBef>
        <a:spcPct val="0"/>
      </a:spcBef>
      <a:spcAft>
        <a:spcPct val="0"/>
      </a:spcAft>
      <a:defRPr sz="2400" b="1" kern="1200">
        <a:solidFill>
          <a:srgbClr val="FF3300"/>
        </a:solidFill>
        <a:latin typeface="Arial" charset="0"/>
        <a:ea typeface="+mn-ea"/>
        <a:cs typeface="+mn-cs"/>
      </a:defRPr>
    </a:lvl3pPr>
    <a:lvl4pPr marL="1371600" algn="l" rtl="0" fontAlgn="base">
      <a:spcBef>
        <a:spcPct val="0"/>
      </a:spcBef>
      <a:spcAft>
        <a:spcPct val="0"/>
      </a:spcAft>
      <a:defRPr sz="2400" b="1" kern="1200">
        <a:solidFill>
          <a:srgbClr val="FF3300"/>
        </a:solidFill>
        <a:latin typeface="Arial" charset="0"/>
        <a:ea typeface="+mn-ea"/>
        <a:cs typeface="+mn-cs"/>
      </a:defRPr>
    </a:lvl4pPr>
    <a:lvl5pPr marL="1828800" algn="l" rtl="0" fontAlgn="base">
      <a:spcBef>
        <a:spcPct val="0"/>
      </a:spcBef>
      <a:spcAft>
        <a:spcPct val="0"/>
      </a:spcAft>
      <a:defRPr sz="2400" b="1" kern="1200">
        <a:solidFill>
          <a:srgbClr val="FF3300"/>
        </a:solidFill>
        <a:latin typeface="Arial" charset="0"/>
        <a:ea typeface="+mn-ea"/>
        <a:cs typeface="+mn-cs"/>
      </a:defRPr>
    </a:lvl5pPr>
    <a:lvl6pPr marL="2286000" algn="l" defTabSz="914400" rtl="0" eaLnBrk="1" latinLnBrk="0" hangingPunct="1">
      <a:defRPr sz="2400" b="1" kern="1200">
        <a:solidFill>
          <a:srgbClr val="FF3300"/>
        </a:solidFill>
        <a:latin typeface="Arial" charset="0"/>
        <a:ea typeface="+mn-ea"/>
        <a:cs typeface="+mn-cs"/>
      </a:defRPr>
    </a:lvl6pPr>
    <a:lvl7pPr marL="2743200" algn="l" defTabSz="914400" rtl="0" eaLnBrk="1" latinLnBrk="0" hangingPunct="1">
      <a:defRPr sz="2400" b="1" kern="1200">
        <a:solidFill>
          <a:srgbClr val="FF3300"/>
        </a:solidFill>
        <a:latin typeface="Arial" charset="0"/>
        <a:ea typeface="+mn-ea"/>
        <a:cs typeface="+mn-cs"/>
      </a:defRPr>
    </a:lvl7pPr>
    <a:lvl8pPr marL="3200400" algn="l" defTabSz="914400" rtl="0" eaLnBrk="1" latinLnBrk="0" hangingPunct="1">
      <a:defRPr sz="2400" b="1" kern="1200">
        <a:solidFill>
          <a:srgbClr val="FF3300"/>
        </a:solidFill>
        <a:latin typeface="Arial" charset="0"/>
        <a:ea typeface="+mn-ea"/>
        <a:cs typeface="+mn-cs"/>
      </a:defRPr>
    </a:lvl8pPr>
    <a:lvl9pPr marL="3657600" algn="l" defTabSz="914400" rtl="0" eaLnBrk="1" latinLnBrk="0" hangingPunct="1">
      <a:defRPr sz="2400" b="1" kern="1200">
        <a:solidFill>
          <a:srgbClr val="FF33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950"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pPr>
              <a:defRPr/>
            </a:pPr>
            <a:endParaRPr lang="en-GB"/>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GB"/>
          </a:p>
        </p:txBody>
      </p:sp>
      <p:sp>
        <p:nvSpPr>
          <p:cNvPr id="972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Kliknij, aby edytować style wzorca tekstu</a:t>
            </a:r>
          </a:p>
          <a:p>
            <a:pPr lvl="1"/>
            <a:r>
              <a:rPr lang="en-GB" noProof="0" smtClean="0"/>
              <a:t>Drugi poziom</a:t>
            </a:r>
          </a:p>
          <a:p>
            <a:pPr lvl="2"/>
            <a:r>
              <a:rPr lang="en-GB" noProof="0" smtClean="0"/>
              <a:t>Trzeci poziom</a:t>
            </a:r>
          </a:p>
          <a:p>
            <a:pPr lvl="3"/>
            <a:r>
              <a:rPr lang="en-GB" noProof="0" smtClean="0"/>
              <a:t>Czwarty poziom</a:t>
            </a:r>
          </a:p>
          <a:p>
            <a:pPr lvl="4"/>
            <a:r>
              <a:rPr lang="en-GB" noProof="0" smtClean="0"/>
              <a:t>Piąty poziom</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pPr>
              <a:defRPr/>
            </a:pPr>
            <a:endParaRPr lang="en-GB"/>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7F6221B1-C9CE-4CA1-A9B5-C2BD1C990FFE}" type="slidenum">
              <a:rPr lang="en-GB"/>
              <a:pPr>
                <a:defRPr/>
              </a:pPr>
              <a:t>‹#›</a:t>
            </a:fld>
            <a:endParaRPr lang="en-GB"/>
          </a:p>
        </p:txBody>
      </p:sp>
    </p:spTree>
    <p:extLst>
      <p:ext uri="{BB962C8B-B14F-4D97-AF65-F5344CB8AC3E}">
        <p14:creationId xmlns:p14="http://schemas.microsoft.com/office/powerpoint/2010/main" val="2943989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ymbol zastępczy obrazu slajdu 1"/>
          <p:cNvSpPr>
            <a:spLocks noGrp="1" noRot="1" noChangeAspect="1" noTextEdit="1"/>
          </p:cNvSpPr>
          <p:nvPr>
            <p:ph type="sldImg"/>
          </p:nvPr>
        </p:nvSpPr>
        <p:spPr>
          <a:ln/>
        </p:spPr>
      </p:sp>
      <p:sp>
        <p:nvSpPr>
          <p:cNvPr id="98307" name="Symbol zastępczy notatek 2"/>
          <p:cNvSpPr>
            <a:spLocks noGrp="1"/>
          </p:cNvSpPr>
          <p:nvPr>
            <p:ph type="body" idx="1"/>
          </p:nvPr>
        </p:nvSpPr>
        <p:spPr>
          <a:noFill/>
        </p:spPr>
        <p:txBody>
          <a:bodyPr/>
          <a:lstStyle/>
          <a:p>
            <a:pPr eaLnBrk="1" hangingPunct="1"/>
            <a:endParaRPr lang="pl-PL" smtClean="0"/>
          </a:p>
        </p:txBody>
      </p:sp>
      <p:sp>
        <p:nvSpPr>
          <p:cNvPr id="98308" name="Symbol zastępczy numeru slajdu 3"/>
          <p:cNvSpPr>
            <a:spLocks noGrp="1"/>
          </p:cNvSpPr>
          <p:nvPr>
            <p:ph type="sldNum" sz="quarter" idx="5"/>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5C4FE523-1527-418F-ADFA-BBB1DF5EBAA6}" type="slidenum">
              <a:rPr lang="en-GB" sz="1200" b="0" smtClean="0">
                <a:solidFill>
                  <a:schemeClr val="tx1"/>
                </a:solidFill>
              </a:rPr>
              <a:pPr eaLnBrk="1" hangingPunct="1"/>
              <a:t>46</a:t>
            </a:fld>
            <a:endParaRPr lang="en-GB" sz="1200" b="0"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FC2E863-6E9E-485A-81EC-A01BB8B26499}" type="slidenum">
              <a:rPr lang="en-GB"/>
              <a:pPr>
                <a:defRPr/>
              </a:pPr>
              <a:t>‹#›</a:t>
            </a:fld>
            <a:endParaRPr lang="en-GB"/>
          </a:p>
        </p:txBody>
      </p:sp>
    </p:spTree>
    <p:extLst>
      <p:ext uri="{BB962C8B-B14F-4D97-AF65-F5344CB8AC3E}">
        <p14:creationId xmlns:p14="http://schemas.microsoft.com/office/powerpoint/2010/main" val="285272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5C57E4-4C47-4C4F-A4C7-84533492BBEA}" type="slidenum">
              <a:rPr lang="en-GB"/>
              <a:pPr>
                <a:defRPr/>
              </a:pPr>
              <a:t>‹#›</a:t>
            </a:fld>
            <a:endParaRPr lang="en-GB"/>
          </a:p>
        </p:txBody>
      </p:sp>
    </p:spTree>
    <p:extLst>
      <p:ext uri="{BB962C8B-B14F-4D97-AF65-F5344CB8AC3E}">
        <p14:creationId xmlns:p14="http://schemas.microsoft.com/office/powerpoint/2010/main" val="2969053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49746DB-166D-43F0-8576-593543C21E80}" type="slidenum">
              <a:rPr lang="en-GB"/>
              <a:pPr>
                <a:defRPr/>
              </a:pPr>
              <a:t>‹#›</a:t>
            </a:fld>
            <a:endParaRPr lang="en-GB"/>
          </a:p>
        </p:txBody>
      </p:sp>
    </p:spTree>
    <p:extLst>
      <p:ext uri="{BB962C8B-B14F-4D97-AF65-F5344CB8AC3E}">
        <p14:creationId xmlns:p14="http://schemas.microsoft.com/office/powerpoint/2010/main" val="368544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64F322C-F57E-4C05-8188-3517B6E9F5AB}" type="slidenum">
              <a:rPr lang="en-GB"/>
              <a:pPr>
                <a:defRPr/>
              </a:pPr>
              <a:t>‹#›</a:t>
            </a:fld>
            <a:endParaRPr lang="en-GB"/>
          </a:p>
        </p:txBody>
      </p:sp>
    </p:spTree>
    <p:extLst>
      <p:ext uri="{BB962C8B-B14F-4D97-AF65-F5344CB8AC3E}">
        <p14:creationId xmlns:p14="http://schemas.microsoft.com/office/powerpoint/2010/main" val="2718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ABBED01-D9BE-4A71-B215-3B0BC0EDC65F}" type="slidenum">
              <a:rPr lang="en-GB"/>
              <a:pPr>
                <a:defRPr/>
              </a:pPr>
              <a:t>‹#›</a:t>
            </a:fld>
            <a:endParaRPr lang="en-GB"/>
          </a:p>
        </p:txBody>
      </p:sp>
    </p:spTree>
    <p:extLst>
      <p:ext uri="{BB962C8B-B14F-4D97-AF65-F5344CB8AC3E}">
        <p14:creationId xmlns:p14="http://schemas.microsoft.com/office/powerpoint/2010/main" val="253099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BC163CB-16A3-44F2-B0F6-5A70890238E1}" type="slidenum">
              <a:rPr lang="en-GB"/>
              <a:pPr>
                <a:defRPr/>
              </a:pPr>
              <a:t>‹#›</a:t>
            </a:fld>
            <a:endParaRPr lang="en-GB"/>
          </a:p>
        </p:txBody>
      </p:sp>
    </p:spTree>
    <p:extLst>
      <p:ext uri="{BB962C8B-B14F-4D97-AF65-F5344CB8AC3E}">
        <p14:creationId xmlns:p14="http://schemas.microsoft.com/office/powerpoint/2010/main" val="105046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1F977BE-85AF-43D4-8CE4-6856DE011A88}" type="slidenum">
              <a:rPr lang="en-GB"/>
              <a:pPr>
                <a:defRPr/>
              </a:pPr>
              <a:t>‹#›</a:t>
            </a:fld>
            <a:endParaRPr lang="en-GB"/>
          </a:p>
        </p:txBody>
      </p:sp>
    </p:spTree>
    <p:extLst>
      <p:ext uri="{BB962C8B-B14F-4D97-AF65-F5344CB8AC3E}">
        <p14:creationId xmlns:p14="http://schemas.microsoft.com/office/powerpoint/2010/main" val="216268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862B400-337A-4374-905A-B9CDF91BED07}" type="slidenum">
              <a:rPr lang="en-GB"/>
              <a:pPr>
                <a:defRPr/>
              </a:pPr>
              <a:t>‹#›</a:t>
            </a:fld>
            <a:endParaRPr lang="en-GB"/>
          </a:p>
        </p:txBody>
      </p:sp>
    </p:spTree>
    <p:extLst>
      <p:ext uri="{BB962C8B-B14F-4D97-AF65-F5344CB8AC3E}">
        <p14:creationId xmlns:p14="http://schemas.microsoft.com/office/powerpoint/2010/main" val="246908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90A045C-067D-4330-A95D-37B716A3B99B}" type="slidenum">
              <a:rPr lang="en-GB"/>
              <a:pPr>
                <a:defRPr/>
              </a:pPr>
              <a:t>‹#›</a:t>
            </a:fld>
            <a:endParaRPr lang="en-GB"/>
          </a:p>
        </p:txBody>
      </p:sp>
    </p:spTree>
    <p:extLst>
      <p:ext uri="{BB962C8B-B14F-4D97-AF65-F5344CB8AC3E}">
        <p14:creationId xmlns:p14="http://schemas.microsoft.com/office/powerpoint/2010/main" val="303022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221288-1B5F-4E49-89AC-ED566EC2E503}" type="slidenum">
              <a:rPr lang="en-GB"/>
              <a:pPr>
                <a:defRPr/>
              </a:pPr>
              <a:t>‹#›</a:t>
            </a:fld>
            <a:endParaRPr lang="en-GB"/>
          </a:p>
        </p:txBody>
      </p:sp>
    </p:spTree>
    <p:extLst>
      <p:ext uri="{BB962C8B-B14F-4D97-AF65-F5344CB8AC3E}">
        <p14:creationId xmlns:p14="http://schemas.microsoft.com/office/powerpoint/2010/main" val="64589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7D1D4BF-4EDA-4046-BEF6-750F7C4E8AB2}" type="slidenum">
              <a:rPr lang="en-GB"/>
              <a:pPr>
                <a:defRPr/>
              </a:pPr>
              <a:t>‹#›</a:t>
            </a:fld>
            <a:endParaRPr lang="en-GB"/>
          </a:p>
        </p:txBody>
      </p:sp>
    </p:spTree>
    <p:extLst>
      <p:ext uri="{BB962C8B-B14F-4D97-AF65-F5344CB8AC3E}">
        <p14:creationId xmlns:p14="http://schemas.microsoft.com/office/powerpoint/2010/main" val="378069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Kliknij, aby edytować style wzorca tekstu</a:t>
            </a:r>
          </a:p>
          <a:p>
            <a:pPr lvl="1"/>
            <a:r>
              <a:rPr lang="en-GB" smtClean="0"/>
              <a:t>Drugi poziom</a:t>
            </a:r>
          </a:p>
          <a:p>
            <a:pPr lvl="2"/>
            <a:r>
              <a:rPr lang="en-GB" smtClean="0"/>
              <a:t>Trzeci poziom</a:t>
            </a:r>
          </a:p>
          <a:p>
            <a:pPr lvl="3"/>
            <a:r>
              <a:rPr lang="en-GB" smtClean="0"/>
              <a:t>Czwarty poziom</a:t>
            </a:r>
          </a:p>
          <a:p>
            <a:pPr lvl="4"/>
            <a:r>
              <a:rPr lang="en-GB"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D098E77F-084C-4B24-829B-86D3924BDC1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azniak.mimuw.edu.pl/" TargetMode="External"/><Relationship Id="rId2" Type="http://schemas.openxmlformats.org/officeDocument/2006/relationships/hyperlink" Target="mailto:ssamolej@prz-rzeszow.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pl.wikipedia.org/wiki/ROM" TargetMode="External"/><Relationship Id="rId3" Type="http://schemas.openxmlformats.org/officeDocument/2006/relationships/hyperlink" Target="http://pl.wikipedia.org/wiki/Karta_rozszerze%C5%84" TargetMode="External"/><Relationship Id="rId7" Type="http://schemas.openxmlformats.org/officeDocument/2006/relationships/hyperlink" Target="http://pl.wikipedia.org/wiki/MAC" TargetMode="External"/><Relationship Id="rId12" Type="http://schemas.openxmlformats.org/officeDocument/2006/relationships/image" Target="../media/image12.jpeg"/><Relationship Id="rId2" Type="http://schemas.openxmlformats.org/officeDocument/2006/relationships/hyperlink" Target="http://pl.wikipedia.org/wiki/J%C4%99zyk_angielski" TargetMode="External"/><Relationship Id="rId1" Type="http://schemas.openxmlformats.org/officeDocument/2006/relationships/slideLayout" Target="../slideLayouts/slideLayout2.xml"/><Relationship Id="rId6" Type="http://schemas.openxmlformats.org/officeDocument/2006/relationships/hyperlink" Target="http://pl.wikipedia.org/wiki/Sie%C4%87_komputerowa" TargetMode="External"/><Relationship Id="rId11" Type="http://schemas.openxmlformats.org/officeDocument/2006/relationships/hyperlink" Target="http://pl.wikipedia.org/wiki/Prze%C5%82%C4%85cznik" TargetMode="External"/><Relationship Id="rId5" Type="http://schemas.openxmlformats.org/officeDocument/2006/relationships/hyperlink" Target="http://pl.wikipedia.org/wiki/Sygna%C5%82" TargetMode="External"/><Relationship Id="rId10" Type="http://schemas.openxmlformats.org/officeDocument/2006/relationships/hyperlink" Target="http://pl.wikipedia.org/wiki/FDDI" TargetMode="External"/><Relationship Id="rId4" Type="http://schemas.openxmlformats.org/officeDocument/2006/relationships/hyperlink" Target="http://pl.wikipedia.org/wiki/Dane" TargetMode="External"/><Relationship Id="rId9" Type="http://schemas.openxmlformats.org/officeDocument/2006/relationships/hyperlink" Target="http://pl.wikipedia.org/wiki/Ethernet"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pl.wikipedia.org/wiki/Data_Communications_Equipment" TargetMode="External"/><Relationship Id="rId3" Type="http://schemas.openxmlformats.org/officeDocument/2006/relationships/hyperlink" Target="http://pl.wikipedia.org/wiki/Elektronika" TargetMode="External"/><Relationship Id="rId7" Type="http://schemas.openxmlformats.org/officeDocument/2006/relationships/hyperlink" Target="http://pl.wikipedia.org/wiki/Fale_radiowe" TargetMode="External"/><Relationship Id="rId12" Type="http://schemas.openxmlformats.org/officeDocument/2006/relationships/image" Target="../media/image14.png"/><Relationship Id="rId2" Type="http://schemas.openxmlformats.org/officeDocument/2006/relationships/hyperlink" Target="http://pl.wikipedia.org/wiki/Urz%C4%85dzenie" TargetMode="External"/><Relationship Id="rId1" Type="http://schemas.openxmlformats.org/officeDocument/2006/relationships/slideLayout" Target="../slideLayouts/slideLayout2.xml"/><Relationship Id="rId6" Type="http://schemas.openxmlformats.org/officeDocument/2006/relationships/hyperlink" Target="http://pl.wikipedia.org/wiki/Modulacja" TargetMode="External"/><Relationship Id="rId11" Type="http://schemas.openxmlformats.org/officeDocument/2006/relationships/image" Target="../media/image13.jpeg"/><Relationship Id="rId5" Type="http://schemas.openxmlformats.org/officeDocument/2006/relationships/hyperlink" Target="http://pl.wikipedia.org/wiki/Sygna%C5%82" TargetMode="External"/><Relationship Id="rId10" Type="http://schemas.openxmlformats.org/officeDocument/2006/relationships/hyperlink" Target="http://pl.wikipedia.org/wiki/Komputer" TargetMode="External"/><Relationship Id="rId4" Type="http://schemas.openxmlformats.org/officeDocument/2006/relationships/hyperlink" Target="http://pl.wikipedia.org/wiki/Dane" TargetMode="External"/><Relationship Id="rId9" Type="http://schemas.openxmlformats.org/officeDocument/2006/relationships/hyperlink" Target="http://pl.wikipedia.org/wiki/Data_Terminal_Equipment"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pl.wikipedia.org/wiki/Stacja_robocza" TargetMode="External"/><Relationship Id="rId3" Type="http://schemas.openxmlformats.org/officeDocument/2006/relationships/hyperlink" Target="http://pl.wikipedia.org/wiki/Sie%C4%87_komputerowa" TargetMode="External"/><Relationship Id="rId7" Type="http://schemas.openxmlformats.org/officeDocument/2006/relationships/hyperlink" Target="http://pl.wikipedia.org/wiki/Router" TargetMode="External"/><Relationship Id="rId2" Type="http://schemas.openxmlformats.org/officeDocument/2006/relationships/hyperlink" Target="http://pl.wikipedia.org/wiki/J%C4%99zyk_angielski" TargetMode="External"/><Relationship Id="rId1" Type="http://schemas.openxmlformats.org/officeDocument/2006/relationships/slideLayout" Target="../slideLayouts/slideLayout2.xml"/><Relationship Id="rId6" Type="http://schemas.openxmlformats.org/officeDocument/2006/relationships/hyperlink" Target="http://pl.wikipedia.org/wiki/Domena_kolizyjna" TargetMode="External"/><Relationship Id="rId11" Type="http://schemas.openxmlformats.org/officeDocument/2006/relationships/image" Target="../media/image15.jpeg"/><Relationship Id="rId5" Type="http://schemas.openxmlformats.org/officeDocument/2006/relationships/hyperlink" Target="http://pl.wikipedia.org/wiki/Model_OSI" TargetMode="External"/><Relationship Id="rId10" Type="http://schemas.openxmlformats.org/officeDocument/2006/relationships/hyperlink" Target="http://pl.wikipedia.org/wiki/Drukarka_sieciowa" TargetMode="External"/><Relationship Id="rId4" Type="http://schemas.openxmlformats.org/officeDocument/2006/relationships/hyperlink" Target="http://pl.wikipedia.org/wiki/Topologia_gwiazdy" TargetMode="External"/><Relationship Id="rId9" Type="http://schemas.openxmlformats.org/officeDocument/2006/relationships/hyperlink" Target="http://pl.wikipedia.org/wiki/Serwer"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pl.wikipedia.org/wiki/Topologia_gwiazdy" TargetMode="External"/><Relationship Id="rId3" Type="http://schemas.openxmlformats.org/officeDocument/2006/relationships/hyperlink" Target="http://pl.wikipedia.org/wiki/Sie%C4%87_komputerowa" TargetMode="External"/><Relationship Id="rId7" Type="http://schemas.openxmlformats.org/officeDocument/2006/relationships/hyperlink" Target="http://pl.wikipedia.org/wiki/Koncentrator" TargetMode="External"/><Relationship Id="rId2" Type="http://schemas.openxmlformats.org/officeDocument/2006/relationships/hyperlink" Target="http://pl.wikipedia.org/wiki/J%C4%99zyk_angielski" TargetMode="External"/><Relationship Id="rId1" Type="http://schemas.openxmlformats.org/officeDocument/2006/relationships/slideLayout" Target="../slideLayouts/slideLayout2.xml"/><Relationship Id="rId6" Type="http://schemas.openxmlformats.org/officeDocument/2006/relationships/hyperlink" Target="http://pl.wikipedia.org/wiki/Most_(sie%C4%87_komputerowa)" TargetMode="External"/><Relationship Id="rId5" Type="http://schemas.openxmlformats.org/officeDocument/2006/relationships/hyperlink" Target="http://pl.wikipedia.org/wiki/Ramka" TargetMode="External"/><Relationship Id="rId10" Type="http://schemas.openxmlformats.org/officeDocument/2006/relationships/image" Target="../media/image16.jpeg"/><Relationship Id="rId4" Type="http://schemas.openxmlformats.org/officeDocument/2006/relationships/hyperlink" Target="http://pl.wikipedia.org/wiki/Model_OSI" TargetMode="External"/><Relationship Id="rId9" Type="http://schemas.openxmlformats.org/officeDocument/2006/relationships/hyperlink" Target="http://pl.wikipedia.org/wiki/Duplek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pl.wikipedia.org/w/index.php?title=Interfejs_bezprzewodowy&amp;action=edit&amp;redlink=1" TargetMode="External"/><Relationship Id="rId3" Type="http://schemas.openxmlformats.org/officeDocument/2006/relationships/hyperlink" Target="http://pl.wikipedia.org/wiki/Most_(sie%C4%87_komputerowa)" TargetMode="External"/><Relationship Id="rId7" Type="http://schemas.openxmlformats.org/officeDocument/2006/relationships/hyperlink" Target="http://pl.wikipedia.org/wiki/Interfejs" TargetMode="External"/><Relationship Id="rId12" Type="http://schemas.openxmlformats.org/officeDocument/2006/relationships/image" Target="../media/image19.jpeg"/><Relationship Id="rId2" Type="http://schemas.openxmlformats.org/officeDocument/2006/relationships/hyperlink" Target="http://pl.wikipedia.org/wiki/J%C4%99zyk_angielski" TargetMode="External"/><Relationship Id="rId1" Type="http://schemas.openxmlformats.org/officeDocument/2006/relationships/slideLayout" Target="../slideLayouts/slideLayout2.xml"/><Relationship Id="rId6" Type="http://schemas.openxmlformats.org/officeDocument/2006/relationships/hyperlink" Target="http://pl.wikipedia.org/wiki/Ethernet" TargetMode="External"/><Relationship Id="rId11" Type="http://schemas.openxmlformats.org/officeDocument/2006/relationships/image" Target="../media/image18.jpeg"/><Relationship Id="rId5" Type="http://schemas.openxmlformats.org/officeDocument/2006/relationships/hyperlink" Target="http://pl.wikipedia.org/w/index.php?title=Sie%C4%87_przewodowa&amp;action=edit&amp;redlink=1" TargetMode="External"/><Relationship Id="rId10" Type="http://schemas.openxmlformats.org/officeDocument/2006/relationships/image" Target="../media/image17.jpeg"/><Relationship Id="rId4" Type="http://schemas.openxmlformats.org/officeDocument/2006/relationships/hyperlink" Target="http://pl.wikipedia.org/wiki/Sie%C4%87_bezprzewodowa" TargetMode="External"/><Relationship Id="rId9" Type="http://schemas.openxmlformats.org/officeDocument/2006/relationships/hyperlink" Target="http://pl.wikipedia.org/wiki/802.11"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pl.wikipedia.org/wiki/Prze%C5%82%C4%85cznik" TargetMode="External"/><Relationship Id="rId13" Type="http://schemas.openxmlformats.org/officeDocument/2006/relationships/image" Target="../media/image20.png"/><Relationship Id="rId3" Type="http://schemas.openxmlformats.org/officeDocument/2006/relationships/hyperlink" Target="http://pl.wikipedia.org/wiki/Model_OSI" TargetMode="External"/><Relationship Id="rId7" Type="http://schemas.openxmlformats.org/officeDocument/2006/relationships/hyperlink" Target="http://pl.wikipedia.org/wiki/Przestrze%C5%84_metryczna" TargetMode="External"/><Relationship Id="rId12" Type="http://schemas.openxmlformats.org/officeDocument/2006/relationships/hyperlink" Target="http://pl.wikipedia.org/wiki/Protoko%C5%82y_trasowania" TargetMode="External"/><Relationship Id="rId2" Type="http://schemas.openxmlformats.org/officeDocument/2006/relationships/hyperlink" Target="http://pl.wikipedia.org/wiki/Sie%C4%87_rozleg%C5%82a" TargetMode="External"/><Relationship Id="rId1" Type="http://schemas.openxmlformats.org/officeDocument/2006/relationships/slideLayout" Target="../slideLayouts/slideLayout2.xml"/><Relationship Id="rId6" Type="http://schemas.openxmlformats.org/officeDocument/2006/relationships/hyperlink" Target="http://pl.wikipedia.org/wiki/Tablica_trasowania" TargetMode="External"/><Relationship Id="rId11" Type="http://schemas.openxmlformats.org/officeDocument/2006/relationships/hyperlink" Target="http://pl.wikipedia.org/wiki/Trasa_dynamiczna" TargetMode="External"/><Relationship Id="rId5" Type="http://schemas.openxmlformats.org/officeDocument/2006/relationships/hyperlink" Target="http://pl.wikipedia.org/wiki/Sie%C4%87_komputerowa" TargetMode="External"/><Relationship Id="rId10" Type="http://schemas.openxmlformats.org/officeDocument/2006/relationships/hyperlink" Target="http://pl.wikipedia.org/wiki/Trasa_statyczna" TargetMode="External"/><Relationship Id="rId4" Type="http://schemas.openxmlformats.org/officeDocument/2006/relationships/hyperlink" Target="http://pl.wikipedia.org/wiki/Trasowanie_(informatyka)" TargetMode="External"/><Relationship Id="rId9" Type="http://schemas.openxmlformats.org/officeDocument/2006/relationships/hyperlink" Target="http://pl.wikipedia.org/wiki/Administrator_(informatyka)"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pl.wikipedia.org/wiki/Router" TargetMode="External"/><Relationship Id="rId2" Type="http://schemas.openxmlformats.org/officeDocument/2006/relationships/hyperlink" Target="http://pl.wikipedia.org/wiki/Prze%C5%82%C4%85cznik" TargetMode="External"/><Relationship Id="rId1" Type="http://schemas.openxmlformats.org/officeDocument/2006/relationships/slideLayout" Target="../slideLayouts/slideLayout2.xml"/><Relationship Id="rId6" Type="http://schemas.openxmlformats.org/officeDocument/2006/relationships/hyperlink" Target="http://pl.wikipedia.org/w/index.php?title=Prze%C5%82%C4%85cznika&amp;action=edit&amp;redlink=1" TargetMode="External"/><Relationship Id="rId5" Type="http://schemas.openxmlformats.org/officeDocument/2006/relationships/hyperlink" Target="http://pl.wikipedia.org/wiki/Koncentrator" TargetMode="External"/><Relationship Id="rId4" Type="http://schemas.openxmlformats.org/officeDocument/2006/relationships/hyperlink" Target="http://pl.wikipedia.org/wiki/Komputer"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hyperlink" Target="http://pl.wikipedia.org/wiki/IEEE" TargetMode="External"/><Relationship Id="rId13" Type="http://schemas.openxmlformats.org/officeDocument/2006/relationships/hyperlink" Target="http://pl.wikipedia.org/wiki/Xerox" TargetMode="External"/><Relationship Id="rId18" Type="http://schemas.openxmlformats.org/officeDocument/2006/relationships/image" Target="../media/image48.png"/><Relationship Id="rId3" Type="http://schemas.openxmlformats.org/officeDocument/2006/relationships/hyperlink" Target="http://pl.wikipedia.org/wiki/Sie%C4%87_lokalna" TargetMode="External"/><Relationship Id="rId7" Type="http://schemas.openxmlformats.org/officeDocument/2006/relationships/hyperlink" Target="http://pl.wikipedia.org/wiki/IEEE_802.3" TargetMode="External"/><Relationship Id="rId12" Type="http://schemas.openxmlformats.org/officeDocument/2006/relationships/hyperlink" Target="http://pl.wikipedia.org/wiki/Xerox_PARC" TargetMode="External"/><Relationship Id="rId17" Type="http://schemas.openxmlformats.org/officeDocument/2006/relationships/hyperlink" Target="http://pl.wikipedia.org/wiki/MAC" TargetMode="External"/><Relationship Id="rId2" Type="http://schemas.openxmlformats.org/officeDocument/2006/relationships/hyperlink" Target="http://pl.wikipedia.org/wiki/Technologia" TargetMode="External"/><Relationship Id="rId16" Type="http://schemas.openxmlformats.org/officeDocument/2006/relationships/hyperlink" Target="http://pl.wikipedia.org/wiki/J%C4%99zyk_angielski" TargetMode="External"/><Relationship Id="rId1" Type="http://schemas.openxmlformats.org/officeDocument/2006/relationships/slideLayout" Target="../slideLayouts/slideLayout2.xml"/><Relationship Id="rId6" Type="http://schemas.openxmlformats.org/officeDocument/2006/relationships/hyperlink" Target="http://pl.wikipedia.org/wiki/Model_OSI" TargetMode="External"/><Relationship Id="rId11" Type="http://schemas.openxmlformats.org/officeDocument/2006/relationships/hyperlink" Target="http://pl.wikipedia.org/wiki/Arcnet" TargetMode="External"/><Relationship Id="rId5" Type="http://schemas.openxmlformats.org/officeDocument/2006/relationships/hyperlink" Target="http://pl.wikipedia.org/wiki/Protoko%C5%82y_komunikacyjne" TargetMode="External"/><Relationship Id="rId15" Type="http://schemas.openxmlformats.org/officeDocument/2006/relationships/hyperlink" Target="http://pl.wikipedia.org/wiki/CSMA/CD" TargetMode="External"/><Relationship Id="rId10" Type="http://schemas.openxmlformats.org/officeDocument/2006/relationships/hyperlink" Target="http://pl.wikipedia.org/wiki/FDDI" TargetMode="External"/><Relationship Id="rId4" Type="http://schemas.openxmlformats.org/officeDocument/2006/relationships/hyperlink" Target="http://pl.wikipedia.org/wiki/Komputer" TargetMode="External"/><Relationship Id="rId9" Type="http://schemas.openxmlformats.org/officeDocument/2006/relationships/hyperlink" Target="http://pl.wikipedia.org/wiki/Token_ring" TargetMode="External"/><Relationship Id="rId14" Type="http://schemas.openxmlformats.org/officeDocument/2006/relationships/hyperlink" Target="http://pl.wikipedia.org/wiki/1976"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pl.wikipedia.org/wiki/Pakiet_telekomunikacyjny"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pl.wikipedia.org/wiki/Intel" TargetMode="External"/><Relationship Id="rId2" Type="http://schemas.openxmlformats.org/officeDocument/2006/relationships/hyperlink" Target="http://pl.wikipedia.org/wiki/Digital_Equipment_Corporation" TargetMode="External"/><Relationship Id="rId1" Type="http://schemas.openxmlformats.org/officeDocument/2006/relationships/slideLayout" Target="../slideLayouts/slideLayout2.xml"/><Relationship Id="rId5" Type="http://schemas.openxmlformats.org/officeDocument/2006/relationships/hyperlink" Target="http://pl.wikipedia.org/wiki/1978" TargetMode="External"/><Relationship Id="rId4" Type="http://schemas.openxmlformats.org/officeDocument/2006/relationships/hyperlink" Target="http://pl.wikipedia.org/wiki/Xerox"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pl.wikipedia.org/wiki/Adres_MAC" TargetMode="External"/><Relationship Id="rId2" Type="http://schemas.openxmlformats.org/officeDocument/2006/relationships/hyperlink" Target="http://pl.wikipedia.org/wiki/Preambu%C5%82a" TargetMode="Externa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hyperlink" Target="http://pl.wikipedia.org/wiki/CRC"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pl.wikipedia.org/wiki/%C5%9Awiat%C5%82ow%C3%B3d" TargetMode="External"/><Relationship Id="rId13" Type="http://schemas.openxmlformats.org/officeDocument/2006/relationships/hyperlink" Target="http://pl.wikipedia.org/wiki/Bit_na_sekund%C4%99" TargetMode="External"/><Relationship Id="rId3" Type="http://schemas.openxmlformats.org/officeDocument/2006/relationships/hyperlink" Target="http://pl.wikipedia.org/wiki/Koncentrator" TargetMode="External"/><Relationship Id="rId7" Type="http://schemas.openxmlformats.org/officeDocument/2006/relationships/hyperlink" Target="http://pl.wikipedia.org/wiki/100Base-FX" TargetMode="External"/><Relationship Id="rId12" Type="http://schemas.openxmlformats.org/officeDocument/2006/relationships/hyperlink" Target="http://pl.wikipedia.org/wiki/Sekunda" TargetMode="External"/><Relationship Id="rId2" Type="http://schemas.openxmlformats.org/officeDocument/2006/relationships/hyperlink" Target="http://pl.wikipedia.org/wiki/10Base-T" TargetMode="External"/><Relationship Id="rId1" Type="http://schemas.openxmlformats.org/officeDocument/2006/relationships/slideLayout" Target="../slideLayouts/slideLayout2.xml"/><Relationship Id="rId6" Type="http://schemas.openxmlformats.org/officeDocument/2006/relationships/hyperlink" Target="http://pl.wikipedia.org/wiki/Skr%C4%99tka" TargetMode="External"/><Relationship Id="rId11" Type="http://schemas.openxmlformats.org/officeDocument/2006/relationships/hyperlink" Target="http://pl.wikipedia.org/wiki/Gigabit" TargetMode="External"/><Relationship Id="rId5" Type="http://schemas.openxmlformats.org/officeDocument/2006/relationships/hyperlink" Target="http://pl.wikipedia.org/wiki/100Base-TX" TargetMode="External"/><Relationship Id="rId10" Type="http://schemas.openxmlformats.org/officeDocument/2006/relationships/hyperlink" Target="http://pl.wikipedia.org/wiki/1000BASE-T" TargetMode="External"/><Relationship Id="rId4" Type="http://schemas.openxmlformats.org/officeDocument/2006/relationships/hyperlink" Target="http://pl.wikipedia.org/wiki/Prze%C5%82%C4%85cznik" TargetMode="External"/><Relationship Id="rId9" Type="http://schemas.openxmlformats.org/officeDocument/2006/relationships/hyperlink" Target="http://pl.wikipedia.org/w/index.php?title=100Base-LX&amp;action=edit&amp;redlink=1"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ietf.org/rfc/rfc791.txt"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7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ietf.org/rfc/rfc1700.txt" TargetMode="External"/><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www.prz.edu.pl/"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pl.wikipedia.org/wiki/Porty_protoko%C5%82u" TargetMode="External"/><Relationship Id="rId2" Type="http://schemas.openxmlformats.org/officeDocument/2006/relationships/hyperlink" Target="http://pl.wikipedia.org/wiki/UDP"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4829A539-7E63-4BC9-8E66-369F76C043E2}" type="slidenum">
              <a:rPr lang="en-GB" sz="1400" b="0" smtClean="0">
                <a:solidFill>
                  <a:schemeClr val="tx1"/>
                </a:solidFill>
              </a:rPr>
              <a:pPr eaLnBrk="1" hangingPunct="1"/>
              <a:t>1</a:t>
            </a:fld>
            <a:endParaRPr lang="en-GB" sz="1400" b="0" smtClean="0">
              <a:solidFill>
                <a:schemeClr val="tx1"/>
              </a:solidFill>
            </a:endParaRPr>
          </a:p>
        </p:txBody>
      </p:sp>
      <p:sp>
        <p:nvSpPr>
          <p:cNvPr id="2051" name="Rectangle 2"/>
          <p:cNvSpPr>
            <a:spLocks noGrp="1" noChangeArrowheads="1"/>
          </p:cNvSpPr>
          <p:nvPr>
            <p:ph type="ctrTitle"/>
          </p:nvPr>
        </p:nvSpPr>
        <p:spPr/>
        <p:txBody>
          <a:bodyPr/>
          <a:lstStyle/>
          <a:p>
            <a:pPr eaLnBrk="1" hangingPunct="1"/>
            <a:r>
              <a:rPr lang="pl-PL" smtClean="0"/>
              <a:t>Sieci komputerowe</a:t>
            </a:r>
            <a:endParaRPr lang="en-GB" smtClean="0"/>
          </a:p>
        </p:txBody>
      </p:sp>
      <p:sp>
        <p:nvSpPr>
          <p:cNvPr id="2052" name="Rectangle 3"/>
          <p:cNvSpPr>
            <a:spLocks noGrp="1" noChangeArrowheads="1"/>
          </p:cNvSpPr>
          <p:nvPr>
            <p:ph type="subTitle" idx="1"/>
          </p:nvPr>
        </p:nvSpPr>
        <p:spPr>
          <a:xfrm>
            <a:off x="1371600" y="3886200"/>
            <a:ext cx="6872288" cy="2351088"/>
          </a:xfrm>
        </p:spPr>
        <p:txBody>
          <a:bodyPr/>
          <a:lstStyle/>
          <a:p>
            <a:pPr eaLnBrk="1" hangingPunct="1">
              <a:lnSpc>
                <a:spcPct val="80000"/>
              </a:lnSpc>
            </a:pPr>
            <a:r>
              <a:rPr lang="pl-PL" sz="2000" smtClean="0"/>
              <a:t>d</a:t>
            </a:r>
            <a:r>
              <a:rPr lang="en-GB" sz="2000" smtClean="0"/>
              <a:t>r in</a:t>
            </a:r>
            <a:r>
              <a:rPr lang="pl-PL" sz="2000" smtClean="0"/>
              <a:t>ż</a:t>
            </a:r>
            <a:r>
              <a:rPr lang="en-GB" sz="2000" smtClean="0"/>
              <a:t>. Sławomir Samolej</a:t>
            </a:r>
            <a:endParaRPr lang="pl-PL" sz="2000" smtClean="0"/>
          </a:p>
          <a:p>
            <a:pPr eaLnBrk="1" hangingPunct="1">
              <a:lnSpc>
                <a:spcPct val="80000"/>
              </a:lnSpc>
            </a:pPr>
            <a:r>
              <a:rPr lang="en-GB" sz="2000" smtClean="0"/>
              <a:t>email: </a:t>
            </a:r>
            <a:r>
              <a:rPr lang="en-GB" sz="2000" smtClean="0">
                <a:hlinkClick r:id="rId2"/>
              </a:rPr>
              <a:t>ssamolej@prz-rzeszow.pl</a:t>
            </a:r>
            <a:endParaRPr lang="pl-PL" sz="2000" smtClean="0"/>
          </a:p>
          <a:p>
            <a:pPr eaLnBrk="1" hangingPunct="1">
              <a:lnSpc>
                <a:spcPct val="80000"/>
              </a:lnSpc>
            </a:pPr>
            <a:r>
              <a:rPr lang="pl-PL" sz="2000" smtClean="0"/>
              <a:t>WWW</a:t>
            </a:r>
            <a:r>
              <a:rPr lang="en-GB" sz="2000" smtClean="0"/>
              <a:t>: ssamolej.prz-rzeszow.pl</a:t>
            </a:r>
            <a:endParaRPr lang="pl-PL" sz="2000" smtClean="0"/>
          </a:p>
          <a:p>
            <a:pPr eaLnBrk="1" hangingPunct="1">
              <a:lnSpc>
                <a:spcPct val="80000"/>
              </a:lnSpc>
            </a:pPr>
            <a:endParaRPr lang="pl-PL" sz="2000" smtClean="0"/>
          </a:p>
          <a:p>
            <a:pPr eaLnBrk="1" hangingPunct="1">
              <a:lnSpc>
                <a:spcPct val="80000"/>
              </a:lnSpc>
            </a:pPr>
            <a:r>
              <a:rPr lang="pl-PL" sz="2000" smtClean="0"/>
              <a:t>Slajdy zostały przygotowane </a:t>
            </a:r>
            <a:br>
              <a:rPr lang="pl-PL" sz="2000" smtClean="0"/>
            </a:br>
            <a:r>
              <a:rPr lang="pl-PL" sz="2000" smtClean="0"/>
              <a:t>na podstawie materiałów opublikowanych na</a:t>
            </a:r>
          </a:p>
          <a:p>
            <a:pPr eaLnBrk="1" hangingPunct="1">
              <a:lnSpc>
                <a:spcPct val="80000"/>
              </a:lnSpc>
            </a:pPr>
            <a:r>
              <a:rPr lang="en-GB" sz="2000" smtClean="0"/>
              <a:t>(</a:t>
            </a:r>
            <a:r>
              <a:rPr lang="en-GB" sz="2000" smtClean="0">
                <a:hlinkClick r:id="rId3" tooltip="http://wazniak.mimuw.edu.pl/"/>
              </a:rPr>
              <a:t>http://wazniak.mimuw.edu.pl/</a:t>
            </a:r>
            <a:endParaRPr lang="en-GB" sz="200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4294DAAC-17B7-449C-9282-807ABD1BE3FB}" type="slidenum">
              <a:rPr lang="en-GB" sz="1400" b="0" smtClean="0">
                <a:solidFill>
                  <a:schemeClr val="tx1"/>
                </a:solidFill>
              </a:rPr>
              <a:pPr eaLnBrk="1" hangingPunct="1"/>
              <a:t>10</a:t>
            </a:fld>
            <a:endParaRPr lang="en-GB" sz="1400" b="0" smtClean="0">
              <a:solidFill>
                <a:schemeClr val="tx1"/>
              </a:solidFill>
            </a:endParaRPr>
          </a:p>
        </p:txBody>
      </p:sp>
      <p:sp>
        <p:nvSpPr>
          <p:cNvPr id="11267" name="Rectangle 2"/>
          <p:cNvSpPr>
            <a:spLocks noGrp="1" noChangeArrowheads="1"/>
          </p:cNvSpPr>
          <p:nvPr>
            <p:ph type="title"/>
          </p:nvPr>
        </p:nvSpPr>
        <p:spPr/>
        <p:txBody>
          <a:bodyPr/>
          <a:lstStyle/>
          <a:p>
            <a:pPr eaLnBrk="1" hangingPunct="1"/>
            <a:r>
              <a:rPr lang="pl-PL" smtClean="0"/>
              <a:t>Fizyczne topologie sieci</a:t>
            </a:r>
            <a:endParaRPr lang="en-GB" smtClean="0"/>
          </a:p>
        </p:txBody>
      </p:sp>
      <p:sp>
        <p:nvSpPr>
          <p:cNvPr id="11268" name="Rectangle 3"/>
          <p:cNvSpPr>
            <a:spLocks noGrp="1" noChangeArrowheads="1"/>
          </p:cNvSpPr>
          <p:nvPr>
            <p:ph type="body" idx="1"/>
          </p:nvPr>
        </p:nvSpPr>
        <p:spPr>
          <a:xfrm>
            <a:off x="457200" y="1600200"/>
            <a:ext cx="8362950" cy="4997450"/>
          </a:xfrm>
        </p:spPr>
        <p:txBody>
          <a:bodyPr/>
          <a:lstStyle/>
          <a:p>
            <a:pPr eaLnBrk="1" hangingPunct="1"/>
            <a:r>
              <a:rPr lang="en-GB" smtClean="0"/>
              <a:t>magistrali, </a:t>
            </a:r>
            <a:endParaRPr lang="pl-PL" smtClean="0"/>
          </a:p>
          <a:p>
            <a:pPr eaLnBrk="1" hangingPunct="1"/>
            <a:r>
              <a:rPr lang="en-GB" smtClean="0"/>
              <a:t>pierścienia, </a:t>
            </a:r>
            <a:endParaRPr lang="pl-PL" smtClean="0"/>
          </a:p>
          <a:p>
            <a:pPr eaLnBrk="1" hangingPunct="1"/>
            <a:r>
              <a:rPr lang="en-GB" smtClean="0"/>
              <a:t>podwójnego pierścienia, </a:t>
            </a:r>
            <a:endParaRPr lang="pl-PL" smtClean="0"/>
          </a:p>
          <a:p>
            <a:pPr eaLnBrk="1" hangingPunct="1"/>
            <a:r>
              <a:rPr lang="en-GB" smtClean="0"/>
              <a:t>gwiazdy, </a:t>
            </a:r>
            <a:endParaRPr lang="pl-PL" smtClean="0"/>
          </a:p>
          <a:p>
            <a:pPr eaLnBrk="1" hangingPunct="1"/>
            <a:r>
              <a:rPr lang="en-GB" smtClean="0"/>
              <a:t>rozszerzonej gwiazdy, </a:t>
            </a:r>
            <a:endParaRPr lang="pl-PL" smtClean="0"/>
          </a:p>
          <a:p>
            <a:pPr eaLnBrk="1" hangingPunct="1"/>
            <a:r>
              <a:rPr lang="en-GB" smtClean="0"/>
              <a:t>hierarchiczna, </a:t>
            </a:r>
            <a:endParaRPr lang="pl-PL" smtClean="0"/>
          </a:p>
          <a:p>
            <a:pPr eaLnBrk="1" hangingPunct="1"/>
            <a:r>
              <a:rPr lang="en-GB" smtClean="0"/>
              <a:t>siatki. </a:t>
            </a:r>
          </a:p>
        </p:txBody>
      </p:sp>
      <p:pic>
        <p:nvPicPr>
          <p:cNvPr id="112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341438"/>
            <a:ext cx="1223962" cy="9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484313"/>
            <a:ext cx="1135062" cy="105092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068638"/>
            <a:ext cx="1439862"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2420938"/>
            <a:ext cx="1135063"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3" name="Line 8"/>
          <p:cNvSpPr>
            <a:spLocks noChangeShapeType="1"/>
          </p:cNvSpPr>
          <p:nvPr/>
        </p:nvSpPr>
        <p:spPr bwMode="auto">
          <a:xfrm flipV="1">
            <a:off x="7956550" y="2708275"/>
            <a:ext cx="71438"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1274" name="Line 9"/>
          <p:cNvSpPr>
            <a:spLocks noChangeShapeType="1"/>
          </p:cNvSpPr>
          <p:nvPr/>
        </p:nvSpPr>
        <p:spPr bwMode="auto">
          <a:xfrm>
            <a:off x="8172450" y="27082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1275" name="Line 10"/>
          <p:cNvSpPr>
            <a:spLocks noChangeShapeType="1"/>
          </p:cNvSpPr>
          <p:nvPr/>
        </p:nvSpPr>
        <p:spPr bwMode="auto">
          <a:xfrm>
            <a:off x="8459788" y="2708275"/>
            <a:ext cx="144462"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1276" name="Line 14"/>
          <p:cNvSpPr>
            <a:spLocks noChangeShapeType="1"/>
          </p:cNvSpPr>
          <p:nvPr/>
        </p:nvSpPr>
        <p:spPr bwMode="auto">
          <a:xfrm>
            <a:off x="8604250" y="28527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1277" name="Line 15"/>
          <p:cNvSpPr>
            <a:spLocks noChangeShapeType="1"/>
          </p:cNvSpPr>
          <p:nvPr/>
        </p:nvSpPr>
        <p:spPr bwMode="auto">
          <a:xfrm flipH="1">
            <a:off x="8459788" y="3141663"/>
            <a:ext cx="144462"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1278" name="Line 16"/>
          <p:cNvSpPr>
            <a:spLocks noChangeShapeType="1"/>
          </p:cNvSpPr>
          <p:nvPr/>
        </p:nvSpPr>
        <p:spPr bwMode="auto">
          <a:xfrm flipH="1">
            <a:off x="8172450" y="321310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1279" name="Line 17"/>
          <p:cNvSpPr>
            <a:spLocks noChangeShapeType="1"/>
          </p:cNvSpPr>
          <p:nvPr/>
        </p:nvSpPr>
        <p:spPr bwMode="auto">
          <a:xfrm flipH="1" flipV="1">
            <a:off x="7885113" y="3141663"/>
            <a:ext cx="21590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1280" name="Line 18"/>
          <p:cNvSpPr>
            <a:spLocks noChangeShapeType="1"/>
          </p:cNvSpPr>
          <p:nvPr/>
        </p:nvSpPr>
        <p:spPr bwMode="auto">
          <a:xfrm flipV="1">
            <a:off x="7885113" y="28527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1281" name="Line 19"/>
          <p:cNvSpPr>
            <a:spLocks noChangeShapeType="1"/>
          </p:cNvSpPr>
          <p:nvPr/>
        </p:nvSpPr>
        <p:spPr bwMode="auto">
          <a:xfrm flipV="1">
            <a:off x="2843213" y="1844675"/>
            <a:ext cx="1296987" cy="7143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1282" name="Line 20"/>
          <p:cNvSpPr>
            <a:spLocks noChangeShapeType="1"/>
          </p:cNvSpPr>
          <p:nvPr/>
        </p:nvSpPr>
        <p:spPr bwMode="auto">
          <a:xfrm flipV="1">
            <a:off x="3132138" y="2133600"/>
            <a:ext cx="3095625" cy="4318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1283" name="Line 21"/>
          <p:cNvSpPr>
            <a:spLocks noChangeShapeType="1"/>
          </p:cNvSpPr>
          <p:nvPr/>
        </p:nvSpPr>
        <p:spPr bwMode="auto">
          <a:xfrm>
            <a:off x="5292725" y="2997200"/>
            <a:ext cx="2374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1284" name="Line 22"/>
          <p:cNvSpPr>
            <a:spLocks noChangeShapeType="1"/>
          </p:cNvSpPr>
          <p:nvPr/>
        </p:nvSpPr>
        <p:spPr bwMode="auto">
          <a:xfrm>
            <a:off x="2555875" y="3644900"/>
            <a:ext cx="309562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pic>
        <p:nvPicPr>
          <p:cNvPr id="11285"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3789363"/>
            <a:ext cx="192087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86"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5300663"/>
            <a:ext cx="1570037"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87"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738" y="5300663"/>
            <a:ext cx="16922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88" name="Line 26"/>
          <p:cNvSpPr>
            <a:spLocks noChangeShapeType="1"/>
          </p:cNvSpPr>
          <p:nvPr/>
        </p:nvSpPr>
        <p:spPr bwMode="auto">
          <a:xfrm>
            <a:off x="5003800" y="4292600"/>
            <a:ext cx="1944688" cy="2159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1289" name="Line 27"/>
          <p:cNvSpPr>
            <a:spLocks noChangeShapeType="1"/>
          </p:cNvSpPr>
          <p:nvPr/>
        </p:nvSpPr>
        <p:spPr bwMode="auto">
          <a:xfrm>
            <a:off x="3563938" y="4941888"/>
            <a:ext cx="3240087" cy="5746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1290" name="Line 28"/>
          <p:cNvSpPr>
            <a:spLocks noChangeShapeType="1"/>
          </p:cNvSpPr>
          <p:nvPr/>
        </p:nvSpPr>
        <p:spPr bwMode="auto">
          <a:xfrm>
            <a:off x="2051050" y="5445125"/>
            <a:ext cx="1944688" cy="50482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8B19B819-D3C4-4D07-9034-367CEC0EE371}" type="slidenum">
              <a:rPr lang="en-GB" sz="1400" b="0" smtClean="0">
                <a:solidFill>
                  <a:schemeClr val="tx1"/>
                </a:solidFill>
              </a:rPr>
              <a:pPr eaLnBrk="1" hangingPunct="1"/>
              <a:t>11</a:t>
            </a:fld>
            <a:endParaRPr lang="en-GB" sz="1400" b="0" smtClean="0">
              <a:solidFill>
                <a:schemeClr val="tx1"/>
              </a:solidFill>
            </a:endParaRPr>
          </a:p>
        </p:txBody>
      </p:sp>
      <p:sp>
        <p:nvSpPr>
          <p:cNvPr id="12291" name="Rectangle 2"/>
          <p:cNvSpPr>
            <a:spLocks noGrp="1" noChangeArrowheads="1"/>
          </p:cNvSpPr>
          <p:nvPr>
            <p:ph type="title"/>
          </p:nvPr>
        </p:nvSpPr>
        <p:spPr/>
        <p:txBody>
          <a:bodyPr/>
          <a:lstStyle/>
          <a:p>
            <a:pPr eaLnBrk="1" hangingPunct="1"/>
            <a:r>
              <a:rPr lang="pl-PL" smtClean="0"/>
              <a:t>Urządzenia sieciowe</a:t>
            </a:r>
            <a:endParaRPr lang="en-GB" smtClean="0"/>
          </a:p>
        </p:txBody>
      </p:sp>
      <p:sp>
        <p:nvSpPr>
          <p:cNvPr id="12292" name="Rectangle 3"/>
          <p:cNvSpPr>
            <a:spLocks noGrp="1" noChangeArrowheads="1"/>
          </p:cNvSpPr>
          <p:nvPr>
            <p:ph type="body" idx="1"/>
          </p:nvPr>
        </p:nvSpPr>
        <p:spPr>
          <a:xfrm>
            <a:off x="468313" y="1268413"/>
            <a:ext cx="8218487" cy="4857750"/>
          </a:xfrm>
        </p:spPr>
        <p:txBody>
          <a:bodyPr/>
          <a:lstStyle/>
          <a:p>
            <a:pPr eaLnBrk="1" hangingPunct="1">
              <a:lnSpc>
                <a:spcPct val="90000"/>
              </a:lnSpc>
            </a:pPr>
            <a:r>
              <a:rPr lang="pl-PL" sz="2400" smtClean="0"/>
              <a:t>Karty sieciowe</a:t>
            </a:r>
          </a:p>
          <a:p>
            <a:pPr eaLnBrk="1" hangingPunct="1">
              <a:lnSpc>
                <a:spcPct val="90000"/>
              </a:lnSpc>
            </a:pPr>
            <a:r>
              <a:rPr lang="pl-PL" sz="2400" smtClean="0"/>
              <a:t>Modemy</a:t>
            </a:r>
          </a:p>
          <a:p>
            <a:pPr eaLnBrk="1" hangingPunct="1">
              <a:lnSpc>
                <a:spcPct val="90000"/>
              </a:lnSpc>
            </a:pPr>
            <a:r>
              <a:rPr lang="pl-PL" sz="2400" smtClean="0"/>
              <a:t>Koncentratory (hub)</a:t>
            </a:r>
          </a:p>
          <a:p>
            <a:pPr eaLnBrk="1" hangingPunct="1">
              <a:lnSpc>
                <a:spcPct val="90000"/>
              </a:lnSpc>
            </a:pPr>
            <a:r>
              <a:rPr lang="pl-PL" sz="2400" smtClean="0"/>
              <a:t>Przełączniki (switch)</a:t>
            </a:r>
          </a:p>
          <a:p>
            <a:pPr eaLnBrk="1" hangingPunct="1">
              <a:lnSpc>
                <a:spcPct val="90000"/>
              </a:lnSpc>
            </a:pPr>
            <a:r>
              <a:rPr lang="pl-PL" sz="2400" smtClean="0"/>
              <a:t>Punkty dostępowe (acces point)</a:t>
            </a:r>
          </a:p>
          <a:p>
            <a:pPr eaLnBrk="1" hangingPunct="1">
              <a:lnSpc>
                <a:spcPct val="90000"/>
              </a:lnSpc>
            </a:pPr>
            <a:r>
              <a:rPr lang="pl-PL" sz="2400" smtClean="0"/>
              <a:t>Routery</a:t>
            </a:r>
          </a:p>
          <a:p>
            <a:pPr eaLnBrk="1" hangingPunct="1">
              <a:lnSpc>
                <a:spcPct val="90000"/>
              </a:lnSpc>
            </a:pPr>
            <a:r>
              <a:rPr lang="pl-PL" sz="2400" smtClean="0"/>
              <a:t>Urządzenia końcowe:</a:t>
            </a:r>
          </a:p>
          <a:p>
            <a:pPr lvl="1" eaLnBrk="1" hangingPunct="1">
              <a:lnSpc>
                <a:spcPct val="90000"/>
              </a:lnSpc>
            </a:pPr>
            <a:r>
              <a:rPr lang="pl-PL" sz="2000" smtClean="0"/>
              <a:t>Serwery</a:t>
            </a:r>
          </a:p>
          <a:p>
            <a:pPr lvl="1" eaLnBrk="1" hangingPunct="1">
              <a:lnSpc>
                <a:spcPct val="90000"/>
              </a:lnSpc>
            </a:pPr>
            <a:r>
              <a:rPr lang="pl-PL" sz="2000" smtClean="0"/>
              <a:t>Drukarki z interfejsem sieciowym</a:t>
            </a:r>
          </a:p>
          <a:p>
            <a:pPr lvl="1" eaLnBrk="1" hangingPunct="1">
              <a:lnSpc>
                <a:spcPct val="90000"/>
              </a:lnSpc>
            </a:pPr>
            <a:r>
              <a:rPr lang="pl-PL" sz="2000" smtClean="0"/>
              <a:t>Komputery Desktop/Laptop/Palmtop</a:t>
            </a:r>
          </a:p>
          <a:p>
            <a:pPr lvl="1" eaLnBrk="1" hangingPunct="1">
              <a:lnSpc>
                <a:spcPct val="90000"/>
              </a:lnSpc>
            </a:pPr>
            <a:r>
              <a:rPr lang="pl-PL" sz="2000" smtClean="0"/>
              <a:t>Telefony IP</a:t>
            </a:r>
          </a:p>
          <a:p>
            <a:pPr lvl="1" eaLnBrk="1" hangingPunct="1">
              <a:lnSpc>
                <a:spcPct val="90000"/>
              </a:lnSpc>
            </a:pPr>
            <a:r>
              <a:rPr lang="pl-PL" sz="2000" smtClean="0"/>
              <a:t>Inne urządzenia z wbudowanym łączem sieciowym (urz. Pomiarowe, sterujące, lodówki itd.)</a:t>
            </a:r>
          </a:p>
          <a:p>
            <a:pPr lvl="1" eaLnBrk="1" hangingPunct="1">
              <a:lnSpc>
                <a:spcPct val="90000"/>
              </a:lnSpc>
            </a:pPr>
            <a:endParaRPr lang="en-GB" sz="20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5AB52FE1-E90F-48AB-86E4-07AE093962B1}" type="slidenum">
              <a:rPr lang="en-GB" sz="1400" b="0" smtClean="0">
                <a:solidFill>
                  <a:schemeClr val="tx1"/>
                </a:solidFill>
              </a:rPr>
              <a:pPr eaLnBrk="1" hangingPunct="1"/>
              <a:t>12</a:t>
            </a:fld>
            <a:endParaRPr lang="en-GB" sz="1400" b="0" smtClean="0">
              <a:solidFill>
                <a:schemeClr val="tx1"/>
              </a:solidFill>
            </a:endParaRPr>
          </a:p>
        </p:txBody>
      </p:sp>
      <p:sp>
        <p:nvSpPr>
          <p:cNvPr id="13315" name="Rectangle 2"/>
          <p:cNvSpPr>
            <a:spLocks noGrp="1" noChangeArrowheads="1"/>
          </p:cNvSpPr>
          <p:nvPr>
            <p:ph type="title"/>
          </p:nvPr>
        </p:nvSpPr>
        <p:spPr/>
        <p:txBody>
          <a:bodyPr/>
          <a:lstStyle/>
          <a:p>
            <a:pPr eaLnBrk="1" hangingPunct="1"/>
            <a:r>
              <a:rPr lang="pl-PL" smtClean="0"/>
              <a:t>Karta sieciowa</a:t>
            </a:r>
            <a:endParaRPr lang="en-GB" smtClean="0"/>
          </a:p>
        </p:txBody>
      </p:sp>
      <p:sp>
        <p:nvSpPr>
          <p:cNvPr id="13316" name="Rectangle 3"/>
          <p:cNvSpPr>
            <a:spLocks noGrp="1" noChangeArrowheads="1"/>
          </p:cNvSpPr>
          <p:nvPr>
            <p:ph type="body" idx="1"/>
          </p:nvPr>
        </p:nvSpPr>
        <p:spPr>
          <a:xfrm>
            <a:off x="457200" y="1600200"/>
            <a:ext cx="5122863" cy="4525963"/>
          </a:xfrm>
        </p:spPr>
        <p:txBody>
          <a:bodyPr/>
          <a:lstStyle/>
          <a:p>
            <a:pPr eaLnBrk="1" hangingPunct="1">
              <a:lnSpc>
                <a:spcPct val="80000"/>
              </a:lnSpc>
            </a:pPr>
            <a:r>
              <a:rPr lang="en-GB" sz="1800" b="1" smtClean="0"/>
              <a:t>Karta sieciowa</a:t>
            </a:r>
            <a:r>
              <a:rPr lang="en-GB" sz="1800" smtClean="0"/>
              <a:t> (</a:t>
            </a:r>
            <a:r>
              <a:rPr lang="en-GB" sz="1800" smtClean="0">
                <a:hlinkClick r:id="rId2" tooltip="Język angielski"/>
              </a:rPr>
              <a:t>ang.</a:t>
            </a:r>
            <a:r>
              <a:rPr lang="en-GB" sz="1800" smtClean="0"/>
              <a:t> NIC - </a:t>
            </a:r>
            <a:r>
              <a:rPr lang="en-GB" sz="1800" i="1" smtClean="0"/>
              <a:t>Network Interface Card</a:t>
            </a:r>
            <a:r>
              <a:rPr lang="en-GB" sz="1800" smtClean="0"/>
              <a:t>) - </a:t>
            </a:r>
            <a:r>
              <a:rPr lang="en-GB" sz="1800" smtClean="0">
                <a:hlinkClick r:id="rId3" tooltip="Karta rozszerzeń"/>
              </a:rPr>
              <a:t>karta rozszerzeń</a:t>
            </a:r>
            <a:r>
              <a:rPr lang="en-GB" sz="1800" smtClean="0"/>
              <a:t>, która służy do przekształcania pakietów </a:t>
            </a:r>
            <a:r>
              <a:rPr lang="en-GB" sz="1800" smtClean="0">
                <a:hlinkClick r:id="rId4" tooltip="Dane"/>
              </a:rPr>
              <a:t>danych</a:t>
            </a:r>
            <a:r>
              <a:rPr lang="en-GB" sz="1800" smtClean="0"/>
              <a:t> w </a:t>
            </a:r>
            <a:r>
              <a:rPr lang="en-GB" sz="1800" smtClean="0">
                <a:hlinkClick r:id="rId5" tooltip="Sygnał"/>
              </a:rPr>
              <a:t>sygnały</a:t>
            </a:r>
            <a:r>
              <a:rPr lang="en-GB" sz="1800" smtClean="0"/>
              <a:t>, które są przesyłane w </a:t>
            </a:r>
            <a:r>
              <a:rPr lang="en-GB" sz="1800" smtClean="0">
                <a:hlinkClick r:id="rId6" tooltip="Sieć komputerowa"/>
              </a:rPr>
              <a:t>sieci komputerowej</a:t>
            </a:r>
            <a:r>
              <a:rPr lang="en-GB" sz="1800" smtClean="0"/>
              <a:t>.</a:t>
            </a:r>
          </a:p>
          <a:p>
            <a:pPr eaLnBrk="1" hangingPunct="1">
              <a:lnSpc>
                <a:spcPct val="80000"/>
              </a:lnSpc>
            </a:pPr>
            <a:r>
              <a:rPr lang="en-GB" sz="1800" smtClean="0"/>
              <a:t>Każda karta NIC posiada własny, unikatowy w skali światowej adres fizyczny, znany jako adres </a:t>
            </a:r>
            <a:r>
              <a:rPr lang="en-GB" sz="1800" smtClean="0">
                <a:hlinkClick r:id="rId7" tooltip="MAC"/>
              </a:rPr>
              <a:t>MAC</a:t>
            </a:r>
            <a:r>
              <a:rPr lang="en-GB" sz="1800" smtClean="0"/>
              <a:t>, przyporządkowany w momencie jej produkcji przez producenta, zazwyczaj umieszczony na stałe w jej pamięci </a:t>
            </a:r>
            <a:r>
              <a:rPr lang="en-GB" sz="1800" smtClean="0">
                <a:hlinkClick r:id="rId8" tooltip="ROM"/>
              </a:rPr>
              <a:t>ROM</a:t>
            </a:r>
            <a:r>
              <a:rPr lang="en-GB" sz="1800" smtClean="0"/>
              <a:t>. W niektórych współczesnych kartach adres ten można jednak zmieniać.</a:t>
            </a:r>
          </a:p>
          <a:p>
            <a:pPr eaLnBrk="1" hangingPunct="1">
              <a:lnSpc>
                <a:spcPct val="80000"/>
              </a:lnSpc>
            </a:pPr>
            <a:r>
              <a:rPr lang="en-GB" sz="1800" smtClean="0"/>
              <a:t>Karta sieciowa pracuje tylko w jednym standardzie np. </a:t>
            </a:r>
            <a:r>
              <a:rPr lang="en-GB" sz="1800" smtClean="0">
                <a:hlinkClick r:id="rId9" tooltip="Ethernet"/>
              </a:rPr>
              <a:t>Ethernet</a:t>
            </a:r>
            <a:r>
              <a:rPr lang="en-GB" sz="1800" smtClean="0"/>
              <a:t>. Nie może pracować w dwóch standardach jednocześnie np. Ethernet i </a:t>
            </a:r>
            <a:r>
              <a:rPr lang="en-GB" sz="1800" smtClean="0">
                <a:hlinkClick r:id="rId10" tooltip="FDDI"/>
              </a:rPr>
              <a:t>FDDI</a:t>
            </a:r>
            <a:r>
              <a:rPr lang="en-GB" sz="1800" smtClean="0"/>
              <a:t>. Karty sieciowe, podobnie jak </a:t>
            </a:r>
            <a:r>
              <a:rPr lang="en-GB" sz="1800" smtClean="0">
                <a:hlinkClick r:id="rId11" tooltip="Przełącznik"/>
              </a:rPr>
              <a:t>switche</a:t>
            </a:r>
            <a:r>
              <a:rPr lang="en-GB" sz="1800" smtClean="0"/>
              <a:t> są elementami aktywnymi sieci Ethernet.</a:t>
            </a:r>
          </a:p>
        </p:txBody>
      </p:sp>
      <p:pic>
        <p:nvPicPr>
          <p:cNvPr id="13317" name="Picture 5" descr="Grafika:Network card.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24525" y="2420938"/>
            <a:ext cx="3168650"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030DC69A-AD9F-4F25-AE97-317FFC53EEE1}" type="slidenum">
              <a:rPr lang="en-GB" sz="1400" b="0" smtClean="0">
                <a:solidFill>
                  <a:schemeClr val="tx1"/>
                </a:solidFill>
              </a:rPr>
              <a:pPr eaLnBrk="1" hangingPunct="1"/>
              <a:t>13</a:t>
            </a:fld>
            <a:endParaRPr lang="en-GB" sz="1400" b="0" smtClean="0">
              <a:solidFill>
                <a:schemeClr val="tx1"/>
              </a:solidFill>
            </a:endParaRPr>
          </a:p>
        </p:txBody>
      </p:sp>
      <p:sp>
        <p:nvSpPr>
          <p:cNvPr id="14339" name="Rectangle 2"/>
          <p:cNvSpPr>
            <a:spLocks noGrp="1" noChangeArrowheads="1"/>
          </p:cNvSpPr>
          <p:nvPr>
            <p:ph type="title"/>
          </p:nvPr>
        </p:nvSpPr>
        <p:spPr/>
        <p:txBody>
          <a:bodyPr/>
          <a:lstStyle/>
          <a:p>
            <a:pPr eaLnBrk="1" hangingPunct="1"/>
            <a:r>
              <a:rPr lang="pl-PL" smtClean="0"/>
              <a:t>Modem</a:t>
            </a:r>
            <a:endParaRPr lang="en-GB" smtClean="0"/>
          </a:p>
        </p:txBody>
      </p:sp>
      <p:sp>
        <p:nvSpPr>
          <p:cNvPr id="14340" name="Rectangle 3"/>
          <p:cNvSpPr>
            <a:spLocks noGrp="1" noChangeArrowheads="1"/>
          </p:cNvSpPr>
          <p:nvPr>
            <p:ph type="body" idx="1"/>
          </p:nvPr>
        </p:nvSpPr>
        <p:spPr>
          <a:xfrm>
            <a:off x="468313" y="1600200"/>
            <a:ext cx="4895850" cy="4997450"/>
          </a:xfrm>
        </p:spPr>
        <p:txBody>
          <a:bodyPr/>
          <a:lstStyle/>
          <a:p>
            <a:pPr eaLnBrk="1" hangingPunct="1">
              <a:lnSpc>
                <a:spcPct val="80000"/>
              </a:lnSpc>
            </a:pPr>
            <a:r>
              <a:rPr lang="en-GB" sz="2000" b="1" smtClean="0"/>
              <a:t>Modem</a:t>
            </a:r>
            <a:r>
              <a:rPr lang="en-GB" sz="2000" smtClean="0"/>
              <a:t> (od ang. </a:t>
            </a:r>
            <a:r>
              <a:rPr lang="en-GB" sz="2000" b="1" i="1" smtClean="0"/>
              <a:t>MO</a:t>
            </a:r>
            <a:r>
              <a:rPr lang="en-GB" sz="2000" i="1" smtClean="0"/>
              <a:t>dulator-</a:t>
            </a:r>
            <a:r>
              <a:rPr lang="en-GB" sz="2000" b="1" i="1" smtClean="0"/>
              <a:t>DEM</a:t>
            </a:r>
            <a:r>
              <a:rPr lang="en-GB" sz="2000" i="1" smtClean="0"/>
              <a:t>odulator</a:t>
            </a:r>
            <a:r>
              <a:rPr lang="en-GB" sz="2000" smtClean="0"/>
              <a:t>) - </a:t>
            </a:r>
            <a:r>
              <a:rPr lang="en-GB" sz="2000" smtClean="0">
                <a:hlinkClick r:id="rId2" tooltip="Urządzenie"/>
              </a:rPr>
              <a:t>urządzenie</a:t>
            </a:r>
            <a:r>
              <a:rPr lang="en-GB" sz="2000" smtClean="0"/>
              <a:t> </a:t>
            </a:r>
            <a:r>
              <a:rPr lang="en-GB" sz="2000" smtClean="0">
                <a:hlinkClick r:id="rId3" tooltip="Elektronika"/>
              </a:rPr>
              <a:t>elektroniczne</a:t>
            </a:r>
            <a:r>
              <a:rPr lang="en-GB" sz="2000" smtClean="0"/>
              <a:t>, którego zadaniem jest zamiana </a:t>
            </a:r>
            <a:r>
              <a:rPr lang="en-GB" sz="2000" smtClean="0">
                <a:hlinkClick r:id="rId4" tooltip="Dane"/>
              </a:rPr>
              <a:t>danych</a:t>
            </a:r>
            <a:r>
              <a:rPr lang="en-GB" sz="2000" smtClean="0"/>
              <a:t> cyfrowych na analogowe </a:t>
            </a:r>
            <a:r>
              <a:rPr lang="en-GB" sz="2000" smtClean="0">
                <a:hlinkClick r:id="rId5" tooltip="Sygnał"/>
              </a:rPr>
              <a:t>sygnały</a:t>
            </a:r>
            <a:r>
              <a:rPr lang="en-GB" sz="2000" smtClean="0"/>
              <a:t> elektryczne (</a:t>
            </a:r>
            <a:r>
              <a:rPr lang="en-GB" sz="2000" smtClean="0">
                <a:hlinkClick r:id="rId6" tooltip="Modulacja"/>
              </a:rPr>
              <a:t>modulacja</a:t>
            </a:r>
            <a:r>
              <a:rPr lang="en-GB" sz="2000" smtClean="0"/>
              <a:t>) i na odwrót (</a:t>
            </a:r>
            <a:r>
              <a:rPr lang="en-GB" sz="2000" smtClean="0">
                <a:hlinkClick r:id="rId6" tooltip="Modulacja"/>
              </a:rPr>
              <a:t>demodulacja</a:t>
            </a:r>
            <a:r>
              <a:rPr lang="en-GB" sz="2000" smtClean="0"/>
              <a:t>) tak, aby mogły być przesyłane i odbierane poprzez linię telefoniczną (a także łącze telewizji kablowej lub </a:t>
            </a:r>
            <a:r>
              <a:rPr lang="en-GB" sz="2000" smtClean="0">
                <a:hlinkClick r:id="rId7" tooltip="Fale radiowe"/>
              </a:rPr>
              <a:t>fale radiowe</a:t>
            </a:r>
            <a:r>
              <a:rPr lang="en-GB" sz="2000" smtClean="0"/>
              <a:t>). Jest częścią DCE (</a:t>
            </a:r>
            <a:r>
              <a:rPr lang="en-GB" sz="2000" smtClean="0">
                <a:hlinkClick r:id="rId8" tooltip="Data Communications Equipment"/>
              </a:rPr>
              <a:t>Data Communications Equipment</a:t>
            </a:r>
            <a:r>
              <a:rPr lang="en-GB" sz="2000" smtClean="0"/>
              <a:t>), które w całości wykonuje opisane wyżej czynności. Nieodzowne do współpracy jest DTE (</a:t>
            </a:r>
            <a:r>
              <a:rPr lang="en-GB" sz="2000" smtClean="0">
                <a:hlinkClick r:id="rId9" tooltip="Data Terminal Equipment"/>
              </a:rPr>
              <a:t>Data Terminal Equipment</a:t>
            </a:r>
            <a:r>
              <a:rPr lang="en-GB" sz="2000" smtClean="0"/>
              <a:t>) i to dopiero stanowi całość łącza przesyłania </a:t>
            </a:r>
            <a:r>
              <a:rPr lang="en-GB" sz="2000" smtClean="0">
                <a:hlinkClick r:id="rId4" tooltip="Dane"/>
              </a:rPr>
              <a:t>danych</a:t>
            </a:r>
            <a:r>
              <a:rPr lang="en-GB" sz="2000" smtClean="0"/>
              <a:t>. Dzięki modemowi można łączyć ze sobą </a:t>
            </a:r>
            <a:r>
              <a:rPr lang="en-GB" sz="2000" smtClean="0">
                <a:hlinkClick r:id="rId10" tooltip="Komputer"/>
              </a:rPr>
              <a:t>komputery</a:t>
            </a:r>
            <a:r>
              <a:rPr lang="en-GB" sz="2000" smtClean="0"/>
              <a:t> i </a:t>
            </a:r>
            <a:r>
              <a:rPr lang="en-GB" sz="2000" smtClean="0">
                <a:hlinkClick r:id="rId2" tooltip="Urządzenie"/>
              </a:rPr>
              <a:t>urządzenia</a:t>
            </a:r>
            <a:r>
              <a:rPr lang="en-GB" sz="2000" smtClean="0"/>
              <a:t>, które dzieli znaczna odległość. </a:t>
            </a:r>
          </a:p>
        </p:txBody>
      </p:sp>
      <p:pic>
        <p:nvPicPr>
          <p:cNvPr id="14341" name="Picture 5" descr="Grafika:Acoustic coupler 20041015 175456 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80063" y="1125538"/>
            <a:ext cx="3162300"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0063" y="3933825"/>
            <a:ext cx="3305175"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14CB4676-C431-40E8-A9F2-E5EFB5674F21}" type="slidenum">
              <a:rPr lang="en-GB" sz="1400" b="0" smtClean="0">
                <a:solidFill>
                  <a:schemeClr val="tx1"/>
                </a:solidFill>
              </a:rPr>
              <a:pPr eaLnBrk="1" hangingPunct="1"/>
              <a:t>14</a:t>
            </a:fld>
            <a:endParaRPr lang="en-GB" sz="1400" b="0" smtClean="0">
              <a:solidFill>
                <a:schemeClr val="tx1"/>
              </a:solidFill>
            </a:endParaRPr>
          </a:p>
        </p:txBody>
      </p:sp>
      <p:sp>
        <p:nvSpPr>
          <p:cNvPr id="15363" name="Rectangle 2"/>
          <p:cNvSpPr>
            <a:spLocks noGrp="1" noChangeArrowheads="1"/>
          </p:cNvSpPr>
          <p:nvPr>
            <p:ph type="title"/>
          </p:nvPr>
        </p:nvSpPr>
        <p:spPr/>
        <p:txBody>
          <a:bodyPr/>
          <a:lstStyle/>
          <a:p>
            <a:pPr eaLnBrk="1" hangingPunct="1"/>
            <a:r>
              <a:rPr lang="pl-PL" smtClean="0"/>
              <a:t>Koncentrator</a:t>
            </a:r>
            <a:endParaRPr lang="en-GB" smtClean="0"/>
          </a:p>
        </p:txBody>
      </p:sp>
      <p:sp>
        <p:nvSpPr>
          <p:cNvPr id="15364" name="Rectangle 3"/>
          <p:cNvSpPr>
            <a:spLocks noGrp="1" noChangeArrowheads="1"/>
          </p:cNvSpPr>
          <p:nvPr>
            <p:ph type="body" idx="1"/>
          </p:nvPr>
        </p:nvSpPr>
        <p:spPr>
          <a:xfrm>
            <a:off x="323850" y="1268413"/>
            <a:ext cx="4968875" cy="5399087"/>
          </a:xfrm>
        </p:spPr>
        <p:txBody>
          <a:bodyPr/>
          <a:lstStyle/>
          <a:p>
            <a:pPr eaLnBrk="1" hangingPunct="1">
              <a:lnSpc>
                <a:spcPct val="80000"/>
              </a:lnSpc>
            </a:pPr>
            <a:r>
              <a:rPr lang="en-GB" sz="2000" b="1" smtClean="0"/>
              <a:t>Koncentrator</a:t>
            </a:r>
            <a:r>
              <a:rPr lang="en-GB" sz="2000" smtClean="0"/>
              <a:t> (także z </a:t>
            </a:r>
            <a:r>
              <a:rPr lang="en-GB" sz="2000" smtClean="0">
                <a:hlinkClick r:id="rId2" tooltip="Język angielski"/>
              </a:rPr>
              <a:t>ang.</a:t>
            </a:r>
            <a:r>
              <a:rPr lang="en-GB" sz="2000" smtClean="0"/>
              <a:t> </a:t>
            </a:r>
            <a:r>
              <a:rPr lang="en-GB" sz="2000" b="1" i="1" smtClean="0"/>
              <a:t>hub</a:t>
            </a:r>
            <a:r>
              <a:rPr lang="en-GB" sz="2000" smtClean="0"/>
              <a:t>) - urządzenie łączące wiele urządzeń sieciowych w </a:t>
            </a:r>
            <a:r>
              <a:rPr lang="en-GB" sz="2000" smtClean="0">
                <a:hlinkClick r:id="rId3" tooltip="Sieć komputerowa"/>
              </a:rPr>
              <a:t>sieci komputerowej</a:t>
            </a:r>
            <a:r>
              <a:rPr lang="en-GB" sz="2000" smtClean="0"/>
              <a:t> o </a:t>
            </a:r>
            <a:r>
              <a:rPr lang="en-GB" sz="2000" smtClean="0">
                <a:hlinkClick r:id="rId4" tooltip="Topologia gwiazdy"/>
              </a:rPr>
              <a:t>topologii gwiazdy</a:t>
            </a:r>
            <a:r>
              <a:rPr lang="en-GB" sz="2000" smtClean="0"/>
              <a:t>. </a:t>
            </a:r>
            <a:endParaRPr lang="pl-PL" sz="2000" smtClean="0"/>
          </a:p>
          <a:p>
            <a:pPr eaLnBrk="1" hangingPunct="1">
              <a:lnSpc>
                <a:spcPct val="80000"/>
              </a:lnSpc>
            </a:pPr>
            <a:r>
              <a:rPr lang="en-GB" sz="2000" smtClean="0"/>
              <a:t>Koncentrator pracuje w warstwie pierwszej </a:t>
            </a:r>
            <a:r>
              <a:rPr lang="en-GB" sz="2000" smtClean="0">
                <a:hlinkClick r:id="rId5" tooltip="Model OSI"/>
              </a:rPr>
              <a:t>modelu ISO/OSI</a:t>
            </a:r>
            <a:r>
              <a:rPr lang="en-GB" sz="2000" smtClean="0"/>
              <a:t> (warstwie fizycznej), przesyłając sygnał z jednego portu na wszystkie pozostałe. Nie analizuje ramki pod kątem adresu MAC oraz IP. Ponieważ koncentrator powtarza każdy sygnał elektroniczny,</a:t>
            </a:r>
            <a:r>
              <a:rPr lang="pl-PL" sz="2000" smtClean="0"/>
              <a:t> </a:t>
            </a:r>
            <a:r>
              <a:rPr lang="en-GB" sz="2000" smtClean="0"/>
              <a:t>tworzy jedną</a:t>
            </a:r>
            <a:r>
              <a:rPr lang="en-GB" smtClean="0"/>
              <a:t> </a:t>
            </a:r>
            <a:r>
              <a:rPr lang="en-GB" sz="2000" smtClean="0">
                <a:hlinkClick r:id="rId6" tooltip="Domena kolizyjna"/>
              </a:rPr>
              <a:t>domenę kolizyjną</a:t>
            </a:r>
            <a:r>
              <a:rPr lang="en-GB" sz="2000" smtClean="0"/>
              <a:t>. </a:t>
            </a:r>
            <a:endParaRPr lang="pl-PL" sz="2000" smtClean="0"/>
          </a:p>
          <a:p>
            <a:pPr eaLnBrk="1" hangingPunct="1">
              <a:lnSpc>
                <a:spcPct val="80000"/>
              </a:lnSpc>
            </a:pPr>
            <a:r>
              <a:rPr lang="en-GB" sz="2000" smtClean="0"/>
              <a:t>Koncentrator najczęściej podłączany jest do </a:t>
            </a:r>
            <a:r>
              <a:rPr lang="en-GB" sz="2000" smtClean="0">
                <a:hlinkClick r:id="rId7" tooltip="Router"/>
              </a:rPr>
              <a:t>routera</a:t>
            </a:r>
            <a:r>
              <a:rPr lang="en-GB" sz="2000" smtClean="0"/>
              <a:t> jako rozgałęziacz, do niego zaś dopiero podłączane są pozostałe urządzenia sieciowe: komputery pełniące rolę </a:t>
            </a:r>
            <a:r>
              <a:rPr lang="en-GB" sz="2000" smtClean="0">
                <a:hlinkClick r:id="rId8" tooltip="Stacja robocza"/>
              </a:rPr>
              <a:t>stacji roboczych</a:t>
            </a:r>
            <a:r>
              <a:rPr lang="en-GB" sz="2000" smtClean="0"/>
              <a:t>, </a:t>
            </a:r>
            <a:r>
              <a:rPr lang="en-GB" sz="2000" smtClean="0">
                <a:hlinkClick r:id="rId9" tooltip="Serwer"/>
              </a:rPr>
              <a:t>serwerów</a:t>
            </a:r>
            <a:r>
              <a:rPr lang="en-GB" sz="2000" smtClean="0"/>
              <a:t>, </a:t>
            </a:r>
            <a:r>
              <a:rPr lang="en-GB" sz="2000" smtClean="0">
                <a:hlinkClick r:id="rId10" tooltip="Drukarka sieciowa"/>
              </a:rPr>
              <a:t>drukarki sieciowe</a:t>
            </a:r>
            <a:r>
              <a:rPr lang="en-GB" sz="2000" smtClean="0"/>
              <a:t> i inne. </a:t>
            </a:r>
          </a:p>
        </p:txBody>
      </p:sp>
      <p:pic>
        <p:nvPicPr>
          <p:cNvPr id="15365" name="Picture 6" descr="Grafika:4 port netgear ethernet hub.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0425" y="2565400"/>
            <a:ext cx="27940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C5E3F762-25AC-4DF9-A169-4FA374DB7426}" type="slidenum">
              <a:rPr lang="en-GB" sz="1400" b="0" smtClean="0">
                <a:solidFill>
                  <a:schemeClr val="tx1"/>
                </a:solidFill>
              </a:rPr>
              <a:pPr eaLnBrk="1" hangingPunct="1"/>
              <a:t>15</a:t>
            </a:fld>
            <a:endParaRPr lang="en-GB" sz="1400" b="0" smtClean="0">
              <a:solidFill>
                <a:schemeClr val="tx1"/>
              </a:solidFill>
            </a:endParaRPr>
          </a:p>
        </p:txBody>
      </p:sp>
      <p:sp>
        <p:nvSpPr>
          <p:cNvPr id="16387" name="Rectangle 2"/>
          <p:cNvSpPr>
            <a:spLocks noGrp="1" noChangeArrowheads="1"/>
          </p:cNvSpPr>
          <p:nvPr>
            <p:ph type="title"/>
          </p:nvPr>
        </p:nvSpPr>
        <p:spPr/>
        <p:txBody>
          <a:bodyPr/>
          <a:lstStyle/>
          <a:p>
            <a:pPr eaLnBrk="1" hangingPunct="1"/>
            <a:r>
              <a:rPr lang="pl-PL" smtClean="0"/>
              <a:t>Przełącznik</a:t>
            </a:r>
            <a:endParaRPr lang="en-GB" smtClean="0"/>
          </a:p>
        </p:txBody>
      </p:sp>
      <p:sp>
        <p:nvSpPr>
          <p:cNvPr id="16388" name="Rectangle 3"/>
          <p:cNvSpPr>
            <a:spLocks noGrp="1" noChangeArrowheads="1"/>
          </p:cNvSpPr>
          <p:nvPr>
            <p:ph type="body" idx="1"/>
          </p:nvPr>
        </p:nvSpPr>
        <p:spPr>
          <a:xfrm>
            <a:off x="250825" y="1412875"/>
            <a:ext cx="5616575" cy="5184775"/>
          </a:xfrm>
        </p:spPr>
        <p:txBody>
          <a:bodyPr/>
          <a:lstStyle/>
          <a:p>
            <a:pPr eaLnBrk="1" hangingPunct="1">
              <a:lnSpc>
                <a:spcPct val="80000"/>
              </a:lnSpc>
            </a:pPr>
            <a:r>
              <a:rPr lang="en-GB" sz="2000" b="1" smtClean="0"/>
              <a:t>Przełącznik</a:t>
            </a:r>
            <a:r>
              <a:rPr lang="en-GB" sz="2000" smtClean="0"/>
              <a:t> (</a:t>
            </a:r>
            <a:r>
              <a:rPr lang="en-GB" sz="2000" b="1" smtClean="0"/>
              <a:t>przełącznica, komutator</a:t>
            </a:r>
            <a:r>
              <a:rPr lang="en-GB" sz="2000" smtClean="0"/>
              <a:t>, także z </a:t>
            </a:r>
            <a:r>
              <a:rPr lang="en-GB" sz="2000" smtClean="0">
                <a:hlinkClick r:id="rId2" tooltip="Język angielski"/>
              </a:rPr>
              <a:t>ang.</a:t>
            </a:r>
            <a:r>
              <a:rPr lang="en-GB" sz="2000" smtClean="0"/>
              <a:t> </a:t>
            </a:r>
            <a:r>
              <a:rPr lang="en-GB" sz="2000" b="1" i="1" smtClean="0"/>
              <a:t>switch</a:t>
            </a:r>
            <a:r>
              <a:rPr lang="en-GB" sz="2000" smtClean="0"/>
              <a:t>) – urządzenie łączące segmenty </a:t>
            </a:r>
            <a:r>
              <a:rPr lang="en-GB" sz="2000" smtClean="0">
                <a:hlinkClick r:id="rId3" tooltip="Sieć komputerowa"/>
              </a:rPr>
              <a:t>sieci komputerowej</a:t>
            </a:r>
            <a:r>
              <a:rPr lang="en-GB" sz="2000" smtClean="0"/>
              <a:t> pracujące w drugiej warstwie </a:t>
            </a:r>
            <a:r>
              <a:rPr lang="en-GB" sz="2000" smtClean="0">
                <a:hlinkClick r:id="rId4" tooltip="Model OSI"/>
              </a:rPr>
              <a:t>modelu ISO/OSI</a:t>
            </a:r>
            <a:r>
              <a:rPr lang="en-GB" sz="2000" smtClean="0"/>
              <a:t> (łącza danych), jego zadaniem jest przekazywanie </a:t>
            </a:r>
            <a:r>
              <a:rPr lang="en-GB" sz="2000" smtClean="0">
                <a:hlinkClick r:id="rId5" tooltip="Ramka"/>
              </a:rPr>
              <a:t>ramek</a:t>
            </a:r>
            <a:r>
              <a:rPr lang="en-GB" sz="2000" smtClean="0"/>
              <a:t> między segmentami. </a:t>
            </a:r>
            <a:endParaRPr lang="pl-PL" sz="2000" smtClean="0"/>
          </a:p>
          <a:p>
            <a:pPr eaLnBrk="1" hangingPunct="1">
              <a:lnSpc>
                <a:spcPct val="80000"/>
              </a:lnSpc>
            </a:pPr>
            <a:r>
              <a:rPr lang="en-GB" sz="2000" smtClean="0"/>
              <a:t>Przełącznik określa się też jako wieloportowy </a:t>
            </a:r>
            <a:r>
              <a:rPr lang="en-GB" sz="2000" smtClean="0">
                <a:hlinkClick r:id="rId6" tooltip="Most (sieć komputerowa)"/>
              </a:rPr>
              <a:t>most</a:t>
            </a:r>
            <a:r>
              <a:rPr lang="en-GB" sz="2000" smtClean="0"/>
              <a:t> lub inteligentny </a:t>
            </a:r>
            <a:r>
              <a:rPr lang="en-GB" sz="2000" smtClean="0">
                <a:hlinkClick r:id="rId7" tooltip="Koncentrator"/>
              </a:rPr>
              <a:t>koncentrator</a:t>
            </a:r>
            <a:r>
              <a:rPr lang="en-GB" sz="2000" smtClean="0"/>
              <a:t>, gdyż:</a:t>
            </a:r>
          </a:p>
          <a:p>
            <a:pPr lvl="1" eaLnBrk="1" hangingPunct="1">
              <a:lnSpc>
                <a:spcPct val="80000"/>
              </a:lnSpc>
            </a:pPr>
            <a:r>
              <a:rPr lang="en-GB" sz="1800" smtClean="0"/>
              <a:t>przekazuje ramki wyłącznie do docelowego segmentu sieci (podobnie do mostu, w przeciwieństwie do koncentratora), </a:t>
            </a:r>
          </a:p>
          <a:p>
            <a:pPr lvl="1" eaLnBrk="1" hangingPunct="1">
              <a:lnSpc>
                <a:spcPct val="80000"/>
              </a:lnSpc>
            </a:pPr>
            <a:r>
              <a:rPr lang="en-GB" sz="1800" smtClean="0"/>
              <a:t>umożliwia połączenie wielu segmentów sieci w </a:t>
            </a:r>
            <a:r>
              <a:rPr lang="en-GB" sz="1800" smtClean="0">
                <a:hlinkClick r:id="rId8" tooltip="Topologia gwiazdy"/>
              </a:rPr>
              <a:t>gwiazdę</a:t>
            </a:r>
            <a:r>
              <a:rPr lang="en-GB" sz="1800" smtClean="0"/>
              <a:t> (podobnie do huba, w przeciwieństwie do mostu ograniczonego do dwóch segmentów), </a:t>
            </a:r>
          </a:p>
          <a:p>
            <a:pPr lvl="1" eaLnBrk="1" hangingPunct="1">
              <a:lnSpc>
                <a:spcPct val="80000"/>
              </a:lnSpc>
            </a:pPr>
            <a:r>
              <a:rPr lang="en-GB" sz="1800" smtClean="0"/>
              <a:t>działa w trybie </a:t>
            </a:r>
            <a:r>
              <a:rPr lang="en-GB" sz="1800" smtClean="0">
                <a:hlinkClick r:id="rId9" tooltip="Dupleks"/>
              </a:rPr>
              <a:t>dupleks</a:t>
            </a:r>
            <a:r>
              <a:rPr lang="en-GB" sz="1800" smtClean="0"/>
              <a:t> (w przeciwieństwie do koncentratora). </a:t>
            </a:r>
          </a:p>
          <a:p>
            <a:pPr eaLnBrk="1" hangingPunct="1">
              <a:lnSpc>
                <a:spcPct val="80000"/>
              </a:lnSpc>
            </a:pPr>
            <a:endParaRPr lang="en-GB" sz="2000" smtClean="0"/>
          </a:p>
        </p:txBody>
      </p:sp>
      <p:pic>
        <p:nvPicPr>
          <p:cNvPr id="16389" name="Picture 5" descr="Grafika:Smartswitch600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425" y="2205038"/>
            <a:ext cx="2532063"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840F84CD-CA9D-4859-A9F6-64C190ABD653}" type="slidenum">
              <a:rPr lang="en-GB" sz="1400" b="0" smtClean="0">
                <a:solidFill>
                  <a:schemeClr val="tx1"/>
                </a:solidFill>
              </a:rPr>
              <a:pPr eaLnBrk="1" hangingPunct="1"/>
              <a:t>16</a:t>
            </a:fld>
            <a:endParaRPr lang="en-GB" sz="1400" b="0" smtClean="0">
              <a:solidFill>
                <a:schemeClr val="tx1"/>
              </a:solidFill>
            </a:endParaRPr>
          </a:p>
        </p:txBody>
      </p:sp>
      <p:sp>
        <p:nvSpPr>
          <p:cNvPr id="17411" name="Rectangle 2"/>
          <p:cNvSpPr>
            <a:spLocks noGrp="1" noChangeArrowheads="1"/>
          </p:cNvSpPr>
          <p:nvPr>
            <p:ph type="title"/>
          </p:nvPr>
        </p:nvSpPr>
        <p:spPr/>
        <p:txBody>
          <a:bodyPr/>
          <a:lstStyle/>
          <a:p>
            <a:pPr eaLnBrk="1" hangingPunct="1"/>
            <a:r>
              <a:rPr lang="pl-PL" smtClean="0"/>
              <a:t>Punkt dostępowy</a:t>
            </a:r>
            <a:endParaRPr lang="en-GB" smtClean="0"/>
          </a:p>
        </p:txBody>
      </p:sp>
      <p:sp>
        <p:nvSpPr>
          <p:cNvPr id="17412" name="Rectangle 3"/>
          <p:cNvSpPr>
            <a:spLocks noGrp="1" noChangeArrowheads="1"/>
          </p:cNvSpPr>
          <p:nvPr>
            <p:ph type="body" idx="1"/>
          </p:nvPr>
        </p:nvSpPr>
        <p:spPr>
          <a:xfrm>
            <a:off x="457200" y="1268413"/>
            <a:ext cx="8218488" cy="3313112"/>
          </a:xfrm>
        </p:spPr>
        <p:txBody>
          <a:bodyPr/>
          <a:lstStyle/>
          <a:p>
            <a:pPr eaLnBrk="1" hangingPunct="1">
              <a:lnSpc>
                <a:spcPct val="80000"/>
              </a:lnSpc>
            </a:pPr>
            <a:r>
              <a:rPr lang="en-GB" sz="2400" b="1" smtClean="0"/>
              <a:t>Access Point</a:t>
            </a:r>
            <a:r>
              <a:rPr lang="en-GB" sz="2400" smtClean="0"/>
              <a:t> (</a:t>
            </a:r>
            <a:r>
              <a:rPr lang="en-GB" sz="2400" smtClean="0">
                <a:hlinkClick r:id="rId2" tooltip="Język angielski"/>
              </a:rPr>
              <a:t>ang.</a:t>
            </a:r>
            <a:r>
              <a:rPr lang="en-GB" sz="2400" smtClean="0"/>
              <a:t> punkt dostępu) - urządzenie zapewniające stacjom bezprzewodowym dostęp do zasobów sieci za pomocą bezprzewodowego medium transmisyjnego (częstotliwości radiowe).</a:t>
            </a:r>
          </a:p>
          <a:p>
            <a:pPr eaLnBrk="1" hangingPunct="1">
              <a:lnSpc>
                <a:spcPct val="80000"/>
              </a:lnSpc>
            </a:pPr>
            <a:r>
              <a:rPr lang="en-GB" sz="2400" smtClean="0"/>
              <a:t>Access point jest także </a:t>
            </a:r>
            <a:r>
              <a:rPr lang="en-GB" sz="2400" smtClean="0">
                <a:hlinkClick r:id="rId3" tooltip="Most (sieć komputerowa)"/>
              </a:rPr>
              <a:t>mostem</a:t>
            </a:r>
            <a:r>
              <a:rPr lang="en-GB" sz="2400" smtClean="0"/>
              <a:t> łączącym </a:t>
            </a:r>
            <a:r>
              <a:rPr lang="en-GB" sz="2400" smtClean="0">
                <a:hlinkClick r:id="rId4" tooltip="Sieć bezprzewodowa"/>
              </a:rPr>
              <a:t>sieć bezprzewodową</a:t>
            </a:r>
            <a:r>
              <a:rPr lang="en-GB" sz="2400" smtClean="0"/>
              <a:t> z </a:t>
            </a:r>
            <a:r>
              <a:rPr lang="en-GB" sz="2400" smtClean="0">
                <a:hlinkClick r:id="rId5" tooltip="Sieć przewodowa (jeszcze nie napisano)"/>
              </a:rPr>
              <a:t>siecią przewodową</a:t>
            </a:r>
            <a:r>
              <a:rPr lang="en-GB" sz="2400" smtClean="0"/>
              <a:t> (najczęściej </a:t>
            </a:r>
            <a:r>
              <a:rPr lang="en-GB" sz="2400" smtClean="0">
                <a:hlinkClick r:id="rId6" tooltip="Ethernet"/>
              </a:rPr>
              <a:t>Ethernet</a:t>
            </a:r>
            <a:r>
              <a:rPr lang="en-GB" sz="2400" smtClean="0"/>
              <a:t>). W związku z tym każdy access point ma minimum dwa </a:t>
            </a:r>
            <a:r>
              <a:rPr lang="en-GB" sz="2400" smtClean="0">
                <a:hlinkClick r:id="rId7" tooltip="Interfejs"/>
              </a:rPr>
              <a:t>interfejsy</a:t>
            </a:r>
            <a:r>
              <a:rPr lang="en-GB" sz="2400" smtClean="0"/>
              <a:t>: </a:t>
            </a:r>
            <a:r>
              <a:rPr lang="en-GB" sz="2400" smtClean="0">
                <a:hlinkClick r:id="rId8" tooltip="Interfejs bezprzewodowy (jeszcze nie napisano)"/>
              </a:rPr>
              <a:t>interfejs bezprzewodowy</a:t>
            </a:r>
            <a:r>
              <a:rPr lang="en-GB" sz="2400" smtClean="0"/>
              <a:t> komunikujący się z sieciami standardu </a:t>
            </a:r>
            <a:r>
              <a:rPr lang="en-GB" sz="2400" smtClean="0">
                <a:hlinkClick r:id="rId9" tooltip="802.11"/>
              </a:rPr>
              <a:t>802.11</a:t>
            </a:r>
            <a:r>
              <a:rPr lang="en-GB" sz="2400" smtClean="0"/>
              <a:t> oraz drugi służący połączeniu AP z siecią przewodową. </a:t>
            </a:r>
          </a:p>
        </p:txBody>
      </p:sp>
      <p:pic>
        <p:nvPicPr>
          <p:cNvPr id="17413" name="Picture 5" descr="Grafika:Punk dostepowy.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263" y="4560888"/>
            <a:ext cx="5113337"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Grafika:Planet WAP-400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4975" y="4365625"/>
            <a:ext cx="164941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descr="Grafika:Wireless ap outdoo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3763" y="4365625"/>
            <a:ext cx="107315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3F133391-5A35-4D2F-9021-84C772A88407}" type="slidenum">
              <a:rPr lang="en-GB" sz="1400" b="0" smtClean="0">
                <a:solidFill>
                  <a:schemeClr val="tx1"/>
                </a:solidFill>
              </a:rPr>
              <a:pPr eaLnBrk="1" hangingPunct="1"/>
              <a:t>17</a:t>
            </a:fld>
            <a:endParaRPr lang="en-GB" sz="1400" b="0" smtClean="0">
              <a:solidFill>
                <a:schemeClr val="tx1"/>
              </a:solidFill>
            </a:endParaRPr>
          </a:p>
        </p:txBody>
      </p:sp>
      <p:sp>
        <p:nvSpPr>
          <p:cNvPr id="18435" name="Rectangle 2"/>
          <p:cNvSpPr>
            <a:spLocks noGrp="1" noChangeArrowheads="1"/>
          </p:cNvSpPr>
          <p:nvPr>
            <p:ph type="title"/>
          </p:nvPr>
        </p:nvSpPr>
        <p:spPr>
          <a:xfrm>
            <a:off x="457200" y="198438"/>
            <a:ext cx="8229600" cy="782637"/>
          </a:xfrm>
        </p:spPr>
        <p:txBody>
          <a:bodyPr/>
          <a:lstStyle/>
          <a:p>
            <a:pPr eaLnBrk="1" hangingPunct="1"/>
            <a:r>
              <a:rPr lang="pl-PL" smtClean="0"/>
              <a:t>Router</a:t>
            </a:r>
            <a:endParaRPr lang="en-GB" smtClean="0"/>
          </a:p>
        </p:txBody>
      </p:sp>
      <p:sp>
        <p:nvSpPr>
          <p:cNvPr id="18436" name="Rectangle 3"/>
          <p:cNvSpPr>
            <a:spLocks noGrp="1" noChangeArrowheads="1"/>
          </p:cNvSpPr>
          <p:nvPr>
            <p:ph type="body" idx="1"/>
          </p:nvPr>
        </p:nvSpPr>
        <p:spPr>
          <a:xfrm>
            <a:off x="179388" y="1052513"/>
            <a:ext cx="8713787" cy="3816350"/>
          </a:xfrm>
        </p:spPr>
        <p:txBody>
          <a:bodyPr/>
          <a:lstStyle/>
          <a:p>
            <a:pPr eaLnBrk="1" hangingPunct="1">
              <a:lnSpc>
                <a:spcPct val="80000"/>
              </a:lnSpc>
            </a:pPr>
            <a:r>
              <a:rPr lang="en-GB" sz="1700" b="1" smtClean="0"/>
              <a:t>Router</a:t>
            </a:r>
            <a:r>
              <a:rPr lang="en-GB" sz="1700" smtClean="0"/>
              <a:t> (po polsku – </a:t>
            </a:r>
            <a:r>
              <a:rPr lang="en-GB" sz="1700" b="1" smtClean="0"/>
              <a:t>ruter</a:t>
            </a:r>
            <a:r>
              <a:rPr lang="en-GB" sz="1700" smtClean="0"/>
              <a:t>, </a:t>
            </a:r>
            <a:r>
              <a:rPr lang="en-GB" sz="1700" b="1" smtClean="0"/>
              <a:t>trasownik</a:t>
            </a:r>
            <a:r>
              <a:rPr lang="en-GB" sz="1700" smtClean="0"/>
              <a:t>) – urządzenie </a:t>
            </a:r>
            <a:r>
              <a:rPr lang="en-GB" sz="1700" smtClean="0">
                <a:hlinkClick r:id="rId2" tooltip="Sieć rozległa"/>
              </a:rPr>
              <a:t>sieciowe</a:t>
            </a:r>
            <a:r>
              <a:rPr lang="en-GB" sz="1700" smtClean="0"/>
              <a:t> pracujące w trzeciej warstwie </a:t>
            </a:r>
            <a:r>
              <a:rPr lang="en-GB" sz="1700" smtClean="0">
                <a:hlinkClick r:id="rId3" tooltip="Model OSI"/>
              </a:rPr>
              <a:t>modelu OSI</a:t>
            </a:r>
            <a:r>
              <a:rPr lang="en-GB" sz="1700" smtClean="0"/>
              <a:t>, pełniące rolę węzła komunikacyjnego, służącego do rozdzielenia sygnału i rozgałęzienia połączeń internetowych. Proces kierowania ruchem nosi nazwę </a:t>
            </a:r>
            <a:r>
              <a:rPr lang="en-GB" sz="1700" b="1" smtClean="0">
                <a:hlinkClick r:id="rId4" tooltip="Trasowanie (informatyka)"/>
              </a:rPr>
              <a:t>trasowania</a:t>
            </a:r>
            <a:r>
              <a:rPr lang="en-GB" sz="1700" b="1" smtClean="0"/>
              <a:t>, routingu lub rutowania</a:t>
            </a:r>
            <a:r>
              <a:rPr lang="en-GB" sz="1700" smtClean="0"/>
              <a:t>.</a:t>
            </a:r>
            <a:endParaRPr lang="pl-PL" sz="1700" smtClean="0"/>
          </a:p>
          <a:p>
            <a:pPr eaLnBrk="1" hangingPunct="1">
              <a:lnSpc>
                <a:spcPct val="80000"/>
              </a:lnSpc>
            </a:pPr>
            <a:r>
              <a:rPr lang="en-GB" sz="1700" smtClean="0"/>
              <a:t>Trasowanie musi zachodzić między co najmniej dwiema podsieciami, które można wydzielić w ramach jednej </a:t>
            </a:r>
            <a:r>
              <a:rPr lang="en-GB" sz="1700" smtClean="0">
                <a:hlinkClick r:id="rId5" tooltip="Sieć komputerowa"/>
              </a:rPr>
              <a:t>sieci komputerowej</a:t>
            </a:r>
            <a:r>
              <a:rPr lang="en-GB" sz="1700" smtClean="0"/>
              <a:t>. Urządzenie tworzy i utrzymuje </a:t>
            </a:r>
            <a:r>
              <a:rPr lang="en-GB" sz="1700" smtClean="0">
                <a:hlinkClick r:id="rId6" tooltip="Tablica trasowania"/>
              </a:rPr>
              <a:t>tablicę trasowania</a:t>
            </a:r>
            <a:r>
              <a:rPr lang="en-GB" sz="1700" smtClean="0"/>
              <a:t>, która przechowuje ścieżki do konkretnych obszarów sieci oraz </a:t>
            </a:r>
            <a:r>
              <a:rPr lang="en-GB" sz="1700" smtClean="0">
                <a:hlinkClick r:id="rId7" tooltip="Przestrzeń metryczna"/>
              </a:rPr>
              <a:t>metryki</a:t>
            </a:r>
            <a:r>
              <a:rPr lang="en-GB" sz="1700" smtClean="0"/>
              <a:t> z nimi związane (odległości od siebie licząc kolejne routery).</a:t>
            </a:r>
          </a:p>
          <a:p>
            <a:pPr eaLnBrk="1" hangingPunct="1">
              <a:lnSpc>
                <a:spcPct val="80000"/>
              </a:lnSpc>
            </a:pPr>
            <a:r>
              <a:rPr lang="en-GB" sz="1700" smtClean="0"/>
              <a:t>Skuteczne działanie routera wymaga wiedzy na temat otaczających go urządzeń, przede wszystkim innych routerów oraz </a:t>
            </a:r>
            <a:r>
              <a:rPr lang="en-GB" sz="1700" smtClean="0">
                <a:hlinkClick r:id="rId8" tooltip="Przełącznik"/>
              </a:rPr>
              <a:t>przełączników</a:t>
            </a:r>
            <a:r>
              <a:rPr lang="en-GB" sz="1700" smtClean="0"/>
              <a:t>. Może być ona dostarczona w sposób statyczny przez </a:t>
            </a:r>
            <a:r>
              <a:rPr lang="en-GB" sz="1700" smtClean="0">
                <a:hlinkClick r:id="rId9" tooltip="Administrator (informatyka)"/>
              </a:rPr>
              <a:t>administratora</a:t>
            </a:r>
            <a:r>
              <a:rPr lang="en-GB" sz="1700" smtClean="0"/>
              <a:t>, wówczas nosi ona nazwę </a:t>
            </a:r>
            <a:r>
              <a:rPr lang="en-GB" sz="1700" b="1" smtClean="0">
                <a:hlinkClick r:id="rId10" tooltip="Trasa statyczna"/>
              </a:rPr>
              <a:t>tablicy statycznej</a:t>
            </a:r>
            <a:r>
              <a:rPr lang="en-GB" sz="1700" smtClean="0"/>
              <a:t> lub może być pozyskana przez sam router od sąsiadujących urządzeń pracujących w trzeciej warstwie, tablice tak konstruowane nazywane są </a:t>
            </a:r>
            <a:r>
              <a:rPr lang="en-GB" sz="1700" b="1" smtClean="0">
                <a:hlinkClick r:id="rId11" tooltip="Trasa dynamiczna"/>
              </a:rPr>
              <a:t>dynamicznymi</a:t>
            </a:r>
            <a:r>
              <a:rPr lang="en-GB" sz="1700" smtClean="0"/>
              <a:t>.</a:t>
            </a:r>
          </a:p>
          <a:p>
            <a:pPr eaLnBrk="1" hangingPunct="1">
              <a:lnSpc>
                <a:spcPct val="80000"/>
              </a:lnSpc>
            </a:pPr>
            <a:r>
              <a:rPr lang="en-GB" sz="1700" smtClean="0"/>
              <a:t>Podczas wyznaczania tras dynamicznych router korzysta z różnego rodzaju </a:t>
            </a:r>
            <a:r>
              <a:rPr lang="en-GB" sz="1700" smtClean="0">
                <a:hlinkClick r:id="rId12" tooltip="Protokoły trasowania"/>
              </a:rPr>
              <a:t>protokołów trasowania</a:t>
            </a:r>
            <a:r>
              <a:rPr lang="en-GB" sz="1700" smtClean="0"/>
              <a:t> i polega przede wszystkim na odpytywaniu sąsiednich urządzeń o ich tablice trasowania, a następnie kolejnych w zależności od zapotrzebowań ruchu, który urządzenie obsługuje. </a:t>
            </a:r>
          </a:p>
        </p:txBody>
      </p:sp>
      <p:pic>
        <p:nvPicPr>
          <p:cNvPr id="18437" name="Picture 5" descr="Grafika:7603.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0338" y="5033963"/>
            <a:ext cx="38608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371CE87A-0133-4A5E-8C90-AB09518E5196}" type="slidenum">
              <a:rPr lang="en-GB" sz="1400" b="0" smtClean="0">
                <a:solidFill>
                  <a:schemeClr val="tx1"/>
                </a:solidFill>
              </a:rPr>
              <a:pPr eaLnBrk="1" hangingPunct="1"/>
              <a:t>18</a:t>
            </a:fld>
            <a:endParaRPr lang="en-GB" sz="1400" b="0" smtClean="0">
              <a:solidFill>
                <a:schemeClr val="tx1"/>
              </a:solidFill>
            </a:endParaRPr>
          </a:p>
        </p:txBody>
      </p:sp>
      <p:sp>
        <p:nvSpPr>
          <p:cNvPr id="19459" name="Rectangle 2"/>
          <p:cNvSpPr>
            <a:spLocks noGrp="1" noChangeArrowheads="1"/>
          </p:cNvSpPr>
          <p:nvPr>
            <p:ph type="title"/>
          </p:nvPr>
        </p:nvSpPr>
        <p:spPr/>
        <p:txBody>
          <a:bodyPr/>
          <a:lstStyle/>
          <a:p>
            <a:pPr eaLnBrk="1" hangingPunct="1"/>
            <a:r>
              <a:rPr lang="pl-PL" smtClean="0"/>
              <a:t>Urządzenia końcowe</a:t>
            </a:r>
            <a:endParaRPr lang="en-GB" smtClean="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00213"/>
            <a:ext cx="7559675" cy="442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EE7122CD-62F8-4A65-A0B6-10081E42BB51}" type="slidenum">
              <a:rPr lang="en-GB" sz="1400" b="0" smtClean="0">
                <a:solidFill>
                  <a:schemeClr val="tx1"/>
                </a:solidFill>
              </a:rPr>
              <a:pPr eaLnBrk="1" hangingPunct="1"/>
              <a:t>19</a:t>
            </a:fld>
            <a:endParaRPr lang="en-GB" sz="1400" b="0" smtClean="0">
              <a:solidFill>
                <a:schemeClr val="tx1"/>
              </a:solidFill>
            </a:endParaRPr>
          </a:p>
        </p:txBody>
      </p:sp>
      <p:sp>
        <p:nvSpPr>
          <p:cNvPr id="20483" name="Rectangle 4"/>
          <p:cNvSpPr>
            <a:spLocks noGrp="1" noChangeArrowheads="1"/>
          </p:cNvSpPr>
          <p:nvPr>
            <p:ph type="ctrTitle"/>
          </p:nvPr>
        </p:nvSpPr>
        <p:spPr/>
        <p:txBody>
          <a:bodyPr/>
          <a:lstStyle/>
          <a:p>
            <a:pPr eaLnBrk="1" hangingPunct="1"/>
            <a:r>
              <a:rPr lang="pl-PL" smtClean="0"/>
              <a:t>Model odniesienia ISO/OSI</a:t>
            </a:r>
            <a:endParaRPr lang="en-GB" smtClean="0"/>
          </a:p>
        </p:txBody>
      </p:sp>
      <p:sp>
        <p:nvSpPr>
          <p:cNvPr id="20484" name="Rectangle 5"/>
          <p:cNvSpPr>
            <a:spLocks noGrp="1" noChangeArrowheads="1"/>
          </p:cNvSpPr>
          <p:nvPr>
            <p:ph type="subTitle" idx="1"/>
          </p:nvPr>
        </p:nvSpPr>
        <p:spPr/>
        <p:txBody>
          <a:bodyPr/>
          <a:lstStyle/>
          <a:p>
            <a:pPr eaLnBrk="1" hangingPunct="1"/>
            <a:endParaRPr lang="pl-PL"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4FBFC055-F6C1-4FBF-BD03-74BCB45680D8}" type="slidenum">
              <a:rPr lang="en-GB" sz="1400" b="0" smtClean="0">
                <a:solidFill>
                  <a:schemeClr val="tx1"/>
                </a:solidFill>
              </a:rPr>
              <a:pPr eaLnBrk="1" hangingPunct="1"/>
              <a:t>2</a:t>
            </a:fld>
            <a:endParaRPr lang="en-GB" sz="1400" b="0" smtClean="0">
              <a:solidFill>
                <a:schemeClr val="tx1"/>
              </a:solidFill>
            </a:endParaRPr>
          </a:p>
        </p:txBody>
      </p:sp>
      <p:sp>
        <p:nvSpPr>
          <p:cNvPr id="3075" name="Rectangle 2"/>
          <p:cNvSpPr>
            <a:spLocks noGrp="1" noChangeArrowheads="1"/>
          </p:cNvSpPr>
          <p:nvPr>
            <p:ph type="title"/>
          </p:nvPr>
        </p:nvSpPr>
        <p:spPr/>
        <p:txBody>
          <a:bodyPr/>
          <a:lstStyle/>
          <a:p>
            <a:pPr eaLnBrk="1" hangingPunct="1"/>
            <a:r>
              <a:rPr lang="pl-PL" b="1" smtClean="0"/>
              <a:t>Literatura</a:t>
            </a:r>
            <a:endParaRPr lang="en-GB" b="1" smtClean="0"/>
          </a:p>
        </p:txBody>
      </p:sp>
      <p:sp>
        <p:nvSpPr>
          <p:cNvPr id="3076" name="Rectangle 3"/>
          <p:cNvSpPr>
            <a:spLocks noGrp="1" noChangeArrowheads="1"/>
          </p:cNvSpPr>
          <p:nvPr>
            <p:ph type="body" idx="1"/>
          </p:nvPr>
        </p:nvSpPr>
        <p:spPr/>
        <p:txBody>
          <a:bodyPr/>
          <a:lstStyle/>
          <a:p>
            <a:pPr eaLnBrk="1" hangingPunct="1"/>
            <a:r>
              <a:rPr lang="pl-PL" dirty="0" smtClean="0"/>
              <a:t>K</a:t>
            </a:r>
            <a:r>
              <a:rPr lang="en-GB" dirty="0" smtClean="0"/>
              <a:t>. </a:t>
            </a:r>
            <a:r>
              <a:rPr lang="pl-PL" dirty="0" smtClean="0"/>
              <a:t>Krysiak</a:t>
            </a:r>
            <a:r>
              <a:rPr lang="en-GB" dirty="0" smtClean="0"/>
              <a:t>, </a:t>
            </a:r>
            <a:r>
              <a:rPr lang="pl-PL" i="1" dirty="0" smtClean="0"/>
              <a:t>Sieci komputerowe - </a:t>
            </a:r>
            <a:r>
              <a:rPr lang="pl-PL" i="1" dirty="0" err="1" smtClean="0"/>
              <a:t>kompedium</a:t>
            </a:r>
            <a:r>
              <a:rPr lang="en-GB" i="1" dirty="0" smtClean="0"/>
              <a:t>.</a:t>
            </a:r>
            <a:r>
              <a:rPr lang="en-GB" dirty="0" smtClean="0"/>
              <a:t> </a:t>
            </a:r>
            <a:r>
              <a:rPr lang="pl-PL" dirty="0" smtClean="0"/>
              <a:t>Helion</a:t>
            </a:r>
            <a:r>
              <a:rPr lang="en-GB" dirty="0" smtClean="0"/>
              <a:t>, </a:t>
            </a:r>
            <a:r>
              <a:rPr lang="pl-PL" smtClean="0"/>
              <a:t>Gliwice </a:t>
            </a:r>
            <a:r>
              <a:rPr lang="pl-PL" smtClean="0"/>
              <a:t>2004</a:t>
            </a:r>
            <a:r>
              <a:rPr lang="en-GB" smtClean="0"/>
              <a:t> </a:t>
            </a:r>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FBB53924-07A3-4100-8A91-A81E2660ECA5}" type="slidenum">
              <a:rPr lang="en-GB" sz="1400" b="0" smtClean="0">
                <a:solidFill>
                  <a:schemeClr val="tx1"/>
                </a:solidFill>
              </a:rPr>
              <a:pPr eaLnBrk="1" hangingPunct="1"/>
              <a:t>20</a:t>
            </a:fld>
            <a:endParaRPr lang="en-GB" sz="1400" b="0" smtClean="0">
              <a:solidFill>
                <a:schemeClr val="tx1"/>
              </a:solidFill>
            </a:endParaRPr>
          </a:p>
        </p:txBody>
      </p:sp>
      <p:sp>
        <p:nvSpPr>
          <p:cNvPr id="21507" name="Rectangle 2"/>
          <p:cNvSpPr>
            <a:spLocks noGrp="1" noChangeArrowheads="1"/>
          </p:cNvSpPr>
          <p:nvPr>
            <p:ph type="title"/>
          </p:nvPr>
        </p:nvSpPr>
        <p:spPr/>
        <p:txBody>
          <a:bodyPr/>
          <a:lstStyle/>
          <a:p>
            <a:pPr eaLnBrk="1" hangingPunct="1"/>
            <a:r>
              <a:rPr lang="pl-PL" smtClean="0"/>
              <a:t>Model ISO-OSI</a:t>
            </a:r>
            <a:endParaRPr lang="en-GB" smtClean="0"/>
          </a:p>
        </p:txBody>
      </p:sp>
      <p:sp>
        <p:nvSpPr>
          <p:cNvPr id="21508" name="Rectangle 3"/>
          <p:cNvSpPr>
            <a:spLocks noGrp="1" noChangeArrowheads="1"/>
          </p:cNvSpPr>
          <p:nvPr>
            <p:ph type="body" idx="1"/>
          </p:nvPr>
        </p:nvSpPr>
        <p:spPr>
          <a:xfrm>
            <a:off x="3635375" y="1701800"/>
            <a:ext cx="5184775" cy="4032250"/>
          </a:xfrm>
        </p:spPr>
        <p:txBody>
          <a:bodyPr/>
          <a:lstStyle/>
          <a:p>
            <a:pPr eaLnBrk="1" hangingPunct="1">
              <a:lnSpc>
                <a:spcPct val="80000"/>
              </a:lnSpc>
              <a:buFontTx/>
              <a:buNone/>
            </a:pPr>
            <a:r>
              <a:rPr lang="pl-PL" sz="1600" smtClean="0"/>
              <a:t>	</a:t>
            </a:r>
            <a:r>
              <a:rPr lang="pl-PL" sz="2000" smtClean="0"/>
              <a:t>Każda warstwa odpowiada konkretnemu fragmentowi procesu komunikacji, który sam w sobie stanowi zamkniętą całość. Dla każdej warstwy zdefiniowano interfejsy do warstw sąsiednich. Przy użyciu tego modelu można wyjaśnić, w jaki sposób pakiet przechodzi przez różne warstwy do innego urządzenia w sieci, nawet jeśli nadawca i odbiorca dysponują różnymi typami medium sieciowego. Dzięki takiemu podejściu uporządkowano reguły konstrukcji i jednocześnie uproszczono proces projektowania sieci, który w pewnym sensie także uległ rozbiciu na „warstwy”.</a:t>
            </a:r>
            <a:r>
              <a:rPr lang="pl-PL" sz="1600" smtClean="0"/>
              <a:t> </a:t>
            </a:r>
          </a:p>
        </p:txBody>
      </p:sp>
      <p:pic>
        <p:nvPicPr>
          <p:cNvPr id="215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84313"/>
            <a:ext cx="3106738"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DA59F5FC-0A86-45A2-AD7E-27243918CC77}" type="slidenum">
              <a:rPr lang="en-GB" sz="1400" b="0" smtClean="0">
                <a:solidFill>
                  <a:schemeClr val="tx1"/>
                </a:solidFill>
              </a:rPr>
              <a:pPr eaLnBrk="1" hangingPunct="1"/>
              <a:t>21</a:t>
            </a:fld>
            <a:endParaRPr lang="en-GB" sz="1400" b="0" smtClean="0">
              <a:solidFill>
                <a:schemeClr val="tx1"/>
              </a:solidFill>
            </a:endParaRPr>
          </a:p>
        </p:txBody>
      </p:sp>
      <p:sp>
        <p:nvSpPr>
          <p:cNvPr id="22531" name="Rectangle 2"/>
          <p:cNvSpPr>
            <a:spLocks noGrp="1" noChangeArrowheads="1"/>
          </p:cNvSpPr>
          <p:nvPr>
            <p:ph type="title"/>
          </p:nvPr>
        </p:nvSpPr>
        <p:spPr/>
        <p:txBody>
          <a:bodyPr/>
          <a:lstStyle/>
          <a:p>
            <a:pPr eaLnBrk="1" hangingPunct="1"/>
            <a:r>
              <a:rPr lang="pl-PL" sz="3600" smtClean="0"/>
              <a:t>Warstwa fizyczna – transmisja binarna</a:t>
            </a:r>
            <a:endParaRPr lang="en-GB" sz="3600" smtClean="0"/>
          </a:p>
        </p:txBody>
      </p:sp>
      <p:sp>
        <p:nvSpPr>
          <p:cNvPr id="22532" name="Rectangle 3"/>
          <p:cNvSpPr>
            <a:spLocks noGrp="1" noChangeArrowheads="1"/>
          </p:cNvSpPr>
          <p:nvPr>
            <p:ph type="body" idx="1"/>
          </p:nvPr>
        </p:nvSpPr>
        <p:spPr>
          <a:xfrm>
            <a:off x="2843213" y="1600200"/>
            <a:ext cx="5843587" cy="4525963"/>
          </a:xfrm>
        </p:spPr>
        <p:txBody>
          <a:bodyPr/>
          <a:lstStyle/>
          <a:p>
            <a:pPr eaLnBrk="1" hangingPunct="1">
              <a:lnSpc>
                <a:spcPct val="80000"/>
              </a:lnSpc>
              <a:buFontTx/>
              <a:buNone/>
            </a:pPr>
            <a:r>
              <a:rPr lang="pl-PL" sz="2800" smtClean="0"/>
              <a:t>	Zadaniem warstwy fizycznej jest transmitowanie sygnałów cyfrowych pomiędzy urządzeniami sieciowymi. Jednostką informacji na poziomie tej warstwy jest pojedynczy </a:t>
            </a:r>
            <a:r>
              <a:rPr lang="pl-PL" sz="2800" b="1" smtClean="0">
                <a:solidFill>
                  <a:srgbClr val="FF3300"/>
                </a:solidFill>
              </a:rPr>
              <a:t>bit</a:t>
            </a:r>
            <a:r>
              <a:rPr lang="pl-PL" sz="2800" smtClean="0"/>
              <a:t>. Parametry charakteryzujące tę warstwę to właściwości fizyczne łącza takie jak częstotliwości, napięcia, opóźnienie, długość, zniekształcenia, poziom zakłóceń, itp. </a:t>
            </a:r>
          </a:p>
        </p:txBody>
      </p:sp>
      <p:pic>
        <p:nvPicPr>
          <p:cNvPr id="225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28775"/>
            <a:ext cx="20955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D7CC2790-B9F0-49A9-91CC-CD3EF692E92A}" type="slidenum">
              <a:rPr lang="en-GB" sz="1400" b="0" smtClean="0">
                <a:solidFill>
                  <a:schemeClr val="tx1"/>
                </a:solidFill>
              </a:rPr>
              <a:pPr eaLnBrk="1" hangingPunct="1"/>
              <a:t>22</a:t>
            </a:fld>
            <a:endParaRPr lang="en-GB" sz="1400" b="0" smtClean="0">
              <a:solidFill>
                <a:schemeClr val="tx1"/>
              </a:solidFill>
            </a:endParaRPr>
          </a:p>
        </p:txBody>
      </p:sp>
      <p:sp>
        <p:nvSpPr>
          <p:cNvPr id="23555" name="Rectangle 2"/>
          <p:cNvSpPr>
            <a:spLocks noGrp="1" noChangeArrowheads="1"/>
          </p:cNvSpPr>
          <p:nvPr>
            <p:ph type="title"/>
          </p:nvPr>
        </p:nvSpPr>
        <p:spPr>
          <a:xfrm>
            <a:off x="457200" y="125413"/>
            <a:ext cx="8229600" cy="1143000"/>
          </a:xfrm>
        </p:spPr>
        <p:txBody>
          <a:bodyPr/>
          <a:lstStyle/>
          <a:p>
            <a:pPr eaLnBrk="1" hangingPunct="1"/>
            <a:r>
              <a:rPr lang="pl-PL" sz="3200" smtClean="0"/>
              <a:t>Warstwa łącza danych – bezpośrednie sterowanie łączem, dostęp do medium</a:t>
            </a:r>
            <a:endParaRPr lang="en-GB" sz="3200" smtClean="0"/>
          </a:p>
        </p:txBody>
      </p:sp>
      <p:sp>
        <p:nvSpPr>
          <p:cNvPr id="23556" name="Rectangle 3"/>
          <p:cNvSpPr>
            <a:spLocks noGrp="1" noChangeArrowheads="1"/>
          </p:cNvSpPr>
          <p:nvPr>
            <p:ph type="body" idx="1"/>
          </p:nvPr>
        </p:nvSpPr>
        <p:spPr>
          <a:xfrm>
            <a:off x="2484438" y="1196975"/>
            <a:ext cx="6408737" cy="5472113"/>
          </a:xfrm>
        </p:spPr>
        <p:txBody>
          <a:bodyPr/>
          <a:lstStyle/>
          <a:p>
            <a:pPr eaLnBrk="1" hangingPunct="1">
              <a:lnSpc>
                <a:spcPct val="90000"/>
              </a:lnSpc>
              <a:buFontTx/>
              <a:buNone/>
            </a:pPr>
            <a:r>
              <a:rPr lang="pl-PL" sz="2400" smtClean="0"/>
              <a:t>	Warstwa łącza danych odpowiada za komunikację pomiędzy hostami, podłączonymi do tego samego medium. Jej głównym zadaniem jest sterowanie dostępem do medium. Jednostką informacji w tej warstwie jest </a:t>
            </a:r>
            <a:r>
              <a:rPr lang="pl-PL" sz="2400" b="1" smtClean="0">
                <a:solidFill>
                  <a:srgbClr val="FF3300"/>
                </a:solidFill>
              </a:rPr>
              <a:t>ramka</a:t>
            </a:r>
            <a:r>
              <a:rPr lang="pl-PL" sz="2400" smtClean="0"/>
              <a:t> składająca się z bitów o ściśle określonej strukturze zawierająca adresy nadawcy i adresata. Adresy urządzeń mogą mieć dowolną postać, określoną w specyfikacji zastosowanego standardu komunikacji. </a:t>
            </a:r>
            <a:r>
              <a:rPr lang="pl-PL" sz="2400" b="1" smtClean="0"/>
              <a:t>Warstwa wyposażona jest w mechanizm kontroli poprawności transmisji</a:t>
            </a:r>
            <a:r>
              <a:rPr lang="pl-PL" sz="2400" smtClean="0"/>
              <a:t>, w celu zapewnienia niezawodnego przesyłania danych przez medium. </a:t>
            </a:r>
          </a:p>
        </p:txBody>
      </p:sp>
      <p:pic>
        <p:nvPicPr>
          <p:cNvPr id="235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1822450" cy="24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B3C20748-B6A3-467B-84EA-B116EEE3FB91}" type="slidenum">
              <a:rPr lang="en-GB" sz="1400" b="0" smtClean="0">
                <a:solidFill>
                  <a:schemeClr val="tx1"/>
                </a:solidFill>
              </a:rPr>
              <a:pPr eaLnBrk="1" hangingPunct="1"/>
              <a:t>23</a:t>
            </a:fld>
            <a:endParaRPr lang="en-GB" sz="1400" b="0" smtClean="0">
              <a:solidFill>
                <a:schemeClr val="tx1"/>
              </a:solidFill>
            </a:endParaRPr>
          </a:p>
        </p:txBody>
      </p:sp>
      <p:sp>
        <p:nvSpPr>
          <p:cNvPr id="24579" name="Rectangle 2"/>
          <p:cNvSpPr>
            <a:spLocks noGrp="1" noChangeArrowheads="1"/>
          </p:cNvSpPr>
          <p:nvPr>
            <p:ph type="title"/>
          </p:nvPr>
        </p:nvSpPr>
        <p:spPr/>
        <p:txBody>
          <a:bodyPr/>
          <a:lstStyle/>
          <a:p>
            <a:pPr eaLnBrk="1" hangingPunct="1"/>
            <a:r>
              <a:rPr lang="pl-PL" sz="4000" smtClean="0"/>
              <a:t>Warstwa sieci – adresacja sieciowa i wybór najlepszej ścieżki</a:t>
            </a:r>
            <a:endParaRPr lang="en-GB" sz="4000" smtClean="0"/>
          </a:p>
        </p:txBody>
      </p:sp>
      <p:sp>
        <p:nvSpPr>
          <p:cNvPr id="24580" name="Rectangle 3"/>
          <p:cNvSpPr>
            <a:spLocks noGrp="1" noChangeArrowheads="1"/>
          </p:cNvSpPr>
          <p:nvPr>
            <p:ph type="body" idx="1"/>
          </p:nvPr>
        </p:nvSpPr>
        <p:spPr>
          <a:xfrm>
            <a:off x="2339975" y="1600200"/>
            <a:ext cx="6408738" cy="4997450"/>
          </a:xfrm>
        </p:spPr>
        <p:txBody>
          <a:bodyPr/>
          <a:lstStyle/>
          <a:p>
            <a:pPr eaLnBrk="1" hangingPunct="1">
              <a:lnSpc>
                <a:spcPct val="80000"/>
              </a:lnSpc>
              <a:buFontTx/>
              <a:buNone/>
            </a:pPr>
            <a:r>
              <a:rPr lang="pl-PL" sz="2400" smtClean="0"/>
              <a:t>	Głównym zadaniem warstwy sieci jest umożliwienie komunikacji pomiędzy hostami znajdującymi się w różnych sieciach lokalnych. Realizacja tego zadania możliwa jest dzięki dwóm mechanizmom: jednolitej adresacji urządzeń w całej sieci oraz routingu. Podstawową jednostką informacji w tej warstwie jest </a:t>
            </a:r>
            <a:r>
              <a:rPr lang="pl-PL" sz="2400" b="1" smtClean="0">
                <a:solidFill>
                  <a:srgbClr val="FF3300"/>
                </a:solidFill>
              </a:rPr>
              <a:t>pakiet</a:t>
            </a:r>
            <a:r>
              <a:rPr lang="pl-PL" sz="2400" smtClean="0"/>
              <a:t> o ściśle określonej strukturze zawierający oprócz danych, adresy: nadawcy i odbiorcy pakietu. </a:t>
            </a:r>
            <a:r>
              <a:rPr lang="pl-PL" sz="2400" b="1" smtClean="0"/>
              <a:t>Warstwa ta nie gwarantuje niezawodności transmisji</a:t>
            </a:r>
            <a:r>
              <a:rPr lang="pl-PL" sz="2400" smtClean="0"/>
              <a:t>, natomiast wyposażona jest w mechanizmy monitorowania transmisji, co pozwala m.in. na identyfikację przyczyn uniemożliwiających komunikację. </a:t>
            </a:r>
          </a:p>
        </p:txBody>
      </p:sp>
      <p:pic>
        <p:nvPicPr>
          <p:cNvPr id="245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00213"/>
            <a:ext cx="1768475" cy="235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8CE4829F-7AE4-4690-B7F8-90E6C41ACA58}" type="slidenum">
              <a:rPr lang="en-GB" sz="1400" b="0" smtClean="0">
                <a:solidFill>
                  <a:schemeClr val="tx1"/>
                </a:solidFill>
              </a:rPr>
              <a:pPr eaLnBrk="1" hangingPunct="1"/>
              <a:t>24</a:t>
            </a:fld>
            <a:endParaRPr lang="en-GB" sz="1400" b="0" smtClean="0">
              <a:solidFill>
                <a:schemeClr val="tx1"/>
              </a:solidFill>
            </a:endParaRPr>
          </a:p>
        </p:txBody>
      </p:sp>
      <p:sp>
        <p:nvSpPr>
          <p:cNvPr id="25603" name="Rectangle 2"/>
          <p:cNvSpPr>
            <a:spLocks noGrp="1" noChangeArrowheads="1"/>
          </p:cNvSpPr>
          <p:nvPr>
            <p:ph type="title"/>
          </p:nvPr>
        </p:nvSpPr>
        <p:spPr/>
        <p:txBody>
          <a:bodyPr/>
          <a:lstStyle/>
          <a:p>
            <a:pPr eaLnBrk="1" hangingPunct="1"/>
            <a:r>
              <a:rPr lang="pl-PL" sz="4000" smtClean="0"/>
              <a:t>Warstwa transportowa - połączenie typu end-to-end</a:t>
            </a:r>
            <a:endParaRPr lang="en-GB" sz="4000" smtClean="0"/>
          </a:p>
        </p:txBody>
      </p:sp>
      <p:sp>
        <p:nvSpPr>
          <p:cNvPr id="25604" name="Rectangle 3"/>
          <p:cNvSpPr>
            <a:spLocks noGrp="1" noChangeArrowheads="1"/>
          </p:cNvSpPr>
          <p:nvPr>
            <p:ph type="body" idx="1"/>
          </p:nvPr>
        </p:nvSpPr>
        <p:spPr>
          <a:xfrm>
            <a:off x="2916238" y="1600200"/>
            <a:ext cx="5770562" cy="4525963"/>
          </a:xfrm>
        </p:spPr>
        <p:txBody>
          <a:bodyPr/>
          <a:lstStyle/>
          <a:p>
            <a:pPr eaLnBrk="1" hangingPunct="1">
              <a:lnSpc>
                <a:spcPct val="90000"/>
              </a:lnSpc>
              <a:buFontTx/>
              <a:buNone/>
            </a:pPr>
            <a:r>
              <a:rPr lang="pl-PL" sz="2800" smtClean="0"/>
              <a:t>	Warstwa transportowa </a:t>
            </a:r>
            <a:r>
              <a:rPr lang="pl-PL" sz="2800" b="1" smtClean="0"/>
              <a:t>odpowiedzialna jest za niezawodne przesyłanie danych między urządzeniami</a:t>
            </a:r>
            <a:r>
              <a:rPr lang="pl-PL" sz="2800" smtClean="0"/>
              <a:t>. Warstwa ta posiada mechanizmy umożliwiające inicjację, utrzymanie i zamykanie połączenia między urządzeniami, sterowanie przepływem danych oraz wykrywanie błędów transmisji.</a:t>
            </a:r>
            <a:r>
              <a:rPr lang="en-GB" sz="2800" smtClean="0"/>
              <a:t> </a:t>
            </a:r>
          </a:p>
        </p:txBody>
      </p:sp>
      <p:pic>
        <p:nvPicPr>
          <p:cNvPr id="256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57338"/>
            <a:ext cx="1782762"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50853C97-ED8D-4683-8A9E-FCA83D898878}" type="slidenum">
              <a:rPr lang="en-GB" sz="1400" b="0" smtClean="0">
                <a:solidFill>
                  <a:schemeClr val="tx1"/>
                </a:solidFill>
              </a:rPr>
              <a:pPr eaLnBrk="1" hangingPunct="1"/>
              <a:t>25</a:t>
            </a:fld>
            <a:endParaRPr lang="en-GB" sz="1400" b="0" smtClean="0">
              <a:solidFill>
                <a:schemeClr val="tx1"/>
              </a:solidFill>
            </a:endParaRPr>
          </a:p>
        </p:txBody>
      </p:sp>
      <p:sp>
        <p:nvSpPr>
          <p:cNvPr id="26627" name="Rectangle 2"/>
          <p:cNvSpPr>
            <a:spLocks noGrp="1" noChangeArrowheads="1"/>
          </p:cNvSpPr>
          <p:nvPr>
            <p:ph type="title"/>
          </p:nvPr>
        </p:nvSpPr>
        <p:spPr>
          <a:xfrm>
            <a:off x="539750" y="188913"/>
            <a:ext cx="8229600" cy="796925"/>
          </a:xfrm>
        </p:spPr>
        <p:txBody>
          <a:bodyPr/>
          <a:lstStyle/>
          <a:p>
            <a:pPr eaLnBrk="1" hangingPunct="1"/>
            <a:r>
              <a:rPr lang="pl-PL" sz="4000" smtClean="0"/>
              <a:t>Warstwa sesji – komunikacja między hostami</a:t>
            </a:r>
            <a:endParaRPr lang="en-GB" sz="4000" smtClean="0"/>
          </a:p>
        </p:txBody>
      </p:sp>
      <p:sp>
        <p:nvSpPr>
          <p:cNvPr id="26628" name="Rectangle 3"/>
          <p:cNvSpPr>
            <a:spLocks noGrp="1" noChangeArrowheads="1"/>
          </p:cNvSpPr>
          <p:nvPr>
            <p:ph type="body" idx="1"/>
          </p:nvPr>
        </p:nvSpPr>
        <p:spPr>
          <a:xfrm>
            <a:off x="2484438" y="1268413"/>
            <a:ext cx="6335712" cy="5329237"/>
          </a:xfrm>
        </p:spPr>
        <p:txBody>
          <a:bodyPr/>
          <a:lstStyle/>
          <a:p>
            <a:pPr eaLnBrk="1" hangingPunct="1">
              <a:lnSpc>
                <a:spcPct val="80000"/>
              </a:lnSpc>
            </a:pPr>
            <a:r>
              <a:rPr lang="pl-PL" sz="2400" smtClean="0"/>
              <a:t>Zadaniem warstwy sesji jest zarządzanie komunikacją między aplikacjami działającymi na danym hoście, a aplikacjami działającymi na innych hostach w sieci. </a:t>
            </a:r>
          </a:p>
          <a:p>
            <a:pPr eaLnBrk="1" hangingPunct="1">
              <a:lnSpc>
                <a:spcPct val="80000"/>
              </a:lnSpc>
            </a:pPr>
            <a:r>
              <a:rPr lang="pl-PL" sz="2400" smtClean="0"/>
              <a:t>Ze względu na funkcjonalność systemów operacyjnych zawsze występuje sytuacja, gdy liczba aplikacji korzystających z sieci jest większa od liczby fizycznych interfejsów sieciowych. </a:t>
            </a:r>
          </a:p>
          <a:p>
            <a:pPr eaLnBrk="1" hangingPunct="1">
              <a:lnSpc>
                <a:spcPct val="80000"/>
              </a:lnSpc>
            </a:pPr>
            <a:r>
              <a:rPr lang="pl-PL" sz="2400" smtClean="0"/>
              <a:t>Rola tej warstwy sieci polega na stworzeniu mechanizmu umożliwiającego dostarczanie danych jakie przyszły z sieci oraz wysyłanie danych do sieci do aplikacji, dla której te dane są przeznaczone. </a:t>
            </a:r>
          </a:p>
        </p:txBody>
      </p:sp>
      <p:pic>
        <p:nvPicPr>
          <p:cNvPr id="266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68413"/>
            <a:ext cx="1836738"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49591AE1-A3E0-4856-9594-B4F0ECB90240}" type="slidenum">
              <a:rPr lang="en-GB" sz="1400" b="0" smtClean="0">
                <a:solidFill>
                  <a:schemeClr val="tx1"/>
                </a:solidFill>
              </a:rPr>
              <a:pPr eaLnBrk="1" hangingPunct="1"/>
              <a:t>26</a:t>
            </a:fld>
            <a:endParaRPr lang="en-GB" sz="1400" b="0" smtClean="0">
              <a:solidFill>
                <a:schemeClr val="tx1"/>
              </a:solidFill>
            </a:endParaRPr>
          </a:p>
        </p:txBody>
      </p:sp>
      <p:sp>
        <p:nvSpPr>
          <p:cNvPr id="27651" name="Rectangle 2"/>
          <p:cNvSpPr>
            <a:spLocks noGrp="1" noChangeArrowheads="1"/>
          </p:cNvSpPr>
          <p:nvPr>
            <p:ph type="title"/>
          </p:nvPr>
        </p:nvSpPr>
        <p:spPr/>
        <p:txBody>
          <a:bodyPr/>
          <a:lstStyle/>
          <a:p>
            <a:pPr eaLnBrk="1" hangingPunct="1"/>
            <a:r>
              <a:rPr lang="pl-PL" sz="4000" smtClean="0"/>
              <a:t>Warstwa prezentacji – reprezentacja danych</a:t>
            </a:r>
            <a:endParaRPr lang="en-GB" sz="4000" smtClean="0"/>
          </a:p>
        </p:txBody>
      </p:sp>
      <p:sp>
        <p:nvSpPr>
          <p:cNvPr id="27652" name="Rectangle 3"/>
          <p:cNvSpPr>
            <a:spLocks noGrp="1" noChangeArrowheads="1"/>
          </p:cNvSpPr>
          <p:nvPr>
            <p:ph type="body" idx="1"/>
          </p:nvPr>
        </p:nvSpPr>
        <p:spPr>
          <a:xfrm>
            <a:off x="2484438" y="1600200"/>
            <a:ext cx="6202362" cy="4525963"/>
          </a:xfrm>
        </p:spPr>
        <p:txBody>
          <a:bodyPr/>
          <a:lstStyle/>
          <a:p>
            <a:pPr eaLnBrk="1" hangingPunct="1">
              <a:lnSpc>
                <a:spcPct val="90000"/>
              </a:lnSpc>
            </a:pPr>
            <a:r>
              <a:rPr lang="pl-PL" sz="2800" smtClean="0"/>
              <a:t>Zadaniem warstwy prezentacji jest konwersja danych pod względem formatu oraz struktury aby interpretacja tych danych była jednakowa na obu urządzeniach: wysyłającym i odbierającym.</a:t>
            </a:r>
          </a:p>
          <a:p>
            <a:pPr eaLnBrk="1" hangingPunct="1">
              <a:lnSpc>
                <a:spcPct val="90000"/>
              </a:lnSpc>
            </a:pPr>
            <a:r>
              <a:rPr lang="pl-PL" sz="2800" smtClean="0"/>
              <a:t>Najczęściej konieczność dostosowania danych wynika z różnic między platformami sprzętowymi, na których działają komunikujące się aplikacje. </a:t>
            </a:r>
          </a:p>
        </p:txBody>
      </p:sp>
      <p:pic>
        <p:nvPicPr>
          <p:cNvPr id="27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57338"/>
            <a:ext cx="1790700"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12BA61F4-82E8-4F39-B665-F4695FE7870B}" type="slidenum">
              <a:rPr lang="en-GB" sz="1400" b="0" smtClean="0">
                <a:solidFill>
                  <a:schemeClr val="tx1"/>
                </a:solidFill>
              </a:rPr>
              <a:pPr eaLnBrk="1" hangingPunct="1"/>
              <a:t>27</a:t>
            </a:fld>
            <a:endParaRPr lang="en-GB" sz="1400" b="0" smtClean="0">
              <a:solidFill>
                <a:schemeClr val="tx1"/>
              </a:solidFill>
            </a:endParaRPr>
          </a:p>
        </p:txBody>
      </p:sp>
      <p:sp>
        <p:nvSpPr>
          <p:cNvPr id="28675" name="Rectangle 2"/>
          <p:cNvSpPr>
            <a:spLocks noGrp="1" noChangeArrowheads="1"/>
          </p:cNvSpPr>
          <p:nvPr>
            <p:ph type="title"/>
          </p:nvPr>
        </p:nvSpPr>
        <p:spPr/>
        <p:txBody>
          <a:bodyPr/>
          <a:lstStyle/>
          <a:p>
            <a:pPr eaLnBrk="1" hangingPunct="1"/>
            <a:r>
              <a:rPr lang="pl-PL" sz="4000" smtClean="0"/>
              <a:t>Warstwa aplikacji – połączenie procesów sieciowych z aplikacjami</a:t>
            </a:r>
            <a:endParaRPr lang="en-GB" sz="4000" smtClean="0"/>
          </a:p>
        </p:txBody>
      </p:sp>
      <p:sp>
        <p:nvSpPr>
          <p:cNvPr id="28676" name="Rectangle 3"/>
          <p:cNvSpPr>
            <a:spLocks noGrp="1" noChangeArrowheads="1"/>
          </p:cNvSpPr>
          <p:nvPr>
            <p:ph type="body" idx="1"/>
          </p:nvPr>
        </p:nvSpPr>
        <p:spPr>
          <a:xfrm>
            <a:off x="2555875" y="1600200"/>
            <a:ext cx="6130925" cy="4525963"/>
          </a:xfrm>
        </p:spPr>
        <p:txBody>
          <a:bodyPr/>
          <a:lstStyle/>
          <a:p>
            <a:pPr eaLnBrk="1" hangingPunct="1"/>
            <a:r>
              <a:rPr lang="pl-PL" smtClean="0"/>
              <a:t>Zadaniem warstwy aplikacji jest zapewnienie dostępu do usług sieciowych procesom aplikacyjnym, działającym na danym urządzeniu.</a:t>
            </a:r>
            <a:r>
              <a:rPr lang="en-GB" smtClean="0"/>
              <a:t> </a:t>
            </a:r>
          </a:p>
        </p:txBody>
      </p:sp>
      <p:pic>
        <p:nvPicPr>
          <p:cNvPr id="28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28775"/>
            <a:ext cx="1760537"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30D6F840-D27A-43BB-979A-001329030F06}" type="slidenum">
              <a:rPr lang="en-GB" sz="1400" b="0" smtClean="0">
                <a:solidFill>
                  <a:schemeClr val="tx1"/>
                </a:solidFill>
              </a:rPr>
              <a:pPr eaLnBrk="1" hangingPunct="1"/>
              <a:t>28</a:t>
            </a:fld>
            <a:endParaRPr lang="en-GB" sz="1400" b="0" smtClean="0">
              <a:solidFill>
                <a:schemeClr val="tx1"/>
              </a:solidFill>
            </a:endParaRPr>
          </a:p>
        </p:txBody>
      </p:sp>
      <p:sp>
        <p:nvSpPr>
          <p:cNvPr id="29699" name="Rectangle 2"/>
          <p:cNvSpPr>
            <a:spLocks noGrp="1" noChangeArrowheads="1"/>
          </p:cNvSpPr>
          <p:nvPr>
            <p:ph type="title"/>
          </p:nvPr>
        </p:nvSpPr>
        <p:spPr/>
        <p:txBody>
          <a:bodyPr/>
          <a:lstStyle/>
          <a:p>
            <a:pPr eaLnBrk="1" hangingPunct="1"/>
            <a:r>
              <a:rPr lang="pl-PL" smtClean="0"/>
              <a:t>Model komunikacji 1</a:t>
            </a:r>
            <a:endParaRPr lang="en-GB" smtClean="0"/>
          </a:p>
        </p:txBody>
      </p:sp>
      <p:sp>
        <p:nvSpPr>
          <p:cNvPr id="29700" name="Rectangle 3"/>
          <p:cNvSpPr>
            <a:spLocks noGrp="1" noChangeArrowheads="1"/>
          </p:cNvSpPr>
          <p:nvPr>
            <p:ph type="body" idx="1"/>
          </p:nvPr>
        </p:nvSpPr>
        <p:spPr>
          <a:xfrm>
            <a:off x="3770313" y="1381125"/>
            <a:ext cx="5194300" cy="4784725"/>
          </a:xfrm>
        </p:spPr>
        <p:txBody>
          <a:bodyPr/>
          <a:lstStyle/>
          <a:p>
            <a:pPr eaLnBrk="1" hangingPunct="1">
              <a:lnSpc>
                <a:spcPct val="80000"/>
              </a:lnSpc>
            </a:pPr>
            <a:r>
              <a:rPr lang="pl-PL" sz="2400" smtClean="0"/>
              <a:t>Model komunikacji w sieci komputerowej oparty jest na komunikacji równorzędnej (ang. peer-to-peer). </a:t>
            </a:r>
          </a:p>
          <a:p>
            <a:pPr eaLnBrk="1" hangingPunct="1">
              <a:lnSpc>
                <a:spcPct val="80000"/>
              </a:lnSpc>
            </a:pPr>
            <a:r>
              <a:rPr lang="pl-PL" sz="2400" smtClean="0"/>
              <a:t>W procesie przesyłania danych między dwoma hostami, każda warstwa sieciowa jednego hosta komunikuje się z odpowiadającą jej warstwą drugiego hosta. Komunikacja równorzędnych warstw odbywa się poprzez wymianę ściśle określonych dla danej warstwy jednostek informacji oznaczanych skrótowo PDU (ang. Protocol Data Unit). </a:t>
            </a:r>
          </a:p>
        </p:txBody>
      </p:sp>
      <p:pic>
        <p:nvPicPr>
          <p:cNvPr id="297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84313"/>
            <a:ext cx="3455987"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0AA73C10-D0FD-4769-A100-1F4D219B0C2C}" type="slidenum">
              <a:rPr lang="en-GB" sz="1400" b="0" smtClean="0">
                <a:solidFill>
                  <a:schemeClr val="tx1"/>
                </a:solidFill>
              </a:rPr>
              <a:pPr eaLnBrk="1" hangingPunct="1"/>
              <a:t>29</a:t>
            </a:fld>
            <a:endParaRPr lang="en-GB" sz="1400" b="0" smtClean="0">
              <a:solidFill>
                <a:schemeClr val="tx1"/>
              </a:solidFill>
            </a:endParaRPr>
          </a:p>
        </p:txBody>
      </p:sp>
      <p:sp>
        <p:nvSpPr>
          <p:cNvPr id="30723" name="Rectangle 2"/>
          <p:cNvSpPr>
            <a:spLocks noGrp="1" noChangeArrowheads="1"/>
          </p:cNvSpPr>
          <p:nvPr>
            <p:ph type="title"/>
          </p:nvPr>
        </p:nvSpPr>
        <p:spPr/>
        <p:txBody>
          <a:bodyPr/>
          <a:lstStyle/>
          <a:p>
            <a:pPr eaLnBrk="1" hangingPunct="1"/>
            <a:r>
              <a:rPr lang="pl-PL" smtClean="0"/>
              <a:t>Model komunikacji 2</a:t>
            </a:r>
            <a:endParaRPr lang="en-GB" smtClean="0"/>
          </a:p>
        </p:txBody>
      </p:sp>
      <p:sp>
        <p:nvSpPr>
          <p:cNvPr id="30724" name="Rectangle 3"/>
          <p:cNvSpPr>
            <a:spLocks noGrp="1" noChangeArrowheads="1"/>
          </p:cNvSpPr>
          <p:nvPr>
            <p:ph type="body" idx="1"/>
          </p:nvPr>
        </p:nvSpPr>
        <p:spPr>
          <a:xfrm>
            <a:off x="2627313" y="1341438"/>
            <a:ext cx="6192837" cy="4784725"/>
          </a:xfrm>
        </p:spPr>
        <p:txBody>
          <a:bodyPr/>
          <a:lstStyle/>
          <a:p>
            <a:pPr eaLnBrk="1" hangingPunct="1">
              <a:lnSpc>
                <a:spcPct val="80000"/>
              </a:lnSpc>
              <a:buFontTx/>
              <a:buNone/>
            </a:pPr>
            <a:r>
              <a:rPr lang="pl-PL" sz="2400" smtClean="0"/>
              <a:t>	</a:t>
            </a:r>
            <a:r>
              <a:rPr lang="en-GB" sz="2400" smtClean="0"/>
              <a:t>Aby taka forma komunikacji mogła zostać zrealizowana warstwy wyższe hosta wysyłającego muszą skorzystać z usług świadczonych przez warstwy niższe, natomiast w przypadku hosta odbierającego odwrotnie. Polega to na tym, że warstwa wyższa przekazuje dane do wysłania warstwie niższej, która przekształca dane do odpowiedniej postaci i przekazuje następnej, niższej warstwie. Gdy dane dojdą do warstwy fizycznej zostają przekształcone do postaci ciągu bitów i przekazane za pomocą medium transmisyjnego do warstwy fizycznej hosta odbierającego, na którym zachodzi proces odwrotny. </a:t>
            </a:r>
          </a:p>
        </p:txBody>
      </p:sp>
      <p:pic>
        <p:nvPicPr>
          <p:cNvPr id="30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47775"/>
            <a:ext cx="252095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558E1986-C424-4D58-A583-F4B22D2C32C7}" type="slidenum">
              <a:rPr lang="en-GB" sz="1400" b="0" smtClean="0">
                <a:solidFill>
                  <a:schemeClr val="tx1"/>
                </a:solidFill>
              </a:rPr>
              <a:pPr eaLnBrk="1" hangingPunct="1"/>
              <a:t>3</a:t>
            </a:fld>
            <a:endParaRPr lang="en-GB" sz="1400" b="0" smtClean="0">
              <a:solidFill>
                <a:schemeClr val="tx1"/>
              </a:solidFill>
            </a:endParaRPr>
          </a:p>
        </p:txBody>
      </p:sp>
      <p:sp>
        <p:nvSpPr>
          <p:cNvPr id="4099" name="Rectangle 4"/>
          <p:cNvSpPr>
            <a:spLocks noGrp="1" noChangeArrowheads="1"/>
          </p:cNvSpPr>
          <p:nvPr>
            <p:ph type="ctrTitle"/>
          </p:nvPr>
        </p:nvSpPr>
        <p:spPr/>
        <p:txBody>
          <a:bodyPr/>
          <a:lstStyle/>
          <a:p>
            <a:pPr eaLnBrk="1" hangingPunct="1"/>
            <a:r>
              <a:rPr lang="pl-PL" smtClean="0"/>
              <a:t>Wprowadzenie</a:t>
            </a:r>
            <a:endParaRPr lang="en-GB" smtClean="0"/>
          </a:p>
        </p:txBody>
      </p:sp>
      <p:sp>
        <p:nvSpPr>
          <p:cNvPr id="4100" name="Rectangle 5"/>
          <p:cNvSpPr>
            <a:spLocks noGrp="1" noChangeArrowheads="1"/>
          </p:cNvSpPr>
          <p:nvPr>
            <p:ph type="subTitle" idx="1"/>
          </p:nvPr>
        </p:nvSpPr>
        <p:spPr/>
        <p:txBody>
          <a:bodyPr/>
          <a:lstStyle/>
          <a:p>
            <a:pPr eaLnBrk="1" hangingPunct="1"/>
            <a:endParaRPr lang="pl-PL"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B27F4863-6402-47D3-B14E-D86BECE43F87}" type="slidenum">
              <a:rPr lang="en-GB" sz="1400" b="0" smtClean="0">
                <a:solidFill>
                  <a:schemeClr val="tx1"/>
                </a:solidFill>
              </a:rPr>
              <a:pPr eaLnBrk="1" hangingPunct="1"/>
              <a:t>30</a:t>
            </a:fld>
            <a:endParaRPr lang="en-GB" sz="1400" b="0" smtClean="0">
              <a:solidFill>
                <a:schemeClr val="tx1"/>
              </a:solidFill>
            </a:endParaRPr>
          </a:p>
        </p:txBody>
      </p:sp>
      <p:pic>
        <p:nvPicPr>
          <p:cNvPr id="317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4292600"/>
            <a:ext cx="5040313"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Rectangle 2"/>
          <p:cNvSpPr>
            <a:spLocks noGrp="1" noChangeArrowheads="1"/>
          </p:cNvSpPr>
          <p:nvPr>
            <p:ph type="title"/>
          </p:nvPr>
        </p:nvSpPr>
        <p:spPr>
          <a:xfrm>
            <a:off x="457200" y="188913"/>
            <a:ext cx="8229600" cy="796925"/>
          </a:xfrm>
        </p:spPr>
        <p:txBody>
          <a:bodyPr/>
          <a:lstStyle/>
          <a:p>
            <a:pPr eaLnBrk="1" hangingPunct="1"/>
            <a:r>
              <a:rPr lang="pl-PL" smtClean="0"/>
              <a:t>Enkapsulacja</a:t>
            </a:r>
            <a:endParaRPr lang="en-GB" smtClean="0"/>
          </a:p>
        </p:txBody>
      </p:sp>
      <p:sp>
        <p:nvSpPr>
          <p:cNvPr id="31749" name="Rectangle 3"/>
          <p:cNvSpPr>
            <a:spLocks noGrp="1" noChangeArrowheads="1"/>
          </p:cNvSpPr>
          <p:nvPr>
            <p:ph type="body" idx="1"/>
          </p:nvPr>
        </p:nvSpPr>
        <p:spPr>
          <a:xfrm>
            <a:off x="323850" y="1125538"/>
            <a:ext cx="6335713" cy="4525962"/>
          </a:xfrm>
        </p:spPr>
        <p:txBody>
          <a:bodyPr/>
          <a:lstStyle/>
          <a:p>
            <a:pPr eaLnBrk="1" hangingPunct="1">
              <a:lnSpc>
                <a:spcPct val="80000"/>
              </a:lnSpc>
            </a:pPr>
            <a:r>
              <a:rPr lang="pl-PL" sz="2000" smtClean="0"/>
              <a:t>Wędrówce danych między warstwami modelu odniesienia towarzyszy proces enkapsulacji (opakowania) jeżeli dane przekazywane są w dół stosu oraz proces dekapsulacji (rozpakowania), gdy dane przekazywane są w kierunku przeciwnym. </a:t>
            </a:r>
          </a:p>
          <a:p>
            <a:pPr eaLnBrk="1" hangingPunct="1">
              <a:lnSpc>
                <a:spcPct val="80000"/>
              </a:lnSpc>
            </a:pPr>
            <a:r>
              <a:rPr lang="pl-PL" sz="2000" smtClean="0"/>
              <a:t>Warstwa niższa przekształcając dane do odpowiedniej postaci dodaje niezbędne informacje (enkapsulacja), aby dane te mogły zostać poprawnie przesłane do równorzędnej warstwy hosta odbierającego i poprawnie przez nią zinterpretowane. Następnie, równorzędna warstwa hosta odbierającego dokonuje procesu dekapsulacji i przekazuje dane warstwie wyższej. </a:t>
            </a:r>
          </a:p>
          <a:p>
            <a:pPr eaLnBrk="1" hangingPunct="1">
              <a:lnSpc>
                <a:spcPct val="80000"/>
              </a:lnSpc>
            </a:pPr>
            <a:endParaRPr lang="pl-PL" sz="20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645F3D02-94F0-4593-A8FA-DFDE6B457C9D}" type="slidenum">
              <a:rPr lang="en-GB" sz="1400" b="0" smtClean="0">
                <a:solidFill>
                  <a:schemeClr val="tx1"/>
                </a:solidFill>
              </a:rPr>
              <a:pPr eaLnBrk="1" hangingPunct="1"/>
              <a:t>31</a:t>
            </a:fld>
            <a:endParaRPr lang="en-GB" sz="1400" b="0" smtClean="0">
              <a:solidFill>
                <a:schemeClr val="tx1"/>
              </a:solidFill>
            </a:endParaRPr>
          </a:p>
        </p:txBody>
      </p:sp>
      <p:sp>
        <p:nvSpPr>
          <p:cNvPr id="32771" name="Rectangle 2"/>
          <p:cNvSpPr>
            <a:spLocks noGrp="1" noChangeArrowheads="1"/>
          </p:cNvSpPr>
          <p:nvPr>
            <p:ph type="title"/>
          </p:nvPr>
        </p:nvSpPr>
        <p:spPr/>
        <p:txBody>
          <a:bodyPr/>
          <a:lstStyle/>
          <a:p>
            <a:pPr eaLnBrk="1" hangingPunct="1"/>
            <a:r>
              <a:rPr lang="pl-PL" smtClean="0"/>
              <a:t>Protokół</a:t>
            </a:r>
            <a:endParaRPr lang="en-GB" smtClean="0"/>
          </a:p>
        </p:txBody>
      </p:sp>
      <p:sp>
        <p:nvSpPr>
          <p:cNvPr id="32772" name="Rectangle 3"/>
          <p:cNvSpPr>
            <a:spLocks noGrp="1" noChangeArrowheads="1"/>
          </p:cNvSpPr>
          <p:nvPr>
            <p:ph type="body" idx="1"/>
          </p:nvPr>
        </p:nvSpPr>
        <p:spPr>
          <a:xfrm>
            <a:off x="3419475" y="1268413"/>
            <a:ext cx="5473700" cy="5400675"/>
          </a:xfrm>
        </p:spPr>
        <p:txBody>
          <a:bodyPr/>
          <a:lstStyle/>
          <a:p>
            <a:pPr eaLnBrk="1" hangingPunct="1">
              <a:lnSpc>
                <a:spcPct val="80000"/>
              </a:lnSpc>
            </a:pPr>
            <a:r>
              <a:rPr lang="pl-PL" sz="1700" smtClean="0"/>
              <a:t>Wszystkie procesy związane z dwustronną komunikacją zarówno między warstwami równorzędnymi komunikujących się urządzeń, jak i warstwami sąsiednimi danego urządzenia opisane są w postaci zestawu reguł zwanych protokołami.</a:t>
            </a:r>
          </a:p>
          <a:p>
            <a:pPr eaLnBrk="1" hangingPunct="1">
              <a:lnSpc>
                <a:spcPct val="80000"/>
              </a:lnSpc>
            </a:pPr>
            <a:r>
              <a:rPr lang="pl-PL" sz="1700" smtClean="0"/>
              <a:t>Protokoły określają wszystkie aspekty komunikacji w sieci: budowa sieci fizycznej, sposoby łączenia komputerów z siecią, sposoby formatowania danych do transmisji, sposoby wysyłania danych, sposoby obsługi błędów. Dzięki temu dane wysłane z jednego urządzenia mogą być poprawnie transmitowane przez szereg pośredniczących urządzeń sieciowych do urządzenia docelowego, a następnie poprawnie odebrane i zinterpretowane. Nad procesem tworzenia protokołów czuwają specjalnie do tego celu powołane organizacje międzynarodowe: Institute of Electrical and Electronic Engineers (IEEE), American National Standards Institute (ANSI), Telecommunications Industry Association (TIA), Electronic Industries Alliance (EIA), International Telecommunications Union (ITU, dawny Comité Consultatif International Téléphonique et Télégraphique (CCITT)). </a:t>
            </a:r>
          </a:p>
          <a:p>
            <a:pPr eaLnBrk="1" hangingPunct="1">
              <a:lnSpc>
                <a:spcPct val="80000"/>
              </a:lnSpc>
            </a:pPr>
            <a:endParaRPr lang="pl-PL" sz="1700" smtClean="0"/>
          </a:p>
        </p:txBody>
      </p:sp>
      <p:pic>
        <p:nvPicPr>
          <p:cNvPr id="327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06488"/>
            <a:ext cx="3168650" cy="297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4CDB8257-E8BC-4CE2-BADA-90976240A3B4}" type="slidenum">
              <a:rPr lang="en-GB" sz="1400" b="0" smtClean="0">
                <a:solidFill>
                  <a:schemeClr val="tx1"/>
                </a:solidFill>
              </a:rPr>
              <a:pPr eaLnBrk="1" hangingPunct="1"/>
              <a:t>32</a:t>
            </a:fld>
            <a:endParaRPr lang="en-GB" sz="1400" b="0" smtClean="0">
              <a:solidFill>
                <a:schemeClr val="tx1"/>
              </a:solidFill>
            </a:endParaRPr>
          </a:p>
        </p:txBody>
      </p:sp>
      <p:sp>
        <p:nvSpPr>
          <p:cNvPr id="33795" name="Rectangle 2"/>
          <p:cNvSpPr>
            <a:spLocks noGrp="1" noChangeArrowheads="1"/>
          </p:cNvSpPr>
          <p:nvPr>
            <p:ph type="title"/>
          </p:nvPr>
        </p:nvSpPr>
        <p:spPr/>
        <p:txBody>
          <a:bodyPr/>
          <a:lstStyle/>
          <a:p>
            <a:pPr eaLnBrk="1" hangingPunct="1"/>
            <a:r>
              <a:rPr lang="pl-PL" smtClean="0"/>
              <a:t>Model TCP/IP</a:t>
            </a:r>
            <a:endParaRPr lang="en-GB" smtClean="0"/>
          </a:p>
        </p:txBody>
      </p:sp>
      <p:sp>
        <p:nvSpPr>
          <p:cNvPr id="33796" name="Rectangle 3"/>
          <p:cNvSpPr>
            <a:spLocks noGrp="1" noChangeArrowheads="1"/>
          </p:cNvSpPr>
          <p:nvPr>
            <p:ph type="body" idx="1"/>
          </p:nvPr>
        </p:nvSpPr>
        <p:spPr>
          <a:xfrm>
            <a:off x="2484438" y="1600200"/>
            <a:ext cx="6202362" cy="4997450"/>
          </a:xfrm>
        </p:spPr>
        <p:txBody>
          <a:bodyPr/>
          <a:lstStyle/>
          <a:p>
            <a:pPr eaLnBrk="1" hangingPunct="1">
              <a:lnSpc>
                <a:spcPct val="80000"/>
              </a:lnSpc>
              <a:buFontTx/>
              <a:buNone/>
            </a:pPr>
            <a:r>
              <a:rPr lang="pl-PL" sz="2000" smtClean="0"/>
              <a:t>	Zadaniem modelu odniesienia ISO/OSI było uporządkowanie i ujednolicenie procesów związanych z komunikacją w sieci: budowa sieci, działanie sieci, zarządzanie siecią. Ze względów praktycznych (stan rozwoju technologii, konkurencja między producentami, preferencje użytkowników, sytuacja polityczna) zaproponowane wraz z modelem ISO/OSI rozwiązania nie przyjęły się, poza samym modelem odniesienia. Weryfikacji rozwiązań dokonał „rynek”. Można zaryzykować stwierdzenie, że momentem decydującym było opracowanie rodziny protokołów TCP/IP, zaimplementowanie ich w sieci ARPANET oraz w systemach UNIX’owych. Z czasem, w celu zachowania jednolitego modelu komunikacji w całym Internecie rodzina protokołów TCP/IP stała się także podstawowym standardem wykorzystywanym w sieciach lokalnych. </a:t>
            </a:r>
          </a:p>
        </p:txBody>
      </p:sp>
      <p:pic>
        <p:nvPicPr>
          <p:cNvPr id="337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84313"/>
            <a:ext cx="2179638" cy="376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D1AB97AF-B555-4C6E-87C3-B9287DCB490D}" type="slidenum">
              <a:rPr lang="en-GB" sz="1400" b="0" smtClean="0">
                <a:solidFill>
                  <a:schemeClr val="tx1"/>
                </a:solidFill>
              </a:rPr>
              <a:pPr eaLnBrk="1" hangingPunct="1"/>
              <a:t>33</a:t>
            </a:fld>
            <a:endParaRPr lang="en-GB" sz="1400" b="0" smtClean="0">
              <a:solidFill>
                <a:schemeClr val="tx1"/>
              </a:solidFill>
            </a:endParaRPr>
          </a:p>
        </p:txBody>
      </p:sp>
      <p:sp>
        <p:nvSpPr>
          <p:cNvPr id="34819" name="Rectangle 2"/>
          <p:cNvSpPr>
            <a:spLocks noGrp="1" noChangeArrowheads="1"/>
          </p:cNvSpPr>
          <p:nvPr>
            <p:ph type="title"/>
          </p:nvPr>
        </p:nvSpPr>
        <p:spPr/>
        <p:txBody>
          <a:bodyPr/>
          <a:lstStyle/>
          <a:p>
            <a:pPr eaLnBrk="1" hangingPunct="1"/>
            <a:r>
              <a:rPr lang="pl-PL" smtClean="0"/>
              <a:t>TCP/IP vs. ISO/OSI 1</a:t>
            </a:r>
            <a:endParaRPr lang="en-GB" smtClean="0"/>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700213"/>
            <a:ext cx="6264275" cy="426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18EAA6BD-DE1A-4490-8205-BDEDD2393929}" type="slidenum">
              <a:rPr lang="en-GB" sz="1400" b="0" smtClean="0">
                <a:solidFill>
                  <a:schemeClr val="tx1"/>
                </a:solidFill>
              </a:rPr>
              <a:pPr eaLnBrk="1" hangingPunct="1"/>
              <a:t>34</a:t>
            </a:fld>
            <a:endParaRPr lang="en-GB" sz="1400" b="0" smtClean="0">
              <a:solidFill>
                <a:schemeClr val="tx1"/>
              </a:solidFill>
            </a:endParaRPr>
          </a:p>
        </p:txBody>
      </p:sp>
      <p:sp>
        <p:nvSpPr>
          <p:cNvPr id="35843" name="Rectangle 2"/>
          <p:cNvSpPr>
            <a:spLocks noGrp="1" noChangeArrowheads="1"/>
          </p:cNvSpPr>
          <p:nvPr>
            <p:ph type="title"/>
          </p:nvPr>
        </p:nvSpPr>
        <p:spPr/>
        <p:txBody>
          <a:bodyPr/>
          <a:lstStyle/>
          <a:p>
            <a:pPr eaLnBrk="1" hangingPunct="1"/>
            <a:r>
              <a:rPr lang="pl-PL" smtClean="0"/>
              <a:t>TCP/IP vs. ISO/OSI</a:t>
            </a:r>
            <a:endParaRPr lang="en-GB" smtClean="0"/>
          </a:p>
        </p:txBody>
      </p:sp>
      <p:sp>
        <p:nvSpPr>
          <p:cNvPr id="35844" name="Rectangle 3"/>
          <p:cNvSpPr>
            <a:spLocks noGrp="1" noChangeArrowheads="1"/>
          </p:cNvSpPr>
          <p:nvPr>
            <p:ph type="body" idx="1"/>
          </p:nvPr>
        </p:nvSpPr>
        <p:spPr>
          <a:xfrm>
            <a:off x="323850" y="1196975"/>
            <a:ext cx="8569325" cy="5400675"/>
          </a:xfrm>
        </p:spPr>
        <p:txBody>
          <a:bodyPr/>
          <a:lstStyle/>
          <a:p>
            <a:pPr eaLnBrk="1" hangingPunct="1">
              <a:lnSpc>
                <a:spcPct val="80000"/>
              </a:lnSpc>
            </a:pPr>
            <a:r>
              <a:rPr lang="pl-PL" sz="2000" smtClean="0"/>
              <a:t>Model TCP/IP składa się z czterech warstw: </a:t>
            </a:r>
          </a:p>
          <a:p>
            <a:pPr lvl="1" eaLnBrk="1" hangingPunct="1">
              <a:lnSpc>
                <a:spcPct val="80000"/>
              </a:lnSpc>
            </a:pPr>
            <a:r>
              <a:rPr lang="pl-PL" sz="1800" smtClean="0"/>
              <a:t>warstwy dostępu do sieci, </a:t>
            </a:r>
          </a:p>
          <a:p>
            <a:pPr lvl="1" eaLnBrk="1" hangingPunct="1">
              <a:lnSpc>
                <a:spcPct val="80000"/>
              </a:lnSpc>
            </a:pPr>
            <a:r>
              <a:rPr lang="pl-PL" sz="1800" smtClean="0"/>
              <a:t>warstwy internetu, </a:t>
            </a:r>
          </a:p>
          <a:p>
            <a:pPr lvl="1" eaLnBrk="1" hangingPunct="1">
              <a:lnSpc>
                <a:spcPct val="80000"/>
              </a:lnSpc>
            </a:pPr>
            <a:r>
              <a:rPr lang="pl-PL" sz="1800" smtClean="0"/>
              <a:t>warstwy transportowej, </a:t>
            </a:r>
          </a:p>
          <a:p>
            <a:pPr lvl="1" eaLnBrk="1" hangingPunct="1">
              <a:lnSpc>
                <a:spcPct val="80000"/>
              </a:lnSpc>
            </a:pPr>
            <a:r>
              <a:rPr lang="pl-PL" sz="1800" smtClean="0"/>
              <a:t>warstwy aplikacji. </a:t>
            </a:r>
          </a:p>
          <a:p>
            <a:pPr eaLnBrk="1" hangingPunct="1">
              <a:lnSpc>
                <a:spcPct val="80000"/>
              </a:lnSpc>
            </a:pPr>
            <a:r>
              <a:rPr lang="pl-PL" sz="2000" smtClean="0"/>
              <a:t>Ze względu na dużą różnorodność rozwiązań w zakresie fizycznej konstrukcji sieci, jaka istniała w chwili opracowywania, model TCP/IP zapewnia interfejs do warstwy dostępu do sieci traktując ją jako monolit. Warstwa ta odpowiada dwóm najniższym warstwom, fizycznej oraz łącza danych modelu ISO/OSI. </a:t>
            </a:r>
          </a:p>
          <a:p>
            <a:pPr eaLnBrk="1" hangingPunct="1">
              <a:lnSpc>
                <a:spcPct val="80000"/>
              </a:lnSpc>
            </a:pPr>
            <a:r>
              <a:rPr lang="pl-PL" sz="2000" smtClean="0"/>
              <a:t>Warstwa internetu odpowiada warstwie sieci w pełnym zakresie funkcjonalności. Warstwa transportowa modelu TCP/IP realizuje te same zadania, co warstwa transportowa modelu ISO/OSI oraz dodatkowo zajmuje się podstawowymi aspektami związanymi z zarządzaniem sesjami aplikacyjnymi.</a:t>
            </a:r>
          </a:p>
          <a:p>
            <a:pPr eaLnBrk="1" hangingPunct="1">
              <a:lnSpc>
                <a:spcPct val="80000"/>
              </a:lnSpc>
            </a:pPr>
            <a:r>
              <a:rPr lang="pl-PL" sz="2000" smtClean="0"/>
              <a:t>Pozostałe zadania warstwy sesji modelu ISO/OSI oraz zadania warstwy prezentacji i aplikacji zostały umieszczone w modelu TCP/IP w warstwie aplikacji. Obecnie rodzina protokołów TCP/IP jest podstawowym modelem komunikacji w Internecie i zdecydowanej większości lokalnych sieci komputerowych nie podpiętych do Internetu. </a:t>
            </a:r>
          </a:p>
          <a:p>
            <a:pPr eaLnBrk="1" hangingPunct="1">
              <a:lnSpc>
                <a:spcPct val="80000"/>
              </a:lnSpc>
            </a:pPr>
            <a:endParaRPr lang="pl-PL" sz="200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DE0F056E-CFAE-4D35-A6D3-786393A95C2C}" type="slidenum">
              <a:rPr lang="en-GB" sz="1400" b="0" smtClean="0">
                <a:solidFill>
                  <a:schemeClr val="tx1"/>
                </a:solidFill>
              </a:rPr>
              <a:pPr eaLnBrk="1" hangingPunct="1"/>
              <a:t>35</a:t>
            </a:fld>
            <a:endParaRPr lang="en-GB" sz="1400" b="0" smtClean="0">
              <a:solidFill>
                <a:schemeClr val="tx1"/>
              </a:solidFill>
            </a:endParaRPr>
          </a:p>
        </p:txBody>
      </p:sp>
      <p:sp>
        <p:nvSpPr>
          <p:cNvPr id="36867" name="Rectangle 4"/>
          <p:cNvSpPr>
            <a:spLocks noGrp="1" noChangeArrowheads="1"/>
          </p:cNvSpPr>
          <p:nvPr>
            <p:ph type="ctrTitle"/>
          </p:nvPr>
        </p:nvSpPr>
        <p:spPr/>
        <p:txBody>
          <a:bodyPr/>
          <a:lstStyle/>
          <a:p>
            <a:pPr eaLnBrk="1" hangingPunct="1"/>
            <a:r>
              <a:rPr lang="pl-PL" smtClean="0"/>
              <a:t>Media</a:t>
            </a:r>
            <a:endParaRPr lang="en-GB" smtClean="0"/>
          </a:p>
        </p:txBody>
      </p:sp>
      <p:sp>
        <p:nvSpPr>
          <p:cNvPr id="36868" name="Rectangle 5"/>
          <p:cNvSpPr>
            <a:spLocks noGrp="1" noChangeArrowheads="1"/>
          </p:cNvSpPr>
          <p:nvPr>
            <p:ph type="subTitle" idx="1"/>
          </p:nvPr>
        </p:nvSpPr>
        <p:spPr/>
        <p:txBody>
          <a:bodyPr/>
          <a:lstStyle/>
          <a:p>
            <a:pPr eaLnBrk="1" hangingPunct="1"/>
            <a:endParaRPr lang="pl-PL"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745E4F6F-D281-42D6-9576-F113F53A419D}" type="slidenum">
              <a:rPr lang="en-GB" sz="1400" b="0" smtClean="0">
                <a:solidFill>
                  <a:schemeClr val="tx1"/>
                </a:solidFill>
              </a:rPr>
              <a:pPr eaLnBrk="1" hangingPunct="1"/>
              <a:t>36</a:t>
            </a:fld>
            <a:endParaRPr lang="en-GB" sz="1400" b="0" smtClean="0">
              <a:solidFill>
                <a:schemeClr val="tx1"/>
              </a:solidFill>
            </a:endParaRPr>
          </a:p>
        </p:txBody>
      </p:sp>
      <p:pic>
        <p:nvPicPr>
          <p:cNvPr id="3789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908050"/>
            <a:ext cx="59436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Rectangle 2"/>
          <p:cNvSpPr>
            <a:spLocks noGrp="1" noChangeArrowheads="1"/>
          </p:cNvSpPr>
          <p:nvPr>
            <p:ph type="title"/>
          </p:nvPr>
        </p:nvSpPr>
        <p:spPr/>
        <p:txBody>
          <a:bodyPr/>
          <a:lstStyle/>
          <a:p>
            <a:pPr eaLnBrk="1" hangingPunct="1"/>
            <a:r>
              <a:rPr lang="pl-PL" smtClean="0"/>
              <a:t>Media – skrętka nieekranowana </a:t>
            </a:r>
            <a:endParaRPr lang="en-GB" smtClean="0"/>
          </a:p>
        </p:txBody>
      </p:sp>
      <p:sp>
        <p:nvSpPr>
          <p:cNvPr id="37893" name="Rectangle 3"/>
          <p:cNvSpPr>
            <a:spLocks noGrp="1" noChangeArrowheads="1"/>
          </p:cNvSpPr>
          <p:nvPr>
            <p:ph type="body" idx="1"/>
          </p:nvPr>
        </p:nvSpPr>
        <p:spPr>
          <a:xfrm>
            <a:off x="457200" y="3035300"/>
            <a:ext cx="8229600" cy="3417888"/>
          </a:xfrm>
        </p:spPr>
        <p:txBody>
          <a:bodyPr/>
          <a:lstStyle/>
          <a:p>
            <a:pPr eaLnBrk="1" hangingPunct="1">
              <a:lnSpc>
                <a:spcPct val="80000"/>
              </a:lnSpc>
            </a:pPr>
            <a:r>
              <a:rPr lang="pl-PL" sz="1800" smtClean="0"/>
              <a:t>UTP (ang. Unshielded Twisted Pair) – skrętka nieekranowana – skrętka wykonana z dwóch przewodów, ze zmiennym splotem (zwykle 1 zwój na 6-10 cm), co chroni transmisję przed oddziaływaniem otoczenia. Skrętka nieekranowana UTP jest powszechnie stosowana w sieciach telefonicznych (jedna, dwie lub cztery pary) i w kablach komputerowych (cztery skrętki w kablu). Zwykle poszczególne skrętki w kablu mają odmienny skręt w celu minimalizacji przesłuchów zbliżnych NEXT i zdalnych FEXT. Ich przydatność do transmisji cyfrowych określają kategorie, a przydatność do aplikacji - klasy kabli miedzianych. Przy przesyłaniu sygnałów cyfrowych za pomocą skrętek UTP (cztery pary) uzyskuje się standardowa przepływności do 100 Mb/s (kat. 5), oraz 1 Gb/s w technologii Gigabit Ethernet. Dla przesyłania sygnałów w sieciach komputerowych konieczne są skrętki kategorii 3 (10 Mb/s) i kategorii 5 (100 Mb/s), przy czym powszechnie stosuje się tylko tą ostatnią.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F50A2BF5-96CE-4F98-88FD-CF643EDC782D}" type="slidenum">
              <a:rPr lang="en-GB" sz="1400" b="0" smtClean="0">
                <a:solidFill>
                  <a:schemeClr val="tx1"/>
                </a:solidFill>
              </a:rPr>
              <a:pPr eaLnBrk="1" hangingPunct="1"/>
              <a:t>37</a:t>
            </a:fld>
            <a:endParaRPr lang="en-GB" sz="1400" b="0" smtClean="0">
              <a:solidFill>
                <a:schemeClr val="tx1"/>
              </a:solidFill>
            </a:endParaRPr>
          </a:p>
        </p:txBody>
      </p:sp>
      <p:sp>
        <p:nvSpPr>
          <p:cNvPr id="38915" name="Rectangle 2"/>
          <p:cNvSpPr>
            <a:spLocks noGrp="1" noChangeArrowheads="1"/>
          </p:cNvSpPr>
          <p:nvPr>
            <p:ph type="title"/>
          </p:nvPr>
        </p:nvSpPr>
        <p:spPr>
          <a:xfrm>
            <a:off x="457200" y="260350"/>
            <a:ext cx="8229600" cy="508000"/>
          </a:xfrm>
        </p:spPr>
        <p:txBody>
          <a:bodyPr/>
          <a:lstStyle/>
          <a:p>
            <a:pPr eaLnBrk="1" hangingPunct="1"/>
            <a:r>
              <a:rPr lang="pl-PL" sz="3200" smtClean="0"/>
              <a:t>Kategorie kabli</a:t>
            </a:r>
            <a:endParaRPr lang="en-GB" sz="3200" smtClean="0"/>
          </a:p>
        </p:txBody>
      </p:sp>
      <p:sp>
        <p:nvSpPr>
          <p:cNvPr id="38916" name="Rectangle 3"/>
          <p:cNvSpPr>
            <a:spLocks noGrp="1" noChangeArrowheads="1"/>
          </p:cNvSpPr>
          <p:nvPr>
            <p:ph type="body" idx="1"/>
          </p:nvPr>
        </p:nvSpPr>
        <p:spPr>
          <a:xfrm>
            <a:off x="250825" y="836613"/>
            <a:ext cx="8642350" cy="5832475"/>
          </a:xfrm>
        </p:spPr>
        <p:txBody>
          <a:bodyPr/>
          <a:lstStyle/>
          <a:p>
            <a:pPr eaLnBrk="1" hangingPunct="1">
              <a:lnSpc>
                <a:spcPct val="80000"/>
              </a:lnSpc>
            </a:pPr>
            <a:r>
              <a:rPr lang="pl-PL" sz="2000" smtClean="0"/>
              <a:t>Kategorie kabli miedzianych zostały ujęte w specyfikacji EIA/TIA w kilka grup, w których przydatność do transmisji określa się w MHz:</a:t>
            </a:r>
          </a:p>
          <a:p>
            <a:pPr lvl="1" eaLnBrk="1" hangingPunct="1">
              <a:lnSpc>
                <a:spcPct val="80000"/>
              </a:lnSpc>
            </a:pPr>
            <a:r>
              <a:rPr lang="pl-PL" sz="1800" smtClean="0"/>
              <a:t> kategoria 1 – tradycyjna nieekranowana skrętka telefoniczna przeznaczona do przesyłania głosu, nie przystosowana do transmisji danych </a:t>
            </a:r>
          </a:p>
          <a:p>
            <a:pPr lvl="1" eaLnBrk="1" hangingPunct="1">
              <a:lnSpc>
                <a:spcPct val="80000"/>
              </a:lnSpc>
            </a:pPr>
            <a:r>
              <a:rPr lang="pl-PL" sz="1800" smtClean="0"/>
              <a:t>kategoria 2 – nieekranowana skrętka, szybkość transmisji do 4 MHz. Kabel ma 2 pary skręconych przewodów </a:t>
            </a:r>
          </a:p>
          <a:p>
            <a:pPr lvl="1" eaLnBrk="1" hangingPunct="1">
              <a:lnSpc>
                <a:spcPct val="80000"/>
              </a:lnSpc>
            </a:pPr>
            <a:r>
              <a:rPr lang="pl-PL" sz="1800" b="1" smtClean="0"/>
              <a:t>kategoria 3</a:t>
            </a:r>
            <a:r>
              <a:rPr lang="pl-PL" sz="1800" smtClean="0"/>
              <a:t> – skrętka o szybkości transmisji do 10 MHz, stos. w sieciach Token Ring (4 Mb/s) oraz Ethernet 10Base-T (10 Mb/s). Kabel zawiera 4 pary skręconych przewodów </a:t>
            </a:r>
          </a:p>
          <a:p>
            <a:pPr lvl="1" eaLnBrk="1" hangingPunct="1">
              <a:lnSpc>
                <a:spcPct val="80000"/>
              </a:lnSpc>
            </a:pPr>
            <a:r>
              <a:rPr lang="pl-PL" sz="1800" smtClean="0"/>
              <a:t>kategoria 4 – skrętka działająca z szybkością do 16 MHz. Kabel zbudowany jest z czterech par przewodów</a:t>
            </a:r>
          </a:p>
          <a:p>
            <a:pPr lvl="1" eaLnBrk="1" hangingPunct="1">
              <a:lnSpc>
                <a:spcPct val="80000"/>
              </a:lnSpc>
            </a:pPr>
            <a:r>
              <a:rPr lang="pl-PL" sz="1800" b="1" smtClean="0"/>
              <a:t>kategoria 5</a:t>
            </a:r>
            <a:r>
              <a:rPr lang="pl-PL" sz="1800" smtClean="0"/>
              <a:t> – skrętka z dopasowaniem rezystancyjnym pozwalająca na transmisję danych z szybkością 100 MHz pod warunkiem poprawnej instalacji kabla (zgodnie z wymaganiami okablowania strukturalnego) na odległość do 100 m </a:t>
            </a:r>
          </a:p>
          <a:p>
            <a:pPr lvl="1" eaLnBrk="1" hangingPunct="1">
              <a:lnSpc>
                <a:spcPct val="80000"/>
              </a:lnSpc>
            </a:pPr>
            <a:r>
              <a:rPr lang="pl-PL" sz="1800" b="1" smtClean="0"/>
              <a:t>kategoria 5e</a:t>
            </a:r>
            <a:r>
              <a:rPr lang="pl-PL" sz="1800" smtClean="0"/>
              <a:t> – (enchanced) – ulepszona wersja kabla kategorii 5. Jest zalecana do stosowana w przypadku nowych instalacji </a:t>
            </a:r>
          </a:p>
          <a:p>
            <a:pPr lvl="1" eaLnBrk="1" hangingPunct="1">
              <a:lnSpc>
                <a:spcPct val="80000"/>
              </a:lnSpc>
            </a:pPr>
            <a:r>
              <a:rPr lang="pl-PL" sz="1800" smtClean="0"/>
              <a:t>kategoria 6 – skrętka umożliwiająca transmisję z częstotliwością do 200 MHz. </a:t>
            </a:r>
          </a:p>
          <a:p>
            <a:pPr lvl="1" eaLnBrk="1" hangingPunct="1">
              <a:lnSpc>
                <a:spcPct val="80000"/>
              </a:lnSpc>
            </a:pPr>
            <a:r>
              <a:rPr lang="pl-PL" sz="1800" smtClean="0"/>
              <a:t>kategoria 7 – kabel o przepływności do 600 MHz. Będzie wymagać już stosowania nowego typu złączy w miejsce RJ-45 oraz kabli każdą parą ekranowaną oddzielnie.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7496ED83-1E9B-4EE4-82F7-67417B40BED3}" type="slidenum">
              <a:rPr lang="en-GB" sz="1400" b="0" smtClean="0">
                <a:solidFill>
                  <a:schemeClr val="tx1"/>
                </a:solidFill>
              </a:rPr>
              <a:pPr eaLnBrk="1" hangingPunct="1"/>
              <a:t>38</a:t>
            </a:fld>
            <a:endParaRPr lang="en-GB" sz="1400" b="0" smtClean="0">
              <a:solidFill>
                <a:schemeClr val="tx1"/>
              </a:solidFill>
            </a:endParaRPr>
          </a:p>
        </p:txBody>
      </p:sp>
      <p:sp>
        <p:nvSpPr>
          <p:cNvPr id="39939" name="Rectangle 2"/>
          <p:cNvSpPr>
            <a:spLocks noGrp="1" noChangeArrowheads="1"/>
          </p:cNvSpPr>
          <p:nvPr>
            <p:ph type="title"/>
          </p:nvPr>
        </p:nvSpPr>
        <p:spPr>
          <a:xfrm>
            <a:off x="468313" y="260350"/>
            <a:ext cx="6059487" cy="850900"/>
          </a:xfrm>
        </p:spPr>
        <p:txBody>
          <a:bodyPr/>
          <a:lstStyle/>
          <a:p>
            <a:pPr algn="l" eaLnBrk="1" hangingPunct="1"/>
            <a:r>
              <a:rPr lang="pl-PL" sz="3600" smtClean="0"/>
              <a:t>Sieci oparte na kablu UTP</a:t>
            </a:r>
            <a:endParaRPr lang="en-GB" sz="3600" smtClean="0"/>
          </a:p>
        </p:txBody>
      </p:sp>
      <p:sp>
        <p:nvSpPr>
          <p:cNvPr id="39940" name="Rectangle 3"/>
          <p:cNvSpPr>
            <a:spLocks noGrp="1" noChangeArrowheads="1"/>
          </p:cNvSpPr>
          <p:nvPr>
            <p:ph type="body" idx="1"/>
          </p:nvPr>
        </p:nvSpPr>
        <p:spPr>
          <a:xfrm>
            <a:off x="384175" y="1196975"/>
            <a:ext cx="8291513" cy="5329238"/>
          </a:xfrm>
        </p:spPr>
        <p:txBody>
          <a:bodyPr/>
          <a:lstStyle/>
          <a:p>
            <a:pPr eaLnBrk="1" hangingPunct="1">
              <a:lnSpc>
                <a:spcPct val="80000"/>
              </a:lnSpc>
            </a:pPr>
            <a:r>
              <a:rPr lang="pl-PL" sz="1600" smtClean="0"/>
              <a:t>Zalety sieci UTP</a:t>
            </a:r>
          </a:p>
          <a:p>
            <a:pPr lvl="1" eaLnBrk="1" hangingPunct="1">
              <a:lnSpc>
                <a:spcPct val="80000"/>
              </a:lnSpc>
            </a:pPr>
            <a:r>
              <a:rPr lang="pl-PL" sz="1600" smtClean="0"/>
              <a:t> Posiada bardzo korzystny stosunek możliwości do ceny. Jest prosta w montażu. Charakteryzuje się dużą przepustowością - do 1000Mb/s. </a:t>
            </a:r>
          </a:p>
          <a:p>
            <a:pPr lvl="1" eaLnBrk="1" hangingPunct="1">
              <a:lnSpc>
                <a:spcPct val="80000"/>
              </a:lnSpc>
            </a:pPr>
            <a:r>
              <a:rPr lang="pl-PL" sz="1600" smtClean="0"/>
              <a:t>Łatwa diagnoza usterki. Daje duże możliwości rozbudowy (modularna budowa). Awaria kabla w jednym miejscu nie unieruchamia całej sieci. </a:t>
            </a:r>
          </a:p>
          <a:p>
            <a:pPr eaLnBrk="1" hangingPunct="1">
              <a:lnSpc>
                <a:spcPct val="80000"/>
              </a:lnSpc>
            </a:pPr>
            <a:r>
              <a:rPr lang="pl-PL" sz="1600" smtClean="0"/>
              <a:t>Wady sieci UTP </a:t>
            </a:r>
          </a:p>
          <a:p>
            <a:pPr lvl="1" eaLnBrk="1" hangingPunct="1">
              <a:lnSpc>
                <a:spcPct val="80000"/>
              </a:lnSpc>
            </a:pPr>
            <a:r>
              <a:rPr lang="pl-PL" sz="1600" smtClean="0"/>
              <a:t>Jest nieco droższa niż sieć BNC. </a:t>
            </a:r>
          </a:p>
          <a:p>
            <a:pPr lvl="1" eaLnBrk="1" hangingPunct="1">
              <a:lnSpc>
                <a:spcPct val="80000"/>
              </a:lnSpc>
            </a:pPr>
            <a:r>
              <a:rPr lang="pl-PL" sz="1600" smtClean="0"/>
              <a:t>Konieczność zakupu HUB-a. </a:t>
            </a:r>
          </a:p>
          <a:p>
            <a:pPr lvl="1" eaLnBrk="1" hangingPunct="1">
              <a:lnSpc>
                <a:spcPct val="80000"/>
              </a:lnSpc>
            </a:pPr>
            <a:r>
              <a:rPr lang="pl-PL" sz="1600" smtClean="0"/>
              <a:t>Mała odporność na zakłócenia środowiska (w wersji nie ekranowanej, nie dotyczy FTP i STP). </a:t>
            </a:r>
          </a:p>
          <a:p>
            <a:pPr lvl="1" eaLnBrk="1" hangingPunct="1">
              <a:lnSpc>
                <a:spcPct val="80000"/>
              </a:lnSpc>
            </a:pPr>
            <a:r>
              <a:rPr lang="pl-PL" sz="1600" smtClean="0"/>
              <a:t>Niska odporność na uszkodzenia mechaniczne. </a:t>
            </a:r>
          </a:p>
          <a:p>
            <a:pPr lvl="1" eaLnBrk="1" hangingPunct="1">
              <a:lnSpc>
                <a:spcPct val="80000"/>
              </a:lnSpc>
            </a:pPr>
            <a:r>
              <a:rPr lang="pl-PL" sz="1600" smtClean="0"/>
              <a:t>Maksymalna odległość od koncentratora wynosi jedyne 100m. </a:t>
            </a:r>
          </a:p>
          <a:p>
            <a:pPr eaLnBrk="1" hangingPunct="1">
              <a:lnSpc>
                <a:spcPct val="80000"/>
              </a:lnSpc>
            </a:pPr>
            <a:r>
              <a:rPr lang="pl-PL" sz="1600" smtClean="0"/>
              <a:t>Dwa najczęściej stosowane standardy sieci UTP: </a:t>
            </a:r>
          </a:p>
          <a:p>
            <a:pPr lvl="1" eaLnBrk="1" hangingPunct="1">
              <a:lnSpc>
                <a:spcPct val="80000"/>
              </a:lnSpc>
            </a:pPr>
            <a:r>
              <a:rPr lang="pl-PL" sz="1600" smtClean="0"/>
              <a:t>10 Base-T - Najpopularniejszy obecnie standard. Opiera się on na topologii gwiazdy, do łączenia komputerów używa się nie ekranowanego kabla skręcanego (podobny do kabla telefonicznego) kategorii CAT-3 firmy IBM (lub kompatybilnego DIV firmy AT&amp;T). Maksymalna długość kabla w jakichkolwiek połączeniach wynosi 100m. Jako złącznika używa się ośmiopozycyjne wtyczki RJ-45, nie mylić z telefoniczną RJ-11. Maksymalna osiągalna przepustowość sieci mieści się w granicach 10Mb/s. </a:t>
            </a:r>
          </a:p>
          <a:p>
            <a:pPr lvl="1" eaLnBrk="1" hangingPunct="1">
              <a:lnSpc>
                <a:spcPct val="80000"/>
              </a:lnSpc>
            </a:pPr>
            <a:r>
              <a:rPr lang="pl-PL" sz="1600" smtClean="0"/>
              <a:t>100Base-TX Jest to szybsza modyfikacja wyżej wymienionego standardu. Łatwo wywnioskować iż różni się maksymalną przepustowością sieci, w tym przypadku jest to 100Mb/s. Aby sieć mogła pracować z taką szybkością należy zastosować lepsze kable CAT-5 oraz HUB-y i karty sieciowe umożliwiające pracę z opisywanym standardem. </a:t>
            </a:r>
          </a:p>
        </p:txBody>
      </p:sp>
      <p:pic>
        <p:nvPicPr>
          <p:cNvPr id="3994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115888"/>
            <a:ext cx="1657350" cy="12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959B6E70-EED7-48C5-8F9D-7BEAA2C03020}" type="slidenum">
              <a:rPr lang="en-GB" sz="1400" b="0" smtClean="0">
                <a:solidFill>
                  <a:schemeClr val="tx1"/>
                </a:solidFill>
              </a:rPr>
              <a:pPr eaLnBrk="1" hangingPunct="1"/>
              <a:t>39</a:t>
            </a:fld>
            <a:endParaRPr lang="en-GB" sz="1400" b="0" smtClean="0">
              <a:solidFill>
                <a:schemeClr val="tx1"/>
              </a:solidFill>
            </a:endParaRPr>
          </a:p>
        </p:txBody>
      </p:sp>
      <p:sp>
        <p:nvSpPr>
          <p:cNvPr id="40963" name="Rectangle 2"/>
          <p:cNvSpPr>
            <a:spLocks noGrp="1" noChangeArrowheads="1"/>
          </p:cNvSpPr>
          <p:nvPr>
            <p:ph type="title"/>
          </p:nvPr>
        </p:nvSpPr>
        <p:spPr/>
        <p:txBody>
          <a:bodyPr/>
          <a:lstStyle/>
          <a:p>
            <a:pPr eaLnBrk="1" hangingPunct="1"/>
            <a:r>
              <a:rPr lang="pl-PL" smtClean="0"/>
              <a:t>Wtyk RJ-45</a:t>
            </a:r>
            <a:endParaRPr lang="en-GB" smtClean="0"/>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276475"/>
            <a:ext cx="2951162" cy="277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133600"/>
            <a:ext cx="3617913"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1F3D3007-A7DC-44E3-B9FB-CF64C0C376A9}" type="slidenum">
              <a:rPr lang="en-GB" sz="1400" b="0" smtClean="0">
                <a:solidFill>
                  <a:schemeClr val="tx1"/>
                </a:solidFill>
              </a:rPr>
              <a:pPr eaLnBrk="1" hangingPunct="1"/>
              <a:t>4</a:t>
            </a:fld>
            <a:endParaRPr lang="en-GB" sz="1400" b="0" smtClean="0">
              <a:solidFill>
                <a:schemeClr val="tx1"/>
              </a:solidFill>
            </a:endParaRPr>
          </a:p>
        </p:txBody>
      </p:sp>
      <p:sp>
        <p:nvSpPr>
          <p:cNvPr id="5123" name="Rectangle 2"/>
          <p:cNvSpPr>
            <a:spLocks noGrp="1" noChangeArrowheads="1"/>
          </p:cNvSpPr>
          <p:nvPr>
            <p:ph type="title"/>
          </p:nvPr>
        </p:nvSpPr>
        <p:spPr/>
        <p:txBody>
          <a:bodyPr/>
          <a:lstStyle/>
          <a:p>
            <a:pPr eaLnBrk="1" hangingPunct="1"/>
            <a:r>
              <a:rPr lang="pl-PL" sz="4000" smtClean="0"/>
              <a:t>Definicja i typy sieci kompuerowych</a:t>
            </a:r>
            <a:endParaRPr lang="en-GB" sz="4000" smtClean="0"/>
          </a:p>
        </p:txBody>
      </p:sp>
      <p:sp>
        <p:nvSpPr>
          <p:cNvPr id="5124" name="Rectangle 3"/>
          <p:cNvSpPr>
            <a:spLocks noGrp="1" noChangeArrowheads="1"/>
          </p:cNvSpPr>
          <p:nvPr>
            <p:ph type="body" idx="1"/>
          </p:nvPr>
        </p:nvSpPr>
        <p:spPr/>
        <p:txBody>
          <a:bodyPr/>
          <a:lstStyle/>
          <a:p>
            <a:pPr eaLnBrk="1" hangingPunct="1"/>
            <a:r>
              <a:rPr lang="en-GB" sz="2800" smtClean="0"/>
              <a:t>Sieć komputerowa to medium umożliwiające połączenie dwóch lub więcej komputerów w celu wzajemnego komunikowania się. </a:t>
            </a:r>
            <a:endParaRPr lang="pl-PL" sz="2800" smtClean="0"/>
          </a:p>
          <a:p>
            <a:pPr eaLnBrk="1" hangingPunct="1"/>
            <a:r>
              <a:rPr lang="pl-PL" sz="2800" smtClean="0"/>
              <a:t>Typy sieci:</a:t>
            </a:r>
          </a:p>
          <a:p>
            <a:pPr lvl="1" eaLnBrk="1" hangingPunct="1"/>
            <a:r>
              <a:rPr lang="pl-PL" sz="2400" smtClean="0"/>
              <a:t>WAN (Wide Area Network)</a:t>
            </a:r>
          </a:p>
          <a:p>
            <a:pPr lvl="1" eaLnBrk="1" hangingPunct="1"/>
            <a:r>
              <a:rPr lang="pl-PL" sz="2400" smtClean="0"/>
              <a:t>LAN (Local Area Network)</a:t>
            </a:r>
          </a:p>
          <a:p>
            <a:pPr lvl="1" eaLnBrk="1" hangingPunct="1"/>
            <a:r>
              <a:rPr lang="pl-PL" sz="2400" smtClean="0"/>
              <a:t>Sieci kampusowe</a:t>
            </a:r>
          </a:p>
          <a:p>
            <a:pPr lvl="1" eaLnBrk="1" hangingPunct="1"/>
            <a:r>
              <a:rPr lang="pl-PL" sz="2400" smtClean="0"/>
              <a:t>MAN (Metropolitan Area Network)</a:t>
            </a:r>
          </a:p>
          <a:p>
            <a:pPr lvl="1" eaLnBrk="1" hangingPunct="1"/>
            <a:r>
              <a:rPr lang="pl-PL" sz="2400" smtClean="0"/>
              <a:t>PAN (Private Area Network) </a:t>
            </a:r>
            <a:endParaRPr lang="en-GB" sz="24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FCAE9D47-8CA7-4A6C-B841-3E643195E147}" type="slidenum">
              <a:rPr lang="en-GB" sz="1400" b="0" smtClean="0">
                <a:solidFill>
                  <a:schemeClr val="tx1"/>
                </a:solidFill>
              </a:rPr>
              <a:pPr eaLnBrk="1" hangingPunct="1"/>
              <a:t>40</a:t>
            </a:fld>
            <a:endParaRPr lang="en-GB" sz="1400" b="0" smtClean="0">
              <a:solidFill>
                <a:schemeClr val="tx1"/>
              </a:solidFill>
            </a:endParaRPr>
          </a:p>
        </p:txBody>
      </p:sp>
      <p:sp>
        <p:nvSpPr>
          <p:cNvPr id="41987" name="Rectangle 2"/>
          <p:cNvSpPr>
            <a:spLocks noGrp="1" noChangeArrowheads="1"/>
          </p:cNvSpPr>
          <p:nvPr>
            <p:ph type="title"/>
          </p:nvPr>
        </p:nvSpPr>
        <p:spPr/>
        <p:txBody>
          <a:bodyPr/>
          <a:lstStyle/>
          <a:p>
            <a:pPr eaLnBrk="1" hangingPunct="1"/>
            <a:r>
              <a:rPr lang="pl-PL" smtClean="0"/>
              <a:t>Typy połączeń przewodów</a:t>
            </a:r>
            <a:endParaRPr lang="en-GB" smtClean="0"/>
          </a:p>
        </p:txBody>
      </p:sp>
      <p:sp>
        <p:nvSpPr>
          <p:cNvPr id="41988" name="Rectangle 3"/>
          <p:cNvSpPr>
            <a:spLocks noGrp="1" noChangeArrowheads="1"/>
          </p:cNvSpPr>
          <p:nvPr>
            <p:ph type="body" idx="1"/>
          </p:nvPr>
        </p:nvSpPr>
        <p:spPr>
          <a:xfrm>
            <a:off x="323850" y="1270000"/>
            <a:ext cx="8424863" cy="5327650"/>
          </a:xfrm>
        </p:spPr>
        <p:txBody>
          <a:bodyPr/>
          <a:lstStyle/>
          <a:p>
            <a:pPr eaLnBrk="1" hangingPunct="1">
              <a:lnSpc>
                <a:spcPct val="80000"/>
              </a:lnSpc>
            </a:pPr>
            <a:r>
              <a:rPr lang="pl-PL" sz="2000" smtClean="0"/>
              <a:t>W sieciach 10Base-T i 100Base-TX stosuje się dwa typy podłączeń końcówek RJ-45: </a:t>
            </a:r>
          </a:p>
          <a:p>
            <a:pPr lvl="1" eaLnBrk="1" hangingPunct="1">
              <a:lnSpc>
                <a:spcPct val="80000"/>
              </a:lnSpc>
            </a:pPr>
            <a:r>
              <a:rPr lang="pl-PL" sz="1800" smtClean="0"/>
              <a:t>Zgodne (proste) - wszystkie żyły wewnątrz przewodu podłączamy do wtyków w następujący sposób: styk pierwszy we wtyczce pierwszej do styku pierwszego we wtyczce drugiej, 2 do 2, 3 do 3, itd. </a:t>
            </a:r>
          </a:p>
          <a:p>
            <a:pPr lvl="1" eaLnBrk="1" hangingPunct="1">
              <a:lnSpc>
                <a:spcPct val="80000"/>
              </a:lnSpc>
            </a:pPr>
            <a:r>
              <a:rPr lang="pl-PL" sz="1800" smtClean="0"/>
              <a:t>Krzyżowe - w tym połączeniu dwie pary wewnętrznych przewodów są zamienione ze sobą (1-3, 2-6). Tak powstały kabel nazywa się cross-over. </a:t>
            </a:r>
          </a:p>
          <a:p>
            <a:pPr eaLnBrk="1" hangingPunct="1">
              <a:lnSpc>
                <a:spcPct val="80000"/>
              </a:lnSpc>
            </a:pPr>
            <a:r>
              <a:rPr lang="pl-PL" sz="2000" smtClean="0"/>
              <a:t>Kable proste (ang. straight-through) stosowane są do łączenia: </a:t>
            </a:r>
          </a:p>
          <a:p>
            <a:pPr lvl="1" eaLnBrk="1" hangingPunct="1">
              <a:lnSpc>
                <a:spcPct val="80000"/>
              </a:lnSpc>
            </a:pPr>
            <a:r>
              <a:rPr lang="pl-PL" sz="1800" smtClean="0">
                <a:hlinkClick r:id="rId2" tooltip="Przełącznik"/>
              </a:rPr>
              <a:t>Przełącznik</a:t>
            </a:r>
            <a:r>
              <a:rPr lang="pl-PL" sz="1800" smtClean="0"/>
              <a:t> z </a:t>
            </a:r>
            <a:r>
              <a:rPr lang="pl-PL" sz="1800" smtClean="0">
                <a:hlinkClick r:id="rId3" tooltip="Router"/>
              </a:rPr>
              <a:t>routerem</a:t>
            </a:r>
            <a:r>
              <a:rPr lang="pl-PL" sz="1800" smtClean="0"/>
              <a:t> Ethernet</a:t>
            </a:r>
          </a:p>
          <a:p>
            <a:pPr lvl="1" eaLnBrk="1" hangingPunct="1">
              <a:lnSpc>
                <a:spcPct val="80000"/>
              </a:lnSpc>
            </a:pPr>
            <a:r>
              <a:rPr lang="pl-PL" sz="1800" smtClean="0">
                <a:hlinkClick r:id="rId4" tooltip="Komputer"/>
              </a:rPr>
              <a:t>Komputer</a:t>
            </a:r>
            <a:r>
              <a:rPr lang="pl-PL" sz="1800" smtClean="0"/>
              <a:t> z </a:t>
            </a:r>
            <a:r>
              <a:rPr lang="pl-PL" sz="1800" smtClean="0">
                <a:hlinkClick r:id="rId2" tooltip="Przełącznik"/>
              </a:rPr>
              <a:t>przełącznikiem</a:t>
            </a:r>
            <a:endParaRPr lang="pl-PL" sz="1800" smtClean="0"/>
          </a:p>
          <a:p>
            <a:pPr lvl="1" eaLnBrk="1" hangingPunct="1">
              <a:lnSpc>
                <a:spcPct val="80000"/>
              </a:lnSpc>
            </a:pPr>
            <a:r>
              <a:rPr lang="pl-PL" sz="1800" smtClean="0">
                <a:hlinkClick r:id="rId4" tooltip="Komputer"/>
              </a:rPr>
              <a:t>Komputer</a:t>
            </a:r>
            <a:r>
              <a:rPr lang="pl-PL" sz="1800" smtClean="0"/>
              <a:t> z </a:t>
            </a:r>
            <a:r>
              <a:rPr lang="pl-PL" sz="1800" smtClean="0">
                <a:hlinkClick r:id="rId5" tooltip="Koncentrator"/>
              </a:rPr>
              <a:t>koncentratorem</a:t>
            </a:r>
            <a:r>
              <a:rPr lang="pl-PL" sz="1800" smtClean="0"/>
              <a:t/>
            </a:r>
            <a:br>
              <a:rPr lang="pl-PL" sz="1800" smtClean="0"/>
            </a:br>
            <a:endParaRPr lang="pl-PL" sz="1800" smtClean="0"/>
          </a:p>
          <a:p>
            <a:pPr eaLnBrk="1" hangingPunct="1">
              <a:lnSpc>
                <a:spcPct val="80000"/>
              </a:lnSpc>
            </a:pPr>
            <a:r>
              <a:rPr lang="pl-PL" sz="2000" smtClean="0"/>
              <a:t>Natomiast skrzyżowane (ang.crossover) do łączenia :</a:t>
            </a:r>
          </a:p>
          <a:p>
            <a:pPr lvl="1" eaLnBrk="1" hangingPunct="1">
              <a:lnSpc>
                <a:spcPct val="80000"/>
              </a:lnSpc>
            </a:pPr>
            <a:r>
              <a:rPr lang="pl-PL" sz="1800" smtClean="0">
                <a:hlinkClick r:id="rId6" tooltip="Przełącznika (jeszcze nie napisano)"/>
              </a:rPr>
              <a:t>Przełącznika</a:t>
            </a:r>
            <a:r>
              <a:rPr lang="pl-PL" sz="1800" smtClean="0"/>
              <a:t> z </a:t>
            </a:r>
            <a:r>
              <a:rPr lang="pl-PL" sz="1800" smtClean="0">
                <a:hlinkClick r:id="rId2" tooltip="Przełącznik"/>
              </a:rPr>
              <a:t>przełącznikiem</a:t>
            </a:r>
          </a:p>
          <a:p>
            <a:pPr lvl="1" eaLnBrk="1" hangingPunct="1">
              <a:lnSpc>
                <a:spcPct val="80000"/>
              </a:lnSpc>
            </a:pPr>
            <a:r>
              <a:rPr lang="pl-PL" sz="1800" smtClean="0">
                <a:hlinkClick r:id="rId2" tooltip="Przełącznik"/>
              </a:rPr>
              <a:t>Przełącznik</a:t>
            </a:r>
            <a:r>
              <a:rPr lang="pl-PL" sz="1800" smtClean="0"/>
              <a:t> z </a:t>
            </a:r>
            <a:r>
              <a:rPr lang="pl-PL" sz="1800" smtClean="0">
                <a:hlinkClick r:id="rId5" tooltip="Koncentrator"/>
              </a:rPr>
              <a:t>koncentratorem</a:t>
            </a:r>
          </a:p>
          <a:p>
            <a:pPr lvl="1" eaLnBrk="1" hangingPunct="1">
              <a:lnSpc>
                <a:spcPct val="80000"/>
              </a:lnSpc>
            </a:pPr>
            <a:r>
              <a:rPr lang="pl-PL" sz="1800" smtClean="0">
                <a:hlinkClick r:id="rId5" tooltip="Koncentrator"/>
              </a:rPr>
              <a:t>Koncentrator</a:t>
            </a:r>
            <a:r>
              <a:rPr lang="pl-PL" sz="1800" smtClean="0"/>
              <a:t> z </a:t>
            </a:r>
            <a:r>
              <a:rPr lang="pl-PL" sz="1800" smtClean="0">
                <a:hlinkClick r:id="rId5" tooltip="Koncentrator"/>
              </a:rPr>
              <a:t>koncentratorem</a:t>
            </a:r>
            <a:endParaRPr lang="pl-PL" sz="1800" smtClean="0"/>
          </a:p>
          <a:p>
            <a:pPr lvl="1" eaLnBrk="1" hangingPunct="1">
              <a:lnSpc>
                <a:spcPct val="80000"/>
              </a:lnSpc>
            </a:pPr>
            <a:r>
              <a:rPr lang="pl-PL" sz="1800" smtClean="0">
                <a:hlinkClick r:id="rId3" tooltip="Router"/>
              </a:rPr>
              <a:t>Router</a:t>
            </a:r>
            <a:r>
              <a:rPr lang="pl-PL" sz="1800" smtClean="0"/>
              <a:t> z </a:t>
            </a:r>
            <a:r>
              <a:rPr lang="pl-PL" sz="1800" smtClean="0">
                <a:hlinkClick r:id="rId3" tooltip="Router"/>
              </a:rPr>
              <a:t>routerem</a:t>
            </a:r>
            <a:r>
              <a:rPr lang="pl-PL" sz="1800" smtClean="0"/>
              <a:t> (Ethernet port connection)</a:t>
            </a:r>
          </a:p>
          <a:p>
            <a:pPr lvl="1" eaLnBrk="1" hangingPunct="1">
              <a:lnSpc>
                <a:spcPct val="80000"/>
              </a:lnSpc>
            </a:pPr>
            <a:r>
              <a:rPr lang="pl-PL" sz="1800" smtClean="0">
                <a:hlinkClick r:id="rId4" tooltip="Komputer"/>
              </a:rPr>
              <a:t>Komputer</a:t>
            </a:r>
            <a:r>
              <a:rPr lang="pl-PL" sz="1800" smtClean="0"/>
              <a:t> z </a:t>
            </a:r>
            <a:r>
              <a:rPr lang="pl-PL" sz="1800" smtClean="0">
                <a:hlinkClick r:id="rId4" tooltip="Komputer"/>
              </a:rPr>
              <a:t>komputerem</a:t>
            </a:r>
          </a:p>
          <a:p>
            <a:pPr lvl="1" eaLnBrk="1" hangingPunct="1">
              <a:lnSpc>
                <a:spcPct val="80000"/>
              </a:lnSpc>
            </a:pPr>
            <a:r>
              <a:rPr lang="pl-PL" sz="1800" smtClean="0">
                <a:hlinkClick r:id="rId4" tooltip="Komputer"/>
              </a:rPr>
              <a:t>Komputer</a:t>
            </a:r>
            <a:r>
              <a:rPr lang="pl-PL" sz="1800" smtClean="0"/>
              <a:t> z </a:t>
            </a:r>
            <a:r>
              <a:rPr lang="pl-PL" sz="1800" smtClean="0">
                <a:hlinkClick r:id="rId3" tooltip="Router"/>
              </a:rPr>
              <a:t>routerem</a:t>
            </a:r>
            <a:r>
              <a:rPr lang="pl-PL" sz="1800" smtClean="0"/>
              <a:t> (Ethernet port).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ADE7BEDB-44BE-4E71-9237-53330E26A44E}" type="slidenum">
              <a:rPr lang="en-GB" sz="1400" b="0" smtClean="0">
                <a:solidFill>
                  <a:schemeClr val="tx1"/>
                </a:solidFill>
              </a:rPr>
              <a:pPr eaLnBrk="1" hangingPunct="1"/>
              <a:t>41</a:t>
            </a:fld>
            <a:endParaRPr lang="en-GB" sz="1400" b="0" smtClean="0">
              <a:solidFill>
                <a:schemeClr val="tx1"/>
              </a:solidFill>
            </a:endParaRPr>
          </a:p>
        </p:txBody>
      </p:sp>
      <p:sp>
        <p:nvSpPr>
          <p:cNvPr id="43011" name="Rectangle 2"/>
          <p:cNvSpPr>
            <a:spLocks noGrp="1" noChangeArrowheads="1"/>
          </p:cNvSpPr>
          <p:nvPr>
            <p:ph type="title"/>
          </p:nvPr>
        </p:nvSpPr>
        <p:spPr/>
        <p:txBody>
          <a:bodyPr/>
          <a:lstStyle/>
          <a:p>
            <a:pPr eaLnBrk="1" hangingPunct="1"/>
            <a:r>
              <a:rPr lang="pl-PL" smtClean="0"/>
              <a:t>Układ prosty</a:t>
            </a:r>
            <a:endParaRPr lang="en-GB" smtClean="0"/>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60500"/>
            <a:ext cx="8648700" cy="412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08D48F34-61A8-4C50-9615-1D052F18349C}" type="slidenum">
              <a:rPr lang="en-GB" sz="1400" b="0" smtClean="0">
                <a:solidFill>
                  <a:schemeClr val="tx1"/>
                </a:solidFill>
              </a:rPr>
              <a:pPr eaLnBrk="1" hangingPunct="1"/>
              <a:t>42</a:t>
            </a:fld>
            <a:endParaRPr lang="en-GB" sz="1400" b="0" smtClean="0">
              <a:solidFill>
                <a:schemeClr val="tx1"/>
              </a:solidFill>
            </a:endParaRPr>
          </a:p>
        </p:txBody>
      </p:sp>
      <p:sp>
        <p:nvSpPr>
          <p:cNvPr id="44035" name="Rectangle 2"/>
          <p:cNvSpPr>
            <a:spLocks noGrp="1" noChangeArrowheads="1"/>
          </p:cNvSpPr>
          <p:nvPr>
            <p:ph type="title"/>
          </p:nvPr>
        </p:nvSpPr>
        <p:spPr/>
        <p:txBody>
          <a:bodyPr/>
          <a:lstStyle/>
          <a:p>
            <a:pPr eaLnBrk="1" hangingPunct="1"/>
            <a:r>
              <a:rPr lang="pl-PL" smtClean="0"/>
              <a:t>Układ krzyżowy</a:t>
            </a:r>
            <a:endParaRPr lang="en-GB" smtClean="0"/>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47813"/>
            <a:ext cx="8675688" cy="389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703F9B1B-A05E-4440-8585-5E23B970DFE6}" type="slidenum">
              <a:rPr lang="en-GB" sz="1400" b="0" smtClean="0">
                <a:solidFill>
                  <a:schemeClr val="tx1"/>
                </a:solidFill>
              </a:rPr>
              <a:pPr eaLnBrk="1" hangingPunct="1"/>
              <a:t>43</a:t>
            </a:fld>
            <a:endParaRPr lang="en-GB" sz="1400" b="0" smtClean="0">
              <a:solidFill>
                <a:schemeClr val="tx1"/>
              </a:solidFill>
            </a:endParaRPr>
          </a:p>
        </p:txBody>
      </p:sp>
      <p:sp>
        <p:nvSpPr>
          <p:cNvPr id="45059" name="Rectangle 2"/>
          <p:cNvSpPr>
            <a:spLocks noGrp="1" noChangeArrowheads="1"/>
          </p:cNvSpPr>
          <p:nvPr>
            <p:ph type="title"/>
          </p:nvPr>
        </p:nvSpPr>
        <p:spPr/>
        <p:txBody>
          <a:bodyPr/>
          <a:lstStyle/>
          <a:p>
            <a:pPr eaLnBrk="1" hangingPunct="1"/>
            <a:r>
              <a:rPr lang="pl-PL" smtClean="0"/>
              <a:t>U</a:t>
            </a:r>
            <a:r>
              <a:rPr lang="en-GB" smtClean="0"/>
              <a:t>łożenie pinów we wtyczce: </a:t>
            </a:r>
          </a:p>
        </p:txBody>
      </p:sp>
      <p:pic>
        <p:nvPicPr>
          <p:cNvPr id="45060" name="Picture 5" descr="Rj45plug-8p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1700213"/>
            <a:ext cx="330835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33602C89-849C-4FB5-8848-0B18FA5AE6BA}" type="slidenum">
              <a:rPr lang="en-GB" sz="1400" b="0" smtClean="0">
                <a:solidFill>
                  <a:schemeClr val="tx1"/>
                </a:solidFill>
              </a:rPr>
              <a:pPr eaLnBrk="1" hangingPunct="1"/>
              <a:t>44</a:t>
            </a:fld>
            <a:endParaRPr lang="en-GB" sz="1400" b="0" smtClean="0">
              <a:solidFill>
                <a:schemeClr val="tx1"/>
              </a:solidFill>
            </a:endParaRPr>
          </a:p>
        </p:txBody>
      </p:sp>
      <p:sp>
        <p:nvSpPr>
          <p:cNvPr id="46083" name="Rectangle 2"/>
          <p:cNvSpPr>
            <a:spLocks noGrp="1" noChangeArrowheads="1"/>
          </p:cNvSpPr>
          <p:nvPr>
            <p:ph type="title"/>
          </p:nvPr>
        </p:nvSpPr>
        <p:spPr>
          <a:xfrm>
            <a:off x="457200" y="274638"/>
            <a:ext cx="5338763" cy="850900"/>
          </a:xfrm>
        </p:spPr>
        <p:txBody>
          <a:bodyPr/>
          <a:lstStyle/>
          <a:p>
            <a:pPr eaLnBrk="1" hangingPunct="1"/>
            <a:r>
              <a:rPr lang="pl-PL" sz="3200" smtClean="0"/>
              <a:t>Elementy montażowe </a:t>
            </a:r>
            <a:br>
              <a:rPr lang="pl-PL" sz="3200" smtClean="0"/>
            </a:br>
            <a:r>
              <a:rPr lang="pl-PL" sz="3200" smtClean="0"/>
              <a:t>– panel krosowniczy</a:t>
            </a:r>
            <a:endParaRPr lang="en-GB" sz="3200" smtClean="0"/>
          </a:p>
        </p:txBody>
      </p:sp>
      <p:sp>
        <p:nvSpPr>
          <p:cNvPr id="46084" name="Rectangle 3"/>
          <p:cNvSpPr>
            <a:spLocks noGrp="1" noChangeArrowheads="1"/>
          </p:cNvSpPr>
          <p:nvPr>
            <p:ph type="body" idx="1"/>
          </p:nvPr>
        </p:nvSpPr>
        <p:spPr>
          <a:xfrm>
            <a:off x="468313" y="4221163"/>
            <a:ext cx="8351837" cy="2447925"/>
          </a:xfrm>
        </p:spPr>
        <p:txBody>
          <a:bodyPr/>
          <a:lstStyle/>
          <a:p>
            <a:pPr eaLnBrk="1" hangingPunct="1">
              <a:lnSpc>
                <a:spcPct val="80000"/>
              </a:lnSpc>
              <a:buFontTx/>
              <a:buNone/>
            </a:pPr>
            <a:r>
              <a:rPr lang="pl-PL" sz="2000" smtClean="0"/>
              <a:t>	</a:t>
            </a:r>
            <a:r>
              <a:rPr lang="pl-PL" sz="2000" b="1" smtClean="0"/>
              <a:t>Panel krosowniczy</a:t>
            </a:r>
            <a:r>
              <a:rPr lang="pl-PL" sz="2000" smtClean="0"/>
              <a:t> - (ang. patch panel) to pasywny element sieci komputerowych i telekomunikacyjnych. Montowany jest w szafach krosowniczych. Z jednej strony przyłączane są przewody prowadzące do gniazdek RJ-45. Przy pomocy tzw. patch cordów gniazda te (a i przez to urządzenia będące na drugim końcu kabla) przyłączane są do urządzeń sieciowych. Jest to ważny element sieci strukturalnej. Dzięki zastosowaniu paneli krosowniczych można bardzo łatwo zarządzać architekturą sieci. Obecnie często wykorzystywane także do podłączeń telefonicznych. </a:t>
            </a:r>
          </a:p>
          <a:p>
            <a:pPr eaLnBrk="1" hangingPunct="1">
              <a:lnSpc>
                <a:spcPct val="80000"/>
              </a:lnSpc>
            </a:pPr>
            <a:endParaRPr lang="pl-PL" sz="2000" smtClean="0"/>
          </a:p>
        </p:txBody>
      </p:sp>
      <p:pic>
        <p:nvPicPr>
          <p:cNvPr id="460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88913"/>
            <a:ext cx="2401887"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268413"/>
            <a:ext cx="3560762"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D36487B6-0367-4F2D-BD06-E56BA33DDA84}" type="slidenum">
              <a:rPr lang="en-GB" sz="1400" b="0" smtClean="0">
                <a:solidFill>
                  <a:schemeClr val="tx1"/>
                </a:solidFill>
              </a:rPr>
              <a:pPr eaLnBrk="1" hangingPunct="1"/>
              <a:t>45</a:t>
            </a:fld>
            <a:endParaRPr lang="en-GB" sz="1400" b="0" smtClean="0">
              <a:solidFill>
                <a:schemeClr val="tx1"/>
              </a:solidFill>
            </a:endParaRPr>
          </a:p>
        </p:txBody>
      </p:sp>
      <p:sp>
        <p:nvSpPr>
          <p:cNvPr id="47107" name="Rectangle 2"/>
          <p:cNvSpPr>
            <a:spLocks noGrp="1" noChangeArrowheads="1"/>
          </p:cNvSpPr>
          <p:nvPr>
            <p:ph type="title"/>
          </p:nvPr>
        </p:nvSpPr>
        <p:spPr>
          <a:xfrm>
            <a:off x="457200" y="274638"/>
            <a:ext cx="5338763" cy="850900"/>
          </a:xfrm>
        </p:spPr>
        <p:txBody>
          <a:bodyPr/>
          <a:lstStyle/>
          <a:p>
            <a:pPr eaLnBrk="1" hangingPunct="1"/>
            <a:r>
              <a:rPr lang="pl-PL" sz="3200" smtClean="0"/>
              <a:t>Elementy montażowe </a:t>
            </a:r>
            <a:br>
              <a:rPr lang="pl-PL" sz="3200" smtClean="0"/>
            </a:br>
            <a:r>
              <a:rPr lang="pl-PL" sz="3200" smtClean="0"/>
              <a:t>– </a:t>
            </a:r>
            <a:r>
              <a:rPr lang="en-GB" sz="4000" smtClean="0"/>
              <a:t>Patchcord </a:t>
            </a:r>
          </a:p>
        </p:txBody>
      </p:sp>
      <p:sp>
        <p:nvSpPr>
          <p:cNvPr id="47108" name="Rectangle 3"/>
          <p:cNvSpPr>
            <a:spLocks noGrp="1" noChangeArrowheads="1"/>
          </p:cNvSpPr>
          <p:nvPr>
            <p:ph type="body" idx="1"/>
          </p:nvPr>
        </p:nvSpPr>
        <p:spPr>
          <a:xfrm>
            <a:off x="250825" y="2852738"/>
            <a:ext cx="8569325" cy="3384550"/>
          </a:xfrm>
        </p:spPr>
        <p:txBody>
          <a:bodyPr/>
          <a:lstStyle/>
          <a:p>
            <a:pPr eaLnBrk="1" hangingPunct="1">
              <a:lnSpc>
                <a:spcPct val="80000"/>
              </a:lnSpc>
              <a:buFontTx/>
              <a:buNone/>
            </a:pPr>
            <a:r>
              <a:rPr lang="pl-PL" sz="2000" smtClean="0"/>
              <a:t>	</a:t>
            </a:r>
            <a:r>
              <a:rPr lang="pl-PL" sz="2000" b="1" smtClean="0"/>
              <a:t>Patchcord</a:t>
            </a:r>
            <a:r>
              <a:rPr lang="pl-PL" sz="2000" smtClean="0"/>
              <a:t> – krótki przewód służący do przesyłania sygnałów elektrycznych lub (rzadziej) optycznych. Najczęściej jest on kojarzony z sieciami komputerowymi – skrętką. Wtedy jest to przewód połączony według schematu 1:1. Są także patchordy służące do łączenia osprzętu optycznego (patchcord optyczny – światłowód) oraz do łączenia osprzętu wideo. </a:t>
            </a:r>
          </a:p>
          <a:p>
            <a:pPr eaLnBrk="1" hangingPunct="1">
              <a:lnSpc>
                <a:spcPct val="80000"/>
              </a:lnSpc>
              <a:buFontTx/>
              <a:buNone/>
            </a:pPr>
            <a:r>
              <a:rPr lang="pl-PL" sz="2000" smtClean="0"/>
              <a:t>	</a:t>
            </a:r>
            <a:r>
              <a:rPr lang="pl-PL" sz="2000" b="1" smtClean="0"/>
              <a:t>Patchcord</a:t>
            </a:r>
            <a:r>
              <a:rPr lang="pl-PL" sz="2000" smtClean="0"/>
              <a:t> jest to przewód o znormalizowanej długości, który można kupić w sklepie w przeciwieństwie do kabli sieciowych, które trzeba zrobić samemu. Jest to umowny podział, ponieważ mogą one być używane zamiennie. Patchcord najczęściej używany jest w szafach krosowniczych do łączenia elementów aktywnych (przełącznik, koncentrator, router) i pasywnych (panele krosownicze) sieci komputerowej.</a:t>
            </a:r>
            <a:r>
              <a:rPr lang="en-GB" sz="2000" smtClean="0"/>
              <a:t> </a:t>
            </a:r>
          </a:p>
          <a:p>
            <a:pPr eaLnBrk="1" hangingPunct="1">
              <a:lnSpc>
                <a:spcPct val="80000"/>
              </a:lnSpc>
              <a:buFontTx/>
              <a:buNone/>
            </a:pPr>
            <a:endParaRPr lang="en-GB" sz="2000" smtClean="0"/>
          </a:p>
          <a:p>
            <a:pPr eaLnBrk="1" hangingPunct="1">
              <a:lnSpc>
                <a:spcPct val="80000"/>
              </a:lnSpc>
            </a:pPr>
            <a:endParaRPr lang="en-GB" sz="2000" smtClean="0"/>
          </a:p>
        </p:txBody>
      </p:sp>
      <p:pic>
        <p:nvPicPr>
          <p:cNvPr id="471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88913"/>
            <a:ext cx="2401887"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412875"/>
            <a:ext cx="1539875" cy="13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71E18BBF-AC59-4B90-9E8E-D580967CE12D}" type="slidenum">
              <a:rPr lang="en-GB" sz="1400" b="0" smtClean="0">
                <a:solidFill>
                  <a:schemeClr val="tx1"/>
                </a:solidFill>
              </a:rPr>
              <a:pPr eaLnBrk="1" hangingPunct="1"/>
              <a:t>46</a:t>
            </a:fld>
            <a:endParaRPr lang="en-GB" sz="1400" b="0" smtClean="0">
              <a:solidFill>
                <a:schemeClr val="tx1"/>
              </a:solidFill>
            </a:endParaRPr>
          </a:p>
        </p:txBody>
      </p:sp>
      <p:sp>
        <p:nvSpPr>
          <p:cNvPr id="48131" name="Rectangle 2"/>
          <p:cNvSpPr>
            <a:spLocks noGrp="1" noChangeArrowheads="1"/>
          </p:cNvSpPr>
          <p:nvPr>
            <p:ph type="title"/>
          </p:nvPr>
        </p:nvSpPr>
        <p:spPr>
          <a:xfrm>
            <a:off x="457200" y="115888"/>
            <a:ext cx="8229600" cy="796925"/>
          </a:xfrm>
        </p:spPr>
        <p:txBody>
          <a:bodyPr/>
          <a:lstStyle/>
          <a:p>
            <a:pPr eaLnBrk="1" hangingPunct="1"/>
            <a:r>
              <a:rPr lang="pl-PL" smtClean="0"/>
              <a:t>Media – światłowód 1</a:t>
            </a:r>
            <a:endParaRPr lang="en-GB" smtClean="0"/>
          </a:p>
        </p:txBody>
      </p:sp>
      <p:sp>
        <p:nvSpPr>
          <p:cNvPr id="48132" name="Rectangle 3"/>
          <p:cNvSpPr>
            <a:spLocks noGrp="1" noChangeArrowheads="1"/>
          </p:cNvSpPr>
          <p:nvPr>
            <p:ph type="body" idx="1"/>
          </p:nvPr>
        </p:nvSpPr>
        <p:spPr>
          <a:xfrm>
            <a:off x="179388" y="981075"/>
            <a:ext cx="8713787" cy="5616575"/>
          </a:xfrm>
        </p:spPr>
        <p:txBody>
          <a:bodyPr/>
          <a:lstStyle/>
          <a:p>
            <a:pPr eaLnBrk="1" hangingPunct="1">
              <a:lnSpc>
                <a:spcPct val="80000"/>
              </a:lnSpc>
            </a:pPr>
            <a:r>
              <a:rPr lang="pl-PL" sz="1800" b="1" smtClean="0"/>
              <a:t>Światłowód</a:t>
            </a:r>
            <a:r>
              <a:rPr lang="pl-PL" sz="1800" smtClean="0"/>
              <a:t> to falowód służący do przesyłania promieniowania świetlnego. Jest w formie włókien dielektrycznych - najczęściej szklanych, z otuliną z tworzywa sztucznego, charakteryzującego się mniejszym współczynnikiem załamania światła niż wartość tego współczynnika dla szkła. Promień światła rozchodzi się w światłowodzie po drodze będącej łamaną tzn. ulegając kolejnym odbiciom (w przypadku światłowodu z włókien są, to odbicia całkowite wewnętrzne). Transmisja światłowodowa polega na przesyłaniu sygnału optycznego wewnątrz włókna szklanego. Podstawowym składnikiem do budowy światłowodu jest dwutlenek krzemu, ale nie w formie czynnej - Si0</a:t>
            </a:r>
            <a:r>
              <a:rPr lang="pl-PL" sz="1800" baseline="-25000" smtClean="0"/>
              <a:t>2</a:t>
            </a:r>
            <a:r>
              <a:rPr lang="pl-PL" sz="1800" smtClean="0"/>
              <a:t> </a:t>
            </a:r>
          </a:p>
          <a:p>
            <a:pPr eaLnBrk="1" hangingPunct="1">
              <a:lnSpc>
                <a:spcPct val="80000"/>
              </a:lnSpc>
            </a:pPr>
            <a:r>
              <a:rPr lang="pl-PL" sz="1800" b="1" smtClean="0"/>
              <a:t>Transmisja światłowodowa</a:t>
            </a:r>
            <a:r>
              <a:rPr lang="pl-PL" sz="1800" smtClean="0"/>
              <a:t> polega na prowadzeniu przez włókno szklane promieni optycznych generowanych przez laserowe źródło światła. Ze względu na znikome zjawisko tłumienia, a także odporność na zewnętrzne pola elektromagnetyczne, przy braku emisji energii poza tor światłowodowy, światłowód stanowi obecnie najlepsze medium transmisyjne. </a:t>
            </a:r>
          </a:p>
          <a:p>
            <a:pPr eaLnBrk="1" hangingPunct="1">
              <a:lnSpc>
                <a:spcPct val="80000"/>
              </a:lnSpc>
            </a:pPr>
            <a:r>
              <a:rPr lang="pl-PL" sz="1800" b="1" smtClean="0"/>
              <a:t>Kabel światłowodowy</a:t>
            </a:r>
            <a:r>
              <a:rPr lang="pl-PL" sz="1800" smtClean="0"/>
              <a:t> składa się z jednego do kilkudziesięciu włókien światłowodowych. Medium transmisyjne światłowodu stanowi szklane włókno wykonane najczęściej z domieszkowanego dwutlenku krzemu (o przekroju kołowym) otoczone płaszczem wykonanym z czystego szkła (SiO2), który pokryty jest osłoną (buforem). Dla promieni świetlnych o częstotliwości w zakresie bliskim podczerwieni współczynnik załamania światła w płaszczu jest mniejszy niż w rdzeniu, co powoduje całkowite wewnętrzne odbicie promienia i prowadzenie go wzdłuż osi włókna. Zewnętrzną warstwę światłowodu stanowi tzw. bufor wykonany zazwyczaj z akrylonu poprawiający elastyczność światłowodu i zabezpieczający go przed uszkodzeniami. Jest on tylko osłoną i nie ma wpływu na właściwości transmisyjne światłowodu.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DB2098E1-D60D-4086-9D66-EAC90E771F2B}" type="slidenum">
              <a:rPr lang="en-GB" sz="1400" b="0" smtClean="0">
                <a:solidFill>
                  <a:schemeClr val="tx1"/>
                </a:solidFill>
              </a:rPr>
              <a:pPr eaLnBrk="1" hangingPunct="1"/>
              <a:t>47</a:t>
            </a:fld>
            <a:endParaRPr lang="en-GB" sz="1400" b="0" smtClean="0">
              <a:solidFill>
                <a:schemeClr val="tx1"/>
              </a:solidFill>
            </a:endParaRPr>
          </a:p>
        </p:txBody>
      </p:sp>
      <p:sp>
        <p:nvSpPr>
          <p:cNvPr id="49155" name="Rectangle 2"/>
          <p:cNvSpPr>
            <a:spLocks noGrp="1" noChangeArrowheads="1"/>
          </p:cNvSpPr>
          <p:nvPr>
            <p:ph type="title"/>
          </p:nvPr>
        </p:nvSpPr>
        <p:spPr>
          <a:xfrm>
            <a:off x="457200" y="188913"/>
            <a:ext cx="8229600" cy="868362"/>
          </a:xfrm>
        </p:spPr>
        <p:txBody>
          <a:bodyPr/>
          <a:lstStyle/>
          <a:p>
            <a:pPr eaLnBrk="1" hangingPunct="1"/>
            <a:r>
              <a:rPr lang="pl-PL" sz="4000" smtClean="0"/>
              <a:t>Media – światłowód 2</a:t>
            </a:r>
            <a:endParaRPr lang="en-GB" sz="4000" smtClean="0"/>
          </a:p>
        </p:txBody>
      </p:sp>
      <p:sp>
        <p:nvSpPr>
          <p:cNvPr id="49156" name="Rectangle 3"/>
          <p:cNvSpPr>
            <a:spLocks noGrp="1" noChangeArrowheads="1"/>
          </p:cNvSpPr>
          <p:nvPr>
            <p:ph type="body" idx="1"/>
          </p:nvPr>
        </p:nvSpPr>
        <p:spPr>
          <a:xfrm>
            <a:off x="468313" y="765175"/>
            <a:ext cx="8351837" cy="5832475"/>
          </a:xfrm>
        </p:spPr>
        <p:txBody>
          <a:bodyPr/>
          <a:lstStyle/>
          <a:p>
            <a:pPr eaLnBrk="1" hangingPunct="1">
              <a:lnSpc>
                <a:spcPct val="80000"/>
              </a:lnSpc>
            </a:pPr>
            <a:r>
              <a:rPr lang="pl-PL" sz="2000" smtClean="0"/>
              <a:t>Wyróżnia się światłowody </a:t>
            </a:r>
            <a:r>
              <a:rPr lang="pl-PL" sz="2000" b="1" smtClean="0"/>
              <a:t>jednomodowe </a:t>
            </a:r>
            <a:r>
              <a:rPr lang="pl-PL" sz="2000" smtClean="0"/>
              <a:t>(100km bez wzmacniacza)</a:t>
            </a:r>
            <a:r>
              <a:rPr lang="pl-PL" sz="2000" b="1" smtClean="0"/>
              <a:t> </a:t>
            </a:r>
            <a:r>
              <a:rPr lang="pl-PL" sz="2000" smtClean="0"/>
              <a:t> oraz </a:t>
            </a:r>
            <a:r>
              <a:rPr lang="pl-PL" sz="2000" b="1" smtClean="0"/>
              <a:t>wielomodowe </a:t>
            </a:r>
            <a:r>
              <a:rPr lang="pl-PL" sz="2000" smtClean="0"/>
              <a:t>(5 km bez wzmacniacza). </a:t>
            </a:r>
          </a:p>
          <a:p>
            <a:pPr eaLnBrk="1" hangingPunct="1">
              <a:lnSpc>
                <a:spcPct val="80000"/>
              </a:lnSpc>
            </a:pPr>
            <a:r>
              <a:rPr lang="pl-PL" sz="2000" smtClean="0"/>
              <a:t>Światłowód wielomodowy charakteryzuje się tym, że promień światła może zostać do niego wprowadzony pod wieloma kątami.</a:t>
            </a:r>
          </a:p>
          <a:p>
            <a:pPr eaLnBrk="1" hangingPunct="1">
              <a:lnSpc>
                <a:spcPct val="80000"/>
              </a:lnSpc>
            </a:pPr>
            <a:r>
              <a:rPr lang="pl-PL" sz="2000" smtClean="0"/>
              <a:t>Światłowody </a:t>
            </a:r>
            <a:r>
              <a:rPr lang="pl-PL" sz="2000" b="1" smtClean="0"/>
              <a:t>jednomodowe</a:t>
            </a:r>
            <a:r>
              <a:rPr lang="pl-PL" sz="2000" smtClean="0"/>
              <a:t> oferują większe pasmo przenoszenia oraz transmisję na większe odległości niż światłowody wielomodowe. Niestety koszt światłowodu jednomodowego jest wyższy. Zazwyczaj przy transmisji typu full-duplex stosuje się dwa włókna światłowodowe do oddzielnej transmisji w każdą stroną, choć spotykane są rozwiązania umożliwiające taką transmisję przy wykorzystaniu tylko jednego włókna. </a:t>
            </a:r>
            <a:br>
              <a:rPr lang="pl-PL" sz="2000" smtClean="0"/>
            </a:br>
            <a:r>
              <a:rPr lang="pl-PL" sz="2000" smtClean="0"/>
              <a:t>Zalety: </a:t>
            </a:r>
          </a:p>
          <a:p>
            <a:pPr lvl="1" eaLnBrk="1" hangingPunct="1">
              <a:lnSpc>
                <a:spcPct val="80000"/>
              </a:lnSpc>
            </a:pPr>
            <a:r>
              <a:rPr lang="pl-PL" sz="1800" smtClean="0"/>
              <a:t>większa przepustowość w porównaniu z kablem miedzianym, a więc możliwość sprostania przyszłym wymaganiom co do wydajności transmisji, </a:t>
            </a:r>
          </a:p>
          <a:p>
            <a:pPr lvl="1" eaLnBrk="1" hangingPunct="1">
              <a:lnSpc>
                <a:spcPct val="80000"/>
              </a:lnSpc>
            </a:pPr>
            <a:r>
              <a:rPr lang="pl-PL" sz="1800" smtClean="0"/>
              <a:t>małe straty, a więc zdolność przesyłania informacji na znaczne odległości, </a:t>
            </a:r>
          </a:p>
          <a:p>
            <a:pPr lvl="1" eaLnBrk="1" hangingPunct="1">
              <a:lnSpc>
                <a:spcPct val="80000"/>
              </a:lnSpc>
            </a:pPr>
            <a:r>
              <a:rPr lang="pl-PL" sz="1800" smtClean="0"/>
              <a:t>niewrażliwość na zakłócenia i przesłuchy elektromagnetyczne, wyeliminowanie przesłuchów międzykablowych, </a:t>
            </a:r>
          </a:p>
          <a:p>
            <a:pPr lvl="1" eaLnBrk="1" hangingPunct="1">
              <a:lnSpc>
                <a:spcPct val="80000"/>
              </a:lnSpc>
            </a:pPr>
            <a:r>
              <a:rPr lang="pl-PL" sz="1800" smtClean="0"/>
              <a:t>mała masa i wymiary, </a:t>
            </a:r>
          </a:p>
          <a:p>
            <a:pPr lvl="1" eaLnBrk="1" hangingPunct="1">
              <a:lnSpc>
                <a:spcPct val="80000"/>
              </a:lnSpc>
            </a:pPr>
            <a:r>
              <a:rPr lang="pl-PL" sz="1800" smtClean="0"/>
              <a:t>duża niezawodność poprawnie zainstalowanego łącza </a:t>
            </a:r>
          </a:p>
          <a:p>
            <a:pPr lvl="1" eaLnBrk="1" hangingPunct="1">
              <a:lnSpc>
                <a:spcPct val="80000"/>
              </a:lnSpc>
            </a:pPr>
            <a:r>
              <a:rPr lang="pl-PL" sz="1800" smtClean="0"/>
              <a:t>względnie niski koszt, który ciągle spada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7DC52DD6-2DAF-40BC-8363-629B9BB7DE01}" type="slidenum">
              <a:rPr lang="en-GB" sz="1400" b="0" smtClean="0">
                <a:solidFill>
                  <a:schemeClr val="tx1"/>
                </a:solidFill>
              </a:rPr>
              <a:pPr eaLnBrk="1" hangingPunct="1"/>
              <a:t>48</a:t>
            </a:fld>
            <a:endParaRPr lang="en-GB" sz="1400" b="0" smtClean="0">
              <a:solidFill>
                <a:schemeClr val="tx1"/>
              </a:solidFill>
            </a:endParaRPr>
          </a:p>
        </p:txBody>
      </p:sp>
      <p:sp>
        <p:nvSpPr>
          <p:cNvPr id="50179" name="Rectangle 2"/>
          <p:cNvSpPr>
            <a:spLocks noGrp="1" noChangeArrowheads="1"/>
          </p:cNvSpPr>
          <p:nvPr>
            <p:ph type="title"/>
          </p:nvPr>
        </p:nvSpPr>
        <p:spPr/>
        <p:txBody>
          <a:bodyPr/>
          <a:lstStyle/>
          <a:p>
            <a:pPr eaLnBrk="1" hangingPunct="1"/>
            <a:r>
              <a:rPr lang="pl-PL" smtClean="0"/>
              <a:t>Przykłady światłowodów</a:t>
            </a:r>
            <a:endParaRPr lang="en-GB" smtClean="0"/>
          </a:p>
        </p:txBody>
      </p:sp>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060575"/>
            <a:ext cx="289877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44675"/>
            <a:ext cx="4119563" cy="325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2" name="Text Box 6"/>
          <p:cNvSpPr txBox="1">
            <a:spLocks noChangeArrowheads="1"/>
          </p:cNvSpPr>
          <p:nvPr/>
        </p:nvSpPr>
        <p:spPr bwMode="auto">
          <a:xfrm>
            <a:off x="1042988" y="5516563"/>
            <a:ext cx="25923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spcBef>
                <a:spcPct val="50000"/>
              </a:spcBef>
            </a:pPr>
            <a:r>
              <a:rPr lang="pl-PL" sz="1800" b="0">
                <a:solidFill>
                  <a:schemeClr val="tx1"/>
                </a:solidFill>
              </a:rPr>
              <a:t>Światłowód wielomodowy</a:t>
            </a:r>
            <a:endParaRPr lang="en-GB" sz="1800" b="0">
              <a:solidFill>
                <a:schemeClr val="tx1"/>
              </a:solidFill>
            </a:endParaRPr>
          </a:p>
        </p:txBody>
      </p:sp>
      <p:sp>
        <p:nvSpPr>
          <p:cNvPr id="50183" name="Text Box 7"/>
          <p:cNvSpPr txBox="1">
            <a:spLocks noChangeArrowheads="1"/>
          </p:cNvSpPr>
          <p:nvPr/>
        </p:nvSpPr>
        <p:spPr bwMode="auto">
          <a:xfrm>
            <a:off x="5148263" y="5589588"/>
            <a:ext cx="25923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spcBef>
                <a:spcPct val="50000"/>
              </a:spcBef>
            </a:pPr>
            <a:r>
              <a:rPr lang="pl-PL" sz="1800" b="0">
                <a:solidFill>
                  <a:schemeClr val="tx1"/>
                </a:solidFill>
              </a:rPr>
              <a:t>Światłowód jednomodowy</a:t>
            </a:r>
            <a:endParaRPr lang="en-GB" sz="1800" b="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05DF18E2-1682-495B-8D81-BBC42B3C6F7C}" type="slidenum">
              <a:rPr lang="en-GB" sz="1400" b="0" smtClean="0">
                <a:solidFill>
                  <a:schemeClr val="tx1"/>
                </a:solidFill>
              </a:rPr>
              <a:pPr eaLnBrk="1" hangingPunct="1"/>
              <a:t>49</a:t>
            </a:fld>
            <a:endParaRPr lang="en-GB" sz="1400" b="0" smtClean="0">
              <a:solidFill>
                <a:schemeClr val="tx1"/>
              </a:solidFill>
            </a:endParaRPr>
          </a:p>
        </p:txBody>
      </p:sp>
      <p:sp>
        <p:nvSpPr>
          <p:cNvPr id="51203" name="Rectangle 2"/>
          <p:cNvSpPr>
            <a:spLocks noGrp="1" noChangeArrowheads="1"/>
          </p:cNvSpPr>
          <p:nvPr>
            <p:ph type="title"/>
          </p:nvPr>
        </p:nvSpPr>
        <p:spPr/>
        <p:txBody>
          <a:bodyPr/>
          <a:lstStyle/>
          <a:p>
            <a:pPr eaLnBrk="1" hangingPunct="1"/>
            <a:r>
              <a:rPr lang="pl-PL" smtClean="0"/>
              <a:t>Zasady konstruowania sieci</a:t>
            </a:r>
            <a:endParaRPr lang="en-GB" smtClean="0"/>
          </a:p>
        </p:txBody>
      </p:sp>
      <p:sp>
        <p:nvSpPr>
          <p:cNvPr id="51204" name="Rectangle 3"/>
          <p:cNvSpPr>
            <a:spLocks noGrp="1" noChangeArrowheads="1"/>
          </p:cNvSpPr>
          <p:nvPr>
            <p:ph type="body" idx="1"/>
          </p:nvPr>
        </p:nvSpPr>
        <p:spPr/>
        <p:txBody>
          <a:bodyPr/>
          <a:lstStyle/>
          <a:p>
            <a:pPr eaLnBrk="1" hangingPunct="1">
              <a:lnSpc>
                <a:spcPct val="90000"/>
              </a:lnSpc>
            </a:pPr>
            <a:r>
              <a:rPr lang="pl-PL" sz="2800" smtClean="0"/>
              <a:t>Typowa topologia fizyczna: gwiazda</a:t>
            </a:r>
          </a:p>
          <a:p>
            <a:pPr eaLnBrk="1" hangingPunct="1">
              <a:lnSpc>
                <a:spcPct val="90000"/>
              </a:lnSpc>
            </a:pPr>
            <a:r>
              <a:rPr lang="pl-PL" sz="2800" smtClean="0"/>
              <a:t>Centra sieciowe znajdujące się w większej odległości łączy się światłowodem</a:t>
            </a:r>
          </a:p>
          <a:p>
            <a:pPr eaLnBrk="1" hangingPunct="1">
              <a:lnSpc>
                <a:spcPct val="90000"/>
              </a:lnSpc>
            </a:pPr>
            <a:r>
              <a:rPr lang="pl-PL" sz="2800" smtClean="0"/>
              <a:t>Lokalnie sieć tworzy się w oparciu o „skrętkę” lub łączność bezprzewodową.</a:t>
            </a:r>
          </a:p>
          <a:p>
            <a:pPr eaLnBrk="1" hangingPunct="1">
              <a:lnSpc>
                <a:spcPct val="90000"/>
              </a:lnSpc>
            </a:pPr>
            <a:r>
              <a:rPr lang="pl-PL" sz="2800" smtClean="0"/>
              <a:t>W przypadku stosowania łączności bezprzewodowej należy zwrócić uwagę na konfigurację urządzeń w taki sposób, aby przesyłane dane były bezpieczne (np. zastosowanie szyfrowania).</a:t>
            </a:r>
          </a:p>
          <a:p>
            <a:pPr eaLnBrk="1" hangingPunct="1">
              <a:lnSpc>
                <a:spcPct val="90000"/>
              </a:lnSpc>
            </a:pPr>
            <a:endParaRPr lang="en-GB" sz="28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3CB393CD-4AB8-45C9-AA17-5C6F18147B03}" type="slidenum">
              <a:rPr lang="en-GB" sz="1400" b="0" smtClean="0">
                <a:solidFill>
                  <a:schemeClr val="tx1"/>
                </a:solidFill>
              </a:rPr>
              <a:pPr eaLnBrk="1" hangingPunct="1"/>
              <a:t>5</a:t>
            </a:fld>
            <a:endParaRPr lang="en-GB" sz="1400" b="0" smtClean="0">
              <a:solidFill>
                <a:schemeClr val="tx1"/>
              </a:solidFill>
            </a:endParaRPr>
          </a:p>
        </p:txBody>
      </p:sp>
      <p:sp>
        <p:nvSpPr>
          <p:cNvPr id="6147" name="Rectangle 2"/>
          <p:cNvSpPr>
            <a:spLocks noGrp="1" noChangeArrowheads="1"/>
          </p:cNvSpPr>
          <p:nvPr>
            <p:ph type="title"/>
          </p:nvPr>
        </p:nvSpPr>
        <p:spPr/>
        <p:txBody>
          <a:bodyPr/>
          <a:lstStyle/>
          <a:p>
            <a:pPr eaLnBrk="1" hangingPunct="1"/>
            <a:r>
              <a:rPr lang="pl-PL" smtClean="0"/>
              <a:t>WAN</a:t>
            </a:r>
            <a:endParaRPr lang="en-GB" smtClean="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628775"/>
            <a:ext cx="5688012" cy="476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8EBAA18E-E50C-4BCA-92E7-D6CB977EE1BD}" type="slidenum">
              <a:rPr lang="en-GB" sz="1400" b="0" smtClean="0">
                <a:solidFill>
                  <a:schemeClr val="tx1"/>
                </a:solidFill>
              </a:rPr>
              <a:pPr eaLnBrk="1" hangingPunct="1"/>
              <a:t>50</a:t>
            </a:fld>
            <a:endParaRPr lang="en-GB" sz="1400" b="0" smtClean="0">
              <a:solidFill>
                <a:schemeClr val="tx1"/>
              </a:solidFill>
            </a:endParaRPr>
          </a:p>
        </p:txBody>
      </p:sp>
      <p:sp>
        <p:nvSpPr>
          <p:cNvPr id="52227" name="Rectangle 4"/>
          <p:cNvSpPr>
            <a:spLocks noGrp="1" noChangeArrowheads="1"/>
          </p:cNvSpPr>
          <p:nvPr>
            <p:ph type="ctrTitle"/>
          </p:nvPr>
        </p:nvSpPr>
        <p:spPr/>
        <p:txBody>
          <a:bodyPr/>
          <a:lstStyle/>
          <a:p>
            <a:pPr eaLnBrk="1" hangingPunct="1"/>
            <a:r>
              <a:rPr lang="pl-PL" smtClean="0"/>
              <a:t>Ethernet</a:t>
            </a:r>
            <a:endParaRPr lang="en-GB" smtClean="0"/>
          </a:p>
        </p:txBody>
      </p:sp>
      <p:sp>
        <p:nvSpPr>
          <p:cNvPr id="52228" name="Rectangle 5"/>
          <p:cNvSpPr>
            <a:spLocks noGrp="1" noChangeArrowheads="1"/>
          </p:cNvSpPr>
          <p:nvPr>
            <p:ph type="subTitle" idx="1"/>
          </p:nvPr>
        </p:nvSpPr>
        <p:spPr/>
        <p:txBody>
          <a:bodyPr/>
          <a:lstStyle/>
          <a:p>
            <a:pPr eaLnBrk="1" hangingPunct="1"/>
            <a:endParaRPr lang="pl-PL"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A822EEF4-8DA5-49E7-92D7-8BEF5E396060}" type="slidenum">
              <a:rPr lang="en-GB" sz="1400" b="0" smtClean="0">
                <a:solidFill>
                  <a:schemeClr val="tx1"/>
                </a:solidFill>
              </a:rPr>
              <a:pPr eaLnBrk="1" hangingPunct="1"/>
              <a:t>51</a:t>
            </a:fld>
            <a:endParaRPr lang="en-GB" sz="1400" b="0" smtClean="0">
              <a:solidFill>
                <a:schemeClr val="tx1"/>
              </a:solidFill>
            </a:endParaRPr>
          </a:p>
        </p:txBody>
      </p:sp>
      <p:sp>
        <p:nvSpPr>
          <p:cNvPr id="53251" name="Rectangle 2"/>
          <p:cNvSpPr>
            <a:spLocks noGrp="1" noChangeArrowheads="1"/>
          </p:cNvSpPr>
          <p:nvPr>
            <p:ph type="title"/>
          </p:nvPr>
        </p:nvSpPr>
        <p:spPr/>
        <p:txBody>
          <a:bodyPr/>
          <a:lstStyle/>
          <a:p>
            <a:pPr algn="l" eaLnBrk="1" hangingPunct="1"/>
            <a:r>
              <a:rPr lang="pl-PL" smtClean="0"/>
              <a:t>Ethernet</a:t>
            </a:r>
            <a:endParaRPr lang="en-GB" smtClean="0"/>
          </a:p>
        </p:txBody>
      </p:sp>
      <p:sp>
        <p:nvSpPr>
          <p:cNvPr id="53252" name="Rectangle 3"/>
          <p:cNvSpPr>
            <a:spLocks noGrp="1" noChangeArrowheads="1"/>
          </p:cNvSpPr>
          <p:nvPr>
            <p:ph type="body" idx="1"/>
          </p:nvPr>
        </p:nvSpPr>
        <p:spPr>
          <a:xfrm>
            <a:off x="457200" y="2563813"/>
            <a:ext cx="8435975" cy="4105275"/>
          </a:xfrm>
        </p:spPr>
        <p:txBody>
          <a:bodyPr/>
          <a:lstStyle/>
          <a:p>
            <a:pPr eaLnBrk="1" hangingPunct="1">
              <a:lnSpc>
                <a:spcPct val="80000"/>
              </a:lnSpc>
            </a:pPr>
            <a:r>
              <a:rPr lang="pl-PL" sz="2000" b="1" smtClean="0"/>
              <a:t>Ethernet</a:t>
            </a:r>
            <a:r>
              <a:rPr lang="pl-PL" sz="2000" smtClean="0"/>
              <a:t> to </a:t>
            </a:r>
            <a:r>
              <a:rPr lang="pl-PL" sz="2000" smtClean="0">
                <a:hlinkClick r:id="rId2" tooltip="Technologia"/>
              </a:rPr>
              <a:t>technologia</a:t>
            </a:r>
            <a:r>
              <a:rPr lang="pl-PL" sz="2000" smtClean="0"/>
              <a:t>, w której zawarte są standardy wykorzystywane w budowie głównie </a:t>
            </a:r>
            <a:r>
              <a:rPr lang="pl-PL" sz="2000" smtClean="0">
                <a:hlinkClick r:id="rId3" tooltip="Sieć lokalna"/>
              </a:rPr>
              <a:t>lokalnych sieci</a:t>
            </a:r>
            <a:r>
              <a:rPr lang="pl-PL" sz="2000" smtClean="0"/>
              <a:t> </a:t>
            </a:r>
            <a:r>
              <a:rPr lang="pl-PL" sz="2000" smtClean="0">
                <a:hlinkClick r:id="rId4" tooltip="Komputer"/>
              </a:rPr>
              <a:t>komputerowych</a:t>
            </a:r>
            <a:r>
              <a:rPr lang="pl-PL" sz="2000" smtClean="0"/>
              <a:t>. Obejmuje ona specyfikację kabli oraz przesyłanych nimi sygnałów.</a:t>
            </a:r>
          </a:p>
          <a:p>
            <a:pPr eaLnBrk="1" hangingPunct="1">
              <a:lnSpc>
                <a:spcPct val="80000"/>
              </a:lnSpc>
            </a:pPr>
            <a:r>
              <a:rPr lang="pl-PL" sz="2000" smtClean="0"/>
              <a:t>Ethernet opisuje również format ramek i </a:t>
            </a:r>
            <a:r>
              <a:rPr lang="pl-PL" sz="2000" smtClean="0">
                <a:hlinkClick r:id="rId5" tooltip="Protokoły komunikacyjne"/>
              </a:rPr>
              <a:t>protokoły</a:t>
            </a:r>
            <a:r>
              <a:rPr lang="pl-PL" sz="2000" smtClean="0"/>
              <a:t> z dwóch najniższych warstw </a:t>
            </a:r>
            <a:r>
              <a:rPr lang="pl-PL" sz="2000" smtClean="0">
                <a:hlinkClick r:id="rId6" tooltip="Model OSI"/>
              </a:rPr>
              <a:t>Modelu OSI</a:t>
            </a:r>
            <a:r>
              <a:rPr lang="pl-PL" sz="2000" smtClean="0"/>
              <a:t>. </a:t>
            </a:r>
          </a:p>
          <a:p>
            <a:pPr eaLnBrk="1" hangingPunct="1">
              <a:lnSpc>
                <a:spcPct val="80000"/>
              </a:lnSpc>
            </a:pPr>
            <a:r>
              <a:rPr lang="pl-PL" sz="2000" smtClean="0"/>
              <a:t>Jego specyfikacja została podana w standardzie </a:t>
            </a:r>
            <a:r>
              <a:rPr lang="pl-PL" sz="2000" smtClean="0">
                <a:hlinkClick r:id="rId7" tooltip="IEEE 802.3"/>
              </a:rPr>
              <a:t>802.3</a:t>
            </a:r>
            <a:r>
              <a:rPr lang="pl-PL" sz="2000" smtClean="0"/>
              <a:t> </a:t>
            </a:r>
            <a:r>
              <a:rPr lang="pl-PL" sz="2000" smtClean="0">
                <a:hlinkClick r:id="rId8" tooltip="IEEE"/>
              </a:rPr>
              <a:t>IEEE</a:t>
            </a:r>
            <a:r>
              <a:rPr lang="pl-PL" sz="2000" smtClean="0"/>
              <a:t>.</a:t>
            </a:r>
          </a:p>
          <a:p>
            <a:pPr eaLnBrk="1" hangingPunct="1">
              <a:lnSpc>
                <a:spcPct val="80000"/>
              </a:lnSpc>
            </a:pPr>
            <a:r>
              <a:rPr lang="pl-PL" sz="2000" smtClean="0"/>
              <a:t>Ethernet jest najpopularniejszym standardem w sieciach lokalnych. Inne wykorzystywane specyfikacje to </a:t>
            </a:r>
            <a:r>
              <a:rPr lang="pl-PL" sz="2000" smtClean="0">
                <a:hlinkClick r:id="rId9" tooltip="Token ring"/>
              </a:rPr>
              <a:t>Token Ring</a:t>
            </a:r>
            <a:r>
              <a:rPr lang="pl-PL" sz="2000" smtClean="0"/>
              <a:t>, </a:t>
            </a:r>
            <a:r>
              <a:rPr lang="pl-PL" sz="2000" smtClean="0">
                <a:hlinkClick r:id="rId10" tooltip="FDDI"/>
              </a:rPr>
              <a:t>FDDI</a:t>
            </a:r>
            <a:r>
              <a:rPr lang="pl-PL" sz="2000" smtClean="0"/>
              <a:t> czy </a:t>
            </a:r>
            <a:r>
              <a:rPr lang="pl-PL" sz="2000" smtClean="0">
                <a:hlinkClick r:id="rId11" tooltip="Arcnet"/>
              </a:rPr>
              <a:t>Arcnet</a:t>
            </a:r>
            <a:r>
              <a:rPr lang="pl-PL" sz="2000" smtClean="0"/>
              <a:t>.</a:t>
            </a:r>
          </a:p>
          <a:p>
            <a:pPr eaLnBrk="1" hangingPunct="1">
              <a:lnSpc>
                <a:spcPct val="80000"/>
              </a:lnSpc>
            </a:pPr>
            <a:r>
              <a:rPr lang="pl-PL" sz="2000" smtClean="0"/>
              <a:t>Ethernet został opracowany przez Roberta Metcalfa w </a:t>
            </a:r>
            <a:r>
              <a:rPr lang="pl-PL" sz="2000" smtClean="0">
                <a:hlinkClick r:id="rId12" tooltip="Xerox PARC"/>
              </a:rPr>
              <a:t>Xerox PARC</a:t>
            </a:r>
            <a:r>
              <a:rPr lang="pl-PL" sz="2000" smtClean="0"/>
              <a:t> czyli ośrodku badawczym firmy </a:t>
            </a:r>
            <a:r>
              <a:rPr lang="pl-PL" sz="2000" smtClean="0">
                <a:hlinkClick r:id="rId13" tooltip="Xerox"/>
              </a:rPr>
              <a:t>Xerox</a:t>
            </a:r>
            <a:r>
              <a:rPr lang="pl-PL" sz="2000" smtClean="0"/>
              <a:t> i opublikowany w roku </a:t>
            </a:r>
            <a:r>
              <a:rPr lang="pl-PL" sz="2000" smtClean="0">
                <a:hlinkClick r:id="rId14" tooltip="1976"/>
              </a:rPr>
              <a:t>1976</a:t>
            </a:r>
            <a:r>
              <a:rPr lang="pl-PL" sz="2000" smtClean="0"/>
              <a:t>.</a:t>
            </a:r>
          </a:p>
          <a:p>
            <a:pPr eaLnBrk="1" hangingPunct="1">
              <a:lnSpc>
                <a:spcPct val="80000"/>
              </a:lnSpc>
            </a:pPr>
            <a:r>
              <a:rPr lang="pl-PL" sz="2000" smtClean="0"/>
              <a:t>Ethernet bazuje na idei węzłów podłączonych do wspólnego medium i wysyłających i odbierających za jego pomocą specjalne komunikaty (ramki). Ta metoda komunikacji nosi nazwę </a:t>
            </a:r>
            <a:r>
              <a:rPr lang="pl-PL" sz="2000" smtClean="0">
                <a:hlinkClick r:id="rId15" tooltip="CSMA/CD"/>
              </a:rPr>
              <a:t>CSMA/CD</a:t>
            </a:r>
            <a:r>
              <a:rPr lang="pl-PL" sz="2000" smtClean="0"/>
              <a:t> (</a:t>
            </a:r>
            <a:r>
              <a:rPr lang="pl-PL" sz="2000" smtClean="0">
                <a:hlinkClick r:id="rId16" tooltip="Język angielski"/>
              </a:rPr>
              <a:t>ang.</a:t>
            </a:r>
            <a:r>
              <a:rPr lang="pl-PL" sz="2000" smtClean="0"/>
              <a:t> </a:t>
            </a:r>
            <a:r>
              <a:rPr lang="pl-PL" sz="2000" i="1" smtClean="0"/>
              <a:t>Carrier Sense Multiple Access with Collision Detection</a:t>
            </a:r>
            <a:r>
              <a:rPr lang="pl-PL" sz="2000" smtClean="0"/>
              <a:t>). Wszystkie węzły posiadają unikalny adres </a:t>
            </a:r>
            <a:r>
              <a:rPr lang="pl-PL" sz="2000" smtClean="0">
                <a:hlinkClick r:id="rId17" tooltip="MAC"/>
              </a:rPr>
              <a:t>MAC</a:t>
            </a:r>
            <a:r>
              <a:rPr lang="pl-PL" sz="2000" smtClean="0"/>
              <a:t>. </a:t>
            </a:r>
          </a:p>
        </p:txBody>
      </p:sp>
      <p:pic>
        <p:nvPicPr>
          <p:cNvPr id="53253"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76825" y="188913"/>
            <a:ext cx="3816350"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F79212E8-3013-4D9B-ABD6-3EBFE8EB5D0C}" type="slidenum">
              <a:rPr lang="en-GB" sz="1400" b="0" smtClean="0">
                <a:solidFill>
                  <a:schemeClr val="tx1"/>
                </a:solidFill>
              </a:rPr>
              <a:pPr eaLnBrk="1" hangingPunct="1"/>
              <a:t>52</a:t>
            </a:fld>
            <a:endParaRPr lang="en-GB" sz="1400" b="0" smtClean="0">
              <a:solidFill>
                <a:schemeClr val="tx1"/>
              </a:solidFill>
            </a:endParaRPr>
          </a:p>
        </p:txBody>
      </p:sp>
      <p:sp>
        <p:nvSpPr>
          <p:cNvPr id="54275" name="Rectangle 2"/>
          <p:cNvSpPr>
            <a:spLocks noGrp="1" noChangeArrowheads="1"/>
          </p:cNvSpPr>
          <p:nvPr>
            <p:ph type="title"/>
          </p:nvPr>
        </p:nvSpPr>
        <p:spPr>
          <a:xfrm>
            <a:off x="611188" y="260350"/>
            <a:ext cx="8229600" cy="581025"/>
          </a:xfrm>
        </p:spPr>
        <p:txBody>
          <a:bodyPr/>
          <a:lstStyle/>
          <a:p>
            <a:pPr eaLnBrk="1" hangingPunct="1"/>
            <a:r>
              <a:rPr lang="pl-PL" sz="3600" smtClean="0"/>
              <a:t>Ethernet a model OSI</a:t>
            </a:r>
            <a:endParaRPr lang="en-GB" sz="3600" smtClean="0"/>
          </a:p>
        </p:txBody>
      </p:sp>
      <p:sp>
        <p:nvSpPr>
          <p:cNvPr id="54276" name="Rectangle 3"/>
          <p:cNvSpPr>
            <a:spLocks noGrp="1" noChangeArrowheads="1"/>
          </p:cNvSpPr>
          <p:nvPr>
            <p:ph type="body" idx="1"/>
          </p:nvPr>
        </p:nvSpPr>
        <p:spPr>
          <a:xfrm>
            <a:off x="457200" y="3716338"/>
            <a:ext cx="8362950" cy="2881312"/>
          </a:xfrm>
        </p:spPr>
        <p:txBody>
          <a:bodyPr/>
          <a:lstStyle/>
          <a:p>
            <a:pPr eaLnBrk="1" hangingPunct="1">
              <a:lnSpc>
                <a:spcPct val="80000"/>
              </a:lnSpc>
            </a:pPr>
            <a:r>
              <a:rPr lang="pl-PL" sz="1800" smtClean="0"/>
              <a:t>Na poziomie warstwy łącza zdefiniowano dwie podwarstwy: </a:t>
            </a:r>
          </a:p>
          <a:p>
            <a:pPr lvl="1" eaLnBrk="1" hangingPunct="1">
              <a:lnSpc>
                <a:spcPct val="80000"/>
              </a:lnSpc>
            </a:pPr>
            <a:r>
              <a:rPr lang="pl-PL" sz="1600" smtClean="0"/>
              <a:t>LLC (Logical Link Control) oraz </a:t>
            </a:r>
          </a:p>
          <a:p>
            <a:pPr lvl="1" eaLnBrk="1" hangingPunct="1">
              <a:lnSpc>
                <a:spcPct val="80000"/>
              </a:lnSpc>
            </a:pPr>
            <a:r>
              <a:rPr lang="pl-PL" sz="1600" smtClean="0"/>
              <a:t>MAC (Medium Accesss Control). </a:t>
            </a:r>
          </a:p>
          <a:p>
            <a:pPr eaLnBrk="1" hangingPunct="1">
              <a:lnSpc>
                <a:spcPct val="80000"/>
              </a:lnSpc>
            </a:pPr>
            <a:r>
              <a:rPr lang="pl-PL" sz="1800" smtClean="0"/>
              <a:t>Warstwa LLC jest warstwą niezależną od zastosowanego systemu sieci lokalnej (LAN). Jej zadaniem jest identyfikowanie danych przesyłanych w ramce Ethernet. </a:t>
            </a:r>
          </a:p>
          <a:p>
            <a:pPr eaLnBrk="1" hangingPunct="1">
              <a:lnSpc>
                <a:spcPct val="80000"/>
              </a:lnSpc>
            </a:pPr>
            <a:r>
              <a:rPr lang="pl-PL" sz="1800" smtClean="0"/>
              <a:t>Warstwa MAC opisuje protokół określający sposób dostępu do medium w systemie Ethernet. </a:t>
            </a:r>
          </a:p>
          <a:p>
            <a:pPr eaLnBrk="1" hangingPunct="1">
              <a:lnSpc>
                <a:spcPct val="80000"/>
              </a:lnSpc>
            </a:pPr>
            <a:r>
              <a:rPr lang="pl-PL" sz="1800" smtClean="0"/>
              <a:t>Podwarstwy zdefiniowane w warstwie 1 modelu ISO/OSI są zmienne i określają rodzaj sieci Ethernet jaki został zastosowany, np. 10Mb, 100Mb, czy 1Gb. </a:t>
            </a:r>
          </a:p>
        </p:txBody>
      </p:sp>
      <p:pic>
        <p:nvPicPr>
          <p:cNvPr id="542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50913"/>
            <a:ext cx="4767263"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8" name="Text Box 5"/>
          <p:cNvSpPr txBox="1">
            <a:spLocks noChangeArrowheads="1"/>
          </p:cNvSpPr>
          <p:nvPr/>
        </p:nvSpPr>
        <p:spPr bwMode="auto">
          <a:xfrm>
            <a:off x="5472113" y="1773238"/>
            <a:ext cx="3203575"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lnSpc>
                <a:spcPct val="80000"/>
              </a:lnSpc>
              <a:spcBef>
                <a:spcPct val="20000"/>
              </a:spcBef>
            </a:pPr>
            <a:r>
              <a:rPr lang="pl-PL" sz="1800" b="0">
                <a:solidFill>
                  <a:schemeClr val="tx1"/>
                </a:solidFill>
              </a:rPr>
              <a:t>Standard Ethernet </a:t>
            </a:r>
            <a:br>
              <a:rPr lang="pl-PL" sz="1800" b="0">
                <a:solidFill>
                  <a:schemeClr val="tx1"/>
                </a:solidFill>
              </a:rPr>
            </a:br>
            <a:r>
              <a:rPr lang="pl-PL" sz="1800" b="0">
                <a:solidFill>
                  <a:schemeClr val="tx1"/>
                </a:solidFill>
              </a:rPr>
              <a:t>opisuje funkcje toru komunikacyjnego, umieszczonego w modelu ISO/OSI w warstwach 2 i 1.</a:t>
            </a:r>
          </a:p>
          <a:p>
            <a:pPr eaLnBrk="1" hangingPunct="1">
              <a:lnSpc>
                <a:spcPct val="80000"/>
              </a:lnSpc>
              <a:spcBef>
                <a:spcPct val="20000"/>
              </a:spcBef>
            </a:pPr>
            <a:endParaRPr lang="en-GB" sz="1800" b="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AD06EF60-C55D-4C29-8A3A-A7506165DF7F}" type="slidenum">
              <a:rPr lang="en-GB" sz="1400" b="0" smtClean="0">
                <a:solidFill>
                  <a:schemeClr val="tx1"/>
                </a:solidFill>
              </a:rPr>
              <a:pPr eaLnBrk="1" hangingPunct="1"/>
              <a:t>53</a:t>
            </a:fld>
            <a:endParaRPr lang="en-GB" sz="1400" b="0" smtClean="0">
              <a:solidFill>
                <a:schemeClr val="tx1"/>
              </a:solidFill>
            </a:endParaRPr>
          </a:p>
        </p:txBody>
      </p:sp>
      <p:sp>
        <p:nvSpPr>
          <p:cNvPr id="55299" name="Rectangle 2"/>
          <p:cNvSpPr>
            <a:spLocks noGrp="1" noChangeArrowheads="1"/>
          </p:cNvSpPr>
          <p:nvPr>
            <p:ph type="title"/>
          </p:nvPr>
        </p:nvSpPr>
        <p:spPr/>
        <p:txBody>
          <a:bodyPr/>
          <a:lstStyle/>
          <a:p>
            <a:pPr eaLnBrk="1" hangingPunct="1"/>
            <a:r>
              <a:rPr lang="pl-PL" smtClean="0"/>
              <a:t>Cechy standardu Ethernet </a:t>
            </a:r>
            <a:endParaRPr lang="en-GB" smtClean="0"/>
          </a:p>
        </p:txBody>
      </p:sp>
      <p:sp>
        <p:nvSpPr>
          <p:cNvPr id="55300" name="Rectangle 3"/>
          <p:cNvSpPr>
            <a:spLocks noGrp="1" noChangeArrowheads="1"/>
          </p:cNvSpPr>
          <p:nvPr>
            <p:ph type="body" idx="1"/>
          </p:nvPr>
        </p:nvSpPr>
        <p:spPr/>
        <p:txBody>
          <a:bodyPr/>
          <a:lstStyle/>
          <a:p>
            <a:pPr eaLnBrk="1" hangingPunct="1">
              <a:lnSpc>
                <a:spcPct val="80000"/>
              </a:lnSpc>
            </a:pPr>
            <a:r>
              <a:rPr lang="pl-PL" sz="2800" smtClean="0"/>
              <a:t>Klasyczne sieci Ethernet mają cztery cechy wspólne. Są to: </a:t>
            </a:r>
          </a:p>
          <a:p>
            <a:pPr lvl="1" eaLnBrk="1" hangingPunct="1">
              <a:lnSpc>
                <a:spcPct val="80000"/>
              </a:lnSpc>
            </a:pPr>
            <a:r>
              <a:rPr lang="pl-PL" sz="2400" smtClean="0"/>
              <a:t>parametry czasowe,</a:t>
            </a:r>
          </a:p>
          <a:p>
            <a:pPr lvl="1" eaLnBrk="1" hangingPunct="1">
              <a:lnSpc>
                <a:spcPct val="80000"/>
              </a:lnSpc>
            </a:pPr>
            <a:r>
              <a:rPr lang="pl-PL" sz="2400" smtClean="0"/>
              <a:t>format </a:t>
            </a:r>
            <a:r>
              <a:rPr lang="pl-PL" sz="2400" smtClean="0">
                <a:hlinkClick r:id="rId2" tooltip="Pakiet telekomunikacyjny"/>
              </a:rPr>
              <a:t>ramki</a:t>
            </a:r>
            <a:r>
              <a:rPr lang="pl-PL" sz="2400" smtClean="0"/>
              <a:t>, </a:t>
            </a:r>
          </a:p>
          <a:p>
            <a:pPr lvl="1" eaLnBrk="1" hangingPunct="1">
              <a:lnSpc>
                <a:spcPct val="80000"/>
              </a:lnSpc>
            </a:pPr>
            <a:r>
              <a:rPr lang="pl-PL" sz="2400" smtClean="0"/>
              <a:t>proces transmisji oraz </a:t>
            </a:r>
          </a:p>
          <a:p>
            <a:pPr lvl="1" eaLnBrk="1" hangingPunct="1">
              <a:lnSpc>
                <a:spcPct val="80000"/>
              </a:lnSpc>
            </a:pPr>
            <a:r>
              <a:rPr lang="pl-PL" sz="2400" smtClean="0"/>
              <a:t>podstawowe reguły obowiązujące przy ich projektowaniu. </a:t>
            </a:r>
          </a:p>
          <a:p>
            <a:pPr eaLnBrk="1" hangingPunct="1">
              <a:lnSpc>
                <a:spcPct val="80000"/>
              </a:lnSpc>
            </a:pPr>
            <a:r>
              <a:rPr lang="pl-PL" sz="2800" smtClean="0"/>
              <a:t>Standardem jest izolacja o wytrzymałości minimum 250V~ między kablem a komputerem (niektóre firmy, np. 3Com, stosowały lepszą, co skutkowało dużo większą trwałością ich kart sieciowych).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BAAF1287-014C-4B3C-A0F3-85FA94AD160E}" type="slidenum">
              <a:rPr lang="en-GB" sz="1400" b="0" smtClean="0">
                <a:solidFill>
                  <a:schemeClr val="tx1"/>
                </a:solidFill>
              </a:rPr>
              <a:pPr eaLnBrk="1" hangingPunct="1"/>
              <a:t>54</a:t>
            </a:fld>
            <a:endParaRPr lang="en-GB" sz="1400" b="0" smtClean="0">
              <a:solidFill>
                <a:schemeClr val="tx1"/>
              </a:solidFill>
            </a:endParaRPr>
          </a:p>
        </p:txBody>
      </p:sp>
      <p:sp>
        <p:nvSpPr>
          <p:cNvPr id="56323" name="Rectangle 2"/>
          <p:cNvSpPr>
            <a:spLocks noGrp="1" noChangeArrowheads="1"/>
          </p:cNvSpPr>
          <p:nvPr>
            <p:ph type="title"/>
          </p:nvPr>
        </p:nvSpPr>
        <p:spPr/>
        <p:txBody>
          <a:bodyPr/>
          <a:lstStyle/>
          <a:p>
            <a:pPr eaLnBrk="1" hangingPunct="1"/>
            <a:r>
              <a:rPr lang="pl-PL" smtClean="0"/>
              <a:t>Ramki Ethernet</a:t>
            </a:r>
            <a:endParaRPr lang="en-GB" smtClean="0"/>
          </a:p>
        </p:txBody>
      </p:sp>
      <p:sp>
        <p:nvSpPr>
          <p:cNvPr id="56324" name="Rectangle 3"/>
          <p:cNvSpPr>
            <a:spLocks noGrp="1" noChangeArrowheads="1"/>
          </p:cNvSpPr>
          <p:nvPr>
            <p:ph type="body" idx="1"/>
          </p:nvPr>
        </p:nvSpPr>
        <p:spPr/>
        <p:txBody>
          <a:bodyPr/>
          <a:lstStyle/>
          <a:p>
            <a:pPr eaLnBrk="1" hangingPunct="1">
              <a:lnSpc>
                <a:spcPct val="90000"/>
              </a:lnSpc>
            </a:pPr>
            <a:r>
              <a:rPr lang="pl-PL" sz="2800" smtClean="0"/>
              <a:t>Istnieją 3 standardy ramek:</a:t>
            </a:r>
          </a:p>
          <a:p>
            <a:pPr lvl="1" eaLnBrk="1" hangingPunct="1">
              <a:lnSpc>
                <a:spcPct val="90000"/>
              </a:lnSpc>
            </a:pPr>
            <a:r>
              <a:rPr lang="pl-PL" sz="2400" smtClean="0"/>
              <a:t>Ethernet wersja 1 - już nie używana, </a:t>
            </a:r>
          </a:p>
          <a:p>
            <a:pPr lvl="1" eaLnBrk="1" hangingPunct="1">
              <a:lnSpc>
                <a:spcPct val="90000"/>
              </a:lnSpc>
            </a:pPr>
            <a:r>
              <a:rPr lang="pl-PL" sz="2400" smtClean="0"/>
              <a:t>Ethernet wersja 2 (Ethernet II) - zwana też ramką DIX od firm </a:t>
            </a:r>
            <a:r>
              <a:rPr lang="pl-PL" sz="2400" smtClean="0">
                <a:hlinkClick r:id="rId2" tooltip="Digital Equipment Corporation"/>
              </a:rPr>
              <a:t>DEC</a:t>
            </a:r>
            <a:r>
              <a:rPr lang="pl-PL" sz="2400" smtClean="0"/>
              <a:t>, </a:t>
            </a:r>
            <a:r>
              <a:rPr lang="pl-PL" sz="2400" smtClean="0">
                <a:hlinkClick r:id="rId3" tooltip="Intel"/>
              </a:rPr>
              <a:t>Intel</a:t>
            </a:r>
            <a:r>
              <a:rPr lang="pl-PL" sz="2400" smtClean="0"/>
              <a:t> i </a:t>
            </a:r>
            <a:r>
              <a:rPr lang="pl-PL" sz="2400" smtClean="0">
                <a:hlinkClick r:id="rId4" tooltip="Xerox"/>
              </a:rPr>
              <a:t>Xerox</a:t>
            </a:r>
            <a:r>
              <a:rPr lang="pl-PL" sz="2400" smtClean="0"/>
              <a:t>, które opracowały wspólnie ten typ ramki i opublikowały w </a:t>
            </a:r>
            <a:r>
              <a:rPr lang="pl-PL" sz="2400" smtClean="0">
                <a:hlinkClick r:id="rId5" tooltip="1978"/>
              </a:rPr>
              <a:t>1978</a:t>
            </a:r>
            <a:r>
              <a:rPr lang="pl-PL" sz="2400" smtClean="0"/>
              <a:t>. Jest ona w tej chwili najczęściej stosowana, </a:t>
            </a:r>
          </a:p>
          <a:p>
            <a:pPr lvl="1" eaLnBrk="1" hangingPunct="1">
              <a:lnSpc>
                <a:spcPct val="90000"/>
              </a:lnSpc>
            </a:pPr>
            <a:r>
              <a:rPr lang="pl-PL" sz="2400" smtClean="0"/>
              <a:t>IEEE 802.x LLC, </a:t>
            </a:r>
          </a:p>
          <a:p>
            <a:pPr eaLnBrk="1" hangingPunct="1">
              <a:lnSpc>
                <a:spcPct val="90000"/>
              </a:lnSpc>
            </a:pPr>
            <a:r>
              <a:rPr lang="pl-PL" sz="2800" smtClean="0"/>
              <a:t>Ramki różnią się pomiędzy sobą długościami nagłówków, maksymalną długością ramki (MTU) i innymi szczegółami. Różne typy ramek mogą jednocześnie korzystać z tej samej sieci.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54CDA2E7-868B-437F-9B53-37A7D4EC3CCC}" type="slidenum">
              <a:rPr lang="en-GB" sz="1400" b="0" smtClean="0">
                <a:solidFill>
                  <a:schemeClr val="tx1"/>
                </a:solidFill>
              </a:rPr>
              <a:pPr eaLnBrk="1" hangingPunct="1"/>
              <a:t>55</a:t>
            </a:fld>
            <a:endParaRPr lang="en-GB" sz="1400" b="0" smtClean="0">
              <a:solidFill>
                <a:schemeClr val="tx1"/>
              </a:solidFill>
            </a:endParaRPr>
          </a:p>
        </p:txBody>
      </p:sp>
      <p:sp>
        <p:nvSpPr>
          <p:cNvPr id="57347" name="Rectangle 2"/>
          <p:cNvSpPr>
            <a:spLocks noGrp="1" noChangeArrowheads="1"/>
          </p:cNvSpPr>
          <p:nvPr>
            <p:ph type="title"/>
          </p:nvPr>
        </p:nvSpPr>
        <p:spPr>
          <a:xfrm>
            <a:off x="457200" y="260350"/>
            <a:ext cx="8229600" cy="796925"/>
          </a:xfrm>
        </p:spPr>
        <p:txBody>
          <a:bodyPr/>
          <a:lstStyle/>
          <a:p>
            <a:pPr eaLnBrk="1" hangingPunct="1"/>
            <a:r>
              <a:rPr lang="en-GB" sz="3600" smtClean="0"/>
              <a:t>Budowa ramki Ethernet wersja 2</a:t>
            </a:r>
            <a:r>
              <a:rPr lang="en-GB" smtClean="0"/>
              <a:t> </a:t>
            </a:r>
          </a:p>
        </p:txBody>
      </p:sp>
      <p:sp>
        <p:nvSpPr>
          <p:cNvPr id="57348" name="Rectangle 3"/>
          <p:cNvSpPr>
            <a:spLocks noGrp="1" noChangeArrowheads="1"/>
          </p:cNvSpPr>
          <p:nvPr>
            <p:ph type="body" idx="1"/>
          </p:nvPr>
        </p:nvSpPr>
        <p:spPr>
          <a:xfrm>
            <a:off x="250825" y="2636838"/>
            <a:ext cx="8569325" cy="3744912"/>
          </a:xfrm>
        </p:spPr>
        <p:txBody>
          <a:bodyPr/>
          <a:lstStyle/>
          <a:p>
            <a:pPr eaLnBrk="1" hangingPunct="1">
              <a:lnSpc>
                <a:spcPct val="80000"/>
              </a:lnSpc>
            </a:pPr>
            <a:r>
              <a:rPr lang="pl-PL" sz="2000" dirty="0" smtClean="0">
                <a:hlinkClick r:id="rId2" tooltip="Preambuła"/>
              </a:rPr>
              <a:t>Preambuła</a:t>
            </a:r>
            <a:r>
              <a:rPr lang="pl-PL" sz="2000" dirty="0" smtClean="0"/>
              <a:t> - składająca się z 7 bajtów złożonych z naprzemiennych jedynek i zer: 10101010101010101010101010101010101010101010101010101010 </a:t>
            </a:r>
          </a:p>
          <a:p>
            <a:pPr eaLnBrk="1" hangingPunct="1">
              <a:lnSpc>
                <a:spcPct val="80000"/>
              </a:lnSpc>
            </a:pPr>
            <a:r>
              <a:rPr lang="pl-PL" sz="2000" dirty="0" smtClean="0"/>
              <a:t>SFD - (ang. </a:t>
            </a:r>
            <a:r>
              <a:rPr lang="pl-PL" sz="2000" i="1" dirty="0" smtClean="0"/>
              <a:t>start </a:t>
            </a:r>
            <a:r>
              <a:rPr lang="pl-PL" sz="2000" i="1" dirty="0" err="1" smtClean="0"/>
              <a:t>frame</a:t>
            </a:r>
            <a:r>
              <a:rPr lang="pl-PL" sz="2000" i="1" dirty="0" smtClean="0"/>
              <a:t> delimiter</a:t>
            </a:r>
            <a:r>
              <a:rPr lang="pl-PL" sz="2000" dirty="0" smtClean="0"/>
              <a:t>), czyli znacznik początkowy ramki w postaci sekwencji 8 bitów (1 bajt): 101010</a:t>
            </a:r>
            <a:r>
              <a:rPr lang="pl-PL" sz="2000" b="1" dirty="0" smtClean="0"/>
              <a:t>11</a:t>
            </a:r>
            <a:r>
              <a:rPr lang="pl-PL" sz="2000" dirty="0" smtClean="0"/>
              <a:t> </a:t>
            </a:r>
          </a:p>
          <a:p>
            <a:pPr eaLnBrk="1" hangingPunct="1">
              <a:lnSpc>
                <a:spcPct val="80000"/>
              </a:lnSpc>
            </a:pPr>
            <a:r>
              <a:rPr lang="pl-PL" sz="2000" dirty="0" smtClean="0">
                <a:hlinkClick r:id="rId3" tooltip="Adres MAC"/>
              </a:rPr>
              <a:t>adres MAC</a:t>
            </a:r>
            <a:r>
              <a:rPr lang="pl-PL" sz="2000" dirty="0" smtClean="0"/>
              <a:t> (ang. </a:t>
            </a:r>
            <a:r>
              <a:rPr lang="pl-PL" sz="2000" i="1" dirty="0" smtClean="0"/>
              <a:t>Media Access Control</a:t>
            </a:r>
            <a:r>
              <a:rPr lang="pl-PL" sz="2000" dirty="0" smtClean="0"/>
              <a:t>) odbiorcy (6 bajtów) </a:t>
            </a:r>
          </a:p>
          <a:p>
            <a:pPr lvl="1" eaLnBrk="1" hangingPunct="1">
              <a:lnSpc>
                <a:spcPct val="80000"/>
              </a:lnSpc>
            </a:pPr>
            <a:r>
              <a:rPr lang="pl-PL" sz="1600" dirty="0"/>
              <a:t>adres docelowy może być pojedynczy, grupowy lub </a:t>
            </a:r>
            <a:r>
              <a:rPr lang="pl-PL" sz="1600" dirty="0" smtClean="0"/>
              <a:t>rozgłoszeniowy</a:t>
            </a:r>
          </a:p>
          <a:p>
            <a:pPr eaLnBrk="1" hangingPunct="1">
              <a:lnSpc>
                <a:spcPct val="80000"/>
              </a:lnSpc>
            </a:pPr>
            <a:r>
              <a:rPr lang="pl-PL" sz="2000" dirty="0" smtClean="0">
                <a:hlinkClick r:id="rId3" tooltip="Adres MAC"/>
              </a:rPr>
              <a:t>adres MAC</a:t>
            </a:r>
            <a:r>
              <a:rPr lang="pl-PL" sz="2000" dirty="0" smtClean="0"/>
              <a:t> nadawcy (6 bajtów) (np. 00 : 60 : 52 : 0A : A7 : EF)</a:t>
            </a:r>
          </a:p>
          <a:p>
            <a:pPr eaLnBrk="1" hangingPunct="1">
              <a:lnSpc>
                <a:spcPct val="80000"/>
              </a:lnSpc>
            </a:pPr>
            <a:r>
              <a:rPr lang="pl-PL" sz="2000" dirty="0" smtClean="0"/>
              <a:t>typ (2 bajty) - jeżeli wartość mniejsza niż 1500, to oznacza długość ramki, jeżeli większa, </a:t>
            </a:r>
            <a:r>
              <a:rPr lang="pl-PL" sz="2000" dirty="0"/>
              <a:t>to numer protokołu warstwy wyższej </a:t>
            </a:r>
            <a:endParaRPr lang="pl-PL" sz="2000" dirty="0" smtClean="0"/>
          </a:p>
          <a:p>
            <a:pPr eaLnBrk="1" hangingPunct="1">
              <a:lnSpc>
                <a:spcPct val="80000"/>
              </a:lnSpc>
            </a:pPr>
            <a:r>
              <a:rPr lang="pl-PL" sz="2000" dirty="0" smtClean="0"/>
              <a:t>dane (46 - 1500 bajtów) - jeżeli dane mniejsze niż 46 bajtów, to uzupełniane są zerami </a:t>
            </a:r>
          </a:p>
          <a:p>
            <a:pPr eaLnBrk="1" hangingPunct="1">
              <a:lnSpc>
                <a:spcPct val="80000"/>
              </a:lnSpc>
            </a:pPr>
            <a:r>
              <a:rPr lang="pl-PL" sz="2000" dirty="0" smtClean="0"/>
              <a:t>suma kontrolna (4 bajty) </a:t>
            </a:r>
            <a:r>
              <a:rPr lang="pl-PL" sz="2000" dirty="0" smtClean="0">
                <a:hlinkClick r:id="rId4" tooltip="CRC"/>
              </a:rPr>
              <a:t>CRC</a:t>
            </a:r>
            <a:endParaRPr lang="pl-PL" sz="2000" dirty="0" smtClean="0"/>
          </a:p>
        </p:txBody>
      </p:sp>
      <p:pic>
        <p:nvPicPr>
          <p:cNvPr id="57349" name="Picture 5" descr="Grafika:Ethernet ramka.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268413"/>
            <a:ext cx="7620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FE170B50-AD9E-4507-9081-8B06E38577C9}" type="slidenum">
              <a:rPr lang="en-GB" sz="1400" b="0" smtClean="0">
                <a:solidFill>
                  <a:schemeClr val="tx1"/>
                </a:solidFill>
              </a:rPr>
              <a:pPr eaLnBrk="1" hangingPunct="1"/>
              <a:t>56</a:t>
            </a:fld>
            <a:endParaRPr lang="en-GB" sz="1400" b="0" smtClean="0">
              <a:solidFill>
                <a:schemeClr val="tx1"/>
              </a:solidFill>
            </a:endParaRPr>
          </a:p>
        </p:txBody>
      </p:sp>
      <p:sp>
        <p:nvSpPr>
          <p:cNvPr id="58371" name="Rectangle 2"/>
          <p:cNvSpPr>
            <a:spLocks noGrp="1" noChangeArrowheads="1"/>
          </p:cNvSpPr>
          <p:nvPr>
            <p:ph type="title"/>
          </p:nvPr>
        </p:nvSpPr>
        <p:spPr>
          <a:xfrm>
            <a:off x="457200" y="188913"/>
            <a:ext cx="8229600" cy="719137"/>
          </a:xfrm>
        </p:spPr>
        <p:txBody>
          <a:bodyPr/>
          <a:lstStyle/>
          <a:p>
            <a:pPr eaLnBrk="1" hangingPunct="1"/>
            <a:r>
              <a:rPr lang="pl-PL" sz="4000" smtClean="0"/>
              <a:t>Szybkości transmisji ethernet</a:t>
            </a:r>
            <a:endParaRPr lang="en-GB" sz="4000" smtClean="0"/>
          </a:p>
        </p:txBody>
      </p:sp>
      <p:sp>
        <p:nvSpPr>
          <p:cNvPr id="58372" name="Rectangle 3"/>
          <p:cNvSpPr>
            <a:spLocks noGrp="1" noChangeArrowheads="1"/>
          </p:cNvSpPr>
          <p:nvPr>
            <p:ph type="body" idx="1"/>
          </p:nvPr>
        </p:nvSpPr>
        <p:spPr>
          <a:xfrm>
            <a:off x="179388" y="908050"/>
            <a:ext cx="8785225" cy="5689600"/>
          </a:xfrm>
        </p:spPr>
        <p:txBody>
          <a:bodyPr/>
          <a:lstStyle/>
          <a:p>
            <a:pPr eaLnBrk="1" hangingPunct="1">
              <a:lnSpc>
                <a:spcPct val="80000"/>
              </a:lnSpc>
            </a:pPr>
            <a:r>
              <a:rPr lang="pl-PL" sz="1800" dirty="0" smtClean="0"/>
              <a:t>10 </a:t>
            </a:r>
            <a:r>
              <a:rPr lang="pl-PL" sz="1800" dirty="0" err="1" smtClean="0"/>
              <a:t>Mbit</a:t>
            </a:r>
            <a:r>
              <a:rPr lang="pl-PL" sz="1800" dirty="0" smtClean="0"/>
              <a:t>/s, np.;</a:t>
            </a:r>
          </a:p>
          <a:p>
            <a:pPr lvl="1" eaLnBrk="1" hangingPunct="1">
              <a:lnSpc>
                <a:spcPct val="80000"/>
              </a:lnSpc>
            </a:pPr>
            <a:r>
              <a:rPr lang="pl-PL" sz="1600" dirty="0" smtClean="0">
                <a:hlinkClick r:id="rId2" tooltip="10Base-T"/>
              </a:rPr>
              <a:t>10Base-T</a:t>
            </a:r>
            <a:r>
              <a:rPr lang="pl-PL" sz="1600" dirty="0" smtClean="0"/>
              <a:t> - pracuje na 4 żyłach (2 pary 'skrętki') kategorii 3 lub 5. Każda karta sieciowa musi być podłączona do </a:t>
            </a:r>
            <a:r>
              <a:rPr lang="pl-PL" sz="1600" dirty="0" smtClean="0">
                <a:hlinkClick r:id="rId3" tooltip="Koncentrator"/>
              </a:rPr>
              <a:t>huba</a:t>
            </a:r>
            <a:r>
              <a:rPr lang="pl-PL" sz="1600" dirty="0" smtClean="0"/>
              <a:t> lub </a:t>
            </a:r>
            <a:r>
              <a:rPr lang="pl-PL" sz="1600" dirty="0" err="1" smtClean="0">
                <a:hlinkClick r:id="rId4" tooltip="Przełącznik"/>
              </a:rPr>
              <a:t>switcha</a:t>
            </a:r>
            <a:r>
              <a:rPr lang="pl-PL" sz="1600" dirty="0" smtClean="0"/>
              <a:t>. </a:t>
            </a:r>
          </a:p>
          <a:p>
            <a:pPr eaLnBrk="1" hangingPunct="1">
              <a:lnSpc>
                <a:spcPct val="80000"/>
              </a:lnSpc>
            </a:pPr>
            <a:r>
              <a:rPr lang="pl-PL" sz="1800" dirty="0" smtClean="0"/>
              <a:t>Fast Ethernet, np.:</a:t>
            </a:r>
          </a:p>
          <a:p>
            <a:pPr lvl="1" eaLnBrk="1" hangingPunct="1">
              <a:lnSpc>
                <a:spcPct val="80000"/>
              </a:lnSpc>
            </a:pPr>
            <a:r>
              <a:rPr lang="pl-PL" sz="1600" dirty="0" smtClean="0">
                <a:hlinkClick r:id="rId5" tooltip="100Base-TX"/>
              </a:rPr>
              <a:t>100Base-TX</a:t>
            </a:r>
            <a:r>
              <a:rPr lang="pl-PL" sz="1600" dirty="0" smtClean="0"/>
              <a:t> - podobny do 10BASE-T, ale z szybkością 100Mb/s. Wymaga 2 par </a:t>
            </a:r>
            <a:r>
              <a:rPr lang="pl-PL" sz="1600" dirty="0" smtClean="0">
                <a:hlinkClick r:id="rId6" tooltip="Skrętka"/>
              </a:rPr>
              <a:t>skrętki</a:t>
            </a:r>
            <a:r>
              <a:rPr lang="pl-PL" sz="1600" dirty="0" smtClean="0"/>
              <a:t> kategorii 5. Obecnie jeden z najpopularniejszych standardów sieci opartych na 'skrętce'. </a:t>
            </a:r>
          </a:p>
          <a:p>
            <a:pPr lvl="1" eaLnBrk="1" hangingPunct="1">
              <a:lnSpc>
                <a:spcPct val="80000"/>
              </a:lnSpc>
            </a:pPr>
            <a:r>
              <a:rPr lang="pl-PL" sz="1600" dirty="0" smtClean="0">
                <a:hlinkClick r:id="rId7" tooltip="100Base-FX"/>
              </a:rPr>
              <a:t>100Base-FX</a:t>
            </a:r>
            <a:r>
              <a:rPr lang="pl-PL" sz="1600" dirty="0" smtClean="0"/>
              <a:t> - Ethernet 100Mb/s za pomocą włókien </a:t>
            </a:r>
            <a:r>
              <a:rPr lang="pl-PL" sz="1600" dirty="0" smtClean="0">
                <a:hlinkClick r:id="rId8" tooltip="Światłowód"/>
              </a:rPr>
              <a:t>światłowodowych</a:t>
            </a:r>
            <a:r>
              <a:rPr lang="pl-PL" sz="1600" dirty="0" smtClean="0"/>
              <a:t> wielomodowych. Zasięg rozwiązania wynosi do 2km. </a:t>
            </a:r>
          </a:p>
          <a:p>
            <a:pPr lvl="1" eaLnBrk="1" hangingPunct="1">
              <a:lnSpc>
                <a:spcPct val="80000"/>
              </a:lnSpc>
            </a:pPr>
            <a:r>
              <a:rPr lang="pl-PL" sz="1600" dirty="0" smtClean="0">
                <a:hlinkClick r:id="rId9" tooltip="100Base-LX (jeszcze nie napisano)"/>
              </a:rPr>
              <a:t>100Base-LX</a:t>
            </a:r>
            <a:r>
              <a:rPr lang="pl-PL" sz="1600" dirty="0" smtClean="0"/>
              <a:t> - Ethernet 100Mb/s za pomocą włókien </a:t>
            </a:r>
            <a:r>
              <a:rPr lang="pl-PL" sz="1600" dirty="0" smtClean="0">
                <a:hlinkClick r:id="rId8" tooltip="Światłowód"/>
              </a:rPr>
              <a:t>światłowodowych</a:t>
            </a:r>
            <a:r>
              <a:rPr lang="pl-PL" sz="1600" dirty="0" smtClean="0"/>
              <a:t>. </a:t>
            </a:r>
          </a:p>
          <a:p>
            <a:pPr eaLnBrk="1" hangingPunct="1">
              <a:lnSpc>
                <a:spcPct val="80000"/>
              </a:lnSpc>
            </a:pPr>
            <a:r>
              <a:rPr lang="pl-PL" sz="1800" dirty="0" smtClean="0"/>
              <a:t>Gigabit Ethernet np.:</a:t>
            </a:r>
          </a:p>
          <a:p>
            <a:pPr lvl="1" eaLnBrk="1" hangingPunct="1">
              <a:lnSpc>
                <a:spcPct val="80000"/>
              </a:lnSpc>
            </a:pPr>
            <a:r>
              <a:rPr lang="pl-PL" sz="1600" dirty="0" smtClean="0">
                <a:hlinkClick r:id="rId10" tooltip="1000BASE-T"/>
              </a:rPr>
              <a:t>1000BASE-T</a:t>
            </a:r>
            <a:r>
              <a:rPr lang="pl-PL" sz="1600" dirty="0" smtClean="0"/>
              <a:t> - 1 </a:t>
            </a:r>
            <a:r>
              <a:rPr lang="pl-PL" sz="1600" dirty="0" err="1" smtClean="0">
                <a:hlinkClick r:id="rId11" tooltip="Gigabit"/>
              </a:rPr>
              <a:t>Gb</a:t>
            </a:r>
            <a:r>
              <a:rPr lang="pl-PL" sz="1600" dirty="0" smtClean="0"/>
              <a:t>/</a:t>
            </a:r>
            <a:r>
              <a:rPr lang="pl-PL" sz="1600" dirty="0" smtClean="0">
                <a:hlinkClick r:id="rId12" tooltip="Sekunda"/>
              </a:rPr>
              <a:t>s</a:t>
            </a:r>
            <a:r>
              <a:rPr lang="pl-PL" sz="1600" dirty="0" smtClean="0"/>
              <a:t> na kablu miedzianym -popularnej </a:t>
            </a:r>
            <a:r>
              <a:rPr lang="pl-PL" sz="1600" dirty="0" smtClean="0">
                <a:hlinkClick r:id="rId6" tooltip="Skrętka"/>
              </a:rPr>
              <a:t>skrętce</a:t>
            </a:r>
            <a:r>
              <a:rPr lang="pl-PL" sz="1600" dirty="0" smtClean="0"/>
              <a:t> kat. 5 lub wyższej. Ponieważ kabel kategorii 6 może bez strat przenosić do 125 </a:t>
            </a:r>
            <a:r>
              <a:rPr lang="pl-PL" sz="1600" dirty="0" err="1" smtClean="0">
                <a:hlinkClick r:id="rId13" tooltip="Bit na sekundę"/>
              </a:rPr>
              <a:t>Mb</a:t>
            </a:r>
            <a:r>
              <a:rPr lang="pl-PL" sz="1600" dirty="0" smtClean="0">
                <a:hlinkClick r:id="rId13" tooltip="Bit na sekundę"/>
              </a:rPr>
              <a:t>/s</a:t>
            </a:r>
            <a:r>
              <a:rPr lang="pl-PL" sz="1600" dirty="0" smtClean="0"/>
              <a:t>, osiągniecie 1000 </a:t>
            </a:r>
            <a:r>
              <a:rPr lang="pl-PL" sz="1600" dirty="0" err="1" smtClean="0"/>
              <a:t>Mb</a:t>
            </a:r>
            <a:r>
              <a:rPr lang="pl-PL" sz="1600" dirty="0" smtClean="0"/>
              <a:t>/s wymaga użycia czterech par przewodów oraz modyfikacji układów transmisyjnych dającej możliwość transmisji ok. 250Mb/s na jedną parę przewodów w </a:t>
            </a:r>
            <a:r>
              <a:rPr lang="pl-PL" sz="1600" dirty="0" smtClean="0">
                <a:hlinkClick r:id="rId6" tooltip="Skrętka"/>
              </a:rPr>
              <a:t>skrętce</a:t>
            </a:r>
            <a:r>
              <a:rPr lang="pl-PL" sz="1600" dirty="0" smtClean="0"/>
              <a:t>. </a:t>
            </a:r>
          </a:p>
          <a:p>
            <a:pPr lvl="1" eaLnBrk="1" hangingPunct="1">
              <a:lnSpc>
                <a:spcPct val="80000"/>
              </a:lnSpc>
            </a:pPr>
            <a:r>
              <a:rPr lang="pl-PL" sz="1600" dirty="0" smtClean="0"/>
              <a:t>1000BASE-LX - 1 </a:t>
            </a:r>
            <a:r>
              <a:rPr lang="pl-PL" sz="1600" dirty="0" err="1" smtClean="0"/>
              <a:t>Gb</a:t>
            </a:r>
            <a:r>
              <a:rPr lang="pl-PL" sz="1600" dirty="0" smtClean="0"/>
              <a:t>/s na </a:t>
            </a:r>
            <a:r>
              <a:rPr lang="pl-PL" sz="1600" dirty="0" smtClean="0">
                <a:hlinkClick r:id="rId8" tooltip="Światłowód"/>
              </a:rPr>
              <a:t>światłowodzie</a:t>
            </a:r>
            <a:r>
              <a:rPr lang="pl-PL" sz="1600" dirty="0" smtClean="0"/>
              <a:t>. Zoptymalizowany dla połączeń na dłuższe dystanse (do 10 km) za pomocą światłowodów </a:t>
            </a:r>
            <a:r>
              <a:rPr lang="pl-PL" sz="1600" dirty="0" err="1" smtClean="0"/>
              <a:t>jednomodowych</a:t>
            </a:r>
            <a:r>
              <a:rPr lang="pl-PL" sz="1600" dirty="0" smtClean="0"/>
              <a:t>. </a:t>
            </a:r>
          </a:p>
          <a:p>
            <a:pPr eaLnBrk="1" hangingPunct="1">
              <a:lnSpc>
                <a:spcPct val="80000"/>
              </a:lnSpc>
            </a:pPr>
            <a:r>
              <a:rPr lang="pl-PL" sz="1800" dirty="0" smtClean="0"/>
              <a:t>10 Gigabit Ethernet np.:</a:t>
            </a:r>
          </a:p>
          <a:p>
            <a:pPr lvl="1" eaLnBrk="1" hangingPunct="1">
              <a:lnSpc>
                <a:spcPct val="80000"/>
              </a:lnSpc>
            </a:pPr>
            <a:r>
              <a:rPr lang="pl-PL" sz="1600" b="1" dirty="0" smtClean="0"/>
              <a:t>10GBASE-LX4 - stosując modulację typu 'WDM' umożliwia zasięg 240 lub 300 m za pomocą światłowodów wielomodowych (przy 1310nm) lub 10 km za pomocą </a:t>
            </a:r>
            <a:r>
              <a:rPr lang="pl-PL" sz="1600" b="1" dirty="0" err="1" smtClean="0"/>
              <a:t>jednomodowych</a:t>
            </a:r>
            <a:r>
              <a:rPr lang="pl-PL" sz="1600" b="1" dirty="0" smtClean="0"/>
              <a:t>.</a:t>
            </a:r>
            <a:r>
              <a:rPr lang="pl-PL" sz="1600" dirty="0" smtClean="0"/>
              <a:t> </a:t>
            </a:r>
            <a:endParaRPr lang="pl-PL" sz="1600" b="1" dirty="0" smtClean="0"/>
          </a:p>
          <a:p>
            <a:pPr lvl="1" eaLnBrk="1" hangingPunct="1">
              <a:lnSpc>
                <a:spcPct val="80000"/>
              </a:lnSpc>
            </a:pPr>
            <a:r>
              <a:rPr lang="pl-PL" sz="1600" dirty="0" smtClean="0"/>
              <a:t>10GBASE-T – najnowszy standard w tej kategorii. Umożliwia transmisję o prędkości 10 </a:t>
            </a:r>
            <a:r>
              <a:rPr lang="pl-PL" sz="1600" dirty="0" err="1" smtClean="0">
                <a:hlinkClick r:id="rId13" tooltip="Bit na sekundę"/>
              </a:rPr>
              <a:t>Gb</a:t>
            </a:r>
            <a:r>
              <a:rPr lang="pl-PL" sz="1600" dirty="0" smtClean="0">
                <a:hlinkClick r:id="rId13" tooltip="Bit na sekundę"/>
              </a:rPr>
              <a:t>/s</a:t>
            </a:r>
            <a:r>
              <a:rPr lang="pl-PL" sz="1600" dirty="0" smtClean="0"/>
              <a:t> na odległość 100 m kablem nieekranowanym UTP kategorii 6a/7. Możliwe jest również wykorzystanie kabla kategorii 6 – wtedy maksymalna długość kabla nie powinna przekraczać 55m.</a:t>
            </a:r>
            <a:r>
              <a:rPr lang="pl-PL" sz="1200" dirty="0" smtClean="0"/>
              <a:t> </a:t>
            </a:r>
          </a:p>
          <a:p>
            <a:pPr lvl="1" eaLnBrk="1" hangingPunct="1">
              <a:lnSpc>
                <a:spcPct val="80000"/>
              </a:lnSpc>
            </a:pPr>
            <a:endParaRPr lang="pl-PL" sz="1200"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A0017273-1EE6-4E76-BB49-475D1F272DCB}" type="slidenum">
              <a:rPr lang="en-GB" sz="1400" b="0" smtClean="0">
                <a:solidFill>
                  <a:schemeClr val="tx1"/>
                </a:solidFill>
              </a:rPr>
              <a:pPr eaLnBrk="1" hangingPunct="1"/>
              <a:t>57</a:t>
            </a:fld>
            <a:endParaRPr lang="en-GB" sz="1400" b="0" smtClean="0">
              <a:solidFill>
                <a:schemeClr val="tx1"/>
              </a:solidFill>
            </a:endParaRPr>
          </a:p>
        </p:txBody>
      </p:sp>
      <p:sp>
        <p:nvSpPr>
          <p:cNvPr id="59395" name="Rectangle 2"/>
          <p:cNvSpPr>
            <a:spLocks noGrp="1" noChangeArrowheads="1"/>
          </p:cNvSpPr>
          <p:nvPr>
            <p:ph type="title"/>
          </p:nvPr>
        </p:nvSpPr>
        <p:spPr>
          <a:xfrm>
            <a:off x="457200" y="274638"/>
            <a:ext cx="8229600" cy="561975"/>
          </a:xfrm>
        </p:spPr>
        <p:txBody>
          <a:bodyPr/>
          <a:lstStyle/>
          <a:p>
            <a:pPr eaLnBrk="1" hangingPunct="1"/>
            <a:r>
              <a:rPr lang="pl-PL" sz="3200" smtClean="0"/>
              <a:t>Protokół MAC (CSMA/CD)</a:t>
            </a:r>
            <a:endParaRPr lang="en-GB" sz="3200" smtClean="0"/>
          </a:p>
        </p:txBody>
      </p:sp>
      <p:sp>
        <p:nvSpPr>
          <p:cNvPr id="59396" name="Rectangle 3"/>
          <p:cNvSpPr>
            <a:spLocks noGrp="1" noChangeArrowheads="1"/>
          </p:cNvSpPr>
          <p:nvPr>
            <p:ph type="body" idx="1"/>
          </p:nvPr>
        </p:nvSpPr>
        <p:spPr>
          <a:xfrm>
            <a:off x="251520" y="1052736"/>
            <a:ext cx="8640960" cy="5040089"/>
          </a:xfrm>
        </p:spPr>
        <p:txBody>
          <a:bodyPr/>
          <a:lstStyle/>
          <a:p>
            <a:pPr eaLnBrk="1" hangingPunct="1">
              <a:lnSpc>
                <a:spcPct val="80000"/>
              </a:lnSpc>
            </a:pPr>
            <a:r>
              <a:rPr lang="pl-PL" sz="1600" dirty="0" smtClean="0"/>
              <a:t>Protokół CSMA/CD (</a:t>
            </a:r>
            <a:r>
              <a:rPr lang="en-US" sz="1600" dirty="0"/>
              <a:t>Carrier Sense Multiple Access with </a:t>
            </a:r>
            <a:r>
              <a:rPr lang="en-US" sz="1600" dirty="0" err="1"/>
              <a:t>Colision</a:t>
            </a:r>
            <a:r>
              <a:rPr lang="en-US" sz="1600" dirty="0"/>
              <a:t> Detection</a:t>
            </a:r>
            <a:r>
              <a:rPr lang="pl-PL" sz="1600" dirty="0" smtClean="0"/>
              <a:t>) odpowiedzialny jest za cały proces transmisji danych: wysyłanie i odbieranie ramek z danymi, dekodowanie ramek i sprawdzanie poprawności zawartych w nich adresów przed przekazaniem ich do wyższych warstw modelu OSI, wykrywanie błędów wewnątrz ramek lub w sieci. </a:t>
            </a:r>
          </a:p>
          <a:p>
            <a:pPr eaLnBrk="1" hangingPunct="1">
              <a:lnSpc>
                <a:spcPct val="80000"/>
              </a:lnSpc>
            </a:pPr>
            <a:r>
              <a:rPr lang="pl-PL" sz="1600" dirty="0" smtClean="0"/>
              <a:t>Pracując w oparciu o protokół CSMA/CD urządzenie przechodzi w stan nasłuchiwania przed rozpoczęciem nadawania. Nasłuchiwanie ma na celu sprawdzenie zajętości kanału transmisji. </a:t>
            </a:r>
          </a:p>
          <a:p>
            <a:pPr lvl="1" eaLnBrk="1" hangingPunct="1">
              <a:lnSpc>
                <a:spcPct val="80000"/>
              </a:lnSpc>
            </a:pPr>
            <a:r>
              <a:rPr lang="pl-PL" sz="1400" dirty="0" smtClean="0"/>
              <a:t>Jeżeli w kanale transmisji zostanie wykryta nośna (obecność jakiegokolwiek sygnału w sieci) oznacza to, że inne urządzenie wysyła dane, czyli kanał jest zajęty. </a:t>
            </a:r>
          </a:p>
          <a:p>
            <a:pPr lvl="1" eaLnBrk="1" hangingPunct="1">
              <a:lnSpc>
                <a:spcPct val="80000"/>
              </a:lnSpc>
            </a:pPr>
            <a:r>
              <a:rPr lang="pl-PL" sz="1400" dirty="0" smtClean="0"/>
              <a:t>Jeżeli w kanale nastąpi cisza i będzie utrzymywała się przez z góry ustalony okres czasu (przerwa </a:t>
            </a:r>
            <a:r>
              <a:rPr lang="pl-PL" sz="1400" dirty="0" err="1" smtClean="0"/>
              <a:t>międzyramkowa</a:t>
            </a:r>
            <a:r>
              <a:rPr lang="pl-PL" sz="1400" dirty="0" smtClean="0"/>
              <a:t>), to urządzenie stwierdza, że kanał jest wolny i rozpoczyna nadawanie. </a:t>
            </a:r>
          </a:p>
          <a:p>
            <a:pPr eaLnBrk="1" hangingPunct="1">
              <a:lnSpc>
                <a:spcPct val="80000"/>
              </a:lnSpc>
            </a:pPr>
            <a:r>
              <a:rPr lang="pl-PL" sz="1600" dirty="0" smtClean="0"/>
              <a:t>Podczas nadawania pierwszej, ściśle określonej liczby bitów (minimalna długość ramki) urządzenie sprawdza, czy nie wystąpiła kolizja. </a:t>
            </a:r>
          </a:p>
          <a:p>
            <a:pPr lvl="1" eaLnBrk="1" hangingPunct="1">
              <a:lnSpc>
                <a:spcPct val="80000"/>
              </a:lnSpc>
            </a:pPr>
            <a:r>
              <a:rPr lang="pl-PL" sz="1400" dirty="0" smtClean="0"/>
              <a:t>Jeżeli transmisja dobiegła końca i nie stwierdzono kolizji, urządzenie zakłada, że operacja zakończyła się powodzeniem. </a:t>
            </a:r>
          </a:p>
          <a:p>
            <a:pPr lvl="1" eaLnBrk="1" hangingPunct="1">
              <a:lnSpc>
                <a:spcPct val="80000"/>
              </a:lnSpc>
            </a:pPr>
            <a:r>
              <a:rPr lang="pl-PL" sz="1400" dirty="0" smtClean="0"/>
              <a:t>Jeżeli jednak wykryto kolizję (nadmierny wzrost amplitudy sygnału świadczący o nałożeniu się sygnałów) następuje wysłanie do sieci specjalnego sygnału. </a:t>
            </a:r>
          </a:p>
          <a:p>
            <a:pPr eaLnBrk="1" hangingPunct="1">
              <a:lnSpc>
                <a:spcPct val="80000"/>
              </a:lnSpc>
            </a:pPr>
            <a:r>
              <a:rPr lang="pl-PL" sz="1600" dirty="0" smtClean="0"/>
              <a:t>Wszystkie urządzenia, które brały udział w kolizji zaprzestają nadawania oraz obliczają losowy odcinek czasu, po którym ponowią próbę transmisji. Jeżeli ponownie wystąpi kolizja, obliczony wcześniej losowy odcinek czasu jest podwajany i po tak obliczonym czasie wykonywana jest kolejna próba transmisji. Podwajanie losowo obliczonego odcinka czasu może występować najwyżej 16 razy, jeżeli każda kolejna próba transmisji zakończyła się kolizją. Po przekroczeniu dopuszczalnej liczby kolejnych kolizji urządzenie odczekuje pewien czas i uruchamia proces nadawania od początku.</a:t>
            </a:r>
            <a:r>
              <a:rPr lang="en-GB" sz="1600" dirty="0" smtClean="0"/>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FDA2456C-46F7-47E6-9849-4B7D73E401EC}" type="slidenum">
              <a:rPr lang="en-GB" sz="1400" b="0" smtClean="0">
                <a:solidFill>
                  <a:schemeClr val="tx1"/>
                </a:solidFill>
              </a:rPr>
              <a:pPr eaLnBrk="1" hangingPunct="1"/>
              <a:t>58</a:t>
            </a:fld>
            <a:endParaRPr lang="en-GB" sz="1400" b="0" smtClean="0">
              <a:solidFill>
                <a:schemeClr val="tx1"/>
              </a:solidFill>
            </a:endParaRPr>
          </a:p>
        </p:txBody>
      </p:sp>
      <p:sp>
        <p:nvSpPr>
          <p:cNvPr id="60419" name="Rectangle 2"/>
          <p:cNvSpPr>
            <a:spLocks noGrp="1" noChangeArrowheads="1"/>
          </p:cNvSpPr>
          <p:nvPr>
            <p:ph type="title"/>
          </p:nvPr>
        </p:nvSpPr>
        <p:spPr/>
        <p:txBody>
          <a:bodyPr/>
          <a:lstStyle/>
          <a:p>
            <a:pPr eaLnBrk="1" hangingPunct="1"/>
            <a:r>
              <a:rPr lang="pl-PL" smtClean="0"/>
              <a:t>Protokół MAC (CSMA/CD)</a:t>
            </a:r>
            <a:endParaRPr lang="en-GB" smtClean="0"/>
          </a:p>
        </p:txBody>
      </p:sp>
      <p:pic>
        <p:nvPicPr>
          <p:cNvPr id="604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268413"/>
            <a:ext cx="7272338" cy="53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Zasady budowy sieci Ethernet</a:t>
            </a:r>
          </a:p>
        </p:txBody>
      </p:sp>
      <p:sp>
        <p:nvSpPr>
          <p:cNvPr id="3" name="Symbol zastępczy zawartości 2"/>
          <p:cNvSpPr>
            <a:spLocks noGrp="1"/>
          </p:cNvSpPr>
          <p:nvPr>
            <p:ph idx="1"/>
          </p:nvPr>
        </p:nvSpPr>
        <p:spPr/>
        <p:txBody>
          <a:bodyPr/>
          <a:lstStyle/>
          <a:p>
            <a:r>
              <a:rPr lang="pl-PL" sz="1800" dirty="0" smtClean="0"/>
              <a:t>10 </a:t>
            </a:r>
            <a:r>
              <a:rPr lang="pl-PL" sz="1800" dirty="0" err="1" smtClean="0"/>
              <a:t>Mb</a:t>
            </a:r>
            <a:r>
              <a:rPr lang="pl-PL" sz="1800" dirty="0" smtClean="0"/>
              <a:t>/s</a:t>
            </a:r>
          </a:p>
          <a:p>
            <a:pPr lvl="1"/>
            <a:r>
              <a:rPr lang="pl-PL" sz="1600" dirty="0" smtClean="0"/>
              <a:t>Maksymalna długość segmentu na skrętce – 100 m, na </a:t>
            </a:r>
            <a:r>
              <a:rPr lang="pl-PL" sz="1600" dirty="0" err="1" smtClean="0"/>
              <a:t>koncentryku</a:t>
            </a:r>
            <a:r>
              <a:rPr lang="pl-PL" sz="1600" dirty="0" smtClean="0"/>
              <a:t> – 185 m</a:t>
            </a:r>
          </a:p>
          <a:p>
            <a:pPr lvl="1"/>
            <a:r>
              <a:rPr lang="pl-PL" sz="1600" b="1" dirty="0" smtClean="0"/>
              <a:t>5-4-3</a:t>
            </a:r>
          </a:p>
          <a:p>
            <a:pPr lvl="2"/>
            <a:r>
              <a:rPr lang="pl-PL" sz="1400" dirty="0" smtClean="0"/>
              <a:t>Nie może być więcej niż 5 połączonych segmentów</a:t>
            </a:r>
          </a:p>
          <a:p>
            <a:pPr lvl="2"/>
            <a:r>
              <a:rPr lang="pl-PL" sz="1400" dirty="0" smtClean="0"/>
              <a:t>Pomiędzy dwiema dowolnymi stacjami w sieci nie może być więcej niż 4 koncentratory</a:t>
            </a:r>
          </a:p>
          <a:p>
            <a:pPr lvl="2"/>
            <a:r>
              <a:rPr lang="pl-PL" sz="1400" dirty="0" smtClean="0"/>
              <a:t>Maksymalnie 3 z nich mogą być segmentami mieszanymi (3 stosujące kabel koncentryczny)</a:t>
            </a:r>
          </a:p>
          <a:p>
            <a:r>
              <a:rPr lang="pl-PL" sz="1800" dirty="0" smtClean="0"/>
              <a:t>100 </a:t>
            </a:r>
            <a:r>
              <a:rPr lang="pl-PL" sz="1800" dirty="0" err="1" smtClean="0"/>
              <a:t>Mb</a:t>
            </a:r>
            <a:r>
              <a:rPr lang="pl-PL" sz="1800" dirty="0" smtClean="0"/>
              <a:t>/s</a:t>
            </a:r>
          </a:p>
          <a:p>
            <a:pPr lvl="1"/>
            <a:r>
              <a:rPr lang="pl-PL" sz="1600" dirty="0" smtClean="0"/>
              <a:t>Maksymalna długość segmentu (skrętki) – 100m</a:t>
            </a:r>
          </a:p>
          <a:p>
            <a:pPr lvl="1"/>
            <a:r>
              <a:rPr lang="pl-PL" sz="1600" dirty="0" smtClean="0"/>
              <a:t>Między 2 stacjami może być tylko 1 koncentrator klasy I lub dwa klasy II</a:t>
            </a:r>
          </a:p>
          <a:p>
            <a:pPr lvl="1"/>
            <a:r>
              <a:rPr lang="pl-PL" sz="1600" dirty="0" smtClean="0"/>
              <a:t>Maksymalna Średnica domeny kolizyjnej – 205m</a:t>
            </a:r>
          </a:p>
          <a:p>
            <a:r>
              <a:rPr lang="pl-PL" sz="2000" dirty="0" smtClean="0"/>
              <a:t>1000 </a:t>
            </a:r>
            <a:r>
              <a:rPr lang="pl-PL" sz="2000" dirty="0" err="1" smtClean="0"/>
              <a:t>Mb</a:t>
            </a:r>
            <a:r>
              <a:rPr lang="pl-PL" sz="2000" dirty="0" smtClean="0"/>
              <a:t>/s</a:t>
            </a:r>
          </a:p>
          <a:p>
            <a:pPr lvl="1"/>
            <a:r>
              <a:rPr lang="pl-PL" sz="1600" dirty="0" smtClean="0"/>
              <a:t>Segment ograniczony do jednego koncentratora</a:t>
            </a:r>
          </a:p>
          <a:p>
            <a:pPr lvl="1"/>
            <a:r>
              <a:rPr lang="pl-PL" sz="1600" dirty="0" smtClean="0"/>
              <a:t>Segmenty mają długość mniejszą niż 316m</a:t>
            </a:r>
          </a:p>
        </p:txBody>
      </p:sp>
      <p:sp>
        <p:nvSpPr>
          <p:cNvPr id="4" name="Symbol zastępczy numeru slajdu 3"/>
          <p:cNvSpPr>
            <a:spLocks noGrp="1"/>
          </p:cNvSpPr>
          <p:nvPr>
            <p:ph type="sldNum" sz="quarter" idx="12"/>
          </p:nvPr>
        </p:nvSpPr>
        <p:spPr/>
        <p:txBody>
          <a:bodyPr/>
          <a:lstStyle/>
          <a:p>
            <a:pPr>
              <a:defRPr/>
            </a:pPr>
            <a:fld id="{664F322C-F57E-4C05-8188-3517B6E9F5AB}" type="slidenum">
              <a:rPr lang="en-GB" smtClean="0"/>
              <a:pPr>
                <a:defRPr/>
              </a:pPr>
              <a:t>59</a:t>
            </a:fld>
            <a:endParaRPr lang="en-GB"/>
          </a:p>
        </p:txBody>
      </p:sp>
    </p:spTree>
    <p:extLst>
      <p:ext uri="{BB962C8B-B14F-4D97-AF65-F5344CB8AC3E}">
        <p14:creationId xmlns:p14="http://schemas.microsoft.com/office/powerpoint/2010/main" val="210316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E1A9ABA9-C9DA-470F-ABD5-6676E9EB9F76}" type="slidenum">
              <a:rPr lang="en-GB" sz="1400" b="0" smtClean="0">
                <a:solidFill>
                  <a:schemeClr val="tx1"/>
                </a:solidFill>
              </a:rPr>
              <a:pPr eaLnBrk="1" hangingPunct="1"/>
              <a:t>6</a:t>
            </a:fld>
            <a:endParaRPr lang="en-GB" sz="1400" b="0" smtClean="0">
              <a:solidFill>
                <a:schemeClr val="tx1"/>
              </a:solidFill>
            </a:endParaRPr>
          </a:p>
        </p:txBody>
      </p:sp>
      <p:sp>
        <p:nvSpPr>
          <p:cNvPr id="7171" name="Rectangle 2"/>
          <p:cNvSpPr>
            <a:spLocks noGrp="1" noChangeArrowheads="1"/>
          </p:cNvSpPr>
          <p:nvPr>
            <p:ph type="title"/>
          </p:nvPr>
        </p:nvSpPr>
        <p:spPr/>
        <p:txBody>
          <a:bodyPr/>
          <a:lstStyle/>
          <a:p>
            <a:pPr eaLnBrk="1" hangingPunct="1"/>
            <a:r>
              <a:rPr lang="pl-PL" smtClean="0"/>
              <a:t>LAN</a:t>
            </a:r>
            <a:endParaRPr lang="en-GB" smtClean="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628775"/>
            <a:ext cx="6373813" cy="407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CB75DF15-C942-484D-B13A-210C5050DA4D}" type="slidenum">
              <a:rPr lang="en-GB" sz="1400" b="0" smtClean="0">
                <a:solidFill>
                  <a:schemeClr val="tx1"/>
                </a:solidFill>
              </a:rPr>
              <a:pPr eaLnBrk="1" hangingPunct="1"/>
              <a:t>60</a:t>
            </a:fld>
            <a:endParaRPr lang="en-GB" sz="1400" b="0" smtClean="0">
              <a:solidFill>
                <a:schemeClr val="tx1"/>
              </a:solidFill>
            </a:endParaRPr>
          </a:p>
        </p:txBody>
      </p:sp>
      <p:sp>
        <p:nvSpPr>
          <p:cNvPr id="61443" name="Rectangle 2"/>
          <p:cNvSpPr>
            <a:spLocks noGrp="1" noChangeArrowheads="1"/>
          </p:cNvSpPr>
          <p:nvPr>
            <p:ph type="title"/>
          </p:nvPr>
        </p:nvSpPr>
        <p:spPr/>
        <p:txBody>
          <a:bodyPr/>
          <a:lstStyle/>
          <a:p>
            <a:pPr eaLnBrk="1" hangingPunct="1"/>
            <a:r>
              <a:rPr lang="pl-PL" dirty="0" smtClean="0"/>
              <a:t>Zasady budowy sieci Ethernet</a:t>
            </a:r>
            <a:endParaRPr lang="en-GB" dirty="0" smtClean="0"/>
          </a:p>
        </p:txBody>
      </p:sp>
      <p:pic>
        <p:nvPicPr>
          <p:cNvPr id="61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700213"/>
            <a:ext cx="2179638" cy="182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916113"/>
            <a:ext cx="3894137"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005263"/>
            <a:ext cx="3987800"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7" name="Text Box 7"/>
          <p:cNvSpPr txBox="1">
            <a:spLocks noChangeArrowheads="1"/>
          </p:cNvSpPr>
          <p:nvPr/>
        </p:nvSpPr>
        <p:spPr bwMode="auto">
          <a:xfrm>
            <a:off x="2411413" y="1412875"/>
            <a:ext cx="1655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spcBef>
                <a:spcPct val="50000"/>
              </a:spcBef>
            </a:pPr>
            <a:r>
              <a:rPr lang="pl-PL" sz="1800" b="0">
                <a:solidFill>
                  <a:schemeClr val="tx1"/>
                </a:solidFill>
              </a:rPr>
              <a:t>Koncentrator</a:t>
            </a:r>
            <a:endParaRPr lang="en-GB" sz="1800" b="0">
              <a:solidFill>
                <a:schemeClr val="tx1"/>
              </a:solidFill>
            </a:endParaRPr>
          </a:p>
        </p:txBody>
      </p:sp>
      <p:sp>
        <p:nvSpPr>
          <p:cNvPr id="61448" name="Text Box 8"/>
          <p:cNvSpPr txBox="1">
            <a:spLocks noChangeArrowheads="1"/>
          </p:cNvSpPr>
          <p:nvPr/>
        </p:nvSpPr>
        <p:spPr bwMode="auto">
          <a:xfrm>
            <a:off x="5724525" y="1412875"/>
            <a:ext cx="2735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spcBef>
                <a:spcPct val="50000"/>
              </a:spcBef>
            </a:pPr>
            <a:r>
              <a:rPr lang="pl-PL" sz="1800" b="0">
                <a:solidFill>
                  <a:schemeClr val="tx1"/>
                </a:solidFill>
              </a:rPr>
              <a:t>Zestaw koncentratorów</a:t>
            </a:r>
            <a:endParaRPr lang="en-GB" sz="1800" b="0">
              <a:solidFill>
                <a:schemeClr val="tx1"/>
              </a:solidFill>
            </a:endParaRPr>
          </a:p>
        </p:txBody>
      </p:sp>
      <p:sp>
        <p:nvSpPr>
          <p:cNvPr id="61449" name="Text Box 9"/>
          <p:cNvSpPr txBox="1">
            <a:spLocks noChangeArrowheads="1"/>
          </p:cNvSpPr>
          <p:nvPr/>
        </p:nvSpPr>
        <p:spPr bwMode="auto">
          <a:xfrm>
            <a:off x="4643438" y="5516563"/>
            <a:ext cx="2735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spcBef>
                <a:spcPct val="50000"/>
              </a:spcBef>
            </a:pPr>
            <a:r>
              <a:rPr lang="pl-PL" sz="1800" b="0">
                <a:solidFill>
                  <a:schemeClr val="tx1"/>
                </a:solidFill>
              </a:rPr>
              <a:t>Most/Switch</a:t>
            </a:r>
            <a:endParaRPr lang="en-GB" sz="1800" b="0">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F3B2E58A-0C9B-4C78-B2B7-F002CC346FBA}" type="slidenum">
              <a:rPr lang="en-GB" sz="1400" b="0" smtClean="0">
                <a:solidFill>
                  <a:schemeClr val="tx1"/>
                </a:solidFill>
              </a:rPr>
              <a:pPr eaLnBrk="1" hangingPunct="1"/>
              <a:t>61</a:t>
            </a:fld>
            <a:endParaRPr lang="en-GB" sz="1400" b="0" smtClean="0">
              <a:solidFill>
                <a:schemeClr val="tx1"/>
              </a:solidFill>
            </a:endParaRPr>
          </a:p>
        </p:txBody>
      </p:sp>
      <p:sp>
        <p:nvSpPr>
          <p:cNvPr id="62467" name="Rectangle 2"/>
          <p:cNvSpPr>
            <a:spLocks noGrp="1" noChangeArrowheads="1"/>
          </p:cNvSpPr>
          <p:nvPr>
            <p:ph type="ctrTitle"/>
          </p:nvPr>
        </p:nvSpPr>
        <p:spPr/>
        <p:txBody>
          <a:bodyPr/>
          <a:lstStyle/>
          <a:p>
            <a:pPr eaLnBrk="1" hangingPunct="1"/>
            <a:r>
              <a:rPr lang="pl-PL" smtClean="0"/>
              <a:t>Protokół IP</a:t>
            </a:r>
            <a:endParaRPr lang="en-GB" smtClean="0"/>
          </a:p>
        </p:txBody>
      </p:sp>
      <p:sp>
        <p:nvSpPr>
          <p:cNvPr id="62468" name="Rectangle 4"/>
          <p:cNvSpPr>
            <a:spLocks noGrp="1" noChangeArrowheads="1"/>
          </p:cNvSpPr>
          <p:nvPr>
            <p:ph type="subTitle" idx="1"/>
          </p:nvPr>
        </p:nvSpPr>
        <p:spPr/>
        <p:txBody>
          <a:bodyPr/>
          <a:lstStyle/>
          <a:p>
            <a:pPr eaLnBrk="1" hangingPunct="1"/>
            <a:endParaRPr lang="pl-PL"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467DB021-20CB-4A30-A060-4B39DEAFC982}" type="slidenum">
              <a:rPr lang="en-GB" sz="1400" b="0" smtClean="0">
                <a:solidFill>
                  <a:schemeClr val="tx1"/>
                </a:solidFill>
              </a:rPr>
              <a:pPr eaLnBrk="1" hangingPunct="1"/>
              <a:t>62</a:t>
            </a:fld>
            <a:endParaRPr lang="en-GB" sz="1400" b="0" smtClean="0">
              <a:solidFill>
                <a:schemeClr val="tx1"/>
              </a:solidFill>
            </a:endParaRPr>
          </a:p>
        </p:txBody>
      </p:sp>
      <p:sp>
        <p:nvSpPr>
          <p:cNvPr id="63491" name="Rectangle 2"/>
          <p:cNvSpPr>
            <a:spLocks noGrp="1" noChangeArrowheads="1"/>
          </p:cNvSpPr>
          <p:nvPr>
            <p:ph type="title"/>
          </p:nvPr>
        </p:nvSpPr>
        <p:spPr>
          <a:xfrm>
            <a:off x="468313" y="260350"/>
            <a:ext cx="8229600" cy="796925"/>
          </a:xfrm>
        </p:spPr>
        <p:txBody>
          <a:bodyPr/>
          <a:lstStyle/>
          <a:p>
            <a:pPr eaLnBrk="1" hangingPunct="1"/>
            <a:r>
              <a:rPr lang="pl-PL" smtClean="0"/>
              <a:t>Protokół IP</a:t>
            </a:r>
            <a:endParaRPr lang="en-GB" smtClean="0"/>
          </a:p>
        </p:txBody>
      </p:sp>
      <p:sp>
        <p:nvSpPr>
          <p:cNvPr id="63492" name="Rectangle 3"/>
          <p:cNvSpPr>
            <a:spLocks noGrp="1" noChangeArrowheads="1"/>
          </p:cNvSpPr>
          <p:nvPr>
            <p:ph type="body" idx="1"/>
          </p:nvPr>
        </p:nvSpPr>
        <p:spPr>
          <a:xfrm>
            <a:off x="250825" y="1557338"/>
            <a:ext cx="8569325" cy="4319587"/>
          </a:xfrm>
        </p:spPr>
        <p:txBody>
          <a:bodyPr/>
          <a:lstStyle/>
          <a:p>
            <a:pPr eaLnBrk="1" hangingPunct="1">
              <a:lnSpc>
                <a:spcPct val="80000"/>
              </a:lnSpc>
            </a:pPr>
            <a:r>
              <a:rPr lang="pl-PL" sz="2000" smtClean="0"/>
              <a:t>Urządzenia sieciowe połączone przy pomocy mediów transmisyjnych wymagają protokołów sieciowych, które umożliwiają komunikację. Może to zostać zrealizowane przy pomocy protokołów warstw wyższych modelu ISO/OSI. W szczególności za komunikację sieciową odpowiada protokół IP, który wraz z innymi protokołami zastosowanymi w stosie protokołów TCP/IP stanowi podstawę działania współczesnych sieci komputerowych. </a:t>
            </a:r>
          </a:p>
          <a:p>
            <a:pPr eaLnBrk="1" hangingPunct="1">
              <a:lnSpc>
                <a:spcPct val="80000"/>
              </a:lnSpc>
            </a:pPr>
            <a:r>
              <a:rPr lang="pl-PL" sz="2000" smtClean="0"/>
              <a:t>Protokół IP nie posiada mechanizmów sygnalizujących błędy oraz mechanizmów umożliwiających kontrolowanie przepływu pakietów. </a:t>
            </a:r>
          </a:p>
          <a:p>
            <a:pPr eaLnBrk="1" hangingPunct="1">
              <a:lnSpc>
                <a:spcPct val="80000"/>
              </a:lnSpc>
            </a:pPr>
            <a:r>
              <a:rPr lang="pl-PL" sz="2000" smtClean="0"/>
              <a:t>Z tego względu zgłaszaniem problemów z przesyłaniem datagramów oraz sterowaniem zajmuje się protokół ICMP </a:t>
            </a:r>
          </a:p>
          <a:p>
            <a:pPr eaLnBrk="1" hangingPunct="1">
              <a:lnSpc>
                <a:spcPct val="80000"/>
              </a:lnSpc>
            </a:pPr>
            <a:r>
              <a:rPr lang="pl-PL" sz="2000" smtClean="0"/>
              <a:t>Powszechnie stosowaną wersją protokołu IP jest wersja 4. Jednak ze względu na ograniczenia dotyczące adresowania logicznego spowodowane niedostateczną, w stosunku do potrzeb, liczbą bitów przeznaczonych na adres IP protokół ten będzie zastąpiony nowszą wersją IPv6.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24AB2218-149A-4725-A652-25A23F1FB5AF}" type="slidenum">
              <a:rPr lang="en-GB" sz="1400" b="0" smtClean="0">
                <a:solidFill>
                  <a:schemeClr val="tx1"/>
                </a:solidFill>
              </a:rPr>
              <a:pPr eaLnBrk="1" hangingPunct="1"/>
              <a:t>63</a:t>
            </a:fld>
            <a:endParaRPr lang="en-GB" sz="1400" b="0" smtClean="0">
              <a:solidFill>
                <a:schemeClr val="tx1"/>
              </a:solidFill>
            </a:endParaRPr>
          </a:p>
        </p:txBody>
      </p:sp>
      <p:sp>
        <p:nvSpPr>
          <p:cNvPr id="64515" name="Rectangle 2"/>
          <p:cNvSpPr>
            <a:spLocks noGrp="1" noChangeArrowheads="1"/>
          </p:cNvSpPr>
          <p:nvPr>
            <p:ph type="title"/>
          </p:nvPr>
        </p:nvSpPr>
        <p:spPr>
          <a:xfrm>
            <a:off x="468313" y="188913"/>
            <a:ext cx="8229600" cy="725487"/>
          </a:xfrm>
        </p:spPr>
        <p:txBody>
          <a:bodyPr/>
          <a:lstStyle/>
          <a:p>
            <a:pPr eaLnBrk="1" hangingPunct="1"/>
            <a:r>
              <a:rPr lang="pl-PL" sz="3600" smtClean="0"/>
              <a:t>IPv4</a:t>
            </a:r>
            <a:endParaRPr lang="en-GB" sz="3600" smtClean="0"/>
          </a:p>
        </p:txBody>
      </p:sp>
      <p:sp>
        <p:nvSpPr>
          <p:cNvPr id="64516" name="Rectangle 3"/>
          <p:cNvSpPr>
            <a:spLocks noGrp="1" noChangeArrowheads="1"/>
          </p:cNvSpPr>
          <p:nvPr>
            <p:ph type="body" idx="1"/>
          </p:nvPr>
        </p:nvSpPr>
        <p:spPr>
          <a:xfrm>
            <a:off x="395288" y="908050"/>
            <a:ext cx="8424862" cy="5761038"/>
          </a:xfrm>
        </p:spPr>
        <p:txBody>
          <a:bodyPr/>
          <a:lstStyle/>
          <a:p>
            <a:pPr eaLnBrk="1" hangingPunct="1">
              <a:lnSpc>
                <a:spcPct val="80000"/>
              </a:lnSpc>
            </a:pPr>
            <a:r>
              <a:rPr lang="pl-PL" sz="2000" smtClean="0"/>
              <a:t>Protokół IPv4 został szczegółowo opisany w dokumencie </a:t>
            </a:r>
            <a:r>
              <a:rPr lang="pl-PL" sz="2000" smtClean="0">
                <a:hlinkClick r:id="rId2" tooltip="http://www.ietf.org/rfc/rfc791.txt"/>
              </a:rPr>
              <a:t>RFC 791</a:t>
            </a:r>
            <a:r>
              <a:rPr lang="pl-PL" sz="2000" smtClean="0"/>
              <a:t>. Sam protokół IP został opracowany do działania w sytuacjach ekstremalnych, np. w trakcie wojny. W normalnych warunkach jego funkcja sprowadza się do wyboru optymalnej trasy i przesyłania nią pakietów. W przypadku wystąpienia awarii, na którymś z połączeń protokół będzie próbował dostarczyć pakiety trasami alternatywnymi (nie zawsze optymalnymi). </a:t>
            </a:r>
          </a:p>
          <a:p>
            <a:pPr eaLnBrk="1" hangingPunct="1">
              <a:lnSpc>
                <a:spcPct val="80000"/>
              </a:lnSpc>
            </a:pPr>
            <a:r>
              <a:rPr lang="pl-PL" sz="2000" smtClean="0"/>
              <a:t>Protokół IP jest podstawowym protokołem przesyłania pakietów w Internecie. Protokół IP jest protokołem bezpołączeniowym. Oznacza to, że w celu przesłania pakietów nie jest nawiązywane połączenie z hostem docelowym. Pakiety mogą być przesyłane różnymi trasami do miejsca przeznaczenia, gdzie są następnie składane w całość. Podobna zasada działa przy przesyłaniu listów tradycyjnym systemem pocztowym. Tutaj również w momencie wysyłania listu adresat nie musi potwierdzać, że przesyłkę odbierze. </a:t>
            </a:r>
          </a:p>
          <a:p>
            <a:pPr eaLnBrk="1" hangingPunct="1">
              <a:lnSpc>
                <a:spcPct val="80000"/>
              </a:lnSpc>
            </a:pPr>
            <a:r>
              <a:rPr lang="pl-PL" sz="2000" smtClean="0"/>
              <a:t>Do przesyłania danych protokół IP używa specjalnego formatu pakietu. Pakiet ten składa się z nagłówka pakietu oraz danych do przesłania. Zgodnie z zasadą przesyłania strumieniowego dane protokołu IP są danymi pochodzącymi z wyższych warstw modelu ISO/OSI. Dane te są następnie enkapsulowane do postaci pakietu IP. Przy przejściu do warstwy łącza danych pakiet IP jest enkapsulowany do postaci ramki Ethernetowej.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57BD642C-4E9B-4260-B50A-388EA80EF035}" type="slidenum">
              <a:rPr lang="en-GB" sz="1400" b="0" smtClean="0">
                <a:solidFill>
                  <a:schemeClr val="tx1"/>
                </a:solidFill>
              </a:rPr>
              <a:pPr eaLnBrk="1" hangingPunct="1"/>
              <a:t>64</a:t>
            </a:fld>
            <a:endParaRPr lang="en-GB" sz="1400" b="0" smtClean="0">
              <a:solidFill>
                <a:schemeClr val="tx1"/>
              </a:solidFill>
            </a:endParaRPr>
          </a:p>
        </p:txBody>
      </p:sp>
      <p:sp>
        <p:nvSpPr>
          <p:cNvPr id="65539" name="Rectangle 2"/>
          <p:cNvSpPr>
            <a:spLocks noGrp="1" noChangeArrowheads="1"/>
          </p:cNvSpPr>
          <p:nvPr>
            <p:ph type="title"/>
          </p:nvPr>
        </p:nvSpPr>
        <p:spPr/>
        <p:txBody>
          <a:bodyPr/>
          <a:lstStyle/>
          <a:p>
            <a:pPr eaLnBrk="1" hangingPunct="1"/>
            <a:r>
              <a:rPr lang="pl-PL" smtClean="0"/>
              <a:t>Format pakietu IPv4 1</a:t>
            </a:r>
            <a:endParaRPr lang="en-GB" smtClean="0"/>
          </a:p>
        </p:txBody>
      </p:sp>
      <p:pic>
        <p:nvPicPr>
          <p:cNvPr id="655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16113"/>
            <a:ext cx="8077200" cy="26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E0E6F3B7-2D0C-4B07-AA16-8FE7238FEE44}" type="slidenum">
              <a:rPr lang="en-GB" sz="1400" b="0" smtClean="0">
                <a:solidFill>
                  <a:schemeClr val="tx1"/>
                </a:solidFill>
              </a:rPr>
              <a:pPr eaLnBrk="1" hangingPunct="1"/>
              <a:t>65</a:t>
            </a:fld>
            <a:endParaRPr lang="en-GB" sz="1400" b="0" smtClean="0">
              <a:solidFill>
                <a:schemeClr val="tx1"/>
              </a:solidFill>
            </a:endParaRPr>
          </a:p>
        </p:txBody>
      </p:sp>
      <p:sp>
        <p:nvSpPr>
          <p:cNvPr id="66563" name="Rectangle 2"/>
          <p:cNvSpPr>
            <a:spLocks noGrp="1" noChangeArrowheads="1"/>
          </p:cNvSpPr>
          <p:nvPr>
            <p:ph type="title"/>
          </p:nvPr>
        </p:nvSpPr>
        <p:spPr/>
        <p:txBody>
          <a:bodyPr/>
          <a:lstStyle/>
          <a:p>
            <a:pPr eaLnBrk="1" hangingPunct="1"/>
            <a:r>
              <a:rPr lang="pl-PL" smtClean="0"/>
              <a:t>Format pakietu IPv4 2</a:t>
            </a:r>
            <a:endParaRPr lang="en-GB" smtClean="0"/>
          </a:p>
        </p:txBody>
      </p:sp>
      <p:sp>
        <p:nvSpPr>
          <p:cNvPr id="66564" name="Rectangle 3"/>
          <p:cNvSpPr>
            <a:spLocks noGrp="1" noChangeArrowheads="1"/>
          </p:cNvSpPr>
          <p:nvPr>
            <p:ph type="body" idx="1"/>
          </p:nvPr>
        </p:nvSpPr>
        <p:spPr>
          <a:xfrm>
            <a:off x="395288" y="1125538"/>
            <a:ext cx="8353425" cy="5327650"/>
          </a:xfrm>
        </p:spPr>
        <p:txBody>
          <a:bodyPr/>
          <a:lstStyle/>
          <a:p>
            <a:pPr eaLnBrk="1" hangingPunct="1">
              <a:lnSpc>
                <a:spcPct val="80000"/>
              </a:lnSpc>
            </a:pPr>
            <a:r>
              <a:rPr lang="pl-PL" sz="1800" dirty="0" smtClean="0"/>
              <a:t>Poszczególne pola pakietu mają następujące znaczenie: - </a:t>
            </a:r>
          </a:p>
          <a:p>
            <a:pPr lvl="1" eaLnBrk="1" hangingPunct="1">
              <a:lnSpc>
                <a:spcPct val="80000"/>
              </a:lnSpc>
            </a:pPr>
            <a:r>
              <a:rPr lang="pl-PL" sz="1600" dirty="0" smtClean="0"/>
              <a:t>wersja (VERS) - pole 4-bitowe określające typ protokołu IP. Jeśli jest tam wpisana wartość 4 oznacza to wersję czwartą protokołu. Jeśli jest tam wartość 6 oznacza to IPv6. Rozróżnianie pomiędzy pakietami wersji 4 i 6 jest przeprowadzane już przy analizowaniu ramki warstwy drugiej poprzez badanie pola typu protokołu. </a:t>
            </a:r>
          </a:p>
          <a:p>
            <a:pPr lvl="1" eaLnBrk="1" hangingPunct="1">
              <a:lnSpc>
                <a:spcPct val="80000"/>
              </a:lnSpc>
            </a:pPr>
            <a:r>
              <a:rPr lang="pl-PL" sz="1600" dirty="0" smtClean="0"/>
              <a:t>długość nagłówka (HLEN) - pole 4 bitowe określające długość </a:t>
            </a:r>
            <a:r>
              <a:rPr lang="pl-PL" sz="1600" dirty="0" err="1" smtClean="0"/>
              <a:t>datagramu</a:t>
            </a:r>
            <a:r>
              <a:rPr lang="pl-PL" sz="1600" dirty="0" smtClean="0"/>
              <a:t> wyrażoną jako wielokrotność słów 32 bitowych. </a:t>
            </a:r>
          </a:p>
          <a:p>
            <a:pPr lvl="1" eaLnBrk="1" hangingPunct="1">
              <a:lnSpc>
                <a:spcPct val="80000"/>
              </a:lnSpc>
            </a:pPr>
            <a:r>
              <a:rPr lang="pl-PL" sz="1600" dirty="0" smtClean="0"/>
              <a:t>typ usługi (TOS ang. </a:t>
            </a:r>
            <a:r>
              <a:rPr lang="pl-PL" sz="1600" dirty="0" err="1" smtClean="0"/>
              <a:t>Type</a:t>
            </a:r>
            <a:r>
              <a:rPr lang="pl-PL" sz="1600" dirty="0" smtClean="0"/>
              <a:t>-of-Service) - 8-bitowe pole określające poziom ważności jaki został nadany przez protokół wyższej warstwy. Znaczenie poszczególnych bitów tego pola jest następujące: </a:t>
            </a:r>
          </a:p>
          <a:p>
            <a:pPr lvl="2" eaLnBrk="1" hangingPunct="1">
              <a:lnSpc>
                <a:spcPct val="80000"/>
              </a:lnSpc>
            </a:pPr>
            <a:r>
              <a:rPr lang="pl-PL" sz="1200" dirty="0" smtClean="0"/>
              <a:t>pierwsze 3 bity: wartość 0 - stopień normalny, wartość 7 - sterowanie siecią </a:t>
            </a:r>
          </a:p>
          <a:p>
            <a:pPr lvl="2" eaLnBrk="1" hangingPunct="1">
              <a:lnSpc>
                <a:spcPct val="80000"/>
              </a:lnSpc>
            </a:pPr>
            <a:r>
              <a:rPr lang="pl-PL" sz="1200" dirty="0" smtClean="0"/>
              <a:t>czwarty bit - </a:t>
            </a:r>
            <a:r>
              <a:rPr lang="pl-PL" sz="1200" dirty="0"/>
              <a:t>O</a:t>
            </a:r>
            <a:r>
              <a:rPr lang="pl-PL" sz="1200" dirty="0" smtClean="0"/>
              <a:t> - prośba o krótkie czasy oczekiwania </a:t>
            </a:r>
          </a:p>
          <a:p>
            <a:pPr lvl="2" eaLnBrk="1" hangingPunct="1">
              <a:lnSpc>
                <a:spcPct val="80000"/>
              </a:lnSpc>
            </a:pPr>
            <a:r>
              <a:rPr lang="pl-PL" sz="1200" dirty="0" smtClean="0"/>
              <a:t>piąty bit - S - prośba o przesyłanie danych szybkimi łączami </a:t>
            </a:r>
          </a:p>
          <a:p>
            <a:pPr lvl="2" eaLnBrk="1" hangingPunct="1">
              <a:lnSpc>
                <a:spcPct val="80000"/>
              </a:lnSpc>
            </a:pPr>
            <a:r>
              <a:rPr lang="pl-PL" sz="1200" dirty="0" smtClean="0"/>
              <a:t>szósty bit P - prośba o dużą pewność przesyłania danych </a:t>
            </a:r>
          </a:p>
          <a:p>
            <a:pPr lvl="2" eaLnBrk="1" hangingPunct="1">
              <a:lnSpc>
                <a:spcPct val="80000"/>
              </a:lnSpc>
            </a:pPr>
            <a:r>
              <a:rPr lang="pl-PL" sz="1200" dirty="0" smtClean="0"/>
              <a:t>bity 6, 7 nieużywane </a:t>
            </a:r>
          </a:p>
          <a:p>
            <a:pPr lvl="1" eaLnBrk="1" hangingPunct="1">
              <a:lnSpc>
                <a:spcPct val="80000"/>
              </a:lnSpc>
            </a:pPr>
            <a:r>
              <a:rPr lang="pl-PL" sz="1600" dirty="0" smtClean="0"/>
              <a:t>całkowita długość - pole 16-bitowe. Długość całego pakietu wyrażona w bajtach. W celu uzyskania długości pola danych należy odjąć od długości całkowitej długość nagłówka. Wartość minimalna wynosi 576 oktetów zaś maksymalna 65535 oktetów, tzn. 64 </a:t>
            </a:r>
            <a:r>
              <a:rPr lang="pl-PL" sz="1600" dirty="0" err="1" smtClean="0"/>
              <a:t>kB</a:t>
            </a:r>
            <a:r>
              <a:rPr lang="pl-PL" sz="1600" dirty="0" smtClean="0"/>
              <a:t> </a:t>
            </a:r>
          </a:p>
          <a:p>
            <a:pPr lvl="1" eaLnBrk="1" hangingPunct="1">
              <a:lnSpc>
                <a:spcPct val="80000"/>
              </a:lnSpc>
            </a:pPr>
            <a:r>
              <a:rPr lang="pl-PL" sz="1600" dirty="0" smtClean="0"/>
              <a:t>Identyfikacja - 16 bitowe pole używane do określania numeru sekwencyjnego bieżącego </a:t>
            </a:r>
            <a:r>
              <a:rPr lang="pl-PL" sz="1600" dirty="0" err="1" smtClean="0"/>
              <a:t>datagramu</a:t>
            </a:r>
            <a:r>
              <a:rPr lang="pl-PL" sz="1600" dirty="0" smtClean="0"/>
              <a:t>. </a:t>
            </a:r>
          </a:p>
          <a:p>
            <a:pPr lvl="1" eaLnBrk="1" hangingPunct="1">
              <a:lnSpc>
                <a:spcPct val="80000"/>
              </a:lnSpc>
            </a:pPr>
            <a:r>
              <a:rPr lang="pl-PL" sz="1600" dirty="0" smtClean="0"/>
              <a:t>Znaczniki - 3 bitowe pole. Pierwszy najbardziej znaczący ma zawsze wartość 0. Kolejne znaczące bity sterują fragmentacją (0- oznacza, czy pakiet może zostać podzielony na fragmenty, 1 - nie może być podzielony). Trzeci bit oznacza: ostatni pakiet powstały w wyniku podzielenia (jeśli ma wartość 1) lub pakiet ze środka 0. </a:t>
            </a:r>
          </a:p>
          <a:p>
            <a:pPr lvl="1" eaLnBrk="1" hangingPunct="1">
              <a:lnSpc>
                <a:spcPct val="80000"/>
              </a:lnSpc>
            </a:pPr>
            <a:endParaRPr lang="pl-PL" sz="1600"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707CA7EB-6E0F-4A4F-B4B3-379F74D3524C}" type="slidenum">
              <a:rPr lang="en-GB" sz="1400" b="0" smtClean="0">
                <a:solidFill>
                  <a:schemeClr val="tx1"/>
                </a:solidFill>
              </a:rPr>
              <a:pPr eaLnBrk="1" hangingPunct="1"/>
              <a:t>66</a:t>
            </a:fld>
            <a:endParaRPr lang="en-GB" sz="1400" b="0" smtClean="0">
              <a:solidFill>
                <a:schemeClr val="tx1"/>
              </a:solidFill>
            </a:endParaRPr>
          </a:p>
        </p:txBody>
      </p:sp>
      <p:sp>
        <p:nvSpPr>
          <p:cNvPr id="67587" name="Rectangle 2"/>
          <p:cNvSpPr>
            <a:spLocks noGrp="1" noChangeArrowheads="1"/>
          </p:cNvSpPr>
          <p:nvPr>
            <p:ph type="title"/>
          </p:nvPr>
        </p:nvSpPr>
        <p:spPr/>
        <p:txBody>
          <a:bodyPr/>
          <a:lstStyle/>
          <a:p>
            <a:pPr eaLnBrk="1" hangingPunct="1"/>
            <a:r>
              <a:rPr lang="pl-PL" smtClean="0"/>
              <a:t>Format pakietu IPv4 3</a:t>
            </a:r>
            <a:endParaRPr lang="en-GB" smtClean="0"/>
          </a:p>
        </p:txBody>
      </p:sp>
      <p:sp>
        <p:nvSpPr>
          <p:cNvPr id="67588" name="Rectangle 3"/>
          <p:cNvSpPr>
            <a:spLocks noGrp="1" noChangeArrowheads="1"/>
          </p:cNvSpPr>
          <p:nvPr>
            <p:ph type="body" idx="1"/>
          </p:nvPr>
        </p:nvSpPr>
        <p:spPr>
          <a:xfrm>
            <a:off x="250825" y="1125538"/>
            <a:ext cx="8435975" cy="5000625"/>
          </a:xfrm>
        </p:spPr>
        <p:txBody>
          <a:bodyPr/>
          <a:lstStyle/>
          <a:p>
            <a:pPr lvl="1" eaLnBrk="1" hangingPunct="1">
              <a:lnSpc>
                <a:spcPct val="80000"/>
              </a:lnSpc>
            </a:pPr>
            <a:r>
              <a:rPr lang="pl-PL" sz="1600" dirty="0" smtClean="0"/>
              <a:t>Przesunięcie fragmentu - 13-bitowe pole służące do składania fragmentów </a:t>
            </a:r>
            <a:r>
              <a:rPr lang="pl-PL" sz="1600" dirty="0" err="1" smtClean="0"/>
              <a:t>datagramu</a:t>
            </a:r>
            <a:r>
              <a:rPr lang="pl-PL" sz="1600" dirty="0" smtClean="0"/>
              <a:t>. </a:t>
            </a:r>
          </a:p>
          <a:p>
            <a:pPr lvl="1" eaLnBrk="1" hangingPunct="1">
              <a:lnSpc>
                <a:spcPct val="80000"/>
              </a:lnSpc>
            </a:pPr>
            <a:r>
              <a:rPr lang="pl-PL" sz="1600" dirty="0" smtClean="0"/>
              <a:t>Czas życia (TTL, ang. Time To Live) - 8-bitowe pole określające liczbę routerów (przeskoków), przez które może być przesłany pakiet. Wartość tego pola jest zmniejszana przy przejście przez każdy router na ścieżce. Gdy wartość tego pola wynosi 0, wtedy pakiet taki jest odrzucany. Zasada ta pozwala na stosowanie mechanizmów zapobiegających zapętlaniu się tras routingu. </a:t>
            </a:r>
          </a:p>
          <a:p>
            <a:pPr lvl="1" eaLnBrk="1" hangingPunct="1">
              <a:lnSpc>
                <a:spcPct val="80000"/>
              </a:lnSpc>
            </a:pPr>
            <a:r>
              <a:rPr lang="pl-PL" sz="1600" dirty="0" smtClean="0"/>
              <a:t>Protokół - 8-bitowe pole określające, który z protokołów warstwy wyższej odpowiada za przetworzenie pola Dane. </a:t>
            </a:r>
          </a:p>
          <a:p>
            <a:pPr lvl="1" eaLnBrk="1" hangingPunct="1">
              <a:lnSpc>
                <a:spcPct val="80000"/>
              </a:lnSpc>
            </a:pPr>
            <a:r>
              <a:rPr lang="pl-PL" sz="1600" dirty="0" smtClean="0"/>
              <a:t>Suma kontrolna nagłówka - 16-bitowe pole z sumą kontrolną nagłówka pozwalającą stwierdzić, czy nie nastąpiło, naruszenie integralności nagłówka. Ze względu na fakt, że każdy router dokonuje zmian w nagłówku musi ona być przeliczona na każdym z routerów. </a:t>
            </a:r>
          </a:p>
          <a:p>
            <a:pPr lvl="1" eaLnBrk="1" hangingPunct="1">
              <a:lnSpc>
                <a:spcPct val="80000"/>
              </a:lnSpc>
            </a:pPr>
            <a:r>
              <a:rPr lang="pl-PL" sz="1600" dirty="0" smtClean="0"/>
              <a:t>Adres IP nadawcy - 32-bitowe pole z adresem IP nadawcy pakietu </a:t>
            </a:r>
          </a:p>
          <a:p>
            <a:pPr lvl="1" eaLnBrk="1" hangingPunct="1">
              <a:lnSpc>
                <a:spcPct val="80000"/>
              </a:lnSpc>
            </a:pPr>
            <a:r>
              <a:rPr lang="pl-PL" sz="1600" dirty="0" smtClean="0"/>
              <a:t>Adres IP odbiorcy - 32-bitowe pole z adresem IP odbiorcy pakietu </a:t>
            </a:r>
          </a:p>
          <a:p>
            <a:pPr lvl="1" eaLnBrk="1" hangingPunct="1">
              <a:lnSpc>
                <a:spcPct val="80000"/>
              </a:lnSpc>
            </a:pPr>
            <a:r>
              <a:rPr lang="pl-PL" sz="1600" dirty="0" smtClean="0"/>
              <a:t>Opcje - pole to nie występuje we wszystkich pakietach. </a:t>
            </a:r>
          </a:p>
          <a:p>
            <a:pPr lvl="1" eaLnBrk="1" hangingPunct="1">
              <a:lnSpc>
                <a:spcPct val="80000"/>
              </a:lnSpc>
            </a:pPr>
            <a:r>
              <a:rPr lang="pl-PL" sz="1600" dirty="0" smtClean="0"/>
              <a:t>Uzupełnienie (Wypełnienie) - pole to jest wypełnione zerami i jest potrzebne, żeby długość nagłówka była wielokrotnością 32 bitów (patrz-&gt; Długość nagłówka) Dane - pole od długości do 64kB zawierające dane pochodzące z wyższych warstw.</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164EC399-AC92-47AA-8266-6D136DBF4F4B}" type="slidenum">
              <a:rPr lang="en-GB" sz="1400" b="0" smtClean="0">
                <a:solidFill>
                  <a:schemeClr val="tx1"/>
                </a:solidFill>
              </a:rPr>
              <a:pPr eaLnBrk="1" hangingPunct="1"/>
              <a:t>67</a:t>
            </a:fld>
            <a:endParaRPr lang="en-GB" sz="1400" b="0" smtClean="0">
              <a:solidFill>
                <a:schemeClr val="tx1"/>
              </a:solidFill>
            </a:endParaRPr>
          </a:p>
        </p:txBody>
      </p:sp>
      <p:sp>
        <p:nvSpPr>
          <p:cNvPr id="68611" name="Rectangle 2"/>
          <p:cNvSpPr>
            <a:spLocks noGrp="1" noChangeArrowheads="1"/>
          </p:cNvSpPr>
          <p:nvPr>
            <p:ph type="title"/>
          </p:nvPr>
        </p:nvSpPr>
        <p:spPr/>
        <p:txBody>
          <a:bodyPr/>
          <a:lstStyle/>
          <a:p>
            <a:pPr eaLnBrk="1" hangingPunct="1"/>
            <a:r>
              <a:rPr lang="pl-PL" sz="3600" smtClean="0"/>
              <a:t>Wartość pola „protokół” nagłówka IPv4</a:t>
            </a:r>
            <a:endParaRPr lang="en-GB" sz="3600" smtClean="0"/>
          </a:p>
        </p:txBody>
      </p:sp>
      <p:sp>
        <p:nvSpPr>
          <p:cNvPr id="68612" name="Rectangle 3"/>
          <p:cNvSpPr>
            <a:spLocks noGrp="1" noChangeArrowheads="1"/>
          </p:cNvSpPr>
          <p:nvPr>
            <p:ph type="body" idx="1"/>
          </p:nvPr>
        </p:nvSpPr>
        <p:spPr/>
        <p:txBody>
          <a:bodyPr/>
          <a:lstStyle/>
          <a:p>
            <a:pPr eaLnBrk="1" hangingPunct="1">
              <a:lnSpc>
                <a:spcPct val="90000"/>
              </a:lnSpc>
            </a:pPr>
            <a:r>
              <a:rPr lang="pl-PL" sz="2800" smtClean="0"/>
              <a:t>Wartości wpisane w pole „protokół” nagłówka IP mają następujące znaczenie: </a:t>
            </a:r>
          </a:p>
          <a:p>
            <a:pPr lvl="1" eaLnBrk="1" hangingPunct="1">
              <a:lnSpc>
                <a:spcPct val="90000"/>
              </a:lnSpc>
            </a:pPr>
            <a:r>
              <a:rPr lang="pl-PL" sz="2400" smtClean="0"/>
              <a:t>1 - ICMP (ang. Internet Control Message Protocol) - protokół komunikacyjny sterowania siecią Internet </a:t>
            </a:r>
          </a:p>
          <a:p>
            <a:pPr lvl="1" eaLnBrk="1" hangingPunct="1">
              <a:lnSpc>
                <a:spcPct val="90000"/>
              </a:lnSpc>
            </a:pPr>
            <a:r>
              <a:rPr lang="pl-PL" sz="2400" smtClean="0"/>
              <a:t>2 - IGMP (ang. Internet Group Message Protocol) - protokół zarządzania grupami Internetowymi </a:t>
            </a:r>
          </a:p>
          <a:p>
            <a:pPr lvl="1" eaLnBrk="1" hangingPunct="1">
              <a:lnSpc>
                <a:spcPct val="90000"/>
              </a:lnSpc>
            </a:pPr>
            <a:r>
              <a:rPr lang="pl-PL" sz="2400" smtClean="0"/>
              <a:t>6 – TCP - (ang. Transmission Control Protocol) - protokół sterujący transmisją </a:t>
            </a:r>
          </a:p>
          <a:p>
            <a:pPr lvl="1" eaLnBrk="1" hangingPunct="1">
              <a:lnSpc>
                <a:spcPct val="90000"/>
              </a:lnSpc>
            </a:pPr>
            <a:r>
              <a:rPr lang="pl-PL" sz="2400" smtClean="0"/>
              <a:t>8 - EGP - (ang. Exterior Gateway Protocol) - zewnętrzny protokół bramowy </a:t>
            </a:r>
          </a:p>
          <a:p>
            <a:pPr lvl="1" eaLnBrk="1" hangingPunct="1">
              <a:lnSpc>
                <a:spcPct val="90000"/>
              </a:lnSpc>
            </a:pPr>
            <a:r>
              <a:rPr lang="pl-PL" sz="2400" smtClean="0"/>
              <a:t>17 - UDP - (ang. User Datagram Protocol) - protokół datagramów użytkownika</a:t>
            </a:r>
            <a:r>
              <a:rPr lang="en-GB" sz="2400" smtClean="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D9F32C94-BC10-4F33-B2BC-D64ABABEB7B1}" type="slidenum">
              <a:rPr lang="en-GB" sz="1400" b="0" smtClean="0">
                <a:solidFill>
                  <a:schemeClr val="tx1"/>
                </a:solidFill>
              </a:rPr>
              <a:pPr eaLnBrk="1" hangingPunct="1"/>
              <a:t>68</a:t>
            </a:fld>
            <a:endParaRPr lang="en-GB" sz="1400" b="0" smtClean="0">
              <a:solidFill>
                <a:schemeClr val="tx1"/>
              </a:solidFill>
            </a:endParaRPr>
          </a:p>
        </p:txBody>
      </p:sp>
      <p:sp>
        <p:nvSpPr>
          <p:cNvPr id="69635" name="Rectangle 2"/>
          <p:cNvSpPr>
            <a:spLocks noGrp="1" noChangeArrowheads="1"/>
          </p:cNvSpPr>
          <p:nvPr>
            <p:ph type="title"/>
          </p:nvPr>
        </p:nvSpPr>
        <p:spPr/>
        <p:txBody>
          <a:bodyPr/>
          <a:lstStyle/>
          <a:p>
            <a:pPr eaLnBrk="1" hangingPunct="1"/>
            <a:r>
              <a:rPr lang="pl-PL" sz="4000" smtClean="0"/>
              <a:t>Pole opcji nagłówka pakietu IPv4</a:t>
            </a:r>
            <a:endParaRPr lang="en-GB" sz="4000" smtClean="0"/>
          </a:p>
        </p:txBody>
      </p:sp>
      <p:pic>
        <p:nvPicPr>
          <p:cNvPr id="69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268413"/>
            <a:ext cx="8135937" cy="513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E13FB978-9E98-4111-BC2E-B965B0139237}" type="slidenum">
              <a:rPr lang="en-GB" sz="1400" b="0" smtClean="0">
                <a:solidFill>
                  <a:schemeClr val="tx1"/>
                </a:solidFill>
              </a:rPr>
              <a:pPr eaLnBrk="1" hangingPunct="1"/>
              <a:t>69</a:t>
            </a:fld>
            <a:endParaRPr lang="en-GB" sz="1400" b="0" smtClean="0">
              <a:solidFill>
                <a:schemeClr val="tx1"/>
              </a:solidFill>
            </a:endParaRPr>
          </a:p>
        </p:txBody>
      </p:sp>
      <p:sp>
        <p:nvSpPr>
          <p:cNvPr id="70659" name="Rectangle 2"/>
          <p:cNvSpPr>
            <a:spLocks noGrp="1" noChangeArrowheads="1"/>
          </p:cNvSpPr>
          <p:nvPr>
            <p:ph type="title"/>
          </p:nvPr>
        </p:nvSpPr>
        <p:spPr/>
        <p:txBody>
          <a:bodyPr/>
          <a:lstStyle/>
          <a:p>
            <a:pPr eaLnBrk="1" hangingPunct="1"/>
            <a:r>
              <a:rPr lang="pl-PL" smtClean="0"/>
              <a:t>Protokół IPv6</a:t>
            </a:r>
            <a:endParaRPr lang="en-GB" smtClean="0"/>
          </a:p>
        </p:txBody>
      </p:sp>
      <p:sp>
        <p:nvSpPr>
          <p:cNvPr id="70660" name="Rectangle 3"/>
          <p:cNvSpPr>
            <a:spLocks noGrp="1" noChangeArrowheads="1"/>
          </p:cNvSpPr>
          <p:nvPr>
            <p:ph type="body" idx="1"/>
          </p:nvPr>
        </p:nvSpPr>
        <p:spPr/>
        <p:txBody>
          <a:bodyPr/>
          <a:lstStyle/>
          <a:p>
            <a:pPr eaLnBrk="1" hangingPunct="1"/>
            <a:r>
              <a:rPr lang="pl-PL" smtClean="0"/>
              <a:t>Potrzeby wdrożenia:</a:t>
            </a:r>
          </a:p>
          <a:p>
            <a:pPr lvl="1" eaLnBrk="1" hangingPunct="1"/>
            <a:r>
              <a:rPr lang="pl-PL" smtClean="0"/>
              <a:t>Wyczerpywanie się dostępnej przestrzeni adresowej w IPv6</a:t>
            </a:r>
          </a:p>
          <a:p>
            <a:pPr lvl="1" eaLnBrk="1" hangingPunct="1"/>
            <a:r>
              <a:rPr lang="pl-PL" smtClean="0"/>
              <a:t>Wymagane ustalone parametry transmisji dla ruchu multimedialnego trudne do zagwarantowania przez IPv4</a:t>
            </a:r>
          </a:p>
          <a:p>
            <a:pPr lvl="1" eaLnBrk="1" hangingPunct="1"/>
            <a:r>
              <a:rPr lang="pl-PL" smtClean="0"/>
              <a:t>Brak możliwości uwierzytelnienia nadawcy.</a:t>
            </a:r>
            <a:endParaRPr lang="en-GB"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0D9B2B56-5352-4F1E-818F-747CD80D6EC2}" type="slidenum">
              <a:rPr lang="en-GB" sz="1400" b="0" smtClean="0">
                <a:solidFill>
                  <a:schemeClr val="tx1"/>
                </a:solidFill>
              </a:rPr>
              <a:pPr eaLnBrk="1" hangingPunct="1"/>
              <a:t>7</a:t>
            </a:fld>
            <a:endParaRPr lang="en-GB" sz="1400" b="0" smtClean="0">
              <a:solidFill>
                <a:schemeClr val="tx1"/>
              </a:solidFill>
            </a:endParaRPr>
          </a:p>
        </p:txBody>
      </p:sp>
      <p:sp>
        <p:nvSpPr>
          <p:cNvPr id="8195" name="Rectangle 2"/>
          <p:cNvSpPr>
            <a:spLocks noGrp="1" noChangeArrowheads="1"/>
          </p:cNvSpPr>
          <p:nvPr>
            <p:ph type="title"/>
          </p:nvPr>
        </p:nvSpPr>
        <p:spPr/>
        <p:txBody>
          <a:bodyPr/>
          <a:lstStyle/>
          <a:p>
            <a:pPr eaLnBrk="1" hangingPunct="1"/>
            <a:r>
              <a:rPr lang="pl-PL" smtClean="0"/>
              <a:t>Przykład sieci kampusowej</a:t>
            </a:r>
            <a:endParaRPr lang="en-GB" smtClean="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41438"/>
            <a:ext cx="741680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46AD8E08-DF4F-4A3A-9BC5-B31F2C339597}" type="slidenum">
              <a:rPr lang="en-GB" sz="1400" b="0" smtClean="0">
                <a:solidFill>
                  <a:schemeClr val="tx1"/>
                </a:solidFill>
              </a:rPr>
              <a:pPr eaLnBrk="1" hangingPunct="1"/>
              <a:t>70</a:t>
            </a:fld>
            <a:endParaRPr lang="en-GB" sz="1400" b="0" smtClean="0">
              <a:solidFill>
                <a:schemeClr val="tx1"/>
              </a:solidFill>
            </a:endParaRPr>
          </a:p>
        </p:txBody>
      </p:sp>
      <p:sp>
        <p:nvSpPr>
          <p:cNvPr id="71683" name="Rectangle 2"/>
          <p:cNvSpPr>
            <a:spLocks noGrp="1" noChangeArrowheads="1"/>
          </p:cNvSpPr>
          <p:nvPr>
            <p:ph type="title"/>
          </p:nvPr>
        </p:nvSpPr>
        <p:spPr/>
        <p:txBody>
          <a:bodyPr/>
          <a:lstStyle/>
          <a:p>
            <a:pPr eaLnBrk="1" hangingPunct="1"/>
            <a:r>
              <a:rPr lang="pl-PL" smtClean="0"/>
              <a:t>Budowa datagramu IPv6</a:t>
            </a:r>
            <a:endParaRPr lang="en-GB" smtClean="0"/>
          </a:p>
        </p:txBody>
      </p:sp>
      <p:pic>
        <p:nvPicPr>
          <p:cNvPr id="716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268413"/>
            <a:ext cx="4248150" cy="335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5" name="Text Box 5"/>
          <p:cNvSpPr txBox="1">
            <a:spLocks noChangeArrowheads="1"/>
          </p:cNvSpPr>
          <p:nvPr/>
        </p:nvSpPr>
        <p:spPr bwMode="auto">
          <a:xfrm>
            <a:off x="539750" y="4652963"/>
            <a:ext cx="7848600" cy="17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spcBef>
                <a:spcPct val="50000"/>
              </a:spcBef>
              <a:buFontTx/>
              <a:buChar char="•"/>
            </a:pPr>
            <a:r>
              <a:rPr lang="pl-PL" sz="1800" b="0">
                <a:solidFill>
                  <a:schemeClr val="tx1"/>
                </a:solidFill>
              </a:rPr>
              <a:t> Pole priorytet pozwala na ustalenie ważności (priorytetu) pakietu – multimedia</a:t>
            </a:r>
          </a:p>
          <a:p>
            <a:pPr eaLnBrk="1" hangingPunct="1">
              <a:spcBef>
                <a:spcPct val="50000"/>
              </a:spcBef>
              <a:buFontTx/>
              <a:buChar char="•"/>
            </a:pPr>
            <a:r>
              <a:rPr lang="pl-PL" sz="1800" b="0">
                <a:solidFill>
                  <a:schemeClr val="tx1"/>
                </a:solidFill>
              </a:rPr>
              <a:t> Etykieta przepływu – możliwość wskazania wrażliwości na zmiany czasów opóźnień</a:t>
            </a:r>
          </a:p>
          <a:p>
            <a:pPr eaLnBrk="1" hangingPunct="1">
              <a:spcBef>
                <a:spcPct val="50000"/>
              </a:spcBef>
              <a:buFontTx/>
              <a:buChar char="•"/>
            </a:pPr>
            <a:r>
              <a:rPr lang="pl-PL" sz="1800" b="0">
                <a:solidFill>
                  <a:schemeClr val="tx1"/>
                </a:solidFill>
              </a:rPr>
              <a:t> Wydłużone pola adresów – 6.7*10</a:t>
            </a:r>
            <a:r>
              <a:rPr lang="pl-PL" sz="1800" b="0" baseline="30000">
                <a:solidFill>
                  <a:schemeClr val="tx1"/>
                </a:solidFill>
              </a:rPr>
              <a:t>17</a:t>
            </a:r>
            <a:r>
              <a:rPr lang="pl-PL" sz="1800" b="0">
                <a:solidFill>
                  <a:schemeClr val="tx1"/>
                </a:solidFill>
              </a:rPr>
              <a:t> adresu na mm</a:t>
            </a:r>
            <a:r>
              <a:rPr lang="pl-PL" sz="1800" b="0" baseline="30000">
                <a:solidFill>
                  <a:schemeClr val="tx1"/>
                </a:solidFill>
              </a:rPr>
              <a:t>2</a:t>
            </a:r>
            <a:r>
              <a:rPr lang="pl-PL" sz="1800" b="0">
                <a:solidFill>
                  <a:schemeClr val="tx1"/>
                </a:solidFill>
              </a:rPr>
              <a:t> powierzchni Ziemi</a:t>
            </a:r>
            <a:endParaRPr lang="en-GB" sz="1800" b="0" baseline="30000">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E6FE4BD1-90C5-4068-A4A9-A17BEA35703C}" type="slidenum">
              <a:rPr lang="en-GB" sz="1400" b="0" smtClean="0">
                <a:solidFill>
                  <a:schemeClr val="tx1"/>
                </a:solidFill>
              </a:rPr>
              <a:pPr eaLnBrk="1" hangingPunct="1"/>
              <a:t>71</a:t>
            </a:fld>
            <a:endParaRPr lang="en-GB" sz="1400" b="0" smtClean="0">
              <a:solidFill>
                <a:schemeClr val="tx1"/>
              </a:solidFill>
            </a:endParaRPr>
          </a:p>
        </p:txBody>
      </p:sp>
      <p:sp>
        <p:nvSpPr>
          <p:cNvPr id="72707" name="Rectangle 2"/>
          <p:cNvSpPr>
            <a:spLocks noGrp="1" noChangeArrowheads="1"/>
          </p:cNvSpPr>
          <p:nvPr>
            <p:ph type="title"/>
          </p:nvPr>
        </p:nvSpPr>
        <p:spPr/>
        <p:txBody>
          <a:bodyPr/>
          <a:lstStyle/>
          <a:p>
            <a:pPr eaLnBrk="1" hangingPunct="1"/>
            <a:r>
              <a:rPr lang="pl-PL" sz="3600" smtClean="0"/>
              <a:t>Adresacja w sieciach komputerowych 1</a:t>
            </a:r>
            <a:endParaRPr lang="en-GB" sz="3600" smtClean="0"/>
          </a:p>
        </p:txBody>
      </p:sp>
      <p:sp>
        <p:nvSpPr>
          <p:cNvPr id="72708" name="Rectangle 3"/>
          <p:cNvSpPr>
            <a:spLocks noGrp="1" noChangeArrowheads="1"/>
          </p:cNvSpPr>
          <p:nvPr>
            <p:ph type="body" idx="1"/>
          </p:nvPr>
        </p:nvSpPr>
        <p:spPr/>
        <p:txBody>
          <a:bodyPr/>
          <a:lstStyle/>
          <a:p>
            <a:pPr eaLnBrk="1" hangingPunct="1">
              <a:lnSpc>
                <a:spcPct val="90000"/>
              </a:lnSpc>
            </a:pPr>
            <a:r>
              <a:rPr lang="pl-PL" smtClean="0"/>
              <a:t>Adres MAC – Adresacja fizyczna – warstwa łącza danych</a:t>
            </a:r>
          </a:p>
          <a:p>
            <a:pPr lvl="1" eaLnBrk="1" hangingPunct="1">
              <a:lnSpc>
                <a:spcPct val="90000"/>
              </a:lnSpc>
            </a:pPr>
            <a:r>
              <a:rPr lang="pl-PL" smtClean="0"/>
              <a:t>A</a:t>
            </a:r>
            <a:r>
              <a:rPr lang="en-GB" smtClean="0"/>
              <a:t>dres MAC jest adresem identyfikującym konkretne urządzenia i nadawanym przez producenta, </a:t>
            </a:r>
            <a:endParaRPr lang="pl-PL" smtClean="0"/>
          </a:p>
          <a:p>
            <a:pPr eaLnBrk="1" hangingPunct="1">
              <a:lnSpc>
                <a:spcPct val="90000"/>
              </a:lnSpc>
            </a:pPr>
            <a:r>
              <a:rPr lang="pl-PL" smtClean="0"/>
              <a:t>Adres IP – Adresacja logiczna – warstwa sieci</a:t>
            </a:r>
          </a:p>
          <a:p>
            <a:pPr lvl="1" eaLnBrk="1" hangingPunct="1">
              <a:lnSpc>
                <a:spcPct val="90000"/>
              </a:lnSpc>
            </a:pPr>
            <a:r>
              <a:rPr lang="en-GB" smtClean="0"/>
              <a:t>Adres IP jest adresem logicznym i nadawany w zależności od tego do jakiej sieci zostało podłączone dane urządzenie sieciowe,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A7DE2441-44C2-4ADD-A8C1-091C84A03F26}" type="slidenum">
              <a:rPr lang="en-GB" sz="1400" b="0" smtClean="0">
                <a:solidFill>
                  <a:schemeClr val="tx1"/>
                </a:solidFill>
              </a:rPr>
              <a:pPr eaLnBrk="1" hangingPunct="1"/>
              <a:t>72</a:t>
            </a:fld>
            <a:endParaRPr lang="en-GB" sz="1400" b="0" smtClean="0">
              <a:solidFill>
                <a:schemeClr val="tx1"/>
              </a:solidFill>
            </a:endParaRPr>
          </a:p>
        </p:txBody>
      </p:sp>
      <p:sp>
        <p:nvSpPr>
          <p:cNvPr id="73731" name="Rectangle 2"/>
          <p:cNvSpPr>
            <a:spLocks noGrp="1" noChangeArrowheads="1"/>
          </p:cNvSpPr>
          <p:nvPr>
            <p:ph type="title"/>
          </p:nvPr>
        </p:nvSpPr>
        <p:spPr/>
        <p:txBody>
          <a:bodyPr/>
          <a:lstStyle/>
          <a:p>
            <a:pPr eaLnBrk="1" hangingPunct="1"/>
            <a:r>
              <a:rPr lang="pl-PL" sz="4000" smtClean="0"/>
              <a:t>Przydział adresu IP</a:t>
            </a:r>
            <a:endParaRPr lang="en-GB" sz="4000" smtClean="0"/>
          </a:p>
        </p:txBody>
      </p:sp>
      <p:sp>
        <p:nvSpPr>
          <p:cNvPr id="73732" name="Rectangle 3"/>
          <p:cNvSpPr>
            <a:spLocks noGrp="1" noChangeArrowheads="1"/>
          </p:cNvSpPr>
          <p:nvPr>
            <p:ph type="body" idx="1"/>
          </p:nvPr>
        </p:nvSpPr>
        <p:spPr/>
        <p:txBody>
          <a:bodyPr/>
          <a:lstStyle/>
          <a:p>
            <a:pPr eaLnBrk="1" hangingPunct="1">
              <a:lnSpc>
                <a:spcPct val="90000"/>
              </a:lnSpc>
            </a:pPr>
            <a:r>
              <a:rPr lang="pl-PL" smtClean="0"/>
              <a:t>Organizacja przydzielająca:</a:t>
            </a:r>
          </a:p>
          <a:p>
            <a:pPr lvl="1" eaLnBrk="1" hangingPunct="1">
              <a:lnSpc>
                <a:spcPct val="90000"/>
              </a:lnSpc>
            </a:pPr>
            <a:r>
              <a:rPr lang="en-GB" smtClean="0"/>
              <a:t>Internet Assigned Numbers Authority (IANA) </a:t>
            </a:r>
            <a:endParaRPr lang="pl-PL" smtClean="0"/>
          </a:p>
          <a:p>
            <a:pPr eaLnBrk="1" hangingPunct="1">
              <a:lnSpc>
                <a:spcPct val="90000"/>
              </a:lnSpc>
            </a:pPr>
            <a:r>
              <a:rPr lang="pl-PL" smtClean="0"/>
              <a:t>Wersje adresacji:</a:t>
            </a:r>
          </a:p>
          <a:p>
            <a:pPr lvl="1" eaLnBrk="1" hangingPunct="1">
              <a:lnSpc>
                <a:spcPct val="90000"/>
              </a:lnSpc>
            </a:pPr>
            <a:r>
              <a:rPr lang="pl-PL" smtClean="0"/>
              <a:t>IPv4 : 32 bity - dostępne adresy 2^32</a:t>
            </a:r>
          </a:p>
          <a:p>
            <a:pPr lvl="1" eaLnBrk="1" hangingPunct="1">
              <a:lnSpc>
                <a:spcPct val="90000"/>
              </a:lnSpc>
            </a:pPr>
            <a:r>
              <a:rPr lang="pl-PL" smtClean="0"/>
              <a:t>IPv6: 128 bitów odstępne adresy 2^128</a:t>
            </a:r>
          </a:p>
          <a:p>
            <a:pPr eaLnBrk="1" hangingPunct="1">
              <a:lnSpc>
                <a:spcPct val="90000"/>
              </a:lnSpc>
            </a:pPr>
            <a:r>
              <a:rPr lang="pl-PL" smtClean="0"/>
              <a:t>Struktura adresu:</a:t>
            </a:r>
          </a:p>
          <a:p>
            <a:pPr lvl="1" eaLnBrk="1" hangingPunct="1">
              <a:lnSpc>
                <a:spcPct val="90000"/>
              </a:lnSpc>
            </a:pPr>
            <a:r>
              <a:rPr lang="pl-PL" smtClean="0"/>
              <a:t>Identyfikator sieci</a:t>
            </a:r>
          </a:p>
          <a:p>
            <a:pPr lvl="1" eaLnBrk="1" hangingPunct="1">
              <a:lnSpc>
                <a:spcPct val="90000"/>
              </a:lnSpc>
            </a:pPr>
            <a:r>
              <a:rPr lang="pl-PL" smtClean="0"/>
              <a:t>Identyfikator hosta</a:t>
            </a:r>
          </a:p>
          <a:p>
            <a:pPr lvl="1" eaLnBrk="1" hangingPunct="1">
              <a:lnSpc>
                <a:spcPct val="90000"/>
              </a:lnSpc>
            </a:pPr>
            <a:r>
              <a:rPr lang="pl-PL" smtClean="0"/>
              <a:t>Maska sieciowa - netmaska</a:t>
            </a:r>
            <a:endParaRPr lang="en-GB"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AFF55C70-327C-4FC2-A31D-C861E4FE3477}" type="slidenum">
              <a:rPr lang="en-GB" sz="1400" b="0" smtClean="0">
                <a:solidFill>
                  <a:schemeClr val="tx1"/>
                </a:solidFill>
              </a:rPr>
              <a:pPr eaLnBrk="1" hangingPunct="1"/>
              <a:t>73</a:t>
            </a:fld>
            <a:endParaRPr lang="en-GB" sz="1400" b="0" smtClean="0">
              <a:solidFill>
                <a:schemeClr val="tx1"/>
              </a:solidFill>
            </a:endParaRPr>
          </a:p>
        </p:txBody>
      </p:sp>
      <p:sp>
        <p:nvSpPr>
          <p:cNvPr id="74755" name="Rectangle 2"/>
          <p:cNvSpPr>
            <a:spLocks noGrp="1" noChangeArrowheads="1"/>
          </p:cNvSpPr>
          <p:nvPr>
            <p:ph type="title"/>
          </p:nvPr>
        </p:nvSpPr>
        <p:spPr>
          <a:xfrm>
            <a:off x="395288" y="188913"/>
            <a:ext cx="8229600" cy="777875"/>
          </a:xfrm>
        </p:spPr>
        <p:txBody>
          <a:bodyPr/>
          <a:lstStyle/>
          <a:p>
            <a:pPr eaLnBrk="1" hangingPunct="1"/>
            <a:r>
              <a:rPr lang="pl-PL" sz="4000" smtClean="0"/>
              <a:t>Adresacja klasowa</a:t>
            </a:r>
            <a:endParaRPr lang="en-GB" sz="4000" smtClean="0"/>
          </a:p>
        </p:txBody>
      </p:sp>
      <p:pic>
        <p:nvPicPr>
          <p:cNvPr id="747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624388"/>
            <a:ext cx="7921625"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052513"/>
            <a:ext cx="5761038"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2133600"/>
            <a:ext cx="572611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3302000"/>
            <a:ext cx="5832475"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38AC5CE3-298D-4ADE-B661-990CFC521408}" type="slidenum">
              <a:rPr lang="en-GB" sz="1400" b="0" smtClean="0">
                <a:solidFill>
                  <a:schemeClr val="tx1"/>
                </a:solidFill>
              </a:rPr>
              <a:pPr eaLnBrk="1" hangingPunct="1"/>
              <a:t>74</a:t>
            </a:fld>
            <a:endParaRPr lang="en-GB" sz="1400" b="0" smtClean="0">
              <a:solidFill>
                <a:schemeClr val="tx1"/>
              </a:solidFill>
            </a:endParaRPr>
          </a:p>
        </p:txBody>
      </p:sp>
      <p:sp>
        <p:nvSpPr>
          <p:cNvPr id="75779" name="Rectangle 2"/>
          <p:cNvSpPr>
            <a:spLocks noGrp="1" noChangeArrowheads="1"/>
          </p:cNvSpPr>
          <p:nvPr>
            <p:ph type="title"/>
          </p:nvPr>
        </p:nvSpPr>
        <p:spPr/>
        <p:txBody>
          <a:bodyPr/>
          <a:lstStyle/>
          <a:p>
            <a:pPr eaLnBrk="1" hangingPunct="1"/>
            <a:r>
              <a:rPr lang="pl-PL" smtClean="0"/>
              <a:t>Zasady adresowania</a:t>
            </a:r>
            <a:endParaRPr lang="en-GB" smtClean="0"/>
          </a:p>
        </p:txBody>
      </p:sp>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44675"/>
            <a:ext cx="8224837"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C88C7C35-A193-4231-B840-C8B64CFE69FE}" type="slidenum">
              <a:rPr lang="en-GB" sz="1400" b="0" smtClean="0">
                <a:solidFill>
                  <a:schemeClr val="tx1"/>
                </a:solidFill>
              </a:rPr>
              <a:pPr eaLnBrk="1" hangingPunct="1"/>
              <a:t>75</a:t>
            </a:fld>
            <a:endParaRPr lang="en-GB" sz="1400" b="0" smtClean="0">
              <a:solidFill>
                <a:schemeClr val="tx1"/>
              </a:solidFill>
            </a:endParaRPr>
          </a:p>
        </p:txBody>
      </p:sp>
      <p:sp>
        <p:nvSpPr>
          <p:cNvPr id="76803" name="Rectangle 2"/>
          <p:cNvSpPr>
            <a:spLocks noGrp="1" noChangeArrowheads="1"/>
          </p:cNvSpPr>
          <p:nvPr>
            <p:ph type="title"/>
          </p:nvPr>
        </p:nvSpPr>
        <p:spPr/>
        <p:txBody>
          <a:bodyPr/>
          <a:lstStyle/>
          <a:p>
            <a:pPr eaLnBrk="1" hangingPunct="1"/>
            <a:r>
              <a:rPr lang="pl-PL" sz="4000" smtClean="0"/>
              <a:t>Ograniczenia adresacji  z zastosowaniem klas</a:t>
            </a:r>
            <a:endParaRPr lang="en-GB" sz="4000" smtClean="0"/>
          </a:p>
        </p:txBody>
      </p:sp>
      <p:pic>
        <p:nvPicPr>
          <p:cNvPr id="768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032000"/>
            <a:ext cx="8223250" cy="328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59F10027-A3D3-4879-89A4-836F0AD6843C}" type="slidenum">
              <a:rPr lang="en-GB" sz="1400" b="0" smtClean="0">
                <a:solidFill>
                  <a:schemeClr val="tx1"/>
                </a:solidFill>
              </a:rPr>
              <a:pPr eaLnBrk="1" hangingPunct="1"/>
              <a:t>76</a:t>
            </a:fld>
            <a:endParaRPr lang="en-GB" sz="1400" b="0" smtClean="0">
              <a:solidFill>
                <a:schemeClr val="tx1"/>
              </a:solidFill>
            </a:endParaRPr>
          </a:p>
        </p:txBody>
      </p:sp>
      <p:sp>
        <p:nvSpPr>
          <p:cNvPr id="77827" name="Rectangle 2"/>
          <p:cNvSpPr>
            <a:spLocks noGrp="1" noChangeArrowheads="1"/>
          </p:cNvSpPr>
          <p:nvPr>
            <p:ph type="title"/>
          </p:nvPr>
        </p:nvSpPr>
        <p:spPr/>
        <p:txBody>
          <a:bodyPr/>
          <a:lstStyle/>
          <a:p>
            <a:pPr eaLnBrk="1" hangingPunct="1"/>
            <a:r>
              <a:rPr lang="pl-PL" sz="4000" smtClean="0"/>
              <a:t>Próby rozwiązania problemów z niedoborem adresów IPv4</a:t>
            </a:r>
            <a:endParaRPr lang="en-GB" sz="4000" smtClean="0"/>
          </a:p>
        </p:txBody>
      </p:sp>
      <p:pic>
        <p:nvPicPr>
          <p:cNvPr id="778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8569325" cy="36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4614A66B-E18C-4201-BE9F-5CB32918109F}" type="slidenum">
              <a:rPr lang="en-GB" sz="1400" b="0" smtClean="0">
                <a:solidFill>
                  <a:schemeClr val="tx1"/>
                </a:solidFill>
              </a:rPr>
              <a:pPr eaLnBrk="1" hangingPunct="1"/>
              <a:t>77</a:t>
            </a:fld>
            <a:endParaRPr lang="en-GB" sz="1400" b="0" smtClean="0">
              <a:solidFill>
                <a:schemeClr val="tx1"/>
              </a:solidFill>
            </a:endParaRPr>
          </a:p>
        </p:txBody>
      </p:sp>
      <p:sp>
        <p:nvSpPr>
          <p:cNvPr id="78851" name="Rectangle 2"/>
          <p:cNvSpPr>
            <a:spLocks noGrp="1" noChangeArrowheads="1"/>
          </p:cNvSpPr>
          <p:nvPr>
            <p:ph type="title"/>
          </p:nvPr>
        </p:nvSpPr>
        <p:spPr/>
        <p:txBody>
          <a:bodyPr/>
          <a:lstStyle/>
          <a:p>
            <a:pPr eaLnBrk="1" hangingPunct="1"/>
            <a:r>
              <a:rPr lang="pl-PL" smtClean="0"/>
              <a:t>Adresy prywatne</a:t>
            </a:r>
            <a:endParaRPr lang="en-GB" smtClean="0"/>
          </a:p>
        </p:txBody>
      </p:sp>
      <p:pic>
        <p:nvPicPr>
          <p:cNvPr id="788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89138"/>
            <a:ext cx="7523163"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C92A1589-1817-44A8-B286-FFDEF9D673F1}" type="slidenum">
              <a:rPr lang="en-GB" sz="1400" b="0" smtClean="0">
                <a:solidFill>
                  <a:schemeClr val="tx1"/>
                </a:solidFill>
              </a:rPr>
              <a:pPr eaLnBrk="1" hangingPunct="1"/>
              <a:t>78</a:t>
            </a:fld>
            <a:endParaRPr lang="en-GB" sz="1400" b="0" smtClean="0">
              <a:solidFill>
                <a:schemeClr val="tx1"/>
              </a:solidFill>
            </a:endParaRPr>
          </a:p>
        </p:txBody>
      </p:sp>
      <p:sp>
        <p:nvSpPr>
          <p:cNvPr id="79875" name="Rectangle 2"/>
          <p:cNvSpPr>
            <a:spLocks noGrp="1" noChangeArrowheads="1"/>
          </p:cNvSpPr>
          <p:nvPr>
            <p:ph type="title"/>
          </p:nvPr>
        </p:nvSpPr>
        <p:spPr/>
        <p:txBody>
          <a:bodyPr/>
          <a:lstStyle/>
          <a:p>
            <a:pPr eaLnBrk="1" hangingPunct="1"/>
            <a:r>
              <a:rPr lang="pl-PL" smtClean="0"/>
              <a:t>Adresy IPv6</a:t>
            </a:r>
            <a:endParaRPr lang="en-GB" smtClean="0"/>
          </a:p>
        </p:txBody>
      </p:sp>
      <p:sp>
        <p:nvSpPr>
          <p:cNvPr id="79876" name="Rectangle 3"/>
          <p:cNvSpPr>
            <a:spLocks noGrp="1" noChangeArrowheads="1"/>
          </p:cNvSpPr>
          <p:nvPr>
            <p:ph type="body" idx="1"/>
          </p:nvPr>
        </p:nvSpPr>
        <p:spPr/>
        <p:txBody>
          <a:bodyPr/>
          <a:lstStyle/>
          <a:p>
            <a:pPr eaLnBrk="1" hangingPunct="1"/>
            <a:r>
              <a:rPr lang="pl-PL" smtClean="0"/>
              <a:t>Adres 128 bitowy</a:t>
            </a:r>
          </a:p>
          <a:p>
            <a:pPr eaLnBrk="1" hangingPunct="1"/>
            <a:r>
              <a:rPr lang="pl-PL" smtClean="0"/>
              <a:t>Zapisywany w postaci heksadecymalnej co 16 bitów np.:</a:t>
            </a:r>
          </a:p>
          <a:p>
            <a:pPr lvl="1" eaLnBrk="1" hangingPunct="1"/>
            <a:r>
              <a:rPr lang="en-GB" smtClean="0"/>
              <a:t>0432:5678:abcd:00ef:0000:0000:1234:4321 </a:t>
            </a:r>
            <a:endParaRPr lang="pl-PL" smtClean="0"/>
          </a:p>
          <a:p>
            <a:pPr lvl="1" eaLnBrk="1" hangingPunct="1"/>
            <a:r>
              <a:rPr lang="en-GB" smtClean="0"/>
              <a:t>432:5678:abcd:ef:::1234:4321 </a:t>
            </a:r>
            <a:endParaRPr lang="pl-PL" smtClean="0"/>
          </a:p>
          <a:p>
            <a:pPr lvl="1" eaLnBrk="1" hangingPunct="1"/>
            <a:r>
              <a:rPr lang="en-GB" smtClean="0"/>
              <a:t>0:0:0:0:0:FFFF:129.144.52.38 </a:t>
            </a:r>
            <a:endParaRPr lang="pl-PL" smtClean="0"/>
          </a:p>
          <a:p>
            <a:pPr eaLnBrk="1" hangingPunct="1"/>
            <a:r>
              <a:rPr lang="pl-PL" smtClean="0"/>
              <a:t>Obecnie tunelowany w sieciach IPv6</a:t>
            </a:r>
            <a:endParaRPr lang="en-GB"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9FE65550-2BA4-4A0F-BB9E-E53331962310}" type="slidenum">
              <a:rPr lang="en-GB" sz="1400" b="0" smtClean="0">
                <a:solidFill>
                  <a:schemeClr val="tx1"/>
                </a:solidFill>
              </a:rPr>
              <a:pPr eaLnBrk="1" hangingPunct="1"/>
              <a:t>79</a:t>
            </a:fld>
            <a:endParaRPr lang="en-GB" sz="1400" b="0" smtClean="0">
              <a:solidFill>
                <a:schemeClr val="tx1"/>
              </a:solidFill>
            </a:endParaRPr>
          </a:p>
        </p:txBody>
      </p:sp>
      <p:sp>
        <p:nvSpPr>
          <p:cNvPr id="80899" name="Rectangle 2"/>
          <p:cNvSpPr>
            <a:spLocks noGrp="1" noChangeArrowheads="1"/>
          </p:cNvSpPr>
          <p:nvPr>
            <p:ph type="title"/>
          </p:nvPr>
        </p:nvSpPr>
        <p:spPr/>
        <p:txBody>
          <a:bodyPr/>
          <a:lstStyle/>
          <a:p>
            <a:pPr eaLnBrk="1" hangingPunct="1"/>
            <a:r>
              <a:rPr lang="pl-PL" smtClean="0"/>
              <a:t>Protokoły warstwy transportowej</a:t>
            </a:r>
            <a:endParaRPr lang="en-GB" smtClean="0"/>
          </a:p>
        </p:txBody>
      </p:sp>
      <p:pic>
        <p:nvPicPr>
          <p:cNvPr id="809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7407275"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EF97A286-88E3-4DB5-ACCB-CC9E5FA11A99}" type="slidenum">
              <a:rPr lang="en-GB" sz="1400" b="0" smtClean="0">
                <a:solidFill>
                  <a:schemeClr val="tx1"/>
                </a:solidFill>
              </a:rPr>
              <a:pPr eaLnBrk="1" hangingPunct="1"/>
              <a:t>8</a:t>
            </a:fld>
            <a:endParaRPr lang="en-GB" sz="1400" b="0" smtClean="0">
              <a:solidFill>
                <a:schemeClr val="tx1"/>
              </a:solidFill>
            </a:endParaRPr>
          </a:p>
        </p:txBody>
      </p:sp>
      <p:sp>
        <p:nvSpPr>
          <p:cNvPr id="9219" name="Rectangle 2"/>
          <p:cNvSpPr>
            <a:spLocks noGrp="1" noChangeArrowheads="1"/>
          </p:cNvSpPr>
          <p:nvPr>
            <p:ph type="title"/>
          </p:nvPr>
        </p:nvSpPr>
        <p:spPr/>
        <p:txBody>
          <a:bodyPr/>
          <a:lstStyle/>
          <a:p>
            <a:pPr eaLnBrk="1" hangingPunct="1"/>
            <a:r>
              <a:rPr lang="pl-PL" smtClean="0"/>
              <a:t>MAN</a:t>
            </a:r>
            <a:endParaRPr lang="en-GB" smtClean="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398588"/>
            <a:ext cx="5741988" cy="497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958062C9-1E6C-46F7-8672-7B4DE016338D}" type="slidenum">
              <a:rPr lang="en-GB" sz="1400" b="0" smtClean="0">
                <a:solidFill>
                  <a:schemeClr val="tx1"/>
                </a:solidFill>
              </a:rPr>
              <a:pPr eaLnBrk="1" hangingPunct="1"/>
              <a:t>80</a:t>
            </a:fld>
            <a:endParaRPr lang="en-GB" sz="1400" b="0" smtClean="0">
              <a:solidFill>
                <a:schemeClr val="tx1"/>
              </a:solidFill>
            </a:endParaRPr>
          </a:p>
        </p:txBody>
      </p:sp>
      <p:sp>
        <p:nvSpPr>
          <p:cNvPr id="81923" name="Rectangle 2"/>
          <p:cNvSpPr>
            <a:spLocks noGrp="1" noChangeArrowheads="1"/>
          </p:cNvSpPr>
          <p:nvPr>
            <p:ph type="title"/>
          </p:nvPr>
        </p:nvSpPr>
        <p:spPr/>
        <p:txBody>
          <a:bodyPr/>
          <a:lstStyle/>
          <a:p>
            <a:pPr eaLnBrk="1" hangingPunct="1"/>
            <a:r>
              <a:rPr lang="pl-PL" smtClean="0"/>
              <a:t>Port</a:t>
            </a:r>
            <a:endParaRPr lang="en-GB" smtClean="0"/>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341438"/>
            <a:ext cx="7488237"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5" name="Text Box 5"/>
          <p:cNvSpPr txBox="1">
            <a:spLocks noChangeArrowheads="1"/>
          </p:cNvSpPr>
          <p:nvPr/>
        </p:nvSpPr>
        <p:spPr bwMode="auto">
          <a:xfrm>
            <a:off x="539750" y="4652963"/>
            <a:ext cx="78486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spcBef>
                <a:spcPct val="50000"/>
              </a:spcBef>
            </a:pPr>
            <a:r>
              <a:rPr lang="en-GB" sz="1800" b="0" dirty="0">
                <a:solidFill>
                  <a:schemeClr val="tx1"/>
                </a:solidFill>
              </a:rPr>
              <a:t>W </a:t>
            </a:r>
            <a:r>
              <a:rPr lang="en-GB" sz="1800" b="0" dirty="0" err="1">
                <a:solidFill>
                  <a:schemeClr val="tx1"/>
                </a:solidFill>
              </a:rPr>
              <a:t>warstwie</a:t>
            </a:r>
            <a:r>
              <a:rPr lang="en-GB" sz="1800" b="0" dirty="0">
                <a:solidFill>
                  <a:schemeClr val="tx1"/>
                </a:solidFill>
              </a:rPr>
              <a:t> </a:t>
            </a:r>
            <a:r>
              <a:rPr lang="en-GB" sz="1800" b="0" dirty="0" err="1">
                <a:solidFill>
                  <a:schemeClr val="tx1"/>
                </a:solidFill>
              </a:rPr>
              <a:t>transportowej</a:t>
            </a:r>
            <a:r>
              <a:rPr lang="en-GB" sz="1800" b="0" dirty="0">
                <a:solidFill>
                  <a:schemeClr val="tx1"/>
                </a:solidFill>
              </a:rPr>
              <a:t> </a:t>
            </a:r>
            <a:r>
              <a:rPr lang="en-GB" sz="1800" b="0" dirty="0" err="1">
                <a:solidFill>
                  <a:schemeClr val="tx1"/>
                </a:solidFill>
              </a:rPr>
              <a:t>istnieje</a:t>
            </a:r>
            <a:r>
              <a:rPr lang="en-GB" sz="1800" b="0" dirty="0">
                <a:solidFill>
                  <a:schemeClr val="tx1"/>
                </a:solidFill>
              </a:rPr>
              <a:t> </a:t>
            </a:r>
            <a:r>
              <a:rPr lang="en-GB" sz="1800" b="0" dirty="0" err="1">
                <a:solidFill>
                  <a:schemeClr val="tx1"/>
                </a:solidFill>
              </a:rPr>
              <a:t>mechanizm</a:t>
            </a:r>
            <a:r>
              <a:rPr lang="en-GB" sz="1800" b="0" dirty="0">
                <a:solidFill>
                  <a:schemeClr val="tx1"/>
                </a:solidFill>
              </a:rPr>
              <a:t> </a:t>
            </a:r>
            <a:r>
              <a:rPr lang="en-GB" sz="1800" b="0" dirty="0" err="1">
                <a:solidFill>
                  <a:schemeClr val="tx1"/>
                </a:solidFill>
              </a:rPr>
              <a:t>określania</a:t>
            </a:r>
            <a:r>
              <a:rPr lang="en-GB" sz="1800" b="0" dirty="0">
                <a:solidFill>
                  <a:schemeClr val="tx1"/>
                </a:solidFill>
              </a:rPr>
              <a:t>, do </a:t>
            </a:r>
            <a:r>
              <a:rPr lang="en-GB" sz="1800" b="0" dirty="0" err="1">
                <a:solidFill>
                  <a:schemeClr val="tx1"/>
                </a:solidFill>
              </a:rPr>
              <a:t>której</a:t>
            </a:r>
            <a:r>
              <a:rPr lang="en-GB" sz="1800" b="0" dirty="0">
                <a:solidFill>
                  <a:schemeClr val="tx1"/>
                </a:solidFill>
              </a:rPr>
              <a:t> </a:t>
            </a:r>
            <a:r>
              <a:rPr lang="en-GB" sz="1800" b="0" dirty="0" err="1">
                <a:solidFill>
                  <a:schemeClr val="tx1"/>
                </a:solidFill>
              </a:rPr>
              <a:t>aplikacji</a:t>
            </a:r>
            <a:r>
              <a:rPr lang="en-GB" sz="1800" b="0" dirty="0">
                <a:solidFill>
                  <a:schemeClr val="tx1"/>
                </a:solidFill>
              </a:rPr>
              <a:t> </a:t>
            </a:r>
            <a:r>
              <a:rPr lang="en-GB" sz="1800" b="0" dirty="0" err="1">
                <a:solidFill>
                  <a:schemeClr val="tx1"/>
                </a:solidFill>
              </a:rPr>
              <a:t>adresowane</a:t>
            </a:r>
            <a:r>
              <a:rPr lang="en-GB" sz="1800" b="0" dirty="0">
                <a:solidFill>
                  <a:schemeClr val="tx1"/>
                </a:solidFill>
              </a:rPr>
              <a:t> </a:t>
            </a:r>
            <a:r>
              <a:rPr lang="en-GB" sz="1800" b="0" dirty="0" err="1">
                <a:solidFill>
                  <a:schemeClr val="tx1"/>
                </a:solidFill>
              </a:rPr>
              <a:t>są</a:t>
            </a:r>
            <a:r>
              <a:rPr lang="en-GB" sz="1800" b="0" dirty="0">
                <a:solidFill>
                  <a:schemeClr val="tx1"/>
                </a:solidFill>
              </a:rPr>
              <a:t> </a:t>
            </a:r>
            <a:r>
              <a:rPr lang="en-GB" sz="1800" b="0" dirty="0" err="1">
                <a:solidFill>
                  <a:schemeClr val="tx1"/>
                </a:solidFill>
              </a:rPr>
              <a:t>przesyłane</a:t>
            </a:r>
            <a:r>
              <a:rPr lang="en-GB" sz="1800" b="0" dirty="0">
                <a:solidFill>
                  <a:schemeClr val="tx1"/>
                </a:solidFill>
              </a:rPr>
              <a:t> </a:t>
            </a:r>
            <a:r>
              <a:rPr lang="en-GB" sz="1800" b="0" dirty="0" err="1">
                <a:solidFill>
                  <a:schemeClr val="tx1"/>
                </a:solidFill>
              </a:rPr>
              <a:t>przy</a:t>
            </a:r>
            <a:r>
              <a:rPr lang="en-GB" sz="1800" b="0" dirty="0">
                <a:solidFill>
                  <a:schemeClr val="tx1"/>
                </a:solidFill>
              </a:rPr>
              <a:t> </a:t>
            </a:r>
            <a:r>
              <a:rPr lang="en-GB" sz="1800" b="0" dirty="0" err="1">
                <a:solidFill>
                  <a:schemeClr val="tx1"/>
                </a:solidFill>
              </a:rPr>
              <a:t>pomocy</a:t>
            </a:r>
            <a:r>
              <a:rPr lang="en-GB" sz="1800" b="0" dirty="0">
                <a:solidFill>
                  <a:schemeClr val="tx1"/>
                </a:solidFill>
              </a:rPr>
              <a:t> </a:t>
            </a:r>
            <a:r>
              <a:rPr lang="en-GB" sz="1800" b="0" dirty="0" err="1">
                <a:solidFill>
                  <a:schemeClr val="tx1"/>
                </a:solidFill>
              </a:rPr>
              <a:t>protokołu</a:t>
            </a:r>
            <a:r>
              <a:rPr lang="en-GB" sz="1800" b="0" dirty="0">
                <a:solidFill>
                  <a:schemeClr val="tx1"/>
                </a:solidFill>
              </a:rPr>
              <a:t> IP </a:t>
            </a:r>
            <a:r>
              <a:rPr lang="en-GB" sz="1800" b="0" dirty="0" err="1">
                <a:solidFill>
                  <a:schemeClr val="tx1"/>
                </a:solidFill>
              </a:rPr>
              <a:t>pakiety</a:t>
            </a:r>
            <a:r>
              <a:rPr lang="en-GB" sz="1800" b="0" dirty="0">
                <a:solidFill>
                  <a:schemeClr val="tx1"/>
                </a:solidFill>
              </a:rPr>
              <a:t>. </a:t>
            </a:r>
            <a:r>
              <a:rPr lang="en-GB" sz="1800" b="0" dirty="0" err="1">
                <a:solidFill>
                  <a:schemeClr val="tx1"/>
                </a:solidFill>
              </a:rPr>
              <a:t>Zarówno</a:t>
            </a:r>
            <a:r>
              <a:rPr lang="en-GB" sz="1800" b="0" dirty="0">
                <a:solidFill>
                  <a:schemeClr val="tx1"/>
                </a:solidFill>
              </a:rPr>
              <a:t> </a:t>
            </a:r>
            <a:r>
              <a:rPr lang="en-GB" sz="1800" b="0" dirty="0" err="1">
                <a:solidFill>
                  <a:schemeClr val="tx1"/>
                </a:solidFill>
              </a:rPr>
              <a:t>protokół</a:t>
            </a:r>
            <a:r>
              <a:rPr lang="en-GB" sz="1800" b="0" dirty="0">
                <a:solidFill>
                  <a:schemeClr val="tx1"/>
                </a:solidFill>
              </a:rPr>
              <a:t> TCP </a:t>
            </a:r>
            <a:r>
              <a:rPr lang="en-GB" sz="1800" b="0" dirty="0" err="1">
                <a:solidFill>
                  <a:schemeClr val="tx1"/>
                </a:solidFill>
              </a:rPr>
              <a:t>jak</a:t>
            </a:r>
            <a:r>
              <a:rPr lang="en-GB" sz="1800" b="0" dirty="0">
                <a:solidFill>
                  <a:schemeClr val="tx1"/>
                </a:solidFill>
              </a:rPr>
              <a:t> i UDP </a:t>
            </a:r>
            <a:r>
              <a:rPr lang="en-GB" sz="1800" b="0" dirty="0" err="1">
                <a:solidFill>
                  <a:schemeClr val="tx1"/>
                </a:solidFill>
              </a:rPr>
              <a:t>dysponują</a:t>
            </a:r>
            <a:r>
              <a:rPr lang="en-GB" sz="1800" b="0" dirty="0">
                <a:solidFill>
                  <a:schemeClr val="tx1"/>
                </a:solidFill>
              </a:rPr>
              <a:t> </a:t>
            </a:r>
            <a:r>
              <a:rPr lang="en-GB" sz="1800" b="0" dirty="0" err="1">
                <a:solidFill>
                  <a:schemeClr val="tx1"/>
                </a:solidFill>
              </a:rPr>
              <a:t>niezależnymi</a:t>
            </a:r>
            <a:r>
              <a:rPr lang="en-GB" sz="1800" b="0" dirty="0">
                <a:solidFill>
                  <a:schemeClr val="tx1"/>
                </a:solidFill>
              </a:rPr>
              <a:t> </a:t>
            </a:r>
            <a:r>
              <a:rPr lang="en-GB" sz="1800" b="0" dirty="0" err="1">
                <a:solidFill>
                  <a:schemeClr val="tx1"/>
                </a:solidFill>
              </a:rPr>
              <a:t>numerami</a:t>
            </a:r>
            <a:r>
              <a:rPr lang="en-GB" sz="1800" b="0" dirty="0">
                <a:solidFill>
                  <a:schemeClr val="tx1"/>
                </a:solidFill>
              </a:rPr>
              <a:t>, </a:t>
            </a:r>
            <a:r>
              <a:rPr lang="en-GB" sz="1800" b="0" dirty="0" err="1">
                <a:solidFill>
                  <a:schemeClr val="tx1"/>
                </a:solidFill>
              </a:rPr>
              <a:t>które</a:t>
            </a:r>
            <a:r>
              <a:rPr lang="en-GB" sz="1800" b="0" dirty="0">
                <a:solidFill>
                  <a:schemeClr val="tx1"/>
                </a:solidFill>
              </a:rPr>
              <a:t> </a:t>
            </a:r>
            <a:r>
              <a:rPr lang="en-GB" sz="1800" b="0" dirty="0" err="1">
                <a:solidFill>
                  <a:schemeClr val="tx1"/>
                </a:solidFill>
              </a:rPr>
              <a:t>określają</a:t>
            </a:r>
            <a:r>
              <a:rPr lang="en-GB" sz="1800" b="0" dirty="0">
                <a:solidFill>
                  <a:schemeClr val="tx1"/>
                </a:solidFill>
              </a:rPr>
              <a:t> </a:t>
            </a:r>
            <a:r>
              <a:rPr lang="en-GB" sz="1800" b="0" dirty="0" err="1">
                <a:solidFill>
                  <a:schemeClr val="tx1"/>
                </a:solidFill>
              </a:rPr>
              <a:t>numer</a:t>
            </a:r>
            <a:r>
              <a:rPr lang="en-GB" sz="1800" b="0" dirty="0">
                <a:solidFill>
                  <a:schemeClr val="tx1"/>
                </a:solidFill>
              </a:rPr>
              <a:t> </a:t>
            </a:r>
            <a:r>
              <a:rPr lang="en-GB" sz="1800" b="0" dirty="0" err="1">
                <a:solidFill>
                  <a:schemeClr val="tx1"/>
                </a:solidFill>
              </a:rPr>
              <a:t>portu</a:t>
            </a:r>
            <a:r>
              <a:rPr lang="en-GB" sz="1800" b="0" dirty="0">
                <a:solidFill>
                  <a:schemeClr val="tx1"/>
                </a:solidFill>
              </a:rPr>
              <a:t>. </a:t>
            </a:r>
            <a:r>
              <a:rPr lang="en-GB" sz="1800" b="0" dirty="0" err="1">
                <a:solidFill>
                  <a:schemeClr val="tx1"/>
                </a:solidFill>
              </a:rPr>
              <a:t>Standardowe</a:t>
            </a:r>
            <a:r>
              <a:rPr lang="en-GB" sz="1800" b="0" dirty="0">
                <a:solidFill>
                  <a:schemeClr val="tx1"/>
                </a:solidFill>
              </a:rPr>
              <a:t> </a:t>
            </a:r>
            <a:r>
              <a:rPr lang="en-GB" sz="1800" b="0" dirty="0" err="1">
                <a:solidFill>
                  <a:schemeClr val="tx1"/>
                </a:solidFill>
              </a:rPr>
              <a:t>numery</a:t>
            </a:r>
            <a:r>
              <a:rPr lang="en-GB" sz="1800" b="0" dirty="0">
                <a:solidFill>
                  <a:schemeClr val="tx1"/>
                </a:solidFill>
              </a:rPr>
              <a:t> </a:t>
            </a:r>
            <a:r>
              <a:rPr lang="en-GB" sz="1800" b="0" dirty="0" err="1">
                <a:solidFill>
                  <a:schemeClr val="tx1"/>
                </a:solidFill>
              </a:rPr>
              <a:t>portów</a:t>
            </a:r>
            <a:r>
              <a:rPr lang="en-GB" sz="1800" b="0" dirty="0">
                <a:solidFill>
                  <a:schemeClr val="tx1"/>
                </a:solidFill>
              </a:rPr>
              <a:t> </a:t>
            </a:r>
            <a:r>
              <a:rPr lang="en-GB" sz="1800" b="0" dirty="0" err="1">
                <a:solidFill>
                  <a:schemeClr val="tx1"/>
                </a:solidFill>
              </a:rPr>
              <a:t>zostały</a:t>
            </a:r>
            <a:r>
              <a:rPr lang="en-GB" sz="1800" b="0" dirty="0">
                <a:solidFill>
                  <a:schemeClr val="tx1"/>
                </a:solidFill>
              </a:rPr>
              <a:t> </a:t>
            </a:r>
            <a:r>
              <a:rPr lang="en-GB" sz="1800" b="0" dirty="0" err="1">
                <a:solidFill>
                  <a:schemeClr val="tx1"/>
                </a:solidFill>
              </a:rPr>
              <a:t>określone</a:t>
            </a:r>
            <a:r>
              <a:rPr lang="en-GB" sz="1800" b="0" dirty="0">
                <a:solidFill>
                  <a:schemeClr val="tx1"/>
                </a:solidFill>
              </a:rPr>
              <a:t> w </a:t>
            </a:r>
            <a:r>
              <a:rPr lang="en-GB" sz="1800" b="0" dirty="0" err="1">
                <a:solidFill>
                  <a:schemeClr val="tx1"/>
                </a:solidFill>
              </a:rPr>
              <a:t>dokumencie</a:t>
            </a:r>
            <a:r>
              <a:rPr lang="en-GB" sz="1800" b="0" dirty="0">
                <a:solidFill>
                  <a:schemeClr val="tx1"/>
                </a:solidFill>
              </a:rPr>
              <a:t> </a:t>
            </a:r>
            <a:r>
              <a:rPr lang="en-GB" sz="1800" b="0" dirty="0">
                <a:solidFill>
                  <a:schemeClr val="tx1"/>
                </a:solidFill>
                <a:hlinkClick r:id="rId3" tooltip="http://www.ietf.org/rfc/rfc1700.txt"/>
              </a:rPr>
              <a:t>RFC 1700</a:t>
            </a:r>
            <a:r>
              <a:rPr lang="en-GB" sz="1800" b="0" dirty="0">
                <a:solidFill>
                  <a:schemeClr val="tx1"/>
                </a:solidFill>
              </a:rPr>
              <a: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Numery </a:t>
            </a:r>
            <a:r>
              <a:rPr lang="pl-PL" dirty="0"/>
              <a:t>d</a:t>
            </a:r>
            <a:r>
              <a:rPr lang="pl-PL" dirty="0" smtClean="0"/>
              <a:t>obrze znanych portów</a:t>
            </a:r>
            <a:endParaRPr lang="pl-PL" dirty="0"/>
          </a:p>
        </p:txBody>
      </p:sp>
      <p:sp>
        <p:nvSpPr>
          <p:cNvPr id="4" name="Symbol zastępczy numeru slajdu 3"/>
          <p:cNvSpPr>
            <a:spLocks noGrp="1"/>
          </p:cNvSpPr>
          <p:nvPr>
            <p:ph type="sldNum" sz="quarter" idx="12"/>
          </p:nvPr>
        </p:nvSpPr>
        <p:spPr/>
        <p:txBody>
          <a:bodyPr/>
          <a:lstStyle/>
          <a:p>
            <a:pPr>
              <a:defRPr/>
            </a:pPr>
            <a:fld id="{664F322C-F57E-4C05-8188-3517B6E9F5AB}" type="slidenum">
              <a:rPr lang="en-GB" smtClean="0"/>
              <a:pPr>
                <a:defRPr/>
              </a:pPr>
              <a:t>81</a:t>
            </a:fld>
            <a:endParaRPr lang="en-GB"/>
          </a:p>
        </p:txBody>
      </p:sp>
      <p:sp>
        <p:nvSpPr>
          <p:cNvPr id="7" name="Prostokąt 6"/>
          <p:cNvSpPr/>
          <p:nvPr/>
        </p:nvSpPr>
        <p:spPr>
          <a:xfrm>
            <a:off x="251520" y="1559689"/>
            <a:ext cx="8712968" cy="5016758"/>
          </a:xfrm>
          <a:prstGeom prst="rect">
            <a:avLst/>
          </a:prstGeom>
        </p:spPr>
        <p:txBody>
          <a:bodyPr wrap="square">
            <a:spAutoFit/>
          </a:bodyPr>
          <a:lstStyle/>
          <a:p>
            <a:r>
              <a:rPr lang="en-US" sz="2000" dirty="0" err="1" smtClean="0">
                <a:solidFill>
                  <a:schemeClr val="tx1"/>
                </a:solidFill>
                <a:latin typeface="Courier New" pitchFamily="49" charset="0"/>
                <a:cs typeface="Courier New" pitchFamily="49" charset="0"/>
              </a:rPr>
              <a:t>Numer</a:t>
            </a:r>
            <a:r>
              <a:rPr lang="pl-PL" sz="2000" dirty="0" smtClean="0">
                <a:solidFill>
                  <a:schemeClr val="tx1"/>
                </a:solidFill>
                <a:latin typeface="Courier New" pitchFamily="49" charset="0"/>
                <a:cs typeface="Courier New" pitchFamily="49" charset="0"/>
              </a:rPr>
              <a:t> 	</a:t>
            </a:r>
            <a:r>
              <a:rPr lang="en-US" sz="2000" dirty="0" err="1" smtClean="0">
                <a:solidFill>
                  <a:schemeClr val="tx1"/>
                </a:solidFill>
                <a:latin typeface="Courier New" pitchFamily="49" charset="0"/>
                <a:cs typeface="Courier New" pitchFamily="49" charset="0"/>
              </a:rPr>
              <a:t>Aplikacja</a:t>
            </a:r>
            <a:r>
              <a:rPr lang="en-US" sz="2000" dirty="0" smtClean="0">
                <a:solidFill>
                  <a:schemeClr val="tx1"/>
                </a:solidFill>
                <a:latin typeface="Courier New" pitchFamily="49" charset="0"/>
                <a:cs typeface="Courier New" pitchFamily="49" charset="0"/>
              </a:rPr>
              <a:t> </a:t>
            </a:r>
            <a:endParaRPr lang="pl-PL" sz="2000" dirty="0" smtClean="0">
              <a:solidFill>
                <a:schemeClr val="tx1"/>
              </a:solidFill>
              <a:latin typeface="Courier New" pitchFamily="49" charset="0"/>
              <a:cs typeface="Courier New" pitchFamily="49" charset="0"/>
            </a:endParaRPr>
          </a:p>
          <a:p>
            <a:r>
              <a:rPr lang="en-US" sz="2000" dirty="0" err="1" smtClean="0">
                <a:solidFill>
                  <a:schemeClr val="tx1"/>
                </a:solidFill>
                <a:latin typeface="Courier New" pitchFamily="49" charset="0"/>
                <a:cs typeface="Courier New" pitchFamily="49" charset="0"/>
              </a:rPr>
              <a:t>portu</a:t>
            </a:r>
            <a:endParaRPr lang="en-US" sz="2000" dirty="0">
              <a:solidFill>
                <a:schemeClr val="tx1"/>
              </a:solidFill>
              <a:latin typeface="Courier New" pitchFamily="49" charset="0"/>
              <a:cs typeface="Courier New" pitchFamily="49" charset="0"/>
            </a:endParaRPr>
          </a:p>
          <a:p>
            <a:r>
              <a:rPr lang="en-US" sz="2000" dirty="0">
                <a:solidFill>
                  <a:schemeClr val="tx1"/>
                </a:solidFill>
                <a:latin typeface="Courier New" pitchFamily="49" charset="0"/>
                <a:cs typeface="Courier New" pitchFamily="49" charset="0"/>
              </a:rPr>
              <a:t>20 </a:t>
            </a:r>
            <a:r>
              <a:rPr lang="pl-PL" sz="2000" dirty="0" smtClean="0">
                <a:solidFill>
                  <a:schemeClr val="tx1"/>
                </a:solidFill>
                <a:latin typeface="Courier New" pitchFamily="49" charset="0"/>
                <a:cs typeface="Courier New" pitchFamily="49" charset="0"/>
              </a:rPr>
              <a:t>		</a:t>
            </a:r>
            <a:r>
              <a:rPr lang="en-US" sz="2000" dirty="0" smtClean="0">
                <a:solidFill>
                  <a:schemeClr val="tx1"/>
                </a:solidFill>
                <a:latin typeface="Courier New" pitchFamily="49" charset="0"/>
                <a:cs typeface="Courier New" pitchFamily="49" charset="0"/>
              </a:rPr>
              <a:t>(</a:t>
            </a:r>
            <a:r>
              <a:rPr lang="en-US" sz="2000" dirty="0" err="1">
                <a:solidFill>
                  <a:schemeClr val="tx1"/>
                </a:solidFill>
                <a:latin typeface="Courier New" pitchFamily="49" charset="0"/>
                <a:cs typeface="Courier New" pitchFamily="49" charset="0"/>
              </a:rPr>
              <a:t>dane</a:t>
            </a:r>
            <a:r>
              <a:rPr lang="en-US" sz="2000" dirty="0">
                <a:solidFill>
                  <a:schemeClr val="tx1"/>
                </a:solidFill>
                <a:latin typeface="Courier New" pitchFamily="49" charset="0"/>
                <a:cs typeface="Courier New" pitchFamily="49" charset="0"/>
              </a:rPr>
              <a:t>)</a:t>
            </a:r>
          </a:p>
          <a:p>
            <a:r>
              <a:rPr lang="en-US" sz="2000" dirty="0">
                <a:solidFill>
                  <a:schemeClr val="tx1"/>
                </a:solidFill>
                <a:latin typeface="Courier New" pitchFamily="49" charset="0"/>
                <a:cs typeface="Courier New" pitchFamily="49" charset="0"/>
              </a:rPr>
              <a:t>21 </a:t>
            </a:r>
            <a:r>
              <a:rPr lang="pl-PL" sz="2000" dirty="0" smtClean="0">
                <a:solidFill>
                  <a:schemeClr val="tx1"/>
                </a:solidFill>
                <a:latin typeface="Courier New" pitchFamily="49" charset="0"/>
                <a:cs typeface="Courier New" pitchFamily="49" charset="0"/>
              </a:rPr>
              <a:t>		</a:t>
            </a:r>
            <a:r>
              <a:rPr lang="en-US" sz="2000" dirty="0" smtClean="0">
                <a:solidFill>
                  <a:schemeClr val="tx1"/>
                </a:solidFill>
                <a:latin typeface="Courier New" pitchFamily="49" charset="0"/>
                <a:cs typeface="Courier New" pitchFamily="49" charset="0"/>
              </a:rPr>
              <a:t>(</a:t>
            </a:r>
            <a:r>
              <a:rPr lang="en-US" sz="2000" dirty="0" err="1">
                <a:solidFill>
                  <a:schemeClr val="tx1"/>
                </a:solidFill>
                <a:latin typeface="Courier New" pitchFamily="49" charset="0"/>
                <a:cs typeface="Courier New" pitchFamily="49" charset="0"/>
              </a:rPr>
              <a:t>sterowanie</a:t>
            </a:r>
            <a:r>
              <a:rPr lang="en-US" sz="2000" dirty="0">
                <a:solidFill>
                  <a:schemeClr val="tx1"/>
                </a:solidFill>
                <a:latin typeface="Courier New" pitchFamily="49" charset="0"/>
                <a:cs typeface="Courier New" pitchFamily="49" charset="0"/>
              </a:rPr>
              <a:t>) FTP (File Transfer Protocol) </a:t>
            </a:r>
          </a:p>
          <a:p>
            <a:r>
              <a:rPr lang="en-US" sz="2000" dirty="0">
                <a:solidFill>
                  <a:schemeClr val="tx1"/>
                </a:solidFill>
                <a:latin typeface="Courier New" pitchFamily="49" charset="0"/>
                <a:cs typeface="Courier New" pitchFamily="49" charset="0"/>
              </a:rPr>
              <a:t>22 </a:t>
            </a:r>
            <a:r>
              <a:rPr lang="pl-PL" sz="2000" dirty="0" smtClean="0">
                <a:solidFill>
                  <a:schemeClr val="tx1"/>
                </a:solidFill>
                <a:latin typeface="Courier New" pitchFamily="49" charset="0"/>
                <a:cs typeface="Courier New" pitchFamily="49" charset="0"/>
              </a:rPr>
              <a:t>		</a:t>
            </a:r>
            <a:r>
              <a:rPr lang="en-US" sz="2000" dirty="0" smtClean="0">
                <a:solidFill>
                  <a:schemeClr val="tx1"/>
                </a:solidFill>
                <a:latin typeface="Courier New" pitchFamily="49" charset="0"/>
                <a:cs typeface="Courier New" pitchFamily="49" charset="0"/>
              </a:rPr>
              <a:t>SSH </a:t>
            </a:r>
            <a:r>
              <a:rPr lang="en-US" sz="2000" dirty="0">
                <a:solidFill>
                  <a:schemeClr val="tx1"/>
                </a:solidFill>
                <a:latin typeface="Courier New" pitchFamily="49" charset="0"/>
                <a:cs typeface="Courier New" pitchFamily="49" charset="0"/>
              </a:rPr>
              <a:t>(Secure Shell Login) </a:t>
            </a:r>
          </a:p>
          <a:p>
            <a:r>
              <a:rPr lang="en-US" sz="2000" dirty="0">
                <a:solidFill>
                  <a:schemeClr val="tx1"/>
                </a:solidFill>
                <a:latin typeface="Courier New" pitchFamily="49" charset="0"/>
                <a:cs typeface="Courier New" pitchFamily="49" charset="0"/>
              </a:rPr>
              <a:t>23 </a:t>
            </a:r>
            <a:r>
              <a:rPr lang="pl-PL" sz="2000" dirty="0" smtClean="0">
                <a:solidFill>
                  <a:schemeClr val="tx1"/>
                </a:solidFill>
                <a:latin typeface="Courier New" pitchFamily="49" charset="0"/>
                <a:cs typeface="Courier New" pitchFamily="49" charset="0"/>
              </a:rPr>
              <a:t>		</a:t>
            </a:r>
            <a:r>
              <a:rPr lang="en-US" sz="2000" dirty="0" smtClean="0">
                <a:solidFill>
                  <a:schemeClr val="tx1"/>
                </a:solidFill>
                <a:latin typeface="Courier New" pitchFamily="49" charset="0"/>
                <a:cs typeface="Courier New" pitchFamily="49" charset="0"/>
              </a:rPr>
              <a:t>TELNET </a:t>
            </a:r>
            <a:r>
              <a:rPr lang="en-US" sz="2000" dirty="0">
                <a:solidFill>
                  <a:schemeClr val="tx1"/>
                </a:solidFill>
                <a:latin typeface="Courier New" pitchFamily="49" charset="0"/>
                <a:cs typeface="Courier New" pitchFamily="49" charset="0"/>
              </a:rPr>
              <a:t>(Network Terminal Protocol) </a:t>
            </a:r>
          </a:p>
          <a:p>
            <a:r>
              <a:rPr lang="en-US" sz="2000" dirty="0">
                <a:solidFill>
                  <a:schemeClr val="tx1"/>
                </a:solidFill>
                <a:latin typeface="Courier New" pitchFamily="49" charset="0"/>
                <a:cs typeface="Courier New" pitchFamily="49" charset="0"/>
              </a:rPr>
              <a:t>25 </a:t>
            </a:r>
            <a:r>
              <a:rPr lang="pl-PL" sz="2000" dirty="0" smtClean="0">
                <a:solidFill>
                  <a:schemeClr val="tx1"/>
                </a:solidFill>
                <a:latin typeface="Courier New" pitchFamily="49" charset="0"/>
                <a:cs typeface="Courier New" pitchFamily="49" charset="0"/>
              </a:rPr>
              <a:t>		</a:t>
            </a:r>
            <a:r>
              <a:rPr lang="en-US" sz="2000" dirty="0" smtClean="0">
                <a:solidFill>
                  <a:schemeClr val="tx1"/>
                </a:solidFill>
                <a:latin typeface="Courier New" pitchFamily="49" charset="0"/>
                <a:cs typeface="Courier New" pitchFamily="49" charset="0"/>
              </a:rPr>
              <a:t>SMTP </a:t>
            </a:r>
            <a:r>
              <a:rPr lang="en-US" sz="2000" dirty="0">
                <a:solidFill>
                  <a:schemeClr val="tx1"/>
                </a:solidFill>
                <a:latin typeface="Courier New" pitchFamily="49" charset="0"/>
                <a:cs typeface="Courier New" pitchFamily="49" charset="0"/>
              </a:rPr>
              <a:t>(Simple Mail Transfer Protocol) </a:t>
            </a:r>
          </a:p>
          <a:p>
            <a:r>
              <a:rPr lang="en-US" sz="2000" dirty="0">
                <a:solidFill>
                  <a:schemeClr val="tx1"/>
                </a:solidFill>
                <a:latin typeface="Courier New" pitchFamily="49" charset="0"/>
                <a:cs typeface="Courier New" pitchFamily="49" charset="0"/>
              </a:rPr>
              <a:t>53 </a:t>
            </a:r>
            <a:r>
              <a:rPr lang="pl-PL" sz="2000" dirty="0" smtClean="0">
                <a:solidFill>
                  <a:schemeClr val="tx1"/>
                </a:solidFill>
                <a:latin typeface="Courier New" pitchFamily="49" charset="0"/>
                <a:cs typeface="Courier New" pitchFamily="49" charset="0"/>
              </a:rPr>
              <a:t>		</a:t>
            </a:r>
            <a:r>
              <a:rPr lang="en-US" sz="2000" dirty="0" smtClean="0">
                <a:solidFill>
                  <a:schemeClr val="tx1"/>
                </a:solidFill>
                <a:latin typeface="Courier New" pitchFamily="49" charset="0"/>
                <a:cs typeface="Courier New" pitchFamily="49" charset="0"/>
              </a:rPr>
              <a:t>DNS </a:t>
            </a:r>
            <a:r>
              <a:rPr lang="en-US" sz="2000" dirty="0">
                <a:solidFill>
                  <a:schemeClr val="tx1"/>
                </a:solidFill>
                <a:latin typeface="Courier New" pitchFamily="49" charset="0"/>
                <a:cs typeface="Courier New" pitchFamily="49" charset="0"/>
              </a:rPr>
              <a:t>(Domain Name System) </a:t>
            </a:r>
          </a:p>
          <a:p>
            <a:r>
              <a:rPr lang="en-US" sz="2000" dirty="0">
                <a:solidFill>
                  <a:schemeClr val="tx1"/>
                </a:solidFill>
                <a:latin typeface="Courier New" pitchFamily="49" charset="0"/>
                <a:cs typeface="Courier New" pitchFamily="49" charset="0"/>
              </a:rPr>
              <a:t>69 </a:t>
            </a:r>
            <a:r>
              <a:rPr lang="pl-PL" sz="2000" dirty="0" smtClean="0">
                <a:solidFill>
                  <a:schemeClr val="tx1"/>
                </a:solidFill>
                <a:latin typeface="Courier New" pitchFamily="49" charset="0"/>
                <a:cs typeface="Courier New" pitchFamily="49" charset="0"/>
              </a:rPr>
              <a:t>		</a:t>
            </a:r>
            <a:r>
              <a:rPr lang="en-US" sz="2000" dirty="0" smtClean="0">
                <a:solidFill>
                  <a:schemeClr val="tx1"/>
                </a:solidFill>
                <a:latin typeface="Courier New" pitchFamily="49" charset="0"/>
                <a:cs typeface="Courier New" pitchFamily="49" charset="0"/>
              </a:rPr>
              <a:t>TFTP </a:t>
            </a:r>
            <a:r>
              <a:rPr lang="en-US" sz="2000" dirty="0">
                <a:solidFill>
                  <a:schemeClr val="tx1"/>
                </a:solidFill>
                <a:latin typeface="Courier New" pitchFamily="49" charset="0"/>
                <a:cs typeface="Courier New" pitchFamily="49" charset="0"/>
              </a:rPr>
              <a:t>(Trivial File Transfer Protocol) </a:t>
            </a:r>
          </a:p>
          <a:p>
            <a:r>
              <a:rPr lang="en-US" sz="2000" dirty="0">
                <a:solidFill>
                  <a:schemeClr val="tx1"/>
                </a:solidFill>
                <a:latin typeface="Courier New" pitchFamily="49" charset="0"/>
                <a:cs typeface="Courier New" pitchFamily="49" charset="0"/>
              </a:rPr>
              <a:t>79 </a:t>
            </a:r>
            <a:r>
              <a:rPr lang="pl-PL" sz="2000" dirty="0" smtClean="0">
                <a:solidFill>
                  <a:schemeClr val="tx1"/>
                </a:solidFill>
                <a:latin typeface="Courier New" pitchFamily="49" charset="0"/>
                <a:cs typeface="Courier New" pitchFamily="49" charset="0"/>
              </a:rPr>
              <a:t>		</a:t>
            </a:r>
            <a:r>
              <a:rPr lang="en-US" sz="2000" dirty="0" smtClean="0">
                <a:solidFill>
                  <a:schemeClr val="tx1"/>
                </a:solidFill>
                <a:latin typeface="Courier New" pitchFamily="49" charset="0"/>
                <a:cs typeface="Courier New" pitchFamily="49" charset="0"/>
              </a:rPr>
              <a:t>FINGER </a:t>
            </a:r>
            <a:endParaRPr lang="en-US" sz="2000" dirty="0">
              <a:solidFill>
                <a:schemeClr val="tx1"/>
              </a:solidFill>
              <a:latin typeface="Courier New" pitchFamily="49" charset="0"/>
              <a:cs typeface="Courier New" pitchFamily="49" charset="0"/>
            </a:endParaRPr>
          </a:p>
          <a:p>
            <a:r>
              <a:rPr lang="en-US" sz="2000" dirty="0">
                <a:solidFill>
                  <a:schemeClr val="tx1"/>
                </a:solidFill>
                <a:latin typeface="Courier New" pitchFamily="49" charset="0"/>
                <a:cs typeface="Courier New" pitchFamily="49" charset="0"/>
              </a:rPr>
              <a:t>80 </a:t>
            </a:r>
            <a:r>
              <a:rPr lang="pl-PL" sz="2000" dirty="0" smtClean="0">
                <a:solidFill>
                  <a:schemeClr val="tx1"/>
                </a:solidFill>
                <a:latin typeface="Courier New" pitchFamily="49" charset="0"/>
                <a:cs typeface="Courier New" pitchFamily="49" charset="0"/>
              </a:rPr>
              <a:t>		</a:t>
            </a:r>
            <a:r>
              <a:rPr lang="en-US" sz="2000" dirty="0" smtClean="0">
                <a:solidFill>
                  <a:schemeClr val="tx1"/>
                </a:solidFill>
                <a:latin typeface="Courier New" pitchFamily="49" charset="0"/>
                <a:cs typeface="Courier New" pitchFamily="49" charset="0"/>
              </a:rPr>
              <a:t>HTTP </a:t>
            </a:r>
            <a:r>
              <a:rPr lang="en-US" sz="2000" dirty="0">
                <a:solidFill>
                  <a:schemeClr val="tx1"/>
                </a:solidFill>
                <a:latin typeface="Courier New" pitchFamily="49" charset="0"/>
                <a:cs typeface="Courier New" pitchFamily="49" charset="0"/>
              </a:rPr>
              <a:t>(Hyper Text Transfer Protocol) </a:t>
            </a:r>
          </a:p>
          <a:p>
            <a:r>
              <a:rPr lang="en-US" sz="2000" dirty="0">
                <a:solidFill>
                  <a:schemeClr val="tx1"/>
                </a:solidFill>
                <a:latin typeface="Courier New" pitchFamily="49" charset="0"/>
                <a:cs typeface="Courier New" pitchFamily="49" charset="0"/>
              </a:rPr>
              <a:t>109 </a:t>
            </a:r>
            <a:r>
              <a:rPr lang="pl-PL" sz="2000" dirty="0" smtClean="0">
                <a:solidFill>
                  <a:schemeClr val="tx1"/>
                </a:solidFill>
                <a:latin typeface="Courier New" pitchFamily="49" charset="0"/>
                <a:cs typeface="Courier New" pitchFamily="49" charset="0"/>
              </a:rPr>
              <a:t>		</a:t>
            </a:r>
            <a:r>
              <a:rPr lang="en-US" sz="2000" dirty="0" smtClean="0">
                <a:solidFill>
                  <a:schemeClr val="tx1"/>
                </a:solidFill>
                <a:latin typeface="Courier New" pitchFamily="49" charset="0"/>
                <a:cs typeface="Courier New" pitchFamily="49" charset="0"/>
              </a:rPr>
              <a:t>POP </a:t>
            </a:r>
            <a:r>
              <a:rPr lang="en-US" sz="2000" dirty="0">
                <a:solidFill>
                  <a:schemeClr val="tx1"/>
                </a:solidFill>
                <a:latin typeface="Courier New" pitchFamily="49" charset="0"/>
                <a:cs typeface="Courier New" pitchFamily="49" charset="0"/>
              </a:rPr>
              <a:t>(Post Office Protocol) </a:t>
            </a:r>
          </a:p>
          <a:p>
            <a:r>
              <a:rPr lang="en-US" sz="2000" dirty="0">
                <a:solidFill>
                  <a:schemeClr val="tx1"/>
                </a:solidFill>
                <a:latin typeface="Courier New" pitchFamily="49" charset="0"/>
                <a:cs typeface="Courier New" pitchFamily="49" charset="0"/>
              </a:rPr>
              <a:t>119 </a:t>
            </a:r>
            <a:r>
              <a:rPr lang="pl-PL" sz="2000" dirty="0" smtClean="0">
                <a:solidFill>
                  <a:schemeClr val="tx1"/>
                </a:solidFill>
                <a:latin typeface="Courier New" pitchFamily="49" charset="0"/>
                <a:cs typeface="Courier New" pitchFamily="49" charset="0"/>
              </a:rPr>
              <a:t>		</a:t>
            </a:r>
            <a:r>
              <a:rPr lang="en-US" sz="2000" dirty="0" smtClean="0">
                <a:solidFill>
                  <a:schemeClr val="tx1"/>
                </a:solidFill>
                <a:latin typeface="Courier New" pitchFamily="49" charset="0"/>
                <a:cs typeface="Courier New" pitchFamily="49" charset="0"/>
              </a:rPr>
              <a:t>NNTP </a:t>
            </a:r>
            <a:r>
              <a:rPr lang="en-US" sz="2000" dirty="0">
                <a:solidFill>
                  <a:schemeClr val="tx1"/>
                </a:solidFill>
                <a:latin typeface="Courier New" pitchFamily="49" charset="0"/>
                <a:cs typeface="Courier New" pitchFamily="49" charset="0"/>
              </a:rPr>
              <a:t>(Network News Transfer Protocol) </a:t>
            </a:r>
          </a:p>
          <a:p>
            <a:r>
              <a:rPr lang="en-US" sz="2000" dirty="0">
                <a:solidFill>
                  <a:schemeClr val="tx1"/>
                </a:solidFill>
                <a:latin typeface="Courier New" pitchFamily="49" charset="0"/>
                <a:cs typeface="Courier New" pitchFamily="49" charset="0"/>
              </a:rPr>
              <a:t>143 </a:t>
            </a:r>
            <a:r>
              <a:rPr lang="pl-PL" sz="2000" dirty="0" smtClean="0">
                <a:solidFill>
                  <a:schemeClr val="tx1"/>
                </a:solidFill>
                <a:latin typeface="Courier New" pitchFamily="49" charset="0"/>
                <a:cs typeface="Courier New" pitchFamily="49" charset="0"/>
              </a:rPr>
              <a:t>		</a:t>
            </a:r>
            <a:r>
              <a:rPr lang="en-US" sz="2000" dirty="0" smtClean="0">
                <a:solidFill>
                  <a:schemeClr val="tx1"/>
                </a:solidFill>
                <a:latin typeface="Courier New" pitchFamily="49" charset="0"/>
                <a:cs typeface="Courier New" pitchFamily="49" charset="0"/>
              </a:rPr>
              <a:t>IMAP </a:t>
            </a:r>
            <a:r>
              <a:rPr lang="en-US" sz="2000" dirty="0">
                <a:solidFill>
                  <a:schemeClr val="tx1"/>
                </a:solidFill>
                <a:latin typeface="Courier New" pitchFamily="49" charset="0"/>
                <a:cs typeface="Courier New" pitchFamily="49" charset="0"/>
              </a:rPr>
              <a:t>(Internet Message Access Protocol) </a:t>
            </a:r>
          </a:p>
          <a:p>
            <a:r>
              <a:rPr lang="en-US" sz="2000" dirty="0">
                <a:solidFill>
                  <a:schemeClr val="tx1"/>
                </a:solidFill>
                <a:latin typeface="Courier New" pitchFamily="49" charset="0"/>
                <a:cs typeface="Courier New" pitchFamily="49" charset="0"/>
              </a:rPr>
              <a:t>161 </a:t>
            </a:r>
            <a:r>
              <a:rPr lang="pl-PL" sz="2000" dirty="0" smtClean="0">
                <a:solidFill>
                  <a:schemeClr val="tx1"/>
                </a:solidFill>
                <a:latin typeface="Courier New" pitchFamily="49" charset="0"/>
                <a:cs typeface="Courier New" pitchFamily="49" charset="0"/>
              </a:rPr>
              <a:t>		</a:t>
            </a:r>
            <a:r>
              <a:rPr lang="en-US" sz="2000" dirty="0" smtClean="0">
                <a:solidFill>
                  <a:schemeClr val="tx1"/>
                </a:solidFill>
                <a:latin typeface="Courier New" pitchFamily="49" charset="0"/>
                <a:cs typeface="Courier New" pitchFamily="49" charset="0"/>
              </a:rPr>
              <a:t>SNMP </a:t>
            </a:r>
            <a:r>
              <a:rPr lang="en-US" sz="2000" dirty="0">
                <a:solidFill>
                  <a:schemeClr val="tx1"/>
                </a:solidFill>
                <a:latin typeface="Courier New" pitchFamily="49" charset="0"/>
                <a:cs typeface="Courier New" pitchFamily="49" charset="0"/>
              </a:rPr>
              <a:t>(Simple Network Management Protocol) </a:t>
            </a:r>
          </a:p>
          <a:p>
            <a:r>
              <a:rPr lang="en-US" sz="2000" dirty="0">
                <a:solidFill>
                  <a:schemeClr val="tx1"/>
                </a:solidFill>
                <a:latin typeface="Courier New" pitchFamily="49" charset="0"/>
                <a:cs typeface="Courier New" pitchFamily="49" charset="0"/>
              </a:rPr>
              <a:t>3600 </a:t>
            </a:r>
            <a:r>
              <a:rPr lang="pl-PL" sz="2000" dirty="0" smtClean="0">
                <a:solidFill>
                  <a:schemeClr val="tx1"/>
                </a:solidFill>
                <a:latin typeface="Courier New" pitchFamily="49" charset="0"/>
                <a:cs typeface="Courier New" pitchFamily="49" charset="0"/>
              </a:rPr>
              <a:t>		</a:t>
            </a:r>
            <a:r>
              <a:rPr lang="en-US" sz="2000" dirty="0" smtClean="0">
                <a:solidFill>
                  <a:schemeClr val="tx1"/>
                </a:solidFill>
                <a:latin typeface="Courier New" pitchFamily="49" charset="0"/>
                <a:cs typeface="Courier New" pitchFamily="49" charset="0"/>
              </a:rPr>
              <a:t>CONVERS </a:t>
            </a:r>
            <a:r>
              <a:rPr lang="en-US" sz="2000" dirty="0">
                <a:solidFill>
                  <a:schemeClr val="tx1"/>
                </a:solidFill>
                <a:latin typeface="Courier New" pitchFamily="49" charset="0"/>
                <a:cs typeface="Courier New" pitchFamily="49" charset="0"/>
              </a:rPr>
              <a:t>(Conversation) </a:t>
            </a:r>
          </a:p>
        </p:txBody>
      </p:sp>
    </p:spTree>
    <p:extLst>
      <p:ext uri="{BB962C8B-B14F-4D97-AF65-F5344CB8AC3E}">
        <p14:creationId xmlns:p14="http://schemas.microsoft.com/office/powerpoint/2010/main" val="31752978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5EA26A8D-A3C1-4EEB-92F3-E5B6EF9C6E33}" type="slidenum">
              <a:rPr lang="en-GB" sz="1400" b="0" smtClean="0">
                <a:solidFill>
                  <a:schemeClr val="tx1"/>
                </a:solidFill>
              </a:rPr>
              <a:pPr eaLnBrk="1" hangingPunct="1"/>
              <a:t>82</a:t>
            </a:fld>
            <a:endParaRPr lang="en-GB" sz="1400" b="0" smtClean="0">
              <a:solidFill>
                <a:schemeClr val="tx1"/>
              </a:solidFill>
            </a:endParaRPr>
          </a:p>
        </p:txBody>
      </p:sp>
      <p:sp>
        <p:nvSpPr>
          <p:cNvPr id="82947" name="Rectangle 2"/>
          <p:cNvSpPr>
            <a:spLocks noGrp="1" noChangeArrowheads="1"/>
          </p:cNvSpPr>
          <p:nvPr>
            <p:ph type="title"/>
          </p:nvPr>
        </p:nvSpPr>
        <p:spPr/>
        <p:txBody>
          <a:bodyPr/>
          <a:lstStyle/>
          <a:p>
            <a:pPr eaLnBrk="1" hangingPunct="1"/>
            <a:r>
              <a:rPr lang="pl-PL" smtClean="0"/>
              <a:t>Definicja gniazda</a:t>
            </a:r>
            <a:endParaRPr lang="en-GB" smtClean="0"/>
          </a:p>
        </p:txBody>
      </p:sp>
      <p:sp>
        <p:nvSpPr>
          <p:cNvPr id="82948" name="Rectangle 3"/>
          <p:cNvSpPr>
            <a:spLocks noGrp="1" noChangeArrowheads="1"/>
          </p:cNvSpPr>
          <p:nvPr>
            <p:ph type="body" idx="1"/>
          </p:nvPr>
        </p:nvSpPr>
        <p:spPr/>
        <p:txBody>
          <a:bodyPr/>
          <a:lstStyle/>
          <a:p>
            <a:pPr eaLnBrk="1" hangingPunct="1"/>
            <a:r>
              <a:rPr lang="pl-PL" smtClean="0"/>
              <a:t>Numer IP</a:t>
            </a:r>
          </a:p>
          <a:p>
            <a:pPr eaLnBrk="1" hangingPunct="1"/>
            <a:r>
              <a:rPr lang="pl-PL" smtClean="0"/>
              <a:t>Numer portu TCP lub UDP</a:t>
            </a:r>
            <a:endParaRPr lang="en-GB"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B79BF688-633E-46C1-9AC5-4850FFA60B46}" type="slidenum">
              <a:rPr lang="en-GB" sz="1400" b="0" smtClean="0">
                <a:solidFill>
                  <a:schemeClr val="tx1"/>
                </a:solidFill>
              </a:rPr>
              <a:pPr eaLnBrk="1" hangingPunct="1"/>
              <a:t>83</a:t>
            </a:fld>
            <a:endParaRPr lang="en-GB" sz="1400" b="0" smtClean="0">
              <a:solidFill>
                <a:schemeClr val="tx1"/>
              </a:solidFill>
            </a:endParaRPr>
          </a:p>
        </p:txBody>
      </p:sp>
      <p:sp>
        <p:nvSpPr>
          <p:cNvPr id="83971" name="Rectangle 2"/>
          <p:cNvSpPr>
            <a:spLocks noGrp="1" noChangeArrowheads="1"/>
          </p:cNvSpPr>
          <p:nvPr>
            <p:ph type="title"/>
          </p:nvPr>
        </p:nvSpPr>
        <p:spPr>
          <a:xfrm>
            <a:off x="457200" y="274638"/>
            <a:ext cx="8229600" cy="706437"/>
          </a:xfrm>
        </p:spPr>
        <p:txBody>
          <a:bodyPr/>
          <a:lstStyle/>
          <a:p>
            <a:pPr eaLnBrk="1" hangingPunct="1"/>
            <a:r>
              <a:rPr lang="pl-PL" sz="4000" smtClean="0"/>
              <a:t>UDP (</a:t>
            </a:r>
            <a:r>
              <a:rPr lang="en-GB" i="1" smtClean="0"/>
              <a:t>User Datagram Protocol</a:t>
            </a:r>
            <a:r>
              <a:rPr lang="en-GB" smtClean="0"/>
              <a:t> </a:t>
            </a:r>
            <a:r>
              <a:rPr lang="pl-PL" sz="4000" smtClean="0"/>
              <a:t>)</a:t>
            </a:r>
            <a:endParaRPr lang="en-GB" sz="4000" smtClean="0"/>
          </a:p>
        </p:txBody>
      </p:sp>
      <p:sp>
        <p:nvSpPr>
          <p:cNvPr id="83972" name="Rectangle 3"/>
          <p:cNvSpPr>
            <a:spLocks noGrp="1" noChangeArrowheads="1"/>
          </p:cNvSpPr>
          <p:nvPr>
            <p:ph type="body" idx="1"/>
          </p:nvPr>
        </p:nvSpPr>
        <p:spPr>
          <a:xfrm>
            <a:off x="323850" y="981075"/>
            <a:ext cx="8496300" cy="5543550"/>
          </a:xfrm>
        </p:spPr>
        <p:txBody>
          <a:bodyPr/>
          <a:lstStyle/>
          <a:p>
            <a:pPr eaLnBrk="1" hangingPunct="1">
              <a:lnSpc>
                <a:spcPct val="90000"/>
              </a:lnSpc>
            </a:pPr>
            <a:r>
              <a:rPr lang="pl-PL" sz="2800" smtClean="0"/>
              <a:t>Cechy:</a:t>
            </a:r>
          </a:p>
          <a:p>
            <a:pPr lvl="1" eaLnBrk="1" hangingPunct="1">
              <a:lnSpc>
                <a:spcPct val="90000"/>
              </a:lnSpc>
            </a:pPr>
            <a:r>
              <a:rPr lang="pl-PL" sz="2400" smtClean="0"/>
              <a:t>Bezpołączeniowy</a:t>
            </a:r>
          </a:p>
          <a:p>
            <a:pPr lvl="1" eaLnBrk="1" hangingPunct="1">
              <a:lnSpc>
                <a:spcPct val="90000"/>
              </a:lnSpc>
            </a:pPr>
            <a:r>
              <a:rPr lang="pl-PL" sz="2400" smtClean="0"/>
              <a:t>Brak kontroli przepływu</a:t>
            </a:r>
          </a:p>
          <a:p>
            <a:pPr lvl="1" eaLnBrk="1" hangingPunct="1">
              <a:lnSpc>
                <a:spcPct val="90000"/>
              </a:lnSpc>
            </a:pPr>
            <a:r>
              <a:rPr lang="pl-PL" sz="2400" smtClean="0"/>
              <a:t>Zawodny</a:t>
            </a:r>
          </a:p>
          <a:p>
            <a:pPr eaLnBrk="1" hangingPunct="1">
              <a:lnSpc>
                <a:spcPct val="90000"/>
              </a:lnSpc>
            </a:pPr>
            <a:r>
              <a:rPr lang="pl-PL" sz="2800" smtClean="0"/>
              <a:t>Zastosowania:</a:t>
            </a:r>
          </a:p>
          <a:p>
            <a:pPr lvl="1" eaLnBrk="1" hangingPunct="1">
              <a:lnSpc>
                <a:spcPct val="90000"/>
              </a:lnSpc>
            </a:pPr>
            <a:r>
              <a:rPr lang="pl-PL" sz="2400" smtClean="0"/>
              <a:t>Wideokonferencje</a:t>
            </a:r>
          </a:p>
          <a:p>
            <a:pPr lvl="1" eaLnBrk="1" hangingPunct="1">
              <a:lnSpc>
                <a:spcPct val="90000"/>
              </a:lnSpc>
            </a:pPr>
            <a:r>
              <a:rPr lang="pl-PL" sz="2400" smtClean="0"/>
              <a:t>Przesyłanie strumieni dźwięku</a:t>
            </a:r>
          </a:p>
          <a:p>
            <a:pPr lvl="1" eaLnBrk="1" hangingPunct="1">
              <a:lnSpc>
                <a:spcPct val="90000"/>
              </a:lnSpc>
            </a:pPr>
            <a:r>
              <a:rPr lang="pl-PL" sz="2400" smtClean="0"/>
              <a:t>Gry sieciowe</a:t>
            </a:r>
          </a:p>
          <a:p>
            <a:pPr lvl="1" eaLnBrk="1" hangingPunct="1">
              <a:lnSpc>
                <a:spcPct val="90000"/>
              </a:lnSpc>
            </a:pPr>
            <a:r>
              <a:rPr lang="pl-PL" sz="2400" smtClean="0"/>
              <a:t>Komunikatory sieciowe</a:t>
            </a:r>
          </a:p>
          <a:p>
            <a:pPr lvl="1" eaLnBrk="1" hangingPunct="1">
              <a:lnSpc>
                <a:spcPct val="90000"/>
              </a:lnSpc>
            </a:pPr>
            <a:r>
              <a:rPr lang="pl-PL" sz="2400" smtClean="0"/>
              <a:t>Rozwiązywanie nazw symbolicznych (DNS)</a:t>
            </a:r>
          </a:p>
          <a:p>
            <a:pPr lvl="1" eaLnBrk="1" hangingPunct="1">
              <a:lnSpc>
                <a:spcPct val="90000"/>
              </a:lnSpc>
            </a:pPr>
            <a:r>
              <a:rPr lang="pl-PL" sz="2400" smtClean="0"/>
              <a:t>Przesyłanie plików (TFTP)</a:t>
            </a:r>
          </a:p>
          <a:p>
            <a:pPr lvl="1" eaLnBrk="1" hangingPunct="1">
              <a:lnSpc>
                <a:spcPct val="90000"/>
              </a:lnSpc>
            </a:pPr>
            <a:r>
              <a:rPr lang="pl-PL" sz="2400" smtClean="0"/>
              <a:t>NFS</a:t>
            </a:r>
          </a:p>
          <a:p>
            <a:pPr lvl="1" eaLnBrk="1" hangingPunct="1">
              <a:lnSpc>
                <a:spcPct val="90000"/>
              </a:lnSpc>
            </a:pPr>
            <a:r>
              <a:rPr lang="pl-PL" sz="2400" smtClean="0"/>
              <a:t>VoiPRPC</a:t>
            </a:r>
            <a:endParaRPr lang="en-GB" sz="240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3C9A9B80-791C-4C4D-AC66-2194A6A71D88}" type="slidenum">
              <a:rPr lang="en-GB" sz="1400" b="0" smtClean="0">
                <a:solidFill>
                  <a:schemeClr val="tx1"/>
                </a:solidFill>
              </a:rPr>
              <a:pPr eaLnBrk="1" hangingPunct="1"/>
              <a:t>84</a:t>
            </a:fld>
            <a:endParaRPr lang="en-GB" sz="1400" b="0" smtClean="0">
              <a:solidFill>
                <a:schemeClr val="tx1"/>
              </a:solidFill>
            </a:endParaRPr>
          </a:p>
        </p:txBody>
      </p:sp>
      <p:sp>
        <p:nvSpPr>
          <p:cNvPr id="84995" name="Rectangle 2"/>
          <p:cNvSpPr>
            <a:spLocks noGrp="1" noChangeArrowheads="1"/>
          </p:cNvSpPr>
          <p:nvPr>
            <p:ph type="title"/>
          </p:nvPr>
        </p:nvSpPr>
        <p:spPr/>
        <p:txBody>
          <a:bodyPr/>
          <a:lstStyle/>
          <a:p>
            <a:pPr eaLnBrk="1" hangingPunct="1"/>
            <a:r>
              <a:rPr lang="pl-PL" sz="4000" smtClean="0"/>
              <a:t>Protokół UDP – format segmentu</a:t>
            </a:r>
            <a:endParaRPr lang="en-GB" sz="4000" smtClean="0"/>
          </a:p>
        </p:txBody>
      </p:sp>
      <p:pic>
        <p:nvPicPr>
          <p:cNvPr id="849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6062663"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F12FD839-374A-4856-B866-68017F7CB97D}" type="slidenum">
              <a:rPr lang="en-GB" sz="1400" b="0" smtClean="0">
                <a:solidFill>
                  <a:schemeClr val="tx1"/>
                </a:solidFill>
              </a:rPr>
              <a:pPr eaLnBrk="1" hangingPunct="1"/>
              <a:t>85</a:t>
            </a:fld>
            <a:endParaRPr lang="en-GB" sz="1400" b="0" smtClean="0">
              <a:solidFill>
                <a:schemeClr val="tx1"/>
              </a:solidFill>
            </a:endParaRPr>
          </a:p>
        </p:txBody>
      </p:sp>
      <p:sp>
        <p:nvSpPr>
          <p:cNvPr id="86019" name="Rectangle 2"/>
          <p:cNvSpPr>
            <a:spLocks noGrp="1" noChangeArrowheads="1"/>
          </p:cNvSpPr>
          <p:nvPr>
            <p:ph type="title"/>
          </p:nvPr>
        </p:nvSpPr>
        <p:spPr>
          <a:xfrm>
            <a:off x="457200" y="274638"/>
            <a:ext cx="8229600" cy="777875"/>
          </a:xfrm>
        </p:spPr>
        <p:txBody>
          <a:bodyPr/>
          <a:lstStyle/>
          <a:p>
            <a:pPr eaLnBrk="1" hangingPunct="1"/>
            <a:r>
              <a:rPr lang="pl-PL" sz="4000" smtClean="0"/>
              <a:t>Protokół TCP (</a:t>
            </a:r>
            <a:r>
              <a:rPr lang="en-GB" sz="4000" i="1" smtClean="0"/>
              <a:t>Transmission Control Protocol</a:t>
            </a:r>
            <a:r>
              <a:rPr lang="en-GB" sz="4000" smtClean="0"/>
              <a:t> </a:t>
            </a:r>
            <a:r>
              <a:rPr lang="pl-PL" sz="4000" smtClean="0"/>
              <a:t>)</a:t>
            </a:r>
            <a:endParaRPr lang="en-GB" sz="4000" smtClean="0"/>
          </a:p>
        </p:txBody>
      </p:sp>
      <p:sp>
        <p:nvSpPr>
          <p:cNvPr id="86020" name="Rectangle 3"/>
          <p:cNvSpPr>
            <a:spLocks noGrp="1" noChangeArrowheads="1"/>
          </p:cNvSpPr>
          <p:nvPr>
            <p:ph type="body" idx="1"/>
          </p:nvPr>
        </p:nvSpPr>
        <p:spPr>
          <a:xfrm>
            <a:off x="250825" y="1414463"/>
            <a:ext cx="8713788" cy="5399087"/>
          </a:xfrm>
        </p:spPr>
        <p:txBody>
          <a:bodyPr/>
          <a:lstStyle/>
          <a:p>
            <a:pPr eaLnBrk="1" hangingPunct="1">
              <a:lnSpc>
                <a:spcPct val="80000"/>
              </a:lnSpc>
            </a:pPr>
            <a:r>
              <a:rPr lang="pl-PL" sz="2000" smtClean="0"/>
              <a:t>Niezawodne przesyłanie danych</a:t>
            </a:r>
          </a:p>
          <a:p>
            <a:pPr lvl="1" eaLnBrk="1" hangingPunct="1">
              <a:lnSpc>
                <a:spcPct val="80000"/>
              </a:lnSpc>
            </a:pPr>
            <a:r>
              <a:rPr lang="en-GB" sz="1800" smtClean="0"/>
              <a:t>Wykorzystywanych jest do tego kilka mechanizmów, takich jak: sumy kontrolne i numery sekwencyjne. Zagubione pakiety są ponownie retransmitowane. </a:t>
            </a:r>
            <a:endParaRPr lang="pl-PL" sz="1800" smtClean="0"/>
          </a:p>
          <a:p>
            <a:pPr eaLnBrk="1" hangingPunct="1">
              <a:lnSpc>
                <a:spcPct val="80000"/>
              </a:lnSpc>
            </a:pPr>
            <a:r>
              <a:rPr lang="pl-PL" sz="2000" smtClean="0"/>
              <a:t>Kontrola przeciążeń</a:t>
            </a:r>
          </a:p>
          <a:p>
            <a:pPr lvl="1" eaLnBrk="1" hangingPunct="1">
              <a:lnSpc>
                <a:spcPct val="80000"/>
              </a:lnSpc>
            </a:pPr>
            <a:r>
              <a:rPr lang="en-GB" sz="1800" smtClean="0"/>
              <a:t>W przypadku, gdy następuje przeciążenie protokół TCP zmniejsza prędkość nadawania segmentów przez urządzenie nadawcze. </a:t>
            </a:r>
            <a:endParaRPr lang="pl-PL" sz="1800" smtClean="0"/>
          </a:p>
          <a:p>
            <a:pPr eaLnBrk="1" hangingPunct="1">
              <a:lnSpc>
                <a:spcPct val="80000"/>
              </a:lnSpc>
            </a:pPr>
            <a:r>
              <a:rPr lang="pl-PL" sz="2000" smtClean="0"/>
              <a:t>Porządkowanie</a:t>
            </a:r>
          </a:p>
          <a:p>
            <a:pPr lvl="1" eaLnBrk="1" hangingPunct="1">
              <a:lnSpc>
                <a:spcPct val="80000"/>
              </a:lnSpc>
            </a:pPr>
            <a:r>
              <a:rPr lang="en-GB" sz="1800" smtClean="0"/>
              <a:t>Segmenty protokołu TCP są enkapsulowane w pakiety IP i przesyłane przy użyciu tego protokołu. Ze względu na właściwości IP polegające na przesyłaniu w sposób skuteczny pakietów wszelkimi możliwymi drogami, segmenty mogą dotrzeć do adresata w różnej kolejności. Mechanizm porządkowania segmentów umożliwia nadawanie im numerów sekwencyjnych, które następnie ułatwiają ponowne złożenie danych. </a:t>
            </a:r>
            <a:endParaRPr lang="pl-PL" sz="1800" smtClean="0"/>
          </a:p>
          <a:p>
            <a:pPr eaLnBrk="1" hangingPunct="1">
              <a:lnSpc>
                <a:spcPct val="80000"/>
              </a:lnSpc>
            </a:pPr>
            <a:r>
              <a:rPr lang="pl-PL" sz="2000" smtClean="0"/>
              <a:t>Sterowanie przepływem</a:t>
            </a:r>
          </a:p>
          <a:p>
            <a:pPr lvl="1" eaLnBrk="1" hangingPunct="1">
              <a:lnSpc>
                <a:spcPct val="80000"/>
              </a:lnSpc>
            </a:pPr>
            <a:r>
              <a:rPr lang="en-GB" sz="1800" smtClean="0"/>
              <a:t>w sytuacji, gdy host docelowy lub łącze pozwala na szybszą transmisję następuje przesyłanie kilku segmentów w jednym pakiecie. W sytuacji odwrotnej, tzn. przy przeciążonym adresacie lub ograniczonej przepustowości łącza następuje zwolnienie transmisji poprzez przesyłanie mniejszej liczby segmentów lub pojedynczych segmentów.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9D7918C3-5FA8-4603-8040-3B4CED9289F6}" type="slidenum">
              <a:rPr lang="en-GB" sz="1400" b="0" smtClean="0">
                <a:solidFill>
                  <a:schemeClr val="tx1"/>
                </a:solidFill>
              </a:rPr>
              <a:pPr eaLnBrk="1" hangingPunct="1"/>
              <a:t>86</a:t>
            </a:fld>
            <a:endParaRPr lang="en-GB" sz="1400" b="0" smtClean="0">
              <a:solidFill>
                <a:schemeClr val="tx1"/>
              </a:solidFill>
            </a:endParaRPr>
          </a:p>
        </p:txBody>
      </p:sp>
      <p:sp>
        <p:nvSpPr>
          <p:cNvPr id="87043" name="Rectangle 2"/>
          <p:cNvSpPr>
            <a:spLocks noGrp="1" noChangeArrowheads="1"/>
          </p:cNvSpPr>
          <p:nvPr>
            <p:ph type="title"/>
          </p:nvPr>
        </p:nvSpPr>
        <p:spPr>
          <a:xfrm>
            <a:off x="457200" y="274638"/>
            <a:ext cx="8229600" cy="850900"/>
          </a:xfrm>
        </p:spPr>
        <p:txBody>
          <a:bodyPr/>
          <a:lstStyle/>
          <a:p>
            <a:pPr eaLnBrk="1" hangingPunct="1"/>
            <a:r>
              <a:rPr lang="pl-PL" smtClean="0"/>
              <a:t>Protokół TCP: format segmentu</a:t>
            </a:r>
            <a:endParaRPr lang="en-GB" smtClean="0"/>
          </a:p>
        </p:txBody>
      </p:sp>
      <p:pic>
        <p:nvPicPr>
          <p:cNvPr id="87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628775"/>
            <a:ext cx="5761038"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D00F87BD-47E0-482E-B142-C4A430BB0C1F}" type="slidenum">
              <a:rPr lang="en-GB" sz="1400" b="0" smtClean="0">
                <a:solidFill>
                  <a:schemeClr val="tx1"/>
                </a:solidFill>
              </a:rPr>
              <a:pPr eaLnBrk="1" hangingPunct="1"/>
              <a:t>87</a:t>
            </a:fld>
            <a:endParaRPr lang="en-GB" sz="1400" b="0" smtClean="0">
              <a:solidFill>
                <a:schemeClr val="tx1"/>
              </a:solidFill>
            </a:endParaRPr>
          </a:p>
        </p:txBody>
      </p:sp>
      <p:sp>
        <p:nvSpPr>
          <p:cNvPr id="88067" name="Rectangle 2"/>
          <p:cNvSpPr>
            <a:spLocks noGrp="1" noChangeArrowheads="1"/>
          </p:cNvSpPr>
          <p:nvPr>
            <p:ph type="title"/>
          </p:nvPr>
        </p:nvSpPr>
        <p:spPr/>
        <p:txBody>
          <a:bodyPr/>
          <a:lstStyle/>
          <a:p>
            <a:pPr eaLnBrk="1" hangingPunct="1"/>
            <a:r>
              <a:rPr lang="pl-PL" smtClean="0"/>
              <a:t>UDP vs. TCP</a:t>
            </a:r>
            <a:endParaRPr lang="en-GB" smtClean="0"/>
          </a:p>
        </p:txBody>
      </p:sp>
      <p:pic>
        <p:nvPicPr>
          <p:cNvPr id="880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341438"/>
            <a:ext cx="6553200" cy="497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C96AB0BA-6924-4123-85BB-BB6E79E6743B}" type="slidenum">
              <a:rPr lang="en-GB" sz="1400" b="0" smtClean="0">
                <a:solidFill>
                  <a:schemeClr val="tx1"/>
                </a:solidFill>
              </a:rPr>
              <a:pPr eaLnBrk="1" hangingPunct="1"/>
              <a:t>88</a:t>
            </a:fld>
            <a:endParaRPr lang="en-GB" sz="1400" b="0" smtClean="0">
              <a:solidFill>
                <a:schemeClr val="tx1"/>
              </a:solidFill>
            </a:endParaRPr>
          </a:p>
        </p:txBody>
      </p:sp>
      <p:sp>
        <p:nvSpPr>
          <p:cNvPr id="89091" name="Rectangle 2"/>
          <p:cNvSpPr>
            <a:spLocks noGrp="1" noChangeArrowheads="1"/>
          </p:cNvSpPr>
          <p:nvPr>
            <p:ph type="title"/>
          </p:nvPr>
        </p:nvSpPr>
        <p:spPr/>
        <p:txBody>
          <a:bodyPr/>
          <a:lstStyle/>
          <a:p>
            <a:pPr eaLnBrk="1" hangingPunct="1"/>
            <a:r>
              <a:rPr lang="pl-PL" smtClean="0"/>
              <a:t>DNS (Domain Name System)</a:t>
            </a:r>
            <a:endParaRPr lang="en-GB" smtClean="0"/>
          </a:p>
        </p:txBody>
      </p:sp>
      <p:sp>
        <p:nvSpPr>
          <p:cNvPr id="89092" name="Rectangle 3"/>
          <p:cNvSpPr>
            <a:spLocks noGrp="1" noChangeArrowheads="1"/>
          </p:cNvSpPr>
          <p:nvPr>
            <p:ph type="body" idx="1"/>
          </p:nvPr>
        </p:nvSpPr>
        <p:spPr/>
        <p:txBody>
          <a:bodyPr/>
          <a:lstStyle/>
          <a:p>
            <a:pPr eaLnBrk="1" hangingPunct="1">
              <a:lnSpc>
                <a:spcPct val="80000"/>
              </a:lnSpc>
            </a:pPr>
            <a:r>
              <a:rPr lang="en-GB" sz="2800" smtClean="0"/>
              <a:t>Kluczowym elementem projektu DNS jest hierarchiczna struktura nazw. Wszystkie nazwy są wieloczłonowe i rozpoczynają się od wspólnego korzenia (ang. root), reprezentowanego znakiem „.” (kropki). Poszczególne człony nazwy także oddzielane są od siebie znakiem kropki, np.: </a:t>
            </a:r>
            <a:r>
              <a:rPr lang="en-GB" sz="2800" smtClean="0">
                <a:hlinkClick r:id="rId2"/>
              </a:rPr>
              <a:t>www.p</a:t>
            </a:r>
            <a:r>
              <a:rPr lang="pl-PL" sz="2800" smtClean="0">
                <a:hlinkClick r:id="rId2"/>
              </a:rPr>
              <a:t>rz</a:t>
            </a:r>
            <a:r>
              <a:rPr lang="en-GB" sz="2800" smtClean="0">
                <a:hlinkClick r:id="rId2"/>
              </a:rPr>
              <a:t>.edu.pl</a:t>
            </a:r>
            <a:r>
              <a:rPr lang="en-GB" sz="2800" smtClean="0"/>
              <a:t>.</a:t>
            </a:r>
            <a:endParaRPr lang="pl-PL" sz="2800" smtClean="0"/>
          </a:p>
          <a:p>
            <a:pPr eaLnBrk="1" hangingPunct="1">
              <a:lnSpc>
                <a:spcPct val="80000"/>
              </a:lnSpc>
            </a:pPr>
            <a:r>
              <a:rPr lang="en-GB" sz="2800" smtClean="0"/>
              <a:t>Nazwę zapisuje się począwszy od ostatniego członu, który najczęściej oznacza nazwę hosta w danej organizacji, w kierunku członów bardziej ogólnych tworzących nazwę domeny tej organizacji. </a:t>
            </a:r>
          </a:p>
          <a:p>
            <a:pPr eaLnBrk="1" hangingPunct="1">
              <a:lnSpc>
                <a:spcPct val="80000"/>
              </a:lnSpc>
            </a:pPr>
            <a:endParaRPr lang="en-GB" sz="280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E4F1D32F-94A8-47F2-9FBB-31DF518BE22F}" type="slidenum">
              <a:rPr lang="en-GB" sz="1400" b="0" smtClean="0">
                <a:solidFill>
                  <a:schemeClr val="tx1"/>
                </a:solidFill>
              </a:rPr>
              <a:pPr eaLnBrk="1" hangingPunct="1"/>
              <a:t>89</a:t>
            </a:fld>
            <a:endParaRPr lang="en-GB" sz="1400" b="0" smtClean="0">
              <a:solidFill>
                <a:schemeClr val="tx1"/>
              </a:solidFill>
            </a:endParaRPr>
          </a:p>
        </p:txBody>
      </p:sp>
      <p:sp>
        <p:nvSpPr>
          <p:cNvPr id="90115" name="Rectangle 2"/>
          <p:cNvSpPr>
            <a:spLocks noGrp="1" noChangeArrowheads="1"/>
          </p:cNvSpPr>
          <p:nvPr>
            <p:ph type="title"/>
          </p:nvPr>
        </p:nvSpPr>
        <p:spPr>
          <a:xfrm>
            <a:off x="457200" y="274638"/>
            <a:ext cx="8229600" cy="706437"/>
          </a:xfrm>
        </p:spPr>
        <p:txBody>
          <a:bodyPr/>
          <a:lstStyle/>
          <a:p>
            <a:pPr eaLnBrk="1" hangingPunct="1"/>
            <a:r>
              <a:rPr lang="pl-PL" sz="4000" smtClean="0"/>
              <a:t>DNS – hierarchia domen</a:t>
            </a:r>
            <a:endParaRPr lang="en-GB" sz="4000" smtClean="0"/>
          </a:p>
        </p:txBody>
      </p:sp>
      <p:sp>
        <p:nvSpPr>
          <p:cNvPr id="90116" name="Rectangle 3"/>
          <p:cNvSpPr>
            <a:spLocks noGrp="1" noChangeArrowheads="1"/>
          </p:cNvSpPr>
          <p:nvPr>
            <p:ph type="body" idx="1"/>
          </p:nvPr>
        </p:nvSpPr>
        <p:spPr>
          <a:xfrm>
            <a:off x="250825" y="908050"/>
            <a:ext cx="8497888" cy="5761038"/>
          </a:xfrm>
        </p:spPr>
        <p:txBody>
          <a:bodyPr/>
          <a:lstStyle/>
          <a:p>
            <a:pPr eaLnBrk="1" hangingPunct="1">
              <a:lnSpc>
                <a:spcPct val="80000"/>
              </a:lnSpc>
            </a:pPr>
            <a:r>
              <a:rPr lang="en-GB" sz="1800" smtClean="0"/>
              <a:t>Pierwszym członem w nazwie domenowej jest tzw. domena pierwszego poziomu TLD (and. Top-Level Domain). Poniżej domeny pierwszego poziomu może znajdować się dowolnie dużo poddomen drugiego poziomu, poniżej których może znajdować się dowolnie wiele poddomen trzeciego poziomu, itd. </a:t>
            </a:r>
            <a:endParaRPr lang="pl-PL" sz="1800" smtClean="0"/>
          </a:p>
          <a:p>
            <a:pPr eaLnBrk="1" hangingPunct="1">
              <a:lnSpc>
                <a:spcPct val="80000"/>
              </a:lnSpc>
            </a:pPr>
            <a:r>
              <a:rPr lang="en-GB" sz="1800" smtClean="0"/>
              <a:t>W pierwotnej specyfikacji znalazło się siedem domen pierwszego poziomu: .com, .edu, .mil, .gov, .net, .org, .int, oraz dwuliterowe domeny narodowe. Obsługa każdej z domen delegowana jest do odpowiedniej organizacji, odpowiedzialnej za daną domenę. Po kilkunastu latach od chwili ogłoszenia pierwszej specyfikacji zostały zgłoszone propozycje nowych domen pierwszego poziomu, z których zaakceptowano kolejnych siedem, z czego cztery .biz, .info, .name, .pro otrzymały status domen ogólnie dostępnych, natomiast pozostałe trzy .aero, .coop, .museum status domen sponsorowanych. </a:t>
            </a:r>
            <a:endParaRPr lang="pl-PL" sz="1800" smtClean="0"/>
          </a:p>
          <a:p>
            <a:pPr eaLnBrk="1" hangingPunct="1">
              <a:lnSpc>
                <a:spcPct val="80000"/>
              </a:lnSpc>
            </a:pPr>
            <a:r>
              <a:rPr lang="en-GB" sz="1800" smtClean="0"/>
              <a:t>Spośród domen znajdujących się w pierwotnej specyfikacji, w trzech: .com – firmy comercyjne, .net – firmy/organizacje zajmujące się ogólnie rozumianą technologią sieciową, .org – firmy/organizacje non-profit rejestracja nie podlega ograniczeniom, natomiast w pozostałych czterech rejestracja odbywa się według ściśle określonych kryteriów: .edu – jednostki oficjalnie uznane za edukacyjne w USA, .mil – Armia USA, .gov – instytucje rządowe USA, .int – organizacje oficjalnie zajmujące się obsługą Internetu na podstawie umów międzynarodowych. </a:t>
            </a:r>
            <a:endParaRPr lang="pl-PL" sz="1800" smtClean="0"/>
          </a:p>
          <a:p>
            <a:pPr eaLnBrk="1" hangingPunct="1">
              <a:lnSpc>
                <a:spcPct val="80000"/>
              </a:lnSpc>
            </a:pPr>
            <a:r>
              <a:rPr lang="en-GB" sz="1800" smtClean="0"/>
              <a:t>Nazwy domen pierwszego poziomu oraz związane z nimi zasady rejestracji zostały przeniesione i zaakceptowane w odniesieniu do domen drugiego poziomu domen narodowych. Ostatecznie zasady organizacji domen zostały dość mocno rozluźnione.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60F08EAE-221B-4004-A00E-A940689CE89E}" type="slidenum">
              <a:rPr lang="en-GB" sz="1400" b="0" smtClean="0">
                <a:solidFill>
                  <a:schemeClr val="tx1"/>
                </a:solidFill>
              </a:rPr>
              <a:pPr eaLnBrk="1" hangingPunct="1"/>
              <a:t>9</a:t>
            </a:fld>
            <a:endParaRPr lang="en-GB" sz="1400" b="0" smtClean="0">
              <a:solidFill>
                <a:schemeClr val="tx1"/>
              </a:solidFill>
            </a:endParaRPr>
          </a:p>
        </p:txBody>
      </p:sp>
      <p:sp>
        <p:nvSpPr>
          <p:cNvPr id="10243" name="Rectangle 2"/>
          <p:cNvSpPr>
            <a:spLocks noGrp="1" noChangeArrowheads="1"/>
          </p:cNvSpPr>
          <p:nvPr>
            <p:ph type="title"/>
          </p:nvPr>
        </p:nvSpPr>
        <p:spPr/>
        <p:txBody>
          <a:bodyPr/>
          <a:lstStyle/>
          <a:p>
            <a:pPr eaLnBrk="1" hangingPunct="1"/>
            <a:r>
              <a:rPr lang="pl-PL" smtClean="0"/>
              <a:t>PAN</a:t>
            </a:r>
            <a:endParaRPr lang="en-GB" smtClean="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484313"/>
            <a:ext cx="7056437" cy="492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9BE072EC-75ED-4888-81C5-0E43A08D5548}" type="slidenum">
              <a:rPr lang="en-GB" sz="1400" b="0" smtClean="0">
                <a:solidFill>
                  <a:schemeClr val="tx1"/>
                </a:solidFill>
              </a:rPr>
              <a:pPr eaLnBrk="1" hangingPunct="1"/>
              <a:t>90</a:t>
            </a:fld>
            <a:endParaRPr lang="en-GB" sz="1400" b="0" smtClean="0">
              <a:solidFill>
                <a:schemeClr val="tx1"/>
              </a:solidFill>
            </a:endParaRPr>
          </a:p>
        </p:txBody>
      </p:sp>
      <p:sp>
        <p:nvSpPr>
          <p:cNvPr id="91139" name="Rectangle 2"/>
          <p:cNvSpPr>
            <a:spLocks noGrp="1" noChangeArrowheads="1"/>
          </p:cNvSpPr>
          <p:nvPr>
            <p:ph type="title"/>
          </p:nvPr>
        </p:nvSpPr>
        <p:spPr>
          <a:xfrm>
            <a:off x="457200" y="188913"/>
            <a:ext cx="8229600" cy="633412"/>
          </a:xfrm>
        </p:spPr>
        <p:txBody>
          <a:bodyPr/>
          <a:lstStyle/>
          <a:p>
            <a:pPr eaLnBrk="1" hangingPunct="1"/>
            <a:r>
              <a:rPr lang="pl-PL" sz="4000" smtClean="0"/>
              <a:t>Serwery DNS</a:t>
            </a:r>
            <a:endParaRPr lang="en-GB" sz="4000" smtClean="0"/>
          </a:p>
        </p:txBody>
      </p:sp>
      <p:sp>
        <p:nvSpPr>
          <p:cNvPr id="91140" name="Rectangle 3"/>
          <p:cNvSpPr>
            <a:spLocks noGrp="1" noChangeArrowheads="1"/>
          </p:cNvSpPr>
          <p:nvPr>
            <p:ph type="body" idx="1"/>
          </p:nvPr>
        </p:nvSpPr>
        <p:spPr>
          <a:xfrm>
            <a:off x="323850" y="836613"/>
            <a:ext cx="8496300" cy="5832475"/>
          </a:xfrm>
        </p:spPr>
        <p:txBody>
          <a:bodyPr/>
          <a:lstStyle/>
          <a:p>
            <a:pPr eaLnBrk="1" hangingPunct="1">
              <a:lnSpc>
                <a:spcPct val="80000"/>
              </a:lnSpc>
            </a:pPr>
            <a:r>
              <a:rPr lang="en-GB" sz="2000" dirty="0" err="1" smtClean="0"/>
              <a:t>Nie</a:t>
            </a:r>
            <a:r>
              <a:rPr lang="en-GB" sz="2000" dirty="0" smtClean="0"/>
              <a:t> ma </a:t>
            </a:r>
            <a:r>
              <a:rPr lang="en-GB" sz="2000" dirty="0" err="1" smtClean="0"/>
              <a:t>jednej</a:t>
            </a:r>
            <a:r>
              <a:rPr lang="en-GB" sz="2000" dirty="0" smtClean="0"/>
              <a:t> </a:t>
            </a:r>
            <a:r>
              <a:rPr lang="en-GB" sz="2000" dirty="0" err="1" smtClean="0"/>
              <a:t>centralnej</a:t>
            </a:r>
            <a:r>
              <a:rPr lang="en-GB" sz="2000" dirty="0" smtClean="0"/>
              <a:t> </a:t>
            </a:r>
            <a:r>
              <a:rPr lang="en-GB" sz="2000" dirty="0" err="1" smtClean="0"/>
              <a:t>bazy</a:t>
            </a:r>
            <a:r>
              <a:rPr lang="en-GB" sz="2000" dirty="0" smtClean="0"/>
              <a:t> </a:t>
            </a:r>
            <a:r>
              <a:rPr lang="en-GB" sz="2000" dirty="0" err="1" smtClean="0"/>
              <a:t>danych</a:t>
            </a:r>
            <a:r>
              <a:rPr lang="en-GB" sz="2000" dirty="0" smtClean="0"/>
              <a:t> </a:t>
            </a:r>
            <a:r>
              <a:rPr lang="en-GB" sz="2000" dirty="0" err="1" smtClean="0"/>
              <a:t>adresów</a:t>
            </a:r>
            <a:r>
              <a:rPr lang="en-GB" sz="2000" dirty="0" smtClean="0"/>
              <a:t> IP i </a:t>
            </a:r>
            <a:r>
              <a:rPr lang="en-GB" sz="2000" dirty="0" err="1" smtClean="0"/>
              <a:t>nazw</a:t>
            </a:r>
            <a:r>
              <a:rPr lang="en-GB" sz="2000" dirty="0" smtClean="0"/>
              <a:t>. </a:t>
            </a:r>
            <a:r>
              <a:rPr lang="en-GB" sz="2000" dirty="0" err="1" smtClean="0"/>
              <a:t>Najważniejszych</a:t>
            </a:r>
            <a:r>
              <a:rPr lang="en-GB" sz="2000" dirty="0" smtClean="0"/>
              <a:t> jest 13 </a:t>
            </a:r>
            <a:r>
              <a:rPr lang="en-GB" sz="2000" dirty="0" err="1" smtClean="0"/>
              <a:t>serwerów</a:t>
            </a:r>
            <a:r>
              <a:rPr lang="en-GB" sz="2000" dirty="0" smtClean="0"/>
              <a:t> </a:t>
            </a:r>
            <a:r>
              <a:rPr lang="en-GB" sz="2000" dirty="0" err="1" smtClean="0"/>
              <a:t>rozrzuconych</a:t>
            </a:r>
            <a:r>
              <a:rPr lang="en-GB" sz="2000" dirty="0" smtClean="0"/>
              <a:t> </a:t>
            </a:r>
            <a:r>
              <a:rPr lang="en-GB" sz="2000" dirty="0" err="1" smtClean="0"/>
              <a:t>na</a:t>
            </a:r>
            <a:r>
              <a:rPr lang="en-GB" sz="2000" dirty="0" smtClean="0"/>
              <a:t> </a:t>
            </a:r>
            <a:r>
              <a:rPr lang="en-GB" sz="2000" dirty="0" err="1" smtClean="0"/>
              <a:t>różnych</a:t>
            </a:r>
            <a:r>
              <a:rPr lang="en-GB" sz="2000" dirty="0" smtClean="0"/>
              <a:t> </a:t>
            </a:r>
            <a:r>
              <a:rPr lang="en-GB" sz="2000" dirty="0" err="1" smtClean="0"/>
              <a:t>kontynentach</a:t>
            </a:r>
            <a:r>
              <a:rPr lang="en-GB" sz="2000" dirty="0" smtClean="0"/>
              <a:t>. </a:t>
            </a:r>
          </a:p>
          <a:p>
            <a:pPr eaLnBrk="1" hangingPunct="1">
              <a:lnSpc>
                <a:spcPct val="80000"/>
              </a:lnSpc>
            </a:pPr>
            <a:r>
              <a:rPr lang="en-GB" sz="2000" dirty="0" err="1" smtClean="0"/>
              <a:t>Serwery</a:t>
            </a:r>
            <a:r>
              <a:rPr lang="en-GB" sz="2000" dirty="0" smtClean="0"/>
              <a:t> DNS </a:t>
            </a:r>
            <a:r>
              <a:rPr lang="en-GB" sz="2000" dirty="0" err="1" smtClean="0"/>
              <a:t>przechowują</a:t>
            </a:r>
            <a:r>
              <a:rPr lang="en-GB" sz="2000" dirty="0" smtClean="0"/>
              <a:t> </a:t>
            </a:r>
            <a:r>
              <a:rPr lang="en-GB" sz="2000" dirty="0" err="1" smtClean="0"/>
              <a:t>dane</a:t>
            </a:r>
            <a:r>
              <a:rPr lang="en-GB" sz="2000" dirty="0" smtClean="0"/>
              <a:t> </a:t>
            </a:r>
            <a:r>
              <a:rPr lang="en-GB" sz="2000" dirty="0" err="1" smtClean="0"/>
              <a:t>tylko</a:t>
            </a:r>
            <a:r>
              <a:rPr lang="en-GB" sz="2000" dirty="0" smtClean="0"/>
              <a:t> </a:t>
            </a:r>
            <a:r>
              <a:rPr lang="en-GB" sz="2000" dirty="0" err="1" smtClean="0"/>
              <a:t>wybranych</a:t>
            </a:r>
            <a:r>
              <a:rPr lang="en-GB" sz="2000" dirty="0" smtClean="0"/>
              <a:t> </a:t>
            </a:r>
            <a:r>
              <a:rPr lang="en-GB" sz="2000" dirty="0" err="1" smtClean="0"/>
              <a:t>domen</a:t>
            </a:r>
            <a:r>
              <a:rPr lang="en-GB" sz="2000" dirty="0" smtClean="0"/>
              <a:t>. </a:t>
            </a:r>
          </a:p>
          <a:p>
            <a:pPr eaLnBrk="1" hangingPunct="1">
              <a:lnSpc>
                <a:spcPct val="80000"/>
              </a:lnSpc>
            </a:pPr>
            <a:r>
              <a:rPr lang="en-GB" sz="2000" dirty="0" err="1" smtClean="0"/>
              <a:t>Każda</a:t>
            </a:r>
            <a:r>
              <a:rPr lang="en-GB" sz="2000" dirty="0" smtClean="0"/>
              <a:t> </a:t>
            </a:r>
            <a:r>
              <a:rPr lang="en-GB" sz="2000" dirty="0" err="1" smtClean="0"/>
              <a:t>domena</a:t>
            </a:r>
            <a:r>
              <a:rPr lang="en-GB" sz="2000" dirty="0" smtClean="0"/>
              <a:t> ma co </a:t>
            </a:r>
            <a:r>
              <a:rPr lang="en-GB" sz="2000" dirty="0" err="1" smtClean="0"/>
              <a:t>najmniej</a:t>
            </a:r>
            <a:r>
              <a:rPr lang="en-GB" sz="2000" dirty="0" smtClean="0"/>
              <a:t> 2 </a:t>
            </a:r>
            <a:r>
              <a:rPr lang="en-GB" sz="2000" dirty="0" err="1" smtClean="0"/>
              <a:t>serwery</a:t>
            </a:r>
            <a:r>
              <a:rPr lang="en-GB" sz="2000" dirty="0" smtClean="0"/>
              <a:t> DNS </a:t>
            </a:r>
            <a:r>
              <a:rPr lang="en-GB" sz="2000" dirty="0" err="1" smtClean="0"/>
              <a:t>obsługujące</a:t>
            </a:r>
            <a:r>
              <a:rPr lang="en-GB" sz="2000" dirty="0" smtClean="0"/>
              <a:t> </a:t>
            </a:r>
            <a:r>
              <a:rPr lang="en-GB" sz="2000" dirty="0" err="1" smtClean="0"/>
              <a:t>ją</a:t>
            </a:r>
            <a:r>
              <a:rPr lang="en-GB" sz="2000" dirty="0" smtClean="0"/>
              <a:t>, </a:t>
            </a:r>
            <a:r>
              <a:rPr lang="en-GB" sz="2000" dirty="0" err="1" smtClean="0"/>
              <a:t>jeśli</a:t>
            </a:r>
            <a:r>
              <a:rPr lang="en-GB" sz="2000" dirty="0" smtClean="0"/>
              <a:t> </a:t>
            </a:r>
            <a:r>
              <a:rPr lang="en-GB" sz="2000" dirty="0" err="1" smtClean="0"/>
              <a:t>więc</a:t>
            </a:r>
            <a:r>
              <a:rPr lang="en-GB" sz="2000" dirty="0" smtClean="0"/>
              <a:t> </a:t>
            </a:r>
            <a:r>
              <a:rPr lang="en-GB" sz="2000" dirty="0" err="1" smtClean="0"/>
              <a:t>nawet</a:t>
            </a:r>
            <a:r>
              <a:rPr lang="en-GB" sz="2000" dirty="0" smtClean="0"/>
              <a:t> </a:t>
            </a:r>
            <a:r>
              <a:rPr lang="en-GB" sz="2000" dirty="0" err="1" smtClean="0"/>
              <a:t>któryś</a:t>
            </a:r>
            <a:r>
              <a:rPr lang="en-GB" sz="2000" dirty="0" smtClean="0"/>
              <a:t> z </a:t>
            </a:r>
            <a:r>
              <a:rPr lang="en-GB" sz="2000" dirty="0" err="1" smtClean="0"/>
              <a:t>nich</a:t>
            </a:r>
            <a:r>
              <a:rPr lang="en-GB" sz="2000" dirty="0" smtClean="0"/>
              <a:t> </a:t>
            </a:r>
            <a:r>
              <a:rPr lang="en-GB" sz="2000" dirty="0" err="1" smtClean="0"/>
              <a:t>będzie</a:t>
            </a:r>
            <a:r>
              <a:rPr lang="en-GB" sz="2000" dirty="0" smtClean="0"/>
              <a:t> </a:t>
            </a:r>
            <a:r>
              <a:rPr lang="en-GB" sz="2000" dirty="0" err="1" smtClean="0"/>
              <a:t>nieczynny</a:t>
            </a:r>
            <a:r>
              <a:rPr lang="en-GB" sz="2000" dirty="0" smtClean="0"/>
              <a:t>, to </a:t>
            </a:r>
            <a:r>
              <a:rPr lang="en-GB" sz="2000" dirty="0" err="1" smtClean="0"/>
              <a:t>drugi</a:t>
            </a:r>
            <a:r>
              <a:rPr lang="en-GB" sz="2000" dirty="0" smtClean="0"/>
              <a:t> </a:t>
            </a:r>
            <a:r>
              <a:rPr lang="en-GB" sz="2000" dirty="0" err="1" smtClean="0"/>
              <a:t>może</a:t>
            </a:r>
            <a:r>
              <a:rPr lang="en-GB" sz="2000" dirty="0" smtClean="0"/>
              <a:t> </a:t>
            </a:r>
            <a:r>
              <a:rPr lang="en-GB" sz="2000" dirty="0" err="1" smtClean="0"/>
              <a:t>przejąć</a:t>
            </a:r>
            <a:r>
              <a:rPr lang="en-GB" sz="2000" dirty="0" smtClean="0"/>
              <a:t> </a:t>
            </a:r>
            <a:r>
              <a:rPr lang="en-GB" sz="2000" dirty="0" err="1" smtClean="0"/>
              <a:t>jego</a:t>
            </a:r>
            <a:r>
              <a:rPr lang="en-GB" sz="2000" dirty="0" smtClean="0"/>
              <a:t> </a:t>
            </a:r>
            <a:r>
              <a:rPr lang="en-GB" sz="2000" dirty="0" err="1" smtClean="0"/>
              <a:t>zadanie</a:t>
            </a:r>
            <a:r>
              <a:rPr lang="en-GB" sz="2000" dirty="0" smtClean="0"/>
              <a:t>. </a:t>
            </a:r>
          </a:p>
          <a:p>
            <a:pPr eaLnBrk="1" hangingPunct="1">
              <a:lnSpc>
                <a:spcPct val="80000"/>
              </a:lnSpc>
            </a:pPr>
            <a:r>
              <a:rPr lang="en-GB" sz="2000" dirty="0" err="1" smtClean="0"/>
              <a:t>Serwery</a:t>
            </a:r>
            <a:r>
              <a:rPr lang="en-GB" sz="2000" dirty="0" smtClean="0"/>
              <a:t> DNS </a:t>
            </a:r>
            <a:r>
              <a:rPr lang="en-GB" sz="2000" dirty="0" err="1" smtClean="0"/>
              <a:t>przechowują</a:t>
            </a:r>
            <a:r>
              <a:rPr lang="en-GB" sz="2000" dirty="0" smtClean="0"/>
              <a:t> </a:t>
            </a:r>
            <a:r>
              <a:rPr lang="en-GB" sz="2000" dirty="0" err="1" smtClean="0"/>
              <a:t>przez</a:t>
            </a:r>
            <a:r>
              <a:rPr lang="en-GB" sz="2000" dirty="0" smtClean="0"/>
              <a:t> </a:t>
            </a:r>
            <a:r>
              <a:rPr lang="en-GB" sz="2000" dirty="0" err="1" smtClean="0"/>
              <a:t>pewien</a:t>
            </a:r>
            <a:r>
              <a:rPr lang="en-GB" sz="2000" dirty="0" smtClean="0"/>
              <a:t> </a:t>
            </a:r>
            <a:r>
              <a:rPr lang="en-GB" sz="2000" dirty="0" err="1" smtClean="0"/>
              <a:t>czas</a:t>
            </a:r>
            <a:r>
              <a:rPr lang="en-GB" sz="2000" dirty="0" smtClean="0"/>
              <a:t> </a:t>
            </a:r>
            <a:r>
              <a:rPr lang="en-GB" sz="2000" dirty="0" err="1" smtClean="0"/>
              <a:t>odpowiedzi</a:t>
            </a:r>
            <a:r>
              <a:rPr lang="en-GB" sz="2000" dirty="0" smtClean="0"/>
              <a:t> z </a:t>
            </a:r>
            <a:r>
              <a:rPr lang="en-GB" sz="2000" dirty="0" err="1" smtClean="0"/>
              <a:t>innych</a:t>
            </a:r>
            <a:r>
              <a:rPr lang="en-GB" sz="2000" dirty="0" smtClean="0"/>
              <a:t> </a:t>
            </a:r>
            <a:r>
              <a:rPr lang="en-GB" sz="2000" dirty="0" err="1" smtClean="0"/>
              <a:t>serwerów</a:t>
            </a:r>
            <a:r>
              <a:rPr lang="en-GB" sz="2000" dirty="0" smtClean="0"/>
              <a:t> (</a:t>
            </a:r>
            <a:r>
              <a:rPr lang="en-GB" sz="2000" dirty="0" err="1" smtClean="0"/>
              <a:t>ang.</a:t>
            </a:r>
            <a:r>
              <a:rPr lang="en-GB" sz="2000" dirty="0" smtClean="0"/>
              <a:t> </a:t>
            </a:r>
            <a:r>
              <a:rPr lang="en-GB" sz="2000" i="1" dirty="0" smtClean="0"/>
              <a:t>caching</a:t>
            </a:r>
            <a:r>
              <a:rPr lang="en-GB" sz="2000" dirty="0" smtClean="0"/>
              <a:t>). </a:t>
            </a:r>
          </a:p>
          <a:p>
            <a:pPr eaLnBrk="1" hangingPunct="1">
              <a:lnSpc>
                <a:spcPct val="80000"/>
              </a:lnSpc>
            </a:pPr>
            <a:r>
              <a:rPr lang="en-GB" sz="2000" dirty="0" err="1" smtClean="0"/>
              <a:t>Każdy</a:t>
            </a:r>
            <a:r>
              <a:rPr lang="en-GB" sz="2000" dirty="0" smtClean="0"/>
              <a:t> </a:t>
            </a:r>
            <a:r>
              <a:rPr lang="en-GB" sz="2000" dirty="0" err="1" smtClean="0"/>
              <a:t>komputer</a:t>
            </a:r>
            <a:r>
              <a:rPr lang="en-GB" sz="2000" dirty="0" smtClean="0"/>
              <a:t> </a:t>
            </a:r>
            <a:r>
              <a:rPr lang="en-GB" sz="2000" dirty="0" err="1" smtClean="0"/>
              <a:t>może</a:t>
            </a:r>
            <a:r>
              <a:rPr lang="en-GB" sz="2000" dirty="0" smtClean="0"/>
              <a:t> </a:t>
            </a:r>
            <a:r>
              <a:rPr lang="en-GB" sz="2000" dirty="0" err="1" smtClean="0"/>
              <a:t>mieć</a:t>
            </a:r>
            <a:r>
              <a:rPr lang="en-GB" sz="2000" dirty="0" smtClean="0"/>
              <a:t> </a:t>
            </a:r>
            <a:r>
              <a:rPr lang="en-GB" sz="2000" dirty="0" err="1" smtClean="0"/>
              <a:t>wiele</a:t>
            </a:r>
            <a:r>
              <a:rPr lang="en-GB" sz="2000" dirty="0" smtClean="0"/>
              <a:t> </a:t>
            </a:r>
            <a:r>
              <a:rPr lang="en-GB" sz="2000" dirty="0" err="1" smtClean="0"/>
              <a:t>różnych</a:t>
            </a:r>
            <a:r>
              <a:rPr lang="en-GB" sz="2000" dirty="0" smtClean="0"/>
              <a:t> </a:t>
            </a:r>
            <a:r>
              <a:rPr lang="en-GB" sz="2000" dirty="0" err="1" smtClean="0"/>
              <a:t>nazw</a:t>
            </a:r>
            <a:r>
              <a:rPr lang="en-GB" sz="2000" dirty="0" smtClean="0"/>
              <a:t>. Na </a:t>
            </a:r>
            <a:r>
              <a:rPr lang="en-GB" sz="2000" dirty="0" err="1" smtClean="0"/>
              <a:t>przykład</a:t>
            </a:r>
            <a:r>
              <a:rPr lang="en-GB" sz="2000" dirty="0" smtClean="0"/>
              <a:t> </a:t>
            </a:r>
            <a:r>
              <a:rPr lang="en-GB" sz="2000" dirty="0" err="1" smtClean="0"/>
              <a:t>komputer</a:t>
            </a:r>
            <a:r>
              <a:rPr lang="en-GB" sz="2000" dirty="0" smtClean="0"/>
              <a:t> o </a:t>
            </a:r>
            <a:r>
              <a:rPr lang="en-GB" sz="2000" dirty="0" err="1" smtClean="0"/>
              <a:t>adresie</a:t>
            </a:r>
            <a:r>
              <a:rPr lang="en-GB" sz="2000" dirty="0" smtClean="0"/>
              <a:t> IP </a:t>
            </a:r>
            <a:r>
              <a:rPr lang="en-GB" sz="2000" i="1" dirty="0" smtClean="0"/>
              <a:t>207.142.131.245</a:t>
            </a:r>
            <a:r>
              <a:rPr lang="en-GB" sz="2000" dirty="0" smtClean="0"/>
              <a:t> ma </a:t>
            </a:r>
            <a:r>
              <a:rPr lang="en-GB" sz="2000" dirty="0" err="1" smtClean="0"/>
              <a:t>nazwę</a:t>
            </a:r>
            <a:r>
              <a:rPr lang="en-GB" sz="2000" dirty="0" smtClean="0"/>
              <a:t> </a:t>
            </a:r>
            <a:r>
              <a:rPr lang="en-GB" sz="2000" i="1" dirty="0" smtClean="0"/>
              <a:t>pl.wikipedia.org</a:t>
            </a:r>
            <a:r>
              <a:rPr lang="en-GB" sz="2000" dirty="0" smtClean="0"/>
              <a:t> </a:t>
            </a:r>
            <a:r>
              <a:rPr lang="en-GB" sz="2000" dirty="0" err="1" smtClean="0"/>
              <a:t>oraz</a:t>
            </a:r>
            <a:r>
              <a:rPr lang="en-GB" sz="2000" dirty="0" smtClean="0"/>
              <a:t> </a:t>
            </a:r>
            <a:r>
              <a:rPr lang="en-GB" sz="2000" i="1" dirty="0" smtClean="0"/>
              <a:t>de.wikipedia.org</a:t>
            </a:r>
            <a:r>
              <a:rPr lang="en-GB" sz="2000" dirty="0" smtClean="0"/>
              <a:t> </a:t>
            </a:r>
          </a:p>
          <a:p>
            <a:pPr eaLnBrk="1" hangingPunct="1">
              <a:lnSpc>
                <a:spcPct val="80000"/>
              </a:lnSpc>
            </a:pPr>
            <a:r>
              <a:rPr lang="en-GB" sz="2000" dirty="0" err="1" smtClean="0"/>
              <a:t>Czasami</a:t>
            </a:r>
            <a:r>
              <a:rPr lang="en-GB" sz="2000" dirty="0" smtClean="0"/>
              <a:t> pod </a:t>
            </a:r>
            <a:r>
              <a:rPr lang="en-GB" sz="2000" dirty="0" err="1" smtClean="0"/>
              <a:t>jedną</a:t>
            </a:r>
            <a:r>
              <a:rPr lang="en-GB" sz="2000" dirty="0" smtClean="0"/>
              <a:t> </a:t>
            </a:r>
            <a:r>
              <a:rPr lang="en-GB" sz="2000" dirty="0" err="1" smtClean="0"/>
              <a:t>nazwą</a:t>
            </a:r>
            <a:r>
              <a:rPr lang="en-GB" sz="2000" dirty="0" smtClean="0"/>
              <a:t> </a:t>
            </a:r>
            <a:r>
              <a:rPr lang="en-GB" sz="2000" dirty="0" err="1" smtClean="0"/>
              <a:t>może</a:t>
            </a:r>
            <a:r>
              <a:rPr lang="en-GB" sz="2000" dirty="0" smtClean="0"/>
              <a:t> </a:t>
            </a:r>
            <a:r>
              <a:rPr lang="en-GB" sz="2000" dirty="0" err="1" smtClean="0"/>
              <a:t>kryć</a:t>
            </a:r>
            <a:r>
              <a:rPr lang="en-GB" sz="2000" dirty="0" smtClean="0"/>
              <a:t> </a:t>
            </a:r>
            <a:r>
              <a:rPr lang="en-GB" sz="2000" dirty="0" err="1" smtClean="0"/>
              <a:t>się</a:t>
            </a:r>
            <a:r>
              <a:rPr lang="en-GB" sz="2000" dirty="0" smtClean="0"/>
              <a:t> </a:t>
            </a:r>
            <a:r>
              <a:rPr lang="en-GB" sz="2000" dirty="0" err="1" smtClean="0"/>
              <a:t>więcej</a:t>
            </a:r>
            <a:r>
              <a:rPr lang="en-GB" sz="2000" dirty="0" smtClean="0"/>
              <a:t> </a:t>
            </a:r>
            <a:r>
              <a:rPr lang="en-GB" sz="2000" dirty="0" err="1" smtClean="0"/>
              <a:t>niż</a:t>
            </a:r>
            <a:r>
              <a:rPr lang="en-GB" sz="2000" dirty="0" smtClean="0"/>
              <a:t> 1 </a:t>
            </a:r>
            <a:r>
              <a:rPr lang="en-GB" sz="2000" dirty="0" err="1" smtClean="0"/>
              <a:t>komputer</a:t>
            </a:r>
            <a:r>
              <a:rPr lang="en-GB" sz="2000" dirty="0" smtClean="0"/>
              <a:t> </a:t>
            </a:r>
            <a:r>
              <a:rPr lang="en-GB" sz="2000" dirty="0" err="1" smtClean="0"/>
              <a:t>po</a:t>
            </a:r>
            <a:r>
              <a:rPr lang="en-GB" sz="2000" dirty="0" smtClean="0"/>
              <a:t> to, </a:t>
            </a:r>
            <a:r>
              <a:rPr lang="en-GB" sz="2000" dirty="0" err="1" smtClean="0"/>
              <a:t>aby</a:t>
            </a:r>
            <a:r>
              <a:rPr lang="en-GB" sz="2000" dirty="0" smtClean="0"/>
              <a:t> </a:t>
            </a:r>
            <a:r>
              <a:rPr lang="en-GB" sz="2000" dirty="0" err="1" smtClean="0"/>
              <a:t>jeśli</a:t>
            </a:r>
            <a:r>
              <a:rPr lang="en-GB" sz="2000" dirty="0" smtClean="0"/>
              <a:t> </a:t>
            </a:r>
            <a:r>
              <a:rPr lang="en-GB" sz="2000" dirty="0" err="1" smtClean="0"/>
              <a:t>jeden</a:t>
            </a:r>
            <a:r>
              <a:rPr lang="en-GB" sz="2000" dirty="0" smtClean="0"/>
              <a:t> z </a:t>
            </a:r>
            <a:r>
              <a:rPr lang="en-GB" sz="2000" dirty="0" err="1" smtClean="0"/>
              <a:t>nich</a:t>
            </a:r>
            <a:r>
              <a:rPr lang="en-GB" sz="2000" dirty="0" smtClean="0"/>
              <a:t> </a:t>
            </a:r>
            <a:r>
              <a:rPr lang="en-GB" sz="2000" dirty="0" err="1" smtClean="0"/>
              <a:t>zawiedzie</a:t>
            </a:r>
            <a:r>
              <a:rPr lang="en-GB" sz="2000" dirty="0" smtClean="0"/>
              <a:t>, </a:t>
            </a:r>
            <a:r>
              <a:rPr lang="en-GB" sz="2000" dirty="0" err="1" smtClean="0"/>
              <a:t>inny</a:t>
            </a:r>
            <a:r>
              <a:rPr lang="en-GB" sz="2000" dirty="0" smtClean="0"/>
              <a:t> </a:t>
            </a:r>
            <a:r>
              <a:rPr lang="en-GB" sz="2000" dirty="0" err="1" smtClean="0"/>
              <a:t>mógł</a:t>
            </a:r>
            <a:r>
              <a:rPr lang="en-GB" sz="2000" dirty="0" smtClean="0"/>
              <a:t> </a:t>
            </a:r>
            <a:r>
              <a:rPr lang="en-GB" sz="2000" dirty="0" err="1" smtClean="0"/>
              <a:t>spełnić</a:t>
            </a:r>
            <a:r>
              <a:rPr lang="en-GB" sz="2000" dirty="0" smtClean="0"/>
              <a:t> </a:t>
            </a:r>
            <a:r>
              <a:rPr lang="en-GB" sz="2000" dirty="0" err="1" smtClean="0"/>
              <a:t>jego</a:t>
            </a:r>
            <a:r>
              <a:rPr lang="en-GB" sz="2000" dirty="0" smtClean="0"/>
              <a:t> </a:t>
            </a:r>
            <a:r>
              <a:rPr lang="en-GB" sz="2000" dirty="0" err="1" smtClean="0"/>
              <a:t>rolę</a:t>
            </a:r>
            <a:r>
              <a:rPr lang="en-GB" sz="2000" dirty="0" smtClean="0"/>
              <a:t>. </a:t>
            </a:r>
          </a:p>
          <a:p>
            <a:pPr eaLnBrk="1" hangingPunct="1">
              <a:lnSpc>
                <a:spcPct val="80000"/>
              </a:lnSpc>
            </a:pPr>
            <a:r>
              <a:rPr lang="en-GB" sz="2000" dirty="0" err="1" smtClean="0"/>
              <a:t>Jeśli</a:t>
            </a:r>
            <a:r>
              <a:rPr lang="en-GB" sz="2000" dirty="0" smtClean="0"/>
              <a:t> </a:t>
            </a:r>
            <a:r>
              <a:rPr lang="en-GB" sz="2000" dirty="0" err="1" smtClean="0"/>
              <a:t>chcemy</a:t>
            </a:r>
            <a:r>
              <a:rPr lang="en-GB" sz="2000" dirty="0" smtClean="0"/>
              <a:t> </a:t>
            </a:r>
            <a:r>
              <a:rPr lang="en-GB" sz="2000" dirty="0" err="1" smtClean="0"/>
              <a:t>przenieść</a:t>
            </a:r>
            <a:r>
              <a:rPr lang="en-GB" sz="2000" dirty="0" smtClean="0"/>
              <a:t> </a:t>
            </a:r>
            <a:r>
              <a:rPr lang="en-GB" sz="2000" dirty="0" err="1" smtClean="0"/>
              <a:t>serwer</a:t>
            </a:r>
            <a:r>
              <a:rPr lang="en-GB" sz="2000" dirty="0" smtClean="0"/>
              <a:t> WWW </a:t>
            </a:r>
            <a:r>
              <a:rPr lang="en-GB" sz="2000" dirty="0" err="1" smtClean="0"/>
              <a:t>na</a:t>
            </a:r>
            <a:r>
              <a:rPr lang="en-GB" sz="2000" dirty="0" smtClean="0"/>
              <a:t> </a:t>
            </a:r>
            <a:r>
              <a:rPr lang="en-GB" sz="2000" dirty="0" err="1" smtClean="0"/>
              <a:t>inny</a:t>
            </a:r>
            <a:r>
              <a:rPr lang="en-GB" sz="2000" dirty="0" smtClean="0"/>
              <a:t> </a:t>
            </a:r>
            <a:r>
              <a:rPr lang="en-GB" sz="2000" dirty="0" err="1" smtClean="0"/>
              <a:t>szybszy</a:t>
            </a:r>
            <a:r>
              <a:rPr lang="en-GB" sz="2000" dirty="0" smtClean="0"/>
              <a:t> </a:t>
            </a:r>
            <a:r>
              <a:rPr lang="en-GB" sz="2000" dirty="0" err="1" smtClean="0"/>
              <a:t>komputer</a:t>
            </a:r>
            <a:r>
              <a:rPr lang="en-GB" sz="2000" dirty="0" smtClean="0"/>
              <a:t>, z </a:t>
            </a:r>
            <a:r>
              <a:rPr lang="en-GB" sz="2000" dirty="0" err="1" smtClean="0"/>
              <a:t>lepszym</a:t>
            </a:r>
            <a:r>
              <a:rPr lang="en-GB" sz="2000" dirty="0" smtClean="0"/>
              <a:t> </a:t>
            </a:r>
            <a:r>
              <a:rPr lang="en-GB" sz="2000" dirty="0" err="1" smtClean="0"/>
              <a:t>łączem</a:t>
            </a:r>
            <a:r>
              <a:rPr lang="en-GB" sz="2000" dirty="0" smtClean="0"/>
              <a:t> ale z </a:t>
            </a:r>
            <a:r>
              <a:rPr lang="en-GB" sz="2000" dirty="0" err="1" smtClean="0"/>
              <a:t>innym</a:t>
            </a:r>
            <a:r>
              <a:rPr lang="en-GB" sz="2000" dirty="0" smtClean="0"/>
              <a:t> </a:t>
            </a:r>
            <a:r>
              <a:rPr lang="en-GB" sz="2000" dirty="0" err="1" smtClean="0"/>
              <a:t>adresem</a:t>
            </a:r>
            <a:r>
              <a:rPr lang="en-GB" sz="2000" dirty="0" smtClean="0"/>
              <a:t> IP, to </a:t>
            </a:r>
            <a:r>
              <a:rPr lang="en-GB" sz="2000" dirty="0" err="1" smtClean="0"/>
              <a:t>nie</a:t>
            </a:r>
            <a:r>
              <a:rPr lang="en-GB" sz="2000" dirty="0" smtClean="0"/>
              <a:t> </a:t>
            </a:r>
            <a:r>
              <a:rPr lang="en-GB" sz="2000" dirty="0" err="1" smtClean="0"/>
              <a:t>musimy</a:t>
            </a:r>
            <a:r>
              <a:rPr lang="en-GB" sz="2000" dirty="0" smtClean="0"/>
              <a:t> </a:t>
            </a:r>
            <a:r>
              <a:rPr lang="en-GB" sz="2000" dirty="0" err="1" smtClean="0"/>
              <a:t>zmieniać</a:t>
            </a:r>
            <a:r>
              <a:rPr lang="en-GB" sz="2000" dirty="0" smtClean="0"/>
              <a:t> </a:t>
            </a:r>
            <a:r>
              <a:rPr lang="en-GB" sz="2000" dirty="0" err="1" smtClean="0"/>
              <a:t>adresu</a:t>
            </a:r>
            <a:r>
              <a:rPr lang="en-GB" sz="2000" dirty="0" smtClean="0"/>
              <a:t> WWW </a:t>
            </a:r>
            <a:r>
              <a:rPr lang="en-GB" sz="2000" dirty="0" err="1" smtClean="0"/>
              <a:t>strony</a:t>
            </a:r>
            <a:r>
              <a:rPr lang="en-GB" sz="2000" dirty="0" smtClean="0"/>
              <a:t>, a </a:t>
            </a:r>
            <a:r>
              <a:rPr lang="en-GB" sz="2000" dirty="0" err="1" smtClean="0"/>
              <a:t>jedynie</a:t>
            </a:r>
            <a:r>
              <a:rPr lang="en-GB" sz="2000" dirty="0" smtClean="0"/>
              <a:t> w </a:t>
            </a:r>
            <a:r>
              <a:rPr lang="en-GB" sz="2000" dirty="0" err="1" smtClean="0"/>
              <a:t>serwerze</a:t>
            </a:r>
            <a:r>
              <a:rPr lang="en-GB" sz="2000" dirty="0" smtClean="0"/>
              <a:t> DNS </a:t>
            </a:r>
            <a:r>
              <a:rPr lang="en-GB" sz="2000" dirty="0" err="1" smtClean="0"/>
              <a:t>obsługującym</a:t>
            </a:r>
            <a:r>
              <a:rPr lang="en-GB" sz="2000" dirty="0" smtClean="0"/>
              <a:t> </a:t>
            </a:r>
            <a:r>
              <a:rPr lang="en-GB" sz="2000" dirty="0" err="1" smtClean="0"/>
              <a:t>domenę</a:t>
            </a:r>
            <a:r>
              <a:rPr lang="en-GB" sz="2000" dirty="0" smtClean="0"/>
              <a:t> </a:t>
            </a:r>
            <a:r>
              <a:rPr lang="en-GB" sz="2000" dirty="0" err="1" smtClean="0"/>
              <a:t>poprawiamy</a:t>
            </a:r>
            <a:r>
              <a:rPr lang="en-GB" sz="2000" dirty="0" smtClean="0"/>
              <a:t> </a:t>
            </a:r>
            <a:r>
              <a:rPr lang="en-GB" sz="2000" dirty="0" err="1" smtClean="0"/>
              <a:t>odpowiedni</a:t>
            </a:r>
            <a:r>
              <a:rPr lang="en-GB" sz="2000" dirty="0" smtClean="0"/>
              <a:t> </a:t>
            </a:r>
            <a:r>
              <a:rPr lang="en-GB" sz="2000" dirty="0" err="1" smtClean="0"/>
              <a:t>wpis</a:t>
            </a:r>
            <a:r>
              <a:rPr lang="en-GB" sz="2000" dirty="0" smtClean="0"/>
              <a:t>. </a:t>
            </a:r>
          </a:p>
          <a:p>
            <a:pPr eaLnBrk="1" hangingPunct="1">
              <a:lnSpc>
                <a:spcPct val="80000"/>
              </a:lnSpc>
            </a:pPr>
            <a:r>
              <a:rPr lang="en-GB" sz="2000" dirty="0" err="1" smtClean="0"/>
              <a:t>Protokół</a:t>
            </a:r>
            <a:r>
              <a:rPr lang="en-GB" sz="2000" dirty="0" smtClean="0"/>
              <a:t> DNS </a:t>
            </a:r>
            <a:r>
              <a:rPr lang="en-GB" sz="2000" dirty="0" err="1" smtClean="0"/>
              <a:t>posługuje</a:t>
            </a:r>
            <a:r>
              <a:rPr lang="en-GB" sz="2000" dirty="0" smtClean="0"/>
              <a:t> </a:t>
            </a:r>
            <a:r>
              <a:rPr lang="en-GB" sz="2000" dirty="0" err="1" smtClean="0"/>
              <a:t>się</a:t>
            </a:r>
            <a:r>
              <a:rPr lang="en-GB" sz="2000" dirty="0" smtClean="0"/>
              <a:t> do </a:t>
            </a:r>
            <a:r>
              <a:rPr lang="en-GB" sz="2000" dirty="0" err="1" smtClean="0"/>
              <a:t>komunikacji</a:t>
            </a:r>
            <a:r>
              <a:rPr lang="en-GB" sz="2000" dirty="0" smtClean="0"/>
              <a:t> </a:t>
            </a:r>
            <a:r>
              <a:rPr lang="en-GB" sz="2000" dirty="0" err="1" smtClean="0"/>
              <a:t>tylko</a:t>
            </a:r>
            <a:r>
              <a:rPr lang="en-GB" sz="2000" dirty="0" smtClean="0"/>
              <a:t> </a:t>
            </a:r>
            <a:r>
              <a:rPr lang="en-GB" sz="2000" dirty="0" err="1" smtClean="0"/>
              <a:t>protokołem</a:t>
            </a:r>
            <a:r>
              <a:rPr lang="en-GB" sz="2000" dirty="0" smtClean="0"/>
              <a:t> </a:t>
            </a:r>
            <a:r>
              <a:rPr lang="en-GB" sz="2000" dirty="0" smtClean="0">
                <a:hlinkClick r:id="rId2" tooltip="UDP"/>
              </a:rPr>
              <a:t>UDP</a:t>
            </a:r>
            <a:r>
              <a:rPr lang="en-GB" sz="2000" dirty="0" smtClean="0"/>
              <a:t>. </a:t>
            </a:r>
          </a:p>
          <a:p>
            <a:pPr eaLnBrk="1" hangingPunct="1">
              <a:lnSpc>
                <a:spcPct val="80000"/>
              </a:lnSpc>
            </a:pPr>
            <a:r>
              <a:rPr lang="en-GB" sz="2000" dirty="0" err="1" smtClean="0"/>
              <a:t>Serwery</a:t>
            </a:r>
            <a:r>
              <a:rPr lang="en-GB" sz="2000" dirty="0" smtClean="0"/>
              <a:t> DNS </a:t>
            </a:r>
            <a:r>
              <a:rPr lang="en-GB" sz="2000" dirty="0" err="1" smtClean="0"/>
              <a:t>działają</a:t>
            </a:r>
            <a:r>
              <a:rPr lang="en-GB" sz="2000" dirty="0" smtClean="0"/>
              <a:t> </a:t>
            </a:r>
            <a:r>
              <a:rPr lang="en-GB" sz="2000" dirty="0" err="1" smtClean="0"/>
              <a:t>na</a:t>
            </a:r>
            <a:r>
              <a:rPr lang="en-GB" sz="2000" dirty="0" smtClean="0"/>
              <a:t> </a:t>
            </a:r>
            <a:r>
              <a:rPr lang="en-GB" sz="2000" dirty="0" err="1" smtClean="0">
                <a:hlinkClick r:id="rId3" tooltip="Porty protokołu"/>
              </a:rPr>
              <a:t>porcie</a:t>
            </a:r>
            <a:r>
              <a:rPr lang="en-GB" sz="2000" dirty="0" smtClean="0"/>
              <a:t> </a:t>
            </a:r>
            <a:r>
              <a:rPr lang="en-GB" sz="2000" dirty="0" err="1" smtClean="0"/>
              <a:t>numer</a:t>
            </a:r>
            <a:r>
              <a:rPr lang="en-GB" sz="2000" dirty="0" smtClean="0"/>
              <a:t> </a:t>
            </a:r>
            <a:r>
              <a:rPr lang="en-GB" sz="2000" i="1" dirty="0" smtClean="0"/>
              <a:t>53</a:t>
            </a:r>
            <a:r>
              <a:rPr lang="en-GB" sz="2000" dirty="0" smtClean="0"/>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915736D1-0B33-44E5-A2F9-10454C4D4F0C}" type="slidenum">
              <a:rPr lang="en-GB" sz="1400" b="0" smtClean="0">
                <a:solidFill>
                  <a:schemeClr val="tx1"/>
                </a:solidFill>
              </a:rPr>
              <a:pPr eaLnBrk="1" hangingPunct="1"/>
              <a:t>91</a:t>
            </a:fld>
            <a:endParaRPr lang="en-GB" sz="1400" b="0" smtClean="0">
              <a:solidFill>
                <a:schemeClr val="tx1"/>
              </a:solidFill>
            </a:endParaRPr>
          </a:p>
        </p:txBody>
      </p:sp>
      <p:sp>
        <p:nvSpPr>
          <p:cNvPr id="92163" name="Rectangle 2"/>
          <p:cNvSpPr>
            <a:spLocks noGrp="1" noChangeArrowheads="1"/>
          </p:cNvSpPr>
          <p:nvPr>
            <p:ph type="title"/>
          </p:nvPr>
        </p:nvSpPr>
        <p:spPr>
          <a:xfrm>
            <a:off x="457200" y="274638"/>
            <a:ext cx="8229600" cy="706437"/>
          </a:xfrm>
        </p:spPr>
        <p:txBody>
          <a:bodyPr/>
          <a:lstStyle/>
          <a:p>
            <a:pPr eaLnBrk="1" hangingPunct="1"/>
            <a:r>
              <a:rPr lang="pl-PL" sz="4000" smtClean="0"/>
              <a:t>Konfiguracja DNS w Windows</a:t>
            </a:r>
            <a:endParaRPr lang="en-GB" sz="4000" smtClean="0"/>
          </a:p>
        </p:txBody>
      </p:sp>
      <p:sp>
        <p:nvSpPr>
          <p:cNvPr id="92164" name="Rectangle 3"/>
          <p:cNvSpPr>
            <a:spLocks noGrp="1" noChangeArrowheads="1"/>
          </p:cNvSpPr>
          <p:nvPr>
            <p:ph type="body" idx="1"/>
          </p:nvPr>
        </p:nvSpPr>
        <p:spPr>
          <a:xfrm>
            <a:off x="374650" y="1052513"/>
            <a:ext cx="8445500" cy="604837"/>
          </a:xfrm>
        </p:spPr>
        <p:txBody>
          <a:bodyPr/>
          <a:lstStyle/>
          <a:p>
            <a:pPr eaLnBrk="1" hangingPunct="1">
              <a:lnSpc>
                <a:spcPct val="80000"/>
              </a:lnSpc>
            </a:pPr>
            <a:r>
              <a:rPr lang="en-GB" sz="1800" smtClean="0"/>
              <a:t>START -&gt; Panel sterowania -&gt; Połączenia sieciowe -&gt; Połączenie lokalne -&gt; Właściwości -&gt; Protokół internetowy (TCP/IP) -&gt; Właściwości. </a:t>
            </a:r>
          </a:p>
        </p:txBody>
      </p:sp>
      <p:pic>
        <p:nvPicPr>
          <p:cNvPr id="9216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628775"/>
            <a:ext cx="4913313"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6FEB59FC-FC87-448A-AEC1-EF36F3ADA15B}" type="slidenum">
              <a:rPr lang="en-GB" sz="1400" b="0" smtClean="0">
                <a:solidFill>
                  <a:schemeClr val="tx1"/>
                </a:solidFill>
              </a:rPr>
              <a:pPr eaLnBrk="1" hangingPunct="1"/>
              <a:t>92</a:t>
            </a:fld>
            <a:endParaRPr lang="en-GB" sz="1400" b="0" smtClean="0">
              <a:solidFill>
                <a:schemeClr val="tx1"/>
              </a:solidFill>
            </a:endParaRPr>
          </a:p>
        </p:txBody>
      </p:sp>
      <p:sp>
        <p:nvSpPr>
          <p:cNvPr id="93187" name="Rectangle 2"/>
          <p:cNvSpPr>
            <a:spLocks noGrp="1" noChangeArrowheads="1"/>
          </p:cNvSpPr>
          <p:nvPr>
            <p:ph type="title"/>
          </p:nvPr>
        </p:nvSpPr>
        <p:spPr/>
        <p:txBody>
          <a:bodyPr/>
          <a:lstStyle/>
          <a:p>
            <a:pPr eaLnBrk="1" hangingPunct="1"/>
            <a:r>
              <a:rPr lang="pl-PL" sz="4000" smtClean="0"/>
              <a:t>Przepływ danych przez urządzenia sieciowe</a:t>
            </a:r>
            <a:endParaRPr lang="en-GB" sz="4000" smtClean="0"/>
          </a:p>
        </p:txBody>
      </p:sp>
      <p:pic>
        <p:nvPicPr>
          <p:cNvPr id="93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765325"/>
            <a:ext cx="7272338" cy="447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1BF11A78-96B9-4038-BBB7-F35D50BD0C0A}" type="slidenum">
              <a:rPr lang="en-GB" sz="1400" b="0" smtClean="0">
                <a:solidFill>
                  <a:schemeClr val="tx1"/>
                </a:solidFill>
              </a:rPr>
              <a:pPr eaLnBrk="1" hangingPunct="1"/>
              <a:t>93</a:t>
            </a:fld>
            <a:endParaRPr lang="en-GB" sz="1400" b="0" smtClean="0">
              <a:solidFill>
                <a:schemeClr val="tx1"/>
              </a:solidFill>
            </a:endParaRPr>
          </a:p>
        </p:txBody>
      </p:sp>
      <p:sp>
        <p:nvSpPr>
          <p:cNvPr id="94211" name="Rectangle 2"/>
          <p:cNvSpPr>
            <a:spLocks noGrp="1" noChangeArrowheads="1"/>
          </p:cNvSpPr>
          <p:nvPr>
            <p:ph type="title"/>
          </p:nvPr>
        </p:nvSpPr>
        <p:spPr/>
        <p:txBody>
          <a:bodyPr/>
          <a:lstStyle/>
          <a:p>
            <a:pPr eaLnBrk="1" hangingPunct="1"/>
            <a:r>
              <a:rPr lang="pl-PL" smtClean="0"/>
              <a:t>Tablica routingu - przykład</a:t>
            </a:r>
            <a:endParaRPr lang="en-GB" smtClean="0"/>
          </a:p>
        </p:txBody>
      </p:sp>
      <p:pic>
        <p:nvPicPr>
          <p:cNvPr id="942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84313"/>
            <a:ext cx="7345363" cy="475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CA934F40-0679-4B0C-B147-6BA87C42B0F5}" type="slidenum">
              <a:rPr lang="en-GB" sz="1400" b="0" smtClean="0">
                <a:solidFill>
                  <a:schemeClr val="tx1"/>
                </a:solidFill>
              </a:rPr>
              <a:pPr eaLnBrk="1" hangingPunct="1"/>
              <a:t>94</a:t>
            </a:fld>
            <a:endParaRPr lang="en-GB" sz="1400" b="0" smtClean="0">
              <a:solidFill>
                <a:schemeClr val="tx1"/>
              </a:solidFill>
            </a:endParaRPr>
          </a:p>
        </p:txBody>
      </p:sp>
      <p:sp>
        <p:nvSpPr>
          <p:cNvPr id="95235" name="Rectangle 2"/>
          <p:cNvSpPr>
            <a:spLocks noGrp="1" noChangeArrowheads="1"/>
          </p:cNvSpPr>
          <p:nvPr>
            <p:ph type="title"/>
          </p:nvPr>
        </p:nvSpPr>
        <p:spPr/>
        <p:txBody>
          <a:bodyPr/>
          <a:lstStyle/>
          <a:p>
            <a:pPr eaLnBrk="1" hangingPunct="1"/>
            <a:r>
              <a:rPr lang="pl-PL" smtClean="0"/>
              <a:t>Usługi sieciowe</a:t>
            </a:r>
            <a:endParaRPr lang="en-GB" smtClean="0"/>
          </a:p>
        </p:txBody>
      </p:sp>
      <p:sp>
        <p:nvSpPr>
          <p:cNvPr id="95236" name="Rectangle 3"/>
          <p:cNvSpPr>
            <a:spLocks noGrp="1" noChangeArrowheads="1"/>
          </p:cNvSpPr>
          <p:nvPr>
            <p:ph type="body" idx="1"/>
          </p:nvPr>
        </p:nvSpPr>
        <p:spPr/>
        <p:txBody>
          <a:bodyPr/>
          <a:lstStyle/>
          <a:p>
            <a:pPr eaLnBrk="1" hangingPunct="1"/>
            <a:r>
              <a:rPr lang="pl-PL" smtClean="0"/>
              <a:t>Poczta elektroniczna: MIME/POP3/IMAP</a:t>
            </a:r>
          </a:p>
          <a:p>
            <a:pPr eaLnBrk="1" hangingPunct="1"/>
            <a:r>
              <a:rPr lang="pl-PL" smtClean="0"/>
              <a:t>Transmisja danych: FTP/NFS/SCP</a:t>
            </a:r>
          </a:p>
          <a:p>
            <a:pPr eaLnBrk="1" hangingPunct="1"/>
            <a:r>
              <a:rPr lang="pl-PL" smtClean="0"/>
              <a:t>Usługi terminalowe: Telnet/SSH/Suługi terminalowe Windows</a:t>
            </a:r>
          </a:p>
          <a:p>
            <a:pPr eaLnBrk="1" hangingPunct="1"/>
            <a:r>
              <a:rPr lang="pl-PL" smtClean="0"/>
              <a:t>Serwisy informacyjne: Protokół HTTP/WWW/HTML/NNTP </a:t>
            </a:r>
          </a:p>
          <a:p>
            <a:pPr eaLnBrk="1" hangingPunct="1"/>
            <a:r>
              <a:rPr lang="pl-PL" smtClean="0"/>
              <a:t>Synchronizacja czasu</a:t>
            </a:r>
            <a:endParaRPr lang="en-GB"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ymbol zastępczy numeru slajdu 5"/>
          <p:cNvSpPr>
            <a:spLocks noGrp="1"/>
          </p:cNvSpPr>
          <p:nvPr>
            <p:ph type="sldNum" sz="quarter" idx="12"/>
          </p:nvPr>
        </p:nvSpPr>
        <p:spPr>
          <a:noFill/>
        </p:spPr>
        <p:txBody>
          <a:bodyPr/>
          <a:lstStyle>
            <a:lvl1pPr eaLnBrk="0" hangingPunct="0">
              <a:defRPr sz="2400" b="1">
                <a:solidFill>
                  <a:srgbClr val="FF3300"/>
                </a:solidFill>
                <a:latin typeface="Arial" charset="0"/>
              </a:defRPr>
            </a:lvl1pPr>
            <a:lvl2pPr marL="742950" indent="-285750" eaLnBrk="0" hangingPunct="0">
              <a:defRPr sz="2400" b="1">
                <a:solidFill>
                  <a:srgbClr val="FF3300"/>
                </a:solidFill>
                <a:latin typeface="Arial" charset="0"/>
              </a:defRPr>
            </a:lvl2pPr>
            <a:lvl3pPr marL="1143000" indent="-228600" eaLnBrk="0" hangingPunct="0">
              <a:defRPr sz="2400" b="1">
                <a:solidFill>
                  <a:srgbClr val="FF3300"/>
                </a:solidFill>
                <a:latin typeface="Arial" charset="0"/>
              </a:defRPr>
            </a:lvl3pPr>
            <a:lvl4pPr marL="1600200" indent="-228600" eaLnBrk="0" hangingPunct="0">
              <a:defRPr sz="2400" b="1">
                <a:solidFill>
                  <a:srgbClr val="FF3300"/>
                </a:solidFill>
                <a:latin typeface="Arial" charset="0"/>
              </a:defRPr>
            </a:lvl4pPr>
            <a:lvl5pPr marL="2057400" indent="-228600" eaLnBrk="0" hangingPunct="0">
              <a:defRPr sz="2400" b="1">
                <a:solidFill>
                  <a:srgbClr val="FF3300"/>
                </a:solidFill>
                <a:latin typeface="Arial" charset="0"/>
              </a:defRPr>
            </a:lvl5pPr>
            <a:lvl6pPr marL="2514600" indent="-228600" eaLnBrk="0" fontAlgn="base" hangingPunct="0">
              <a:spcBef>
                <a:spcPct val="0"/>
              </a:spcBef>
              <a:spcAft>
                <a:spcPct val="0"/>
              </a:spcAft>
              <a:defRPr sz="2400" b="1">
                <a:solidFill>
                  <a:srgbClr val="FF3300"/>
                </a:solidFill>
                <a:latin typeface="Arial" charset="0"/>
              </a:defRPr>
            </a:lvl6pPr>
            <a:lvl7pPr marL="2971800" indent="-228600" eaLnBrk="0" fontAlgn="base" hangingPunct="0">
              <a:spcBef>
                <a:spcPct val="0"/>
              </a:spcBef>
              <a:spcAft>
                <a:spcPct val="0"/>
              </a:spcAft>
              <a:defRPr sz="2400" b="1">
                <a:solidFill>
                  <a:srgbClr val="FF3300"/>
                </a:solidFill>
                <a:latin typeface="Arial" charset="0"/>
              </a:defRPr>
            </a:lvl7pPr>
            <a:lvl8pPr marL="3429000" indent="-228600" eaLnBrk="0" fontAlgn="base" hangingPunct="0">
              <a:spcBef>
                <a:spcPct val="0"/>
              </a:spcBef>
              <a:spcAft>
                <a:spcPct val="0"/>
              </a:spcAft>
              <a:defRPr sz="2400" b="1">
                <a:solidFill>
                  <a:srgbClr val="FF3300"/>
                </a:solidFill>
                <a:latin typeface="Arial" charset="0"/>
              </a:defRPr>
            </a:lvl8pPr>
            <a:lvl9pPr marL="3886200" indent="-228600" eaLnBrk="0" fontAlgn="base" hangingPunct="0">
              <a:spcBef>
                <a:spcPct val="0"/>
              </a:spcBef>
              <a:spcAft>
                <a:spcPct val="0"/>
              </a:spcAft>
              <a:defRPr sz="2400" b="1">
                <a:solidFill>
                  <a:srgbClr val="FF3300"/>
                </a:solidFill>
                <a:latin typeface="Arial" charset="0"/>
              </a:defRPr>
            </a:lvl9pPr>
          </a:lstStyle>
          <a:p>
            <a:pPr eaLnBrk="1" hangingPunct="1"/>
            <a:fld id="{BDF93E83-C254-4B2C-BA5D-3234F2B198C4}" type="slidenum">
              <a:rPr lang="en-GB" sz="1400" b="0" smtClean="0">
                <a:solidFill>
                  <a:schemeClr val="tx1"/>
                </a:solidFill>
              </a:rPr>
              <a:pPr eaLnBrk="1" hangingPunct="1"/>
              <a:t>95</a:t>
            </a:fld>
            <a:endParaRPr lang="en-GB" sz="1400" b="0" smtClean="0">
              <a:solidFill>
                <a:schemeClr val="tx1"/>
              </a:solidFill>
            </a:endParaRPr>
          </a:p>
        </p:txBody>
      </p:sp>
      <p:sp>
        <p:nvSpPr>
          <p:cNvPr id="96259" name="Rectangle 2"/>
          <p:cNvSpPr>
            <a:spLocks noGrp="1" noChangeArrowheads="1"/>
          </p:cNvSpPr>
          <p:nvPr>
            <p:ph type="title"/>
          </p:nvPr>
        </p:nvSpPr>
        <p:spPr/>
        <p:txBody>
          <a:bodyPr/>
          <a:lstStyle/>
          <a:p>
            <a:pPr eaLnBrk="1" hangingPunct="1"/>
            <a:r>
              <a:rPr lang="pl-PL" smtClean="0"/>
              <a:t>Ochrona danych w sieci</a:t>
            </a:r>
            <a:endParaRPr lang="en-GB" smtClean="0"/>
          </a:p>
        </p:txBody>
      </p:sp>
      <p:sp>
        <p:nvSpPr>
          <p:cNvPr id="96260" name="Rectangle 3"/>
          <p:cNvSpPr>
            <a:spLocks noGrp="1" noChangeArrowheads="1"/>
          </p:cNvSpPr>
          <p:nvPr>
            <p:ph type="body" idx="1"/>
          </p:nvPr>
        </p:nvSpPr>
        <p:spPr/>
        <p:txBody>
          <a:bodyPr/>
          <a:lstStyle/>
          <a:p>
            <a:pPr eaLnBrk="1" hangingPunct="1"/>
            <a:r>
              <a:rPr lang="pl-PL" smtClean="0"/>
              <a:t>Fizyczne bezpieczeństwo serwera</a:t>
            </a:r>
          </a:p>
          <a:p>
            <a:pPr eaLnBrk="1" hangingPunct="1"/>
            <a:r>
              <a:rPr lang="pl-PL" smtClean="0"/>
              <a:t>Zasilanie</a:t>
            </a:r>
          </a:p>
          <a:p>
            <a:pPr eaLnBrk="1" hangingPunct="1"/>
            <a:r>
              <a:rPr lang="pl-PL" smtClean="0"/>
              <a:t>Strategie tworzenia kopii zapasowych</a:t>
            </a:r>
          </a:p>
          <a:p>
            <a:pPr eaLnBrk="1" hangingPunct="1"/>
            <a:r>
              <a:rPr lang="pl-PL" smtClean="0"/>
              <a:t>Procedury awaryjne</a:t>
            </a:r>
          </a:p>
          <a:p>
            <a:pPr eaLnBrk="1" hangingPunct="1"/>
            <a:r>
              <a:rPr lang="pl-PL" smtClean="0"/>
              <a:t>Zasady dostępu</a:t>
            </a:r>
          </a:p>
          <a:p>
            <a:pPr eaLnBrk="1" hangingPunct="1"/>
            <a:r>
              <a:rPr lang="pl-PL" smtClean="0"/>
              <a:t>Ochrona sieciowa</a:t>
            </a:r>
          </a:p>
          <a:p>
            <a:pPr eaLnBrk="1" hangingPunct="1"/>
            <a:r>
              <a:rPr lang="pl-PL" smtClean="0"/>
              <a:t>Kryptografia</a:t>
            </a:r>
          </a:p>
          <a:p>
            <a:pPr eaLnBrk="1" hangingPunct="1"/>
            <a:endParaRPr lang="en-GB" smtClean="0"/>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rgbClr val="FF33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rgbClr val="FF3300"/>
            </a:solidFill>
            <a:effectLst/>
            <a:latin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5840</Words>
  <Application>Microsoft Office PowerPoint</Application>
  <PresentationFormat>Pokaz na ekranie (4:3)</PresentationFormat>
  <Paragraphs>521</Paragraphs>
  <Slides>95</Slides>
  <Notes>1</Notes>
  <HiddenSlides>0</HiddenSlides>
  <MMClips>0</MMClips>
  <ScaleCrop>false</ScaleCrop>
  <HeadingPairs>
    <vt:vector size="4" baseType="variant">
      <vt:variant>
        <vt:lpstr>Motyw</vt:lpstr>
      </vt:variant>
      <vt:variant>
        <vt:i4>1</vt:i4>
      </vt:variant>
      <vt:variant>
        <vt:lpstr>Tytuły slajdów</vt:lpstr>
      </vt:variant>
      <vt:variant>
        <vt:i4>95</vt:i4>
      </vt:variant>
    </vt:vector>
  </HeadingPairs>
  <TitlesOfParts>
    <vt:vector size="96" baseType="lpstr">
      <vt:lpstr>Projekt domyślny</vt:lpstr>
      <vt:lpstr>Sieci komputerowe</vt:lpstr>
      <vt:lpstr>Literatura</vt:lpstr>
      <vt:lpstr>Wprowadzenie</vt:lpstr>
      <vt:lpstr>Definicja i typy sieci kompuerowych</vt:lpstr>
      <vt:lpstr>WAN</vt:lpstr>
      <vt:lpstr>LAN</vt:lpstr>
      <vt:lpstr>Przykład sieci kampusowej</vt:lpstr>
      <vt:lpstr>MAN</vt:lpstr>
      <vt:lpstr>PAN</vt:lpstr>
      <vt:lpstr>Fizyczne topologie sieci</vt:lpstr>
      <vt:lpstr>Urządzenia sieciowe</vt:lpstr>
      <vt:lpstr>Karta sieciowa</vt:lpstr>
      <vt:lpstr>Modem</vt:lpstr>
      <vt:lpstr>Koncentrator</vt:lpstr>
      <vt:lpstr>Przełącznik</vt:lpstr>
      <vt:lpstr>Punkt dostępowy</vt:lpstr>
      <vt:lpstr>Router</vt:lpstr>
      <vt:lpstr>Urządzenia końcowe</vt:lpstr>
      <vt:lpstr>Model odniesienia ISO/OSI</vt:lpstr>
      <vt:lpstr>Model ISO-OSI</vt:lpstr>
      <vt:lpstr>Warstwa fizyczna – transmisja binarna</vt:lpstr>
      <vt:lpstr>Warstwa łącza danych – bezpośrednie sterowanie łączem, dostęp do medium</vt:lpstr>
      <vt:lpstr>Warstwa sieci – adresacja sieciowa i wybór najlepszej ścieżki</vt:lpstr>
      <vt:lpstr>Warstwa transportowa - połączenie typu end-to-end</vt:lpstr>
      <vt:lpstr>Warstwa sesji – komunikacja między hostami</vt:lpstr>
      <vt:lpstr>Warstwa prezentacji – reprezentacja danych</vt:lpstr>
      <vt:lpstr>Warstwa aplikacji – połączenie procesów sieciowych z aplikacjami</vt:lpstr>
      <vt:lpstr>Model komunikacji 1</vt:lpstr>
      <vt:lpstr>Model komunikacji 2</vt:lpstr>
      <vt:lpstr>Enkapsulacja</vt:lpstr>
      <vt:lpstr>Protokół</vt:lpstr>
      <vt:lpstr>Model TCP/IP</vt:lpstr>
      <vt:lpstr>TCP/IP vs. ISO/OSI 1</vt:lpstr>
      <vt:lpstr>TCP/IP vs. ISO/OSI</vt:lpstr>
      <vt:lpstr>Media</vt:lpstr>
      <vt:lpstr>Media – skrętka nieekranowana </vt:lpstr>
      <vt:lpstr>Kategorie kabli</vt:lpstr>
      <vt:lpstr>Sieci oparte na kablu UTP</vt:lpstr>
      <vt:lpstr>Wtyk RJ-45</vt:lpstr>
      <vt:lpstr>Typy połączeń przewodów</vt:lpstr>
      <vt:lpstr>Układ prosty</vt:lpstr>
      <vt:lpstr>Układ krzyżowy</vt:lpstr>
      <vt:lpstr>Ułożenie pinów we wtyczce: </vt:lpstr>
      <vt:lpstr>Elementy montażowe  – panel krosowniczy</vt:lpstr>
      <vt:lpstr>Elementy montażowe  – Patchcord </vt:lpstr>
      <vt:lpstr>Media – światłowód 1</vt:lpstr>
      <vt:lpstr>Media – światłowód 2</vt:lpstr>
      <vt:lpstr>Przykłady światłowodów</vt:lpstr>
      <vt:lpstr>Zasady konstruowania sieci</vt:lpstr>
      <vt:lpstr>Ethernet</vt:lpstr>
      <vt:lpstr>Ethernet</vt:lpstr>
      <vt:lpstr>Ethernet a model OSI</vt:lpstr>
      <vt:lpstr>Cechy standardu Ethernet </vt:lpstr>
      <vt:lpstr>Ramki Ethernet</vt:lpstr>
      <vt:lpstr>Budowa ramki Ethernet wersja 2 </vt:lpstr>
      <vt:lpstr>Szybkości transmisji ethernet</vt:lpstr>
      <vt:lpstr>Protokół MAC (CSMA/CD)</vt:lpstr>
      <vt:lpstr>Protokół MAC (CSMA/CD)</vt:lpstr>
      <vt:lpstr>Zasady budowy sieci Ethernet</vt:lpstr>
      <vt:lpstr>Zasady budowy sieci Ethernet</vt:lpstr>
      <vt:lpstr>Protokół IP</vt:lpstr>
      <vt:lpstr>Protokół IP</vt:lpstr>
      <vt:lpstr>IPv4</vt:lpstr>
      <vt:lpstr>Format pakietu IPv4 1</vt:lpstr>
      <vt:lpstr>Format pakietu IPv4 2</vt:lpstr>
      <vt:lpstr>Format pakietu IPv4 3</vt:lpstr>
      <vt:lpstr>Wartość pola „protokół” nagłówka IPv4</vt:lpstr>
      <vt:lpstr>Pole opcji nagłówka pakietu IPv4</vt:lpstr>
      <vt:lpstr>Protokół IPv6</vt:lpstr>
      <vt:lpstr>Budowa datagramu IPv6</vt:lpstr>
      <vt:lpstr>Adresacja w sieciach komputerowych 1</vt:lpstr>
      <vt:lpstr>Przydział adresu IP</vt:lpstr>
      <vt:lpstr>Adresacja klasowa</vt:lpstr>
      <vt:lpstr>Zasady adresowania</vt:lpstr>
      <vt:lpstr>Ograniczenia adresacji  z zastosowaniem klas</vt:lpstr>
      <vt:lpstr>Próby rozwiązania problemów z niedoborem adresów IPv4</vt:lpstr>
      <vt:lpstr>Adresy prywatne</vt:lpstr>
      <vt:lpstr>Adresy IPv6</vt:lpstr>
      <vt:lpstr>Protokoły warstwy transportowej</vt:lpstr>
      <vt:lpstr>Port</vt:lpstr>
      <vt:lpstr>Numery dobrze znanych portów</vt:lpstr>
      <vt:lpstr>Definicja gniazda</vt:lpstr>
      <vt:lpstr>UDP (User Datagram Protocol )</vt:lpstr>
      <vt:lpstr>Protokół UDP – format segmentu</vt:lpstr>
      <vt:lpstr>Protokół TCP (Transmission Control Protocol )</vt:lpstr>
      <vt:lpstr>Protokół TCP: format segmentu</vt:lpstr>
      <vt:lpstr>UDP vs. TCP</vt:lpstr>
      <vt:lpstr>DNS (Domain Name System)</vt:lpstr>
      <vt:lpstr>DNS – hierarchia domen</vt:lpstr>
      <vt:lpstr>Serwery DNS</vt:lpstr>
      <vt:lpstr>Konfiguracja DNS w Windows</vt:lpstr>
      <vt:lpstr>Przepływ danych przez urządzenia sieciowe</vt:lpstr>
      <vt:lpstr>Tablica routingu - przykład</vt:lpstr>
      <vt:lpstr>Usługi sieciowe</vt:lpstr>
      <vt:lpstr>Ochrona danych w sieci</vt:lpstr>
    </vt:vector>
  </TitlesOfParts>
  <Company>KIA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Sieci komputerowe</dc:title>
  <dc:creator>KIA</dc:creator>
  <cp:lastModifiedBy>KIA</cp:lastModifiedBy>
  <cp:revision>119</cp:revision>
  <dcterms:created xsi:type="dcterms:W3CDTF">2008-11-22T22:46:33Z</dcterms:created>
  <dcterms:modified xsi:type="dcterms:W3CDTF">2011-10-15T07:32:04Z</dcterms:modified>
</cp:coreProperties>
</file>