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6" r:id="rId2"/>
    <p:sldId id="355" r:id="rId3"/>
    <p:sldId id="362" r:id="rId4"/>
    <p:sldId id="3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368" r:id="rId13"/>
    <p:sldId id="369" r:id="rId14"/>
    <p:sldId id="267" r:id="rId15"/>
    <p:sldId id="268" r:id="rId16"/>
    <p:sldId id="269" r:id="rId17"/>
    <p:sldId id="270" r:id="rId18"/>
    <p:sldId id="357" r:id="rId19"/>
    <p:sldId id="271" r:id="rId20"/>
    <p:sldId id="272" r:id="rId21"/>
    <p:sldId id="277" r:id="rId22"/>
    <p:sldId id="278" r:id="rId23"/>
    <p:sldId id="281" r:id="rId24"/>
    <p:sldId id="282" r:id="rId25"/>
    <p:sldId id="283" r:id="rId26"/>
    <p:sldId id="287" r:id="rId27"/>
    <p:sldId id="358" r:id="rId28"/>
    <p:sldId id="291" r:id="rId29"/>
    <p:sldId id="292" r:id="rId30"/>
    <p:sldId id="294" r:id="rId31"/>
    <p:sldId id="293" r:id="rId32"/>
    <p:sldId id="295" r:id="rId33"/>
    <p:sldId id="298" r:id="rId34"/>
    <p:sldId id="299" r:id="rId35"/>
    <p:sldId id="300" r:id="rId36"/>
    <p:sldId id="301" r:id="rId37"/>
    <p:sldId id="303" r:id="rId38"/>
    <p:sldId id="304" r:id="rId39"/>
    <p:sldId id="305" r:id="rId40"/>
    <p:sldId id="306" r:id="rId41"/>
    <p:sldId id="307" r:id="rId42"/>
    <p:sldId id="308" r:id="rId43"/>
    <p:sldId id="359" r:id="rId44"/>
    <p:sldId id="321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2" r:id="rId58"/>
    <p:sldId id="323" r:id="rId59"/>
    <p:sldId id="360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61" r:id="rId71"/>
    <p:sldId id="335" r:id="rId72"/>
    <p:sldId id="336" r:id="rId73"/>
    <p:sldId id="337" r:id="rId74"/>
    <p:sldId id="338" r:id="rId75"/>
    <p:sldId id="339" r:id="rId76"/>
    <p:sldId id="340" r:id="rId77"/>
    <p:sldId id="341" r:id="rId78"/>
    <p:sldId id="342" r:id="rId79"/>
    <p:sldId id="343" r:id="rId80"/>
    <p:sldId id="344" r:id="rId81"/>
    <p:sldId id="345" r:id="rId82"/>
    <p:sldId id="346" r:id="rId83"/>
    <p:sldId id="347" r:id="rId84"/>
    <p:sldId id="348" r:id="rId85"/>
    <p:sldId id="349" r:id="rId86"/>
    <p:sldId id="363" r:id="rId87"/>
    <p:sldId id="370" r:id="rId88"/>
    <p:sldId id="371" r:id="rId89"/>
    <p:sldId id="372" r:id="rId90"/>
    <p:sldId id="373" r:id="rId91"/>
    <p:sldId id="375" r:id="rId92"/>
    <p:sldId id="376" r:id="rId93"/>
    <p:sldId id="377" r:id="rId94"/>
    <p:sldId id="378" r:id="rId95"/>
    <p:sldId id="379" r:id="rId96"/>
    <p:sldId id="366" r:id="rId97"/>
    <p:sldId id="380" r:id="rId98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660"/>
  </p:normalViewPr>
  <p:slideViewPr>
    <p:cSldViewPr>
      <p:cViewPr>
        <p:scale>
          <a:sx n="70" d="100"/>
          <a:sy n="70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Kliknij, aby edytować style wzorca tekstu</a:t>
            </a:r>
          </a:p>
          <a:p>
            <a:pPr lvl="1"/>
            <a:r>
              <a:rPr lang="en-GB" noProof="0" smtClean="0"/>
              <a:t>Drugi poziom</a:t>
            </a:r>
          </a:p>
          <a:p>
            <a:pPr lvl="2"/>
            <a:r>
              <a:rPr lang="en-GB" noProof="0" smtClean="0"/>
              <a:t>Trzeci poziom</a:t>
            </a:r>
          </a:p>
          <a:p>
            <a:pPr lvl="3"/>
            <a:r>
              <a:rPr lang="en-GB" noProof="0" smtClean="0"/>
              <a:t>Czwarty poziom</a:t>
            </a:r>
          </a:p>
          <a:p>
            <a:pPr lvl="4"/>
            <a:r>
              <a:rPr lang="en-GB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8F9A93F6-AD13-43D2-806E-D6C62DDD87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91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817A-3C0A-49EA-B49B-E3915A31B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2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92C81-7B6B-436E-818D-5CD8EBEA48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75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26837-BF72-4240-81B3-7B2F7229C2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224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BB41-B19C-4373-BF3C-2A05781A95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28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809F9-96BF-4753-B455-81425640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57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48EC-6609-4CCC-BE1B-1D2D3DFBA1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86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7B9EB-8581-445D-87A2-97C2896105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5A8D-8A95-473C-81F7-8B77A91F51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6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A4D4B-FA31-43EB-8682-52A9E5A625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9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8E14D-40B5-4180-8E3F-D51F9E4EF5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1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37100-D8B2-4935-B688-C4D3DC376E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2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54A8A-5589-4AB1-BE52-9E16DAB4C9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6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580D962-AD19-468C-8659-2F65C904E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azniak.mimuw.edu.pl/" TargetMode="External"/><Relationship Id="rId2" Type="http://schemas.openxmlformats.org/officeDocument/2006/relationships/hyperlink" Target="mailto:ssamolej@prz-rzeszow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487167-086E-4E9F-9415-B1E2F521A69D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Systemy Operacyjne</a:t>
            </a:r>
            <a:endParaRPr lang="en-GB" b="1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45313" cy="2638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Dr in</a:t>
            </a:r>
            <a:r>
              <a:rPr lang="pl-PL" sz="2400" smtClean="0"/>
              <a:t>ż</a:t>
            </a:r>
            <a:r>
              <a:rPr lang="en-GB" sz="2400" smtClean="0"/>
              <a:t>. Sławomir Samolej</a:t>
            </a:r>
            <a:endParaRPr lang="pl-PL" sz="2400" smtClean="0"/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email: </a:t>
            </a:r>
            <a:r>
              <a:rPr lang="en-GB" sz="2400" smtClean="0">
                <a:hlinkClick r:id="rId2"/>
              </a:rPr>
              <a:t>ssamolej@prz-rzeszow.pl</a:t>
            </a:r>
            <a:endParaRPr lang="pl-PL" sz="2400" smtClean="0"/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WWW</a:t>
            </a:r>
            <a:r>
              <a:rPr lang="en-GB" sz="2400" smtClean="0"/>
              <a:t>: ssamolej.prz-rzeszow.pl</a:t>
            </a:r>
            <a:endParaRPr lang="pl-PL" sz="2400" smtClean="0"/>
          </a:p>
          <a:p>
            <a:pPr eaLnBrk="1" hangingPunct="1">
              <a:lnSpc>
                <a:spcPct val="80000"/>
              </a:lnSpc>
            </a:pPr>
            <a:endParaRPr lang="pl-PL" sz="2400" smtClean="0"/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Slajdy zostały przygotowane </a:t>
            </a:r>
            <a:br>
              <a:rPr lang="pl-PL" sz="2400" smtClean="0"/>
            </a:br>
            <a:r>
              <a:rPr lang="pl-PL" sz="2400" smtClean="0"/>
              <a:t>na podstawie materiałów opublikowanych na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(</a:t>
            </a:r>
            <a:r>
              <a:rPr lang="en-GB" sz="2400" smtClean="0">
                <a:hlinkClick r:id="rId3" tooltip="http://wazniak.mimuw.edu.pl/"/>
              </a:rPr>
              <a:t>http://wazniak.mimuw.edu.pl/</a:t>
            </a:r>
            <a:r>
              <a:rPr lang="pl-PL" sz="2400" smtClean="0"/>
              <a:t>)</a:t>
            </a:r>
            <a:r>
              <a:rPr lang="en-GB" sz="2400" smtClean="0"/>
              <a:t> </a:t>
            </a:r>
            <a:r>
              <a:rPr lang="pl-PL" sz="2400" smtClean="0"/>
              <a:t> 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F38570-9753-4F87-86E6-E18BC419320D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Zasoby zarządzane przez SO (1)</a:t>
            </a:r>
            <a:endParaRPr lang="en-GB" sz="4000" b="1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Procesor </a:t>
            </a:r>
            <a:endParaRPr lang="pl-PL" smtClean="0"/>
          </a:p>
          <a:p>
            <a:pPr lvl="1" eaLnBrk="1" hangingPunct="1"/>
            <a:r>
              <a:rPr lang="en-GB" smtClean="0"/>
              <a:t> przydział czasu procesora</a:t>
            </a:r>
          </a:p>
          <a:p>
            <a:pPr eaLnBrk="1" hangingPunct="1"/>
            <a:r>
              <a:rPr lang="en-GB" smtClean="0"/>
              <a:t>Pamięć</a:t>
            </a:r>
            <a:endParaRPr lang="pl-PL" smtClean="0"/>
          </a:p>
          <a:p>
            <a:pPr lvl="1" eaLnBrk="1" hangingPunct="1"/>
            <a:r>
              <a:rPr lang="en-GB" smtClean="0"/>
              <a:t>alokacja przestrzeni adresowej dla procesów</a:t>
            </a:r>
            <a:endParaRPr lang="pl-PL" smtClean="0"/>
          </a:p>
          <a:p>
            <a:pPr lvl="1" eaLnBrk="1" hangingPunct="1"/>
            <a:r>
              <a:rPr lang="en-GB" smtClean="0"/>
              <a:t>ochrona i transformacja adresów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C60556-442D-4041-B009-D40783BB8508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Zasoby zarządzane przez SO (2)</a:t>
            </a:r>
            <a:endParaRPr lang="en-GB" sz="4000" b="1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Urządzenia wejścia-wyjścia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udostępnianie i sterowanie urządzeniami pamięci</a:t>
            </a:r>
            <a:r>
              <a:rPr lang="pl-PL" smtClean="0"/>
              <a:t> </a:t>
            </a:r>
            <a:r>
              <a:rPr lang="en-GB" smtClean="0"/>
              <a:t>masowej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alokacja przestrzeni dyskowej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udostępnianie i sterownie drukarkami, skanerami itp.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Informacja (system plików)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organizacja i udostępnianie informacji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ochrona i autoryzacja dostępu do informacji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891946-7AA1-4341-ACB5-648D807B1C4B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Klasyfikacja systemów operacyjnych ze</a:t>
            </a:r>
            <a:r>
              <a:rPr lang="pl-PL" sz="3200" b="1" smtClean="0"/>
              <a:t> </a:t>
            </a:r>
            <a:r>
              <a:rPr lang="en-GB" sz="3200" b="1" smtClean="0"/>
              <a:t>względu na</a:t>
            </a:r>
            <a:r>
              <a:rPr lang="pl-PL" sz="3200" b="1" smtClean="0"/>
              <a:t> </a:t>
            </a:r>
            <a:r>
              <a:rPr lang="en-GB" sz="3200" b="1" smtClean="0"/>
              <a:t>sposób przetwarzania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Systemy przetwarzania bezpośredniego</a:t>
            </a:r>
            <a:r>
              <a:rPr lang="en-GB" sz="2400" smtClean="0"/>
              <a:t> (ang. on-line</a:t>
            </a:r>
            <a:r>
              <a:rPr lang="pl-PL" sz="2400" smtClean="0"/>
              <a:t> </a:t>
            </a:r>
            <a:r>
              <a:rPr lang="en-GB" sz="2400" smtClean="0"/>
              <a:t>processing systems) </a:t>
            </a:r>
            <a:r>
              <a:rPr lang="pl-PL" sz="2400" smtClean="0"/>
              <a:t>- </a:t>
            </a:r>
            <a:r>
              <a:rPr lang="en-GB" sz="2400" smtClean="0"/>
              <a:t>systemy interakcyjne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występuje bezpośrednia interakcja pomiędzy</a:t>
            </a:r>
            <a:r>
              <a:rPr lang="pl-PL" sz="2000" smtClean="0"/>
              <a:t> </a:t>
            </a:r>
            <a:r>
              <a:rPr lang="en-GB" sz="2000" smtClean="0"/>
              <a:t>użytkownikiem a systemem,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wykonywanie zadania użytkownika rozpoczyna się</a:t>
            </a:r>
            <a:r>
              <a:rPr lang="pl-PL" sz="2000" smtClean="0"/>
              <a:t> </a:t>
            </a:r>
            <a:r>
              <a:rPr lang="en-GB" sz="2000" smtClean="0"/>
              <a:t>zaraz po przedłożeniu.</a:t>
            </a:r>
            <a:endParaRPr lang="pl-PL" sz="2000" smtClean="0"/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Systemy przetwarzania pośredniego</a:t>
            </a:r>
            <a:r>
              <a:rPr lang="en-GB" sz="2400" smtClean="0"/>
              <a:t> (ang. off-line</a:t>
            </a:r>
            <a:r>
              <a:rPr lang="pl-PL" sz="2400" smtClean="0"/>
              <a:t> </a:t>
            </a:r>
            <a:r>
              <a:rPr lang="en-GB" sz="2400" smtClean="0"/>
              <a:t>processing systems) — systemy wsadowe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występuje znacząca zwłoka czasowa między</a:t>
            </a:r>
            <a:r>
              <a:rPr lang="pl-PL" sz="2000" smtClean="0"/>
              <a:t> </a:t>
            </a:r>
            <a:r>
              <a:rPr lang="en-GB" sz="2000" smtClean="0"/>
              <a:t>przedłożeniem a rozpoczęciem wykonywania zadania,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niemożliwa jest ingerencja użytkownika w</a:t>
            </a:r>
            <a:r>
              <a:rPr lang="pl-PL" sz="2000" smtClean="0"/>
              <a:t> </a:t>
            </a:r>
            <a:r>
              <a:rPr lang="en-GB" sz="2000" smtClean="0"/>
              <a:t>wykonywanie zadania.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6C5888-14EA-47C6-B94C-851B9FF40683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Klasyfikacja systemów operacyjnych ze</a:t>
            </a:r>
            <a:r>
              <a:rPr lang="pl-PL" sz="2800" b="1" smtClean="0"/>
              <a:t> </a:t>
            </a:r>
            <a:r>
              <a:rPr lang="en-GB" sz="2800" b="1" smtClean="0"/>
              <a:t>względu na liczbę</a:t>
            </a:r>
            <a:r>
              <a:rPr lang="pl-PL" sz="2800" b="1" smtClean="0"/>
              <a:t> w</a:t>
            </a:r>
            <a:r>
              <a:rPr lang="en-GB" sz="2800" b="1" smtClean="0"/>
              <a:t>ykonywanych programów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pPr eaLnBrk="1" hangingPunct="1"/>
            <a:r>
              <a:rPr lang="en-GB" sz="2800" b="1" smtClean="0"/>
              <a:t>Systemy jednozadaniowe</a:t>
            </a:r>
            <a:r>
              <a:rPr lang="en-GB" sz="2800" smtClean="0"/>
              <a:t> — niedopuszczalne jest</a:t>
            </a:r>
            <a:r>
              <a:rPr lang="pl-PL" sz="2800" smtClean="0"/>
              <a:t> </a:t>
            </a:r>
            <a:r>
              <a:rPr lang="en-GB" sz="2800" smtClean="0"/>
              <a:t>rozpoczęcie wykonywania następnego zadania</a:t>
            </a:r>
            <a:r>
              <a:rPr lang="pl-PL" sz="2800" smtClean="0"/>
              <a:t> </a:t>
            </a:r>
            <a:r>
              <a:rPr lang="en-GB" sz="2800" smtClean="0"/>
              <a:t>użytkownika przed zakończeniem poprzedniego.</a:t>
            </a:r>
          </a:p>
          <a:p>
            <a:pPr eaLnBrk="1" hangingPunct="1"/>
            <a:r>
              <a:rPr lang="en-GB" sz="2800" b="1" smtClean="0"/>
              <a:t>Systemy wielozadaniowe</a:t>
            </a:r>
            <a:r>
              <a:rPr lang="en-GB" sz="2800" smtClean="0"/>
              <a:t> — dopuszczalne jest istnienie</a:t>
            </a:r>
            <a:r>
              <a:rPr lang="pl-PL" sz="2800" smtClean="0"/>
              <a:t> </a:t>
            </a:r>
            <a:r>
              <a:rPr lang="en-GB" sz="2800" smtClean="0"/>
              <a:t>jednocześnie wielu zadań (procesów), którym zgodnie z</a:t>
            </a:r>
            <a:r>
              <a:rPr lang="pl-PL" sz="2800" smtClean="0"/>
              <a:t> </a:t>
            </a:r>
            <a:r>
              <a:rPr lang="en-GB" sz="2800" smtClean="0"/>
              <a:t>pewną strategią przydzielany jest procesor.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B5AF76-4666-4436-B3EB-5B32440F7D17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Inne rodzaje systemów operacyjnych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1" dirty="0" err="1" smtClean="0"/>
              <a:t>Systemy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czasu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rzeczywistego</a:t>
            </a:r>
            <a:r>
              <a:rPr lang="en-GB" sz="2400" dirty="0" smtClean="0"/>
              <a:t> (</a:t>
            </a:r>
            <a:r>
              <a:rPr lang="en-GB" sz="2400" dirty="0" err="1" smtClean="0"/>
              <a:t>ang.</a:t>
            </a:r>
            <a:r>
              <a:rPr lang="en-GB" sz="2400" dirty="0" smtClean="0"/>
              <a:t> real-time systems)</a:t>
            </a:r>
            <a:r>
              <a:rPr lang="pl-PL" sz="2400" dirty="0" smtClean="0"/>
              <a:t> </a:t>
            </a:r>
            <a:r>
              <a:rPr lang="en-GB" sz="2400" dirty="0" smtClean="0"/>
              <a:t>— </a:t>
            </a:r>
            <a:r>
              <a:rPr lang="en-GB" sz="2400" dirty="0" err="1" smtClean="0"/>
              <a:t>zorientowane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przetwarzanie</a:t>
            </a:r>
            <a:r>
              <a:rPr lang="en-GB" sz="2400" dirty="0" smtClean="0"/>
              <a:t> z </a:t>
            </a:r>
            <a:r>
              <a:rPr lang="en-GB" sz="2400" dirty="0" err="1" smtClean="0"/>
              <a:t>uwzględnieniem</a:t>
            </a:r>
            <a:r>
              <a:rPr lang="pl-PL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</a:t>
            </a:r>
            <a:r>
              <a:rPr lang="en-GB" sz="2400" dirty="0" err="1" smtClean="0"/>
              <a:t>zakończenie</a:t>
            </a:r>
            <a:r>
              <a:rPr lang="en-GB" sz="2400" dirty="0" smtClean="0"/>
              <a:t> </a:t>
            </a:r>
            <a:r>
              <a:rPr lang="en-GB" sz="2400" dirty="0" err="1" smtClean="0"/>
              <a:t>zadania</a:t>
            </a:r>
            <a:r>
              <a:rPr lang="en-GB" sz="2400" dirty="0" smtClean="0"/>
              <a:t>, </a:t>
            </a:r>
            <a:r>
              <a:rPr lang="en-GB" sz="2400" dirty="0" err="1" smtClean="0"/>
              <a:t>tzw</a:t>
            </a:r>
            <a:r>
              <a:rPr lang="en-GB" sz="2400" dirty="0" smtClean="0"/>
              <a:t>. </a:t>
            </a:r>
            <a:r>
              <a:rPr lang="en-GB" sz="2400" dirty="0" err="1" smtClean="0"/>
              <a:t>linii</a:t>
            </a:r>
            <a:r>
              <a:rPr lang="en-GB" sz="2400" dirty="0" smtClean="0"/>
              <a:t> </a:t>
            </a:r>
            <a:r>
              <a:rPr lang="en-GB" sz="2400" dirty="0" err="1" smtClean="0"/>
              <a:t>krytycznej</a:t>
            </a:r>
            <a:r>
              <a:rPr lang="en-GB" sz="2400" dirty="0" smtClean="0"/>
              <a:t> (</a:t>
            </a:r>
            <a:r>
              <a:rPr lang="en-GB" sz="2400" dirty="0" err="1" smtClean="0"/>
              <a:t>ang.</a:t>
            </a:r>
            <a:r>
              <a:rPr lang="pl-PL" sz="2400" dirty="0" smtClean="0"/>
              <a:t> </a:t>
            </a:r>
            <a:r>
              <a:rPr lang="en-GB" sz="2400" dirty="0" smtClean="0"/>
              <a:t>deadline)</a:t>
            </a:r>
            <a:r>
              <a:rPr lang="pl-PL" sz="2400" dirty="0" smtClean="0"/>
              <a:t>, np. </a:t>
            </a:r>
            <a:r>
              <a:rPr lang="pl-PL" sz="2400" dirty="0" err="1" smtClean="0"/>
              <a:t>VxWorks</a:t>
            </a:r>
            <a:r>
              <a:rPr lang="pl-PL" sz="2400" dirty="0" smtClean="0"/>
              <a:t>, QNX, Windows CE, RT Linux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dirty="0" err="1" smtClean="0"/>
              <a:t>Systemy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sieciowe</a:t>
            </a:r>
            <a:r>
              <a:rPr lang="en-GB" sz="2400" b="1" dirty="0" smtClean="0"/>
              <a:t> i </a:t>
            </a:r>
            <a:r>
              <a:rPr lang="en-GB" sz="2400" b="1" dirty="0" err="1" smtClean="0"/>
              <a:t>rozproszone</a:t>
            </a:r>
            <a:r>
              <a:rPr lang="en-GB" sz="2400" dirty="0" smtClean="0"/>
              <a:t> (</a:t>
            </a:r>
            <a:r>
              <a:rPr lang="en-GB" sz="2400" dirty="0" err="1" smtClean="0"/>
              <a:t>ang.</a:t>
            </a:r>
            <a:r>
              <a:rPr lang="en-GB" sz="2400" dirty="0" smtClean="0"/>
              <a:t> network and</a:t>
            </a:r>
            <a:r>
              <a:rPr lang="pl-PL" sz="2400" dirty="0" smtClean="0"/>
              <a:t> </a:t>
            </a:r>
            <a:r>
              <a:rPr lang="en-GB" sz="2400" dirty="0" smtClean="0"/>
              <a:t>distributed systems) — </a:t>
            </a:r>
            <a:r>
              <a:rPr lang="en-GB" sz="2400" dirty="0" err="1" smtClean="0"/>
              <a:t>umożliwiają</a:t>
            </a:r>
            <a:r>
              <a:rPr lang="en-GB" sz="2400" dirty="0" smtClean="0"/>
              <a:t> </a:t>
            </a:r>
            <a:r>
              <a:rPr lang="en-GB" sz="2400" dirty="0" err="1" smtClean="0"/>
              <a:t>zarządzanie</a:t>
            </a:r>
            <a:r>
              <a:rPr lang="en-GB" sz="2400" dirty="0" smtClean="0"/>
              <a:t> </a:t>
            </a:r>
            <a:r>
              <a:rPr lang="en-GB" sz="2400" dirty="0" err="1" smtClean="0"/>
              <a:t>zbiorem</a:t>
            </a:r>
            <a:r>
              <a:rPr lang="pl-PL" sz="2400" dirty="0" smtClean="0"/>
              <a:t> </a:t>
            </a:r>
            <a:r>
              <a:rPr lang="en-GB" sz="2400" dirty="0" err="1" smtClean="0"/>
              <a:t>rozproszonych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jednostek</a:t>
            </a:r>
            <a:r>
              <a:rPr lang="en-GB" sz="2400" dirty="0" smtClean="0"/>
              <a:t> </a:t>
            </a:r>
            <a:r>
              <a:rPr lang="en-GB" sz="2400" dirty="0" err="1" smtClean="0"/>
              <a:t>przetwarzających</a:t>
            </a:r>
            <a:r>
              <a:rPr lang="en-GB" sz="2400" dirty="0" smtClean="0"/>
              <a:t>, </a:t>
            </a:r>
            <a:r>
              <a:rPr lang="en-GB" sz="2400" dirty="0" err="1" smtClean="0"/>
              <a:t>czyli</a:t>
            </a:r>
            <a:r>
              <a:rPr lang="pl-PL" sz="2400" dirty="0" smtClean="0"/>
              <a:t> </a:t>
            </a:r>
            <a:r>
              <a:rPr lang="en-GB" sz="2400" dirty="0" err="1" smtClean="0"/>
              <a:t>zbiorem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jednostek</a:t>
            </a:r>
            <a:r>
              <a:rPr lang="en-GB" sz="2400" dirty="0" smtClean="0"/>
              <a:t> (</a:t>
            </a:r>
            <a:r>
              <a:rPr lang="en-GB" sz="2400" dirty="0" err="1" smtClean="0"/>
              <a:t>komputerów</a:t>
            </a:r>
            <a:r>
              <a:rPr lang="en-GB" sz="2400" dirty="0" smtClean="0"/>
              <a:t>), </a:t>
            </a:r>
            <a:r>
              <a:rPr lang="en-GB" sz="2400" dirty="0" err="1" smtClean="0"/>
              <a:t>które</a:t>
            </a:r>
            <a:r>
              <a:rPr lang="en-GB" sz="2400" dirty="0" smtClean="0"/>
              <a:t> </a:t>
            </a:r>
            <a:r>
              <a:rPr lang="en-GB" sz="2400" dirty="0" err="1" smtClean="0"/>
              <a:t>są</a:t>
            </a:r>
            <a:r>
              <a:rPr lang="en-GB" sz="2400" dirty="0" smtClean="0"/>
              <a:t> </a:t>
            </a:r>
            <a:r>
              <a:rPr lang="en-GB" sz="2400" dirty="0" err="1" smtClean="0"/>
              <a:t>zintegrowane</a:t>
            </a:r>
            <a:r>
              <a:rPr lang="pl-PL" sz="2400" dirty="0" smtClean="0"/>
              <a:t> </a:t>
            </a:r>
            <a:r>
              <a:rPr lang="en-GB" sz="2400" dirty="0" err="1" smtClean="0"/>
              <a:t>siecią</a:t>
            </a:r>
            <a:r>
              <a:rPr lang="en-GB" sz="2400" dirty="0" smtClean="0"/>
              <a:t> </a:t>
            </a:r>
            <a:r>
              <a:rPr lang="en-GB" sz="2400" dirty="0" err="1" smtClean="0"/>
              <a:t>komputerową</a:t>
            </a:r>
            <a:r>
              <a:rPr lang="en-GB" sz="2400" dirty="0" smtClean="0"/>
              <a:t> i </a:t>
            </a:r>
            <a:r>
              <a:rPr lang="en-GB" sz="2400" dirty="0" err="1" smtClean="0"/>
              <a:t>nie</a:t>
            </a:r>
            <a:r>
              <a:rPr lang="en-GB" sz="2400" dirty="0" smtClean="0"/>
              <a:t> </a:t>
            </a:r>
            <a:r>
              <a:rPr lang="en-GB" sz="2400" dirty="0" err="1" smtClean="0"/>
              <a:t>współdzielą</a:t>
            </a:r>
            <a:r>
              <a:rPr lang="en-GB" sz="2400" dirty="0" smtClean="0"/>
              <a:t> </a:t>
            </a:r>
            <a:r>
              <a:rPr lang="en-GB" sz="2400" dirty="0" err="1" smtClean="0"/>
              <a:t>fizycznie</a:t>
            </a:r>
            <a:r>
              <a:rPr lang="en-GB" sz="2400" dirty="0" smtClean="0"/>
              <a:t> </a:t>
            </a:r>
            <a:r>
              <a:rPr lang="en-GB" sz="2400" dirty="0" err="1" smtClean="0"/>
              <a:t>zasobów</a:t>
            </a:r>
            <a:r>
              <a:rPr lang="pl-PL" sz="2400" dirty="0" smtClean="0"/>
              <a:t>, np. Windows, </a:t>
            </a:r>
            <a:r>
              <a:rPr lang="pl-PL" sz="2400" dirty="0" err="1" smtClean="0"/>
              <a:t>Novel</a:t>
            </a:r>
            <a:r>
              <a:rPr lang="pl-PL" sz="2400" dirty="0" smtClean="0"/>
              <a:t> Netware, Linux, Unix 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dirty="0" err="1" smtClean="0"/>
              <a:t>Systemy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operacyjne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komputerów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naręcznych</a:t>
            </a:r>
            <a:r>
              <a:rPr lang="en-GB" sz="2400" dirty="0" smtClean="0"/>
              <a:t> —</a:t>
            </a:r>
            <a:r>
              <a:rPr lang="pl-PL" sz="2400" dirty="0" smtClean="0"/>
              <a:t> </a:t>
            </a:r>
            <a:r>
              <a:rPr lang="en-GB" sz="2400" dirty="0" err="1" smtClean="0"/>
              <a:t>tworzone</a:t>
            </a:r>
            <a:r>
              <a:rPr lang="en-GB" sz="2400" dirty="0" smtClean="0"/>
              <a:t> </a:t>
            </a:r>
            <a:r>
              <a:rPr lang="en-GB" sz="2400" dirty="0" err="1" smtClean="0"/>
              <a:t>dla</a:t>
            </a:r>
            <a:r>
              <a:rPr lang="en-GB" sz="2400" dirty="0" smtClean="0"/>
              <a:t> </a:t>
            </a:r>
            <a:r>
              <a:rPr lang="en-GB" sz="2400" dirty="0" err="1" smtClean="0"/>
              <a:t>rozwiązań</a:t>
            </a:r>
            <a:r>
              <a:rPr lang="en-GB" sz="2400" dirty="0" smtClean="0"/>
              <a:t> </a:t>
            </a:r>
            <a:r>
              <a:rPr lang="en-GB" sz="2400" dirty="0" err="1" smtClean="0"/>
              <a:t>typu</a:t>
            </a:r>
            <a:r>
              <a:rPr lang="en-GB" sz="2400" dirty="0" smtClean="0"/>
              <a:t> PDA, </a:t>
            </a:r>
            <a:r>
              <a:rPr lang="en-GB" sz="2400" dirty="0" err="1" smtClean="0"/>
              <a:t>czy</a:t>
            </a:r>
            <a:r>
              <a:rPr lang="en-GB" sz="2400" dirty="0" smtClean="0"/>
              <a:t> </a:t>
            </a:r>
            <a:r>
              <a:rPr lang="en-GB" sz="2400" dirty="0" err="1" smtClean="0"/>
              <a:t>telefonów</a:t>
            </a:r>
            <a:r>
              <a:rPr lang="pl-PL" sz="2400" dirty="0" smtClean="0"/>
              <a:t> </a:t>
            </a:r>
            <a:r>
              <a:rPr lang="en-GB" sz="2400" dirty="0" err="1" smtClean="0"/>
              <a:t>komórkowych</a:t>
            </a:r>
            <a:r>
              <a:rPr lang="en-GB" sz="2400" dirty="0" smtClean="0"/>
              <a:t>, </a:t>
            </a:r>
            <a:r>
              <a:rPr lang="en-GB" sz="2400" dirty="0" err="1" smtClean="0"/>
              <a:t>podlegają</a:t>
            </a:r>
            <a:r>
              <a:rPr lang="en-GB" sz="2400" dirty="0" smtClean="0"/>
              <a:t> </a:t>
            </a:r>
            <a:r>
              <a:rPr lang="en-GB" sz="2400" dirty="0" err="1" smtClean="0"/>
              <a:t>istotnym</a:t>
            </a:r>
            <a:r>
              <a:rPr lang="en-GB" sz="2400" dirty="0" smtClean="0"/>
              <a:t> </a:t>
            </a:r>
            <a:r>
              <a:rPr lang="pl-PL" sz="2400" dirty="0" smtClean="0"/>
              <a:t>o</a:t>
            </a:r>
            <a:r>
              <a:rPr lang="en-GB" sz="2400" dirty="0" err="1" smtClean="0"/>
              <a:t>graniczeniom</a:t>
            </a:r>
            <a:r>
              <a:rPr lang="pl-PL" sz="2400" dirty="0" smtClean="0"/>
              <a:t> </a:t>
            </a:r>
            <a:r>
              <a:rPr lang="en-GB" sz="2400" dirty="0" err="1" smtClean="0"/>
              <a:t>zasobowym</a:t>
            </a:r>
            <a:r>
              <a:rPr lang="pl-PL" sz="2400" dirty="0" smtClean="0"/>
              <a:t>, np. </a:t>
            </a:r>
            <a:r>
              <a:rPr lang="pl-PL" sz="2400" dirty="0" err="1" smtClean="0"/>
              <a:t>Symbian</a:t>
            </a:r>
            <a:r>
              <a:rPr lang="pl-PL" sz="2400" dirty="0" smtClean="0"/>
              <a:t>, Windows Mobile, Brew, </a:t>
            </a:r>
            <a:r>
              <a:rPr lang="en-US" sz="2400" dirty="0" smtClean="0"/>
              <a:t>OS X iPhone</a:t>
            </a:r>
            <a:r>
              <a:rPr lang="pl-PL" sz="2400" dirty="0" smtClean="0"/>
              <a:t>, Android, Linux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868CA5-0E7D-4188-BAB5-8A1577971103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Cykl rozkazowy (1)</a:t>
            </a:r>
            <a:endParaRPr lang="en-GB" b="1" smtClean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403350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wystaw.</a:t>
            </a:r>
          </a:p>
          <a:p>
            <a:pPr algn="ctr"/>
            <a:r>
              <a:rPr lang="en-GB"/>
              <a:t>adr. kodu</a:t>
            </a:r>
          </a:p>
          <a:p>
            <a:pPr algn="ctr"/>
            <a:r>
              <a:rPr lang="en-GB"/>
              <a:t>rozkazu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68313" y="2278063"/>
            <a:ext cx="45878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pamięć</a:t>
            </a:r>
            <a:endParaRPr lang="en-GB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5288" y="3646488"/>
            <a:ext cx="45878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CPU</a:t>
            </a:r>
            <a:endParaRPr lang="en-GB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403350" y="20621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pobranie</a:t>
            </a:r>
          </a:p>
          <a:p>
            <a:pPr algn="ctr"/>
            <a:r>
              <a:rPr lang="en-GB"/>
              <a:t>kodu</a:t>
            </a:r>
          </a:p>
          <a:p>
            <a:pPr algn="ctr"/>
            <a:r>
              <a:rPr lang="en-GB"/>
              <a:t>rozkazu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3708400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dekodowanie</a:t>
            </a:r>
          </a:p>
          <a:p>
            <a:pPr algn="ctr"/>
            <a:r>
              <a:rPr lang="en-GB"/>
              <a:t>operacji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156325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wystaw.</a:t>
            </a:r>
          </a:p>
          <a:p>
            <a:pPr algn="ctr"/>
            <a:r>
              <a:rPr lang="en-GB"/>
              <a:t>adresu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156325" y="2060575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pobranie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6395" name="AutoShape 11"/>
          <p:cNvSpPr>
            <a:spLocks/>
          </p:cNvSpPr>
          <p:nvPr/>
        </p:nvSpPr>
        <p:spPr bwMode="auto">
          <a:xfrm>
            <a:off x="755650" y="1989138"/>
            <a:ext cx="360363" cy="1296987"/>
          </a:xfrm>
          <a:prstGeom prst="rightBrace">
            <a:avLst>
              <a:gd name="adj1" fmla="val 299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396" name="AutoShape 12"/>
          <p:cNvSpPr>
            <a:spLocks/>
          </p:cNvSpPr>
          <p:nvPr/>
        </p:nvSpPr>
        <p:spPr bwMode="auto">
          <a:xfrm>
            <a:off x="755650" y="3357563"/>
            <a:ext cx="360363" cy="1296987"/>
          </a:xfrm>
          <a:prstGeom prst="rightBrace">
            <a:avLst>
              <a:gd name="adj1" fmla="val 299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397" name="AutoShape 13"/>
          <p:cNvSpPr>
            <a:spLocks/>
          </p:cNvSpPr>
          <p:nvPr/>
        </p:nvSpPr>
        <p:spPr bwMode="auto">
          <a:xfrm rot="-5400000">
            <a:off x="3024981" y="2888457"/>
            <a:ext cx="574675" cy="3960812"/>
          </a:xfrm>
          <a:prstGeom prst="leftBrace">
            <a:avLst>
              <a:gd name="adj1" fmla="val 57436"/>
              <a:gd name="adj2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042988" y="5084763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pobrania</a:t>
            </a:r>
          </a:p>
          <a:p>
            <a:pPr eaLnBrk="1" hangingPunct="1"/>
            <a:r>
              <a:rPr lang="en-GB"/>
              <a:t>rozkazu</a:t>
            </a:r>
          </a:p>
        </p:txBody>
      </p:sp>
      <p:sp>
        <p:nvSpPr>
          <p:cNvPr id="16399" name="AutoShape 15"/>
          <p:cNvSpPr>
            <a:spLocks/>
          </p:cNvSpPr>
          <p:nvPr/>
        </p:nvSpPr>
        <p:spPr bwMode="auto">
          <a:xfrm rot="-5400000">
            <a:off x="6624637" y="3608388"/>
            <a:ext cx="574675" cy="2520950"/>
          </a:xfrm>
          <a:prstGeom prst="leftBrace">
            <a:avLst>
              <a:gd name="adj1" fmla="val 36556"/>
              <a:gd name="adj2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437188" y="5157788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pobrania</a:t>
            </a:r>
          </a:p>
          <a:p>
            <a:pPr eaLnBrk="1" hangingPunct="1"/>
            <a:r>
              <a:rPr lang="en-GB"/>
              <a:t>argumentów</a:t>
            </a:r>
          </a:p>
        </p:txBody>
      </p:sp>
      <p:cxnSp>
        <p:nvCxnSpPr>
          <p:cNvPr id="16401" name="AutoShape 17"/>
          <p:cNvCxnSpPr>
            <a:cxnSpLocks noChangeShapeType="1"/>
            <a:stCxn id="16388" idx="0"/>
            <a:endCxn id="16391" idx="4"/>
          </p:cNvCxnSpPr>
          <p:nvPr/>
        </p:nvCxnSpPr>
        <p:spPr bwMode="auto">
          <a:xfrm flipV="1">
            <a:off x="2195513" y="2998788"/>
            <a:ext cx="0" cy="574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2" name="AutoShape 18"/>
          <p:cNvCxnSpPr>
            <a:cxnSpLocks noChangeShapeType="1"/>
            <a:stCxn id="16391" idx="5"/>
            <a:endCxn id="16392" idx="1"/>
          </p:cNvCxnSpPr>
          <p:nvPr/>
        </p:nvCxnSpPr>
        <p:spPr bwMode="auto">
          <a:xfrm>
            <a:off x="2755900" y="2862263"/>
            <a:ext cx="1184275" cy="847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3" name="AutoShape 19"/>
          <p:cNvCxnSpPr>
            <a:cxnSpLocks noChangeShapeType="1"/>
            <a:stCxn id="16392" idx="6"/>
            <a:endCxn id="16393" idx="2"/>
          </p:cNvCxnSpPr>
          <p:nvPr/>
        </p:nvCxnSpPr>
        <p:spPr bwMode="auto">
          <a:xfrm>
            <a:off x="5292725" y="4041775"/>
            <a:ext cx="863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4" name="AutoShape 23"/>
          <p:cNvCxnSpPr>
            <a:cxnSpLocks noChangeShapeType="1"/>
            <a:stCxn id="16394" idx="5"/>
            <a:endCxn id="16393" idx="6"/>
          </p:cNvCxnSpPr>
          <p:nvPr/>
        </p:nvCxnSpPr>
        <p:spPr bwMode="auto">
          <a:xfrm rot="16200000" flipH="1">
            <a:off x="7034213" y="3335337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5" name="AutoShape 24"/>
          <p:cNvCxnSpPr>
            <a:cxnSpLocks noChangeShapeType="1"/>
            <a:stCxn id="16393" idx="1"/>
            <a:endCxn id="16394" idx="2"/>
          </p:cNvCxnSpPr>
          <p:nvPr/>
        </p:nvCxnSpPr>
        <p:spPr bwMode="auto">
          <a:xfrm rot="5400000" flipH="1">
            <a:off x="5681663" y="3003550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6" name="Line 25"/>
          <p:cNvSpPr>
            <a:spLocks noChangeShapeType="1"/>
          </p:cNvSpPr>
          <p:nvPr/>
        </p:nvSpPr>
        <p:spPr bwMode="auto">
          <a:xfrm>
            <a:off x="3276600" y="6308725"/>
            <a:ext cx="54721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6407" name="AutoShape 27"/>
          <p:cNvCxnSpPr>
            <a:cxnSpLocks noChangeShapeType="1"/>
            <a:endCxn id="16388" idx="4"/>
          </p:cNvCxnSpPr>
          <p:nvPr/>
        </p:nvCxnSpPr>
        <p:spPr bwMode="auto">
          <a:xfrm flipH="1" flipV="1">
            <a:off x="2195513" y="4510088"/>
            <a:ext cx="1081087" cy="17986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8" name="AutoShape 30"/>
          <p:cNvCxnSpPr>
            <a:cxnSpLocks noChangeShapeType="1"/>
            <a:endCxn id="16392" idx="4"/>
          </p:cNvCxnSpPr>
          <p:nvPr/>
        </p:nvCxnSpPr>
        <p:spPr bwMode="auto">
          <a:xfrm flipH="1" flipV="1">
            <a:off x="4500563" y="4510088"/>
            <a:ext cx="1081087" cy="17970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9" name="AutoShape 31"/>
          <p:cNvCxnSpPr>
            <a:cxnSpLocks noChangeShapeType="1"/>
          </p:cNvCxnSpPr>
          <p:nvPr/>
        </p:nvCxnSpPr>
        <p:spPr bwMode="auto">
          <a:xfrm flipH="1" flipV="1">
            <a:off x="7164388" y="4508500"/>
            <a:ext cx="1081087" cy="17970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10" name="Text Box 32"/>
          <p:cNvSpPr txBox="1">
            <a:spLocks noChangeArrowheads="1"/>
          </p:cNvSpPr>
          <p:nvPr/>
        </p:nvSpPr>
        <p:spPr bwMode="auto">
          <a:xfrm>
            <a:off x="3203575" y="5661025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następny rozkaz</a:t>
            </a:r>
            <a:endParaRPr lang="en-GB"/>
          </a:p>
        </p:txBody>
      </p:sp>
      <p:sp>
        <p:nvSpPr>
          <p:cNvPr id="16411" name="Text Box 33"/>
          <p:cNvSpPr txBox="1">
            <a:spLocks noChangeArrowheads="1"/>
          </p:cNvSpPr>
          <p:nvPr/>
        </p:nvSpPr>
        <p:spPr bwMode="auto">
          <a:xfrm>
            <a:off x="7991475" y="537368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łańcuch</a:t>
            </a:r>
            <a:endParaRPr lang="en-GB"/>
          </a:p>
        </p:txBody>
      </p:sp>
      <p:sp>
        <p:nvSpPr>
          <p:cNvPr id="16412" name="AutoShape 34"/>
          <p:cNvSpPr>
            <a:spLocks noChangeArrowheads="1"/>
          </p:cNvSpPr>
          <p:nvPr/>
        </p:nvSpPr>
        <p:spPr bwMode="auto">
          <a:xfrm>
            <a:off x="8567738" y="5805488"/>
            <a:ext cx="468312" cy="360362"/>
          </a:xfrm>
          <a:custGeom>
            <a:avLst/>
            <a:gdLst>
              <a:gd name="T0" fmla="*/ 5076285 w 21600"/>
              <a:gd name="T1" fmla="*/ 0 h 21600"/>
              <a:gd name="T2" fmla="*/ 1269191 w 21600"/>
              <a:gd name="T3" fmla="*/ 3006036 h 21600"/>
              <a:gd name="T4" fmla="*/ 5076285 w 21600"/>
              <a:gd name="T5" fmla="*/ 1503027 h 21600"/>
              <a:gd name="T6" fmla="*/ 11422715 w 21600"/>
              <a:gd name="T7" fmla="*/ 3006036 h 21600"/>
              <a:gd name="T8" fmla="*/ 8884334 w 21600"/>
              <a:gd name="T9" fmla="*/ 4509063 h 21600"/>
              <a:gd name="T10" fmla="*/ 6345953 w 21600"/>
              <a:gd name="T11" fmla="*/ 300603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16413" name="AutoShape 35"/>
          <p:cNvCxnSpPr>
            <a:cxnSpLocks noChangeShapeType="1"/>
            <a:stCxn id="16394" idx="6"/>
          </p:cNvCxnSpPr>
          <p:nvPr/>
        </p:nvCxnSpPr>
        <p:spPr bwMode="auto">
          <a:xfrm>
            <a:off x="7740650" y="2528888"/>
            <a:ext cx="1079500" cy="971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25DB60-DD10-4E96-A766-ECC399642ECD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Cykl rozkazowy (2)</a:t>
            </a:r>
            <a:endParaRPr lang="en-GB" b="1" smtClean="0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898525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wykonanie</a:t>
            </a:r>
          </a:p>
          <a:p>
            <a:pPr algn="ctr"/>
            <a:r>
              <a:rPr lang="en-GB"/>
              <a:t>operacji</a:t>
            </a:r>
          </a:p>
        </p:txBody>
      </p:sp>
      <p:sp>
        <p:nvSpPr>
          <p:cNvPr id="17413" name="Oval 7"/>
          <p:cNvSpPr>
            <a:spLocks noChangeArrowheads="1"/>
          </p:cNvSpPr>
          <p:nvPr/>
        </p:nvSpPr>
        <p:spPr bwMode="auto">
          <a:xfrm>
            <a:off x="3203575" y="2060575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zapis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7414" name="Oval 8"/>
          <p:cNvSpPr>
            <a:spLocks noChangeArrowheads="1"/>
          </p:cNvSpPr>
          <p:nvPr/>
        </p:nvSpPr>
        <p:spPr bwMode="auto">
          <a:xfrm>
            <a:off x="3203575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wystaw.</a:t>
            </a:r>
          </a:p>
          <a:p>
            <a:pPr algn="ctr"/>
            <a:r>
              <a:rPr lang="en-GB"/>
              <a:t>adresu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7415" name="Oval 9"/>
          <p:cNvSpPr>
            <a:spLocks noChangeArrowheads="1"/>
          </p:cNvSpPr>
          <p:nvPr/>
        </p:nvSpPr>
        <p:spPr bwMode="auto">
          <a:xfrm>
            <a:off x="5292725" y="3644900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sprawdz.</a:t>
            </a:r>
          </a:p>
          <a:p>
            <a:pPr algn="ctr"/>
            <a:r>
              <a:rPr lang="en-GB"/>
              <a:t>zgłoszenia</a:t>
            </a:r>
          </a:p>
          <a:p>
            <a:pPr algn="ctr"/>
            <a:r>
              <a:rPr lang="en-GB"/>
              <a:t>przerwań</a:t>
            </a:r>
          </a:p>
        </p:txBody>
      </p:sp>
      <p:sp>
        <p:nvSpPr>
          <p:cNvPr id="17416" name="Oval 10"/>
          <p:cNvSpPr>
            <a:spLocks noChangeArrowheads="1"/>
          </p:cNvSpPr>
          <p:nvPr/>
        </p:nvSpPr>
        <p:spPr bwMode="auto">
          <a:xfrm>
            <a:off x="7235825" y="3644900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przerwanie</a:t>
            </a:r>
          </a:p>
        </p:txBody>
      </p:sp>
      <p:sp>
        <p:nvSpPr>
          <p:cNvPr id="17417" name="AutoShape 13"/>
          <p:cNvSpPr>
            <a:spLocks/>
          </p:cNvSpPr>
          <p:nvPr/>
        </p:nvSpPr>
        <p:spPr bwMode="auto">
          <a:xfrm rot="-5400000">
            <a:off x="2593181" y="2888457"/>
            <a:ext cx="574675" cy="3960812"/>
          </a:xfrm>
          <a:prstGeom prst="leftBrace">
            <a:avLst>
              <a:gd name="adj1" fmla="val 57436"/>
              <a:gd name="adj2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pl-PL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250825" y="5084763"/>
            <a:ext cx="295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składowania wyniku</a:t>
            </a:r>
          </a:p>
        </p:txBody>
      </p:sp>
      <p:sp>
        <p:nvSpPr>
          <p:cNvPr id="17419" name="AutoShape 15"/>
          <p:cNvSpPr>
            <a:spLocks/>
          </p:cNvSpPr>
          <p:nvPr/>
        </p:nvSpPr>
        <p:spPr bwMode="auto">
          <a:xfrm rot="5400000">
            <a:off x="6804025" y="981075"/>
            <a:ext cx="647700" cy="3384550"/>
          </a:xfrm>
          <a:prstGeom prst="leftBrace">
            <a:avLst>
              <a:gd name="adj1" fmla="val 43546"/>
              <a:gd name="adj2" fmla="val 4899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6156325" y="1916113"/>
            <a:ext cx="2592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przerwania</a:t>
            </a:r>
          </a:p>
        </p:txBody>
      </p:sp>
      <p:cxnSp>
        <p:nvCxnSpPr>
          <p:cNvPr id="17421" name="AutoShape 17"/>
          <p:cNvCxnSpPr>
            <a:cxnSpLocks noChangeShapeType="1"/>
            <a:stCxn id="17412" idx="6"/>
            <a:endCxn id="17414" idx="2"/>
          </p:cNvCxnSpPr>
          <p:nvPr/>
        </p:nvCxnSpPr>
        <p:spPr bwMode="auto">
          <a:xfrm>
            <a:off x="2482850" y="4041775"/>
            <a:ext cx="7207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2" name="AutoShape 20"/>
          <p:cNvCxnSpPr>
            <a:cxnSpLocks noChangeShapeType="1"/>
            <a:stCxn id="17413" idx="5"/>
            <a:endCxn id="17414" idx="6"/>
          </p:cNvCxnSpPr>
          <p:nvPr/>
        </p:nvCxnSpPr>
        <p:spPr bwMode="auto">
          <a:xfrm rot="16200000" flipH="1">
            <a:off x="4081463" y="3335337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3" name="AutoShape 21"/>
          <p:cNvCxnSpPr>
            <a:cxnSpLocks noChangeShapeType="1"/>
            <a:stCxn id="17414" idx="1"/>
            <a:endCxn id="17413" idx="2"/>
          </p:cNvCxnSpPr>
          <p:nvPr/>
        </p:nvCxnSpPr>
        <p:spPr bwMode="auto">
          <a:xfrm rot="5400000" flipH="1">
            <a:off x="2728913" y="3003550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4" name="Line 22"/>
          <p:cNvSpPr>
            <a:spLocks noChangeShapeType="1"/>
          </p:cNvSpPr>
          <p:nvPr/>
        </p:nvSpPr>
        <p:spPr bwMode="auto">
          <a:xfrm>
            <a:off x="179388" y="6308725"/>
            <a:ext cx="6624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25" name="Text Box 26"/>
          <p:cNvSpPr txBox="1">
            <a:spLocks noChangeArrowheads="1"/>
          </p:cNvSpPr>
          <p:nvPr/>
        </p:nvSpPr>
        <p:spPr bwMode="auto">
          <a:xfrm>
            <a:off x="5508625" y="5229225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brak</a:t>
            </a:r>
          </a:p>
          <a:p>
            <a:pPr eaLnBrk="1" hangingPunct="1"/>
            <a:r>
              <a:rPr lang="pl-PL"/>
              <a:t>przerwań</a:t>
            </a:r>
            <a:endParaRPr lang="en-GB"/>
          </a:p>
        </p:txBody>
      </p:sp>
      <p:sp>
        <p:nvSpPr>
          <p:cNvPr id="17426" name="AutoShape 29"/>
          <p:cNvSpPr>
            <a:spLocks noChangeArrowheads="1"/>
          </p:cNvSpPr>
          <p:nvPr/>
        </p:nvSpPr>
        <p:spPr bwMode="auto">
          <a:xfrm rot="10664725">
            <a:off x="250825" y="6237288"/>
            <a:ext cx="647700" cy="404812"/>
          </a:xfrm>
          <a:custGeom>
            <a:avLst/>
            <a:gdLst>
              <a:gd name="T0" fmla="*/ 9710103 w 21600"/>
              <a:gd name="T1" fmla="*/ 0 h 21600"/>
              <a:gd name="T2" fmla="*/ 2427766 w 21600"/>
              <a:gd name="T3" fmla="*/ 3793351 h 21600"/>
              <a:gd name="T4" fmla="*/ 9710103 w 21600"/>
              <a:gd name="T5" fmla="*/ 1896675 h 21600"/>
              <a:gd name="T6" fmla="*/ 21849770 w 21600"/>
              <a:gd name="T7" fmla="*/ 3793351 h 21600"/>
              <a:gd name="T8" fmla="*/ 16994269 w 21600"/>
              <a:gd name="T9" fmla="*/ 5690026 h 21600"/>
              <a:gd name="T10" fmla="*/ 12138768 w 21600"/>
              <a:gd name="T11" fmla="*/ 379335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17427" name="AutoShape 30"/>
          <p:cNvCxnSpPr>
            <a:cxnSpLocks noChangeShapeType="1"/>
            <a:endCxn id="17412" idx="1"/>
          </p:cNvCxnSpPr>
          <p:nvPr/>
        </p:nvCxnSpPr>
        <p:spPr bwMode="auto">
          <a:xfrm>
            <a:off x="539750" y="3068638"/>
            <a:ext cx="590550" cy="6413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8" name="AutoShape 31"/>
          <p:cNvCxnSpPr>
            <a:cxnSpLocks noChangeShapeType="1"/>
            <a:stCxn id="17413" idx="6"/>
            <a:endCxn id="17415" idx="0"/>
          </p:cNvCxnSpPr>
          <p:nvPr/>
        </p:nvCxnSpPr>
        <p:spPr bwMode="auto">
          <a:xfrm>
            <a:off x="4787900" y="2528888"/>
            <a:ext cx="1296988" cy="11160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9" name="AutoShape 32"/>
          <p:cNvCxnSpPr>
            <a:cxnSpLocks noChangeShapeType="1"/>
            <a:stCxn id="17415" idx="6"/>
            <a:endCxn id="17416" idx="2"/>
          </p:cNvCxnSpPr>
          <p:nvPr/>
        </p:nvCxnSpPr>
        <p:spPr bwMode="auto">
          <a:xfrm>
            <a:off x="6877050" y="4113213"/>
            <a:ext cx="3587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0" name="AutoShape 34"/>
          <p:cNvCxnSpPr>
            <a:cxnSpLocks noChangeShapeType="1"/>
            <a:stCxn id="17416" idx="4"/>
            <a:endCxn id="17424" idx="1"/>
          </p:cNvCxnSpPr>
          <p:nvPr/>
        </p:nvCxnSpPr>
        <p:spPr bwMode="auto">
          <a:xfrm flipH="1">
            <a:off x="6804025" y="4581525"/>
            <a:ext cx="1223963" cy="1746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1" name="AutoShape 35"/>
          <p:cNvCxnSpPr>
            <a:cxnSpLocks noChangeShapeType="1"/>
          </p:cNvCxnSpPr>
          <p:nvPr/>
        </p:nvCxnSpPr>
        <p:spPr bwMode="auto">
          <a:xfrm flipH="1">
            <a:off x="4787900" y="4581525"/>
            <a:ext cx="1223963" cy="1746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FA39-85D8-4535-85F3-38EC48BCB0A8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Podstawy działania systemu operacyjnego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Odwołania</a:t>
            </a:r>
            <a:r>
              <a:rPr lang="en-GB" sz="2800" dirty="0" smtClean="0"/>
              <a:t> do </a:t>
            </a:r>
            <a:r>
              <a:rPr lang="en-GB" sz="2800" dirty="0" err="1" smtClean="0"/>
              <a:t>jądra</a:t>
            </a:r>
            <a:r>
              <a:rPr lang="en-GB" sz="2800" dirty="0" smtClean="0"/>
              <a:t> </a:t>
            </a:r>
            <a:r>
              <a:rPr lang="en-GB" sz="2800" dirty="0" err="1" smtClean="0"/>
              <a:t>systemu</a:t>
            </a:r>
            <a:r>
              <a:rPr lang="en-GB" sz="2800" dirty="0" smtClean="0"/>
              <a:t> </a:t>
            </a:r>
            <a:r>
              <a:rPr lang="en-GB" sz="2800" dirty="0" err="1" smtClean="0"/>
              <a:t>przez</a:t>
            </a:r>
            <a:r>
              <a:rPr lang="en-GB" sz="2800" dirty="0" smtClean="0"/>
              <a:t> system </a:t>
            </a:r>
            <a:r>
              <a:rPr lang="en-GB" sz="2800" dirty="0" err="1" smtClean="0"/>
              <a:t>przerwań</a:t>
            </a:r>
            <a:r>
              <a:rPr lang="en-GB" sz="2800" dirty="0" smtClean="0"/>
              <a:t> </a:t>
            </a:r>
            <a:r>
              <a:rPr lang="en-GB" sz="2800" dirty="0" err="1" smtClean="0"/>
              <a:t>lub</a:t>
            </a:r>
            <a:r>
              <a:rPr lang="pl-PL" sz="2800" dirty="0" smtClean="0"/>
              <a:t> </a:t>
            </a:r>
            <a:r>
              <a:rPr lang="en-GB" sz="2800" dirty="0" err="1" smtClean="0"/>
              <a:t>specjalne</a:t>
            </a:r>
            <a:r>
              <a:rPr lang="en-GB" sz="2800" dirty="0" smtClean="0"/>
              <a:t> </a:t>
            </a:r>
            <a:r>
              <a:rPr lang="en-GB" sz="2800" dirty="0" err="1" smtClean="0"/>
              <a:t>instrukcje</a:t>
            </a:r>
            <a:r>
              <a:rPr lang="en-GB" sz="2800" dirty="0" smtClean="0"/>
              <a:t> (</a:t>
            </a:r>
            <a:r>
              <a:rPr lang="en-GB" sz="2800" dirty="0" err="1" smtClean="0"/>
              <a:t>przerwanie</a:t>
            </a:r>
            <a:r>
              <a:rPr lang="en-GB" sz="2800" dirty="0" smtClean="0"/>
              <a:t> </a:t>
            </a:r>
            <a:r>
              <a:rPr lang="en-GB" sz="2800" dirty="0" err="1" smtClean="0"/>
              <a:t>programowe</a:t>
            </a:r>
            <a:r>
              <a:rPr lang="en-GB" sz="2800" dirty="0" smtClean="0"/>
              <a:t>)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Sprzętowa</a:t>
            </a:r>
            <a:r>
              <a:rPr lang="en-GB" sz="2800" dirty="0" smtClean="0"/>
              <a:t> </a:t>
            </a:r>
            <a:r>
              <a:rPr lang="en-GB" sz="2800" dirty="0" err="1" smtClean="0"/>
              <a:t>ochrona</a:t>
            </a:r>
            <a:r>
              <a:rPr lang="en-GB" sz="2800" dirty="0" smtClean="0"/>
              <a:t> </a:t>
            </a:r>
            <a:r>
              <a:rPr lang="en-GB" sz="2800" dirty="0" err="1" smtClean="0"/>
              <a:t>pamięci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Dualny</a:t>
            </a:r>
            <a:r>
              <a:rPr lang="en-GB" sz="2800" dirty="0" smtClean="0"/>
              <a:t> 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pracy</a:t>
            </a:r>
            <a:r>
              <a:rPr lang="en-GB" sz="2800" dirty="0" smtClean="0"/>
              <a:t> — 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użytkownika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user mode) </a:t>
            </a:r>
            <a:r>
              <a:rPr lang="pl-PL" sz="2800" dirty="0" smtClean="0"/>
              <a:t>i 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systemowy</a:t>
            </a:r>
            <a:r>
              <a:rPr lang="en-GB" sz="2800" dirty="0" smtClean="0"/>
              <a:t> (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jądra</a:t>
            </a:r>
            <a:r>
              <a:rPr lang="en-GB" sz="2800" dirty="0" smtClean="0"/>
              <a:t>, </a:t>
            </a:r>
            <a:r>
              <a:rPr lang="en-GB" sz="2800" dirty="0" err="1" smtClean="0"/>
              <a:t>ang.</a:t>
            </a:r>
            <a:r>
              <a:rPr lang="en-GB" sz="2800" dirty="0" smtClean="0"/>
              <a:t> system mode)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Wyróżnienie</a:t>
            </a:r>
            <a:r>
              <a:rPr lang="en-GB" sz="2800" dirty="0" smtClean="0"/>
              <a:t> </a:t>
            </a:r>
            <a:r>
              <a:rPr lang="en-GB" sz="2800" dirty="0" err="1" smtClean="0"/>
              <a:t>instrukcji</a:t>
            </a:r>
            <a:r>
              <a:rPr lang="en-GB" sz="2800" dirty="0" smtClean="0"/>
              <a:t> </a:t>
            </a:r>
            <a:r>
              <a:rPr lang="en-GB" sz="2800" dirty="0" err="1" smtClean="0"/>
              <a:t>uprzywilejowanych</a:t>
            </a:r>
            <a:r>
              <a:rPr lang="en-GB" sz="2800" dirty="0" smtClean="0"/>
              <a:t>,</a:t>
            </a:r>
            <a:r>
              <a:rPr lang="pl-PL" sz="2800" dirty="0" smtClean="0"/>
              <a:t> </a:t>
            </a:r>
            <a:r>
              <a:rPr lang="en-GB" sz="2800" dirty="0" err="1" smtClean="0"/>
              <a:t>wykonywanych</a:t>
            </a:r>
            <a:r>
              <a:rPr lang="en-GB" sz="2800" dirty="0" smtClean="0"/>
              <a:t> </a:t>
            </a:r>
            <a:r>
              <a:rPr lang="en-GB" sz="2800" dirty="0" err="1" smtClean="0"/>
              <a:t>tylko</a:t>
            </a:r>
            <a:r>
              <a:rPr lang="en-GB" sz="2800" dirty="0" smtClean="0"/>
              <a:t> w </a:t>
            </a:r>
            <a:r>
              <a:rPr lang="en-GB" sz="2800" dirty="0" err="1" smtClean="0"/>
              <a:t>trybie</a:t>
            </a:r>
            <a:r>
              <a:rPr lang="en-GB" sz="2800" dirty="0" smtClean="0"/>
              <a:t> </a:t>
            </a:r>
            <a:r>
              <a:rPr lang="en-GB" sz="2800" dirty="0" err="1" smtClean="0"/>
              <a:t>systemowym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Przerwanie</a:t>
            </a:r>
            <a:r>
              <a:rPr lang="en-GB" sz="2800" dirty="0" smtClean="0"/>
              <a:t> </a:t>
            </a:r>
            <a:r>
              <a:rPr lang="en-GB" sz="2800" dirty="0" err="1" smtClean="0"/>
              <a:t>zegarowe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9584B6-D0EB-4DDD-8A0B-54E199912524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Procesy, zasoby, wątki</a:t>
            </a:r>
            <a:endParaRPr lang="en-GB" smtClean="0"/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6A5EB7-8FE8-49B5-A06F-953FDB84F424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Koncepcja procesu</a:t>
            </a:r>
            <a:endParaRPr lang="en-GB" b="1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b="1" dirty="0" err="1" smtClean="0"/>
              <a:t>Proces</a:t>
            </a:r>
            <a:r>
              <a:rPr lang="en-GB" sz="2800" dirty="0" smtClean="0"/>
              <a:t> jest </a:t>
            </a:r>
            <a:r>
              <a:rPr lang="en-GB" sz="2800" dirty="0" err="1" smtClean="0"/>
              <a:t>elementarną</a:t>
            </a:r>
            <a:r>
              <a:rPr lang="en-GB" sz="2800" dirty="0" smtClean="0"/>
              <a:t> </a:t>
            </a:r>
            <a:r>
              <a:rPr lang="en-GB" sz="2800" dirty="0" err="1" smtClean="0"/>
              <a:t>jednostką</a:t>
            </a:r>
            <a:r>
              <a:rPr lang="en-GB" sz="2800" dirty="0" smtClean="0"/>
              <a:t> </a:t>
            </a:r>
            <a:r>
              <a:rPr lang="en-GB" sz="2800" dirty="0" err="1" smtClean="0"/>
              <a:t>pracy</a:t>
            </a:r>
            <a:r>
              <a:rPr lang="en-GB" sz="2800" dirty="0" smtClean="0"/>
              <a:t> (</a:t>
            </a:r>
            <a:r>
              <a:rPr lang="en-GB" sz="2800" dirty="0" err="1" smtClean="0"/>
              <a:t>aktywności</a:t>
            </a:r>
            <a:r>
              <a:rPr lang="en-GB" sz="2800" dirty="0" smtClean="0"/>
              <a:t>)</a:t>
            </a:r>
            <a:r>
              <a:rPr lang="pl-PL" sz="2800" dirty="0" smtClean="0"/>
              <a:t> </a:t>
            </a:r>
            <a:r>
              <a:rPr lang="en-GB" sz="2800" dirty="0" err="1" smtClean="0"/>
              <a:t>zarządzaną</a:t>
            </a:r>
            <a:r>
              <a:rPr lang="en-GB" sz="2800" dirty="0" smtClean="0"/>
              <a:t> </a:t>
            </a:r>
            <a:r>
              <a:rPr lang="en-GB" sz="2800" dirty="0" err="1" smtClean="0"/>
              <a:t>przez</a:t>
            </a:r>
            <a:r>
              <a:rPr lang="en-GB" sz="2800" dirty="0" smtClean="0"/>
              <a:t> system </a:t>
            </a:r>
            <a:r>
              <a:rPr lang="en-GB" sz="2800" dirty="0" err="1" smtClean="0"/>
              <a:t>operacyjny</a:t>
            </a:r>
            <a:r>
              <a:rPr lang="en-GB" sz="2800" dirty="0" smtClean="0"/>
              <a:t>, </a:t>
            </a:r>
            <a:r>
              <a:rPr lang="en-GB" sz="2800" dirty="0" err="1" smtClean="0"/>
              <a:t>która</a:t>
            </a:r>
            <a:r>
              <a:rPr lang="en-GB" sz="2800" dirty="0" smtClean="0"/>
              <a:t> </a:t>
            </a:r>
            <a:r>
              <a:rPr lang="en-GB" sz="2800" dirty="0" err="1" smtClean="0"/>
              <a:t>ubiega</a:t>
            </a:r>
            <a:r>
              <a:rPr lang="en-GB" sz="2800" dirty="0" smtClean="0"/>
              <a:t> </a:t>
            </a:r>
            <a:r>
              <a:rPr lang="en-GB" sz="2800" dirty="0" err="1" smtClean="0"/>
              <a:t>się</a:t>
            </a:r>
            <a:r>
              <a:rPr lang="en-GB" sz="2800" dirty="0" smtClean="0"/>
              <a:t> o</a:t>
            </a:r>
            <a:r>
              <a:rPr lang="pl-PL" sz="2800" dirty="0" smtClean="0"/>
              <a:t> </a:t>
            </a:r>
            <a:r>
              <a:rPr lang="en-GB" sz="2800" dirty="0" err="1" smtClean="0"/>
              <a:t>zasoby</a:t>
            </a:r>
            <a:r>
              <a:rPr lang="en-GB" sz="2800" dirty="0" smtClean="0"/>
              <a:t> </a:t>
            </a:r>
            <a:r>
              <a:rPr lang="en-GB" sz="2800" dirty="0" err="1" smtClean="0"/>
              <a:t>systemu</a:t>
            </a:r>
            <a:r>
              <a:rPr lang="en-GB" sz="2800" dirty="0" smtClean="0"/>
              <a:t> </a:t>
            </a:r>
            <a:r>
              <a:rPr lang="en-GB" sz="2800" dirty="0" err="1" smtClean="0"/>
              <a:t>komputerowego</a:t>
            </a:r>
            <a:r>
              <a:rPr lang="en-GB" sz="2800" dirty="0" smtClean="0"/>
              <a:t> w </a:t>
            </a:r>
            <a:r>
              <a:rPr lang="en-GB" sz="2800" dirty="0" err="1" smtClean="0"/>
              <a:t>celu</a:t>
            </a:r>
            <a:r>
              <a:rPr lang="en-GB" sz="2800" dirty="0" smtClean="0"/>
              <a:t> </a:t>
            </a:r>
            <a:r>
              <a:rPr lang="en-GB" sz="2800" dirty="0" err="1" smtClean="0"/>
              <a:t>wykonania</a:t>
            </a:r>
            <a:r>
              <a:rPr lang="pl-PL" sz="2800" dirty="0" smtClean="0"/>
              <a:t> </a:t>
            </a:r>
            <a:r>
              <a:rPr lang="en-GB" sz="2800" dirty="0" err="1" smtClean="0"/>
              <a:t>programu</a:t>
            </a:r>
            <a:r>
              <a:rPr lang="en-GB" sz="2800" dirty="0" smtClean="0"/>
              <a:t>.</a:t>
            </a:r>
            <a:endParaRPr lang="pl-PL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sz="2800" b="1" dirty="0" err="1" smtClean="0"/>
              <a:t>Proces</a:t>
            </a:r>
            <a:r>
              <a:rPr lang="en-GB" sz="2800" dirty="0" smtClean="0"/>
              <a:t> = </a:t>
            </a:r>
            <a:r>
              <a:rPr lang="en-GB" sz="2800" dirty="0" err="1" smtClean="0"/>
              <a:t>wykonujący</a:t>
            </a:r>
            <a:r>
              <a:rPr lang="en-GB" sz="2800" dirty="0" smtClean="0"/>
              <a:t> </a:t>
            </a:r>
            <a:r>
              <a:rPr lang="en-GB" sz="2800" dirty="0" err="1" smtClean="0"/>
              <a:t>się</a:t>
            </a:r>
            <a:r>
              <a:rPr lang="en-GB" sz="2800" dirty="0" smtClean="0"/>
              <a:t> program.</a:t>
            </a:r>
            <a:r>
              <a:rPr lang="pl-PL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dirty="0" err="1" smtClean="0"/>
              <a:t>Elementy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składowe</a:t>
            </a:r>
            <a:r>
              <a:rPr lang="en-GB" sz="2800" dirty="0" smtClean="0"/>
              <a:t> </a:t>
            </a:r>
            <a:r>
              <a:rPr lang="en-GB" sz="2800" dirty="0" err="1" smtClean="0"/>
              <a:t>procesu</a:t>
            </a:r>
            <a:r>
              <a:rPr lang="en-GB" sz="2800" dirty="0" smtClean="0"/>
              <a:t>:</a:t>
            </a:r>
            <a:endParaRPr lang="pl-PL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program — </a:t>
            </a:r>
            <a:r>
              <a:rPr lang="en-GB" sz="2400" dirty="0" err="1" smtClean="0"/>
              <a:t>definiuje</a:t>
            </a:r>
            <a:r>
              <a:rPr lang="en-GB" sz="2400" dirty="0" smtClean="0"/>
              <a:t> </a:t>
            </a:r>
            <a:r>
              <a:rPr lang="en-GB" sz="2400" dirty="0" err="1" smtClean="0"/>
              <a:t>zachowanie</a:t>
            </a:r>
            <a:r>
              <a:rPr lang="en-GB" sz="2400" dirty="0" smtClean="0"/>
              <a:t> </a:t>
            </a:r>
            <a:r>
              <a:rPr lang="en-GB" sz="2400" dirty="0" err="1" smtClean="0"/>
              <a:t>procesu</a:t>
            </a:r>
            <a:r>
              <a:rPr lang="en-GB" sz="2400" dirty="0" smtClean="0"/>
              <a:t>,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err="1" smtClean="0"/>
              <a:t>dane</a:t>
            </a:r>
            <a:r>
              <a:rPr lang="en-GB" sz="2400" dirty="0" smtClean="0"/>
              <a:t> — </a:t>
            </a:r>
            <a:r>
              <a:rPr lang="en-GB" sz="2400" dirty="0" err="1" smtClean="0"/>
              <a:t>zbiór</a:t>
            </a:r>
            <a:r>
              <a:rPr lang="en-GB" sz="2400" dirty="0" smtClean="0"/>
              <a:t> </a:t>
            </a:r>
            <a:r>
              <a:rPr lang="en-GB" sz="2400" dirty="0" err="1" smtClean="0"/>
              <a:t>wartości</a:t>
            </a:r>
            <a:r>
              <a:rPr lang="en-GB" sz="2400" dirty="0" smtClean="0"/>
              <a:t> </a:t>
            </a:r>
            <a:r>
              <a:rPr lang="en-GB" sz="2400" dirty="0" err="1" smtClean="0"/>
              <a:t>przetwarzanych</a:t>
            </a:r>
            <a:r>
              <a:rPr lang="en-GB" sz="2400" dirty="0" smtClean="0"/>
              <a:t> </a:t>
            </a:r>
            <a:r>
              <a:rPr lang="en-GB" sz="2400" dirty="0" err="1" smtClean="0"/>
              <a:t>oraz</a:t>
            </a:r>
            <a:r>
              <a:rPr lang="en-GB" sz="2400" dirty="0" smtClean="0"/>
              <a:t> </a:t>
            </a:r>
            <a:r>
              <a:rPr lang="en-GB" sz="2400" dirty="0" err="1" smtClean="0"/>
              <a:t>wyniki</a:t>
            </a:r>
            <a:r>
              <a:rPr lang="en-GB" sz="2400" dirty="0" smtClean="0"/>
              <a:t>,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err="1" smtClean="0"/>
              <a:t>zbiór</a:t>
            </a:r>
            <a:r>
              <a:rPr lang="en-GB" sz="2400" dirty="0" smtClean="0"/>
              <a:t> </a:t>
            </a:r>
            <a:r>
              <a:rPr lang="en-GB" sz="2400" dirty="0" err="1" smtClean="0"/>
              <a:t>zasobów</a:t>
            </a:r>
            <a:r>
              <a:rPr lang="en-GB" sz="2400" dirty="0" smtClean="0"/>
              <a:t> </a:t>
            </a:r>
            <a:r>
              <a:rPr lang="en-GB" sz="2400" dirty="0" err="1" smtClean="0"/>
              <a:t>tworzących</a:t>
            </a:r>
            <a:r>
              <a:rPr lang="en-GB" sz="2400" dirty="0" smtClean="0"/>
              <a:t> </a:t>
            </a:r>
            <a:r>
              <a:rPr lang="en-GB" sz="2400" dirty="0" err="1" smtClean="0"/>
              <a:t>środowisko</a:t>
            </a:r>
            <a:r>
              <a:rPr lang="en-GB" sz="2400" dirty="0" smtClean="0"/>
              <a:t> </a:t>
            </a:r>
            <a:r>
              <a:rPr lang="en-GB" sz="2400" dirty="0" err="1" smtClean="0"/>
              <a:t>wykonawcze</a:t>
            </a:r>
            <a:r>
              <a:rPr lang="en-GB" sz="2400" dirty="0" smtClean="0"/>
              <a:t>,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err="1" smtClean="0"/>
              <a:t>blok</a:t>
            </a:r>
            <a:r>
              <a:rPr lang="en-GB" sz="2400" dirty="0" smtClean="0"/>
              <a:t> </a:t>
            </a:r>
            <a:r>
              <a:rPr lang="en-GB" sz="2400" dirty="0" err="1" smtClean="0"/>
              <a:t>kontrolny</a:t>
            </a:r>
            <a:r>
              <a:rPr lang="en-GB" sz="2400" dirty="0" smtClean="0"/>
              <a:t> </a:t>
            </a:r>
            <a:r>
              <a:rPr lang="en-GB" sz="2400" dirty="0" err="1" smtClean="0"/>
              <a:t>procesu</a:t>
            </a:r>
            <a:r>
              <a:rPr lang="en-GB" sz="2400" dirty="0" smtClean="0"/>
              <a:t> (PCB, </a:t>
            </a:r>
            <a:r>
              <a:rPr lang="en-GB" sz="2400" dirty="0" err="1" smtClean="0"/>
              <a:t>deskryptor</a:t>
            </a:r>
            <a:r>
              <a:rPr lang="en-GB" sz="2400" dirty="0" smtClean="0"/>
              <a:t>) — </a:t>
            </a:r>
            <a:r>
              <a:rPr lang="en-GB" sz="2400" dirty="0" err="1" smtClean="0"/>
              <a:t>opis</a:t>
            </a:r>
            <a:r>
              <a:rPr lang="pl-PL" sz="2400" dirty="0" smtClean="0"/>
              <a:t> </a:t>
            </a:r>
            <a:r>
              <a:rPr lang="en-GB" sz="2400" dirty="0" err="1" smtClean="0"/>
              <a:t>bieżącego</a:t>
            </a:r>
            <a:r>
              <a:rPr lang="en-GB" sz="2400" dirty="0" smtClean="0"/>
              <a:t> </a:t>
            </a:r>
            <a:r>
              <a:rPr lang="en-GB" sz="2400" dirty="0" err="1" smtClean="0"/>
              <a:t>stanu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procesu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0CB8D4-5351-4680-8419-C4BC98A5118E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Literatura</a:t>
            </a:r>
            <a:endParaRPr lang="en-GB" b="1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A. Silberschatz, J.L. Peterson, G. Gagne, </a:t>
            </a:r>
            <a:r>
              <a:rPr lang="en-GB" i="1" smtClean="0"/>
              <a:t>Podstawy systemów operacyjnych.</a:t>
            </a:r>
            <a:r>
              <a:rPr lang="en-GB" smtClean="0"/>
              <a:t> WNT, Warszawa 2005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5DBF18-2C95-4D00-8351-E24AC45D213E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Koncepcja zasobu</a:t>
            </a:r>
            <a:endParaRPr lang="en-GB" b="1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Zasobem jest element sprzętowy lub programowy</a:t>
            </a:r>
            <a:r>
              <a:rPr lang="pl-PL" smtClean="0"/>
              <a:t> </a:t>
            </a:r>
            <a:r>
              <a:rPr lang="en-GB" smtClean="0"/>
              <a:t>systemu komputerowego, którego brak może</a:t>
            </a:r>
            <a:r>
              <a:rPr lang="pl-PL" smtClean="0"/>
              <a:t> </a:t>
            </a:r>
            <a:r>
              <a:rPr lang="en-GB" smtClean="0"/>
              <a:t>potencjalnie zablokować wykonywanie programu</a:t>
            </a:r>
            <a:r>
              <a:rPr lang="pl-PL" smtClean="0"/>
              <a:t> </a:t>
            </a:r>
            <a:r>
              <a:rPr lang="en-GB" smtClean="0"/>
              <a:t>(przetwarzanie)</a:t>
            </a:r>
          </a:p>
          <a:p>
            <a:pPr eaLnBrk="1" hangingPunct="1"/>
            <a:r>
              <a:rPr lang="en-GB" smtClean="0"/>
              <a:t>Przykłady zasobów: procesor, pamięć, plik (dane) itp.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FFC0E0-3B65-4ECB-8E4E-C10165E9BC28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Stany procesu</a:t>
            </a:r>
            <a:endParaRPr lang="en-GB" b="1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 smtClean="0"/>
              <a:t>Nowy</a:t>
            </a:r>
            <a:r>
              <a:rPr lang="en-GB" sz="2800" smtClean="0"/>
              <a:t> (ang. new) — proces jest tworzony.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Wykonywany</a:t>
            </a:r>
            <a:r>
              <a:rPr lang="en-GB" sz="2800" smtClean="0"/>
              <a:t> (ang. running) — wykonywane są</a:t>
            </a:r>
            <a:r>
              <a:rPr lang="pl-PL" sz="2800" smtClean="0"/>
              <a:t> </a:t>
            </a:r>
            <a:r>
              <a:rPr lang="en-GB" sz="2800" smtClean="0"/>
              <a:t>instrukcje programu.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Oczekujący</a:t>
            </a:r>
            <a:r>
              <a:rPr lang="en-GB" sz="2800" smtClean="0"/>
              <a:t> (ang. waiting) — proces oczekuje na jakieś</a:t>
            </a:r>
            <a:r>
              <a:rPr lang="pl-PL" sz="2800" smtClean="0"/>
              <a:t> </a:t>
            </a:r>
            <a:r>
              <a:rPr lang="en-GB" sz="2800" smtClean="0"/>
              <a:t>zdarzenie, np. na zakończenie operacji wejścia-wyjścia,</a:t>
            </a:r>
            <a:r>
              <a:rPr lang="pl-PL" sz="2800" smtClean="0"/>
              <a:t> </a:t>
            </a:r>
            <a:r>
              <a:rPr lang="en-GB" sz="2800" smtClean="0"/>
              <a:t>na przydział dodatkowego zasobu, synchronizuje się z</a:t>
            </a:r>
            <a:r>
              <a:rPr lang="pl-PL" sz="2800" smtClean="0"/>
              <a:t> </a:t>
            </a:r>
            <a:r>
              <a:rPr lang="en-GB" sz="2800" smtClean="0"/>
              <a:t>innymi procesami.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Gotowy </a:t>
            </a:r>
            <a:r>
              <a:rPr lang="en-GB" sz="2800" smtClean="0"/>
              <a:t>(ang. ready) — proces czeka na przydział</a:t>
            </a:r>
            <a:r>
              <a:rPr lang="pl-PL" sz="2800" smtClean="0"/>
              <a:t> </a:t>
            </a:r>
            <a:r>
              <a:rPr lang="en-GB" sz="2800" smtClean="0"/>
              <a:t>procesora.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Zakończony</a:t>
            </a:r>
            <a:r>
              <a:rPr lang="en-GB" sz="2800" smtClean="0"/>
              <a:t> (ang. terminated) — proces zakończył</a:t>
            </a:r>
            <a:r>
              <a:rPr lang="pl-PL" sz="2800" smtClean="0"/>
              <a:t> </a:t>
            </a:r>
            <a:r>
              <a:rPr lang="en-GB" sz="2800" smtClean="0"/>
              <a:t>działanie i zwalnia zasoby.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B935D2-9316-4F0C-8A2B-A3AB26DDB13B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Cykl zmian stanów procesu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900113" y="1844675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nowy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908175" y="335756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gotowy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779838" y="486886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oczekujący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5508625" y="335756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wykonywany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6516688" y="170021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zakończony</a:t>
            </a:r>
          </a:p>
        </p:txBody>
      </p:sp>
      <p:cxnSp>
        <p:nvCxnSpPr>
          <p:cNvPr id="23561" name="AutoShape 9"/>
          <p:cNvCxnSpPr>
            <a:cxnSpLocks noChangeShapeType="1"/>
            <a:stCxn id="23556" idx="4"/>
            <a:endCxn id="23557" idx="0"/>
          </p:cNvCxnSpPr>
          <p:nvPr/>
        </p:nvCxnSpPr>
        <p:spPr bwMode="auto">
          <a:xfrm rot="16200000" flipH="1">
            <a:off x="1927225" y="2565400"/>
            <a:ext cx="538163" cy="1008063"/>
          </a:xfrm>
          <a:prstGeom prst="curvedConnector3">
            <a:avLst>
              <a:gd name="adj1" fmla="val 49852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2" name="AutoShape 10"/>
          <p:cNvCxnSpPr>
            <a:cxnSpLocks noChangeShapeType="1"/>
            <a:stCxn id="23557" idx="5"/>
            <a:endCxn id="23559" idx="3"/>
          </p:cNvCxnSpPr>
          <p:nvPr/>
        </p:nvCxnSpPr>
        <p:spPr bwMode="auto">
          <a:xfrm rot="16200000" flipH="1">
            <a:off x="4499769" y="2937669"/>
            <a:ext cx="1587" cy="2479675"/>
          </a:xfrm>
          <a:prstGeom prst="curvedConnector3">
            <a:avLst>
              <a:gd name="adj1" fmla="val 2180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3" name="AutoShape 11"/>
          <p:cNvCxnSpPr>
            <a:cxnSpLocks noChangeShapeType="1"/>
            <a:stCxn id="23559" idx="1"/>
            <a:endCxn id="23557" idx="7"/>
          </p:cNvCxnSpPr>
          <p:nvPr/>
        </p:nvCxnSpPr>
        <p:spPr bwMode="auto">
          <a:xfrm rot="-5400000" flipH="1" flipV="1">
            <a:off x="4499769" y="2235994"/>
            <a:ext cx="1587" cy="2479675"/>
          </a:xfrm>
          <a:prstGeom prst="curvedConnector3">
            <a:avLst>
              <a:gd name="adj1" fmla="val -2180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4" name="AutoShape 12"/>
          <p:cNvCxnSpPr>
            <a:cxnSpLocks noChangeShapeType="1"/>
            <a:stCxn id="23559" idx="4"/>
            <a:endCxn id="23558" idx="6"/>
          </p:cNvCxnSpPr>
          <p:nvPr/>
        </p:nvCxnSpPr>
        <p:spPr bwMode="auto">
          <a:xfrm rot="5400000">
            <a:off x="5330032" y="4366419"/>
            <a:ext cx="1023937" cy="917575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5" name="AutoShape 13"/>
          <p:cNvCxnSpPr>
            <a:cxnSpLocks noChangeShapeType="1"/>
            <a:stCxn id="23558" idx="2"/>
            <a:endCxn id="23557" idx="4"/>
          </p:cNvCxnSpPr>
          <p:nvPr/>
        </p:nvCxnSpPr>
        <p:spPr bwMode="auto">
          <a:xfrm rot="10800000">
            <a:off x="2700338" y="4313238"/>
            <a:ext cx="1060450" cy="1023937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6" name="AutoShape 15"/>
          <p:cNvCxnSpPr>
            <a:cxnSpLocks noChangeShapeType="1"/>
            <a:stCxn id="23559" idx="0"/>
            <a:endCxn id="23560" idx="4"/>
          </p:cNvCxnSpPr>
          <p:nvPr/>
        </p:nvCxnSpPr>
        <p:spPr bwMode="auto">
          <a:xfrm rot="-5400000">
            <a:off x="6463506" y="2493170"/>
            <a:ext cx="682625" cy="100806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7" name="AutoShape 16"/>
          <p:cNvSpPr>
            <a:spLocks/>
          </p:cNvSpPr>
          <p:nvPr/>
        </p:nvSpPr>
        <p:spPr bwMode="auto">
          <a:xfrm>
            <a:off x="468313" y="3644900"/>
            <a:ext cx="1223962" cy="431800"/>
          </a:xfrm>
          <a:prstGeom prst="borderCallout3">
            <a:avLst>
              <a:gd name="adj1" fmla="val 26472"/>
              <a:gd name="adj2" fmla="val -6227"/>
              <a:gd name="adj3" fmla="val 26472"/>
              <a:gd name="adj4" fmla="val -16731"/>
              <a:gd name="adj5" fmla="val -109926"/>
              <a:gd name="adj6" fmla="val -16731"/>
              <a:gd name="adj7" fmla="val -133454"/>
              <a:gd name="adj8" fmla="val 154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/>
              <a:t>przyjęcie</a:t>
            </a:r>
          </a:p>
        </p:txBody>
      </p:sp>
      <p:sp>
        <p:nvSpPr>
          <p:cNvPr id="23568" name="AutoShape 17"/>
          <p:cNvSpPr>
            <a:spLocks/>
          </p:cNvSpPr>
          <p:nvPr/>
        </p:nvSpPr>
        <p:spPr bwMode="auto">
          <a:xfrm>
            <a:off x="6300788" y="5330825"/>
            <a:ext cx="2232025" cy="1122363"/>
          </a:xfrm>
          <a:prstGeom prst="borderCallout2">
            <a:avLst>
              <a:gd name="adj1" fmla="val 10185"/>
              <a:gd name="adj2" fmla="val -3412"/>
              <a:gd name="adj3" fmla="val 10185"/>
              <a:gd name="adj4" fmla="val -6472"/>
              <a:gd name="adj5" fmla="val -28287"/>
              <a:gd name="adj6" fmla="val -96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zażądanie operacji wejwyj</a:t>
            </a:r>
            <a:r>
              <a:rPr lang="pl-PL" b="1"/>
              <a:t> </a:t>
            </a:r>
            <a:r>
              <a:rPr lang="en-GB" b="1"/>
              <a:t>lub oczekiwanie na</a:t>
            </a:r>
            <a:r>
              <a:rPr lang="pl-PL" b="1"/>
              <a:t> </a:t>
            </a:r>
            <a:r>
              <a:rPr lang="en-GB" b="1"/>
              <a:t>zdarzenie</a:t>
            </a:r>
          </a:p>
        </p:txBody>
      </p:sp>
      <p:sp>
        <p:nvSpPr>
          <p:cNvPr id="23569" name="AutoShape 18"/>
          <p:cNvSpPr>
            <a:spLocks/>
          </p:cNvSpPr>
          <p:nvPr/>
        </p:nvSpPr>
        <p:spPr bwMode="auto">
          <a:xfrm>
            <a:off x="250825" y="5373688"/>
            <a:ext cx="2439988" cy="1122362"/>
          </a:xfrm>
          <a:prstGeom prst="borderCallout2">
            <a:avLst>
              <a:gd name="adj1" fmla="val 10185"/>
              <a:gd name="adj2" fmla="val 103125"/>
              <a:gd name="adj3" fmla="val 10185"/>
              <a:gd name="adj4" fmla="val 108199"/>
              <a:gd name="adj5" fmla="val -29421"/>
              <a:gd name="adj6" fmla="val 1138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zakończenie operacji</a:t>
            </a:r>
            <a:r>
              <a:rPr lang="pl-PL" b="1"/>
              <a:t> </a:t>
            </a:r>
            <a:r>
              <a:rPr lang="en-GB" b="1"/>
              <a:t>wej-wyj lub</a:t>
            </a:r>
          </a:p>
          <a:p>
            <a:r>
              <a:rPr lang="en-GB" b="1"/>
              <a:t>Wystąpienie</a:t>
            </a:r>
            <a:r>
              <a:rPr lang="pl-PL" b="1"/>
              <a:t> </a:t>
            </a:r>
            <a:r>
              <a:rPr lang="en-GB" b="1"/>
              <a:t>zdarzenia</a:t>
            </a:r>
          </a:p>
        </p:txBody>
      </p:sp>
      <p:sp>
        <p:nvSpPr>
          <p:cNvPr id="23570" name="AutoShape 19"/>
          <p:cNvSpPr>
            <a:spLocks/>
          </p:cNvSpPr>
          <p:nvPr/>
        </p:nvSpPr>
        <p:spPr bwMode="auto">
          <a:xfrm>
            <a:off x="4067175" y="3530600"/>
            <a:ext cx="1296988" cy="609600"/>
          </a:xfrm>
          <a:prstGeom prst="borderCallout2">
            <a:avLst>
              <a:gd name="adj1" fmla="val 18750"/>
              <a:gd name="adj2" fmla="val -5875"/>
              <a:gd name="adj3" fmla="val 18750"/>
              <a:gd name="adj4" fmla="val -25213"/>
              <a:gd name="adj5" fmla="val 141667"/>
              <a:gd name="adj6" fmla="val -45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decyzja</a:t>
            </a:r>
          </a:p>
          <a:p>
            <a:r>
              <a:rPr lang="en-GB" b="1"/>
              <a:t>planisty</a:t>
            </a:r>
          </a:p>
        </p:txBody>
      </p:sp>
      <p:sp>
        <p:nvSpPr>
          <p:cNvPr id="23571" name="AutoShape 20"/>
          <p:cNvSpPr>
            <a:spLocks/>
          </p:cNvSpPr>
          <p:nvPr/>
        </p:nvSpPr>
        <p:spPr bwMode="auto">
          <a:xfrm>
            <a:off x="4356100" y="2205038"/>
            <a:ext cx="1871663" cy="431800"/>
          </a:xfrm>
          <a:prstGeom prst="borderCallout2">
            <a:avLst>
              <a:gd name="adj1" fmla="val 26472"/>
              <a:gd name="adj2" fmla="val -4069"/>
              <a:gd name="adj3" fmla="val 26472"/>
              <a:gd name="adj4" fmla="val -11537"/>
              <a:gd name="adj5" fmla="val 200000"/>
              <a:gd name="adj6" fmla="val -192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/>
              <a:t>wywłaszczenie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FAAC28-21BD-488A-8FED-8BE81B8BE6F7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Kolejki procesów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zadań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job queue) — </a:t>
            </a:r>
            <a:r>
              <a:rPr lang="en-GB" sz="2800" dirty="0" err="1" smtClean="0"/>
              <a:t>wszystkie</a:t>
            </a:r>
            <a:r>
              <a:rPr lang="en-GB" sz="2800" dirty="0" smtClean="0"/>
              <a:t> </a:t>
            </a:r>
            <a:r>
              <a:rPr lang="en-GB" sz="2800" dirty="0" err="1" smtClean="0"/>
              <a:t>procesy</a:t>
            </a:r>
            <a:r>
              <a:rPr lang="pl-PL" sz="2800" dirty="0" smtClean="0"/>
              <a:t> </a:t>
            </a:r>
            <a:r>
              <a:rPr lang="en-GB" sz="2800" dirty="0" err="1" smtClean="0"/>
              <a:t>systemu</a:t>
            </a:r>
            <a:r>
              <a:rPr lang="en-GB" sz="2800" dirty="0" smtClean="0"/>
              <a:t>.</a:t>
            </a:r>
            <a:r>
              <a:rPr lang="pl-PL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procesów</a:t>
            </a:r>
            <a:r>
              <a:rPr lang="en-GB" sz="2800" dirty="0" smtClean="0"/>
              <a:t> </a:t>
            </a:r>
            <a:r>
              <a:rPr lang="en-GB" sz="2800" dirty="0" err="1" smtClean="0"/>
              <a:t>gotowych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ready queue) —</a:t>
            </a:r>
            <a:r>
              <a:rPr lang="pl-PL" sz="2800" dirty="0" smtClean="0"/>
              <a:t> </a:t>
            </a:r>
            <a:r>
              <a:rPr lang="en-GB" sz="2800" dirty="0" err="1" smtClean="0"/>
              <a:t>procesy</a:t>
            </a:r>
            <a:r>
              <a:rPr lang="en-GB" sz="2800" dirty="0" smtClean="0"/>
              <a:t> </a:t>
            </a:r>
            <a:r>
              <a:rPr lang="en-GB" sz="2800" dirty="0" err="1" smtClean="0"/>
              <a:t>gotowe</a:t>
            </a:r>
            <a:r>
              <a:rPr lang="en-GB" sz="2800" dirty="0" smtClean="0"/>
              <a:t> do </a:t>
            </a:r>
            <a:r>
              <a:rPr lang="en-GB" sz="2800" dirty="0" err="1" smtClean="0"/>
              <a:t>działania</a:t>
            </a:r>
            <a:r>
              <a:rPr lang="en-GB" sz="2800" dirty="0" smtClean="0"/>
              <a:t>, </a:t>
            </a:r>
            <a:r>
              <a:rPr lang="en-GB" sz="2800" dirty="0" err="1" smtClean="0"/>
              <a:t>przebywające</a:t>
            </a:r>
            <a:r>
              <a:rPr lang="en-GB" sz="2800" dirty="0" smtClean="0"/>
              <a:t> w </a:t>
            </a:r>
            <a:r>
              <a:rPr lang="en-GB" sz="2800" dirty="0" err="1" smtClean="0"/>
              <a:t>pamięci</a:t>
            </a:r>
            <a:r>
              <a:rPr lang="pl-PL" sz="2800" dirty="0" smtClean="0"/>
              <a:t> </a:t>
            </a:r>
            <a:r>
              <a:rPr lang="en-GB" sz="2800" dirty="0" err="1" smtClean="0"/>
              <a:t>głównej</a:t>
            </a:r>
            <a:r>
              <a:rPr lang="en-GB" sz="2800" dirty="0" smtClean="0"/>
              <a:t>.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do </a:t>
            </a:r>
            <a:r>
              <a:rPr lang="en-GB" sz="2800" b="1" dirty="0" err="1" smtClean="0"/>
              <a:t>urządzenia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device queue) — </a:t>
            </a:r>
            <a:r>
              <a:rPr lang="en-GB" sz="2800" dirty="0" err="1" smtClean="0"/>
              <a:t>procesy</a:t>
            </a:r>
            <a:r>
              <a:rPr lang="pl-PL" sz="2800" dirty="0" smtClean="0"/>
              <a:t> </a:t>
            </a:r>
            <a:r>
              <a:rPr lang="en-GB" sz="2800" dirty="0" err="1" smtClean="0"/>
              <a:t>czekające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zakończenie</a:t>
            </a:r>
            <a:r>
              <a:rPr lang="en-GB" sz="2800" dirty="0" smtClean="0"/>
              <a:t> </a:t>
            </a:r>
            <a:r>
              <a:rPr lang="en-GB" sz="2800" dirty="0" err="1" smtClean="0"/>
              <a:t>operacji</a:t>
            </a:r>
            <a:r>
              <a:rPr lang="en-GB" sz="2800" dirty="0" smtClean="0"/>
              <a:t> </a:t>
            </a:r>
            <a:r>
              <a:rPr lang="en-GB" sz="2800" dirty="0" err="1" smtClean="0"/>
              <a:t>wejścia-wyjścia</a:t>
            </a:r>
            <a:r>
              <a:rPr lang="en-GB" sz="2800" dirty="0" smtClean="0"/>
              <a:t>.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procesów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oczekujących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sygnał</a:t>
            </a:r>
            <a:r>
              <a:rPr lang="en-GB" sz="2800" dirty="0" smtClean="0"/>
              <a:t> </a:t>
            </a:r>
            <a:r>
              <a:rPr lang="en-GB" sz="2800" dirty="0" err="1" smtClean="0"/>
              <a:t>synchronizacji</a:t>
            </a:r>
            <a:r>
              <a:rPr lang="pl-PL" sz="2800" dirty="0" smtClean="0"/>
              <a:t> </a:t>
            </a:r>
            <a:r>
              <a:rPr lang="en-GB" sz="2800" dirty="0" smtClean="0"/>
              <a:t>od </a:t>
            </a:r>
            <a:r>
              <a:rPr lang="en-GB" sz="2800" dirty="0" err="1" smtClean="0"/>
              <a:t>innych</a:t>
            </a:r>
            <a:r>
              <a:rPr lang="en-GB" sz="2800" dirty="0" smtClean="0"/>
              <a:t> </a:t>
            </a:r>
            <a:r>
              <a:rPr lang="en-GB" sz="2800" dirty="0" err="1" smtClean="0"/>
              <a:t>procesami</a:t>
            </a:r>
            <a:r>
              <a:rPr lang="en-GB" sz="2800" dirty="0" smtClean="0"/>
              <a:t> (</a:t>
            </a:r>
            <a:r>
              <a:rPr lang="en-GB" sz="2800" dirty="0" err="1" smtClean="0"/>
              <a:t>np</a:t>
            </a:r>
            <a:r>
              <a:rPr lang="en-GB" sz="2800" dirty="0" smtClean="0"/>
              <a:t>. </a:t>
            </a:r>
            <a:r>
              <a:rPr lang="en-GB" sz="2800" dirty="0" err="1" smtClean="0"/>
              <a:t>kolejka</a:t>
            </a:r>
            <a:r>
              <a:rPr lang="en-GB" sz="2800" dirty="0" smtClean="0"/>
              <a:t> </a:t>
            </a:r>
            <a:r>
              <a:rPr lang="en-GB" sz="2800" dirty="0" err="1" smtClean="0"/>
              <a:t>procesów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pl-PL" sz="2800" dirty="0" smtClean="0"/>
              <a:t> </a:t>
            </a:r>
            <a:r>
              <a:rPr lang="en-GB" sz="2800" dirty="0" err="1" smtClean="0"/>
              <a:t>semaforze</a:t>
            </a:r>
            <a:r>
              <a:rPr lang="en-GB" sz="28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74B06C-AEE3-45BA-B697-40E8C213EB97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77875"/>
          </a:xfrm>
        </p:spPr>
        <p:txBody>
          <a:bodyPr/>
          <a:lstStyle/>
          <a:p>
            <a:pPr eaLnBrk="1" hangingPunct="1"/>
            <a:r>
              <a:rPr lang="en-GB" sz="3600" b="1" smtClean="0"/>
              <a:t>Diagram kolejek w planowaniu przydziału procesora</a:t>
            </a:r>
          </a:p>
        </p:txBody>
      </p:sp>
      <p:sp>
        <p:nvSpPr>
          <p:cNvPr id="25604" name="AutoShape 5"/>
          <p:cNvSpPr>
            <a:spLocks noChangeArrowheads="1"/>
          </p:cNvSpPr>
          <p:nvPr/>
        </p:nvSpPr>
        <p:spPr bwMode="auto">
          <a:xfrm rot="5400000">
            <a:off x="3202781" y="1629569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 rot="5400000">
            <a:off x="4282281" y="2997994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5606" name="AutoShape 7"/>
          <p:cNvSpPr>
            <a:spLocks noChangeArrowheads="1"/>
          </p:cNvSpPr>
          <p:nvPr/>
        </p:nvSpPr>
        <p:spPr bwMode="auto">
          <a:xfrm rot="5400000">
            <a:off x="4210844" y="5085557"/>
            <a:ext cx="433387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6156325" y="1916113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procesor</a:t>
            </a:r>
          </a:p>
        </p:txBody>
      </p:sp>
      <p:cxnSp>
        <p:nvCxnSpPr>
          <p:cNvPr id="25608" name="AutoShape 9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>
            <a:off x="3763963" y="2276475"/>
            <a:ext cx="237331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1042988" y="2133600"/>
            <a:ext cx="1728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0" name="Line 12"/>
          <p:cNvSpPr>
            <a:spLocks noChangeShapeType="1"/>
          </p:cNvSpPr>
          <p:nvPr/>
        </p:nvSpPr>
        <p:spPr bwMode="auto">
          <a:xfrm>
            <a:off x="1042988" y="2349500"/>
            <a:ext cx="1728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1" name="Oval 13"/>
          <p:cNvSpPr>
            <a:spLocks noChangeArrowheads="1"/>
          </p:cNvSpPr>
          <p:nvPr/>
        </p:nvSpPr>
        <p:spPr bwMode="auto">
          <a:xfrm>
            <a:off x="1403350" y="5373688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sygnał</a:t>
            </a:r>
          </a:p>
        </p:txBody>
      </p:sp>
      <p:sp>
        <p:nvSpPr>
          <p:cNvPr id="25612" name="Oval 14"/>
          <p:cNvSpPr>
            <a:spLocks noChangeArrowheads="1"/>
          </p:cNvSpPr>
          <p:nvPr/>
        </p:nvSpPr>
        <p:spPr bwMode="auto">
          <a:xfrm>
            <a:off x="1403350" y="3284538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wej-wyj</a:t>
            </a:r>
          </a:p>
        </p:txBody>
      </p:sp>
      <p:cxnSp>
        <p:nvCxnSpPr>
          <p:cNvPr id="25613" name="AutoShape 15"/>
          <p:cNvCxnSpPr>
            <a:cxnSpLocks noChangeShapeType="1"/>
            <a:stCxn id="25612" idx="2"/>
          </p:cNvCxnSpPr>
          <p:nvPr/>
        </p:nvCxnSpPr>
        <p:spPr bwMode="auto">
          <a:xfrm rot="10800000">
            <a:off x="1042988" y="2349500"/>
            <a:ext cx="341312" cy="12954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4" name="AutoShape 16"/>
          <p:cNvCxnSpPr>
            <a:cxnSpLocks noChangeShapeType="1"/>
            <a:stCxn id="25611" idx="2"/>
          </p:cNvCxnSpPr>
          <p:nvPr/>
        </p:nvCxnSpPr>
        <p:spPr bwMode="auto">
          <a:xfrm rot="10800000">
            <a:off x="1042988" y="2349500"/>
            <a:ext cx="341312" cy="338455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5" name="AutoShape 17"/>
          <p:cNvCxnSpPr>
            <a:cxnSpLocks noChangeShapeType="1"/>
            <a:stCxn id="25605" idx="3"/>
            <a:endCxn id="25612" idx="6"/>
          </p:cNvCxnSpPr>
          <p:nvPr/>
        </p:nvCxnSpPr>
        <p:spPr bwMode="auto">
          <a:xfrm flipH="1">
            <a:off x="3006725" y="3644900"/>
            <a:ext cx="827088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6" name="AutoShape 18"/>
          <p:cNvCxnSpPr>
            <a:cxnSpLocks noChangeShapeType="1"/>
            <a:stCxn id="25606" idx="3"/>
            <a:endCxn id="25611" idx="6"/>
          </p:cNvCxnSpPr>
          <p:nvPr/>
        </p:nvCxnSpPr>
        <p:spPr bwMode="auto">
          <a:xfrm flipH="1">
            <a:off x="3006725" y="5732463"/>
            <a:ext cx="755650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7" name="Rectangle 19"/>
          <p:cNvSpPr>
            <a:spLocks noChangeArrowheads="1"/>
          </p:cNvSpPr>
          <p:nvPr/>
        </p:nvSpPr>
        <p:spPr bwMode="auto">
          <a:xfrm>
            <a:off x="5940425" y="3141663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zamówienie</a:t>
            </a:r>
          </a:p>
          <a:p>
            <a:pPr algn="ctr"/>
            <a:r>
              <a:rPr lang="en-GB" b="1"/>
              <a:t>operacji wej-wyj</a:t>
            </a:r>
          </a:p>
        </p:txBody>
      </p:sp>
      <p:cxnSp>
        <p:nvCxnSpPr>
          <p:cNvPr id="25618" name="AutoShape 20"/>
          <p:cNvCxnSpPr>
            <a:cxnSpLocks noChangeShapeType="1"/>
            <a:stCxn id="25617" idx="1"/>
            <a:endCxn id="25605" idx="0"/>
          </p:cNvCxnSpPr>
          <p:nvPr/>
        </p:nvCxnSpPr>
        <p:spPr bwMode="auto">
          <a:xfrm flipH="1">
            <a:off x="4843463" y="3609975"/>
            <a:ext cx="1077912" cy="34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9" name="Rectangle 21"/>
          <p:cNvSpPr>
            <a:spLocks noChangeArrowheads="1"/>
          </p:cNvSpPr>
          <p:nvPr/>
        </p:nvSpPr>
        <p:spPr bwMode="auto">
          <a:xfrm>
            <a:off x="5940425" y="4221163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upłynięcie</a:t>
            </a:r>
          </a:p>
          <a:p>
            <a:pPr algn="ctr"/>
            <a:r>
              <a:rPr lang="en-GB" b="1"/>
              <a:t>kwantu czasu</a:t>
            </a:r>
          </a:p>
        </p:txBody>
      </p:sp>
      <p:sp>
        <p:nvSpPr>
          <p:cNvPr id="25620" name="Rectangle 22"/>
          <p:cNvSpPr>
            <a:spLocks noChangeArrowheads="1"/>
          </p:cNvSpPr>
          <p:nvPr/>
        </p:nvSpPr>
        <p:spPr bwMode="auto">
          <a:xfrm>
            <a:off x="5940425" y="5300663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synchronizacja</a:t>
            </a:r>
          </a:p>
        </p:txBody>
      </p:sp>
      <p:cxnSp>
        <p:nvCxnSpPr>
          <p:cNvPr id="25621" name="AutoShape 23"/>
          <p:cNvCxnSpPr>
            <a:cxnSpLocks noChangeShapeType="1"/>
            <a:stCxn id="25620" idx="1"/>
            <a:endCxn id="25606" idx="0"/>
          </p:cNvCxnSpPr>
          <p:nvPr/>
        </p:nvCxnSpPr>
        <p:spPr bwMode="auto">
          <a:xfrm flipH="1" flipV="1">
            <a:off x="4772025" y="5732463"/>
            <a:ext cx="1149350" cy="365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2" name="AutoShape 25"/>
          <p:cNvCxnSpPr>
            <a:cxnSpLocks noChangeShapeType="1"/>
            <a:stCxn id="25607" idx="6"/>
            <a:endCxn id="25617" idx="3"/>
          </p:cNvCxnSpPr>
          <p:nvPr/>
        </p:nvCxnSpPr>
        <p:spPr bwMode="auto">
          <a:xfrm>
            <a:off x="7759700" y="2276475"/>
            <a:ext cx="215900" cy="1333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3" name="AutoShape 26"/>
          <p:cNvCxnSpPr>
            <a:cxnSpLocks noChangeShapeType="1"/>
            <a:stCxn id="25607" idx="6"/>
            <a:endCxn id="25619" idx="3"/>
          </p:cNvCxnSpPr>
          <p:nvPr/>
        </p:nvCxnSpPr>
        <p:spPr bwMode="auto">
          <a:xfrm>
            <a:off x="7759700" y="2276475"/>
            <a:ext cx="215900" cy="24130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4" name="AutoShape 27"/>
          <p:cNvCxnSpPr>
            <a:cxnSpLocks noChangeShapeType="1"/>
            <a:stCxn id="25607" idx="6"/>
            <a:endCxn id="25620" idx="3"/>
          </p:cNvCxnSpPr>
          <p:nvPr/>
        </p:nvCxnSpPr>
        <p:spPr bwMode="auto">
          <a:xfrm>
            <a:off x="7759700" y="2276475"/>
            <a:ext cx="215900" cy="3492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5" name="AutoShape 28"/>
          <p:cNvCxnSpPr>
            <a:cxnSpLocks noChangeShapeType="1"/>
            <a:stCxn id="25607" idx="7"/>
          </p:cNvCxnSpPr>
          <p:nvPr/>
        </p:nvCxnSpPr>
        <p:spPr bwMode="auto">
          <a:xfrm flipV="1">
            <a:off x="7508875" y="1557338"/>
            <a:ext cx="879475" cy="444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26" name="Text Box 29"/>
          <p:cNvSpPr txBox="1">
            <a:spLocks noChangeArrowheads="1"/>
          </p:cNvSpPr>
          <p:nvPr/>
        </p:nvSpPr>
        <p:spPr bwMode="auto">
          <a:xfrm>
            <a:off x="2679700" y="1289050"/>
            <a:ext cx="1028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/>
          </a:p>
        </p:txBody>
      </p:sp>
      <p:sp>
        <p:nvSpPr>
          <p:cNvPr id="25627" name="Rectangle 30"/>
          <p:cNvSpPr>
            <a:spLocks noChangeArrowheads="1"/>
          </p:cNvSpPr>
          <p:nvPr/>
        </p:nvSpPr>
        <p:spPr bwMode="auto">
          <a:xfrm>
            <a:off x="1906588" y="1622425"/>
            <a:ext cx="3313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kolejka procesów</a:t>
            </a:r>
            <a:r>
              <a:rPr lang="pl-PL" b="1"/>
              <a:t> g</a:t>
            </a:r>
            <a:r>
              <a:rPr lang="en-GB" b="1"/>
              <a:t>otowych</a:t>
            </a:r>
          </a:p>
        </p:txBody>
      </p:sp>
      <p:sp>
        <p:nvSpPr>
          <p:cNvPr id="25628" name="Rectangle 31"/>
          <p:cNvSpPr>
            <a:spLocks noChangeArrowheads="1"/>
          </p:cNvSpPr>
          <p:nvPr/>
        </p:nvSpPr>
        <p:spPr bwMode="auto">
          <a:xfrm>
            <a:off x="3419475" y="2781300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operacji</a:t>
            </a:r>
          </a:p>
          <a:p>
            <a:pPr algn="ctr"/>
            <a:r>
              <a:rPr lang="en-GB" b="1"/>
              <a:t>wej-wyj</a:t>
            </a:r>
          </a:p>
        </p:txBody>
      </p:sp>
      <p:sp>
        <p:nvSpPr>
          <p:cNvPr id="25629" name="Rectangle 32"/>
          <p:cNvSpPr>
            <a:spLocks noChangeArrowheads="1"/>
          </p:cNvSpPr>
          <p:nvPr/>
        </p:nvSpPr>
        <p:spPr bwMode="auto">
          <a:xfrm>
            <a:off x="3419475" y="4875213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procesów</a:t>
            </a:r>
          </a:p>
          <a:p>
            <a:pPr algn="ctr"/>
            <a:r>
              <a:rPr lang="en-GB" b="1"/>
              <a:t>uśpionych</a:t>
            </a:r>
          </a:p>
        </p:txBody>
      </p:sp>
      <p:sp>
        <p:nvSpPr>
          <p:cNvPr id="25630" name="Line 33"/>
          <p:cNvSpPr>
            <a:spLocks noChangeShapeType="1"/>
          </p:cNvSpPr>
          <p:nvPr/>
        </p:nvSpPr>
        <p:spPr bwMode="auto">
          <a:xfrm flipH="1">
            <a:off x="1042988" y="4724400"/>
            <a:ext cx="4897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3F23AF-6E84-4AA7-8B37-56D24E2D48B4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Przełączanie kontekstu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122488" y="2781300"/>
            <a:ext cx="568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2124075" y="4076700"/>
            <a:ext cx="568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051050" y="5445125"/>
            <a:ext cx="568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95288" y="25654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Proces 1</a:t>
            </a:r>
            <a:endParaRPr lang="en-GB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95288" y="5229225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Proces 3</a:t>
            </a:r>
            <a:endParaRPr lang="en-GB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5288" y="38608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Proces 2</a:t>
            </a:r>
            <a:endParaRPr lang="en-GB"/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2124075" y="2636838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6732588" y="2636838"/>
            <a:ext cx="1150937" cy="215900"/>
          </a:xfrm>
          <a:prstGeom prst="rightArrow">
            <a:avLst>
              <a:gd name="adj1" fmla="val 50000"/>
              <a:gd name="adj2" fmla="val 1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3492500" y="3933825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5148263" y="5300663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140200" y="24209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908175" y="3644900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076825" y="370998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2555875" y="5078413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588125" y="5084763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3" name="AutoShape 19"/>
          <p:cNvSpPr>
            <a:spLocks/>
          </p:cNvSpPr>
          <p:nvPr/>
        </p:nvSpPr>
        <p:spPr bwMode="auto">
          <a:xfrm>
            <a:off x="4432300" y="1658938"/>
            <a:ext cx="2947988" cy="609600"/>
          </a:xfrm>
          <a:prstGeom prst="borderCallout2">
            <a:avLst>
              <a:gd name="adj1" fmla="val 18750"/>
              <a:gd name="adj2" fmla="val -2583"/>
              <a:gd name="adj3" fmla="val 18750"/>
              <a:gd name="adj4" fmla="val -20519"/>
              <a:gd name="adj5" fmla="val 172134"/>
              <a:gd name="adj6" fmla="val -391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zachowanie </a:t>
            </a:r>
            <a:r>
              <a:rPr lang="pl-PL" b="1"/>
              <a:t>k</a:t>
            </a:r>
            <a:r>
              <a:rPr lang="en-GB" b="1"/>
              <a:t>ontekstu</a:t>
            </a:r>
          </a:p>
          <a:p>
            <a:r>
              <a:rPr lang="en-GB" b="1"/>
              <a:t>w bloku kontrolnym 1</a:t>
            </a:r>
          </a:p>
        </p:txBody>
      </p:sp>
      <p:sp>
        <p:nvSpPr>
          <p:cNvPr id="26644" name="AutoShape 20"/>
          <p:cNvSpPr>
            <a:spLocks/>
          </p:cNvSpPr>
          <p:nvPr/>
        </p:nvSpPr>
        <p:spPr bwMode="auto">
          <a:xfrm>
            <a:off x="4356100" y="2997200"/>
            <a:ext cx="2947988" cy="609600"/>
          </a:xfrm>
          <a:prstGeom prst="borderCallout2">
            <a:avLst>
              <a:gd name="adj1" fmla="val 18750"/>
              <a:gd name="adj2" fmla="val -2583"/>
              <a:gd name="adj3" fmla="val 18750"/>
              <a:gd name="adj4" fmla="val -15722"/>
              <a:gd name="adj5" fmla="val 156773"/>
              <a:gd name="adj6" fmla="val -292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odtworzenie kontekstu z</a:t>
            </a:r>
          </a:p>
          <a:p>
            <a:r>
              <a:rPr lang="en-GB" b="1"/>
              <a:t>bloku kontrolnego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22319F-08C9-4AC1-9836-A81A786F14C8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Wątki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/>
              <a:t>Wątek</a:t>
            </a:r>
            <a:r>
              <a:rPr lang="en-GB" smtClean="0"/>
              <a:t> (lekki proces, ang. lightweight process — LWP)</a:t>
            </a:r>
            <a:r>
              <a:rPr lang="pl-PL" smtClean="0"/>
              <a:t> </a:t>
            </a:r>
            <a:r>
              <a:rPr lang="en-GB" smtClean="0"/>
              <a:t>jest obiektem w obrębie procesu ciężkiego</a:t>
            </a:r>
            <a:r>
              <a:rPr lang="pl-PL" smtClean="0"/>
              <a:t> </a:t>
            </a:r>
            <a:r>
              <a:rPr lang="en-GB" smtClean="0"/>
              <a:t>(heavyweight), posiadającym własne sterowanie </a:t>
            </a:r>
            <a:r>
              <a:rPr lang="pl-PL" smtClean="0"/>
              <a:t>i </a:t>
            </a:r>
            <a:r>
              <a:rPr lang="en-GB" smtClean="0"/>
              <a:t>współdzielącym z innymi wątkami tego procesu</a:t>
            </a:r>
            <a:r>
              <a:rPr lang="pl-PL" smtClean="0"/>
              <a:t> </a:t>
            </a:r>
            <a:r>
              <a:rPr lang="en-GB" smtClean="0"/>
              <a:t>przydzielone (procesowi) zasoby: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segment kodu i segment danych w pamięci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tablicę otwartych plików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tablicę sygnałów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F83759-52D9-4118-95B4-5C9917181480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pl-PL" smtClean="0"/>
              <a:t>Planowanie przydziału procesora </a:t>
            </a:r>
            <a:endParaRPr lang="en-GB" smtClean="0"/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D4910C-9A4C-491A-BC1C-07F4B27705B4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Komponenty jądra w planowaniu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err="1" smtClean="0"/>
              <a:t>Planista</a:t>
            </a:r>
            <a:r>
              <a:rPr lang="en-GB" b="1" dirty="0" smtClean="0"/>
              <a:t> </a:t>
            </a:r>
            <a:r>
              <a:rPr lang="en-GB" b="1" dirty="0" err="1" smtClean="0"/>
              <a:t>krótkoterminowy</a:t>
            </a:r>
            <a:r>
              <a:rPr lang="en-GB" dirty="0" smtClean="0"/>
              <a:t> (</a:t>
            </a:r>
            <a:r>
              <a:rPr lang="en-GB" dirty="0" err="1" smtClean="0"/>
              <a:t>ang.</a:t>
            </a:r>
            <a:r>
              <a:rPr lang="en-GB" dirty="0" smtClean="0"/>
              <a:t> CPU scheduler) —</a:t>
            </a:r>
            <a:r>
              <a:rPr lang="pl-PL" dirty="0" smtClean="0"/>
              <a:t> </a:t>
            </a:r>
            <a:r>
              <a:rPr lang="en-GB" dirty="0" err="1" smtClean="0"/>
              <a:t>wyznacza</a:t>
            </a:r>
            <a:r>
              <a:rPr lang="en-GB" dirty="0" smtClean="0"/>
              <a:t> </a:t>
            </a:r>
            <a:r>
              <a:rPr lang="en-GB" dirty="0" err="1" smtClean="0"/>
              <a:t>wartość</a:t>
            </a:r>
            <a:r>
              <a:rPr lang="en-GB" dirty="0" smtClean="0"/>
              <a:t> </a:t>
            </a:r>
            <a:r>
              <a:rPr lang="en-GB" dirty="0" err="1" smtClean="0"/>
              <a:t>priorytetu</a:t>
            </a:r>
            <a:r>
              <a:rPr lang="en-GB" dirty="0" smtClean="0"/>
              <a:t> </a:t>
            </a:r>
            <a:r>
              <a:rPr lang="en-GB" dirty="0" err="1" smtClean="0"/>
              <a:t>procesów</a:t>
            </a:r>
            <a:r>
              <a:rPr lang="en-GB" dirty="0" smtClean="0"/>
              <a:t> </a:t>
            </a:r>
            <a:r>
              <a:rPr lang="en-GB" dirty="0" err="1" smtClean="0"/>
              <a:t>gotowych</a:t>
            </a:r>
            <a:r>
              <a:rPr lang="en-GB" dirty="0" smtClean="0"/>
              <a:t> </a:t>
            </a:r>
            <a:r>
              <a:rPr lang="pl-PL" dirty="0" smtClean="0"/>
              <a:t>i </a:t>
            </a:r>
            <a:r>
              <a:rPr lang="en-GB" dirty="0" err="1" smtClean="0"/>
              <a:t>wybiera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(o </a:t>
            </a:r>
            <a:r>
              <a:rPr lang="en-GB" dirty="0" err="1" smtClean="0"/>
              <a:t>najwyższym</a:t>
            </a:r>
            <a:r>
              <a:rPr lang="en-GB" dirty="0" smtClean="0"/>
              <a:t> </a:t>
            </a:r>
            <a:r>
              <a:rPr lang="en-GB" dirty="0" err="1" smtClean="0"/>
              <a:t>priorytecie</a:t>
            </a:r>
            <a:r>
              <a:rPr lang="en-GB" dirty="0" smtClean="0"/>
              <a:t>) do</a:t>
            </a:r>
            <a:r>
              <a:rPr lang="pl-PL" dirty="0" smtClean="0"/>
              <a:t> </a:t>
            </a:r>
            <a:r>
              <a:rPr lang="en-GB" dirty="0" err="1" smtClean="0"/>
              <a:t>wykonania</a:t>
            </a:r>
            <a:r>
              <a:rPr lang="en-GB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err="1" smtClean="0"/>
              <a:t>Ekspedytor</a:t>
            </a:r>
            <a:r>
              <a:rPr lang="en-GB" dirty="0" smtClean="0"/>
              <a:t> (</a:t>
            </a:r>
            <a:r>
              <a:rPr lang="en-GB" dirty="0" err="1" smtClean="0"/>
              <a:t>zwany</a:t>
            </a:r>
            <a:r>
              <a:rPr lang="en-GB" dirty="0" smtClean="0"/>
              <a:t> </a:t>
            </a:r>
            <a:r>
              <a:rPr lang="en-GB" dirty="0" err="1" smtClean="0"/>
              <a:t>również</a:t>
            </a:r>
            <a:r>
              <a:rPr lang="en-GB" dirty="0" smtClean="0"/>
              <a:t> </a:t>
            </a:r>
            <a:r>
              <a:rPr lang="en-GB" dirty="0" err="1" smtClean="0"/>
              <a:t>dyspozytorem</a:t>
            </a:r>
            <a:r>
              <a:rPr lang="pl-PL" dirty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ang.</a:t>
            </a:r>
            <a:r>
              <a:rPr lang="pl-PL" dirty="0" smtClean="0"/>
              <a:t> </a:t>
            </a:r>
            <a:r>
              <a:rPr lang="en-GB" dirty="0" smtClean="0"/>
              <a:t>dispatcher) — </a:t>
            </a:r>
            <a:r>
              <a:rPr lang="en-GB" dirty="0" err="1" smtClean="0"/>
              <a:t>realizuje</a:t>
            </a:r>
            <a:r>
              <a:rPr lang="en-GB" dirty="0" smtClean="0"/>
              <a:t> </a:t>
            </a:r>
            <a:r>
              <a:rPr lang="en-GB" dirty="0" err="1" smtClean="0"/>
              <a:t>przekazanie</a:t>
            </a:r>
            <a:r>
              <a:rPr lang="en-GB" dirty="0" smtClean="0"/>
              <a:t> </a:t>
            </a:r>
            <a:r>
              <a:rPr lang="en-GB" dirty="0" err="1" smtClean="0"/>
              <a:t>sterowani</a:t>
            </a:r>
            <a:r>
              <a:rPr lang="pl-PL" dirty="0" smtClean="0"/>
              <a:t>a</a:t>
            </a:r>
            <a:r>
              <a:rPr lang="en-GB" dirty="0" smtClean="0"/>
              <a:t> do</a:t>
            </a:r>
            <a:r>
              <a:rPr lang="pl-PL" dirty="0" smtClean="0"/>
              <a:t> </a:t>
            </a:r>
            <a:r>
              <a:rPr lang="en-GB" dirty="0" err="1" smtClean="0"/>
              <a:t>procesu</a:t>
            </a:r>
            <a:r>
              <a:rPr lang="en-GB" dirty="0" smtClean="0"/>
              <a:t> </a:t>
            </a:r>
            <a:r>
              <a:rPr lang="en-GB" dirty="0" err="1" smtClean="0"/>
              <a:t>wybranego</a:t>
            </a:r>
            <a:r>
              <a:rPr lang="en-GB" dirty="0" smtClean="0"/>
              <a:t> </a:t>
            </a:r>
            <a:r>
              <a:rPr lang="en-GB" dirty="0" err="1" smtClean="0"/>
              <a:t>przez</a:t>
            </a:r>
            <a:r>
              <a:rPr lang="en-GB" dirty="0" smtClean="0"/>
              <a:t> </a:t>
            </a:r>
            <a:r>
              <a:rPr lang="en-GB" dirty="0" err="1" smtClean="0"/>
              <a:t>planistę</a:t>
            </a:r>
            <a:r>
              <a:rPr lang="en-GB" dirty="0" smtClean="0"/>
              <a:t> (</a:t>
            </a:r>
            <a:r>
              <a:rPr lang="en-GB" dirty="0" err="1" smtClean="0"/>
              <a:t>dokonuje</a:t>
            </a:r>
            <a:r>
              <a:rPr lang="pl-PL" dirty="0" smtClean="0"/>
              <a:t> </a:t>
            </a:r>
            <a:r>
              <a:rPr lang="en-GB" dirty="0" err="1" smtClean="0"/>
              <a:t>przełączenia</a:t>
            </a:r>
            <a:r>
              <a:rPr lang="en-GB" dirty="0" smtClean="0"/>
              <a:t> </a:t>
            </a:r>
            <a:r>
              <a:rPr lang="en-GB" dirty="0" err="1" smtClean="0"/>
              <a:t>kontekstu</a:t>
            </a:r>
            <a:r>
              <a:rPr lang="en-GB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DB9FFE-1CEB-479D-B83E-D2AD5BB6A1A5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Ogólna koncepcja planowania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b="1" smtClean="0"/>
              <a:t>Tryb decyzji</a:t>
            </a:r>
            <a:r>
              <a:rPr lang="en-GB" sz="2800" smtClean="0"/>
              <a:t> — określa okoliczności, w których oceniane</a:t>
            </a:r>
            <a:r>
              <a:rPr lang="pl-PL" sz="2800" smtClean="0"/>
              <a:t> </a:t>
            </a:r>
            <a:r>
              <a:rPr lang="en-GB" sz="2800" smtClean="0"/>
              <a:t>i porównywane są priorytety procesów oraz dokonywany</a:t>
            </a:r>
            <a:r>
              <a:rPr lang="pl-PL" sz="2800" smtClean="0"/>
              <a:t> </a:t>
            </a:r>
            <a:r>
              <a:rPr lang="en-GB" sz="2800" smtClean="0"/>
              <a:t>jest wybór procesu do wykonania.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Funkcja priorytetu</a:t>
            </a:r>
            <a:r>
              <a:rPr lang="en-GB" sz="2800" smtClean="0"/>
              <a:t> — funkcja wyznaczająca aktualny</a:t>
            </a:r>
            <a:r>
              <a:rPr lang="pl-PL" sz="2800" smtClean="0"/>
              <a:t> </a:t>
            </a:r>
            <a:r>
              <a:rPr lang="en-GB" sz="2800" smtClean="0"/>
              <a:t>priorytet procesu na podstawie parametrów procesu </a:t>
            </a:r>
            <a:r>
              <a:rPr lang="pl-PL" sz="2800" smtClean="0"/>
              <a:t>i </a:t>
            </a:r>
            <a:r>
              <a:rPr lang="en-GB" sz="2800" smtClean="0"/>
              <a:t>stanu systemu.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Reguła arbitrażu</a:t>
            </a:r>
            <a:r>
              <a:rPr lang="en-GB" sz="2800" smtClean="0"/>
              <a:t> — reguła rozstrzygania konfliktów w</a:t>
            </a:r>
            <a:r>
              <a:rPr lang="pl-PL" sz="2800" smtClean="0"/>
              <a:t> </a:t>
            </a:r>
            <a:r>
              <a:rPr lang="en-GB" sz="2800" smtClean="0"/>
              <a:t>dostępie do procesora w przypadku procesów o tym</a:t>
            </a:r>
            <a:r>
              <a:rPr lang="pl-PL" sz="2800" smtClean="0"/>
              <a:t> </a:t>
            </a:r>
            <a:r>
              <a:rPr lang="en-GB" sz="2800" smtClean="0"/>
              <a:t>samym priorytecie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9877A0-7C1C-4F68-A494-B7848E90945D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Plan wykładu</a:t>
            </a:r>
            <a:endParaRPr lang="en-GB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Wprowadzenie</a:t>
            </a:r>
          </a:p>
          <a:p>
            <a:pPr eaLnBrk="1" hangingPunct="1"/>
            <a:r>
              <a:rPr lang="pl-PL" smtClean="0"/>
              <a:t>Procesy, zasoby, wątki</a:t>
            </a:r>
          </a:p>
          <a:p>
            <a:pPr eaLnBrk="1" hangingPunct="1"/>
            <a:r>
              <a:rPr lang="pl-PL" smtClean="0"/>
              <a:t>Planowanie przydziału procesora</a:t>
            </a:r>
          </a:p>
          <a:p>
            <a:pPr eaLnBrk="1" hangingPunct="1"/>
            <a:r>
              <a:rPr lang="pl-PL" smtClean="0"/>
              <a:t>Zarządzanie pamięcią operacyjną</a:t>
            </a:r>
          </a:p>
          <a:p>
            <a:pPr eaLnBrk="1" hangingPunct="1"/>
            <a:r>
              <a:rPr lang="pl-PL" smtClean="0"/>
              <a:t>Urządzenia wejścia-wyjścia</a:t>
            </a:r>
          </a:p>
          <a:p>
            <a:pPr eaLnBrk="1" hangingPunct="1"/>
            <a:r>
              <a:rPr lang="pl-PL" smtClean="0"/>
              <a:t>System plików</a:t>
            </a:r>
          </a:p>
          <a:p>
            <a:pPr eaLnBrk="1" hangingPunct="1"/>
            <a:r>
              <a:rPr lang="pl-PL" smtClean="0"/>
              <a:t>Współbieżność i synchronizacja procesów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4CACDC-1D97-4F9F-9EA6-2730E34F4B50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Tryb decyzji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Schemat niewywłaszczeniowy</a:t>
            </a:r>
            <a:r>
              <a:rPr lang="en-GB" sz="2800" smtClean="0"/>
              <a:t> (ang. nonpreemptive) —proces po uzyskaniu dostępu do procesora wykonywany</a:t>
            </a:r>
            <a:r>
              <a:rPr lang="pl-PL" sz="2800" smtClean="0"/>
              <a:t> </a:t>
            </a:r>
            <a:r>
              <a:rPr lang="en-GB" sz="2800" smtClean="0"/>
              <a:t>jest do momentu zakończenie lub zgłoszenia żądania</a:t>
            </a:r>
            <a:r>
              <a:rPr lang="pl-PL" sz="2800" smtClean="0"/>
              <a:t> </a:t>
            </a:r>
            <a:r>
              <a:rPr lang="en-GB" sz="2800" smtClean="0"/>
              <a:t>obsługi do systemu.</a:t>
            </a:r>
          </a:p>
          <a:p>
            <a:pPr eaLnBrk="1" hangingPunct="1"/>
            <a:r>
              <a:rPr lang="en-GB" sz="2800" b="1" smtClean="0"/>
              <a:t>Schemat wywłaszczeniowy</a:t>
            </a:r>
            <a:r>
              <a:rPr lang="en-GB" sz="2800" smtClean="0"/>
              <a:t> (ang. preemptive) — proces</a:t>
            </a:r>
            <a:r>
              <a:rPr lang="pl-PL" sz="2800" smtClean="0"/>
              <a:t> </a:t>
            </a:r>
            <a:r>
              <a:rPr lang="en-GB" sz="2800" smtClean="0"/>
              <a:t>może zostać zatrzymany i umieszczony w kolejce</a:t>
            </a:r>
            <a:r>
              <a:rPr lang="pl-PL" sz="2800" smtClean="0"/>
              <a:t> </a:t>
            </a:r>
            <a:r>
              <a:rPr lang="en-GB" sz="2800" smtClean="0"/>
              <a:t>procesów gotowych, a procesor zostaje przydzielony</a:t>
            </a:r>
            <a:r>
              <a:rPr lang="pl-PL" sz="2800" smtClean="0"/>
              <a:t> </a:t>
            </a:r>
            <a:r>
              <a:rPr lang="en-GB" sz="2800" smtClean="0"/>
              <a:t>procesowi o wyższym (lub równym) priorytecie.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12153E-8E16-4A5D-B11C-E5A629635D4E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Podejmowanie decyzji o wywłaszczeniu</a:t>
            </a:r>
            <a:endParaRPr lang="en-GB" sz="4000" b="1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Utworzenie i przyjęcie nowego procesu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Obudzenie procesu w wyniku otrzymania komunikatu,</a:t>
            </a:r>
            <a:r>
              <a:rPr lang="pl-PL" sz="2800" smtClean="0"/>
              <a:t> </a:t>
            </a:r>
            <a:r>
              <a:rPr lang="en-GB" sz="2800" smtClean="0"/>
              <a:t>sygnału gotowości urządzenia (przerwanie) lub sygnału</a:t>
            </a:r>
            <a:r>
              <a:rPr lang="pl-PL" sz="2800" smtClean="0"/>
              <a:t> </a:t>
            </a:r>
            <a:r>
              <a:rPr lang="en-GB" sz="2800" smtClean="0"/>
              <a:t>wynikającego z synchronizacji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Upłynięcie kwantu czasu odmierzanego przez</a:t>
            </a:r>
            <a:r>
              <a:rPr lang="pl-PL" sz="2800" smtClean="0"/>
              <a:t> </a:t>
            </a:r>
            <a:r>
              <a:rPr lang="en-GB" sz="2800" smtClean="0"/>
              <a:t>czasomierz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Wzrost priorytetu innego procesu w stanie gotowy</a:t>
            </a:r>
            <a:r>
              <a:rPr lang="pl-PL" sz="2800" smtClean="0"/>
              <a:t> </a:t>
            </a:r>
            <a:r>
              <a:rPr lang="en-GB" sz="2800" smtClean="0"/>
              <a:t>powyżej priorytetu procesu wykonywanego — możliwe w</a:t>
            </a:r>
            <a:r>
              <a:rPr lang="pl-PL" sz="2800" smtClean="0"/>
              <a:t> </a:t>
            </a:r>
            <a:r>
              <a:rPr lang="en-GB" sz="2800" smtClean="0"/>
              <a:t>systemie ze zmiennymi priorytetami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751F3C-E62A-4654-90AB-5407772C7B8E}" type="slidenum">
              <a:rPr lang="en-GB" smtClean="0"/>
              <a:pPr eaLnBrk="1" hangingPunct="1"/>
              <a:t>32</a:t>
            </a:fld>
            <a:endParaRPr lang="en-GB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Funkcja priorytetu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Argumentami funkcji priorytetu są wybrane składowe</a:t>
            </a:r>
            <a:r>
              <a:rPr lang="pl-PL" smtClean="0"/>
              <a:t> </a:t>
            </a:r>
            <a:r>
              <a:rPr lang="en-GB" smtClean="0"/>
              <a:t>stanu procesu oraz stanu systemu.</a:t>
            </a:r>
          </a:p>
          <a:p>
            <a:pPr eaLnBrk="1" hangingPunct="1"/>
            <a:r>
              <a:rPr lang="en-GB" smtClean="0"/>
              <a:t>Priorytet procesu w danej chwili jest wartością wynikową</a:t>
            </a:r>
            <a:r>
              <a:rPr lang="pl-PL" smtClean="0"/>
              <a:t> </a:t>
            </a:r>
            <a:r>
              <a:rPr lang="en-GB" smtClean="0"/>
              <a:t>funkcji priorytetu dla bieżących wartości parametrów</a:t>
            </a:r>
            <a:r>
              <a:rPr lang="pl-PL" smtClean="0"/>
              <a:t> </a:t>
            </a:r>
            <a:r>
              <a:rPr lang="en-GB" smtClean="0"/>
              <a:t>stanu danego procesu i aktualnego stanu systemu.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4C170E-1BAA-4DF4-A3F4-775B655A0985}" type="slidenum">
              <a:rPr lang="en-GB" smtClean="0"/>
              <a:pPr eaLnBrk="1" hangingPunct="1"/>
              <a:t>33</a:t>
            </a:fld>
            <a:endParaRPr lang="en-GB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Przykład realizacji przetwarzania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684213" y="3213100"/>
            <a:ext cx="1587" cy="255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85800" y="576897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2" name="Rectangle 29"/>
          <p:cNvSpPr>
            <a:spLocks noChangeArrowheads="1"/>
          </p:cNvSpPr>
          <p:nvPr/>
        </p:nvSpPr>
        <p:spPr bwMode="auto">
          <a:xfrm>
            <a:off x="3006725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3" name="Rectangle 30"/>
          <p:cNvSpPr>
            <a:spLocks noChangeArrowheads="1"/>
          </p:cNvSpPr>
          <p:nvPr/>
        </p:nvSpPr>
        <p:spPr bwMode="auto">
          <a:xfrm>
            <a:off x="2574925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4" name="Rectangle 33"/>
          <p:cNvSpPr>
            <a:spLocks noChangeArrowheads="1"/>
          </p:cNvSpPr>
          <p:nvPr/>
        </p:nvSpPr>
        <p:spPr bwMode="auto">
          <a:xfrm>
            <a:off x="1284288" y="36115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5" name="Rectangle 35"/>
          <p:cNvSpPr>
            <a:spLocks noChangeArrowheads="1"/>
          </p:cNvSpPr>
          <p:nvPr/>
        </p:nvSpPr>
        <p:spPr bwMode="auto">
          <a:xfrm>
            <a:off x="2214563" y="36115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6" name="Rectangle 36"/>
          <p:cNvSpPr>
            <a:spLocks noChangeArrowheads="1"/>
          </p:cNvSpPr>
          <p:nvPr/>
        </p:nvSpPr>
        <p:spPr bwMode="auto">
          <a:xfrm>
            <a:off x="1757363" y="36115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7" name="Rectangle 45"/>
          <p:cNvSpPr>
            <a:spLocks noChangeArrowheads="1"/>
          </p:cNvSpPr>
          <p:nvPr/>
        </p:nvSpPr>
        <p:spPr bwMode="auto">
          <a:xfrm>
            <a:off x="2646363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8" name="Text Box 47"/>
          <p:cNvSpPr txBox="1">
            <a:spLocks noChangeArrowheads="1"/>
          </p:cNvSpPr>
          <p:nvPr/>
        </p:nvSpPr>
        <p:spPr bwMode="auto">
          <a:xfrm>
            <a:off x="212725" y="5119688"/>
            <a:ext cx="43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P</a:t>
            </a:r>
            <a:r>
              <a:rPr lang="pl-PL" sz="1400"/>
              <a:t>3</a:t>
            </a:r>
            <a:endParaRPr lang="en-US" sz="1400"/>
          </a:p>
        </p:txBody>
      </p:sp>
      <p:sp>
        <p:nvSpPr>
          <p:cNvPr id="34829" name="Text Box 48"/>
          <p:cNvSpPr txBox="1">
            <a:spLocks noChangeArrowheads="1"/>
          </p:cNvSpPr>
          <p:nvPr/>
        </p:nvSpPr>
        <p:spPr bwMode="auto">
          <a:xfrm>
            <a:off x="212725" y="4281488"/>
            <a:ext cx="43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P</a:t>
            </a:r>
            <a:r>
              <a:rPr lang="pl-PL" sz="1400"/>
              <a:t>2</a:t>
            </a:r>
            <a:endParaRPr lang="en-US" sz="1400"/>
          </a:p>
        </p:txBody>
      </p:sp>
      <p:sp>
        <p:nvSpPr>
          <p:cNvPr id="34830" name="Text Box 49"/>
          <p:cNvSpPr txBox="1">
            <a:spLocks noChangeArrowheads="1"/>
          </p:cNvSpPr>
          <p:nvPr/>
        </p:nvSpPr>
        <p:spPr bwMode="auto">
          <a:xfrm>
            <a:off x="212725" y="3519488"/>
            <a:ext cx="43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P</a:t>
            </a:r>
            <a:r>
              <a:rPr lang="pl-PL" sz="1400"/>
              <a:t>1</a:t>
            </a:r>
            <a:endParaRPr lang="en-US" sz="1400"/>
          </a:p>
        </p:txBody>
      </p:sp>
      <p:sp>
        <p:nvSpPr>
          <p:cNvPr id="34831" name="Text Box 51"/>
          <p:cNvSpPr txBox="1">
            <a:spLocks noChangeArrowheads="1"/>
          </p:cNvSpPr>
          <p:nvPr/>
        </p:nvSpPr>
        <p:spPr bwMode="auto">
          <a:xfrm>
            <a:off x="593725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4832" name="Text Box 52"/>
          <p:cNvSpPr txBox="1">
            <a:spLocks noChangeArrowheads="1"/>
          </p:cNvSpPr>
          <p:nvPr/>
        </p:nvSpPr>
        <p:spPr bwMode="auto">
          <a:xfrm>
            <a:off x="14160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4833" name="Text Box 53"/>
          <p:cNvSpPr txBox="1">
            <a:spLocks noChangeArrowheads="1"/>
          </p:cNvSpPr>
          <p:nvPr/>
        </p:nvSpPr>
        <p:spPr bwMode="auto">
          <a:xfrm>
            <a:off x="23304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4834" name="Text Box 54"/>
          <p:cNvSpPr txBox="1">
            <a:spLocks noChangeArrowheads="1"/>
          </p:cNvSpPr>
          <p:nvPr/>
        </p:nvSpPr>
        <p:spPr bwMode="auto">
          <a:xfrm>
            <a:off x="32448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4835" name="Text Box 55"/>
          <p:cNvSpPr txBox="1">
            <a:spLocks noChangeArrowheads="1"/>
          </p:cNvSpPr>
          <p:nvPr/>
        </p:nvSpPr>
        <p:spPr bwMode="auto">
          <a:xfrm>
            <a:off x="41592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4836" name="Text Box 56"/>
          <p:cNvSpPr txBox="1">
            <a:spLocks noChangeArrowheads="1"/>
          </p:cNvSpPr>
          <p:nvPr/>
        </p:nvSpPr>
        <p:spPr bwMode="auto">
          <a:xfrm>
            <a:off x="49974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10</a:t>
            </a:r>
          </a:p>
        </p:txBody>
      </p:sp>
      <p:sp>
        <p:nvSpPr>
          <p:cNvPr id="34837" name="Text Box 57"/>
          <p:cNvSpPr txBox="1">
            <a:spLocks noChangeArrowheads="1"/>
          </p:cNvSpPr>
          <p:nvPr/>
        </p:nvSpPr>
        <p:spPr bwMode="auto">
          <a:xfrm>
            <a:off x="59118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</a:t>
            </a:r>
          </a:p>
        </p:txBody>
      </p:sp>
      <p:sp>
        <p:nvSpPr>
          <p:cNvPr id="34838" name="Text Box 58"/>
          <p:cNvSpPr txBox="1">
            <a:spLocks noChangeArrowheads="1"/>
          </p:cNvSpPr>
          <p:nvPr/>
        </p:nvSpPr>
        <p:spPr bwMode="auto">
          <a:xfrm>
            <a:off x="68262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14</a:t>
            </a:r>
          </a:p>
        </p:txBody>
      </p:sp>
      <p:sp>
        <p:nvSpPr>
          <p:cNvPr id="34839" name="Text Box 59"/>
          <p:cNvSpPr txBox="1">
            <a:spLocks noChangeArrowheads="1"/>
          </p:cNvSpPr>
          <p:nvPr/>
        </p:nvSpPr>
        <p:spPr bwMode="auto">
          <a:xfrm>
            <a:off x="77406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16</a:t>
            </a:r>
          </a:p>
        </p:txBody>
      </p:sp>
      <p:sp>
        <p:nvSpPr>
          <p:cNvPr id="34840" name="Text Box 60"/>
          <p:cNvSpPr txBox="1">
            <a:spLocks noChangeArrowheads="1"/>
          </p:cNvSpPr>
          <p:nvPr/>
        </p:nvSpPr>
        <p:spPr bwMode="auto">
          <a:xfrm>
            <a:off x="86550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18</a:t>
            </a:r>
          </a:p>
        </p:txBody>
      </p:sp>
      <p:sp>
        <p:nvSpPr>
          <p:cNvPr id="34841" name="Text Box 68"/>
          <p:cNvSpPr txBox="1">
            <a:spLocks noChangeArrowheads="1"/>
          </p:cNvSpPr>
          <p:nvPr/>
        </p:nvSpPr>
        <p:spPr bwMode="auto">
          <a:xfrm>
            <a:off x="250825" y="270827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34842" name="Rectangle 69"/>
          <p:cNvSpPr>
            <a:spLocks noChangeArrowheads="1"/>
          </p:cNvSpPr>
          <p:nvPr/>
        </p:nvSpPr>
        <p:spPr bwMode="auto">
          <a:xfrm>
            <a:off x="6372225" y="155733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3" name="Rectangle 78"/>
          <p:cNvSpPr>
            <a:spLocks noChangeArrowheads="1"/>
          </p:cNvSpPr>
          <p:nvPr/>
        </p:nvSpPr>
        <p:spPr bwMode="auto">
          <a:xfrm>
            <a:off x="6372225" y="27082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4" name="Rectangle 79"/>
          <p:cNvSpPr>
            <a:spLocks noChangeArrowheads="1"/>
          </p:cNvSpPr>
          <p:nvPr/>
        </p:nvSpPr>
        <p:spPr bwMode="auto">
          <a:xfrm>
            <a:off x="35115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5" name="Rectangle 81"/>
          <p:cNvSpPr>
            <a:spLocks noChangeArrowheads="1"/>
          </p:cNvSpPr>
          <p:nvPr/>
        </p:nvSpPr>
        <p:spPr bwMode="auto">
          <a:xfrm>
            <a:off x="846138" y="36115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6" name="Rectangle 83"/>
          <p:cNvSpPr>
            <a:spLocks noChangeArrowheads="1"/>
          </p:cNvSpPr>
          <p:nvPr/>
        </p:nvSpPr>
        <p:spPr bwMode="auto">
          <a:xfrm>
            <a:off x="846138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7" name="Rectangle 84"/>
          <p:cNvSpPr>
            <a:spLocks noChangeArrowheads="1"/>
          </p:cNvSpPr>
          <p:nvPr/>
        </p:nvSpPr>
        <p:spPr bwMode="auto">
          <a:xfrm>
            <a:off x="1325563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8" name="Rectangle 85"/>
          <p:cNvSpPr>
            <a:spLocks noChangeArrowheads="1"/>
          </p:cNvSpPr>
          <p:nvPr/>
        </p:nvSpPr>
        <p:spPr bwMode="auto">
          <a:xfrm>
            <a:off x="1277938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9" name="Rectangle 86"/>
          <p:cNvSpPr>
            <a:spLocks noChangeArrowheads="1"/>
          </p:cNvSpPr>
          <p:nvPr/>
        </p:nvSpPr>
        <p:spPr bwMode="auto">
          <a:xfrm>
            <a:off x="1711325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0" name="Rectangle 87"/>
          <p:cNvSpPr>
            <a:spLocks noChangeArrowheads="1"/>
          </p:cNvSpPr>
          <p:nvPr/>
        </p:nvSpPr>
        <p:spPr bwMode="auto">
          <a:xfrm>
            <a:off x="2143125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1" name="Rectangle 88"/>
          <p:cNvSpPr>
            <a:spLocks noChangeArrowheads="1"/>
          </p:cNvSpPr>
          <p:nvPr/>
        </p:nvSpPr>
        <p:spPr bwMode="auto">
          <a:xfrm>
            <a:off x="3078163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2" name="Rectangle 89"/>
          <p:cNvSpPr>
            <a:spLocks noChangeArrowheads="1"/>
          </p:cNvSpPr>
          <p:nvPr/>
        </p:nvSpPr>
        <p:spPr bwMode="auto">
          <a:xfrm>
            <a:off x="3511550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3" name="Rectangle 90"/>
          <p:cNvSpPr>
            <a:spLocks noChangeArrowheads="1"/>
          </p:cNvSpPr>
          <p:nvPr/>
        </p:nvSpPr>
        <p:spPr bwMode="auto">
          <a:xfrm>
            <a:off x="307816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4" name="Rectangle 91"/>
          <p:cNvSpPr>
            <a:spLocks noChangeArrowheads="1"/>
          </p:cNvSpPr>
          <p:nvPr/>
        </p:nvSpPr>
        <p:spPr bwMode="auto">
          <a:xfrm>
            <a:off x="264636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5" name="Rectangle 93"/>
          <p:cNvSpPr>
            <a:spLocks noChangeArrowheads="1"/>
          </p:cNvSpPr>
          <p:nvPr/>
        </p:nvSpPr>
        <p:spPr bwMode="auto">
          <a:xfrm>
            <a:off x="6372225" y="21336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6" name="Text Box 94"/>
          <p:cNvSpPr txBox="1">
            <a:spLocks noChangeArrowheads="1"/>
          </p:cNvSpPr>
          <p:nvPr/>
        </p:nvSpPr>
        <p:spPr bwMode="auto">
          <a:xfrm>
            <a:off x="7019925" y="1557338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Wykonywanie</a:t>
            </a:r>
            <a:endParaRPr lang="en-GB" sz="1600"/>
          </a:p>
        </p:txBody>
      </p:sp>
      <p:sp>
        <p:nvSpPr>
          <p:cNvPr id="34857" name="Text Box 95"/>
          <p:cNvSpPr txBox="1">
            <a:spLocks noChangeArrowheads="1"/>
          </p:cNvSpPr>
          <p:nvPr/>
        </p:nvSpPr>
        <p:spPr bwMode="auto">
          <a:xfrm>
            <a:off x="7019925" y="2060575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Gotowość</a:t>
            </a:r>
            <a:endParaRPr lang="en-GB" sz="1600"/>
          </a:p>
        </p:txBody>
      </p:sp>
      <p:sp>
        <p:nvSpPr>
          <p:cNvPr id="34858" name="Text Box 96"/>
          <p:cNvSpPr txBox="1">
            <a:spLocks noChangeArrowheads="1"/>
          </p:cNvSpPr>
          <p:nvPr/>
        </p:nvSpPr>
        <p:spPr bwMode="auto">
          <a:xfrm>
            <a:off x="7019925" y="2660650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Oczekiwanie</a:t>
            </a:r>
            <a:endParaRPr lang="en-GB" sz="1600"/>
          </a:p>
        </p:txBody>
      </p:sp>
      <p:sp>
        <p:nvSpPr>
          <p:cNvPr id="34859" name="Rectangle 98"/>
          <p:cNvSpPr>
            <a:spLocks noChangeArrowheads="1"/>
          </p:cNvSpPr>
          <p:nvPr/>
        </p:nvSpPr>
        <p:spPr bwMode="auto">
          <a:xfrm>
            <a:off x="3943350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0" name="Rectangle 99"/>
          <p:cNvSpPr>
            <a:spLocks noChangeArrowheads="1"/>
          </p:cNvSpPr>
          <p:nvPr/>
        </p:nvSpPr>
        <p:spPr bwMode="auto">
          <a:xfrm>
            <a:off x="387032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1" name="Rectangle 100"/>
          <p:cNvSpPr>
            <a:spLocks noChangeArrowheads="1"/>
          </p:cNvSpPr>
          <p:nvPr/>
        </p:nvSpPr>
        <p:spPr bwMode="auto">
          <a:xfrm>
            <a:off x="39433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2" name="Rectangle 102"/>
          <p:cNvSpPr>
            <a:spLocks noChangeArrowheads="1"/>
          </p:cNvSpPr>
          <p:nvPr/>
        </p:nvSpPr>
        <p:spPr bwMode="auto">
          <a:xfrm>
            <a:off x="4330700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3" name="Rectangle 107"/>
          <p:cNvSpPr>
            <a:spLocks noChangeArrowheads="1"/>
          </p:cNvSpPr>
          <p:nvPr/>
        </p:nvSpPr>
        <p:spPr bwMode="auto">
          <a:xfrm>
            <a:off x="6540500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4" name="Rectangle 108"/>
          <p:cNvSpPr>
            <a:spLocks noChangeArrowheads="1"/>
          </p:cNvSpPr>
          <p:nvPr/>
        </p:nvSpPr>
        <p:spPr bwMode="auto">
          <a:xfrm>
            <a:off x="6108700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5" name="Rectangle 109"/>
          <p:cNvSpPr>
            <a:spLocks noChangeArrowheads="1"/>
          </p:cNvSpPr>
          <p:nvPr/>
        </p:nvSpPr>
        <p:spPr bwMode="auto">
          <a:xfrm>
            <a:off x="5699125" y="35734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6" name="Rectangle 110"/>
          <p:cNvSpPr>
            <a:spLocks noChangeArrowheads="1"/>
          </p:cNvSpPr>
          <p:nvPr/>
        </p:nvSpPr>
        <p:spPr bwMode="auto">
          <a:xfrm>
            <a:off x="4835525" y="35734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7" name="Rectangle 111"/>
          <p:cNvSpPr>
            <a:spLocks noChangeArrowheads="1"/>
          </p:cNvSpPr>
          <p:nvPr/>
        </p:nvSpPr>
        <p:spPr bwMode="auto">
          <a:xfrm>
            <a:off x="4378325" y="35734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8" name="Rectangle 112"/>
          <p:cNvSpPr>
            <a:spLocks noChangeArrowheads="1"/>
          </p:cNvSpPr>
          <p:nvPr/>
        </p:nvSpPr>
        <p:spPr bwMode="auto">
          <a:xfrm>
            <a:off x="6156325" y="35734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9" name="Rectangle 119"/>
          <p:cNvSpPr>
            <a:spLocks noChangeArrowheads="1"/>
          </p:cNvSpPr>
          <p:nvPr/>
        </p:nvSpPr>
        <p:spPr bwMode="auto">
          <a:xfrm>
            <a:off x="4403725" y="43481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0" name="Rectangle 120"/>
          <p:cNvSpPr>
            <a:spLocks noChangeArrowheads="1"/>
          </p:cNvSpPr>
          <p:nvPr/>
        </p:nvSpPr>
        <p:spPr bwMode="auto">
          <a:xfrm>
            <a:off x="7031038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1" name="Rectangle 121"/>
          <p:cNvSpPr>
            <a:spLocks noChangeArrowheads="1"/>
          </p:cNvSpPr>
          <p:nvPr/>
        </p:nvSpPr>
        <p:spPr bwMode="auto">
          <a:xfrm>
            <a:off x="5251450" y="35734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2" name="Rectangle 122"/>
          <p:cNvSpPr>
            <a:spLocks noChangeArrowheads="1"/>
          </p:cNvSpPr>
          <p:nvPr/>
        </p:nvSpPr>
        <p:spPr bwMode="auto">
          <a:xfrm>
            <a:off x="4835525" y="43481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3" name="Rectangle 123"/>
          <p:cNvSpPr>
            <a:spLocks noChangeArrowheads="1"/>
          </p:cNvSpPr>
          <p:nvPr/>
        </p:nvSpPr>
        <p:spPr bwMode="auto">
          <a:xfrm>
            <a:off x="5251450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4" name="Rectangle 124"/>
          <p:cNvSpPr>
            <a:spLocks noChangeArrowheads="1"/>
          </p:cNvSpPr>
          <p:nvPr/>
        </p:nvSpPr>
        <p:spPr bwMode="auto">
          <a:xfrm>
            <a:off x="5699125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5" name="Rectangle 125"/>
          <p:cNvSpPr>
            <a:spLocks noChangeArrowheads="1"/>
          </p:cNvSpPr>
          <p:nvPr/>
        </p:nvSpPr>
        <p:spPr bwMode="auto">
          <a:xfrm>
            <a:off x="4787900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6" name="Rectangle 126"/>
          <p:cNvSpPr>
            <a:spLocks noChangeArrowheads="1"/>
          </p:cNvSpPr>
          <p:nvPr/>
        </p:nvSpPr>
        <p:spPr bwMode="auto">
          <a:xfrm>
            <a:off x="5219700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7" name="Rectangle 127"/>
          <p:cNvSpPr>
            <a:spLocks noChangeArrowheads="1"/>
          </p:cNvSpPr>
          <p:nvPr/>
        </p:nvSpPr>
        <p:spPr bwMode="auto">
          <a:xfrm>
            <a:off x="5651500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8" name="Rectangle 128"/>
          <p:cNvSpPr>
            <a:spLocks noChangeArrowheads="1"/>
          </p:cNvSpPr>
          <p:nvPr/>
        </p:nvSpPr>
        <p:spPr bwMode="auto">
          <a:xfrm>
            <a:off x="6597650" y="35734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9" name="Rectangle 129"/>
          <p:cNvSpPr>
            <a:spLocks noChangeArrowheads="1"/>
          </p:cNvSpPr>
          <p:nvPr/>
        </p:nvSpPr>
        <p:spPr bwMode="auto">
          <a:xfrm>
            <a:off x="7031038" y="35734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0" name="Rectangle 130"/>
          <p:cNvSpPr>
            <a:spLocks noChangeArrowheads="1"/>
          </p:cNvSpPr>
          <p:nvPr/>
        </p:nvSpPr>
        <p:spPr bwMode="auto">
          <a:xfrm>
            <a:off x="65976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1" name="Rectangle 131"/>
          <p:cNvSpPr>
            <a:spLocks noChangeArrowheads="1"/>
          </p:cNvSpPr>
          <p:nvPr/>
        </p:nvSpPr>
        <p:spPr bwMode="auto">
          <a:xfrm>
            <a:off x="61658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2" name="Text Box 134"/>
          <p:cNvSpPr txBox="1">
            <a:spLocks noChangeArrowheads="1"/>
          </p:cNvSpPr>
          <p:nvPr/>
        </p:nvSpPr>
        <p:spPr bwMode="auto">
          <a:xfrm>
            <a:off x="1476375" y="1557338"/>
            <a:ext cx="43195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Poniższy diagram przedstawia zmiany</a:t>
            </a:r>
          </a:p>
          <a:p>
            <a:pPr eaLnBrk="1" hangingPunct="1"/>
            <a:r>
              <a:rPr lang="pl-PL"/>
              <a:t>stanu 3 procesów w czasie i ma na celu</a:t>
            </a:r>
          </a:p>
          <a:p>
            <a:pPr eaLnBrk="1" hangingPunct="1"/>
            <a:r>
              <a:rPr lang="pl-PL"/>
              <a:t>zobrazowanie parametrów czasowych.</a:t>
            </a:r>
          </a:p>
        </p:txBody>
      </p:sp>
      <p:sp>
        <p:nvSpPr>
          <p:cNvPr id="34883" name="Rectangle 135"/>
          <p:cNvSpPr>
            <a:spLocks noChangeArrowheads="1"/>
          </p:cNvSpPr>
          <p:nvPr/>
        </p:nvSpPr>
        <p:spPr bwMode="auto">
          <a:xfrm>
            <a:off x="219551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4" name="Rectangle 136"/>
          <p:cNvSpPr>
            <a:spLocks noChangeArrowheads="1"/>
          </p:cNvSpPr>
          <p:nvPr/>
        </p:nvSpPr>
        <p:spPr bwMode="auto">
          <a:xfrm>
            <a:off x="176371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5" name="Rectangle 137"/>
          <p:cNvSpPr>
            <a:spLocks noChangeArrowheads="1"/>
          </p:cNvSpPr>
          <p:nvPr/>
        </p:nvSpPr>
        <p:spPr bwMode="auto">
          <a:xfrm>
            <a:off x="341947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6" name="Rectangle 138"/>
          <p:cNvSpPr>
            <a:spLocks noChangeArrowheads="1"/>
          </p:cNvSpPr>
          <p:nvPr/>
        </p:nvSpPr>
        <p:spPr bwMode="auto">
          <a:xfrm>
            <a:off x="701992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CC18ED-565D-46FC-AF1C-0EE6466DC75A}" type="slidenum">
              <a:rPr lang="en-GB" smtClean="0"/>
              <a:pPr eaLnBrk="1" hangingPunct="1"/>
              <a:t>34</a:t>
            </a:fld>
            <a:endParaRPr lang="en-GB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Reguła arbitrażu</a:t>
            </a:r>
            <a:endParaRPr lang="en-GB" b="1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dirty="0" err="1" smtClean="0"/>
              <a:t>Losowo</a:t>
            </a:r>
            <a:r>
              <a:rPr lang="en-GB" dirty="0" smtClean="0"/>
              <a:t> — </a:t>
            </a:r>
            <a:r>
              <a:rPr lang="en-GB" dirty="0" err="1" smtClean="0"/>
              <a:t>możliwe</a:t>
            </a:r>
            <a:r>
              <a:rPr lang="en-GB" dirty="0" smtClean="0"/>
              <a:t> w </a:t>
            </a:r>
            <a:r>
              <a:rPr lang="en-GB" dirty="0" err="1" smtClean="0"/>
              <a:t>przypadku</a:t>
            </a:r>
            <a:r>
              <a:rPr lang="en-GB" dirty="0" smtClean="0"/>
              <a:t>, </a:t>
            </a:r>
            <a:r>
              <a:rPr lang="en-GB" dirty="0" err="1" smtClean="0"/>
              <a:t>gdy</a:t>
            </a:r>
            <a:r>
              <a:rPr lang="en-GB" dirty="0" smtClean="0"/>
              <a:t> </a:t>
            </a:r>
            <a:r>
              <a:rPr lang="en-GB" dirty="0" err="1" smtClean="0"/>
              <a:t>liczba</a:t>
            </a:r>
            <a:r>
              <a:rPr lang="en-GB" dirty="0" smtClean="0"/>
              <a:t> </a:t>
            </a:r>
            <a:r>
              <a:rPr lang="en-GB" dirty="0" err="1" smtClean="0"/>
              <a:t>procesów</a:t>
            </a:r>
            <a:r>
              <a:rPr lang="en-GB" dirty="0" smtClean="0"/>
              <a:t> o</a:t>
            </a:r>
            <a:r>
              <a:rPr lang="pl-PL" dirty="0" smtClean="0"/>
              <a:t> </a:t>
            </a:r>
            <a:r>
              <a:rPr lang="en-GB" dirty="0" err="1" smtClean="0"/>
              <a:t>tym</a:t>
            </a:r>
            <a:r>
              <a:rPr lang="en-GB" dirty="0" smtClean="0"/>
              <a:t> </a:t>
            </a:r>
            <a:r>
              <a:rPr lang="en-GB" dirty="0" err="1" smtClean="0"/>
              <a:t>samym</a:t>
            </a:r>
            <a:r>
              <a:rPr lang="en-GB" dirty="0" smtClean="0"/>
              <a:t> </a:t>
            </a:r>
            <a:r>
              <a:rPr lang="en-GB" dirty="0" err="1" smtClean="0"/>
              <a:t>priorytecie</a:t>
            </a:r>
            <a:r>
              <a:rPr lang="en-GB" dirty="0" smtClean="0"/>
              <a:t> jest </a:t>
            </a:r>
            <a:r>
              <a:rPr lang="en-GB" dirty="0" err="1" smtClean="0"/>
              <a:t>niewielka</a:t>
            </a:r>
            <a:endParaRPr lang="en-GB" dirty="0" smtClean="0"/>
          </a:p>
          <a:p>
            <a:pPr eaLnBrk="1" hangingPunct="1"/>
            <a:r>
              <a:rPr lang="en-GB" b="1" dirty="0" err="1" smtClean="0"/>
              <a:t>Cyklicznie</a:t>
            </a:r>
            <a:r>
              <a:rPr lang="en-GB" dirty="0" smtClean="0"/>
              <a:t> — </a:t>
            </a:r>
            <a:r>
              <a:rPr lang="en-GB" dirty="0" err="1" smtClean="0"/>
              <a:t>cykliczny</a:t>
            </a:r>
            <a:r>
              <a:rPr lang="en-GB" dirty="0" smtClean="0"/>
              <a:t> </a:t>
            </a:r>
            <a:r>
              <a:rPr lang="en-GB" dirty="0" err="1" smtClean="0"/>
              <a:t>przydział</a:t>
            </a:r>
            <a:r>
              <a:rPr lang="en-GB" dirty="0" smtClean="0"/>
              <a:t> </a:t>
            </a:r>
            <a:r>
              <a:rPr lang="en-GB" dirty="0" err="1" smtClean="0"/>
              <a:t>procesora</a:t>
            </a:r>
            <a:r>
              <a:rPr lang="en-GB" dirty="0" smtClean="0"/>
              <a:t> </a:t>
            </a:r>
            <a:r>
              <a:rPr lang="en-GB" dirty="0" err="1" smtClean="0"/>
              <a:t>kolejnym</a:t>
            </a:r>
            <a:r>
              <a:rPr lang="pl-PL" dirty="0" smtClean="0"/>
              <a:t> </a:t>
            </a:r>
            <a:r>
              <a:rPr lang="en-GB" dirty="0" err="1" smtClean="0"/>
              <a:t>procesom</a:t>
            </a:r>
            <a:endParaRPr lang="en-GB" dirty="0" smtClean="0"/>
          </a:p>
          <a:p>
            <a:pPr eaLnBrk="1" hangingPunct="1"/>
            <a:r>
              <a:rPr lang="en-GB" b="1" dirty="0" err="1" smtClean="0"/>
              <a:t>Chronologicznie</a:t>
            </a:r>
            <a:r>
              <a:rPr lang="en-GB" dirty="0" smtClean="0"/>
              <a:t> — w </a:t>
            </a:r>
            <a:r>
              <a:rPr lang="en-GB" dirty="0" err="1" smtClean="0"/>
              <a:t>kolejności</a:t>
            </a:r>
            <a:r>
              <a:rPr lang="en-GB" dirty="0" smtClean="0"/>
              <a:t> </a:t>
            </a:r>
            <a:r>
              <a:rPr lang="en-GB" dirty="0" err="1" smtClean="0"/>
              <a:t>przyjmowania</a:t>
            </a:r>
            <a:r>
              <a:rPr lang="en-GB" dirty="0" smtClean="0"/>
              <a:t> </a:t>
            </a:r>
            <a:r>
              <a:rPr lang="en-GB" dirty="0" err="1" smtClean="0"/>
              <a:t>procesów</a:t>
            </a:r>
            <a:r>
              <a:rPr lang="pl-PL" dirty="0" smtClean="0"/>
              <a:t> </a:t>
            </a:r>
            <a:r>
              <a:rPr lang="en-GB" dirty="0" smtClean="0"/>
              <a:t>do </a:t>
            </a:r>
            <a:r>
              <a:rPr lang="en-GB" dirty="0" err="1" smtClean="0"/>
              <a:t>systemu</a:t>
            </a:r>
            <a:r>
              <a:rPr lang="en-GB" dirty="0" smtClean="0"/>
              <a:t> (w </a:t>
            </a:r>
            <a:r>
              <a:rPr lang="en-GB" dirty="0" err="1" smtClean="0"/>
              <a:t>kolejności</a:t>
            </a:r>
            <a:r>
              <a:rPr lang="en-GB" dirty="0" smtClean="0"/>
              <a:t> FIFO)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DAAFF-CE11-4A14-B59C-8286A4DA28FC}" type="slidenum">
              <a:rPr lang="en-GB" smtClean="0"/>
              <a:pPr eaLnBrk="1" hangingPunct="1"/>
              <a:t>35</a:t>
            </a:fld>
            <a:endParaRPr lang="en-GB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Algorytmy planowania niewywłaszczającego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FCFS (First Come First Served) — pierwszy zgłoszony,</a:t>
            </a:r>
            <a:r>
              <a:rPr lang="pl-PL" smtClean="0"/>
              <a:t> </a:t>
            </a:r>
            <a:r>
              <a:rPr lang="en-GB" smtClean="0"/>
              <a:t>pierwszy obsłużony</a:t>
            </a:r>
          </a:p>
          <a:p>
            <a:pPr eaLnBrk="1" hangingPunct="1"/>
            <a:r>
              <a:rPr lang="en-GB" smtClean="0"/>
              <a:t>LCFS (Last Come First Served) — ostatni zgłoszony,</a:t>
            </a:r>
            <a:r>
              <a:rPr lang="pl-PL" smtClean="0"/>
              <a:t> </a:t>
            </a:r>
            <a:r>
              <a:rPr lang="en-GB" smtClean="0"/>
              <a:t>pierwszy obsłużony</a:t>
            </a:r>
          </a:p>
          <a:p>
            <a:pPr eaLnBrk="1" hangingPunct="1"/>
            <a:r>
              <a:rPr lang="en-GB" smtClean="0"/>
              <a:t>SJF (SJN, SPF, SPN, Shortest Job/Process First/Next)</a:t>
            </a:r>
            <a:r>
              <a:rPr lang="pl-PL" smtClean="0"/>
              <a:t> </a:t>
            </a:r>
            <a:r>
              <a:rPr lang="en-GB" smtClean="0"/>
              <a:t>— najpierw najkrótsze zadanie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44E21B-289C-48D3-A593-09A28EDCD68E}" type="slidenum">
              <a:rPr lang="en-GB" smtClean="0"/>
              <a:pPr eaLnBrk="1" hangingPunct="1"/>
              <a:t>36</a:t>
            </a:fld>
            <a:endParaRPr lang="en-GB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Algorytmy planowania wywłaszczającego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Planowanie rotacyjne (ang. Round Robin, RR) — po</a:t>
            </a:r>
            <a:r>
              <a:rPr lang="pl-PL" smtClean="0"/>
              <a:t> </a:t>
            </a:r>
            <a:r>
              <a:rPr lang="en-GB" smtClean="0"/>
              <a:t>ustalonym kwancie czasu proces wykonywany jest</a:t>
            </a:r>
            <a:r>
              <a:rPr lang="pl-PL" smtClean="0"/>
              <a:t> </a:t>
            </a:r>
            <a:r>
              <a:rPr lang="en-GB" smtClean="0"/>
              <a:t>przerywany i trafia do kolejki procesów gotowych.</a:t>
            </a:r>
          </a:p>
          <a:p>
            <a:pPr eaLnBrk="1" hangingPunct="1"/>
            <a:r>
              <a:rPr lang="en-GB" smtClean="0"/>
              <a:t>SRT (Shortest Remaining Time) — najpierw zadanie,</a:t>
            </a:r>
            <a:r>
              <a:rPr lang="pl-PL" smtClean="0"/>
              <a:t> </a:t>
            </a:r>
            <a:r>
              <a:rPr lang="en-GB" smtClean="0"/>
              <a:t>które ma najkrótszy czas do zakończenia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64856C-36D9-4C30-98E1-4E5379FD2390}" type="slidenum">
              <a:rPr lang="en-GB" smtClean="0"/>
              <a:pPr eaLnBrk="1" hangingPunct="1"/>
              <a:t>37</a:t>
            </a:fld>
            <a:endParaRPr lang="en-GB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Przykłady uszeregowania bez wywłaszczeń</a:t>
            </a:r>
            <a:endParaRPr lang="en-GB" sz="4000" b="1" smtClean="0"/>
          </a:p>
        </p:txBody>
      </p:sp>
      <p:sp>
        <p:nvSpPr>
          <p:cNvPr id="38916" name="Line 5"/>
          <p:cNvSpPr>
            <a:spLocks noChangeShapeType="1"/>
          </p:cNvSpPr>
          <p:nvPr/>
        </p:nvSpPr>
        <p:spPr bwMode="auto">
          <a:xfrm>
            <a:off x="650875" y="60563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17" name="Rectangle 9"/>
          <p:cNvSpPr>
            <a:spLocks noChangeArrowheads="1"/>
          </p:cNvSpPr>
          <p:nvPr/>
        </p:nvSpPr>
        <p:spPr bwMode="auto">
          <a:xfrm>
            <a:off x="38512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18" name="Rectangle 10"/>
          <p:cNvSpPr>
            <a:spLocks noChangeArrowheads="1"/>
          </p:cNvSpPr>
          <p:nvPr/>
        </p:nvSpPr>
        <p:spPr bwMode="auto">
          <a:xfrm>
            <a:off x="25558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19" name="Rectangle 11"/>
          <p:cNvSpPr>
            <a:spLocks noChangeArrowheads="1"/>
          </p:cNvSpPr>
          <p:nvPr/>
        </p:nvSpPr>
        <p:spPr bwMode="auto">
          <a:xfrm>
            <a:off x="21240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20" name="Text Box 16"/>
          <p:cNvSpPr txBox="1">
            <a:spLocks noChangeArrowheads="1"/>
          </p:cNvSpPr>
          <p:nvPr/>
        </p:nvSpPr>
        <p:spPr bwMode="auto">
          <a:xfrm>
            <a:off x="558800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8921" name="Text Box 17"/>
          <p:cNvSpPr txBox="1">
            <a:spLocks noChangeArrowheads="1"/>
          </p:cNvSpPr>
          <p:nvPr/>
        </p:nvSpPr>
        <p:spPr bwMode="auto">
          <a:xfrm>
            <a:off x="13811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8922" name="Text Box 18"/>
          <p:cNvSpPr txBox="1">
            <a:spLocks noChangeArrowheads="1"/>
          </p:cNvSpPr>
          <p:nvPr/>
        </p:nvSpPr>
        <p:spPr bwMode="auto">
          <a:xfrm>
            <a:off x="22955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8923" name="Text Box 19"/>
          <p:cNvSpPr txBox="1">
            <a:spLocks noChangeArrowheads="1"/>
          </p:cNvSpPr>
          <p:nvPr/>
        </p:nvSpPr>
        <p:spPr bwMode="auto">
          <a:xfrm>
            <a:off x="32099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8924" name="Text Box 20"/>
          <p:cNvSpPr txBox="1">
            <a:spLocks noChangeArrowheads="1"/>
          </p:cNvSpPr>
          <p:nvPr/>
        </p:nvSpPr>
        <p:spPr bwMode="auto">
          <a:xfrm>
            <a:off x="41243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8925" name="Text Box 21"/>
          <p:cNvSpPr txBox="1">
            <a:spLocks noChangeArrowheads="1"/>
          </p:cNvSpPr>
          <p:nvPr/>
        </p:nvSpPr>
        <p:spPr bwMode="auto">
          <a:xfrm>
            <a:off x="49625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10</a:t>
            </a:r>
          </a:p>
        </p:txBody>
      </p:sp>
      <p:sp>
        <p:nvSpPr>
          <p:cNvPr id="38926" name="Text Box 22"/>
          <p:cNvSpPr txBox="1">
            <a:spLocks noChangeArrowheads="1"/>
          </p:cNvSpPr>
          <p:nvPr/>
        </p:nvSpPr>
        <p:spPr bwMode="auto">
          <a:xfrm>
            <a:off x="58769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</a:t>
            </a:r>
          </a:p>
        </p:txBody>
      </p:sp>
      <p:sp>
        <p:nvSpPr>
          <p:cNvPr id="38927" name="Text Box 23"/>
          <p:cNvSpPr txBox="1">
            <a:spLocks noChangeArrowheads="1"/>
          </p:cNvSpPr>
          <p:nvPr/>
        </p:nvSpPr>
        <p:spPr bwMode="auto">
          <a:xfrm>
            <a:off x="67913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14</a:t>
            </a:r>
          </a:p>
        </p:txBody>
      </p:sp>
      <p:sp>
        <p:nvSpPr>
          <p:cNvPr id="38928" name="Text Box 24"/>
          <p:cNvSpPr txBox="1">
            <a:spLocks noChangeArrowheads="1"/>
          </p:cNvSpPr>
          <p:nvPr/>
        </p:nvSpPr>
        <p:spPr bwMode="auto">
          <a:xfrm>
            <a:off x="77057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16</a:t>
            </a:r>
          </a:p>
        </p:txBody>
      </p:sp>
      <p:sp>
        <p:nvSpPr>
          <p:cNvPr id="38929" name="Text Box 25"/>
          <p:cNvSpPr txBox="1">
            <a:spLocks noChangeArrowheads="1"/>
          </p:cNvSpPr>
          <p:nvPr/>
        </p:nvSpPr>
        <p:spPr bwMode="auto">
          <a:xfrm>
            <a:off x="86201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18</a:t>
            </a:r>
          </a:p>
        </p:txBody>
      </p:sp>
      <p:sp>
        <p:nvSpPr>
          <p:cNvPr id="38930" name="Text Box 26"/>
          <p:cNvSpPr txBox="1">
            <a:spLocks noChangeArrowheads="1"/>
          </p:cNvSpPr>
          <p:nvPr/>
        </p:nvSpPr>
        <p:spPr bwMode="auto">
          <a:xfrm>
            <a:off x="684213" y="1557338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38931" name="Rectangle 27"/>
          <p:cNvSpPr>
            <a:spLocks noChangeArrowheads="1"/>
          </p:cNvSpPr>
          <p:nvPr/>
        </p:nvSpPr>
        <p:spPr bwMode="auto">
          <a:xfrm>
            <a:off x="3851275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2" name="Rectangle 30"/>
          <p:cNvSpPr>
            <a:spLocks noChangeArrowheads="1"/>
          </p:cNvSpPr>
          <p:nvPr/>
        </p:nvSpPr>
        <p:spPr bwMode="auto">
          <a:xfrm>
            <a:off x="3419475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3" name="Rectangle 33"/>
          <p:cNvSpPr>
            <a:spLocks noChangeArrowheads="1"/>
          </p:cNvSpPr>
          <p:nvPr/>
        </p:nvSpPr>
        <p:spPr bwMode="auto">
          <a:xfrm>
            <a:off x="3851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4" name="Rectangle 51"/>
          <p:cNvSpPr>
            <a:spLocks noChangeArrowheads="1"/>
          </p:cNvSpPr>
          <p:nvPr/>
        </p:nvSpPr>
        <p:spPr bwMode="auto">
          <a:xfrm>
            <a:off x="34194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5" name="Rectangle 52"/>
          <p:cNvSpPr>
            <a:spLocks noChangeArrowheads="1"/>
          </p:cNvSpPr>
          <p:nvPr/>
        </p:nvSpPr>
        <p:spPr bwMode="auto">
          <a:xfrm>
            <a:off x="34194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6" name="Rectangle 53"/>
          <p:cNvSpPr>
            <a:spLocks noChangeArrowheads="1"/>
          </p:cNvSpPr>
          <p:nvPr/>
        </p:nvSpPr>
        <p:spPr bwMode="auto">
          <a:xfrm>
            <a:off x="29876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7" name="Rectangle 55"/>
          <p:cNvSpPr>
            <a:spLocks noChangeArrowheads="1"/>
          </p:cNvSpPr>
          <p:nvPr/>
        </p:nvSpPr>
        <p:spPr bwMode="auto">
          <a:xfrm>
            <a:off x="42846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8" name="Rectangle 57"/>
          <p:cNvSpPr>
            <a:spLocks noChangeArrowheads="1"/>
          </p:cNvSpPr>
          <p:nvPr/>
        </p:nvSpPr>
        <p:spPr bwMode="auto">
          <a:xfrm>
            <a:off x="29876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9" name="Rectangle 58"/>
          <p:cNvSpPr>
            <a:spLocks noChangeArrowheads="1"/>
          </p:cNvSpPr>
          <p:nvPr/>
        </p:nvSpPr>
        <p:spPr bwMode="auto">
          <a:xfrm>
            <a:off x="60118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0" name="Rectangle 59"/>
          <p:cNvSpPr>
            <a:spLocks noChangeArrowheads="1"/>
          </p:cNvSpPr>
          <p:nvPr/>
        </p:nvSpPr>
        <p:spPr bwMode="auto">
          <a:xfrm>
            <a:off x="6877050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1" name="Rectangle 60"/>
          <p:cNvSpPr>
            <a:spLocks noChangeArrowheads="1"/>
          </p:cNvSpPr>
          <p:nvPr/>
        </p:nvSpPr>
        <p:spPr bwMode="auto">
          <a:xfrm>
            <a:off x="6443663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2" name="Rectangle 70"/>
          <p:cNvSpPr>
            <a:spLocks noChangeArrowheads="1"/>
          </p:cNvSpPr>
          <p:nvPr/>
        </p:nvSpPr>
        <p:spPr bwMode="auto">
          <a:xfrm>
            <a:off x="6877050" y="14128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3" name="Rectangle 71"/>
          <p:cNvSpPr>
            <a:spLocks noChangeArrowheads="1"/>
          </p:cNvSpPr>
          <p:nvPr/>
        </p:nvSpPr>
        <p:spPr bwMode="auto">
          <a:xfrm>
            <a:off x="6877050" y="198913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4" name="Text Box 72"/>
          <p:cNvSpPr txBox="1">
            <a:spLocks noChangeArrowheads="1"/>
          </p:cNvSpPr>
          <p:nvPr/>
        </p:nvSpPr>
        <p:spPr bwMode="auto">
          <a:xfrm>
            <a:off x="7524750" y="1412875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Wykonywanie</a:t>
            </a:r>
            <a:endParaRPr lang="en-GB" sz="1600"/>
          </a:p>
        </p:txBody>
      </p:sp>
      <p:sp>
        <p:nvSpPr>
          <p:cNvPr id="38945" name="Text Box 73"/>
          <p:cNvSpPr txBox="1">
            <a:spLocks noChangeArrowheads="1"/>
          </p:cNvSpPr>
          <p:nvPr/>
        </p:nvSpPr>
        <p:spPr bwMode="auto">
          <a:xfrm>
            <a:off x="7524750" y="1916113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Gotowość</a:t>
            </a:r>
            <a:endParaRPr lang="en-GB" sz="1600"/>
          </a:p>
        </p:txBody>
      </p:sp>
      <p:sp>
        <p:nvSpPr>
          <p:cNvPr id="38946" name="Rectangle 74"/>
          <p:cNvSpPr>
            <a:spLocks noChangeArrowheads="1"/>
          </p:cNvSpPr>
          <p:nvPr/>
        </p:nvSpPr>
        <p:spPr bwMode="auto">
          <a:xfrm>
            <a:off x="47164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7" name="Rectangle 75"/>
          <p:cNvSpPr>
            <a:spLocks noChangeArrowheads="1"/>
          </p:cNvSpPr>
          <p:nvPr/>
        </p:nvSpPr>
        <p:spPr bwMode="auto">
          <a:xfrm>
            <a:off x="42846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8" name="Rectangle 76"/>
          <p:cNvSpPr>
            <a:spLocks noChangeArrowheads="1"/>
          </p:cNvSpPr>
          <p:nvPr/>
        </p:nvSpPr>
        <p:spPr bwMode="auto">
          <a:xfrm>
            <a:off x="60118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9" name="Rectangle 77"/>
          <p:cNvSpPr>
            <a:spLocks noChangeArrowheads="1"/>
          </p:cNvSpPr>
          <p:nvPr/>
        </p:nvSpPr>
        <p:spPr bwMode="auto">
          <a:xfrm>
            <a:off x="55800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0" name="Rectangle 78"/>
          <p:cNvSpPr>
            <a:spLocks noChangeArrowheads="1"/>
          </p:cNvSpPr>
          <p:nvPr/>
        </p:nvSpPr>
        <p:spPr bwMode="auto">
          <a:xfrm>
            <a:off x="51482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1" name="Rectangle 79"/>
          <p:cNvSpPr>
            <a:spLocks noChangeArrowheads="1"/>
          </p:cNvSpPr>
          <p:nvPr/>
        </p:nvSpPr>
        <p:spPr bwMode="auto">
          <a:xfrm>
            <a:off x="51482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2" name="Rectangle 80"/>
          <p:cNvSpPr>
            <a:spLocks noChangeArrowheads="1"/>
          </p:cNvSpPr>
          <p:nvPr/>
        </p:nvSpPr>
        <p:spPr bwMode="auto">
          <a:xfrm>
            <a:off x="47164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3" name="Rectangle 81"/>
          <p:cNvSpPr>
            <a:spLocks noChangeArrowheads="1"/>
          </p:cNvSpPr>
          <p:nvPr/>
        </p:nvSpPr>
        <p:spPr bwMode="auto">
          <a:xfrm>
            <a:off x="5581650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4" name="Text Box 82"/>
          <p:cNvSpPr txBox="1">
            <a:spLocks noChangeArrowheads="1"/>
          </p:cNvSpPr>
          <p:nvPr/>
        </p:nvSpPr>
        <p:spPr bwMode="auto">
          <a:xfrm>
            <a:off x="1187450" y="21336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8955" name="Text Box 83"/>
          <p:cNvSpPr txBox="1">
            <a:spLocks noChangeArrowheads="1"/>
          </p:cNvSpPr>
          <p:nvPr/>
        </p:nvSpPr>
        <p:spPr bwMode="auto">
          <a:xfrm>
            <a:off x="1187450" y="24923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8956" name="Text Box 84"/>
          <p:cNvSpPr txBox="1">
            <a:spLocks noChangeArrowheads="1"/>
          </p:cNvSpPr>
          <p:nvPr/>
        </p:nvSpPr>
        <p:spPr bwMode="auto">
          <a:xfrm>
            <a:off x="1187450" y="28527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8957" name="AutoShape 85"/>
          <p:cNvSpPr>
            <a:spLocks/>
          </p:cNvSpPr>
          <p:nvPr/>
        </p:nvSpPr>
        <p:spPr bwMode="auto">
          <a:xfrm>
            <a:off x="971550" y="21336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8" name="Text Box 86"/>
          <p:cNvSpPr txBox="1">
            <a:spLocks noChangeArrowheads="1"/>
          </p:cNvSpPr>
          <p:nvPr/>
        </p:nvSpPr>
        <p:spPr bwMode="auto">
          <a:xfrm rot="10800000">
            <a:off x="368300" y="2205038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FCFS</a:t>
            </a:r>
          </a:p>
        </p:txBody>
      </p:sp>
      <p:sp>
        <p:nvSpPr>
          <p:cNvPr id="38959" name="Rectangle 87"/>
          <p:cNvSpPr>
            <a:spLocks noChangeArrowheads="1"/>
          </p:cNvSpPr>
          <p:nvPr/>
        </p:nvSpPr>
        <p:spPr bwMode="auto">
          <a:xfrm>
            <a:off x="4762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0" name="Rectangle 88"/>
          <p:cNvSpPr>
            <a:spLocks noChangeArrowheads="1"/>
          </p:cNvSpPr>
          <p:nvPr/>
        </p:nvSpPr>
        <p:spPr bwMode="auto">
          <a:xfrm>
            <a:off x="26019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1" name="Rectangle 89"/>
          <p:cNvSpPr>
            <a:spLocks noChangeArrowheads="1"/>
          </p:cNvSpPr>
          <p:nvPr/>
        </p:nvSpPr>
        <p:spPr bwMode="auto">
          <a:xfrm>
            <a:off x="21701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2" name="Rectangle 90"/>
          <p:cNvSpPr>
            <a:spLocks noChangeArrowheads="1"/>
          </p:cNvSpPr>
          <p:nvPr/>
        </p:nvSpPr>
        <p:spPr bwMode="auto">
          <a:xfrm>
            <a:off x="2987675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3" name="Rectangle 91"/>
          <p:cNvSpPr>
            <a:spLocks noChangeArrowheads="1"/>
          </p:cNvSpPr>
          <p:nvPr/>
        </p:nvSpPr>
        <p:spPr bwMode="auto">
          <a:xfrm>
            <a:off x="3419475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4" name="Rectangle 92"/>
          <p:cNvSpPr>
            <a:spLocks noChangeArrowheads="1"/>
          </p:cNvSpPr>
          <p:nvPr/>
        </p:nvSpPr>
        <p:spPr bwMode="auto">
          <a:xfrm>
            <a:off x="38973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5" name="Rectangle 93"/>
          <p:cNvSpPr>
            <a:spLocks noChangeArrowheads="1"/>
          </p:cNvSpPr>
          <p:nvPr/>
        </p:nvSpPr>
        <p:spPr bwMode="auto">
          <a:xfrm>
            <a:off x="43307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6" name="Rectangle 94"/>
          <p:cNvSpPr>
            <a:spLocks noChangeArrowheads="1"/>
          </p:cNvSpPr>
          <p:nvPr/>
        </p:nvSpPr>
        <p:spPr bwMode="auto">
          <a:xfrm>
            <a:off x="34655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7" name="Rectangle 95"/>
          <p:cNvSpPr>
            <a:spLocks noChangeArrowheads="1"/>
          </p:cNvSpPr>
          <p:nvPr/>
        </p:nvSpPr>
        <p:spPr bwMode="auto">
          <a:xfrm>
            <a:off x="30337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8" name="Rectangle 96"/>
          <p:cNvSpPr>
            <a:spLocks noChangeArrowheads="1"/>
          </p:cNvSpPr>
          <p:nvPr/>
        </p:nvSpPr>
        <p:spPr bwMode="auto">
          <a:xfrm>
            <a:off x="3898900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9" name="Rectangle 97"/>
          <p:cNvSpPr>
            <a:spLocks noChangeArrowheads="1"/>
          </p:cNvSpPr>
          <p:nvPr/>
        </p:nvSpPr>
        <p:spPr bwMode="auto">
          <a:xfrm>
            <a:off x="38989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0" name="Rectangle 99"/>
          <p:cNvSpPr>
            <a:spLocks noChangeArrowheads="1"/>
          </p:cNvSpPr>
          <p:nvPr/>
        </p:nvSpPr>
        <p:spPr bwMode="auto">
          <a:xfrm>
            <a:off x="4762500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1" name="Rectangle 100"/>
          <p:cNvSpPr>
            <a:spLocks noChangeArrowheads="1"/>
          </p:cNvSpPr>
          <p:nvPr/>
        </p:nvSpPr>
        <p:spPr bwMode="auto">
          <a:xfrm>
            <a:off x="4330700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2" name="Rectangle 101"/>
          <p:cNvSpPr>
            <a:spLocks noChangeArrowheads="1"/>
          </p:cNvSpPr>
          <p:nvPr/>
        </p:nvSpPr>
        <p:spPr bwMode="auto">
          <a:xfrm>
            <a:off x="56276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3" name="Rectangle 102"/>
          <p:cNvSpPr>
            <a:spLocks noChangeArrowheads="1"/>
          </p:cNvSpPr>
          <p:nvPr/>
        </p:nvSpPr>
        <p:spPr bwMode="auto">
          <a:xfrm>
            <a:off x="51958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4" name="Rectangle 103"/>
          <p:cNvSpPr>
            <a:spLocks noChangeArrowheads="1"/>
          </p:cNvSpPr>
          <p:nvPr/>
        </p:nvSpPr>
        <p:spPr bwMode="auto">
          <a:xfrm>
            <a:off x="69230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5" name="Rectangle 104"/>
          <p:cNvSpPr>
            <a:spLocks noChangeArrowheads="1"/>
          </p:cNvSpPr>
          <p:nvPr/>
        </p:nvSpPr>
        <p:spPr bwMode="auto">
          <a:xfrm>
            <a:off x="64912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6" name="Rectangle 105"/>
          <p:cNvSpPr>
            <a:spLocks noChangeArrowheads="1"/>
          </p:cNvSpPr>
          <p:nvPr/>
        </p:nvSpPr>
        <p:spPr bwMode="auto">
          <a:xfrm>
            <a:off x="60594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7" name="Rectangle 107"/>
          <p:cNvSpPr>
            <a:spLocks noChangeArrowheads="1"/>
          </p:cNvSpPr>
          <p:nvPr/>
        </p:nvSpPr>
        <p:spPr bwMode="auto">
          <a:xfrm>
            <a:off x="3419475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8" name="Text Box 109"/>
          <p:cNvSpPr txBox="1">
            <a:spLocks noChangeArrowheads="1"/>
          </p:cNvSpPr>
          <p:nvPr/>
        </p:nvSpPr>
        <p:spPr bwMode="auto">
          <a:xfrm>
            <a:off x="1233488" y="40767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8979" name="Text Box 110"/>
          <p:cNvSpPr txBox="1">
            <a:spLocks noChangeArrowheads="1"/>
          </p:cNvSpPr>
          <p:nvPr/>
        </p:nvSpPr>
        <p:spPr bwMode="auto">
          <a:xfrm>
            <a:off x="1233488" y="44354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8980" name="Text Box 111"/>
          <p:cNvSpPr txBox="1">
            <a:spLocks noChangeArrowheads="1"/>
          </p:cNvSpPr>
          <p:nvPr/>
        </p:nvSpPr>
        <p:spPr bwMode="auto">
          <a:xfrm>
            <a:off x="1233488" y="47958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8981" name="AutoShape 112"/>
          <p:cNvSpPr>
            <a:spLocks/>
          </p:cNvSpPr>
          <p:nvPr/>
        </p:nvSpPr>
        <p:spPr bwMode="auto">
          <a:xfrm>
            <a:off x="1017588" y="40767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2" name="Text Box 113"/>
          <p:cNvSpPr txBox="1">
            <a:spLocks noChangeArrowheads="1"/>
          </p:cNvSpPr>
          <p:nvPr/>
        </p:nvSpPr>
        <p:spPr bwMode="auto">
          <a:xfrm rot="10800000">
            <a:off x="368300" y="4005263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SJF</a:t>
            </a:r>
          </a:p>
        </p:txBody>
      </p:sp>
      <p:sp>
        <p:nvSpPr>
          <p:cNvPr id="38983" name="Rectangle 114"/>
          <p:cNvSpPr>
            <a:spLocks noChangeArrowheads="1"/>
          </p:cNvSpPr>
          <p:nvPr/>
        </p:nvSpPr>
        <p:spPr bwMode="auto">
          <a:xfrm>
            <a:off x="1692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4" name="Rectangle 115"/>
          <p:cNvSpPr>
            <a:spLocks noChangeArrowheads="1"/>
          </p:cNvSpPr>
          <p:nvPr/>
        </p:nvSpPr>
        <p:spPr bwMode="auto">
          <a:xfrm>
            <a:off x="1692275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5" name="Rectangle 116"/>
          <p:cNvSpPr>
            <a:spLocks noChangeArrowheads="1"/>
          </p:cNvSpPr>
          <p:nvPr/>
        </p:nvSpPr>
        <p:spPr bwMode="auto">
          <a:xfrm>
            <a:off x="25558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6" name="Rectangle 117"/>
          <p:cNvSpPr>
            <a:spLocks noChangeArrowheads="1"/>
          </p:cNvSpPr>
          <p:nvPr/>
        </p:nvSpPr>
        <p:spPr bwMode="auto">
          <a:xfrm>
            <a:off x="2987675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7" name="Rectangle 118"/>
          <p:cNvSpPr>
            <a:spLocks noChangeArrowheads="1"/>
          </p:cNvSpPr>
          <p:nvPr/>
        </p:nvSpPr>
        <p:spPr bwMode="auto">
          <a:xfrm>
            <a:off x="2530475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8" name="Rectangle 119"/>
          <p:cNvSpPr>
            <a:spLocks noChangeArrowheads="1"/>
          </p:cNvSpPr>
          <p:nvPr/>
        </p:nvSpPr>
        <p:spPr bwMode="auto">
          <a:xfrm>
            <a:off x="2987675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0FA170-0A59-49E3-A8B6-15FB8ED393B0}" type="slidenum">
              <a:rPr lang="en-GB" smtClean="0"/>
              <a:pPr eaLnBrk="1" hangingPunct="1"/>
              <a:t>38</a:t>
            </a:fld>
            <a:endParaRPr lang="en-GB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Przykłady uszeregowania z wywłaszczeniami</a:t>
            </a:r>
            <a:endParaRPr lang="en-GB" sz="4000" b="1" smtClean="0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650875" y="60563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8512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5558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1240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558800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3811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2955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2099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1243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9625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10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8769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7913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14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77057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16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86201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18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684213" y="1557338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39955" name="Rectangle 21"/>
          <p:cNvSpPr>
            <a:spLocks noChangeArrowheads="1"/>
          </p:cNvSpPr>
          <p:nvPr/>
        </p:nvSpPr>
        <p:spPr bwMode="auto">
          <a:xfrm>
            <a:off x="3851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34194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7" name="Rectangle 23"/>
          <p:cNvSpPr>
            <a:spLocks noChangeArrowheads="1"/>
          </p:cNvSpPr>
          <p:nvPr/>
        </p:nvSpPr>
        <p:spPr bwMode="auto">
          <a:xfrm>
            <a:off x="4284663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8" name="Rectangle 24"/>
          <p:cNvSpPr>
            <a:spLocks noChangeArrowheads="1"/>
          </p:cNvSpPr>
          <p:nvPr/>
        </p:nvSpPr>
        <p:spPr bwMode="auto">
          <a:xfrm>
            <a:off x="4716463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9" name="Rectangle 26"/>
          <p:cNvSpPr>
            <a:spLocks noChangeArrowheads="1"/>
          </p:cNvSpPr>
          <p:nvPr/>
        </p:nvSpPr>
        <p:spPr bwMode="auto">
          <a:xfrm>
            <a:off x="29876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0" name="Rectangle 27"/>
          <p:cNvSpPr>
            <a:spLocks noChangeArrowheads="1"/>
          </p:cNvSpPr>
          <p:nvPr/>
        </p:nvSpPr>
        <p:spPr bwMode="auto">
          <a:xfrm>
            <a:off x="4284663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1" name="Rectangle 28"/>
          <p:cNvSpPr>
            <a:spLocks noChangeArrowheads="1"/>
          </p:cNvSpPr>
          <p:nvPr/>
        </p:nvSpPr>
        <p:spPr bwMode="auto">
          <a:xfrm>
            <a:off x="3419475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2" name="Rectangle 29"/>
          <p:cNvSpPr>
            <a:spLocks noChangeArrowheads="1"/>
          </p:cNvSpPr>
          <p:nvPr/>
        </p:nvSpPr>
        <p:spPr bwMode="auto">
          <a:xfrm>
            <a:off x="2987675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3" name="Rectangle 30"/>
          <p:cNvSpPr>
            <a:spLocks noChangeArrowheads="1"/>
          </p:cNvSpPr>
          <p:nvPr/>
        </p:nvSpPr>
        <p:spPr bwMode="auto">
          <a:xfrm>
            <a:off x="6877050" y="14128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4" name="Rectangle 31"/>
          <p:cNvSpPr>
            <a:spLocks noChangeArrowheads="1"/>
          </p:cNvSpPr>
          <p:nvPr/>
        </p:nvSpPr>
        <p:spPr bwMode="auto">
          <a:xfrm>
            <a:off x="6877050" y="198913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7524750" y="1412875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Wykonywanie</a:t>
            </a:r>
            <a:endParaRPr lang="en-GB" sz="1600"/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7524750" y="1916113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Gotowość</a:t>
            </a:r>
            <a:endParaRPr lang="en-GB" sz="1600"/>
          </a:p>
        </p:txBody>
      </p:sp>
      <p:sp>
        <p:nvSpPr>
          <p:cNvPr id="39967" name="Rectangle 34"/>
          <p:cNvSpPr>
            <a:spLocks noChangeArrowheads="1"/>
          </p:cNvSpPr>
          <p:nvPr/>
        </p:nvSpPr>
        <p:spPr bwMode="auto">
          <a:xfrm>
            <a:off x="6877050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8" name="Rectangle 35"/>
          <p:cNvSpPr>
            <a:spLocks noChangeArrowheads="1"/>
          </p:cNvSpPr>
          <p:nvPr/>
        </p:nvSpPr>
        <p:spPr bwMode="auto">
          <a:xfrm>
            <a:off x="64436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9" name="Rectangle 36"/>
          <p:cNvSpPr>
            <a:spLocks noChangeArrowheads="1"/>
          </p:cNvSpPr>
          <p:nvPr/>
        </p:nvSpPr>
        <p:spPr bwMode="auto">
          <a:xfrm>
            <a:off x="60118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0" name="Rectangle 37"/>
          <p:cNvSpPr>
            <a:spLocks noChangeArrowheads="1"/>
          </p:cNvSpPr>
          <p:nvPr/>
        </p:nvSpPr>
        <p:spPr bwMode="auto">
          <a:xfrm>
            <a:off x="55800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1" name="Rectangle 38"/>
          <p:cNvSpPr>
            <a:spLocks noChangeArrowheads="1"/>
          </p:cNvSpPr>
          <p:nvPr/>
        </p:nvSpPr>
        <p:spPr bwMode="auto">
          <a:xfrm>
            <a:off x="51482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2" name="Rectangle 40"/>
          <p:cNvSpPr>
            <a:spLocks noChangeArrowheads="1"/>
          </p:cNvSpPr>
          <p:nvPr/>
        </p:nvSpPr>
        <p:spPr bwMode="auto">
          <a:xfrm>
            <a:off x="3394075" y="21336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3" name="Rectangle 41"/>
          <p:cNvSpPr>
            <a:spLocks noChangeArrowheads="1"/>
          </p:cNvSpPr>
          <p:nvPr/>
        </p:nvSpPr>
        <p:spPr bwMode="auto">
          <a:xfrm>
            <a:off x="2987675" y="21336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4" name="Text Box 42"/>
          <p:cNvSpPr txBox="1">
            <a:spLocks noChangeArrowheads="1"/>
          </p:cNvSpPr>
          <p:nvPr/>
        </p:nvSpPr>
        <p:spPr bwMode="auto">
          <a:xfrm>
            <a:off x="1187450" y="21336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9975" name="Text Box 43"/>
          <p:cNvSpPr txBox="1">
            <a:spLocks noChangeArrowheads="1"/>
          </p:cNvSpPr>
          <p:nvPr/>
        </p:nvSpPr>
        <p:spPr bwMode="auto">
          <a:xfrm>
            <a:off x="1187450" y="24923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9976" name="Text Box 44"/>
          <p:cNvSpPr txBox="1">
            <a:spLocks noChangeArrowheads="1"/>
          </p:cNvSpPr>
          <p:nvPr/>
        </p:nvSpPr>
        <p:spPr bwMode="auto">
          <a:xfrm>
            <a:off x="1187450" y="28527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9977" name="AutoShape 45"/>
          <p:cNvSpPr>
            <a:spLocks/>
          </p:cNvSpPr>
          <p:nvPr/>
        </p:nvSpPr>
        <p:spPr bwMode="auto">
          <a:xfrm>
            <a:off x="971550" y="21336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8" name="Text Box 46"/>
          <p:cNvSpPr txBox="1">
            <a:spLocks noChangeArrowheads="1"/>
          </p:cNvSpPr>
          <p:nvPr/>
        </p:nvSpPr>
        <p:spPr bwMode="auto">
          <a:xfrm rot="10800000">
            <a:off x="368300" y="2205038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SRT</a:t>
            </a:r>
            <a:endParaRPr lang="en-GB"/>
          </a:p>
        </p:txBody>
      </p:sp>
      <p:sp>
        <p:nvSpPr>
          <p:cNvPr id="39979" name="Rectangle 47"/>
          <p:cNvSpPr>
            <a:spLocks noChangeArrowheads="1"/>
          </p:cNvSpPr>
          <p:nvPr/>
        </p:nvSpPr>
        <p:spPr bwMode="auto">
          <a:xfrm>
            <a:off x="4762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0" name="Rectangle 48"/>
          <p:cNvSpPr>
            <a:spLocks noChangeArrowheads="1"/>
          </p:cNvSpPr>
          <p:nvPr/>
        </p:nvSpPr>
        <p:spPr bwMode="auto">
          <a:xfrm>
            <a:off x="4787900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1" name="Rectangle 49"/>
          <p:cNvSpPr>
            <a:spLocks noChangeArrowheads="1"/>
          </p:cNvSpPr>
          <p:nvPr/>
        </p:nvSpPr>
        <p:spPr bwMode="auto">
          <a:xfrm>
            <a:off x="21701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2" name="Rectangle 51"/>
          <p:cNvSpPr>
            <a:spLocks noChangeArrowheads="1"/>
          </p:cNvSpPr>
          <p:nvPr/>
        </p:nvSpPr>
        <p:spPr bwMode="auto">
          <a:xfrm>
            <a:off x="3924300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3" name="Rectangle 52"/>
          <p:cNvSpPr>
            <a:spLocks noChangeArrowheads="1"/>
          </p:cNvSpPr>
          <p:nvPr/>
        </p:nvSpPr>
        <p:spPr bwMode="auto">
          <a:xfrm>
            <a:off x="3492500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4" name="Rectangle 53"/>
          <p:cNvSpPr>
            <a:spLocks noChangeArrowheads="1"/>
          </p:cNvSpPr>
          <p:nvPr/>
        </p:nvSpPr>
        <p:spPr bwMode="auto">
          <a:xfrm>
            <a:off x="43307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5" name="Rectangle 55"/>
          <p:cNvSpPr>
            <a:spLocks noChangeArrowheads="1"/>
          </p:cNvSpPr>
          <p:nvPr/>
        </p:nvSpPr>
        <p:spPr bwMode="auto">
          <a:xfrm>
            <a:off x="2601913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6" name="Rectangle 56"/>
          <p:cNvSpPr>
            <a:spLocks noChangeArrowheads="1"/>
          </p:cNvSpPr>
          <p:nvPr/>
        </p:nvSpPr>
        <p:spPr bwMode="auto">
          <a:xfrm>
            <a:off x="3492500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7" name="Rectangle 57"/>
          <p:cNvSpPr>
            <a:spLocks noChangeArrowheads="1"/>
          </p:cNvSpPr>
          <p:nvPr/>
        </p:nvSpPr>
        <p:spPr bwMode="auto">
          <a:xfrm>
            <a:off x="2627313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8" name="Rectangle 58"/>
          <p:cNvSpPr>
            <a:spLocks noChangeArrowheads="1"/>
          </p:cNvSpPr>
          <p:nvPr/>
        </p:nvSpPr>
        <p:spPr bwMode="auto">
          <a:xfrm>
            <a:off x="4356100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9" name="Rectangle 59"/>
          <p:cNvSpPr>
            <a:spLocks noChangeArrowheads="1"/>
          </p:cNvSpPr>
          <p:nvPr/>
        </p:nvSpPr>
        <p:spPr bwMode="auto">
          <a:xfrm>
            <a:off x="3059113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0" name="Rectangle 60"/>
          <p:cNvSpPr>
            <a:spLocks noChangeArrowheads="1"/>
          </p:cNvSpPr>
          <p:nvPr/>
        </p:nvSpPr>
        <p:spPr bwMode="auto">
          <a:xfrm>
            <a:off x="5219700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1" name="Rectangle 61"/>
          <p:cNvSpPr>
            <a:spLocks noChangeArrowheads="1"/>
          </p:cNvSpPr>
          <p:nvPr/>
        </p:nvSpPr>
        <p:spPr bwMode="auto">
          <a:xfrm>
            <a:off x="3924300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2" name="Rectangle 62"/>
          <p:cNvSpPr>
            <a:spLocks noChangeArrowheads="1"/>
          </p:cNvSpPr>
          <p:nvPr/>
        </p:nvSpPr>
        <p:spPr bwMode="auto">
          <a:xfrm>
            <a:off x="6516688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3" name="Rectangle 63"/>
          <p:cNvSpPr>
            <a:spLocks noChangeArrowheads="1"/>
          </p:cNvSpPr>
          <p:nvPr/>
        </p:nvSpPr>
        <p:spPr bwMode="auto">
          <a:xfrm>
            <a:off x="60848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4" name="Rectangle 64"/>
          <p:cNvSpPr>
            <a:spLocks noChangeArrowheads="1"/>
          </p:cNvSpPr>
          <p:nvPr/>
        </p:nvSpPr>
        <p:spPr bwMode="auto">
          <a:xfrm>
            <a:off x="5651500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5" name="Rectangle 65"/>
          <p:cNvSpPr>
            <a:spLocks noChangeArrowheads="1"/>
          </p:cNvSpPr>
          <p:nvPr/>
        </p:nvSpPr>
        <p:spPr bwMode="auto">
          <a:xfrm>
            <a:off x="3492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6" name="Text Box 66"/>
          <p:cNvSpPr txBox="1">
            <a:spLocks noChangeArrowheads="1"/>
          </p:cNvSpPr>
          <p:nvPr/>
        </p:nvSpPr>
        <p:spPr bwMode="auto">
          <a:xfrm>
            <a:off x="1233488" y="40767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9997" name="Text Box 67"/>
          <p:cNvSpPr txBox="1">
            <a:spLocks noChangeArrowheads="1"/>
          </p:cNvSpPr>
          <p:nvPr/>
        </p:nvSpPr>
        <p:spPr bwMode="auto">
          <a:xfrm>
            <a:off x="1233488" y="44354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9998" name="Text Box 68"/>
          <p:cNvSpPr txBox="1">
            <a:spLocks noChangeArrowheads="1"/>
          </p:cNvSpPr>
          <p:nvPr/>
        </p:nvSpPr>
        <p:spPr bwMode="auto">
          <a:xfrm>
            <a:off x="1233488" y="47958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9999" name="AutoShape 69"/>
          <p:cNvSpPr>
            <a:spLocks/>
          </p:cNvSpPr>
          <p:nvPr/>
        </p:nvSpPr>
        <p:spPr bwMode="auto">
          <a:xfrm>
            <a:off x="1017588" y="40767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0" name="Text Box 70"/>
          <p:cNvSpPr txBox="1">
            <a:spLocks noChangeArrowheads="1"/>
          </p:cNvSpPr>
          <p:nvPr/>
        </p:nvSpPr>
        <p:spPr bwMode="auto">
          <a:xfrm rot="10800000">
            <a:off x="368300" y="4005263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RR</a:t>
            </a:r>
            <a:endParaRPr lang="en-GB"/>
          </a:p>
        </p:txBody>
      </p:sp>
      <p:sp>
        <p:nvSpPr>
          <p:cNvPr id="40001" name="Rectangle 71"/>
          <p:cNvSpPr>
            <a:spLocks noChangeArrowheads="1"/>
          </p:cNvSpPr>
          <p:nvPr/>
        </p:nvSpPr>
        <p:spPr bwMode="auto">
          <a:xfrm>
            <a:off x="1692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2" name="Rectangle 72"/>
          <p:cNvSpPr>
            <a:spLocks noChangeArrowheads="1"/>
          </p:cNvSpPr>
          <p:nvPr/>
        </p:nvSpPr>
        <p:spPr bwMode="auto">
          <a:xfrm>
            <a:off x="1692275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3" name="Rectangle 74"/>
          <p:cNvSpPr>
            <a:spLocks noChangeArrowheads="1"/>
          </p:cNvSpPr>
          <p:nvPr/>
        </p:nvSpPr>
        <p:spPr bwMode="auto">
          <a:xfrm>
            <a:off x="25558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4" name="Rectangle 76"/>
          <p:cNvSpPr>
            <a:spLocks noChangeArrowheads="1"/>
          </p:cNvSpPr>
          <p:nvPr/>
        </p:nvSpPr>
        <p:spPr bwMode="auto">
          <a:xfrm>
            <a:off x="4716463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5" name="Rectangle 78"/>
          <p:cNvSpPr>
            <a:spLocks noChangeArrowheads="1"/>
          </p:cNvSpPr>
          <p:nvPr/>
        </p:nvSpPr>
        <p:spPr bwMode="auto">
          <a:xfrm>
            <a:off x="3059113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6" name="Rectangle 79"/>
          <p:cNvSpPr>
            <a:spLocks noChangeArrowheads="1"/>
          </p:cNvSpPr>
          <p:nvPr/>
        </p:nvSpPr>
        <p:spPr bwMode="auto">
          <a:xfrm>
            <a:off x="3059113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7" name="Rectangle 80"/>
          <p:cNvSpPr>
            <a:spLocks noChangeArrowheads="1"/>
          </p:cNvSpPr>
          <p:nvPr/>
        </p:nvSpPr>
        <p:spPr bwMode="auto">
          <a:xfrm>
            <a:off x="3924300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8" name="Rectangle 82"/>
          <p:cNvSpPr>
            <a:spLocks noChangeArrowheads="1"/>
          </p:cNvSpPr>
          <p:nvPr/>
        </p:nvSpPr>
        <p:spPr bwMode="auto">
          <a:xfrm>
            <a:off x="5219700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9" name="Rectangle 83"/>
          <p:cNvSpPr>
            <a:spLocks noChangeArrowheads="1"/>
          </p:cNvSpPr>
          <p:nvPr/>
        </p:nvSpPr>
        <p:spPr bwMode="auto">
          <a:xfrm>
            <a:off x="4356100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0" name="Rectangle 85"/>
          <p:cNvSpPr>
            <a:spLocks noChangeArrowheads="1"/>
          </p:cNvSpPr>
          <p:nvPr/>
        </p:nvSpPr>
        <p:spPr bwMode="auto">
          <a:xfrm>
            <a:off x="5651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1" name="Rectangle 86"/>
          <p:cNvSpPr>
            <a:spLocks noChangeArrowheads="1"/>
          </p:cNvSpPr>
          <p:nvPr/>
        </p:nvSpPr>
        <p:spPr bwMode="auto">
          <a:xfrm>
            <a:off x="6084888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2" name="Rectangle 87"/>
          <p:cNvSpPr>
            <a:spLocks noChangeArrowheads="1"/>
          </p:cNvSpPr>
          <p:nvPr/>
        </p:nvSpPr>
        <p:spPr bwMode="auto">
          <a:xfrm>
            <a:off x="6516688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3" name="Rectangle 89"/>
          <p:cNvSpPr>
            <a:spLocks noChangeArrowheads="1"/>
          </p:cNvSpPr>
          <p:nvPr/>
        </p:nvSpPr>
        <p:spPr bwMode="auto">
          <a:xfrm>
            <a:off x="69484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36185C-E695-452C-B141-76AFC3274ADE}" type="slidenum">
              <a:rPr lang="en-GB" smtClean="0"/>
              <a:pPr eaLnBrk="1" hangingPunct="1"/>
              <a:t>39</a:t>
            </a:fld>
            <a:endParaRPr lang="en-GB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Algorytm RR — dobór kwantu czasu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Krótki kwant czasu oznacza zmniejszenie czasu cyklu</a:t>
            </a:r>
            <a:r>
              <a:rPr lang="pl-PL" smtClean="0"/>
              <a:t> </a:t>
            </a:r>
            <a:r>
              <a:rPr lang="en-GB" smtClean="0"/>
              <a:t>przetwarzania procesów krótkich, ale zwiększa narzut</a:t>
            </a:r>
            <a:r>
              <a:rPr lang="pl-PL" smtClean="0"/>
              <a:t> </a:t>
            </a:r>
            <a:r>
              <a:rPr lang="en-GB" smtClean="0"/>
              <a:t>czasowy związany z przełączaniem kontekstu.</a:t>
            </a:r>
          </a:p>
          <a:p>
            <a:pPr eaLnBrk="1" hangingPunct="1"/>
            <a:r>
              <a:rPr lang="en-GB" smtClean="0"/>
              <a:t>Z punktu widzenia interakcji z użytkownikiem kwant</a:t>
            </a:r>
            <a:r>
              <a:rPr lang="pl-PL" smtClean="0"/>
              <a:t> </a:t>
            </a:r>
            <a:r>
              <a:rPr lang="en-GB" smtClean="0"/>
              <a:t>czasu powinien być trochę większy, niż czas</a:t>
            </a:r>
            <a:r>
              <a:rPr lang="pl-PL" smtClean="0"/>
              <a:t> </a:t>
            </a:r>
            <a:r>
              <a:rPr lang="en-GB" smtClean="0"/>
              <a:t>odpowiedzi (reakcji).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865595-06B4-4624-A0D9-DA83A98F6575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Wprowadzenie</a:t>
            </a:r>
            <a:endParaRPr lang="en-GB" smtClean="0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9C766A-DEB0-433C-BDFB-351D6F3B553A}" type="slidenum">
              <a:rPr lang="en-GB" smtClean="0"/>
              <a:pPr eaLnBrk="1" hangingPunct="1"/>
              <a:t>40</a:t>
            </a:fld>
            <a:endParaRPr lang="en-GB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Inne algorytmy planowania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Planowanie priorytetowe — oparte na priorytecie</a:t>
            </a:r>
            <a:r>
              <a:rPr lang="pl-PL" smtClean="0"/>
              <a:t> </a:t>
            </a:r>
            <a:r>
              <a:rPr lang="en-GB" smtClean="0"/>
              <a:t>zewnętrznym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Planowanie wielokolejkowe — w systemie jest wiele</a:t>
            </a:r>
            <a:r>
              <a:rPr lang="pl-PL" smtClean="0"/>
              <a:t> </a:t>
            </a:r>
            <a:r>
              <a:rPr lang="en-GB" smtClean="0"/>
              <a:t>kolejek procesów gotowych i każda z kolejek może być</a:t>
            </a:r>
            <a:r>
              <a:rPr lang="pl-PL" smtClean="0"/>
              <a:t> </a:t>
            </a:r>
            <a:r>
              <a:rPr lang="en-GB" smtClean="0"/>
              <a:t>inaczej obsługiwana.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Planowanie przed liniami krytycznymi — zakończenie</a:t>
            </a:r>
            <a:r>
              <a:rPr lang="pl-PL" smtClean="0"/>
              <a:t> </a:t>
            </a:r>
            <a:r>
              <a:rPr lang="en-GB" smtClean="0"/>
              <a:t>zadania przed czasową linią krytyczną lub możliwie</a:t>
            </a:r>
            <a:r>
              <a:rPr lang="pl-PL" smtClean="0"/>
              <a:t> </a:t>
            </a:r>
            <a:r>
              <a:rPr lang="en-GB" smtClean="0"/>
              <a:t>krótko po tej linii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D5E040-9C73-4AB7-9494-0A1DAED6A485}" type="slidenum">
              <a:rPr lang="en-GB" smtClean="0"/>
              <a:pPr eaLnBrk="1" hangingPunct="1"/>
              <a:t>41</a:t>
            </a:fld>
            <a:endParaRPr lang="en-GB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Szeregowanie procesów, ograniczonych</a:t>
            </a:r>
            <a:br>
              <a:rPr lang="en-GB" sz="3200" b="1" smtClean="0"/>
            </a:br>
            <a:r>
              <a:rPr lang="en-GB" sz="3200" b="1" smtClean="0"/>
              <a:t>wejściem-wyjściem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Procesy</a:t>
            </a:r>
            <a:r>
              <a:rPr lang="en-GB" sz="2400" dirty="0" smtClean="0"/>
              <a:t> </a:t>
            </a:r>
            <a:r>
              <a:rPr lang="en-GB" sz="2400" dirty="0" err="1" smtClean="0"/>
              <a:t>ograniczone</a:t>
            </a:r>
            <a:r>
              <a:rPr lang="en-GB" sz="2400" dirty="0" smtClean="0"/>
              <a:t> </a:t>
            </a:r>
            <a:r>
              <a:rPr lang="en-GB" sz="2400" dirty="0" err="1" smtClean="0"/>
              <a:t>wejściem-wyjściem</a:t>
            </a:r>
            <a:r>
              <a:rPr lang="en-GB" sz="2400" dirty="0" smtClean="0"/>
              <a:t> </a:t>
            </a:r>
            <a:r>
              <a:rPr lang="en-GB" sz="2400" dirty="0" err="1" smtClean="0"/>
              <a:t>potrzebują</a:t>
            </a:r>
            <a:r>
              <a:rPr lang="pl-PL" sz="2400" dirty="0" smtClean="0"/>
              <a:t> </a:t>
            </a:r>
            <a:r>
              <a:rPr lang="en-GB" sz="2400" dirty="0" err="1" smtClean="0"/>
              <a:t>niewiele</a:t>
            </a:r>
            <a:r>
              <a:rPr lang="en-GB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procesora</a:t>
            </a:r>
            <a:r>
              <a:rPr lang="en-GB" sz="2400" dirty="0" smtClean="0"/>
              <a:t>, </a:t>
            </a:r>
            <a:r>
              <a:rPr lang="en-GB" sz="2400" dirty="0" err="1" smtClean="0"/>
              <a:t>większość</a:t>
            </a:r>
            <a:r>
              <a:rPr lang="en-GB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w </a:t>
            </a:r>
            <a:r>
              <a:rPr lang="en-GB" sz="2400" dirty="0" err="1" smtClean="0"/>
              <a:t>systemie</a:t>
            </a:r>
            <a:r>
              <a:rPr lang="pl-PL" sz="2400" dirty="0" smtClean="0"/>
              <a:t> </a:t>
            </a:r>
            <a:r>
              <a:rPr lang="en-GB" sz="2400" dirty="0" err="1" smtClean="0"/>
              <a:t>spędzając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oczekiwaniu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urządzenia</a:t>
            </a:r>
            <a:r>
              <a:rPr lang="en-GB" sz="2400" dirty="0" smtClean="0"/>
              <a:t> </a:t>
            </a:r>
            <a:r>
              <a:rPr lang="en-GB" sz="2400" dirty="0" err="1" smtClean="0"/>
              <a:t>zewnętrzne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Opóźnianie</a:t>
            </a:r>
            <a:r>
              <a:rPr lang="en-GB" sz="2400" dirty="0" smtClean="0"/>
              <a:t> </a:t>
            </a:r>
            <a:r>
              <a:rPr lang="en-GB" sz="2400" dirty="0" err="1" smtClean="0"/>
              <a:t>przydziału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procesora</a:t>
            </a:r>
            <a:r>
              <a:rPr lang="en-GB" sz="2400" dirty="0" smtClean="0"/>
              <a:t> </a:t>
            </a:r>
            <a:r>
              <a:rPr lang="en-GB" sz="2400" dirty="0" err="1" smtClean="0"/>
              <a:t>dla</a:t>
            </a:r>
            <a:r>
              <a:rPr lang="en-GB" sz="2400" dirty="0" smtClean="0"/>
              <a:t> </a:t>
            </a:r>
            <a:r>
              <a:rPr lang="en-GB" sz="2400" dirty="0" err="1" smtClean="0"/>
              <a:t>tego</a:t>
            </a:r>
            <a:r>
              <a:rPr lang="en-GB" sz="2400" dirty="0" smtClean="0"/>
              <a:t> </a:t>
            </a:r>
            <a:r>
              <a:rPr lang="en-GB" sz="2400" dirty="0" err="1" smtClean="0"/>
              <a:t>typu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procesów</a:t>
            </a:r>
            <a:r>
              <a:rPr lang="pl-PL" sz="2400" dirty="0" smtClean="0"/>
              <a:t> </a:t>
            </a:r>
            <a:r>
              <a:rPr lang="en-GB" sz="2400" dirty="0" err="1" smtClean="0"/>
              <a:t>powoduje</a:t>
            </a:r>
            <a:r>
              <a:rPr lang="en-GB" sz="2400" dirty="0" smtClean="0"/>
              <a:t> </a:t>
            </a:r>
            <a:r>
              <a:rPr lang="en-GB" sz="2400" dirty="0" err="1" smtClean="0"/>
              <a:t>zmniejszenie</a:t>
            </a:r>
            <a:r>
              <a:rPr lang="en-GB" sz="2400" dirty="0" smtClean="0"/>
              <a:t> </a:t>
            </a:r>
            <a:r>
              <a:rPr lang="en-GB" sz="2400" dirty="0" err="1" smtClean="0"/>
              <a:t>wykorzystania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urządzeń</a:t>
            </a:r>
            <a:r>
              <a:rPr lang="pl-PL" sz="2400" dirty="0" smtClean="0"/>
              <a:t> </a:t>
            </a:r>
            <a:r>
              <a:rPr lang="en-GB" sz="2400" dirty="0" err="1" smtClean="0"/>
              <a:t>zewnętrznych</a:t>
            </a:r>
            <a:r>
              <a:rPr lang="en-GB" sz="2400" dirty="0" smtClean="0"/>
              <a:t>, a </a:t>
            </a:r>
            <a:r>
              <a:rPr lang="en-GB" sz="2400" dirty="0" err="1" smtClean="0"/>
              <a:t>przydział</a:t>
            </a:r>
            <a:r>
              <a:rPr lang="en-GB" sz="2400" dirty="0" smtClean="0"/>
              <a:t> — </a:t>
            </a:r>
            <a:r>
              <a:rPr lang="en-GB" sz="2400" dirty="0" err="1" smtClean="0"/>
              <a:t>ze</a:t>
            </a:r>
            <a:r>
              <a:rPr lang="en-GB" sz="2400" dirty="0" smtClean="0"/>
              <a:t> </a:t>
            </a:r>
            <a:r>
              <a:rPr lang="en-GB" sz="2400" dirty="0" err="1" smtClean="0"/>
              <a:t>względu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niedługą</a:t>
            </a:r>
            <a:r>
              <a:rPr lang="pl-PL" sz="2400" dirty="0" smtClean="0"/>
              <a:t> </a:t>
            </a:r>
            <a:r>
              <a:rPr lang="en-GB" sz="2400" dirty="0" err="1" smtClean="0"/>
              <a:t>fazę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procesora</a:t>
            </a:r>
            <a:r>
              <a:rPr lang="en-GB" sz="2400" dirty="0" smtClean="0"/>
              <a:t> — </a:t>
            </a:r>
            <a:r>
              <a:rPr lang="en-GB" sz="2400" dirty="0" err="1" smtClean="0"/>
              <a:t>nie</a:t>
            </a:r>
            <a:r>
              <a:rPr lang="en-GB" sz="2400" dirty="0" smtClean="0"/>
              <a:t> </a:t>
            </a:r>
            <a:r>
              <a:rPr lang="en-GB" sz="2400" dirty="0" err="1" smtClean="0"/>
              <a:t>powoduje</a:t>
            </a:r>
            <a:r>
              <a:rPr lang="en-GB" sz="2400" dirty="0" smtClean="0"/>
              <a:t> </a:t>
            </a:r>
            <a:r>
              <a:rPr lang="en-GB" sz="2400" dirty="0" err="1" smtClean="0"/>
              <a:t>istotnego</a:t>
            </a:r>
            <a:r>
              <a:rPr lang="en-GB" sz="2400" dirty="0" smtClean="0"/>
              <a:t> </a:t>
            </a:r>
            <a:r>
              <a:rPr lang="en-GB" sz="2400" dirty="0" err="1" smtClean="0"/>
              <a:t>zwiększenia</a:t>
            </a:r>
            <a:r>
              <a:rPr lang="pl-PL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</a:t>
            </a:r>
            <a:r>
              <a:rPr lang="en-GB" sz="2400" dirty="0" err="1" smtClean="0"/>
              <a:t>oczekiwania</a:t>
            </a:r>
            <a:r>
              <a:rPr lang="en-GB" sz="2400" dirty="0" smtClean="0"/>
              <a:t> </a:t>
            </a:r>
            <a:r>
              <a:rPr lang="en-GB" sz="2400" dirty="0" err="1" smtClean="0"/>
              <a:t>innych</a:t>
            </a:r>
            <a:r>
              <a:rPr lang="en-GB" sz="2400" dirty="0" smtClean="0"/>
              <a:t> </a:t>
            </a:r>
            <a:r>
              <a:rPr lang="en-GB" sz="2400" dirty="0" err="1" smtClean="0"/>
              <a:t>procesów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Właściwym</a:t>
            </a:r>
            <a:r>
              <a:rPr lang="en-GB" sz="2400" dirty="0" smtClean="0"/>
              <a:t> </a:t>
            </a:r>
            <a:r>
              <a:rPr lang="en-GB" sz="2400" dirty="0" err="1" smtClean="0"/>
              <a:t>algorytmem</a:t>
            </a:r>
            <a:r>
              <a:rPr lang="en-GB" sz="2400" dirty="0" smtClean="0"/>
              <a:t> </a:t>
            </a:r>
            <a:r>
              <a:rPr lang="en-GB" sz="2400" dirty="0" err="1" smtClean="0"/>
              <a:t>byłby</a:t>
            </a:r>
            <a:r>
              <a:rPr lang="en-GB" sz="2400" dirty="0" smtClean="0"/>
              <a:t> SJF </a:t>
            </a:r>
            <a:r>
              <a:rPr lang="en-GB" sz="2400" dirty="0" err="1" smtClean="0"/>
              <a:t>lub</a:t>
            </a:r>
            <a:r>
              <a:rPr lang="en-GB" sz="2400" dirty="0" smtClean="0"/>
              <a:t> SRT.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Bezwzględna</a:t>
            </a:r>
            <a:r>
              <a:rPr lang="en-GB" sz="2400" dirty="0" smtClean="0"/>
              <a:t> </a:t>
            </a:r>
            <a:r>
              <a:rPr lang="en-GB" sz="2400" dirty="0" err="1" smtClean="0"/>
              <a:t>preferencja</a:t>
            </a:r>
            <a:r>
              <a:rPr lang="en-GB" sz="2400" dirty="0" smtClean="0"/>
              <a:t> </a:t>
            </a:r>
            <a:r>
              <a:rPr lang="en-GB" sz="2400" dirty="0" err="1" smtClean="0"/>
              <a:t>dla</a:t>
            </a:r>
            <a:r>
              <a:rPr lang="en-GB" sz="2400" dirty="0" smtClean="0"/>
              <a:t> </a:t>
            </a:r>
            <a:r>
              <a:rPr lang="en-GB" sz="2400" dirty="0" err="1" smtClean="0"/>
              <a:t>procesów</a:t>
            </a:r>
            <a:r>
              <a:rPr lang="en-GB" sz="2400" dirty="0" smtClean="0"/>
              <a:t> </a:t>
            </a:r>
            <a:r>
              <a:rPr lang="en-GB" sz="2400" dirty="0" err="1" smtClean="0"/>
              <a:t>oczekujących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pl-PL" sz="2400" dirty="0" smtClean="0"/>
              <a:t> </a:t>
            </a:r>
            <a:r>
              <a:rPr lang="en-GB" sz="2400" dirty="0" err="1" smtClean="0"/>
              <a:t>gotowość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urządzeń</a:t>
            </a:r>
            <a:r>
              <a:rPr lang="en-GB" sz="2400" dirty="0" smtClean="0"/>
              <a:t> </a:t>
            </a:r>
            <a:r>
              <a:rPr lang="en-GB" sz="2400" dirty="0" err="1" smtClean="0"/>
              <a:t>może</a:t>
            </a:r>
            <a:r>
              <a:rPr lang="en-GB" sz="2400" dirty="0" smtClean="0"/>
              <a:t> </a:t>
            </a:r>
            <a:r>
              <a:rPr lang="en-GB" sz="2400" dirty="0" err="1" smtClean="0"/>
              <a:t>spowodować</a:t>
            </a:r>
            <a:r>
              <a:rPr lang="en-GB" sz="2400" dirty="0" smtClean="0"/>
              <a:t> </a:t>
            </a:r>
            <a:r>
              <a:rPr lang="en-GB" sz="2400" dirty="0" err="1" smtClean="0"/>
              <a:t>głodzenie</a:t>
            </a:r>
            <a:r>
              <a:rPr lang="pl-PL" sz="2400" dirty="0" smtClean="0"/>
              <a:t> </a:t>
            </a:r>
            <a:r>
              <a:rPr lang="en-GB" sz="2400" dirty="0" err="1" smtClean="0"/>
              <a:t>procesów</a:t>
            </a:r>
            <a:r>
              <a:rPr lang="en-GB" sz="2400" dirty="0" smtClean="0"/>
              <a:t> </a:t>
            </a:r>
            <a:r>
              <a:rPr lang="en-GB" sz="2400" dirty="0" err="1" smtClean="0"/>
              <a:t>ograniczonych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procesorem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60E4D2-7166-401B-95B0-559D3C3BF339}" type="slidenum">
              <a:rPr lang="en-GB" smtClean="0"/>
              <a:pPr eaLnBrk="1" hangingPunct="1"/>
              <a:t>42</a:t>
            </a:fld>
            <a:endParaRPr lang="en-GB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Wirtualne planowanie rotacyjne</a:t>
            </a:r>
            <a:endParaRPr lang="en-GB" sz="4000" b="1" smtClean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 rot="5400000">
            <a:off x="3274219" y="2350294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 rot="5400000">
            <a:off x="4282281" y="3286919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 rot="5400000">
            <a:off x="4210844" y="5374482"/>
            <a:ext cx="433387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6156325" y="2205038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procesor</a:t>
            </a:r>
          </a:p>
        </p:txBody>
      </p:sp>
      <p:cxnSp>
        <p:nvCxnSpPr>
          <p:cNvPr id="44040" name="AutoShape 8"/>
          <p:cNvCxnSpPr>
            <a:cxnSpLocks noChangeShapeType="1"/>
            <a:stCxn id="44036" idx="0"/>
            <a:endCxn id="44039" idx="3"/>
          </p:cNvCxnSpPr>
          <p:nvPr/>
        </p:nvCxnSpPr>
        <p:spPr bwMode="auto">
          <a:xfrm flipV="1">
            <a:off x="3835400" y="2840038"/>
            <a:ext cx="2552700" cy="157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1" name="Line 9"/>
          <p:cNvSpPr>
            <a:spLocks noChangeShapeType="1"/>
          </p:cNvSpPr>
          <p:nvPr/>
        </p:nvSpPr>
        <p:spPr bwMode="auto">
          <a:xfrm flipV="1">
            <a:off x="1042988" y="1989138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1476375" y="2997200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1692275" y="5662613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sygnał</a:t>
            </a:r>
          </a:p>
        </p:txBody>
      </p:sp>
      <p:sp>
        <p:nvSpPr>
          <p:cNvPr id="44044" name="Oval 12"/>
          <p:cNvSpPr>
            <a:spLocks noChangeArrowheads="1"/>
          </p:cNvSpPr>
          <p:nvPr/>
        </p:nvSpPr>
        <p:spPr bwMode="auto">
          <a:xfrm>
            <a:off x="1692275" y="3573463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wej-wyj</a:t>
            </a:r>
          </a:p>
        </p:txBody>
      </p:sp>
      <p:cxnSp>
        <p:nvCxnSpPr>
          <p:cNvPr id="44045" name="AutoShape 13"/>
          <p:cNvCxnSpPr>
            <a:cxnSpLocks noChangeShapeType="1"/>
            <a:stCxn id="44044" idx="2"/>
            <a:endCxn id="44042" idx="0"/>
          </p:cNvCxnSpPr>
          <p:nvPr/>
        </p:nvCxnSpPr>
        <p:spPr bwMode="auto">
          <a:xfrm rot="10800000">
            <a:off x="1476375" y="2978150"/>
            <a:ext cx="196850" cy="955675"/>
          </a:xfrm>
          <a:prstGeom prst="bentConnector4">
            <a:avLst>
              <a:gd name="adj1" fmla="val 106454"/>
              <a:gd name="adj2" fmla="val 6163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6" name="AutoShape 14"/>
          <p:cNvCxnSpPr>
            <a:cxnSpLocks noChangeShapeType="1"/>
          </p:cNvCxnSpPr>
          <p:nvPr/>
        </p:nvCxnSpPr>
        <p:spPr bwMode="auto">
          <a:xfrm rot="5400000" flipH="1">
            <a:off x="-667543" y="3699669"/>
            <a:ext cx="4051300" cy="630237"/>
          </a:xfrm>
          <a:prstGeom prst="bentConnector3">
            <a:avLst>
              <a:gd name="adj1" fmla="val -47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7" name="AutoShape 15"/>
          <p:cNvCxnSpPr>
            <a:cxnSpLocks noChangeShapeType="1"/>
            <a:stCxn id="44037" idx="3"/>
            <a:endCxn id="44044" idx="6"/>
          </p:cNvCxnSpPr>
          <p:nvPr/>
        </p:nvCxnSpPr>
        <p:spPr bwMode="auto">
          <a:xfrm flipH="1">
            <a:off x="3295650" y="3933825"/>
            <a:ext cx="5381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8" name="AutoShape 16"/>
          <p:cNvCxnSpPr>
            <a:cxnSpLocks noChangeShapeType="1"/>
            <a:stCxn id="44038" idx="3"/>
            <a:endCxn id="44043" idx="6"/>
          </p:cNvCxnSpPr>
          <p:nvPr/>
        </p:nvCxnSpPr>
        <p:spPr bwMode="auto">
          <a:xfrm flipH="1">
            <a:off x="3295650" y="6021388"/>
            <a:ext cx="466725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5940425" y="3430588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zamówienie</a:t>
            </a:r>
          </a:p>
          <a:p>
            <a:pPr algn="ctr"/>
            <a:r>
              <a:rPr lang="en-GB" b="1"/>
              <a:t>operacji wej-wyj</a:t>
            </a:r>
          </a:p>
        </p:txBody>
      </p:sp>
      <p:cxnSp>
        <p:nvCxnSpPr>
          <p:cNvPr id="44050" name="AutoShape 18"/>
          <p:cNvCxnSpPr>
            <a:cxnSpLocks noChangeShapeType="1"/>
            <a:stCxn id="44049" idx="1"/>
            <a:endCxn id="44037" idx="0"/>
          </p:cNvCxnSpPr>
          <p:nvPr/>
        </p:nvCxnSpPr>
        <p:spPr bwMode="auto">
          <a:xfrm flipH="1">
            <a:off x="4843463" y="3898900"/>
            <a:ext cx="1077912" cy="34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5940425" y="4510088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upłynięcie</a:t>
            </a:r>
          </a:p>
          <a:p>
            <a:pPr algn="ctr"/>
            <a:r>
              <a:rPr lang="en-GB" b="1"/>
              <a:t>kwantu czasu</a:t>
            </a:r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5940425" y="5589588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synchronizacja</a:t>
            </a:r>
          </a:p>
        </p:txBody>
      </p:sp>
      <p:cxnSp>
        <p:nvCxnSpPr>
          <p:cNvPr id="44053" name="AutoShape 21"/>
          <p:cNvCxnSpPr>
            <a:cxnSpLocks noChangeShapeType="1"/>
            <a:stCxn id="44052" idx="1"/>
            <a:endCxn id="44038" idx="0"/>
          </p:cNvCxnSpPr>
          <p:nvPr/>
        </p:nvCxnSpPr>
        <p:spPr bwMode="auto">
          <a:xfrm flipH="1" flipV="1">
            <a:off x="4772025" y="6021388"/>
            <a:ext cx="1149350" cy="365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4" name="AutoShape 22"/>
          <p:cNvCxnSpPr>
            <a:cxnSpLocks noChangeShapeType="1"/>
            <a:stCxn id="44039" idx="6"/>
            <a:endCxn id="44049" idx="3"/>
          </p:cNvCxnSpPr>
          <p:nvPr/>
        </p:nvCxnSpPr>
        <p:spPr bwMode="auto">
          <a:xfrm>
            <a:off x="7759700" y="2565400"/>
            <a:ext cx="215900" cy="1333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5" name="AutoShape 23"/>
          <p:cNvCxnSpPr>
            <a:cxnSpLocks noChangeShapeType="1"/>
            <a:stCxn id="44039" idx="6"/>
            <a:endCxn id="44051" idx="3"/>
          </p:cNvCxnSpPr>
          <p:nvPr/>
        </p:nvCxnSpPr>
        <p:spPr bwMode="auto">
          <a:xfrm>
            <a:off x="7759700" y="2565400"/>
            <a:ext cx="215900" cy="24130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4"/>
          <p:cNvCxnSpPr>
            <a:cxnSpLocks noChangeShapeType="1"/>
            <a:stCxn id="44039" idx="6"/>
            <a:endCxn id="44052" idx="3"/>
          </p:cNvCxnSpPr>
          <p:nvPr/>
        </p:nvCxnSpPr>
        <p:spPr bwMode="auto">
          <a:xfrm>
            <a:off x="7759700" y="2565400"/>
            <a:ext cx="215900" cy="3492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7" name="AutoShape 25"/>
          <p:cNvCxnSpPr>
            <a:cxnSpLocks noChangeShapeType="1"/>
            <a:stCxn id="44039" idx="7"/>
          </p:cNvCxnSpPr>
          <p:nvPr/>
        </p:nvCxnSpPr>
        <p:spPr bwMode="auto">
          <a:xfrm flipV="1">
            <a:off x="7508875" y="1846263"/>
            <a:ext cx="879475" cy="444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2339975" y="1341438"/>
            <a:ext cx="3313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kolejka procesów</a:t>
            </a:r>
            <a:r>
              <a:rPr lang="pl-PL" b="1"/>
              <a:t> g</a:t>
            </a:r>
            <a:r>
              <a:rPr lang="en-GB" b="1"/>
              <a:t>otowych</a:t>
            </a:r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3492500" y="4149725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operacji</a:t>
            </a:r>
          </a:p>
          <a:p>
            <a:pPr algn="ctr"/>
            <a:r>
              <a:rPr lang="en-GB" b="1"/>
              <a:t>wej-wyj</a:t>
            </a:r>
          </a:p>
        </p:txBody>
      </p:sp>
      <p:sp>
        <p:nvSpPr>
          <p:cNvPr id="44060" name="Rectangle 28"/>
          <p:cNvSpPr>
            <a:spLocks noChangeArrowheads="1"/>
          </p:cNvSpPr>
          <p:nvPr/>
        </p:nvSpPr>
        <p:spPr bwMode="auto">
          <a:xfrm>
            <a:off x="3419475" y="5164138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procesów</a:t>
            </a:r>
          </a:p>
          <a:p>
            <a:pPr algn="ctr"/>
            <a:r>
              <a:rPr lang="en-GB" b="1"/>
              <a:t>uśpionych</a:t>
            </a: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H="1">
            <a:off x="1042988" y="5013325"/>
            <a:ext cx="4897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62" name="AutoShape 30"/>
          <p:cNvSpPr>
            <a:spLocks noChangeArrowheads="1"/>
          </p:cNvSpPr>
          <p:nvPr/>
        </p:nvSpPr>
        <p:spPr bwMode="auto">
          <a:xfrm rot="5400000">
            <a:off x="3347244" y="1413669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44063" name="AutoShape 31"/>
          <p:cNvCxnSpPr>
            <a:cxnSpLocks noChangeShapeType="1"/>
            <a:stCxn id="44062" idx="0"/>
            <a:endCxn id="44039" idx="1"/>
          </p:cNvCxnSpPr>
          <p:nvPr/>
        </p:nvCxnSpPr>
        <p:spPr bwMode="auto">
          <a:xfrm>
            <a:off x="3908425" y="2060575"/>
            <a:ext cx="2479675" cy="2301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1476375" y="2420938"/>
            <a:ext cx="4175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sz="1600" b="1"/>
              <a:t>Pomocnicza </a:t>
            </a:r>
            <a:r>
              <a:rPr lang="en-GB" sz="1600" b="1"/>
              <a:t>kolejka procesów</a:t>
            </a:r>
            <a:r>
              <a:rPr lang="pl-PL" sz="1600" b="1"/>
              <a:t> g</a:t>
            </a:r>
            <a:r>
              <a:rPr lang="en-GB" sz="1600" b="1"/>
              <a:t>otowych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EF7E04-B7DA-4FCB-B5FE-BF4D11BB0BF6}" type="slidenum">
              <a:rPr lang="en-GB" smtClean="0"/>
              <a:pPr eaLnBrk="1" hangingPunct="1"/>
              <a:t>43</a:t>
            </a:fld>
            <a:endParaRPr lang="en-GB" smtClean="0"/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Zarządzanie pamięcią operacyjną</a:t>
            </a:r>
            <a:endParaRPr lang="en-GB" smtClean="0"/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952547-B0B9-402F-B660-8D329D5C46C7}" type="slidenum">
              <a:rPr lang="en-GB" smtClean="0"/>
              <a:pPr eaLnBrk="1" hangingPunct="1"/>
              <a:t>44</a:t>
            </a:fld>
            <a:endParaRPr lang="en-GB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Podstawowe zagadnienia związane z zarządzaniem pamięcią operacyjną</a:t>
            </a:r>
            <a:endParaRPr lang="en-GB" sz="3600" b="1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Przydział pamięci i jej odzyskiwanie</a:t>
            </a:r>
          </a:p>
          <a:p>
            <a:pPr eaLnBrk="1" hangingPunct="1"/>
            <a:r>
              <a:rPr lang="pl-PL" smtClean="0"/>
              <a:t>Ochrona</a:t>
            </a:r>
          </a:p>
          <a:p>
            <a:pPr eaLnBrk="1" hangingPunct="1"/>
            <a:r>
              <a:rPr lang="pl-PL" smtClean="0"/>
              <a:t>Udostępnienie w celu współdzielenia</a:t>
            </a:r>
          </a:p>
          <a:p>
            <a:pPr eaLnBrk="1" hangingPunct="1"/>
            <a:r>
              <a:rPr lang="pl-PL" smtClean="0"/>
              <a:t>Transformacja adresów</a:t>
            </a:r>
          </a:p>
          <a:p>
            <a:pPr eaLnBrk="1" hangingPunct="1"/>
            <a:r>
              <a:rPr lang="pl-PL" smtClean="0"/>
              <a:t>Transfer danych pomiędzy poszczególnymi poziomami w hierarchii pamięci.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54BBAB-4980-43C7-83CF-16C36A5E5422}" type="slidenum">
              <a:rPr lang="en-GB" smtClean="0"/>
              <a:pPr eaLnBrk="1" hangingPunct="1"/>
              <a:t>45</a:t>
            </a:fld>
            <a:endParaRPr lang="en-GB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Pamięć jako zasób systemu komputerowego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Pamięć jest zasobem służący do przechowywania</a:t>
            </a:r>
            <a:r>
              <a:rPr lang="pl-PL" sz="2400" smtClean="0"/>
              <a:t> </a:t>
            </a:r>
            <a:r>
              <a:rPr lang="en-GB" sz="2400" smtClean="0"/>
              <a:t>danych i programów.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Z punktu widzenia systemu pamięć jest zasobem o</a:t>
            </a:r>
            <a:r>
              <a:rPr lang="pl-PL" sz="2400" smtClean="0"/>
              <a:t> </a:t>
            </a:r>
            <a:r>
              <a:rPr lang="en-GB" sz="2400" smtClean="0"/>
              <a:t>strukturze hierarchicznej (począwszy od rejestrów</a:t>
            </a:r>
            <a:r>
              <a:rPr lang="pl-PL" sz="2400" smtClean="0"/>
              <a:t> </a:t>
            </a:r>
            <a:r>
              <a:rPr lang="en-GB" sz="2400" smtClean="0"/>
              <a:t>procesora, przez pamięć podręczną, pamięć główną,</a:t>
            </a:r>
            <a:r>
              <a:rPr lang="pl-PL" sz="2400" smtClean="0"/>
              <a:t> </a:t>
            </a:r>
            <a:r>
              <a:rPr lang="en-GB" sz="2400" smtClean="0"/>
              <a:t>skończywszy na pamięci masowej), w której na wyższym</a:t>
            </a:r>
            <a:r>
              <a:rPr lang="pl-PL" sz="2400" smtClean="0"/>
              <a:t> </a:t>
            </a:r>
            <a:r>
              <a:rPr lang="en-GB" sz="2400" smtClean="0"/>
              <a:t>poziomie przechowywane są dane, stanowiące fragment</a:t>
            </a:r>
            <a:r>
              <a:rPr lang="pl-PL" sz="2400" smtClean="0"/>
              <a:t> </a:t>
            </a:r>
            <a:r>
              <a:rPr lang="en-GB" sz="2400" smtClean="0"/>
              <a:t>zawartości poziomu niższego.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Z punktu widzenia procesu (również procesora) pamięć</a:t>
            </a:r>
            <a:r>
              <a:rPr lang="pl-PL" sz="2400" smtClean="0"/>
              <a:t> </a:t>
            </a:r>
            <a:r>
              <a:rPr lang="en-GB" sz="2400" smtClean="0"/>
              <a:t>jest zbiorem bajtów identyfikowanych przez adresy, czyli</a:t>
            </a:r>
            <a:r>
              <a:rPr lang="pl-PL" sz="2400" smtClean="0"/>
              <a:t> </a:t>
            </a:r>
            <a:r>
              <a:rPr lang="en-GB" sz="2400" smtClean="0"/>
              <a:t>tablicą bajtów, w której adresy są indeksami.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069505-408C-42DD-9114-2B6E31B00830}" type="slidenum">
              <a:rPr lang="en-GB" smtClean="0"/>
              <a:pPr eaLnBrk="1" hangingPunct="1"/>
              <a:t>46</a:t>
            </a:fld>
            <a:endParaRPr lang="en-GB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Hierarchia pamięci</a:t>
            </a:r>
            <a:endParaRPr lang="en-GB" b="1" smtClean="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611188" y="1773238"/>
            <a:ext cx="5940425" cy="46085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8133" name="Line 8"/>
          <p:cNvSpPr>
            <a:spLocks noChangeShapeType="1"/>
          </p:cNvSpPr>
          <p:nvPr/>
        </p:nvSpPr>
        <p:spPr bwMode="auto">
          <a:xfrm>
            <a:off x="2771775" y="3068638"/>
            <a:ext cx="165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4" name="Line 9"/>
          <p:cNvSpPr>
            <a:spLocks noChangeShapeType="1"/>
          </p:cNvSpPr>
          <p:nvPr/>
        </p:nvSpPr>
        <p:spPr bwMode="auto">
          <a:xfrm>
            <a:off x="1547813" y="4941888"/>
            <a:ext cx="4032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5" name="Line 10"/>
          <p:cNvSpPr>
            <a:spLocks noChangeShapeType="1"/>
          </p:cNvSpPr>
          <p:nvPr/>
        </p:nvSpPr>
        <p:spPr bwMode="auto">
          <a:xfrm>
            <a:off x="2124075" y="4005263"/>
            <a:ext cx="2881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6" name="Line 11"/>
          <p:cNvSpPr>
            <a:spLocks noChangeShapeType="1"/>
          </p:cNvSpPr>
          <p:nvPr/>
        </p:nvSpPr>
        <p:spPr bwMode="auto">
          <a:xfrm>
            <a:off x="1116013" y="5661025"/>
            <a:ext cx="4968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7" name="Text Box 12"/>
          <p:cNvSpPr txBox="1">
            <a:spLocks noChangeArrowheads="1"/>
          </p:cNvSpPr>
          <p:nvPr/>
        </p:nvSpPr>
        <p:spPr bwMode="auto">
          <a:xfrm>
            <a:off x="3059113" y="2630488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rejestry</a:t>
            </a:r>
            <a:endParaRPr lang="en-GB"/>
          </a:p>
        </p:txBody>
      </p:sp>
      <p:sp>
        <p:nvSpPr>
          <p:cNvPr id="48138" name="Text Box 13"/>
          <p:cNvSpPr txBox="1">
            <a:spLocks noChangeArrowheads="1"/>
          </p:cNvSpPr>
          <p:nvPr/>
        </p:nvSpPr>
        <p:spPr bwMode="auto">
          <a:xfrm>
            <a:off x="2843213" y="3284538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Pamięć podręczna</a:t>
            </a:r>
            <a:endParaRPr lang="en-GB"/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2484438" y="4365625"/>
            <a:ext cx="208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pamięć główna</a:t>
            </a:r>
            <a:endParaRPr lang="en-GB"/>
          </a:p>
        </p:txBody>
      </p:sp>
      <p:sp>
        <p:nvSpPr>
          <p:cNvPr id="48140" name="Text Box 15"/>
          <p:cNvSpPr txBox="1">
            <a:spLocks noChangeArrowheads="1"/>
          </p:cNvSpPr>
          <p:nvPr/>
        </p:nvSpPr>
        <p:spPr bwMode="auto">
          <a:xfrm>
            <a:off x="2339975" y="5157788"/>
            <a:ext cx="2087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dysk magnetyczny</a:t>
            </a:r>
            <a:endParaRPr lang="en-GB"/>
          </a:p>
        </p:txBody>
      </p:sp>
      <p:sp>
        <p:nvSpPr>
          <p:cNvPr id="48141" name="Line 17"/>
          <p:cNvSpPr>
            <a:spLocks noChangeShapeType="1"/>
          </p:cNvSpPr>
          <p:nvPr/>
        </p:nvSpPr>
        <p:spPr bwMode="auto">
          <a:xfrm>
            <a:off x="3419475" y="5661025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42" name="Text Box 18"/>
          <p:cNvSpPr txBox="1">
            <a:spLocks noChangeArrowheads="1"/>
          </p:cNvSpPr>
          <p:nvPr/>
        </p:nvSpPr>
        <p:spPr bwMode="auto">
          <a:xfrm>
            <a:off x="1258888" y="5876925"/>
            <a:ext cx="208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taśma</a:t>
            </a:r>
            <a:endParaRPr lang="en-GB"/>
          </a:p>
        </p:txBody>
      </p:sp>
      <p:sp>
        <p:nvSpPr>
          <p:cNvPr id="48143" name="Text Box 19"/>
          <p:cNvSpPr txBox="1">
            <a:spLocks noChangeArrowheads="1"/>
          </p:cNvSpPr>
          <p:nvPr/>
        </p:nvSpPr>
        <p:spPr bwMode="auto">
          <a:xfrm>
            <a:off x="3635375" y="5876925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dysk optyczny</a:t>
            </a:r>
            <a:endParaRPr lang="en-GB"/>
          </a:p>
        </p:txBody>
      </p:sp>
      <p:sp>
        <p:nvSpPr>
          <p:cNvPr id="48144" name="AutoShape 21"/>
          <p:cNvSpPr>
            <a:spLocks/>
          </p:cNvSpPr>
          <p:nvPr/>
        </p:nvSpPr>
        <p:spPr bwMode="auto">
          <a:xfrm>
            <a:off x="5940425" y="1700213"/>
            <a:ext cx="576263" cy="3168650"/>
          </a:xfrm>
          <a:prstGeom prst="rightBrace">
            <a:avLst>
              <a:gd name="adj1" fmla="val 458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8145" name="AutoShape 22"/>
          <p:cNvSpPr>
            <a:spLocks/>
          </p:cNvSpPr>
          <p:nvPr/>
        </p:nvSpPr>
        <p:spPr bwMode="auto">
          <a:xfrm>
            <a:off x="6804025" y="4868863"/>
            <a:ext cx="504825" cy="1512887"/>
          </a:xfrm>
          <a:prstGeom prst="rightBrace">
            <a:avLst>
              <a:gd name="adj1" fmla="val 249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8146" name="Text Box 23"/>
          <p:cNvSpPr txBox="1">
            <a:spLocks noChangeArrowheads="1"/>
          </p:cNvSpPr>
          <p:nvPr/>
        </p:nvSpPr>
        <p:spPr bwMode="auto">
          <a:xfrm>
            <a:off x="6732588" y="2924175"/>
            <a:ext cx="10080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pamięć </a:t>
            </a:r>
            <a:endParaRPr lang="pl-PL"/>
          </a:p>
          <a:p>
            <a:pPr eaLnBrk="1" hangingPunct="1">
              <a:spcBef>
                <a:spcPct val="50000"/>
              </a:spcBef>
            </a:pPr>
            <a:r>
              <a:rPr lang="en-GB"/>
              <a:t>I rzędu</a:t>
            </a:r>
          </a:p>
        </p:txBody>
      </p:sp>
      <p:sp>
        <p:nvSpPr>
          <p:cNvPr id="48147" name="Text Box 24"/>
          <p:cNvSpPr txBox="1">
            <a:spLocks noChangeArrowheads="1"/>
          </p:cNvSpPr>
          <p:nvPr/>
        </p:nvSpPr>
        <p:spPr bwMode="auto">
          <a:xfrm>
            <a:off x="7343775" y="5157788"/>
            <a:ext cx="126047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pamięć </a:t>
            </a:r>
            <a:endParaRPr lang="pl-PL"/>
          </a:p>
          <a:p>
            <a:pPr eaLnBrk="1" hangingPunct="1">
              <a:spcBef>
                <a:spcPct val="50000"/>
              </a:spcBef>
            </a:pPr>
            <a:r>
              <a:rPr lang="en-GB"/>
              <a:t>II rzędu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EC1770-4EEB-48FE-8699-8A95E3B9981C}" type="slidenum">
              <a:rPr lang="en-GB" smtClean="0"/>
              <a:pPr eaLnBrk="1" hangingPunct="1"/>
              <a:t>47</a:t>
            </a:fld>
            <a:endParaRPr lang="en-GB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Przestrzeń adresowa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Przestrzeń adresowa jest zbiór wszystkich</a:t>
            </a:r>
            <a:r>
              <a:rPr lang="pl-PL" smtClean="0"/>
              <a:t> </a:t>
            </a:r>
            <a:r>
              <a:rPr lang="en-GB" smtClean="0"/>
              <a:t>dopuszczalnych adresów w pamięci.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W zależności od charakteru adresu odróżnia się: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przestrzeń fizyczną — zbiór adresów</a:t>
            </a:r>
            <a:r>
              <a:rPr lang="pl-PL" smtClean="0"/>
              <a:t> </a:t>
            </a:r>
            <a:r>
              <a:rPr lang="en-GB" smtClean="0"/>
              <a:t>przekazywanych do układów pamięci głównej</a:t>
            </a:r>
            <a:r>
              <a:rPr lang="pl-PL" smtClean="0"/>
              <a:t> </a:t>
            </a:r>
            <a:r>
              <a:rPr lang="en-GB" smtClean="0"/>
              <a:t>(fizycznej).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przestrzeń logiczną — zbiór adresów generowanych</a:t>
            </a:r>
            <a:r>
              <a:rPr lang="pl-PL" smtClean="0"/>
              <a:t> </a:t>
            </a:r>
            <a:r>
              <a:rPr lang="en-GB" smtClean="0"/>
              <a:t>przez procesor w kontekście aktualnie</a:t>
            </a:r>
            <a:r>
              <a:rPr lang="pl-PL" smtClean="0"/>
              <a:t> </a:t>
            </a:r>
            <a:r>
              <a:rPr lang="en-GB" smtClean="0"/>
              <a:t>wykonywanego procesu.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24D6EE-95F1-4F9F-9B29-5B0FCABC81C1}" type="slidenum">
              <a:rPr lang="en-GB" smtClean="0"/>
              <a:pPr eaLnBrk="1" hangingPunct="1"/>
              <a:t>48</a:t>
            </a:fld>
            <a:endParaRPr lang="en-GB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Przykład odwzorowania adresu logicznego na fizyczny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8313" y="3860800"/>
            <a:ext cx="18002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211638" y="24923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1024</a:t>
            </a:r>
            <a:endParaRPr lang="en-GB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4572000" y="4005263"/>
            <a:ext cx="5762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+</a:t>
            </a:r>
            <a:endParaRPr lang="en-GB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669213" y="2925763"/>
            <a:ext cx="863600" cy="2663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87450" y="350043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procesor</a:t>
            </a:r>
          </a:p>
        </p:txBody>
      </p:sp>
      <p:cxnSp>
        <p:nvCxnSpPr>
          <p:cNvPr id="50185" name="AutoShape 10"/>
          <p:cNvCxnSpPr>
            <a:cxnSpLocks noChangeShapeType="1"/>
            <a:stCxn id="50180" idx="3"/>
            <a:endCxn id="50182" idx="2"/>
          </p:cNvCxnSpPr>
          <p:nvPr/>
        </p:nvCxnSpPr>
        <p:spPr bwMode="auto">
          <a:xfrm>
            <a:off x="2268538" y="4257675"/>
            <a:ext cx="230346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86" name="AutoShape 11"/>
          <p:cNvCxnSpPr>
            <a:cxnSpLocks noChangeShapeType="1"/>
            <a:stCxn id="50181" idx="2"/>
            <a:endCxn id="50182" idx="0"/>
          </p:cNvCxnSpPr>
          <p:nvPr/>
        </p:nvCxnSpPr>
        <p:spPr bwMode="auto">
          <a:xfrm>
            <a:off x="4859338" y="3068638"/>
            <a:ext cx="1587" cy="9366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7" name="AutoShape 12"/>
          <p:cNvSpPr>
            <a:spLocks noChangeArrowheads="1"/>
          </p:cNvSpPr>
          <p:nvPr/>
        </p:nvSpPr>
        <p:spPr bwMode="auto">
          <a:xfrm>
            <a:off x="3779838" y="1773238"/>
            <a:ext cx="2160587" cy="34559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50188" name="AutoShape 15"/>
          <p:cNvCxnSpPr>
            <a:cxnSpLocks noChangeShapeType="1"/>
            <a:stCxn id="50182" idx="6"/>
            <a:endCxn id="50183" idx="1"/>
          </p:cNvCxnSpPr>
          <p:nvPr/>
        </p:nvCxnSpPr>
        <p:spPr bwMode="auto">
          <a:xfrm>
            <a:off x="5148263" y="4257675"/>
            <a:ext cx="25209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9" name="Text Box 16"/>
          <p:cNvSpPr txBox="1">
            <a:spLocks noChangeArrowheads="1"/>
          </p:cNvSpPr>
          <p:nvPr/>
        </p:nvSpPr>
        <p:spPr bwMode="auto">
          <a:xfrm>
            <a:off x="2268538" y="3665538"/>
            <a:ext cx="15113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en-GB" b="1"/>
              <a:t>logiczny</a:t>
            </a:r>
          </a:p>
          <a:p>
            <a:pPr algn="ctr" eaLnBrk="1" hangingPunct="1"/>
            <a:r>
              <a:rPr lang="en-GB" b="1"/>
              <a:t>25</a:t>
            </a:r>
          </a:p>
        </p:txBody>
      </p:sp>
      <p:sp>
        <p:nvSpPr>
          <p:cNvPr id="50190" name="Text Box 17"/>
          <p:cNvSpPr txBox="1">
            <a:spLocks noChangeArrowheads="1"/>
          </p:cNvSpPr>
          <p:nvPr/>
        </p:nvSpPr>
        <p:spPr bwMode="auto">
          <a:xfrm>
            <a:off x="3779838" y="1773238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rejestr</a:t>
            </a:r>
          </a:p>
          <a:p>
            <a:pPr algn="ctr" eaLnBrk="1" hangingPunct="1"/>
            <a:r>
              <a:rPr lang="en-GB" b="1"/>
              <a:t>przemieszczenia</a:t>
            </a:r>
          </a:p>
        </p:txBody>
      </p:sp>
      <p:sp>
        <p:nvSpPr>
          <p:cNvPr id="50191" name="Text Box 18"/>
          <p:cNvSpPr txBox="1">
            <a:spLocks noChangeArrowheads="1"/>
          </p:cNvSpPr>
          <p:nvPr/>
        </p:nvSpPr>
        <p:spPr bwMode="auto">
          <a:xfrm>
            <a:off x="3851275" y="5445125"/>
            <a:ext cx="2089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jednostka zarządzania</a:t>
            </a:r>
          </a:p>
          <a:p>
            <a:pPr algn="ctr" eaLnBrk="1" hangingPunct="1"/>
            <a:r>
              <a:rPr lang="en-GB" b="1"/>
              <a:t>pamięcią (MMU)</a:t>
            </a:r>
          </a:p>
        </p:txBody>
      </p:sp>
      <p:sp>
        <p:nvSpPr>
          <p:cNvPr id="50192" name="Text Box 19"/>
          <p:cNvSpPr txBox="1">
            <a:spLocks noChangeArrowheads="1"/>
          </p:cNvSpPr>
          <p:nvPr/>
        </p:nvSpPr>
        <p:spPr bwMode="auto">
          <a:xfrm>
            <a:off x="6011863" y="3665538"/>
            <a:ext cx="15113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pl-PL" b="1"/>
              <a:t>fizyczny</a:t>
            </a:r>
            <a:endParaRPr lang="en-GB" b="1"/>
          </a:p>
          <a:p>
            <a:pPr algn="ctr" eaLnBrk="1" hangingPunct="1"/>
            <a:r>
              <a:rPr lang="pl-PL" b="1"/>
              <a:t>1049</a:t>
            </a:r>
            <a:endParaRPr lang="en-GB" b="1"/>
          </a:p>
        </p:txBody>
      </p:sp>
      <p:sp>
        <p:nvSpPr>
          <p:cNvPr id="50193" name="Text Box 20"/>
          <p:cNvSpPr txBox="1">
            <a:spLocks noChangeArrowheads="1"/>
          </p:cNvSpPr>
          <p:nvPr/>
        </p:nvSpPr>
        <p:spPr bwMode="auto">
          <a:xfrm>
            <a:off x="7596188" y="248602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pamięć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533B66-7D83-4A50-8032-256AFD7F2848}" type="slidenum">
              <a:rPr lang="en-GB" smtClean="0"/>
              <a:pPr eaLnBrk="1" hangingPunct="1"/>
              <a:t>49</a:t>
            </a:fld>
            <a:endParaRPr lang="en-GB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Przykład weryfikacji poprawności adresu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63713" y="5516563"/>
            <a:ext cx="18002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211638" y="24923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1024</a:t>
            </a:r>
            <a:endParaRPr lang="en-GB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4572000" y="4005263"/>
            <a:ext cx="5762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+</a:t>
            </a:r>
            <a:endParaRPr lang="en-GB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7669213" y="2925763"/>
            <a:ext cx="863600" cy="2663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908175" y="630872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procesor</a:t>
            </a:r>
          </a:p>
        </p:txBody>
      </p:sp>
      <p:cxnSp>
        <p:nvCxnSpPr>
          <p:cNvPr id="51209" name="AutoShape 10"/>
          <p:cNvCxnSpPr>
            <a:cxnSpLocks noChangeShapeType="1"/>
            <a:stCxn id="51205" idx="2"/>
            <a:endCxn id="51206" idx="0"/>
          </p:cNvCxnSpPr>
          <p:nvPr/>
        </p:nvCxnSpPr>
        <p:spPr bwMode="auto">
          <a:xfrm>
            <a:off x="4859338" y="3068638"/>
            <a:ext cx="1587" cy="9366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10" name="AutoShape 11"/>
          <p:cNvSpPr>
            <a:spLocks noChangeArrowheads="1"/>
          </p:cNvSpPr>
          <p:nvPr/>
        </p:nvSpPr>
        <p:spPr bwMode="auto">
          <a:xfrm>
            <a:off x="1763713" y="1628775"/>
            <a:ext cx="4248150" cy="36718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51211" name="AutoShape 12"/>
          <p:cNvCxnSpPr>
            <a:cxnSpLocks noChangeShapeType="1"/>
            <a:stCxn id="51206" idx="6"/>
            <a:endCxn id="51207" idx="1"/>
          </p:cNvCxnSpPr>
          <p:nvPr/>
        </p:nvCxnSpPr>
        <p:spPr bwMode="auto">
          <a:xfrm>
            <a:off x="5148263" y="4257675"/>
            <a:ext cx="25209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12" name="Text Box 13"/>
          <p:cNvSpPr txBox="1">
            <a:spLocks noChangeArrowheads="1"/>
          </p:cNvSpPr>
          <p:nvPr/>
        </p:nvSpPr>
        <p:spPr bwMode="auto">
          <a:xfrm>
            <a:off x="2484438" y="4581525"/>
            <a:ext cx="1511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en-GB" b="1"/>
              <a:t>logiczny</a:t>
            </a:r>
          </a:p>
        </p:txBody>
      </p:sp>
      <p:sp>
        <p:nvSpPr>
          <p:cNvPr id="51213" name="Text Box 14"/>
          <p:cNvSpPr txBox="1">
            <a:spLocks noChangeArrowheads="1"/>
          </p:cNvSpPr>
          <p:nvPr/>
        </p:nvSpPr>
        <p:spPr bwMode="auto">
          <a:xfrm>
            <a:off x="3779838" y="1773238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rejestr</a:t>
            </a:r>
          </a:p>
          <a:p>
            <a:pPr algn="ctr" eaLnBrk="1" hangingPunct="1"/>
            <a:r>
              <a:rPr lang="en-GB" b="1"/>
              <a:t>przemieszczenia</a:t>
            </a:r>
          </a:p>
        </p:txBody>
      </p:sp>
      <p:sp>
        <p:nvSpPr>
          <p:cNvPr id="51214" name="Text Box 15"/>
          <p:cNvSpPr txBox="1">
            <a:spLocks noChangeArrowheads="1"/>
          </p:cNvSpPr>
          <p:nvPr/>
        </p:nvSpPr>
        <p:spPr bwMode="auto">
          <a:xfrm>
            <a:off x="4643438" y="5300663"/>
            <a:ext cx="20891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jednostka zarządzania</a:t>
            </a:r>
          </a:p>
          <a:p>
            <a:pPr algn="ctr" eaLnBrk="1" hangingPunct="1"/>
            <a:r>
              <a:rPr lang="en-GB" b="1"/>
              <a:t>pamięcią (MMU)</a:t>
            </a:r>
          </a:p>
        </p:txBody>
      </p:sp>
      <p:sp>
        <p:nvSpPr>
          <p:cNvPr id="51215" name="Text Box 16"/>
          <p:cNvSpPr txBox="1">
            <a:spLocks noChangeArrowheads="1"/>
          </p:cNvSpPr>
          <p:nvPr/>
        </p:nvSpPr>
        <p:spPr bwMode="auto">
          <a:xfrm>
            <a:off x="6011863" y="3665538"/>
            <a:ext cx="1511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pl-PL" b="1"/>
              <a:t>fizyczny</a:t>
            </a:r>
            <a:endParaRPr lang="en-GB" b="1"/>
          </a:p>
        </p:txBody>
      </p:sp>
      <p:sp>
        <p:nvSpPr>
          <p:cNvPr id="51216" name="Text Box 17"/>
          <p:cNvSpPr txBox="1">
            <a:spLocks noChangeArrowheads="1"/>
          </p:cNvSpPr>
          <p:nvPr/>
        </p:nvSpPr>
        <p:spPr bwMode="auto">
          <a:xfrm>
            <a:off x="7596188" y="248602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pamięć</a:t>
            </a:r>
            <a:endParaRPr lang="en-GB"/>
          </a:p>
        </p:txBody>
      </p:sp>
      <p:sp>
        <p:nvSpPr>
          <p:cNvPr id="51217" name="AutoShape 18"/>
          <p:cNvSpPr>
            <a:spLocks noChangeArrowheads="1"/>
          </p:cNvSpPr>
          <p:nvPr/>
        </p:nvSpPr>
        <p:spPr bwMode="auto">
          <a:xfrm>
            <a:off x="2266950" y="3860800"/>
            <a:ext cx="792163" cy="792163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V</a:t>
            </a:r>
            <a:endParaRPr lang="en-GB"/>
          </a:p>
        </p:txBody>
      </p:sp>
      <p:sp>
        <p:nvSpPr>
          <p:cNvPr id="51218" name="Rectangle 19"/>
          <p:cNvSpPr>
            <a:spLocks noChangeArrowheads="1"/>
          </p:cNvSpPr>
          <p:nvPr/>
        </p:nvSpPr>
        <p:spPr bwMode="auto">
          <a:xfrm>
            <a:off x="1981200" y="2492375"/>
            <a:ext cx="136683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</a:t>
            </a:r>
            <a:endParaRPr lang="en-GB"/>
          </a:p>
        </p:txBody>
      </p:sp>
      <p:sp>
        <p:nvSpPr>
          <p:cNvPr id="51219" name="Text Box 20"/>
          <p:cNvSpPr txBox="1">
            <a:spLocks noChangeArrowheads="1"/>
          </p:cNvSpPr>
          <p:nvPr/>
        </p:nvSpPr>
        <p:spPr bwMode="auto">
          <a:xfrm>
            <a:off x="1763713" y="1773238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rejestr</a:t>
            </a:r>
          </a:p>
          <a:p>
            <a:pPr algn="ctr" eaLnBrk="1" hangingPunct="1"/>
            <a:r>
              <a:rPr lang="en-GB" b="1"/>
              <a:t>graniczny</a:t>
            </a:r>
          </a:p>
        </p:txBody>
      </p:sp>
      <p:cxnSp>
        <p:nvCxnSpPr>
          <p:cNvPr id="51220" name="AutoShape 22"/>
          <p:cNvCxnSpPr>
            <a:cxnSpLocks noChangeShapeType="1"/>
            <a:stCxn id="51218" idx="2"/>
            <a:endCxn id="51217" idx="0"/>
          </p:cNvCxnSpPr>
          <p:nvPr/>
        </p:nvCxnSpPr>
        <p:spPr bwMode="auto">
          <a:xfrm flipH="1">
            <a:off x="2663825" y="3068638"/>
            <a:ext cx="1588" cy="792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21" name="AutoShape 23"/>
          <p:cNvCxnSpPr>
            <a:cxnSpLocks noChangeShapeType="1"/>
            <a:stCxn id="51204" idx="0"/>
            <a:endCxn id="51217" idx="2"/>
          </p:cNvCxnSpPr>
          <p:nvPr/>
        </p:nvCxnSpPr>
        <p:spPr bwMode="auto">
          <a:xfrm flipV="1">
            <a:off x="2663825" y="4652963"/>
            <a:ext cx="0" cy="863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22" name="AutoShape 24"/>
          <p:cNvCxnSpPr>
            <a:cxnSpLocks noChangeShapeType="1"/>
            <a:stCxn id="51217" idx="3"/>
            <a:endCxn id="51206" idx="2"/>
          </p:cNvCxnSpPr>
          <p:nvPr/>
        </p:nvCxnSpPr>
        <p:spPr bwMode="auto">
          <a:xfrm>
            <a:off x="3059113" y="4257675"/>
            <a:ext cx="151288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23" name="Line 25"/>
          <p:cNvSpPr>
            <a:spLocks noChangeShapeType="1"/>
          </p:cNvSpPr>
          <p:nvPr/>
        </p:nvSpPr>
        <p:spPr bwMode="auto">
          <a:xfrm flipH="1">
            <a:off x="1044575" y="4292600"/>
            <a:ext cx="1223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24" name="Text Box 26"/>
          <p:cNvSpPr txBox="1">
            <a:spLocks noChangeArrowheads="1"/>
          </p:cNvSpPr>
          <p:nvPr/>
        </p:nvSpPr>
        <p:spPr bwMode="auto">
          <a:xfrm>
            <a:off x="2987675" y="37163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T</a:t>
            </a:r>
            <a:endParaRPr lang="en-GB"/>
          </a:p>
        </p:txBody>
      </p:sp>
      <p:sp>
        <p:nvSpPr>
          <p:cNvPr id="51225" name="Text Box 27"/>
          <p:cNvSpPr txBox="1">
            <a:spLocks noChangeArrowheads="1"/>
          </p:cNvSpPr>
          <p:nvPr/>
        </p:nvSpPr>
        <p:spPr bwMode="auto">
          <a:xfrm>
            <a:off x="1763713" y="37830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N</a:t>
            </a:r>
            <a:endParaRPr lang="en-GB"/>
          </a:p>
        </p:txBody>
      </p:sp>
      <p:sp>
        <p:nvSpPr>
          <p:cNvPr id="51226" name="Text Box 28"/>
          <p:cNvSpPr txBox="1">
            <a:spLocks noChangeArrowheads="1"/>
          </p:cNvSpPr>
          <p:nvPr/>
        </p:nvSpPr>
        <p:spPr bwMode="auto">
          <a:xfrm>
            <a:off x="179388" y="3933825"/>
            <a:ext cx="16557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b="1"/>
              <a:t>Błąd</a:t>
            </a:r>
          </a:p>
          <a:p>
            <a:pPr eaLnBrk="1" hangingPunct="1">
              <a:spcBef>
                <a:spcPct val="50000"/>
              </a:spcBef>
            </a:pPr>
            <a:r>
              <a:rPr lang="pl-PL" b="1"/>
              <a:t>programowy</a:t>
            </a:r>
            <a:endParaRPr lang="en-GB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54F337-A105-42C4-8385-50554B3B3A72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Definicja systemu operacyjnego</a:t>
            </a:r>
            <a:endParaRPr lang="en-GB" sz="4000" b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System operacyjny (nadzorczy, nadrzędny, sterujący) jest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to zorganizowany zespół programów, które </a:t>
            </a:r>
            <a:r>
              <a:rPr lang="pl-PL" sz="2400" b="1" dirty="0" smtClean="0"/>
              <a:t>pośredniczą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b="1" dirty="0" smtClean="0"/>
              <a:t>między sprzętem a użytkownikami</a:t>
            </a:r>
            <a:r>
              <a:rPr lang="pl-PL" sz="2400" dirty="0" smtClean="0"/>
              <a:t>, dostarczając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użytkownikom zestawu środków </a:t>
            </a:r>
            <a:r>
              <a:rPr lang="pl-PL" sz="2400" b="1" dirty="0" smtClean="0"/>
              <a:t>ułatwiających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b="1" dirty="0" smtClean="0"/>
              <a:t>projektowanie, kodowanie, uruchamianie i eksploatację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b="1" dirty="0" smtClean="0"/>
              <a:t>programów</a:t>
            </a:r>
            <a:r>
              <a:rPr lang="pl-PL" sz="2400" dirty="0" smtClean="0"/>
              <a:t> oraz w tym samym czasie </a:t>
            </a:r>
            <a:r>
              <a:rPr lang="pl-PL" sz="2400" b="1" dirty="0" smtClean="0"/>
              <a:t>sterują przydziałem zasobów dla zapewnienia efektywnego działania</a:t>
            </a:r>
            <a:r>
              <a:rPr lang="pl-PL" sz="24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								Alan Shaw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264F3C-97D2-4766-9B65-140D0C125861}" type="slidenum">
              <a:rPr lang="en-GB" smtClean="0"/>
              <a:pPr eaLnBrk="1" hangingPunct="1"/>
              <a:t>50</a:t>
            </a:fld>
            <a:endParaRPr lang="en-GB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Podział pamięci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Podział stały</a:t>
            </a:r>
            <a:endParaRPr lang="pl-PL" smtClean="0"/>
          </a:p>
          <a:p>
            <a:pPr lvl="1" eaLnBrk="1" hangingPunct="1"/>
            <a:r>
              <a:rPr lang="en-GB" smtClean="0"/>
              <a:t> partycje o równym rozmiarze</a:t>
            </a:r>
            <a:endParaRPr lang="pl-PL" smtClean="0"/>
          </a:p>
          <a:p>
            <a:pPr lvl="1" eaLnBrk="1" hangingPunct="1"/>
            <a:r>
              <a:rPr lang="en-GB" smtClean="0"/>
              <a:t> partycje o różnych rozmiarach</a:t>
            </a:r>
          </a:p>
          <a:p>
            <a:pPr eaLnBrk="1" hangingPunct="1"/>
            <a:r>
              <a:rPr lang="en-GB" smtClean="0"/>
              <a:t>Podział dynamiczny</a:t>
            </a:r>
          </a:p>
          <a:p>
            <a:pPr eaLnBrk="1" hangingPunct="1"/>
            <a:r>
              <a:rPr lang="en-GB" smtClean="0"/>
              <a:t>Podział na bloki bliźniacze (zwany też metodą</a:t>
            </a:r>
            <a:r>
              <a:rPr lang="pl-PL" smtClean="0"/>
              <a:t> </a:t>
            </a:r>
            <a:r>
              <a:rPr lang="en-GB" smtClean="0"/>
              <a:t>sąsiedzkich stert)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C7578D-5FE7-4115-98F7-444E6CE2B2AB}" type="slidenum">
              <a:rPr lang="en-GB" smtClean="0"/>
              <a:pPr eaLnBrk="1" hangingPunct="1"/>
              <a:t>51</a:t>
            </a:fld>
            <a:endParaRPr lang="en-GB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Podział stały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Podział pamięci na stałe obszary (strefy, partycje),</a:t>
            </a:r>
            <a:r>
              <a:rPr lang="pl-PL" sz="2800" smtClean="0"/>
              <a:t> </a:t>
            </a:r>
            <a:r>
              <a:rPr lang="en-GB" sz="2800" smtClean="0"/>
              <a:t>których rozmiar i położenie ustalane są na etapie</a:t>
            </a:r>
            <a:r>
              <a:rPr lang="pl-PL" sz="2800" smtClean="0"/>
              <a:t> </a:t>
            </a:r>
            <a:r>
              <a:rPr lang="en-GB" sz="2800" smtClean="0"/>
              <a:t>konfiguracji systemu.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Przydział całego obszaru o rozmiarze większym lub</a:t>
            </a:r>
            <a:r>
              <a:rPr lang="pl-PL" sz="2800" smtClean="0"/>
              <a:t> </a:t>
            </a:r>
            <a:r>
              <a:rPr lang="en-GB" sz="2800" smtClean="0"/>
              <a:t>równym zapotrzebowaniu, określonym w żądaniu.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Zalety: łatwość implementacji i zarządzania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Wady: słaba efektywność wykorzystania pamięci</a:t>
            </a:r>
            <a:r>
              <a:rPr lang="pl-PL" sz="2800" smtClean="0"/>
              <a:t> </a:t>
            </a:r>
            <a:r>
              <a:rPr lang="en-GB" sz="2800" smtClean="0"/>
              <a:t>(fragmentacja, ograniczona odgórnie liczba</a:t>
            </a:r>
            <a:r>
              <a:rPr lang="pl-PL" sz="2800" smtClean="0"/>
              <a:t> </a:t>
            </a:r>
            <a:r>
              <a:rPr lang="en-GB" sz="2800" smtClean="0"/>
              <a:t>jednocześnie przydzielonych partycji).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93200F-1C66-4CAD-A0B6-8DAA880A1BA1}" type="slidenum">
              <a:rPr lang="en-GB" smtClean="0"/>
              <a:pPr eaLnBrk="1" hangingPunct="1"/>
              <a:t>52</a:t>
            </a:fld>
            <a:endParaRPr lang="en-GB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Podział stały — partycje o równym rozmiarze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348038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Jądro systemu</a:t>
            </a:r>
            <a:endParaRPr lang="en-GB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348038" y="2708275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348038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348038" y="4292600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6227763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3348038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684213" y="4292600"/>
            <a:ext cx="1584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684213" y="2781300"/>
            <a:ext cx="15843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2555875" y="2924175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5" name="AutoShape 13"/>
          <p:cNvSpPr>
            <a:spLocks noChangeArrowheads="1"/>
          </p:cNvSpPr>
          <p:nvPr/>
        </p:nvSpPr>
        <p:spPr bwMode="auto">
          <a:xfrm>
            <a:off x="2555875" y="450850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6" name="Rectangle 18"/>
          <p:cNvSpPr>
            <a:spLocks noChangeArrowheads="1"/>
          </p:cNvSpPr>
          <p:nvPr/>
        </p:nvSpPr>
        <p:spPr bwMode="auto">
          <a:xfrm>
            <a:off x="6227763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7" name="Rectangle 19"/>
          <p:cNvSpPr>
            <a:spLocks noChangeArrowheads="1"/>
          </p:cNvSpPr>
          <p:nvPr/>
        </p:nvSpPr>
        <p:spPr bwMode="auto">
          <a:xfrm>
            <a:off x="6227763" y="2708275"/>
            <a:ext cx="1584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8" name="Rectangle 20"/>
          <p:cNvSpPr>
            <a:spLocks noChangeArrowheads="1"/>
          </p:cNvSpPr>
          <p:nvPr/>
        </p:nvSpPr>
        <p:spPr bwMode="auto">
          <a:xfrm>
            <a:off x="6227763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9" name="Rectangle 21"/>
          <p:cNvSpPr>
            <a:spLocks noChangeArrowheads="1"/>
          </p:cNvSpPr>
          <p:nvPr/>
        </p:nvSpPr>
        <p:spPr bwMode="auto">
          <a:xfrm>
            <a:off x="6227763" y="4292600"/>
            <a:ext cx="1584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90" name="Text Box 22"/>
          <p:cNvSpPr txBox="1">
            <a:spLocks noChangeArrowheads="1"/>
          </p:cNvSpPr>
          <p:nvPr/>
        </p:nvSpPr>
        <p:spPr bwMode="auto">
          <a:xfrm>
            <a:off x="3348038" y="5949950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przed</a:t>
            </a:r>
          </a:p>
          <a:p>
            <a:pPr eaLnBrk="1" hangingPunct="1"/>
            <a:r>
              <a:rPr lang="en-GB" b="1"/>
              <a:t>przydziałem</a:t>
            </a:r>
          </a:p>
        </p:txBody>
      </p:sp>
      <p:sp>
        <p:nvSpPr>
          <p:cNvPr id="54291" name="Text Box 23"/>
          <p:cNvSpPr txBox="1">
            <a:spLocks noChangeArrowheads="1"/>
          </p:cNvSpPr>
          <p:nvPr/>
        </p:nvSpPr>
        <p:spPr bwMode="auto">
          <a:xfrm>
            <a:off x="6229350" y="5949950"/>
            <a:ext cx="1655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po</a:t>
            </a:r>
          </a:p>
          <a:p>
            <a:pPr eaLnBrk="1" hangingPunct="1"/>
            <a:r>
              <a:rPr lang="en-GB" b="1"/>
              <a:t>przydziale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6E666A-061D-4497-87E9-21DD6E4D1457}" type="slidenum">
              <a:rPr lang="en-GB" smtClean="0"/>
              <a:pPr eaLnBrk="1" hangingPunct="1"/>
              <a:t>53</a:t>
            </a:fld>
            <a:endParaRPr lang="en-GB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Podział dynamiczny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Podział pamięci tworzony jest w czasie pracy systemu</a:t>
            </a:r>
            <a:r>
              <a:rPr lang="pl-PL" sz="2800" smtClean="0"/>
              <a:t> </a:t>
            </a:r>
            <a:r>
              <a:rPr lang="en-GB" sz="2800" smtClean="0"/>
              <a:t>stosownie do żądań procesów.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Proces ładowany jest w obszar o rozmiarze dosyć</a:t>
            </a:r>
            <a:r>
              <a:rPr lang="pl-PL" sz="2800" smtClean="0"/>
              <a:t> </a:t>
            </a:r>
            <a:r>
              <a:rPr lang="en-GB" sz="2800" smtClean="0"/>
              <a:t>dokładnie odpowiadającym jego wymaganiom.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Zalety: lepsze wykorzystanie pamięci (brak fragmentacji</a:t>
            </a:r>
            <a:r>
              <a:rPr lang="pl-PL" sz="2800" smtClean="0"/>
              <a:t> </a:t>
            </a:r>
            <a:r>
              <a:rPr lang="en-GB" sz="2800" smtClean="0"/>
              <a:t>wewnętrznej)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Wady: skomplikowane zarządzanie, wynikające z</a:t>
            </a:r>
            <a:r>
              <a:rPr lang="pl-PL" sz="2800" smtClean="0"/>
              <a:t> </a:t>
            </a:r>
            <a:r>
              <a:rPr lang="en-GB" sz="2800" smtClean="0"/>
              <a:t>konieczności utrzymywania odpowiednich struktur</a:t>
            </a:r>
            <a:r>
              <a:rPr lang="pl-PL" sz="2800" smtClean="0"/>
              <a:t> </a:t>
            </a:r>
            <a:r>
              <a:rPr lang="en-GB" sz="2800" smtClean="0"/>
              <a:t>danych w celu identyfikacji obszarów zajętych oraz</a:t>
            </a:r>
            <a:r>
              <a:rPr lang="pl-PL" sz="2800" smtClean="0"/>
              <a:t> </a:t>
            </a:r>
            <a:r>
              <a:rPr lang="en-GB" sz="2800" smtClean="0"/>
              <a:t>wolnych.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9DF4D1-E90B-4800-860F-C10C47A0AD90}" type="slidenum">
              <a:rPr lang="en-GB" smtClean="0"/>
              <a:pPr eaLnBrk="1" hangingPunct="1"/>
              <a:t>54</a:t>
            </a:fld>
            <a:endParaRPr lang="en-GB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Obraz pamięci przy podziale dynamicznym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348038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Jądro systemu</a:t>
            </a:r>
            <a:endParaRPr lang="en-GB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348038" y="2708275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348038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348038" y="4292600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6227763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3348038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84213" y="4292600"/>
            <a:ext cx="1584325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684213" y="2781300"/>
            <a:ext cx="15843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2555875" y="2924175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>
            <a:off x="2555875" y="450850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6227763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5" name="Rectangle 16"/>
          <p:cNvSpPr>
            <a:spLocks noChangeArrowheads="1"/>
          </p:cNvSpPr>
          <p:nvPr/>
        </p:nvSpPr>
        <p:spPr bwMode="auto">
          <a:xfrm>
            <a:off x="6227763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6" name="Text Box 18"/>
          <p:cNvSpPr txBox="1">
            <a:spLocks noChangeArrowheads="1"/>
          </p:cNvSpPr>
          <p:nvPr/>
        </p:nvSpPr>
        <p:spPr bwMode="auto">
          <a:xfrm>
            <a:off x="3348038" y="5949950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przed</a:t>
            </a:r>
          </a:p>
          <a:p>
            <a:pPr eaLnBrk="1" hangingPunct="1"/>
            <a:r>
              <a:rPr lang="en-GB" b="1"/>
              <a:t>przydziałem</a:t>
            </a:r>
          </a:p>
        </p:txBody>
      </p:sp>
      <p:sp>
        <p:nvSpPr>
          <p:cNvPr id="56337" name="Text Box 19"/>
          <p:cNvSpPr txBox="1">
            <a:spLocks noChangeArrowheads="1"/>
          </p:cNvSpPr>
          <p:nvPr/>
        </p:nvSpPr>
        <p:spPr bwMode="auto">
          <a:xfrm>
            <a:off x="6229350" y="5949950"/>
            <a:ext cx="1655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po</a:t>
            </a:r>
          </a:p>
          <a:p>
            <a:pPr eaLnBrk="1" hangingPunct="1"/>
            <a:r>
              <a:rPr lang="en-GB" b="1"/>
              <a:t>przydziale</a:t>
            </a:r>
          </a:p>
        </p:txBody>
      </p:sp>
      <p:sp>
        <p:nvSpPr>
          <p:cNvPr id="56338" name="Rectangle 20"/>
          <p:cNvSpPr>
            <a:spLocks noChangeArrowheads="1"/>
          </p:cNvSpPr>
          <p:nvPr/>
        </p:nvSpPr>
        <p:spPr bwMode="auto">
          <a:xfrm>
            <a:off x="6227763" y="2708275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9" name="Rectangle 21"/>
          <p:cNvSpPr>
            <a:spLocks noChangeArrowheads="1"/>
          </p:cNvSpPr>
          <p:nvPr/>
        </p:nvSpPr>
        <p:spPr bwMode="auto">
          <a:xfrm>
            <a:off x="6227763" y="2708275"/>
            <a:ext cx="15843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40" name="Rectangle 22"/>
          <p:cNvSpPr>
            <a:spLocks noChangeArrowheads="1"/>
          </p:cNvSpPr>
          <p:nvPr/>
        </p:nvSpPr>
        <p:spPr bwMode="auto">
          <a:xfrm>
            <a:off x="6227763" y="4292600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41" name="Rectangle 23"/>
          <p:cNvSpPr>
            <a:spLocks noChangeArrowheads="1"/>
          </p:cNvSpPr>
          <p:nvPr/>
        </p:nvSpPr>
        <p:spPr bwMode="auto">
          <a:xfrm>
            <a:off x="6227763" y="4292600"/>
            <a:ext cx="1584325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0E9CD5-DB9A-415D-A61A-910569C2F3F6}" type="slidenum">
              <a:rPr lang="en-GB" smtClean="0"/>
              <a:pPr eaLnBrk="1" hangingPunct="1"/>
              <a:t>55</a:t>
            </a:fld>
            <a:endParaRPr lang="en-GB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System bloków bliźniaczych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Pamięć dostępna dla procesów użytkownika ma rozmiar</a:t>
            </a:r>
            <a:r>
              <a:rPr lang="pl-PL" sz="2800" smtClean="0"/>
              <a:t> </a:t>
            </a:r>
            <a:r>
              <a:rPr lang="en-GB" sz="2800" smtClean="0"/>
              <a:t>2</a:t>
            </a:r>
            <a:r>
              <a:rPr lang="en-GB" sz="2800" i="1" baseline="30000" smtClean="0"/>
              <a:t>U</a:t>
            </a:r>
            <a:r>
              <a:rPr lang="en-GB" sz="2800" smtClean="0"/>
              <a:t>.</a:t>
            </a:r>
          </a:p>
          <a:p>
            <a:pPr eaLnBrk="1" hangingPunct="1"/>
            <a:r>
              <a:rPr lang="en-GB" sz="2800" smtClean="0"/>
              <a:t>Przydzielany blok ma rozmiar 2</a:t>
            </a:r>
            <a:r>
              <a:rPr lang="en-GB" sz="2800" i="1" baseline="30000" smtClean="0"/>
              <a:t>K</a:t>
            </a:r>
            <a:r>
              <a:rPr lang="en-GB" sz="2800" smtClean="0"/>
              <a:t>, gdzie </a:t>
            </a:r>
            <a:r>
              <a:rPr lang="en-GB" sz="2800" i="1" smtClean="0"/>
              <a:t>L</a:t>
            </a:r>
            <a:r>
              <a:rPr lang="en-GB" sz="2800" smtClean="0"/>
              <a:t>≤</a:t>
            </a:r>
            <a:r>
              <a:rPr lang="en-GB" sz="2800" i="1" smtClean="0"/>
              <a:t>K</a:t>
            </a:r>
            <a:r>
              <a:rPr lang="en-GB" sz="2800" smtClean="0"/>
              <a:t>≤</a:t>
            </a:r>
            <a:r>
              <a:rPr lang="en-GB" sz="2800" i="1" smtClean="0"/>
              <a:t>U</a:t>
            </a:r>
            <a:r>
              <a:rPr lang="en-GB" sz="2800" smtClean="0"/>
              <a:t>.</a:t>
            </a:r>
          </a:p>
          <a:p>
            <a:pPr eaLnBrk="1" hangingPunct="1"/>
            <a:r>
              <a:rPr lang="en-GB" sz="2800" smtClean="0"/>
              <a:t>Początkowo dostępny jest jeden blok o rozmiarze 2</a:t>
            </a:r>
            <a:r>
              <a:rPr lang="en-GB" sz="2800" i="1" baseline="30000" smtClean="0"/>
              <a:t>U</a:t>
            </a:r>
            <a:r>
              <a:rPr lang="en-GB" sz="2800" smtClean="0"/>
              <a:t>.</a:t>
            </a:r>
          </a:p>
          <a:p>
            <a:pPr eaLnBrk="1" hangingPunct="1"/>
            <a:r>
              <a:rPr lang="en-GB" sz="2800" smtClean="0"/>
              <a:t>Realizacja przydziału obszaru o rozmiarze s polega na</a:t>
            </a:r>
            <a:r>
              <a:rPr lang="pl-PL" sz="2800" smtClean="0"/>
              <a:t> </a:t>
            </a:r>
            <a:r>
              <a:rPr lang="en-GB" sz="2800" smtClean="0"/>
              <a:t>znalezieniu lub utworzeniu (przez połowienie) bloku o</a:t>
            </a:r>
            <a:r>
              <a:rPr lang="pl-PL" sz="2800" smtClean="0"/>
              <a:t> </a:t>
            </a:r>
            <a:r>
              <a:rPr lang="en-GB" sz="2800" smtClean="0"/>
              <a:t>rozmiarze 2</a:t>
            </a:r>
            <a:r>
              <a:rPr lang="en-GB" sz="2800" i="1" baseline="30000" smtClean="0"/>
              <a:t>i</a:t>
            </a:r>
            <a:r>
              <a:rPr lang="en-GB" sz="2800" i="1" smtClean="0"/>
              <a:t> </a:t>
            </a:r>
            <a:r>
              <a:rPr lang="en-GB" sz="2800" smtClean="0"/>
              <a:t>takim, że 2</a:t>
            </a:r>
            <a:r>
              <a:rPr lang="en-GB" sz="2800" i="1" baseline="30000" smtClean="0"/>
              <a:t>i</a:t>
            </a:r>
            <a:r>
              <a:rPr lang="en-GB" sz="2800" baseline="30000" smtClean="0"/>
              <a:t>−1</a:t>
            </a:r>
            <a:r>
              <a:rPr lang="en-GB" sz="2800" smtClean="0"/>
              <a:t> &lt; </a:t>
            </a:r>
            <a:r>
              <a:rPr lang="en-GB" sz="2800" i="1" smtClean="0"/>
              <a:t>s </a:t>
            </a:r>
            <a:r>
              <a:rPr lang="en-GB" sz="2800" smtClean="0"/>
              <a:t>≤ 2</a:t>
            </a:r>
            <a:r>
              <a:rPr lang="en-GB" sz="2800" i="1" baseline="30000" smtClean="0"/>
              <a:t>i</a:t>
            </a:r>
            <a:r>
              <a:rPr lang="en-GB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D51098-2ADC-4794-9EBE-7BEAA565DBD3}" type="slidenum">
              <a:rPr lang="en-GB" smtClean="0"/>
              <a:pPr eaLnBrk="1" hangingPunct="1"/>
              <a:t>56</a:t>
            </a:fld>
            <a:endParaRPr lang="en-GB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System bloków bliźniaczych — przykład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92163" y="1576388"/>
            <a:ext cx="1079500" cy="40322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1MB</a:t>
            </a:r>
            <a:endParaRPr lang="en-GB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79388" y="5608638"/>
            <a:ext cx="13319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kolejne</a:t>
            </a:r>
          </a:p>
          <a:p>
            <a:pPr eaLnBrk="1" hangingPunct="1"/>
            <a:r>
              <a:rPr lang="en-GB" b="1"/>
              <a:t>żądania</a:t>
            </a:r>
          </a:p>
          <a:p>
            <a:pPr eaLnBrk="1" hangingPunct="1"/>
            <a:r>
              <a:rPr lang="en-GB" b="1"/>
              <a:t>przydziału</a:t>
            </a:r>
          </a:p>
        </p:txBody>
      </p:sp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2446338" y="1576388"/>
            <a:ext cx="1081087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512KB</a:t>
            </a:r>
            <a:endParaRPr lang="en-GB"/>
          </a:p>
        </p:txBody>
      </p:sp>
      <p:sp>
        <p:nvSpPr>
          <p:cNvPr id="58375" name="Rectangle 11"/>
          <p:cNvSpPr>
            <a:spLocks noChangeArrowheads="1"/>
          </p:cNvSpPr>
          <p:nvPr/>
        </p:nvSpPr>
        <p:spPr bwMode="auto">
          <a:xfrm>
            <a:off x="2447925" y="3592513"/>
            <a:ext cx="1079500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76" name="Rectangle 12"/>
          <p:cNvSpPr>
            <a:spLocks noChangeArrowheads="1"/>
          </p:cNvSpPr>
          <p:nvPr/>
        </p:nvSpPr>
        <p:spPr bwMode="auto">
          <a:xfrm>
            <a:off x="2447925" y="5105400"/>
            <a:ext cx="10795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77" name="Rectangle 13"/>
          <p:cNvSpPr>
            <a:spLocks noChangeArrowheads="1"/>
          </p:cNvSpPr>
          <p:nvPr/>
        </p:nvSpPr>
        <p:spPr bwMode="auto">
          <a:xfrm>
            <a:off x="2447925" y="4602163"/>
            <a:ext cx="1079500" cy="503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78" name="AutoShape 14"/>
          <p:cNvSpPr>
            <a:spLocks noChangeArrowheads="1"/>
          </p:cNvSpPr>
          <p:nvPr/>
        </p:nvSpPr>
        <p:spPr bwMode="auto">
          <a:xfrm>
            <a:off x="1655763" y="5824538"/>
            <a:ext cx="935037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79" name="Text Box 15"/>
          <p:cNvSpPr txBox="1">
            <a:spLocks noChangeArrowheads="1"/>
          </p:cNvSpPr>
          <p:nvPr/>
        </p:nvSpPr>
        <p:spPr bwMode="auto">
          <a:xfrm>
            <a:off x="1584325" y="618490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100KB</a:t>
            </a:r>
            <a:endParaRPr lang="en-GB"/>
          </a:p>
        </p:txBody>
      </p:sp>
      <p:sp>
        <p:nvSpPr>
          <p:cNvPr id="58380" name="Rectangle 16"/>
          <p:cNvSpPr>
            <a:spLocks noChangeArrowheads="1"/>
          </p:cNvSpPr>
          <p:nvPr/>
        </p:nvSpPr>
        <p:spPr bwMode="auto">
          <a:xfrm>
            <a:off x="4175125" y="1576388"/>
            <a:ext cx="1081088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512KB</a:t>
            </a:r>
            <a:endParaRPr lang="en-GB"/>
          </a:p>
        </p:txBody>
      </p:sp>
      <p:sp>
        <p:nvSpPr>
          <p:cNvPr id="58381" name="Rectangle 17"/>
          <p:cNvSpPr>
            <a:spLocks noChangeArrowheads="1"/>
          </p:cNvSpPr>
          <p:nvPr/>
        </p:nvSpPr>
        <p:spPr bwMode="auto">
          <a:xfrm>
            <a:off x="4176713" y="3592513"/>
            <a:ext cx="10795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82" name="Rectangle 18"/>
          <p:cNvSpPr>
            <a:spLocks noChangeArrowheads="1"/>
          </p:cNvSpPr>
          <p:nvPr/>
        </p:nvSpPr>
        <p:spPr bwMode="auto">
          <a:xfrm>
            <a:off x="4176713" y="5105400"/>
            <a:ext cx="10795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83" name="Rectangle 19"/>
          <p:cNvSpPr>
            <a:spLocks noChangeArrowheads="1"/>
          </p:cNvSpPr>
          <p:nvPr/>
        </p:nvSpPr>
        <p:spPr bwMode="auto">
          <a:xfrm>
            <a:off x="4176713" y="4602163"/>
            <a:ext cx="1079500" cy="503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84" name="AutoShape 20"/>
          <p:cNvSpPr>
            <a:spLocks noChangeArrowheads="1"/>
          </p:cNvSpPr>
          <p:nvPr/>
        </p:nvSpPr>
        <p:spPr bwMode="auto">
          <a:xfrm>
            <a:off x="3384550" y="5824538"/>
            <a:ext cx="935038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85" name="Text Box 21"/>
          <p:cNvSpPr txBox="1">
            <a:spLocks noChangeArrowheads="1"/>
          </p:cNvSpPr>
          <p:nvPr/>
        </p:nvSpPr>
        <p:spPr bwMode="auto">
          <a:xfrm>
            <a:off x="3313113" y="61849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240KB</a:t>
            </a:r>
            <a:endParaRPr lang="en-GB"/>
          </a:p>
        </p:txBody>
      </p:sp>
      <p:sp>
        <p:nvSpPr>
          <p:cNvPr id="58386" name="Rectangle 22"/>
          <p:cNvSpPr>
            <a:spLocks noChangeArrowheads="1"/>
          </p:cNvSpPr>
          <p:nvPr/>
        </p:nvSpPr>
        <p:spPr bwMode="auto">
          <a:xfrm>
            <a:off x="5903913" y="1555750"/>
            <a:ext cx="1081087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512KB</a:t>
            </a:r>
            <a:endParaRPr lang="en-GB"/>
          </a:p>
        </p:txBody>
      </p:sp>
      <p:sp>
        <p:nvSpPr>
          <p:cNvPr id="58387" name="Rectangle 23"/>
          <p:cNvSpPr>
            <a:spLocks noChangeArrowheads="1"/>
          </p:cNvSpPr>
          <p:nvPr/>
        </p:nvSpPr>
        <p:spPr bwMode="auto">
          <a:xfrm>
            <a:off x="5905500" y="3571875"/>
            <a:ext cx="10795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88" name="Rectangle 24"/>
          <p:cNvSpPr>
            <a:spLocks noChangeArrowheads="1"/>
          </p:cNvSpPr>
          <p:nvPr/>
        </p:nvSpPr>
        <p:spPr bwMode="auto">
          <a:xfrm>
            <a:off x="5905500" y="5084763"/>
            <a:ext cx="10795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89" name="Rectangle 25"/>
          <p:cNvSpPr>
            <a:spLocks noChangeArrowheads="1"/>
          </p:cNvSpPr>
          <p:nvPr/>
        </p:nvSpPr>
        <p:spPr bwMode="auto">
          <a:xfrm>
            <a:off x="5905500" y="4581525"/>
            <a:ext cx="1079500" cy="503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8390" name="AutoShape 26"/>
          <p:cNvSpPr>
            <a:spLocks noChangeArrowheads="1"/>
          </p:cNvSpPr>
          <p:nvPr/>
        </p:nvSpPr>
        <p:spPr bwMode="auto">
          <a:xfrm>
            <a:off x="5113338" y="5803900"/>
            <a:ext cx="935037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91" name="Text Box 27"/>
          <p:cNvSpPr txBox="1">
            <a:spLocks noChangeArrowheads="1"/>
          </p:cNvSpPr>
          <p:nvPr/>
        </p:nvSpPr>
        <p:spPr bwMode="auto">
          <a:xfrm>
            <a:off x="5041900" y="6164263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64KB</a:t>
            </a:r>
            <a:endParaRPr lang="en-GB"/>
          </a:p>
        </p:txBody>
      </p:sp>
      <p:sp>
        <p:nvSpPr>
          <p:cNvPr id="58392" name="Rectangle 28"/>
          <p:cNvSpPr>
            <a:spLocks noChangeArrowheads="1"/>
          </p:cNvSpPr>
          <p:nvPr/>
        </p:nvSpPr>
        <p:spPr bwMode="auto">
          <a:xfrm>
            <a:off x="7594600" y="1549400"/>
            <a:ext cx="1081088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8393" name="Rectangle 29"/>
          <p:cNvSpPr>
            <a:spLocks noChangeArrowheads="1"/>
          </p:cNvSpPr>
          <p:nvPr/>
        </p:nvSpPr>
        <p:spPr bwMode="auto">
          <a:xfrm>
            <a:off x="7596188" y="3565525"/>
            <a:ext cx="10795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94" name="Rectangle 30"/>
          <p:cNvSpPr>
            <a:spLocks noChangeArrowheads="1"/>
          </p:cNvSpPr>
          <p:nvPr/>
        </p:nvSpPr>
        <p:spPr bwMode="auto">
          <a:xfrm>
            <a:off x="7596188" y="5078413"/>
            <a:ext cx="10795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95" name="Rectangle 31"/>
          <p:cNvSpPr>
            <a:spLocks noChangeArrowheads="1"/>
          </p:cNvSpPr>
          <p:nvPr/>
        </p:nvSpPr>
        <p:spPr bwMode="auto">
          <a:xfrm>
            <a:off x="7596188" y="4575175"/>
            <a:ext cx="1079500" cy="503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96" name="AutoShape 32"/>
          <p:cNvSpPr>
            <a:spLocks noChangeArrowheads="1"/>
          </p:cNvSpPr>
          <p:nvPr/>
        </p:nvSpPr>
        <p:spPr bwMode="auto">
          <a:xfrm>
            <a:off x="6804025" y="5797550"/>
            <a:ext cx="935038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97" name="Text Box 33"/>
          <p:cNvSpPr txBox="1">
            <a:spLocks noChangeArrowheads="1"/>
          </p:cNvSpPr>
          <p:nvPr/>
        </p:nvSpPr>
        <p:spPr bwMode="auto">
          <a:xfrm>
            <a:off x="6732588" y="6157913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250KB</a:t>
            </a:r>
            <a:endParaRPr lang="en-GB"/>
          </a:p>
        </p:txBody>
      </p:sp>
      <p:sp>
        <p:nvSpPr>
          <p:cNvPr id="58398" name="Rectangle 36"/>
          <p:cNvSpPr>
            <a:spLocks noChangeArrowheads="1"/>
          </p:cNvSpPr>
          <p:nvPr/>
        </p:nvSpPr>
        <p:spPr bwMode="auto">
          <a:xfrm>
            <a:off x="5905500" y="4581525"/>
            <a:ext cx="1079500" cy="2722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8399" name="Rectangle 37"/>
          <p:cNvSpPr>
            <a:spLocks noChangeArrowheads="1"/>
          </p:cNvSpPr>
          <p:nvPr/>
        </p:nvSpPr>
        <p:spPr bwMode="auto">
          <a:xfrm>
            <a:off x="7596188" y="2565400"/>
            <a:ext cx="10795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400" name="Rectangle 38"/>
          <p:cNvSpPr>
            <a:spLocks noChangeArrowheads="1"/>
          </p:cNvSpPr>
          <p:nvPr/>
        </p:nvSpPr>
        <p:spPr bwMode="auto">
          <a:xfrm>
            <a:off x="7596188" y="1557338"/>
            <a:ext cx="1079500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9B8326-7585-41D4-8BE6-C371C4DAC259}" type="slidenum">
              <a:rPr lang="en-GB" smtClean="0"/>
              <a:pPr eaLnBrk="1" hangingPunct="1"/>
              <a:t>57</a:t>
            </a:fld>
            <a:endParaRPr lang="en-GB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Obraz procesu w pamięci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1331913" y="2636838"/>
            <a:ext cx="2303462" cy="2736850"/>
          </a:xfrm>
          <a:prstGeom prst="can">
            <a:avLst>
              <a:gd name="adj" fmla="val 297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763713" y="3716338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kod</a:t>
            </a:r>
            <a:endParaRPr lang="en-GB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763713" y="4221163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dane</a:t>
            </a:r>
            <a:endParaRPr lang="en-GB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692275" y="5589588"/>
            <a:ext cx="2087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plik z programem</a:t>
            </a:r>
          </a:p>
          <a:p>
            <a:pPr eaLnBrk="1" hangingPunct="1"/>
            <a:r>
              <a:rPr lang="en-GB"/>
              <a:t>ładowalnym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795963" y="1700213"/>
            <a:ext cx="1368425" cy="3960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5795963" y="3141663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kod</a:t>
            </a:r>
            <a:endParaRPr lang="en-GB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5795963" y="3644900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dane</a:t>
            </a:r>
            <a:endParaRPr lang="en-GB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5795963" y="4149725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stos</a:t>
            </a:r>
            <a:endParaRPr lang="en-GB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5795963" y="2636838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Blok kontrolny</a:t>
            </a:r>
            <a:endParaRPr lang="en-GB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651500" y="58769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p</a:t>
            </a:r>
            <a:r>
              <a:rPr lang="en-GB"/>
              <a:t>amięć</a:t>
            </a:r>
            <a:r>
              <a:rPr lang="pl-PL"/>
              <a:t> </a:t>
            </a:r>
            <a:r>
              <a:rPr lang="en-GB"/>
              <a:t>operacyjna</a:t>
            </a: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3995738" y="3644900"/>
            <a:ext cx="1296987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79DB55-C0C9-4EB9-984C-0D88CF4D2C1B}" type="slidenum">
              <a:rPr lang="en-GB" smtClean="0"/>
              <a:pPr eaLnBrk="1" hangingPunct="1"/>
              <a:t>58</a:t>
            </a:fld>
            <a:endParaRPr lang="en-GB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Pamięć wirtualna</a:t>
            </a:r>
            <a:endParaRPr lang="en-GB" b="1" smtClean="0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2400" smtClean="0"/>
              <a:t>Wykonywane programy przechowywane są nie tylko w pamięci fizycznej ale i w masowej.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Jeśli zachodzi konieczność wykonania fragmentu programu przeniesionego do pamięci masowej, następuje przeniesienie tego fragmentu do pamięci fizycznej.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Zalety: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„rozszerzenie” pamięci fizycznej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racjonalizacja wykorzystania pamięci fizycznej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Możliwość zmniejszenia czasu odpowiedzi (np. kod jest sprowadzany w niewielkich porcjach na żądanie) 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Wady: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Bardziej złożone zarządzanie pamięcią.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Przy zbyt dużym obciążeniu – redukcja wydajności systemu.</a:t>
            </a: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1B636C-46FE-42BE-B9BC-42DD22CC5130}" type="slidenum">
              <a:rPr lang="en-GB" smtClean="0"/>
              <a:pPr eaLnBrk="1" hangingPunct="1"/>
              <a:t>59</a:t>
            </a:fld>
            <a:endParaRPr lang="en-GB" smtClean="0"/>
          </a:p>
        </p:txBody>
      </p:sp>
      <p:sp>
        <p:nvSpPr>
          <p:cNvPr id="6144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Urządzenia wejścia-wyjścia</a:t>
            </a:r>
            <a:endParaRPr lang="en-GB" smtClean="0"/>
          </a:p>
        </p:txBody>
      </p:sp>
      <p:sp>
        <p:nvSpPr>
          <p:cNvPr id="6144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EA2200-96E8-4E13-81D8-C89C6A2F4E44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5613" cy="633412"/>
          </a:xfrm>
        </p:spPr>
        <p:txBody>
          <a:bodyPr/>
          <a:lstStyle/>
          <a:p>
            <a:pPr eaLnBrk="1" hangingPunct="1"/>
            <a:r>
              <a:rPr lang="pl-PL" sz="4000" b="1" smtClean="0"/>
              <a:t>SO w architekturze komputera</a:t>
            </a:r>
            <a:endParaRPr lang="en-GB" sz="4000" b="1" smtClean="0"/>
          </a:p>
        </p:txBody>
      </p:sp>
      <p:sp>
        <p:nvSpPr>
          <p:cNvPr id="7172" name="Oval 7"/>
          <p:cNvSpPr>
            <a:spLocks noChangeArrowheads="1"/>
          </p:cNvSpPr>
          <p:nvPr/>
        </p:nvSpPr>
        <p:spPr bwMode="auto">
          <a:xfrm>
            <a:off x="179388" y="2490788"/>
            <a:ext cx="3671887" cy="22336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Programy użytkowe</a:t>
            </a:r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7173" name="Oval 8"/>
          <p:cNvSpPr>
            <a:spLocks noChangeArrowheads="1"/>
          </p:cNvSpPr>
          <p:nvPr/>
        </p:nvSpPr>
        <p:spPr bwMode="auto">
          <a:xfrm>
            <a:off x="611188" y="3211513"/>
            <a:ext cx="2879725" cy="15113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System operacyjny</a:t>
            </a:r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7174" name="Oval 9"/>
          <p:cNvSpPr>
            <a:spLocks noChangeArrowheads="1"/>
          </p:cNvSpPr>
          <p:nvPr/>
        </p:nvSpPr>
        <p:spPr bwMode="auto">
          <a:xfrm>
            <a:off x="1189038" y="3857625"/>
            <a:ext cx="1655762" cy="865188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Sprzęt</a:t>
            </a:r>
            <a:endParaRPr lang="en-GB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138613" y="1285875"/>
            <a:ext cx="4826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2000"/>
              <a:t>System operacyjny pośredniczy pomiędzy użytkownikiem a sprzętem,</a:t>
            </a:r>
          </a:p>
          <a:p>
            <a:pPr eaLnBrk="1" hangingPunct="1"/>
            <a:r>
              <a:rPr lang="pl-PL" sz="2000"/>
              <a:t>dostarczając wygodnego środowiska do wykonywania programów. </a:t>
            </a:r>
          </a:p>
          <a:p>
            <a:pPr eaLnBrk="1" hangingPunct="1"/>
            <a:r>
              <a:rPr lang="pl-PL" sz="2000"/>
              <a:t>Użytkownik końcowy korzysta z programów (aplikacji), na potrzeby których przydzielane są</a:t>
            </a:r>
          </a:p>
          <a:p>
            <a:pPr eaLnBrk="1" hangingPunct="1"/>
            <a:r>
              <a:rPr lang="pl-PL" sz="2000"/>
              <a:t>zasoby systemu komputerowego. Przydziałem tym zarządza system operacyjny, dzięki czemu można uzyskać stosunkowo duży stopień niezależności programów od konkretnego sprzętu oraz odpowiedni poziom bezpieczeństwa i sprawności</a:t>
            </a:r>
          </a:p>
          <a:p>
            <a:pPr eaLnBrk="1" hangingPunct="1"/>
            <a:r>
              <a:rPr lang="pl-PL" sz="2000"/>
              <a:t>działania.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7ADC16-DA63-47A0-BF4E-DE5705ED45A6}" type="slidenum">
              <a:rPr lang="en-GB" smtClean="0"/>
              <a:pPr eaLnBrk="1" hangingPunct="1"/>
              <a:t>60</a:t>
            </a:fld>
            <a:endParaRPr lang="en-GB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Rodzaje urządzeń wejścia-wyjścia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składowania danych (dyski, dyskietki, taśmy,</a:t>
            </a:r>
            <a:r>
              <a:rPr lang="pl-PL" sz="2800" smtClean="0"/>
              <a:t> </a:t>
            </a:r>
            <a:r>
              <a:rPr lang="en-GB" sz="2800" smtClean="0"/>
              <a:t>CD ROM, DVD itp.)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transmisji danych na odległość (karty</a:t>
            </a:r>
            <a:r>
              <a:rPr lang="pl-PL" sz="2800" smtClean="0"/>
              <a:t> </a:t>
            </a:r>
            <a:r>
              <a:rPr lang="en-GB" sz="2800" smtClean="0"/>
              <a:t>sieciowe, modemy)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do komunikacji z człowiekiem (monitory,</a:t>
            </a:r>
            <a:r>
              <a:rPr lang="pl-PL" sz="2800" smtClean="0"/>
              <a:t> </a:t>
            </a:r>
            <a:r>
              <a:rPr lang="en-GB" sz="2800" smtClean="0"/>
              <a:t>projektory, klawiatury, myszy, drukarki, skanery itp.)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specjalizowane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układy sterowania (np. elektrownią, samolotem,</a:t>
            </a:r>
            <a:r>
              <a:rPr lang="pl-PL" sz="2400" smtClean="0"/>
              <a:t> </a:t>
            </a:r>
            <a:r>
              <a:rPr lang="en-GB" sz="2400" smtClean="0"/>
              <a:t>systemem obrony antyrakietowej itd.)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kasy i drukarki fiskalne itp.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urządzenia medyczne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A1B574-8258-4E14-8ECF-FE9FA075392F}" type="slidenum">
              <a:rPr lang="en-GB" smtClean="0"/>
              <a:pPr eaLnBrk="1" hangingPunct="1"/>
              <a:t>61</a:t>
            </a:fld>
            <a:endParaRPr lang="en-GB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Właściwości urządzeń wejścia wyjścia (1)</a:t>
            </a:r>
            <a:endParaRPr lang="en-GB" sz="4000" b="1" smtClean="0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Tryb transmisji danych:</a:t>
            </a:r>
            <a:endParaRPr lang="pl-PL" sz="28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znakowy — przykazywanie danych odbywa się bajt</a:t>
            </a:r>
            <a:r>
              <a:rPr lang="pl-PL" sz="2400" smtClean="0"/>
              <a:t> </a:t>
            </a:r>
            <a:r>
              <a:rPr lang="en-GB" sz="2400" smtClean="0"/>
              <a:t>po bajcie, przykład: port szeregowy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blokowy — przykazywanie danych odbywa się w</a:t>
            </a:r>
            <a:r>
              <a:rPr lang="pl-PL" sz="2400" smtClean="0"/>
              <a:t> </a:t>
            </a:r>
            <a:r>
              <a:rPr lang="en-GB" sz="2400" smtClean="0"/>
              <a:t>blokach (np. po 512 bajtów), przykład: dysk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Sposób dostępu do danych:</a:t>
            </a:r>
            <a:endParaRPr lang="pl-PL" sz="28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sekwencyjny — dane przekazywane są w określonym</a:t>
            </a:r>
            <a:r>
              <a:rPr lang="pl-PL" sz="2400" smtClean="0"/>
              <a:t> </a:t>
            </a:r>
            <a:r>
              <a:rPr lang="en-GB" sz="2400" smtClean="0"/>
              <a:t>porządku, narzuconym przez urządzenie, przykład:</a:t>
            </a:r>
            <a:r>
              <a:rPr lang="pl-PL" sz="2400" smtClean="0"/>
              <a:t> </a:t>
            </a:r>
            <a:r>
              <a:rPr lang="en-GB" sz="2400" smtClean="0"/>
              <a:t>karta sieciowa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bezpośredni (swobodny) — możliwe jest określenie</a:t>
            </a:r>
            <a:r>
              <a:rPr lang="pl-PL" sz="2400" smtClean="0"/>
              <a:t> </a:t>
            </a:r>
            <a:r>
              <a:rPr lang="en-GB" sz="2400" smtClean="0"/>
              <a:t>lokalizacji danych na urządzeniu, przykład: dysk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FF8C8D-E2F1-429E-A23B-8C7F43C818A1}" type="slidenum">
              <a:rPr lang="en-GB" smtClean="0"/>
              <a:pPr eaLnBrk="1" hangingPunct="1"/>
              <a:t>62</a:t>
            </a:fld>
            <a:endParaRPr lang="en-GB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Właściwości urządzeń wejścia wyjścia (2)</a:t>
            </a:r>
            <a:endParaRPr lang="en-GB" sz="4000" b="1" smtClean="0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Tryb pracy urządzenia: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synchroniczny — dane zostaną przekazane w</a:t>
            </a:r>
            <a:r>
              <a:rPr lang="pl-PL" sz="2400" smtClean="0"/>
              <a:t> </a:t>
            </a:r>
            <a:r>
              <a:rPr lang="en-GB" sz="2400" smtClean="0"/>
              <a:t>znanym z góry (przewidywalnym) czasie, przykład:</a:t>
            </a:r>
            <a:r>
              <a:rPr lang="pl-PL" sz="2400" smtClean="0"/>
              <a:t> </a:t>
            </a:r>
            <a:r>
              <a:rPr lang="en-GB" sz="2400" smtClean="0"/>
              <a:t>dysk, karta graficzna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asynchroniczny — dane mogą zostać przesłane w</a:t>
            </a:r>
            <a:r>
              <a:rPr lang="pl-PL" sz="2400" smtClean="0"/>
              <a:t> </a:t>
            </a:r>
            <a:r>
              <a:rPr lang="en-GB" sz="2400" smtClean="0"/>
              <a:t>dowolnym, trudnym do przewidzenia, momencie,</a:t>
            </a:r>
            <a:r>
              <a:rPr lang="pl-PL" sz="2400" smtClean="0"/>
              <a:t> </a:t>
            </a:r>
            <a:r>
              <a:rPr lang="en-GB" sz="2400" smtClean="0"/>
              <a:t>przykład: klawiatura, karta sieciowa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Tryb użytkowania: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współdzielony — dopuszczalne jest współbieżne</a:t>
            </a:r>
            <a:r>
              <a:rPr lang="pl-PL" sz="2400" smtClean="0"/>
              <a:t> </a:t>
            </a:r>
            <a:r>
              <a:rPr lang="en-GB" sz="2400" smtClean="0"/>
              <a:t>używanie urządzenia przez wiele procesów, np.: dysk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wyłączny — niemożliwe jest współbieżne używanieurządzenia przez wiele procesów, przykład: drukarka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5E0298-6A85-4640-9609-90B48B007000}" type="slidenum">
              <a:rPr lang="en-GB" smtClean="0"/>
              <a:pPr eaLnBrk="1" hangingPunct="1"/>
              <a:t>63</a:t>
            </a:fld>
            <a:endParaRPr lang="en-GB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Właściwości urządzeń wejścia wyjścia (3)</a:t>
            </a:r>
            <a:endParaRPr lang="en-GB" sz="4000" b="1" smtClean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Szybkość działania (transmisji)</a:t>
            </a:r>
            <a:endParaRPr lang="pl-PL" sz="2800" smtClean="0"/>
          </a:p>
          <a:p>
            <a:pPr lvl="1" eaLnBrk="1" hangingPunct="1"/>
            <a:r>
              <a:rPr lang="en-GB" sz="2400" smtClean="0"/>
              <a:t>od bardzo wolnych, przykład: drukarka</a:t>
            </a:r>
            <a:endParaRPr lang="pl-PL" sz="2400" smtClean="0"/>
          </a:p>
          <a:p>
            <a:pPr lvl="1" eaLnBrk="1" hangingPunct="1"/>
            <a:r>
              <a:rPr lang="en-GB" sz="2400" smtClean="0"/>
              <a:t>do stosunkowo szybkich, przykład: dysk</a:t>
            </a:r>
          </a:p>
          <a:p>
            <a:pPr eaLnBrk="1" hangingPunct="1"/>
            <a:r>
              <a:rPr lang="en-GB" sz="2800" smtClean="0"/>
              <a:t>Kierunek przekazywania danych</a:t>
            </a:r>
            <a:endParaRPr lang="pl-PL" sz="2800" smtClean="0"/>
          </a:p>
          <a:p>
            <a:pPr lvl="1" eaLnBrk="1" hangingPunct="1"/>
            <a:r>
              <a:rPr lang="en-GB" sz="2400" smtClean="0"/>
              <a:t>urządzenia wejścia i wyjścia — możliwość zarówno</a:t>
            </a:r>
            <a:r>
              <a:rPr lang="pl-PL" sz="2400" smtClean="0"/>
              <a:t> </a:t>
            </a:r>
            <a:r>
              <a:rPr lang="en-GB" sz="2400" smtClean="0"/>
              <a:t>zapisu jak i odczytu, przykład dysk, karta sieciowa</a:t>
            </a:r>
            <a:endParaRPr lang="pl-PL" sz="2400" smtClean="0"/>
          </a:p>
          <a:p>
            <a:pPr lvl="1" eaLnBrk="1" hangingPunct="1"/>
            <a:r>
              <a:rPr lang="en-GB" sz="2400" smtClean="0"/>
              <a:t>urządzenia wejścia — tylko możliwość odczytu z</a:t>
            </a:r>
            <a:r>
              <a:rPr lang="pl-PL" sz="2400" smtClean="0"/>
              <a:t> </a:t>
            </a:r>
            <a:r>
              <a:rPr lang="en-GB" sz="2400" smtClean="0"/>
              <a:t>urządzenia, przykład: klawiatura</a:t>
            </a:r>
            <a:endParaRPr lang="pl-PL" sz="2400" smtClean="0"/>
          </a:p>
          <a:p>
            <a:pPr lvl="1" eaLnBrk="1" hangingPunct="1"/>
            <a:r>
              <a:rPr lang="en-GB" sz="2400" smtClean="0"/>
              <a:t>urządzenia wyjścia — tylko możliwość zapisu,przykład: drukarka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297306-8535-476D-9CAA-797DCC617DE8}" type="slidenum">
              <a:rPr lang="en-GB" smtClean="0"/>
              <a:pPr eaLnBrk="1" hangingPunct="1"/>
              <a:t>64</a:t>
            </a:fld>
            <a:endParaRPr lang="en-GB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Struktura mechanizmu wejścia-wyjścia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122488" y="1987550"/>
            <a:ext cx="60499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Podsystem wejścia-wyjścia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2122488" y="29972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en-GB" dirty="0" err="1"/>
              <a:t>sterujący</a:t>
            </a:r>
            <a:endParaRPr lang="en-GB" dirty="0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124075" y="3860800"/>
            <a:ext cx="18716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Sterownik portu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211638" y="29972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en-GB" dirty="0" err="1"/>
              <a:t>sterujący</a:t>
            </a:r>
            <a:endParaRPr lang="en-GB" dirty="0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6300788" y="29972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en-GB" dirty="0" err="1"/>
              <a:t>sterujący</a:t>
            </a:r>
            <a:endParaRPr lang="en-GB" dirty="0"/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2124075" y="45085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Sterownik urządz.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4211638" y="45085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Sterownik</a:t>
            </a:r>
            <a:r>
              <a:rPr lang="en-GB" dirty="0"/>
              <a:t> </a:t>
            </a:r>
            <a:r>
              <a:rPr lang="en-GB" dirty="0" err="1"/>
              <a:t>urządz</a:t>
            </a:r>
            <a:r>
              <a:rPr lang="en-GB" dirty="0"/>
              <a:t>.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6300788" y="45085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Sterownik urządz</a:t>
            </a:r>
          </a:p>
        </p:txBody>
      </p:sp>
      <p:sp>
        <p:nvSpPr>
          <p:cNvPr id="66572" name="printer2"/>
          <p:cNvSpPr>
            <a:spLocks noEditPoints="1" noChangeArrowheads="1"/>
          </p:cNvSpPr>
          <p:nvPr/>
        </p:nvSpPr>
        <p:spPr bwMode="auto">
          <a:xfrm>
            <a:off x="2038350" y="5591175"/>
            <a:ext cx="1809750" cy="904875"/>
          </a:xfrm>
          <a:custGeom>
            <a:avLst/>
            <a:gdLst>
              <a:gd name="T0" fmla="*/ 74923147 w 21600"/>
              <a:gd name="T1" fmla="*/ 0 h 21600"/>
              <a:gd name="T2" fmla="*/ 134683438 w 21600"/>
              <a:gd name="T3" fmla="*/ 0 h 21600"/>
              <a:gd name="T4" fmla="*/ 151629401 w 21600"/>
              <a:gd name="T5" fmla="*/ 8253633 h 21600"/>
              <a:gd name="T6" fmla="*/ 151629401 w 21600"/>
              <a:gd name="T7" fmla="*/ 18953696 h 21600"/>
              <a:gd name="T8" fmla="*/ 151629401 w 21600"/>
              <a:gd name="T9" fmla="*/ 29041251 h 21600"/>
              <a:gd name="T10" fmla="*/ 126652673 w 21600"/>
              <a:gd name="T11" fmla="*/ 37907350 h 21600"/>
              <a:gd name="T12" fmla="*/ 74923147 w 21600"/>
              <a:gd name="T13" fmla="*/ 37907350 h 21600"/>
              <a:gd name="T14" fmla="*/ 22295115 w 21600"/>
              <a:gd name="T15" fmla="*/ 37907350 h 21600"/>
              <a:gd name="T16" fmla="*/ 0 w 21600"/>
              <a:gd name="T17" fmla="*/ 29041251 h 21600"/>
              <a:gd name="T18" fmla="*/ 0 w 21600"/>
              <a:gd name="T19" fmla="*/ 18953696 h 21600"/>
              <a:gd name="T20" fmla="*/ 0 w 21600"/>
              <a:gd name="T21" fmla="*/ 8253633 h 21600"/>
              <a:gd name="T22" fmla="*/ 16945963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97 w 21600"/>
              <a:gd name="T37" fmla="*/ 23298 h 21600"/>
              <a:gd name="T38" fmla="*/ 20266 w 21600"/>
              <a:gd name="T39" fmla="*/ 311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66573" name="Picture 13" descr="MCj028211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373688"/>
            <a:ext cx="12763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74" name="cddrive"/>
          <p:cNvSpPr>
            <a:spLocks noEditPoints="1" noChangeArrowheads="1"/>
          </p:cNvSpPr>
          <p:nvPr/>
        </p:nvSpPr>
        <p:spPr bwMode="auto">
          <a:xfrm>
            <a:off x="7380288" y="5661025"/>
            <a:ext cx="1049337" cy="596900"/>
          </a:xfrm>
          <a:custGeom>
            <a:avLst/>
            <a:gdLst>
              <a:gd name="T0" fmla="*/ 25488639 w 21600"/>
              <a:gd name="T1" fmla="*/ 0 h 21600"/>
              <a:gd name="T2" fmla="*/ 50977229 w 21600"/>
              <a:gd name="T3" fmla="*/ 8247445 h 21600"/>
              <a:gd name="T4" fmla="*/ 25488639 w 21600"/>
              <a:gd name="T5" fmla="*/ 16494889 h 21600"/>
              <a:gd name="T6" fmla="*/ 0 w 21600"/>
              <a:gd name="T7" fmla="*/ 8247445 h 21600"/>
              <a:gd name="T8" fmla="*/ 0 60000 65536"/>
              <a:gd name="T9" fmla="*/ 0 60000 65536"/>
              <a:gd name="T10" fmla="*/ 0 60000 65536"/>
              <a:gd name="T11" fmla="*/ 0 60000 65536"/>
              <a:gd name="T12" fmla="*/ 686 w 21600"/>
              <a:gd name="T13" fmla="*/ 23059 h 21600"/>
              <a:gd name="T14" fmla="*/ 21005 w 21600"/>
              <a:gd name="T15" fmla="*/ 3050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66575" name="Picture 16" descr="MCj039844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516563"/>
            <a:ext cx="10064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76" name="Rectangle 17"/>
          <p:cNvSpPr>
            <a:spLocks noChangeArrowheads="1"/>
          </p:cNvSpPr>
          <p:nvPr/>
        </p:nvSpPr>
        <p:spPr bwMode="auto">
          <a:xfrm>
            <a:off x="6300788" y="3933825"/>
            <a:ext cx="18716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Adapter</a:t>
            </a:r>
          </a:p>
        </p:txBody>
      </p:sp>
      <p:sp>
        <p:nvSpPr>
          <p:cNvPr id="66577" name="AutoShape 19"/>
          <p:cNvSpPr>
            <a:spLocks/>
          </p:cNvSpPr>
          <p:nvPr/>
        </p:nvSpPr>
        <p:spPr bwMode="auto">
          <a:xfrm>
            <a:off x="1835150" y="1844675"/>
            <a:ext cx="215900" cy="1800225"/>
          </a:xfrm>
          <a:prstGeom prst="leftBrace">
            <a:avLst>
              <a:gd name="adj1" fmla="val 6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6578" name="AutoShape 20"/>
          <p:cNvSpPr>
            <a:spLocks/>
          </p:cNvSpPr>
          <p:nvPr/>
        </p:nvSpPr>
        <p:spPr bwMode="auto">
          <a:xfrm>
            <a:off x="1763713" y="3860800"/>
            <a:ext cx="215900" cy="2736850"/>
          </a:xfrm>
          <a:prstGeom prst="leftBrace">
            <a:avLst>
              <a:gd name="adj1" fmla="val 1056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6579" name="Text Box 21"/>
          <p:cNvSpPr txBox="1">
            <a:spLocks noChangeArrowheads="1"/>
          </p:cNvSpPr>
          <p:nvPr/>
        </p:nvSpPr>
        <p:spPr bwMode="auto">
          <a:xfrm rot="10800000">
            <a:off x="800100" y="1557338"/>
            <a:ext cx="45878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Oprogramowanie</a:t>
            </a:r>
            <a:endParaRPr lang="en-GB"/>
          </a:p>
        </p:txBody>
      </p:sp>
      <p:sp>
        <p:nvSpPr>
          <p:cNvPr id="66580" name="Text Box 22"/>
          <p:cNvSpPr txBox="1">
            <a:spLocks noChangeArrowheads="1"/>
          </p:cNvSpPr>
          <p:nvPr/>
        </p:nvSpPr>
        <p:spPr bwMode="auto">
          <a:xfrm rot="10800000">
            <a:off x="755650" y="4581525"/>
            <a:ext cx="458788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Sprzęt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9D106E-D55F-400D-9CAE-F59543224A78}" type="slidenum">
              <a:rPr lang="en-GB" smtClean="0"/>
              <a:pPr eaLnBrk="1" hangingPunct="1"/>
              <a:t>65</a:t>
            </a:fld>
            <a:endParaRPr lang="en-GB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Oprogramowanie obsługi wejścia-wyjścia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Podsystem wejścia-wyjścia: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interfejs wejścia-wyjścia — specyfikacja operacji</a:t>
            </a:r>
            <a:r>
              <a:rPr lang="pl-PL" sz="2400" smtClean="0"/>
              <a:t> </a:t>
            </a:r>
            <a:r>
              <a:rPr lang="en-GB" sz="2400" smtClean="0"/>
              <a:t>(API), umożliwiających jednolity sposób dostępu do</a:t>
            </a:r>
            <a:r>
              <a:rPr lang="pl-PL" sz="2400" smtClean="0"/>
              <a:t> </a:t>
            </a:r>
            <a:r>
              <a:rPr lang="en-GB" sz="2400" smtClean="0"/>
              <a:t>urządzeń wejścia-wyjścia na poziomie aplikacji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buforowanie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Moduł sterujący — ukrywanie sprzętowych szczegółów</a:t>
            </a:r>
            <a:r>
              <a:rPr lang="pl-PL" sz="2800" smtClean="0"/>
              <a:t> </a:t>
            </a:r>
            <a:r>
              <a:rPr lang="en-GB" sz="2800" smtClean="0"/>
              <a:t>realizacji danego urządzenia przed interfejsem wejściawyjścia: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dostarczanie implementacji dla operacji z interfejsu</a:t>
            </a:r>
            <a:r>
              <a:rPr lang="pl-PL" sz="2400" smtClean="0"/>
              <a:t> </a:t>
            </a:r>
            <a:r>
              <a:rPr lang="en-GB" sz="2400" smtClean="0"/>
              <a:t>wejścia-wyjścia w odniesieniu do danego urządzenia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kontrola realizacji operacji na urządzeniu</a:t>
            </a:r>
            <a:r>
              <a:rPr lang="pl-PL" sz="2400" smtClean="0"/>
              <a:t> </a:t>
            </a:r>
            <a:r>
              <a:rPr lang="en-GB" sz="2400" smtClean="0"/>
              <a:t>(sprawdzanie stanu, poprawności, transfer danych)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1DB5BF-2097-4B8E-86F4-17667B24503C}" type="slidenum">
              <a:rPr lang="en-GB" smtClean="0"/>
              <a:pPr eaLnBrk="1" hangingPunct="1"/>
              <a:t>66</a:t>
            </a:fld>
            <a:endParaRPr lang="en-GB" smtClean="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Sterownik urządzenia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044575" y="4149725"/>
            <a:ext cx="7056438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404938" y="4438650"/>
            <a:ext cx="1727200" cy="503238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sterowanie</a:t>
            </a:r>
            <a:endParaRPr lang="en-GB" b="1" dirty="0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3995738" y="4437063"/>
            <a:ext cx="1727200" cy="503237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stan</a:t>
            </a:r>
            <a:endParaRPr lang="en-GB" b="1" dirty="0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6084888" y="4437063"/>
            <a:ext cx="1727200" cy="1439862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rejestry</a:t>
            </a:r>
            <a:endParaRPr lang="en-GB" b="1" dirty="0"/>
          </a:p>
          <a:p>
            <a:pPr algn="ctr"/>
            <a:r>
              <a:rPr lang="en-GB" b="1" dirty="0" err="1"/>
              <a:t>danych</a:t>
            </a:r>
            <a:endParaRPr lang="en-GB" b="1" dirty="0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331913" y="5300663"/>
            <a:ext cx="4392612" cy="6477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logika</a:t>
            </a:r>
            <a:endParaRPr lang="en-GB" b="1" dirty="0"/>
          </a:p>
        </p:txBody>
      </p:sp>
      <p:sp>
        <p:nvSpPr>
          <p:cNvPr id="68617" name="AutoShape 9"/>
          <p:cNvSpPr>
            <a:spLocks noChangeArrowheads="1"/>
          </p:cNvSpPr>
          <p:nvPr/>
        </p:nvSpPr>
        <p:spPr bwMode="auto">
          <a:xfrm>
            <a:off x="4859338" y="3213100"/>
            <a:ext cx="3960812" cy="647700"/>
          </a:xfrm>
          <a:prstGeom prst="wedgeRectCallout">
            <a:avLst>
              <a:gd name="adj1" fmla="val -40861"/>
              <a:gd name="adj2" fmla="val 18994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/>
              <a:t>... zajętość gotowość kod błędu ...</a:t>
            </a:r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4619625" cy="2160608"/>
        </p:xfrm>
        <a:graphic>
          <a:graphicData uri="http://schemas.openxmlformats.org/drawingml/2006/table">
            <a:tbl>
              <a:tblPr/>
              <a:tblGrid>
                <a:gridCol w="1593850"/>
                <a:gridCol w="1441450"/>
                <a:gridCol w="1584325"/>
              </a:tblGrid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zajętość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gotowość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Bezczynność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Zakończenie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Praca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(stan przejściowy)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4" name="Text Box 53"/>
          <p:cNvSpPr txBox="1">
            <a:spLocks noChangeArrowheads="1"/>
          </p:cNvSpPr>
          <p:nvPr/>
        </p:nvSpPr>
        <p:spPr bwMode="auto">
          <a:xfrm>
            <a:off x="107950" y="134143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Rejestr stanu: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48E6F3-A5AE-4B6F-9F22-D87210105243}" type="slidenum">
              <a:rPr lang="en-GB" smtClean="0"/>
              <a:pPr eaLnBrk="1" hangingPunct="1"/>
              <a:t>67</a:t>
            </a:fld>
            <a:endParaRPr lang="en-GB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Miejsce urządzeń wejścia-wyjścia w architekturze</a:t>
            </a:r>
            <a:r>
              <a:rPr lang="pl-PL" sz="2800" b="1" smtClean="0"/>
              <a:t> </a:t>
            </a:r>
            <a:r>
              <a:rPr lang="en-GB" sz="2800" b="1" smtClean="0"/>
              <a:t>systemu komputerowego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Odwzorowanie w przestrzeni adresowej wejścia-wyjścia</a:t>
            </a:r>
            <a:r>
              <a:rPr lang="pl-PL" sz="2800" smtClean="0"/>
              <a:t> </a:t>
            </a:r>
            <a:r>
              <a:rPr lang="en-GB" sz="2800" smtClean="0"/>
              <a:t>(tzw. izolowane wejście-wyjście) — rejestry sterownika</a:t>
            </a:r>
            <a:r>
              <a:rPr lang="pl-PL" sz="2800" smtClean="0"/>
              <a:t> </a:t>
            </a:r>
            <a:r>
              <a:rPr lang="en-GB" sz="2800" smtClean="0"/>
              <a:t>widoczne są w przestrzeni adresowej wejścia-wyjścia</a:t>
            </a:r>
            <a:r>
              <a:rPr lang="pl-PL" sz="2800" smtClean="0"/>
              <a:t> </a:t>
            </a:r>
            <a:r>
              <a:rPr lang="en-GB" sz="2800" smtClean="0"/>
              <a:t>systemu komputerowego i dostępne są przez specjalne</a:t>
            </a:r>
            <a:r>
              <a:rPr lang="pl-PL" sz="2800" smtClean="0"/>
              <a:t> </a:t>
            </a:r>
            <a:r>
              <a:rPr lang="en-GB" sz="2800" smtClean="0"/>
              <a:t>rozkazy (np. in i out w procesorach firmy Intel).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Odwzorowanie w przestrzeni adresowej pamięci —</a:t>
            </a:r>
            <a:r>
              <a:rPr lang="pl-PL" sz="2800" smtClean="0"/>
              <a:t> </a:t>
            </a:r>
            <a:r>
              <a:rPr lang="en-GB" sz="2800" smtClean="0"/>
              <a:t>rejestry sterownika widoczne są w przestrzeni adresowej</a:t>
            </a:r>
            <a:r>
              <a:rPr lang="pl-PL" sz="2800" smtClean="0"/>
              <a:t> </a:t>
            </a:r>
            <a:r>
              <a:rPr lang="en-GB" sz="2800" smtClean="0"/>
              <a:t>pamięci fizycznej i dostępne są pod odpowiednimiadresami tak samo, jak inne komórki pamięci.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E00BA3-D141-4D92-BB33-5C7D84D6FBB0}" type="slidenum">
              <a:rPr lang="en-GB" smtClean="0"/>
              <a:pPr eaLnBrk="1" hangingPunct="1"/>
              <a:t>68</a:t>
            </a:fld>
            <a:endParaRPr lang="en-GB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Interakcja jednostki centralnej ze sterownikiem</a:t>
            </a:r>
            <a:r>
              <a:rPr lang="pl-PL" sz="3200" b="1" smtClean="0"/>
              <a:t> u</a:t>
            </a:r>
            <a:r>
              <a:rPr lang="en-GB" sz="3200" b="1" smtClean="0"/>
              <a:t>rządzenia wejścia-wyjścia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 smtClean="0"/>
              <a:t>Odpytywanie</a:t>
            </a:r>
            <a:r>
              <a:rPr lang="en-GB" sz="2800" smtClean="0"/>
              <a:t> (ang. polling) — ciągłe lub okresowe</a:t>
            </a:r>
            <a:r>
              <a:rPr lang="pl-PL" sz="2800" smtClean="0"/>
              <a:t> </a:t>
            </a:r>
            <a:r>
              <a:rPr lang="en-GB" sz="2800" smtClean="0"/>
              <a:t>sprawdzanie stanu sterownika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Sterowanie przerwaniami</a:t>
            </a:r>
            <a:r>
              <a:rPr lang="en-GB" sz="2800" smtClean="0"/>
              <a:t> (ang. interrupt-driven I/O) —</a:t>
            </a:r>
            <a:r>
              <a:rPr lang="pl-PL" sz="2800" smtClean="0"/>
              <a:t> </a:t>
            </a:r>
            <a:r>
              <a:rPr lang="en-GB" sz="2800" smtClean="0"/>
              <a:t>inicjalizacja pracy sterownika przez procesor i obsługa</a:t>
            </a:r>
            <a:r>
              <a:rPr lang="pl-PL" sz="2800" smtClean="0"/>
              <a:t> </a:t>
            </a:r>
            <a:r>
              <a:rPr lang="en-GB" sz="2800" smtClean="0"/>
              <a:t>urządzenia po zakończeniu działania w ramach reakcji</a:t>
            </a:r>
            <a:r>
              <a:rPr lang="pl-PL" sz="2800" smtClean="0"/>
              <a:t> </a:t>
            </a:r>
            <a:r>
              <a:rPr lang="en-GB" sz="2800" smtClean="0"/>
              <a:t>na przerwanie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Bezpośredni dostęp do pamięci</a:t>
            </a:r>
            <a:r>
              <a:rPr lang="en-GB" sz="2800" smtClean="0"/>
              <a:t> (ang. direct memory</a:t>
            </a:r>
            <a:r>
              <a:rPr lang="pl-PL" sz="2800" smtClean="0"/>
              <a:t> </a:t>
            </a:r>
            <a:r>
              <a:rPr lang="en-GB" sz="2800" smtClean="0"/>
              <a:t>access) — inicjalizacja pracy sterownika przez procesor </a:t>
            </a:r>
            <a:r>
              <a:rPr lang="pl-PL" sz="2800" smtClean="0"/>
              <a:t>i </a:t>
            </a:r>
            <a:r>
              <a:rPr lang="en-GB" sz="2800" smtClean="0"/>
              <a:t>uruchomienie układu bezpośredniego dostępu do</a:t>
            </a:r>
            <a:r>
              <a:rPr lang="pl-PL" sz="2800" smtClean="0"/>
              <a:t> </a:t>
            </a:r>
            <a:r>
              <a:rPr lang="en-GB" sz="2800" smtClean="0"/>
              <a:t>pamięci w celu realizacji transferu danych pomiędzy</a:t>
            </a:r>
            <a:r>
              <a:rPr lang="pl-PL" sz="2800" smtClean="0"/>
              <a:t> </a:t>
            </a:r>
            <a:r>
              <a:rPr lang="en-GB" sz="2800" smtClean="0"/>
              <a:t>sterownikiem a pamięcią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5C434-7AA3-40F0-AB24-BDD69E6ED105}" type="slidenum">
              <a:rPr lang="en-GB" smtClean="0"/>
              <a:pPr eaLnBrk="1" hangingPunct="1"/>
              <a:t>69</a:t>
            </a:fld>
            <a:endParaRPr lang="en-GB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Buforowanie</a:t>
            </a:r>
            <a:endParaRPr lang="en-GB" b="1" smtClean="0"/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dirty="0" err="1" smtClean="0"/>
              <a:t>Dopasowanie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urządzeń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różniących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się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szybkością</a:t>
            </a:r>
            <a:r>
              <a:rPr lang="pl-PL" sz="2400" b="1" dirty="0" smtClean="0"/>
              <a:t> </a:t>
            </a:r>
            <a:r>
              <a:rPr lang="en-GB" sz="2400" b="1" dirty="0" err="1" smtClean="0"/>
              <a:t>przekazywania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danych</a:t>
            </a:r>
            <a:r>
              <a:rPr lang="en-GB" sz="2400" dirty="0" smtClean="0"/>
              <a:t> — </a:t>
            </a:r>
            <a:r>
              <a:rPr lang="en-GB" sz="2400" dirty="0" err="1" smtClean="0"/>
              <a:t>dopasowanie</a:t>
            </a:r>
            <a:r>
              <a:rPr lang="en-GB" sz="2400" dirty="0" smtClean="0"/>
              <a:t> </a:t>
            </a:r>
            <a:r>
              <a:rPr lang="en-GB" sz="2400" dirty="0" err="1" smtClean="0"/>
              <a:t>chwilowo</a:t>
            </a:r>
            <a:r>
              <a:rPr lang="pl-PL" sz="2400" dirty="0" smtClean="0"/>
              <a:t> </a:t>
            </a:r>
            <a:r>
              <a:rPr lang="en-GB" sz="2400" dirty="0" err="1" smtClean="0"/>
              <a:t>szybszego</a:t>
            </a:r>
            <a:r>
              <a:rPr lang="en-GB" sz="2400" dirty="0" smtClean="0"/>
              <a:t> </a:t>
            </a:r>
            <a:r>
              <a:rPr lang="en-GB" sz="2400" dirty="0" err="1" smtClean="0"/>
              <a:t>producenta</a:t>
            </a:r>
            <a:r>
              <a:rPr lang="en-GB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do </a:t>
            </a:r>
            <a:r>
              <a:rPr lang="en-GB" sz="2400" dirty="0" err="1" smtClean="0"/>
              <a:t>możliwości</a:t>
            </a:r>
            <a:r>
              <a:rPr lang="pl-PL" sz="2400" dirty="0" smtClean="0"/>
              <a:t> </a:t>
            </a:r>
            <a:r>
              <a:rPr lang="en-GB" sz="2400" dirty="0" err="1" smtClean="0"/>
              <a:t>konsumenta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err="1" smtClean="0"/>
              <a:t>Dopasowanie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urządzeń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różniących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się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podstawową</a:t>
            </a:r>
            <a:r>
              <a:rPr lang="pl-PL" sz="2400" b="1" dirty="0" smtClean="0"/>
              <a:t> </a:t>
            </a:r>
            <a:r>
              <a:rPr lang="en-GB" sz="2400" b="1" dirty="0" err="1" smtClean="0"/>
              <a:t>jednostką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transmisji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danych</a:t>
            </a:r>
            <a:r>
              <a:rPr lang="en-GB" sz="2400" dirty="0" smtClean="0"/>
              <a:t> — </a:t>
            </a:r>
            <a:r>
              <a:rPr lang="en-GB" sz="2400" dirty="0" err="1" smtClean="0"/>
              <a:t>dopasowanie</a:t>
            </a:r>
            <a:r>
              <a:rPr lang="en-GB" sz="2400" dirty="0" smtClean="0"/>
              <a:t> w </a:t>
            </a:r>
            <a:r>
              <a:rPr lang="en-GB" sz="2400" dirty="0" err="1" smtClean="0"/>
              <a:t>celu</a:t>
            </a:r>
            <a:r>
              <a:rPr lang="pl-PL" sz="2400" dirty="0" smtClean="0"/>
              <a:t> </a:t>
            </a:r>
            <a:r>
              <a:rPr lang="en-GB" sz="2400" dirty="0" err="1" smtClean="0"/>
              <a:t>efektywnego</a:t>
            </a:r>
            <a:r>
              <a:rPr lang="en-GB" sz="2400" dirty="0" smtClean="0"/>
              <a:t> </a:t>
            </a:r>
            <a:r>
              <a:rPr lang="en-GB" sz="2400" dirty="0" err="1" smtClean="0"/>
              <a:t>przekazywania</a:t>
            </a:r>
            <a:r>
              <a:rPr lang="en-GB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urządzeń</a:t>
            </a:r>
            <a:r>
              <a:rPr lang="pl-PL" sz="2400" dirty="0" smtClean="0"/>
              <a:t> </a:t>
            </a:r>
            <a:r>
              <a:rPr lang="en-GB" sz="2400" dirty="0" err="1" smtClean="0"/>
              <a:t>przesyłających</a:t>
            </a:r>
            <a:r>
              <a:rPr lang="en-GB" sz="2400" dirty="0" smtClean="0"/>
              <a:t> </a:t>
            </a:r>
            <a:r>
              <a:rPr lang="en-GB" sz="2400" dirty="0" err="1" smtClean="0"/>
              <a:t>mniejsze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jednostki</a:t>
            </a:r>
            <a:r>
              <a:rPr lang="en-GB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do </a:t>
            </a:r>
            <a:r>
              <a:rPr lang="en-GB" sz="2400" dirty="0" err="1" smtClean="0"/>
              <a:t>urządzeń</a:t>
            </a:r>
            <a:r>
              <a:rPr lang="pl-PL" sz="2400" dirty="0" smtClean="0"/>
              <a:t> </a:t>
            </a:r>
            <a:r>
              <a:rPr lang="en-GB" sz="2400" dirty="0" err="1" smtClean="0"/>
              <a:t>wymagających</a:t>
            </a:r>
            <a:r>
              <a:rPr lang="en-GB" sz="2400" dirty="0" smtClean="0"/>
              <a:t> </a:t>
            </a:r>
            <a:r>
              <a:rPr lang="en-GB" sz="2400" dirty="0" err="1" smtClean="0"/>
              <a:t>większych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jednostek</a:t>
            </a:r>
            <a:r>
              <a:rPr lang="en-GB" sz="2400" dirty="0" smtClean="0"/>
              <a:t> </a:t>
            </a:r>
            <a:r>
              <a:rPr lang="en-GB" sz="2400" dirty="0" err="1" smtClean="0"/>
              <a:t>lub</a:t>
            </a:r>
            <a:r>
              <a:rPr lang="en-GB" sz="2400" dirty="0" smtClean="0"/>
              <a:t> </a:t>
            </a:r>
            <a:r>
              <a:rPr lang="en-GB" sz="2400" dirty="0" err="1" smtClean="0"/>
              <a:t>odwrotnie</a:t>
            </a:r>
            <a:r>
              <a:rPr lang="pl-PL" sz="2400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fragmentowanie</a:t>
            </a:r>
            <a:r>
              <a:rPr lang="en-GB" sz="2400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err="1" smtClean="0"/>
              <a:t>Semantyka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kopii</a:t>
            </a:r>
            <a:r>
              <a:rPr lang="en-GB" sz="2400" dirty="0" smtClean="0"/>
              <a:t> — </a:t>
            </a:r>
            <a:r>
              <a:rPr lang="en-GB" sz="2400" dirty="0" err="1" smtClean="0"/>
              <a:t>zagwarantowanie</a:t>
            </a:r>
            <a:r>
              <a:rPr lang="en-GB" sz="2400" dirty="0" smtClean="0"/>
              <a:t> </a:t>
            </a:r>
            <a:r>
              <a:rPr lang="en-GB" sz="2400" dirty="0" err="1" smtClean="0"/>
              <a:t>niezmienności</a:t>
            </a:r>
            <a:r>
              <a:rPr lang="pl-PL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w </a:t>
            </a:r>
            <a:r>
              <a:rPr lang="en-GB" sz="2400" dirty="0" err="1" smtClean="0"/>
              <a:t>czasie</a:t>
            </a:r>
            <a:r>
              <a:rPr lang="en-GB" sz="2400" dirty="0" smtClean="0"/>
              <a:t> </a:t>
            </a:r>
            <a:r>
              <a:rPr lang="en-GB" sz="2400" dirty="0" err="1" smtClean="0"/>
              <a:t>wykonywania</a:t>
            </a:r>
            <a:r>
              <a:rPr lang="en-GB" sz="2400" dirty="0" smtClean="0"/>
              <a:t> </a:t>
            </a:r>
            <a:r>
              <a:rPr lang="en-GB" sz="2400" dirty="0" err="1" smtClean="0"/>
              <a:t>operacji</a:t>
            </a:r>
            <a:r>
              <a:rPr lang="en-GB" sz="2400" dirty="0" smtClean="0"/>
              <a:t> </a:t>
            </a:r>
            <a:r>
              <a:rPr lang="en-GB" sz="2400" dirty="0" err="1" smtClean="0"/>
              <a:t>wejścia-wyjścia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2B9B46-28F0-4CDA-A8A1-89105CB60EB6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txBody>
          <a:bodyPr/>
          <a:lstStyle/>
          <a:p>
            <a:pPr eaLnBrk="1" hangingPunct="1"/>
            <a:r>
              <a:rPr lang="pl-PL" sz="3200" b="1" smtClean="0"/>
              <a:t>Ogólna struktura systemu operacyjnego</a:t>
            </a:r>
            <a:endParaRPr lang="en-GB" sz="3200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2349500"/>
            <a:ext cx="4824412" cy="1582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/>
              <a:t>W ogólnym przypadku w strukturze systemu operacyjnego wyróżnia się </a:t>
            </a:r>
            <a:r>
              <a:rPr lang="en-GB" sz="2000" b="1" smtClean="0"/>
              <a:t>jądro</a:t>
            </a:r>
            <a:r>
              <a:rPr lang="pl-PL" sz="2000" smtClean="0"/>
              <a:t> </a:t>
            </a:r>
            <a:r>
              <a:rPr lang="en-GB" sz="2000" smtClean="0"/>
              <a:t>oraz </a:t>
            </a:r>
            <a:r>
              <a:rPr lang="en-GB" sz="2000" b="1" smtClean="0"/>
              <a:t>programy systemowe</a:t>
            </a:r>
            <a:r>
              <a:rPr lang="en-GB" sz="2000" smtClean="0"/>
              <a:t>, które dostarczane są razem z systemem operacyjnym,</a:t>
            </a:r>
            <a:r>
              <a:rPr lang="pl-PL" sz="2000" smtClean="0"/>
              <a:t> </a:t>
            </a:r>
            <a:r>
              <a:rPr lang="en-GB" sz="2000" smtClean="0"/>
              <a:t>ale nie stanowią integralnej części jądra.</a:t>
            </a: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179388" y="1195388"/>
            <a:ext cx="3671887" cy="22336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611188" y="2205038"/>
            <a:ext cx="2879725" cy="12223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Jądro SO</a:t>
            </a:r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258888" y="2709863"/>
            <a:ext cx="1657350" cy="5762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Sprzęt</a:t>
            </a:r>
            <a:endParaRPr lang="en-GB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11188" y="1636713"/>
            <a:ext cx="1296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Interpreter poleceń</a:t>
            </a:r>
            <a:endParaRPr lang="en-GB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68538" y="1492250"/>
            <a:ext cx="1439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Programy systemowe</a:t>
            </a:r>
            <a:endParaRPr lang="en-GB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547813" y="1196975"/>
            <a:ext cx="64770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250825" y="3860800"/>
            <a:ext cx="8569325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000" b="1"/>
              <a:t>Jądro </a:t>
            </a:r>
            <a:r>
              <a:rPr lang="en-GB" sz="2000"/>
              <a:t>jest zbiorem modułów, które</a:t>
            </a:r>
            <a:r>
              <a:rPr lang="pl-PL" sz="2000"/>
              <a:t> </a:t>
            </a:r>
            <a:r>
              <a:rPr lang="en-GB" sz="2000"/>
              <a:t>ukrywają szczegóły sprzętowej realizacji systemu komputerowego, udostępniając</a:t>
            </a:r>
            <a:r>
              <a:rPr lang="pl-PL" sz="2000"/>
              <a:t> </a:t>
            </a:r>
            <a:r>
              <a:rPr lang="en-GB" sz="2000"/>
              <a:t>pewien zestaw usług, wykorzystywanych między innymi do implementacji</a:t>
            </a:r>
            <a:r>
              <a:rPr lang="pl-PL" sz="2000"/>
              <a:t> </a:t>
            </a:r>
            <a:r>
              <a:rPr lang="en-GB" sz="2000"/>
              <a:t>programów systemowych.</a:t>
            </a:r>
            <a:endParaRPr lang="pl-PL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000" b="1"/>
              <a:t>Interpreter</a:t>
            </a:r>
            <a:r>
              <a:rPr lang="en-GB" sz="2000"/>
              <a:t> wykonuje pewne polecenia wewnętrznie, tzn. moduł lub</a:t>
            </a:r>
            <a:r>
              <a:rPr lang="pl-PL" sz="2000"/>
              <a:t> </a:t>
            </a:r>
            <a:r>
              <a:rPr lang="en-GB" sz="2000"/>
              <a:t>program interpretera dostarcza implementacji tych poleceń. Jeśli interpreter nie</a:t>
            </a:r>
            <a:r>
              <a:rPr lang="pl-PL" sz="2000"/>
              <a:t> </a:t>
            </a:r>
            <a:r>
              <a:rPr lang="en-GB" sz="2000"/>
              <a:t>może wykonać wewnętrznie jakiegoś polecenia, uruchamia odpowiedni program</a:t>
            </a:r>
            <a:r>
              <a:rPr lang="pl-PL" sz="2000"/>
              <a:t> </a:t>
            </a:r>
            <a:r>
              <a:rPr lang="en-GB" sz="2000"/>
              <a:t>(tzw. polecenie zewnętrzne), jako odrębny proces.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CA3505-046B-446D-A5BE-98FF09BC44F5}" type="slidenum">
              <a:rPr lang="en-GB" smtClean="0"/>
              <a:pPr eaLnBrk="1" hangingPunct="1"/>
              <a:t>70</a:t>
            </a:fld>
            <a:endParaRPr lang="en-GB" smtClean="0"/>
          </a:p>
        </p:txBody>
      </p:sp>
      <p:sp>
        <p:nvSpPr>
          <p:cNvPr id="7270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System plików</a:t>
            </a:r>
            <a:endParaRPr lang="en-GB" smtClean="0"/>
          </a:p>
        </p:txBody>
      </p:sp>
      <p:sp>
        <p:nvSpPr>
          <p:cNvPr id="7270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E94B1B-FCC2-4CBC-B311-81CC87A3C69F}" type="slidenum">
              <a:rPr lang="en-GB" smtClean="0"/>
              <a:pPr eaLnBrk="1" hangingPunct="1"/>
              <a:t>71</a:t>
            </a:fld>
            <a:endParaRPr lang="en-GB" smtClean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Pojęcie pliku</a:t>
            </a:r>
            <a:endParaRPr lang="en-GB" b="1" smtClean="0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Intuicyjnie plik jest ciągiem danych (bitów, bajtów, rekordów itp.), których</a:t>
            </a:r>
            <a:r>
              <a:rPr lang="pl-PL" smtClean="0"/>
              <a:t> </a:t>
            </a:r>
            <a:r>
              <a:rPr lang="en-GB" smtClean="0"/>
              <a:t>znaczenie (semantykę) określa jego twórca i jego użytkownik. Np. użytkownik,</a:t>
            </a:r>
            <a:r>
              <a:rPr lang="pl-PL" smtClean="0"/>
              <a:t> </a:t>
            </a:r>
            <a:r>
              <a:rPr lang="en-GB" smtClean="0"/>
              <a:t>tworząc plik z programem w języku C, określa, że jest to plik, na podstawie</a:t>
            </a:r>
            <a:r>
              <a:rPr lang="pl-PL" smtClean="0"/>
              <a:t> </a:t>
            </a:r>
            <a:r>
              <a:rPr lang="en-GB" smtClean="0"/>
              <a:t>którego kompilator potrafi wygenerować kod pośredni, a po dołączeniu</a:t>
            </a:r>
            <a:r>
              <a:rPr lang="pl-PL" smtClean="0"/>
              <a:t> </a:t>
            </a:r>
            <a:r>
              <a:rPr lang="en-GB" smtClean="0"/>
              <a:t>odpowiednich bibliotek konsolidator (linker) potrafi wygenerować plik z</a:t>
            </a:r>
            <a:r>
              <a:rPr lang="pl-PL" smtClean="0"/>
              <a:t> </a:t>
            </a:r>
            <a:r>
              <a:rPr lang="en-GB" smtClean="0"/>
              <a:t>programem binarnym.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6E86A6-EC5B-4389-9A16-6700D56A7A8E}" type="slidenum">
              <a:rPr lang="en-GB" smtClean="0"/>
              <a:pPr eaLnBrk="1" hangingPunct="1"/>
              <a:t>72</a:t>
            </a:fld>
            <a:endParaRPr lang="en-GB" smtClean="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Zadania systemu operacyjnego</a:t>
            </a:r>
            <a:r>
              <a:rPr lang="pl-PL" sz="4000" b="1" smtClean="0"/>
              <a:t> w odniesieniu do plików </a:t>
            </a:r>
            <a:endParaRPr lang="en-GB" sz="4000" b="1" smtClean="0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Zadaniem</a:t>
            </a:r>
            <a:r>
              <a:rPr lang="en-GB" sz="2400" dirty="0" smtClean="0"/>
              <a:t> </a:t>
            </a:r>
            <a:r>
              <a:rPr lang="en-GB" sz="2400" dirty="0" err="1" smtClean="0"/>
              <a:t>systemu</a:t>
            </a:r>
            <a:r>
              <a:rPr lang="en-GB" sz="2400" dirty="0" smtClean="0"/>
              <a:t> </a:t>
            </a:r>
            <a:r>
              <a:rPr lang="en-GB" sz="2400" dirty="0" err="1" smtClean="0"/>
              <a:t>operacyjnego</a:t>
            </a:r>
            <a:r>
              <a:rPr lang="en-GB" sz="2400" dirty="0" smtClean="0"/>
              <a:t> w </a:t>
            </a:r>
            <a:r>
              <a:rPr lang="en-GB" sz="2400" dirty="0" err="1" smtClean="0"/>
              <a:t>odniesieniu</a:t>
            </a:r>
            <a:r>
              <a:rPr lang="en-GB" sz="2400" dirty="0" smtClean="0"/>
              <a:t> do</a:t>
            </a:r>
            <a:r>
              <a:rPr lang="pl-PL" sz="2400" dirty="0" smtClean="0"/>
              <a:t> </a:t>
            </a:r>
            <a:r>
              <a:rPr lang="en-GB" sz="2400" dirty="0" err="1" smtClean="0"/>
              <a:t>plików</a:t>
            </a:r>
            <a:r>
              <a:rPr lang="en-GB" sz="2400" dirty="0" smtClean="0"/>
              <a:t> jest </a:t>
            </a:r>
            <a:r>
              <a:rPr lang="en-GB" sz="2400" dirty="0" err="1" smtClean="0"/>
              <a:t>zapewnienie</a:t>
            </a:r>
            <a:r>
              <a:rPr lang="en-GB" sz="2400" dirty="0" smtClean="0"/>
              <a:t> </a:t>
            </a:r>
            <a:r>
              <a:rPr lang="en-GB" sz="2400" dirty="0" err="1" smtClean="0"/>
              <a:t>odwzorowania</a:t>
            </a:r>
            <a:r>
              <a:rPr lang="en-GB" sz="2400" dirty="0" smtClean="0"/>
              <a:t> </a:t>
            </a:r>
            <a:r>
              <a:rPr lang="en-GB" sz="2400" dirty="0" err="1" smtClean="0"/>
              <a:t>pomiędzy</a:t>
            </a:r>
            <a:r>
              <a:rPr lang="pl-PL" sz="2400" dirty="0" smtClean="0"/>
              <a:t> </a:t>
            </a:r>
            <a:r>
              <a:rPr lang="en-GB" sz="2400" dirty="0" err="1" smtClean="0"/>
              <a:t>abstrakcyjnym</a:t>
            </a:r>
            <a:r>
              <a:rPr lang="en-GB" sz="2400" dirty="0" smtClean="0"/>
              <a:t> </a:t>
            </a:r>
            <a:r>
              <a:rPr lang="en-GB" sz="2400" dirty="0" err="1" smtClean="0"/>
              <a:t>obrazem</a:t>
            </a:r>
            <a:r>
              <a:rPr lang="en-GB" sz="2400" dirty="0" smtClean="0"/>
              <a:t> </a:t>
            </a:r>
            <a:r>
              <a:rPr lang="en-GB" sz="2400" dirty="0" err="1" smtClean="0"/>
              <a:t>informacji</a:t>
            </a:r>
            <a:r>
              <a:rPr lang="pl-PL" sz="2400" dirty="0" smtClean="0"/>
              <a:t>,</a:t>
            </a:r>
            <a:r>
              <a:rPr lang="en-GB" sz="2400" dirty="0" smtClean="0"/>
              <a:t> a </a:t>
            </a:r>
            <a:r>
              <a:rPr lang="en-GB" sz="2400" dirty="0" err="1" smtClean="0"/>
              <a:t>jego</a:t>
            </a:r>
            <a:r>
              <a:rPr lang="en-GB" sz="2400" dirty="0" smtClean="0"/>
              <a:t> </a:t>
            </a:r>
            <a:r>
              <a:rPr lang="en-GB" sz="2400" dirty="0" err="1" smtClean="0"/>
              <a:t>reprezentacją</a:t>
            </a:r>
            <a:r>
              <a:rPr lang="pl-PL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urządzeniu</a:t>
            </a:r>
            <a:r>
              <a:rPr lang="en-GB" sz="2400" dirty="0" smtClean="0"/>
              <a:t> </a:t>
            </a:r>
            <a:r>
              <a:rPr lang="en-GB" sz="2400" dirty="0" err="1" smtClean="0"/>
              <a:t>fizycznym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Wyszczególnienie</a:t>
            </a:r>
            <a:r>
              <a:rPr lang="en-GB" sz="2400" dirty="0" smtClean="0"/>
              <a:t> </a:t>
            </a:r>
            <a:r>
              <a:rPr lang="en-GB" sz="2400" dirty="0" err="1" smtClean="0"/>
              <a:t>zadań</a:t>
            </a:r>
            <a:r>
              <a:rPr lang="en-GB" sz="2400" dirty="0" smtClean="0"/>
              <a:t>:</a:t>
            </a:r>
            <a:endParaRPr lang="pl-PL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dirty="0" err="1" smtClean="0"/>
              <a:t>identyfikacja</a:t>
            </a:r>
            <a:r>
              <a:rPr lang="en-GB" sz="2000" dirty="0" smtClean="0"/>
              <a:t> </a:t>
            </a:r>
            <a:r>
              <a:rPr lang="en-GB" sz="2000" dirty="0" err="1" smtClean="0"/>
              <a:t>pliku</a:t>
            </a:r>
            <a:r>
              <a:rPr lang="en-GB" sz="2000" dirty="0" smtClean="0"/>
              <a:t> (</a:t>
            </a:r>
            <a:r>
              <a:rPr lang="en-GB" sz="2000" dirty="0" err="1" smtClean="0"/>
              <a:t>hierarchiczna</a:t>
            </a:r>
            <a:r>
              <a:rPr lang="en-GB" sz="2000" dirty="0" smtClean="0"/>
              <a:t> </a:t>
            </a:r>
            <a:r>
              <a:rPr lang="en-GB" sz="2000" dirty="0" err="1" smtClean="0"/>
              <a:t>struktura</a:t>
            </a:r>
            <a:r>
              <a:rPr lang="pl-PL" sz="2000" dirty="0" smtClean="0"/>
              <a:t> </a:t>
            </a:r>
            <a:r>
              <a:rPr lang="en-GB" sz="2000" dirty="0" err="1" smtClean="0"/>
              <a:t>katalogów</a:t>
            </a:r>
            <a:r>
              <a:rPr lang="en-GB" sz="2000" dirty="0" smtClean="0"/>
              <a:t>),</a:t>
            </a:r>
            <a:endParaRPr lang="pl-PL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dirty="0" err="1" smtClean="0"/>
              <a:t>udostępnienie</a:t>
            </a:r>
            <a:r>
              <a:rPr lang="en-GB" sz="2000" dirty="0" smtClean="0"/>
              <a:t> </a:t>
            </a:r>
            <a:r>
              <a:rPr lang="en-GB" sz="2000" dirty="0" err="1" smtClean="0"/>
              <a:t>interfejsu</a:t>
            </a:r>
            <a:r>
              <a:rPr lang="en-GB" sz="2000" dirty="0" smtClean="0"/>
              <a:t> </a:t>
            </a:r>
            <a:r>
              <a:rPr lang="en-GB" sz="2000" dirty="0" err="1" smtClean="0"/>
              <a:t>operacji</a:t>
            </a:r>
            <a:r>
              <a:rPr lang="en-GB" sz="2000" dirty="0" smtClean="0"/>
              <a:t> </a:t>
            </a:r>
            <a:r>
              <a:rPr lang="en-GB" sz="2000" dirty="0" err="1" smtClean="0"/>
              <a:t>plikowych</a:t>
            </a:r>
            <a:r>
              <a:rPr lang="en-GB" sz="2000" dirty="0" smtClean="0"/>
              <a:t> (API),</a:t>
            </a:r>
            <a:endParaRPr lang="pl-PL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dirty="0" err="1" smtClean="0"/>
              <a:t>realizacja</a:t>
            </a:r>
            <a:r>
              <a:rPr lang="en-GB" sz="2000" dirty="0" smtClean="0"/>
              <a:t> </a:t>
            </a:r>
            <a:r>
              <a:rPr lang="en-GB" sz="2000" dirty="0" err="1" smtClean="0"/>
              <a:t>operacji</a:t>
            </a:r>
            <a:r>
              <a:rPr lang="en-GB" sz="2000" dirty="0" smtClean="0"/>
              <a:t> </a:t>
            </a:r>
            <a:r>
              <a:rPr lang="en-GB" sz="2000" dirty="0" err="1" smtClean="0"/>
              <a:t>dostępu</a:t>
            </a:r>
            <a:r>
              <a:rPr lang="en-GB" sz="2000" dirty="0" smtClean="0"/>
              <a:t> do </a:t>
            </a:r>
            <a:r>
              <a:rPr lang="en-GB" sz="2000" dirty="0" err="1" smtClean="0"/>
              <a:t>plików</a:t>
            </a:r>
            <a:r>
              <a:rPr lang="en-GB" sz="2000" dirty="0" smtClean="0"/>
              <a:t> i </a:t>
            </a:r>
            <a:r>
              <a:rPr lang="en-GB" sz="2000" dirty="0" err="1" smtClean="0"/>
              <a:t>katalogów</a:t>
            </a:r>
            <a:r>
              <a:rPr lang="en-GB" sz="2000" dirty="0" smtClean="0"/>
              <a:t> z</a:t>
            </a:r>
            <a:r>
              <a:rPr lang="pl-PL" sz="2000" dirty="0" smtClean="0"/>
              <a:t> </a:t>
            </a:r>
            <a:r>
              <a:rPr lang="en-GB" sz="2000" dirty="0" err="1" smtClean="0"/>
              <a:t>zapewnieniem</a:t>
            </a:r>
            <a:r>
              <a:rPr lang="en-GB" sz="2000" dirty="0" smtClean="0"/>
              <a:t> </a:t>
            </a:r>
            <a:r>
              <a:rPr lang="en-GB" sz="2000" dirty="0" err="1" smtClean="0"/>
              <a:t>bezpieczeństwa</a:t>
            </a:r>
            <a:r>
              <a:rPr lang="en-GB" sz="2000" dirty="0" smtClean="0"/>
              <a:t> (</a:t>
            </a:r>
            <a:r>
              <a:rPr lang="en-GB" sz="2000" dirty="0" err="1" smtClean="0"/>
              <a:t>synchronizacja</a:t>
            </a:r>
            <a:r>
              <a:rPr lang="en-GB" sz="2000" dirty="0" smtClean="0"/>
              <a:t> </a:t>
            </a:r>
            <a:r>
              <a:rPr lang="pl-PL" sz="2000" dirty="0" smtClean="0"/>
              <a:t>i </a:t>
            </a:r>
            <a:r>
              <a:rPr lang="en-GB" sz="2000" dirty="0" err="1" smtClean="0"/>
              <a:t>autoryzacja</a:t>
            </a:r>
            <a:r>
              <a:rPr lang="en-GB" sz="2000" dirty="0" smtClean="0"/>
              <a:t> </a:t>
            </a:r>
            <a:r>
              <a:rPr lang="en-GB" sz="2000" dirty="0" err="1" smtClean="0"/>
              <a:t>dostępu</a:t>
            </a:r>
            <a:r>
              <a:rPr lang="en-GB" sz="2000" dirty="0" smtClean="0"/>
              <a:t>), </a:t>
            </a:r>
            <a:r>
              <a:rPr lang="en-GB" sz="2000" dirty="0" err="1" smtClean="0"/>
              <a:t>spójności</a:t>
            </a:r>
            <a:r>
              <a:rPr lang="en-GB" sz="2000" dirty="0" smtClean="0"/>
              <a:t> i </a:t>
            </a:r>
            <a:r>
              <a:rPr lang="en-GB" sz="2000" dirty="0" err="1" smtClean="0"/>
              <a:t>efektywności</a:t>
            </a:r>
            <a:r>
              <a:rPr lang="en-GB" sz="2000" dirty="0" smtClean="0"/>
              <a:t>.</a:t>
            </a:r>
            <a:endParaRPr lang="pl-PL" sz="2000" dirty="0" smtClean="0"/>
          </a:p>
          <a:p>
            <a:pPr eaLnBrk="1" hangingPunct="1">
              <a:lnSpc>
                <a:spcPct val="80000"/>
              </a:lnSpc>
            </a:pPr>
            <a:r>
              <a:rPr lang="pl-PL" sz="2400" dirty="0" smtClean="0"/>
              <a:t>Uwaga: </a:t>
            </a:r>
            <a:br>
              <a:rPr lang="pl-PL" sz="2400" dirty="0" smtClean="0"/>
            </a:br>
            <a:r>
              <a:rPr lang="pl-PL" sz="2400" dirty="0" smtClean="0"/>
              <a:t>Istnieją systemy operacyjne (np. czasu rzeczywistego), w których świadomie rezygnuje się ze struktury plików dołączając kolejne aplikacje jako moduły jądra ładowane przy starcie komputera.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3E31E-11E0-4713-AC1E-FE489400369C}" type="slidenum">
              <a:rPr lang="en-GB" smtClean="0"/>
              <a:pPr eaLnBrk="1" hangingPunct="1"/>
              <a:t>73</a:t>
            </a:fld>
            <a:endParaRPr lang="en-GB" smtClean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Atrybuty pliku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Nazwa — ciąg znaków służących użytkownikowi do</a:t>
            </a:r>
            <a:r>
              <a:rPr lang="pl-PL" sz="2400" smtClean="0"/>
              <a:t> </a:t>
            </a:r>
            <a:r>
              <a:rPr lang="en-GB" sz="2400" smtClean="0"/>
              <a:t>identyfikacji pliku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Typ — informacja służąca do rozpoznania rodzaju</a:t>
            </a:r>
            <a:r>
              <a:rPr lang="pl-PL" sz="2400" smtClean="0"/>
              <a:t> </a:t>
            </a:r>
            <a:r>
              <a:rPr lang="en-GB" sz="2400" smtClean="0"/>
              <a:t>zawartości pliku i tym samym sposobu interpretacji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Lokalizacja — informacja służąca do odnalezienia pliku</a:t>
            </a:r>
            <a:r>
              <a:rPr lang="pl-PL" sz="2400" smtClean="0"/>
              <a:t> </a:t>
            </a:r>
            <a:r>
              <a:rPr lang="en-GB" sz="2400" smtClean="0"/>
              <a:t>w systemie komputerowym (urządzenie i położenie pliku</a:t>
            </a:r>
            <a:r>
              <a:rPr lang="pl-PL" sz="2400" smtClean="0"/>
              <a:t> </a:t>
            </a:r>
            <a:r>
              <a:rPr lang="en-GB" sz="2400" smtClean="0"/>
              <a:t>w tym urządzeniu)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Rozmiar — bieżący rozmiar pliku w ustalonych</a:t>
            </a:r>
            <a:r>
              <a:rPr lang="pl-PL" sz="2400" smtClean="0"/>
              <a:t> </a:t>
            </a:r>
            <a:r>
              <a:rPr lang="en-GB" sz="2400" smtClean="0"/>
              <a:t>jednostkach (bajtach, słowach, blokach itp.)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Ochrona — informacje umożliwiające kontrolę dostępu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Czasy dostępów — daty i czasy wykonywania pewnych</a:t>
            </a:r>
            <a:r>
              <a:rPr lang="pl-PL" sz="2400" smtClean="0"/>
              <a:t> </a:t>
            </a:r>
            <a:r>
              <a:rPr lang="en-GB" sz="2400" smtClean="0"/>
              <a:t>operacji na pliku, typu odczyt, modyfikacja, utworzenie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74E25A-9D8E-4B34-9A1F-1FAD34EB6E33}" type="slidenum">
              <a:rPr lang="en-GB" smtClean="0"/>
              <a:pPr eaLnBrk="1" hangingPunct="1"/>
              <a:t>74</a:t>
            </a:fld>
            <a:endParaRPr lang="en-GB" smtClean="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Podstawowe operacje na plikach (1)</a:t>
            </a:r>
            <a:endParaRPr lang="en-GB" sz="3600" b="1" smtClean="0"/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Tworzenie pliku — konieczne jest określenie</a:t>
            </a:r>
            <a:r>
              <a:rPr lang="pl-PL" sz="2400" smtClean="0"/>
              <a:t> </a:t>
            </a:r>
            <a:r>
              <a:rPr lang="en-GB" sz="2400" smtClean="0"/>
              <a:t>podstawowych atrybutów pliku, znalezienie miejsca na</a:t>
            </a:r>
            <a:r>
              <a:rPr lang="pl-PL" sz="2400" smtClean="0"/>
              <a:t> </a:t>
            </a:r>
            <a:r>
              <a:rPr lang="en-GB" sz="2400" smtClean="0"/>
              <a:t>ten plik w systemie komputerowym oraz jego</a:t>
            </a:r>
            <a:r>
              <a:rPr lang="pl-PL" sz="2400" smtClean="0"/>
              <a:t> </a:t>
            </a:r>
            <a:r>
              <a:rPr lang="en-GB" sz="2400" smtClean="0"/>
              <a:t>zaewidencjonowanie (utworzenie wpisu katalogowego)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Zapis do pliku — konieczne jest określenie, co ma być</a:t>
            </a:r>
            <a:r>
              <a:rPr lang="pl-PL" sz="2400" smtClean="0"/>
              <a:t> </a:t>
            </a:r>
            <a:r>
              <a:rPr lang="en-GB" sz="2400" smtClean="0"/>
              <a:t>zapisane i gdzie ma być zapisane (w którym pliku i w</a:t>
            </a:r>
            <a:r>
              <a:rPr lang="pl-PL" sz="2400" smtClean="0"/>
              <a:t> </a:t>
            </a:r>
            <a:r>
              <a:rPr lang="en-GB" sz="2400" smtClean="0"/>
              <a:t>jakim miejscu tego plik, zależnie od sposobu dostępu)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Odczyt z pliku — konieczne jest określenie, co ma być</a:t>
            </a:r>
            <a:r>
              <a:rPr lang="pl-PL" sz="2400" smtClean="0"/>
              <a:t> </a:t>
            </a:r>
            <a:r>
              <a:rPr lang="en-GB" sz="2400" smtClean="0"/>
              <a:t>odczytane (z którego pliku i z jakiego miejsca tego plik,</a:t>
            </a:r>
            <a:r>
              <a:rPr lang="pl-PL" sz="2400" smtClean="0"/>
              <a:t> </a:t>
            </a:r>
            <a:r>
              <a:rPr lang="en-GB" sz="2400" smtClean="0"/>
              <a:t>zależnie od sposobu dostępu) i gdzie mają być</a:t>
            </a:r>
            <a:r>
              <a:rPr lang="pl-PL" sz="2400" smtClean="0"/>
              <a:t> </a:t>
            </a:r>
            <a:r>
              <a:rPr lang="en-GB" sz="2400" smtClean="0"/>
              <a:t>umieszczone odczytane dane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BAF334-8E20-44B0-8421-F9FCC9B73F70}" type="slidenum">
              <a:rPr lang="en-GB" smtClean="0"/>
              <a:pPr eaLnBrk="1" hangingPunct="1"/>
              <a:t>75</a:t>
            </a:fld>
            <a:endParaRPr lang="en-GB" smtClean="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Podstawowe operacje na plikach (2)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Usuwanie informacji z pliku — należy określić jaki</a:t>
            </a:r>
            <a:r>
              <a:rPr lang="pl-PL" sz="2400" smtClean="0"/>
              <a:t> </a:t>
            </a:r>
            <a:r>
              <a:rPr lang="en-GB" sz="2400" smtClean="0"/>
              <a:t>fragment pliku (i którego pliku) ma być usunięty.</a:t>
            </a:r>
            <a:r>
              <a:rPr lang="pl-PL" sz="2400" smtClean="0"/>
              <a:t> </a:t>
            </a:r>
            <a:r>
              <a:rPr lang="en-GB" sz="2400" smtClean="0"/>
              <a:t>Najczęściej możliwe jest tylko skracanie pliku, czyli</a:t>
            </a:r>
            <a:r>
              <a:rPr lang="pl-PL" sz="2400" smtClean="0"/>
              <a:t> </a:t>
            </a:r>
            <a:r>
              <a:rPr lang="en-GB" sz="2400" smtClean="0"/>
              <a:t>usuwanie jego końcowej zawartości lub całej jego</a:t>
            </a:r>
            <a:r>
              <a:rPr lang="pl-PL" sz="2400" smtClean="0"/>
              <a:t> </a:t>
            </a:r>
            <a:r>
              <a:rPr lang="en-GB" sz="2400" smtClean="0"/>
              <a:t>zawartości.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Usuwanie pliku — należy określić plik do usunięcia.</a:t>
            </a:r>
            <a:r>
              <a:rPr lang="pl-PL" sz="2400" smtClean="0"/>
              <a:t> </a:t>
            </a:r>
            <a:r>
              <a:rPr lang="en-GB" sz="2400" smtClean="0"/>
              <a:t>Usuwana jest zawartość oraz wpis ewidencyjny pliku.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Dodatkowe operacje na plikach, wykonywane w celu</a:t>
            </a:r>
            <a:r>
              <a:rPr lang="pl-PL" sz="2400" smtClean="0"/>
              <a:t> </a:t>
            </a:r>
            <a:r>
              <a:rPr lang="en-GB" sz="2400" smtClean="0"/>
              <a:t>uzyskania dostępu do zawartości pliku: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otwieranie,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zamykanie,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przesuwanie wskaźnika bieżącej pozycji.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55ED4C-7D7E-490B-A666-3E87502D4161}" type="slidenum">
              <a:rPr lang="en-GB" smtClean="0"/>
              <a:pPr eaLnBrk="1" hangingPunct="1"/>
              <a:t>76</a:t>
            </a:fld>
            <a:endParaRPr lang="en-GB" smtClean="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Organizacja logiczna systemu plików (1)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Podział na strefy (wolumeny, woluminy, tomy, partycje)</a:t>
            </a:r>
            <a:r>
              <a:rPr lang="pl-PL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strefa obejmuje część dysku, jeden lub kilka dysków,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strefa zawiera pliki i katalogi.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Organizacja katalogów: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katalog jest tablicą kojarzącą nazwy plików z wpisami</a:t>
            </a:r>
            <a:r>
              <a:rPr lang="pl-PL" sz="2000" smtClean="0"/>
              <a:t> </a:t>
            </a:r>
            <a:r>
              <a:rPr lang="en-GB" sz="2000" smtClean="0"/>
              <a:t>katalogowymi, obejmującymi inne atrybuty plików,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katalogi mogą być jedno- lub wielopoziomowe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katalogi wielopoziomowe zorganizowane mogą być w</a:t>
            </a:r>
            <a:r>
              <a:rPr lang="pl-PL" sz="2000" smtClean="0"/>
              <a:t> </a:t>
            </a:r>
            <a:r>
              <a:rPr lang="en-GB" sz="2000" smtClean="0"/>
              <a:t>różne struktury logiczne (drzewo, graf acykliczny,</a:t>
            </a:r>
            <a:r>
              <a:rPr lang="pl-PL" sz="2000" smtClean="0"/>
              <a:t> </a:t>
            </a:r>
            <a:r>
              <a:rPr lang="en-GB" sz="2000" smtClean="0"/>
              <a:t>dowolny graf).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Pliki identyfikowane są przez nazwy, znajdujące się w</a:t>
            </a:r>
            <a:r>
              <a:rPr lang="pl-PL" sz="2400" smtClean="0"/>
              <a:t> </a:t>
            </a:r>
            <a:r>
              <a:rPr lang="en-GB" sz="2400" smtClean="0"/>
              <a:t>katalogach.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2A9FC7-9EA6-43BF-A92C-8846AD7B0B40}" type="slidenum">
              <a:rPr lang="en-GB" smtClean="0"/>
              <a:pPr eaLnBrk="1" hangingPunct="1"/>
              <a:t>77</a:t>
            </a:fld>
            <a:endParaRPr lang="en-GB" smtClean="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Organizacja logiczna systemu plików (2)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124075" y="1989138"/>
            <a:ext cx="15113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katalog</a:t>
            </a:r>
            <a:endParaRPr lang="en-GB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5940425" y="1989138"/>
            <a:ext cx="15128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katalog</a:t>
            </a:r>
            <a:endParaRPr lang="en-GB"/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5651500" y="3213100"/>
            <a:ext cx="71913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7019925" y="3213100"/>
            <a:ext cx="71913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827088" y="2997200"/>
            <a:ext cx="15113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katalog</a:t>
            </a:r>
            <a:endParaRPr lang="en-GB"/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2916238" y="4365625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2" name="Oval 10"/>
          <p:cNvSpPr>
            <a:spLocks noChangeArrowheads="1"/>
          </p:cNvSpPr>
          <p:nvPr/>
        </p:nvSpPr>
        <p:spPr bwMode="auto">
          <a:xfrm>
            <a:off x="1763713" y="4365625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611188" y="4292600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4" name="Oval 12"/>
          <p:cNvSpPr>
            <a:spLocks noChangeArrowheads="1"/>
          </p:cNvSpPr>
          <p:nvPr/>
        </p:nvSpPr>
        <p:spPr bwMode="auto">
          <a:xfrm>
            <a:off x="3348038" y="2924175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cxnSp>
        <p:nvCxnSpPr>
          <p:cNvPr id="79885" name="AutoShape 14"/>
          <p:cNvCxnSpPr>
            <a:cxnSpLocks noChangeShapeType="1"/>
            <a:stCxn id="79876" idx="2"/>
            <a:endCxn id="79880" idx="0"/>
          </p:cNvCxnSpPr>
          <p:nvPr/>
        </p:nvCxnSpPr>
        <p:spPr bwMode="auto">
          <a:xfrm flipH="1">
            <a:off x="1582738" y="2420938"/>
            <a:ext cx="1296987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6" name="AutoShape 15"/>
          <p:cNvCxnSpPr>
            <a:cxnSpLocks noChangeShapeType="1"/>
            <a:stCxn id="79876" idx="2"/>
            <a:endCxn id="79884" idx="0"/>
          </p:cNvCxnSpPr>
          <p:nvPr/>
        </p:nvCxnSpPr>
        <p:spPr bwMode="auto">
          <a:xfrm>
            <a:off x="2879725" y="2420938"/>
            <a:ext cx="828675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7" name="AutoShape 16"/>
          <p:cNvCxnSpPr>
            <a:cxnSpLocks noChangeShapeType="1"/>
            <a:stCxn id="79880" idx="2"/>
            <a:endCxn id="79883" idx="0"/>
          </p:cNvCxnSpPr>
          <p:nvPr/>
        </p:nvCxnSpPr>
        <p:spPr bwMode="auto">
          <a:xfrm flipH="1">
            <a:off x="971550" y="3429000"/>
            <a:ext cx="6111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8" name="AutoShape 17"/>
          <p:cNvCxnSpPr>
            <a:cxnSpLocks noChangeShapeType="1"/>
            <a:stCxn id="79880" idx="2"/>
            <a:endCxn id="79882" idx="0"/>
          </p:cNvCxnSpPr>
          <p:nvPr/>
        </p:nvCxnSpPr>
        <p:spPr bwMode="auto">
          <a:xfrm>
            <a:off x="1582738" y="3429000"/>
            <a:ext cx="541337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8"/>
          <p:cNvCxnSpPr>
            <a:cxnSpLocks noChangeShapeType="1"/>
            <a:stCxn id="79880" idx="2"/>
            <a:endCxn id="79881" idx="0"/>
          </p:cNvCxnSpPr>
          <p:nvPr/>
        </p:nvCxnSpPr>
        <p:spPr bwMode="auto">
          <a:xfrm>
            <a:off x="1582738" y="3429000"/>
            <a:ext cx="1693862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90" name="AutoShape 19"/>
          <p:cNvCxnSpPr>
            <a:cxnSpLocks noChangeShapeType="1"/>
            <a:stCxn id="79877" idx="2"/>
            <a:endCxn id="79878" idx="0"/>
          </p:cNvCxnSpPr>
          <p:nvPr/>
        </p:nvCxnSpPr>
        <p:spPr bwMode="auto">
          <a:xfrm flipH="1">
            <a:off x="6011863" y="2420938"/>
            <a:ext cx="68580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91" name="AutoShape 20"/>
          <p:cNvCxnSpPr>
            <a:cxnSpLocks noChangeShapeType="1"/>
            <a:stCxn id="79877" idx="2"/>
            <a:endCxn id="79879" idx="0"/>
          </p:cNvCxnSpPr>
          <p:nvPr/>
        </p:nvCxnSpPr>
        <p:spPr bwMode="auto">
          <a:xfrm>
            <a:off x="6697663" y="2420938"/>
            <a:ext cx="68262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2" name="AutoShape 21"/>
          <p:cNvSpPr>
            <a:spLocks noChangeArrowheads="1"/>
          </p:cNvSpPr>
          <p:nvPr/>
        </p:nvSpPr>
        <p:spPr bwMode="auto">
          <a:xfrm>
            <a:off x="468313" y="1557338"/>
            <a:ext cx="3887787" cy="37433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79893" name="AutoShape 23"/>
          <p:cNvSpPr>
            <a:spLocks noChangeArrowheads="1"/>
          </p:cNvSpPr>
          <p:nvPr/>
        </p:nvSpPr>
        <p:spPr bwMode="auto">
          <a:xfrm>
            <a:off x="4859338" y="1628775"/>
            <a:ext cx="3887787" cy="37433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79894" name="Text Box 24"/>
          <p:cNvSpPr txBox="1">
            <a:spLocks noChangeArrowheads="1"/>
          </p:cNvSpPr>
          <p:nvPr/>
        </p:nvSpPr>
        <p:spPr bwMode="auto">
          <a:xfrm>
            <a:off x="1042988" y="54451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strefa/partycja/wolumen</a:t>
            </a:r>
          </a:p>
        </p:txBody>
      </p:sp>
      <p:sp>
        <p:nvSpPr>
          <p:cNvPr id="79895" name="Text Box 25"/>
          <p:cNvSpPr txBox="1">
            <a:spLocks noChangeArrowheads="1"/>
          </p:cNvSpPr>
          <p:nvPr/>
        </p:nvSpPr>
        <p:spPr bwMode="auto">
          <a:xfrm>
            <a:off x="5508625" y="54451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strefa/partycja/wolumen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A7AA6F-6668-43DF-BC1F-55529CBCFB4C}" type="slidenum">
              <a:rPr lang="en-GB" smtClean="0"/>
              <a:pPr eaLnBrk="1" hangingPunct="1"/>
              <a:t>78</a:t>
            </a:fld>
            <a:endParaRPr lang="en-GB" smtClean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Operacje na katalogu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Tworzenie katalogu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Usuwanie katalogu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Tworzenie wpisu katalogowego — gdy tworzony jest plik,</a:t>
            </a:r>
            <a:r>
              <a:rPr lang="pl-PL" sz="2800" smtClean="0"/>
              <a:t> </a:t>
            </a:r>
            <a:r>
              <a:rPr lang="en-GB" sz="2800" smtClean="0"/>
              <a:t>jego nazwa alternatywna, podkatalog itp.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Usuwanie wpisu katalogowego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Przemianowanie pliku (zmiana nazwy)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Odnajdowanie wpisu katalogowego</a:t>
            </a:r>
          </a:p>
          <a:p>
            <a:pPr eaLnBrk="1" hangingPunct="1">
              <a:lnSpc>
                <a:spcPct val="90000"/>
              </a:lnSpc>
            </a:pPr>
            <a:r>
              <a:rPr lang="pl-PL" sz="2800" smtClean="0"/>
              <a:t>T</a:t>
            </a:r>
            <a:r>
              <a:rPr lang="en-GB" sz="2800" smtClean="0"/>
              <a:t>worzenie wykazu wpisów katalogowych (listing</a:t>
            </a:r>
            <a:r>
              <a:rPr lang="pl-PL" sz="2800" smtClean="0"/>
              <a:t> </a:t>
            </a:r>
            <a:r>
              <a:rPr lang="en-GB" sz="2800" smtClean="0"/>
              <a:t>zawartości)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07CE61-C3B4-4EE7-BE8B-E0C1591AF386}" type="slidenum">
              <a:rPr lang="en-GB" smtClean="0"/>
              <a:pPr eaLnBrk="1" hangingPunct="1"/>
              <a:t>79</a:t>
            </a:fld>
            <a:endParaRPr lang="en-GB" smtClean="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Organizacja fizyczna systemu plików</a:t>
            </a:r>
            <a:endParaRPr lang="en-GB" sz="3600" b="1" smtClean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24862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Przestrzeń dyskowa na potrzeby systemu plików zorganizowana jest w jednostki</a:t>
            </a:r>
            <a:r>
              <a:rPr lang="pl-PL" sz="2400" smtClean="0"/>
              <a:t> </a:t>
            </a:r>
            <a:r>
              <a:rPr lang="en-GB" sz="2400" smtClean="0"/>
              <a:t>alokacji, zwane krótko blokami. Blok jest wielokrotnością sektora dysku.</a:t>
            </a:r>
            <a:endParaRPr lang="pl-PL" sz="2400" smtClean="0"/>
          </a:p>
          <a:p>
            <a:pPr eaLnBrk="1" hangingPunct="1">
              <a:lnSpc>
                <a:spcPct val="90000"/>
              </a:lnSpc>
            </a:pPr>
            <a:r>
              <a:rPr lang="pl-PL" sz="2400" smtClean="0"/>
              <a:t>Reprezentatywnym przykładem organizacji fizycznej plików może być FAT (ang. file allocation table):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smtClean="0"/>
              <a:t> </a:t>
            </a:r>
            <a:r>
              <a:rPr lang="en-GB" sz="2000" smtClean="0"/>
              <a:t>FAT jest dodatkową strukturą (tablicą) umieszczoną w</a:t>
            </a:r>
            <a:r>
              <a:rPr lang="pl-PL" sz="2000" smtClean="0"/>
              <a:t> </a:t>
            </a:r>
            <a:r>
              <a:rPr lang="en-GB" sz="2000" smtClean="0"/>
              <a:t>odpowiednim obszarze na dysku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Każdy element tablicy FAT odpowiada dokładnie jednej</a:t>
            </a:r>
            <a:r>
              <a:rPr lang="pl-PL" sz="2000" smtClean="0"/>
              <a:t> </a:t>
            </a:r>
            <a:r>
              <a:rPr lang="en-GB" sz="2000" smtClean="0"/>
              <a:t>jednostce alokacji (blokowi) z przestrzeni bloków</a:t>
            </a:r>
            <a:r>
              <a:rPr lang="pl-PL" sz="2000" smtClean="0"/>
              <a:t> </a:t>
            </a:r>
            <a:r>
              <a:rPr lang="en-GB" sz="2000" smtClean="0"/>
              <a:t>plikowych i indeksowany jest numerem bloku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Element tablicy FAT zawiera indeks następnego bloku</a:t>
            </a:r>
            <a:r>
              <a:rPr lang="pl-PL" sz="2000" smtClean="0"/>
              <a:t> </a:t>
            </a:r>
            <a:r>
              <a:rPr lang="en-GB" sz="2000" smtClean="0"/>
              <a:t>przydzielonego danemu plikowi lub pewną wartość</a:t>
            </a:r>
            <a:r>
              <a:rPr lang="pl-PL" sz="2000" smtClean="0"/>
              <a:t> </a:t>
            </a:r>
            <a:r>
              <a:rPr lang="en-GB" sz="2000" smtClean="0"/>
              <a:t>specjalną oznaczającą wolną pozycję lub ostatnią</a:t>
            </a:r>
            <a:r>
              <a:rPr lang="pl-PL" sz="2000" smtClean="0"/>
              <a:t> </a:t>
            </a:r>
            <a:r>
              <a:rPr lang="en-GB" sz="2000" smtClean="0"/>
              <a:t>pozycję danego pliku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300112-8094-4EE7-A419-E98808326713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Zadania SO</a:t>
            </a:r>
            <a:endParaRPr lang="en-GB" b="1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628775"/>
            <a:ext cx="72739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Definicja interfejsu użytkownika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Udostępnianie systemu plików</a:t>
            </a:r>
            <a:endParaRPr lang="pl-PL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Udostępnianie środowiska do wykonywania</a:t>
            </a:r>
            <a:r>
              <a:rPr lang="pl-PL" sz="2800" smtClean="0"/>
              <a:t> </a:t>
            </a:r>
            <a:r>
              <a:rPr lang="en-GB" sz="2800" smtClean="0"/>
              <a:t>programów użytkownika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mechanizm ładowania i uruchamiania programów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mechanizmy synchronizacji i komunikacji</a:t>
            </a:r>
            <a:r>
              <a:rPr lang="pl-PL" sz="2400" smtClean="0"/>
              <a:t> </a:t>
            </a:r>
            <a:r>
              <a:rPr lang="en-GB" sz="2400" smtClean="0"/>
              <a:t>procesów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Sterowanie urządzeniami wejścia-wyjścia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Obsługa podstawowej klasy błędów</a:t>
            </a:r>
          </a:p>
        </p:txBody>
      </p:sp>
      <p:sp>
        <p:nvSpPr>
          <p:cNvPr id="9221" name="AutoShape 4"/>
          <p:cNvSpPr>
            <a:spLocks/>
          </p:cNvSpPr>
          <p:nvPr/>
        </p:nvSpPr>
        <p:spPr bwMode="auto">
          <a:xfrm>
            <a:off x="7092950" y="2205038"/>
            <a:ext cx="792163" cy="3887787"/>
          </a:xfrm>
          <a:prstGeom prst="rightBrace">
            <a:avLst>
              <a:gd name="adj1" fmla="val 4089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 rot="10800000">
            <a:off x="7886700" y="2679700"/>
            <a:ext cx="488950" cy="298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2000"/>
              <a:t>Zarządzanie zasobami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79FB3E-715D-4D8C-BF90-534D2136CBD1}" type="slidenum">
              <a:rPr lang="en-GB" smtClean="0"/>
              <a:pPr eaLnBrk="1" hangingPunct="1"/>
              <a:t>80</a:t>
            </a:fld>
            <a:endParaRPr lang="en-GB" smtClean="0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Struktura tablicy alokacji plików</a:t>
            </a:r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250825" y="2276475"/>
            <a:ext cx="4248150" cy="4032250"/>
          </a:xfrm>
          <a:prstGeom prst="can">
            <a:avLst>
              <a:gd name="adj" fmla="val 1897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466725" y="335438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</a:t>
            </a:r>
            <a:endParaRPr lang="en-GB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1042988" y="335438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1619250" y="335438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2195513" y="3354388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4</a:t>
            </a:r>
            <a:endParaRPr lang="en-GB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2771775" y="33543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3346450" y="33543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3922713" y="3354388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7</a:t>
            </a:r>
            <a:endParaRPr lang="en-GB"/>
          </a:p>
        </p:txBody>
      </p:sp>
      <p:sp>
        <p:nvSpPr>
          <p:cNvPr id="82956" name="Rectangle 21"/>
          <p:cNvSpPr>
            <a:spLocks noChangeArrowheads="1"/>
          </p:cNvSpPr>
          <p:nvPr/>
        </p:nvSpPr>
        <p:spPr bwMode="auto">
          <a:xfrm>
            <a:off x="466725" y="3930650"/>
            <a:ext cx="3603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2957" name="Rectangle 22"/>
          <p:cNvSpPr>
            <a:spLocks noChangeArrowheads="1"/>
          </p:cNvSpPr>
          <p:nvPr/>
        </p:nvSpPr>
        <p:spPr bwMode="auto">
          <a:xfrm>
            <a:off x="1042988" y="39306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8" name="Rectangle 23"/>
          <p:cNvSpPr>
            <a:spLocks noChangeArrowheads="1"/>
          </p:cNvSpPr>
          <p:nvPr/>
        </p:nvSpPr>
        <p:spPr bwMode="auto">
          <a:xfrm>
            <a:off x="1619250" y="393065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9" name="Rectangle 24"/>
          <p:cNvSpPr>
            <a:spLocks noChangeArrowheads="1"/>
          </p:cNvSpPr>
          <p:nvPr/>
        </p:nvSpPr>
        <p:spPr bwMode="auto">
          <a:xfrm>
            <a:off x="2195513" y="39306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0" name="Rectangle 25"/>
          <p:cNvSpPr>
            <a:spLocks noChangeArrowheads="1"/>
          </p:cNvSpPr>
          <p:nvPr/>
        </p:nvSpPr>
        <p:spPr bwMode="auto">
          <a:xfrm>
            <a:off x="2771775" y="39306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1" name="Rectangle 26"/>
          <p:cNvSpPr>
            <a:spLocks noChangeArrowheads="1"/>
          </p:cNvSpPr>
          <p:nvPr/>
        </p:nvSpPr>
        <p:spPr bwMode="auto">
          <a:xfrm>
            <a:off x="3346450" y="393065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2" name="Rectangle 27"/>
          <p:cNvSpPr>
            <a:spLocks noChangeArrowheads="1"/>
          </p:cNvSpPr>
          <p:nvPr/>
        </p:nvSpPr>
        <p:spPr bwMode="auto">
          <a:xfrm>
            <a:off x="3922713" y="393065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14</a:t>
            </a:r>
            <a:endParaRPr lang="en-GB"/>
          </a:p>
        </p:txBody>
      </p:sp>
      <p:sp>
        <p:nvSpPr>
          <p:cNvPr id="82963" name="Rectangle 29"/>
          <p:cNvSpPr>
            <a:spLocks noChangeArrowheads="1"/>
          </p:cNvSpPr>
          <p:nvPr/>
        </p:nvSpPr>
        <p:spPr bwMode="auto">
          <a:xfrm>
            <a:off x="46672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15</a:t>
            </a:r>
            <a:endParaRPr lang="en-GB"/>
          </a:p>
        </p:txBody>
      </p:sp>
      <p:sp>
        <p:nvSpPr>
          <p:cNvPr id="82964" name="Rectangle 30"/>
          <p:cNvSpPr>
            <a:spLocks noChangeArrowheads="1"/>
          </p:cNvSpPr>
          <p:nvPr/>
        </p:nvSpPr>
        <p:spPr bwMode="auto">
          <a:xfrm>
            <a:off x="1042988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5" name="Rectangle 31"/>
          <p:cNvSpPr>
            <a:spLocks noChangeArrowheads="1"/>
          </p:cNvSpPr>
          <p:nvPr/>
        </p:nvSpPr>
        <p:spPr bwMode="auto">
          <a:xfrm>
            <a:off x="1619250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6" name="Rectangle 32"/>
          <p:cNvSpPr>
            <a:spLocks noChangeArrowheads="1"/>
          </p:cNvSpPr>
          <p:nvPr/>
        </p:nvSpPr>
        <p:spPr bwMode="auto">
          <a:xfrm>
            <a:off x="219551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18</a:t>
            </a:r>
            <a:endParaRPr lang="en-GB"/>
          </a:p>
        </p:txBody>
      </p:sp>
      <p:sp>
        <p:nvSpPr>
          <p:cNvPr id="82967" name="Rectangle 33"/>
          <p:cNvSpPr>
            <a:spLocks noChangeArrowheads="1"/>
          </p:cNvSpPr>
          <p:nvPr/>
        </p:nvSpPr>
        <p:spPr bwMode="auto">
          <a:xfrm>
            <a:off x="277177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8" name="Rectangle 34"/>
          <p:cNvSpPr>
            <a:spLocks noChangeArrowheads="1"/>
          </p:cNvSpPr>
          <p:nvPr/>
        </p:nvSpPr>
        <p:spPr bwMode="auto">
          <a:xfrm>
            <a:off x="3346450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9" name="Rectangle 35"/>
          <p:cNvSpPr>
            <a:spLocks noChangeArrowheads="1"/>
          </p:cNvSpPr>
          <p:nvPr/>
        </p:nvSpPr>
        <p:spPr bwMode="auto">
          <a:xfrm>
            <a:off x="392271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21</a:t>
            </a:r>
            <a:endParaRPr lang="en-GB"/>
          </a:p>
        </p:txBody>
      </p:sp>
      <p:sp>
        <p:nvSpPr>
          <p:cNvPr id="82970" name="Rectangle 37"/>
          <p:cNvSpPr>
            <a:spLocks noChangeArrowheads="1"/>
          </p:cNvSpPr>
          <p:nvPr/>
        </p:nvSpPr>
        <p:spPr bwMode="auto">
          <a:xfrm>
            <a:off x="466725" y="5011738"/>
            <a:ext cx="360363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22</a:t>
            </a:r>
            <a:endParaRPr lang="en-GB"/>
          </a:p>
        </p:txBody>
      </p:sp>
      <p:sp>
        <p:nvSpPr>
          <p:cNvPr id="82971" name="Rectangle 38"/>
          <p:cNvSpPr>
            <a:spLocks noChangeArrowheads="1"/>
          </p:cNvSpPr>
          <p:nvPr/>
        </p:nvSpPr>
        <p:spPr bwMode="auto">
          <a:xfrm>
            <a:off x="1042988" y="5011738"/>
            <a:ext cx="360362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2" name="Rectangle 39"/>
          <p:cNvSpPr>
            <a:spLocks noChangeArrowheads="1"/>
          </p:cNvSpPr>
          <p:nvPr/>
        </p:nvSpPr>
        <p:spPr bwMode="auto">
          <a:xfrm>
            <a:off x="1619250" y="50117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3" name="Rectangle 40"/>
          <p:cNvSpPr>
            <a:spLocks noChangeArrowheads="1"/>
          </p:cNvSpPr>
          <p:nvPr/>
        </p:nvSpPr>
        <p:spPr bwMode="auto">
          <a:xfrm>
            <a:off x="2195513" y="50117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4" name="Rectangle 41"/>
          <p:cNvSpPr>
            <a:spLocks noChangeArrowheads="1"/>
          </p:cNvSpPr>
          <p:nvPr/>
        </p:nvSpPr>
        <p:spPr bwMode="auto">
          <a:xfrm>
            <a:off x="2771775" y="50117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5" name="Rectangle 42"/>
          <p:cNvSpPr>
            <a:spLocks noChangeArrowheads="1"/>
          </p:cNvSpPr>
          <p:nvPr/>
        </p:nvSpPr>
        <p:spPr bwMode="auto">
          <a:xfrm>
            <a:off x="3346450" y="501173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6" name="Rectangle 43"/>
          <p:cNvSpPr>
            <a:spLocks noChangeArrowheads="1"/>
          </p:cNvSpPr>
          <p:nvPr/>
        </p:nvSpPr>
        <p:spPr bwMode="auto">
          <a:xfrm>
            <a:off x="3922713" y="501173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2977" name="Rectangle 45"/>
          <p:cNvSpPr>
            <a:spLocks noChangeArrowheads="1"/>
          </p:cNvSpPr>
          <p:nvPr/>
        </p:nvSpPr>
        <p:spPr bwMode="auto">
          <a:xfrm>
            <a:off x="466725" y="55880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29</a:t>
            </a:r>
            <a:endParaRPr lang="en-GB"/>
          </a:p>
        </p:txBody>
      </p:sp>
      <p:sp>
        <p:nvSpPr>
          <p:cNvPr id="82978" name="Rectangle 46"/>
          <p:cNvSpPr>
            <a:spLocks noChangeArrowheads="1"/>
          </p:cNvSpPr>
          <p:nvPr/>
        </p:nvSpPr>
        <p:spPr bwMode="auto">
          <a:xfrm>
            <a:off x="1042988" y="55880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9" name="Rectangle 47"/>
          <p:cNvSpPr>
            <a:spLocks noChangeArrowheads="1"/>
          </p:cNvSpPr>
          <p:nvPr/>
        </p:nvSpPr>
        <p:spPr bwMode="auto">
          <a:xfrm>
            <a:off x="1619250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0" name="Rectangle 48"/>
          <p:cNvSpPr>
            <a:spLocks noChangeArrowheads="1"/>
          </p:cNvSpPr>
          <p:nvPr/>
        </p:nvSpPr>
        <p:spPr bwMode="auto">
          <a:xfrm>
            <a:off x="2195513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1" name="Rectangle 49"/>
          <p:cNvSpPr>
            <a:spLocks noChangeArrowheads="1"/>
          </p:cNvSpPr>
          <p:nvPr/>
        </p:nvSpPr>
        <p:spPr bwMode="auto">
          <a:xfrm>
            <a:off x="2771775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2" name="Rectangle 50"/>
          <p:cNvSpPr>
            <a:spLocks noChangeArrowheads="1"/>
          </p:cNvSpPr>
          <p:nvPr/>
        </p:nvSpPr>
        <p:spPr bwMode="auto">
          <a:xfrm>
            <a:off x="3346450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3" name="Rectangle 51"/>
          <p:cNvSpPr>
            <a:spLocks noChangeArrowheads="1"/>
          </p:cNvSpPr>
          <p:nvPr/>
        </p:nvSpPr>
        <p:spPr bwMode="auto">
          <a:xfrm>
            <a:off x="3922713" y="55880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35</a:t>
            </a:r>
            <a:endParaRPr lang="en-GB"/>
          </a:p>
        </p:txBody>
      </p:sp>
      <p:cxnSp>
        <p:nvCxnSpPr>
          <p:cNvPr id="82984" name="AutoShape 53"/>
          <p:cNvCxnSpPr>
            <a:cxnSpLocks noChangeShapeType="1"/>
            <a:stCxn id="82949" idx="0"/>
            <a:endCxn id="82951" idx="0"/>
          </p:cNvCxnSpPr>
          <p:nvPr/>
        </p:nvCxnSpPr>
        <p:spPr bwMode="auto">
          <a:xfrm rot="5400000" flipV="1">
            <a:off x="1223169" y="2778919"/>
            <a:ext cx="1587" cy="11525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5" name="AutoShape 54"/>
          <p:cNvCxnSpPr>
            <a:cxnSpLocks noChangeShapeType="1"/>
            <a:stCxn id="82951" idx="3"/>
            <a:endCxn id="82976" idx="0"/>
          </p:cNvCxnSpPr>
          <p:nvPr/>
        </p:nvCxnSpPr>
        <p:spPr bwMode="auto">
          <a:xfrm>
            <a:off x="1979613" y="3535363"/>
            <a:ext cx="21240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6" name="AutoShape 55"/>
          <p:cNvCxnSpPr>
            <a:cxnSpLocks noChangeShapeType="1"/>
            <a:stCxn id="82976" idx="2"/>
            <a:endCxn id="82975" idx="2"/>
          </p:cNvCxnSpPr>
          <p:nvPr/>
        </p:nvCxnSpPr>
        <p:spPr bwMode="auto">
          <a:xfrm rot="5400000">
            <a:off x="3814763" y="5084762"/>
            <a:ext cx="1588" cy="576263"/>
          </a:xfrm>
          <a:prstGeom prst="curvedConnector3">
            <a:avLst>
              <a:gd name="adj1" fmla="val 14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7" name="AutoShape 56"/>
          <p:cNvCxnSpPr>
            <a:cxnSpLocks noChangeShapeType="1"/>
            <a:stCxn id="82975" idx="1"/>
            <a:endCxn id="82956" idx="3"/>
          </p:cNvCxnSpPr>
          <p:nvPr/>
        </p:nvCxnSpPr>
        <p:spPr bwMode="auto">
          <a:xfrm flipH="1" flipV="1">
            <a:off x="827088" y="4111625"/>
            <a:ext cx="2519362" cy="1081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8" name="AutoShape 57"/>
          <p:cNvCxnSpPr>
            <a:cxnSpLocks noChangeShapeType="1"/>
            <a:stCxn id="82977" idx="0"/>
            <a:endCxn id="82952" idx="1"/>
          </p:cNvCxnSpPr>
          <p:nvPr/>
        </p:nvCxnSpPr>
        <p:spPr bwMode="auto">
          <a:xfrm rot="-5400000">
            <a:off x="395288" y="3787775"/>
            <a:ext cx="2052637" cy="15478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9" name="AutoShape 58"/>
          <p:cNvCxnSpPr>
            <a:cxnSpLocks noChangeShapeType="1"/>
            <a:stCxn id="82955" idx="3"/>
            <a:endCxn id="82983" idx="3"/>
          </p:cNvCxnSpPr>
          <p:nvPr/>
        </p:nvCxnSpPr>
        <p:spPr bwMode="auto">
          <a:xfrm>
            <a:off x="4283075" y="3535363"/>
            <a:ext cx="1588" cy="2233612"/>
          </a:xfrm>
          <a:prstGeom prst="curvedConnector3">
            <a:avLst>
              <a:gd name="adj1" fmla="val 14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90" name="Rectangle 59"/>
          <p:cNvSpPr>
            <a:spLocks noChangeArrowheads="1"/>
          </p:cNvSpPr>
          <p:nvPr/>
        </p:nvSpPr>
        <p:spPr bwMode="auto">
          <a:xfrm>
            <a:off x="5724525" y="22034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</a:t>
            </a:r>
            <a:endParaRPr lang="en-GB"/>
          </a:p>
        </p:txBody>
      </p:sp>
      <p:sp>
        <p:nvSpPr>
          <p:cNvPr id="82991" name="Rectangle 60"/>
          <p:cNvSpPr>
            <a:spLocks noChangeArrowheads="1"/>
          </p:cNvSpPr>
          <p:nvPr/>
        </p:nvSpPr>
        <p:spPr bwMode="auto">
          <a:xfrm>
            <a:off x="5724525" y="256222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92" name="Rectangle 61"/>
          <p:cNvSpPr>
            <a:spLocks noChangeArrowheads="1"/>
          </p:cNvSpPr>
          <p:nvPr/>
        </p:nvSpPr>
        <p:spPr bwMode="auto">
          <a:xfrm>
            <a:off x="5724525" y="29225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2993" name="Rectangle 62"/>
          <p:cNvSpPr>
            <a:spLocks noChangeArrowheads="1"/>
          </p:cNvSpPr>
          <p:nvPr/>
        </p:nvSpPr>
        <p:spPr bwMode="auto">
          <a:xfrm>
            <a:off x="5724525" y="32829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#</a:t>
            </a:r>
            <a:endParaRPr lang="en-GB"/>
          </a:p>
        </p:txBody>
      </p:sp>
      <p:sp>
        <p:nvSpPr>
          <p:cNvPr id="82994" name="Rectangle 63"/>
          <p:cNvSpPr>
            <a:spLocks noChangeArrowheads="1"/>
          </p:cNvSpPr>
          <p:nvPr/>
        </p:nvSpPr>
        <p:spPr bwMode="auto">
          <a:xfrm>
            <a:off x="5724525" y="36433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95" name="Rectangle 64"/>
          <p:cNvSpPr>
            <a:spLocks noChangeArrowheads="1"/>
          </p:cNvSpPr>
          <p:nvPr/>
        </p:nvSpPr>
        <p:spPr bwMode="auto">
          <a:xfrm>
            <a:off x="5724525" y="400367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96" name="Rectangle 65"/>
          <p:cNvSpPr>
            <a:spLocks noChangeArrowheads="1"/>
          </p:cNvSpPr>
          <p:nvPr/>
        </p:nvSpPr>
        <p:spPr bwMode="auto">
          <a:xfrm>
            <a:off x="5724525" y="43624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35</a:t>
            </a:r>
            <a:endParaRPr lang="en-GB"/>
          </a:p>
        </p:txBody>
      </p:sp>
      <p:sp>
        <p:nvSpPr>
          <p:cNvPr id="82997" name="Rectangle 66"/>
          <p:cNvSpPr>
            <a:spLocks noChangeArrowheads="1"/>
          </p:cNvSpPr>
          <p:nvPr/>
        </p:nvSpPr>
        <p:spPr bwMode="auto">
          <a:xfrm>
            <a:off x="5724525" y="47228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#</a:t>
            </a:r>
            <a:endParaRPr lang="en-GB"/>
          </a:p>
        </p:txBody>
      </p:sp>
      <p:sp>
        <p:nvSpPr>
          <p:cNvPr id="82998" name="Rectangle 68"/>
          <p:cNvSpPr>
            <a:spLocks noChangeArrowheads="1"/>
          </p:cNvSpPr>
          <p:nvPr/>
        </p:nvSpPr>
        <p:spPr bwMode="auto">
          <a:xfrm>
            <a:off x="5724525" y="55895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2999" name="Rectangle 69"/>
          <p:cNvSpPr>
            <a:spLocks noChangeArrowheads="1"/>
          </p:cNvSpPr>
          <p:nvPr/>
        </p:nvSpPr>
        <p:spPr bwMode="auto">
          <a:xfrm>
            <a:off x="5724525" y="594836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27</a:t>
            </a:r>
            <a:endParaRPr lang="en-GB"/>
          </a:p>
        </p:txBody>
      </p:sp>
      <p:sp>
        <p:nvSpPr>
          <p:cNvPr id="83000" name="Rectangle 83"/>
          <p:cNvSpPr>
            <a:spLocks noChangeArrowheads="1"/>
          </p:cNvSpPr>
          <p:nvPr/>
        </p:nvSpPr>
        <p:spPr bwMode="auto">
          <a:xfrm>
            <a:off x="5364163" y="2205038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</a:t>
            </a:r>
            <a:endParaRPr lang="en-GB"/>
          </a:p>
        </p:txBody>
      </p:sp>
      <p:sp>
        <p:nvSpPr>
          <p:cNvPr id="83001" name="Rectangle 84"/>
          <p:cNvSpPr>
            <a:spLocks noChangeArrowheads="1"/>
          </p:cNvSpPr>
          <p:nvPr/>
        </p:nvSpPr>
        <p:spPr bwMode="auto">
          <a:xfrm>
            <a:off x="5364163" y="2563813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</a:t>
            </a:r>
            <a:endParaRPr lang="en-GB"/>
          </a:p>
        </p:txBody>
      </p:sp>
      <p:sp>
        <p:nvSpPr>
          <p:cNvPr id="83002" name="Rectangle 85"/>
          <p:cNvSpPr>
            <a:spLocks noChangeArrowheads="1"/>
          </p:cNvSpPr>
          <p:nvPr/>
        </p:nvSpPr>
        <p:spPr bwMode="auto">
          <a:xfrm>
            <a:off x="5364163" y="2924175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</a:t>
            </a:r>
            <a:endParaRPr lang="en-GB"/>
          </a:p>
        </p:txBody>
      </p:sp>
      <p:sp>
        <p:nvSpPr>
          <p:cNvPr id="83003" name="Rectangle 86"/>
          <p:cNvSpPr>
            <a:spLocks noChangeArrowheads="1"/>
          </p:cNvSpPr>
          <p:nvPr/>
        </p:nvSpPr>
        <p:spPr bwMode="auto">
          <a:xfrm>
            <a:off x="5364163" y="3284538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4</a:t>
            </a:r>
            <a:endParaRPr lang="en-GB"/>
          </a:p>
        </p:txBody>
      </p:sp>
      <p:sp>
        <p:nvSpPr>
          <p:cNvPr id="83004" name="Rectangle 87"/>
          <p:cNvSpPr>
            <a:spLocks noChangeArrowheads="1"/>
          </p:cNvSpPr>
          <p:nvPr/>
        </p:nvSpPr>
        <p:spPr bwMode="auto">
          <a:xfrm>
            <a:off x="5364163" y="3644900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</a:t>
            </a:r>
            <a:endParaRPr lang="en-GB"/>
          </a:p>
        </p:txBody>
      </p:sp>
      <p:sp>
        <p:nvSpPr>
          <p:cNvPr id="83005" name="Rectangle 88"/>
          <p:cNvSpPr>
            <a:spLocks noChangeArrowheads="1"/>
          </p:cNvSpPr>
          <p:nvPr/>
        </p:nvSpPr>
        <p:spPr bwMode="auto">
          <a:xfrm>
            <a:off x="5364163" y="4005263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6</a:t>
            </a:r>
            <a:endParaRPr lang="en-GB"/>
          </a:p>
        </p:txBody>
      </p:sp>
      <p:sp>
        <p:nvSpPr>
          <p:cNvPr id="83006" name="Rectangle 89"/>
          <p:cNvSpPr>
            <a:spLocks noChangeArrowheads="1"/>
          </p:cNvSpPr>
          <p:nvPr/>
        </p:nvSpPr>
        <p:spPr bwMode="auto">
          <a:xfrm>
            <a:off x="5364163" y="4364038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7</a:t>
            </a:r>
            <a:endParaRPr lang="en-GB"/>
          </a:p>
        </p:txBody>
      </p:sp>
      <p:sp>
        <p:nvSpPr>
          <p:cNvPr id="83007" name="Rectangle 90"/>
          <p:cNvSpPr>
            <a:spLocks noChangeArrowheads="1"/>
          </p:cNvSpPr>
          <p:nvPr/>
        </p:nvSpPr>
        <p:spPr bwMode="auto">
          <a:xfrm>
            <a:off x="5364163" y="4724400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3008" name="Rectangle 92"/>
          <p:cNvSpPr>
            <a:spLocks noChangeArrowheads="1"/>
          </p:cNvSpPr>
          <p:nvPr/>
        </p:nvSpPr>
        <p:spPr bwMode="auto">
          <a:xfrm>
            <a:off x="5364163" y="5591175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27</a:t>
            </a:r>
            <a:endParaRPr lang="en-GB"/>
          </a:p>
        </p:txBody>
      </p:sp>
      <p:sp>
        <p:nvSpPr>
          <p:cNvPr id="83009" name="Rectangle 93"/>
          <p:cNvSpPr>
            <a:spLocks noChangeArrowheads="1"/>
          </p:cNvSpPr>
          <p:nvPr/>
        </p:nvSpPr>
        <p:spPr bwMode="auto">
          <a:xfrm>
            <a:off x="5364163" y="5949950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3010" name="Text Box 95"/>
          <p:cNvSpPr txBox="1">
            <a:spLocks noChangeArrowheads="1"/>
          </p:cNvSpPr>
          <p:nvPr/>
        </p:nvSpPr>
        <p:spPr bwMode="auto">
          <a:xfrm>
            <a:off x="5508625" y="51577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…</a:t>
            </a:r>
            <a:endParaRPr lang="en-GB"/>
          </a:p>
        </p:txBody>
      </p:sp>
      <p:sp>
        <p:nvSpPr>
          <p:cNvPr id="83011" name="Rectangle 96"/>
          <p:cNvSpPr>
            <a:spLocks noChangeArrowheads="1"/>
          </p:cNvSpPr>
          <p:nvPr/>
        </p:nvSpPr>
        <p:spPr bwMode="auto">
          <a:xfrm>
            <a:off x="6443663" y="2781300"/>
            <a:ext cx="2160587" cy="6477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/>
              <a:t>blok początkowy: 1</a:t>
            </a:r>
          </a:p>
          <a:p>
            <a:r>
              <a:rPr lang="en-GB"/>
              <a:t>blok końcowy: 8</a:t>
            </a:r>
          </a:p>
        </p:txBody>
      </p:sp>
      <p:sp>
        <p:nvSpPr>
          <p:cNvPr id="83012" name="Rectangle 97"/>
          <p:cNvSpPr>
            <a:spLocks noChangeArrowheads="1"/>
          </p:cNvSpPr>
          <p:nvPr/>
        </p:nvSpPr>
        <p:spPr bwMode="auto">
          <a:xfrm>
            <a:off x="6443663" y="3573463"/>
            <a:ext cx="2160587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/>
              <a:t>blok początkowy: 22</a:t>
            </a:r>
          </a:p>
          <a:p>
            <a:r>
              <a:rPr lang="en-GB"/>
              <a:t>blok końcowy: 14</a:t>
            </a:r>
          </a:p>
        </p:txBody>
      </p:sp>
      <p:sp>
        <p:nvSpPr>
          <p:cNvPr id="83013" name="Rectangle 98"/>
          <p:cNvSpPr>
            <a:spLocks noChangeArrowheads="1"/>
          </p:cNvSpPr>
          <p:nvPr/>
        </p:nvSpPr>
        <p:spPr bwMode="auto">
          <a:xfrm>
            <a:off x="6443663" y="4365625"/>
            <a:ext cx="2160587" cy="6477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/>
              <a:t>blok początkowy: 7</a:t>
            </a:r>
            <a:endParaRPr lang="pl-PL"/>
          </a:p>
          <a:p>
            <a:r>
              <a:rPr lang="en-GB"/>
              <a:t>blok końcowy: 4</a:t>
            </a:r>
          </a:p>
        </p:txBody>
      </p:sp>
      <p:sp>
        <p:nvSpPr>
          <p:cNvPr id="83014" name="Text Box 99"/>
          <p:cNvSpPr txBox="1">
            <a:spLocks noChangeArrowheads="1"/>
          </p:cNvSpPr>
          <p:nvPr/>
        </p:nvSpPr>
        <p:spPr bwMode="auto">
          <a:xfrm>
            <a:off x="6443663" y="22050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Katalog:</a:t>
            </a:r>
          </a:p>
        </p:txBody>
      </p:sp>
      <p:cxnSp>
        <p:nvCxnSpPr>
          <p:cNvPr id="83015" name="AutoShape 100"/>
          <p:cNvCxnSpPr>
            <a:cxnSpLocks noChangeShapeType="1"/>
            <a:stCxn id="82983" idx="2"/>
            <a:endCxn id="82978" idx="2"/>
          </p:cNvCxnSpPr>
          <p:nvPr/>
        </p:nvCxnSpPr>
        <p:spPr bwMode="auto">
          <a:xfrm rot="5400000">
            <a:off x="2663032" y="4509294"/>
            <a:ext cx="1587" cy="2879725"/>
          </a:xfrm>
          <a:prstGeom prst="curvedConnector3">
            <a:avLst>
              <a:gd name="adj1" fmla="val 14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6" name="AutoShape 101"/>
          <p:cNvCxnSpPr>
            <a:cxnSpLocks noChangeShapeType="1"/>
            <a:stCxn id="82978" idx="1"/>
            <a:endCxn id="82977" idx="3"/>
          </p:cNvCxnSpPr>
          <p:nvPr/>
        </p:nvCxnSpPr>
        <p:spPr bwMode="auto">
          <a:xfrm flipH="1">
            <a:off x="827088" y="5768975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7" name="AutoShape 102"/>
          <p:cNvCxnSpPr>
            <a:cxnSpLocks noChangeShapeType="1"/>
            <a:stCxn id="82970" idx="3"/>
            <a:endCxn id="82971" idx="1"/>
          </p:cNvCxnSpPr>
          <p:nvPr/>
        </p:nvCxnSpPr>
        <p:spPr bwMode="auto">
          <a:xfrm>
            <a:off x="827088" y="5192713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8" name="AutoShape 103"/>
          <p:cNvCxnSpPr>
            <a:cxnSpLocks noChangeShapeType="1"/>
            <a:stCxn id="82971" idx="0"/>
            <a:endCxn id="82958" idx="1"/>
          </p:cNvCxnSpPr>
          <p:nvPr/>
        </p:nvCxnSpPr>
        <p:spPr bwMode="auto">
          <a:xfrm flipV="1">
            <a:off x="1223963" y="4111625"/>
            <a:ext cx="395287" cy="900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9" name="AutoShape 104"/>
          <p:cNvCxnSpPr>
            <a:cxnSpLocks noChangeShapeType="1"/>
            <a:stCxn id="82958" idx="0"/>
            <a:endCxn id="82961" idx="0"/>
          </p:cNvCxnSpPr>
          <p:nvPr/>
        </p:nvCxnSpPr>
        <p:spPr bwMode="auto">
          <a:xfrm rot="5400000" flipV="1">
            <a:off x="2663031" y="3067844"/>
            <a:ext cx="1588" cy="1727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20" name="AutoShape 105"/>
          <p:cNvCxnSpPr>
            <a:cxnSpLocks noChangeShapeType="1"/>
            <a:stCxn id="82961" idx="3"/>
            <a:endCxn id="82962" idx="1"/>
          </p:cNvCxnSpPr>
          <p:nvPr/>
        </p:nvCxnSpPr>
        <p:spPr bwMode="auto">
          <a:xfrm>
            <a:off x="3706813" y="4111625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3BECE6-25BA-41A6-BA98-A52FDC8006C4}" type="slidenum">
              <a:rPr lang="en-GB" smtClean="0"/>
              <a:pPr eaLnBrk="1" hangingPunct="1"/>
              <a:t>81</a:t>
            </a:fld>
            <a:endParaRPr lang="en-GB" smtClean="0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Zarządzanie wolną przestrzenią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Wektor bitowy — każdy bit odpowiada jednemu blokowi,</a:t>
            </a:r>
            <a:r>
              <a:rPr lang="pl-PL" sz="2800" smtClean="0"/>
              <a:t> </a:t>
            </a:r>
            <a:r>
              <a:rPr lang="en-GB" sz="2800" smtClean="0"/>
              <a:t>wartość 1 oznacza wolny blok.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Lista powiązana — każdy wolny blok zawiera indeks</a:t>
            </a:r>
            <a:r>
              <a:rPr lang="pl-PL" sz="2800" smtClean="0"/>
              <a:t> </a:t>
            </a:r>
            <a:r>
              <a:rPr lang="en-GB" sz="2800" smtClean="0"/>
              <a:t>następnego wolnego bloku.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Grupowanie — niektóre wolne bloki zapełnione są w</a:t>
            </a:r>
            <a:r>
              <a:rPr lang="pl-PL" sz="2800" smtClean="0"/>
              <a:t> </a:t>
            </a:r>
            <a:r>
              <a:rPr lang="en-GB" sz="2800" smtClean="0"/>
              <a:t>całości indeksami innych wolnych bloków, ostatni indeks</a:t>
            </a:r>
            <a:r>
              <a:rPr lang="pl-PL" sz="2800" smtClean="0"/>
              <a:t> </a:t>
            </a:r>
            <a:r>
              <a:rPr lang="en-GB" sz="2800" smtClean="0"/>
              <a:t>wskazuje na kolejny blok zapełniony w całości</a:t>
            </a:r>
            <a:r>
              <a:rPr lang="pl-PL" sz="2800" smtClean="0"/>
              <a:t> </a:t>
            </a:r>
            <a:r>
              <a:rPr lang="en-GB" sz="2800" smtClean="0"/>
              <a:t>indeksami.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Zliczanie — wykaz wolnych bloków obejmuje indeks</a:t>
            </a:r>
            <a:r>
              <a:rPr lang="pl-PL" sz="2800" smtClean="0"/>
              <a:t> </a:t>
            </a:r>
            <a:r>
              <a:rPr lang="en-GB" sz="2800" smtClean="0"/>
              <a:t>pierwszego wolnego bloku oraz liczbę wolnych bloków</a:t>
            </a:r>
            <a:r>
              <a:rPr lang="pl-PL" sz="2800" smtClean="0"/>
              <a:t> </a:t>
            </a:r>
            <a:r>
              <a:rPr lang="en-GB" sz="2800" smtClean="0"/>
              <a:t>znajdujących się za nim, stanowiących ciągły obszar.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CB4F53-6433-470C-A318-10DE1915065F}" type="slidenum">
              <a:rPr lang="en-GB" smtClean="0"/>
              <a:pPr eaLnBrk="1" hangingPunct="1"/>
              <a:t>82</a:t>
            </a:fld>
            <a:endParaRPr lang="en-GB" smtClean="0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Zarządzanie wolną przestrzenią — wektor bitowy</a:t>
            </a: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2484438" y="2276475"/>
            <a:ext cx="4248150" cy="4032250"/>
          </a:xfrm>
          <a:prstGeom prst="can">
            <a:avLst>
              <a:gd name="adj" fmla="val 1897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700338" y="335438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</a:t>
            </a:r>
            <a:endParaRPr lang="en-GB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276600" y="33543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3852863" y="335438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4429125" y="335438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4</a:t>
            </a:r>
            <a:endParaRPr lang="en-GB"/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5005388" y="335438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5580063" y="335438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6156325" y="335438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7</a:t>
            </a:r>
            <a:endParaRPr lang="en-GB"/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2700338" y="3930650"/>
            <a:ext cx="3603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3276600" y="39306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3852863" y="393065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4429125" y="39306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5005388" y="39306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5580063" y="393065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6156325" y="393065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14</a:t>
            </a:r>
            <a:endParaRPr lang="en-GB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700338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15</a:t>
            </a:r>
            <a:endParaRPr lang="en-GB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276600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385286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442912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18</a:t>
            </a:r>
            <a:endParaRPr lang="en-GB"/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5005388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558006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615632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21</a:t>
            </a:r>
            <a:endParaRPr lang="en-GB"/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2700338" y="5011738"/>
            <a:ext cx="360362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22</a:t>
            </a:r>
            <a:endParaRPr lang="en-GB"/>
          </a:p>
        </p:txBody>
      </p:sp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3276600" y="5011738"/>
            <a:ext cx="360363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3852863" y="50117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4429125" y="50117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2" name="Rectangle 30"/>
          <p:cNvSpPr>
            <a:spLocks noChangeArrowheads="1"/>
          </p:cNvSpPr>
          <p:nvPr/>
        </p:nvSpPr>
        <p:spPr bwMode="auto">
          <a:xfrm>
            <a:off x="5005388" y="50117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5580063" y="501173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4" name="Rectangle 32"/>
          <p:cNvSpPr>
            <a:spLocks noChangeArrowheads="1"/>
          </p:cNvSpPr>
          <p:nvPr/>
        </p:nvSpPr>
        <p:spPr bwMode="auto">
          <a:xfrm>
            <a:off x="6156325" y="501173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2700338" y="55880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29</a:t>
            </a:r>
            <a:endParaRPr lang="en-GB"/>
          </a:p>
        </p:txBody>
      </p:sp>
      <p:sp>
        <p:nvSpPr>
          <p:cNvPr id="85026" name="Rectangle 34"/>
          <p:cNvSpPr>
            <a:spLocks noChangeArrowheads="1"/>
          </p:cNvSpPr>
          <p:nvPr/>
        </p:nvSpPr>
        <p:spPr bwMode="auto">
          <a:xfrm>
            <a:off x="3276600" y="55880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3852863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4429125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5005388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5580063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31" name="Rectangle 39"/>
          <p:cNvSpPr>
            <a:spLocks noChangeArrowheads="1"/>
          </p:cNvSpPr>
          <p:nvPr/>
        </p:nvSpPr>
        <p:spPr bwMode="auto">
          <a:xfrm>
            <a:off x="6156325" y="55880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35</a:t>
            </a:r>
            <a:endParaRPr lang="en-GB"/>
          </a:p>
        </p:txBody>
      </p:sp>
      <p:sp>
        <p:nvSpPr>
          <p:cNvPr id="85032" name="Rectangle 47"/>
          <p:cNvSpPr>
            <a:spLocks noChangeArrowheads="1"/>
          </p:cNvSpPr>
          <p:nvPr/>
        </p:nvSpPr>
        <p:spPr bwMode="auto">
          <a:xfrm>
            <a:off x="2627313" y="2638425"/>
            <a:ext cx="410527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 sz="1600"/>
              <a:t>01001100101100111111100111000011110</a:t>
            </a:r>
            <a:endParaRPr lang="en-GB" sz="1600"/>
          </a:p>
        </p:txBody>
      </p:sp>
      <p:sp>
        <p:nvSpPr>
          <p:cNvPr id="85033" name="AutoShape 48"/>
          <p:cNvSpPr>
            <a:spLocks/>
          </p:cNvSpPr>
          <p:nvPr/>
        </p:nvSpPr>
        <p:spPr bwMode="auto">
          <a:xfrm>
            <a:off x="5153025" y="1658938"/>
            <a:ext cx="1579563" cy="690562"/>
          </a:xfrm>
          <a:prstGeom prst="borderCallout2">
            <a:avLst>
              <a:gd name="adj1" fmla="val 16551"/>
              <a:gd name="adj2" fmla="val -4824"/>
              <a:gd name="adj3" fmla="val 16551"/>
              <a:gd name="adj4" fmla="val -35579"/>
              <a:gd name="adj5" fmla="val 130343"/>
              <a:gd name="adj6" fmla="val -674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/>
              <a:t>wektor bitowy</a:t>
            </a:r>
          </a:p>
          <a:p>
            <a:r>
              <a:rPr lang="en-GB"/>
              <a:t>w superbloku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F0F581-DB8C-4C9D-B9EA-E910AB64889C}" type="slidenum">
              <a:rPr lang="en-GB" smtClean="0"/>
              <a:pPr eaLnBrk="1" hangingPunct="1"/>
              <a:t>83</a:t>
            </a:fld>
            <a:endParaRPr lang="en-GB" smtClean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Przykład i</a:t>
            </a:r>
            <a:r>
              <a:rPr lang="en-GB" sz="4000" b="1" smtClean="0"/>
              <a:t>mplementacj</a:t>
            </a:r>
            <a:r>
              <a:rPr lang="pl-PL" sz="4000" b="1" smtClean="0"/>
              <a:t>i</a:t>
            </a:r>
            <a:r>
              <a:rPr lang="en-GB" sz="4000" b="1" smtClean="0"/>
              <a:t> katalogu — lista liniowa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Katalog składa się z ciągu wpisów katalogowych ogólnej</a:t>
            </a:r>
            <a:r>
              <a:rPr lang="pl-PL" sz="2800" smtClean="0"/>
              <a:t> </a:t>
            </a:r>
            <a:r>
              <a:rPr lang="en-GB" sz="2800" smtClean="0"/>
              <a:t>postaci:</a:t>
            </a:r>
          </a:p>
          <a:p>
            <a:pPr eaLnBrk="1" hangingPunct="1">
              <a:lnSpc>
                <a:spcPct val="80000"/>
              </a:lnSpc>
            </a:pPr>
            <a:endParaRPr lang="pl-PL" sz="2800" smtClean="0"/>
          </a:p>
          <a:p>
            <a:pPr eaLnBrk="1" hangingPunct="1">
              <a:lnSpc>
                <a:spcPct val="80000"/>
              </a:lnSpc>
            </a:pPr>
            <a:endParaRPr lang="pl-PL" sz="2800" smtClean="0"/>
          </a:p>
          <a:p>
            <a:pPr eaLnBrk="1" hangingPunct="1">
              <a:lnSpc>
                <a:spcPct val="80000"/>
              </a:lnSpc>
            </a:pP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Lokalizacja wpisu polega na przeszukiwaniu liniowym</a:t>
            </a:r>
            <a:r>
              <a:rPr lang="pl-PL" sz="2800" smtClean="0"/>
              <a:t> </a:t>
            </a:r>
            <a:r>
              <a:rPr lang="en-GB" sz="2800" smtClean="0"/>
              <a:t>(sprawdzane są kolejne pozycje, począwszy od</a:t>
            </a:r>
            <a:r>
              <a:rPr lang="pl-PL" sz="2800" smtClean="0"/>
              <a:t> </a:t>
            </a:r>
            <a:r>
              <a:rPr lang="en-GB" sz="2800" smtClean="0"/>
              <a:t>pierwszej)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Lokalizacją wpisu można przyspieszyć poprzez</a:t>
            </a:r>
            <a:r>
              <a:rPr lang="pl-PL" sz="2800" smtClean="0"/>
              <a:t> </a:t>
            </a:r>
            <a:r>
              <a:rPr lang="en-GB" sz="2800" smtClean="0"/>
              <a:t>posortowanie wg. nazwy, jednak utrzymanie takiej</a:t>
            </a:r>
            <a:r>
              <a:rPr lang="pl-PL" sz="2800" smtClean="0"/>
              <a:t> </a:t>
            </a:r>
            <a:r>
              <a:rPr lang="en-GB" sz="2800" smtClean="0"/>
              <a:t>struktury jest kosztowne.</a:t>
            </a:r>
          </a:p>
        </p:txBody>
      </p:sp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971550" y="2708275"/>
            <a:ext cx="30956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/>
              <a:t>nazwa pliku</a:t>
            </a:r>
          </a:p>
        </p:txBody>
      </p:sp>
      <p:sp>
        <p:nvSpPr>
          <p:cNvPr id="86022" name="Rectangle 5"/>
          <p:cNvSpPr>
            <a:spLocks noChangeArrowheads="1"/>
          </p:cNvSpPr>
          <p:nvPr/>
        </p:nvSpPr>
        <p:spPr bwMode="auto">
          <a:xfrm>
            <a:off x="4067175" y="2708275"/>
            <a:ext cx="30956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/>
              <a:t>inne atrybuty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98FA66-E33A-4977-83C7-560A2C84E94E}" type="slidenum">
              <a:rPr lang="en-GB" smtClean="0"/>
              <a:pPr eaLnBrk="1" hangingPunct="1"/>
              <a:t>84</a:t>
            </a:fld>
            <a:endParaRPr lang="en-GB" smtClean="0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Operacja dostępu do danych w pliku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908175" y="1700213"/>
            <a:ext cx="4824413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Logiczny system plików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908175" y="2133600"/>
            <a:ext cx="4824413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Organizacja fizyczna systemu plików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492500" y="3068638"/>
            <a:ext cx="17272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Bufor pamięci</a:t>
            </a:r>
          </a:p>
          <a:p>
            <a:pPr algn="ctr"/>
            <a:r>
              <a:rPr lang="en-GB"/>
              <a:t>podręcznej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2700338" y="4149725"/>
            <a:ext cx="33131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Moduł sterujący</a:t>
            </a:r>
          </a:p>
        </p:txBody>
      </p:sp>
      <p:sp>
        <p:nvSpPr>
          <p:cNvPr id="87048" name="AutoShape 8"/>
          <p:cNvSpPr>
            <a:spLocks noChangeArrowheads="1"/>
          </p:cNvSpPr>
          <p:nvPr/>
        </p:nvSpPr>
        <p:spPr bwMode="auto">
          <a:xfrm>
            <a:off x="3492500" y="5157788"/>
            <a:ext cx="1727200" cy="10795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7049" name="AutoShape 9"/>
          <p:cNvSpPr>
            <a:spLocks noChangeArrowheads="1"/>
          </p:cNvSpPr>
          <p:nvPr/>
        </p:nvSpPr>
        <p:spPr bwMode="auto">
          <a:xfrm>
            <a:off x="4140200" y="2563813"/>
            <a:ext cx="503238" cy="504825"/>
          </a:xfrm>
          <a:prstGeom prst="upDownArrow">
            <a:avLst>
              <a:gd name="adj1" fmla="val 50000"/>
              <a:gd name="adj2" fmla="val 200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87050" name="AutoShape 10"/>
          <p:cNvCxnSpPr>
            <a:cxnSpLocks noChangeShapeType="1"/>
            <a:stCxn id="87046" idx="2"/>
            <a:endCxn id="87047" idx="0"/>
          </p:cNvCxnSpPr>
          <p:nvPr/>
        </p:nvCxnSpPr>
        <p:spPr bwMode="auto">
          <a:xfrm>
            <a:off x="4356100" y="3716338"/>
            <a:ext cx="1588" cy="4333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1" name="AutoShape 11"/>
          <p:cNvCxnSpPr>
            <a:cxnSpLocks noChangeShapeType="1"/>
            <a:stCxn id="87048" idx="1"/>
            <a:endCxn id="87047" idx="2"/>
          </p:cNvCxnSpPr>
          <p:nvPr/>
        </p:nvCxnSpPr>
        <p:spPr bwMode="auto">
          <a:xfrm flipV="1">
            <a:off x="4356100" y="4581525"/>
            <a:ext cx="1588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EC241F-109B-44A7-9C9C-35E6919D2358}" type="slidenum">
              <a:rPr lang="en-GB" smtClean="0"/>
              <a:pPr eaLnBrk="1" hangingPunct="1"/>
              <a:t>85</a:t>
            </a:fld>
            <a:endParaRPr lang="en-GB" smtClean="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Zasady przechowywania podręcznego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Zawartość aktualnie wykorzystywanych bloków</a:t>
            </a:r>
            <a:r>
              <a:rPr lang="pl-PL" sz="2800" smtClean="0"/>
              <a:t> </a:t>
            </a:r>
            <a:r>
              <a:rPr lang="en-GB" sz="2800" smtClean="0"/>
              <a:t>dyskowych utrzymywana jest w podręcznej pamięci</a:t>
            </a:r>
            <a:r>
              <a:rPr lang="pl-PL" sz="2800" smtClean="0"/>
              <a:t> </a:t>
            </a:r>
            <a:r>
              <a:rPr lang="en-GB" sz="2800" smtClean="0"/>
              <a:t>buforowej.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Obsługa żądania odczytu bloku polega najpierw na</a:t>
            </a:r>
            <a:r>
              <a:rPr lang="pl-PL" sz="2800" smtClean="0"/>
              <a:t> </a:t>
            </a:r>
            <a:r>
              <a:rPr lang="en-GB" sz="2800" smtClean="0"/>
              <a:t>sprawdzeniu czy dany blok znajduje się w podręcznej</a:t>
            </a:r>
            <a:r>
              <a:rPr lang="pl-PL" sz="2800" smtClean="0"/>
              <a:t> </a:t>
            </a:r>
            <a:r>
              <a:rPr lang="en-GB" sz="2800" smtClean="0"/>
              <a:t>pamięci buforowej, a później ewentualnie sprowadzenia</a:t>
            </a:r>
            <a:r>
              <a:rPr lang="pl-PL" sz="2800" smtClean="0"/>
              <a:t> </a:t>
            </a:r>
            <a:r>
              <a:rPr lang="en-GB" sz="2800" smtClean="0"/>
              <a:t>z dysku.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Żądany fragment kopiowany jest z podręcznej pamięci</a:t>
            </a:r>
            <a:r>
              <a:rPr lang="pl-PL" sz="2800" smtClean="0"/>
              <a:t> </a:t>
            </a:r>
            <a:r>
              <a:rPr lang="en-GB" sz="2800" smtClean="0"/>
              <a:t>buforowej w odpowiednie miejsce w przestrzeni</a:t>
            </a:r>
            <a:r>
              <a:rPr lang="pl-PL" sz="2800" smtClean="0"/>
              <a:t> </a:t>
            </a:r>
            <a:r>
              <a:rPr lang="en-GB" sz="2800" smtClean="0"/>
              <a:t>adresowej procesu.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Obsługa żądania zapisu oznacza transfer danych do</a:t>
            </a:r>
            <a:r>
              <a:rPr lang="pl-PL" sz="2800" smtClean="0"/>
              <a:t> </a:t>
            </a:r>
            <a:r>
              <a:rPr lang="en-GB" sz="2800" smtClean="0"/>
              <a:t>podręcznej pamięci buforowej.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5D4A9F-2628-46A7-9104-9B364872793F}" type="slidenum">
              <a:rPr lang="en-GB" smtClean="0"/>
              <a:pPr eaLnBrk="1" hangingPunct="1"/>
              <a:t>86</a:t>
            </a:fld>
            <a:endParaRPr lang="en-GB" smtClean="0"/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Współbieżność i synchronizacja procesów</a:t>
            </a:r>
            <a:endParaRPr lang="en-GB" smtClean="0"/>
          </a:p>
        </p:txBody>
      </p:sp>
      <p:sp>
        <p:nvSpPr>
          <p:cNvPr id="8909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039533-8CD9-4FD6-A038-341AECCAA561}" type="slidenum">
              <a:rPr lang="en-GB" smtClean="0"/>
              <a:pPr eaLnBrk="1" hangingPunct="1"/>
              <a:t>87</a:t>
            </a:fld>
            <a:endParaRPr lang="en-GB" smtClean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Przetwarzanie </a:t>
            </a:r>
            <a:r>
              <a:rPr lang="pl-PL" b="1" dirty="0" smtClean="0"/>
              <a:t>współbieżne 1</a:t>
            </a:r>
            <a:endParaRPr lang="en-GB" b="1" dirty="0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dirty="0" smtClean="0"/>
              <a:t>Je</a:t>
            </a:r>
            <a:r>
              <a:rPr lang="pl-PL" sz="2400" dirty="0"/>
              <a:t>ż</a:t>
            </a:r>
            <a:r>
              <a:rPr lang="pl-PL" sz="2400" dirty="0" smtClean="0"/>
              <a:t>eli </a:t>
            </a:r>
            <a:r>
              <a:rPr lang="pl-PL" sz="2400" dirty="0"/>
              <a:t>system operacyjny składa </a:t>
            </a:r>
            <a:r>
              <a:rPr lang="pl-PL" sz="2400" dirty="0" smtClean="0"/>
              <a:t>si</a:t>
            </a:r>
            <a:r>
              <a:rPr lang="pl-PL" sz="2400" dirty="0"/>
              <a:t>ę</a:t>
            </a:r>
            <a:r>
              <a:rPr lang="pl-PL" sz="2400" dirty="0" smtClean="0"/>
              <a:t> </a:t>
            </a:r>
            <a:r>
              <a:rPr lang="pl-PL" sz="2400" dirty="0"/>
              <a:t>z ze zbioru </a:t>
            </a:r>
            <a:r>
              <a:rPr lang="pl-PL" sz="2400" dirty="0" smtClean="0"/>
              <a:t>współbie</a:t>
            </a:r>
            <a:r>
              <a:rPr lang="pl-PL" sz="2400" dirty="0"/>
              <a:t>ż</a:t>
            </a:r>
            <a:r>
              <a:rPr lang="pl-PL" sz="2400" dirty="0" smtClean="0"/>
              <a:t>nie wykonywanych procesów</a:t>
            </a:r>
            <a:r>
              <a:rPr lang="pl-PL" sz="2400" dirty="0"/>
              <a:t>, </a:t>
            </a:r>
            <a:r>
              <a:rPr lang="pl-PL" sz="2400" dirty="0" smtClean="0"/>
              <a:t>wcześniej</a:t>
            </a:r>
            <a:r>
              <a:rPr lang="pl-PL" sz="2400" dirty="0"/>
              <a:t>, czy </a:t>
            </a:r>
            <a:r>
              <a:rPr lang="pl-PL" sz="2400" dirty="0" smtClean="0"/>
              <a:t>później </a:t>
            </a:r>
            <a:r>
              <a:rPr lang="pl-PL" sz="2400" dirty="0"/>
              <a:t>dochodzi do sytuacji, kiedy </a:t>
            </a:r>
            <a:r>
              <a:rPr lang="pl-PL" sz="2400" dirty="0" smtClean="0"/>
              <a:t>rywalizują </a:t>
            </a:r>
            <a:r>
              <a:rPr lang="pl-PL" sz="2400" dirty="0"/>
              <a:t>one o </a:t>
            </a:r>
            <a:r>
              <a:rPr lang="pl-PL" sz="2400" dirty="0" smtClean="0"/>
              <a:t>pewne zasoby </a:t>
            </a:r>
            <a:r>
              <a:rPr lang="pl-PL" sz="2400" dirty="0"/>
              <a:t>systemu mikroprocesorowego. </a:t>
            </a:r>
            <a:endParaRPr lang="pl-PL" sz="2400" dirty="0" smtClean="0"/>
          </a:p>
          <a:p>
            <a:r>
              <a:rPr lang="pl-PL" sz="2400" dirty="0" smtClean="0"/>
              <a:t>Jeśli </a:t>
            </a:r>
            <a:r>
              <a:rPr lang="pl-PL" sz="2400" dirty="0"/>
              <a:t>jeden z nich otrzyma </a:t>
            </a:r>
            <a:r>
              <a:rPr lang="pl-PL" sz="2400" dirty="0" smtClean="0"/>
              <a:t>dost</a:t>
            </a:r>
            <a:r>
              <a:rPr lang="pl-PL" sz="2400" dirty="0"/>
              <a:t>ę</a:t>
            </a:r>
            <a:r>
              <a:rPr lang="pl-PL" sz="2400" dirty="0" smtClean="0"/>
              <a:t>p do takiego </a:t>
            </a:r>
            <a:r>
              <a:rPr lang="pl-PL" sz="2400" dirty="0"/>
              <a:t>zasobu, to inne </a:t>
            </a:r>
            <a:r>
              <a:rPr lang="pl-PL" sz="2400" dirty="0" smtClean="0"/>
              <a:t>muszą poczekać </a:t>
            </a:r>
            <a:r>
              <a:rPr lang="pl-PL" sz="2400" dirty="0"/>
              <a:t>do chwili, gdy zasób zostanie zwolniony.</a:t>
            </a:r>
          </a:p>
          <a:p>
            <a:r>
              <a:rPr lang="pl-PL" sz="2400" dirty="0" smtClean="0"/>
              <a:t>Podejmując analizę </a:t>
            </a:r>
            <a:r>
              <a:rPr lang="pl-PL" sz="2400" dirty="0"/>
              <a:t>takiego zjawiska </a:t>
            </a:r>
            <a:r>
              <a:rPr lang="pl-PL" sz="2400" dirty="0" smtClean="0"/>
              <a:t>można dojść </a:t>
            </a:r>
            <a:r>
              <a:rPr lang="pl-PL" sz="2400" dirty="0"/>
              <a:t>do wniosku, </a:t>
            </a:r>
            <a:r>
              <a:rPr lang="pl-PL" sz="2400" dirty="0"/>
              <a:t>ż</a:t>
            </a:r>
            <a:r>
              <a:rPr lang="pl-PL" sz="2400" dirty="0" smtClean="0"/>
              <a:t>e </a:t>
            </a:r>
            <a:r>
              <a:rPr lang="pl-PL" sz="2400" dirty="0"/>
              <a:t>podczas </a:t>
            </a:r>
            <a:r>
              <a:rPr lang="pl-PL" sz="2400" dirty="0" smtClean="0"/>
              <a:t>działania systemu mogą wystąpić </a:t>
            </a:r>
            <a:r>
              <a:rPr lang="pl-PL" sz="2400" dirty="0"/>
              <a:t>trzy podstawowe problemy. 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40930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039533-8CD9-4FD6-A038-341AECCAA561}" type="slidenum">
              <a:rPr lang="en-GB" smtClean="0"/>
              <a:pPr eaLnBrk="1" hangingPunct="1"/>
              <a:t>88</a:t>
            </a:fld>
            <a:endParaRPr lang="en-GB" smtClean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Przetwarzanie </a:t>
            </a:r>
            <a:r>
              <a:rPr lang="pl-PL" b="1" dirty="0" smtClean="0"/>
              <a:t>współbieżne 2</a:t>
            </a:r>
            <a:endParaRPr lang="en-GB" b="1" dirty="0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dirty="0" smtClean="0"/>
              <a:t>Pierwszym </a:t>
            </a:r>
            <a:r>
              <a:rPr lang="pl-PL" sz="2400" dirty="0"/>
              <a:t>z nich jest </a:t>
            </a:r>
            <a:r>
              <a:rPr lang="pl-PL" sz="2400" dirty="0" smtClean="0"/>
              <a:t>konieczność wprowadzenia mechanizmu wzajemnego wykluczania. </a:t>
            </a:r>
          </a:p>
          <a:p>
            <a:r>
              <a:rPr lang="pl-PL" sz="2400" dirty="0" smtClean="0"/>
              <a:t>Jeśli kilka procesów żąda </a:t>
            </a:r>
            <a:r>
              <a:rPr lang="pl-PL" sz="2400" dirty="0"/>
              <a:t>naraz </a:t>
            </a:r>
            <a:r>
              <a:rPr lang="pl-PL" sz="2400" dirty="0" smtClean="0"/>
              <a:t>dostępu </a:t>
            </a:r>
            <a:r>
              <a:rPr lang="pl-PL" sz="2400" dirty="0"/>
              <a:t>do jednego zasobu, to zasób staje </a:t>
            </a:r>
            <a:r>
              <a:rPr lang="pl-PL" sz="2400" dirty="0" smtClean="0"/>
              <a:t>się </a:t>
            </a:r>
            <a:r>
              <a:rPr lang="pl-PL" sz="2400" dirty="0"/>
              <a:t>zasobem </a:t>
            </a:r>
            <a:r>
              <a:rPr lang="pl-PL" sz="2400" dirty="0" smtClean="0"/>
              <a:t>krytycznym, a część </a:t>
            </a:r>
            <a:r>
              <a:rPr lang="pl-PL" sz="2400" dirty="0"/>
              <a:t>programu, która wymaga </a:t>
            </a:r>
            <a:r>
              <a:rPr lang="pl-PL" sz="2400" dirty="0" smtClean="0"/>
              <a:t>dostępu </a:t>
            </a:r>
            <a:r>
              <a:rPr lang="pl-PL" sz="2400" dirty="0"/>
              <a:t>do takiego zasobu nazywa </a:t>
            </a:r>
            <a:r>
              <a:rPr lang="pl-PL" sz="2400" dirty="0" smtClean="0"/>
              <a:t>się </a:t>
            </a:r>
            <a:r>
              <a:rPr lang="pl-PL" sz="2400" b="1" dirty="0" smtClean="0"/>
              <a:t>sekcją  krytyczną.</a:t>
            </a:r>
            <a:r>
              <a:rPr lang="pl-PL" sz="2400" dirty="0" smtClean="0"/>
              <a:t> </a:t>
            </a:r>
            <a:r>
              <a:rPr lang="pl-PL" sz="2400" dirty="0"/>
              <a:t>W systemie operacyjnym </a:t>
            </a:r>
            <a:r>
              <a:rPr lang="pl-PL" sz="2400" dirty="0" smtClean="0"/>
              <a:t>muszą się znaleźć </a:t>
            </a:r>
            <a:r>
              <a:rPr lang="pl-PL" sz="2400" dirty="0"/>
              <a:t>mechanizmy </a:t>
            </a:r>
            <a:r>
              <a:rPr lang="pl-PL" sz="2400" dirty="0" smtClean="0"/>
              <a:t>zapewniające</a:t>
            </a:r>
            <a:r>
              <a:rPr lang="pl-PL" sz="2400" dirty="0"/>
              <a:t>, </a:t>
            </a:r>
            <a:r>
              <a:rPr lang="pl-PL" sz="2400" dirty="0" smtClean="0"/>
              <a:t>że </a:t>
            </a:r>
            <a:r>
              <a:rPr lang="pl-PL" sz="2400" dirty="0"/>
              <a:t>tylko jeden program wykonuje </a:t>
            </a:r>
            <a:r>
              <a:rPr lang="pl-PL" sz="2400" dirty="0" smtClean="0"/>
              <a:t>sekcję krytyczną.</a:t>
            </a:r>
            <a:endParaRPr lang="pl-PL" sz="2000" dirty="0"/>
          </a:p>
          <a:p>
            <a:r>
              <a:rPr lang="pl-PL" sz="2400" dirty="0"/>
              <a:t>Konsekwencją istnienia sekcji krytycznej są dwa kolejne problemy: </a:t>
            </a:r>
            <a:r>
              <a:rPr lang="pl-PL" sz="2400" b="1" dirty="0"/>
              <a:t>impas</a:t>
            </a:r>
            <a:r>
              <a:rPr lang="pl-PL" sz="2400" dirty="0"/>
              <a:t> oraz </a:t>
            </a:r>
            <a:r>
              <a:rPr lang="pl-PL" sz="2400" b="1" dirty="0"/>
              <a:t>zagłodzenie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5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039533-8CD9-4FD6-A038-341AECCAA561}" type="slidenum">
              <a:rPr lang="en-GB" smtClean="0"/>
              <a:pPr eaLnBrk="1" hangingPunct="1"/>
              <a:t>89</a:t>
            </a:fld>
            <a:endParaRPr lang="en-GB" smtClean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Impas</a:t>
            </a:r>
            <a:endParaRPr lang="en-GB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815933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7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96B928-7FF8-4AB1-A20E-82855734A0FB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Zarządzanie zasobami systemu komputerowego</a:t>
            </a:r>
            <a:endParaRPr lang="en-GB" sz="4000" b="1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6913562" cy="4525963"/>
          </a:xfrm>
        </p:spPr>
        <p:txBody>
          <a:bodyPr/>
          <a:lstStyle/>
          <a:p>
            <a:pPr eaLnBrk="1" hangingPunct="1"/>
            <a:r>
              <a:rPr lang="en-GB" smtClean="0"/>
              <a:t>Przydział zasobów</a:t>
            </a:r>
          </a:p>
          <a:p>
            <a:pPr eaLnBrk="1" hangingPunct="1"/>
            <a:r>
              <a:rPr lang="en-GB" smtClean="0"/>
              <a:t>Planowanie dostępu do zasobów</a:t>
            </a:r>
          </a:p>
          <a:p>
            <a:pPr eaLnBrk="1" hangingPunct="1"/>
            <a:r>
              <a:rPr lang="en-GB" smtClean="0"/>
              <a:t>Ochrona i autoryzacja dostępu do zasobów</a:t>
            </a:r>
          </a:p>
          <a:p>
            <a:pPr eaLnBrk="1" hangingPunct="1"/>
            <a:r>
              <a:rPr lang="en-GB" smtClean="0"/>
              <a:t>Odzyskiwanie zasobów</a:t>
            </a:r>
          </a:p>
          <a:p>
            <a:pPr eaLnBrk="1" hangingPunct="1"/>
            <a:r>
              <a:rPr lang="en-GB" smtClean="0"/>
              <a:t>Rozliczanie — gromadzenie danych o wykorzystaniu</a:t>
            </a:r>
            <a:r>
              <a:rPr lang="pl-PL" smtClean="0"/>
              <a:t> </a:t>
            </a:r>
            <a:r>
              <a:rPr lang="en-GB" smtClean="0"/>
              <a:t>zasobów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039533-8CD9-4FD6-A038-341AECCAA561}" type="slidenum">
              <a:rPr lang="en-GB" smtClean="0"/>
              <a:pPr eaLnBrk="1" hangingPunct="1"/>
              <a:t>90</a:t>
            </a:fld>
            <a:endParaRPr lang="en-GB" smtClean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Głodzenie</a:t>
            </a:r>
            <a:endParaRPr lang="en-GB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5784"/>
            <a:ext cx="8828327" cy="287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0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9C3645-9CFE-4157-958A-ADEB525DBE33}" type="slidenum">
              <a:rPr lang="en-GB" smtClean="0"/>
              <a:pPr eaLnBrk="1" hangingPunct="1"/>
              <a:t>91</a:t>
            </a:fld>
            <a:endParaRPr lang="en-GB" smtClean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Semafor</a:t>
            </a:r>
            <a:endParaRPr lang="en-GB" b="1" dirty="0" smtClean="0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400" dirty="0"/>
              <a:t>Ogólna definicja semafora mówi, że jest to pewna zmienna będąca liczbą całkowitą, na której można wykonać tylko 3 </a:t>
            </a:r>
            <a:r>
              <a:rPr lang="pl-PL" sz="2400" dirty="0" smtClean="0"/>
              <a:t>operacje: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Inicjalizacja (</a:t>
            </a:r>
            <a:r>
              <a:rPr lang="pl-PL" sz="2400" b="1" dirty="0" err="1" smtClean="0"/>
              <a:t>sem_init</a:t>
            </a:r>
            <a:r>
              <a:rPr lang="pl-PL" sz="2400" dirty="0" smtClean="0"/>
              <a:t>): </a:t>
            </a:r>
            <a:r>
              <a:rPr lang="pl-PL" sz="2400" dirty="0"/>
              <a:t>nadaje wartości początkowej, większej lub równej 0.</a:t>
            </a:r>
            <a:r>
              <a:rPr lang="pl-PL" sz="2400" dirty="0"/>
              <a:t> 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Czekanie (</a:t>
            </a:r>
            <a:r>
              <a:rPr lang="pl-PL" sz="2400" b="1" dirty="0" err="1" smtClean="0"/>
              <a:t>sem_wait</a:t>
            </a:r>
            <a:r>
              <a:rPr lang="pl-PL" sz="2400" dirty="0" smtClean="0"/>
              <a:t>): </a:t>
            </a:r>
            <a:r>
              <a:rPr lang="pl-PL" sz="2400" dirty="0"/>
              <a:t>jeśli wartość semafora jest większa od 0, to zmniejsza się go o 1; jeśli wartość semafora jest równa 0, to następuje zablokowanie procesu, który wykonuje tę operację</a:t>
            </a:r>
            <a:r>
              <a:rPr lang="pl-PL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Sygnalizuj (</a:t>
            </a:r>
            <a:r>
              <a:rPr lang="pl-PL" sz="2400" b="1" dirty="0" err="1" smtClean="0"/>
              <a:t>sem_post</a:t>
            </a:r>
            <a:r>
              <a:rPr lang="pl-PL" sz="2400" dirty="0" smtClean="0"/>
              <a:t>): </a:t>
            </a:r>
            <a:r>
              <a:rPr lang="pl-PL" sz="2400" dirty="0"/>
              <a:t>jeśli istnieją jakieś procesy zablokowane na semaforze, to następuje odblokowanie jednego z nich; jeśli brak jest procesów zablokowanych na semaforze, to należy zwiększyć jego wartość </a:t>
            </a:r>
            <a:r>
              <a:rPr lang="pl-PL" sz="2400" dirty="0" smtClean="0"/>
              <a:t>o 1.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314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Sekcja krytyczna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809F9-96BF-4753-B455-81425640BD51}" type="slidenum">
              <a:rPr lang="en-GB" smtClean="0"/>
              <a:pPr>
                <a:defRPr/>
              </a:pPr>
              <a:t>92</a:t>
            </a:fld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96" y="1268760"/>
            <a:ext cx="8153952" cy="491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43252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Synchronizacja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809F9-96BF-4753-B455-81425640BD51}" type="slidenum">
              <a:rPr lang="en-GB" smtClean="0"/>
              <a:pPr>
                <a:defRPr/>
              </a:pPr>
              <a:t>93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704856" cy="533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42392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/>
          <a:lstStyle/>
          <a:p>
            <a:r>
              <a:rPr lang="pl-PL" sz="4000" b="1" dirty="0" smtClean="0"/>
              <a:t>Producent - konsument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235893"/>
            <a:ext cx="8928992" cy="5145435"/>
          </a:xfrm>
        </p:spPr>
        <p:txBody>
          <a:bodyPr/>
          <a:lstStyle/>
          <a:p>
            <a:r>
              <a:rPr lang="pl-PL" sz="2400" dirty="0"/>
              <a:t>Problem producenta-konsumenta rozważa się w systemie operacyjnym wtedy, gdy zamierza się przekazywać dane pomiędzy działającymi procesami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Pewna </a:t>
            </a:r>
            <a:r>
              <a:rPr lang="pl-PL" sz="2400" dirty="0"/>
              <a:t>grupa procesów wysyła dane, pewna zaś -- odbiera je. Przekazywanie danych odbywa się zwykle przez bufor, do którego należy zapewnić wzajemne wykluczanie. </a:t>
            </a:r>
            <a:endParaRPr lang="pl-PL" sz="2400" dirty="0" smtClean="0"/>
          </a:p>
          <a:p>
            <a:r>
              <a:rPr lang="pl-PL" sz="2400" dirty="0" smtClean="0"/>
              <a:t>Równocześnie </a:t>
            </a:r>
            <a:r>
              <a:rPr lang="pl-PL" sz="2400" dirty="0"/>
              <a:t>nie należy zapominać, że sam bufor może mieć w rzeczywistych rozwiązaniach ograniczoną pojemność. </a:t>
            </a:r>
            <a:endParaRPr lang="pl-PL" sz="2400" dirty="0" smtClean="0"/>
          </a:p>
          <a:p>
            <a:r>
              <a:rPr lang="pl-PL" sz="2400" dirty="0" smtClean="0"/>
              <a:t>Należy </a:t>
            </a:r>
            <a:r>
              <a:rPr lang="pl-PL" sz="2400" dirty="0"/>
              <a:t>również pamiętać, że próba zapisu do przepełnionego bufora może skutkować zablokowaniem procesu producenta. </a:t>
            </a:r>
            <a:endParaRPr lang="pl-PL" sz="2400" dirty="0" smtClean="0"/>
          </a:p>
          <a:p>
            <a:r>
              <a:rPr lang="pl-PL" sz="2400" dirty="0" smtClean="0"/>
              <a:t>Na </a:t>
            </a:r>
            <a:r>
              <a:rPr lang="pl-PL" sz="2400" dirty="0"/>
              <a:t>zablokowanie może być również narażony konsument, który próbuje odczytywać dane z pustego bufora. 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809F9-96BF-4753-B455-81425640BD51}" type="slidenum">
              <a:rPr lang="en-GB" smtClean="0"/>
              <a:pPr>
                <a:defRPr/>
              </a:pPr>
              <a:t>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25440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/>
          <a:lstStyle/>
          <a:p>
            <a:r>
              <a:rPr lang="pl-PL" sz="4000" b="1" dirty="0" smtClean="0"/>
              <a:t>Czytelnicy i pisarze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235893"/>
            <a:ext cx="8928992" cy="5145435"/>
          </a:xfrm>
        </p:spPr>
        <p:txBody>
          <a:bodyPr/>
          <a:lstStyle/>
          <a:p>
            <a:r>
              <a:rPr lang="pl-PL" sz="2400" dirty="0"/>
              <a:t>Problem czytelników i pisarzy rozważa się w systemie operacyjnym wtedy, gdy z pewnego współdzielonego zasobu (np. strony WWW) może odczytywać dane wiele procesów (użytkowników, czytelników). Natomiast w czasie, gdy dane w zasobie są aktualizowane, to może mieć do niego w danej chwili tylko jeden proces (użytkownik, pisarz). </a:t>
            </a:r>
            <a:endParaRPr lang="pl-PL" sz="2400" dirty="0" smtClean="0"/>
          </a:p>
          <a:p>
            <a:r>
              <a:rPr lang="pl-PL" sz="2400" dirty="0" smtClean="0"/>
              <a:t>Nie </a:t>
            </a:r>
            <a:r>
              <a:rPr lang="pl-PL" sz="2400" dirty="0"/>
              <a:t>zostało dotąd podane sprawiedliwe rozwiązanie tego problemu. Można preferować albo czytelników, narażając na głodzenie pisarzy, lub uprzywilejować pisarzy zezwalając na możliwość głodzenia czytelników.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809F9-96BF-4753-B455-81425640BD51}" type="slidenum">
              <a:rPr lang="en-GB" smtClean="0"/>
              <a:pPr>
                <a:defRPr/>
              </a:pPr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8183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962E82-3530-4654-A03F-E7EFFD0B15A8}" type="slidenum">
              <a:rPr lang="en-GB" smtClean="0"/>
              <a:pPr eaLnBrk="1" hangingPunct="1"/>
              <a:t>96</a:t>
            </a:fld>
            <a:endParaRPr lang="en-GB" smtClean="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/>
          <a:lstStyle/>
          <a:p>
            <a:pPr algn="l" eaLnBrk="1" hangingPunct="1"/>
            <a:r>
              <a:rPr lang="pl-PL" b="1" dirty="0" smtClean="0"/>
              <a:t>Pięciu ucztujących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filozofów</a:t>
            </a:r>
            <a:endParaRPr lang="en-GB" b="1" dirty="0" smtClean="0"/>
          </a:p>
        </p:txBody>
      </p:sp>
      <p:sp>
        <p:nvSpPr>
          <p:cNvPr id="2" name="Prostokąt 1"/>
          <p:cNvSpPr/>
          <p:nvPr/>
        </p:nvSpPr>
        <p:spPr>
          <a:xfrm>
            <a:off x="338606" y="3284984"/>
            <a:ext cx="78337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Ten problem nie ma praktycznych analogii, jak w przypadku poprzednich klasycznych problemów, ale bardzo dobrze ilustruje problemy występujące przy tworzeniu programów współbieżnych.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Pięciu filozofów siedzi przy okrągłym stole. Przed każdym stoi talerz. Między talerzami leżą widelce. Pośrodku stołu znajduje się półmisek z rybą. Każdy filozof myśli. Gdy zgłodnieje sięga po widelce znajdujące się po jego prawej i lewej stronie, po czym rozpoczyna posiłek. Gdy się już naje, odkłada widelce i ponownie oddaje się myśleniu.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5453"/>
            <a:ext cx="2969390" cy="306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Współbieżność - 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We </a:t>
            </a:r>
            <a:r>
              <a:rPr lang="pl-PL" sz="2400" dirty="0"/>
              <a:t>współczesnych systemach operacyjnych istotnym zagadnieniem jest </a:t>
            </a:r>
            <a:r>
              <a:rPr lang="pl-PL" sz="2400" b="1" dirty="0"/>
              <a:t>współbieżność</a:t>
            </a:r>
            <a:r>
              <a:rPr lang="pl-PL" sz="2400" dirty="0"/>
              <a:t> - możliwość równoczesnego wykonywania procesów. </a:t>
            </a:r>
            <a:endParaRPr lang="pl-PL" sz="2400" dirty="0" smtClean="0"/>
          </a:p>
          <a:p>
            <a:r>
              <a:rPr lang="pl-PL" sz="2400" dirty="0" smtClean="0"/>
              <a:t>Wraz </a:t>
            </a:r>
            <a:r>
              <a:rPr lang="pl-PL" sz="2400" dirty="0"/>
              <a:t>z możliwością współbieżnego wykonywania programów system operacyjny powinien dostarczać mechanizmów do ich </a:t>
            </a:r>
            <a:r>
              <a:rPr lang="pl-PL" sz="2400" b="1" dirty="0"/>
              <a:t>komunikacji i synchronizacji</a:t>
            </a:r>
            <a:r>
              <a:rPr lang="pl-PL" sz="2400" dirty="0"/>
              <a:t>. </a:t>
            </a:r>
            <a:endParaRPr lang="pl-PL" sz="2400" dirty="0" smtClean="0"/>
          </a:p>
          <a:p>
            <a:r>
              <a:rPr lang="pl-PL" sz="2400" dirty="0" smtClean="0"/>
              <a:t>Takim </a:t>
            </a:r>
            <a:r>
              <a:rPr lang="pl-PL" sz="2400" dirty="0"/>
              <a:t>podstawowym mechanizmem jest </a:t>
            </a:r>
            <a:r>
              <a:rPr lang="pl-PL" sz="2400" b="1" dirty="0"/>
              <a:t>semafor</a:t>
            </a:r>
            <a:r>
              <a:rPr lang="pl-PL" sz="2400" dirty="0"/>
              <a:t>. </a:t>
            </a:r>
            <a:endParaRPr lang="pl-PL" sz="2400" dirty="0" smtClean="0"/>
          </a:p>
          <a:p>
            <a:r>
              <a:rPr lang="pl-PL" sz="2400" dirty="0" smtClean="0"/>
              <a:t>Współczesne </a:t>
            </a:r>
            <a:r>
              <a:rPr lang="pl-PL" sz="2400" dirty="0"/>
              <a:t>systemy operacyjne pozwalają również na efektywną komunikację pomiędzy procesami z zastosowaniem </a:t>
            </a:r>
            <a:r>
              <a:rPr lang="pl-PL" sz="2400" b="1" dirty="0"/>
              <a:t>systemowych kolejek</a:t>
            </a:r>
            <a:r>
              <a:rPr lang="pl-PL" sz="2400" dirty="0"/>
              <a:t>, a także w oparciu o </a:t>
            </a:r>
            <a:r>
              <a:rPr lang="pl-PL" sz="2400" b="1" dirty="0"/>
              <a:t>interfejsy</a:t>
            </a:r>
            <a:r>
              <a:rPr lang="pl-PL" sz="2400" dirty="0"/>
              <a:t> </a:t>
            </a:r>
            <a:r>
              <a:rPr lang="pl-PL" sz="2400" b="1" dirty="0"/>
              <a:t>komunikacji sieciowej</a:t>
            </a:r>
            <a:r>
              <a:rPr lang="pl-PL" sz="2400" dirty="0"/>
              <a:t>. </a:t>
            </a: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809F9-96BF-4753-B455-81425640BD51}" type="slidenum">
              <a:rPr lang="en-GB" smtClean="0"/>
              <a:pPr>
                <a:defRPr/>
              </a:pPr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92369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4715</Words>
  <Application>Microsoft Office PowerPoint</Application>
  <PresentationFormat>Pokaz na ekranie (4:3)</PresentationFormat>
  <Paragraphs>828</Paragraphs>
  <Slides>97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97</vt:i4>
      </vt:variant>
    </vt:vector>
  </HeadingPairs>
  <TitlesOfParts>
    <vt:vector size="98" baseType="lpstr">
      <vt:lpstr>Projekt domyślny</vt:lpstr>
      <vt:lpstr>Systemy Operacyjne</vt:lpstr>
      <vt:lpstr>Literatura</vt:lpstr>
      <vt:lpstr>Plan wykładu</vt:lpstr>
      <vt:lpstr>Wprowadzenie</vt:lpstr>
      <vt:lpstr>Definicja systemu operacyjnego</vt:lpstr>
      <vt:lpstr>SO w architekturze komputera</vt:lpstr>
      <vt:lpstr>Ogólna struktura systemu operacyjnego</vt:lpstr>
      <vt:lpstr>Zadania SO</vt:lpstr>
      <vt:lpstr>Zarządzanie zasobami systemu komputerowego</vt:lpstr>
      <vt:lpstr>Zasoby zarządzane przez SO (1)</vt:lpstr>
      <vt:lpstr>Zasoby zarządzane przez SO (2)</vt:lpstr>
      <vt:lpstr>Klasyfikacja systemów operacyjnych ze względu na sposób przetwarzania</vt:lpstr>
      <vt:lpstr>Klasyfikacja systemów operacyjnych ze względu na liczbę wykonywanych programów</vt:lpstr>
      <vt:lpstr>Inne rodzaje systemów operacyjnych</vt:lpstr>
      <vt:lpstr>Cykl rozkazowy (1)</vt:lpstr>
      <vt:lpstr>Cykl rozkazowy (2)</vt:lpstr>
      <vt:lpstr>Podstawy działania systemu operacyjnego</vt:lpstr>
      <vt:lpstr>Procesy, zasoby, wątki</vt:lpstr>
      <vt:lpstr>Koncepcja procesu</vt:lpstr>
      <vt:lpstr>Koncepcja zasobu</vt:lpstr>
      <vt:lpstr>Stany procesu</vt:lpstr>
      <vt:lpstr>Cykl zmian stanów procesu</vt:lpstr>
      <vt:lpstr>Kolejki procesów</vt:lpstr>
      <vt:lpstr>Diagram kolejek w planowaniu przydziału procesora</vt:lpstr>
      <vt:lpstr>Przełączanie kontekstu</vt:lpstr>
      <vt:lpstr>Wątki</vt:lpstr>
      <vt:lpstr>Planowanie przydziału procesora </vt:lpstr>
      <vt:lpstr>Komponenty jądra w planowaniu</vt:lpstr>
      <vt:lpstr>Ogólna koncepcja planowania</vt:lpstr>
      <vt:lpstr>Tryb decyzji</vt:lpstr>
      <vt:lpstr>Podejmowanie decyzji o wywłaszczeniu</vt:lpstr>
      <vt:lpstr>Funkcja priorytetu</vt:lpstr>
      <vt:lpstr>Przykład realizacji przetwarzania</vt:lpstr>
      <vt:lpstr>Reguła arbitrażu</vt:lpstr>
      <vt:lpstr>Algorytmy planowania niewywłaszczającego</vt:lpstr>
      <vt:lpstr>Algorytmy planowania wywłaszczającego</vt:lpstr>
      <vt:lpstr>Przykłady uszeregowania bez wywłaszczeń</vt:lpstr>
      <vt:lpstr>Przykłady uszeregowania z wywłaszczeniami</vt:lpstr>
      <vt:lpstr>Algorytm RR — dobór kwantu czasu</vt:lpstr>
      <vt:lpstr>Inne algorytmy planowania</vt:lpstr>
      <vt:lpstr>Szeregowanie procesów, ograniczonych wejściem-wyjściem</vt:lpstr>
      <vt:lpstr>Wirtualne planowanie rotacyjne</vt:lpstr>
      <vt:lpstr>Zarządzanie pamięcią operacyjną</vt:lpstr>
      <vt:lpstr>Podstawowe zagadnienia związane z zarządzaniem pamięcią operacyjną</vt:lpstr>
      <vt:lpstr>Pamięć jako zasób systemu komputerowego</vt:lpstr>
      <vt:lpstr>Hierarchia pamięci</vt:lpstr>
      <vt:lpstr>Przestrzeń adresowa</vt:lpstr>
      <vt:lpstr>Przykład odwzorowania adresu logicznego na fizyczny</vt:lpstr>
      <vt:lpstr>Przykład weryfikacji poprawności adresu</vt:lpstr>
      <vt:lpstr>Podział pamięci</vt:lpstr>
      <vt:lpstr>Podział stały</vt:lpstr>
      <vt:lpstr>Podział stały — partycje o równym rozmiarze</vt:lpstr>
      <vt:lpstr>Podział dynamiczny</vt:lpstr>
      <vt:lpstr>Obraz pamięci przy podziale dynamicznym</vt:lpstr>
      <vt:lpstr>System bloków bliźniaczych</vt:lpstr>
      <vt:lpstr>System bloków bliźniaczych — przykład</vt:lpstr>
      <vt:lpstr>Obraz procesu w pamięci</vt:lpstr>
      <vt:lpstr>Pamięć wirtualna</vt:lpstr>
      <vt:lpstr>Urządzenia wejścia-wyjścia</vt:lpstr>
      <vt:lpstr>Rodzaje urządzeń wejścia-wyjścia</vt:lpstr>
      <vt:lpstr>Właściwości urządzeń wejścia wyjścia (1)</vt:lpstr>
      <vt:lpstr>Właściwości urządzeń wejścia wyjścia (2)</vt:lpstr>
      <vt:lpstr>Właściwości urządzeń wejścia wyjścia (3)</vt:lpstr>
      <vt:lpstr>Struktura mechanizmu wejścia-wyjścia</vt:lpstr>
      <vt:lpstr>Oprogramowanie obsługi wejścia-wyjścia</vt:lpstr>
      <vt:lpstr>Sterownik urządzenia</vt:lpstr>
      <vt:lpstr>Miejsce urządzeń wejścia-wyjścia w architekturze systemu komputerowego</vt:lpstr>
      <vt:lpstr>Interakcja jednostki centralnej ze sterownikiem urządzenia wejścia-wyjścia</vt:lpstr>
      <vt:lpstr>Buforowanie</vt:lpstr>
      <vt:lpstr>System plików</vt:lpstr>
      <vt:lpstr>Pojęcie pliku</vt:lpstr>
      <vt:lpstr>Zadania systemu operacyjnego w odniesieniu do plików </vt:lpstr>
      <vt:lpstr>Atrybuty pliku</vt:lpstr>
      <vt:lpstr>Podstawowe operacje na plikach (1)</vt:lpstr>
      <vt:lpstr>Podstawowe operacje na plikach (2)</vt:lpstr>
      <vt:lpstr>Organizacja logiczna systemu plików (1)</vt:lpstr>
      <vt:lpstr>Organizacja logiczna systemu plików (2)</vt:lpstr>
      <vt:lpstr>Operacje na katalogu</vt:lpstr>
      <vt:lpstr>Organizacja fizyczna systemu plików</vt:lpstr>
      <vt:lpstr>Struktura tablicy alokacji plików</vt:lpstr>
      <vt:lpstr>Zarządzanie wolną przestrzenią</vt:lpstr>
      <vt:lpstr>Zarządzanie wolną przestrzenią — wektor bitowy</vt:lpstr>
      <vt:lpstr>Przykład implementacji katalogu — lista liniowa</vt:lpstr>
      <vt:lpstr>Operacja dostępu do danych w pliku</vt:lpstr>
      <vt:lpstr>Zasady przechowywania podręcznego</vt:lpstr>
      <vt:lpstr>Współbieżność i synchronizacja procesów</vt:lpstr>
      <vt:lpstr>Przetwarzanie współbieżne 1</vt:lpstr>
      <vt:lpstr>Przetwarzanie współbieżne 2</vt:lpstr>
      <vt:lpstr>Impas</vt:lpstr>
      <vt:lpstr>Głodzenie</vt:lpstr>
      <vt:lpstr>Semafor</vt:lpstr>
      <vt:lpstr>Sekcja krytyczna</vt:lpstr>
      <vt:lpstr>Synchronizacja</vt:lpstr>
      <vt:lpstr>Producent - konsument</vt:lpstr>
      <vt:lpstr>Czytelnicy i pisarze</vt:lpstr>
      <vt:lpstr>Pięciu ucztujących  filozofów</vt:lpstr>
      <vt:lpstr>Współbieżność - podsumowanie</vt:lpstr>
    </vt:vector>
  </TitlesOfParts>
  <Company>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Systemy Operacyjne</dc:title>
  <dc:creator>KIA</dc:creator>
  <cp:lastModifiedBy>ssamolej</cp:lastModifiedBy>
  <cp:revision>186</cp:revision>
  <dcterms:created xsi:type="dcterms:W3CDTF">2008-11-18T11:43:31Z</dcterms:created>
  <dcterms:modified xsi:type="dcterms:W3CDTF">2013-12-17T20:48:15Z</dcterms:modified>
</cp:coreProperties>
</file>