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7"/>
  </p:notesMasterIdLst>
  <p:sldIdLst>
    <p:sldId id="256" r:id="rId2"/>
    <p:sldId id="355" r:id="rId3"/>
    <p:sldId id="362" r:id="rId4"/>
    <p:sldId id="3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368" r:id="rId13"/>
    <p:sldId id="369" r:id="rId14"/>
    <p:sldId id="267" r:id="rId15"/>
    <p:sldId id="268" r:id="rId16"/>
    <p:sldId id="269" r:id="rId17"/>
    <p:sldId id="270" r:id="rId18"/>
    <p:sldId id="357" r:id="rId19"/>
    <p:sldId id="271" r:id="rId20"/>
    <p:sldId id="272" r:id="rId21"/>
    <p:sldId id="277" r:id="rId22"/>
    <p:sldId id="278" r:id="rId23"/>
    <p:sldId id="281" r:id="rId24"/>
    <p:sldId id="282" r:id="rId25"/>
    <p:sldId id="283" r:id="rId26"/>
    <p:sldId id="287" r:id="rId27"/>
    <p:sldId id="358" r:id="rId28"/>
    <p:sldId id="291" r:id="rId29"/>
    <p:sldId id="292" r:id="rId30"/>
    <p:sldId id="294" r:id="rId31"/>
    <p:sldId id="293" r:id="rId32"/>
    <p:sldId id="295" r:id="rId33"/>
    <p:sldId id="298" r:id="rId34"/>
    <p:sldId id="299" r:id="rId35"/>
    <p:sldId id="300" r:id="rId36"/>
    <p:sldId id="301" r:id="rId37"/>
    <p:sldId id="303" r:id="rId38"/>
    <p:sldId id="304" r:id="rId39"/>
    <p:sldId id="305" r:id="rId40"/>
    <p:sldId id="306" r:id="rId41"/>
    <p:sldId id="307" r:id="rId42"/>
    <p:sldId id="308" r:id="rId43"/>
    <p:sldId id="359" r:id="rId44"/>
    <p:sldId id="321" r:id="rId45"/>
    <p:sldId id="309" r:id="rId46"/>
    <p:sldId id="310" r:id="rId47"/>
    <p:sldId id="311" r:id="rId48"/>
    <p:sldId id="312" r:id="rId49"/>
    <p:sldId id="313" r:id="rId50"/>
    <p:sldId id="314" r:id="rId51"/>
    <p:sldId id="315" r:id="rId52"/>
    <p:sldId id="316" r:id="rId53"/>
    <p:sldId id="317" r:id="rId54"/>
    <p:sldId id="318" r:id="rId55"/>
    <p:sldId id="319" r:id="rId56"/>
    <p:sldId id="320" r:id="rId57"/>
    <p:sldId id="322" r:id="rId58"/>
    <p:sldId id="323" r:id="rId59"/>
    <p:sldId id="360" r:id="rId60"/>
    <p:sldId id="325" r:id="rId61"/>
    <p:sldId id="326" r:id="rId62"/>
    <p:sldId id="327" r:id="rId63"/>
    <p:sldId id="328" r:id="rId64"/>
    <p:sldId id="329" r:id="rId65"/>
    <p:sldId id="330" r:id="rId66"/>
    <p:sldId id="331" r:id="rId67"/>
    <p:sldId id="332" r:id="rId68"/>
    <p:sldId id="333" r:id="rId69"/>
    <p:sldId id="334" r:id="rId70"/>
    <p:sldId id="361" r:id="rId71"/>
    <p:sldId id="335" r:id="rId72"/>
    <p:sldId id="336" r:id="rId73"/>
    <p:sldId id="337" r:id="rId74"/>
    <p:sldId id="338" r:id="rId75"/>
    <p:sldId id="339" r:id="rId76"/>
    <p:sldId id="340" r:id="rId77"/>
    <p:sldId id="341" r:id="rId78"/>
    <p:sldId id="342" r:id="rId79"/>
    <p:sldId id="343" r:id="rId80"/>
    <p:sldId id="344" r:id="rId81"/>
    <p:sldId id="345" r:id="rId82"/>
    <p:sldId id="346" r:id="rId83"/>
    <p:sldId id="347" r:id="rId84"/>
    <p:sldId id="348" r:id="rId85"/>
    <p:sldId id="349" r:id="rId86"/>
    <p:sldId id="363" r:id="rId87"/>
    <p:sldId id="350" r:id="rId88"/>
    <p:sldId id="351" r:id="rId89"/>
    <p:sldId id="352" r:id="rId90"/>
    <p:sldId id="353" r:id="rId91"/>
    <p:sldId id="354" r:id="rId92"/>
    <p:sldId id="367" r:id="rId93"/>
    <p:sldId id="364" r:id="rId94"/>
    <p:sldId id="365" r:id="rId95"/>
    <p:sldId id="366" r:id="rId96"/>
  </p:sldIdLst>
  <p:sldSz cx="9144000" cy="6858000" type="screen4x3"/>
  <p:notesSz cx="7099300" cy="1023461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5" autoAdjust="0"/>
    <p:restoredTop sz="94660"/>
  </p:normalViewPr>
  <p:slideViewPr>
    <p:cSldViewPr>
      <p:cViewPr>
        <p:scale>
          <a:sx n="70" d="100"/>
          <a:sy n="70" d="100"/>
        </p:scale>
        <p:origin x="-99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viewProps" Target="viewProps.xml"/><Relationship Id="rId10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Kliknij, aby edytować style wzorca tekstu</a:t>
            </a:r>
          </a:p>
          <a:p>
            <a:pPr lvl="1"/>
            <a:r>
              <a:rPr lang="en-GB" noProof="0" smtClean="0"/>
              <a:t>Drugi poziom</a:t>
            </a:r>
          </a:p>
          <a:p>
            <a:pPr lvl="2"/>
            <a:r>
              <a:rPr lang="en-GB" noProof="0" smtClean="0"/>
              <a:t>Trzeci poziom</a:t>
            </a:r>
          </a:p>
          <a:p>
            <a:pPr lvl="3"/>
            <a:r>
              <a:rPr lang="en-GB" noProof="0" smtClean="0"/>
              <a:t>Czwarty poziom</a:t>
            </a:r>
          </a:p>
          <a:p>
            <a:pPr lvl="4"/>
            <a:r>
              <a:rPr lang="en-GB" noProof="0" smtClean="0"/>
              <a:t>Piąty poziom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8F9A93F6-AD13-43D2-806E-D6C62DDD87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691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B817A-3C0A-49EA-B49B-E3915A31B5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288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92C81-7B6B-436E-818D-5CD8EBEA48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754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26837-BF72-4240-81B3-7B2F7229C2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224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ytuł i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abeli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pl-PL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FABB41-B19C-4373-BF3C-2A05781A95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286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3809F9-96BF-4753-B455-81425640BD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574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0348EC-6609-4CCC-BE1B-1D2D3DFBA1E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86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7B9EB-8581-445D-87A2-97C2896105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65A8D-8A95-473C-81F7-8B77A91F51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69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FA4D4B-FA31-43EB-8682-52A9E5A625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3493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8E14D-40B5-4180-8E3F-D51F9E4EF5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4714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37100-D8B2-4935-B688-C4D3DC376E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825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54A8A-5589-4AB1-BE52-9E16DAB4C9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5164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style wzorca tekstu</a:t>
            </a:r>
          </a:p>
          <a:p>
            <a:pPr lvl="1"/>
            <a:r>
              <a:rPr lang="en-GB" smtClean="0"/>
              <a:t>Drugi poziom</a:t>
            </a:r>
          </a:p>
          <a:p>
            <a:pPr lvl="2"/>
            <a:r>
              <a:rPr lang="en-GB" smtClean="0"/>
              <a:t>Trzeci poziom</a:t>
            </a:r>
          </a:p>
          <a:p>
            <a:pPr lvl="3"/>
            <a:r>
              <a:rPr lang="en-GB" smtClean="0"/>
              <a:t>Czwarty poziom</a:t>
            </a:r>
          </a:p>
          <a:p>
            <a:pPr lvl="4"/>
            <a:r>
              <a:rPr lang="en-GB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580D962-AD19-468C-8659-2F65C904EF4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azniak.mimuw.edu.pl/" TargetMode="External"/><Relationship Id="rId2" Type="http://schemas.openxmlformats.org/officeDocument/2006/relationships/hyperlink" Target="mailto:ssamolej@prz-rzeszow.pl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487167-086E-4E9F-9415-B1E2F521A69D}" type="slidenum">
              <a:rPr lang="en-GB" smtClean="0"/>
              <a:pPr eaLnBrk="1" hangingPunct="1"/>
              <a:t>1</a:t>
            </a:fld>
            <a:endParaRPr lang="en-GB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Systemy Operacyjne</a:t>
            </a:r>
            <a:endParaRPr lang="en-GB" b="1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945313" cy="2638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smtClean="0"/>
              <a:t>Dr in</a:t>
            </a:r>
            <a:r>
              <a:rPr lang="pl-PL" sz="2400" smtClean="0"/>
              <a:t>ż</a:t>
            </a:r>
            <a:r>
              <a:rPr lang="en-GB" sz="2400" smtClean="0"/>
              <a:t>. Sławomir Samolej</a:t>
            </a:r>
            <a:endParaRPr lang="pl-PL" sz="2400" smtClean="0"/>
          </a:p>
          <a:p>
            <a:pPr eaLnBrk="1" hangingPunct="1">
              <a:lnSpc>
                <a:spcPct val="80000"/>
              </a:lnSpc>
            </a:pPr>
            <a:r>
              <a:rPr lang="en-GB" sz="2400" smtClean="0"/>
              <a:t>email: </a:t>
            </a:r>
            <a:r>
              <a:rPr lang="en-GB" sz="2400" smtClean="0">
                <a:hlinkClick r:id="rId2"/>
              </a:rPr>
              <a:t>ssamolej@prz-rzeszow.pl</a:t>
            </a:r>
            <a:endParaRPr lang="pl-PL" sz="2400" smtClean="0"/>
          </a:p>
          <a:p>
            <a:pPr eaLnBrk="1" hangingPunct="1">
              <a:lnSpc>
                <a:spcPct val="80000"/>
              </a:lnSpc>
            </a:pPr>
            <a:r>
              <a:rPr lang="pl-PL" sz="2400" smtClean="0"/>
              <a:t>WWW</a:t>
            </a:r>
            <a:r>
              <a:rPr lang="en-GB" sz="2400" smtClean="0"/>
              <a:t>: ssamolej.prz-rzeszow.pl</a:t>
            </a:r>
            <a:endParaRPr lang="pl-PL" sz="2400" smtClean="0"/>
          </a:p>
          <a:p>
            <a:pPr eaLnBrk="1" hangingPunct="1">
              <a:lnSpc>
                <a:spcPct val="80000"/>
              </a:lnSpc>
            </a:pPr>
            <a:endParaRPr lang="pl-PL" sz="2400" smtClean="0"/>
          </a:p>
          <a:p>
            <a:pPr eaLnBrk="1" hangingPunct="1">
              <a:lnSpc>
                <a:spcPct val="80000"/>
              </a:lnSpc>
            </a:pPr>
            <a:r>
              <a:rPr lang="pl-PL" sz="2400" smtClean="0"/>
              <a:t>Slajdy zostały przygotowane </a:t>
            </a:r>
            <a:br>
              <a:rPr lang="pl-PL" sz="2400" smtClean="0"/>
            </a:br>
            <a:r>
              <a:rPr lang="pl-PL" sz="2400" smtClean="0"/>
              <a:t>na podstawie materiałów opublikowanych na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smtClean="0"/>
              <a:t>(</a:t>
            </a:r>
            <a:r>
              <a:rPr lang="en-GB" sz="2400" smtClean="0">
                <a:hlinkClick r:id="rId3" tooltip="http://wazniak.mimuw.edu.pl/"/>
              </a:rPr>
              <a:t>http://wazniak.mimuw.edu.pl/</a:t>
            </a:r>
            <a:r>
              <a:rPr lang="pl-PL" sz="2400" smtClean="0"/>
              <a:t>)</a:t>
            </a:r>
            <a:r>
              <a:rPr lang="en-GB" sz="2400" smtClean="0"/>
              <a:t> </a:t>
            </a:r>
            <a:r>
              <a:rPr lang="pl-PL" sz="2400" smtClean="0"/>
              <a:t> </a:t>
            </a:r>
            <a:endParaRPr lang="en-GB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CF38570-9753-4F87-86E6-E18BC419320D}" type="slidenum">
              <a:rPr lang="en-GB" smtClean="0"/>
              <a:pPr eaLnBrk="1" hangingPunct="1"/>
              <a:t>10</a:t>
            </a:fld>
            <a:endParaRPr lang="en-GB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/>
              <a:t>Zasoby zarządzane przez SO (1)</a:t>
            </a:r>
            <a:endParaRPr lang="en-GB" sz="4000" b="1" smtClean="0"/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Procesor </a:t>
            </a:r>
            <a:endParaRPr lang="pl-PL" smtClean="0"/>
          </a:p>
          <a:p>
            <a:pPr lvl="1" eaLnBrk="1" hangingPunct="1"/>
            <a:r>
              <a:rPr lang="en-GB" smtClean="0"/>
              <a:t> przydział czasu procesora</a:t>
            </a:r>
          </a:p>
          <a:p>
            <a:pPr eaLnBrk="1" hangingPunct="1"/>
            <a:r>
              <a:rPr lang="en-GB" smtClean="0"/>
              <a:t>Pamięć</a:t>
            </a:r>
            <a:endParaRPr lang="pl-PL" smtClean="0"/>
          </a:p>
          <a:p>
            <a:pPr lvl="1" eaLnBrk="1" hangingPunct="1"/>
            <a:r>
              <a:rPr lang="en-GB" smtClean="0"/>
              <a:t>alokacja przestrzeni adresowej dla procesów</a:t>
            </a:r>
            <a:endParaRPr lang="pl-PL" smtClean="0"/>
          </a:p>
          <a:p>
            <a:pPr lvl="1" eaLnBrk="1" hangingPunct="1"/>
            <a:r>
              <a:rPr lang="en-GB" smtClean="0"/>
              <a:t>ochrona i transformacja adresów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1C60556-442D-4041-B009-D40783BB8508}" type="slidenum">
              <a:rPr lang="en-GB" smtClean="0"/>
              <a:pPr eaLnBrk="1" hangingPunct="1"/>
              <a:t>11</a:t>
            </a:fld>
            <a:endParaRPr lang="en-GB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/>
              <a:t>Zasoby zarządzane przez SO (2)</a:t>
            </a:r>
            <a:endParaRPr lang="en-GB" sz="4000" b="1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Urządzenia wejścia-wyjścia</a:t>
            </a:r>
            <a:endParaRPr lang="pl-PL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udostępnianie i sterowanie urządzeniami pamięci</a:t>
            </a:r>
            <a:r>
              <a:rPr lang="pl-PL" smtClean="0"/>
              <a:t> </a:t>
            </a:r>
            <a:r>
              <a:rPr lang="en-GB" smtClean="0"/>
              <a:t>masowej</a:t>
            </a:r>
            <a:endParaRPr lang="pl-PL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alokacja przestrzeni dyskowej</a:t>
            </a:r>
            <a:endParaRPr lang="pl-PL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udostępnianie i sterownie drukarkami, skanerami itp.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Informacja (system plików)</a:t>
            </a:r>
            <a:endParaRPr lang="pl-PL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organizacja i udostępnianie informacji</a:t>
            </a:r>
            <a:endParaRPr lang="pl-PL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ochrona i autoryzacja dostępu do informacji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6891946-7AA1-4341-ACB5-648D807B1C4B}" type="slidenum">
              <a:rPr lang="en-GB" smtClean="0"/>
              <a:pPr eaLnBrk="1" hangingPunct="1"/>
              <a:t>12</a:t>
            </a:fld>
            <a:endParaRPr lang="en-GB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b="1" smtClean="0"/>
              <a:t>Klasyfikacja systemów operacyjnych ze</a:t>
            </a:r>
            <a:r>
              <a:rPr lang="pl-PL" sz="3200" b="1" smtClean="0"/>
              <a:t> </a:t>
            </a:r>
            <a:r>
              <a:rPr lang="en-GB" sz="3200" b="1" smtClean="0"/>
              <a:t>względu na</a:t>
            </a:r>
            <a:r>
              <a:rPr lang="pl-PL" sz="3200" b="1" smtClean="0"/>
              <a:t> </a:t>
            </a:r>
            <a:r>
              <a:rPr lang="en-GB" sz="3200" b="1" smtClean="0"/>
              <a:t>sposób przetwarzania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b="1" smtClean="0"/>
              <a:t>Systemy przetwarzania bezpośredniego</a:t>
            </a:r>
            <a:r>
              <a:rPr lang="en-GB" sz="2400" smtClean="0"/>
              <a:t> (ang. on-line</a:t>
            </a:r>
            <a:r>
              <a:rPr lang="pl-PL" sz="2400" smtClean="0"/>
              <a:t> </a:t>
            </a:r>
            <a:r>
              <a:rPr lang="en-GB" sz="2400" smtClean="0"/>
              <a:t>processing systems) </a:t>
            </a:r>
            <a:r>
              <a:rPr lang="pl-PL" sz="2400" smtClean="0"/>
              <a:t>- </a:t>
            </a:r>
            <a:r>
              <a:rPr lang="en-GB" sz="2400" smtClean="0"/>
              <a:t>systemy interakcyjne</a:t>
            </a:r>
            <a:endParaRPr lang="pl-PL" sz="24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występuje bezpośrednia interakcja pomiędzy</a:t>
            </a:r>
            <a:r>
              <a:rPr lang="pl-PL" sz="2000" smtClean="0"/>
              <a:t> </a:t>
            </a:r>
            <a:r>
              <a:rPr lang="en-GB" sz="2000" smtClean="0"/>
              <a:t>użytkownikiem a systemem,</a:t>
            </a:r>
            <a:endParaRPr lang="pl-PL" sz="20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wykonywanie zadania użytkownika rozpoczyna się</a:t>
            </a:r>
            <a:r>
              <a:rPr lang="pl-PL" sz="2000" smtClean="0"/>
              <a:t> </a:t>
            </a:r>
            <a:r>
              <a:rPr lang="en-GB" sz="2000" smtClean="0"/>
              <a:t>zaraz po przedłożeniu.</a:t>
            </a:r>
            <a:endParaRPr lang="pl-PL" sz="2000" smtClean="0"/>
          </a:p>
          <a:p>
            <a:pPr eaLnBrk="1" hangingPunct="1">
              <a:lnSpc>
                <a:spcPct val="90000"/>
              </a:lnSpc>
            </a:pPr>
            <a:r>
              <a:rPr lang="en-GB" sz="2400" b="1" smtClean="0"/>
              <a:t>Systemy przetwarzania pośredniego</a:t>
            </a:r>
            <a:r>
              <a:rPr lang="en-GB" sz="2400" smtClean="0"/>
              <a:t> (ang. off-line</a:t>
            </a:r>
            <a:r>
              <a:rPr lang="pl-PL" sz="2400" smtClean="0"/>
              <a:t> </a:t>
            </a:r>
            <a:r>
              <a:rPr lang="en-GB" sz="2400" smtClean="0"/>
              <a:t>processing systems) — systemy wsadowe</a:t>
            </a:r>
            <a:endParaRPr lang="pl-PL" sz="24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występuje znacząca zwłoka czasowa między</a:t>
            </a:r>
            <a:r>
              <a:rPr lang="pl-PL" sz="2000" smtClean="0"/>
              <a:t> </a:t>
            </a:r>
            <a:r>
              <a:rPr lang="en-GB" sz="2000" smtClean="0"/>
              <a:t>przedłożeniem a rozpoczęciem wykonywania zadania,</a:t>
            </a:r>
            <a:endParaRPr lang="pl-PL" sz="20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niemożliwa jest ingerencja użytkownika w</a:t>
            </a:r>
            <a:r>
              <a:rPr lang="pl-PL" sz="2000" smtClean="0"/>
              <a:t> </a:t>
            </a:r>
            <a:r>
              <a:rPr lang="en-GB" sz="2000" smtClean="0"/>
              <a:t>wykonywanie zadania.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D6C5888-14EA-47C6-B94C-851B9FF40683}" type="slidenum">
              <a:rPr lang="en-GB" smtClean="0"/>
              <a:pPr eaLnBrk="1" hangingPunct="1"/>
              <a:t>13</a:t>
            </a:fld>
            <a:endParaRPr lang="en-GB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b="1" smtClean="0"/>
              <a:t>Klasyfikacja systemów operacyjnych ze</a:t>
            </a:r>
            <a:r>
              <a:rPr lang="pl-PL" sz="2800" b="1" smtClean="0"/>
              <a:t> </a:t>
            </a:r>
            <a:r>
              <a:rPr lang="en-GB" sz="2800" b="1" smtClean="0"/>
              <a:t>względu na liczbę</a:t>
            </a:r>
            <a:r>
              <a:rPr lang="pl-PL" sz="2800" b="1" smtClean="0"/>
              <a:t> w</a:t>
            </a:r>
            <a:r>
              <a:rPr lang="en-GB" sz="2800" b="1" smtClean="0"/>
              <a:t>ykonywanych programów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82763"/>
            <a:ext cx="8229600" cy="4525962"/>
          </a:xfrm>
        </p:spPr>
        <p:txBody>
          <a:bodyPr/>
          <a:lstStyle/>
          <a:p>
            <a:pPr eaLnBrk="1" hangingPunct="1"/>
            <a:r>
              <a:rPr lang="en-GB" sz="2800" b="1" smtClean="0"/>
              <a:t>Systemy jednozadaniowe</a:t>
            </a:r>
            <a:r>
              <a:rPr lang="en-GB" sz="2800" smtClean="0"/>
              <a:t> — niedopuszczalne jest</a:t>
            </a:r>
            <a:r>
              <a:rPr lang="pl-PL" sz="2800" smtClean="0"/>
              <a:t> </a:t>
            </a:r>
            <a:r>
              <a:rPr lang="en-GB" sz="2800" smtClean="0"/>
              <a:t>rozpoczęcie wykonywania następnego zadania</a:t>
            </a:r>
            <a:r>
              <a:rPr lang="pl-PL" sz="2800" smtClean="0"/>
              <a:t> </a:t>
            </a:r>
            <a:r>
              <a:rPr lang="en-GB" sz="2800" smtClean="0"/>
              <a:t>użytkownika przed zakończeniem poprzedniego.</a:t>
            </a:r>
          </a:p>
          <a:p>
            <a:pPr eaLnBrk="1" hangingPunct="1"/>
            <a:r>
              <a:rPr lang="en-GB" sz="2800" b="1" smtClean="0"/>
              <a:t>Systemy wielozadaniowe</a:t>
            </a:r>
            <a:r>
              <a:rPr lang="en-GB" sz="2800" smtClean="0"/>
              <a:t> — dopuszczalne jest istnienie</a:t>
            </a:r>
            <a:r>
              <a:rPr lang="pl-PL" sz="2800" smtClean="0"/>
              <a:t> </a:t>
            </a:r>
            <a:r>
              <a:rPr lang="en-GB" sz="2800" smtClean="0"/>
              <a:t>jednocześnie wielu zadań (procesów), którym zgodnie z</a:t>
            </a:r>
            <a:r>
              <a:rPr lang="pl-PL" sz="2800" smtClean="0"/>
              <a:t> </a:t>
            </a:r>
            <a:r>
              <a:rPr lang="en-GB" sz="2800" smtClean="0"/>
              <a:t>pewną strategią przydzielany jest procesor.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CB5AF76-4666-4436-B3EB-5B32440F7D17}" type="slidenum">
              <a:rPr lang="en-GB" smtClean="0"/>
              <a:pPr eaLnBrk="1" hangingPunct="1"/>
              <a:t>14</a:t>
            </a:fld>
            <a:endParaRPr lang="en-GB" smtClean="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b="1" smtClean="0"/>
              <a:t>Inne rodzaje systemów operacyjnych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b="1" dirty="0" err="1" smtClean="0"/>
              <a:t>Systemy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czasu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rzeczywistego</a:t>
            </a:r>
            <a:r>
              <a:rPr lang="en-GB" sz="2400" dirty="0" smtClean="0"/>
              <a:t> (</a:t>
            </a:r>
            <a:r>
              <a:rPr lang="en-GB" sz="2400" dirty="0" err="1" smtClean="0"/>
              <a:t>ang.</a:t>
            </a:r>
            <a:r>
              <a:rPr lang="en-GB" sz="2400" dirty="0" smtClean="0"/>
              <a:t> real-time systems)</a:t>
            </a:r>
            <a:r>
              <a:rPr lang="pl-PL" sz="2400" dirty="0" smtClean="0"/>
              <a:t> </a:t>
            </a:r>
            <a:r>
              <a:rPr lang="en-GB" sz="2400" dirty="0" smtClean="0"/>
              <a:t>— </a:t>
            </a:r>
            <a:r>
              <a:rPr lang="en-GB" sz="2400" dirty="0" err="1" smtClean="0"/>
              <a:t>zorientowane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przetwarzanie</a:t>
            </a:r>
            <a:r>
              <a:rPr lang="en-GB" sz="2400" dirty="0" smtClean="0"/>
              <a:t> z </a:t>
            </a:r>
            <a:r>
              <a:rPr lang="en-GB" sz="2400" dirty="0" err="1" smtClean="0"/>
              <a:t>uwzględnieniem</a:t>
            </a:r>
            <a:r>
              <a:rPr lang="pl-PL" sz="2400" dirty="0" smtClean="0"/>
              <a:t> </a:t>
            </a:r>
            <a:r>
              <a:rPr lang="en-GB" sz="2400" dirty="0" err="1" smtClean="0"/>
              <a:t>czasu</a:t>
            </a:r>
            <a:r>
              <a:rPr lang="en-GB" sz="2400" dirty="0" smtClean="0"/>
              <a:t> </a:t>
            </a:r>
            <a:r>
              <a:rPr lang="en-GB" sz="2400" dirty="0" err="1" smtClean="0"/>
              <a:t>zakończenie</a:t>
            </a:r>
            <a:r>
              <a:rPr lang="en-GB" sz="2400" dirty="0" smtClean="0"/>
              <a:t> </a:t>
            </a:r>
            <a:r>
              <a:rPr lang="en-GB" sz="2400" dirty="0" err="1" smtClean="0"/>
              <a:t>zadania</a:t>
            </a:r>
            <a:r>
              <a:rPr lang="en-GB" sz="2400" dirty="0" smtClean="0"/>
              <a:t>, </a:t>
            </a:r>
            <a:r>
              <a:rPr lang="en-GB" sz="2400" dirty="0" err="1" smtClean="0"/>
              <a:t>tzw</a:t>
            </a:r>
            <a:r>
              <a:rPr lang="en-GB" sz="2400" dirty="0" smtClean="0"/>
              <a:t>. </a:t>
            </a:r>
            <a:r>
              <a:rPr lang="en-GB" sz="2400" dirty="0" err="1" smtClean="0"/>
              <a:t>linii</a:t>
            </a:r>
            <a:r>
              <a:rPr lang="en-GB" sz="2400" dirty="0" smtClean="0"/>
              <a:t> </a:t>
            </a:r>
            <a:r>
              <a:rPr lang="en-GB" sz="2400" dirty="0" err="1" smtClean="0"/>
              <a:t>krytycznej</a:t>
            </a:r>
            <a:r>
              <a:rPr lang="en-GB" sz="2400" dirty="0" smtClean="0"/>
              <a:t> (</a:t>
            </a:r>
            <a:r>
              <a:rPr lang="en-GB" sz="2400" dirty="0" err="1" smtClean="0"/>
              <a:t>ang.</a:t>
            </a:r>
            <a:r>
              <a:rPr lang="pl-PL" sz="2400" dirty="0" smtClean="0"/>
              <a:t> </a:t>
            </a:r>
            <a:r>
              <a:rPr lang="en-GB" sz="2400" dirty="0" smtClean="0"/>
              <a:t>deadline)</a:t>
            </a:r>
            <a:r>
              <a:rPr lang="pl-PL" sz="2400" dirty="0" smtClean="0"/>
              <a:t>, np. </a:t>
            </a:r>
            <a:r>
              <a:rPr lang="pl-PL" sz="2400" dirty="0" err="1" smtClean="0"/>
              <a:t>VxWorks</a:t>
            </a:r>
            <a:r>
              <a:rPr lang="pl-PL" sz="2400" dirty="0" smtClean="0"/>
              <a:t>, QNX, Windows CE, RT Linux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1" dirty="0" err="1" smtClean="0"/>
              <a:t>Systemy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sieciowe</a:t>
            </a:r>
            <a:r>
              <a:rPr lang="en-GB" sz="2400" b="1" dirty="0" smtClean="0"/>
              <a:t> i </a:t>
            </a:r>
            <a:r>
              <a:rPr lang="en-GB" sz="2400" b="1" dirty="0" err="1" smtClean="0"/>
              <a:t>rozproszone</a:t>
            </a:r>
            <a:r>
              <a:rPr lang="en-GB" sz="2400" dirty="0" smtClean="0"/>
              <a:t> (</a:t>
            </a:r>
            <a:r>
              <a:rPr lang="en-GB" sz="2400" dirty="0" err="1" smtClean="0"/>
              <a:t>ang.</a:t>
            </a:r>
            <a:r>
              <a:rPr lang="en-GB" sz="2400" dirty="0" smtClean="0"/>
              <a:t> network and</a:t>
            </a:r>
            <a:r>
              <a:rPr lang="pl-PL" sz="2400" dirty="0" smtClean="0"/>
              <a:t> </a:t>
            </a:r>
            <a:r>
              <a:rPr lang="en-GB" sz="2400" dirty="0" smtClean="0"/>
              <a:t>distributed systems) — </a:t>
            </a:r>
            <a:r>
              <a:rPr lang="en-GB" sz="2400" dirty="0" err="1" smtClean="0"/>
              <a:t>umożliwiają</a:t>
            </a:r>
            <a:r>
              <a:rPr lang="en-GB" sz="2400" dirty="0" smtClean="0"/>
              <a:t> </a:t>
            </a:r>
            <a:r>
              <a:rPr lang="en-GB" sz="2400" dirty="0" err="1" smtClean="0"/>
              <a:t>zarządzanie</a:t>
            </a:r>
            <a:r>
              <a:rPr lang="en-GB" sz="2400" dirty="0" smtClean="0"/>
              <a:t> </a:t>
            </a:r>
            <a:r>
              <a:rPr lang="en-GB" sz="2400" dirty="0" err="1" smtClean="0"/>
              <a:t>zbiorem</a:t>
            </a:r>
            <a:r>
              <a:rPr lang="pl-PL" sz="2400" dirty="0" smtClean="0"/>
              <a:t> </a:t>
            </a:r>
            <a:r>
              <a:rPr lang="en-GB" sz="2400" dirty="0" err="1" smtClean="0"/>
              <a:t>rozproszonych</a:t>
            </a:r>
            <a:r>
              <a:rPr lang="en-GB" sz="2400" dirty="0" smtClean="0"/>
              <a:t> </a:t>
            </a:r>
            <a:r>
              <a:rPr lang="en-GB" sz="2400" dirty="0" err="1" smtClean="0"/>
              <a:t>jednostek</a:t>
            </a:r>
            <a:r>
              <a:rPr lang="en-GB" sz="2400" dirty="0" smtClean="0"/>
              <a:t> </a:t>
            </a:r>
            <a:r>
              <a:rPr lang="en-GB" sz="2400" dirty="0" err="1" smtClean="0"/>
              <a:t>przetwarzających</a:t>
            </a:r>
            <a:r>
              <a:rPr lang="en-GB" sz="2400" dirty="0" smtClean="0"/>
              <a:t>, </a:t>
            </a:r>
            <a:r>
              <a:rPr lang="en-GB" sz="2400" dirty="0" err="1" smtClean="0"/>
              <a:t>czyli</a:t>
            </a:r>
            <a:r>
              <a:rPr lang="pl-PL" sz="2400" dirty="0" smtClean="0"/>
              <a:t> </a:t>
            </a:r>
            <a:r>
              <a:rPr lang="en-GB" sz="2400" dirty="0" err="1" smtClean="0"/>
              <a:t>zbiorem</a:t>
            </a:r>
            <a:r>
              <a:rPr lang="en-GB" sz="2400" dirty="0" smtClean="0"/>
              <a:t> </a:t>
            </a:r>
            <a:r>
              <a:rPr lang="en-GB" sz="2400" dirty="0" err="1" smtClean="0"/>
              <a:t>jednostek</a:t>
            </a:r>
            <a:r>
              <a:rPr lang="en-GB" sz="2400" dirty="0" smtClean="0"/>
              <a:t> (</a:t>
            </a:r>
            <a:r>
              <a:rPr lang="en-GB" sz="2400" dirty="0" err="1" smtClean="0"/>
              <a:t>komputerów</a:t>
            </a:r>
            <a:r>
              <a:rPr lang="en-GB" sz="2400" dirty="0" smtClean="0"/>
              <a:t>), </a:t>
            </a:r>
            <a:r>
              <a:rPr lang="en-GB" sz="2400" dirty="0" err="1" smtClean="0"/>
              <a:t>które</a:t>
            </a:r>
            <a:r>
              <a:rPr lang="en-GB" sz="2400" dirty="0" smtClean="0"/>
              <a:t> </a:t>
            </a:r>
            <a:r>
              <a:rPr lang="en-GB" sz="2400" dirty="0" err="1" smtClean="0"/>
              <a:t>są</a:t>
            </a:r>
            <a:r>
              <a:rPr lang="en-GB" sz="2400" dirty="0" smtClean="0"/>
              <a:t> </a:t>
            </a:r>
            <a:r>
              <a:rPr lang="en-GB" sz="2400" dirty="0" err="1" smtClean="0"/>
              <a:t>zintegrowane</a:t>
            </a:r>
            <a:r>
              <a:rPr lang="pl-PL" sz="2400" dirty="0" smtClean="0"/>
              <a:t> </a:t>
            </a:r>
            <a:r>
              <a:rPr lang="en-GB" sz="2400" dirty="0" err="1" smtClean="0"/>
              <a:t>siecią</a:t>
            </a:r>
            <a:r>
              <a:rPr lang="en-GB" sz="2400" dirty="0" smtClean="0"/>
              <a:t> </a:t>
            </a:r>
            <a:r>
              <a:rPr lang="en-GB" sz="2400" dirty="0" err="1" smtClean="0"/>
              <a:t>komputerową</a:t>
            </a:r>
            <a:r>
              <a:rPr lang="en-GB" sz="2400" dirty="0" smtClean="0"/>
              <a:t> i </a:t>
            </a:r>
            <a:r>
              <a:rPr lang="en-GB" sz="2400" dirty="0" err="1" smtClean="0"/>
              <a:t>nie</a:t>
            </a:r>
            <a:r>
              <a:rPr lang="en-GB" sz="2400" dirty="0" smtClean="0"/>
              <a:t> </a:t>
            </a:r>
            <a:r>
              <a:rPr lang="en-GB" sz="2400" dirty="0" err="1" smtClean="0"/>
              <a:t>współdzielą</a:t>
            </a:r>
            <a:r>
              <a:rPr lang="en-GB" sz="2400" dirty="0" smtClean="0"/>
              <a:t> </a:t>
            </a:r>
            <a:r>
              <a:rPr lang="en-GB" sz="2400" dirty="0" err="1" smtClean="0"/>
              <a:t>fizycznie</a:t>
            </a:r>
            <a:r>
              <a:rPr lang="en-GB" sz="2400" dirty="0" smtClean="0"/>
              <a:t> </a:t>
            </a:r>
            <a:r>
              <a:rPr lang="en-GB" sz="2400" dirty="0" err="1" smtClean="0"/>
              <a:t>zasobów</a:t>
            </a:r>
            <a:r>
              <a:rPr lang="pl-PL" sz="2400" dirty="0" smtClean="0"/>
              <a:t>, np. Windows, </a:t>
            </a:r>
            <a:r>
              <a:rPr lang="pl-PL" sz="2400" dirty="0" err="1" smtClean="0"/>
              <a:t>Novel</a:t>
            </a:r>
            <a:r>
              <a:rPr lang="pl-PL" sz="2400" dirty="0" smtClean="0"/>
              <a:t> Netware, Linux, Unix 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b="1" dirty="0" err="1" smtClean="0"/>
              <a:t>Systemy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operacyjne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komputerów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naręcznych</a:t>
            </a:r>
            <a:r>
              <a:rPr lang="en-GB" sz="2400" dirty="0" smtClean="0"/>
              <a:t> —</a:t>
            </a:r>
            <a:r>
              <a:rPr lang="pl-PL" sz="2400" dirty="0" smtClean="0"/>
              <a:t> </a:t>
            </a:r>
            <a:r>
              <a:rPr lang="en-GB" sz="2400" dirty="0" err="1" smtClean="0"/>
              <a:t>tworzone</a:t>
            </a:r>
            <a:r>
              <a:rPr lang="en-GB" sz="2400" dirty="0" smtClean="0"/>
              <a:t> </a:t>
            </a:r>
            <a:r>
              <a:rPr lang="en-GB" sz="2400" dirty="0" err="1" smtClean="0"/>
              <a:t>dla</a:t>
            </a:r>
            <a:r>
              <a:rPr lang="en-GB" sz="2400" dirty="0" smtClean="0"/>
              <a:t> </a:t>
            </a:r>
            <a:r>
              <a:rPr lang="en-GB" sz="2400" dirty="0" err="1" smtClean="0"/>
              <a:t>rozwiązań</a:t>
            </a:r>
            <a:r>
              <a:rPr lang="en-GB" sz="2400" dirty="0" smtClean="0"/>
              <a:t> </a:t>
            </a:r>
            <a:r>
              <a:rPr lang="en-GB" sz="2400" dirty="0" err="1" smtClean="0"/>
              <a:t>typu</a:t>
            </a:r>
            <a:r>
              <a:rPr lang="en-GB" sz="2400" dirty="0" smtClean="0"/>
              <a:t> PDA, </a:t>
            </a:r>
            <a:r>
              <a:rPr lang="en-GB" sz="2400" dirty="0" err="1" smtClean="0"/>
              <a:t>czy</a:t>
            </a:r>
            <a:r>
              <a:rPr lang="en-GB" sz="2400" dirty="0" smtClean="0"/>
              <a:t> </a:t>
            </a:r>
            <a:r>
              <a:rPr lang="en-GB" sz="2400" dirty="0" err="1" smtClean="0"/>
              <a:t>telefonów</a:t>
            </a:r>
            <a:r>
              <a:rPr lang="pl-PL" sz="2400" dirty="0" smtClean="0"/>
              <a:t> </a:t>
            </a:r>
            <a:r>
              <a:rPr lang="en-GB" sz="2400" dirty="0" err="1" smtClean="0"/>
              <a:t>komórkowych</a:t>
            </a:r>
            <a:r>
              <a:rPr lang="en-GB" sz="2400" dirty="0" smtClean="0"/>
              <a:t>, </a:t>
            </a:r>
            <a:r>
              <a:rPr lang="en-GB" sz="2400" dirty="0" err="1" smtClean="0"/>
              <a:t>podlegają</a:t>
            </a:r>
            <a:r>
              <a:rPr lang="en-GB" sz="2400" dirty="0" smtClean="0"/>
              <a:t> </a:t>
            </a:r>
            <a:r>
              <a:rPr lang="en-GB" sz="2400" dirty="0" err="1" smtClean="0"/>
              <a:t>istotnym</a:t>
            </a:r>
            <a:r>
              <a:rPr lang="en-GB" sz="2400" dirty="0" smtClean="0"/>
              <a:t> </a:t>
            </a:r>
            <a:r>
              <a:rPr lang="pl-PL" sz="2400" dirty="0" smtClean="0"/>
              <a:t>o</a:t>
            </a:r>
            <a:r>
              <a:rPr lang="en-GB" sz="2400" dirty="0" err="1" smtClean="0"/>
              <a:t>graniczeniom</a:t>
            </a:r>
            <a:r>
              <a:rPr lang="pl-PL" sz="2400" dirty="0" smtClean="0"/>
              <a:t> </a:t>
            </a:r>
            <a:r>
              <a:rPr lang="en-GB" sz="2400" dirty="0" err="1" smtClean="0"/>
              <a:t>zasobowym</a:t>
            </a:r>
            <a:r>
              <a:rPr lang="pl-PL" sz="2400" dirty="0" smtClean="0"/>
              <a:t>, np. </a:t>
            </a:r>
            <a:r>
              <a:rPr lang="pl-PL" sz="2400" dirty="0" err="1" smtClean="0"/>
              <a:t>Symbian</a:t>
            </a:r>
            <a:r>
              <a:rPr lang="pl-PL" sz="2400" dirty="0" smtClean="0"/>
              <a:t>, Windows Mobile, Brew, </a:t>
            </a:r>
            <a:r>
              <a:rPr lang="en-US" sz="2400" dirty="0" smtClean="0"/>
              <a:t>OS X iPhone</a:t>
            </a:r>
            <a:r>
              <a:rPr lang="pl-PL" sz="2400" dirty="0" smtClean="0"/>
              <a:t>, Android, Linux</a:t>
            </a:r>
            <a:r>
              <a:rPr lang="en-GB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868CA5-0E7D-4188-BAB5-8A1577971103}" type="slidenum">
              <a:rPr lang="en-GB" smtClean="0"/>
              <a:pPr eaLnBrk="1" hangingPunct="1"/>
              <a:t>15</a:t>
            </a:fld>
            <a:endParaRPr lang="en-GB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Cykl rozkazowy (1)</a:t>
            </a:r>
            <a:endParaRPr lang="en-GB" b="1" smtClean="0"/>
          </a:p>
        </p:txBody>
      </p:sp>
      <p:sp>
        <p:nvSpPr>
          <p:cNvPr id="16388" name="Oval 4"/>
          <p:cNvSpPr>
            <a:spLocks noChangeArrowheads="1"/>
          </p:cNvSpPr>
          <p:nvPr/>
        </p:nvSpPr>
        <p:spPr bwMode="auto">
          <a:xfrm>
            <a:off x="1403350" y="3573463"/>
            <a:ext cx="15843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wystaw.</a:t>
            </a:r>
          </a:p>
          <a:p>
            <a:pPr algn="ctr"/>
            <a:r>
              <a:rPr lang="en-GB"/>
              <a:t>adr. kodu</a:t>
            </a:r>
          </a:p>
          <a:p>
            <a:pPr algn="ctr"/>
            <a:r>
              <a:rPr lang="en-GB"/>
              <a:t>rozkazu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68313" y="2278063"/>
            <a:ext cx="458787" cy="122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pamięć</a:t>
            </a:r>
            <a:endParaRPr lang="en-GB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395288" y="3646488"/>
            <a:ext cx="458787" cy="122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CPU</a:t>
            </a:r>
            <a:endParaRPr lang="en-GB"/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1403350" y="2062163"/>
            <a:ext cx="15843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pobranie</a:t>
            </a:r>
          </a:p>
          <a:p>
            <a:pPr algn="ctr"/>
            <a:r>
              <a:rPr lang="en-GB"/>
              <a:t>kodu</a:t>
            </a:r>
          </a:p>
          <a:p>
            <a:pPr algn="ctr"/>
            <a:r>
              <a:rPr lang="en-GB"/>
              <a:t>rozkazu</a:t>
            </a: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3708400" y="3573463"/>
            <a:ext cx="15843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dekodowanie</a:t>
            </a:r>
          </a:p>
          <a:p>
            <a:pPr algn="ctr"/>
            <a:r>
              <a:rPr lang="en-GB"/>
              <a:t>operacji</a:t>
            </a: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6156325" y="3573463"/>
            <a:ext cx="15843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wystaw.</a:t>
            </a:r>
          </a:p>
          <a:p>
            <a:pPr algn="ctr"/>
            <a:r>
              <a:rPr lang="en-GB"/>
              <a:t>adresu</a:t>
            </a:r>
          </a:p>
          <a:p>
            <a:pPr algn="ctr"/>
            <a:r>
              <a:rPr lang="en-GB"/>
              <a:t>operandu</a:t>
            </a: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6156325" y="2060575"/>
            <a:ext cx="15843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pobranie</a:t>
            </a:r>
          </a:p>
          <a:p>
            <a:pPr algn="ctr"/>
            <a:r>
              <a:rPr lang="en-GB"/>
              <a:t>operandu</a:t>
            </a:r>
          </a:p>
        </p:txBody>
      </p:sp>
      <p:sp>
        <p:nvSpPr>
          <p:cNvPr id="16395" name="AutoShape 11"/>
          <p:cNvSpPr>
            <a:spLocks/>
          </p:cNvSpPr>
          <p:nvPr/>
        </p:nvSpPr>
        <p:spPr bwMode="auto">
          <a:xfrm>
            <a:off x="755650" y="1989138"/>
            <a:ext cx="360363" cy="1296987"/>
          </a:xfrm>
          <a:prstGeom prst="rightBrace">
            <a:avLst>
              <a:gd name="adj1" fmla="val 2999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6396" name="AutoShape 12"/>
          <p:cNvSpPr>
            <a:spLocks/>
          </p:cNvSpPr>
          <p:nvPr/>
        </p:nvSpPr>
        <p:spPr bwMode="auto">
          <a:xfrm>
            <a:off x="755650" y="3357563"/>
            <a:ext cx="360363" cy="1296987"/>
          </a:xfrm>
          <a:prstGeom prst="rightBrace">
            <a:avLst>
              <a:gd name="adj1" fmla="val 2999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6397" name="AutoShape 13"/>
          <p:cNvSpPr>
            <a:spLocks/>
          </p:cNvSpPr>
          <p:nvPr/>
        </p:nvSpPr>
        <p:spPr bwMode="auto">
          <a:xfrm rot="-5400000">
            <a:off x="3024981" y="2888457"/>
            <a:ext cx="574675" cy="3960812"/>
          </a:xfrm>
          <a:prstGeom prst="leftBrace">
            <a:avLst>
              <a:gd name="adj1" fmla="val 57436"/>
              <a:gd name="adj2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6398" name="Text Box 14"/>
          <p:cNvSpPr txBox="1">
            <a:spLocks noChangeArrowheads="1"/>
          </p:cNvSpPr>
          <p:nvPr/>
        </p:nvSpPr>
        <p:spPr bwMode="auto">
          <a:xfrm>
            <a:off x="1042988" y="5084763"/>
            <a:ext cx="16557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faza pobrania</a:t>
            </a:r>
          </a:p>
          <a:p>
            <a:pPr eaLnBrk="1" hangingPunct="1"/>
            <a:r>
              <a:rPr lang="en-GB"/>
              <a:t>rozkazu</a:t>
            </a:r>
          </a:p>
        </p:txBody>
      </p:sp>
      <p:sp>
        <p:nvSpPr>
          <p:cNvPr id="16399" name="AutoShape 15"/>
          <p:cNvSpPr>
            <a:spLocks/>
          </p:cNvSpPr>
          <p:nvPr/>
        </p:nvSpPr>
        <p:spPr bwMode="auto">
          <a:xfrm rot="-5400000">
            <a:off x="6624637" y="3608388"/>
            <a:ext cx="574675" cy="2520950"/>
          </a:xfrm>
          <a:prstGeom prst="leftBrace">
            <a:avLst>
              <a:gd name="adj1" fmla="val 36556"/>
              <a:gd name="adj2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5437188" y="5157788"/>
            <a:ext cx="16557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faza pobrania</a:t>
            </a:r>
          </a:p>
          <a:p>
            <a:pPr eaLnBrk="1" hangingPunct="1"/>
            <a:r>
              <a:rPr lang="en-GB"/>
              <a:t>argumentów</a:t>
            </a:r>
          </a:p>
        </p:txBody>
      </p:sp>
      <p:cxnSp>
        <p:nvCxnSpPr>
          <p:cNvPr id="16401" name="AutoShape 17"/>
          <p:cNvCxnSpPr>
            <a:cxnSpLocks noChangeShapeType="1"/>
            <a:stCxn id="16388" idx="0"/>
            <a:endCxn id="16391" idx="4"/>
          </p:cNvCxnSpPr>
          <p:nvPr/>
        </p:nvCxnSpPr>
        <p:spPr bwMode="auto">
          <a:xfrm flipV="1">
            <a:off x="2195513" y="2998788"/>
            <a:ext cx="0" cy="5746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02" name="AutoShape 18"/>
          <p:cNvCxnSpPr>
            <a:cxnSpLocks noChangeShapeType="1"/>
            <a:stCxn id="16391" idx="5"/>
            <a:endCxn id="16392" idx="1"/>
          </p:cNvCxnSpPr>
          <p:nvPr/>
        </p:nvCxnSpPr>
        <p:spPr bwMode="auto">
          <a:xfrm>
            <a:off x="2755900" y="2862263"/>
            <a:ext cx="1184275" cy="8477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03" name="AutoShape 19"/>
          <p:cNvCxnSpPr>
            <a:cxnSpLocks noChangeShapeType="1"/>
            <a:stCxn id="16392" idx="6"/>
            <a:endCxn id="16393" idx="2"/>
          </p:cNvCxnSpPr>
          <p:nvPr/>
        </p:nvCxnSpPr>
        <p:spPr bwMode="auto">
          <a:xfrm>
            <a:off x="5292725" y="4041775"/>
            <a:ext cx="86360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04" name="AutoShape 23"/>
          <p:cNvCxnSpPr>
            <a:cxnSpLocks noChangeShapeType="1"/>
            <a:stCxn id="16394" idx="5"/>
            <a:endCxn id="16393" idx="6"/>
          </p:cNvCxnSpPr>
          <p:nvPr/>
        </p:nvCxnSpPr>
        <p:spPr bwMode="auto">
          <a:xfrm rot="16200000" flipH="1">
            <a:off x="7034213" y="3335337"/>
            <a:ext cx="1181100" cy="231775"/>
          </a:xfrm>
          <a:prstGeom prst="curvedConnector4">
            <a:avLst>
              <a:gd name="adj1" fmla="val 35889"/>
              <a:gd name="adj2" fmla="val 198630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05" name="AutoShape 24"/>
          <p:cNvCxnSpPr>
            <a:cxnSpLocks noChangeShapeType="1"/>
            <a:stCxn id="16393" idx="1"/>
            <a:endCxn id="16394" idx="2"/>
          </p:cNvCxnSpPr>
          <p:nvPr/>
        </p:nvCxnSpPr>
        <p:spPr bwMode="auto">
          <a:xfrm rot="5400000" flipH="1">
            <a:off x="5681663" y="3003550"/>
            <a:ext cx="1181100" cy="231775"/>
          </a:xfrm>
          <a:prstGeom prst="curvedConnector4">
            <a:avLst>
              <a:gd name="adj1" fmla="val 35889"/>
              <a:gd name="adj2" fmla="val 198630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06" name="Line 25"/>
          <p:cNvSpPr>
            <a:spLocks noChangeShapeType="1"/>
          </p:cNvSpPr>
          <p:nvPr/>
        </p:nvSpPr>
        <p:spPr bwMode="auto">
          <a:xfrm>
            <a:off x="3276600" y="6308725"/>
            <a:ext cx="54721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cxnSp>
        <p:nvCxnSpPr>
          <p:cNvPr id="16407" name="AutoShape 27"/>
          <p:cNvCxnSpPr>
            <a:cxnSpLocks noChangeShapeType="1"/>
            <a:endCxn id="16388" idx="4"/>
          </p:cNvCxnSpPr>
          <p:nvPr/>
        </p:nvCxnSpPr>
        <p:spPr bwMode="auto">
          <a:xfrm flipH="1" flipV="1">
            <a:off x="2195513" y="4510088"/>
            <a:ext cx="1081087" cy="17986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08" name="AutoShape 30"/>
          <p:cNvCxnSpPr>
            <a:cxnSpLocks noChangeShapeType="1"/>
            <a:endCxn id="16392" idx="4"/>
          </p:cNvCxnSpPr>
          <p:nvPr/>
        </p:nvCxnSpPr>
        <p:spPr bwMode="auto">
          <a:xfrm flipH="1" flipV="1">
            <a:off x="4500563" y="4510088"/>
            <a:ext cx="1081087" cy="17970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09" name="AutoShape 31"/>
          <p:cNvCxnSpPr>
            <a:cxnSpLocks noChangeShapeType="1"/>
          </p:cNvCxnSpPr>
          <p:nvPr/>
        </p:nvCxnSpPr>
        <p:spPr bwMode="auto">
          <a:xfrm flipH="1" flipV="1">
            <a:off x="7164388" y="4508500"/>
            <a:ext cx="1081087" cy="17970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10" name="Text Box 32"/>
          <p:cNvSpPr txBox="1">
            <a:spLocks noChangeArrowheads="1"/>
          </p:cNvSpPr>
          <p:nvPr/>
        </p:nvSpPr>
        <p:spPr bwMode="auto">
          <a:xfrm>
            <a:off x="3203575" y="5661025"/>
            <a:ext cx="11525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następny rozkaz</a:t>
            </a:r>
            <a:endParaRPr lang="en-GB"/>
          </a:p>
        </p:txBody>
      </p:sp>
      <p:sp>
        <p:nvSpPr>
          <p:cNvPr id="16411" name="Text Box 33"/>
          <p:cNvSpPr txBox="1">
            <a:spLocks noChangeArrowheads="1"/>
          </p:cNvSpPr>
          <p:nvPr/>
        </p:nvSpPr>
        <p:spPr bwMode="auto">
          <a:xfrm>
            <a:off x="7991475" y="5373688"/>
            <a:ext cx="1152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łańcuch</a:t>
            </a:r>
            <a:endParaRPr lang="en-GB"/>
          </a:p>
        </p:txBody>
      </p:sp>
      <p:sp>
        <p:nvSpPr>
          <p:cNvPr id="16412" name="AutoShape 34"/>
          <p:cNvSpPr>
            <a:spLocks noChangeArrowheads="1"/>
          </p:cNvSpPr>
          <p:nvPr/>
        </p:nvSpPr>
        <p:spPr bwMode="auto">
          <a:xfrm>
            <a:off x="8567738" y="5805488"/>
            <a:ext cx="468312" cy="360362"/>
          </a:xfrm>
          <a:custGeom>
            <a:avLst/>
            <a:gdLst>
              <a:gd name="T0" fmla="*/ 5076285 w 21600"/>
              <a:gd name="T1" fmla="*/ 0 h 21600"/>
              <a:gd name="T2" fmla="*/ 1269191 w 21600"/>
              <a:gd name="T3" fmla="*/ 3006036 h 21600"/>
              <a:gd name="T4" fmla="*/ 5076285 w 21600"/>
              <a:gd name="T5" fmla="*/ 1503027 h 21600"/>
              <a:gd name="T6" fmla="*/ 11422715 w 21600"/>
              <a:gd name="T7" fmla="*/ 3006036 h 21600"/>
              <a:gd name="T8" fmla="*/ 8884334 w 21600"/>
              <a:gd name="T9" fmla="*/ 4509063 h 21600"/>
              <a:gd name="T10" fmla="*/ 6345953 w 21600"/>
              <a:gd name="T11" fmla="*/ 3006036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cxnSp>
        <p:nvCxnSpPr>
          <p:cNvPr id="16413" name="AutoShape 35"/>
          <p:cNvCxnSpPr>
            <a:cxnSpLocks noChangeShapeType="1"/>
            <a:stCxn id="16394" idx="6"/>
          </p:cNvCxnSpPr>
          <p:nvPr/>
        </p:nvCxnSpPr>
        <p:spPr bwMode="auto">
          <a:xfrm>
            <a:off x="7740650" y="2528888"/>
            <a:ext cx="1079500" cy="9715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25DB60-DD10-4E96-A766-ECC399642ECD}" type="slidenum">
              <a:rPr lang="en-GB" smtClean="0"/>
              <a:pPr eaLnBrk="1" hangingPunct="1"/>
              <a:t>16</a:t>
            </a:fld>
            <a:endParaRPr lang="en-GB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Cykl rozkazowy (2)</a:t>
            </a:r>
            <a:endParaRPr lang="en-GB" b="1" smtClean="0"/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898525" y="3573463"/>
            <a:ext cx="15843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wykonanie</a:t>
            </a:r>
          </a:p>
          <a:p>
            <a:pPr algn="ctr"/>
            <a:r>
              <a:rPr lang="en-GB"/>
              <a:t>operacji</a:t>
            </a:r>
          </a:p>
        </p:txBody>
      </p:sp>
      <p:sp>
        <p:nvSpPr>
          <p:cNvPr id="17413" name="Oval 7"/>
          <p:cNvSpPr>
            <a:spLocks noChangeArrowheads="1"/>
          </p:cNvSpPr>
          <p:nvPr/>
        </p:nvSpPr>
        <p:spPr bwMode="auto">
          <a:xfrm>
            <a:off x="3203575" y="2060575"/>
            <a:ext cx="15843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zapis</a:t>
            </a:r>
          </a:p>
          <a:p>
            <a:pPr algn="ctr"/>
            <a:r>
              <a:rPr lang="en-GB"/>
              <a:t>operandu</a:t>
            </a:r>
          </a:p>
        </p:txBody>
      </p:sp>
      <p:sp>
        <p:nvSpPr>
          <p:cNvPr id="17414" name="Oval 8"/>
          <p:cNvSpPr>
            <a:spLocks noChangeArrowheads="1"/>
          </p:cNvSpPr>
          <p:nvPr/>
        </p:nvSpPr>
        <p:spPr bwMode="auto">
          <a:xfrm>
            <a:off x="3203575" y="3573463"/>
            <a:ext cx="15843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wystaw.</a:t>
            </a:r>
          </a:p>
          <a:p>
            <a:pPr algn="ctr"/>
            <a:r>
              <a:rPr lang="en-GB"/>
              <a:t>adresu</a:t>
            </a:r>
          </a:p>
          <a:p>
            <a:pPr algn="ctr"/>
            <a:r>
              <a:rPr lang="en-GB"/>
              <a:t>operandu</a:t>
            </a:r>
          </a:p>
        </p:txBody>
      </p:sp>
      <p:sp>
        <p:nvSpPr>
          <p:cNvPr id="17415" name="Oval 9"/>
          <p:cNvSpPr>
            <a:spLocks noChangeArrowheads="1"/>
          </p:cNvSpPr>
          <p:nvPr/>
        </p:nvSpPr>
        <p:spPr bwMode="auto">
          <a:xfrm>
            <a:off x="5292725" y="3644900"/>
            <a:ext cx="15843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sprawdz.</a:t>
            </a:r>
          </a:p>
          <a:p>
            <a:pPr algn="ctr"/>
            <a:r>
              <a:rPr lang="en-GB"/>
              <a:t>zgłoszenia</a:t>
            </a:r>
          </a:p>
          <a:p>
            <a:pPr algn="ctr"/>
            <a:r>
              <a:rPr lang="en-GB"/>
              <a:t>przerwań</a:t>
            </a:r>
          </a:p>
        </p:txBody>
      </p:sp>
      <p:sp>
        <p:nvSpPr>
          <p:cNvPr id="17416" name="Oval 10"/>
          <p:cNvSpPr>
            <a:spLocks noChangeArrowheads="1"/>
          </p:cNvSpPr>
          <p:nvPr/>
        </p:nvSpPr>
        <p:spPr bwMode="auto">
          <a:xfrm>
            <a:off x="7235825" y="3644900"/>
            <a:ext cx="15843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przerwanie</a:t>
            </a:r>
          </a:p>
        </p:txBody>
      </p:sp>
      <p:sp>
        <p:nvSpPr>
          <p:cNvPr id="17417" name="AutoShape 13"/>
          <p:cNvSpPr>
            <a:spLocks/>
          </p:cNvSpPr>
          <p:nvPr/>
        </p:nvSpPr>
        <p:spPr bwMode="auto">
          <a:xfrm rot="-5400000">
            <a:off x="2593181" y="2888457"/>
            <a:ext cx="574675" cy="3960812"/>
          </a:xfrm>
          <a:prstGeom prst="leftBrace">
            <a:avLst>
              <a:gd name="adj1" fmla="val 57436"/>
              <a:gd name="adj2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pPr algn="ctr"/>
            <a:endParaRPr lang="pl-PL"/>
          </a:p>
        </p:txBody>
      </p:sp>
      <p:sp>
        <p:nvSpPr>
          <p:cNvPr id="17418" name="Text Box 14"/>
          <p:cNvSpPr txBox="1">
            <a:spLocks noChangeArrowheads="1"/>
          </p:cNvSpPr>
          <p:nvPr/>
        </p:nvSpPr>
        <p:spPr bwMode="auto">
          <a:xfrm>
            <a:off x="250825" y="5084763"/>
            <a:ext cx="2952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faza składowania wyniku</a:t>
            </a:r>
          </a:p>
        </p:txBody>
      </p:sp>
      <p:sp>
        <p:nvSpPr>
          <p:cNvPr id="17419" name="AutoShape 15"/>
          <p:cNvSpPr>
            <a:spLocks/>
          </p:cNvSpPr>
          <p:nvPr/>
        </p:nvSpPr>
        <p:spPr bwMode="auto">
          <a:xfrm rot="5400000">
            <a:off x="6804025" y="981075"/>
            <a:ext cx="647700" cy="3384550"/>
          </a:xfrm>
          <a:prstGeom prst="leftBrace">
            <a:avLst>
              <a:gd name="adj1" fmla="val 43546"/>
              <a:gd name="adj2" fmla="val 4899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17420" name="Text Box 16"/>
          <p:cNvSpPr txBox="1">
            <a:spLocks noChangeArrowheads="1"/>
          </p:cNvSpPr>
          <p:nvPr/>
        </p:nvSpPr>
        <p:spPr bwMode="auto">
          <a:xfrm>
            <a:off x="6156325" y="1916113"/>
            <a:ext cx="25923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faza przerwania</a:t>
            </a:r>
          </a:p>
        </p:txBody>
      </p:sp>
      <p:cxnSp>
        <p:nvCxnSpPr>
          <p:cNvPr id="17421" name="AutoShape 17"/>
          <p:cNvCxnSpPr>
            <a:cxnSpLocks noChangeShapeType="1"/>
            <a:stCxn id="17412" idx="6"/>
            <a:endCxn id="17414" idx="2"/>
          </p:cNvCxnSpPr>
          <p:nvPr/>
        </p:nvCxnSpPr>
        <p:spPr bwMode="auto">
          <a:xfrm>
            <a:off x="2482850" y="4041775"/>
            <a:ext cx="72072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22" name="AutoShape 20"/>
          <p:cNvCxnSpPr>
            <a:cxnSpLocks noChangeShapeType="1"/>
            <a:stCxn id="17413" idx="5"/>
            <a:endCxn id="17414" idx="6"/>
          </p:cNvCxnSpPr>
          <p:nvPr/>
        </p:nvCxnSpPr>
        <p:spPr bwMode="auto">
          <a:xfrm rot="16200000" flipH="1">
            <a:off x="4081463" y="3335337"/>
            <a:ext cx="1181100" cy="231775"/>
          </a:xfrm>
          <a:prstGeom prst="curvedConnector4">
            <a:avLst>
              <a:gd name="adj1" fmla="val 35889"/>
              <a:gd name="adj2" fmla="val 198630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23" name="AutoShape 21"/>
          <p:cNvCxnSpPr>
            <a:cxnSpLocks noChangeShapeType="1"/>
            <a:stCxn id="17414" idx="1"/>
            <a:endCxn id="17413" idx="2"/>
          </p:cNvCxnSpPr>
          <p:nvPr/>
        </p:nvCxnSpPr>
        <p:spPr bwMode="auto">
          <a:xfrm rot="5400000" flipH="1">
            <a:off x="2728913" y="3003550"/>
            <a:ext cx="1181100" cy="231775"/>
          </a:xfrm>
          <a:prstGeom prst="curvedConnector4">
            <a:avLst>
              <a:gd name="adj1" fmla="val 35889"/>
              <a:gd name="adj2" fmla="val 198630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24" name="Line 22"/>
          <p:cNvSpPr>
            <a:spLocks noChangeShapeType="1"/>
          </p:cNvSpPr>
          <p:nvPr/>
        </p:nvSpPr>
        <p:spPr bwMode="auto">
          <a:xfrm>
            <a:off x="179388" y="6308725"/>
            <a:ext cx="66246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17425" name="Text Box 26"/>
          <p:cNvSpPr txBox="1">
            <a:spLocks noChangeArrowheads="1"/>
          </p:cNvSpPr>
          <p:nvPr/>
        </p:nvSpPr>
        <p:spPr bwMode="auto">
          <a:xfrm>
            <a:off x="5508625" y="5229225"/>
            <a:ext cx="11525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/>
              <a:t>brak</a:t>
            </a:r>
          </a:p>
          <a:p>
            <a:pPr eaLnBrk="1" hangingPunct="1"/>
            <a:r>
              <a:rPr lang="pl-PL"/>
              <a:t>przerwań</a:t>
            </a:r>
            <a:endParaRPr lang="en-GB"/>
          </a:p>
        </p:txBody>
      </p:sp>
      <p:sp>
        <p:nvSpPr>
          <p:cNvPr id="17426" name="AutoShape 29"/>
          <p:cNvSpPr>
            <a:spLocks noChangeArrowheads="1"/>
          </p:cNvSpPr>
          <p:nvPr/>
        </p:nvSpPr>
        <p:spPr bwMode="auto">
          <a:xfrm rot="10664725">
            <a:off x="250825" y="6237288"/>
            <a:ext cx="647700" cy="404812"/>
          </a:xfrm>
          <a:custGeom>
            <a:avLst/>
            <a:gdLst>
              <a:gd name="T0" fmla="*/ 9710103 w 21600"/>
              <a:gd name="T1" fmla="*/ 0 h 21600"/>
              <a:gd name="T2" fmla="*/ 2427766 w 21600"/>
              <a:gd name="T3" fmla="*/ 3793351 h 21600"/>
              <a:gd name="T4" fmla="*/ 9710103 w 21600"/>
              <a:gd name="T5" fmla="*/ 1896675 h 21600"/>
              <a:gd name="T6" fmla="*/ 21849770 w 21600"/>
              <a:gd name="T7" fmla="*/ 3793351 h 21600"/>
              <a:gd name="T8" fmla="*/ 16994269 w 21600"/>
              <a:gd name="T9" fmla="*/ 5690026 h 21600"/>
              <a:gd name="T10" fmla="*/ 12138768 w 21600"/>
              <a:gd name="T11" fmla="*/ 3793351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0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cxnSp>
        <p:nvCxnSpPr>
          <p:cNvPr id="17427" name="AutoShape 30"/>
          <p:cNvCxnSpPr>
            <a:cxnSpLocks noChangeShapeType="1"/>
            <a:endCxn id="17412" idx="1"/>
          </p:cNvCxnSpPr>
          <p:nvPr/>
        </p:nvCxnSpPr>
        <p:spPr bwMode="auto">
          <a:xfrm>
            <a:off x="539750" y="3068638"/>
            <a:ext cx="590550" cy="6413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28" name="AutoShape 31"/>
          <p:cNvCxnSpPr>
            <a:cxnSpLocks noChangeShapeType="1"/>
            <a:stCxn id="17413" idx="6"/>
            <a:endCxn id="17415" idx="0"/>
          </p:cNvCxnSpPr>
          <p:nvPr/>
        </p:nvCxnSpPr>
        <p:spPr bwMode="auto">
          <a:xfrm>
            <a:off x="4787900" y="2528888"/>
            <a:ext cx="1296988" cy="11160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29" name="AutoShape 32"/>
          <p:cNvCxnSpPr>
            <a:cxnSpLocks noChangeShapeType="1"/>
            <a:stCxn id="17415" idx="6"/>
            <a:endCxn id="17416" idx="2"/>
          </p:cNvCxnSpPr>
          <p:nvPr/>
        </p:nvCxnSpPr>
        <p:spPr bwMode="auto">
          <a:xfrm>
            <a:off x="6877050" y="4113213"/>
            <a:ext cx="358775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0" name="AutoShape 34"/>
          <p:cNvCxnSpPr>
            <a:cxnSpLocks noChangeShapeType="1"/>
            <a:stCxn id="17416" idx="4"/>
            <a:endCxn id="17424" idx="1"/>
          </p:cNvCxnSpPr>
          <p:nvPr/>
        </p:nvCxnSpPr>
        <p:spPr bwMode="auto">
          <a:xfrm flipH="1">
            <a:off x="6804025" y="4581525"/>
            <a:ext cx="1223963" cy="1746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31" name="AutoShape 35"/>
          <p:cNvCxnSpPr>
            <a:cxnSpLocks noChangeShapeType="1"/>
          </p:cNvCxnSpPr>
          <p:nvPr/>
        </p:nvCxnSpPr>
        <p:spPr bwMode="auto">
          <a:xfrm flipH="1">
            <a:off x="4787900" y="4581525"/>
            <a:ext cx="1223963" cy="17462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BE2FA39-85D8-4535-85F3-38EC48BCB0A8}" type="slidenum">
              <a:rPr lang="en-GB" smtClean="0"/>
              <a:pPr eaLnBrk="1" hangingPunct="1"/>
              <a:t>17</a:t>
            </a:fld>
            <a:endParaRPr lang="en-GB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b="1" smtClean="0"/>
              <a:t>Podstawy działania systemu operacyjnego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dirty="0" err="1" smtClean="0"/>
              <a:t>Odwołania</a:t>
            </a:r>
            <a:r>
              <a:rPr lang="en-GB" sz="2800" dirty="0" smtClean="0"/>
              <a:t> do </a:t>
            </a:r>
            <a:r>
              <a:rPr lang="en-GB" sz="2800" dirty="0" err="1" smtClean="0"/>
              <a:t>jądra</a:t>
            </a:r>
            <a:r>
              <a:rPr lang="en-GB" sz="2800" dirty="0" smtClean="0"/>
              <a:t> </a:t>
            </a:r>
            <a:r>
              <a:rPr lang="en-GB" sz="2800" dirty="0" err="1" smtClean="0"/>
              <a:t>systemu</a:t>
            </a:r>
            <a:r>
              <a:rPr lang="en-GB" sz="2800" dirty="0" smtClean="0"/>
              <a:t> </a:t>
            </a:r>
            <a:r>
              <a:rPr lang="en-GB" sz="2800" dirty="0" err="1" smtClean="0"/>
              <a:t>przez</a:t>
            </a:r>
            <a:r>
              <a:rPr lang="en-GB" sz="2800" dirty="0" smtClean="0"/>
              <a:t> system </a:t>
            </a:r>
            <a:r>
              <a:rPr lang="en-GB" sz="2800" dirty="0" err="1" smtClean="0"/>
              <a:t>przerwań</a:t>
            </a:r>
            <a:r>
              <a:rPr lang="en-GB" sz="2800" dirty="0" smtClean="0"/>
              <a:t> </a:t>
            </a:r>
            <a:r>
              <a:rPr lang="en-GB" sz="2800" dirty="0" err="1" smtClean="0"/>
              <a:t>lub</a:t>
            </a:r>
            <a:r>
              <a:rPr lang="pl-PL" sz="2800" dirty="0" smtClean="0"/>
              <a:t> </a:t>
            </a:r>
            <a:r>
              <a:rPr lang="en-GB" sz="2800" dirty="0" err="1" smtClean="0"/>
              <a:t>specjalne</a:t>
            </a:r>
            <a:r>
              <a:rPr lang="en-GB" sz="2800" dirty="0" smtClean="0"/>
              <a:t> </a:t>
            </a:r>
            <a:r>
              <a:rPr lang="en-GB" sz="2800" dirty="0" err="1" smtClean="0"/>
              <a:t>instrukcje</a:t>
            </a:r>
            <a:r>
              <a:rPr lang="en-GB" sz="2800" dirty="0" smtClean="0"/>
              <a:t> (</a:t>
            </a:r>
            <a:r>
              <a:rPr lang="en-GB" sz="2800" dirty="0" err="1" smtClean="0"/>
              <a:t>przerwanie</a:t>
            </a:r>
            <a:r>
              <a:rPr lang="en-GB" sz="2800" dirty="0" smtClean="0"/>
              <a:t> </a:t>
            </a:r>
            <a:r>
              <a:rPr lang="en-GB" sz="2800" dirty="0" err="1" smtClean="0"/>
              <a:t>programowe</a:t>
            </a:r>
            <a:r>
              <a:rPr lang="en-GB" sz="2800" dirty="0" smtClean="0"/>
              <a:t>)</a:t>
            </a:r>
            <a:endParaRPr lang="pl-PL" sz="2800" dirty="0" smtClean="0"/>
          </a:p>
          <a:p>
            <a:pPr eaLnBrk="1" hangingPunct="1">
              <a:lnSpc>
                <a:spcPct val="80000"/>
              </a:lnSpc>
            </a:pPr>
            <a:r>
              <a:rPr lang="en-GB" sz="2800" dirty="0" err="1" smtClean="0"/>
              <a:t>Sprzętowa</a:t>
            </a:r>
            <a:r>
              <a:rPr lang="en-GB" sz="2800" dirty="0" smtClean="0"/>
              <a:t> </a:t>
            </a:r>
            <a:r>
              <a:rPr lang="en-GB" sz="2800" dirty="0" err="1" smtClean="0"/>
              <a:t>ochrona</a:t>
            </a:r>
            <a:r>
              <a:rPr lang="en-GB" sz="2800" dirty="0" smtClean="0"/>
              <a:t> </a:t>
            </a:r>
            <a:r>
              <a:rPr lang="en-GB" sz="2800" dirty="0" err="1" smtClean="0"/>
              <a:t>pamięci</a:t>
            </a:r>
            <a:endParaRPr lang="pl-PL" sz="2800" dirty="0" smtClean="0"/>
          </a:p>
          <a:p>
            <a:pPr eaLnBrk="1" hangingPunct="1">
              <a:lnSpc>
                <a:spcPct val="80000"/>
              </a:lnSpc>
            </a:pPr>
            <a:r>
              <a:rPr lang="en-GB" sz="2800" dirty="0" err="1" smtClean="0"/>
              <a:t>Dualny</a:t>
            </a:r>
            <a:r>
              <a:rPr lang="en-GB" sz="2800" dirty="0" smtClean="0"/>
              <a:t> </a:t>
            </a:r>
            <a:r>
              <a:rPr lang="en-GB" sz="2800" dirty="0" err="1" smtClean="0"/>
              <a:t>tryb</a:t>
            </a:r>
            <a:r>
              <a:rPr lang="en-GB" sz="2800" dirty="0" smtClean="0"/>
              <a:t> </a:t>
            </a:r>
            <a:r>
              <a:rPr lang="en-GB" sz="2800" dirty="0" err="1" smtClean="0"/>
              <a:t>pracy</a:t>
            </a:r>
            <a:r>
              <a:rPr lang="en-GB" sz="2800" dirty="0" smtClean="0"/>
              <a:t> — </a:t>
            </a:r>
            <a:r>
              <a:rPr lang="en-GB" sz="2800" dirty="0" err="1" smtClean="0"/>
              <a:t>tryb</a:t>
            </a:r>
            <a:r>
              <a:rPr lang="en-GB" sz="2800" dirty="0" smtClean="0"/>
              <a:t> </a:t>
            </a:r>
            <a:r>
              <a:rPr lang="en-GB" sz="2800" dirty="0" err="1" smtClean="0"/>
              <a:t>użytkownika</a:t>
            </a:r>
            <a:r>
              <a:rPr lang="en-GB" sz="2800" dirty="0" smtClean="0"/>
              <a:t> (</a:t>
            </a:r>
            <a:r>
              <a:rPr lang="en-GB" sz="2800" dirty="0" err="1" smtClean="0"/>
              <a:t>ang.</a:t>
            </a:r>
            <a:r>
              <a:rPr lang="en-GB" sz="2800" dirty="0" smtClean="0"/>
              <a:t> user mode) </a:t>
            </a:r>
            <a:r>
              <a:rPr lang="pl-PL" sz="2800" dirty="0" smtClean="0"/>
              <a:t>i </a:t>
            </a:r>
            <a:r>
              <a:rPr lang="en-GB" sz="2800" dirty="0" err="1" smtClean="0"/>
              <a:t>tryb</a:t>
            </a:r>
            <a:r>
              <a:rPr lang="en-GB" sz="2800" dirty="0" smtClean="0"/>
              <a:t> </a:t>
            </a:r>
            <a:r>
              <a:rPr lang="en-GB" sz="2800" dirty="0" err="1" smtClean="0"/>
              <a:t>systemowy</a:t>
            </a:r>
            <a:r>
              <a:rPr lang="en-GB" sz="2800" dirty="0" smtClean="0"/>
              <a:t> (</a:t>
            </a:r>
            <a:r>
              <a:rPr lang="en-GB" sz="2800" dirty="0" err="1" smtClean="0"/>
              <a:t>tryb</a:t>
            </a:r>
            <a:r>
              <a:rPr lang="en-GB" sz="2800" dirty="0" smtClean="0"/>
              <a:t> </a:t>
            </a:r>
            <a:r>
              <a:rPr lang="en-GB" sz="2800" dirty="0" err="1" smtClean="0"/>
              <a:t>jądra</a:t>
            </a:r>
            <a:r>
              <a:rPr lang="en-GB" sz="2800" dirty="0" smtClean="0"/>
              <a:t>, </a:t>
            </a:r>
            <a:r>
              <a:rPr lang="en-GB" sz="2800" dirty="0" err="1" smtClean="0"/>
              <a:t>ang.</a:t>
            </a:r>
            <a:r>
              <a:rPr lang="en-GB" sz="2800" dirty="0" smtClean="0"/>
              <a:t> system mode)</a:t>
            </a:r>
            <a:endParaRPr lang="pl-PL" sz="2800" dirty="0" smtClean="0"/>
          </a:p>
          <a:p>
            <a:pPr eaLnBrk="1" hangingPunct="1">
              <a:lnSpc>
                <a:spcPct val="80000"/>
              </a:lnSpc>
            </a:pPr>
            <a:r>
              <a:rPr lang="en-GB" sz="2800" dirty="0" err="1" smtClean="0"/>
              <a:t>Wyróżnienie</a:t>
            </a:r>
            <a:r>
              <a:rPr lang="en-GB" sz="2800" dirty="0" smtClean="0"/>
              <a:t> </a:t>
            </a:r>
            <a:r>
              <a:rPr lang="en-GB" sz="2800" dirty="0" err="1" smtClean="0"/>
              <a:t>instrukcji</a:t>
            </a:r>
            <a:r>
              <a:rPr lang="en-GB" sz="2800" dirty="0" smtClean="0"/>
              <a:t> </a:t>
            </a:r>
            <a:r>
              <a:rPr lang="en-GB" sz="2800" dirty="0" err="1" smtClean="0"/>
              <a:t>uprzywilejowanych</a:t>
            </a:r>
            <a:r>
              <a:rPr lang="en-GB" sz="2800" dirty="0" smtClean="0"/>
              <a:t>,</a:t>
            </a:r>
            <a:r>
              <a:rPr lang="pl-PL" sz="2800" dirty="0" smtClean="0"/>
              <a:t> </a:t>
            </a:r>
            <a:r>
              <a:rPr lang="en-GB" sz="2800" dirty="0" err="1" smtClean="0"/>
              <a:t>wykonywanych</a:t>
            </a:r>
            <a:r>
              <a:rPr lang="en-GB" sz="2800" dirty="0" smtClean="0"/>
              <a:t> </a:t>
            </a:r>
            <a:r>
              <a:rPr lang="en-GB" sz="2800" dirty="0" err="1" smtClean="0"/>
              <a:t>tylko</a:t>
            </a:r>
            <a:r>
              <a:rPr lang="en-GB" sz="2800" dirty="0" smtClean="0"/>
              <a:t> w </a:t>
            </a:r>
            <a:r>
              <a:rPr lang="en-GB" sz="2800" dirty="0" err="1" smtClean="0"/>
              <a:t>trybie</a:t>
            </a:r>
            <a:r>
              <a:rPr lang="en-GB" sz="2800" dirty="0" smtClean="0"/>
              <a:t> </a:t>
            </a:r>
            <a:r>
              <a:rPr lang="en-GB" sz="2800" dirty="0" err="1" smtClean="0"/>
              <a:t>systemowym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dirty="0" err="1" smtClean="0"/>
              <a:t>Przerwanie</a:t>
            </a:r>
            <a:r>
              <a:rPr lang="en-GB" sz="2800" dirty="0" smtClean="0"/>
              <a:t> </a:t>
            </a:r>
            <a:r>
              <a:rPr lang="en-GB" sz="2800" dirty="0" err="1" smtClean="0"/>
              <a:t>zegarowe</a:t>
            </a:r>
            <a:endParaRPr lang="en-GB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E9584B6-D0EB-4DDD-8A0B-54E199912524}" type="slidenum">
              <a:rPr lang="en-GB" smtClean="0"/>
              <a:pPr eaLnBrk="1" hangingPunct="1"/>
              <a:t>18</a:t>
            </a:fld>
            <a:endParaRPr lang="en-GB" smtClean="0"/>
          </a:p>
        </p:txBody>
      </p:sp>
      <p:sp>
        <p:nvSpPr>
          <p:cNvPr id="1945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Procesy, zasoby, wątki</a:t>
            </a:r>
            <a:endParaRPr lang="en-GB" smtClean="0"/>
          </a:p>
        </p:txBody>
      </p:sp>
      <p:sp>
        <p:nvSpPr>
          <p:cNvPr id="19460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66A5EB7-8FE8-49B5-A06F-953FDB84F424}" type="slidenum">
              <a:rPr lang="en-GB" smtClean="0"/>
              <a:pPr eaLnBrk="1" hangingPunct="1"/>
              <a:t>19</a:t>
            </a:fld>
            <a:endParaRPr lang="en-GB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Koncepcja procesu</a:t>
            </a:r>
            <a:endParaRPr lang="en-GB" b="1" smtClean="0"/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b="1" dirty="0" err="1" smtClean="0"/>
              <a:t>Proces</a:t>
            </a:r>
            <a:r>
              <a:rPr lang="en-GB" sz="2800" dirty="0" smtClean="0"/>
              <a:t> jest </a:t>
            </a:r>
            <a:r>
              <a:rPr lang="en-GB" sz="2800" dirty="0" err="1" smtClean="0"/>
              <a:t>elementarną</a:t>
            </a:r>
            <a:r>
              <a:rPr lang="en-GB" sz="2800" dirty="0" smtClean="0"/>
              <a:t> </a:t>
            </a:r>
            <a:r>
              <a:rPr lang="en-GB" sz="2800" dirty="0" err="1" smtClean="0"/>
              <a:t>jednostką</a:t>
            </a:r>
            <a:r>
              <a:rPr lang="en-GB" sz="2800" dirty="0" smtClean="0"/>
              <a:t> </a:t>
            </a:r>
            <a:r>
              <a:rPr lang="en-GB" sz="2800" dirty="0" err="1" smtClean="0"/>
              <a:t>pracy</a:t>
            </a:r>
            <a:r>
              <a:rPr lang="en-GB" sz="2800" dirty="0" smtClean="0"/>
              <a:t> (</a:t>
            </a:r>
            <a:r>
              <a:rPr lang="en-GB" sz="2800" dirty="0" err="1" smtClean="0"/>
              <a:t>aktywności</a:t>
            </a:r>
            <a:r>
              <a:rPr lang="en-GB" sz="2800" dirty="0" smtClean="0"/>
              <a:t>)</a:t>
            </a:r>
            <a:r>
              <a:rPr lang="pl-PL" sz="2800" dirty="0" smtClean="0"/>
              <a:t> </a:t>
            </a:r>
            <a:r>
              <a:rPr lang="en-GB" sz="2800" dirty="0" err="1" smtClean="0"/>
              <a:t>zarządzaną</a:t>
            </a:r>
            <a:r>
              <a:rPr lang="en-GB" sz="2800" dirty="0" smtClean="0"/>
              <a:t> </a:t>
            </a:r>
            <a:r>
              <a:rPr lang="en-GB" sz="2800" dirty="0" err="1" smtClean="0"/>
              <a:t>przez</a:t>
            </a:r>
            <a:r>
              <a:rPr lang="en-GB" sz="2800" dirty="0" smtClean="0"/>
              <a:t> system </a:t>
            </a:r>
            <a:r>
              <a:rPr lang="en-GB" sz="2800" dirty="0" err="1" smtClean="0"/>
              <a:t>operacyjny</a:t>
            </a:r>
            <a:r>
              <a:rPr lang="en-GB" sz="2800" dirty="0" smtClean="0"/>
              <a:t>, </a:t>
            </a:r>
            <a:r>
              <a:rPr lang="en-GB" sz="2800" dirty="0" err="1" smtClean="0"/>
              <a:t>która</a:t>
            </a:r>
            <a:r>
              <a:rPr lang="en-GB" sz="2800" dirty="0" smtClean="0"/>
              <a:t> </a:t>
            </a:r>
            <a:r>
              <a:rPr lang="en-GB" sz="2800" dirty="0" err="1" smtClean="0"/>
              <a:t>ubiega</a:t>
            </a:r>
            <a:r>
              <a:rPr lang="en-GB" sz="2800" dirty="0" smtClean="0"/>
              <a:t> </a:t>
            </a:r>
            <a:r>
              <a:rPr lang="en-GB" sz="2800" dirty="0" err="1" smtClean="0"/>
              <a:t>się</a:t>
            </a:r>
            <a:r>
              <a:rPr lang="en-GB" sz="2800" dirty="0" smtClean="0"/>
              <a:t> o</a:t>
            </a:r>
            <a:r>
              <a:rPr lang="pl-PL" sz="2800" dirty="0" smtClean="0"/>
              <a:t> </a:t>
            </a:r>
            <a:r>
              <a:rPr lang="en-GB" sz="2800" dirty="0" err="1" smtClean="0"/>
              <a:t>zasoby</a:t>
            </a:r>
            <a:r>
              <a:rPr lang="en-GB" sz="2800" dirty="0" smtClean="0"/>
              <a:t> </a:t>
            </a:r>
            <a:r>
              <a:rPr lang="en-GB" sz="2800" dirty="0" err="1" smtClean="0"/>
              <a:t>systemu</a:t>
            </a:r>
            <a:r>
              <a:rPr lang="en-GB" sz="2800" dirty="0" smtClean="0"/>
              <a:t> </a:t>
            </a:r>
            <a:r>
              <a:rPr lang="en-GB" sz="2800" dirty="0" err="1" smtClean="0"/>
              <a:t>komputerowego</a:t>
            </a:r>
            <a:r>
              <a:rPr lang="en-GB" sz="2800" dirty="0" smtClean="0"/>
              <a:t> w </a:t>
            </a:r>
            <a:r>
              <a:rPr lang="en-GB" sz="2800" dirty="0" err="1" smtClean="0"/>
              <a:t>celu</a:t>
            </a:r>
            <a:r>
              <a:rPr lang="en-GB" sz="2800" dirty="0" smtClean="0"/>
              <a:t> </a:t>
            </a:r>
            <a:r>
              <a:rPr lang="en-GB" sz="2800" dirty="0" err="1" smtClean="0"/>
              <a:t>wykonania</a:t>
            </a:r>
            <a:r>
              <a:rPr lang="pl-PL" sz="2800" dirty="0" smtClean="0"/>
              <a:t> </a:t>
            </a:r>
            <a:r>
              <a:rPr lang="en-GB" sz="2800" dirty="0" err="1" smtClean="0"/>
              <a:t>programu</a:t>
            </a:r>
            <a:r>
              <a:rPr lang="en-GB" sz="2800" dirty="0" smtClean="0"/>
              <a:t>.</a:t>
            </a:r>
            <a:endParaRPr lang="pl-PL" sz="2800" dirty="0" smtClean="0"/>
          </a:p>
          <a:p>
            <a:pPr eaLnBrk="1" hangingPunct="1">
              <a:lnSpc>
                <a:spcPct val="90000"/>
              </a:lnSpc>
            </a:pPr>
            <a:r>
              <a:rPr lang="en-GB" sz="2800" b="1" dirty="0" err="1" smtClean="0"/>
              <a:t>Proces</a:t>
            </a:r>
            <a:r>
              <a:rPr lang="en-GB" sz="2800" dirty="0" smtClean="0"/>
              <a:t> = </a:t>
            </a:r>
            <a:r>
              <a:rPr lang="en-GB" sz="2800" dirty="0" err="1" smtClean="0"/>
              <a:t>wykonujący</a:t>
            </a:r>
            <a:r>
              <a:rPr lang="en-GB" sz="2800" dirty="0" smtClean="0"/>
              <a:t> </a:t>
            </a:r>
            <a:r>
              <a:rPr lang="en-GB" sz="2800" dirty="0" err="1" smtClean="0"/>
              <a:t>się</a:t>
            </a:r>
            <a:r>
              <a:rPr lang="en-GB" sz="2800" dirty="0" smtClean="0"/>
              <a:t> program.</a:t>
            </a:r>
            <a:r>
              <a:rPr lang="pl-PL" sz="28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b="1" dirty="0" err="1" smtClean="0"/>
              <a:t>Elementy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składowe</a:t>
            </a:r>
            <a:r>
              <a:rPr lang="en-GB" sz="2800" dirty="0" smtClean="0"/>
              <a:t> </a:t>
            </a:r>
            <a:r>
              <a:rPr lang="en-GB" sz="2800" dirty="0" err="1" smtClean="0"/>
              <a:t>procesu</a:t>
            </a:r>
            <a:r>
              <a:rPr lang="en-GB" sz="2800" dirty="0" smtClean="0"/>
              <a:t>:</a:t>
            </a:r>
            <a:endParaRPr lang="pl-PL" sz="2800" dirty="0" smtClean="0"/>
          </a:p>
          <a:p>
            <a:pPr lvl="1" eaLnBrk="1" hangingPunct="1">
              <a:lnSpc>
                <a:spcPct val="90000"/>
              </a:lnSpc>
            </a:pPr>
            <a:r>
              <a:rPr lang="en-GB" sz="2400" dirty="0" smtClean="0"/>
              <a:t>program — </a:t>
            </a:r>
            <a:r>
              <a:rPr lang="en-GB" sz="2400" dirty="0" err="1" smtClean="0"/>
              <a:t>definiuje</a:t>
            </a:r>
            <a:r>
              <a:rPr lang="en-GB" sz="2400" dirty="0" smtClean="0"/>
              <a:t> </a:t>
            </a:r>
            <a:r>
              <a:rPr lang="en-GB" sz="2400" dirty="0" err="1" smtClean="0"/>
              <a:t>zachowanie</a:t>
            </a:r>
            <a:r>
              <a:rPr lang="en-GB" sz="2400" dirty="0" smtClean="0"/>
              <a:t> </a:t>
            </a:r>
            <a:r>
              <a:rPr lang="en-GB" sz="2400" dirty="0" err="1" smtClean="0"/>
              <a:t>procesu</a:t>
            </a:r>
            <a:r>
              <a:rPr lang="en-GB" sz="2400" dirty="0" smtClean="0"/>
              <a:t>,</a:t>
            </a:r>
            <a:endParaRPr lang="pl-PL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GB" sz="2400" dirty="0" err="1" smtClean="0"/>
              <a:t>dane</a:t>
            </a:r>
            <a:r>
              <a:rPr lang="en-GB" sz="2400" dirty="0" smtClean="0"/>
              <a:t> — </a:t>
            </a:r>
            <a:r>
              <a:rPr lang="en-GB" sz="2400" dirty="0" err="1" smtClean="0"/>
              <a:t>zbiór</a:t>
            </a:r>
            <a:r>
              <a:rPr lang="en-GB" sz="2400" dirty="0" smtClean="0"/>
              <a:t> </a:t>
            </a:r>
            <a:r>
              <a:rPr lang="en-GB" sz="2400" dirty="0" err="1" smtClean="0"/>
              <a:t>wartości</a:t>
            </a:r>
            <a:r>
              <a:rPr lang="en-GB" sz="2400" dirty="0" smtClean="0"/>
              <a:t> </a:t>
            </a:r>
            <a:r>
              <a:rPr lang="en-GB" sz="2400" dirty="0" err="1" smtClean="0"/>
              <a:t>przetwarzanych</a:t>
            </a:r>
            <a:r>
              <a:rPr lang="en-GB" sz="2400" dirty="0" smtClean="0"/>
              <a:t> </a:t>
            </a:r>
            <a:r>
              <a:rPr lang="en-GB" sz="2400" dirty="0" err="1" smtClean="0"/>
              <a:t>oraz</a:t>
            </a:r>
            <a:r>
              <a:rPr lang="en-GB" sz="2400" dirty="0" smtClean="0"/>
              <a:t> </a:t>
            </a:r>
            <a:r>
              <a:rPr lang="en-GB" sz="2400" dirty="0" err="1" smtClean="0"/>
              <a:t>wyniki</a:t>
            </a:r>
            <a:r>
              <a:rPr lang="en-GB" sz="2400" dirty="0" smtClean="0"/>
              <a:t>,</a:t>
            </a:r>
            <a:endParaRPr lang="pl-PL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GB" sz="2400" dirty="0" err="1" smtClean="0"/>
              <a:t>zbiór</a:t>
            </a:r>
            <a:r>
              <a:rPr lang="en-GB" sz="2400" dirty="0" smtClean="0"/>
              <a:t> </a:t>
            </a:r>
            <a:r>
              <a:rPr lang="en-GB" sz="2400" dirty="0" err="1" smtClean="0"/>
              <a:t>zasobów</a:t>
            </a:r>
            <a:r>
              <a:rPr lang="en-GB" sz="2400" dirty="0" smtClean="0"/>
              <a:t> </a:t>
            </a:r>
            <a:r>
              <a:rPr lang="en-GB" sz="2400" dirty="0" err="1" smtClean="0"/>
              <a:t>tworzących</a:t>
            </a:r>
            <a:r>
              <a:rPr lang="en-GB" sz="2400" dirty="0" smtClean="0"/>
              <a:t> </a:t>
            </a:r>
            <a:r>
              <a:rPr lang="en-GB" sz="2400" dirty="0" err="1" smtClean="0"/>
              <a:t>środowisko</a:t>
            </a:r>
            <a:r>
              <a:rPr lang="en-GB" sz="2400" dirty="0" smtClean="0"/>
              <a:t> </a:t>
            </a:r>
            <a:r>
              <a:rPr lang="en-GB" sz="2400" dirty="0" err="1" smtClean="0"/>
              <a:t>wykonawcze</a:t>
            </a:r>
            <a:r>
              <a:rPr lang="en-GB" sz="2400" dirty="0" smtClean="0"/>
              <a:t>,</a:t>
            </a:r>
            <a:endParaRPr lang="pl-PL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n-GB" sz="2400" dirty="0" err="1" smtClean="0"/>
              <a:t>blok</a:t>
            </a:r>
            <a:r>
              <a:rPr lang="en-GB" sz="2400" dirty="0" smtClean="0"/>
              <a:t> </a:t>
            </a:r>
            <a:r>
              <a:rPr lang="en-GB" sz="2400" dirty="0" err="1" smtClean="0"/>
              <a:t>kontrolny</a:t>
            </a:r>
            <a:r>
              <a:rPr lang="en-GB" sz="2400" dirty="0" smtClean="0"/>
              <a:t> </a:t>
            </a:r>
            <a:r>
              <a:rPr lang="en-GB" sz="2400" dirty="0" err="1" smtClean="0"/>
              <a:t>procesu</a:t>
            </a:r>
            <a:r>
              <a:rPr lang="en-GB" sz="2400" dirty="0" smtClean="0"/>
              <a:t> (PCB, </a:t>
            </a:r>
            <a:r>
              <a:rPr lang="en-GB" sz="2400" dirty="0" err="1" smtClean="0"/>
              <a:t>deskryptor</a:t>
            </a:r>
            <a:r>
              <a:rPr lang="en-GB" sz="2400" dirty="0" smtClean="0"/>
              <a:t>) — </a:t>
            </a:r>
            <a:r>
              <a:rPr lang="en-GB" sz="2400" dirty="0" err="1" smtClean="0"/>
              <a:t>opis</a:t>
            </a:r>
            <a:r>
              <a:rPr lang="pl-PL" sz="2400" dirty="0" smtClean="0"/>
              <a:t> </a:t>
            </a:r>
            <a:r>
              <a:rPr lang="en-GB" sz="2400" dirty="0" err="1" smtClean="0"/>
              <a:t>bieżącego</a:t>
            </a:r>
            <a:r>
              <a:rPr lang="en-GB" sz="2400" dirty="0" smtClean="0"/>
              <a:t> </a:t>
            </a:r>
            <a:r>
              <a:rPr lang="en-GB" sz="2400" dirty="0" err="1" smtClean="0"/>
              <a:t>stanu</a:t>
            </a:r>
            <a:r>
              <a:rPr lang="en-GB" sz="2400" dirty="0" smtClean="0"/>
              <a:t> </a:t>
            </a:r>
            <a:r>
              <a:rPr lang="en-GB" sz="2400" dirty="0" err="1" smtClean="0"/>
              <a:t>procesu</a:t>
            </a:r>
            <a:r>
              <a:rPr lang="en-GB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20CB8D4-5351-4680-8419-C4BC98A5118E}" type="slidenum">
              <a:rPr lang="en-GB" smtClean="0"/>
              <a:pPr eaLnBrk="1" hangingPunct="1"/>
              <a:t>2</a:t>
            </a:fld>
            <a:endParaRPr lang="en-GB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Literatura</a:t>
            </a:r>
            <a:endParaRPr lang="en-GB" b="1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A. Silberschatz, J.L. Peterson, G. Gagne, </a:t>
            </a:r>
            <a:r>
              <a:rPr lang="en-GB" i="1" smtClean="0"/>
              <a:t>Podstawy systemów operacyjnych.</a:t>
            </a:r>
            <a:r>
              <a:rPr lang="en-GB" smtClean="0"/>
              <a:t> WNT, Warszawa 2005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55DBF18-2C95-4D00-8351-E24AC45D213E}" type="slidenum">
              <a:rPr lang="en-GB" smtClean="0"/>
              <a:pPr eaLnBrk="1" hangingPunct="1"/>
              <a:t>20</a:t>
            </a:fld>
            <a:endParaRPr lang="en-GB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Koncepcja zasobu</a:t>
            </a:r>
            <a:endParaRPr lang="en-GB" b="1" smtClean="0"/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Zasobem jest element sprzętowy lub programowy</a:t>
            </a:r>
            <a:r>
              <a:rPr lang="pl-PL" smtClean="0"/>
              <a:t> </a:t>
            </a:r>
            <a:r>
              <a:rPr lang="en-GB" smtClean="0"/>
              <a:t>systemu komputerowego, którego brak może</a:t>
            </a:r>
            <a:r>
              <a:rPr lang="pl-PL" smtClean="0"/>
              <a:t> </a:t>
            </a:r>
            <a:r>
              <a:rPr lang="en-GB" smtClean="0"/>
              <a:t>potencjalnie zablokować wykonywanie programu</a:t>
            </a:r>
            <a:r>
              <a:rPr lang="pl-PL" smtClean="0"/>
              <a:t> </a:t>
            </a:r>
            <a:r>
              <a:rPr lang="en-GB" smtClean="0"/>
              <a:t>(przetwarzanie)</a:t>
            </a:r>
          </a:p>
          <a:p>
            <a:pPr eaLnBrk="1" hangingPunct="1"/>
            <a:r>
              <a:rPr lang="en-GB" smtClean="0"/>
              <a:t>Przykłady zasobów: procesor, pamięć, plik (dane) itp.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9FFC0E0-3B65-4ECB-8E4E-C10165E9BC28}" type="slidenum">
              <a:rPr lang="en-GB" smtClean="0"/>
              <a:pPr eaLnBrk="1" hangingPunct="1"/>
              <a:t>21</a:t>
            </a:fld>
            <a:endParaRPr lang="en-GB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Stany procesu</a:t>
            </a:r>
            <a:endParaRPr lang="en-GB" b="1" smtClean="0"/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b="1" smtClean="0"/>
              <a:t>Nowy</a:t>
            </a:r>
            <a:r>
              <a:rPr lang="en-GB" sz="2800" smtClean="0"/>
              <a:t> (ang. new) — proces jest tworzony.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b="1" smtClean="0"/>
              <a:t>Wykonywany</a:t>
            </a:r>
            <a:r>
              <a:rPr lang="en-GB" sz="2800" smtClean="0"/>
              <a:t> (ang. running) — wykonywane są</a:t>
            </a:r>
            <a:r>
              <a:rPr lang="pl-PL" sz="2800" smtClean="0"/>
              <a:t> </a:t>
            </a:r>
            <a:r>
              <a:rPr lang="en-GB" sz="2800" smtClean="0"/>
              <a:t>instrukcje programu.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b="1" smtClean="0"/>
              <a:t>Oczekujący</a:t>
            </a:r>
            <a:r>
              <a:rPr lang="en-GB" sz="2800" smtClean="0"/>
              <a:t> (ang. waiting) — proces oczekuje na jakieś</a:t>
            </a:r>
            <a:r>
              <a:rPr lang="pl-PL" sz="2800" smtClean="0"/>
              <a:t> </a:t>
            </a:r>
            <a:r>
              <a:rPr lang="en-GB" sz="2800" smtClean="0"/>
              <a:t>zdarzenie, np. na zakończenie operacji wejścia-wyjścia,</a:t>
            </a:r>
            <a:r>
              <a:rPr lang="pl-PL" sz="2800" smtClean="0"/>
              <a:t> </a:t>
            </a:r>
            <a:r>
              <a:rPr lang="en-GB" sz="2800" smtClean="0"/>
              <a:t>na przydział dodatkowego zasobu, synchronizuje się z</a:t>
            </a:r>
            <a:r>
              <a:rPr lang="pl-PL" sz="2800" smtClean="0"/>
              <a:t> </a:t>
            </a:r>
            <a:r>
              <a:rPr lang="en-GB" sz="2800" smtClean="0"/>
              <a:t>innymi procesami.</a:t>
            </a:r>
            <a:endParaRPr lang="pl-PL" sz="2800" smtClean="0"/>
          </a:p>
          <a:p>
            <a:pPr eaLnBrk="1" hangingPunct="1">
              <a:lnSpc>
                <a:spcPct val="80000"/>
              </a:lnSpc>
            </a:pPr>
            <a:r>
              <a:rPr lang="en-GB" sz="2800" b="1" smtClean="0"/>
              <a:t>Gotowy </a:t>
            </a:r>
            <a:r>
              <a:rPr lang="en-GB" sz="2800" smtClean="0"/>
              <a:t>(ang. ready) — proces czeka na przydział</a:t>
            </a:r>
            <a:r>
              <a:rPr lang="pl-PL" sz="2800" smtClean="0"/>
              <a:t> </a:t>
            </a:r>
            <a:r>
              <a:rPr lang="en-GB" sz="2800" smtClean="0"/>
              <a:t>procesora.</a:t>
            </a:r>
            <a:endParaRPr lang="pl-PL" sz="2800" smtClean="0"/>
          </a:p>
          <a:p>
            <a:pPr eaLnBrk="1" hangingPunct="1">
              <a:lnSpc>
                <a:spcPct val="80000"/>
              </a:lnSpc>
            </a:pPr>
            <a:r>
              <a:rPr lang="en-GB" sz="2800" b="1" smtClean="0"/>
              <a:t>Zakończony</a:t>
            </a:r>
            <a:r>
              <a:rPr lang="en-GB" sz="2800" smtClean="0"/>
              <a:t> (ang. terminated) — proces zakończył</a:t>
            </a:r>
            <a:r>
              <a:rPr lang="pl-PL" sz="2800" smtClean="0"/>
              <a:t> </a:t>
            </a:r>
            <a:r>
              <a:rPr lang="en-GB" sz="2800" smtClean="0"/>
              <a:t>działanie i zwalnia zasoby.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0B935D2-9316-4F0C-8A2B-A3AB26DDB13B}" type="slidenum">
              <a:rPr lang="en-GB" smtClean="0"/>
              <a:pPr eaLnBrk="1" hangingPunct="1"/>
              <a:t>22</a:t>
            </a:fld>
            <a:endParaRPr lang="en-GB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Cykl zmian stanów procesu</a:t>
            </a:r>
          </a:p>
        </p:txBody>
      </p:sp>
      <p:sp>
        <p:nvSpPr>
          <p:cNvPr id="23556" name="Oval 4"/>
          <p:cNvSpPr>
            <a:spLocks noChangeArrowheads="1"/>
          </p:cNvSpPr>
          <p:nvPr/>
        </p:nvSpPr>
        <p:spPr bwMode="auto">
          <a:xfrm>
            <a:off x="900113" y="1844675"/>
            <a:ext cx="1584325" cy="93662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nowy</a:t>
            </a:r>
          </a:p>
        </p:txBody>
      </p:sp>
      <p:sp>
        <p:nvSpPr>
          <p:cNvPr id="23557" name="Oval 5"/>
          <p:cNvSpPr>
            <a:spLocks noChangeArrowheads="1"/>
          </p:cNvSpPr>
          <p:nvPr/>
        </p:nvSpPr>
        <p:spPr bwMode="auto">
          <a:xfrm>
            <a:off x="1908175" y="3357563"/>
            <a:ext cx="1584325" cy="93662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gotowy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3779838" y="4868863"/>
            <a:ext cx="1584325" cy="93662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oczekujący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5508625" y="3357563"/>
            <a:ext cx="1584325" cy="93662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wykonywany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6516688" y="1700213"/>
            <a:ext cx="1584325" cy="93662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zakończony</a:t>
            </a:r>
          </a:p>
        </p:txBody>
      </p:sp>
      <p:cxnSp>
        <p:nvCxnSpPr>
          <p:cNvPr id="23561" name="AutoShape 9"/>
          <p:cNvCxnSpPr>
            <a:cxnSpLocks noChangeShapeType="1"/>
            <a:stCxn id="23556" idx="4"/>
            <a:endCxn id="23557" idx="0"/>
          </p:cNvCxnSpPr>
          <p:nvPr/>
        </p:nvCxnSpPr>
        <p:spPr bwMode="auto">
          <a:xfrm rot="16200000" flipH="1">
            <a:off x="1927225" y="2565400"/>
            <a:ext cx="538163" cy="1008063"/>
          </a:xfrm>
          <a:prstGeom prst="curvedConnector3">
            <a:avLst>
              <a:gd name="adj1" fmla="val 49852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62" name="AutoShape 10"/>
          <p:cNvCxnSpPr>
            <a:cxnSpLocks noChangeShapeType="1"/>
            <a:stCxn id="23557" idx="5"/>
            <a:endCxn id="23559" idx="3"/>
          </p:cNvCxnSpPr>
          <p:nvPr/>
        </p:nvCxnSpPr>
        <p:spPr bwMode="auto">
          <a:xfrm rot="16200000" flipH="1">
            <a:off x="4499769" y="2937669"/>
            <a:ext cx="1587" cy="2479675"/>
          </a:xfrm>
          <a:prstGeom prst="curvedConnector3">
            <a:avLst>
              <a:gd name="adj1" fmla="val 21800000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63" name="AutoShape 11"/>
          <p:cNvCxnSpPr>
            <a:cxnSpLocks noChangeShapeType="1"/>
            <a:stCxn id="23559" idx="1"/>
            <a:endCxn id="23557" idx="7"/>
          </p:cNvCxnSpPr>
          <p:nvPr/>
        </p:nvCxnSpPr>
        <p:spPr bwMode="auto">
          <a:xfrm rot="-5400000" flipH="1" flipV="1">
            <a:off x="4499769" y="2235994"/>
            <a:ext cx="1587" cy="2479675"/>
          </a:xfrm>
          <a:prstGeom prst="curvedConnector3">
            <a:avLst>
              <a:gd name="adj1" fmla="val -21800000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64" name="AutoShape 12"/>
          <p:cNvCxnSpPr>
            <a:cxnSpLocks noChangeShapeType="1"/>
            <a:stCxn id="23559" idx="4"/>
            <a:endCxn id="23558" idx="6"/>
          </p:cNvCxnSpPr>
          <p:nvPr/>
        </p:nvCxnSpPr>
        <p:spPr bwMode="auto">
          <a:xfrm rot="5400000">
            <a:off x="5330032" y="4366419"/>
            <a:ext cx="1023937" cy="917575"/>
          </a:xfrm>
          <a:prstGeom prst="curvedConnector2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65" name="AutoShape 13"/>
          <p:cNvCxnSpPr>
            <a:cxnSpLocks noChangeShapeType="1"/>
            <a:stCxn id="23558" idx="2"/>
            <a:endCxn id="23557" idx="4"/>
          </p:cNvCxnSpPr>
          <p:nvPr/>
        </p:nvCxnSpPr>
        <p:spPr bwMode="auto">
          <a:xfrm rot="10800000">
            <a:off x="2700338" y="4313238"/>
            <a:ext cx="1060450" cy="1023937"/>
          </a:xfrm>
          <a:prstGeom prst="curvedConnector2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66" name="AutoShape 15"/>
          <p:cNvCxnSpPr>
            <a:cxnSpLocks noChangeShapeType="1"/>
            <a:stCxn id="23559" idx="0"/>
            <a:endCxn id="23560" idx="4"/>
          </p:cNvCxnSpPr>
          <p:nvPr/>
        </p:nvCxnSpPr>
        <p:spPr bwMode="auto">
          <a:xfrm rot="-5400000">
            <a:off x="6463506" y="2493170"/>
            <a:ext cx="682625" cy="1008062"/>
          </a:xfrm>
          <a:prstGeom prst="curved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567" name="AutoShape 16"/>
          <p:cNvSpPr>
            <a:spLocks/>
          </p:cNvSpPr>
          <p:nvPr/>
        </p:nvSpPr>
        <p:spPr bwMode="auto">
          <a:xfrm>
            <a:off x="468313" y="3644900"/>
            <a:ext cx="1223962" cy="431800"/>
          </a:xfrm>
          <a:prstGeom prst="borderCallout3">
            <a:avLst>
              <a:gd name="adj1" fmla="val 26472"/>
              <a:gd name="adj2" fmla="val -6227"/>
              <a:gd name="adj3" fmla="val 26472"/>
              <a:gd name="adj4" fmla="val -16731"/>
              <a:gd name="adj5" fmla="val -109926"/>
              <a:gd name="adj6" fmla="val -16731"/>
              <a:gd name="adj7" fmla="val -133454"/>
              <a:gd name="adj8" fmla="val 15447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b="1"/>
              <a:t>przyjęcie</a:t>
            </a:r>
          </a:p>
        </p:txBody>
      </p:sp>
      <p:sp>
        <p:nvSpPr>
          <p:cNvPr id="23568" name="AutoShape 17"/>
          <p:cNvSpPr>
            <a:spLocks/>
          </p:cNvSpPr>
          <p:nvPr/>
        </p:nvSpPr>
        <p:spPr bwMode="auto">
          <a:xfrm>
            <a:off x="6300788" y="5330825"/>
            <a:ext cx="2232025" cy="1122363"/>
          </a:xfrm>
          <a:prstGeom prst="borderCallout2">
            <a:avLst>
              <a:gd name="adj1" fmla="val 10185"/>
              <a:gd name="adj2" fmla="val -3412"/>
              <a:gd name="adj3" fmla="val 10185"/>
              <a:gd name="adj4" fmla="val -6472"/>
              <a:gd name="adj5" fmla="val -28287"/>
              <a:gd name="adj6" fmla="val -967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b="1"/>
              <a:t>zażądanie operacji wejwyj</a:t>
            </a:r>
            <a:r>
              <a:rPr lang="pl-PL" b="1"/>
              <a:t> </a:t>
            </a:r>
            <a:r>
              <a:rPr lang="en-GB" b="1"/>
              <a:t>lub oczekiwanie na</a:t>
            </a:r>
            <a:r>
              <a:rPr lang="pl-PL" b="1"/>
              <a:t> </a:t>
            </a:r>
            <a:r>
              <a:rPr lang="en-GB" b="1"/>
              <a:t>zdarzenie</a:t>
            </a:r>
          </a:p>
        </p:txBody>
      </p:sp>
      <p:sp>
        <p:nvSpPr>
          <p:cNvPr id="23569" name="AutoShape 18"/>
          <p:cNvSpPr>
            <a:spLocks/>
          </p:cNvSpPr>
          <p:nvPr/>
        </p:nvSpPr>
        <p:spPr bwMode="auto">
          <a:xfrm>
            <a:off x="250825" y="5373688"/>
            <a:ext cx="2439988" cy="1122362"/>
          </a:xfrm>
          <a:prstGeom prst="borderCallout2">
            <a:avLst>
              <a:gd name="adj1" fmla="val 10185"/>
              <a:gd name="adj2" fmla="val 103125"/>
              <a:gd name="adj3" fmla="val 10185"/>
              <a:gd name="adj4" fmla="val 108199"/>
              <a:gd name="adj5" fmla="val -29421"/>
              <a:gd name="adj6" fmla="val 1138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b="1"/>
              <a:t>zakończenie operacji</a:t>
            </a:r>
            <a:r>
              <a:rPr lang="pl-PL" b="1"/>
              <a:t> </a:t>
            </a:r>
            <a:r>
              <a:rPr lang="en-GB" b="1"/>
              <a:t>wej-wyj lub</a:t>
            </a:r>
          </a:p>
          <a:p>
            <a:r>
              <a:rPr lang="en-GB" b="1"/>
              <a:t>Wystąpienie</a:t>
            </a:r>
            <a:r>
              <a:rPr lang="pl-PL" b="1"/>
              <a:t> </a:t>
            </a:r>
            <a:r>
              <a:rPr lang="en-GB" b="1"/>
              <a:t>zdarzenia</a:t>
            </a:r>
          </a:p>
        </p:txBody>
      </p:sp>
      <p:sp>
        <p:nvSpPr>
          <p:cNvPr id="23570" name="AutoShape 19"/>
          <p:cNvSpPr>
            <a:spLocks/>
          </p:cNvSpPr>
          <p:nvPr/>
        </p:nvSpPr>
        <p:spPr bwMode="auto">
          <a:xfrm>
            <a:off x="4067175" y="3530600"/>
            <a:ext cx="1296988" cy="609600"/>
          </a:xfrm>
          <a:prstGeom prst="borderCallout2">
            <a:avLst>
              <a:gd name="adj1" fmla="val 18750"/>
              <a:gd name="adj2" fmla="val -5875"/>
              <a:gd name="adj3" fmla="val 18750"/>
              <a:gd name="adj4" fmla="val -25213"/>
              <a:gd name="adj5" fmla="val 141667"/>
              <a:gd name="adj6" fmla="val -45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b="1"/>
              <a:t>decyzja</a:t>
            </a:r>
          </a:p>
          <a:p>
            <a:r>
              <a:rPr lang="en-GB" b="1"/>
              <a:t>planisty</a:t>
            </a:r>
          </a:p>
        </p:txBody>
      </p:sp>
      <p:sp>
        <p:nvSpPr>
          <p:cNvPr id="23571" name="AutoShape 20"/>
          <p:cNvSpPr>
            <a:spLocks/>
          </p:cNvSpPr>
          <p:nvPr/>
        </p:nvSpPr>
        <p:spPr bwMode="auto">
          <a:xfrm>
            <a:off x="4356100" y="2205038"/>
            <a:ext cx="1871663" cy="431800"/>
          </a:xfrm>
          <a:prstGeom prst="borderCallout2">
            <a:avLst>
              <a:gd name="adj1" fmla="val 26472"/>
              <a:gd name="adj2" fmla="val -4069"/>
              <a:gd name="adj3" fmla="val 26472"/>
              <a:gd name="adj4" fmla="val -11537"/>
              <a:gd name="adj5" fmla="val 200000"/>
              <a:gd name="adj6" fmla="val -1925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b="1"/>
              <a:t>wywłaszczenie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7FAAC28-21BD-488A-8FED-8BE81B8BE6F7}" type="slidenum">
              <a:rPr lang="en-GB" smtClean="0"/>
              <a:pPr eaLnBrk="1" hangingPunct="1"/>
              <a:t>23</a:t>
            </a:fld>
            <a:endParaRPr lang="en-GB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Kolejki procesów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b="1" dirty="0" err="1" smtClean="0"/>
              <a:t>Kolejka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zadań</a:t>
            </a:r>
            <a:r>
              <a:rPr lang="en-GB" sz="2800" dirty="0" smtClean="0"/>
              <a:t> (</a:t>
            </a:r>
            <a:r>
              <a:rPr lang="en-GB" sz="2800" dirty="0" err="1" smtClean="0"/>
              <a:t>ang.</a:t>
            </a:r>
            <a:r>
              <a:rPr lang="en-GB" sz="2800" dirty="0" smtClean="0"/>
              <a:t> job queue) — </a:t>
            </a:r>
            <a:r>
              <a:rPr lang="en-GB" sz="2800" dirty="0" err="1" smtClean="0"/>
              <a:t>wszystkie</a:t>
            </a:r>
            <a:r>
              <a:rPr lang="en-GB" sz="2800" dirty="0" smtClean="0"/>
              <a:t> </a:t>
            </a:r>
            <a:r>
              <a:rPr lang="en-GB" sz="2800" dirty="0" err="1" smtClean="0"/>
              <a:t>procesy</a:t>
            </a:r>
            <a:r>
              <a:rPr lang="pl-PL" sz="2800" dirty="0" smtClean="0"/>
              <a:t> </a:t>
            </a:r>
            <a:r>
              <a:rPr lang="en-GB" sz="2800" dirty="0" err="1" smtClean="0"/>
              <a:t>systemu</a:t>
            </a:r>
            <a:r>
              <a:rPr lang="en-GB" sz="2800" dirty="0" smtClean="0"/>
              <a:t>.</a:t>
            </a:r>
            <a:r>
              <a:rPr lang="pl-PL" sz="2800" dirty="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b="1" dirty="0" err="1" smtClean="0"/>
              <a:t>Kolejka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procesów</a:t>
            </a:r>
            <a:r>
              <a:rPr lang="en-GB" sz="2800" dirty="0" smtClean="0"/>
              <a:t> </a:t>
            </a:r>
            <a:r>
              <a:rPr lang="en-GB" sz="2800" dirty="0" err="1" smtClean="0"/>
              <a:t>gotowych</a:t>
            </a:r>
            <a:r>
              <a:rPr lang="en-GB" sz="2800" dirty="0" smtClean="0"/>
              <a:t> (</a:t>
            </a:r>
            <a:r>
              <a:rPr lang="en-GB" sz="2800" dirty="0" err="1" smtClean="0"/>
              <a:t>ang.</a:t>
            </a:r>
            <a:r>
              <a:rPr lang="en-GB" sz="2800" dirty="0" smtClean="0"/>
              <a:t> ready queue) —</a:t>
            </a:r>
            <a:r>
              <a:rPr lang="pl-PL" sz="2800" dirty="0" smtClean="0"/>
              <a:t> </a:t>
            </a:r>
            <a:r>
              <a:rPr lang="en-GB" sz="2800" dirty="0" err="1" smtClean="0"/>
              <a:t>procesy</a:t>
            </a:r>
            <a:r>
              <a:rPr lang="en-GB" sz="2800" dirty="0" smtClean="0"/>
              <a:t> </a:t>
            </a:r>
            <a:r>
              <a:rPr lang="en-GB" sz="2800" dirty="0" err="1" smtClean="0"/>
              <a:t>gotowe</a:t>
            </a:r>
            <a:r>
              <a:rPr lang="en-GB" sz="2800" dirty="0" smtClean="0"/>
              <a:t> do </a:t>
            </a:r>
            <a:r>
              <a:rPr lang="en-GB" sz="2800" dirty="0" err="1" smtClean="0"/>
              <a:t>działania</a:t>
            </a:r>
            <a:r>
              <a:rPr lang="en-GB" sz="2800" dirty="0" smtClean="0"/>
              <a:t>, </a:t>
            </a:r>
            <a:r>
              <a:rPr lang="en-GB" sz="2800" dirty="0" err="1" smtClean="0"/>
              <a:t>przebywające</a:t>
            </a:r>
            <a:r>
              <a:rPr lang="en-GB" sz="2800" dirty="0" smtClean="0"/>
              <a:t> w </a:t>
            </a:r>
            <a:r>
              <a:rPr lang="en-GB" sz="2800" dirty="0" err="1" smtClean="0"/>
              <a:t>pamięci</a:t>
            </a:r>
            <a:r>
              <a:rPr lang="pl-PL" sz="2800" dirty="0" smtClean="0"/>
              <a:t> </a:t>
            </a:r>
            <a:r>
              <a:rPr lang="en-GB" sz="2800" dirty="0" err="1" smtClean="0"/>
              <a:t>głównej</a:t>
            </a:r>
            <a:r>
              <a:rPr lang="en-GB" sz="2800" dirty="0" smtClean="0"/>
              <a:t>.</a:t>
            </a:r>
            <a:endParaRPr lang="pl-PL" sz="2800" dirty="0" smtClean="0"/>
          </a:p>
          <a:p>
            <a:pPr eaLnBrk="1" hangingPunct="1">
              <a:lnSpc>
                <a:spcPct val="80000"/>
              </a:lnSpc>
            </a:pPr>
            <a:r>
              <a:rPr lang="en-GB" sz="2800" b="1" dirty="0" err="1" smtClean="0"/>
              <a:t>Kolejka</a:t>
            </a:r>
            <a:r>
              <a:rPr lang="en-GB" sz="2800" b="1" dirty="0" smtClean="0"/>
              <a:t> do </a:t>
            </a:r>
            <a:r>
              <a:rPr lang="en-GB" sz="2800" b="1" dirty="0" err="1" smtClean="0"/>
              <a:t>urządzenia</a:t>
            </a:r>
            <a:r>
              <a:rPr lang="en-GB" sz="2800" dirty="0" smtClean="0"/>
              <a:t> (</a:t>
            </a:r>
            <a:r>
              <a:rPr lang="en-GB" sz="2800" dirty="0" err="1" smtClean="0"/>
              <a:t>ang.</a:t>
            </a:r>
            <a:r>
              <a:rPr lang="en-GB" sz="2800" dirty="0" smtClean="0"/>
              <a:t> device queue) — </a:t>
            </a:r>
            <a:r>
              <a:rPr lang="en-GB" sz="2800" dirty="0" err="1" smtClean="0"/>
              <a:t>procesy</a:t>
            </a:r>
            <a:r>
              <a:rPr lang="pl-PL" sz="2800" dirty="0" smtClean="0"/>
              <a:t> </a:t>
            </a:r>
            <a:r>
              <a:rPr lang="en-GB" sz="2800" dirty="0" err="1" smtClean="0"/>
              <a:t>czekające</a:t>
            </a:r>
            <a:r>
              <a:rPr lang="en-GB" sz="2800" dirty="0" smtClean="0"/>
              <a:t> </a:t>
            </a:r>
            <a:r>
              <a:rPr lang="en-GB" sz="2800" dirty="0" err="1" smtClean="0"/>
              <a:t>na</a:t>
            </a:r>
            <a:r>
              <a:rPr lang="en-GB" sz="2800" dirty="0" smtClean="0"/>
              <a:t> </a:t>
            </a:r>
            <a:r>
              <a:rPr lang="en-GB" sz="2800" dirty="0" err="1" smtClean="0"/>
              <a:t>zakończenie</a:t>
            </a:r>
            <a:r>
              <a:rPr lang="en-GB" sz="2800" dirty="0" smtClean="0"/>
              <a:t> </a:t>
            </a:r>
            <a:r>
              <a:rPr lang="en-GB" sz="2800" dirty="0" err="1" smtClean="0"/>
              <a:t>operacji</a:t>
            </a:r>
            <a:r>
              <a:rPr lang="en-GB" sz="2800" dirty="0" smtClean="0"/>
              <a:t> </a:t>
            </a:r>
            <a:r>
              <a:rPr lang="en-GB" sz="2800" dirty="0" err="1" smtClean="0"/>
              <a:t>wejścia-wyjścia</a:t>
            </a:r>
            <a:r>
              <a:rPr lang="en-GB" sz="2800" dirty="0" smtClean="0"/>
              <a:t>.</a:t>
            </a:r>
            <a:endParaRPr lang="pl-PL" sz="2800" dirty="0" smtClean="0"/>
          </a:p>
          <a:p>
            <a:pPr eaLnBrk="1" hangingPunct="1">
              <a:lnSpc>
                <a:spcPct val="80000"/>
              </a:lnSpc>
            </a:pPr>
            <a:r>
              <a:rPr lang="en-GB" sz="2800" b="1" dirty="0" err="1" smtClean="0"/>
              <a:t>Kolejka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procesów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oczekujących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na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sygnał</a:t>
            </a:r>
            <a:r>
              <a:rPr lang="en-GB" sz="2800" dirty="0" smtClean="0"/>
              <a:t> </a:t>
            </a:r>
            <a:r>
              <a:rPr lang="en-GB" sz="2800" dirty="0" err="1" smtClean="0"/>
              <a:t>synchronizacji</a:t>
            </a:r>
            <a:r>
              <a:rPr lang="pl-PL" sz="2800" dirty="0" smtClean="0"/>
              <a:t> </a:t>
            </a:r>
            <a:r>
              <a:rPr lang="en-GB" sz="2800" dirty="0" smtClean="0"/>
              <a:t>od </a:t>
            </a:r>
            <a:r>
              <a:rPr lang="en-GB" sz="2800" dirty="0" err="1" smtClean="0"/>
              <a:t>innych</a:t>
            </a:r>
            <a:r>
              <a:rPr lang="en-GB" sz="2800" dirty="0" smtClean="0"/>
              <a:t> </a:t>
            </a:r>
            <a:r>
              <a:rPr lang="en-GB" sz="2800" dirty="0" err="1" smtClean="0"/>
              <a:t>procesami</a:t>
            </a:r>
            <a:r>
              <a:rPr lang="en-GB" sz="2800" dirty="0" smtClean="0"/>
              <a:t> (</a:t>
            </a:r>
            <a:r>
              <a:rPr lang="en-GB" sz="2800" dirty="0" err="1" smtClean="0"/>
              <a:t>np</a:t>
            </a:r>
            <a:r>
              <a:rPr lang="en-GB" sz="2800" dirty="0" smtClean="0"/>
              <a:t>. </a:t>
            </a:r>
            <a:r>
              <a:rPr lang="en-GB" sz="2800" dirty="0" err="1" smtClean="0"/>
              <a:t>kolejka</a:t>
            </a:r>
            <a:r>
              <a:rPr lang="en-GB" sz="2800" dirty="0" smtClean="0"/>
              <a:t> </a:t>
            </a:r>
            <a:r>
              <a:rPr lang="en-GB" sz="2800" dirty="0" err="1" smtClean="0"/>
              <a:t>procesów</a:t>
            </a:r>
            <a:r>
              <a:rPr lang="en-GB" sz="2800" dirty="0" smtClean="0"/>
              <a:t> </a:t>
            </a:r>
            <a:r>
              <a:rPr lang="en-GB" sz="2800" dirty="0" err="1" smtClean="0"/>
              <a:t>na</a:t>
            </a:r>
            <a:r>
              <a:rPr lang="pl-PL" sz="2800" dirty="0" smtClean="0"/>
              <a:t> </a:t>
            </a:r>
            <a:r>
              <a:rPr lang="en-GB" sz="2800" dirty="0" err="1" smtClean="0"/>
              <a:t>semaforze</a:t>
            </a:r>
            <a:r>
              <a:rPr lang="en-GB" sz="2800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74B06C-AEE3-45BA-B697-40E8C213EB97}" type="slidenum">
              <a:rPr lang="en-GB" smtClean="0"/>
              <a:pPr eaLnBrk="1" hangingPunct="1"/>
              <a:t>24</a:t>
            </a:fld>
            <a:endParaRPr lang="en-GB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77875"/>
          </a:xfrm>
        </p:spPr>
        <p:txBody>
          <a:bodyPr/>
          <a:lstStyle/>
          <a:p>
            <a:pPr eaLnBrk="1" hangingPunct="1"/>
            <a:r>
              <a:rPr lang="en-GB" sz="3600" b="1" smtClean="0"/>
              <a:t>Diagram kolejek w planowaniu przydziału procesora</a:t>
            </a:r>
          </a:p>
        </p:txBody>
      </p:sp>
      <p:sp>
        <p:nvSpPr>
          <p:cNvPr id="25604" name="AutoShape 5"/>
          <p:cNvSpPr>
            <a:spLocks noChangeArrowheads="1"/>
          </p:cNvSpPr>
          <p:nvPr/>
        </p:nvSpPr>
        <p:spPr bwMode="auto">
          <a:xfrm rot="5400000">
            <a:off x="3202781" y="1629569"/>
            <a:ext cx="433388" cy="1295400"/>
          </a:xfrm>
          <a:prstGeom prst="can">
            <a:avLst>
              <a:gd name="adj" fmla="val 74725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5605" name="AutoShape 6"/>
          <p:cNvSpPr>
            <a:spLocks noChangeArrowheads="1"/>
          </p:cNvSpPr>
          <p:nvPr/>
        </p:nvSpPr>
        <p:spPr bwMode="auto">
          <a:xfrm rot="5400000">
            <a:off x="4282281" y="2997994"/>
            <a:ext cx="433388" cy="1295400"/>
          </a:xfrm>
          <a:prstGeom prst="can">
            <a:avLst>
              <a:gd name="adj" fmla="val 74725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5606" name="AutoShape 7"/>
          <p:cNvSpPr>
            <a:spLocks noChangeArrowheads="1"/>
          </p:cNvSpPr>
          <p:nvPr/>
        </p:nvSpPr>
        <p:spPr bwMode="auto">
          <a:xfrm rot="5400000">
            <a:off x="4210844" y="5085557"/>
            <a:ext cx="433387" cy="1295400"/>
          </a:xfrm>
          <a:prstGeom prst="can">
            <a:avLst>
              <a:gd name="adj" fmla="val 74725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5607" name="Oval 8"/>
          <p:cNvSpPr>
            <a:spLocks noChangeArrowheads="1"/>
          </p:cNvSpPr>
          <p:nvPr/>
        </p:nvSpPr>
        <p:spPr bwMode="auto">
          <a:xfrm>
            <a:off x="6156325" y="1916113"/>
            <a:ext cx="1584325" cy="72072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procesor</a:t>
            </a:r>
          </a:p>
        </p:txBody>
      </p:sp>
      <p:cxnSp>
        <p:nvCxnSpPr>
          <p:cNvPr id="25608" name="AutoShape 9"/>
          <p:cNvCxnSpPr>
            <a:cxnSpLocks noChangeShapeType="1"/>
            <a:stCxn id="25604" idx="0"/>
            <a:endCxn id="25607" idx="2"/>
          </p:cNvCxnSpPr>
          <p:nvPr/>
        </p:nvCxnSpPr>
        <p:spPr bwMode="auto">
          <a:xfrm>
            <a:off x="3763963" y="2276475"/>
            <a:ext cx="2373312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09" name="Line 11"/>
          <p:cNvSpPr>
            <a:spLocks noChangeShapeType="1"/>
          </p:cNvSpPr>
          <p:nvPr/>
        </p:nvSpPr>
        <p:spPr bwMode="auto">
          <a:xfrm>
            <a:off x="1042988" y="2133600"/>
            <a:ext cx="17287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5610" name="Line 12"/>
          <p:cNvSpPr>
            <a:spLocks noChangeShapeType="1"/>
          </p:cNvSpPr>
          <p:nvPr/>
        </p:nvSpPr>
        <p:spPr bwMode="auto">
          <a:xfrm>
            <a:off x="1042988" y="2349500"/>
            <a:ext cx="172878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5611" name="Oval 13"/>
          <p:cNvSpPr>
            <a:spLocks noChangeArrowheads="1"/>
          </p:cNvSpPr>
          <p:nvPr/>
        </p:nvSpPr>
        <p:spPr bwMode="auto">
          <a:xfrm>
            <a:off x="1403350" y="5373688"/>
            <a:ext cx="1584325" cy="72072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sygnał</a:t>
            </a:r>
          </a:p>
        </p:txBody>
      </p:sp>
      <p:sp>
        <p:nvSpPr>
          <p:cNvPr id="25612" name="Oval 14"/>
          <p:cNvSpPr>
            <a:spLocks noChangeArrowheads="1"/>
          </p:cNvSpPr>
          <p:nvPr/>
        </p:nvSpPr>
        <p:spPr bwMode="auto">
          <a:xfrm>
            <a:off x="1403350" y="3284538"/>
            <a:ext cx="1584325" cy="72072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wej-wyj</a:t>
            </a:r>
          </a:p>
        </p:txBody>
      </p:sp>
      <p:cxnSp>
        <p:nvCxnSpPr>
          <p:cNvPr id="25613" name="AutoShape 15"/>
          <p:cNvCxnSpPr>
            <a:cxnSpLocks noChangeShapeType="1"/>
            <a:stCxn id="25612" idx="2"/>
          </p:cNvCxnSpPr>
          <p:nvPr/>
        </p:nvCxnSpPr>
        <p:spPr bwMode="auto">
          <a:xfrm rot="10800000">
            <a:off x="1042988" y="2349500"/>
            <a:ext cx="341312" cy="1295400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14" name="AutoShape 16"/>
          <p:cNvCxnSpPr>
            <a:cxnSpLocks noChangeShapeType="1"/>
            <a:stCxn id="25611" idx="2"/>
          </p:cNvCxnSpPr>
          <p:nvPr/>
        </p:nvCxnSpPr>
        <p:spPr bwMode="auto">
          <a:xfrm rot="10800000">
            <a:off x="1042988" y="2349500"/>
            <a:ext cx="341312" cy="3384550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15" name="AutoShape 17"/>
          <p:cNvCxnSpPr>
            <a:cxnSpLocks noChangeShapeType="1"/>
            <a:stCxn id="25605" idx="3"/>
            <a:endCxn id="25612" idx="6"/>
          </p:cNvCxnSpPr>
          <p:nvPr/>
        </p:nvCxnSpPr>
        <p:spPr bwMode="auto">
          <a:xfrm flipH="1">
            <a:off x="3006725" y="3644900"/>
            <a:ext cx="827088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16" name="AutoShape 18"/>
          <p:cNvCxnSpPr>
            <a:cxnSpLocks noChangeShapeType="1"/>
            <a:stCxn id="25606" idx="3"/>
            <a:endCxn id="25611" idx="6"/>
          </p:cNvCxnSpPr>
          <p:nvPr/>
        </p:nvCxnSpPr>
        <p:spPr bwMode="auto">
          <a:xfrm flipH="1">
            <a:off x="3006725" y="5732463"/>
            <a:ext cx="755650" cy="15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17" name="Rectangle 19"/>
          <p:cNvSpPr>
            <a:spLocks noChangeArrowheads="1"/>
          </p:cNvSpPr>
          <p:nvPr/>
        </p:nvSpPr>
        <p:spPr bwMode="auto">
          <a:xfrm>
            <a:off x="5940425" y="3141663"/>
            <a:ext cx="2016125" cy="93503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zamówienie</a:t>
            </a:r>
          </a:p>
          <a:p>
            <a:pPr algn="ctr"/>
            <a:r>
              <a:rPr lang="en-GB" b="1"/>
              <a:t>operacji wej-wyj</a:t>
            </a:r>
          </a:p>
        </p:txBody>
      </p:sp>
      <p:cxnSp>
        <p:nvCxnSpPr>
          <p:cNvPr id="25618" name="AutoShape 20"/>
          <p:cNvCxnSpPr>
            <a:cxnSpLocks noChangeShapeType="1"/>
            <a:stCxn id="25617" idx="1"/>
            <a:endCxn id="25605" idx="0"/>
          </p:cNvCxnSpPr>
          <p:nvPr/>
        </p:nvCxnSpPr>
        <p:spPr bwMode="auto">
          <a:xfrm flipH="1">
            <a:off x="4843463" y="3609975"/>
            <a:ext cx="1077912" cy="349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19" name="Rectangle 21"/>
          <p:cNvSpPr>
            <a:spLocks noChangeArrowheads="1"/>
          </p:cNvSpPr>
          <p:nvPr/>
        </p:nvSpPr>
        <p:spPr bwMode="auto">
          <a:xfrm>
            <a:off x="5940425" y="4221163"/>
            <a:ext cx="2016125" cy="93503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upłynięcie</a:t>
            </a:r>
          </a:p>
          <a:p>
            <a:pPr algn="ctr"/>
            <a:r>
              <a:rPr lang="en-GB" b="1"/>
              <a:t>kwantu czasu</a:t>
            </a:r>
          </a:p>
        </p:txBody>
      </p:sp>
      <p:sp>
        <p:nvSpPr>
          <p:cNvPr id="25620" name="Rectangle 22"/>
          <p:cNvSpPr>
            <a:spLocks noChangeArrowheads="1"/>
          </p:cNvSpPr>
          <p:nvPr/>
        </p:nvSpPr>
        <p:spPr bwMode="auto">
          <a:xfrm>
            <a:off x="5940425" y="5300663"/>
            <a:ext cx="2016125" cy="93503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synchronizacja</a:t>
            </a:r>
          </a:p>
        </p:txBody>
      </p:sp>
      <p:cxnSp>
        <p:nvCxnSpPr>
          <p:cNvPr id="25621" name="AutoShape 23"/>
          <p:cNvCxnSpPr>
            <a:cxnSpLocks noChangeShapeType="1"/>
            <a:stCxn id="25620" idx="1"/>
            <a:endCxn id="25606" idx="0"/>
          </p:cNvCxnSpPr>
          <p:nvPr/>
        </p:nvCxnSpPr>
        <p:spPr bwMode="auto">
          <a:xfrm flipH="1" flipV="1">
            <a:off x="4772025" y="5732463"/>
            <a:ext cx="1149350" cy="365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22" name="AutoShape 25"/>
          <p:cNvCxnSpPr>
            <a:cxnSpLocks noChangeShapeType="1"/>
            <a:stCxn id="25607" idx="6"/>
            <a:endCxn id="25617" idx="3"/>
          </p:cNvCxnSpPr>
          <p:nvPr/>
        </p:nvCxnSpPr>
        <p:spPr bwMode="auto">
          <a:xfrm>
            <a:off x="7759700" y="2276475"/>
            <a:ext cx="215900" cy="1333500"/>
          </a:xfrm>
          <a:prstGeom prst="bentConnector3">
            <a:avLst>
              <a:gd name="adj1" fmla="val 19706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23" name="AutoShape 26"/>
          <p:cNvCxnSpPr>
            <a:cxnSpLocks noChangeShapeType="1"/>
            <a:stCxn id="25607" idx="6"/>
            <a:endCxn id="25619" idx="3"/>
          </p:cNvCxnSpPr>
          <p:nvPr/>
        </p:nvCxnSpPr>
        <p:spPr bwMode="auto">
          <a:xfrm>
            <a:off x="7759700" y="2276475"/>
            <a:ext cx="215900" cy="2413000"/>
          </a:xfrm>
          <a:prstGeom prst="bentConnector3">
            <a:avLst>
              <a:gd name="adj1" fmla="val 19706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24" name="AutoShape 27"/>
          <p:cNvCxnSpPr>
            <a:cxnSpLocks noChangeShapeType="1"/>
            <a:stCxn id="25607" idx="6"/>
            <a:endCxn id="25620" idx="3"/>
          </p:cNvCxnSpPr>
          <p:nvPr/>
        </p:nvCxnSpPr>
        <p:spPr bwMode="auto">
          <a:xfrm>
            <a:off x="7759700" y="2276475"/>
            <a:ext cx="215900" cy="3492500"/>
          </a:xfrm>
          <a:prstGeom prst="bentConnector3">
            <a:avLst>
              <a:gd name="adj1" fmla="val 19706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625" name="AutoShape 28"/>
          <p:cNvCxnSpPr>
            <a:cxnSpLocks noChangeShapeType="1"/>
            <a:stCxn id="25607" idx="7"/>
          </p:cNvCxnSpPr>
          <p:nvPr/>
        </p:nvCxnSpPr>
        <p:spPr bwMode="auto">
          <a:xfrm flipV="1">
            <a:off x="7508875" y="1557338"/>
            <a:ext cx="879475" cy="444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626" name="Text Box 29"/>
          <p:cNvSpPr txBox="1">
            <a:spLocks noChangeArrowheads="1"/>
          </p:cNvSpPr>
          <p:nvPr/>
        </p:nvSpPr>
        <p:spPr bwMode="auto">
          <a:xfrm>
            <a:off x="2679700" y="1289050"/>
            <a:ext cx="1028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pl-PL"/>
          </a:p>
        </p:txBody>
      </p:sp>
      <p:sp>
        <p:nvSpPr>
          <p:cNvPr id="25627" name="Rectangle 30"/>
          <p:cNvSpPr>
            <a:spLocks noChangeArrowheads="1"/>
          </p:cNvSpPr>
          <p:nvPr/>
        </p:nvSpPr>
        <p:spPr bwMode="auto">
          <a:xfrm>
            <a:off x="1906588" y="1622425"/>
            <a:ext cx="33131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b="1"/>
              <a:t>kolejka procesów</a:t>
            </a:r>
            <a:r>
              <a:rPr lang="pl-PL" b="1"/>
              <a:t> g</a:t>
            </a:r>
            <a:r>
              <a:rPr lang="en-GB" b="1"/>
              <a:t>otowych</a:t>
            </a:r>
          </a:p>
        </p:txBody>
      </p:sp>
      <p:sp>
        <p:nvSpPr>
          <p:cNvPr id="25628" name="Rectangle 31"/>
          <p:cNvSpPr>
            <a:spLocks noChangeArrowheads="1"/>
          </p:cNvSpPr>
          <p:nvPr/>
        </p:nvSpPr>
        <p:spPr bwMode="auto">
          <a:xfrm>
            <a:off x="3419475" y="2781300"/>
            <a:ext cx="2305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b="1"/>
              <a:t>kolejka operacji</a:t>
            </a:r>
          </a:p>
          <a:p>
            <a:pPr algn="ctr"/>
            <a:r>
              <a:rPr lang="en-GB" b="1"/>
              <a:t>wej-wyj</a:t>
            </a:r>
          </a:p>
        </p:txBody>
      </p:sp>
      <p:sp>
        <p:nvSpPr>
          <p:cNvPr id="25629" name="Rectangle 32"/>
          <p:cNvSpPr>
            <a:spLocks noChangeArrowheads="1"/>
          </p:cNvSpPr>
          <p:nvPr/>
        </p:nvSpPr>
        <p:spPr bwMode="auto">
          <a:xfrm>
            <a:off x="3419475" y="4875213"/>
            <a:ext cx="2232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b="1"/>
              <a:t>kolejka procesów</a:t>
            </a:r>
          </a:p>
          <a:p>
            <a:pPr algn="ctr"/>
            <a:r>
              <a:rPr lang="en-GB" b="1"/>
              <a:t>uśpionych</a:t>
            </a:r>
          </a:p>
        </p:txBody>
      </p:sp>
      <p:sp>
        <p:nvSpPr>
          <p:cNvPr id="25630" name="Line 33"/>
          <p:cNvSpPr>
            <a:spLocks noChangeShapeType="1"/>
          </p:cNvSpPr>
          <p:nvPr/>
        </p:nvSpPr>
        <p:spPr bwMode="auto">
          <a:xfrm flipH="1">
            <a:off x="1042988" y="4724400"/>
            <a:ext cx="48974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93F23AF-6E84-4AA7-8B37-56D24E2D48B4}" type="slidenum">
              <a:rPr lang="en-GB" smtClean="0"/>
              <a:pPr eaLnBrk="1" hangingPunct="1"/>
              <a:t>25</a:t>
            </a:fld>
            <a:endParaRPr lang="en-GB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Przełączanie kontekstu</a:t>
            </a:r>
          </a:p>
        </p:txBody>
      </p:sp>
      <p:sp>
        <p:nvSpPr>
          <p:cNvPr id="26628" name="Line 4"/>
          <p:cNvSpPr>
            <a:spLocks noChangeShapeType="1"/>
          </p:cNvSpPr>
          <p:nvPr/>
        </p:nvSpPr>
        <p:spPr bwMode="auto">
          <a:xfrm>
            <a:off x="2122488" y="2781300"/>
            <a:ext cx="568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6629" name="Line 5"/>
          <p:cNvSpPr>
            <a:spLocks noChangeShapeType="1"/>
          </p:cNvSpPr>
          <p:nvPr/>
        </p:nvSpPr>
        <p:spPr bwMode="auto">
          <a:xfrm>
            <a:off x="2124075" y="4076700"/>
            <a:ext cx="568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6630" name="Line 6"/>
          <p:cNvSpPr>
            <a:spLocks noChangeShapeType="1"/>
          </p:cNvSpPr>
          <p:nvPr/>
        </p:nvSpPr>
        <p:spPr bwMode="auto">
          <a:xfrm>
            <a:off x="2051050" y="5445125"/>
            <a:ext cx="5689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26631" name="Text Box 7"/>
          <p:cNvSpPr txBox="1">
            <a:spLocks noChangeArrowheads="1"/>
          </p:cNvSpPr>
          <p:nvPr/>
        </p:nvSpPr>
        <p:spPr bwMode="auto">
          <a:xfrm>
            <a:off x="395288" y="2565400"/>
            <a:ext cx="1439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Proces 1</a:t>
            </a:r>
            <a:endParaRPr lang="en-GB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395288" y="5229225"/>
            <a:ext cx="1439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Proces 3</a:t>
            </a:r>
            <a:endParaRPr lang="en-GB"/>
          </a:p>
        </p:txBody>
      </p:sp>
      <p:sp>
        <p:nvSpPr>
          <p:cNvPr id="26633" name="Text Box 9"/>
          <p:cNvSpPr txBox="1">
            <a:spLocks noChangeArrowheads="1"/>
          </p:cNvSpPr>
          <p:nvPr/>
        </p:nvSpPr>
        <p:spPr bwMode="auto">
          <a:xfrm>
            <a:off x="395288" y="3860800"/>
            <a:ext cx="14398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Proces 2</a:t>
            </a:r>
            <a:endParaRPr lang="en-GB"/>
          </a:p>
        </p:txBody>
      </p:sp>
      <p:sp>
        <p:nvSpPr>
          <p:cNvPr id="26634" name="AutoShape 10"/>
          <p:cNvSpPr>
            <a:spLocks noChangeArrowheads="1"/>
          </p:cNvSpPr>
          <p:nvPr/>
        </p:nvSpPr>
        <p:spPr bwMode="auto">
          <a:xfrm>
            <a:off x="2124075" y="2636838"/>
            <a:ext cx="1152525" cy="215900"/>
          </a:xfrm>
          <a:prstGeom prst="rightArrow">
            <a:avLst>
              <a:gd name="adj1" fmla="val 50000"/>
              <a:gd name="adj2" fmla="val 133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635" name="AutoShape 11"/>
          <p:cNvSpPr>
            <a:spLocks noChangeArrowheads="1"/>
          </p:cNvSpPr>
          <p:nvPr/>
        </p:nvSpPr>
        <p:spPr bwMode="auto">
          <a:xfrm>
            <a:off x="6732588" y="2636838"/>
            <a:ext cx="1150937" cy="215900"/>
          </a:xfrm>
          <a:prstGeom prst="rightArrow">
            <a:avLst>
              <a:gd name="adj1" fmla="val 50000"/>
              <a:gd name="adj2" fmla="val 13327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636" name="AutoShape 12"/>
          <p:cNvSpPr>
            <a:spLocks noChangeArrowheads="1"/>
          </p:cNvSpPr>
          <p:nvPr/>
        </p:nvSpPr>
        <p:spPr bwMode="auto">
          <a:xfrm>
            <a:off x="3492500" y="3933825"/>
            <a:ext cx="1152525" cy="215900"/>
          </a:xfrm>
          <a:prstGeom prst="rightArrow">
            <a:avLst>
              <a:gd name="adj1" fmla="val 50000"/>
              <a:gd name="adj2" fmla="val 133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637" name="AutoShape 13"/>
          <p:cNvSpPr>
            <a:spLocks noChangeArrowheads="1"/>
          </p:cNvSpPr>
          <p:nvPr/>
        </p:nvSpPr>
        <p:spPr bwMode="auto">
          <a:xfrm>
            <a:off x="5148263" y="5300663"/>
            <a:ext cx="1152525" cy="215900"/>
          </a:xfrm>
          <a:prstGeom prst="rightArrow">
            <a:avLst>
              <a:gd name="adj1" fmla="val 50000"/>
              <a:gd name="adj2" fmla="val 13345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4140200" y="2420938"/>
            <a:ext cx="1584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bezczynność</a:t>
            </a:r>
            <a:endParaRPr lang="en-GB"/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1908175" y="3644900"/>
            <a:ext cx="1584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bezczynność</a:t>
            </a:r>
            <a:endParaRPr lang="en-GB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5076825" y="3709988"/>
            <a:ext cx="1584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bezczynność</a:t>
            </a:r>
            <a:endParaRPr lang="en-GB"/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2555875" y="5078413"/>
            <a:ext cx="1584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bezczynność</a:t>
            </a:r>
            <a:endParaRPr lang="en-GB"/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6588125" y="5084763"/>
            <a:ext cx="1584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bezczynność</a:t>
            </a:r>
            <a:endParaRPr lang="en-GB"/>
          </a:p>
        </p:txBody>
      </p:sp>
      <p:sp>
        <p:nvSpPr>
          <p:cNvPr id="26643" name="AutoShape 19"/>
          <p:cNvSpPr>
            <a:spLocks/>
          </p:cNvSpPr>
          <p:nvPr/>
        </p:nvSpPr>
        <p:spPr bwMode="auto">
          <a:xfrm>
            <a:off x="4432300" y="1658938"/>
            <a:ext cx="2947988" cy="609600"/>
          </a:xfrm>
          <a:prstGeom prst="borderCallout2">
            <a:avLst>
              <a:gd name="adj1" fmla="val 18750"/>
              <a:gd name="adj2" fmla="val -2583"/>
              <a:gd name="adj3" fmla="val 18750"/>
              <a:gd name="adj4" fmla="val -20519"/>
              <a:gd name="adj5" fmla="val 172134"/>
              <a:gd name="adj6" fmla="val -3914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b="1"/>
              <a:t>zachowanie </a:t>
            </a:r>
            <a:r>
              <a:rPr lang="pl-PL" b="1"/>
              <a:t>k</a:t>
            </a:r>
            <a:r>
              <a:rPr lang="en-GB" b="1"/>
              <a:t>ontekstu</a:t>
            </a:r>
          </a:p>
          <a:p>
            <a:r>
              <a:rPr lang="en-GB" b="1"/>
              <a:t>w bloku kontrolnym 1</a:t>
            </a:r>
          </a:p>
        </p:txBody>
      </p:sp>
      <p:sp>
        <p:nvSpPr>
          <p:cNvPr id="26644" name="AutoShape 20"/>
          <p:cNvSpPr>
            <a:spLocks/>
          </p:cNvSpPr>
          <p:nvPr/>
        </p:nvSpPr>
        <p:spPr bwMode="auto">
          <a:xfrm>
            <a:off x="4356100" y="2997200"/>
            <a:ext cx="2947988" cy="609600"/>
          </a:xfrm>
          <a:prstGeom prst="borderCallout2">
            <a:avLst>
              <a:gd name="adj1" fmla="val 18750"/>
              <a:gd name="adj2" fmla="val -2583"/>
              <a:gd name="adj3" fmla="val 18750"/>
              <a:gd name="adj4" fmla="val -15722"/>
              <a:gd name="adj5" fmla="val 156773"/>
              <a:gd name="adj6" fmla="val -2924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b="1"/>
              <a:t>odtworzenie kontekstu z</a:t>
            </a:r>
          </a:p>
          <a:p>
            <a:r>
              <a:rPr lang="en-GB" b="1"/>
              <a:t>bloku kontrolnego 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22319F-08C9-4AC1-9836-A81A786F14C8}" type="slidenum">
              <a:rPr lang="en-GB" smtClean="0"/>
              <a:pPr eaLnBrk="1" hangingPunct="1"/>
              <a:t>26</a:t>
            </a:fld>
            <a:endParaRPr lang="en-GB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Wątki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smtClean="0"/>
              <a:t>Wątek</a:t>
            </a:r>
            <a:r>
              <a:rPr lang="en-GB" smtClean="0"/>
              <a:t> (lekki proces, ang. lightweight process — LWP)</a:t>
            </a:r>
            <a:r>
              <a:rPr lang="pl-PL" smtClean="0"/>
              <a:t> </a:t>
            </a:r>
            <a:r>
              <a:rPr lang="en-GB" smtClean="0"/>
              <a:t>jest obiektem w obrębie procesu ciężkiego</a:t>
            </a:r>
            <a:r>
              <a:rPr lang="pl-PL" smtClean="0"/>
              <a:t> </a:t>
            </a:r>
            <a:r>
              <a:rPr lang="en-GB" smtClean="0"/>
              <a:t>(heavyweight), posiadającym własne sterowanie </a:t>
            </a:r>
            <a:r>
              <a:rPr lang="pl-PL" smtClean="0"/>
              <a:t>i </a:t>
            </a:r>
            <a:r>
              <a:rPr lang="en-GB" smtClean="0"/>
              <a:t>współdzielącym z innymi wątkami tego procesu</a:t>
            </a:r>
            <a:r>
              <a:rPr lang="pl-PL" smtClean="0"/>
              <a:t> </a:t>
            </a:r>
            <a:r>
              <a:rPr lang="en-GB" smtClean="0"/>
              <a:t>przydzielone (procesowi) zasoby:</a:t>
            </a:r>
            <a:endParaRPr lang="pl-PL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segment kodu i segment danych w pamięci</a:t>
            </a:r>
            <a:endParaRPr lang="pl-PL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tablicę otwartych plików</a:t>
            </a:r>
            <a:endParaRPr lang="pl-PL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tablicę sygnałów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6F83759-52D9-4118-95B4-5C9917181480}" type="slidenum">
              <a:rPr lang="en-GB" smtClean="0"/>
              <a:pPr eaLnBrk="1" hangingPunct="1"/>
              <a:t>27</a:t>
            </a:fld>
            <a:endParaRPr lang="en-GB" smtClean="0"/>
          </a:p>
        </p:txBody>
      </p:sp>
      <p:sp>
        <p:nvSpPr>
          <p:cNvPr id="2867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pPr eaLnBrk="1" hangingPunct="1"/>
            <a:r>
              <a:rPr lang="pl-PL" smtClean="0"/>
              <a:t>Planowanie przydziału procesora </a:t>
            </a:r>
            <a:endParaRPr lang="en-GB" smtClean="0"/>
          </a:p>
        </p:txBody>
      </p:sp>
      <p:sp>
        <p:nvSpPr>
          <p:cNvPr id="2867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AD4910C-9A4C-491A-BC1C-07F4B27705B4}" type="slidenum">
              <a:rPr lang="en-GB" smtClean="0"/>
              <a:pPr eaLnBrk="1" hangingPunct="1"/>
              <a:t>28</a:t>
            </a:fld>
            <a:endParaRPr lang="en-GB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Komponenty jądra w planowaniu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b="1" dirty="0" err="1" smtClean="0"/>
              <a:t>Planista</a:t>
            </a:r>
            <a:r>
              <a:rPr lang="en-GB" b="1" dirty="0" smtClean="0"/>
              <a:t> </a:t>
            </a:r>
            <a:r>
              <a:rPr lang="en-GB" b="1" dirty="0" err="1" smtClean="0"/>
              <a:t>krótkoterminowy</a:t>
            </a:r>
            <a:r>
              <a:rPr lang="en-GB" dirty="0" smtClean="0"/>
              <a:t> (</a:t>
            </a:r>
            <a:r>
              <a:rPr lang="en-GB" dirty="0" err="1" smtClean="0"/>
              <a:t>ang.</a:t>
            </a:r>
            <a:r>
              <a:rPr lang="en-GB" dirty="0" smtClean="0"/>
              <a:t> CPU scheduler) —</a:t>
            </a:r>
            <a:r>
              <a:rPr lang="pl-PL" dirty="0" smtClean="0"/>
              <a:t> </a:t>
            </a:r>
            <a:r>
              <a:rPr lang="en-GB" dirty="0" err="1" smtClean="0"/>
              <a:t>wyznacza</a:t>
            </a:r>
            <a:r>
              <a:rPr lang="en-GB" dirty="0" smtClean="0"/>
              <a:t> </a:t>
            </a:r>
            <a:r>
              <a:rPr lang="en-GB" dirty="0" err="1" smtClean="0"/>
              <a:t>wartość</a:t>
            </a:r>
            <a:r>
              <a:rPr lang="en-GB" dirty="0" smtClean="0"/>
              <a:t> </a:t>
            </a:r>
            <a:r>
              <a:rPr lang="en-GB" dirty="0" err="1" smtClean="0"/>
              <a:t>priorytetu</a:t>
            </a:r>
            <a:r>
              <a:rPr lang="en-GB" dirty="0" smtClean="0"/>
              <a:t> </a:t>
            </a:r>
            <a:r>
              <a:rPr lang="en-GB" dirty="0" err="1" smtClean="0"/>
              <a:t>procesów</a:t>
            </a:r>
            <a:r>
              <a:rPr lang="en-GB" dirty="0" smtClean="0"/>
              <a:t> </a:t>
            </a:r>
            <a:r>
              <a:rPr lang="en-GB" dirty="0" err="1" smtClean="0"/>
              <a:t>gotowych</a:t>
            </a:r>
            <a:r>
              <a:rPr lang="en-GB" dirty="0" smtClean="0"/>
              <a:t> </a:t>
            </a:r>
            <a:r>
              <a:rPr lang="pl-PL" dirty="0" smtClean="0"/>
              <a:t>i </a:t>
            </a:r>
            <a:r>
              <a:rPr lang="en-GB" dirty="0" err="1" smtClean="0"/>
              <a:t>wybiera</a:t>
            </a:r>
            <a:r>
              <a:rPr lang="en-GB" dirty="0" smtClean="0"/>
              <a:t> </a:t>
            </a:r>
            <a:r>
              <a:rPr lang="en-GB" dirty="0" err="1" smtClean="0"/>
              <a:t>proces</a:t>
            </a:r>
            <a:r>
              <a:rPr lang="en-GB" dirty="0" smtClean="0"/>
              <a:t> (o </a:t>
            </a:r>
            <a:r>
              <a:rPr lang="en-GB" dirty="0" err="1" smtClean="0"/>
              <a:t>najwyższym</a:t>
            </a:r>
            <a:r>
              <a:rPr lang="en-GB" dirty="0" smtClean="0"/>
              <a:t> </a:t>
            </a:r>
            <a:r>
              <a:rPr lang="en-GB" dirty="0" err="1" smtClean="0"/>
              <a:t>priorytecie</a:t>
            </a:r>
            <a:r>
              <a:rPr lang="en-GB" dirty="0" smtClean="0"/>
              <a:t>) do</a:t>
            </a:r>
            <a:r>
              <a:rPr lang="pl-PL" dirty="0" smtClean="0"/>
              <a:t> </a:t>
            </a:r>
            <a:r>
              <a:rPr lang="en-GB" dirty="0" err="1" smtClean="0"/>
              <a:t>wykonania</a:t>
            </a:r>
            <a:r>
              <a:rPr lang="en-GB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GB" b="1" dirty="0" err="1" smtClean="0"/>
              <a:t>Ekspedytor</a:t>
            </a:r>
            <a:r>
              <a:rPr lang="en-GB" dirty="0" smtClean="0"/>
              <a:t> (</a:t>
            </a:r>
            <a:r>
              <a:rPr lang="en-GB" dirty="0" err="1" smtClean="0"/>
              <a:t>zwany</a:t>
            </a:r>
            <a:r>
              <a:rPr lang="en-GB" dirty="0" smtClean="0"/>
              <a:t> </a:t>
            </a:r>
            <a:r>
              <a:rPr lang="en-GB" dirty="0" err="1" smtClean="0"/>
              <a:t>również</a:t>
            </a:r>
            <a:r>
              <a:rPr lang="en-GB" dirty="0" smtClean="0"/>
              <a:t> </a:t>
            </a:r>
            <a:r>
              <a:rPr lang="en-GB" dirty="0" err="1" smtClean="0"/>
              <a:t>dyspozytorem</a:t>
            </a:r>
            <a:r>
              <a:rPr lang="pl-PL" dirty="0"/>
              <a:t>,</a:t>
            </a:r>
            <a:r>
              <a:rPr lang="en-GB" dirty="0" smtClean="0"/>
              <a:t> </a:t>
            </a:r>
            <a:r>
              <a:rPr lang="en-GB" dirty="0" err="1" smtClean="0"/>
              <a:t>ang.</a:t>
            </a:r>
            <a:r>
              <a:rPr lang="pl-PL" dirty="0" smtClean="0"/>
              <a:t> </a:t>
            </a:r>
            <a:r>
              <a:rPr lang="en-GB" dirty="0" smtClean="0"/>
              <a:t>dispatcher) — </a:t>
            </a:r>
            <a:r>
              <a:rPr lang="en-GB" dirty="0" err="1" smtClean="0"/>
              <a:t>realizuje</a:t>
            </a:r>
            <a:r>
              <a:rPr lang="en-GB" dirty="0" smtClean="0"/>
              <a:t> </a:t>
            </a:r>
            <a:r>
              <a:rPr lang="en-GB" dirty="0" err="1" smtClean="0"/>
              <a:t>przekazanie</a:t>
            </a:r>
            <a:r>
              <a:rPr lang="en-GB" dirty="0" smtClean="0"/>
              <a:t> </a:t>
            </a:r>
            <a:r>
              <a:rPr lang="en-GB" dirty="0" err="1" smtClean="0"/>
              <a:t>sterowani</a:t>
            </a:r>
            <a:r>
              <a:rPr lang="pl-PL" dirty="0" smtClean="0"/>
              <a:t>a</a:t>
            </a:r>
            <a:r>
              <a:rPr lang="en-GB" dirty="0" smtClean="0"/>
              <a:t> do</a:t>
            </a:r>
            <a:r>
              <a:rPr lang="pl-PL" dirty="0" smtClean="0"/>
              <a:t> </a:t>
            </a:r>
            <a:r>
              <a:rPr lang="en-GB" dirty="0" err="1" smtClean="0"/>
              <a:t>procesu</a:t>
            </a:r>
            <a:r>
              <a:rPr lang="en-GB" dirty="0" smtClean="0"/>
              <a:t> </a:t>
            </a:r>
            <a:r>
              <a:rPr lang="en-GB" dirty="0" err="1" smtClean="0"/>
              <a:t>wybranego</a:t>
            </a:r>
            <a:r>
              <a:rPr lang="en-GB" dirty="0" smtClean="0"/>
              <a:t> </a:t>
            </a:r>
            <a:r>
              <a:rPr lang="en-GB" dirty="0" err="1" smtClean="0"/>
              <a:t>przez</a:t>
            </a:r>
            <a:r>
              <a:rPr lang="en-GB" dirty="0" smtClean="0"/>
              <a:t> </a:t>
            </a:r>
            <a:r>
              <a:rPr lang="en-GB" dirty="0" err="1" smtClean="0"/>
              <a:t>planistę</a:t>
            </a:r>
            <a:r>
              <a:rPr lang="en-GB" dirty="0" smtClean="0"/>
              <a:t> (</a:t>
            </a:r>
            <a:r>
              <a:rPr lang="en-GB" dirty="0" err="1" smtClean="0"/>
              <a:t>dokonuje</a:t>
            </a:r>
            <a:r>
              <a:rPr lang="pl-PL" dirty="0" smtClean="0"/>
              <a:t> </a:t>
            </a:r>
            <a:r>
              <a:rPr lang="en-GB" dirty="0" err="1" smtClean="0"/>
              <a:t>przełączenia</a:t>
            </a:r>
            <a:r>
              <a:rPr lang="en-GB" dirty="0" smtClean="0"/>
              <a:t> </a:t>
            </a:r>
            <a:r>
              <a:rPr lang="en-GB" dirty="0" err="1" smtClean="0"/>
              <a:t>kontekstu</a:t>
            </a:r>
            <a:r>
              <a:rPr lang="en-GB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DB9FFE-1CEB-479D-B83E-D2AD5BB6A1A5}" type="slidenum">
              <a:rPr lang="en-GB" smtClean="0"/>
              <a:pPr eaLnBrk="1" hangingPunct="1"/>
              <a:t>29</a:t>
            </a:fld>
            <a:endParaRPr lang="en-GB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Ogólna koncepcja planowania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b="1" smtClean="0"/>
              <a:t>Tryb decyzji</a:t>
            </a:r>
            <a:r>
              <a:rPr lang="en-GB" sz="2800" smtClean="0"/>
              <a:t> — określa okoliczności, w których oceniane</a:t>
            </a:r>
            <a:r>
              <a:rPr lang="pl-PL" sz="2800" smtClean="0"/>
              <a:t> </a:t>
            </a:r>
            <a:r>
              <a:rPr lang="en-GB" sz="2800" smtClean="0"/>
              <a:t>i porównywane są priorytety procesów oraz dokonywany</a:t>
            </a:r>
            <a:r>
              <a:rPr lang="pl-PL" sz="2800" smtClean="0"/>
              <a:t> </a:t>
            </a:r>
            <a:r>
              <a:rPr lang="en-GB" sz="2800" smtClean="0"/>
              <a:t>jest wybór procesu do wykonania.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b="1" smtClean="0"/>
              <a:t>Funkcja priorytetu</a:t>
            </a:r>
            <a:r>
              <a:rPr lang="en-GB" sz="2800" smtClean="0"/>
              <a:t> — funkcja wyznaczająca aktualny</a:t>
            </a:r>
            <a:r>
              <a:rPr lang="pl-PL" sz="2800" smtClean="0"/>
              <a:t> </a:t>
            </a:r>
            <a:r>
              <a:rPr lang="en-GB" sz="2800" smtClean="0"/>
              <a:t>priorytet procesu na podstawie parametrów procesu </a:t>
            </a:r>
            <a:r>
              <a:rPr lang="pl-PL" sz="2800" smtClean="0"/>
              <a:t>i </a:t>
            </a:r>
            <a:r>
              <a:rPr lang="en-GB" sz="2800" smtClean="0"/>
              <a:t>stanu systemu.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b="1" smtClean="0"/>
              <a:t>Reguła arbitrażu</a:t>
            </a:r>
            <a:r>
              <a:rPr lang="en-GB" sz="2800" smtClean="0"/>
              <a:t> — reguła rozstrzygania konfliktów w</a:t>
            </a:r>
            <a:r>
              <a:rPr lang="pl-PL" sz="2800" smtClean="0"/>
              <a:t> </a:t>
            </a:r>
            <a:r>
              <a:rPr lang="en-GB" sz="2800" smtClean="0"/>
              <a:t>dostępie do procesora w przypadku procesów o tym</a:t>
            </a:r>
            <a:r>
              <a:rPr lang="pl-PL" sz="2800" smtClean="0"/>
              <a:t> </a:t>
            </a:r>
            <a:r>
              <a:rPr lang="en-GB" sz="2800" smtClean="0"/>
              <a:t>samym priorytecie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9877A0-7C1C-4F68-A494-B7848E90945D}" type="slidenum">
              <a:rPr lang="en-GB" smtClean="0"/>
              <a:pPr eaLnBrk="1" hangingPunct="1"/>
              <a:t>3</a:t>
            </a:fld>
            <a:endParaRPr lang="en-GB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Plan wykładu</a:t>
            </a:r>
            <a:endParaRPr lang="en-GB" smtClean="0"/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smtClean="0"/>
              <a:t>Wprowadzenie</a:t>
            </a:r>
          </a:p>
          <a:p>
            <a:pPr eaLnBrk="1" hangingPunct="1"/>
            <a:r>
              <a:rPr lang="pl-PL" smtClean="0"/>
              <a:t>Procesy, zasoby, wątki</a:t>
            </a:r>
          </a:p>
          <a:p>
            <a:pPr eaLnBrk="1" hangingPunct="1"/>
            <a:r>
              <a:rPr lang="pl-PL" smtClean="0"/>
              <a:t>Planowanie przydziału procesora</a:t>
            </a:r>
          </a:p>
          <a:p>
            <a:pPr eaLnBrk="1" hangingPunct="1"/>
            <a:r>
              <a:rPr lang="pl-PL" smtClean="0"/>
              <a:t>Zarządzanie pamięcią operacyjną</a:t>
            </a:r>
          </a:p>
          <a:p>
            <a:pPr eaLnBrk="1" hangingPunct="1"/>
            <a:r>
              <a:rPr lang="pl-PL" smtClean="0"/>
              <a:t>Urządzenia wejścia-wyjścia</a:t>
            </a:r>
          </a:p>
          <a:p>
            <a:pPr eaLnBrk="1" hangingPunct="1"/>
            <a:r>
              <a:rPr lang="pl-PL" smtClean="0"/>
              <a:t>System plików</a:t>
            </a:r>
          </a:p>
          <a:p>
            <a:pPr eaLnBrk="1" hangingPunct="1"/>
            <a:r>
              <a:rPr lang="pl-PL" smtClean="0"/>
              <a:t>Współbieżność i synchronizacja procesów</a:t>
            </a:r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54CACDC-1D97-4F9F-9EA6-2730E34F4B50}" type="slidenum">
              <a:rPr lang="en-GB" smtClean="0"/>
              <a:pPr eaLnBrk="1" hangingPunct="1"/>
              <a:t>30</a:t>
            </a:fld>
            <a:endParaRPr lang="en-GB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Tryb decyzji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800" b="1" smtClean="0"/>
              <a:t>Schemat niewywłaszczeniowy</a:t>
            </a:r>
            <a:r>
              <a:rPr lang="en-GB" sz="2800" smtClean="0"/>
              <a:t> (ang. nonpreemptive) —proces po uzyskaniu dostępu do procesora wykonywany</a:t>
            </a:r>
            <a:r>
              <a:rPr lang="pl-PL" sz="2800" smtClean="0"/>
              <a:t> </a:t>
            </a:r>
            <a:r>
              <a:rPr lang="en-GB" sz="2800" smtClean="0"/>
              <a:t>jest do momentu zakończenie lub zgłoszenia żądania</a:t>
            </a:r>
            <a:r>
              <a:rPr lang="pl-PL" sz="2800" smtClean="0"/>
              <a:t> </a:t>
            </a:r>
            <a:r>
              <a:rPr lang="en-GB" sz="2800" smtClean="0"/>
              <a:t>obsługi do systemu.</a:t>
            </a:r>
          </a:p>
          <a:p>
            <a:pPr eaLnBrk="1" hangingPunct="1"/>
            <a:r>
              <a:rPr lang="en-GB" sz="2800" b="1" smtClean="0"/>
              <a:t>Schemat wywłaszczeniowy</a:t>
            </a:r>
            <a:r>
              <a:rPr lang="en-GB" sz="2800" smtClean="0"/>
              <a:t> (ang. preemptive) — proces</a:t>
            </a:r>
            <a:r>
              <a:rPr lang="pl-PL" sz="2800" smtClean="0"/>
              <a:t> </a:t>
            </a:r>
            <a:r>
              <a:rPr lang="en-GB" sz="2800" smtClean="0"/>
              <a:t>może zostać zatrzymany i umieszczony w kolejce</a:t>
            </a:r>
            <a:r>
              <a:rPr lang="pl-PL" sz="2800" smtClean="0"/>
              <a:t> </a:t>
            </a:r>
            <a:r>
              <a:rPr lang="en-GB" sz="2800" smtClean="0"/>
              <a:t>procesów gotowych, a procesor zostaje przydzielony</a:t>
            </a:r>
            <a:r>
              <a:rPr lang="pl-PL" sz="2800" smtClean="0"/>
              <a:t> </a:t>
            </a:r>
            <a:r>
              <a:rPr lang="en-GB" sz="2800" smtClean="0"/>
              <a:t>procesowi o wyższym (lub równym) priorytecie.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12153E-8E16-4A5D-B11C-E5A629635D4E}" type="slidenum">
              <a:rPr lang="en-GB" smtClean="0"/>
              <a:pPr eaLnBrk="1" hangingPunct="1"/>
              <a:t>31</a:t>
            </a:fld>
            <a:endParaRPr lang="en-GB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/>
              <a:t>Podejmowanie decyzji o wywłaszczeniu</a:t>
            </a:r>
            <a:endParaRPr lang="en-GB" sz="4000" b="1" smtClean="0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smtClean="0"/>
              <a:t>Utworzenie i przyjęcie nowego procesu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Obudzenie procesu w wyniku otrzymania komunikatu,</a:t>
            </a:r>
            <a:r>
              <a:rPr lang="pl-PL" sz="2800" smtClean="0"/>
              <a:t> </a:t>
            </a:r>
            <a:r>
              <a:rPr lang="en-GB" sz="2800" smtClean="0"/>
              <a:t>sygnału gotowości urządzenia (przerwanie) lub sygnału</a:t>
            </a:r>
            <a:r>
              <a:rPr lang="pl-PL" sz="2800" smtClean="0"/>
              <a:t> </a:t>
            </a:r>
            <a:r>
              <a:rPr lang="en-GB" sz="2800" smtClean="0"/>
              <a:t>wynikającego z synchronizacji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Upłynięcie kwantu czasu odmierzanego przez</a:t>
            </a:r>
            <a:r>
              <a:rPr lang="pl-PL" sz="2800" smtClean="0"/>
              <a:t> </a:t>
            </a:r>
            <a:r>
              <a:rPr lang="en-GB" sz="2800" smtClean="0"/>
              <a:t>czasomierz</a:t>
            </a:r>
            <a:endParaRPr lang="pl-PL" sz="2800" smtClean="0"/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Wzrost priorytetu innego procesu w stanie gotowy</a:t>
            </a:r>
            <a:r>
              <a:rPr lang="pl-PL" sz="2800" smtClean="0"/>
              <a:t> </a:t>
            </a:r>
            <a:r>
              <a:rPr lang="en-GB" sz="2800" smtClean="0"/>
              <a:t>powyżej priorytetu procesu wykonywanego — możliwe w</a:t>
            </a:r>
            <a:r>
              <a:rPr lang="pl-PL" sz="2800" smtClean="0"/>
              <a:t> </a:t>
            </a:r>
            <a:r>
              <a:rPr lang="en-GB" sz="2800" smtClean="0"/>
              <a:t>systemie ze zmiennymi priorytetami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751F3C-E62A-4654-90AB-5407772C7B8E}" type="slidenum">
              <a:rPr lang="en-GB" smtClean="0"/>
              <a:pPr eaLnBrk="1" hangingPunct="1"/>
              <a:t>32</a:t>
            </a:fld>
            <a:endParaRPr lang="en-GB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Funkcja priorytetu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Argumentami funkcji priorytetu są wybrane składowe</a:t>
            </a:r>
            <a:r>
              <a:rPr lang="pl-PL" smtClean="0"/>
              <a:t> </a:t>
            </a:r>
            <a:r>
              <a:rPr lang="en-GB" smtClean="0"/>
              <a:t>stanu procesu oraz stanu systemu.</a:t>
            </a:r>
          </a:p>
          <a:p>
            <a:pPr eaLnBrk="1" hangingPunct="1"/>
            <a:r>
              <a:rPr lang="en-GB" smtClean="0"/>
              <a:t>Priorytet procesu w danej chwili jest wartością wynikową</a:t>
            </a:r>
            <a:r>
              <a:rPr lang="pl-PL" smtClean="0"/>
              <a:t> </a:t>
            </a:r>
            <a:r>
              <a:rPr lang="en-GB" smtClean="0"/>
              <a:t>funkcji priorytetu dla bieżących wartości parametrów</a:t>
            </a:r>
            <a:r>
              <a:rPr lang="pl-PL" smtClean="0"/>
              <a:t> </a:t>
            </a:r>
            <a:r>
              <a:rPr lang="en-GB" smtClean="0"/>
              <a:t>stanu danego procesu i aktualnego stanu systemu.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74C170E-1BAA-4DF4-A3F4-775B655A0985}" type="slidenum">
              <a:rPr lang="en-GB" smtClean="0"/>
              <a:pPr eaLnBrk="1" hangingPunct="1"/>
              <a:t>33</a:t>
            </a:fld>
            <a:endParaRPr lang="en-GB" smtClean="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Przykład realizacji przetwarzania</a:t>
            </a:r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684213" y="3213100"/>
            <a:ext cx="1587" cy="25558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21" name="Line 5"/>
          <p:cNvSpPr>
            <a:spLocks noChangeShapeType="1"/>
          </p:cNvSpPr>
          <p:nvPr/>
        </p:nvSpPr>
        <p:spPr bwMode="auto">
          <a:xfrm>
            <a:off x="685800" y="5768975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22" name="Rectangle 29"/>
          <p:cNvSpPr>
            <a:spLocks noChangeArrowheads="1"/>
          </p:cNvSpPr>
          <p:nvPr/>
        </p:nvSpPr>
        <p:spPr bwMode="auto">
          <a:xfrm>
            <a:off x="3006725" y="5068888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23" name="Rectangle 30"/>
          <p:cNvSpPr>
            <a:spLocks noChangeArrowheads="1"/>
          </p:cNvSpPr>
          <p:nvPr/>
        </p:nvSpPr>
        <p:spPr bwMode="auto">
          <a:xfrm>
            <a:off x="2574925" y="5068888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24" name="Rectangle 33"/>
          <p:cNvSpPr>
            <a:spLocks noChangeArrowheads="1"/>
          </p:cNvSpPr>
          <p:nvPr/>
        </p:nvSpPr>
        <p:spPr bwMode="auto">
          <a:xfrm>
            <a:off x="1284288" y="3611563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25" name="Rectangle 35"/>
          <p:cNvSpPr>
            <a:spLocks noChangeArrowheads="1"/>
          </p:cNvSpPr>
          <p:nvPr/>
        </p:nvSpPr>
        <p:spPr bwMode="auto">
          <a:xfrm>
            <a:off x="2214563" y="361156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26" name="Rectangle 36"/>
          <p:cNvSpPr>
            <a:spLocks noChangeArrowheads="1"/>
          </p:cNvSpPr>
          <p:nvPr/>
        </p:nvSpPr>
        <p:spPr bwMode="auto">
          <a:xfrm>
            <a:off x="1757363" y="361156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27" name="Rectangle 45"/>
          <p:cNvSpPr>
            <a:spLocks noChangeArrowheads="1"/>
          </p:cNvSpPr>
          <p:nvPr/>
        </p:nvSpPr>
        <p:spPr bwMode="auto">
          <a:xfrm>
            <a:off x="2646363" y="36115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28" name="Text Box 47"/>
          <p:cNvSpPr txBox="1">
            <a:spLocks noChangeArrowheads="1"/>
          </p:cNvSpPr>
          <p:nvPr/>
        </p:nvSpPr>
        <p:spPr bwMode="auto">
          <a:xfrm>
            <a:off x="212725" y="5119688"/>
            <a:ext cx="434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l-PL"/>
              <a:t>P</a:t>
            </a:r>
            <a:r>
              <a:rPr lang="pl-PL" sz="1400"/>
              <a:t>3</a:t>
            </a:r>
            <a:endParaRPr lang="en-US" sz="1400"/>
          </a:p>
        </p:txBody>
      </p:sp>
      <p:sp>
        <p:nvSpPr>
          <p:cNvPr id="34829" name="Text Box 48"/>
          <p:cNvSpPr txBox="1">
            <a:spLocks noChangeArrowheads="1"/>
          </p:cNvSpPr>
          <p:nvPr/>
        </p:nvSpPr>
        <p:spPr bwMode="auto">
          <a:xfrm>
            <a:off x="212725" y="4281488"/>
            <a:ext cx="434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l-PL"/>
              <a:t>P</a:t>
            </a:r>
            <a:r>
              <a:rPr lang="pl-PL" sz="1400"/>
              <a:t>2</a:t>
            </a:r>
            <a:endParaRPr lang="en-US" sz="1400"/>
          </a:p>
        </p:txBody>
      </p:sp>
      <p:sp>
        <p:nvSpPr>
          <p:cNvPr id="34830" name="Text Box 49"/>
          <p:cNvSpPr txBox="1">
            <a:spLocks noChangeArrowheads="1"/>
          </p:cNvSpPr>
          <p:nvPr/>
        </p:nvSpPr>
        <p:spPr bwMode="auto">
          <a:xfrm>
            <a:off x="212725" y="3519488"/>
            <a:ext cx="4349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l-PL"/>
              <a:t>P</a:t>
            </a:r>
            <a:r>
              <a:rPr lang="pl-PL" sz="1400"/>
              <a:t>1</a:t>
            </a:r>
            <a:endParaRPr lang="en-US" sz="1400"/>
          </a:p>
        </p:txBody>
      </p:sp>
      <p:sp>
        <p:nvSpPr>
          <p:cNvPr id="34831" name="Text Box 51"/>
          <p:cNvSpPr txBox="1">
            <a:spLocks noChangeArrowheads="1"/>
          </p:cNvSpPr>
          <p:nvPr/>
        </p:nvSpPr>
        <p:spPr bwMode="auto">
          <a:xfrm>
            <a:off x="593725" y="5805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0</a:t>
            </a:r>
          </a:p>
        </p:txBody>
      </p:sp>
      <p:sp>
        <p:nvSpPr>
          <p:cNvPr id="34832" name="Text Box 52"/>
          <p:cNvSpPr txBox="1">
            <a:spLocks noChangeArrowheads="1"/>
          </p:cNvSpPr>
          <p:nvPr/>
        </p:nvSpPr>
        <p:spPr bwMode="auto">
          <a:xfrm>
            <a:off x="1416050" y="5805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34833" name="Text Box 53"/>
          <p:cNvSpPr txBox="1">
            <a:spLocks noChangeArrowheads="1"/>
          </p:cNvSpPr>
          <p:nvPr/>
        </p:nvSpPr>
        <p:spPr bwMode="auto">
          <a:xfrm>
            <a:off x="2330450" y="5805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4</a:t>
            </a:r>
          </a:p>
        </p:txBody>
      </p:sp>
      <p:sp>
        <p:nvSpPr>
          <p:cNvPr id="34834" name="Text Box 54"/>
          <p:cNvSpPr txBox="1">
            <a:spLocks noChangeArrowheads="1"/>
          </p:cNvSpPr>
          <p:nvPr/>
        </p:nvSpPr>
        <p:spPr bwMode="auto">
          <a:xfrm>
            <a:off x="3244850" y="5805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6</a:t>
            </a:r>
          </a:p>
        </p:txBody>
      </p:sp>
      <p:sp>
        <p:nvSpPr>
          <p:cNvPr id="34835" name="Text Box 55"/>
          <p:cNvSpPr txBox="1">
            <a:spLocks noChangeArrowheads="1"/>
          </p:cNvSpPr>
          <p:nvPr/>
        </p:nvSpPr>
        <p:spPr bwMode="auto">
          <a:xfrm>
            <a:off x="4159250" y="5805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8</a:t>
            </a:r>
          </a:p>
        </p:txBody>
      </p:sp>
      <p:sp>
        <p:nvSpPr>
          <p:cNvPr id="34836" name="Text Box 56"/>
          <p:cNvSpPr txBox="1">
            <a:spLocks noChangeArrowheads="1"/>
          </p:cNvSpPr>
          <p:nvPr/>
        </p:nvSpPr>
        <p:spPr bwMode="auto">
          <a:xfrm>
            <a:off x="4997450" y="5805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10</a:t>
            </a:r>
          </a:p>
        </p:txBody>
      </p:sp>
      <p:sp>
        <p:nvSpPr>
          <p:cNvPr id="34837" name="Text Box 57"/>
          <p:cNvSpPr txBox="1">
            <a:spLocks noChangeArrowheads="1"/>
          </p:cNvSpPr>
          <p:nvPr/>
        </p:nvSpPr>
        <p:spPr bwMode="auto">
          <a:xfrm>
            <a:off x="5911850" y="5805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12</a:t>
            </a:r>
          </a:p>
        </p:txBody>
      </p:sp>
      <p:sp>
        <p:nvSpPr>
          <p:cNvPr id="34838" name="Text Box 58"/>
          <p:cNvSpPr txBox="1">
            <a:spLocks noChangeArrowheads="1"/>
          </p:cNvSpPr>
          <p:nvPr/>
        </p:nvSpPr>
        <p:spPr bwMode="auto">
          <a:xfrm>
            <a:off x="6826250" y="5805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14</a:t>
            </a:r>
          </a:p>
        </p:txBody>
      </p:sp>
      <p:sp>
        <p:nvSpPr>
          <p:cNvPr id="34839" name="Text Box 59"/>
          <p:cNvSpPr txBox="1">
            <a:spLocks noChangeArrowheads="1"/>
          </p:cNvSpPr>
          <p:nvPr/>
        </p:nvSpPr>
        <p:spPr bwMode="auto">
          <a:xfrm>
            <a:off x="7740650" y="5805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16</a:t>
            </a:r>
          </a:p>
        </p:txBody>
      </p:sp>
      <p:sp>
        <p:nvSpPr>
          <p:cNvPr id="34840" name="Text Box 60"/>
          <p:cNvSpPr txBox="1">
            <a:spLocks noChangeArrowheads="1"/>
          </p:cNvSpPr>
          <p:nvPr/>
        </p:nvSpPr>
        <p:spPr bwMode="auto">
          <a:xfrm>
            <a:off x="8655050" y="5805488"/>
            <a:ext cx="438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18</a:t>
            </a:r>
          </a:p>
        </p:txBody>
      </p:sp>
      <p:sp>
        <p:nvSpPr>
          <p:cNvPr id="34841" name="Text Box 68"/>
          <p:cNvSpPr txBox="1">
            <a:spLocks noChangeArrowheads="1"/>
          </p:cNvSpPr>
          <p:nvPr/>
        </p:nvSpPr>
        <p:spPr bwMode="auto">
          <a:xfrm>
            <a:off x="250825" y="2708275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Process</a:t>
            </a:r>
          </a:p>
        </p:txBody>
      </p:sp>
      <p:sp>
        <p:nvSpPr>
          <p:cNvPr id="34842" name="Rectangle 69"/>
          <p:cNvSpPr>
            <a:spLocks noChangeArrowheads="1"/>
          </p:cNvSpPr>
          <p:nvPr/>
        </p:nvSpPr>
        <p:spPr bwMode="auto">
          <a:xfrm>
            <a:off x="6372225" y="1557338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43" name="Rectangle 78"/>
          <p:cNvSpPr>
            <a:spLocks noChangeArrowheads="1"/>
          </p:cNvSpPr>
          <p:nvPr/>
        </p:nvSpPr>
        <p:spPr bwMode="auto">
          <a:xfrm>
            <a:off x="6372225" y="2708275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44" name="Rectangle 79"/>
          <p:cNvSpPr>
            <a:spLocks noChangeArrowheads="1"/>
          </p:cNvSpPr>
          <p:nvPr/>
        </p:nvSpPr>
        <p:spPr bwMode="auto">
          <a:xfrm>
            <a:off x="3511550" y="43481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45" name="Rectangle 81"/>
          <p:cNvSpPr>
            <a:spLocks noChangeArrowheads="1"/>
          </p:cNvSpPr>
          <p:nvPr/>
        </p:nvSpPr>
        <p:spPr bwMode="auto">
          <a:xfrm>
            <a:off x="846138" y="3611563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46" name="Rectangle 83"/>
          <p:cNvSpPr>
            <a:spLocks noChangeArrowheads="1"/>
          </p:cNvSpPr>
          <p:nvPr/>
        </p:nvSpPr>
        <p:spPr bwMode="auto">
          <a:xfrm>
            <a:off x="846138" y="434816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47" name="Rectangle 84"/>
          <p:cNvSpPr>
            <a:spLocks noChangeArrowheads="1"/>
          </p:cNvSpPr>
          <p:nvPr/>
        </p:nvSpPr>
        <p:spPr bwMode="auto">
          <a:xfrm>
            <a:off x="1325563" y="434816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48" name="Rectangle 85"/>
          <p:cNvSpPr>
            <a:spLocks noChangeArrowheads="1"/>
          </p:cNvSpPr>
          <p:nvPr/>
        </p:nvSpPr>
        <p:spPr bwMode="auto">
          <a:xfrm>
            <a:off x="1277938" y="506888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49" name="Rectangle 86"/>
          <p:cNvSpPr>
            <a:spLocks noChangeArrowheads="1"/>
          </p:cNvSpPr>
          <p:nvPr/>
        </p:nvSpPr>
        <p:spPr bwMode="auto">
          <a:xfrm>
            <a:off x="1711325" y="506888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50" name="Rectangle 87"/>
          <p:cNvSpPr>
            <a:spLocks noChangeArrowheads="1"/>
          </p:cNvSpPr>
          <p:nvPr/>
        </p:nvSpPr>
        <p:spPr bwMode="auto">
          <a:xfrm>
            <a:off x="2143125" y="506888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51" name="Rectangle 88"/>
          <p:cNvSpPr>
            <a:spLocks noChangeArrowheads="1"/>
          </p:cNvSpPr>
          <p:nvPr/>
        </p:nvSpPr>
        <p:spPr bwMode="auto">
          <a:xfrm>
            <a:off x="3078163" y="36115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52" name="Rectangle 89"/>
          <p:cNvSpPr>
            <a:spLocks noChangeArrowheads="1"/>
          </p:cNvSpPr>
          <p:nvPr/>
        </p:nvSpPr>
        <p:spPr bwMode="auto">
          <a:xfrm>
            <a:off x="3511550" y="36115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53" name="Rectangle 90"/>
          <p:cNvSpPr>
            <a:spLocks noChangeArrowheads="1"/>
          </p:cNvSpPr>
          <p:nvPr/>
        </p:nvSpPr>
        <p:spPr bwMode="auto">
          <a:xfrm>
            <a:off x="3078163" y="43481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54" name="Rectangle 91"/>
          <p:cNvSpPr>
            <a:spLocks noChangeArrowheads="1"/>
          </p:cNvSpPr>
          <p:nvPr/>
        </p:nvSpPr>
        <p:spPr bwMode="auto">
          <a:xfrm>
            <a:off x="2646363" y="43481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55" name="Rectangle 93"/>
          <p:cNvSpPr>
            <a:spLocks noChangeArrowheads="1"/>
          </p:cNvSpPr>
          <p:nvPr/>
        </p:nvSpPr>
        <p:spPr bwMode="auto">
          <a:xfrm>
            <a:off x="6372225" y="21336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56" name="Text Box 94"/>
          <p:cNvSpPr txBox="1">
            <a:spLocks noChangeArrowheads="1"/>
          </p:cNvSpPr>
          <p:nvPr/>
        </p:nvSpPr>
        <p:spPr bwMode="auto">
          <a:xfrm>
            <a:off x="7019925" y="1557338"/>
            <a:ext cx="1439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600"/>
              <a:t>Wykonywanie</a:t>
            </a:r>
            <a:endParaRPr lang="en-GB" sz="1600"/>
          </a:p>
        </p:txBody>
      </p:sp>
      <p:sp>
        <p:nvSpPr>
          <p:cNvPr id="34857" name="Text Box 95"/>
          <p:cNvSpPr txBox="1">
            <a:spLocks noChangeArrowheads="1"/>
          </p:cNvSpPr>
          <p:nvPr/>
        </p:nvSpPr>
        <p:spPr bwMode="auto">
          <a:xfrm>
            <a:off x="7019925" y="2060575"/>
            <a:ext cx="1439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600"/>
              <a:t>Gotowość</a:t>
            </a:r>
            <a:endParaRPr lang="en-GB" sz="1600"/>
          </a:p>
        </p:txBody>
      </p:sp>
      <p:sp>
        <p:nvSpPr>
          <p:cNvPr id="34858" name="Text Box 96"/>
          <p:cNvSpPr txBox="1">
            <a:spLocks noChangeArrowheads="1"/>
          </p:cNvSpPr>
          <p:nvPr/>
        </p:nvSpPr>
        <p:spPr bwMode="auto">
          <a:xfrm>
            <a:off x="7019925" y="2660650"/>
            <a:ext cx="1439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600"/>
              <a:t>Oczekiwanie</a:t>
            </a:r>
            <a:endParaRPr lang="en-GB" sz="1600"/>
          </a:p>
        </p:txBody>
      </p:sp>
      <p:sp>
        <p:nvSpPr>
          <p:cNvPr id="34859" name="Rectangle 98"/>
          <p:cNvSpPr>
            <a:spLocks noChangeArrowheads="1"/>
          </p:cNvSpPr>
          <p:nvPr/>
        </p:nvSpPr>
        <p:spPr bwMode="auto">
          <a:xfrm>
            <a:off x="3943350" y="36115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60" name="Rectangle 99"/>
          <p:cNvSpPr>
            <a:spLocks noChangeArrowheads="1"/>
          </p:cNvSpPr>
          <p:nvPr/>
        </p:nvSpPr>
        <p:spPr bwMode="auto">
          <a:xfrm>
            <a:off x="3870325" y="5068888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61" name="Rectangle 100"/>
          <p:cNvSpPr>
            <a:spLocks noChangeArrowheads="1"/>
          </p:cNvSpPr>
          <p:nvPr/>
        </p:nvSpPr>
        <p:spPr bwMode="auto">
          <a:xfrm>
            <a:off x="3943350" y="43481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62" name="Rectangle 102"/>
          <p:cNvSpPr>
            <a:spLocks noChangeArrowheads="1"/>
          </p:cNvSpPr>
          <p:nvPr/>
        </p:nvSpPr>
        <p:spPr bwMode="auto">
          <a:xfrm>
            <a:off x="4330700" y="5068888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63" name="Rectangle 107"/>
          <p:cNvSpPr>
            <a:spLocks noChangeArrowheads="1"/>
          </p:cNvSpPr>
          <p:nvPr/>
        </p:nvSpPr>
        <p:spPr bwMode="auto">
          <a:xfrm>
            <a:off x="6540500" y="5068888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64" name="Rectangle 108"/>
          <p:cNvSpPr>
            <a:spLocks noChangeArrowheads="1"/>
          </p:cNvSpPr>
          <p:nvPr/>
        </p:nvSpPr>
        <p:spPr bwMode="auto">
          <a:xfrm>
            <a:off x="6108700" y="5068888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65" name="Rectangle 109"/>
          <p:cNvSpPr>
            <a:spLocks noChangeArrowheads="1"/>
          </p:cNvSpPr>
          <p:nvPr/>
        </p:nvSpPr>
        <p:spPr bwMode="auto">
          <a:xfrm>
            <a:off x="5699125" y="3573463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66" name="Rectangle 110"/>
          <p:cNvSpPr>
            <a:spLocks noChangeArrowheads="1"/>
          </p:cNvSpPr>
          <p:nvPr/>
        </p:nvSpPr>
        <p:spPr bwMode="auto">
          <a:xfrm>
            <a:off x="4835525" y="357346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67" name="Rectangle 111"/>
          <p:cNvSpPr>
            <a:spLocks noChangeArrowheads="1"/>
          </p:cNvSpPr>
          <p:nvPr/>
        </p:nvSpPr>
        <p:spPr bwMode="auto">
          <a:xfrm>
            <a:off x="4378325" y="357346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68" name="Rectangle 112"/>
          <p:cNvSpPr>
            <a:spLocks noChangeArrowheads="1"/>
          </p:cNvSpPr>
          <p:nvPr/>
        </p:nvSpPr>
        <p:spPr bwMode="auto">
          <a:xfrm>
            <a:off x="6156325" y="35734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69" name="Rectangle 119"/>
          <p:cNvSpPr>
            <a:spLocks noChangeArrowheads="1"/>
          </p:cNvSpPr>
          <p:nvPr/>
        </p:nvSpPr>
        <p:spPr bwMode="auto">
          <a:xfrm>
            <a:off x="4403725" y="4348163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70" name="Rectangle 120"/>
          <p:cNvSpPr>
            <a:spLocks noChangeArrowheads="1"/>
          </p:cNvSpPr>
          <p:nvPr/>
        </p:nvSpPr>
        <p:spPr bwMode="auto">
          <a:xfrm>
            <a:off x="7031038" y="43481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71" name="Rectangle 121"/>
          <p:cNvSpPr>
            <a:spLocks noChangeArrowheads="1"/>
          </p:cNvSpPr>
          <p:nvPr/>
        </p:nvSpPr>
        <p:spPr bwMode="auto">
          <a:xfrm>
            <a:off x="5251450" y="3573463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72" name="Rectangle 122"/>
          <p:cNvSpPr>
            <a:spLocks noChangeArrowheads="1"/>
          </p:cNvSpPr>
          <p:nvPr/>
        </p:nvSpPr>
        <p:spPr bwMode="auto">
          <a:xfrm>
            <a:off x="4835525" y="4348163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73" name="Rectangle 123"/>
          <p:cNvSpPr>
            <a:spLocks noChangeArrowheads="1"/>
          </p:cNvSpPr>
          <p:nvPr/>
        </p:nvSpPr>
        <p:spPr bwMode="auto">
          <a:xfrm>
            <a:off x="5251450" y="434816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74" name="Rectangle 124"/>
          <p:cNvSpPr>
            <a:spLocks noChangeArrowheads="1"/>
          </p:cNvSpPr>
          <p:nvPr/>
        </p:nvSpPr>
        <p:spPr bwMode="auto">
          <a:xfrm>
            <a:off x="5699125" y="4348163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75" name="Rectangle 125"/>
          <p:cNvSpPr>
            <a:spLocks noChangeArrowheads="1"/>
          </p:cNvSpPr>
          <p:nvPr/>
        </p:nvSpPr>
        <p:spPr bwMode="auto">
          <a:xfrm>
            <a:off x="4787900" y="506888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76" name="Rectangle 126"/>
          <p:cNvSpPr>
            <a:spLocks noChangeArrowheads="1"/>
          </p:cNvSpPr>
          <p:nvPr/>
        </p:nvSpPr>
        <p:spPr bwMode="auto">
          <a:xfrm>
            <a:off x="5219700" y="506888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77" name="Rectangle 127"/>
          <p:cNvSpPr>
            <a:spLocks noChangeArrowheads="1"/>
          </p:cNvSpPr>
          <p:nvPr/>
        </p:nvSpPr>
        <p:spPr bwMode="auto">
          <a:xfrm>
            <a:off x="5651500" y="506888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78" name="Rectangle 128"/>
          <p:cNvSpPr>
            <a:spLocks noChangeArrowheads="1"/>
          </p:cNvSpPr>
          <p:nvPr/>
        </p:nvSpPr>
        <p:spPr bwMode="auto">
          <a:xfrm>
            <a:off x="6597650" y="35734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79" name="Rectangle 129"/>
          <p:cNvSpPr>
            <a:spLocks noChangeArrowheads="1"/>
          </p:cNvSpPr>
          <p:nvPr/>
        </p:nvSpPr>
        <p:spPr bwMode="auto">
          <a:xfrm>
            <a:off x="7031038" y="35734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80" name="Rectangle 130"/>
          <p:cNvSpPr>
            <a:spLocks noChangeArrowheads="1"/>
          </p:cNvSpPr>
          <p:nvPr/>
        </p:nvSpPr>
        <p:spPr bwMode="auto">
          <a:xfrm>
            <a:off x="6597650" y="43481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81" name="Rectangle 131"/>
          <p:cNvSpPr>
            <a:spLocks noChangeArrowheads="1"/>
          </p:cNvSpPr>
          <p:nvPr/>
        </p:nvSpPr>
        <p:spPr bwMode="auto">
          <a:xfrm>
            <a:off x="6165850" y="43481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82" name="Text Box 134"/>
          <p:cNvSpPr txBox="1">
            <a:spLocks noChangeArrowheads="1"/>
          </p:cNvSpPr>
          <p:nvPr/>
        </p:nvSpPr>
        <p:spPr bwMode="auto">
          <a:xfrm>
            <a:off x="1476375" y="1557338"/>
            <a:ext cx="431958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/>
              <a:t>Poniższy diagram przedstawia zmiany</a:t>
            </a:r>
          </a:p>
          <a:p>
            <a:pPr eaLnBrk="1" hangingPunct="1"/>
            <a:r>
              <a:rPr lang="pl-PL"/>
              <a:t>stanu 3 procesów w czasie i ma na celu</a:t>
            </a:r>
          </a:p>
          <a:p>
            <a:pPr eaLnBrk="1" hangingPunct="1"/>
            <a:r>
              <a:rPr lang="pl-PL"/>
              <a:t>zobrazowanie parametrów czasowych.</a:t>
            </a:r>
          </a:p>
        </p:txBody>
      </p:sp>
      <p:sp>
        <p:nvSpPr>
          <p:cNvPr id="34883" name="Rectangle 135"/>
          <p:cNvSpPr>
            <a:spLocks noChangeArrowheads="1"/>
          </p:cNvSpPr>
          <p:nvPr/>
        </p:nvSpPr>
        <p:spPr bwMode="auto">
          <a:xfrm>
            <a:off x="2195513" y="43481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84" name="Rectangle 136"/>
          <p:cNvSpPr>
            <a:spLocks noChangeArrowheads="1"/>
          </p:cNvSpPr>
          <p:nvPr/>
        </p:nvSpPr>
        <p:spPr bwMode="auto">
          <a:xfrm>
            <a:off x="1763713" y="434816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85" name="Rectangle 137"/>
          <p:cNvSpPr>
            <a:spLocks noChangeArrowheads="1"/>
          </p:cNvSpPr>
          <p:nvPr/>
        </p:nvSpPr>
        <p:spPr bwMode="auto">
          <a:xfrm>
            <a:off x="3419475" y="5068888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4886" name="Rectangle 138"/>
          <p:cNvSpPr>
            <a:spLocks noChangeArrowheads="1"/>
          </p:cNvSpPr>
          <p:nvPr/>
        </p:nvSpPr>
        <p:spPr bwMode="auto">
          <a:xfrm>
            <a:off x="7019925" y="5068888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5CC18ED-565D-46FC-AF1C-0EE6466DC75A}" type="slidenum">
              <a:rPr lang="en-GB" smtClean="0"/>
              <a:pPr eaLnBrk="1" hangingPunct="1"/>
              <a:t>34</a:t>
            </a:fld>
            <a:endParaRPr lang="en-GB" smtClean="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Reguła arbitrażu</a:t>
            </a:r>
            <a:endParaRPr lang="en-GB" b="1" smtClean="0"/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b="1" dirty="0" err="1" smtClean="0"/>
              <a:t>Losowo</a:t>
            </a:r>
            <a:r>
              <a:rPr lang="en-GB" dirty="0" smtClean="0"/>
              <a:t> — </a:t>
            </a:r>
            <a:r>
              <a:rPr lang="en-GB" dirty="0" err="1" smtClean="0"/>
              <a:t>możliwe</a:t>
            </a:r>
            <a:r>
              <a:rPr lang="en-GB" dirty="0" smtClean="0"/>
              <a:t> w </a:t>
            </a:r>
            <a:r>
              <a:rPr lang="en-GB" dirty="0" err="1" smtClean="0"/>
              <a:t>przypadku</a:t>
            </a:r>
            <a:r>
              <a:rPr lang="en-GB" dirty="0" smtClean="0"/>
              <a:t>, </a:t>
            </a:r>
            <a:r>
              <a:rPr lang="en-GB" dirty="0" err="1" smtClean="0"/>
              <a:t>gdy</a:t>
            </a:r>
            <a:r>
              <a:rPr lang="en-GB" dirty="0" smtClean="0"/>
              <a:t> </a:t>
            </a:r>
            <a:r>
              <a:rPr lang="en-GB" dirty="0" err="1" smtClean="0"/>
              <a:t>liczba</a:t>
            </a:r>
            <a:r>
              <a:rPr lang="en-GB" dirty="0" smtClean="0"/>
              <a:t> </a:t>
            </a:r>
            <a:r>
              <a:rPr lang="en-GB" dirty="0" err="1" smtClean="0"/>
              <a:t>procesów</a:t>
            </a:r>
            <a:r>
              <a:rPr lang="en-GB" dirty="0" smtClean="0"/>
              <a:t> o</a:t>
            </a:r>
            <a:r>
              <a:rPr lang="pl-PL" dirty="0" smtClean="0"/>
              <a:t> </a:t>
            </a:r>
            <a:r>
              <a:rPr lang="en-GB" dirty="0" err="1" smtClean="0"/>
              <a:t>tym</a:t>
            </a:r>
            <a:r>
              <a:rPr lang="en-GB" dirty="0" smtClean="0"/>
              <a:t> </a:t>
            </a:r>
            <a:r>
              <a:rPr lang="en-GB" dirty="0" err="1" smtClean="0"/>
              <a:t>samym</a:t>
            </a:r>
            <a:r>
              <a:rPr lang="en-GB" dirty="0" smtClean="0"/>
              <a:t> </a:t>
            </a:r>
            <a:r>
              <a:rPr lang="en-GB" dirty="0" err="1" smtClean="0"/>
              <a:t>priorytecie</a:t>
            </a:r>
            <a:r>
              <a:rPr lang="en-GB" dirty="0" smtClean="0"/>
              <a:t> jest </a:t>
            </a:r>
            <a:r>
              <a:rPr lang="en-GB" dirty="0" err="1" smtClean="0"/>
              <a:t>niewielka</a:t>
            </a:r>
            <a:endParaRPr lang="en-GB" dirty="0" smtClean="0"/>
          </a:p>
          <a:p>
            <a:pPr eaLnBrk="1" hangingPunct="1"/>
            <a:r>
              <a:rPr lang="en-GB" b="1" dirty="0" err="1" smtClean="0"/>
              <a:t>Cyklicznie</a:t>
            </a:r>
            <a:r>
              <a:rPr lang="en-GB" dirty="0" smtClean="0"/>
              <a:t> — </a:t>
            </a:r>
            <a:r>
              <a:rPr lang="en-GB" dirty="0" err="1" smtClean="0"/>
              <a:t>cykliczny</a:t>
            </a:r>
            <a:r>
              <a:rPr lang="en-GB" dirty="0" smtClean="0"/>
              <a:t> </a:t>
            </a:r>
            <a:r>
              <a:rPr lang="en-GB" dirty="0" err="1" smtClean="0"/>
              <a:t>przydział</a:t>
            </a:r>
            <a:r>
              <a:rPr lang="en-GB" dirty="0" smtClean="0"/>
              <a:t> </a:t>
            </a:r>
            <a:r>
              <a:rPr lang="en-GB" dirty="0" err="1" smtClean="0"/>
              <a:t>procesora</a:t>
            </a:r>
            <a:r>
              <a:rPr lang="en-GB" dirty="0" smtClean="0"/>
              <a:t> </a:t>
            </a:r>
            <a:r>
              <a:rPr lang="en-GB" dirty="0" err="1" smtClean="0"/>
              <a:t>kolejnym</a:t>
            </a:r>
            <a:r>
              <a:rPr lang="pl-PL" dirty="0" smtClean="0"/>
              <a:t> </a:t>
            </a:r>
            <a:r>
              <a:rPr lang="en-GB" dirty="0" err="1" smtClean="0"/>
              <a:t>procesom</a:t>
            </a:r>
            <a:endParaRPr lang="en-GB" dirty="0" smtClean="0"/>
          </a:p>
          <a:p>
            <a:pPr eaLnBrk="1" hangingPunct="1"/>
            <a:r>
              <a:rPr lang="en-GB" b="1" dirty="0" err="1" smtClean="0"/>
              <a:t>Chronologicznie</a:t>
            </a:r>
            <a:r>
              <a:rPr lang="en-GB" dirty="0" smtClean="0"/>
              <a:t> — w </a:t>
            </a:r>
            <a:r>
              <a:rPr lang="en-GB" dirty="0" err="1" smtClean="0"/>
              <a:t>kolejności</a:t>
            </a:r>
            <a:r>
              <a:rPr lang="en-GB" dirty="0" smtClean="0"/>
              <a:t> </a:t>
            </a:r>
            <a:r>
              <a:rPr lang="en-GB" dirty="0" err="1" smtClean="0"/>
              <a:t>przyjmowania</a:t>
            </a:r>
            <a:r>
              <a:rPr lang="en-GB" dirty="0" smtClean="0"/>
              <a:t> </a:t>
            </a:r>
            <a:r>
              <a:rPr lang="en-GB" dirty="0" err="1" smtClean="0"/>
              <a:t>procesów</a:t>
            </a:r>
            <a:r>
              <a:rPr lang="pl-PL" dirty="0" smtClean="0"/>
              <a:t> </a:t>
            </a:r>
            <a:r>
              <a:rPr lang="en-GB" dirty="0" smtClean="0"/>
              <a:t>do </a:t>
            </a:r>
            <a:r>
              <a:rPr lang="en-GB" dirty="0" err="1" smtClean="0"/>
              <a:t>systemu</a:t>
            </a:r>
            <a:r>
              <a:rPr lang="en-GB" dirty="0" smtClean="0"/>
              <a:t> (w </a:t>
            </a:r>
            <a:r>
              <a:rPr lang="en-GB" dirty="0" err="1" smtClean="0"/>
              <a:t>kolejności</a:t>
            </a:r>
            <a:r>
              <a:rPr lang="en-GB" dirty="0" smtClean="0"/>
              <a:t> FIFO)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BDAAFF-CE11-4A14-B59C-8286A4DA28FC}" type="slidenum">
              <a:rPr lang="en-GB" smtClean="0"/>
              <a:pPr eaLnBrk="1" hangingPunct="1"/>
              <a:t>35</a:t>
            </a:fld>
            <a:endParaRPr lang="en-GB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Algorytmy planowania niewywłaszczającego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FCFS (First Come First Served) — pierwszy zgłoszony,</a:t>
            </a:r>
            <a:r>
              <a:rPr lang="pl-PL" smtClean="0"/>
              <a:t> </a:t>
            </a:r>
            <a:r>
              <a:rPr lang="en-GB" smtClean="0"/>
              <a:t>pierwszy obsłużony</a:t>
            </a:r>
          </a:p>
          <a:p>
            <a:pPr eaLnBrk="1" hangingPunct="1"/>
            <a:r>
              <a:rPr lang="en-GB" smtClean="0"/>
              <a:t>LCFS (Last Come First Served) — ostatni zgłoszony,</a:t>
            </a:r>
            <a:r>
              <a:rPr lang="pl-PL" smtClean="0"/>
              <a:t> </a:t>
            </a:r>
            <a:r>
              <a:rPr lang="en-GB" smtClean="0"/>
              <a:t>pierwszy obsłużony</a:t>
            </a:r>
          </a:p>
          <a:p>
            <a:pPr eaLnBrk="1" hangingPunct="1"/>
            <a:r>
              <a:rPr lang="en-GB" smtClean="0"/>
              <a:t>SJF (SJN, SPF, SPN, Shortest Job/Process First/Next)</a:t>
            </a:r>
            <a:r>
              <a:rPr lang="pl-PL" smtClean="0"/>
              <a:t> </a:t>
            </a:r>
            <a:r>
              <a:rPr lang="en-GB" smtClean="0"/>
              <a:t>— najpierw najkrótsze zadanie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44E21B-289C-48D3-A593-09A28EDCD68E}" type="slidenum">
              <a:rPr lang="en-GB" smtClean="0"/>
              <a:pPr eaLnBrk="1" hangingPunct="1"/>
              <a:t>36</a:t>
            </a:fld>
            <a:endParaRPr lang="en-GB" smtClean="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Algorytmy planowania wywłaszczającego</a:t>
            </a:r>
          </a:p>
        </p:txBody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Planowanie rotacyjne (ang. Round Robin, RR) — po</a:t>
            </a:r>
            <a:r>
              <a:rPr lang="pl-PL" smtClean="0"/>
              <a:t> </a:t>
            </a:r>
            <a:r>
              <a:rPr lang="en-GB" smtClean="0"/>
              <a:t>ustalonym kwancie czasu proces wykonywany jest</a:t>
            </a:r>
            <a:r>
              <a:rPr lang="pl-PL" smtClean="0"/>
              <a:t> </a:t>
            </a:r>
            <a:r>
              <a:rPr lang="en-GB" smtClean="0"/>
              <a:t>przerywany i trafia do kolejki procesów gotowych.</a:t>
            </a:r>
          </a:p>
          <a:p>
            <a:pPr eaLnBrk="1" hangingPunct="1"/>
            <a:r>
              <a:rPr lang="en-GB" smtClean="0"/>
              <a:t>SRT (Shortest Remaining Time) — najpierw zadanie,</a:t>
            </a:r>
            <a:r>
              <a:rPr lang="pl-PL" smtClean="0"/>
              <a:t> </a:t>
            </a:r>
            <a:r>
              <a:rPr lang="en-GB" smtClean="0"/>
              <a:t>które ma najkrótszy czas do zakończenia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664856C-36D9-4C30-98E1-4E5379FD2390}" type="slidenum">
              <a:rPr lang="en-GB" smtClean="0"/>
              <a:pPr eaLnBrk="1" hangingPunct="1"/>
              <a:t>37</a:t>
            </a:fld>
            <a:endParaRPr lang="en-GB" smtClean="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/>
              <a:t>Przykłady uszeregowania bez wywłaszczeń</a:t>
            </a:r>
            <a:endParaRPr lang="en-GB" sz="4000" b="1" smtClean="0"/>
          </a:p>
        </p:txBody>
      </p:sp>
      <p:sp>
        <p:nvSpPr>
          <p:cNvPr id="38916" name="Line 5"/>
          <p:cNvSpPr>
            <a:spLocks noChangeShapeType="1"/>
          </p:cNvSpPr>
          <p:nvPr/>
        </p:nvSpPr>
        <p:spPr bwMode="auto">
          <a:xfrm>
            <a:off x="650875" y="6056313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17" name="Rectangle 9"/>
          <p:cNvSpPr>
            <a:spLocks noChangeArrowheads="1"/>
          </p:cNvSpPr>
          <p:nvPr/>
        </p:nvSpPr>
        <p:spPr bwMode="auto">
          <a:xfrm>
            <a:off x="3851275" y="25654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18" name="Rectangle 10"/>
          <p:cNvSpPr>
            <a:spLocks noChangeArrowheads="1"/>
          </p:cNvSpPr>
          <p:nvPr/>
        </p:nvSpPr>
        <p:spPr bwMode="auto">
          <a:xfrm>
            <a:off x="2555875" y="21336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19" name="Rectangle 11"/>
          <p:cNvSpPr>
            <a:spLocks noChangeArrowheads="1"/>
          </p:cNvSpPr>
          <p:nvPr/>
        </p:nvSpPr>
        <p:spPr bwMode="auto">
          <a:xfrm>
            <a:off x="2124075" y="21336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20" name="Text Box 16"/>
          <p:cNvSpPr txBox="1">
            <a:spLocks noChangeArrowheads="1"/>
          </p:cNvSpPr>
          <p:nvPr/>
        </p:nvSpPr>
        <p:spPr bwMode="auto">
          <a:xfrm>
            <a:off x="558800" y="60928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0</a:t>
            </a:r>
          </a:p>
        </p:txBody>
      </p:sp>
      <p:sp>
        <p:nvSpPr>
          <p:cNvPr id="38921" name="Text Box 17"/>
          <p:cNvSpPr txBox="1">
            <a:spLocks noChangeArrowheads="1"/>
          </p:cNvSpPr>
          <p:nvPr/>
        </p:nvSpPr>
        <p:spPr bwMode="auto">
          <a:xfrm>
            <a:off x="1381125" y="60928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38922" name="Text Box 18"/>
          <p:cNvSpPr txBox="1">
            <a:spLocks noChangeArrowheads="1"/>
          </p:cNvSpPr>
          <p:nvPr/>
        </p:nvSpPr>
        <p:spPr bwMode="auto">
          <a:xfrm>
            <a:off x="2295525" y="60928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4</a:t>
            </a:r>
          </a:p>
        </p:txBody>
      </p:sp>
      <p:sp>
        <p:nvSpPr>
          <p:cNvPr id="38923" name="Text Box 19"/>
          <p:cNvSpPr txBox="1">
            <a:spLocks noChangeArrowheads="1"/>
          </p:cNvSpPr>
          <p:nvPr/>
        </p:nvSpPr>
        <p:spPr bwMode="auto">
          <a:xfrm>
            <a:off x="3209925" y="60928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6</a:t>
            </a:r>
          </a:p>
        </p:txBody>
      </p:sp>
      <p:sp>
        <p:nvSpPr>
          <p:cNvPr id="38924" name="Text Box 20"/>
          <p:cNvSpPr txBox="1">
            <a:spLocks noChangeArrowheads="1"/>
          </p:cNvSpPr>
          <p:nvPr/>
        </p:nvSpPr>
        <p:spPr bwMode="auto">
          <a:xfrm>
            <a:off x="4124325" y="60928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8</a:t>
            </a:r>
          </a:p>
        </p:txBody>
      </p:sp>
      <p:sp>
        <p:nvSpPr>
          <p:cNvPr id="38925" name="Text Box 21"/>
          <p:cNvSpPr txBox="1">
            <a:spLocks noChangeArrowheads="1"/>
          </p:cNvSpPr>
          <p:nvPr/>
        </p:nvSpPr>
        <p:spPr bwMode="auto">
          <a:xfrm>
            <a:off x="4962525" y="60928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10</a:t>
            </a:r>
          </a:p>
        </p:txBody>
      </p:sp>
      <p:sp>
        <p:nvSpPr>
          <p:cNvPr id="38926" name="Text Box 22"/>
          <p:cNvSpPr txBox="1">
            <a:spLocks noChangeArrowheads="1"/>
          </p:cNvSpPr>
          <p:nvPr/>
        </p:nvSpPr>
        <p:spPr bwMode="auto">
          <a:xfrm>
            <a:off x="5876925" y="60928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12</a:t>
            </a:r>
          </a:p>
        </p:txBody>
      </p:sp>
      <p:sp>
        <p:nvSpPr>
          <p:cNvPr id="38927" name="Text Box 23"/>
          <p:cNvSpPr txBox="1">
            <a:spLocks noChangeArrowheads="1"/>
          </p:cNvSpPr>
          <p:nvPr/>
        </p:nvSpPr>
        <p:spPr bwMode="auto">
          <a:xfrm>
            <a:off x="6791325" y="60928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14</a:t>
            </a:r>
          </a:p>
        </p:txBody>
      </p:sp>
      <p:sp>
        <p:nvSpPr>
          <p:cNvPr id="38928" name="Text Box 24"/>
          <p:cNvSpPr txBox="1">
            <a:spLocks noChangeArrowheads="1"/>
          </p:cNvSpPr>
          <p:nvPr/>
        </p:nvSpPr>
        <p:spPr bwMode="auto">
          <a:xfrm>
            <a:off x="7705725" y="60928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16</a:t>
            </a:r>
          </a:p>
        </p:txBody>
      </p:sp>
      <p:sp>
        <p:nvSpPr>
          <p:cNvPr id="38929" name="Text Box 25"/>
          <p:cNvSpPr txBox="1">
            <a:spLocks noChangeArrowheads="1"/>
          </p:cNvSpPr>
          <p:nvPr/>
        </p:nvSpPr>
        <p:spPr bwMode="auto">
          <a:xfrm>
            <a:off x="8620125" y="60928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18</a:t>
            </a:r>
          </a:p>
        </p:txBody>
      </p:sp>
      <p:sp>
        <p:nvSpPr>
          <p:cNvPr id="38930" name="Text Box 26"/>
          <p:cNvSpPr txBox="1">
            <a:spLocks noChangeArrowheads="1"/>
          </p:cNvSpPr>
          <p:nvPr/>
        </p:nvSpPr>
        <p:spPr bwMode="auto">
          <a:xfrm>
            <a:off x="684213" y="1557338"/>
            <a:ext cx="1009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Process</a:t>
            </a:r>
          </a:p>
        </p:txBody>
      </p:sp>
      <p:sp>
        <p:nvSpPr>
          <p:cNvPr id="38931" name="Rectangle 27"/>
          <p:cNvSpPr>
            <a:spLocks noChangeArrowheads="1"/>
          </p:cNvSpPr>
          <p:nvPr/>
        </p:nvSpPr>
        <p:spPr bwMode="auto">
          <a:xfrm>
            <a:off x="3851275" y="29972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32" name="Rectangle 30"/>
          <p:cNvSpPr>
            <a:spLocks noChangeArrowheads="1"/>
          </p:cNvSpPr>
          <p:nvPr/>
        </p:nvSpPr>
        <p:spPr bwMode="auto">
          <a:xfrm>
            <a:off x="3419475" y="29972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33" name="Rectangle 33"/>
          <p:cNvSpPr>
            <a:spLocks noChangeArrowheads="1"/>
          </p:cNvSpPr>
          <p:nvPr/>
        </p:nvSpPr>
        <p:spPr bwMode="auto">
          <a:xfrm>
            <a:off x="3851275" y="21336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34" name="Rectangle 51"/>
          <p:cNvSpPr>
            <a:spLocks noChangeArrowheads="1"/>
          </p:cNvSpPr>
          <p:nvPr/>
        </p:nvSpPr>
        <p:spPr bwMode="auto">
          <a:xfrm>
            <a:off x="3419475" y="25654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35" name="Rectangle 52"/>
          <p:cNvSpPr>
            <a:spLocks noChangeArrowheads="1"/>
          </p:cNvSpPr>
          <p:nvPr/>
        </p:nvSpPr>
        <p:spPr bwMode="auto">
          <a:xfrm>
            <a:off x="3419475" y="21336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36" name="Rectangle 53"/>
          <p:cNvSpPr>
            <a:spLocks noChangeArrowheads="1"/>
          </p:cNvSpPr>
          <p:nvPr/>
        </p:nvSpPr>
        <p:spPr bwMode="auto">
          <a:xfrm>
            <a:off x="2987675" y="21336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37" name="Rectangle 55"/>
          <p:cNvSpPr>
            <a:spLocks noChangeArrowheads="1"/>
          </p:cNvSpPr>
          <p:nvPr/>
        </p:nvSpPr>
        <p:spPr bwMode="auto">
          <a:xfrm>
            <a:off x="4284663" y="29972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38" name="Rectangle 57"/>
          <p:cNvSpPr>
            <a:spLocks noChangeArrowheads="1"/>
          </p:cNvSpPr>
          <p:nvPr/>
        </p:nvSpPr>
        <p:spPr bwMode="auto">
          <a:xfrm>
            <a:off x="2987675" y="25654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39" name="Rectangle 58"/>
          <p:cNvSpPr>
            <a:spLocks noChangeArrowheads="1"/>
          </p:cNvSpPr>
          <p:nvPr/>
        </p:nvSpPr>
        <p:spPr bwMode="auto">
          <a:xfrm>
            <a:off x="6011863" y="29972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40" name="Rectangle 59"/>
          <p:cNvSpPr>
            <a:spLocks noChangeArrowheads="1"/>
          </p:cNvSpPr>
          <p:nvPr/>
        </p:nvSpPr>
        <p:spPr bwMode="auto">
          <a:xfrm>
            <a:off x="6877050" y="29972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41" name="Rectangle 60"/>
          <p:cNvSpPr>
            <a:spLocks noChangeArrowheads="1"/>
          </p:cNvSpPr>
          <p:nvPr/>
        </p:nvSpPr>
        <p:spPr bwMode="auto">
          <a:xfrm>
            <a:off x="6443663" y="29972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42" name="Rectangle 70"/>
          <p:cNvSpPr>
            <a:spLocks noChangeArrowheads="1"/>
          </p:cNvSpPr>
          <p:nvPr/>
        </p:nvSpPr>
        <p:spPr bwMode="auto">
          <a:xfrm>
            <a:off x="6877050" y="141287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43" name="Rectangle 71"/>
          <p:cNvSpPr>
            <a:spLocks noChangeArrowheads="1"/>
          </p:cNvSpPr>
          <p:nvPr/>
        </p:nvSpPr>
        <p:spPr bwMode="auto">
          <a:xfrm>
            <a:off x="6877050" y="198913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44" name="Text Box 72"/>
          <p:cNvSpPr txBox="1">
            <a:spLocks noChangeArrowheads="1"/>
          </p:cNvSpPr>
          <p:nvPr/>
        </p:nvSpPr>
        <p:spPr bwMode="auto">
          <a:xfrm>
            <a:off x="7524750" y="1412875"/>
            <a:ext cx="1439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600"/>
              <a:t>Wykonywanie</a:t>
            </a:r>
            <a:endParaRPr lang="en-GB" sz="1600"/>
          </a:p>
        </p:txBody>
      </p:sp>
      <p:sp>
        <p:nvSpPr>
          <p:cNvPr id="38945" name="Text Box 73"/>
          <p:cNvSpPr txBox="1">
            <a:spLocks noChangeArrowheads="1"/>
          </p:cNvSpPr>
          <p:nvPr/>
        </p:nvSpPr>
        <p:spPr bwMode="auto">
          <a:xfrm>
            <a:off x="7524750" y="1916113"/>
            <a:ext cx="1439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600"/>
              <a:t>Gotowość</a:t>
            </a:r>
            <a:endParaRPr lang="en-GB" sz="1600"/>
          </a:p>
        </p:txBody>
      </p:sp>
      <p:sp>
        <p:nvSpPr>
          <p:cNvPr id="38946" name="Rectangle 74"/>
          <p:cNvSpPr>
            <a:spLocks noChangeArrowheads="1"/>
          </p:cNvSpPr>
          <p:nvPr/>
        </p:nvSpPr>
        <p:spPr bwMode="auto">
          <a:xfrm>
            <a:off x="4716463" y="25654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47" name="Rectangle 75"/>
          <p:cNvSpPr>
            <a:spLocks noChangeArrowheads="1"/>
          </p:cNvSpPr>
          <p:nvPr/>
        </p:nvSpPr>
        <p:spPr bwMode="auto">
          <a:xfrm>
            <a:off x="4284663" y="25654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48" name="Rectangle 76"/>
          <p:cNvSpPr>
            <a:spLocks noChangeArrowheads="1"/>
          </p:cNvSpPr>
          <p:nvPr/>
        </p:nvSpPr>
        <p:spPr bwMode="auto">
          <a:xfrm>
            <a:off x="6011863" y="25654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49" name="Rectangle 77"/>
          <p:cNvSpPr>
            <a:spLocks noChangeArrowheads="1"/>
          </p:cNvSpPr>
          <p:nvPr/>
        </p:nvSpPr>
        <p:spPr bwMode="auto">
          <a:xfrm>
            <a:off x="5580063" y="25654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50" name="Rectangle 78"/>
          <p:cNvSpPr>
            <a:spLocks noChangeArrowheads="1"/>
          </p:cNvSpPr>
          <p:nvPr/>
        </p:nvSpPr>
        <p:spPr bwMode="auto">
          <a:xfrm>
            <a:off x="5148263" y="25654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51" name="Rectangle 79"/>
          <p:cNvSpPr>
            <a:spLocks noChangeArrowheads="1"/>
          </p:cNvSpPr>
          <p:nvPr/>
        </p:nvSpPr>
        <p:spPr bwMode="auto">
          <a:xfrm>
            <a:off x="5148263" y="29972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52" name="Rectangle 80"/>
          <p:cNvSpPr>
            <a:spLocks noChangeArrowheads="1"/>
          </p:cNvSpPr>
          <p:nvPr/>
        </p:nvSpPr>
        <p:spPr bwMode="auto">
          <a:xfrm>
            <a:off x="4716463" y="29972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53" name="Rectangle 81"/>
          <p:cNvSpPr>
            <a:spLocks noChangeArrowheads="1"/>
          </p:cNvSpPr>
          <p:nvPr/>
        </p:nvSpPr>
        <p:spPr bwMode="auto">
          <a:xfrm>
            <a:off x="5581650" y="29972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54" name="Text Box 82"/>
          <p:cNvSpPr txBox="1">
            <a:spLocks noChangeArrowheads="1"/>
          </p:cNvSpPr>
          <p:nvPr/>
        </p:nvSpPr>
        <p:spPr bwMode="auto">
          <a:xfrm>
            <a:off x="1187450" y="2133600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</a:t>
            </a:r>
            <a:r>
              <a:rPr lang="pl-PL" sz="1400"/>
              <a:t>1</a:t>
            </a:r>
            <a:endParaRPr lang="en-GB" sz="1400"/>
          </a:p>
        </p:txBody>
      </p:sp>
      <p:sp>
        <p:nvSpPr>
          <p:cNvPr id="38955" name="Text Box 83"/>
          <p:cNvSpPr txBox="1">
            <a:spLocks noChangeArrowheads="1"/>
          </p:cNvSpPr>
          <p:nvPr/>
        </p:nvSpPr>
        <p:spPr bwMode="auto">
          <a:xfrm>
            <a:off x="1187450" y="2492375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</a:t>
            </a:r>
            <a:r>
              <a:rPr lang="pl-PL" sz="1400"/>
              <a:t>2</a:t>
            </a:r>
            <a:endParaRPr lang="en-GB" sz="1400"/>
          </a:p>
        </p:txBody>
      </p:sp>
      <p:sp>
        <p:nvSpPr>
          <p:cNvPr id="38956" name="Text Box 84"/>
          <p:cNvSpPr txBox="1">
            <a:spLocks noChangeArrowheads="1"/>
          </p:cNvSpPr>
          <p:nvPr/>
        </p:nvSpPr>
        <p:spPr bwMode="auto">
          <a:xfrm>
            <a:off x="1187450" y="285273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</a:t>
            </a:r>
            <a:r>
              <a:rPr lang="pl-PL" sz="1400"/>
              <a:t>3</a:t>
            </a:r>
            <a:endParaRPr lang="en-GB" sz="1400"/>
          </a:p>
        </p:txBody>
      </p:sp>
      <p:sp>
        <p:nvSpPr>
          <p:cNvPr id="38957" name="AutoShape 85"/>
          <p:cNvSpPr>
            <a:spLocks/>
          </p:cNvSpPr>
          <p:nvPr/>
        </p:nvSpPr>
        <p:spPr bwMode="auto">
          <a:xfrm>
            <a:off x="971550" y="2133600"/>
            <a:ext cx="215900" cy="1079500"/>
          </a:xfrm>
          <a:prstGeom prst="lef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58" name="Text Box 86"/>
          <p:cNvSpPr txBox="1">
            <a:spLocks noChangeArrowheads="1"/>
          </p:cNvSpPr>
          <p:nvPr/>
        </p:nvSpPr>
        <p:spPr bwMode="auto">
          <a:xfrm rot="10800000">
            <a:off x="368300" y="2205038"/>
            <a:ext cx="458788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FCFS</a:t>
            </a:r>
          </a:p>
        </p:txBody>
      </p:sp>
      <p:sp>
        <p:nvSpPr>
          <p:cNvPr id="38959" name="Rectangle 87"/>
          <p:cNvSpPr>
            <a:spLocks noChangeArrowheads="1"/>
          </p:cNvSpPr>
          <p:nvPr/>
        </p:nvSpPr>
        <p:spPr bwMode="auto">
          <a:xfrm>
            <a:off x="4762500" y="45085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60" name="Rectangle 88"/>
          <p:cNvSpPr>
            <a:spLocks noChangeArrowheads="1"/>
          </p:cNvSpPr>
          <p:nvPr/>
        </p:nvSpPr>
        <p:spPr bwMode="auto">
          <a:xfrm>
            <a:off x="2601913" y="40767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61" name="Rectangle 89"/>
          <p:cNvSpPr>
            <a:spLocks noChangeArrowheads="1"/>
          </p:cNvSpPr>
          <p:nvPr/>
        </p:nvSpPr>
        <p:spPr bwMode="auto">
          <a:xfrm>
            <a:off x="2170113" y="40767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62" name="Rectangle 90"/>
          <p:cNvSpPr>
            <a:spLocks noChangeArrowheads="1"/>
          </p:cNvSpPr>
          <p:nvPr/>
        </p:nvSpPr>
        <p:spPr bwMode="auto">
          <a:xfrm>
            <a:off x="2987675" y="45085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63" name="Rectangle 91"/>
          <p:cNvSpPr>
            <a:spLocks noChangeArrowheads="1"/>
          </p:cNvSpPr>
          <p:nvPr/>
        </p:nvSpPr>
        <p:spPr bwMode="auto">
          <a:xfrm>
            <a:off x="3419475" y="45085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64" name="Rectangle 92"/>
          <p:cNvSpPr>
            <a:spLocks noChangeArrowheads="1"/>
          </p:cNvSpPr>
          <p:nvPr/>
        </p:nvSpPr>
        <p:spPr bwMode="auto">
          <a:xfrm>
            <a:off x="3897313" y="40767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65" name="Rectangle 93"/>
          <p:cNvSpPr>
            <a:spLocks noChangeArrowheads="1"/>
          </p:cNvSpPr>
          <p:nvPr/>
        </p:nvSpPr>
        <p:spPr bwMode="auto">
          <a:xfrm>
            <a:off x="4330700" y="45085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66" name="Rectangle 94"/>
          <p:cNvSpPr>
            <a:spLocks noChangeArrowheads="1"/>
          </p:cNvSpPr>
          <p:nvPr/>
        </p:nvSpPr>
        <p:spPr bwMode="auto">
          <a:xfrm>
            <a:off x="3465513" y="40767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67" name="Rectangle 95"/>
          <p:cNvSpPr>
            <a:spLocks noChangeArrowheads="1"/>
          </p:cNvSpPr>
          <p:nvPr/>
        </p:nvSpPr>
        <p:spPr bwMode="auto">
          <a:xfrm>
            <a:off x="3033713" y="40767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68" name="Rectangle 96"/>
          <p:cNvSpPr>
            <a:spLocks noChangeArrowheads="1"/>
          </p:cNvSpPr>
          <p:nvPr/>
        </p:nvSpPr>
        <p:spPr bwMode="auto">
          <a:xfrm>
            <a:off x="3898900" y="494188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69" name="Rectangle 97"/>
          <p:cNvSpPr>
            <a:spLocks noChangeArrowheads="1"/>
          </p:cNvSpPr>
          <p:nvPr/>
        </p:nvSpPr>
        <p:spPr bwMode="auto">
          <a:xfrm>
            <a:off x="3898900" y="45085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70" name="Rectangle 99"/>
          <p:cNvSpPr>
            <a:spLocks noChangeArrowheads="1"/>
          </p:cNvSpPr>
          <p:nvPr/>
        </p:nvSpPr>
        <p:spPr bwMode="auto">
          <a:xfrm>
            <a:off x="4762500" y="4941888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71" name="Rectangle 100"/>
          <p:cNvSpPr>
            <a:spLocks noChangeArrowheads="1"/>
          </p:cNvSpPr>
          <p:nvPr/>
        </p:nvSpPr>
        <p:spPr bwMode="auto">
          <a:xfrm>
            <a:off x="4330700" y="4941888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72" name="Rectangle 101"/>
          <p:cNvSpPr>
            <a:spLocks noChangeArrowheads="1"/>
          </p:cNvSpPr>
          <p:nvPr/>
        </p:nvSpPr>
        <p:spPr bwMode="auto">
          <a:xfrm>
            <a:off x="5627688" y="45085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73" name="Rectangle 102"/>
          <p:cNvSpPr>
            <a:spLocks noChangeArrowheads="1"/>
          </p:cNvSpPr>
          <p:nvPr/>
        </p:nvSpPr>
        <p:spPr bwMode="auto">
          <a:xfrm>
            <a:off x="5195888" y="45085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74" name="Rectangle 103"/>
          <p:cNvSpPr>
            <a:spLocks noChangeArrowheads="1"/>
          </p:cNvSpPr>
          <p:nvPr/>
        </p:nvSpPr>
        <p:spPr bwMode="auto">
          <a:xfrm>
            <a:off x="6923088" y="45085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75" name="Rectangle 104"/>
          <p:cNvSpPr>
            <a:spLocks noChangeArrowheads="1"/>
          </p:cNvSpPr>
          <p:nvPr/>
        </p:nvSpPr>
        <p:spPr bwMode="auto">
          <a:xfrm>
            <a:off x="6491288" y="45085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76" name="Rectangle 105"/>
          <p:cNvSpPr>
            <a:spLocks noChangeArrowheads="1"/>
          </p:cNvSpPr>
          <p:nvPr/>
        </p:nvSpPr>
        <p:spPr bwMode="auto">
          <a:xfrm>
            <a:off x="6059488" y="45085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77" name="Rectangle 107"/>
          <p:cNvSpPr>
            <a:spLocks noChangeArrowheads="1"/>
          </p:cNvSpPr>
          <p:nvPr/>
        </p:nvSpPr>
        <p:spPr bwMode="auto">
          <a:xfrm>
            <a:off x="3419475" y="494188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78" name="Text Box 109"/>
          <p:cNvSpPr txBox="1">
            <a:spLocks noChangeArrowheads="1"/>
          </p:cNvSpPr>
          <p:nvPr/>
        </p:nvSpPr>
        <p:spPr bwMode="auto">
          <a:xfrm>
            <a:off x="1233488" y="4076700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</a:t>
            </a:r>
            <a:r>
              <a:rPr lang="pl-PL" sz="1400"/>
              <a:t>1</a:t>
            </a:r>
            <a:endParaRPr lang="en-GB" sz="1400"/>
          </a:p>
        </p:txBody>
      </p:sp>
      <p:sp>
        <p:nvSpPr>
          <p:cNvPr id="38979" name="Text Box 110"/>
          <p:cNvSpPr txBox="1">
            <a:spLocks noChangeArrowheads="1"/>
          </p:cNvSpPr>
          <p:nvPr/>
        </p:nvSpPr>
        <p:spPr bwMode="auto">
          <a:xfrm>
            <a:off x="1233488" y="4435475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</a:t>
            </a:r>
            <a:r>
              <a:rPr lang="pl-PL" sz="1400"/>
              <a:t>2</a:t>
            </a:r>
            <a:endParaRPr lang="en-GB" sz="1400"/>
          </a:p>
        </p:txBody>
      </p:sp>
      <p:sp>
        <p:nvSpPr>
          <p:cNvPr id="38980" name="Text Box 111"/>
          <p:cNvSpPr txBox="1">
            <a:spLocks noChangeArrowheads="1"/>
          </p:cNvSpPr>
          <p:nvPr/>
        </p:nvSpPr>
        <p:spPr bwMode="auto">
          <a:xfrm>
            <a:off x="1233488" y="479583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</a:t>
            </a:r>
            <a:r>
              <a:rPr lang="pl-PL" sz="1400"/>
              <a:t>3</a:t>
            </a:r>
            <a:endParaRPr lang="en-GB" sz="1400"/>
          </a:p>
        </p:txBody>
      </p:sp>
      <p:sp>
        <p:nvSpPr>
          <p:cNvPr id="38981" name="AutoShape 112"/>
          <p:cNvSpPr>
            <a:spLocks/>
          </p:cNvSpPr>
          <p:nvPr/>
        </p:nvSpPr>
        <p:spPr bwMode="auto">
          <a:xfrm>
            <a:off x="1017588" y="4076700"/>
            <a:ext cx="215900" cy="1079500"/>
          </a:xfrm>
          <a:prstGeom prst="lef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82" name="Text Box 113"/>
          <p:cNvSpPr txBox="1">
            <a:spLocks noChangeArrowheads="1"/>
          </p:cNvSpPr>
          <p:nvPr/>
        </p:nvSpPr>
        <p:spPr bwMode="auto">
          <a:xfrm rot="10800000">
            <a:off x="368300" y="4005263"/>
            <a:ext cx="458788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SJF</a:t>
            </a:r>
          </a:p>
        </p:txBody>
      </p:sp>
      <p:sp>
        <p:nvSpPr>
          <p:cNvPr id="38983" name="Rectangle 114"/>
          <p:cNvSpPr>
            <a:spLocks noChangeArrowheads="1"/>
          </p:cNvSpPr>
          <p:nvPr/>
        </p:nvSpPr>
        <p:spPr bwMode="auto">
          <a:xfrm>
            <a:off x="1692275" y="21336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84" name="Rectangle 115"/>
          <p:cNvSpPr>
            <a:spLocks noChangeArrowheads="1"/>
          </p:cNvSpPr>
          <p:nvPr/>
        </p:nvSpPr>
        <p:spPr bwMode="auto">
          <a:xfrm>
            <a:off x="1692275" y="40767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85" name="Rectangle 116"/>
          <p:cNvSpPr>
            <a:spLocks noChangeArrowheads="1"/>
          </p:cNvSpPr>
          <p:nvPr/>
        </p:nvSpPr>
        <p:spPr bwMode="auto">
          <a:xfrm>
            <a:off x="2555875" y="25654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86" name="Rectangle 117"/>
          <p:cNvSpPr>
            <a:spLocks noChangeArrowheads="1"/>
          </p:cNvSpPr>
          <p:nvPr/>
        </p:nvSpPr>
        <p:spPr bwMode="auto">
          <a:xfrm>
            <a:off x="2987675" y="29972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87" name="Rectangle 118"/>
          <p:cNvSpPr>
            <a:spLocks noChangeArrowheads="1"/>
          </p:cNvSpPr>
          <p:nvPr/>
        </p:nvSpPr>
        <p:spPr bwMode="auto">
          <a:xfrm>
            <a:off x="2530475" y="45085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8988" name="Rectangle 119"/>
          <p:cNvSpPr>
            <a:spLocks noChangeArrowheads="1"/>
          </p:cNvSpPr>
          <p:nvPr/>
        </p:nvSpPr>
        <p:spPr bwMode="auto">
          <a:xfrm>
            <a:off x="2987675" y="494188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50FA170-0A59-49E3-A8B6-15FB8ED393B0}" type="slidenum">
              <a:rPr lang="en-GB" smtClean="0"/>
              <a:pPr eaLnBrk="1" hangingPunct="1"/>
              <a:t>38</a:t>
            </a:fld>
            <a:endParaRPr lang="en-GB" smtClean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/>
              <a:t>Przykłady uszeregowania z wywłaszczeniami</a:t>
            </a:r>
            <a:endParaRPr lang="en-GB" sz="4000" b="1" smtClean="0"/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650875" y="6056313"/>
            <a:ext cx="845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3851275" y="25654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42" name="Rectangle 6"/>
          <p:cNvSpPr>
            <a:spLocks noChangeArrowheads="1"/>
          </p:cNvSpPr>
          <p:nvPr/>
        </p:nvSpPr>
        <p:spPr bwMode="auto">
          <a:xfrm>
            <a:off x="2555875" y="21336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43" name="Rectangle 7"/>
          <p:cNvSpPr>
            <a:spLocks noChangeArrowheads="1"/>
          </p:cNvSpPr>
          <p:nvPr/>
        </p:nvSpPr>
        <p:spPr bwMode="auto">
          <a:xfrm>
            <a:off x="2124075" y="21336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558800" y="60928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0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1381125" y="60928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2295525" y="60928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4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3209925" y="60928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6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4124325" y="60928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8</a:t>
            </a: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4962525" y="60928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10</a:t>
            </a:r>
          </a:p>
        </p:txBody>
      </p:sp>
      <p:sp>
        <p:nvSpPr>
          <p:cNvPr id="39950" name="Text Box 14"/>
          <p:cNvSpPr txBox="1">
            <a:spLocks noChangeArrowheads="1"/>
          </p:cNvSpPr>
          <p:nvPr/>
        </p:nvSpPr>
        <p:spPr bwMode="auto">
          <a:xfrm>
            <a:off x="5876925" y="60928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12</a:t>
            </a: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6791325" y="60928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14</a:t>
            </a:r>
          </a:p>
        </p:txBody>
      </p:sp>
      <p:sp>
        <p:nvSpPr>
          <p:cNvPr id="39952" name="Text Box 16"/>
          <p:cNvSpPr txBox="1">
            <a:spLocks noChangeArrowheads="1"/>
          </p:cNvSpPr>
          <p:nvPr/>
        </p:nvSpPr>
        <p:spPr bwMode="auto">
          <a:xfrm>
            <a:off x="7705725" y="60928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16</a:t>
            </a:r>
          </a:p>
        </p:txBody>
      </p:sp>
      <p:sp>
        <p:nvSpPr>
          <p:cNvPr id="39953" name="Text Box 17"/>
          <p:cNvSpPr txBox="1">
            <a:spLocks noChangeArrowheads="1"/>
          </p:cNvSpPr>
          <p:nvPr/>
        </p:nvSpPr>
        <p:spPr bwMode="auto">
          <a:xfrm>
            <a:off x="8620125" y="6092825"/>
            <a:ext cx="438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18</a:t>
            </a: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684213" y="1557338"/>
            <a:ext cx="1009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Process</a:t>
            </a:r>
          </a:p>
        </p:txBody>
      </p:sp>
      <p:sp>
        <p:nvSpPr>
          <p:cNvPr id="39955" name="Rectangle 21"/>
          <p:cNvSpPr>
            <a:spLocks noChangeArrowheads="1"/>
          </p:cNvSpPr>
          <p:nvPr/>
        </p:nvSpPr>
        <p:spPr bwMode="auto">
          <a:xfrm>
            <a:off x="3851275" y="21336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56" name="Rectangle 22"/>
          <p:cNvSpPr>
            <a:spLocks noChangeArrowheads="1"/>
          </p:cNvSpPr>
          <p:nvPr/>
        </p:nvSpPr>
        <p:spPr bwMode="auto">
          <a:xfrm>
            <a:off x="3419475" y="25654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57" name="Rectangle 23"/>
          <p:cNvSpPr>
            <a:spLocks noChangeArrowheads="1"/>
          </p:cNvSpPr>
          <p:nvPr/>
        </p:nvSpPr>
        <p:spPr bwMode="auto">
          <a:xfrm>
            <a:off x="4284663" y="21336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58" name="Rectangle 24"/>
          <p:cNvSpPr>
            <a:spLocks noChangeArrowheads="1"/>
          </p:cNvSpPr>
          <p:nvPr/>
        </p:nvSpPr>
        <p:spPr bwMode="auto">
          <a:xfrm>
            <a:off x="4716463" y="21336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59" name="Rectangle 26"/>
          <p:cNvSpPr>
            <a:spLocks noChangeArrowheads="1"/>
          </p:cNvSpPr>
          <p:nvPr/>
        </p:nvSpPr>
        <p:spPr bwMode="auto">
          <a:xfrm>
            <a:off x="2987675" y="25654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60" name="Rectangle 27"/>
          <p:cNvSpPr>
            <a:spLocks noChangeArrowheads="1"/>
          </p:cNvSpPr>
          <p:nvPr/>
        </p:nvSpPr>
        <p:spPr bwMode="auto">
          <a:xfrm>
            <a:off x="4284663" y="25654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61" name="Rectangle 28"/>
          <p:cNvSpPr>
            <a:spLocks noChangeArrowheads="1"/>
          </p:cNvSpPr>
          <p:nvPr/>
        </p:nvSpPr>
        <p:spPr bwMode="auto">
          <a:xfrm>
            <a:off x="3419475" y="29972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62" name="Rectangle 29"/>
          <p:cNvSpPr>
            <a:spLocks noChangeArrowheads="1"/>
          </p:cNvSpPr>
          <p:nvPr/>
        </p:nvSpPr>
        <p:spPr bwMode="auto">
          <a:xfrm>
            <a:off x="2987675" y="29972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63" name="Rectangle 30"/>
          <p:cNvSpPr>
            <a:spLocks noChangeArrowheads="1"/>
          </p:cNvSpPr>
          <p:nvPr/>
        </p:nvSpPr>
        <p:spPr bwMode="auto">
          <a:xfrm>
            <a:off x="6877050" y="1412875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64" name="Rectangle 31"/>
          <p:cNvSpPr>
            <a:spLocks noChangeArrowheads="1"/>
          </p:cNvSpPr>
          <p:nvPr/>
        </p:nvSpPr>
        <p:spPr bwMode="auto">
          <a:xfrm>
            <a:off x="6877050" y="198913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65" name="Text Box 32"/>
          <p:cNvSpPr txBox="1">
            <a:spLocks noChangeArrowheads="1"/>
          </p:cNvSpPr>
          <p:nvPr/>
        </p:nvSpPr>
        <p:spPr bwMode="auto">
          <a:xfrm>
            <a:off x="7524750" y="1412875"/>
            <a:ext cx="1439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600"/>
              <a:t>Wykonywanie</a:t>
            </a:r>
            <a:endParaRPr lang="en-GB" sz="1600"/>
          </a:p>
        </p:txBody>
      </p:sp>
      <p:sp>
        <p:nvSpPr>
          <p:cNvPr id="39966" name="Text Box 33"/>
          <p:cNvSpPr txBox="1">
            <a:spLocks noChangeArrowheads="1"/>
          </p:cNvSpPr>
          <p:nvPr/>
        </p:nvSpPr>
        <p:spPr bwMode="auto">
          <a:xfrm>
            <a:off x="7524750" y="1916113"/>
            <a:ext cx="1439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1600"/>
              <a:t>Gotowość</a:t>
            </a:r>
            <a:endParaRPr lang="en-GB" sz="1600"/>
          </a:p>
        </p:txBody>
      </p:sp>
      <p:sp>
        <p:nvSpPr>
          <p:cNvPr id="39967" name="Rectangle 34"/>
          <p:cNvSpPr>
            <a:spLocks noChangeArrowheads="1"/>
          </p:cNvSpPr>
          <p:nvPr/>
        </p:nvSpPr>
        <p:spPr bwMode="auto">
          <a:xfrm>
            <a:off x="6877050" y="25654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68" name="Rectangle 35"/>
          <p:cNvSpPr>
            <a:spLocks noChangeArrowheads="1"/>
          </p:cNvSpPr>
          <p:nvPr/>
        </p:nvSpPr>
        <p:spPr bwMode="auto">
          <a:xfrm>
            <a:off x="6443663" y="25654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69" name="Rectangle 36"/>
          <p:cNvSpPr>
            <a:spLocks noChangeArrowheads="1"/>
          </p:cNvSpPr>
          <p:nvPr/>
        </p:nvSpPr>
        <p:spPr bwMode="auto">
          <a:xfrm>
            <a:off x="6011863" y="25654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70" name="Rectangle 37"/>
          <p:cNvSpPr>
            <a:spLocks noChangeArrowheads="1"/>
          </p:cNvSpPr>
          <p:nvPr/>
        </p:nvSpPr>
        <p:spPr bwMode="auto">
          <a:xfrm>
            <a:off x="5580063" y="25654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71" name="Rectangle 38"/>
          <p:cNvSpPr>
            <a:spLocks noChangeArrowheads="1"/>
          </p:cNvSpPr>
          <p:nvPr/>
        </p:nvSpPr>
        <p:spPr bwMode="auto">
          <a:xfrm>
            <a:off x="5148263" y="25654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72" name="Rectangle 40"/>
          <p:cNvSpPr>
            <a:spLocks noChangeArrowheads="1"/>
          </p:cNvSpPr>
          <p:nvPr/>
        </p:nvSpPr>
        <p:spPr bwMode="auto">
          <a:xfrm>
            <a:off x="3394075" y="21336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73" name="Rectangle 41"/>
          <p:cNvSpPr>
            <a:spLocks noChangeArrowheads="1"/>
          </p:cNvSpPr>
          <p:nvPr/>
        </p:nvSpPr>
        <p:spPr bwMode="auto">
          <a:xfrm>
            <a:off x="2987675" y="21336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74" name="Text Box 42"/>
          <p:cNvSpPr txBox="1">
            <a:spLocks noChangeArrowheads="1"/>
          </p:cNvSpPr>
          <p:nvPr/>
        </p:nvSpPr>
        <p:spPr bwMode="auto">
          <a:xfrm>
            <a:off x="1187450" y="2133600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</a:t>
            </a:r>
            <a:r>
              <a:rPr lang="pl-PL" sz="1400"/>
              <a:t>1</a:t>
            </a:r>
            <a:endParaRPr lang="en-GB" sz="1400"/>
          </a:p>
        </p:txBody>
      </p:sp>
      <p:sp>
        <p:nvSpPr>
          <p:cNvPr id="39975" name="Text Box 43"/>
          <p:cNvSpPr txBox="1">
            <a:spLocks noChangeArrowheads="1"/>
          </p:cNvSpPr>
          <p:nvPr/>
        </p:nvSpPr>
        <p:spPr bwMode="auto">
          <a:xfrm>
            <a:off x="1187450" y="2492375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</a:t>
            </a:r>
            <a:r>
              <a:rPr lang="pl-PL" sz="1400"/>
              <a:t>2</a:t>
            </a:r>
            <a:endParaRPr lang="en-GB" sz="1400"/>
          </a:p>
        </p:txBody>
      </p:sp>
      <p:sp>
        <p:nvSpPr>
          <p:cNvPr id="39976" name="Text Box 44"/>
          <p:cNvSpPr txBox="1">
            <a:spLocks noChangeArrowheads="1"/>
          </p:cNvSpPr>
          <p:nvPr/>
        </p:nvSpPr>
        <p:spPr bwMode="auto">
          <a:xfrm>
            <a:off x="1187450" y="285273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</a:t>
            </a:r>
            <a:r>
              <a:rPr lang="pl-PL" sz="1400"/>
              <a:t>3</a:t>
            </a:r>
            <a:endParaRPr lang="en-GB" sz="1400"/>
          </a:p>
        </p:txBody>
      </p:sp>
      <p:sp>
        <p:nvSpPr>
          <p:cNvPr id="39977" name="AutoShape 45"/>
          <p:cNvSpPr>
            <a:spLocks/>
          </p:cNvSpPr>
          <p:nvPr/>
        </p:nvSpPr>
        <p:spPr bwMode="auto">
          <a:xfrm>
            <a:off x="971550" y="2133600"/>
            <a:ext cx="215900" cy="1079500"/>
          </a:xfrm>
          <a:prstGeom prst="lef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78" name="Text Box 46"/>
          <p:cNvSpPr txBox="1">
            <a:spLocks noChangeArrowheads="1"/>
          </p:cNvSpPr>
          <p:nvPr/>
        </p:nvSpPr>
        <p:spPr bwMode="auto">
          <a:xfrm rot="10800000">
            <a:off x="368300" y="2205038"/>
            <a:ext cx="458788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SRT</a:t>
            </a:r>
            <a:endParaRPr lang="en-GB"/>
          </a:p>
        </p:txBody>
      </p:sp>
      <p:sp>
        <p:nvSpPr>
          <p:cNvPr id="39979" name="Rectangle 47"/>
          <p:cNvSpPr>
            <a:spLocks noChangeArrowheads="1"/>
          </p:cNvSpPr>
          <p:nvPr/>
        </p:nvSpPr>
        <p:spPr bwMode="auto">
          <a:xfrm>
            <a:off x="4762500" y="45085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80" name="Rectangle 48"/>
          <p:cNvSpPr>
            <a:spLocks noChangeArrowheads="1"/>
          </p:cNvSpPr>
          <p:nvPr/>
        </p:nvSpPr>
        <p:spPr bwMode="auto">
          <a:xfrm>
            <a:off x="4787900" y="40767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81" name="Rectangle 49"/>
          <p:cNvSpPr>
            <a:spLocks noChangeArrowheads="1"/>
          </p:cNvSpPr>
          <p:nvPr/>
        </p:nvSpPr>
        <p:spPr bwMode="auto">
          <a:xfrm>
            <a:off x="2170113" y="40767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82" name="Rectangle 51"/>
          <p:cNvSpPr>
            <a:spLocks noChangeArrowheads="1"/>
          </p:cNvSpPr>
          <p:nvPr/>
        </p:nvSpPr>
        <p:spPr bwMode="auto">
          <a:xfrm>
            <a:off x="3924300" y="494188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83" name="Rectangle 52"/>
          <p:cNvSpPr>
            <a:spLocks noChangeArrowheads="1"/>
          </p:cNvSpPr>
          <p:nvPr/>
        </p:nvSpPr>
        <p:spPr bwMode="auto">
          <a:xfrm>
            <a:off x="3492500" y="40767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84" name="Rectangle 53"/>
          <p:cNvSpPr>
            <a:spLocks noChangeArrowheads="1"/>
          </p:cNvSpPr>
          <p:nvPr/>
        </p:nvSpPr>
        <p:spPr bwMode="auto">
          <a:xfrm>
            <a:off x="4330700" y="45085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85" name="Rectangle 55"/>
          <p:cNvSpPr>
            <a:spLocks noChangeArrowheads="1"/>
          </p:cNvSpPr>
          <p:nvPr/>
        </p:nvSpPr>
        <p:spPr bwMode="auto">
          <a:xfrm>
            <a:off x="2601913" y="45085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86" name="Rectangle 56"/>
          <p:cNvSpPr>
            <a:spLocks noChangeArrowheads="1"/>
          </p:cNvSpPr>
          <p:nvPr/>
        </p:nvSpPr>
        <p:spPr bwMode="auto">
          <a:xfrm>
            <a:off x="3492500" y="4941888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87" name="Rectangle 57"/>
          <p:cNvSpPr>
            <a:spLocks noChangeArrowheads="1"/>
          </p:cNvSpPr>
          <p:nvPr/>
        </p:nvSpPr>
        <p:spPr bwMode="auto">
          <a:xfrm>
            <a:off x="2627313" y="40767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88" name="Rectangle 58"/>
          <p:cNvSpPr>
            <a:spLocks noChangeArrowheads="1"/>
          </p:cNvSpPr>
          <p:nvPr/>
        </p:nvSpPr>
        <p:spPr bwMode="auto">
          <a:xfrm>
            <a:off x="4356100" y="4941888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89" name="Rectangle 59"/>
          <p:cNvSpPr>
            <a:spLocks noChangeArrowheads="1"/>
          </p:cNvSpPr>
          <p:nvPr/>
        </p:nvSpPr>
        <p:spPr bwMode="auto">
          <a:xfrm>
            <a:off x="3059113" y="4941888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90" name="Rectangle 60"/>
          <p:cNvSpPr>
            <a:spLocks noChangeArrowheads="1"/>
          </p:cNvSpPr>
          <p:nvPr/>
        </p:nvSpPr>
        <p:spPr bwMode="auto">
          <a:xfrm>
            <a:off x="5219700" y="45085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91" name="Rectangle 61"/>
          <p:cNvSpPr>
            <a:spLocks noChangeArrowheads="1"/>
          </p:cNvSpPr>
          <p:nvPr/>
        </p:nvSpPr>
        <p:spPr bwMode="auto">
          <a:xfrm>
            <a:off x="3924300" y="45085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92" name="Rectangle 62"/>
          <p:cNvSpPr>
            <a:spLocks noChangeArrowheads="1"/>
          </p:cNvSpPr>
          <p:nvPr/>
        </p:nvSpPr>
        <p:spPr bwMode="auto">
          <a:xfrm>
            <a:off x="6516688" y="40767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93" name="Rectangle 63"/>
          <p:cNvSpPr>
            <a:spLocks noChangeArrowheads="1"/>
          </p:cNvSpPr>
          <p:nvPr/>
        </p:nvSpPr>
        <p:spPr bwMode="auto">
          <a:xfrm>
            <a:off x="6084888" y="45085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94" name="Rectangle 64"/>
          <p:cNvSpPr>
            <a:spLocks noChangeArrowheads="1"/>
          </p:cNvSpPr>
          <p:nvPr/>
        </p:nvSpPr>
        <p:spPr bwMode="auto">
          <a:xfrm>
            <a:off x="5651500" y="40767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95" name="Rectangle 65"/>
          <p:cNvSpPr>
            <a:spLocks noChangeArrowheads="1"/>
          </p:cNvSpPr>
          <p:nvPr/>
        </p:nvSpPr>
        <p:spPr bwMode="auto">
          <a:xfrm>
            <a:off x="3492500" y="45085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39996" name="Text Box 66"/>
          <p:cNvSpPr txBox="1">
            <a:spLocks noChangeArrowheads="1"/>
          </p:cNvSpPr>
          <p:nvPr/>
        </p:nvSpPr>
        <p:spPr bwMode="auto">
          <a:xfrm>
            <a:off x="1233488" y="4076700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</a:t>
            </a:r>
            <a:r>
              <a:rPr lang="pl-PL" sz="1400"/>
              <a:t>1</a:t>
            </a:r>
            <a:endParaRPr lang="en-GB" sz="1400"/>
          </a:p>
        </p:txBody>
      </p:sp>
      <p:sp>
        <p:nvSpPr>
          <p:cNvPr id="39997" name="Text Box 67"/>
          <p:cNvSpPr txBox="1">
            <a:spLocks noChangeArrowheads="1"/>
          </p:cNvSpPr>
          <p:nvPr/>
        </p:nvSpPr>
        <p:spPr bwMode="auto">
          <a:xfrm>
            <a:off x="1233488" y="4435475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</a:t>
            </a:r>
            <a:r>
              <a:rPr lang="pl-PL" sz="1400"/>
              <a:t>2</a:t>
            </a:r>
            <a:endParaRPr lang="en-GB" sz="1400"/>
          </a:p>
        </p:txBody>
      </p:sp>
      <p:sp>
        <p:nvSpPr>
          <p:cNvPr id="39998" name="Text Box 68"/>
          <p:cNvSpPr txBox="1">
            <a:spLocks noChangeArrowheads="1"/>
          </p:cNvSpPr>
          <p:nvPr/>
        </p:nvSpPr>
        <p:spPr bwMode="auto">
          <a:xfrm>
            <a:off x="1233488" y="479583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</a:t>
            </a:r>
            <a:r>
              <a:rPr lang="pl-PL" sz="1400"/>
              <a:t>3</a:t>
            </a:r>
            <a:endParaRPr lang="en-GB" sz="1400"/>
          </a:p>
        </p:txBody>
      </p:sp>
      <p:sp>
        <p:nvSpPr>
          <p:cNvPr id="39999" name="AutoShape 69"/>
          <p:cNvSpPr>
            <a:spLocks/>
          </p:cNvSpPr>
          <p:nvPr/>
        </p:nvSpPr>
        <p:spPr bwMode="auto">
          <a:xfrm>
            <a:off x="1017588" y="4076700"/>
            <a:ext cx="215900" cy="1079500"/>
          </a:xfrm>
          <a:prstGeom prst="lef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000" name="Text Box 70"/>
          <p:cNvSpPr txBox="1">
            <a:spLocks noChangeArrowheads="1"/>
          </p:cNvSpPr>
          <p:nvPr/>
        </p:nvSpPr>
        <p:spPr bwMode="auto">
          <a:xfrm rot="10800000">
            <a:off x="368300" y="4005263"/>
            <a:ext cx="458788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RR</a:t>
            </a:r>
            <a:endParaRPr lang="en-GB"/>
          </a:p>
        </p:txBody>
      </p:sp>
      <p:sp>
        <p:nvSpPr>
          <p:cNvPr id="40001" name="Rectangle 71"/>
          <p:cNvSpPr>
            <a:spLocks noChangeArrowheads="1"/>
          </p:cNvSpPr>
          <p:nvPr/>
        </p:nvSpPr>
        <p:spPr bwMode="auto">
          <a:xfrm>
            <a:off x="1692275" y="21336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002" name="Rectangle 72"/>
          <p:cNvSpPr>
            <a:spLocks noChangeArrowheads="1"/>
          </p:cNvSpPr>
          <p:nvPr/>
        </p:nvSpPr>
        <p:spPr bwMode="auto">
          <a:xfrm>
            <a:off x="1692275" y="40767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003" name="Rectangle 74"/>
          <p:cNvSpPr>
            <a:spLocks noChangeArrowheads="1"/>
          </p:cNvSpPr>
          <p:nvPr/>
        </p:nvSpPr>
        <p:spPr bwMode="auto">
          <a:xfrm>
            <a:off x="2555875" y="25654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004" name="Rectangle 76"/>
          <p:cNvSpPr>
            <a:spLocks noChangeArrowheads="1"/>
          </p:cNvSpPr>
          <p:nvPr/>
        </p:nvSpPr>
        <p:spPr bwMode="auto">
          <a:xfrm>
            <a:off x="4716463" y="25654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005" name="Rectangle 78"/>
          <p:cNvSpPr>
            <a:spLocks noChangeArrowheads="1"/>
          </p:cNvSpPr>
          <p:nvPr/>
        </p:nvSpPr>
        <p:spPr bwMode="auto">
          <a:xfrm>
            <a:off x="3059113" y="45085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006" name="Rectangle 79"/>
          <p:cNvSpPr>
            <a:spLocks noChangeArrowheads="1"/>
          </p:cNvSpPr>
          <p:nvPr/>
        </p:nvSpPr>
        <p:spPr bwMode="auto">
          <a:xfrm>
            <a:off x="3059113" y="40767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007" name="Rectangle 80"/>
          <p:cNvSpPr>
            <a:spLocks noChangeArrowheads="1"/>
          </p:cNvSpPr>
          <p:nvPr/>
        </p:nvSpPr>
        <p:spPr bwMode="auto">
          <a:xfrm>
            <a:off x="3924300" y="40767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008" name="Rectangle 82"/>
          <p:cNvSpPr>
            <a:spLocks noChangeArrowheads="1"/>
          </p:cNvSpPr>
          <p:nvPr/>
        </p:nvSpPr>
        <p:spPr bwMode="auto">
          <a:xfrm>
            <a:off x="5219700" y="40767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009" name="Rectangle 83"/>
          <p:cNvSpPr>
            <a:spLocks noChangeArrowheads="1"/>
          </p:cNvSpPr>
          <p:nvPr/>
        </p:nvSpPr>
        <p:spPr bwMode="auto">
          <a:xfrm>
            <a:off x="4356100" y="40767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010" name="Rectangle 85"/>
          <p:cNvSpPr>
            <a:spLocks noChangeArrowheads="1"/>
          </p:cNvSpPr>
          <p:nvPr/>
        </p:nvSpPr>
        <p:spPr bwMode="auto">
          <a:xfrm>
            <a:off x="5651500" y="45085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011" name="Rectangle 86"/>
          <p:cNvSpPr>
            <a:spLocks noChangeArrowheads="1"/>
          </p:cNvSpPr>
          <p:nvPr/>
        </p:nvSpPr>
        <p:spPr bwMode="auto">
          <a:xfrm>
            <a:off x="6084888" y="40767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012" name="Rectangle 87"/>
          <p:cNvSpPr>
            <a:spLocks noChangeArrowheads="1"/>
          </p:cNvSpPr>
          <p:nvPr/>
        </p:nvSpPr>
        <p:spPr bwMode="auto">
          <a:xfrm>
            <a:off x="6516688" y="45085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0013" name="Rectangle 89"/>
          <p:cNvSpPr>
            <a:spLocks noChangeArrowheads="1"/>
          </p:cNvSpPr>
          <p:nvPr/>
        </p:nvSpPr>
        <p:spPr bwMode="auto">
          <a:xfrm>
            <a:off x="6948488" y="4508500"/>
            <a:ext cx="457200" cy="304800"/>
          </a:xfrm>
          <a:prstGeom prst="rect">
            <a:avLst/>
          </a:prstGeom>
          <a:solidFill>
            <a:srgbClr val="FF33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036185C-E695-452C-B141-76AFC3274ADE}" type="slidenum">
              <a:rPr lang="en-GB" smtClean="0"/>
              <a:pPr eaLnBrk="1" hangingPunct="1"/>
              <a:t>39</a:t>
            </a:fld>
            <a:endParaRPr lang="en-GB" smtClean="0"/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Algorytm RR — dobór kwantu czasu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Krótki kwant czasu oznacza zmniejszenie czasu cyklu</a:t>
            </a:r>
            <a:r>
              <a:rPr lang="pl-PL" smtClean="0"/>
              <a:t> </a:t>
            </a:r>
            <a:r>
              <a:rPr lang="en-GB" smtClean="0"/>
              <a:t>przetwarzania procesów krótkich, ale zwiększa narzut</a:t>
            </a:r>
            <a:r>
              <a:rPr lang="pl-PL" smtClean="0"/>
              <a:t> </a:t>
            </a:r>
            <a:r>
              <a:rPr lang="en-GB" smtClean="0"/>
              <a:t>czasowy związany z przełączaniem kontekstu.</a:t>
            </a:r>
          </a:p>
          <a:p>
            <a:pPr eaLnBrk="1" hangingPunct="1"/>
            <a:r>
              <a:rPr lang="en-GB" smtClean="0"/>
              <a:t>Z punktu widzenia interakcji z użytkownikiem kwant</a:t>
            </a:r>
            <a:r>
              <a:rPr lang="pl-PL" smtClean="0"/>
              <a:t> </a:t>
            </a:r>
            <a:r>
              <a:rPr lang="en-GB" smtClean="0"/>
              <a:t>czasu powinien być trochę większy, niż czas</a:t>
            </a:r>
            <a:r>
              <a:rPr lang="pl-PL" smtClean="0"/>
              <a:t> </a:t>
            </a:r>
            <a:r>
              <a:rPr lang="en-GB" smtClean="0"/>
              <a:t>odpowiedzi (reakcji).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C865595-06B4-4624-A0D9-DA83A98F6575}" type="slidenum">
              <a:rPr lang="en-GB" smtClean="0"/>
              <a:pPr eaLnBrk="1" hangingPunct="1"/>
              <a:t>4</a:t>
            </a:fld>
            <a:endParaRPr lang="en-GB" smtClean="0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Wprowadzenie</a:t>
            </a:r>
            <a:endParaRPr lang="en-GB" smtClean="0"/>
          </a:p>
        </p:txBody>
      </p:sp>
      <p:sp>
        <p:nvSpPr>
          <p:cNvPr id="5124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9C766A-DEB0-433C-BDFB-351D6F3B553A}" type="slidenum">
              <a:rPr lang="en-GB" smtClean="0"/>
              <a:pPr eaLnBrk="1" hangingPunct="1"/>
              <a:t>40</a:t>
            </a:fld>
            <a:endParaRPr lang="en-GB" smtClean="0"/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Inne algorytmy planowania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Planowanie priorytetowe — oparte na priorytecie</a:t>
            </a:r>
            <a:r>
              <a:rPr lang="pl-PL" smtClean="0"/>
              <a:t> </a:t>
            </a:r>
            <a:r>
              <a:rPr lang="en-GB" smtClean="0"/>
              <a:t>zewnętrznym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Planowanie wielokolejkowe — w systemie jest wiele</a:t>
            </a:r>
            <a:r>
              <a:rPr lang="pl-PL" smtClean="0"/>
              <a:t> </a:t>
            </a:r>
            <a:r>
              <a:rPr lang="en-GB" smtClean="0"/>
              <a:t>kolejek procesów gotowych i każda z kolejek może być</a:t>
            </a:r>
            <a:r>
              <a:rPr lang="pl-PL" smtClean="0"/>
              <a:t> </a:t>
            </a:r>
            <a:r>
              <a:rPr lang="en-GB" smtClean="0"/>
              <a:t>inaczej obsługiwana.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Planowanie przed liniami krytycznymi — zakończenie</a:t>
            </a:r>
            <a:r>
              <a:rPr lang="pl-PL" smtClean="0"/>
              <a:t> </a:t>
            </a:r>
            <a:r>
              <a:rPr lang="en-GB" smtClean="0"/>
              <a:t>zadania przed czasową linią krytyczną lub możliwie</a:t>
            </a:r>
            <a:r>
              <a:rPr lang="pl-PL" smtClean="0"/>
              <a:t> </a:t>
            </a:r>
            <a:r>
              <a:rPr lang="en-GB" smtClean="0"/>
              <a:t>krótko po tej linii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D5E040-9C73-4AB7-9494-0A1DAED6A485}" type="slidenum">
              <a:rPr lang="en-GB" smtClean="0"/>
              <a:pPr eaLnBrk="1" hangingPunct="1"/>
              <a:t>41</a:t>
            </a:fld>
            <a:endParaRPr lang="en-GB" smtClean="0"/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b="1" smtClean="0"/>
              <a:t>Szeregowanie procesów, ograniczonych</a:t>
            </a:r>
            <a:br>
              <a:rPr lang="en-GB" sz="3200" b="1" smtClean="0"/>
            </a:br>
            <a:r>
              <a:rPr lang="en-GB" sz="3200" b="1" smtClean="0"/>
              <a:t>wejściem-wyjściem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dirty="0" err="1" smtClean="0"/>
              <a:t>Procesy</a:t>
            </a:r>
            <a:r>
              <a:rPr lang="en-GB" sz="2400" dirty="0" smtClean="0"/>
              <a:t> </a:t>
            </a:r>
            <a:r>
              <a:rPr lang="en-GB" sz="2400" dirty="0" err="1" smtClean="0"/>
              <a:t>ograniczone</a:t>
            </a:r>
            <a:r>
              <a:rPr lang="en-GB" sz="2400" dirty="0" smtClean="0"/>
              <a:t> </a:t>
            </a:r>
            <a:r>
              <a:rPr lang="en-GB" sz="2400" dirty="0" err="1" smtClean="0"/>
              <a:t>wejściem-wyjściem</a:t>
            </a:r>
            <a:r>
              <a:rPr lang="en-GB" sz="2400" dirty="0" smtClean="0"/>
              <a:t> </a:t>
            </a:r>
            <a:r>
              <a:rPr lang="en-GB" sz="2400" dirty="0" err="1" smtClean="0"/>
              <a:t>potrzebują</a:t>
            </a:r>
            <a:r>
              <a:rPr lang="pl-PL" sz="2400" dirty="0" smtClean="0"/>
              <a:t> </a:t>
            </a:r>
            <a:r>
              <a:rPr lang="en-GB" sz="2400" dirty="0" err="1" smtClean="0"/>
              <a:t>niewiele</a:t>
            </a:r>
            <a:r>
              <a:rPr lang="en-GB" sz="2400" dirty="0" smtClean="0"/>
              <a:t> </a:t>
            </a:r>
            <a:r>
              <a:rPr lang="en-GB" sz="2400" dirty="0" err="1" smtClean="0"/>
              <a:t>czasu</a:t>
            </a:r>
            <a:r>
              <a:rPr lang="en-GB" sz="2400" dirty="0" smtClean="0"/>
              <a:t> </a:t>
            </a:r>
            <a:r>
              <a:rPr lang="en-GB" sz="2400" dirty="0" err="1" smtClean="0"/>
              <a:t>procesora</a:t>
            </a:r>
            <a:r>
              <a:rPr lang="en-GB" sz="2400" dirty="0" smtClean="0"/>
              <a:t>, </a:t>
            </a:r>
            <a:r>
              <a:rPr lang="en-GB" sz="2400" dirty="0" err="1" smtClean="0"/>
              <a:t>większość</a:t>
            </a:r>
            <a:r>
              <a:rPr lang="en-GB" sz="2400" dirty="0" smtClean="0"/>
              <a:t> </a:t>
            </a:r>
            <a:r>
              <a:rPr lang="en-GB" sz="2400" dirty="0" err="1" smtClean="0"/>
              <a:t>czasu</a:t>
            </a:r>
            <a:r>
              <a:rPr lang="en-GB" sz="2400" dirty="0" smtClean="0"/>
              <a:t> w </a:t>
            </a:r>
            <a:r>
              <a:rPr lang="en-GB" sz="2400" dirty="0" err="1" smtClean="0"/>
              <a:t>systemie</a:t>
            </a:r>
            <a:r>
              <a:rPr lang="pl-PL" sz="2400" dirty="0" smtClean="0"/>
              <a:t> </a:t>
            </a:r>
            <a:r>
              <a:rPr lang="en-GB" sz="2400" dirty="0" err="1" smtClean="0"/>
              <a:t>spędzając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oczekiwaniu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urządzenia</a:t>
            </a:r>
            <a:r>
              <a:rPr lang="en-GB" sz="2400" dirty="0" smtClean="0"/>
              <a:t> </a:t>
            </a:r>
            <a:r>
              <a:rPr lang="en-GB" sz="2400" dirty="0" err="1" smtClean="0"/>
              <a:t>zewnętrzne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err="1" smtClean="0"/>
              <a:t>Opóźnianie</a:t>
            </a:r>
            <a:r>
              <a:rPr lang="en-GB" sz="2400" dirty="0" smtClean="0"/>
              <a:t> </a:t>
            </a:r>
            <a:r>
              <a:rPr lang="en-GB" sz="2400" dirty="0" err="1" smtClean="0"/>
              <a:t>przydziału</a:t>
            </a:r>
            <a:r>
              <a:rPr lang="en-GB" sz="2400" dirty="0" smtClean="0"/>
              <a:t> </a:t>
            </a:r>
            <a:r>
              <a:rPr lang="en-GB" sz="2400" dirty="0" err="1" smtClean="0"/>
              <a:t>procesora</a:t>
            </a:r>
            <a:r>
              <a:rPr lang="en-GB" sz="2400" dirty="0" smtClean="0"/>
              <a:t> </a:t>
            </a:r>
            <a:r>
              <a:rPr lang="en-GB" sz="2400" dirty="0" err="1" smtClean="0"/>
              <a:t>dla</a:t>
            </a:r>
            <a:r>
              <a:rPr lang="en-GB" sz="2400" dirty="0" smtClean="0"/>
              <a:t> </a:t>
            </a:r>
            <a:r>
              <a:rPr lang="en-GB" sz="2400" dirty="0" err="1" smtClean="0"/>
              <a:t>tego</a:t>
            </a:r>
            <a:r>
              <a:rPr lang="en-GB" sz="2400" dirty="0" smtClean="0"/>
              <a:t> </a:t>
            </a:r>
            <a:r>
              <a:rPr lang="en-GB" sz="2400" dirty="0" err="1" smtClean="0"/>
              <a:t>typu</a:t>
            </a:r>
            <a:r>
              <a:rPr lang="en-GB" sz="2400" dirty="0" smtClean="0"/>
              <a:t> </a:t>
            </a:r>
            <a:r>
              <a:rPr lang="en-GB" sz="2400" dirty="0" err="1" smtClean="0"/>
              <a:t>procesów</a:t>
            </a:r>
            <a:r>
              <a:rPr lang="pl-PL" sz="2400" dirty="0" smtClean="0"/>
              <a:t> </a:t>
            </a:r>
            <a:r>
              <a:rPr lang="en-GB" sz="2400" dirty="0" err="1" smtClean="0"/>
              <a:t>powoduje</a:t>
            </a:r>
            <a:r>
              <a:rPr lang="en-GB" sz="2400" dirty="0" smtClean="0"/>
              <a:t> </a:t>
            </a:r>
            <a:r>
              <a:rPr lang="en-GB" sz="2400" dirty="0" err="1" smtClean="0"/>
              <a:t>zmniejszenie</a:t>
            </a:r>
            <a:r>
              <a:rPr lang="en-GB" sz="2400" dirty="0" smtClean="0"/>
              <a:t> </a:t>
            </a:r>
            <a:r>
              <a:rPr lang="en-GB" sz="2400" dirty="0" err="1" smtClean="0"/>
              <a:t>wykorzystania</a:t>
            </a:r>
            <a:r>
              <a:rPr lang="en-GB" sz="2400" dirty="0" smtClean="0"/>
              <a:t> </a:t>
            </a:r>
            <a:r>
              <a:rPr lang="en-GB" sz="2400" dirty="0" err="1" smtClean="0"/>
              <a:t>urządzeń</a:t>
            </a:r>
            <a:r>
              <a:rPr lang="pl-PL" sz="2400" dirty="0" smtClean="0"/>
              <a:t> </a:t>
            </a:r>
            <a:r>
              <a:rPr lang="en-GB" sz="2400" dirty="0" err="1" smtClean="0"/>
              <a:t>zewnętrznych</a:t>
            </a:r>
            <a:r>
              <a:rPr lang="en-GB" sz="2400" dirty="0" smtClean="0"/>
              <a:t>, a </a:t>
            </a:r>
            <a:r>
              <a:rPr lang="en-GB" sz="2400" dirty="0" err="1" smtClean="0"/>
              <a:t>przydział</a:t>
            </a:r>
            <a:r>
              <a:rPr lang="en-GB" sz="2400" dirty="0" smtClean="0"/>
              <a:t> — </a:t>
            </a:r>
            <a:r>
              <a:rPr lang="en-GB" sz="2400" dirty="0" err="1" smtClean="0"/>
              <a:t>ze</a:t>
            </a:r>
            <a:r>
              <a:rPr lang="en-GB" sz="2400" dirty="0" smtClean="0"/>
              <a:t> </a:t>
            </a:r>
            <a:r>
              <a:rPr lang="en-GB" sz="2400" dirty="0" err="1" smtClean="0"/>
              <a:t>względu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niedługą</a:t>
            </a:r>
            <a:r>
              <a:rPr lang="pl-PL" sz="2400" dirty="0" smtClean="0"/>
              <a:t> </a:t>
            </a:r>
            <a:r>
              <a:rPr lang="en-GB" sz="2400" dirty="0" err="1" smtClean="0"/>
              <a:t>fazę</a:t>
            </a:r>
            <a:r>
              <a:rPr lang="en-GB" sz="2400" dirty="0" smtClean="0"/>
              <a:t> </a:t>
            </a:r>
            <a:r>
              <a:rPr lang="en-GB" sz="2400" dirty="0" err="1" smtClean="0"/>
              <a:t>procesora</a:t>
            </a:r>
            <a:r>
              <a:rPr lang="en-GB" sz="2400" dirty="0" smtClean="0"/>
              <a:t> — </a:t>
            </a:r>
            <a:r>
              <a:rPr lang="en-GB" sz="2400" dirty="0" err="1" smtClean="0"/>
              <a:t>nie</a:t>
            </a:r>
            <a:r>
              <a:rPr lang="en-GB" sz="2400" dirty="0" smtClean="0"/>
              <a:t> </a:t>
            </a:r>
            <a:r>
              <a:rPr lang="en-GB" sz="2400" dirty="0" err="1" smtClean="0"/>
              <a:t>powoduje</a:t>
            </a:r>
            <a:r>
              <a:rPr lang="en-GB" sz="2400" dirty="0" smtClean="0"/>
              <a:t> </a:t>
            </a:r>
            <a:r>
              <a:rPr lang="en-GB" sz="2400" dirty="0" err="1" smtClean="0"/>
              <a:t>istotnego</a:t>
            </a:r>
            <a:r>
              <a:rPr lang="en-GB" sz="2400" dirty="0" smtClean="0"/>
              <a:t> </a:t>
            </a:r>
            <a:r>
              <a:rPr lang="en-GB" sz="2400" dirty="0" err="1" smtClean="0"/>
              <a:t>zwiększenia</a:t>
            </a:r>
            <a:r>
              <a:rPr lang="pl-PL" sz="2400" dirty="0" smtClean="0"/>
              <a:t> </a:t>
            </a:r>
            <a:r>
              <a:rPr lang="en-GB" sz="2400" dirty="0" err="1" smtClean="0"/>
              <a:t>czasu</a:t>
            </a:r>
            <a:r>
              <a:rPr lang="en-GB" sz="2400" dirty="0" smtClean="0"/>
              <a:t> </a:t>
            </a:r>
            <a:r>
              <a:rPr lang="en-GB" sz="2400" dirty="0" err="1" smtClean="0"/>
              <a:t>oczekiwania</a:t>
            </a:r>
            <a:r>
              <a:rPr lang="en-GB" sz="2400" dirty="0" smtClean="0"/>
              <a:t> </a:t>
            </a:r>
            <a:r>
              <a:rPr lang="en-GB" sz="2400" dirty="0" err="1" smtClean="0"/>
              <a:t>innych</a:t>
            </a:r>
            <a:r>
              <a:rPr lang="en-GB" sz="2400" dirty="0" smtClean="0"/>
              <a:t> </a:t>
            </a:r>
            <a:r>
              <a:rPr lang="en-GB" sz="2400" dirty="0" err="1" smtClean="0"/>
              <a:t>procesów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err="1" smtClean="0"/>
              <a:t>Właściwym</a:t>
            </a:r>
            <a:r>
              <a:rPr lang="en-GB" sz="2400" dirty="0" smtClean="0"/>
              <a:t> </a:t>
            </a:r>
            <a:r>
              <a:rPr lang="en-GB" sz="2400" dirty="0" err="1" smtClean="0"/>
              <a:t>algorytmem</a:t>
            </a:r>
            <a:r>
              <a:rPr lang="en-GB" sz="2400" dirty="0" smtClean="0"/>
              <a:t> </a:t>
            </a:r>
            <a:r>
              <a:rPr lang="en-GB" sz="2400" dirty="0" err="1" smtClean="0"/>
              <a:t>byłby</a:t>
            </a:r>
            <a:r>
              <a:rPr lang="en-GB" sz="2400" dirty="0" smtClean="0"/>
              <a:t> SJF </a:t>
            </a:r>
            <a:r>
              <a:rPr lang="en-GB" sz="2400" dirty="0" err="1" smtClean="0"/>
              <a:t>lub</a:t>
            </a:r>
            <a:r>
              <a:rPr lang="en-GB" sz="2400" dirty="0" smtClean="0"/>
              <a:t> SRT.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dirty="0" err="1" smtClean="0"/>
              <a:t>Bezwzględna</a:t>
            </a:r>
            <a:r>
              <a:rPr lang="en-GB" sz="2400" dirty="0" smtClean="0"/>
              <a:t> </a:t>
            </a:r>
            <a:r>
              <a:rPr lang="en-GB" sz="2400" dirty="0" err="1" smtClean="0"/>
              <a:t>preferencja</a:t>
            </a:r>
            <a:r>
              <a:rPr lang="en-GB" sz="2400" dirty="0" smtClean="0"/>
              <a:t> </a:t>
            </a:r>
            <a:r>
              <a:rPr lang="en-GB" sz="2400" dirty="0" err="1" smtClean="0"/>
              <a:t>dla</a:t>
            </a:r>
            <a:r>
              <a:rPr lang="en-GB" sz="2400" dirty="0" smtClean="0"/>
              <a:t> </a:t>
            </a:r>
            <a:r>
              <a:rPr lang="en-GB" sz="2400" dirty="0" err="1" smtClean="0"/>
              <a:t>procesów</a:t>
            </a:r>
            <a:r>
              <a:rPr lang="en-GB" sz="2400" dirty="0" smtClean="0"/>
              <a:t> </a:t>
            </a:r>
            <a:r>
              <a:rPr lang="en-GB" sz="2400" dirty="0" err="1" smtClean="0"/>
              <a:t>oczekujących</a:t>
            </a:r>
            <a:r>
              <a:rPr lang="en-GB" sz="2400" dirty="0" smtClean="0"/>
              <a:t> </a:t>
            </a:r>
            <a:r>
              <a:rPr lang="en-GB" sz="2400" dirty="0" err="1" smtClean="0"/>
              <a:t>na</a:t>
            </a:r>
            <a:r>
              <a:rPr lang="pl-PL" sz="2400" dirty="0" smtClean="0"/>
              <a:t> </a:t>
            </a:r>
            <a:r>
              <a:rPr lang="en-GB" sz="2400" dirty="0" err="1" smtClean="0"/>
              <a:t>gotowość</a:t>
            </a:r>
            <a:r>
              <a:rPr lang="en-GB" sz="2400" dirty="0" smtClean="0"/>
              <a:t> </a:t>
            </a:r>
            <a:r>
              <a:rPr lang="en-GB" sz="2400" dirty="0" err="1" smtClean="0"/>
              <a:t>urządzeń</a:t>
            </a:r>
            <a:r>
              <a:rPr lang="en-GB" sz="2400" dirty="0" smtClean="0"/>
              <a:t> </a:t>
            </a:r>
            <a:r>
              <a:rPr lang="en-GB" sz="2400" dirty="0" err="1" smtClean="0"/>
              <a:t>może</a:t>
            </a:r>
            <a:r>
              <a:rPr lang="en-GB" sz="2400" dirty="0" smtClean="0"/>
              <a:t> </a:t>
            </a:r>
            <a:r>
              <a:rPr lang="en-GB" sz="2400" dirty="0" err="1" smtClean="0"/>
              <a:t>spowodować</a:t>
            </a:r>
            <a:r>
              <a:rPr lang="en-GB" sz="2400" dirty="0" smtClean="0"/>
              <a:t> </a:t>
            </a:r>
            <a:r>
              <a:rPr lang="en-GB" sz="2400" dirty="0" err="1" smtClean="0"/>
              <a:t>głodzenie</a:t>
            </a:r>
            <a:r>
              <a:rPr lang="pl-PL" sz="2400" dirty="0" smtClean="0"/>
              <a:t> </a:t>
            </a:r>
            <a:r>
              <a:rPr lang="en-GB" sz="2400" dirty="0" err="1" smtClean="0"/>
              <a:t>procesów</a:t>
            </a:r>
            <a:r>
              <a:rPr lang="en-GB" sz="2400" dirty="0" smtClean="0"/>
              <a:t> </a:t>
            </a:r>
            <a:r>
              <a:rPr lang="en-GB" sz="2400" dirty="0" err="1" smtClean="0"/>
              <a:t>ograniczonych</a:t>
            </a:r>
            <a:r>
              <a:rPr lang="en-GB" sz="2400" dirty="0" smtClean="0"/>
              <a:t> </a:t>
            </a:r>
            <a:r>
              <a:rPr lang="en-GB" sz="2400" dirty="0" err="1" smtClean="0"/>
              <a:t>procesorem</a:t>
            </a:r>
            <a:r>
              <a:rPr lang="en-GB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60E4D2-7166-401B-95B0-559D3C3BF339}" type="slidenum">
              <a:rPr lang="en-GB" smtClean="0"/>
              <a:pPr eaLnBrk="1" hangingPunct="1"/>
              <a:t>42</a:t>
            </a:fld>
            <a:endParaRPr lang="en-GB" smtClean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/>
              <a:t>Wirtualne planowanie rotacyjne</a:t>
            </a:r>
            <a:endParaRPr lang="en-GB" sz="4000" b="1" smtClean="0"/>
          </a:p>
        </p:txBody>
      </p:sp>
      <p:sp>
        <p:nvSpPr>
          <p:cNvPr id="44036" name="AutoShape 4"/>
          <p:cNvSpPr>
            <a:spLocks noChangeArrowheads="1"/>
          </p:cNvSpPr>
          <p:nvPr/>
        </p:nvSpPr>
        <p:spPr bwMode="auto">
          <a:xfrm rot="5400000">
            <a:off x="3274219" y="2350294"/>
            <a:ext cx="433388" cy="1295400"/>
          </a:xfrm>
          <a:prstGeom prst="can">
            <a:avLst>
              <a:gd name="adj" fmla="val 74725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4037" name="AutoShape 5"/>
          <p:cNvSpPr>
            <a:spLocks noChangeArrowheads="1"/>
          </p:cNvSpPr>
          <p:nvPr/>
        </p:nvSpPr>
        <p:spPr bwMode="auto">
          <a:xfrm rot="5400000">
            <a:off x="4282281" y="3286919"/>
            <a:ext cx="433388" cy="1295400"/>
          </a:xfrm>
          <a:prstGeom prst="can">
            <a:avLst>
              <a:gd name="adj" fmla="val 74725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4038" name="AutoShape 6"/>
          <p:cNvSpPr>
            <a:spLocks noChangeArrowheads="1"/>
          </p:cNvSpPr>
          <p:nvPr/>
        </p:nvSpPr>
        <p:spPr bwMode="auto">
          <a:xfrm rot="5400000">
            <a:off x="4210844" y="5374482"/>
            <a:ext cx="433387" cy="1295400"/>
          </a:xfrm>
          <a:prstGeom prst="can">
            <a:avLst>
              <a:gd name="adj" fmla="val 74725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4039" name="Oval 7"/>
          <p:cNvSpPr>
            <a:spLocks noChangeArrowheads="1"/>
          </p:cNvSpPr>
          <p:nvPr/>
        </p:nvSpPr>
        <p:spPr bwMode="auto">
          <a:xfrm>
            <a:off x="6156325" y="2205038"/>
            <a:ext cx="1584325" cy="72072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procesor</a:t>
            </a:r>
          </a:p>
        </p:txBody>
      </p:sp>
      <p:cxnSp>
        <p:nvCxnSpPr>
          <p:cNvPr id="44040" name="AutoShape 8"/>
          <p:cNvCxnSpPr>
            <a:cxnSpLocks noChangeShapeType="1"/>
            <a:stCxn id="44036" idx="0"/>
            <a:endCxn id="44039" idx="3"/>
          </p:cNvCxnSpPr>
          <p:nvPr/>
        </p:nvCxnSpPr>
        <p:spPr bwMode="auto">
          <a:xfrm flipV="1">
            <a:off x="3835400" y="2840038"/>
            <a:ext cx="2552700" cy="1571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41" name="Line 9"/>
          <p:cNvSpPr>
            <a:spLocks noChangeShapeType="1"/>
          </p:cNvSpPr>
          <p:nvPr/>
        </p:nvSpPr>
        <p:spPr bwMode="auto">
          <a:xfrm flipV="1">
            <a:off x="1042988" y="1989138"/>
            <a:ext cx="1873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1476375" y="2997200"/>
            <a:ext cx="136842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4043" name="Oval 11"/>
          <p:cNvSpPr>
            <a:spLocks noChangeArrowheads="1"/>
          </p:cNvSpPr>
          <p:nvPr/>
        </p:nvSpPr>
        <p:spPr bwMode="auto">
          <a:xfrm>
            <a:off x="1692275" y="5662613"/>
            <a:ext cx="1584325" cy="72072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sygnał</a:t>
            </a:r>
          </a:p>
        </p:txBody>
      </p:sp>
      <p:sp>
        <p:nvSpPr>
          <p:cNvPr id="44044" name="Oval 12"/>
          <p:cNvSpPr>
            <a:spLocks noChangeArrowheads="1"/>
          </p:cNvSpPr>
          <p:nvPr/>
        </p:nvSpPr>
        <p:spPr bwMode="auto">
          <a:xfrm>
            <a:off x="1692275" y="3573463"/>
            <a:ext cx="1584325" cy="72072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wej-wyj</a:t>
            </a:r>
          </a:p>
        </p:txBody>
      </p:sp>
      <p:cxnSp>
        <p:nvCxnSpPr>
          <p:cNvPr id="44045" name="AutoShape 13"/>
          <p:cNvCxnSpPr>
            <a:cxnSpLocks noChangeShapeType="1"/>
            <a:stCxn id="44044" idx="2"/>
            <a:endCxn id="44042" idx="0"/>
          </p:cNvCxnSpPr>
          <p:nvPr/>
        </p:nvCxnSpPr>
        <p:spPr bwMode="auto">
          <a:xfrm rot="10800000">
            <a:off x="1476375" y="2978150"/>
            <a:ext cx="196850" cy="955675"/>
          </a:xfrm>
          <a:prstGeom prst="bentConnector4">
            <a:avLst>
              <a:gd name="adj1" fmla="val 106454"/>
              <a:gd name="adj2" fmla="val 61630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46" name="AutoShape 14"/>
          <p:cNvCxnSpPr>
            <a:cxnSpLocks noChangeShapeType="1"/>
          </p:cNvCxnSpPr>
          <p:nvPr/>
        </p:nvCxnSpPr>
        <p:spPr bwMode="auto">
          <a:xfrm rot="5400000" flipH="1">
            <a:off x="-667543" y="3699669"/>
            <a:ext cx="4051300" cy="630237"/>
          </a:xfrm>
          <a:prstGeom prst="bentConnector3">
            <a:avLst>
              <a:gd name="adj1" fmla="val -472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47" name="AutoShape 15"/>
          <p:cNvCxnSpPr>
            <a:cxnSpLocks noChangeShapeType="1"/>
            <a:stCxn id="44037" idx="3"/>
            <a:endCxn id="44044" idx="6"/>
          </p:cNvCxnSpPr>
          <p:nvPr/>
        </p:nvCxnSpPr>
        <p:spPr bwMode="auto">
          <a:xfrm flipH="1">
            <a:off x="3295650" y="3933825"/>
            <a:ext cx="538163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48" name="AutoShape 16"/>
          <p:cNvCxnSpPr>
            <a:cxnSpLocks noChangeShapeType="1"/>
            <a:stCxn id="44038" idx="3"/>
            <a:endCxn id="44043" idx="6"/>
          </p:cNvCxnSpPr>
          <p:nvPr/>
        </p:nvCxnSpPr>
        <p:spPr bwMode="auto">
          <a:xfrm flipH="1">
            <a:off x="3295650" y="6021388"/>
            <a:ext cx="466725" cy="158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49" name="Rectangle 17"/>
          <p:cNvSpPr>
            <a:spLocks noChangeArrowheads="1"/>
          </p:cNvSpPr>
          <p:nvPr/>
        </p:nvSpPr>
        <p:spPr bwMode="auto">
          <a:xfrm>
            <a:off x="5940425" y="3430588"/>
            <a:ext cx="2016125" cy="93503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zamówienie</a:t>
            </a:r>
          </a:p>
          <a:p>
            <a:pPr algn="ctr"/>
            <a:r>
              <a:rPr lang="en-GB" b="1"/>
              <a:t>operacji wej-wyj</a:t>
            </a:r>
          </a:p>
        </p:txBody>
      </p:sp>
      <p:cxnSp>
        <p:nvCxnSpPr>
          <p:cNvPr id="44050" name="AutoShape 18"/>
          <p:cNvCxnSpPr>
            <a:cxnSpLocks noChangeShapeType="1"/>
            <a:stCxn id="44049" idx="1"/>
            <a:endCxn id="44037" idx="0"/>
          </p:cNvCxnSpPr>
          <p:nvPr/>
        </p:nvCxnSpPr>
        <p:spPr bwMode="auto">
          <a:xfrm flipH="1">
            <a:off x="4843463" y="3898900"/>
            <a:ext cx="1077912" cy="349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51" name="Rectangle 19"/>
          <p:cNvSpPr>
            <a:spLocks noChangeArrowheads="1"/>
          </p:cNvSpPr>
          <p:nvPr/>
        </p:nvSpPr>
        <p:spPr bwMode="auto">
          <a:xfrm>
            <a:off x="5940425" y="4510088"/>
            <a:ext cx="2016125" cy="93503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upłynięcie</a:t>
            </a:r>
          </a:p>
          <a:p>
            <a:pPr algn="ctr"/>
            <a:r>
              <a:rPr lang="en-GB" b="1"/>
              <a:t>kwantu czasu</a:t>
            </a:r>
          </a:p>
        </p:txBody>
      </p:sp>
      <p:sp>
        <p:nvSpPr>
          <p:cNvPr id="44052" name="Rectangle 20"/>
          <p:cNvSpPr>
            <a:spLocks noChangeArrowheads="1"/>
          </p:cNvSpPr>
          <p:nvPr/>
        </p:nvSpPr>
        <p:spPr bwMode="auto">
          <a:xfrm>
            <a:off x="5940425" y="5589588"/>
            <a:ext cx="2016125" cy="935037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/>
              <a:t>synchronizacja</a:t>
            </a:r>
          </a:p>
        </p:txBody>
      </p:sp>
      <p:cxnSp>
        <p:nvCxnSpPr>
          <p:cNvPr id="44053" name="AutoShape 21"/>
          <p:cNvCxnSpPr>
            <a:cxnSpLocks noChangeShapeType="1"/>
            <a:stCxn id="44052" idx="1"/>
            <a:endCxn id="44038" idx="0"/>
          </p:cNvCxnSpPr>
          <p:nvPr/>
        </p:nvCxnSpPr>
        <p:spPr bwMode="auto">
          <a:xfrm flipH="1" flipV="1">
            <a:off x="4772025" y="6021388"/>
            <a:ext cx="1149350" cy="3651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54" name="AutoShape 22"/>
          <p:cNvCxnSpPr>
            <a:cxnSpLocks noChangeShapeType="1"/>
            <a:stCxn id="44039" idx="6"/>
            <a:endCxn id="44049" idx="3"/>
          </p:cNvCxnSpPr>
          <p:nvPr/>
        </p:nvCxnSpPr>
        <p:spPr bwMode="auto">
          <a:xfrm>
            <a:off x="7759700" y="2565400"/>
            <a:ext cx="215900" cy="1333500"/>
          </a:xfrm>
          <a:prstGeom prst="bentConnector3">
            <a:avLst>
              <a:gd name="adj1" fmla="val 19706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55" name="AutoShape 23"/>
          <p:cNvCxnSpPr>
            <a:cxnSpLocks noChangeShapeType="1"/>
            <a:stCxn id="44039" idx="6"/>
            <a:endCxn id="44051" idx="3"/>
          </p:cNvCxnSpPr>
          <p:nvPr/>
        </p:nvCxnSpPr>
        <p:spPr bwMode="auto">
          <a:xfrm>
            <a:off x="7759700" y="2565400"/>
            <a:ext cx="215900" cy="2413000"/>
          </a:xfrm>
          <a:prstGeom prst="bentConnector3">
            <a:avLst>
              <a:gd name="adj1" fmla="val 19706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56" name="AutoShape 24"/>
          <p:cNvCxnSpPr>
            <a:cxnSpLocks noChangeShapeType="1"/>
            <a:stCxn id="44039" idx="6"/>
            <a:endCxn id="44052" idx="3"/>
          </p:cNvCxnSpPr>
          <p:nvPr/>
        </p:nvCxnSpPr>
        <p:spPr bwMode="auto">
          <a:xfrm>
            <a:off x="7759700" y="2565400"/>
            <a:ext cx="215900" cy="3492500"/>
          </a:xfrm>
          <a:prstGeom prst="bentConnector3">
            <a:avLst>
              <a:gd name="adj1" fmla="val 19706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57" name="AutoShape 25"/>
          <p:cNvCxnSpPr>
            <a:cxnSpLocks noChangeShapeType="1"/>
            <a:stCxn id="44039" idx="7"/>
          </p:cNvCxnSpPr>
          <p:nvPr/>
        </p:nvCxnSpPr>
        <p:spPr bwMode="auto">
          <a:xfrm flipV="1">
            <a:off x="7508875" y="1846263"/>
            <a:ext cx="879475" cy="4445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58" name="Rectangle 26"/>
          <p:cNvSpPr>
            <a:spLocks noChangeArrowheads="1"/>
          </p:cNvSpPr>
          <p:nvPr/>
        </p:nvSpPr>
        <p:spPr bwMode="auto">
          <a:xfrm>
            <a:off x="2339975" y="1341438"/>
            <a:ext cx="33131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b="1"/>
              <a:t>kolejka procesów</a:t>
            </a:r>
            <a:r>
              <a:rPr lang="pl-PL" b="1"/>
              <a:t> g</a:t>
            </a:r>
            <a:r>
              <a:rPr lang="en-GB" b="1"/>
              <a:t>otowych</a:t>
            </a:r>
          </a:p>
        </p:txBody>
      </p:sp>
      <p:sp>
        <p:nvSpPr>
          <p:cNvPr id="44059" name="Rectangle 27"/>
          <p:cNvSpPr>
            <a:spLocks noChangeArrowheads="1"/>
          </p:cNvSpPr>
          <p:nvPr/>
        </p:nvSpPr>
        <p:spPr bwMode="auto">
          <a:xfrm>
            <a:off x="3492500" y="4149725"/>
            <a:ext cx="23050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b="1"/>
              <a:t>kolejka operacji</a:t>
            </a:r>
          </a:p>
          <a:p>
            <a:pPr algn="ctr"/>
            <a:r>
              <a:rPr lang="en-GB" b="1"/>
              <a:t>wej-wyj</a:t>
            </a:r>
          </a:p>
        </p:txBody>
      </p:sp>
      <p:sp>
        <p:nvSpPr>
          <p:cNvPr id="44060" name="Rectangle 28"/>
          <p:cNvSpPr>
            <a:spLocks noChangeArrowheads="1"/>
          </p:cNvSpPr>
          <p:nvPr/>
        </p:nvSpPr>
        <p:spPr bwMode="auto">
          <a:xfrm>
            <a:off x="3419475" y="5164138"/>
            <a:ext cx="22320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b="1"/>
              <a:t>kolejka procesów</a:t>
            </a:r>
          </a:p>
          <a:p>
            <a:pPr algn="ctr"/>
            <a:r>
              <a:rPr lang="en-GB" b="1"/>
              <a:t>uśpionych</a:t>
            </a:r>
          </a:p>
        </p:txBody>
      </p:sp>
      <p:sp>
        <p:nvSpPr>
          <p:cNvPr id="44061" name="Line 29"/>
          <p:cNvSpPr>
            <a:spLocks noChangeShapeType="1"/>
          </p:cNvSpPr>
          <p:nvPr/>
        </p:nvSpPr>
        <p:spPr bwMode="auto">
          <a:xfrm flipH="1">
            <a:off x="1042988" y="5013325"/>
            <a:ext cx="489743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4062" name="AutoShape 30"/>
          <p:cNvSpPr>
            <a:spLocks noChangeArrowheads="1"/>
          </p:cNvSpPr>
          <p:nvPr/>
        </p:nvSpPr>
        <p:spPr bwMode="auto">
          <a:xfrm rot="5400000">
            <a:off x="3347244" y="1413669"/>
            <a:ext cx="433388" cy="1295400"/>
          </a:xfrm>
          <a:prstGeom prst="can">
            <a:avLst>
              <a:gd name="adj" fmla="val 74725"/>
            </a:avLst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cxnSp>
        <p:nvCxnSpPr>
          <p:cNvPr id="44063" name="AutoShape 31"/>
          <p:cNvCxnSpPr>
            <a:cxnSpLocks noChangeShapeType="1"/>
            <a:stCxn id="44062" idx="0"/>
            <a:endCxn id="44039" idx="1"/>
          </p:cNvCxnSpPr>
          <p:nvPr/>
        </p:nvCxnSpPr>
        <p:spPr bwMode="auto">
          <a:xfrm>
            <a:off x="3908425" y="2060575"/>
            <a:ext cx="2479675" cy="23018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64" name="Rectangle 32"/>
          <p:cNvSpPr>
            <a:spLocks noChangeArrowheads="1"/>
          </p:cNvSpPr>
          <p:nvPr/>
        </p:nvSpPr>
        <p:spPr bwMode="auto">
          <a:xfrm>
            <a:off x="1476375" y="2420938"/>
            <a:ext cx="4175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pl-PL" sz="1600" b="1"/>
              <a:t>Pomocnicza </a:t>
            </a:r>
            <a:r>
              <a:rPr lang="en-GB" sz="1600" b="1"/>
              <a:t>kolejka procesów</a:t>
            </a:r>
            <a:r>
              <a:rPr lang="pl-PL" sz="1600" b="1"/>
              <a:t> g</a:t>
            </a:r>
            <a:r>
              <a:rPr lang="en-GB" sz="1600" b="1"/>
              <a:t>otowych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EF7E04-B7DA-4FCB-B5FE-BF4D11BB0BF6}" type="slidenum">
              <a:rPr lang="en-GB" smtClean="0"/>
              <a:pPr eaLnBrk="1" hangingPunct="1"/>
              <a:t>43</a:t>
            </a:fld>
            <a:endParaRPr lang="en-GB" smtClean="0"/>
          </a:p>
        </p:txBody>
      </p:sp>
      <p:sp>
        <p:nvSpPr>
          <p:cNvPr id="45059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Zarządzanie pamięcią operacyjną</a:t>
            </a:r>
            <a:endParaRPr lang="en-GB" smtClean="0"/>
          </a:p>
        </p:txBody>
      </p:sp>
      <p:sp>
        <p:nvSpPr>
          <p:cNvPr id="45060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4952547-B0B9-402F-B660-8D329D5C46C7}" type="slidenum">
              <a:rPr lang="en-GB" smtClean="0"/>
              <a:pPr eaLnBrk="1" hangingPunct="1"/>
              <a:t>44</a:t>
            </a:fld>
            <a:endParaRPr lang="en-GB" smtClean="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600" b="1" smtClean="0"/>
              <a:t>Podstawowe zagadnienia związane z zarządzaniem pamięcią operacyjną</a:t>
            </a:r>
            <a:endParaRPr lang="en-GB" sz="3600" b="1" smtClean="0"/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pl-PL" smtClean="0"/>
              <a:t>Przydział pamięci i jej odzyskiwanie</a:t>
            </a:r>
          </a:p>
          <a:p>
            <a:pPr eaLnBrk="1" hangingPunct="1"/>
            <a:r>
              <a:rPr lang="pl-PL" smtClean="0"/>
              <a:t>Ochrona</a:t>
            </a:r>
          </a:p>
          <a:p>
            <a:pPr eaLnBrk="1" hangingPunct="1"/>
            <a:r>
              <a:rPr lang="pl-PL" smtClean="0"/>
              <a:t>Udostępnienie w celu współdzielenia</a:t>
            </a:r>
          </a:p>
          <a:p>
            <a:pPr eaLnBrk="1" hangingPunct="1"/>
            <a:r>
              <a:rPr lang="pl-PL" smtClean="0"/>
              <a:t>Transformacja adresów</a:t>
            </a:r>
          </a:p>
          <a:p>
            <a:pPr eaLnBrk="1" hangingPunct="1"/>
            <a:r>
              <a:rPr lang="pl-PL" smtClean="0"/>
              <a:t>Transfer danych pomiędzy poszczególnymi poziomami w hierarchii pamięci.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E54BBAB-4980-43C7-83CF-16C36A5E5422}" type="slidenum">
              <a:rPr lang="en-GB" smtClean="0"/>
              <a:pPr eaLnBrk="1" hangingPunct="1"/>
              <a:t>45</a:t>
            </a:fld>
            <a:endParaRPr lang="en-GB" smtClean="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Pamięć jako zasób systemu komputerowego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smtClean="0"/>
              <a:t>Pamięć jest zasobem służący do przechowywania</a:t>
            </a:r>
            <a:r>
              <a:rPr lang="pl-PL" sz="2400" smtClean="0"/>
              <a:t> </a:t>
            </a:r>
            <a:r>
              <a:rPr lang="en-GB" sz="2400" smtClean="0"/>
              <a:t>danych i programów.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Z punktu widzenia systemu pamięć jest zasobem o</a:t>
            </a:r>
            <a:r>
              <a:rPr lang="pl-PL" sz="2400" smtClean="0"/>
              <a:t> </a:t>
            </a:r>
            <a:r>
              <a:rPr lang="en-GB" sz="2400" smtClean="0"/>
              <a:t>strukturze hierarchicznej (począwszy od rejestrów</a:t>
            </a:r>
            <a:r>
              <a:rPr lang="pl-PL" sz="2400" smtClean="0"/>
              <a:t> </a:t>
            </a:r>
            <a:r>
              <a:rPr lang="en-GB" sz="2400" smtClean="0"/>
              <a:t>procesora, przez pamięć podręczną, pamięć główną,</a:t>
            </a:r>
            <a:r>
              <a:rPr lang="pl-PL" sz="2400" smtClean="0"/>
              <a:t> </a:t>
            </a:r>
            <a:r>
              <a:rPr lang="en-GB" sz="2400" smtClean="0"/>
              <a:t>skończywszy na pamięci masowej), w której na wyższym</a:t>
            </a:r>
            <a:r>
              <a:rPr lang="pl-PL" sz="2400" smtClean="0"/>
              <a:t> </a:t>
            </a:r>
            <a:r>
              <a:rPr lang="en-GB" sz="2400" smtClean="0"/>
              <a:t>poziomie przechowywane są dane, stanowiące fragment</a:t>
            </a:r>
            <a:r>
              <a:rPr lang="pl-PL" sz="2400" smtClean="0"/>
              <a:t> </a:t>
            </a:r>
            <a:r>
              <a:rPr lang="en-GB" sz="2400" smtClean="0"/>
              <a:t>zawartości poziomu niższego.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Z punktu widzenia procesu (również procesora) pamięć</a:t>
            </a:r>
            <a:r>
              <a:rPr lang="pl-PL" sz="2400" smtClean="0"/>
              <a:t> </a:t>
            </a:r>
            <a:r>
              <a:rPr lang="en-GB" sz="2400" smtClean="0"/>
              <a:t>jest zbiorem bajtów identyfikowanych przez adresy, czyli</a:t>
            </a:r>
            <a:r>
              <a:rPr lang="pl-PL" sz="2400" smtClean="0"/>
              <a:t> </a:t>
            </a:r>
            <a:r>
              <a:rPr lang="en-GB" sz="2400" smtClean="0"/>
              <a:t>tablicą bajtów, w której adresy są indeksami.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E069505-408C-42DD-9114-2B6E31B00830}" type="slidenum">
              <a:rPr lang="en-GB" smtClean="0"/>
              <a:pPr eaLnBrk="1" hangingPunct="1"/>
              <a:t>46</a:t>
            </a:fld>
            <a:endParaRPr lang="en-GB" smtClean="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Hierarchia pamięci</a:t>
            </a:r>
            <a:endParaRPr lang="en-GB" b="1" smtClean="0"/>
          </a:p>
        </p:txBody>
      </p:sp>
      <p:sp>
        <p:nvSpPr>
          <p:cNvPr id="48132" name="AutoShape 4"/>
          <p:cNvSpPr>
            <a:spLocks noChangeArrowheads="1"/>
          </p:cNvSpPr>
          <p:nvPr/>
        </p:nvSpPr>
        <p:spPr bwMode="auto">
          <a:xfrm>
            <a:off x="611188" y="1773238"/>
            <a:ext cx="5940425" cy="460851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8133" name="Line 8"/>
          <p:cNvSpPr>
            <a:spLocks noChangeShapeType="1"/>
          </p:cNvSpPr>
          <p:nvPr/>
        </p:nvSpPr>
        <p:spPr bwMode="auto">
          <a:xfrm>
            <a:off x="2771775" y="3068638"/>
            <a:ext cx="16557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8134" name="Line 9"/>
          <p:cNvSpPr>
            <a:spLocks noChangeShapeType="1"/>
          </p:cNvSpPr>
          <p:nvPr/>
        </p:nvSpPr>
        <p:spPr bwMode="auto">
          <a:xfrm>
            <a:off x="1547813" y="4941888"/>
            <a:ext cx="4032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8135" name="Line 10"/>
          <p:cNvSpPr>
            <a:spLocks noChangeShapeType="1"/>
          </p:cNvSpPr>
          <p:nvPr/>
        </p:nvSpPr>
        <p:spPr bwMode="auto">
          <a:xfrm>
            <a:off x="2124075" y="4005263"/>
            <a:ext cx="288131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8136" name="Line 11"/>
          <p:cNvSpPr>
            <a:spLocks noChangeShapeType="1"/>
          </p:cNvSpPr>
          <p:nvPr/>
        </p:nvSpPr>
        <p:spPr bwMode="auto">
          <a:xfrm>
            <a:off x="1116013" y="5661025"/>
            <a:ext cx="49688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8137" name="Text Box 12"/>
          <p:cNvSpPr txBox="1">
            <a:spLocks noChangeArrowheads="1"/>
          </p:cNvSpPr>
          <p:nvPr/>
        </p:nvSpPr>
        <p:spPr bwMode="auto">
          <a:xfrm>
            <a:off x="3059113" y="2630488"/>
            <a:ext cx="1008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/>
              <a:t>rejestry</a:t>
            </a:r>
            <a:endParaRPr lang="en-GB"/>
          </a:p>
        </p:txBody>
      </p:sp>
      <p:sp>
        <p:nvSpPr>
          <p:cNvPr id="48138" name="Text Box 13"/>
          <p:cNvSpPr txBox="1">
            <a:spLocks noChangeArrowheads="1"/>
          </p:cNvSpPr>
          <p:nvPr/>
        </p:nvSpPr>
        <p:spPr bwMode="auto">
          <a:xfrm>
            <a:off x="2843213" y="3284538"/>
            <a:ext cx="165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/>
              <a:t>Pamięć podręczna</a:t>
            </a:r>
            <a:endParaRPr lang="en-GB"/>
          </a:p>
        </p:txBody>
      </p:sp>
      <p:sp>
        <p:nvSpPr>
          <p:cNvPr id="48139" name="Text Box 14"/>
          <p:cNvSpPr txBox="1">
            <a:spLocks noChangeArrowheads="1"/>
          </p:cNvSpPr>
          <p:nvPr/>
        </p:nvSpPr>
        <p:spPr bwMode="auto">
          <a:xfrm>
            <a:off x="2484438" y="4365625"/>
            <a:ext cx="2087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/>
              <a:t>pamięć główna</a:t>
            </a:r>
            <a:endParaRPr lang="en-GB"/>
          </a:p>
        </p:txBody>
      </p:sp>
      <p:sp>
        <p:nvSpPr>
          <p:cNvPr id="48140" name="Text Box 15"/>
          <p:cNvSpPr txBox="1">
            <a:spLocks noChangeArrowheads="1"/>
          </p:cNvSpPr>
          <p:nvPr/>
        </p:nvSpPr>
        <p:spPr bwMode="auto">
          <a:xfrm>
            <a:off x="2339975" y="5157788"/>
            <a:ext cx="2087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/>
              <a:t>dysk magnetyczny</a:t>
            </a:r>
            <a:endParaRPr lang="en-GB"/>
          </a:p>
        </p:txBody>
      </p:sp>
      <p:sp>
        <p:nvSpPr>
          <p:cNvPr id="48141" name="Line 17"/>
          <p:cNvSpPr>
            <a:spLocks noChangeShapeType="1"/>
          </p:cNvSpPr>
          <p:nvPr/>
        </p:nvSpPr>
        <p:spPr bwMode="auto">
          <a:xfrm>
            <a:off x="3419475" y="5661025"/>
            <a:ext cx="0" cy="7207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48142" name="Text Box 18"/>
          <p:cNvSpPr txBox="1">
            <a:spLocks noChangeArrowheads="1"/>
          </p:cNvSpPr>
          <p:nvPr/>
        </p:nvSpPr>
        <p:spPr bwMode="auto">
          <a:xfrm>
            <a:off x="1258888" y="5876925"/>
            <a:ext cx="2087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/>
              <a:t>taśma</a:t>
            </a:r>
            <a:endParaRPr lang="en-GB"/>
          </a:p>
        </p:txBody>
      </p:sp>
      <p:sp>
        <p:nvSpPr>
          <p:cNvPr id="48143" name="Text Box 19"/>
          <p:cNvSpPr txBox="1">
            <a:spLocks noChangeArrowheads="1"/>
          </p:cNvSpPr>
          <p:nvPr/>
        </p:nvSpPr>
        <p:spPr bwMode="auto">
          <a:xfrm>
            <a:off x="3635375" y="5876925"/>
            <a:ext cx="20875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pl-PL"/>
              <a:t>dysk optyczny</a:t>
            </a:r>
            <a:endParaRPr lang="en-GB"/>
          </a:p>
        </p:txBody>
      </p:sp>
      <p:sp>
        <p:nvSpPr>
          <p:cNvPr id="48144" name="AutoShape 21"/>
          <p:cNvSpPr>
            <a:spLocks/>
          </p:cNvSpPr>
          <p:nvPr/>
        </p:nvSpPr>
        <p:spPr bwMode="auto">
          <a:xfrm>
            <a:off x="5940425" y="1700213"/>
            <a:ext cx="576263" cy="3168650"/>
          </a:xfrm>
          <a:prstGeom prst="rightBrace">
            <a:avLst>
              <a:gd name="adj1" fmla="val 458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8145" name="AutoShape 22"/>
          <p:cNvSpPr>
            <a:spLocks/>
          </p:cNvSpPr>
          <p:nvPr/>
        </p:nvSpPr>
        <p:spPr bwMode="auto">
          <a:xfrm>
            <a:off x="6804025" y="4868863"/>
            <a:ext cx="504825" cy="1512887"/>
          </a:xfrm>
          <a:prstGeom prst="rightBrace">
            <a:avLst>
              <a:gd name="adj1" fmla="val 24974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48146" name="Text Box 23"/>
          <p:cNvSpPr txBox="1">
            <a:spLocks noChangeArrowheads="1"/>
          </p:cNvSpPr>
          <p:nvPr/>
        </p:nvSpPr>
        <p:spPr bwMode="auto">
          <a:xfrm>
            <a:off x="6732588" y="2924175"/>
            <a:ext cx="1008062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pamięć </a:t>
            </a:r>
            <a:endParaRPr lang="pl-PL"/>
          </a:p>
          <a:p>
            <a:pPr eaLnBrk="1" hangingPunct="1">
              <a:spcBef>
                <a:spcPct val="50000"/>
              </a:spcBef>
            </a:pPr>
            <a:r>
              <a:rPr lang="en-GB"/>
              <a:t>I rzędu</a:t>
            </a:r>
          </a:p>
        </p:txBody>
      </p:sp>
      <p:sp>
        <p:nvSpPr>
          <p:cNvPr id="48147" name="Text Box 24"/>
          <p:cNvSpPr txBox="1">
            <a:spLocks noChangeArrowheads="1"/>
          </p:cNvSpPr>
          <p:nvPr/>
        </p:nvSpPr>
        <p:spPr bwMode="auto">
          <a:xfrm>
            <a:off x="7343775" y="5157788"/>
            <a:ext cx="1260475" cy="77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pamięć </a:t>
            </a:r>
            <a:endParaRPr lang="pl-PL"/>
          </a:p>
          <a:p>
            <a:pPr eaLnBrk="1" hangingPunct="1">
              <a:spcBef>
                <a:spcPct val="50000"/>
              </a:spcBef>
            </a:pPr>
            <a:r>
              <a:rPr lang="en-GB"/>
              <a:t>II rzędu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9EC1770-4EEB-48FE-8699-8A95E3B9981C}" type="slidenum">
              <a:rPr lang="en-GB" smtClean="0"/>
              <a:pPr eaLnBrk="1" hangingPunct="1"/>
              <a:t>47</a:t>
            </a:fld>
            <a:endParaRPr lang="en-GB" smtClean="0"/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Przestrzeń adresowa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Przestrzeń adresowa jest zbiór wszystkich</a:t>
            </a:r>
            <a:r>
              <a:rPr lang="pl-PL" smtClean="0"/>
              <a:t> </a:t>
            </a:r>
            <a:r>
              <a:rPr lang="en-GB" smtClean="0"/>
              <a:t>dopuszczalnych adresów w pamięci.</a:t>
            </a:r>
          </a:p>
          <a:p>
            <a:pPr eaLnBrk="1" hangingPunct="1">
              <a:lnSpc>
                <a:spcPct val="90000"/>
              </a:lnSpc>
            </a:pPr>
            <a:r>
              <a:rPr lang="en-GB" smtClean="0"/>
              <a:t>W zależności od charakteru adresu odróżnia się:</a:t>
            </a:r>
            <a:endParaRPr lang="pl-PL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przestrzeń fizyczną — zbiór adresów</a:t>
            </a:r>
            <a:r>
              <a:rPr lang="pl-PL" smtClean="0"/>
              <a:t> </a:t>
            </a:r>
            <a:r>
              <a:rPr lang="en-GB" smtClean="0"/>
              <a:t>przekazywanych do układów pamięci głównej</a:t>
            </a:r>
            <a:r>
              <a:rPr lang="pl-PL" smtClean="0"/>
              <a:t> </a:t>
            </a:r>
            <a:r>
              <a:rPr lang="en-GB" smtClean="0"/>
              <a:t>(fizycznej).</a:t>
            </a:r>
            <a:endParaRPr lang="pl-PL" smtClean="0"/>
          </a:p>
          <a:p>
            <a:pPr lvl="1" eaLnBrk="1" hangingPunct="1">
              <a:lnSpc>
                <a:spcPct val="90000"/>
              </a:lnSpc>
            </a:pPr>
            <a:r>
              <a:rPr lang="en-GB" smtClean="0"/>
              <a:t>przestrzeń logiczną — zbiór adresów generowanych</a:t>
            </a:r>
            <a:r>
              <a:rPr lang="pl-PL" smtClean="0"/>
              <a:t> </a:t>
            </a:r>
            <a:r>
              <a:rPr lang="en-GB" smtClean="0"/>
              <a:t>przez procesor w kontekście aktualnie</a:t>
            </a:r>
            <a:r>
              <a:rPr lang="pl-PL" smtClean="0"/>
              <a:t> </a:t>
            </a:r>
            <a:r>
              <a:rPr lang="en-GB" smtClean="0"/>
              <a:t>wykonywanego procesu.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24D6EE-95F1-4F9F-9B29-5B0FCABC81C1}" type="slidenum">
              <a:rPr lang="en-GB" smtClean="0"/>
              <a:pPr eaLnBrk="1" hangingPunct="1"/>
              <a:t>48</a:t>
            </a:fld>
            <a:endParaRPr lang="en-GB" smtClean="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Przykład odwzorowania adresu logicznego na fizyczny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468313" y="3860800"/>
            <a:ext cx="1800225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4211638" y="2492375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1024</a:t>
            </a:r>
            <a:endParaRPr lang="en-GB"/>
          </a:p>
        </p:txBody>
      </p:sp>
      <p:sp>
        <p:nvSpPr>
          <p:cNvPr id="50182" name="Oval 6"/>
          <p:cNvSpPr>
            <a:spLocks noChangeArrowheads="1"/>
          </p:cNvSpPr>
          <p:nvPr/>
        </p:nvSpPr>
        <p:spPr bwMode="auto">
          <a:xfrm>
            <a:off x="4572000" y="4005263"/>
            <a:ext cx="576263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+</a:t>
            </a:r>
            <a:endParaRPr lang="en-GB"/>
          </a:p>
        </p:txBody>
      </p:sp>
      <p:sp>
        <p:nvSpPr>
          <p:cNvPr id="50183" name="Rectangle 7"/>
          <p:cNvSpPr>
            <a:spLocks noChangeArrowheads="1"/>
          </p:cNvSpPr>
          <p:nvPr/>
        </p:nvSpPr>
        <p:spPr bwMode="auto">
          <a:xfrm>
            <a:off x="7669213" y="2925763"/>
            <a:ext cx="863600" cy="2663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0184" name="Text Box 8"/>
          <p:cNvSpPr txBox="1">
            <a:spLocks noChangeArrowheads="1"/>
          </p:cNvSpPr>
          <p:nvPr/>
        </p:nvSpPr>
        <p:spPr bwMode="auto">
          <a:xfrm>
            <a:off x="1187450" y="3500438"/>
            <a:ext cx="12969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/>
              <a:t>procesor</a:t>
            </a:r>
          </a:p>
        </p:txBody>
      </p:sp>
      <p:cxnSp>
        <p:nvCxnSpPr>
          <p:cNvPr id="50185" name="AutoShape 10"/>
          <p:cNvCxnSpPr>
            <a:cxnSpLocks noChangeShapeType="1"/>
            <a:stCxn id="50180" idx="3"/>
            <a:endCxn id="50182" idx="2"/>
          </p:cNvCxnSpPr>
          <p:nvPr/>
        </p:nvCxnSpPr>
        <p:spPr bwMode="auto">
          <a:xfrm>
            <a:off x="2268538" y="4257675"/>
            <a:ext cx="2303462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186" name="AutoShape 11"/>
          <p:cNvCxnSpPr>
            <a:cxnSpLocks noChangeShapeType="1"/>
            <a:stCxn id="50181" idx="2"/>
            <a:endCxn id="50182" idx="0"/>
          </p:cNvCxnSpPr>
          <p:nvPr/>
        </p:nvCxnSpPr>
        <p:spPr bwMode="auto">
          <a:xfrm>
            <a:off x="4859338" y="3068638"/>
            <a:ext cx="1587" cy="9366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187" name="AutoShape 12"/>
          <p:cNvSpPr>
            <a:spLocks noChangeArrowheads="1"/>
          </p:cNvSpPr>
          <p:nvPr/>
        </p:nvSpPr>
        <p:spPr bwMode="auto">
          <a:xfrm>
            <a:off x="3779838" y="1773238"/>
            <a:ext cx="2160587" cy="3455987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cxnSp>
        <p:nvCxnSpPr>
          <p:cNvPr id="50188" name="AutoShape 15"/>
          <p:cNvCxnSpPr>
            <a:cxnSpLocks noChangeShapeType="1"/>
            <a:stCxn id="50182" idx="6"/>
            <a:endCxn id="50183" idx="1"/>
          </p:cNvCxnSpPr>
          <p:nvPr/>
        </p:nvCxnSpPr>
        <p:spPr bwMode="auto">
          <a:xfrm>
            <a:off x="5148263" y="4257675"/>
            <a:ext cx="252095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0189" name="Text Box 16"/>
          <p:cNvSpPr txBox="1">
            <a:spLocks noChangeArrowheads="1"/>
          </p:cNvSpPr>
          <p:nvPr/>
        </p:nvSpPr>
        <p:spPr bwMode="auto">
          <a:xfrm>
            <a:off x="2268538" y="3665538"/>
            <a:ext cx="15113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b="1"/>
              <a:t>adres</a:t>
            </a:r>
          </a:p>
          <a:p>
            <a:pPr algn="ctr" eaLnBrk="1" hangingPunct="1"/>
            <a:r>
              <a:rPr lang="en-GB" b="1"/>
              <a:t>logiczny</a:t>
            </a:r>
          </a:p>
          <a:p>
            <a:pPr algn="ctr" eaLnBrk="1" hangingPunct="1"/>
            <a:r>
              <a:rPr lang="en-GB" b="1"/>
              <a:t>25</a:t>
            </a:r>
          </a:p>
        </p:txBody>
      </p:sp>
      <p:sp>
        <p:nvSpPr>
          <p:cNvPr id="50190" name="Text Box 17"/>
          <p:cNvSpPr txBox="1">
            <a:spLocks noChangeArrowheads="1"/>
          </p:cNvSpPr>
          <p:nvPr/>
        </p:nvSpPr>
        <p:spPr bwMode="auto">
          <a:xfrm>
            <a:off x="3779838" y="1773238"/>
            <a:ext cx="2016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b="1"/>
              <a:t>rejestr</a:t>
            </a:r>
          </a:p>
          <a:p>
            <a:pPr algn="ctr" eaLnBrk="1" hangingPunct="1"/>
            <a:r>
              <a:rPr lang="en-GB" b="1"/>
              <a:t>przemieszczenia</a:t>
            </a:r>
          </a:p>
        </p:txBody>
      </p:sp>
      <p:sp>
        <p:nvSpPr>
          <p:cNvPr id="50191" name="Text Box 18"/>
          <p:cNvSpPr txBox="1">
            <a:spLocks noChangeArrowheads="1"/>
          </p:cNvSpPr>
          <p:nvPr/>
        </p:nvSpPr>
        <p:spPr bwMode="auto">
          <a:xfrm>
            <a:off x="3851275" y="5445125"/>
            <a:ext cx="20891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b="1"/>
              <a:t>jednostka zarządzania</a:t>
            </a:r>
          </a:p>
          <a:p>
            <a:pPr algn="ctr" eaLnBrk="1" hangingPunct="1"/>
            <a:r>
              <a:rPr lang="en-GB" b="1"/>
              <a:t>pamięcią (MMU)</a:t>
            </a:r>
          </a:p>
        </p:txBody>
      </p:sp>
      <p:sp>
        <p:nvSpPr>
          <p:cNvPr id="50192" name="Text Box 19"/>
          <p:cNvSpPr txBox="1">
            <a:spLocks noChangeArrowheads="1"/>
          </p:cNvSpPr>
          <p:nvPr/>
        </p:nvSpPr>
        <p:spPr bwMode="auto">
          <a:xfrm>
            <a:off x="6011863" y="3665538"/>
            <a:ext cx="151130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b="1"/>
              <a:t>adres</a:t>
            </a:r>
          </a:p>
          <a:p>
            <a:pPr algn="ctr" eaLnBrk="1" hangingPunct="1"/>
            <a:r>
              <a:rPr lang="pl-PL" b="1"/>
              <a:t>fizyczny</a:t>
            </a:r>
            <a:endParaRPr lang="en-GB" b="1"/>
          </a:p>
          <a:p>
            <a:pPr algn="ctr" eaLnBrk="1" hangingPunct="1"/>
            <a:r>
              <a:rPr lang="pl-PL" b="1"/>
              <a:t>1049</a:t>
            </a:r>
            <a:endParaRPr lang="en-GB" b="1"/>
          </a:p>
        </p:txBody>
      </p:sp>
      <p:sp>
        <p:nvSpPr>
          <p:cNvPr id="50193" name="Text Box 20"/>
          <p:cNvSpPr txBox="1">
            <a:spLocks noChangeArrowheads="1"/>
          </p:cNvSpPr>
          <p:nvPr/>
        </p:nvSpPr>
        <p:spPr bwMode="auto">
          <a:xfrm>
            <a:off x="7596188" y="2486025"/>
            <a:ext cx="936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pamięć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1533B66-7D83-4A50-8032-256AFD7F2848}" type="slidenum">
              <a:rPr lang="en-GB" smtClean="0"/>
              <a:pPr eaLnBrk="1" hangingPunct="1"/>
              <a:t>49</a:t>
            </a:fld>
            <a:endParaRPr lang="en-GB" smtClean="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Przykład weryfikacji poprawności adresu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1763713" y="5516563"/>
            <a:ext cx="18002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4211638" y="2492375"/>
            <a:ext cx="1295400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1024</a:t>
            </a:r>
            <a:endParaRPr lang="en-GB"/>
          </a:p>
        </p:txBody>
      </p:sp>
      <p:sp>
        <p:nvSpPr>
          <p:cNvPr id="51206" name="Oval 6"/>
          <p:cNvSpPr>
            <a:spLocks noChangeArrowheads="1"/>
          </p:cNvSpPr>
          <p:nvPr/>
        </p:nvSpPr>
        <p:spPr bwMode="auto">
          <a:xfrm>
            <a:off x="4572000" y="4005263"/>
            <a:ext cx="576263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+</a:t>
            </a:r>
            <a:endParaRPr lang="en-GB"/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auto">
          <a:xfrm>
            <a:off x="7669213" y="2925763"/>
            <a:ext cx="863600" cy="26638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1208" name="Text Box 8"/>
          <p:cNvSpPr txBox="1">
            <a:spLocks noChangeArrowheads="1"/>
          </p:cNvSpPr>
          <p:nvPr/>
        </p:nvSpPr>
        <p:spPr bwMode="auto">
          <a:xfrm>
            <a:off x="1908175" y="6308725"/>
            <a:ext cx="1296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/>
              <a:t>procesor</a:t>
            </a:r>
          </a:p>
        </p:txBody>
      </p:sp>
      <p:cxnSp>
        <p:nvCxnSpPr>
          <p:cNvPr id="51209" name="AutoShape 10"/>
          <p:cNvCxnSpPr>
            <a:cxnSpLocks noChangeShapeType="1"/>
            <a:stCxn id="51205" idx="2"/>
            <a:endCxn id="51206" idx="0"/>
          </p:cNvCxnSpPr>
          <p:nvPr/>
        </p:nvCxnSpPr>
        <p:spPr bwMode="auto">
          <a:xfrm>
            <a:off x="4859338" y="3068638"/>
            <a:ext cx="1587" cy="9366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10" name="AutoShape 11"/>
          <p:cNvSpPr>
            <a:spLocks noChangeArrowheads="1"/>
          </p:cNvSpPr>
          <p:nvPr/>
        </p:nvSpPr>
        <p:spPr bwMode="auto">
          <a:xfrm>
            <a:off x="1763713" y="1628775"/>
            <a:ext cx="4248150" cy="3671888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cxnSp>
        <p:nvCxnSpPr>
          <p:cNvPr id="51211" name="AutoShape 12"/>
          <p:cNvCxnSpPr>
            <a:cxnSpLocks noChangeShapeType="1"/>
            <a:stCxn id="51206" idx="6"/>
            <a:endCxn id="51207" idx="1"/>
          </p:cNvCxnSpPr>
          <p:nvPr/>
        </p:nvCxnSpPr>
        <p:spPr bwMode="auto">
          <a:xfrm>
            <a:off x="5148263" y="4257675"/>
            <a:ext cx="2520950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12" name="Text Box 13"/>
          <p:cNvSpPr txBox="1">
            <a:spLocks noChangeArrowheads="1"/>
          </p:cNvSpPr>
          <p:nvPr/>
        </p:nvSpPr>
        <p:spPr bwMode="auto">
          <a:xfrm>
            <a:off x="2484438" y="4581525"/>
            <a:ext cx="15113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b="1"/>
              <a:t>adres</a:t>
            </a:r>
          </a:p>
          <a:p>
            <a:pPr algn="ctr" eaLnBrk="1" hangingPunct="1"/>
            <a:r>
              <a:rPr lang="en-GB" b="1"/>
              <a:t>logiczny</a:t>
            </a:r>
          </a:p>
        </p:txBody>
      </p:sp>
      <p:sp>
        <p:nvSpPr>
          <p:cNvPr id="51213" name="Text Box 14"/>
          <p:cNvSpPr txBox="1">
            <a:spLocks noChangeArrowheads="1"/>
          </p:cNvSpPr>
          <p:nvPr/>
        </p:nvSpPr>
        <p:spPr bwMode="auto">
          <a:xfrm>
            <a:off x="3779838" y="1773238"/>
            <a:ext cx="2016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b="1"/>
              <a:t>rejestr</a:t>
            </a:r>
          </a:p>
          <a:p>
            <a:pPr algn="ctr" eaLnBrk="1" hangingPunct="1"/>
            <a:r>
              <a:rPr lang="en-GB" b="1"/>
              <a:t>przemieszczenia</a:t>
            </a:r>
          </a:p>
        </p:txBody>
      </p:sp>
      <p:sp>
        <p:nvSpPr>
          <p:cNvPr id="51214" name="Text Box 15"/>
          <p:cNvSpPr txBox="1">
            <a:spLocks noChangeArrowheads="1"/>
          </p:cNvSpPr>
          <p:nvPr/>
        </p:nvSpPr>
        <p:spPr bwMode="auto">
          <a:xfrm>
            <a:off x="4643438" y="5300663"/>
            <a:ext cx="20891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b="1"/>
              <a:t>jednostka zarządzania</a:t>
            </a:r>
          </a:p>
          <a:p>
            <a:pPr algn="ctr" eaLnBrk="1" hangingPunct="1"/>
            <a:r>
              <a:rPr lang="en-GB" b="1"/>
              <a:t>pamięcią (MMU)</a:t>
            </a:r>
          </a:p>
        </p:txBody>
      </p:sp>
      <p:sp>
        <p:nvSpPr>
          <p:cNvPr id="51215" name="Text Box 16"/>
          <p:cNvSpPr txBox="1">
            <a:spLocks noChangeArrowheads="1"/>
          </p:cNvSpPr>
          <p:nvPr/>
        </p:nvSpPr>
        <p:spPr bwMode="auto">
          <a:xfrm>
            <a:off x="6011863" y="3665538"/>
            <a:ext cx="15113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b="1"/>
              <a:t>adres</a:t>
            </a:r>
          </a:p>
          <a:p>
            <a:pPr algn="ctr" eaLnBrk="1" hangingPunct="1"/>
            <a:r>
              <a:rPr lang="pl-PL" b="1"/>
              <a:t>fizyczny</a:t>
            </a:r>
            <a:endParaRPr lang="en-GB" b="1"/>
          </a:p>
        </p:txBody>
      </p:sp>
      <p:sp>
        <p:nvSpPr>
          <p:cNvPr id="51216" name="Text Box 17"/>
          <p:cNvSpPr txBox="1">
            <a:spLocks noChangeArrowheads="1"/>
          </p:cNvSpPr>
          <p:nvPr/>
        </p:nvSpPr>
        <p:spPr bwMode="auto">
          <a:xfrm>
            <a:off x="7596188" y="2486025"/>
            <a:ext cx="9366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pamięć</a:t>
            </a:r>
            <a:endParaRPr lang="en-GB"/>
          </a:p>
        </p:txBody>
      </p:sp>
      <p:sp>
        <p:nvSpPr>
          <p:cNvPr id="51217" name="AutoShape 18"/>
          <p:cNvSpPr>
            <a:spLocks noChangeArrowheads="1"/>
          </p:cNvSpPr>
          <p:nvPr/>
        </p:nvSpPr>
        <p:spPr bwMode="auto">
          <a:xfrm>
            <a:off x="2266950" y="3860800"/>
            <a:ext cx="792163" cy="792163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V</a:t>
            </a:r>
            <a:endParaRPr lang="en-GB"/>
          </a:p>
        </p:txBody>
      </p:sp>
      <p:sp>
        <p:nvSpPr>
          <p:cNvPr id="51218" name="Rectangle 19"/>
          <p:cNvSpPr>
            <a:spLocks noChangeArrowheads="1"/>
          </p:cNvSpPr>
          <p:nvPr/>
        </p:nvSpPr>
        <p:spPr bwMode="auto">
          <a:xfrm>
            <a:off x="1981200" y="2492375"/>
            <a:ext cx="1366838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256</a:t>
            </a:r>
            <a:endParaRPr lang="en-GB"/>
          </a:p>
        </p:txBody>
      </p:sp>
      <p:sp>
        <p:nvSpPr>
          <p:cNvPr id="51219" name="Text Box 20"/>
          <p:cNvSpPr txBox="1">
            <a:spLocks noChangeArrowheads="1"/>
          </p:cNvSpPr>
          <p:nvPr/>
        </p:nvSpPr>
        <p:spPr bwMode="auto">
          <a:xfrm>
            <a:off x="1763713" y="1773238"/>
            <a:ext cx="20161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GB" b="1"/>
              <a:t>rejestr</a:t>
            </a:r>
          </a:p>
          <a:p>
            <a:pPr algn="ctr" eaLnBrk="1" hangingPunct="1"/>
            <a:r>
              <a:rPr lang="en-GB" b="1"/>
              <a:t>graniczny</a:t>
            </a:r>
          </a:p>
        </p:txBody>
      </p:sp>
      <p:cxnSp>
        <p:nvCxnSpPr>
          <p:cNvPr id="51220" name="AutoShape 22"/>
          <p:cNvCxnSpPr>
            <a:cxnSpLocks noChangeShapeType="1"/>
            <a:stCxn id="51218" idx="2"/>
            <a:endCxn id="51217" idx="0"/>
          </p:cNvCxnSpPr>
          <p:nvPr/>
        </p:nvCxnSpPr>
        <p:spPr bwMode="auto">
          <a:xfrm flipH="1">
            <a:off x="2663825" y="3068638"/>
            <a:ext cx="1588" cy="7921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21" name="AutoShape 23"/>
          <p:cNvCxnSpPr>
            <a:cxnSpLocks noChangeShapeType="1"/>
            <a:stCxn id="51204" idx="0"/>
            <a:endCxn id="51217" idx="2"/>
          </p:cNvCxnSpPr>
          <p:nvPr/>
        </p:nvCxnSpPr>
        <p:spPr bwMode="auto">
          <a:xfrm flipV="1">
            <a:off x="2663825" y="4652963"/>
            <a:ext cx="0" cy="8636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22" name="AutoShape 24"/>
          <p:cNvCxnSpPr>
            <a:cxnSpLocks noChangeShapeType="1"/>
            <a:stCxn id="51217" idx="3"/>
            <a:endCxn id="51206" idx="2"/>
          </p:cNvCxnSpPr>
          <p:nvPr/>
        </p:nvCxnSpPr>
        <p:spPr bwMode="auto">
          <a:xfrm>
            <a:off x="3059113" y="4257675"/>
            <a:ext cx="1512887" cy="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223" name="Line 25"/>
          <p:cNvSpPr>
            <a:spLocks noChangeShapeType="1"/>
          </p:cNvSpPr>
          <p:nvPr/>
        </p:nvSpPr>
        <p:spPr bwMode="auto">
          <a:xfrm flipH="1">
            <a:off x="1044575" y="4292600"/>
            <a:ext cx="1223963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51224" name="Text Box 26"/>
          <p:cNvSpPr txBox="1">
            <a:spLocks noChangeArrowheads="1"/>
          </p:cNvSpPr>
          <p:nvPr/>
        </p:nvSpPr>
        <p:spPr bwMode="auto">
          <a:xfrm>
            <a:off x="2987675" y="37163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T</a:t>
            </a:r>
            <a:endParaRPr lang="en-GB"/>
          </a:p>
        </p:txBody>
      </p:sp>
      <p:sp>
        <p:nvSpPr>
          <p:cNvPr id="51225" name="Text Box 27"/>
          <p:cNvSpPr txBox="1">
            <a:spLocks noChangeArrowheads="1"/>
          </p:cNvSpPr>
          <p:nvPr/>
        </p:nvSpPr>
        <p:spPr bwMode="auto">
          <a:xfrm>
            <a:off x="1763713" y="378301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N</a:t>
            </a:r>
            <a:endParaRPr lang="en-GB"/>
          </a:p>
        </p:txBody>
      </p:sp>
      <p:sp>
        <p:nvSpPr>
          <p:cNvPr id="51226" name="Text Box 28"/>
          <p:cNvSpPr txBox="1">
            <a:spLocks noChangeArrowheads="1"/>
          </p:cNvSpPr>
          <p:nvPr/>
        </p:nvSpPr>
        <p:spPr bwMode="auto">
          <a:xfrm>
            <a:off x="179388" y="3933825"/>
            <a:ext cx="1655762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b="1"/>
              <a:t>Błąd</a:t>
            </a:r>
          </a:p>
          <a:p>
            <a:pPr eaLnBrk="1" hangingPunct="1">
              <a:spcBef>
                <a:spcPct val="50000"/>
              </a:spcBef>
            </a:pPr>
            <a:r>
              <a:rPr lang="pl-PL" b="1"/>
              <a:t>programowy</a:t>
            </a:r>
            <a:endParaRPr lang="en-GB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54F337-A105-42C4-8385-50554B3B3A72}" type="slidenum">
              <a:rPr lang="en-GB" smtClean="0"/>
              <a:pPr eaLnBrk="1" hangingPunct="1"/>
              <a:t>5</a:t>
            </a:fld>
            <a:endParaRPr lang="en-GB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/>
              <a:t>Definicja systemu operacyjnego</a:t>
            </a:r>
            <a:endParaRPr lang="en-GB" sz="4000" b="1" smtClean="0"/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600200"/>
            <a:ext cx="836295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400" dirty="0" smtClean="0"/>
              <a:t>System operacyjny (nadzorczy, nadrzędny, sterujący) jest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400" dirty="0" smtClean="0"/>
              <a:t>to zorganizowany zespół programów, które </a:t>
            </a:r>
            <a:r>
              <a:rPr lang="pl-PL" sz="2400" b="1" dirty="0" smtClean="0"/>
              <a:t>pośredniczą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400" b="1" dirty="0" smtClean="0"/>
              <a:t>między sprzętem a użytkownikami</a:t>
            </a:r>
            <a:r>
              <a:rPr lang="pl-PL" sz="2400" dirty="0" smtClean="0"/>
              <a:t>, dostarczając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400" dirty="0" smtClean="0"/>
              <a:t>użytkownikom zestawu środków </a:t>
            </a:r>
            <a:r>
              <a:rPr lang="pl-PL" sz="2400" b="1" dirty="0" smtClean="0"/>
              <a:t>ułatwiających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400" b="1" dirty="0" smtClean="0"/>
              <a:t>projektowanie, kodowanie, uruchamianie i eksploatację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400" b="1" dirty="0" smtClean="0"/>
              <a:t>programów</a:t>
            </a:r>
            <a:r>
              <a:rPr lang="pl-PL" sz="2400" dirty="0" smtClean="0"/>
              <a:t> oraz w tym samym czasie </a:t>
            </a:r>
            <a:r>
              <a:rPr lang="pl-PL" sz="2400" b="1" dirty="0" smtClean="0"/>
              <a:t>sterują przydziałem zasobów dla zapewnienia efektywnego działania</a:t>
            </a:r>
            <a:r>
              <a:rPr lang="pl-PL" sz="2400" dirty="0" smtClean="0"/>
              <a:t>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pl-PL" sz="24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pl-PL" sz="2400" dirty="0" smtClean="0"/>
              <a:t>								Alan Shaw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264F3C-97D2-4766-9B65-140D0C125861}" type="slidenum">
              <a:rPr lang="en-GB" smtClean="0"/>
              <a:pPr eaLnBrk="1" hangingPunct="1"/>
              <a:t>50</a:t>
            </a:fld>
            <a:endParaRPr lang="en-GB" smtClean="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Podział pamięci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mtClean="0"/>
              <a:t>Podział stały</a:t>
            </a:r>
            <a:endParaRPr lang="pl-PL" smtClean="0"/>
          </a:p>
          <a:p>
            <a:pPr lvl="1" eaLnBrk="1" hangingPunct="1"/>
            <a:r>
              <a:rPr lang="en-GB" smtClean="0"/>
              <a:t> partycje o równym rozmiarze</a:t>
            </a:r>
            <a:endParaRPr lang="pl-PL" smtClean="0"/>
          </a:p>
          <a:p>
            <a:pPr lvl="1" eaLnBrk="1" hangingPunct="1"/>
            <a:r>
              <a:rPr lang="en-GB" smtClean="0"/>
              <a:t> partycje o różnych rozmiarach</a:t>
            </a:r>
          </a:p>
          <a:p>
            <a:pPr eaLnBrk="1" hangingPunct="1"/>
            <a:r>
              <a:rPr lang="en-GB" smtClean="0"/>
              <a:t>Podział dynamiczny</a:t>
            </a:r>
          </a:p>
          <a:p>
            <a:pPr eaLnBrk="1" hangingPunct="1"/>
            <a:r>
              <a:rPr lang="en-GB" smtClean="0"/>
              <a:t>Podział na bloki bliźniacze (zwany też metodą</a:t>
            </a:r>
            <a:r>
              <a:rPr lang="pl-PL" smtClean="0"/>
              <a:t> </a:t>
            </a:r>
            <a:r>
              <a:rPr lang="en-GB" smtClean="0"/>
              <a:t>sąsiedzkich stert)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DC7578D-5FE7-4115-98F7-444E6CE2B2AB}" type="slidenum">
              <a:rPr lang="en-GB" smtClean="0"/>
              <a:pPr eaLnBrk="1" hangingPunct="1"/>
              <a:t>51</a:t>
            </a:fld>
            <a:endParaRPr lang="en-GB" smtClean="0"/>
          </a:p>
        </p:txBody>
      </p:sp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Podział stały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smtClean="0"/>
              <a:t>Podział pamięci na stałe obszary (strefy, partycje),</a:t>
            </a:r>
            <a:r>
              <a:rPr lang="pl-PL" sz="2800" smtClean="0"/>
              <a:t> </a:t>
            </a:r>
            <a:r>
              <a:rPr lang="en-GB" sz="2800" smtClean="0"/>
              <a:t>których rozmiar i położenie ustalane są na etapie</a:t>
            </a:r>
            <a:r>
              <a:rPr lang="pl-PL" sz="2800" smtClean="0"/>
              <a:t> </a:t>
            </a:r>
            <a:r>
              <a:rPr lang="en-GB" sz="2800" smtClean="0"/>
              <a:t>konfiguracji systemu.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Przydział całego obszaru o rozmiarze większym lub</a:t>
            </a:r>
            <a:r>
              <a:rPr lang="pl-PL" sz="2800" smtClean="0"/>
              <a:t> </a:t>
            </a:r>
            <a:r>
              <a:rPr lang="en-GB" sz="2800" smtClean="0"/>
              <a:t>równym zapotrzebowaniu, określonym w żądaniu.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Zalety: łatwość implementacji i zarządzania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Wady: słaba efektywność wykorzystania pamięci</a:t>
            </a:r>
            <a:r>
              <a:rPr lang="pl-PL" sz="2800" smtClean="0"/>
              <a:t> </a:t>
            </a:r>
            <a:r>
              <a:rPr lang="en-GB" sz="2800" smtClean="0"/>
              <a:t>(fragmentacja, ograniczona odgórnie liczba</a:t>
            </a:r>
            <a:r>
              <a:rPr lang="pl-PL" sz="2800" smtClean="0"/>
              <a:t> </a:t>
            </a:r>
            <a:r>
              <a:rPr lang="en-GB" sz="2800" smtClean="0"/>
              <a:t>jednocześnie przydzielonych partycji).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293200F-1C66-4CAD-A0B6-8DAA880A1BA1}" type="slidenum">
              <a:rPr lang="en-GB" smtClean="0"/>
              <a:pPr eaLnBrk="1" hangingPunct="1"/>
              <a:t>52</a:t>
            </a:fld>
            <a:endParaRPr lang="en-GB" smtClean="0"/>
          </a:p>
        </p:txBody>
      </p:sp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Podział stały — partycje o równym rozmiarze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3348038" y="1916113"/>
            <a:ext cx="15843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Jądro systemu</a:t>
            </a:r>
            <a:endParaRPr lang="en-GB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3348038" y="2708275"/>
            <a:ext cx="1584325" cy="7921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3348038" y="3500438"/>
            <a:ext cx="15843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3348038" y="4292600"/>
            <a:ext cx="1584325" cy="7921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6227763" y="5084763"/>
            <a:ext cx="15843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3348038" y="5084763"/>
            <a:ext cx="15843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684213" y="4292600"/>
            <a:ext cx="1584325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684213" y="2781300"/>
            <a:ext cx="1584325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4284" name="AutoShape 12"/>
          <p:cNvSpPr>
            <a:spLocks noChangeArrowheads="1"/>
          </p:cNvSpPr>
          <p:nvPr/>
        </p:nvSpPr>
        <p:spPr bwMode="auto">
          <a:xfrm>
            <a:off x="2555875" y="2924175"/>
            <a:ext cx="431800" cy="288925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4285" name="AutoShape 13"/>
          <p:cNvSpPr>
            <a:spLocks noChangeArrowheads="1"/>
          </p:cNvSpPr>
          <p:nvPr/>
        </p:nvSpPr>
        <p:spPr bwMode="auto">
          <a:xfrm>
            <a:off x="2555875" y="4508500"/>
            <a:ext cx="431800" cy="288925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4286" name="Rectangle 18"/>
          <p:cNvSpPr>
            <a:spLocks noChangeArrowheads="1"/>
          </p:cNvSpPr>
          <p:nvPr/>
        </p:nvSpPr>
        <p:spPr bwMode="auto">
          <a:xfrm>
            <a:off x="6227763" y="1916113"/>
            <a:ext cx="15843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4287" name="Rectangle 19"/>
          <p:cNvSpPr>
            <a:spLocks noChangeArrowheads="1"/>
          </p:cNvSpPr>
          <p:nvPr/>
        </p:nvSpPr>
        <p:spPr bwMode="auto">
          <a:xfrm>
            <a:off x="6227763" y="2708275"/>
            <a:ext cx="1584325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4288" name="Rectangle 20"/>
          <p:cNvSpPr>
            <a:spLocks noChangeArrowheads="1"/>
          </p:cNvSpPr>
          <p:nvPr/>
        </p:nvSpPr>
        <p:spPr bwMode="auto">
          <a:xfrm>
            <a:off x="6227763" y="3500438"/>
            <a:ext cx="15843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4289" name="Rectangle 21"/>
          <p:cNvSpPr>
            <a:spLocks noChangeArrowheads="1"/>
          </p:cNvSpPr>
          <p:nvPr/>
        </p:nvSpPr>
        <p:spPr bwMode="auto">
          <a:xfrm>
            <a:off x="6227763" y="4292600"/>
            <a:ext cx="1584325" cy="7921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4290" name="Text Box 22"/>
          <p:cNvSpPr txBox="1">
            <a:spLocks noChangeArrowheads="1"/>
          </p:cNvSpPr>
          <p:nvPr/>
        </p:nvSpPr>
        <p:spPr bwMode="auto">
          <a:xfrm>
            <a:off x="3348038" y="5949950"/>
            <a:ext cx="16557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b="1"/>
              <a:t>obraz przed</a:t>
            </a:r>
          </a:p>
          <a:p>
            <a:pPr eaLnBrk="1" hangingPunct="1"/>
            <a:r>
              <a:rPr lang="en-GB" b="1"/>
              <a:t>przydziałem</a:t>
            </a:r>
          </a:p>
        </p:txBody>
      </p:sp>
      <p:sp>
        <p:nvSpPr>
          <p:cNvPr id="54291" name="Text Box 23"/>
          <p:cNvSpPr txBox="1">
            <a:spLocks noChangeArrowheads="1"/>
          </p:cNvSpPr>
          <p:nvPr/>
        </p:nvSpPr>
        <p:spPr bwMode="auto">
          <a:xfrm>
            <a:off x="6229350" y="5949950"/>
            <a:ext cx="16557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b="1"/>
              <a:t>obraz po</a:t>
            </a:r>
          </a:p>
          <a:p>
            <a:pPr eaLnBrk="1" hangingPunct="1"/>
            <a:r>
              <a:rPr lang="en-GB" b="1"/>
              <a:t>przydziale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6E666A-061D-4497-87E9-21DD6E4D1457}" type="slidenum">
              <a:rPr lang="en-GB" smtClean="0"/>
              <a:pPr eaLnBrk="1" hangingPunct="1"/>
              <a:t>53</a:t>
            </a:fld>
            <a:endParaRPr lang="en-GB" smtClean="0"/>
          </a:p>
        </p:txBody>
      </p:sp>
      <p:sp>
        <p:nvSpPr>
          <p:cNvPr id="552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Podział dynamiczny</a:t>
            </a:r>
          </a:p>
        </p:txBody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smtClean="0"/>
              <a:t>Podział pamięci tworzony jest w czasie pracy systemu</a:t>
            </a:r>
            <a:r>
              <a:rPr lang="pl-PL" sz="2800" smtClean="0"/>
              <a:t> </a:t>
            </a:r>
            <a:r>
              <a:rPr lang="en-GB" sz="2800" smtClean="0"/>
              <a:t>stosownie do żądań procesów.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Proces ładowany jest w obszar o rozmiarze dosyć</a:t>
            </a:r>
            <a:r>
              <a:rPr lang="pl-PL" sz="2800" smtClean="0"/>
              <a:t> </a:t>
            </a:r>
            <a:r>
              <a:rPr lang="en-GB" sz="2800" smtClean="0"/>
              <a:t>dokładnie odpowiadającym jego wymaganiom.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Zalety: lepsze wykorzystanie pamięci (brak fragmentacji</a:t>
            </a:r>
            <a:r>
              <a:rPr lang="pl-PL" sz="2800" smtClean="0"/>
              <a:t> </a:t>
            </a:r>
            <a:r>
              <a:rPr lang="en-GB" sz="2800" smtClean="0"/>
              <a:t>wewnętrznej)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Wady: skomplikowane zarządzanie, wynikające z</a:t>
            </a:r>
            <a:r>
              <a:rPr lang="pl-PL" sz="2800" smtClean="0"/>
              <a:t> </a:t>
            </a:r>
            <a:r>
              <a:rPr lang="en-GB" sz="2800" smtClean="0"/>
              <a:t>konieczności utrzymywania odpowiednich struktur</a:t>
            </a:r>
            <a:r>
              <a:rPr lang="pl-PL" sz="2800" smtClean="0"/>
              <a:t> </a:t>
            </a:r>
            <a:r>
              <a:rPr lang="en-GB" sz="2800" smtClean="0"/>
              <a:t>danych w celu identyfikacji obszarów zajętych oraz</a:t>
            </a:r>
            <a:r>
              <a:rPr lang="pl-PL" sz="2800" smtClean="0"/>
              <a:t> </a:t>
            </a:r>
            <a:r>
              <a:rPr lang="en-GB" sz="2800" smtClean="0"/>
              <a:t>wolnych.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B9DF4D1-E90B-4800-860F-C10C47A0AD90}" type="slidenum">
              <a:rPr lang="en-GB" smtClean="0"/>
              <a:pPr eaLnBrk="1" hangingPunct="1"/>
              <a:t>54</a:t>
            </a:fld>
            <a:endParaRPr lang="en-GB" smtClean="0"/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Obraz pamięci przy podziale dynamicznym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3348038" y="1916113"/>
            <a:ext cx="15843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Jądro systemu</a:t>
            </a:r>
            <a:endParaRPr lang="en-GB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3348038" y="2708275"/>
            <a:ext cx="1584325" cy="7921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3348038" y="3500438"/>
            <a:ext cx="15843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3348038" y="4292600"/>
            <a:ext cx="1584325" cy="7921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6227763" y="5084763"/>
            <a:ext cx="15843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3348038" y="5084763"/>
            <a:ext cx="15843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684213" y="4292600"/>
            <a:ext cx="1584325" cy="649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684213" y="2781300"/>
            <a:ext cx="1584325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32" name="AutoShape 12"/>
          <p:cNvSpPr>
            <a:spLocks noChangeArrowheads="1"/>
          </p:cNvSpPr>
          <p:nvPr/>
        </p:nvSpPr>
        <p:spPr bwMode="auto">
          <a:xfrm>
            <a:off x="2555875" y="2924175"/>
            <a:ext cx="431800" cy="288925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33" name="AutoShape 13"/>
          <p:cNvSpPr>
            <a:spLocks noChangeArrowheads="1"/>
          </p:cNvSpPr>
          <p:nvPr/>
        </p:nvSpPr>
        <p:spPr bwMode="auto">
          <a:xfrm>
            <a:off x="2555875" y="4508500"/>
            <a:ext cx="431800" cy="288925"/>
          </a:xfrm>
          <a:prstGeom prst="rightArrow">
            <a:avLst>
              <a:gd name="adj1" fmla="val 50000"/>
              <a:gd name="adj2" fmla="val 373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34" name="Rectangle 14"/>
          <p:cNvSpPr>
            <a:spLocks noChangeArrowheads="1"/>
          </p:cNvSpPr>
          <p:nvPr/>
        </p:nvSpPr>
        <p:spPr bwMode="auto">
          <a:xfrm>
            <a:off x="6227763" y="1916113"/>
            <a:ext cx="15843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35" name="Rectangle 16"/>
          <p:cNvSpPr>
            <a:spLocks noChangeArrowheads="1"/>
          </p:cNvSpPr>
          <p:nvPr/>
        </p:nvSpPr>
        <p:spPr bwMode="auto">
          <a:xfrm>
            <a:off x="6227763" y="3500438"/>
            <a:ext cx="1584325" cy="7921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36" name="Text Box 18"/>
          <p:cNvSpPr txBox="1">
            <a:spLocks noChangeArrowheads="1"/>
          </p:cNvSpPr>
          <p:nvPr/>
        </p:nvSpPr>
        <p:spPr bwMode="auto">
          <a:xfrm>
            <a:off x="3348038" y="5949950"/>
            <a:ext cx="16557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b="1"/>
              <a:t>obraz przed</a:t>
            </a:r>
          </a:p>
          <a:p>
            <a:pPr eaLnBrk="1" hangingPunct="1"/>
            <a:r>
              <a:rPr lang="en-GB" b="1"/>
              <a:t>przydziałem</a:t>
            </a:r>
          </a:p>
        </p:txBody>
      </p:sp>
      <p:sp>
        <p:nvSpPr>
          <p:cNvPr id="56337" name="Text Box 19"/>
          <p:cNvSpPr txBox="1">
            <a:spLocks noChangeArrowheads="1"/>
          </p:cNvSpPr>
          <p:nvPr/>
        </p:nvSpPr>
        <p:spPr bwMode="auto">
          <a:xfrm>
            <a:off x="6229350" y="5949950"/>
            <a:ext cx="16557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b="1"/>
              <a:t>obraz po</a:t>
            </a:r>
          </a:p>
          <a:p>
            <a:pPr eaLnBrk="1" hangingPunct="1"/>
            <a:r>
              <a:rPr lang="en-GB" b="1"/>
              <a:t>przydziale</a:t>
            </a:r>
          </a:p>
        </p:txBody>
      </p:sp>
      <p:sp>
        <p:nvSpPr>
          <p:cNvPr id="56338" name="Rectangle 20"/>
          <p:cNvSpPr>
            <a:spLocks noChangeArrowheads="1"/>
          </p:cNvSpPr>
          <p:nvPr/>
        </p:nvSpPr>
        <p:spPr bwMode="auto">
          <a:xfrm>
            <a:off x="6227763" y="2708275"/>
            <a:ext cx="1584325" cy="7921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39" name="Rectangle 21"/>
          <p:cNvSpPr>
            <a:spLocks noChangeArrowheads="1"/>
          </p:cNvSpPr>
          <p:nvPr/>
        </p:nvSpPr>
        <p:spPr bwMode="auto">
          <a:xfrm>
            <a:off x="6227763" y="2708275"/>
            <a:ext cx="1584325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40" name="Rectangle 22"/>
          <p:cNvSpPr>
            <a:spLocks noChangeArrowheads="1"/>
          </p:cNvSpPr>
          <p:nvPr/>
        </p:nvSpPr>
        <p:spPr bwMode="auto">
          <a:xfrm>
            <a:off x="6227763" y="4292600"/>
            <a:ext cx="1584325" cy="7921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6341" name="Rectangle 23"/>
          <p:cNvSpPr>
            <a:spLocks noChangeArrowheads="1"/>
          </p:cNvSpPr>
          <p:nvPr/>
        </p:nvSpPr>
        <p:spPr bwMode="auto">
          <a:xfrm>
            <a:off x="6227763" y="4292600"/>
            <a:ext cx="1584325" cy="649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80E9CD5-DB9A-415D-A61A-910569C2F3F6}" type="slidenum">
              <a:rPr lang="en-GB" smtClean="0"/>
              <a:pPr eaLnBrk="1" hangingPunct="1"/>
              <a:t>55</a:t>
            </a:fld>
            <a:endParaRPr lang="en-GB" smtClean="0"/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System bloków bliźniaczych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Pamięć dostępna dla procesów użytkownika ma rozmiar</a:t>
            </a:r>
            <a:r>
              <a:rPr lang="pl-PL" sz="2800" smtClean="0"/>
              <a:t> </a:t>
            </a:r>
            <a:r>
              <a:rPr lang="en-GB" sz="2800" smtClean="0"/>
              <a:t>2</a:t>
            </a:r>
            <a:r>
              <a:rPr lang="en-GB" sz="2800" i="1" baseline="30000" smtClean="0"/>
              <a:t>U</a:t>
            </a:r>
            <a:r>
              <a:rPr lang="en-GB" sz="2800" smtClean="0"/>
              <a:t>.</a:t>
            </a:r>
          </a:p>
          <a:p>
            <a:pPr eaLnBrk="1" hangingPunct="1"/>
            <a:r>
              <a:rPr lang="en-GB" sz="2800" smtClean="0"/>
              <a:t>Przydzielany blok ma rozmiar 2</a:t>
            </a:r>
            <a:r>
              <a:rPr lang="en-GB" sz="2800" i="1" baseline="30000" smtClean="0"/>
              <a:t>K</a:t>
            </a:r>
            <a:r>
              <a:rPr lang="en-GB" sz="2800" smtClean="0"/>
              <a:t>, gdzie </a:t>
            </a:r>
            <a:r>
              <a:rPr lang="en-GB" sz="2800" i="1" smtClean="0"/>
              <a:t>L</a:t>
            </a:r>
            <a:r>
              <a:rPr lang="en-GB" sz="2800" smtClean="0"/>
              <a:t>≤</a:t>
            </a:r>
            <a:r>
              <a:rPr lang="en-GB" sz="2800" i="1" smtClean="0"/>
              <a:t>K</a:t>
            </a:r>
            <a:r>
              <a:rPr lang="en-GB" sz="2800" smtClean="0"/>
              <a:t>≤</a:t>
            </a:r>
            <a:r>
              <a:rPr lang="en-GB" sz="2800" i="1" smtClean="0"/>
              <a:t>U</a:t>
            </a:r>
            <a:r>
              <a:rPr lang="en-GB" sz="2800" smtClean="0"/>
              <a:t>.</a:t>
            </a:r>
          </a:p>
          <a:p>
            <a:pPr eaLnBrk="1" hangingPunct="1"/>
            <a:r>
              <a:rPr lang="en-GB" sz="2800" smtClean="0"/>
              <a:t>Początkowo dostępny jest jeden blok o rozmiarze 2</a:t>
            </a:r>
            <a:r>
              <a:rPr lang="en-GB" sz="2800" i="1" baseline="30000" smtClean="0"/>
              <a:t>U</a:t>
            </a:r>
            <a:r>
              <a:rPr lang="en-GB" sz="2800" smtClean="0"/>
              <a:t>.</a:t>
            </a:r>
          </a:p>
          <a:p>
            <a:pPr eaLnBrk="1" hangingPunct="1"/>
            <a:r>
              <a:rPr lang="en-GB" sz="2800" smtClean="0"/>
              <a:t>Realizacja przydziału obszaru o rozmiarze s polega na</a:t>
            </a:r>
            <a:r>
              <a:rPr lang="pl-PL" sz="2800" smtClean="0"/>
              <a:t> </a:t>
            </a:r>
            <a:r>
              <a:rPr lang="en-GB" sz="2800" smtClean="0"/>
              <a:t>znalezieniu lub utworzeniu (przez połowienie) bloku o</a:t>
            </a:r>
            <a:r>
              <a:rPr lang="pl-PL" sz="2800" smtClean="0"/>
              <a:t> </a:t>
            </a:r>
            <a:r>
              <a:rPr lang="en-GB" sz="2800" smtClean="0"/>
              <a:t>rozmiarze 2</a:t>
            </a:r>
            <a:r>
              <a:rPr lang="en-GB" sz="2800" i="1" baseline="30000" smtClean="0"/>
              <a:t>i</a:t>
            </a:r>
            <a:r>
              <a:rPr lang="en-GB" sz="2800" i="1" smtClean="0"/>
              <a:t> </a:t>
            </a:r>
            <a:r>
              <a:rPr lang="en-GB" sz="2800" smtClean="0"/>
              <a:t>takim, że 2</a:t>
            </a:r>
            <a:r>
              <a:rPr lang="en-GB" sz="2800" i="1" baseline="30000" smtClean="0"/>
              <a:t>i</a:t>
            </a:r>
            <a:r>
              <a:rPr lang="en-GB" sz="2800" baseline="30000" smtClean="0"/>
              <a:t>−1</a:t>
            </a:r>
            <a:r>
              <a:rPr lang="en-GB" sz="2800" smtClean="0"/>
              <a:t> &lt; </a:t>
            </a:r>
            <a:r>
              <a:rPr lang="en-GB" sz="2800" i="1" smtClean="0"/>
              <a:t>s </a:t>
            </a:r>
            <a:r>
              <a:rPr lang="en-GB" sz="2800" smtClean="0"/>
              <a:t>≤ 2</a:t>
            </a:r>
            <a:r>
              <a:rPr lang="en-GB" sz="2800" i="1" baseline="30000" smtClean="0"/>
              <a:t>i</a:t>
            </a:r>
            <a:r>
              <a:rPr lang="en-GB" sz="28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D51098-2ADC-4794-9EBE-7BEAA565DBD3}" type="slidenum">
              <a:rPr lang="en-GB" smtClean="0"/>
              <a:pPr eaLnBrk="1" hangingPunct="1"/>
              <a:t>56</a:t>
            </a:fld>
            <a:endParaRPr lang="en-GB" smtClean="0"/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System bloków bliźniaczych — przykład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792163" y="1576388"/>
            <a:ext cx="1079500" cy="403225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1MB</a:t>
            </a:r>
            <a:endParaRPr lang="en-GB"/>
          </a:p>
        </p:txBody>
      </p:sp>
      <p:sp>
        <p:nvSpPr>
          <p:cNvPr id="58373" name="Text Box 5"/>
          <p:cNvSpPr txBox="1">
            <a:spLocks noChangeArrowheads="1"/>
          </p:cNvSpPr>
          <p:nvPr/>
        </p:nvSpPr>
        <p:spPr bwMode="auto">
          <a:xfrm>
            <a:off x="179388" y="5608638"/>
            <a:ext cx="1331912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b="1"/>
              <a:t>kolejne</a:t>
            </a:r>
          </a:p>
          <a:p>
            <a:pPr eaLnBrk="1" hangingPunct="1"/>
            <a:r>
              <a:rPr lang="en-GB" b="1"/>
              <a:t>żądania</a:t>
            </a:r>
          </a:p>
          <a:p>
            <a:pPr eaLnBrk="1" hangingPunct="1"/>
            <a:r>
              <a:rPr lang="en-GB" b="1"/>
              <a:t>przydziału</a:t>
            </a:r>
          </a:p>
        </p:txBody>
      </p:sp>
      <p:sp>
        <p:nvSpPr>
          <p:cNvPr id="58374" name="Rectangle 9"/>
          <p:cNvSpPr>
            <a:spLocks noChangeArrowheads="1"/>
          </p:cNvSpPr>
          <p:nvPr/>
        </p:nvSpPr>
        <p:spPr bwMode="auto">
          <a:xfrm>
            <a:off x="2446338" y="1576388"/>
            <a:ext cx="1081087" cy="20161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512KB</a:t>
            </a:r>
            <a:endParaRPr lang="en-GB"/>
          </a:p>
        </p:txBody>
      </p:sp>
      <p:sp>
        <p:nvSpPr>
          <p:cNvPr id="58375" name="Rectangle 11"/>
          <p:cNvSpPr>
            <a:spLocks noChangeArrowheads="1"/>
          </p:cNvSpPr>
          <p:nvPr/>
        </p:nvSpPr>
        <p:spPr bwMode="auto">
          <a:xfrm>
            <a:off x="2447925" y="3592513"/>
            <a:ext cx="1079500" cy="10080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256KB</a:t>
            </a:r>
            <a:endParaRPr lang="en-GB"/>
          </a:p>
        </p:txBody>
      </p:sp>
      <p:sp>
        <p:nvSpPr>
          <p:cNvPr id="58376" name="Rectangle 12"/>
          <p:cNvSpPr>
            <a:spLocks noChangeArrowheads="1"/>
          </p:cNvSpPr>
          <p:nvPr/>
        </p:nvSpPr>
        <p:spPr bwMode="auto">
          <a:xfrm>
            <a:off x="2447925" y="5105400"/>
            <a:ext cx="1079500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128KB</a:t>
            </a:r>
            <a:endParaRPr lang="en-GB"/>
          </a:p>
        </p:txBody>
      </p:sp>
      <p:sp>
        <p:nvSpPr>
          <p:cNvPr id="58377" name="Rectangle 13"/>
          <p:cNvSpPr>
            <a:spLocks noChangeArrowheads="1"/>
          </p:cNvSpPr>
          <p:nvPr/>
        </p:nvSpPr>
        <p:spPr bwMode="auto">
          <a:xfrm>
            <a:off x="2447925" y="4602163"/>
            <a:ext cx="1079500" cy="5032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128KB</a:t>
            </a:r>
            <a:endParaRPr lang="en-GB"/>
          </a:p>
        </p:txBody>
      </p:sp>
      <p:sp>
        <p:nvSpPr>
          <p:cNvPr id="58378" name="AutoShape 14"/>
          <p:cNvSpPr>
            <a:spLocks noChangeArrowheads="1"/>
          </p:cNvSpPr>
          <p:nvPr/>
        </p:nvSpPr>
        <p:spPr bwMode="auto">
          <a:xfrm>
            <a:off x="1655763" y="5824538"/>
            <a:ext cx="935037" cy="215900"/>
          </a:xfrm>
          <a:prstGeom prst="curvedUpArrow">
            <a:avLst>
              <a:gd name="adj1" fmla="val 86618"/>
              <a:gd name="adj2" fmla="val 173235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8379" name="Text Box 15"/>
          <p:cNvSpPr txBox="1">
            <a:spLocks noChangeArrowheads="1"/>
          </p:cNvSpPr>
          <p:nvPr/>
        </p:nvSpPr>
        <p:spPr bwMode="auto">
          <a:xfrm>
            <a:off x="1584325" y="6184900"/>
            <a:ext cx="10080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100KB</a:t>
            </a:r>
            <a:endParaRPr lang="en-GB"/>
          </a:p>
        </p:txBody>
      </p:sp>
      <p:sp>
        <p:nvSpPr>
          <p:cNvPr id="58380" name="Rectangle 16"/>
          <p:cNvSpPr>
            <a:spLocks noChangeArrowheads="1"/>
          </p:cNvSpPr>
          <p:nvPr/>
        </p:nvSpPr>
        <p:spPr bwMode="auto">
          <a:xfrm>
            <a:off x="4175125" y="1576388"/>
            <a:ext cx="1081088" cy="20161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512KB</a:t>
            </a:r>
            <a:endParaRPr lang="en-GB"/>
          </a:p>
        </p:txBody>
      </p:sp>
      <p:sp>
        <p:nvSpPr>
          <p:cNvPr id="58381" name="Rectangle 17"/>
          <p:cNvSpPr>
            <a:spLocks noChangeArrowheads="1"/>
          </p:cNvSpPr>
          <p:nvPr/>
        </p:nvSpPr>
        <p:spPr bwMode="auto">
          <a:xfrm>
            <a:off x="4176713" y="3592513"/>
            <a:ext cx="1079500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256KB</a:t>
            </a:r>
            <a:endParaRPr lang="en-GB"/>
          </a:p>
        </p:txBody>
      </p:sp>
      <p:sp>
        <p:nvSpPr>
          <p:cNvPr id="58382" name="Rectangle 18"/>
          <p:cNvSpPr>
            <a:spLocks noChangeArrowheads="1"/>
          </p:cNvSpPr>
          <p:nvPr/>
        </p:nvSpPr>
        <p:spPr bwMode="auto">
          <a:xfrm>
            <a:off x="4176713" y="5105400"/>
            <a:ext cx="1079500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128KB</a:t>
            </a:r>
            <a:endParaRPr lang="en-GB"/>
          </a:p>
        </p:txBody>
      </p:sp>
      <p:sp>
        <p:nvSpPr>
          <p:cNvPr id="58383" name="Rectangle 19"/>
          <p:cNvSpPr>
            <a:spLocks noChangeArrowheads="1"/>
          </p:cNvSpPr>
          <p:nvPr/>
        </p:nvSpPr>
        <p:spPr bwMode="auto">
          <a:xfrm>
            <a:off x="4176713" y="4602163"/>
            <a:ext cx="1079500" cy="503237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128KB</a:t>
            </a:r>
            <a:endParaRPr lang="en-GB"/>
          </a:p>
        </p:txBody>
      </p:sp>
      <p:sp>
        <p:nvSpPr>
          <p:cNvPr id="58384" name="AutoShape 20"/>
          <p:cNvSpPr>
            <a:spLocks noChangeArrowheads="1"/>
          </p:cNvSpPr>
          <p:nvPr/>
        </p:nvSpPr>
        <p:spPr bwMode="auto">
          <a:xfrm>
            <a:off x="3384550" y="5824538"/>
            <a:ext cx="935038" cy="215900"/>
          </a:xfrm>
          <a:prstGeom prst="curvedUpArrow">
            <a:avLst>
              <a:gd name="adj1" fmla="val 86618"/>
              <a:gd name="adj2" fmla="val 173235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8385" name="Text Box 21"/>
          <p:cNvSpPr txBox="1">
            <a:spLocks noChangeArrowheads="1"/>
          </p:cNvSpPr>
          <p:nvPr/>
        </p:nvSpPr>
        <p:spPr bwMode="auto">
          <a:xfrm>
            <a:off x="3313113" y="6184900"/>
            <a:ext cx="10080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240KB</a:t>
            </a:r>
            <a:endParaRPr lang="en-GB"/>
          </a:p>
        </p:txBody>
      </p:sp>
      <p:sp>
        <p:nvSpPr>
          <p:cNvPr id="58386" name="Rectangle 22"/>
          <p:cNvSpPr>
            <a:spLocks noChangeArrowheads="1"/>
          </p:cNvSpPr>
          <p:nvPr/>
        </p:nvSpPr>
        <p:spPr bwMode="auto">
          <a:xfrm>
            <a:off x="5903913" y="1555750"/>
            <a:ext cx="1081087" cy="20161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512KB</a:t>
            </a:r>
            <a:endParaRPr lang="en-GB"/>
          </a:p>
        </p:txBody>
      </p:sp>
      <p:sp>
        <p:nvSpPr>
          <p:cNvPr id="58387" name="Rectangle 23"/>
          <p:cNvSpPr>
            <a:spLocks noChangeArrowheads="1"/>
          </p:cNvSpPr>
          <p:nvPr/>
        </p:nvSpPr>
        <p:spPr bwMode="auto">
          <a:xfrm>
            <a:off x="5905500" y="3571875"/>
            <a:ext cx="1079500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256KB</a:t>
            </a:r>
            <a:endParaRPr lang="en-GB"/>
          </a:p>
        </p:txBody>
      </p:sp>
      <p:sp>
        <p:nvSpPr>
          <p:cNvPr id="58388" name="Rectangle 24"/>
          <p:cNvSpPr>
            <a:spLocks noChangeArrowheads="1"/>
          </p:cNvSpPr>
          <p:nvPr/>
        </p:nvSpPr>
        <p:spPr bwMode="auto">
          <a:xfrm>
            <a:off x="5905500" y="5084763"/>
            <a:ext cx="1079500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128KB</a:t>
            </a:r>
            <a:endParaRPr lang="en-GB"/>
          </a:p>
        </p:txBody>
      </p:sp>
      <p:sp>
        <p:nvSpPr>
          <p:cNvPr id="58389" name="Rectangle 25"/>
          <p:cNvSpPr>
            <a:spLocks noChangeArrowheads="1"/>
          </p:cNvSpPr>
          <p:nvPr/>
        </p:nvSpPr>
        <p:spPr bwMode="auto">
          <a:xfrm>
            <a:off x="5905500" y="4581525"/>
            <a:ext cx="1079500" cy="5032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l-PL"/>
          </a:p>
        </p:txBody>
      </p:sp>
      <p:sp>
        <p:nvSpPr>
          <p:cNvPr id="58390" name="AutoShape 26"/>
          <p:cNvSpPr>
            <a:spLocks noChangeArrowheads="1"/>
          </p:cNvSpPr>
          <p:nvPr/>
        </p:nvSpPr>
        <p:spPr bwMode="auto">
          <a:xfrm>
            <a:off x="5113338" y="5803900"/>
            <a:ext cx="935037" cy="215900"/>
          </a:xfrm>
          <a:prstGeom prst="curvedUpArrow">
            <a:avLst>
              <a:gd name="adj1" fmla="val 86618"/>
              <a:gd name="adj2" fmla="val 173235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8391" name="Text Box 27"/>
          <p:cNvSpPr txBox="1">
            <a:spLocks noChangeArrowheads="1"/>
          </p:cNvSpPr>
          <p:nvPr/>
        </p:nvSpPr>
        <p:spPr bwMode="auto">
          <a:xfrm>
            <a:off x="5041900" y="6164263"/>
            <a:ext cx="10080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64KB</a:t>
            </a:r>
            <a:endParaRPr lang="en-GB"/>
          </a:p>
        </p:txBody>
      </p:sp>
      <p:sp>
        <p:nvSpPr>
          <p:cNvPr id="58392" name="Rectangle 28"/>
          <p:cNvSpPr>
            <a:spLocks noChangeArrowheads="1"/>
          </p:cNvSpPr>
          <p:nvPr/>
        </p:nvSpPr>
        <p:spPr bwMode="auto">
          <a:xfrm>
            <a:off x="7594600" y="1549400"/>
            <a:ext cx="1081088" cy="2016125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l-PL"/>
          </a:p>
        </p:txBody>
      </p:sp>
      <p:sp>
        <p:nvSpPr>
          <p:cNvPr id="58393" name="Rectangle 29"/>
          <p:cNvSpPr>
            <a:spLocks noChangeArrowheads="1"/>
          </p:cNvSpPr>
          <p:nvPr/>
        </p:nvSpPr>
        <p:spPr bwMode="auto">
          <a:xfrm>
            <a:off x="7596188" y="3565525"/>
            <a:ext cx="1079500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256KB</a:t>
            </a:r>
            <a:endParaRPr lang="en-GB"/>
          </a:p>
        </p:txBody>
      </p:sp>
      <p:sp>
        <p:nvSpPr>
          <p:cNvPr id="58394" name="Rectangle 30"/>
          <p:cNvSpPr>
            <a:spLocks noChangeArrowheads="1"/>
          </p:cNvSpPr>
          <p:nvPr/>
        </p:nvSpPr>
        <p:spPr bwMode="auto">
          <a:xfrm>
            <a:off x="7596188" y="5078413"/>
            <a:ext cx="1079500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128KB</a:t>
            </a:r>
            <a:endParaRPr lang="en-GB"/>
          </a:p>
        </p:txBody>
      </p:sp>
      <p:sp>
        <p:nvSpPr>
          <p:cNvPr id="58395" name="Rectangle 31"/>
          <p:cNvSpPr>
            <a:spLocks noChangeArrowheads="1"/>
          </p:cNvSpPr>
          <p:nvPr/>
        </p:nvSpPr>
        <p:spPr bwMode="auto">
          <a:xfrm>
            <a:off x="7596188" y="4575175"/>
            <a:ext cx="1079500" cy="503238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128KB</a:t>
            </a:r>
            <a:endParaRPr lang="en-GB"/>
          </a:p>
        </p:txBody>
      </p:sp>
      <p:sp>
        <p:nvSpPr>
          <p:cNvPr id="58396" name="AutoShape 32"/>
          <p:cNvSpPr>
            <a:spLocks noChangeArrowheads="1"/>
          </p:cNvSpPr>
          <p:nvPr/>
        </p:nvSpPr>
        <p:spPr bwMode="auto">
          <a:xfrm>
            <a:off x="6804025" y="5797550"/>
            <a:ext cx="935038" cy="215900"/>
          </a:xfrm>
          <a:prstGeom prst="curvedUpArrow">
            <a:avLst>
              <a:gd name="adj1" fmla="val 86618"/>
              <a:gd name="adj2" fmla="val 173235"/>
              <a:gd name="adj3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8397" name="Text Box 33"/>
          <p:cNvSpPr txBox="1">
            <a:spLocks noChangeArrowheads="1"/>
          </p:cNvSpPr>
          <p:nvPr/>
        </p:nvSpPr>
        <p:spPr bwMode="auto">
          <a:xfrm>
            <a:off x="6732588" y="6157913"/>
            <a:ext cx="10080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250KB</a:t>
            </a:r>
            <a:endParaRPr lang="en-GB"/>
          </a:p>
        </p:txBody>
      </p:sp>
      <p:sp>
        <p:nvSpPr>
          <p:cNvPr id="58398" name="Rectangle 36"/>
          <p:cNvSpPr>
            <a:spLocks noChangeArrowheads="1"/>
          </p:cNvSpPr>
          <p:nvPr/>
        </p:nvSpPr>
        <p:spPr bwMode="auto">
          <a:xfrm>
            <a:off x="5905500" y="4581525"/>
            <a:ext cx="1079500" cy="27225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l-PL"/>
          </a:p>
        </p:txBody>
      </p:sp>
      <p:sp>
        <p:nvSpPr>
          <p:cNvPr id="58399" name="Rectangle 37"/>
          <p:cNvSpPr>
            <a:spLocks noChangeArrowheads="1"/>
          </p:cNvSpPr>
          <p:nvPr/>
        </p:nvSpPr>
        <p:spPr bwMode="auto">
          <a:xfrm>
            <a:off x="7596188" y="2565400"/>
            <a:ext cx="1079500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256KB</a:t>
            </a:r>
            <a:endParaRPr lang="en-GB"/>
          </a:p>
        </p:txBody>
      </p:sp>
      <p:sp>
        <p:nvSpPr>
          <p:cNvPr id="58400" name="Rectangle 38"/>
          <p:cNvSpPr>
            <a:spLocks noChangeArrowheads="1"/>
          </p:cNvSpPr>
          <p:nvPr/>
        </p:nvSpPr>
        <p:spPr bwMode="auto">
          <a:xfrm>
            <a:off x="7596188" y="1557338"/>
            <a:ext cx="1079500" cy="10080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256KB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19B8326-7585-41D4-8BE6-C371C4DAC259}" type="slidenum">
              <a:rPr lang="en-GB" smtClean="0"/>
              <a:pPr eaLnBrk="1" hangingPunct="1"/>
              <a:t>57</a:t>
            </a:fld>
            <a:endParaRPr lang="en-GB" smtClean="0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Obraz procesu w pamięci</a:t>
            </a:r>
          </a:p>
        </p:txBody>
      </p:sp>
      <p:sp>
        <p:nvSpPr>
          <p:cNvPr id="59396" name="AutoShape 4"/>
          <p:cNvSpPr>
            <a:spLocks noChangeArrowheads="1"/>
          </p:cNvSpPr>
          <p:nvPr/>
        </p:nvSpPr>
        <p:spPr bwMode="auto">
          <a:xfrm>
            <a:off x="1331913" y="2636838"/>
            <a:ext cx="2303462" cy="2736850"/>
          </a:xfrm>
          <a:prstGeom prst="can">
            <a:avLst>
              <a:gd name="adj" fmla="val 2970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1763713" y="3716338"/>
            <a:ext cx="1368425" cy="504825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kod</a:t>
            </a:r>
            <a:endParaRPr lang="en-GB"/>
          </a:p>
        </p:txBody>
      </p:sp>
      <p:sp>
        <p:nvSpPr>
          <p:cNvPr id="59398" name="Rectangle 6"/>
          <p:cNvSpPr>
            <a:spLocks noChangeArrowheads="1"/>
          </p:cNvSpPr>
          <p:nvPr/>
        </p:nvSpPr>
        <p:spPr bwMode="auto">
          <a:xfrm>
            <a:off x="1763713" y="4221163"/>
            <a:ext cx="1368425" cy="504825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dane</a:t>
            </a:r>
            <a:endParaRPr lang="en-GB"/>
          </a:p>
        </p:txBody>
      </p:sp>
      <p:sp>
        <p:nvSpPr>
          <p:cNvPr id="59399" name="Text Box 7"/>
          <p:cNvSpPr txBox="1">
            <a:spLocks noChangeArrowheads="1"/>
          </p:cNvSpPr>
          <p:nvPr/>
        </p:nvSpPr>
        <p:spPr bwMode="auto">
          <a:xfrm>
            <a:off x="1692275" y="5589588"/>
            <a:ext cx="20875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/>
              <a:t>plik z programem</a:t>
            </a:r>
          </a:p>
          <a:p>
            <a:pPr eaLnBrk="1" hangingPunct="1"/>
            <a:r>
              <a:rPr lang="en-GB"/>
              <a:t>ładowalnym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5795963" y="1700213"/>
            <a:ext cx="1368425" cy="39608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5795963" y="3141663"/>
            <a:ext cx="1368425" cy="504825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kod</a:t>
            </a:r>
            <a:endParaRPr lang="en-GB"/>
          </a:p>
        </p:txBody>
      </p: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5795963" y="3644900"/>
            <a:ext cx="1368425" cy="504825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dane</a:t>
            </a:r>
            <a:endParaRPr lang="en-GB"/>
          </a:p>
        </p:txBody>
      </p:sp>
      <p:sp>
        <p:nvSpPr>
          <p:cNvPr id="59403" name="Rectangle 11"/>
          <p:cNvSpPr>
            <a:spLocks noChangeArrowheads="1"/>
          </p:cNvSpPr>
          <p:nvPr/>
        </p:nvSpPr>
        <p:spPr bwMode="auto">
          <a:xfrm>
            <a:off x="5795963" y="4149725"/>
            <a:ext cx="1368425" cy="504825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stos</a:t>
            </a:r>
            <a:endParaRPr lang="en-GB"/>
          </a:p>
        </p:txBody>
      </p:sp>
      <p:sp>
        <p:nvSpPr>
          <p:cNvPr id="59404" name="Rectangle 12"/>
          <p:cNvSpPr>
            <a:spLocks noChangeArrowheads="1"/>
          </p:cNvSpPr>
          <p:nvPr/>
        </p:nvSpPr>
        <p:spPr bwMode="auto">
          <a:xfrm>
            <a:off x="5795963" y="2636838"/>
            <a:ext cx="1368425" cy="504825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Blok kontrolny</a:t>
            </a:r>
            <a:endParaRPr lang="en-GB"/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5651500" y="5876925"/>
            <a:ext cx="2305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/>
              <a:t>p</a:t>
            </a:r>
            <a:r>
              <a:rPr lang="en-GB"/>
              <a:t>amięć</a:t>
            </a:r>
            <a:r>
              <a:rPr lang="pl-PL"/>
              <a:t> </a:t>
            </a:r>
            <a:r>
              <a:rPr lang="en-GB"/>
              <a:t>operacyjna</a:t>
            </a:r>
          </a:p>
        </p:txBody>
      </p:sp>
      <p:sp>
        <p:nvSpPr>
          <p:cNvPr id="59406" name="AutoShape 14"/>
          <p:cNvSpPr>
            <a:spLocks noChangeArrowheads="1"/>
          </p:cNvSpPr>
          <p:nvPr/>
        </p:nvSpPr>
        <p:spPr bwMode="auto">
          <a:xfrm>
            <a:off x="3995738" y="3644900"/>
            <a:ext cx="1296987" cy="576263"/>
          </a:xfrm>
          <a:prstGeom prst="rightArrow">
            <a:avLst>
              <a:gd name="adj1" fmla="val 50000"/>
              <a:gd name="adj2" fmla="val 56267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479DB55-C0C9-4EB9-984C-0D88CF4D2C1B}" type="slidenum">
              <a:rPr lang="en-GB" smtClean="0"/>
              <a:pPr eaLnBrk="1" hangingPunct="1"/>
              <a:t>58</a:t>
            </a:fld>
            <a:endParaRPr lang="en-GB" smtClean="0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Pamięć wirtualna</a:t>
            </a:r>
            <a:endParaRPr lang="en-GB" b="1" smtClean="0"/>
          </a:p>
        </p:txBody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sz="2400" smtClean="0"/>
              <a:t>Wykonywane programy przechowywane są nie tylko w pamięci fizycznej ale i w masowej.</a:t>
            </a:r>
          </a:p>
          <a:p>
            <a:pPr eaLnBrk="1" hangingPunct="1">
              <a:lnSpc>
                <a:spcPct val="80000"/>
              </a:lnSpc>
            </a:pPr>
            <a:r>
              <a:rPr lang="pl-PL" sz="2400" smtClean="0"/>
              <a:t>Jeśli zachodzi konieczność wykonania fragmentu programu przeniesionego do pamięci masowej, następuje przeniesienie tego fragmentu do pamięci fizycznej.</a:t>
            </a:r>
          </a:p>
          <a:p>
            <a:pPr eaLnBrk="1" hangingPunct="1">
              <a:lnSpc>
                <a:spcPct val="80000"/>
              </a:lnSpc>
            </a:pPr>
            <a:r>
              <a:rPr lang="pl-PL" sz="2400" smtClean="0"/>
              <a:t>Zalety:</a:t>
            </a:r>
          </a:p>
          <a:p>
            <a:pPr lvl="1" eaLnBrk="1" hangingPunct="1">
              <a:lnSpc>
                <a:spcPct val="80000"/>
              </a:lnSpc>
            </a:pPr>
            <a:r>
              <a:rPr lang="pl-PL" sz="2000" smtClean="0"/>
              <a:t>„rozszerzenie” pamięci fizycznej</a:t>
            </a:r>
          </a:p>
          <a:p>
            <a:pPr lvl="1" eaLnBrk="1" hangingPunct="1">
              <a:lnSpc>
                <a:spcPct val="80000"/>
              </a:lnSpc>
            </a:pPr>
            <a:r>
              <a:rPr lang="pl-PL" sz="2000" smtClean="0"/>
              <a:t>racjonalizacja wykorzystania pamięci fizycznej</a:t>
            </a:r>
          </a:p>
          <a:p>
            <a:pPr lvl="1" eaLnBrk="1" hangingPunct="1">
              <a:lnSpc>
                <a:spcPct val="80000"/>
              </a:lnSpc>
            </a:pPr>
            <a:r>
              <a:rPr lang="pl-PL" sz="2000" smtClean="0"/>
              <a:t>Możliwość zmniejszenia czasu odpowiedzi (np. kod jest sprowadzany w niewielkich porcjach na żądanie) </a:t>
            </a:r>
          </a:p>
          <a:p>
            <a:pPr eaLnBrk="1" hangingPunct="1">
              <a:lnSpc>
                <a:spcPct val="80000"/>
              </a:lnSpc>
            </a:pPr>
            <a:r>
              <a:rPr lang="pl-PL" sz="2400" smtClean="0"/>
              <a:t>Wady:</a:t>
            </a:r>
          </a:p>
          <a:p>
            <a:pPr lvl="1" eaLnBrk="1" hangingPunct="1">
              <a:lnSpc>
                <a:spcPct val="80000"/>
              </a:lnSpc>
            </a:pPr>
            <a:r>
              <a:rPr lang="pl-PL" sz="2000" smtClean="0"/>
              <a:t>Bardziej złożone zarządzanie pamięcią.</a:t>
            </a:r>
          </a:p>
          <a:p>
            <a:pPr lvl="1" eaLnBrk="1" hangingPunct="1">
              <a:lnSpc>
                <a:spcPct val="80000"/>
              </a:lnSpc>
            </a:pPr>
            <a:r>
              <a:rPr lang="pl-PL" sz="2000" smtClean="0"/>
              <a:t>Przy zbyt dużym obciążeniu – redukcja wydajności systemu.</a:t>
            </a:r>
            <a:endParaRPr lang="en-GB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F1B636C-46FE-42BE-B9BC-42DD22CC5130}" type="slidenum">
              <a:rPr lang="en-GB" smtClean="0"/>
              <a:pPr eaLnBrk="1" hangingPunct="1"/>
              <a:t>59</a:t>
            </a:fld>
            <a:endParaRPr lang="en-GB" smtClean="0"/>
          </a:p>
        </p:txBody>
      </p:sp>
      <p:sp>
        <p:nvSpPr>
          <p:cNvPr id="61443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Urządzenia wejścia-wyjścia</a:t>
            </a:r>
            <a:endParaRPr lang="en-GB" smtClean="0"/>
          </a:p>
        </p:txBody>
      </p:sp>
      <p:sp>
        <p:nvSpPr>
          <p:cNvPr id="61444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BEA2200-96E8-4E13-81D8-C89C6A2F4E44}" type="slidenum">
              <a:rPr lang="en-GB" smtClean="0"/>
              <a:pPr eaLnBrk="1" hangingPunct="1"/>
              <a:t>6</a:t>
            </a:fld>
            <a:endParaRPr lang="en-GB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075613" cy="633412"/>
          </a:xfrm>
        </p:spPr>
        <p:txBody>
          <a:bodyPr/>
          <a:lstStyle/>
          <a:p>
            <a:pPr eaLnBrk="1" hangingPunct="1"/>
            <a:r>
              <a:rPr lang="pl-PL" sz="4000" b="1" smtClean="0"/>
              <a:t>SO w architekturze komputera</a:t>
            </a:r>
            <a:endParaRPr lang="en-GB" sz="4000" b="1" smtClean="0"/>
          </a:p>
        </p:txBody>
      </p:sp>
      <p:sp>
        <p:nvSpPr>
          <p:cNvPr id="7172" name="Oval 7"/>
          <p:cNvSpPr>
            <a:spLocks noChangeArrowheads="1"/>
          </p:cNvSpPr>
          <p:nvPr/>
        </p:nvSpPr>
        <p:spPr bwMode="auto">
          <a:xfrm>
            <a:off x="179388" y="2490788"/>
            <a:ext cx="3671887" cy="2233612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Programy użytkowe</a:t>
            </a:r>
          </a:p>
          <a:p>
            <a:pPr algn="ctr"/>
            <a:endParaRPr lang="pl-PL"/>
          </a:p>
          <a:p>
            <a:pPr algn="ctr"/>
            <a:endParaRPr lang="pl-PL"/>
          </a:p>
          <a:p>
            <a:pPr algn="ctr"/>
            <a:endParaRPr lang="pl-PL"/>
          </a:p>
          <a:p>
            <a:pPr algn="ctr"/>
            <a:endParaRPr lang="pl-PL"/>
          </a:p>
          <a:p>
            <a:pPr algn="ctr"/>
            <a:endParaRPr lang="en-GB"/>
          </a:p>
        </p:txBody>
      </p:sp>
      <p:sp>
        <p:nvSpPr>
          <p:cNvPr id="7173" name="Oval 8"/>
          <p:cNvSpPr>
            <a:spLocks noChangeArrowheads="1"/>
          </p:cNvSpPr>
          <p:nvPr/>
        </p:nvSpPr>
        <p:spPr bwMode="auto">
          <a:xfrm>
            <a:off x="611188" y="3211513"/>
            <a:ext cx="2879725" cy="1511300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System operacyjny</a:t>
            </a:r>
          </a:p>
          <a:p>
            <a:pPr algn="ctr"/>
            <a:endParaRPr lang="pl-PL"/>
          </a:p>
          <a:p>
            <a:pPr algn="ctr"/>
            <a:endParaRPr lang="pl-PL"/>
          </a:p>
          <a:p>
            <a:pPr algn="ctr"/>
            <a:endParaRPr lang="en-GB"/>
          </a:p>
        </p:txBody>
      </p:sp>
      <p:sp>
        <p:nvSpPr>
          <p:cNvPr id="7174" name="Oval 9"/>
          <p:cNvSpPr>
            <a:spLocks noChangeArrowheads="1"/>
          </p:cNvSpPr>
          <p:nvPr/>
        </p:nvSpPr>
        <p:spPr bwMode="auto">
          <a:xfrm>
            <a:off x="1189038" y="3857625"/>
            <a:ext cx="1655762" cy="865188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Sprzęt</a:t>
            </a:r>
            <a:endParaRPr lang="en-GB"/>
          </a:p>
        </p:txBody>
      </p:sp>
      <p:sp>
        <p:nvSpPr>
          <p:cNvPr id="7175" name="Text Box 10"/>
          <p:cNvSpPr txBox="1">
            <a:spLocks noChangeArrowheads="1"/>
          </p:cNvSpPr>
          <p:nvPr/>
        </p:nvSpPr>
        <p:spPr bwMode="auto">
          <a:xfrm>
            <a:off x="4138613" y="1285875"/>
            <a:ext cx="48260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 sz="2000"/>
              <a:t>System operacyjny pośredniczy pomiędzy użytkownikiem a sprzętem,</a:t>
            </a:r>
          </a:p>
          <a:p>
            <a:pPr eaLnBrk="1" hangingPunct="1"/>
            <a:r>
              <a:rPr lang="pl-PL" sz="2000"/>
              <a:t>dostarczając wygodnego środowiska do wykonywania programów. </a:t>
            </a:r>
          </a:p>
          <a:p>
            <a:pPr eaLnBrk="1" hangingPunct="1"/>
            <a:r>
              <a:rPr lang="pl-PL" sz="2000"/>
              <a:t>Użytkownik końcowy korzysta z programów (aplikacji), na potrzeby których przydzielane są</a:t>
            </a:r>
          </a:p>
          <a:p>
            <a:pPr eaLnBrk="1" hangingPunct="1"/>
            <a:r>
              <a:rPr lang="pl-PL" sz="2000"/>
              <a:t>zasoby systemu komputerowego. Przydziałem tym zarządza system operacyjny, dzięki czemu można uzyskać stosunkowo duży stopień niezależności programów od konkretnego sprzętu oraz odpowiedni poziom bezpieczeństwa i sprawności</a:t>
            </a:r>
          </a:p>
          <a:p>
            <a:pPr eaLnBrk="1" hangingPunct="1"/>
            <a:r>
              <a:rPr lang="pl-PL" sz="2000"/>
              <a:t>działania.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7ADC16-DA63-47A0-BF4E-DE5705ED45A6}" type="slidenum">
              <a:rPr lang="en-GB" smtClean="0"/>
              <a:pPr eaLnBrk="1" hangingPunct="1"/>
              <a:t>60</a:t>
            </a:fld>
            <a:endParaRPr lang="en-GB" smtClean="0"/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Rodzaje urządzeń wejścia-wyjścia</a:t>
            </a:r>
          </a:p>
        </p:txBody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smtClean="0"/>
              <a:t>Urządzenia składowania danych (dyski, dyskietki, taśmy,</a:t>
            </a:r>
            <a:r>
              <a:rPr lang="pl-PL" sz="2800" smtClean="0"/>
              <a:t> </a:t>
            </a:r>
            <a:r>
              <a:rPr lang="en-GB" sz="2800" smtClean="0"/>
              <a:t>CD ROM, DVD itp.)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Urządzenia transmisji danych na odległość (karty</a:t>
            </a:r>
            <a:r>
              <a:rPr lang="pl-PL" sz="2800" smtClean="0"/>
              <a:t> </a:t>
            </a:r>
            <a:r>
              <a:rPr lang="en-GB" sz="2800" smtClean="0"/>
              <a:t>sieciowe, modemy)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Urządzenia do komunikacji z człowiekiem (monitory,</a:t>
            </a:r>
            <a:r>
              <a:rPr lang="pl-PL" sz="2800" smtClean="0"/>
              <a:t> </a:t>
            </a:r>
            <a:r>
              <a:rPr lang="en-GB" sz="2800" smtClean="0"/>
              <a:t>projektory, klawiatury, myszy, drukarki, skanery itp.)</a:t>
            </a:r>
            <a:endParaRPr lang="pl-PL" sz="2800" smtClean="0"/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Urządzenia specjalizowane</a:t>
            </a:r>
            <a:endParaRPr lang="pl-PL" sz="2800" smtClean="0"/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układy sterowania (np. elektrownią, samolotem,</a:t>
            </a:r>
            <a:r>
              <a:rPr lang="pl-PL" sz="2400" smtClean="0"/>
              <a:t> </a:t>
            </a:r>
            <a:r>
              <a:rPr lang="en-GB" sz="2400" smtClean="0"/>
              <a:t>systemem obrony antyrakietowej itd.)</a:t>
            </a:r>
            <a:endParaRPr lang="pl-PL" sz="2400" smtClean="0"/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kasy i drukarki fiskalne itp.</a:t>
            </a:r>
            <a:endParaRPr lang="pl-PL" sz="2400" smtClean="0"/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urządzenia medyczne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BA1B574-8258-4E14-8ECF-FE9FA075392F}" type="slidenum">
              <a:rPr lang="en-GB" smtClean="0"/>
              <a:pPr eaLnBrk="1" hangingPunct="1"/>
              <a:t>61</a:t>
            </a:fld>
            <a:endParaRPr lang="en-GB" smtClean="0"/>
          </a:p>
        </p:txBody>
      </p:sp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/>
              <a:t>Właściwości urządzeń wejścia wyjścia (1)</a:t>
            </a:r>
            <a:endParaRPr lang="en-GB" sz="4000" b="1" smtClean="0"/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smtClean="0"/>
              <a:t>Tryb transmisji danych:</a:t>
            </a:r>
            <a:endParaRPr lang="pl-PL" sz="2800" smtClean="0"/>
          </a:p>
          <a:p>
            <a:pPr lvl="1" eaLnBrk="1" hangingPunct="1">
              <a:lnSpc>
                <a:spcPct val="90000"/>
              </a:lnSpc>
            </a:pPr>
            <a:r>
              <a:rPr lang="en-GB" sz="2400" smtClean="0"/>
              <a:t>znakowy — przykazywanie danych odbywa się bajt</a:t>
            </a:r>
            <a:r>
              <a:rPr lang="pl-PL" sz="2400" smtClean="0"/>
              <a:t> </a:t>
            </a:r>
            <a:r>
              <a:rPr lang="en-GB" sz="2400" smtClean="0"/>
              <a:t>po bajcie, przykład: port szeregowy</a:t>
            </a:r>
            <a:endParaRPr lang="pl-PL" sz="2400" smtClean="0"/>
          </a:p>
          <a:p>
            <a:pPr lvl="1" eaLnBrk="1" hangingPunct="1">
              <a:lnSpc>
                <a:spcPct val="90000"/>
              </a:lnSpc>
            </a:pPr>
            <a:r>
              <a:rPr lang="en-GB" sz="2400" smtClean="0"/>
              <a:t>blokowy — przykazywanie danych odbywa się w</a:t>
            </a:r>
            <a:r>
              <a:rPr lang="pl-PL" sz="2400" smtClean="0"/>
              <a:t> </a:t>
            </a:r>
            <a:r>
              <a:rPr lang="en-GB" sz="2400" smtClean="0"/>
              <a:t>blokach (np. po 512 bajtów), przykład: dysk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Sposób dostępu do danych:</a:t>
            </a:r>
            <a:endParaRPr lang="pl-PL" sz="2800" smtClean="0"/>
          </a:p>
          <a:p>
            <a:pPr lvl="1" eaLnBrk="1" hangingPunct="1">
              <a:lnSpc>
                <a:spcPct val="90000"/>
              </a:lnSpc>
            </a:pPr>
            <a:r>
              <a:rPr lang="en-GB" sz="2400" smtClean="0"/>
              <a:t>sekwencyjny — dane przekazywane są w określonym</a:t>
            </a:r>
            <a:r>
              <a:rPr lang="pl-PL" sz="2400" smtClean="0"/>
              <a:t> </a:t>
            </a:r>
            <a:r>
              <a:rPr lang="en-GB" sz="2400" smtClean="0"/>
              <a:t>porządku, narzuconym przez urządzenie, przykład:</a:t>
            </a:r>
            <a:r>
              <a:rPr lang="pl-PL" sz="2400" smtClean="0"/>
              <a:t> </a:t>
            </a:r>
            <a:r>
              <a:rPr lang="en-GB" sz="2400" smtClean="0"/>
              <a:t>karta sieciowa</a:t>
            </a:r>
            <a:endParaRPr lang="pl-PL" sz="2400" smtClean="0"/>
          </a:p>
          <a:p>
            <a:pPr lvl="1" eaLnBrk="1" hangingPunct="1">
              <a:lnSpc>
                <a:spcPct val="90000"/>
              </a:lnSpc>
            </a:pPr>
            <a:r>
              <a:rPr lang="en-GB" sz="2400" smtClean="0"/>
              <a:t>bezpośredni (swobodny) — możliwe jest określenie</a:t>
            </a:r>
            <a:r>
              <a:rPr lang="pl-PL" sz="2400" smtClean="0"/>
              <a:t> </a:t>
            </a:r>
            <a:r>
              <a:rPr lang="en-GB" sz="2400" smtClean="0"/>
              <a:t>lokalizacji danych na urządzeniu, przykład: dysk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FF8C8D-E2F1-429E-A23B-8C7F43C818A1}" type="slidenum">
              <a:rPr lang="en-GB" smtClean="0"/>
              <a:pPr eaLnBrk="1" hangingPunct="1"/>
              <a:t>62</a:t>
            </a:fld>
            <a:endParaRPr lang="en-GB" smtClean="0"/>
          </a:p>
        </p:txBody>
      </p:sp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/>
              <a:t>Właściwości urządzeń wejścia wyjścia (2)</a:t>
            </a:r>
            <a:endParaRPr lang="en-GB" sz="4000" b="1" smtClean="0"/>
          </a:p>
        </p:txBody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smtClean="0"/>
              <a:t>Tryb pracy urządzenia:</a:t>
            </a:r>
            <a:endParaRPr lang="pl-PL" sz="2800" smtClean="0"/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synchroniczny — dane zostaną przekazane w</a:t>
            </a:r>
            <a:r>
              <a:rPr lang="pl-PL" sz="2400" smtClean="0"/>
              <a:t> </a:t>
            </a:r>
            <a:r>
              <a:rPr lang="en-GB" sz="2400" smtClean="0"/>
              <a:t>znanym z góry (przewidywalnym) czasie, przykład:</a:t>
            </a:r>
            <a:r>
              <a:rPr lang="pl-PL" sz="2400" smtClean="0"/>
              <a:t> </a:t>
            </a:r>
            <a:r>
              <a:rPr lang="en-GB" sz="2400" smtClean="0"/>
              <a:t>dysk, karta graficzna</a:t>
            </a:r>
            <a:endParaRPr lang="pl-PL" sz="2400" smtClean="0"/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asynchroniczny — dane mogą zostać przesłane w</a:t>
            </a:r>
            <a:r>
              <a:rPr lang="pl-PL" sz="2400" smtClean="0"/>
              <a:t> </a:t>
            </a:r>
            <a:r>
              <a:rPr lang="en-GB" sz="2400" smtClean="0"/>
              <a:t>dowolnym, trudnym do przewidzenia, momencie,</a:t>
            </a:r>
            <a:r>
              <a:rPr lang="pl-PL" sz="2400" smtClean="0"/>
              <a:t> </a:t>
            </a:r>
            <a:r>
              <a:rPr lang="en-GB" sz="2400" smtClean="0"/>
              <a:t>przykład: klawiatura, karta sieciowa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Tryb użytkowania:</a:t>
            </a:r>
            <a:endParaRPr lang="pl-PL" sz="2800" smtClean="0"/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współdzielony — dopuszczalne jest współbieżne</a:t>
            </a:r>
            <a:r>
              <a:rPr lang="pl-PL" sz="2400" smtClean="0"/>
              <a:t> </a:t>
            </a:r>
            <a:r>
              <a:rPr lang="en-GB" sz="2400" smtClean="0"/>
              <a:t>używanie urządzenia przez wiele procesów, np.: dysk</a:t>
            </a:r>
            <a:endParaRPr lang="pl-PL" sz="2400" smtClean="0"/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wyłączny — niemożliwe jest współbieżne używanieurządzenia przez wiele procesów, przykład: drukarka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95E0298-6A85-4640-9609-90B48B007000}" type="slidenum">
              <a:rPr lang="en-GB" smtClean="0"/>
              <a:pPr eaLnBrk="1" hangingPunct="1"/>
              <a:t>63</a:t>
            </a:fld>
            <a:endParaRPr lang="en-GB" smtClean="0"/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/>
              <a:t>Właściwości urządzeń wejścia wyjścia (3)</a:t>
            </a:r>
            <a:endParaRPr lang="en-GB" sz="4000" b="1" smtClean="0"/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Szybkość działania (transmisji)</a:t>
            </a:r>
            <a:endParaRPr lang="pl-PL" sz="2800" smtClean="0"/>
          </a:p>
          <a:p>
            <a:pPr lvl="1" eaLnBrk="1" hangingPunct="1"/>
            <a:r>
              <a:rPr lang="en-GB" sz="2400" smtClean="0"/>
              <a:t>od bardzo wolnych, przykład: drukarka</a:t>
            </a:r>
            <a:endParaRPr lang="pl-PL" sz="2400" smtClean="0"/>
          </a:p>
          <a:p>
            <a:pPr lvl="1" eaLnBrk="1" hangingPunct="1"/>
            <a:r>
              <a:rPr lang="en-GB" sz="2400" smtClean="0"/>
              <a:t>do stosunkowo szybkich, przykład: dysk</a:t>
            </a:r>
          </a:p>
          <a:p>
            <a:pPr eaLnBrk="1" hangingPunct="1"/>
            <a:r>
              <a:rPr lang="en-GB" sz="2800" smtClean="0"/>
              <a:t>Kierunek przekazywania danych</a:t>
            </a:r>
            <a:endParaRPr lang="pl-PL" sz="2800" smtClean="0"/>
          </a:p>
          <a:p>
            <a:pPr lvl="1" eaLnBrk="1" hangingPunct="1"/>
            <a:r>
              <a:rPr lang="en-GB" sz="2400" smtClean="0"/>
              <a:t>urządzenia wejścia i wyjścia — możliwość zarówno</a:t>
            </a:r>
            <a:r>
              <a:rPr lang="pl-PL" sz="2400" smtClean="0"/>
              <a:t> </a:t>
            </a:r>
            <a:r>
              <a:rPr lang="en-GB" sz="2400" smtClean="0"/>
              <a:t>zapisu jak i odczytu, przykład dysk, karta sieciowa</a:t>
            </a:r>
            <a:endParaRPr lang="pl-PL" sz="2400" smtClean="0"/>
          </a:p>
          <a:p>
            <a:pPr lvl="1" eaLnBrk="1" hangingPunct="1"/>
            <a:r>
              <a:rPr lang="en-GB" sz="2400" smtClean="0"/>
              <a:t>urządzenia wejścia — tylko możliwość odczytu z</a:t>
            </a:r>
            <a:r>
              <a:rPr lang="pl-PL" sz="2400" smtClean="0"/>
              <a:t> </a:t>
            </a:r>
            <a:r>
              <a:rPr lang="en-GB" sz="2400" smtClean="0"/>
              <a:t>urządzenia, przykład: klawiatura</a:t>
            </a:r>
            <a:endParaRPr lang="pl-PL" sz="2400" smtClean="0"/>
          </a:p>
          <a:p>
            <a:pPr lvl="1" eaLnBrk="1" hangingPunct="1"/>
            <a:r>
              <a:rPr lang="en-GB" sz="2400" smtClean="0"/>
              <a:t>urządzenia wyjścia — tylko możliwość zapisu,przykład: drukarka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D297306-8535-476D-9CAA-797DCC617DE8}" type="slidenum">
              <a:rPr lang="en-GB" smtClean="0"/>
              <a:pPr eaLnBrk="1" hangingPunct="1"/>
              <a:t>64</a:t>
            </a:fld>
            <a:endParaRPr lang="en-GB" smtClean="0"/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Struktura mechanizmu wejścia-wyjścia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2122488" y="1987550"/>
            <a:ext cx="6049962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Podsystem wejścia-wyjścia</a:t>
            </a:r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2122488" y="2997200"/>
            <a:ext cx="18732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dirty="0" err="1"/>
              <a:t>Moduł</a:t>
            </a:r>
            <a:r>
              <a:rPr lang="en-GB" dirty="0"/>
              <a:t> </a:t>
            </a:r>
            <a:r>
              <a:rPr lang="en-GB" dirty="0" err="1"/>
              <a:t>sterujący</a:t>
            </a:r>
            <a:endParaRPr lang="en-GB" dirty="0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2124075" y="3860800"/>
            <a:ext cx="18716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Sterownik portu</a:t>
            </a:r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4211638" y="2997200"/>
            <a:ext cx="18732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dirty="0" err="1"/>
              <a:t>Moduł</a:t>
            </a:r>
            <a:r>
              <a:rPr lang="en-GB" dirty="0"/>
              <a:t> </a:t>
            </a:r>
            <a:r>
              <a:rPr lang="en-GB" dirty="0" err="1"/>
              <a:t>sterujący</a:t>
            </a:r>
            <a:endParaRPr lang="en-GB" dirty="0"/>
          </a:p>
        </p:txBody>
      </p:sp>
      <p:sp>
        <p:nvSpPr>
          <p:cNvPr id="66568" name="Rectangle 8"/>
          <p:cNvSpPr>
            <a:spLocks noChangeArrowheads="1"/>
          </p:cNvSpPr>
          <p:nvPr/>
        </p:nvSpPr>
        <p:spPr bwMode="auto">
          <a:xfrm>
            <a:off x="6300788" y="2997200"/>
            <a:ext cx="18732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dirty="0" err="1"/>
              <a:t>Moduł</a:t>
            </a:r>
            <a:r>
              <a:rPr lang="en-GB" dirty="0"/>
              <a:t> </a:t>
            </a:r>
            <a:r>
              <a:rPr lang="en-GB" dirty="0" err="1"/>
              <a:t>sterujący</a:t>
            </a:r>
            <a:endParaRPr lang="en-GB" dirty="0"/>
          </a:p>
        </p:txBody>
      </p:sp>
      <p:sp>
        <p:nvSpPr>
          <p:cNvPr id="66569" name="Rectangle 9"/>
          <p:cNvSpPr>
            <a:spLocks noChangeArrowheads="1"/>
          </p:cNvSpPr>
          <p:nvPr/>
        </p:nvSpPr>
        <p:spPr bwMode="auto">
          <a:xfrm>
            <a:off x="2124075" y="4508500"/>
            <a:ext cx="18732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Sterownik urządz.</a:t>
            </a:r>
          </a:p>
        </p:txBody>
      </p:sp>
      <p:sp>
        <p:nvSpPr>
          <p:cNvPr id="66570" name="Rectangle 10"/>
          <p:cNvSpPr>
            <a:spLocks noChangeArrowheads="1"/>
          </p:cNvSpPr>
          <p:nvPr/>
        </p:nvSpPr>
        <p:spPr bwMode="auto">
          <a:xfrm>
            <a:off x="4211638" y="4508500"/>
            <a:ext cx="18732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dirty="0" err="1"/>
              <a:t>Sterownik</a:t>
            </a:r>
            <a:r>
              <a:rPr lang="en-GB" dirty="0"/>
              <a:t> </a:t>
            </a:r>
            <a:r>
              <a:rPr lang="en-GB" dirty="0" err="1"/>
              <a:t>urządz</a:t>
            </a:r>
            <a:r>
              <a:rPr lang="en-GB" dirty="0"/>
              <a:t>.</a:t>
            </a:r>
          </a:p>
        </p:txBody>
      </p:sp>
      <p:sp>
        <p:nvSpPr>
          <p:cNvPr id="66571" name="Rectangle 11"/>
          <p:cNvSpPr>
            <a:spLocks noChangeArrowheads="1"/>
          </p:cNvSpPr>
          <p:nvPr/>
        </p:nvSpPr>
        <p:spPr bwMode="auto">
          <a:xfrm>
            <a:off x="6300788" y="4508500"/>
            <a:ext cx="1873250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Sterownik urządz</a:t>
            </a:r>
          </a:p>
        </p:txBody>
      </p:sp>
      <p:sp>
        <p:nvSpPr>
          <p:cNvPr id="66572" name="printer2"/>
          <p:cNvSpPr>
            <a:spLocks noEditPoints="1" noChangeArrowheads="1"/>
          </p:cNvSpPr>
          <p:nvPr/>
        </p:nvSpPr>
        <p:spPr bwMode="auto">
          <a:xfrm>
            <a:off x="2038350" y="5591175"/>
            <a:ext cx="1809750" cy="904875"/>
          </a:xfrm>
          <a:custGeom>
            <a:avLst/>
            <a:gdLst>
              <a:gd name="T0" fmla="*/ 74923147 w 21600"/>
              <a:gd name="T1" fmla="*/ 0 h 21600"/>
              <a:gd name="T2" fmla="*/ 134683438 w 21600"/>
              <a:gd name="T3" fmla="*/ 0 h 21600"/>
              <a:gd name="T4" fmla="*/ 151629401 w 21600"/>
              <a:gd name="T5" fmla="*/ 8253633 h 21600"/>
              <a:gd name="T6" fmla="*/ 151629401 w 21600"/>
              <a:gd name="T7" fmla="*/ 18953696 h 21600"/>
              <a:gd name="T8" fmla="*/ 151629401 w 21600"/>
              <a:gd name="T9" fmla="*/ 29041251 h 21600"/>
              <a:gd name="T10" fmla="*/ 126652673 w 21600"/>
              <a:gd name="T11" fmla="*/ 37907350 h 21600"/>
              <a:gd name="T12" fmla="*/ 74923147 w 21600"/>
              <a:gd name="T13" fmla="*/ 37907350 h 21600"/>
              <a:gd name="T14" fmla="*/ 22295115 w 21600"/>
              <a:gd name="T15" fmla="*/ 37907350 h 21600"/>
              <a:gd name="T16" fmla="*/ 0 w 21600"/>
              <a:gd name="T17" fmla="*/ 29041251 h 21600"/>
              <a:gd name="T18" fmla="*/ 0 w 21600"/>
              <a:gd name="T19" fmla="*/ 18953696 h 21600"/>
              <a:gd name="T20" fmla="*/ 0 w 21600"/>
              <a:gd name="T21" fmla="*/ 8253633 h 21600"/>
              <a:gd name="T22" fmla="*/ 16945963 w 21600"/>
              <a:gd name="T23" fmla="*/ 0 h 216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1397 w 21600"/>
              <a:gd name="T37" fmla="*/ 23298 h 21600"/>
              <a:gd name="T38" fmla="*/ 20266 w 21600"/>
              <a:gd name="T39" fmla="*/ 31137 h 21600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21600" h="21600" extrusionOk="0">
                <a:moveTo>
                  <a:pt x="10673" y="0"/>
                </a:moveTo>
                <a:lnTo>
                  <a:pt x="19186" y="0"/>
                </a:lnTo>
                <a:lnTo>
                  <a:pt x="21600" y="4703"/>
                </a:lnTo>
                <a:lnTo>
                  <a:pt x="21600" y="10800"/>
                </a:lnTo>
                <a:lnTo>
                  <a:pt x="21600" y="16548"/>
                </a:lnTo>
                <a:lnTo>
                  <a:pt x="18042" y="16548"/>
                </a:lnTo>
                <a:lnTo>
                  <a:pt x="18042" y="21600"/>
                </a:lnTo>
                <a:lnTo>
                  <a:pt x="10673" y="21600"/>
                </a:lnTo>
                <a:lnTo>
                  <a:pt x="3176" y="21600"/>
                </a:lnTo>
                <a:lnTo>
                  <a:pt x="3176" y="16548"/>
                </a:lnTo>
                <a:lnTo>
                  <a:pt x="0" y="16548"/>
                </a:lnTo>
                <a:lnTo>
                  <a:pt x="0" y="10800"/>
                </a:lnTo>
                <a:lnTo>
                  <a:pt x="0" y="4703"/>
                </a:lnTo>
                <a:lnTo>
                  <a:pt x="2414" y="0"/>
                </a:lnTo>
                <a:lnTo>
                  <a:pt x="10673" y="0"/>
                </a:lnTo>
                <a:close/>
              </a:path>
              <a:path w="21600" h="21600" extrusionOk="0">
                <a:moveTo>
                  <a:pt x="0" y="4703"/>
                </a:moveTo>
                <a:lnTo>
                  <a:pt x="3558" y="4703"/>
                </a:lnTo>
                <a:lnTo>
                  <a:pt x="17026" y="4703"/>
                </a:lnTo>
                <a:lnTo>
                  <a:pt x="21600" y="4703"/>
                </a:lnTo>
                <a:lnTo>
                  <a:pt x="0" y="4703"/>
                </a:lnTo>
                <a:moveTo>
                  <a:pt x="16518" y="4703"/>
                </a:moveTo>
                <a:lnTo>
                  <a:pt x="16518" y="10452"/>
                </a:lnTo>
                <a:lnTo>
                  <a:pt x="0" y="10452"/>
                </a:lnTo>
                <a:moveTo>
                  <a:pt x="4320" y="16548"/>
                </a:moveTo>
                <a:lnTo>
                  <a:pt x="4320" y="17419"/>
                </a:lnTo>
                <a:lnTo>
                  <a:pt x="4320" y="20555"/>
                </a:lnTo>
                <a:lnTo>
                  <a:pt x="4320" y="21600"/>
                </a:lnTo>
                <a:lnTo>
                  <a:pt x="4320" y="16548"/>
                </a:lnTo>
                <a:moveTo>
                  <a:pt x="16899" y="16548"/>
                </a:moveTo>
                <a:lnTo>
                  <a:pt x="16899" y="17419"/>
                </a:lnTo>
                <a:lnTo>
                  <a:pt x="16899" y="20555"/>
                </a:lnTo>
                <a:lnTo>
                  <a:pt x="16899" y="21600"/>
                </a:lnTo>
                <a:lnTo>
                  <a:pt x="16899" y="16548"/>
                </a:lnTo>
                <a:moveTo>
                  <a:pt x="15247" y="14981"/>
                </a:moveTo>
                <a:lnTo>
                  <a:pt x="15247" y="10452"/>
                </a:lnTo>
                <a:lnTo>
                  <a:pt x="16899" y="16548"/>
                </a:lnTo>
                <a:lnTo>
                  <a:pt x="18042" y="16548"/>
                </a:lnTo>
                <a:lnTo>
                  <a:pt x="16518" y="10452"/>
                </a:lnTo>
                <a:moveTo>
                  <a:pt x="15247" y="14981"/>
                </a:moveTo>
                <a:lnTo>
                  <a:pt x="15247" y="14981"/>
                </a:lnTo>
                <a:lnTo>
                  <a:pt x="16772" y="17942"/>
                </a:lnTo>
                <a:lnTo>
                  <a:pt x="4447" y="17942"/>
                </a:lnTo>
                <a:lnTo>
                  <a:pt x="5972" y="14981"/>
                </a:lnTo>
                <a:lnTo>
                  <a:pt x="5972" y="10452"/>
                </a:lnTo>
                <a:lnTo>
                  <a:pt x="4320" y="16548"/>
                </a:lnTo>
                <a:lnTo>
                  <a:pt x="3176" y="16548"/>
                </a:lnTo>
                <a:lnTo>
                  <a:pt x="4701" y="10452"/>
                </a:lnTo>
                <a:moveTo>
                  <a:pt x="20202" y="5574"/>
                </a:moveTo>
                <a:lnTo>
                  <a:pt x="20711" y="5574"/>
                </a:lnTo>
                <a:lnTo>
                  <a:pt x="20711" y="7839"/>
                </a:lnTo>
                <a:lnTo>
                  <a:pt x="20202" y="7839"/>
                </a:lnTo>
                <a:lnTo>
                  <a:pt x="20202" y="5574"/>
                </a:lnTo>
                <a:moveTo>
                  <a:pt x="5972" y="14981"/>
                </a:moveTo>
                <a:lnTo>
                  <a:pt x="7496" y="14981"/>
                </a:lnTo>
                <a:lnTo>
                  <a:pt x="13341" y="14981"/>
                </a:lnTo>
                <a:lnTo>
                  <a:pt x="15247" y="14981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pic>
        <p:nvPicPr>
          <p:cNvPr id="66573" name="Picture 13" descr="MCj0282112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5373688"/>
            <a:ext cx="127635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74" name="cddrive"/>
          <p:cNvSpPr>
            <a:spLocks noEditPoints="1" noChangeArrowheads="1"/>
          </p:cNvSpPr>
          <p:nvPr/>
        </p:nvSpPr>
        <p:spPr bwMode="auto">
          <a:xfrm>
            <a:off x="7380288" y="5661025"/>
            <a:ext cx="1049337" cy="596900"/>
          </a:xfrm>
          <a:custGeom>
            <a:avLst/>
            <a:gdLst>
              <a:gd name="T0" fmla="*/ 25488639 w 21600"/>
              <a:gd name="T1" fmla="*/ 0 h 21600"/>
              <a:gd name="T2" fmla="*/ 50977229 w 21600"/>
              <a:gd name="T3" fmla="*/ 8247445 h 21600"/>
              <a:gd name="T4" fmla="*/ 25488639 w 21600"/>
              <a:gd name="T5" fmla="*/ 16494889 h 21600"/>
              <a:gd name="T6" fmla="*/ 0 w 21600"/>
              <a:gd name="T7" fmla="*/ 8247445 h 21600"/>
              <a:gd name="T8" fmla="*/ 0 60000 65536"/>
              <a:gd name="T9" fmla="*/ 0 60000 65536"/>
              <a:gd name="T10" fmla="*/ 0 60000 65536"/>
              <a:gd name="T11" fmla="*/ 0 60000 65536"/>
              <a:gd name="T12" fmla="*/ 686 w 21600"/>
              <a:gd name="T13" fmla="*/ 23059 h 21600"/>
              <a:gd name="T14" fmla="*/ 21005 w 21600"/>
              <a:gd name="T15" fmla="*/ 30503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2563" y="12259"/>
                </a:moveTo>
                <a:lnTo>
                  <a:pt x="2563" y="12843"/>
                </a:lnTo>
                <a:lnTo>
                  <a:pt x="2746" y="13427"/>
                </a:lnTo>
                <a:lnTo>
                  <a:pt x="2929" y="14303"/>
                </a:lnTo>
                <a:lnTo>
                  <a:pt x="3112" y="14886"/>
                </a:lnTo>
                <a:lnTo>
                  <a:pt x="3478" y="15470"/>
                </a:lnTo>
                <a:lnTo>
                  <a:pt x="3844" y="16054"/>
                </a:lnTo>
                <a:lnTo>
                  <a:pt x="4393" y="16638"/>
                </a:lnTo>
                <a:lnTo>
                  <a:pt x="4942" y="17222"/>
                </a:lnTo>
                <a:lnTo>
                  <a:pt x="5492" y="17514"/>
                </a:lnTo>
                <a:lnTo>
                  <a:pt x="6224" y="18097"/>
                </a:lnTo>
                <a:lnTo>
                  <a:pt x="6773" y="18389"/>
                </a:lnTo>
                <a:lnTo>
                  <a:pt x="7505" y="18681"/>
                </a:lnTo>
                <a:lnTo>
                  <a:pt x="8237" y="18973"/>
                </a:lnTo>
                <a:lnTo>
                  <a:pt x="9153" y="18973"/>
                </a:lnTo>
                <a:lnTo>
                  <a:pt x="9885" y="19265"/>
                </a:lnTo>
                <a:lnTo>
                  <a:pt x="10800" y="19265"/>
                </a:lnTo>
                <a:lnTo>
                  <a:pt x="11532" y="19265"/>
                </a:lnTo>
                <a:lnTo>
                  <a:pt x="12447" y="18973"/>
                </a:lnTo>
                <a:lnTo>
                  <a:pt x="13180" y="18973"/>
                </a:lnTo>
                <a:lnTo>
                  <a:pt x="13912" y="18681"/>
                </a:lnTo>
                <a:lnTo>
                  <a:pt x="14644" y="18389"/>
                </a:lnTo>
                <a:lnTo>
                  <a:pt x="15376" y="18097"/>
                </a:lnTo>
                <a:lnTo>
                  <a:pt x="16108" y="17514"/>
                </a:lnTo>
                <a:lnTo>
                  <a:pt x="16658" y="17222"/>
                </a:lnTo>
                <a:lnTo>
                  <a:pt x="17207" y="16638"/>
                </a:lnTo>
                <a:lnTo>
                  <a:pt x="17573" y="16054"/>
                </a:lnTo>
                <a:lnTo>
                  <a:pt x="18122" y="15470"/>
                </a:lnTo>
                <a:lnTo>
                  <a:pt x="18305" y="14886"/>
                </a:lnTo>
                <a:lnTo>
                  <a:pt x="18671" y="14303"/>
                </a:lnTo>
                <a:lnTo>
                  <a:pt x="18854" y="13427"/>
                </a:lnTo>
                <a:lnTo>
                  <a:pt x="19037" y="12843"/>
                </a:lnTo>
                <a:lnTo>
                  <a:pt x="19037" y="12259"/>
                </a:lnTo>
                <a:lnTo>
                  <a:pt x="2563" y="12259"/>
                </a:lnTo>
                <a:close/>
              </a:path>
              <a:path w="21600" h="21600" extrusionOk="0">
                <a:moveTo>
                  <a:pt x="2563" y="12259"/>
                </a:moveTo>
                <a:lnTo>
                  <a:pt x="9153" y="12259"/>
                </a:lnTo>
                <a:lnTo>
                  <a:pt x="9153" y="12551"/>
                </a:lnTo>
                <a:lnTo>
                  <a:pt x="9336" y="12843"/>
                </a:lnTo>
                <a:lnTo>
                  <a:pt x="9519" y="13135"/>
                </a:lnTo>
                <a:lnTo>
                  <a:pt x="9702" y="13135"/>
                </a:lnTo>
                <a:lnTo>
                  <a:pt x="9885" y="13427"/>
                </a:lnTo>
                <a:lnTo>
                  <a:pt x="10068" y="13719"/>
                </a:lnTo>
                <a:lnTo>
                  <a:pt x="10434" y="13719"/>
                </a:lnTo>
                <a:lnTo>
                  <a:pt x="10800" y="13719"/>
                </a:lnTo>
                <a:lnTo>
                  <a:pt x="10983" y="13719"/>
                </a:lnTo>
                <a:lnTo>
                  <a:pt x="11349" y="13719"/>
                </a:lnTo>
                <a:lnTo>
                  <a:pt x="11715" y="13427"/>
                </a:lnTo>
                <a:lnTo>
                  <a:pt x="11898" y="13135"/>
                </a:lnTo>
                <a:lnTo>
                  <a:pt x="12081" y="13135"/>
                </a:lnTo>
                <a:lnTo>
                  <a:pt x="12264" y="12843"/>
                </a:lnTo>
                <a:lnTo>
                  <a:pt x="12264" y="12551"/>
                </a:lnTo>
                <a:lnTo>
                  <a:pt x="12264" y="12259"/>
                </a:lnTo>
                <a:lnTo>
                  <a:pt x="9153" y="12259"/>
                </a:lnTo>
                <a:lnTo>
                  <a:pt x="2563" y="12259"/>
                </a:lnTo>
                <a:close/>
              </a:path>
              <a:path w="21600" h="21600" extrusionOk="0">
                <a:moveTo>
                  <a:pt x="21600" y="7589"/>
                </a:moveTo>
                <a:lnTo>
                  <a:pt x="17756" y="0"/>
                </a:lnTo>
                <a:lnTo>
                  <a:pt x="10800" y="0"/>
                </a:lnTo>
                <a:lnTo>
                  <a:pt x="3844" y="0"/>
                </a:lnTo>
                <a:lnTo>
                  <a:pt x="0" y="7589"/>
                </a:lnTo>
                <a:lnTo>
                  <a:pt x="0" y="10800"/>
                </a:lnTo>
                <a:lnTo>
                  <a:pt x="0" y="18097"/>
                </a:lnTo>
                <a:lnTo>
                  <a:pt x="1464" y="18097"/>
                </a:lnTo>
                <a:lnTo>
                  <a:pt x="1464" y="21600"/>
                </a:lnTo>
                <a:lnTo>
                  <a:pt x="10800" y="21600"/>
                </a:lnTo>
                <a:lnTo>
                  <a:pt x="19953" y="21600"/>
                </a:lnTo>
                <a:lnTo>
                  <a:pt x="19953" y="18097"/>
                </a:lnTo>
                <a:lnTo>
                  <a:pt x="21600" y="18097"/>
                </a:lnTo>
                <a:lnTo>
                  <a:pt x="21600" y="11092"/>
                </a:lnTo>
                <a:lnTo>
                  <a:pt x="21600" y="7589"/>
                </a:lnTo>
              </a:path>
              <a:path w="21600" h="21600" extrusionOk="0">
                <a:moveTo>
                  <a:pt x="1647" y="18097"/>
                </a:moveTo>
                <a:lnTo>
                  <a:pt x="6407" y="18097"/>
                </a:lnTo>
                <a:moveTo>
                  <a:pt x="19953" y="18097"/>
                </a:moveTo>
                <a:lnTo>
                  <a:pt x="15010" y="18097"/>
                </a:lnTo>
                <a:moveTo>
                  <a:pt x="0" y="7589"/>
                </a:moveTo>
                <a:lnTo>
                  <a:pt x="21417" y="7589"/>
                </a:lnTo>
                <a:lnTo>
                  <a:pt x="21600" y="7589"/>
                </a:lnTo>
              </a:path>
            </a:pathLst>
          </a:custGeom>
          <a:solidFill>
            <a:srgbClr val="FFFFCC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pl-PL"/>
          </a:p>
        </p:txBody>
      </p:sp>
      <p:pic>
        <p:nvPicPr>
          <p:cNvPr id="66575" name="Picture 16" descr="MCj0398441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5516563"/>
            <a:ext cx="1006475" cy="105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76" name="Rectangle 17"/>
          <p:cNvSpPr>
            <a:spLocks noChangeArrowheads="1"/>
          </p:cNvSpPr>
          <p:nvPr/>
        </p:nvSpPr>
        <p:spPr bwMode="auto">
          <a:xfrm>
            <a:off x="6300788" y="3933825"/>
            <a:ext cx="18716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Adapter</a:t>
            </a:r>
          </a:p>
        </p:txBody>
      </p:sp>
      <p:sp>
        <p:nvSpPr>
          <p:cNvPr id="66577" name="AutoShape 19"/>
          <p:cNvSpPr>
            <a:spLocks/>
          </p:cNvSpPr>
          <p:nvPr/>
        </p:nvSpPr>
        <p:spPr bwMode="auto">
          <a:xfrm>
            <a:off x="1835150" y="1844675"/>
            <a:ext cx="215900" cy="1800225"/>
          </a:xfrm>
          <a:prstGeom prst="leftBrace">
            <a:avLst>
              <a:gd name="adj1" fmla="val 6948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66578" name="AutoShape 20"/>
          <p:cNvSpPr>
            <a:spLocks/>
          </p:cNvSpPr>
          <p:nvPr/>
        </p:nvSpPr>
        <p:spPr bwMode="auto">
          <a:xfrm>
            <a:off x="1763713" y="3860800"/>
            <a:ext cx="215900" cy="2736850"/>
          </a:xfrm>
          <a:prstGeom prst="leftBrace">
            <a:avLst>
              <a:gd name="adj1" fmla="val 10563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66579" name="Text Box 21"/>
          <p:cNvSpPr txBox="1">
            <a:spLocks noChangeArrowheads="1"/>
          </p:cNvSpPr>
          <p:nvPr/>
        </p:nvSpPr>
        <p:spPr bwMode="auto">
          <a:xfrm rot="10800000">
            <a:off x="800100" y="1557338"/>
            <a:ext cx="458788" cy="204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Oprogramowanie</a:t>
            </a:r>
            <a:endParaRPr lang="en-GB"/>
          </a:p>
        </p:txBody>
      </p:sp>
      <p:sp>
        <p:nvSpPr>
          <p:cNvPr id="66580" name="Text Box 22"/>
          <p:cNvSpPr txBox="1">
            <a:spLocks noChangeArrowheads="1"/>
          </p:cNvSpPr>
          <p:nvPr/>
        </p:nvSpPr>
        <p:spPr bwMode="auto">
          <a:xfrm rot="10800000">
            <a:off x="755650" y="4581525"/>
            <a:ext cx="458788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Sprzęt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9D106E-D55F-400D-9CAE-F59543224A78}" type="slidenum">
              <a:rPr lang="en-GB" smtClean="0"/>
              <a:pPr eaLnBrk="1" hangingPunct="1"/>
              <a:t>65</a:t>
            </a:fld>
            <a:endParaRPr lang="en-GB" smtClean="0"/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Oprogramowanie obsługi wejścia-wyjścia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smtClean="0"/>
              <a:t>Podsystem wejścia-wyjścia:</a:t>
            </a:r>
            <a:endParaRPr lang="pl-PL" sz="2800" smtClean="0"/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interfejs wejścia-wyjścia — specyfikacja operacji</a:t>
            </a:r>
            <a:r>
              <a:rPr lang="pl-PL" sz="2400" smtClean="0"/>
              <a:t> </a:t>
            </a:r>
            <a:r>
              <a:rPr lang="en-GB" sz="2400" smtClean="0"/>
              <a:t>(API), umożliwiających jednolity sposób dostępu do</a:t>
            </a:r>
            <a:r>
              <a:rPr lang="pl-PL" sz="2400" smtClean="0"/>
              <a:t> </a:t>
            </a:r>
            <a:r>
              <a:rPr lang="en-GB" sz="2400" smtClean="0"/>
              <a:t>urządzeń wejścia-wyjścia na poziomie aplikacji</a:t>
            </a:r>
            <a:endParaRPr lang="pl-PL" sz="2400" smtClean="0"/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buforowanie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Moduł sterujący — ukrywanie sprzętowych szczegółów</a:t>
            </a:r>
            <a:r>
              <a:rPr lang="pl-PL" sz="2800" smtClean="0"/>
              <a:t> </a:t>
            </a:r>
            <a:r>
              <a:rPr lang="en-GB" sz="2800" smtClean="0"/>
              <a:t>realizacji danego urządzenia przed interfejsem wejściawyjścia:</a:t>
            </a:r>
            <a:endParaRPr lang="pl-PL" sz="2800" smtClean="0"/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dostarczanie implementacji dla operacji z interfejsu</a:t>
            </a:r>
            <a:r>
              <a:rPr lang="pl-PL" sz="2400" smtClean="0"/>
              <a:t> </a:t>
            </a:r>
            <a:r>
              <a:rPr lang="en-GB" sz="2400" smtClean="0"/>
              <a:t>wejścia-wyjścia w odniesieniu do danego urządzenia</a:t>
            </a:r>
            <a:endParaRPr lang="pl-PL" sz="2400" smtClean="0"/>
          </a:p>
          <a:p>
            <a:pPr lvl="1" eaLnBrk="1" hangingPunct="1">
              <a:lnSpc>
                <a:spcPct val="80000"/>
              </a:lnSpc>
            </a:pPr>
            <a:r>
              <a:rPr lang="en-GB" sz="2400" smtClean="0"/>
              <a:t>kontrola realizacji operacji na urządzeniu</a:t>
            </a:r>
            <a:r>
              <a:rPr lang="pl-PL" sz="2400" smtClean="0"/>
              <a:t> </a:t>
            </a:r>
            <a:r>
              <a:rPr lang="en-GB" sz="2400" smtClean="0"/>
              <a:t>(sprawdzanie stanu, poprawności, transfer danych)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1DB5BF-2097-4B8E-86F4-17667B24503C}" type="slidenum">
              <a:rPr lang="en-GB" smtClean="0"/>
              <a:pPr eaLnBrk="1" hangingPunct="1"/>
              <a:t>66</a:t>
            </a:fld>
            <a:endParaRPr lang="en-GB" smtClean="0"/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Sterownik urządzenia</a:t>
            </a: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1044575" y="4149725"/>
            <a:ext cx="7056438" cy="20161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1404938" y="4438650"/>
            <a:ext cx="1727200" cy="503238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 dirty="0" err="1"/>
              <a:t>sterowanie</a:t>
            </a:r>
            <a:endParaRPr lang="en-GB" b="1" dirty="0"/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3995738" y="4437063"/>
            <a:ext cx="1727200" cy="503237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 dirty="0" err="1"/>
              <a:t>stan</a:t>
            </a:r>
            <a:endParaRPr lang="en-GB" b="1" dirty="0"/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6084888" y="4437063"/>
            <a:ext cx="1727200" cy="1439862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 dirty="0" err="1"/>
              <a:t>rejestry</a:t>
            </a:r>
            <a:endParaRPr lang="en-GB" b="1" dirty="0"/>
          </a:p>
          <a:p>
            <a:pPr algn="ctr"/>
            <a:r>
              <a:rPr lang="en-GB" b="1" dirty="0" err="1"/>
              <a:t>danych</a:t>
            </a:r>
            <a:endParaRPr lang="en-GB" b="1" dirty="0"/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1331913" y="5300663"/>
            <a:ext cx="4392612" cy="647700"/>
          </a:xfrm>
          <a:prstGeom prst="rect">
            <a:avLst/>
          </a:prstGeom>
          <a:solidFill>
            <a:srgbClr val="3366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 dirty="0" err="1"/>
              <a:t>logika</a:t>
            </a:r>
            <a:endParaRPr lang="en-GB" b="1" dirty="0"/>
          </a:p>
        </p:txBody>
      </p:sp>
      <p:sp>
        <p:nvSpPr>
          <p:cNvPr id="68617" name="AutoShape 9"/>
          <p:cNvSpPr>
            <a:spLocks noChangeArrowheads="1"/>
          </p:cNvSpPr>
          <p:nvPr/>
        </p:nvSpPr>
        <p:spPr bwMode="auto">
          <a:xfrm>
            <a:off x="4859338" y="3213100"/>
            <a:ext cx="3960812" cy="647700"/>
          </a:xfrm>
          <a:prstGeom prst="wedgeRectCallout">
            <a:avLst>
              <a:gd name="adj1" fmla="val -40861"/>
              <a:gd name="adj2" fmla="val 189949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b="1"/>
              <a:t>... zajętość gotowość kod błędu ...</a:t>
            </a:r>
          </a:p>
        </p:txBody>
      </p:sp>
      <p:graphicFrame>
        <p:nvGraphicFramePr>
          <p:cNvPr id="79924" name="Group 52"/>
          <p:cNvGraphicFramePr>
            <a:graphicFrameLocks noGrp="1"/>
          </p:cNvGraphicFramePr>
          <p:nvPr>
            <p:ph idx="1"/>
          </p:nvPr>
        </p:nvGraphicFramePr>
        <p:xfrm>
          <a:off x="179388" y="1773238"/>
          <a:ext cx="4619625" cy="2160608"/>
        </p:xfrm>
        <a:graphic>
          <a:graphicData uri="http://schemas.openxmlformats.org/drawingml/2006/table">
            <a:tbl>
              <a:tblPr/>
              <a:tblGrid>
                <a:gridCol w="1593850"/>
                <a:gridCol w="1441450"/>
                <a:gridCol w="1584325"/>
              </a:tblGrid>
              <a:tr h="3793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l-PL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zajętość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gotowość</a:t>
                      </a: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9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Bezczynność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93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Zakończenie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9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Praca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4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(stan przejściowy)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44" name="Text Box 53"/>
          <p:cNvSpPr txBox="1">
            <a:spLocks noChangeArrowheads="1"/>
          </p:cNvSpPr>
          <p:nvPr/>
        </p:nvSpPr>
        <p:spPr bwMode="auto">
          <a:xfrm>
            <a:off x="107950" y="1341438"/>
            <a:ext cx="159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l-PL"/>
              <a:t>Rejestr stanu: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C48E6F3-A5AE-4B6F-9F22-D87210105243}" type="slidenum">
              <a:rPr lang="en-GB" smtClean="0"/>
              <a:pPr eaLnBrk="1" hangingPunct="1"/>
              <a:t>67</a:t>
            </a:fld>
            <a:endParaRPr lang="en-GB" smtClean="0"/>
          </a:p>
        </p:txBody>
      </p:sp>
      <p:sp>
        <p:nvSpPr>
          <p:cNvPr id="696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2800" b="1" smtClean="0"/>
              <a:t>Miejsce urządzeń wejścia-wyjścia w architekturze</a:t>
            </a:r>
            <a:r>
              <a:rPr lang="pl-PL" sz="2800" b="1" smtClean="0"/>
              <a:t> </a:t>
            </a:r>
            <a:r>
              <a:rPr lang="en-GB" sz="2800" b="1" smtClean="0"/>
              <a:t>systemu komputerowego</a:t>
            </a:r>
          </a:p>
        </p:txBody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smtClean="0"/>
              <a:t>Odwzorowanie w przestrzeni adresowej wejścia-wyjścia</a:t>
            </a:r>
            <a:r>
              <a:rPr lang="pl-PL" sz="2800" smtClean="0"/>
              <a:t> </a:t>
            </a:r>
            <a:r>
              <a:rPr lang="en-GB" sz="2800" smtClean="0"/>
              <a:t>(tzw. izolowane wejście-wyjście) — rejestry sterownika</a:t>
            </a:r>
            <a:r>
              <a:rPr lang="pl-PL" sz="2800" smtClean="0"/>
              <a:t> </a:t>
            </a:r>
            <a:r>
              <a:rPr lang="en-GB" sz="2800" smtClean="0"/>
              <a:t>widoczne są w przestrzeni adresowej wejścia-wyjścia</a:t>
            </a:r>
            <a:r>
              <a:rPr lang="pl-PL" sz="2800" smtClean="0"/>
              <a:t> </a:t>
            </a:r>
            <a:r>
              <a:rPr lang="en-GB" sz="2800" smtClean="0"/>
              <a:t>systemu komputerowego i dostępne są przez specjalne</a:t>
            </a:r>
            <a:r>
              <a:rPr lang="pl-PL" sz="2800" smtClean="0"/>
              <a:t> </a:t>
            </a:r>
            <a:r>
              <a:rPr lang="en-GB" sz="2800" smtClean="0"/>
              <a:t>rozkazy (np. in i out w procesorach firmy Intel).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Odwzorowanie w przestrzeni adresowej pamięci —</a:t>
            </a:r>
            <a:r>
              <a:rPr lang="pl-PL" sz="2800" smtClean="0"/>
              <a:t> </a:t>
            </a:r>
            <a:r>
              <a:rPr lang="en-GB" sz="2800" smtClean="0"/>
              <a:t>rejestry sterownika widoczne są w przestrzeni adresowej</a:t>
            </a:r>
            <a:r>
              <a:rPr lang="pl-PL" sz="2800" smtClean="0"/>
              <a:t> </a:t>
            </a:r>
            <a:r>
              <a:rPr lang="en-GB" sz="2800" smtClean="0"/>
              <a:t>pamięci fizycznej i dostępne są pod odpowiednimiadresami tak samo, jak inne komórki pamięci.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E00BA3-D141-4D92-BB33-5C7D84D6FBB0}" type="slidenum">
              <a:rPr lang="en-GB" smtClean="0"/>
              <a:pPr eaLnBrk="1" hangingPunct="1"/>
              <a:t>68</a:t>
            </a:fld>
            <a:endParaRPr lang="en-GB" smtClean="0"/>
          </a:p>
        </p:txBody>
      </p:sp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b="1" smtClean="0"/>
              <a:t>Interakcja jednostki centralnej ze sterownikiem</a:t>
            </a:r>
            <a:r>
              <a:rPr lang="pl-PL" sz="3200" b="1" smtClean="0"/>
              <a:t> u</a:t>
            </a:r>
            <a:r>
              <a:rPr lang="en-GB" sz="3200" b="1" smtClean="0"/>
              <a:t>rządzenia wejścia-wyjścia</a:t>
            </a:r>
          </a:p>
        </p:txBody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b="1" smtClean="0"/>
              <a:t>Odpytywanie</a:t>
            </a:r>
            <a:r>
              <a:rPr lang="en-GB" sz="2800" smtClean="0"/>
              <a:t> (ang. polling) — ciągłe lub okresowe</a:t>
            </a:r>
            <a:r>
              <a:rPr lang="pl-PL" sz="2800" smtClean="0"/>
              <a:t> </a:t>
            </a:r>
            <a:r>
              <a:rPr lang="en-GB" sz="2800" smtClean="0"/>
              <a:t>sprawdzanie stanu sterownika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b="1" smtClean="0"/>
              <a:t>Sterowanie przerwaniami</a:t>
            </a:r>
            <a:r>
              <a:rPr lang="en-GB" sz="2800" smtClean="0"/>
              <a:t> (ang. interrupt-driven I/O) —</a:t>
            </a:r>
            <a:r>
              <a:rPr lang="pl-PL" sz="2800" smtClean="0"/>
              <a:t> </a:t>
            </a:r>
            <a:r>
              <a:rPr lang="en-GB" sz="2800" smtClean="0"/>
              <a:t>inicjalizacja pracy sterownika przez procesor i obsługa</a:t>
            </a:r>
            <a:r>
              <a:rPr lang="pl-PL" sz="2800" smtClean="0"/>
              <a:t> </a:t>
            </a:r>
            <a:r>
              <a:rPr lang="en-GB" sz="2800" smtClean="0"/>
              <a:t>urządzenia po zakończeniu działania w ramach reakcji</a:t>
            </a:r>
            <a:r>
              <a:rPr lang="pl-PL" sz="2800" smtClean="0"/>
              <a:t> </a:t>
            </a:r>
            <a:r>
              <a:rPr lang="en-GB" sz="2800" smtClean="0"/>
              <a:t>na przerwanie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b="1" smtClean="0"/>
              <a:t>Bezpośredni dostęp do pamięci</a:t>
            </a:r>
            <a:r>
              <a:rPr lang="en-GB" sz="2800" smtClean="0"/>
              <a:t> (ang. direct memory</a:t>
            </a:r>
            <a:r>
              <a:rPr lang="pl-PL" sz="2800" smtClean="0"/>
              <a:t> </a:t>
            </a:r>
            <a:r>
              <a:rPr lang="en-GB" sz="2800" smtClean="0"/>
              <a:t>access) — inicjalizacja pracy sterownika przez procesor </a:t>
            </a:r>
            <a:r>
              <a:rPr lang="pl-PL" sz="2800" smtClean="0"/>
              <a:t>i </a:t>
            </a:r>
            <a:r>
              <a:rPr lang="en-GB" sz="2800" smtClean="0"/>
              <a:t>uruchomienie układu bezpośredniego dostępu do</a:t>
            </a:r>
            <a:r>
              <a:rPr lang="pl-PL" sz="2800" smtClean="0"/>
              <a:t> </a:t>
            </a:r>
            <a:r>
              <a:rPr lang="en-GB" sz="2800" smtClean="0"/>
              <a:t>pamięci w celu realizacji transferu danych pomiędzy</a:t>
            </a:r>
            <a:r>
              <a:rPr lang="pl-PL" sz="2800" smtClean="0"/>
              <a:t> </a:t>
            </a:r>
            <a:r>
              <a:rPr lang="en-GB" sz="2800" smtClean="0"/>
              <a:t>sterownikiem a pamięcią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35C434-7AA3-40F0-AB24-BDD69E6ED105}" type="slidenum">
              <a:rPr lang="en-GB" smtClean="0"/>
              <a:pPr eaLnBrk="1" hangingPunct="1"/>
              <a:t>69</a:t>
            </a:fld>
            <a:endParaRPr lang="en-GB" smtClean="0"/>
          </a:p>
        </p:txBody>
      </p:sp>
      <p:sp>
        <p:nvSpPr>
          <p:cNvPr id="716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Buforowanie</a:t>
            </a:r>
            <a:endParaRPr lang="en-GB" b="1" smtClean="0"/>
          </a:p>
        </p:txBody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b="1" dirty="0" err="1" smtClean="0"/>
              <a:t>Dopasowanie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urządzeń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różniących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się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szybkością</a:t>
            </a:r>
            <a:r>
              <a:rPr lang="pl-PL" sz="2400" b="1" dirty="0" smtClean="0"/>
              <a:t> </a:t>
            </a:r>
            <a:r>
              <a:rPr lang="en-GB" sz="2400" b="1" dirty="0" err="1" smtClean="0"/>
              <a:t>przekazywania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danych</a:t>
            </a:r>
            <a:r>
              <a:rPr lang="en-GB" sz="2400" dirty="0" smtClean="0"/>
              <a:t> — </a:t>
            </a:r>
            <a:r>
              <a:rPr lang="en-GB" sz="2400" dirty="0" err="1" smtClean="0"/>
              <a:t>dopasowanie</a:t>
            </a:r>
            <a:r>
              <a:rPr lang="en-GB" sz="2400" dirty="0" smtClean="0"/>
              <a:t> </a:t>
            </a:r>
            <a:r>
              <a:rPr lang="en-GB" sz="2400" dirty="0" err="1" smtClean="0"/>
              <a:t>chwilowo</a:t>
            </a:r>
            <a:r>
              <a:rPr lang="pl-PL" sz="2400" dirty="0" smtClean="0"/>
              <a:t> </a:t>
            </a:r>
            <a:r>
              <a:rPr lang="en-GB" sz="2400" dirty="0" err="1" smtClean="0"/>
              <a:t>szybszego</a:t>
            </a:r>
            <a:r>
              <a:rPr lang="en-GB" sz="2400" dirty="0" smtClean="0"/>
              <a:t> </a:t>
            </a:r>
            <a:r>
              <a:rPr lang="en-GB" sz="2400" dirty="0" err="1" smtClean="0"/>
              <a:t>producenta</a:t>
            </a:r>
            <a:r>
              <a:rPr lang="en-GB" sz="2400" dirty="0" smtClean="0"/>
              <a:t> </a:t>
            </a:r>
            <a:r>
              <a:rPr lang="en-GB" sz="2400" dirty="0" err="1" smtClean="0"/>
              <a:t>danych</a:t>
            </a:r>
            <a:r>
              <a:rPr lang="en-GB" sz="2400" dirty="0" smtClean="0"/>
              <a:t> do </a:t>
            </a:r>
            <a:r>
              <a:rPr lang="en-GB" sz="2400" dirty="0" err="1" smtClean="0"/>
              <a:t>możliwości</a:t>
            </a:r>
            <a:r>
              <a:rPr lang="pl-PL" sz="2400" dirty="0" smtClean="0"/>
              <a:t> </a:t>
            </a:r>
            <a:r>
              <a:rPr lang="en-GB" sz="2400" dirty="0" err="1" smtClean="0"/>
              <a:t>konsumenta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b="1" dirty="0" err="1" smtClean="0"/>
              <a:t>Dopasowanie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urządzeń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różniących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się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podstawową</a:t>
            </a:r>
            <a:r>
              <a:rPr lang="pl-PL" sz="2400" b="1" dirty="0" smtClean="0"/>
              <a:t> </a:t>
            </a:r>
            <a:r>
              <a:rPr lang="en-GB" sz="2400" b="1" dirty="0" err="1" smtClean="0"/>
              <a:t>jednostką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transmisji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danych</a:t>
            </a:r>
            <a:r>
              <a:rPr lang="en-GB" sz="2400" dirty="0" smtClean="0"/>
              <a:t> — </a:t>
            </a:r>
            <a:r>
              <a:rPr lang="en-GB" sz="2400" dirty="0" err="1" smtClean="0"/>
              <a:t>dopasowanie</a:t>
            </a:r>
            <a:r>
              <a:rPr lang="en-GB" sz="2400" dirty="0" smtClean="0"/>
              <a:t> w </a:t>
            </a:r>
            <a:r>
              <a:rPr lang="en-GB" sz="2400" dirty="0" err="1" smtClean="0"/>
              <a:t>celu</a:t>
            </a:r>
            <a:r>
              <a:rPr lang="pl-PL" sz="2400" dirty="0" smtClean="0"/>
              <a:t> </a:t>
            </a:r>
            <a:r>
              <a:rPr lang="en-GB" sz="2400" dirty="0" err="1" smtClean="0"/>
              <a:t>efektywnego</a:t>
            </a:r>
            <a:r>
              <a:rPr lang="en-GB" sz="2400" dirty="0" smtClean="0"/>
              <a:t> </a:t>
            </a:r>
            <a:r>
              <a:rPr lang="en-GB" sz="2400" dirty="0" err="1" smtClean="0"/>
              <a:t>przekazywania</a:t>
            </a:r>
            <a:r>
              <a:rPr lang="en-GB" sz="2400" dirty="0" smtClean="0"/>
              <a:t> </a:t>
            </a:r>
            <a:r>
              <a:rPr lang="en-GB" sz="2400" dirty="0" err="1" smtClean="0"/>
              <a:t>danych</a:t>
            </a:r>
            <a:r>
              <a:rPr lang="en-GB" sz="2400" dirty="0" smtClean="0"/>
              <a:t> </a:t>
            </a:r>
            <a:r>
              <a:rPr lang="en-GB" sz="2400" dirty="0" err="1" smtClean="0"/>
              <a:t>urządzeń</a:t>
            </a:r>
            <a:r>
              <a:rPr lang="pl-PL" sz="2400" dirty="0" smtClean="0"/>
              <a:t> </a:t>
            </a:r>
            <a:r>
              <a:rPr lang="en-GB" sz="2400" dirty="0" err="1" smtClean="0"/>
              <a:t>przesyłających</a:t>
            </a:r>
            <a:r>
              <a:rPr lang="en-GB" sz="2400" dirty="0" smtClean="0"/>
              <a:t> </a:t>
            </a:r>
            <a:r>
              <a:rPr lang="en-GB" sz="2400" dirty="0" err="1" smtClean="0"/>
              <a:t>mniejsze</a:t>
            </a:r>
            <a:r>
              <a:rPr lang="en-GB" sz="2400" dirty="0" smtClean="0"/>
              <a:t> </a:t>
            </a:r>
            <a:r>
              <a:rPr lang="en-GB" sz="2400" dirty="0" err="1" smtClean="0"/>
              <a:t>jednostki</a:t>
            </a:r>
            <a:r>
              <a:rPr lang="en-GB" sz="2400" dirty="0" smtClean="0"/>
              <a:t> </a:t>
            </a:r>
            <a:r>
              <a:rPr lang="en-GB" sz="2400" dirty="0" err="1" smtClean="0"/>
              <a:t>danych</a:t>
            </a:r>
            <a:r>
              <a:rPr lang="en-GB" sz="2400" dirty="0" smtClean="0"/>
              <a:t> do </a:t>
            </a:r>
            <a:r>
              <a:rPr lang="en-GB" sz="2400" dirty="0" err="1" smtClean="0"/>
              <a:t>urządzeń</a:t>
            </a:r>
            <a:r>
              <a:rPr lang="pl-PL" sz="2400" dirty="0" smtClean="0"/>
              <a:t> </a:t>
            </a:r>
            <a:r>
              <a:rPr lang="en-GB" sz="2400" dirty="0" err="1" smtClean="0"/>
              <a:t>wymagających</a:t>
            </a:r>
            <a:r>
              <a:rPr lang="en-GB" sz="2400" dirty="0" smtClean="0"/>
              <a:t> </a:t>
            </a:r>
            <a:r>
              <a:rPr lang="en-GB" sz="2400" dirty="0" err="1" smtClean="0"/>
              <a:t>większych</a:t>
            </a:r>
            <a:r>
              <a:rPr lang="en-GB" sz="2400" dirty="0" smtClean="0"/>
              <a:t> </a:t>
            </a:r>
            <a:r>
              <a:rPr lang="en-GB" sz="2400" dirty="0" err="1" smtClean="0"/>
              <a:t>jednostek</a:t>
            </a:r>
            <a:r>
              <a:rPr lang="en-GB" sz="2400" dirty="0" smtClean="0"/>
              <a:t> </a:t>
            </a:r>
            <a:r>
              <a:rPr lang="en-GB" sz="2400" dirty="0" err="1" smtClean="0"/>
              <a:t>lub</a:t>
            </a:r>
            <a:r>
              <a:rPr lang="en-GB" sz="2400" dirty="0" smtClean="0"/>
              <a:t> </a:t>
            </a:r>
            <a:r>
              <a:rPr lang="en-GB" sz="2400" dirty="0" err="1" smtClean="0"/>
              <a:t>odwrotnie</a:t>
            </a:r>
            <a:r>
              <a:rPr lang="pl-PL" sz="2400" dirty="0" smtClean="0"/>
              <a:t> </a:t>
            </a:r>
            <a:r>
              <a:rPr lang="en-GB" sz="2400" dirty="0" smtClean="0"/>
              <a:t>(</a:t>
            </a:r>
            <a:r>
              <a:rPr lang="en-GB" sz="2400" dirty="0" err="1" smtClean="0"/>
              <a:t>fragmentowanie</a:t>
            </a:r>
            <a:r>
              <a:rPr lang="en-GB" sz="2400" dirty="0" smtClean="0"/>
              <a:t>).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b="1" dirty="0" err="1" smtClean="0"/>
              <a:t>Semantyka</a:t>
            </a:r>
            <a:r>
              <a:rPr lang="en-GB" sz="2400" b="1" dirty="0" smtClean="0"/>
              <a:t> </a:t>
            </a:r>
            <a:r>
              <a:rPr lang="en-GB" sz="2400" b="1" dirty="0" err="1" smtClean="0"/>
              <a:t>kopii</a:t>
            </a:r>
            <a:r>
              <a:rPr lang="en-GB" sz="2400" dirty="0" smtClean="0"/>
              <a:t> — </a:t>
            </a:r>
            <a:r>
              <a:rPr lang="en-GB" sz="2400" dirty="0" err="1" smtClean="0"/>
              <a:t>zagwarantowanie</a:t>
            </a:r>
            <a:r>
              <a:rPr lang="en-GB" sz="2400" dirty="0" smtClean="0"/>
              <a:t> </a:t>
            </a:r>
            <a:r>
              <a:rPr lang="en-GB" sz="2400" dirty="0" err="1" smtClean="0"/>
              <a:t>niezmienności</a:t>
            </a:r>
            <a:r>
              <a:rPr lang="pl-PL" sz="2400" dirty="0" smtClean="0"/>
              <a:t> </a:t>
            </a:r>
            <a:r>
              <a:rPr lang="en-GB" sz="2400" dirty="0" err="1" smtClean="0"/>
              <a:t>danych</a:t>
            </a:r>
            <a:r>
              <a:rPr lang="en-GB" sz="2400" dirty="0" smtClean="0"/>
              <a:t> w </a:t>
            </a:r>
            <a:r>
              <a:rPr lang="en-GB" sz="2400" dirty="0" err="1" smtClean="0"/>
              <a:t>czasie</a:t>
            </a:r>
            <a:r>
              <a:rPr lang="en-GB" sz="2400" dirty="0" smtClean="0"/>
              <a:t> </a:t>
            </a:r>
            <a:r>
              <a:rPr lang="en-GB" sz="2400" dirty="0" err="1" smtClean="0"/>
              <a:t>wykonywania</a:t>
            </a:r>
            <a:r>
              <a:rPr lang="en-GB" sz="2400" dirty="0" smtClean="0"/>
              <a:t> </a:t>
            </a:r>
            <a:r>
              <a:rPr lang="en-GB" sz="2400" dirty="0" err="1" smtClean="0"/>
              <a:t>operacji</a:t>
            </a:r>
            <a:r>
              <a:rPr lang="en-GB" sz="2400" dirty="0" smtClean="0"/>
              <a:t> </a:t>
            </a:r>
            <a:r>
              <a:rPr lang="en-GB" sz="2400" dirty="0" err="1" smtClean="0"/>
              <a:t>wejścia-wyjścia</a:t>
            </a:r>
            <a:r>
              <a:rPr lang="en-GB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2B9B46-28F0-4CDA-A8A1-89105CB60EB6}" type="slidenum">
              <a:rPr lang="en-GB" smtClean="0"/>
              <a:pPr eaLnBrk="1" hangingPunct="1"/>
              <a:t>7</a:t>
            </a:fld>
            <a:endParaRPr lang="en-GB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147050" cy="706437"/>
          </a:xfrm>
        </p:spPr>
        <p:txBody>
          <a:bodyPr/>
          <a:lstStyle/>
          <a:p>
            <a:pPr eaLnBrk="1" hangingPunct="1"/>
            <a:r>
              <a:rPr lang="pl-PL" sz="3200" b="1" smtClean="0"/>
              <a:t>Ogólna struktura systemu operacyjnego</a:t>
            </a:r>
            <a:endParaRPr lang="en-GB" sz="3200" b="1" smtClean="0"/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95738" y="2349500"/>
            <a:ext cx="4824412" cy="158273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000" smtClean="0"/>
              <a:t>W ogólnym przypadku w strukturze systemu operacyjnego wyróżnia się </a:t>
            </a:r>
            <a:r>
              <a:rPr lang="en-GB" sz="2000" b="1" smtClean="0"/>
              <a:t>jądro</a:t>
            </a:r>
            <a:r>
              <a:rPr lang="pl-PL" sz="2000" smtClean="0"/>
              <a:t> </a:t>
            </a:r>
            <a:r>
              <a:rPr lang="en-GB" sz="2000" smtClean="0"/>
              <a:t>oraz </a:t>
            </a:r>
            <a:r>
              <a:rPr lang="en-GB" sz="2000" b="1" smtClean="0"/>
              <a:t>programy systemowe</a:t>
            </a:r>
            <a:r>
              <a:rPr lang="en-GB" sz="2000" smtClean="0"/>
              <a:t>, które dostarczane są razem z systemem operacyjnym,</a:t>
            </a:r>
            <a:r>
              <a:rPr lang="pl-PL" sz="2000" smtClean="0"/>
              <a:t> </a:t>
            </a:r>
            <a:r>
              <a:rPr lang="en-GB" sz="2000" smtClean="0"/>
              <a:t>ale nie stanowią integralnej części jądra.</a:t>
            </a:r>
          </a:p>
        </p:txBody>
      </p:sp>
      <p:sp>
        <p:nvSpPr>
          <p:cNvPr id="8197" name="Oval 4"/>
          <p:cNvSpPr>
            <a:spLocks noChangeArrowheads="1"/>
          </p:cNvSpPr>
          <p:nvPr/>
        </p:nvSpPr>
        <p:spPr bwMode="auto">
          <a:xfrm>
            <a:off x="179388" y="1195388"/>
            <a:ext cx="3671887" cy="2233612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l-PL"/>
          </a:p>
          <a:p>
            <a:pPr algn="ctr"/>
            <a:endParaRPr lang="pl-PL"/>
          </a:p>
          <a:p>
            <a:pPr algn="ctr"/>
            <a:endParaRPr lang="pl-PL"/>
          </a:p>
          <a:p>
            <a:pPr algn="ctr"/>
            <a:endParaRPr lang="pl-PL"/>
          </a:p>
          <a:p>
            <a:pPr algn="ctr"/>
            <a:endParaRPr lang="pl-PL"/>
          </a:p>
          <a:p>
            <a:pPr algn="ctr"/>
            <a:endParaRPr lang="en-GB"/>
          </a:p>
        </p:txBody>
      </p:sp>
      <p:sp>
        <p:nvSpPr>
          <p:cNvPr id="8198" name="Oval 5"/>
          <p:cNvSpPr>
            <a:spLocks noChangeArrowheads="1"/>
          </p:cNvSpPr>
          <p:nvPr/>
        </p:nvSpPr>
        <p:spPr bwMode="auto">
          <a:xfrm>
            <a:off x="611188" y="2205038"/>
            <a:ext cx="2879725" cy="1222375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Jądro SO</a:t>
            </a:r>
          </a:p>
          <a:p>
            <a:pPr algn="ctr"/>
            <a:endParaRPr lang="pl-PL"/>
          </a:p>
          <a:p>
            <a:pPr algn="ctr"/>
            <a:endParaRPr lang="pl-PL"/>
          </a:p>
          <a:p>
            <a:pPr algn="ctr"/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1258888" y="2709863"/>
            <a:ext cx="1657350" cy="57626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Sprzęt</a:t>
            </a:r>
            <a:endParaRPr lang="en-GB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611188" y="1636713"/>
            <a:ext cx="12969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Interpreter poleceń</a:t>
            </a:r>
            <a:endParaRPr lang="en-GB"/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268538" y="1492250"/>
            <a:ext cx="14398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Programy systemowe</a:t>
            </a:r>
            <a:endParaRPr lang="en-GB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1547813" y="1196975"/>
            <a:ext cx="647700" cy="10080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l-PL"/>
          </a:p>
        </p:txBody>
      </p:sp>
      <p:sp>
        <p:nvSpPr>
          <p:cNvPr id="8203" name="Rectangle 13"/>
          <p:cNvSpPr>
            <a:spLocks noChangeArrowheads="1"/>
          </p:cNvSpPr>
          <p:nvPr/>
        </p:nvSpPr>
        <p:spPr bwMode="auto">
          <a:xfrm>
            <a:off x="250825" y="3860800"/>
            <a:ext cx="8569325" cy="2735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000" b="1"/>
              <a:t>Jądro </a:t>
            </a:r>
            <a:r>
              <a:rPr lang="en-GB" sz="2000"/>
              <a:t>jest zbiorem modułów, które</a:t>
            </a:r>
            <a:r>
              <a:rPr lang="pl-PL" sz="2000"/>
              <a:t> </a:t>
            </a:r>
            <a:r>
              <a:rPr lang="en-GB" sz="2000"/>
              <a:t>ukrywają szczegóły sprzętowej realizacji systemu komputerowego, udostępniając</a:t>
            </a:r>
            <a:r>
              <a:rPr lang="pl-PL" sz="2000"/>
              <a:t> </a:t>
            </a:r>
            <a:r>
              <a:rPr lang="en-GB" sz="2000"/>
              <a:t>pewien zestaw usług, wykorzystywanych między innymi do implementacji</a:t>
            </a:r>
            <a:r>
              <a:rPr lang="pl-PL" sz="2000"/>
              <a:t> </a:t>
            </a:r>
            <a:r>
              <a:rPr lang="en-GB" sz="2000"/>
              <a:t>programów systemowych.</a:t>
            </a:r>
            <a:endParaRPr lang="pl-PL" sz="20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GB" sz="2000" b="1"/>
              <a:t>Interpreter</a:t>
            </a:r>
            <a:r>
              <a:rPr lang="en-GB" sz="2000"/>
              <a:t> wykonuje pewne polecenia wewnętrznie, tzn. moduł lub</a:t>
            </a:r>
            <a:r>
              <a:rPr lang="pl-PL" sz="2000"/>
              <a:t> </a:t>
            </a:r>
            <a:r>
              <a:rPr lang="en-GB" sz="2000"/>
              <a:t>program interpretera dostarcza implementacji tych poleceń. Jeśli interpreter nie</a:t>
            </a:r>
            <a:r>
              <a:rPr lang="pl-PL" sz="2000"/>
              <a:t> </a:t>
            </a:r>
            <a:r>
              <a:rPr lang="en-GB" sz="2000"/>
              <a:t>może wykonać wewnętrznie jakiegoś polecenia, uruchamia odpowiedni program</a:t>
            </a:r>
            <a:r>
              <a:rPr lang="pl-PL" sz="2000"/>
              <a:t> </a:t>
            </a:r>
            <a:r>
              <a:rPr lang="en-GB" sz="2000"/>
              <a:t>(tzw. polecenie zewnętrzne), jako odrębny proces.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CA3505-046B-446D-A5BE-98FF09BC44F5}" type="slidenum">
              <a:rPr lang="en-GB" smtClean="0"/>
              <a:pPr eaLnBrk="1" hangingPunct="1"/>
              <a:t>70</a:t>
            </a:fld>
            <a:endParaRPr lang="en-GB" smtClean="0"/>
          </a:p>
        </p:txBody>
      </p:sp>
      <p:sp>
        <p:nvSpPr>
          <p:cNvPr id="72707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System plików</a:t>
            </a:r>
            <a:endParaRPr lang="en-GB" smtClean="0"/>
          </a:p>
        </p:txBody>
      </p:sp>
      <p:sp>
        <p:nvSpPr>
          <p:cNvPr id="72708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DE94B1B-FCC2-4CBC-B311-81CC87A3C69F}" type="slidenum">
              <a:rPr lang="en-GB" smtClean="0"/>
              <a:pPr eaLnBrk="1" hangingPunct="1"/>
              <a:t>71</a:t>
            </a:fld>
            <a:endParaRPr lang="en-GB" smtClean="0"/>
          </a:p>
        </p:txBody>
      </p:sp>
      <p:sp>
        <p:nvSpPr>
          <p:cNvPr id="737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Pojęcie pliku</a:t>
            </a:r>
            <a:endParaRPr lang="en-GB" b="1" smtClean="0"/>
          </a:p>
        </p:txBody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mtClean="0"/>
              <a:t>Intuicyjnie plik jest ciągiem danych (bitów, bajtów, rekordów itp.), których</a:t>
            </a:r>
            <a:r>
              <a:rPr lang="pl-PL" smtClean="0"/>
              <a:t> </a:t>
            </a:r>
            <a:r>
              <a:rPr lang="en-GB" smtClean="0"/>
              <a:t>znaczenie (semantykę) określa jego twórca i jego użytkownik. Np. użytkownik,</a:t>
            </a:r>
            <a:r>
              <a:rPr lang="pl-PL" smtClean="0"/>
              <a:t> </a:t>
            </a:r>
            <a:r>
              <a:rPr lang="en-GB" smtClean="0"/>
              <a:t>tworząc plik z programem w języku C, określa, że jest to plik, na podstawie</a:t>
            </a:r>
            <a:r>
              <a:rPr lang="pl-PL" smtClean="0"/>
              <a:t> </a:t>
            </a:r>
            <a:r>
              <a:rPr lang="en-GB" smtClean="0"/>
              <a:t>którego kompilator potrafi wygenerować kod pośredni, a po dołączeniu</a:t>
            </a:r>
            <a:r>
              <a:rPr lang="pl-PL" smtClean="0"/>
              <a:t> </a:t>
            </a:r>
            <a:r>
              <a:rPr lang="en-GB" smtClean="0"/>
              <a:t>odpowiednich bibliotek konsolidator (linker) potrafi wygenerować plik z</a:t>
            </a:r>
            <a:r>
              <a:rPr lang="pl-PL" smtClean="0"/>
              <a:t> </a:t>
            </a:r>
            <a:r>
              <a:rPr lang="en-GB" smtClean="0"/>
              <a:t>programem binarnym.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6E86A6-EC5B-4389-9A16-6700D56A7A8E}" type="slidenum">
              <a:rPr lang="en-GB" smtClean="0"/>
              <a:pPr eaLnBrk="1" hangingPunct="1"/>
              <a:t>72</a:t>
            </a:fld>
            <a:endParaRPr lang="en-GB" smtClean="0"/>
          </a:p>
        </p:txBody>
      </p:sp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Zadania systemu operacyjnego</a:t>
            </a:r>
            <a:r>
              <a:rPr lang="pl-PL" sz="4000" b="1" smtClean="0"/>
              <a:t> w odniesieniu do plików </a:t>
            </a:r>
            <a:endParaRPr lang="en-GB" sz="4000" b="1" smtClean="0"/>
          </a:p>
        </p:txBody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91513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400" dirty="0" err="1" smtClean="0"/>
              <a:t>Zadaniem</a:t>
            </a:r>
            <a:r>
              <a:rPr lang="en-GB" sz="2400" dirty="0" smtClean="0"/>
              <a:t> </a:t>
            </a:r>
            <a:r>
              <a:rPr lang="en-GB" sz="2400" dirty="0" err="1" smtClean="0"/>
              <a:t>systemu</a:t>
            </a:r>
            <a:r>
              <a:rPr lang="en-GB" sz="2400" dirty="0" smtClean="0"/>
              <a:t> </a:t>
            </a:r>
            <a:r>
              <a:rPr lang="en-GB" sz="2400" dirty="0" err="1" smtClean="0"/>
              <a:t>operacyjnego</a:t>
            </a:r>
            <a:r>
              <a:rPr lang="en-GB" sz="2400" dirty="0" smtClean="0"/>
              <a:t> w </a:t>
            </a:r>
            <a:r>
              <a:rPr lang="en-GB" sz="2400" dirty="0" err="1" smtClean="0"/>
              <a:t>odniesieniu</a:t>
            </a:r>
            <a:r>
              <a:rPr lang="en-GB" sz="2400" dirty="0" smtClean="0"/>
              <a:t> do</a:t>
            </a:r>
            <a:r>
              <a:rPr lang="pl-PL" sz="2400" dirty="0" smtClean="0"/>
              <a:t> </a:t>
            </a:r>
            <a:r>
              <a:rPr lang="en-GB" sz="2400" dirty="0" err="1" smtClean="0"/>
              <a:t>plików</a:t>
            </a:r>
            <a:r>
              <a:rPr lang="en-GB" sz="2400" dirty="0" smtClean="0"/>
              <a:t> jest </a:t>
            </a:r>
            <a:r>
              <a:rPr lang="en-GB" sz="2400" dirty="0" err="1" smtClean="0"/>
              <a:t>zapewnienie</a:t>
            </a:r>
            <a:r>
              <a:rPr lang="en-GB" sz="2400" dirty="0" smtClean="0"/>
              <a:t> </a:t>
            </a:r>
            <a:r>
              <a:rPr lang="en-GB" sz="2400" dirty="0" err="1" smtClean="0"/>
              <a:t>odwzorowania</a:t>
            </a:r>
            <a:r>
              <a:rPr lang="en-GB" sz="2400" dirty="0" smtClean="0"/>
              <a:t> </a:t>
            </a:r>
            <a:r>
              <a:rPr lang="en-GB" sz="2400" dirty="0" err="1" smtClean="0"/>
              <a:t>pomiędzy</a:t>
            </a:r>
            <a:r>
              <a:rPr lang="pl-PL" sz="2400" dirty="0" smtClean="0"/>
              <a:t> </a:t>
            </a:r>
            <a:r>
              <a:rPr lang="en-GB" sz="2400" dirty="0" err="1" smtClean="0"/>
              <a:t>abstrakcyjnym</a:t>
            </a:r>
            <a:r>
              <a:rPr lang="en-GB" sz="2400" dirty="0" smtClean="0"/>
              <a:t> </a:t>
            </a:r>
            <a:r>
              <a:rPr lang="en-GB" sz="2400" dirty="0" err="1" smtClean="0"/>
              <a:t>obrazem</a:t>
            </a:r>
            <a:r>
              <a:rPr lang="en-GB" sz="2400" dirty="0" smtClean="0"/>
              <a:t> </a:t>
            </a:r>
            <a:r>
              <a:rPr lang="en-GB" sz="2400" dirty="0" err="1" smtClean="0"/>
              <a:t>informacji</a:t>
            </a:r>
            <a:r>
              <a:rPr lang="pl-PL" sz="2400" dirty="0" smtClean="0"/>
              <a:t>,</a:t>
            </a:r>
            <a:r>
              <a:rPr lang="en-GB" sz="2400" dirty="0" smtClean="0"/>
              <a:t> a </a:t>
            </a:r>
            <a:r>
              <a:rPr lang="en-GB" sz="2400" dirty="0" err="1" smtClean="0"/>
              <a:t>jego</a:t>
            </a:r>
            <a:r>
              <a:rPr lang="en-GB" sz="2400" dirty="0" smtClean="0"/>
              <a:t> </a:t>
            </a:r>
            <a:r>
              <a:rPr lang="en-GB" sz="2400" dirty="0" err="1" smtClean="0"/>
              <a:t>reprezentacją</a:t>
            </a:r>
            <a:r>
              <a:rPr lang="pl-PL" sz="2400" dirty="0" smtClean="0"/>
              <a:t> </a:t>
            </a:r>
            <a:r>
              <a:rPr lang="en-GB" sz="2400" dirty="0" err="1" smtClean="0"/>
              <a:t>na</a:t>
            </a:r>
            <a:r>
              <a:rPr lang="en-GB" sz="2400" dirty="0" smtClean="0"/>
              <a:t> </a:t>
            </a:r>
            <a:r>
              <a:rPr lang="en-GB" sz="2400" dirty="0" err="1" smtClean="0"/>
              <a:t>urządzeniu</a:t>
            </a:r>
            <a:r>
              <a:rPr lang="en-GB" sz="2400" dirty="0" smtClean="0"/>
              <a:t> </a:t>
            </a:r>
            <a:r>
              <a:rPr lang="en-GB" sz="2400" dirty="0" err="1" smtClean="0"/>
              <a:t>fizycznym</a:t>
            </a:r>
            <a:r>
              <a:rPr lang="en-GB" sz="2400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GB" sz="2400" dirty="0" err="1" smtClean="0"/>
              <a:t>Wyszczególnienie</a:t>
            </a:r>
            <a:r>
              <a:rPr lang="en-GB" sz="2400" dirty="0" smtClean="0"/>
              <a:t> </a:t>
            </a:r>
            <a:r>
              <a:rPr lang="en-GB" sz="2400" dirty="0" err="1" smtClean="0"/>
              <a:t>zadań</a:t>
            </a:r>
            <a:r>
              <a:rPr lang="en-GB" sz="2400" dirty="0" smtClean="0"/>
              <a:t>:</a:t>
            </a:r>
            <a:endParaRPr lang="pl-PL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en-GB" sz="2000" dirty="0" err="1" smtClean="0"/>
              <a:t>identyfikacja</a:t>
            </a:r>
            <a:r>
              <a:rPr lang="en-GB" sz="2000" dirty="0" smtClean="0"/>
              <a:t> </a:t>
            </a:r>
            <a:r>
              <a:rPr lang="en-GB" sz="2000" dirty="0" err="1" smtClean="0"/>
              <a:t>pliku</a:t>
            </a:r>
            <a:r>
              <a:rPr lang="en-GB" sz="2000" dirty="0" smtClean="0"/>
              <a:t> (</a:t>
            </a:r>
            <a:r>
              <a:rPr lang="en-GB" sz="2000" dirty="0" err="1" smtClean="0"/>
              <a:t>hierarchiczna</a:t>
            </a:r>
            <a:r>
              <a:rPr lang="en-GB" sz="2000" dirty="0" smtClean="0"/>
              <a:t> </a:t>
            </a:r>
            <a:r>
              <a:rPr lang="en-GB" sz="2000" dirty="0" err="1" smtClean="0"/>
              <a:t>struktura</a:t>
            </a:r>
            <a:r>
              <a:rPr lang="pl-PL" sz="2000" dirty="0" smtClean="0"/>
              <a:t> </a:t>
            </a:r>
            <a:r>
              <a:rPr lang="en-GB" sz="2000" dirty="0" err="1" smtClean="0"/>
              <a:t>katalogów</a:t>
            </a:r>
            <a:r>
              <a:rPr lang="en-GB" sz="2000" dirty="0" smtClean="0"/>
              <a:t>),</a:t>
            </a:r>
            <a:endParaRPr lang="pl-PL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GB" sz="2000" dirty="0" err="1" smtClean="0"/>
              <a:t>udostępnienie</a:t>
            </a:r>
            <a:r>
              <a:rPr lang="en-GB" sz="2000" dirty="0" smtClean="0"/>
              <a:t> </a:t>
            </a:r>
            <a:r>
              <a:rPr lang="en-GB" sz="2000" dirty="0" err="1" smtClean="0"/>
              <a:t>interfejsu</a:t>
            </a:r>
            <a:r>
              <a:rPr lang="en-GB" sz="2000" dirty="0" smtClean="0"/>
              <a:t> </a:t>
            </a:r>
            <a:r>
              <a:rPr lang="en-GB" sz="2000" dirty="0" err="1" smtClean="0"/>
              <a:t>operacji</a:t>
            </a:r>
            <a:r>
              <a:rPr lang="en-GB" sz="2000" dirty="0" smtClean="0"/>
              <a:t> </a:t>
            </a:r>
            <a:r>
              <a:rPr lang="en-GB" sz="2000" dirty="0" err="1" smtClean="0"/>
              <a:t>plikowych</a:t>
            </a:r>
            <a:r>
              <a:rPr lang="en-GB" sz="2000" dirty="0" smtClean="0"/>
              <a:t> (API),</a:t>
            </a:r>
            <a:endParaRPr lang="pl-PL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en-GB" sz="2000" dirty="0" err="1" smtClean="0"/>
              <a:t>realizacja</a:t>
            </a:r>
            <a:r>
              <a:rPr lang="en-GB" sz="2000" dirty="0" smtClean="0"/>
              <a:t> </a:t>
            </a:r>
            <a:r>
              <a:rPr lang="en-GB" sz="2000" dirty="0" err="1" smtClean="0"/>
              <a:t>operacji</a:t>
            </a:r>
            <a:r>
              <a:rPr lang="en-GB" sz="2000" dirty="0" smtClean="0"/>
              <a:t> </a:t>
            </a:r>
            <a:r>
              <a:rPr lang="en-GB" sz="2000" dirty="0" err="1" smtClean="0"/>
              <a:t>dostępu</a:t>
            </a:r>
            <a:r>
              <a:rPr lang="en-GB" sz="2000" dirty="0" smtClean="0"/>
              <a:t> do </a:t>
            </a:r>
            <a:r>
              <a:rPr lang="en-GB" sz="2000" dirty="0" err="1" smtClean="0"/>
              <a:t>plików</a:t>
            </a:r>
            <a:r>
              <a:rPr lang="en-GB" sz="2000" dirty="0" smtClean="0"/>
              <a:t> i </a:t>
            </a:r>
            <a:r>
              <a:rPr lang="en-GB" sz="2000" dirty="0" err="1" smtClean="0"/>
              <a:t>katalogów</a:t>
            </a:r>
            <a:r>
              <a:rPr lang="en-GB" sz="2000" dirty="0" smtClean="0"/>
              <a:t> z</a:t>
            </a:r>
            <a:r>
              <a:rPr lang="pl-PL" sz="2000" dirty="0" smtClean="0"/>
              <a:t> </a:t>
            </a:r>
            <a:r>
              <a:rPr lang="en-GB" sz="2000" dirty="0" err="1" smtClean="0"/>
              <a:t>zapewnieniem</a:t>
            </a:r>
            <a:r>
              <a:rPr lang="en-GB" sz="2000" dirty="0" smtClean="0"/>
              <a:t> </a:t>
            </a:r>
            <a:r>
              <a:rPr lang="en-GB" sz="2000" dirty="0" err="1" smtClean="0"/>
              <a:t>bezpieczeństwa</a:t>
            </a:r>
            <a:r>
              <a:rPr lang="en-GB" sz="2000" dirty="0" smtClean="0"/>
              <a:t> (</a:t>
            </a:r>
            <a:r>
              <a:rPr lang="en-GB" sz="2000" dirty="0" err="1" smtClean="0"/>
              <a:t>synchronizacja</a:t>
            </a:r>
            <a:r>
              <a:rPr lang="en-GB" sz="2000" dirty="0" smtClean="0"/>
              <a:t> </a:t>
            </a:r>
            <a:r>
              <a:rPr lang="pl-PL" sz="2000" dirty="0" smtClean="0"/>
              <a:t>i </a:t>
            </a:r>
            <a:r>
              <a:rPr lang="en-GB" sz="2000" dirty="0" err="1" smtClean="0"/>
              <a:t>autoryzacja</a:t>
            </a:r>
            <a:r>
              <a:rPr lang="en-GB" sz="2000" dirty="0" smtClean="0"/>
              <a:t> </a:t>
            </a:r>
            <a:r>
              <a:rPr lang="en-GB" sz="2000" dirty="0" err="1" smtClean="0"/>
              <a:t>dostępu</a:t>
            </a:r>
            <a:r>
              <a:rPr lang="en-GB" sz="2000" dirty="0" smtClean="0"/>
              <a:t>), </a:t>
            </a:r>
            <a:r>
              <a:rPr lang="en-GB" sz="2000" dirty="0" err="1" smtClean="0"/>
              <a:t>spójności</a:t>
            </a:r>
            <a:r>
              <a:rPr lang="en-GB" sz="2000" dirty="0" smtClean="0"/>
              <a:t> i </a:t>
            </a:r>
            <a:r>
              <a:rPr lang="en-GB" sz="2000" dirty="0" err="1" smtClean="0"/>
              <a:t>efektywności</a:t>
            </a:r>
            <a:r>
              <a:rPr lang="en-GB" sz="2000" dirty="0" smtClean="0"/>
              <a:t>.</a:t>
            </a:r>
            <a:endParaRPr lang="pl-PL" sz="2000" dirty="0" smtClean="0"/>
          </a:p>
          <a:p>
            <a:pPr eaLnBrk="1" hangingPunct="1">
              <a:lnSpc>
                <a:spcPct val="80000"/>
              </a:lnSpc>
            </a:pPr>
            <a:r>
              <a:rPr lang="pl-PL" sz="2400" dirty="0" smtClean="0"/>
              <a:t>Uwaga: </a:t>
            </a:r>
            <a:br>
              <a:rPr lang="pl-PL" sz="2400" dirty="0" smtClean="0"/>
            </a:br>
            <a:r>
              <a:rPr lang="pl-PL" sz="2400" dirty="0" smtClean="0"/>
              <a:t>Istnieją systemy operacyjne (np. czasu rzeczywistego), w których świadomie rezygnuje się ze struktury plików dołączając kolejne aplikacje jako moduły jądra ładowane przy starcie komputera.</a:t>
            </a: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D3E31E-11E0-4713-AC1E-FE489400369C}" type="slidenum">
              <a:rPr lang="en-GB" smtClean="0"/>
              <a:pPr eaLnBrk="1" hangingPunct="1"/>
              <a:t>73</a:t>
            </a:fld>
            <a:endParaRPr lang="en-GB" smtClean="0"/>
          </a:p>
        </p:txBody>
      </p:sp>
      <p:sp>
        <p:nvSpPr>
          <p:cNvPr id="757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Atrybuty pliku</a:t>
            </a:r>
          </a:p>
        </p:txBody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smtClean="0"/>
              <a:t>Nazwa — ciąg znaków służących użytkownikowi do</a:t>
            </a:r>
            <a:r>
              <a:rPr lang="pl-PL" sz="2400" smtClean="0"/>
              <a:t> </a:t>
            </a:r>
            <a:r>
              <a:rPr lang="en-GB" sz="2400" smtClean="0"/>
              <a:t>identyfikacji pliku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Typ — informacja służąca do rozpoznania rodzaju</a:t>
            </a:r>
            <a:r>
              <a:rPr lang="pl-PL" sz="2400" smtClean="0"/>
              <a:t> </a:t>
            </a:r>
            <a:r>
              <a:rPr lang="en-GB" sz="2400" smtClean="0"/>
              <a:t>zawartości pliku i tym samym sposobu interpretacji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Lokalizacja — informacja służąca do odnalezienia pliku</a:t>
            </a:r>
            <a:r>
              <a:rPr lang="pl-PL" sz="2400" smtClean="0"/>
              <a:t> </a:t>
            </a:r>
            <a:r>
              <a:rPr lang="en-GB" sz="2400" smtClean="0"/>
              <a:t>w systemie komputerowym (urządzenie i położenie pliku</a:t>
            </a:r>
            <a:r>
              <a:rPr lang="pl-PL" sz="2400" smtClean="0"/>
              <a:t> </a:t>
            </a:r>
            <a:r>
              <a:rPr lang="en-GB" sz="2400" smtClean="0"/>
              <a:t>w tym urządzeniu)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Rozmiar — bieżący rozmiar pliku w ustalonych</a:t>
            </a:r>
            <a:r>
              <a:rPr lang="pl-PL" sz="2400" smtClean="0"/>
              <a:t> </a:t>
            </a:r>
            <a:r>
              <a:rPr lang="en-GB" sz="2400" smtClean="0"/>
              <a:t>jednostkach (bajtach, słowach, blokach itp.)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Ochrona — informacje umożliwiające kontrolę dostępu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Czasy dostępów — daty i czasy wykonywania pewnych</a:t>
            </a:r>
            <a:r>
              <a:rPr lang="pl-PL" sz="2400" smtClean="0"/>
              <a:t> </a:t>
            </a:r>
            <a:r>
              <a:rPr lang="en-GB" sz="2400" smtClean="0"/>
              <a:t>operacji na pliku, typu odczyt, modyfikacja, utworzenie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B74E25A-9D8E-4B34-9A1F-1FAD34EB6E33}" type="slidenum">
              <a:rPr lang="en-GB" smtClean="0"/>
              <a:pPr eaLnBrk="1" hangingPunct="1"/>
              <a:t>74</a:t>
            </a:fld>
            <a:endParaRPr lang="en-GB" smtClean="0"/>
          </a:p>
        </p:txBody>
      </p:sp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600" b="1" smtClean="0"/>
              <a:t>Podstawowe operacje na plikach (1)</a:t>
            </a:r>
            <a:endParaRPr lang="en-GB" sz="3600" b="1" smtClean="0"/>
          </a:p>
        </p:txBody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smtClean="0"/>
              <a:t>Tworzenie pliku — konieczne jest określenie</a:t>
            </a:r>
            <a:r>
              <a:rPr lang="pl-PL" sz="2400" smtClean="0"/>
              <a:t> </a:t>
            </a:r>
            <a:r>
              <a:rPr lang="en-GB" sz="2400" smtClean="0"/>
              <a:t>podstawowych atrybutów pliku, znalezienie miejsca na</a:t>
            </a:r>
            <a:r>
              <a:rPr lang="pl-PL" sz="2400" smtClean="0"/>
              <a:t> </a:t>
            </a:r>
            <a:r>
              <a:rPr lang="en-GB" sz="2400" smtClean="0"/>
              <a:t>ten plik w systemie komputerowym oraz jego</a:t>
            </a:r>
            <a:r>
              <a:rPr lang="pl-PL" sz="2400" smtClean="0"/>
              <a:t> </a:t>
            </a:r>
            <a:r>
              <a:rPr lang="en-GB" sz="2400" smtClean="0"/>
              <a:t>zaewidencjonowanie (utworzenie wpisu katalogowego)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Zapis do pliku — konieczne jest określenie, co ma być</a:t>
            </a:r>
            <a:r>
              <a:rPr lang="pl-PL" sz="2400" smtClean="0"/>
              <a:t> </a:t>
            </a:r>
            <a:r>
              <a:rPr lang="en-GB" sz="2400" smtClean="0"/>
              <a:t>zapisane i gdzie ma być zapisane (w którym pliku i w</a:t>
            </a:r>
            <a:r>
              <a:rPr lang="pl-PL" sz="2400" smtClean="0"/>
              <a:t> </a:t>
            </a:r>
            <a:r>
              <a:rPr lang="en-GB" sz="2400" smtClean="0"/>
              <a:t>jakim miejscu tego plik, zależnie od sposobu dostępu)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Odczyt z pliku — konieczne jest określenie, co ma być</a:t>
            </a:r>
            <a:r>
              <a:rPr lang="pl-PL" sz="2400" smtClean="0"/>
              <a:t> </a:t>
            </a:r>
            <a:r>
              <a:rPr lang="en-GB" sz="2400" smtClean="0"/>
              <a:t>odczytane (z którego pliku i z jakiego miejsca tego plik,</a:t>
            </a:r>
            <a:r>
              <a:rPr lang="pl-PL" sz="2400" smtClean="0"/>
              <a:t> </a:t>
            </a:r>
            <a:r>
              <a:rPr lang="en-GB" sz="2400" smtClean="0"/>
              <a:t>zależnie od sposobu dostępu) i gdzie mają być</a:t>
            </a:r>
            <a:r>
              <a:rPr lang="pl-PL" sz="2400" smtClean="0"/>
              <a:t> </a:t>
            </a:r>
            <a:r>
              <a:rPr lang="en-GB" sz="2400" smtClean="0"/>
              <a:t>umieszczone odczytane dane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BAF334-8E20-44B0-8421-F9FCC9B73F70}" type="slidenum">
              <a:rPr lang="en-GB" smtClean="0"/>
              <a:pPr eaLnBrk="1" hangingPunct="1"/>
              <a:t>75</a:t>
            </a:fld>
            <a:endParaRPr lang="en-GB" smtClean="0"/>
          </a:p>
        </p:txBody>
      </p:sp>
      <p:sp>
        <p:nvSpPr>
          <p:cNvPr id="778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smtClean="0"/>
              <a:t>Podstawowe operacje na plikach (2)</a:t>
            </a:r>
          </a:p>
        </p:txBody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smtClean="0"/>
              <a:t>Usuwanie informacji z pliku — należy określić jaki</a:t>
            </a:r>
            <a:r>
              <a:rPr lang="pl-PL" sz="2400" smtClean="0"/>
              <a:t> </a:t>
            </a:r>
            <a:r>
              <a:rPr lang="en-GB" sz="2400" smtClean="0"/>
              <a:t>fragment pliku (i którego pliku) ma być usunięty.</a:t>
            </a:r>
            <a:r>
              <a:rPr lang="pl-PL" sz="2400" smtClean="0"/>
              <a:t> </a:t>
            </a:r>
            <a:r>
              <a:rPr lang="en-GB" sz="2400" smtClean="0"/>
              <a:t>Najczęściej możliwe jest tylko skracanie pliku, czyli</a:t>
            </a:r>
            <a:r>
              <a:rPr lang="pl-PL" sz="2400" smtClean="0"/>
              <a:t> </a:t>
            </a:r>
            <a:r>
              <a:rPr lang="en-GB" sz="2400" smtClean="0"/>
              <a:t>usuwanie jego końcowej zawartości lub całej jego</a:t>
            </a:r>
            <a:r>
              <a:rPr lang="pl-PL" sz="2400" smtClean="0"/>
              <a:t> </a:t>
            </a:r>
            <a:r>
              <a:rPr lang="en-GB" sz="2400" smtClean="0"/>
              <a:t>zawartości.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Usuwanie pliku — należy określić plik do usunięcia.</a:t>
            </a:r>
            <a:r>
              <a:rPr lang="pl-PL" sz="2400" smtClean="0"/>
              <a:t> </a:t>
            </a:r>
            <a:r>
              <a:rPr lang="en-GB" sz="2400" smtClean="0"/>
              <a:t>Usuwana jest zawartość oraz wpis ewidencyjny pliku.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Dodatkowe operacje na plikach, wykonywane w celu</a:t>
            </a:r>
            <a:r>
              <a:rPr lang="pl-PL" sz="2400" smtClean="0"/>
              <a:t> </a:t>
            </a:r>
            <a:r>
              <a:rPr lang="en-GB" sz="2400" smtClean="0"/>
              <a:t>uzyskania dostępu do zawartości pliku:</a:t>
            </a:r>
            <a:endParaRPr lang="pl-PL" sz="24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otwieranie,</a:t>
            </a:r>
            <a:endParaRPr lang="pl-PL" sz="20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zamykanie,</a:t>
            </a:r>
            <a:endParaRPr lang="pl-PL" sz="20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przesuwanie wskaźnika bieżącej pozycji.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F55ED4C-7D7E-490B-A666-3E87502D4161}" type="slidenum">
              <a:rPr lang="en-GB" smtClean="0"/>
              <a:pPr eaLnBrk="1" hangingPunct="1"/>
              <a:t>76</a:t>
            </a:fld>
            <a:endParaRPr lang="en-GB" smtClean="0"/>
          </a:p>
        </p:txBody>
      </p:sp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b="1" smtClean="0"/>
              <a:t>Organizacja logiczna systemu plików (1)</a:t>
            </a:r>
          </a:p>
        </p:txBody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smtClean="0"/>
              <a:t>Podział na strefy (wolumeny, woluminy, tomy, partycje)</a:t>
            </a:r>
            <a:r>
              <a:rPr lang="pl-PL" sz="2400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strefa obejmuje część dysku, jeden lub kilka dysków,</a:t>
            </a:r>
            <a:endParaRPr lang="pl-PL" sz="20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strefa zawiera pliki i katalogi.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Organizacja katalogów:</a:t>
            </a:r>
            <a:endParaRPr lang="pl-PL" sz="24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katalog jest tablicą kojarzącą nazwy plików z wpisami</a:t>
            </a:r>
            <a:r>
              <a:rPr lang="pl-PL" sz="2000" smtClean="0"/>
              <a:t> </a:t>
            </a:r>
            <a:r>
              <a:rPr lang="en-GB" sz="2000" smtClean="0"/>
              <a:t>katalogowymi, obejmującymi inne atrybuty plików,</a:t>
            </a:r>
            <a:endParaRPr lang="pl-PL" sz="20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katalogi mogą być jedno- lub wielopoziomowe</a:t>
            </a:r>
            <a:endParaRPr lang="pl-PL" sz="20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katalogi wielopoziomowe zorganizowane mogą być w</a:t>
            </a:r>
            <a:r>
              <a:rPr lang="pl-PL" sz="2000" smtClean="0"/>
              <a:t> </a:t>
            </a:r>
            <a:r>
              <a:rPr lang="en-GB" sz="2000" smtClean="0"/>
              <a:t>różne struktury logiczne (drzewo, graf acykliczny,</a:t>
            </a:r>
            <a:r>
              <a:rPr lang="pl-PL" sz="2000" smtClean="0"/>
              <a:t> </a:t>
            </a:r>
            <a:r>
              <a:rPr lang="en-GB" sz="2000" smtClean="0"/>
              <a:t>dowolny graf).</a:t>
            </a:r>
          </a:p>
          <a:p>
            <a:pPr eaLnBrk="1" hangingPunct="1">
              <a:lnSpc>
                <a:spcPct val="90000"/>
              </a:lnSpc>
            </a:pPr>
            <a:r>
              <a:rPr lang="en-GB" sz="2400" smtClean="0"/>
              <a:t>Pliki identyfikowane są przez nazwy, znajdujące się w</a:t>
            </a:r>
            <a:r>
              <a:rPr lang="pl-PL" sz="2400" smtClean="0"/>
              <a:t> </a:t>
            </a:r>
            <a:r>
              <a:rPr lang="en-GB" sz="2400" smtClean="0"/>
              <a:t>katalogach.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2A9FC7-9EA6-43BF-A92C-8846AD7B0B40}" type="slidenum">
              <a:rPr lang="en-GB" smtClean="0"/>
              <a:pPr eaLnBrk="1" hangingPunct="1"/>
              <a:t>77</a:t>
            </a:fld>
            <a:endParaRPr lang="en-GB" smtClean="0"/>
          </a:p>
        </p:txBody>
      </p:sp>
      <p:sp>
        <p:nvSpPr>
          <p:cNvPr id="798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b="1" smtClean="0"/>
              <a:t>Organizacja logiczna systemu plików (2)</a:t>
            </a:r>
          </a:p>
        </p:txBody>
      </p:sp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2124075" y="1989138"/>
            <a:ext cx="15113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katalog</a:t>
            </a:r>
            <a:endParaRPr lang="en-GB"/>
          </a:p>
        </p:txBody>
      </p:sp>
      <p:sp>
        <p:nvSpPr>
          <p:cNvPr id="79877" name="Rectangle 5"/>
          <p:cNvSpPr>
            <a:spLocks noChangeArrowheads="1"/>
          </p:cNvSpPr>
          <p:nvPr/>
        </p:nvSpPr>
        <p:spPr bwMode="auto">
          <a:xfrm>
            <a:off x="5940425" y="1989138"/>
            <a:ext cx="1512888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katalog</a:t>
            </a:r>
            <a:endParaRPr lang="en-GB"/>
          </a:p>
        </p:txBody>
      </p:sp>
      <p:sp>
        <p:nvSpPr>
          <p:cNvPr id="79878" name="Oval 6"/>
          <p:cNvSpPr>
            <a:spLocks noChangeArrowheads="1"/>
          </p:cNvSpPr>
          <p:nvPr/>
        </p:nvSpPr>
        <p:spPr bwMode="auto">
          <a:xfrm>
            <a:off x="5651500" y="3213100"/>
            <a:ext cx="719138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plik</a:t>
            </a:r>
            <a:endParaRPr lang="en-GB"/>
          </a:p>
        </p:txBody>
      </p:sp>
      <p:sp>
        <p:nvSpPr>
          <p:cNvPr id="79879" name="Oval 7"/>
          <p:cNvSpPr>
            <a:spLocks noChangeArrowheads="1"/>
          </p:cNvSpPr>
          <p:nvPr/>
        </p:nvSpPr>
        <p:spPr bwMode="auto">
          <a:xfrm>
            <a:off x="7019925" y="3213100"/>
            <a:ext cx="719138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plik</a:t>
            </a:r>
            <a:endParaRPr lang="en-GB"/>
          </a:p>
        </p:txBody>
      </p:sp>
      <p:sp>
        <p:nvSpPr>
          <p:cNvPr id="79880" name="Rectangle 8"/>
          <p:cNvSpPr>
            <a:spLocks noChangeArrowheads="1"/>
          </p:cNvSpPr>
          <p:nvPr/>
        </p:nvSpPr>
        <p:spPr bwMode="auto">
          <a:xfrm>
            <a:off x="827088" y="2997200"/>
            <a:ext cx="1511300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katalog</a:t>
            </a:r>
            <a:endParaRPr lang="en-GB"/>
          </a:p>
        </p:txBody>
      </p:sp>
      <p:sp>
        <p:nvSpPr>
          <p:cNvPr id="79881" name="Oval 9"/>
          <p:cNvSpPr>
            <a:spLocks noChangeArrowheads="1"/>
          </p:cNvSpPr>
          <p:nvPr/>
        </p:nvSpPr>
        <p:spPr bwMode="auto">
          <a:xfrm>
            <a:off x="2916238" y="4365625"/>
            <a:ext cx="719137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plik</a:t>
            </a:r>
            <a:endParaRPr lang="en-GB"/>
          </a:p>
        </p:txBody>
      </p:sp>
      <p:sp>
        <p:nvSpPr>
          <p:cNvPr id="79882" name="Oval 10"/>
          <p:cNvSpPr>
            <a:spLocks noChangeArrowheads="1"/>
          </p:cNvSpPr>
          <p:nvPr/>
        </p:nvSpPr>
        <p:spPr bwMode="auto">
          <a:xfrm>
            <a:off x="1763713" y="4365625"/>
            <a:ext cx="719137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plik</a:t>
            </a:r>
            <a:endParaRPr lang="en-GB"/>
          </a:p>
        </p:txBody>
      </p:sp>
      <p:sp>
        <p:nvSpPr>
          <p:cNvPr id="79883" name="Oval 11"/>
          <p:cNvSpPr>
            <a:spLocks noChangeArrowheads="1"/>
          </p:cNvSpPr>
          <p:nvPr/>
        </p:nvSpPr>
        <p:spPr bwMode="auto">
          <a:xfrm>
            <a:off x="611188" y="4292600"/>
            <a:ext cx="719137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plik</a:t>
            </a:r>
            <a:endParaRPr lang="en-GB"/>
          </a:p>
        </p:txBody>
      </p:sp>
      <p:sp>
        <p:nvSpPr>
          <p:cNvPr id="79884" name="Oval 12"/>
          <p:cNvSpPr>
            <a:spLocks noChangeArrowheads="1"/>
          </p:cNvSpPr>
          <p:nvPr/>
        </p:nvSpPr>
        <p:spPr bwMode="auto">
          <a:xfrm>
            <a:off x="3348038" y="2924175"/>
            <a:ext cx="719137" cy="6477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plik</a:t>
            </a:r>
            <a:endParaRPr lang="en-GB"/>
          </a:p>
        </p:txBody>
      </p:sp>
      <p:cxnSp>
        <p:nvCxnSpPr>
          <p:cNvPr id="79885" name="AutoShape 14"/>
          <p:cNvCxnSpPr>
            <a:cxnSpLocks noChangeShapeType="1"/>
            <a:stCxn id="79876" idx="2"/>
            <a:endCxn id="79880" idx="0"/>
          </p:cNvCxnSpPr>
          <p:nvPr/>
        </p:nvCxnSpPr>
        <p:spPr bwMode="auto">
          <a:xfrm flipH="1">
            <a:off x="1582738" y="2420938"/>
            <a:ext cx="1296987" cy="576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6" name="AutoShape 15"/>
          <p:cNvCxnSpPr>
            <a:cxnSpLocks noChangeShapeType="1"/>
            <a:stCxn id="79876" idx="2"/>
            <a:endCxn id="79884" idx="0"/>
          </p:cNvCxnSpPr>
          <p:nvPr/>
        </p:nvCxnSpPr>
        <p:spPr bwMode="auto">
          <a:xfrm>
            <a:off x="2879725" y="2420938"/>
            <a:ext cx="828675" cy="5032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7" name="AutoShape 16"/>
          <p:cNvCxnSpPr>
            <a:cxnSpLocks noChangeShapeType="1"/>
            <a:stCxn id="79880" idx="2"/>
            <a:endCxn id="79883" idx="0"/>
          </p:cNvCxnSpPr>
          <p:nvPr/>
        </p:nvCxnSpPr>
        <p:spPr bwMode="auto">
          <a:xfrm flipH="1">
            <a:off x="971550" y="3429000"/>
            <a:ext cx="611188" cy="863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8" name="AutoShape 17"/>
          <p:cNvCxnSpPr>
            <a:cxnSpLocks noChangeShapeType="1"/>
            <a:stCxn id="79880" idx="2"/>
            <a:endCxn id="79882" idx="0"/>
          </p:cNvCxnSpPr>
          <p:nvPr/>
        </p:nvCxnSpPr>
        <p:spPr bwMode="auto">
          <a:xfrm>
            <a:off x="1582738" y="3429000"/>
            <a:ext cx="541337" cy="936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89" name="AutoShape 18"/>
          <p:cNvCxnSpPr>
            <a:cxnSpLocks noChangeShapeType="1"/>
            <a:stCxn id="79880" idx="2"/>
            <a:endCxn id="79881" idx="0"/>
          </p:cNvCxnSpPr>
          <p:nvPr/>
        </p:nvCxnSpPr>
        <p:spPr bwMode="auto">
          <a:xfrm>
            <a:off x="1582738" y="3429000"/>
            <a:ext cx="1693862" cy="936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90" name="AutoShape 19"/>
          <p:cNvCxnSpPr>
            <a:cxnSpLocks noChangeShapeType="1"/>
            <a:stCxn id="79877" idx="2"/>
            <a:endCxn id="79878" idx="0"/>
          </p:cNvCxnSpPr>
          <p:nvPr/>
        </p:nvCxnSpPr>
        <p:spPr bwMode="auto">
          <a:xfrm flipH="1">
            <a:off x="6011863" y="2420938"/>
            <a:ext cx="685800" cy="792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891" name="AutoShape 20"/>
          <p:cNvCxnSpPr>
            <a:cxnSpLocks noChangeShapeType="1"/>
            <a:stCxn id="79877" idx="2"/>
            <a:endCxn id="79879" idx="0"/>
          </p:cNvCxnSpPr>
          <p:nvPr/>
        </p:nvCxnSpPr>
        <p:spPr bwMode="auto">
          <a:xfrm>
            <a:off x="6697663" y="2420938"/>
            <a:ext cx="682625" cy="792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892" name="AutoShape 21"/>
          <p:cNvSpPr>
            <a:spLocks noChangeArrowheads="1"/>
          </p:cNvSpPr>
          <p:nvPr/>
        </p:nvSpPr>
        <p:spPr bwMode="auto">
          <a:xfrm>
            <a:off x="468313" y="1557338"/>
            <a:ext cx="3887787" cy="37433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79893" name="AutoShape 23"/>
          <p:cNvSpPr>
            <a:spLocks noChangeArrowheads="1"/>
          </p:cNvSpPr>
          <p:nvPr/>
        </p:nvSpPr>
        <p:spPr bwMode="auto">
          <a:xfrm>
            <a:off x="4859338" y="1628775"/>
            <a:ext cx="3887787" cy="37433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79894" name="Text Box 24"/>
          <p:cNvSpPr txBox="1">
            <a:spLocks noChangeArrowheads="1"/>
          </p:cNvSpPr>
          <p:nvPr/>
        </p:nvSpPr>
        <p:spPr bwMode="auto">
          <a:xfrm>
            <a:off x="1042988" y="5445125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strefa/partycja/wolumen</a:t>
            </a:r>
          </a:p>
        </p:txBody>
      </p:sp>
      <p:sp>
        <p:nvSpPr>
          <p:cNvPr id="79895" name="Text Box 25"/>
          <p:cNvSpPr txBox="1">
            <a:spLocks noChangeArrowheads="1"/>
          </p:cNvSpPr>
          <p:nvPr/>
        </p:nvSpPr>
        <p:spPr bwMode="auto">
          <a:xfrm>
            <a:off x="5508625" y="5445125"/>
            <a:ext cx="2736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/>
              <a:t>strefa/partycja/wolumen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A7AA6F-6668-43DF-BC1F-55529CBCFB4C}" type="slidenum">
              <a:rPr lang="en-GB" smtClean="0"/>
              <a:pPr eaLnBrk="1" hangingPunct="1"/>
              <a:t>78</a:t>
            </a:fld>
            <a:endParaRPr lang="en-GB" smtClean="0"/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b="1" smtClean="0"/>
              <a:t>Operacje na katalogu</a:t>
            </a:r>
          </a:p>
        </p:txBody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smtClean="0"/>
              <a:t>Tworzenie katalogu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Usuwanie katalogu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Tworzenie wpisu katalogowego — gdy tworzony jest plik,</a:t>
            </a:r>
            <a:r>
              <a:rPr lang="pl-PL" sz="2800" smtClean="0"/>
              <a:t> </a:t>
            </a:r>
            <a:r>
              <a:rPr lang="en-GB" sz="2800" smtClean="0"/>
              <a:t>jego nazwa alternatywna, podkatalog itp.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Usuwanie wpisu katalogowego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Przemianowanie pliku (zmiana nazwy)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Odnajdowanie wpisu katalogowego</a:t>
            </a:r>
          </a:p>
          <a:p>
            <a:pPr eaLnBrk="1" hangingPunct="1">
              <a:lnSpc>
                <a:spcPct val="90000"/>
              </a:lnSpc>
            </a:pPr>
            <a:r>
              <a:rPr lang="pl-PL" sz="2800" smtClean="0"/>
              <a:t>T</a:t>
            </a:r>
            <a:r>
              <a:rPr lang="en-GB" sz="2800" smtClean="0"/>
              <a:t>worzenie wykazu wpisów katalogowych (listing</a:t>
            </a:r>
            <a:r>
              <a:rPr lang="pl-PL" sz="2800" smtClean="0"/>
              <a:t> </a:t>
            </a:r>
            <a:r>
              <a:rPr lang="en-GB" sz="2800" smtClean="0"/>
              <a:t>zawartości)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207CE61-C3B4-4EE7-BE8B-E0C1591AF386}" type="slidenum">
              <a:rPr lang="en-GB" smtClean="0"/>
              <a:pPr eaLnBrk="1" hangingPunct="1"/>
              <a:t>79</a:t>
            </a:fld>
            <a:endParaRPr lang="en-GB" smtClean="0"/>
          </a:p>
        </p:txBody>
      </p:sp>
      <p:sp>
        <p:nvSpPr>
          <p:cNvPr id="819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3600" b="1" smtClean="0"/>
              <a:t>Organizacja fizyczna systemu plików</a:t>
            </a:r>
            <a:endParaRPr lang="en-GB" sz="3600" b="1" smtClean="0"/>
          </a:p>
        </p:txBody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424862" cy="51831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400" smtClean="0"/>
              <a:t>Przestrzeń dyskowa na potrzeby systemu plików zorganizowana jest w jednostki</a:t>
            </a:r>
            <a:r>
              <a:rPr lang="pl-PL" sz="2400" smtClean="0"/>
              <a:t> </a:t>
            </a:r>
            <a:r>
              <a:rPr lang="en-GB" sz="2400" smtClean="0"/>
              <a:t>alokacji, zwane krótko blokami. Blok jest wielokrotnością sektora dysku.</a:t>
            </a:r>
            <a:endParaRPr lang="pl-PL" sz="2400" smtClean="0"/>
          </a:p>
          <a:p>
            <a:pPr eaLnBrk="1" hangingPunct="1">
              <a:lnSpc>
                <a:spcPct val="90000"/>
              </a:lnSpc>
            </a:pPr>
            <a:r>
              <a:rPr lang="pl-PL" sz="2400" smtClean="0"/>
              <a:t>Reprezentatywnym przykładem organizacji fizycznej plików może być FAT (ang. file allocation table):</a:t>
            </a:r>
          </a:p>
          <a:p>
            <a:pPr lvl="1" eaLnBrk="1" hangingPunct="1">
              <a:lnSpc>
                <a:spcPct val="90000"/>
              </a:lnSpc>
            </a:pPr>
            <a:r>
              <a:rPr lang="pl-PL" sz="2000" smtClean="0"/>
              <a:t> </a:t>
            </a:r>
            <a:r>
              <a:rPr lang="en-GB" sz="2000" smtClean="0"/>
              <a:t>FAT jest dodatkową strukturą (tablicą) umieszczoną w</a:t>
            </a:r>
            <a:r>
              <a:rPr lang="pl-PL" sz="2000" smtClean="0"/>
              <a:t> </a:t>
            </a:r>
            <a:r>
              <a:rPr lang="en-GB" sz="2000" smtClean="0"/>
              <a:t>odpowiednim obszarze na dysku</a:t>
            </a:r>
            <a:endParaRPr lang="pl-PL" sz="2000" smtClean="0"/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Każdy element tablicy FAT odpowiada dokładnie jednej</a:t>
            </a:r>
            <a:r>
              <a:rPr lang="pl-PL" sz="2000" smtClean="0"/>
              <a:t> </a:t>
            </a:r>
            <a:r>
              <a:rPr lang="en-GB" sz="2000" smtClean="0"/>
              <a:t>jednostce alokacji (blokowi) z przestrzeni bloków</a:t>
            </a:r>
            <a:r>
              <a:rPr lang="pl-PL" sz="2000" smtClean="0"/>
              <a:t> </a:t>
            </a:r>
            <a:r>
              <a:rPr lang="en-GB" sz="2000" smtClean="0"/>
              <a:t>plikowych i indeksowany jest numerem bloku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000" smtClean="0"/>
              <a:t>Element tablicy FAT zawiera indeks następnego bloku</a:t>
            </a:r>
            <a:r>
              <a:rPr lang="pl-PL" sz="2000" smtClean="0"/>
              <a:t> </a:t>
            </a:r>
            <a:r>
              <a:rPr lang="en-GB" sz="2000" smtClean="0"/>
              <a:t>przydzielonego danemu plikowi lub pewną wartość</a:t>
            </a:r>
            <a:r>
              <a:rPr lang="pl-PL" sz="2000" smtClean="0"/>
              <a:t> </a:t>
            </a:r>
            <a:r>
              <a:rPr lang="en-GB" sz="2000" smtClean="0"/>
              <a:t>specjalną oznaczającą wolną pozycję lub ostatnią</a:t>
            </a:r>
            <a:r>
              <a:rPr lang="pl-PL" sz="2000" smtClean="0"/>
              <a:t> </a:t>
            </a:r>
            <a:r>
              <a:rPr lang="en-GB" sz="2000" smtClean="0"/>
              <a:t>pozycję danego pliku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1300112-8094-4EE7-A419-E98808326713}" type="slidenum">
              <a:rPr lang="en-GB" smtClean="0"/>
              <a:pPr eaLnBrk="1" hangingPunct="1"/>
              <a:t>8</a:t>
            </a:fld>
            <a:endParaRPr lang="en-GB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Zadania SO</a:t>
            </a:r>
            <a:endParaRPr lang="en-GB" b="1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3700" y="1628775"/>
            <a:ext cx="7273925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smtClean="0"/>
              <a:t>Definicja interfejsu użytkownika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Udostępnianie systemu plików</a:t>
            </a:r>
            <a:endParaRPr lang="pl-PL" sz="2800" smtClean="0"/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Udostępnianie środowiska do wykonywania</a:t>
            </a:r>
            <a:r>
              <a:rPr lang="pl-PL" sz="2800" smtClean="0"/>
              <a:t> </a:t>
            </a:r>
            <a:r>
              <a:rPr lang="en-GB" sz="2800" smtClean="0"/>
              <a:t>programów użytkownika</a:t>
            </a:r>
          </a:p>
          <a:p>
            <a:pPr lvl="1" eaLnBrk="1" hangingPunct="1">
              <a:lnSpc>
                <a:spcPct val="90000"/>
              </a:lnSpc>
            </a:pPr>
            <a:r>
              <a:rPr lang="en-GB" sz="2400" smtClean="0"/>
              <a:t>mechanizm ładowania i uruchamiania programów</a:t>
            </a:r>
            <a:endParaRPr lang="pl-PL" sz="2400" smtClean="0"/>
          </a:p>
          <a:p>
            <a:pPr lvl="1" eaLnBrk="1" hangingPunct="1">
              <a:lnSpc>
                <a:spcPct val="90000"/>
              </a:lnSpc>
            </a:pPr>
            <a:r>
              <a:rPr lang="en-GB" sz="2400" smtClean="0"/>
              <a:t>mechanizmy synchronizacji i komunikacji</a:t>
            </a:r>
            <a:r>
              <a:rPr lang="pl-PL" sz="2400" smtClean="0"/>
              <a:t> </a:t>
            </a:r>
            <a:r>
              <a:rPr lang="en-GB" sz="2400" smtClean="0"/>
              <a:t>procesów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Sterowanie urządzeniami wejścia-wyjścia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smtClean="0"/>
              <a:t>Obsługa podstawowej klasy błędów</a:t>
            </a:r>
          </a:p>
        </p:txBody>
      </p:sp>
      <p:sp>
        <p:nvSpPr>
          <p:cNvPr id="9221" name="AutoShape 4"/>
          <p:cNvSpPr>
            <a:spLocks/>
          </p:cNvSpPr>
          <p:nvPr/>
        </p:nvSpPr>
        <p:spPr bwMode="auto">
          <a:xfrm>
            <a:off x="7092950" y="2205038"/>
            <a:ext cx="792163" cy="3887787"/>
          </a:xfrm>
          <a:prstGeom prst="rightBrace">
            <a:avLst>
              <a:gd name="adj1" fmla="val 40898"/>
              <a:gd name="adj2" fmla="val 50000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9222" name="Text Box 5"/>
          <p:cNvSpPr txBox="1">
            <a:spLocks noChangeArrowheads="1"/>
          </p:cNvSpPr>
          <p:nvPr/>
        </p:nvSpPr>
        <p:spPr bwMode="auto">
          <a:xfrm rot="10800000">
            <a:off x="7886700" y="2679700"/>
            <a:ext cx="488950" cy="298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 sz="2000"/>
              <a:t>Zarządzanie zasobami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279FB3E-715D-4D8C-BF90-534D2136CBD1}" type="slidenum">
              <a:rPr lang="en-GB" smtClean="0"/>
              <a:pPr eaLnBrk="1" hangingPunct="1"/>
              <a:t>80</a:t>
            </a:fld>
            <a:endParaRPr lang="en-GB" smtClean="0"/>
          </a:p>
        </p:txBody>
      </p:sp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Struktura tablicy alokacji plików</a:t>
            </a:r>
          </a:p>
        </p:txBody>
      </p:sp>
      <p:sp>
        <p:nvSpPr>
          <p:cNvPr id="82948" name="AutoShape 4"/>
          <p:cNvSpPr>
            <a:spLocks noChangeArrowheads="1"/>
          </p:cNvSpPr>
          <p:nvPr/>
        </p:nvSpPr>
        <p:spPr bwMode="auto">
          <a:xfrm>
            <a:off x="250825" y="2276475"/>
            <a:ext cx="4248150" cy="4032250"/>
          </a:xfrm>
          <a:prstGeom prst="can">
            <a:avLst>
              <a:gd name="adj" fmla="val 1897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49" name="Rectangle 5"/>
          <p:cNvSpPr>
            <a:spLocks noChangeArrowheads="1"/>
          </p:cNvSpPr>
          <p:nvPr/>
        </p:nvSpPr>
        <p:spPr bwMode="auto">
          <a:xfrm>
            <a:off x="466725" y="3354388"/>
            <a:ext cx="360363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</a:t>
            </a:r>
            <a:endParaRPr lang="en-GB"/>
          </a:p>
        </p:txBody>
      </p:sp>
      <p:sp>
        <p:nvSpPr>
          <p:cNvPr id="82950" name="Rectangle 6"/>
          <p:cNvSpPr>
            <a:spLocks noChangeArrowheads="1"/>
          </p:cNvSpPr>
          <p:nvPr/>
        </p:nvSpPr>
        <p:spPr bwMode="auto">
          <a:xfrm>
            <a:off x="1042988" y="3354388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51" name="Rectangle 7"/>
          <p:cNvSpPr>
            <a:spLocks noChangeArrowheads="1"/>
          </p:cNvSpPr>
          <p:nvPr/>
        </p:nvSpPr>
        <p:spPr bwMode="auto">
          <a:xfrm>
            <a:off x="1619250" y="3354388"/>
            <a:ext cx="360363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52" name="Rectangle 8"/>
          <p:cNvSpPr>
            <a:spLocks noChangeArrowheads="1"/>
          </p:cNvSpPr>
          <p:nvPr/>
        </p:nvSpPr>
        <p:spPr bwMode="auto">
          <a:xfrm>
            <a:off x="2195513" y="3354388"/>
            <a:ext cx="360362" cy="3603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4</a:t>
            </a:r>
            <a:endParaRPr lang="en-GB"/>
          </a:p>
        </p:txBody>
      </p:sp>
      <p:sp>
        <p:nvSpPr>
          <p:cNvPr id="82953" name="Rectangle 9"/>
          <p:cNvSpPr>
            <a:spLocks noChangeArrowheads="1"/>
          </p:cNvSpPr>
          <p:nvPr/>
        </p:nvSpPr>
        <p:spPr bwMode="auto">
          <a:xfrm>
            <a:off x="2771775" y="3354388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54" name="Rectangle 10"/>
          <p:cNvSpPr>
            <a:spLocks noChangeArrowheads="1"/>
          </p:cNvSpPr>
          <p:nvPr/>
        </p:nvSpPr>
        <p:spPr bwMode="auto">
          <a:xfrm>
            <a:off x="3346450" y="3354388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55" name="Rectangle 11"/>
          <p:cNvSpPr>
            <a:spLocks noChangeArrowheads="1"/>
          </p:cNvSpPr>
          <p:nvPr/>
        </p:nvSpPr>
        <p:spPr bwMode="auto">
          <a:xfrm>
            <a:off x="3922713" y="3354388"/>
            <a:ext cx="360362" cy="3603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7</a:t>
            </a:r>
            <a:endParaRPr lang="en-GB"/>
          </a:p>
        </p:txBody>
      </p:sp>
      <p:sp>
        <p:nvSpPr>
          <p:cNvPr id="82956" name="Rectangle 21"/>
          <p:cNvSpPr>
            <a:spLocks noChangeArrowheads="1"/>
          </p:cNvSpPr>
          <p:nvPr/>
        </p:nvSpPr>
        <p:spPr bwMode="auto">
          <a:xfrm>
            <a:off x="466725" y="3930650"/>
            <a:ext cx="360363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8</a:t>
            </a:r>
            <a:endParaRPr lang="en-GB"/>
          </a:p>
        </p:txBody>
      </p:sp>
      <p:sp>
        <p:nvSpPr>
          <p:cNvPr id="82957" name="Rectangle 22"/>
          <p:cNvSpPr>
            <a:spLocks noChangeArrowheads="1"/>
          </p:cNvSpPr>
          <p:nvPr/>
        </p:nvSpPr>
        <p:spPr bwMode="auto">
          <a:xfrm>
            <a:off x="1042988" y="3930650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58" name="Rectangle 23"/>
          <p:cNvSpPr>
            <a:spLocks noChangeArrowheads="1"/>
          </p:cNvSpPr>
          <p:nvPr/>
        </p:nvSpPr>
        <p:spPr bwMode="auto">
          <a:xfrm>
            <a:off x="1619250" y="3930650"/>
            <a:ext cx="360363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59" name="Rectangle 24"/>
          <p:cNvSpPr>
            <a:spLocks noChangeArrowheads="1"/>
          </p:cNvSpPr>
          <p:nvPr/>
        </p:nvSpPr>
        <p:spPr bwMode="auto">
          <a:xfrm>
            <a:off x="2195513" y="3930650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60" name="Rectangle 25"/>
          <p:cNvSpPr>
            <a:spLocks noChangeArrowheads="1"/>
          </p:cNvSpPr>
          <p:nvPr/>
        </p:nvSpPr>
        <p:spPr bwMode="auto">
          <a:xfrm>
            <a:off x="2771775" y="3930650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61" name="Rectangle 26"/>
          <p:cNvSpPr>
            <a:spLocks noChangeArrowheads="1"/>
          </p:cNvSpPr>
          <p:nvPr/>
        </p:nvSpPr>
        <p:spPr bwMode="auto">
          <a:xfrm>
            <a:off x="3346450" y="3930650"/>
            <a:ext cx="360363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62" name="Rectangle 27"/>
          <p:cNvSpPr>
            <a:spLocks noChangeArrowheads="1"/>
          </p:cNvSpPr>
          <p:nvPr/>
        </p:nvSpPr>
        <p:spPr bwMode="auto">
          <a:xfrm>
            <a:off x="3922713" y="3930650"/>
            <a:ext cx="360362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14</a:t>
            </a:r>
            <a:endParaRPr lang="en-GB"/>
          </a:p>
        </p:txBody>
      </p:sp>
      <p:sp>
        <p:nvSpPr>
          <p:cNvPr id="82963" name="Rectangle 29"/>
          <p:cNvSpPr>
            <a:spLocks noChangeArrowheads="1"/>
          </p:cNvSpPr>
          <p:nvPr/>
        </p:nvSpPr>
        <p:spPr bwMode="auto">
          <a:xfrm>
            <a:off x="466725" y="4506913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15</a:t>
            </a:r>
            <a:endParaRPr lang="en-GB"/>
          </a:p>
        </p:txBody>
      </p:sp>
      <p:sp>
        <p:nvSpPr>
          <p:cNvPr id="82964" name="Rectangle 30"/>
          <p:cNvSpPr>
            <a:spLocks noChangeArrowheads="1"/>
          </p:cNvSpPr>
          <p:nvPr/>
        </p:nvSpPr>
        <p:spPr bwMode="auto">
          <a:xfrm>
            <a:off x="1042988" y="4506913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65" name="Rectangle 31"/>
          <p:cNvSpPr>
            <a:spLocks noChangeArrowheads="1"/>
          </p:cNvSpPr>
          <p:nvPr/>
        </p:nvSpPr>
        <p:spPr bwMode="auto">
          <a:xfrm>
            <a:off x="1619250" y="4506913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66" name="Rectangle 32"/>
          <p:cNvSpPr>
            <a:spLocks noChangeArrowheads="1"/>
          </p:cNvSpPr>
          <p:nvPr/>
        </p:nvSpPr>
        <p:spPr bwMode="auto">
          <a:xfrm>
            <a:off x="2195513" y="4506913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18</a:t>
            </a:r>
            <a:endParaRPr lang="en-GB"/>
          </a:p>
        </p:txBody>
      </p:sp>
      <p:sp>
        <p:nvSpPr>
          <p:cNvPr id="82967" name="Rectangle 33"/>
          <p:cNvSpPr>
            <a:spLocks noChangeArrowheads="1"/>
          </p:cNvSpPr>
          <p:nvPr/>
        </p:nvSpPr>
        <p:spPr bwMode="auto">
          <a:xfrm>
            <a:off x="2771775" y="4506913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68" name="Rectangle 34"/>
          <p:cNvSpPr>
            <a:spLocks noChangeArrowheads="1"/>
          </p:cNvSpPr>
          <p:nvPr/>
        </p:nvSpPr>
        <p:spPr bwMode="auto">
          <a:xfrm>
            <a:off x="3346450" y="4506913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69" name="Rectangle 35"/>
          <p:cNvSpPr>
            <a:spLocks noChangeArrowheads="1"/>
          </p:cNvSpPr>
          <p:nvPr/>
        </p:nvSpPr>
        <p:spPr bwMode="auto">
          <a:xfrm>
            <a:off x="3922713" y="4506913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21</a:t>
            </a:r>
            <a:endParaRPr lang="en-GB"/>
          </a:p>
        </p:txBody>
      </p:sp>
      <p:sp>
        <p:nvSpPr>
          <p:cNvPr id="82970" name="Rectangle 37"/>
          <p:cNvSpPr>
            <a:spLocks noChangeArrowheads="1"/>
          </p:cNvSpPr>
          <p:nvPr/>
        </p:nvSpPr>
        <p:spPr bwMode="auto">
          <a:xfrm>
            <a:off x="466725" y="5011738"/>
            <a:ext cx="360363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22</a:t>
            </a:r>
            <a:endParaRPr lang="en-GB"/>
          </a:p>
        </p:txBody>
      </p:sp>
      <p:sp>
        <p:nvSpPr>
          <p:cNvPr id="82971" name="Rectangle 38"/>
          <p:cNvSpPr>
            <a:spLocks noChangeArrowheads="1"/>
          </p:cNvSpPr>
          <p:nvPr/>
        </p:nvSpPr>
        <p:spPr bwMode="auto">
          <a:xfrm>
            <a:off x="1042988" y="5011738"/>
            <a:ext cx="360362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72" name="Rectangle 39"/>
          <p:cNvSpPr>
            <a:spLocks noChangeArrowheads="1"/>
          </p:cNvSpPr>
          <p:nvPr/>
        </p:nvSpPr>
        <p:spPr bwMode="auto">
          <a:xfrm>
            <a:off x="1619250" y="5011738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73" name="Rectangle 40"/>
          <p:cNvSpPr>
            <a:spLocks noChangeArrowheads="1"/>
          </p:cNvSpPr>
          <p:nvPr/>
        </p:nvSpPr>
        <p:spPr bwMode="auto">
          <a:xfrm>
            <a:off x="2195513" y="5011738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74" name="Rectangle 41"/>
          <p:cNvSpPr>
            <a:spLocks noChangeArrowheads="1"/>
          </p:cNvSpPr>
          <p:nvPr/>
        </p:nvSpPr>
        <p:spPr bwMode="auto">
          <a:xfrm>
            <a:off x="2771775" y="5011738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75" name="Rectangle 42"/>
          <p:cNvSpPr>
            <a:spLocks noChangeArrowheads="1"/>
          </p:cNvSpPr>
          <p:nvPr/>
        </p:nvSpPr>
        <p:spPr bwMode="auto">
          <a:xfrm>
            <a:off x="3346450" y="5011738"/>
            <a:ext cx="360363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76" name="Rectangle 43"/>
          <p:cNvSpPr>
            <a:spLocks noChangeArrowheads="1"/>
          </p:cNvSpPr>
          <p:nvPr/>
        </p:nvSpPr>
        <p:spPr bwMode="auto">
          <a:xfrm>
            <a:off x="3922713" y="5011738"/>
            <a:ext cx="360362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28</a:t>
            </a:r>
            <a:endParaRPr lang="en-GB"/>
          </a:p>
        </p:txBody>
      </p:sp>
      <p:sp>
        <p:nvSpPr>
          <p:cNvPr id="82977" name="Rectangle 45"/>
          <p:cNvSpPr>
            <a:spLocks noChangeArrowheads="1"/>
          </p:cNvSpPr>
          <p:nvPr/>
        </p:nvSpPr>
        <p:spPr bwMode="auto">
          <a:xfrm>
            <a:off x="466725" y="5588000"/>
            <a:ext cx="360363" cy="3603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29</a:t>
            </a:r>
            <a:endParaRPr lang="en-GB"/>
          </a:p>
        </p:txBody>
      </p:sp>
      <p:sp>
        <p:nvSpPr>
          <p:cNvPr id="82978" name="Rectangle 46"/>
          <p:cNvSpPr>
            <a:spLocks noChangeArrowheads="1"/>
          </p:cNvSpPr>
          <p:nvPr/>
        </p:nvSpPr>
        <p:spPr bwMode="auto">
          <a:xfrm>
            <a:off x="1042988" y="5588000"/>
            <a:ext cx="360362" cy="3603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79" name="Rectangle 47"/>
          <p:cNvSpPr>
            <a:spLocks noChangeArrowheads="1"/>
          </p:cNvSpPr>
          <p:nvPr/>
        </p:nvSpPr>
        <p:spPr bwMode="auto">
          <a:xfrm>
            <a:off x="1619250" y="5588000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80" name="Rectangle 48"/>
          <p:cNvSpPr>
            <a:spLocks noChangeArrowheads="1"/>
          </p:cNvSpPr>
          <p:nvPr/>
        </p:nvSpPr>
        <p:spPr bwMode="auto">
          <a:xfrm>
            <a:off x="2195513" y="5588000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81" name="Rectangle 49"/>
          <p:cNvSpPr>
            <a:spLocks noChangeArrowheads="1"/>
          </p:cNvSpPr>
          <p:nvPr/>
        </p:nvSpPr>
        <p:spPr bwMode="auto">
          <a:xfrm>
            <a:off x="2771775" y="5588000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82" name="Rectangle 50"/>
          <p:cNvSpPr>
            <a:spLocks noChangeArrowheads="1"/>
          </p:cNvSpPr>
          <p:nvPr/>
        </p:nvSpPr>
        <p:spPr bwMode="auto">
          <a:xfrm>
            <a:off x="3346450" y="5588000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83" name="Rectangle 51"/>
          <p:cNvSpPr>
            <a:spLocks noChangeArrowheads="1"/>
          </p:cNvSpPr>
          <p:nvPr/>
        </p:nvSpPr>
        <p:spPr bwMode="auto">
          <a:xfrm>
            <a:off x="3922713" y="5588000"/>
            <a:ext cx="360362" cy="3603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35</a:t>
            </a:r>
            <a:endParaRPr lang="en-GB"/>
          </a:p>
        </p:txBody>
      </p:sp>
      <p:cxnSp>
        <p:nvCxnSpPr>
          <p:cNvPr id="82984" name="AutoShape 53"/>
          <p:cNvCxnSpPr>
            <a:cxnSpLocks noChangeShapeType="1"/>
            <a:stCxn id="82949" idx="0"/>
            <a:endCxn id="82951" idx="0"/>
          </p:cNvCxnSpPr>
          <p:nvPr/>
        </p:nvCxnSpPr>
        <p:spPr bwMode="auto">
          <a:xfrm rot="5400000" flipV="1">
            <a:off x="1223169" y="2778919"/>
            <a:ext cx="1587" cy="1152525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985" name="AutoShape 54"/>
          <p:cNvCxnSpPr>
            <a:cxnSpLocks noChangeShapeType="1"/>
            <a:stCxn id="82951" idx="3"/>
            <a:endCxn id="82976" idx="0"/>
          </p:cNvCxnSpPr>
          <p:nvPr/>
        </p:nvCxnSpPr>
        <p:spPr bwMode="auto">
          <a:xfrm>
            <a:off x="1979613" y="3535363"/>
            <a:ext cx="2124075" cy="1476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986" name="AutoShape 55"/>
          <p:cNvCxnSpPr>
            <a:cxnSpLocks noChangeShapeType="1"/>
            <a:stCxn id="82976" idx="2"/>
            <a:endCxn id="82975" idx="2"/>
          </p:cNvCxnSpPr>
          <p:nvPr/>
        </p:nvCxnSpPr>
        <p:spPr bwMode="auto">
          <a:xfrm rot="5400000">
            <a:off x="3814763" y="5084762"/>
            <a:ext cx="1588" cy="576263"/>
          </a:xfrm>
          <a:prstGeom prst="curvedConnector3">
            <a:avLst>
              <a:gd name="adj1" fmla="val 14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987" name="AutoShape 56"/>
          <p:cNvCxnSpPr>
            <a:cxnSpLocks noChangeShapeType="1"/>
            <a:stCxn id="82975" idx="1"/>
            <a:endCxn id="82956" idx="3"/>
          </p:cNvCxnSpPr>
          <p:nvPr/>
        </p:nvCxnSpPr>
        <p:spPr bwMode="auto">
          <a:xfrm flipH="1" flipV="1">
            <a:off x="827088" y="4111625"/>
            <a:ext cx="2519362" cy="10810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988" name="AutoShape 57"/>
          <p:cNvCxnSpPr>
            <a:cxnSpLocks noChangeShapeType="1"/>
            <a:stCxn id="82977" idx="0"/>
            <a:endCxn id="82952" idx="1"/>
          </p:cNvCxnSpPr>
          <p:nvPr/>
        </p:nvCxnSpPr>
        <p:spPr bwMode="auto">
          <a:xfrm rot="-5400000">
            <a:off x="395288" y="3787775"/>
            <a:ext cx="2052637" cy="154781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989" name="AutoShape 58"/>
          <p:cNvCxnSpPr>
            <a:cxnSpLocks noChangeShapeType="1"/>
            <a:stCxn id="82955" idx="3"/>
            <a:endCxn id="82983" idx="3"/>
          </p:cNvCxnSpPr>
          <p:nvPr/>
        </p:nvCxnSpPr>
        <p:spPr bwMode="auto">
          <a:xfrm>
            <a:off x="4283075" y="3535363"/>
            <a:ext cx="1588" cy="2233612"/>
          </a:xfrm>
          <a:prstGeom prst="curvedConnector3">
            <a:avLst>
              <a:gd name="adj1" fmla="val 14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990" name="Rectangle 59"/>
          <p:cNvSpPr>
            <a:spLocks noChangeArrowheads="1"/>
          </p:cNvSpPr>
          <p:nvPr/>
        </p:nvSpPr>
        <p:spPr bwMode="auto">
          <a:xfrm>
            <a:off x="5724525" y="2203450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3</a:t>
            </a:r>
            <a:endParaRPr lang="en-GB"/>
          </a:p>
        </p:txBody>
      </p:sp>
      <p:sp>
        <p:nvSpPr>
          <p:cNvPr id="82991" name="Rectangle 60"/>
          <p:cNvSpPr>
            <a:spLocks noChangeArrowheads="1"/>
          </p:cNvSpPr>
          <p:nvPr/>
        </p:nvSpPr>
        <p:spPr bwMode="auto">
          <a:xfrm>
            <a:off x="5724525" y="2562225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92" name="Rectangle 61"/>
          <p:cNvSpPr>
            <a:spLocks noChangeArrowheads="1"/>
          </p:cNvSpPr>
          <p:nvPr/>
        </p:nvSpPr>
        <p:spPr bwMode="auto">
          <a:xfrm>
            <a:off x="5724525" y="2922588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28</a:t>
            </a:r>
            <a:endParaRPr lang="en-GB"/>
          </a:p>
        </p:txBody>
      </p:sp>
      <p:sp>
        <p:nvSpPr>
          <p:cNvPr id="82993" name="Rectangle 62"/>
          <p:cNvSpPr>
            <a:spLocks noChangeArrowheads="1"/>
          </p:cNvSpPr>
          <p:nvPr/>
        </p:nvSpPr>
        <p:spPr bwMode="auto">
          <a:xfrm>
            <a:off x="5724525" y="3282950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#</a:t>
            </a:r>
            <a:endParaRPr lang="en-GB"/>
          </a:p>
        </p:txBody>
      </p:sp>
      <p:sp>
        <p:nvSpPr>
          <p:cNvPr id="82994" name="Rectangle 63"/>
          <p:cNvSpPr>
            <a:spLocks noChangeArrowheads="1"/>
          </p:cNvSpPr>
          <p:nvPr/>
        </p:nvSpPr>
        <p:spPr bwMode="auto">
          <a:xfrm>
            <a:off x="5724525" y="3643313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95" name="Rectangle 64"/>
          <p:cNvSpPr>
            <a:spLocks noChangeArrowheads="1"/>
          </p:cNvSpPr>
          <p:nvPr/>
        </p:nvSpPr>
        <p:spPr bwMode="auto">
          <a:xfrm>
            <a:off x="5724525" y="4003675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2996" name="Rectangle 65"/>
          <p:cNvSpPr>
            <a:spLocks noChangeArrowheads="1"/>
          </p:cNvSpPr>
          <p:nvPr/>
        </p:nvSpPr>
        <p:spPr bwMode="auto">
          <a:xfrm>
            <a:off x="5724525" y="4362450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35</a:t>
            </a:r>
            <a:endParaRPr lang="en-GB"/>
          </a:p>
        </p:txBody>
      </p:sp>
      <p:sp>
        <p:nvSpPr>
          <p:cNvPr id="82997" name="Rectangle 66"/>
          <p:cNvSpPr>
            <a:spLocks noChangeArrowheads="1"/>
          </p:cNvSpPr>
          <p:nvPr/>
        </p:nvSpPr>
        <p:spPr bwMode="auto">
          <a:xfrm>
            <a:off x="5724525" y="4722813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#</a:t>
            </a:r>
            <a:endParaRPr lang="en-GB"/>
          </a:p>
        </p:txBody>
      </p:sp>
      <p:sp>
        <p:nvSpPr>
          <p:cNvPr id="82998" name="Rectangle 68"/>
          <p:cNvSpPr>
            <a:spLocks noChangeArrowheads="1"/>
          </p:cNvSpPr>
          <p:nvPr/>
        </p:nvSpPr>
        <p:spPr bwMode="auto">
          <a:xfrm>
            <a:off x="5724525" y="5589588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8</a:t>
            </a:r>
            <a:endParaRPr lang="en-GB"/>
          </a:p>
        </p:txBody>
      </p:sp>
      <p:sp>
        <p:nvSpPr>
          <p:cNvPr id="82999" name="Rectangle 69"/>
          <p:cNvSpPr>
            <a:spLocks noChangeArrowheads="1"/>
          </p:cNvSpPr>
          <p:nvPr/>
        </p:nvSpPr>
        <p:spPr bwMode="auto">
          <a:xfrm>
            <a:off x="5724525" y="5948363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27</a:t>
            </a:r>
            <a:endParaRPr lang="en-GB"/>
          </a:p>
        </p:txBody>
      </p:sp>
      <p:sp>
        <p:nvSpPr>
          <p:cNvPr id="83000" name="Rectangle 83"/>
          <p:cNvSpPr>
            <a:spLocks noChangeArrowheads="1"/>
          </p:cNvSpPr>
          <p:nvPr/>
        </p:nvSpPr>
        <p:spPr bwMode="auto">
          <a:xfrm>
            <a:off x="5364163" y="2205038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</a:t>
            </a:r>
            <a:endParaRPr lang="en-GB"/>
          </a:p>
        </p:txBody>
      </p:sp>
      <p:sp>
        <p:nvSpPr>
          <p:cNvPr id="83001" name="Rectangle 84"/>
          <p:cNvSpPr>
            <a:spLocks noChangeArrowheads="1"/>
          </p:cNvSpPr>
          <p:nvPr/>
        </p:nvSpPr>
        <p:spPr bwMode="auto">
          <a:xfrm>
            <a:off x="5364163" y="2563813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</a:t>
            </a:r>
            <a:endParaRPr lang="en-GB"/>
          </a:p>
        </p:txBody>
      </p:sp>
      <p:sp>
        <p:nvSpPr>
          <p:cNvPr id="83002" name="Rectangle 85"/>
          <p:cNvSpPr>
            <a:spLocks noChangeArrowheads="1"/>
          </p:cNvSpPr>
          <p:nvPr/>
        </p:nvSpPr>
        <p:spPr bwMode="auto">
          <a:xfrm>
            <a:off x="5364163" y="2924175"/>
            <a:ext cx="36036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3</a:t>
            </a:r>
            <a:endParaRPr lang="en-GB"/>
          </a:p>
        </p:txBody>
      </p:sp>
      <p:sp>
        <p:nvSpPr>
          <p:cNvPr id="83003" name="Rectangle 86"/>
          <p:cNvSpPr>
            <a:spLocks noChangeArrowheads="1"/>
          </p:cNvSpPr>
          <p:nvPr/>
        </p:nvSpPr>
        <p:spPr bwMode="auto">
          <a:xfrm>
            <a:off x="5364163" y="3284538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4</a:t>
            </a:r>
            <a:endParaRPr lang="en-GB"/>
          </a:p>
        </p:txBody>
      </p:sp>
      <p:sp>
        <p:nvSpPr>
          <p:cNvPr id="83004" name="Rectangle 87"/>
          <p:cNvSpPr>
            <a:spLocks noChangeArrowheads="1"/>
          </p:cNvSpPr>
          <p:nvPr/>
        </p:nvSpPr>
        <p:spPr bwMode="auto">
          <a:xfrm>
            <a:off x="5364163" y="3644900"/>
            <a:ext cx="36036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5</a:t>
            </a:r>
            <a:endParaRPr lang="en-GB"/>
          </a:p>
        </p:txBody>
      </p:sp>
      <p:sp>
        <p:nvSpPr>
          <p:cNvPr id="83005" name="Rectangle 88"/>
          <p:cNvSpPr>
            <a:spLocks noChangeArrowheads="1"/>
          </p:cNvSpPr>
          <p:nvPr/>
        </p:nvSpPr>
        <p:spPr bwMode="auto">
          <a:xfrm>
            <a:off x="5364163" y="4005263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6</a:t>
            </a:r>
            <a:endParaRPr lang="en-GB"/>
          </a:p>
        </p:txBody>
      </p:sp>
      <p:sp>
        <p:nvSpPr>
          <p:cNvPr id="83006" name="Rectangle 89"/>
          <p:cNvSpPr>
            <a:spLocks noChangeArrowheads="1"/>
          </p:cNvSpPr>
          <p:nvPr/>
        </p:nvSpPr>
        <p:spPr bwMode="auto">
          <a:xfrm>
            <a:off x="5364163" y="4364038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7</a:t>
            </a:r>
            <a:endParaRPr lang="en-GB"/>
          </a:p>
        </p:txBody>
      </p:sp>
      <p:sp>
        <p:nvSpPr>
          <p:cNvPr id="83007" name="Rectangle 90"/>
          <p:cNvSpPr>
            <a:spLocks noChangeArrowheads="1"/>
          </p:cNvSpPr>
          <p:nvPr/>
        </p:nvSpPr>
        <p:spPr bwMode="auto">
          <a:xfrm>
            <a:off x="5364163" y="4724400"/>
            <a:ext cx="36036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8</a:t>
            </a:r>
            <a:endParaRPr lang="en-GB"/>
          </a:p>
        </p:txBody>
      </p:sp>
      <p:sp>
        <p:nvSpPr>
          <p:cNvPr id="83008" name="Rectangle 92"/>
          <p:cNvSpPr>
            <a:spLocks noChangeArrowheads="1"/>
          </p:cNvSpPr>
          <p:nvPr/>
        </p:nvSpPr>
        <p:spPr bwMode="auto">
          <a:xfrm>
            <a:off x="5364163" y="5591175"/>
            <a:ext cx="36036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27</a:t>
            </a:r>
            <a:endParaRPr lang="en-GB"/>
          </a:p>
        </p:txBody>
      </p:sp>
      <p:sp>
        <p:nvSpPr>
          <p:cNvPr id="83009" name="Rectangle 93"/>
          <p:cNvSpPr>
            <a:spLocks noChangeArrowheads="1"/>
          </p:cNvSpPr>
          <p:nvPr/>
        </p:nvSpPr>
        <p:spPr bwMode="auto">
          <a:xfrm>
            <a:off x="5364163" y="5949950"/>
            <a:ext cx="360362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28</a:t>
            </a:r>
            <a:endParaRPr lang="en-GB"/>
          </a:p>
        </p:txBody>
      </p:sp>
      <p:sp>
        <p:nvSpPr>
          <p:cNvPr id="83010" name="Text Box 95"/>
          <p:cNvSpPr txBox="1">
            <a:spLocks noChangeArrowheads="1"/>
          </p:cNvSpPr>
          <p:nvPr/>
        </p:nvSpPr>
        <p:spPr bwMode="auto">
          <a:xfrm>
            <a:off x="5508625" y="5157788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pl-PL"/>
              <a:t>…</a:t>
            </a:r>
            <a:endParaRPr lang="en-GB"/>
          </a:p>
        </p:txBody>
      </p:sp>
      <p:sp>
        <p:nvSpPr>
          <p:cNvPr id="83011" name="Rectangle 96"/>
          <p:cNvSpPr>
            <a:spLocks noChangeArrowheads="1"/>
          </p:cNvSpPr>
          <p:nvPr/>
        </p:nvSpPr>
        <p:spPr bwMode="auto">
          <a:xfrm>
            <a:off x="6443663" y="2781300"/>
            <a:ext cx="2160587" cy="647700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/>
              <a:t>blok początkowy: 1</a:t>
            </a:r>
          </a:p>
          <a:p>
            <a:r>
              <a:rPr lang="en-GB"/>
              <a:t>blok końcowy: 8</a:t>
            </a:r>
          </a:p>
        </p:txBody>
      </p:sp>
      <p:sp>
        <p:nvSpPr>
          <p:cNvPr id="83012" name="Rectangle 97"/>
          <p:cNvSpPr>
            <a:spLocks noChangeArrowheads="1"/>
          </p:cNvSpPr>
          <p:nvPr/>
        </p:nvSpPr>
        <p:spPr bwMode="auto">
          <a:xfrm>
            <a:off x="6443663" y="3573463"/>
            <a:ext cx="2160587" cy="6477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/>
              <a:t>blok początkowy: 22</a:t>
            </a:r>
          </a:p>
          <a:p>
            <a:r>
              <a:rPr lang="en-GB"/>
              <a:t>blok końcowy: 14</a:t>
            </a:r>
          </a:p>
        </p:txBody>
      </p:sp>
      <p:sp>
        <p:nvSpPr>
          <p:cNvPr id="83013" name="Rectangle 98"/>
          <p:cNvSpPr>
            <a:spLocks noChangeArrowheads="1"/>
          </p:cNvSpPr>
          <p:nvPr/>
        </p:nvSpPr>
        <p:spPr bwMode="auto">
          <a:xfrm>
            <a:off x="6443663" y="4365625"/>
            <a:ext cx="2160587" cy="6477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/>
              <a:t>blok początkowy: 7</a:t>
            </a:r>
            <a:endParaRPr lang="pl-PL"/>
          </a:p>
          <a:p>
            <a:r>
              <a:rPr lang="en-GB"/>
              <a:t>blok końcowy: 4</a:t>
            </a:r>
          </a:p>
        </p:txBody>
      </p:sp>
      <p:sp>
        <p:nvSpPr>
          <p:cNvPr id="83014" name="Text Box 99"/>
          <p:cNvSpPr txBox="1">
            <a:spLocks noChangeArrowheads="1"/>
          </p:cNvSpPr>
          <p:nvPr/>
        </p:nvSpPr>
        <p:spPr bwMode="auto">
          <a:xfrm>
            <a:off x="6443663" y="2205038"/>
            <a:ext cx="15843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b="1"/>
              <a:t>Katalog:</a:t>
            </a:r>
          </a:p>
        </p:txBody>
      </p:sp>
      <p:cxnSp>
        <p:nvCxnSpPr>
          <p:cNvPr id="83015" name="AutoShape 100"/>
          <p:cNvCxnSpPr>
            <a:cxnSpLocks noChangeShapeType="1"/>
            <a:stCxn id="82983" idx="2"/>
            <a:endCxn id="82978" idx="2"/>
          </p:cNvCxnSpPr>
          <p:nvPr/>
        </p:nvCxnSpPr>
        <p:spPr bwMode="auto">
          <a:xfrm rot="5400000">
            <a:off x="2663032" y="4509294"/>
            <a:ext cx="1587" cy="2879725"/>
          </a:xfrm>
          <a:prstGeom prst="curvedConnector3">
            <a:avLst>
              <a:gd name="adj1" fmla="val 143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016" name="AutoShape 101"/>
          <p:cNvCxnSpPr>
            <a:cxnSpLocks noChangeShapeType="1"/>
            <a:stCxn id="82978" idx="1"/>
            <a:endCxn id="82977" idx="3"/>
          </p:cNvCxnSpPr>
          <p:nvPr/>
        </p:nvCxnSpPr>
        <p:spPr bwMode="auto">
          <a:xfrm flipH="1">
            <a:off x="827088" y="5768975"/>
            <a:ext cx="2159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017" name="AutoShape 102"/>
          <p:cNvCxnSpPr>
            <a:cxnSpLocks noChangeShapeType="1"/>
            <a:stCxn id="82970" idx="3"/>
            <a:endCxn id="82971" idx="1"/>
          </p:cNvCxnSpPr>
          <p:nvPr/>
        </p:nvCxnSpPr>
        <p:spPr bwMode="auto">
          <a:xfrm>
            <a:off x="827088" y="5192713"/>
            <a:ext cx="2159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018" name="AutoShape 103"/>
          <p:cNvCxnSpPr>
            <a:cxnSpLocks noChangeShapeType="1"/>
            <a:stCxn id="82971" idx="0"/>
            <a:endCxn id="82958" idx="1"/>
          </p:cNvCxnSpPr>
          <p:nvPr/>
        </p:nvCxnSpPr>
        <p:spPr bwMode="auto">
          <a:xfrm flipV="1">
            <a:off x="1223963" y="4111625"/>
            <a:ext cx="395287" cy="900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019" name="AutoShape 104"/>
          <p:cNvCxnSpPr>
            <a:cxnSpLocks noChangeShapeType="1"/>
            <a:stCxn id="82958" idx="0"/>
            <a:endCxn id="82961" idx="0"/>
          </p:cNvCxnSpPr>
          <p:nvPr/>
        </p:nvCxnSpPr>
        <p:spPr bwMode="auto">
          <a:xfrm rot="5400000" flipV="1">
            <a:off x="2663031" y="3067844"/>
            <a:ext cx="1588" cy="1727200"/>
          </a:xfrm>
          <a:prstGeom prst="curvedConnector3">
            <a:avLst>
              <a:gd name="adj1" fmla="val -1440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020" name="AutoShape 105"/>
          <p:cNvCxnSpPr>
            <a:cxnSpLocks noChangeShapeType="1"/>
            <a:stCxn id="82961" idx="3"/>
            <a:endCxn id="82962" idx="1"/>
          </p:cNvCxnSpPr>
          <p:nvPr/>
        </p:nvCxnSpPr>
        <p:spPr bwMode="auto">
          <a:xfrm>
            <a:off x="3706813" y="4111625"/>
            <a:ext cx="2159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03BECE6-25BA-41A6-BA98-A52FDC8006C4}" type="slidenum">
              <a:rPr lang="en-GB" smtClean="0"/>
              <a:pPr eaLnBrk="1" hangingPunct="1"/>
              <a:t>81</a:t>
            </a:fld>
            <a:endParaRPr lang="en-GB" smtClean="0"/>
          </a:p>
        </p:txBody>
      </p:sp>
      <p:sp>
        <p:nvSpPr>
          <p:cNvPr id="839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Zarządzanie wolną przestrzenią</a:t>
            </a:r>
          </a:p>
        </p:txBody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smtClean="0"/>
              <a:t>Wektor bitowy — każdy bit odpowiada jednemu blokowi,</a:t>
            </a:r>
            <a:r>
              <a:rPr lang="pl-PL" sz="2800" smtClean="0"/>
              <a:t> </a:t>
            </a:r>
            <a:r>
              <a:rPr lang="en-GB" sz="2800" smtClean="0"/>
              <a:t>wartość 1 oznacza wolny blok.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Lista powiązana — każdy wolny blok zawiera indeks</a:t>
            </a:r>
            <a:r>
              <a:rPr lang="pl-PL" sz="2800" smtClean="0"/>
              <a:t> </a:t>
            </a:r>
            <a:r>
              <a:rPr lang="en-GB" sz="2800" smtClean="0"/>
              <a:t>następnego wolnego bloku.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Grupowanie — niektóre wolne bloki zapełnione są w</a:t>
            </a:r>
            <a:r>
              <a:rPr lang="pl-PL" sz="2800" smtClean="0"/>
              <a:t> </a:t>
            </a:r>
            <a:r>
              <a:rPr lang="en-GB" sz="2800" smtClean="0"/>
              <a:t>całości indeksami innych wolnych bloków, ostatni indeks</a:t>
            </a:r>
            <a:r>
              <a:rPr lang="pl-PL" sz="2800" smtClean="0"/>
              <a:t> </a:t>
            </a:r>
            <a:r>
              <a:rPr lang="en-GB" sz="2800" smtClean="0"/>
              <a:t>wskazuje na kolejny blok zapełniony w całości</a:t>
            </a:r>
            <a:r>
              <a:rPr lang="pl-PL" sz="2800" smtClean="0"/>
              <a:t> </a:t>
            </a:r>
            <a:r>
              <a:rPr lang="en-GB" sz="2800" smtClean="0"/>
              <a:t>indeksami.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Zliczanie — wykaz wolnych bloków obejmuje indeks</a:t>
            </a:r>
            <a:r>
              <a:rPr lang="pl-PL" sz="2800" smtClean="0"/>
              <a:t> </a:t>
            </a:r>
            <a:r>
              <a:rPr lang="en-GB" sz="2800" smtClean="0"/>
              <a:t>pierwszego wolnego bloku oraz liczbę wolnych bloków</a:t>
            </a:r>
            <a:r>
              <a:rPr lang="pl-PL" sz="2800" smtClean="0"/>
              <a:t> </a:t>
            </a:r>
            <a:r>
              <a:rPr lang="en-GB" sz="2800" smtClean="0"/>
              <a:t>znajdujących się za nim, stanowiących ciągły obszar.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8CB4F53-6433-470C-A318-10DE1915065F}" type="slidenum">
              <a:rPr lang="en-GB" smtClean="0"/>
              <a:pPr eaLnBrk="1" hangingPunct="1"/>
              <a:t>82</a:t>
            </a:fld>
            <a:endParaRPr lang="en-GB" smtClean="0"/>
          </a:p>
        </p:txBody>
      </p:sp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Zarządzanie wolną przestrzenią — wektor bitowy</a:t>
            </a:r>
          </a:p>
        </p:txBody>
      </p:sp>
      <p:sp>
        <p:nvSpPr>
          <p:cNvPr id="84996" name="AutoShape 4"/>
          <p:cNvSpPr>
            <a:spLocks noChangeArrowheads="1"/>
          </p:cNvSpPr>
          <p:nvPr/>
        </p:nvSpPr>
        <p:spPr bwMode="auto">
          <a:xfrm>
            <a:off x="2484438" y="2276475"/>
            <a:ext cx="4248150" cy="4032250"/>
          </a:xfrm>
          <a:prstGeom prst="can">
            <a:avLst>
              <a:gd name="adj" fmla="val 1897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2700338" y="3354388"/>
            <a:ext cx="360362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</a:t>
            </a:r>
            <a:endParaRPr lang="en-GB"/>
          </a:p>
        </p:txBody>
      </p:sp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3276600" y="3354388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4999" name="Rectangle 7"/>
          <p:cNvSpPr>
            <a:spLocks noChangeArrowheads="1"/>
          </p:cNvSpPr>
          <p:nvPr/>
        </p:nvSpPr>
        <p:spPr bwMode="auto">
          <a:xfrm>
            <a:off x="3852863" y="3354388"/>
            <a:ext cx="360362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4429125" y="3354388"/>
            <a:ext cx="360363" cy="3603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4</a:t>
            </a:r>
            <a:endParaRPr lang="en-GB"/>
          </a:p>
        </p:txBody>
      </p:sp>
      <p:sp>
        <p:nvSpPr>
          <p:cNvPr id="85001" name="Rectangle 9"/>
          <p:cNvSpPr>
            <a:spLocks noChangeArrowheads="1"/>
          </p:cNvSpPr>
          <p:nvPr/>
        </p:nvSpPr>
        <p:spPr bwMode="auto">
          <a:xfrm>
            <a:off x="5005388" y="3354388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02" name="Rectangle 10"/>
          <p:cNvSpPr>
            <a:spLocks noChangeArrowheads="1"/>
          </p:cNvSpPr>
          <p:nvPr/>
        </p:nvSpPr>
        <p:spPr bwMode="auto">
          <a:xfrm>
            <a:off x="5580063" y="3354388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03" name="Rectangle 11"/>
          <p:cNvSpPr>
            <a:spLocks noChangeArrowheads="1"/>
          </p:cNvSpPr>
          <p:nvPr/>
        </p:nvSpPr>
        <p:spPr bwMode="auto">
          <a:xfrm>
            <a:off x="6156325" y="3354388"/>
            <a:ext cx="360363" cy="3603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7</a:t>
            </a:r>
            <a:endParaRPr lang="en-GB"/>
          </a:p>
        </p:txBody>
      </p:sp>
      <p:sp>
        <p:nvSpPr>
          <p:cNvPr id="85004" name="Rectangle 12"/>
          <p:cNvSpPr>
            <a:spLocks noChangeArrowheads="1"/>
          </p:cNvSpPr>
          <p:nvPr/>
        </p:nvSpPr>
        <p:spPr bwMode="auto">
          <a:xfrm>
            <a:off x="2700338" y="3930650"/>
            <a:ext cx="360362" cy="360363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8</a:t>
            </a:r>
            <a:endParaRPr lang="en-GB"/>
          </a:p>
        </p:txBody>
      </p:sp>
      <p:sp>
        <p:nvSpPr>
          <p:cNvPr id="85005" name="Rectangle 13"/>
          <p:cNvSpPr>
            <a:spLocks noChangeArrowheads="1"/>
          </p:cNvSpPr>
          <p:nvPr/>
        </p:nvSpPr>
        <p:spPr bwMode="auto">
          <a:xfrm>
            <a:off x="3276600" y="3930650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06" name="Rectangle 14"/>
          <p:cNvSpPr>
            <a:spLocks noChangeArrowheads="1"/>
          </p:cNvSpPr>
          <p:nvPr/>
        </p:nvSpPr>
        <p:spPr bwMode="auto">
          <a:xfrm>
            <a:off x="3852863" y="3930650"/>
            <a:ext cx="360362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07" name="Rectangle 15"/>
          <p:cNvSpPr>
            <a:spLocks noChangeArrowheads="1"/>
          </p:cNvSpPr>
          <p:nvPr/>
        </p:nvSpPr>
        <p:spPr bwMode="auto">
          <a:xfrm>
            <a:off x="4429125" y="3930650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08" name="Rectangle 16"/>
          <p:cNvSpPr>
            <a:spLocks noChangeArrowheads="1"/>
          </p:cNvSpPr>
          <p:nvPr/>
        </p:nvSpPr>
        <p:spPr bwMode="auto">
          <a:xfrm>
            <a:off x="5005388" y="3930650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09" name="Rectangle 17"/>
          <p:cNvSpPr>
            <a:spLocks noChangeArrowheads="1"/>
          </p:cNvSpPr>
          <p:nvPr/>
        </p:nvSpPr>
        <p:spPr bwMode="auto">
          <a:xfrm>
            <a:off x="5580063" y="3930650"/>
            <a:ext cx="360362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10" name="Rectangle 18"/>
          <p:cNvSpPr>
            <a:spLocks noChangeArrowheads="1"/>
          </p:cNvSpPr>
          <p:nvPr/>
        </p:nvSpPr>
        <p:spPr bwMode="auto">
          <a:xfrm>
            <a:off x="6156325" y="3930650"/>
            <a:ext cx="360363" cy="36036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14</a:t>
            </a:r>
            <a:endParaRPr lang="en-GB"/>
          </a:p>
        </p:txBody>
      </p:sp>
      <p:sp>
        <p:nvSpPr>
          <p:cNvPr id="85011" name="Rectangle 19"/>
          <p:cNvSpPr>
            <a:spLocks noChangeArrowheads="1"/>
          </p:cNvSpPr>
          <p:nvPr/>
        </p:nvSpPr>
        <p:spPr bwMode="auto">
          <a:xfrm>
            <a:off x="2700338" y="4506913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15</a:t>
            </a:r>
            <a:endParaRPr lang="en-GB"/>
          </a:p>
        </p:txBody>
      </p:sp>
      <p:sp>
        <p:nvSpPr>
          <p:cNvPr id="85012" name="Rectangle 20"/>
          <p:cNvSpPr>
            <a:spLocks noChangeArrowheads="1"/>
          </p:cNvSpPr>
          <p:nvPr/>
        </p:nvSpPr>
        <p:spPr bwMode="auto">
          <a:xfrm>
            <a:off x="3276600" y="4506913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13" name="Rectangle 21"/>
          <p:cNvSpPr>
            <a:spLocks noChangeArrowheads="1"/>
          </p:cNvSpPr>
          <p:nvPr/>
        </p:nvSpPr>
        <p:spPr bwMode="auto">
          <a:xfrm>
            <a:off x="3852863" y="4506913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14" name="Rectangle 22"/>
          <p:cNvSpPr>
            <a:spLocks noChangeArrowheads="1"/>
          </p:cNvSpPr>
          <p:nvPr/>
        </p:nvSpPr>
        <p:spPr bwMode="auto">
          <a:xfrm>
            <a:off x="4429125" y="4506913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18</a:t>
            </a:r>
            <a:endParaRPr lang="en-GB"/>
          </a:p>
        </p:txBody>
      </p:sp>
      <p:sp>
        <p:nvSpPr>
          <p:cNvPr id="85015" name="Rectangle 23"/>
          <p:cNvSpPr>
            <a:spLocks noChangeArrowheads="1"/>
          </p:cNvSpPr>
          <p:nvPr/>
        </p:nvSpPr>
        <p:spPr bwMode="auto">
          <a:xfrm>
            <a:off x="5005388" y="4506913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16" name="Rectangle 24"/>
          <p:cNvSpPr>
            <a:spLocks noChangeArrowheads="1"/>
          </p:cNvSpPr>
          <p:nvPr/>
        </p:nvSpPr>
        <p:spPr bwMode="auto">
          <a:xfrm>
            <a:off x="5580063" y="4506913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17" name="Rectangle 25"/>
          <p:cNvSpPr>
            <a:spLocks noChangeArrowheads="1"/>
          </p:cNvSpPr>
          <p:nvPr/>
        </p:nvSpPr>
        <p:spPr bwMode="auto">
          <a:xfrm>
            <a:off x="6156325" y="4506913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21</a:t>
            </a:r>
            <a:endParaRPr lang="en-GB"/>
          </a:p>
        </p:txBody>
      </p:sp>
      <p:sp>
        <p:nvSpPr>
          <p:cNvPr id="85018" name="Rectangle 26"/>
          <p:cNvSpPr>
            <a:spLocks noChangeArrowheads="1"/>
          </p:cNvSpPr>
          <p:nvPr/>
        </p:nvSpPr>
        <p:spPr bwMode="auto">
          <a:xfrm>
            <a:off x="2700338" y="5011738"/>
            <a:ext cx="360362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22</a:t>
            </a:r>
            <a:endParaRPr lang="en-GB"/>
          </a:p>
        </p:txBody>
      </p:sp>
      <p:sp>
        <p:nvSpPr>
          <p:cNvPr id="85019" name="Rectangle 27"/>
          <p:cNvSpPr>
            <a:spLocks noChangeArrowheads="1"/>
          </p:cNvSpPr>
          <p:nvPr/>
        </p:nvSpPr>
        <p:spPr bwMode="auto">
          <a:xfrm>
            <a:off x="3276600" y="5011738"/>
            <a:ext cx="360363" cy="3603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20" name="Rectangle 28"/>
          <p:cNvSpPr>
            <a:spLocks noChangeArrowheads="1"/>
          </p:cNvSpPr>
          <p:nvPr/>
        </p:nvSpPr>
        <p:spPr bwMode="auto">
          <a:xfrm>
            <a:off x="3852863" y="5011738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21" name="Rectangle 29"/>
          <p:cNvSpPr>
            <a:spLocks noChangeArrowheads="1"/>
          </p:cNvSpPr>
          <p:nvPr/>
        </p:nvSpPr>
        <p:spPr bwMode="auto">
          <a:xfrm>
            <a:off x="4429125" y="5011738"/>
            <a:ext cx="360363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22" name="Rectangle 30"/>
          <p:cNvSpPr>
            <a:spLocks noChangeArrowheads="1"/>
          </p:cNvSpPr>
          <p:nvPr/>
        </p:nvSpPr>
        <p:spPr bwMode="auto">
          <a:xfrm>
            <a:off x="5005388" y="5011738"/>
            <a:ext cx="360362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23" name="Rectangle 31"/>
          <p:cNvSpPr>
            <a:spLocks noChangeArrowheads="1"/>
          </p:cNvSpPr>
          <p:nvPr/>
        </p:nvSpPr>
        <p:spPr bwMode="auto">
          <a:xfrm>
            <a:off x="5580063" y="5011738"/>
            <a:ext cx="360362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24" name="Rectangle 32"/>
          <p:cNvSpPr>
            <a:spLocks noChangeArrowheads="1"/>
          </p:cNvSpPr>
          <p:nvPr/>
        </p:nvSpPr>
        <p:spPr bwMode="auto">
          <a:xfrm>
            <a:off x="6156325" y="5011738"/>
            <a:ext cx="360363" cy="360362"/>
          </a:xfrm>
          <a:prstGeom prst="rect">
            <a:avLst/>
          </a:prstGeom>
          <a:solidFill>
            <a:srgbClr val="00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28</a:t>
            </a:r>
            <a:endParaRPr lang="en-GB"/>
          </a:p>
        </p:txBody>
      </p:sp>
      <p:sp>
        <p:nvSpPr>
          <p:cNvPr id="85025" name="Rectangle 33"/>
          <p:cNvSpPr>
            <a:spLocks noChangeArrowheads="1"/>
          </p:cNvSpPr>
          <p:nvPr/>
        </p:nvSpPr>
        <p:spPr bwMode="auto">
          <a:xfrm>
            <a:off x="2700338" y="5588000"/>
            <a:ext cx="360362" cy="3603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29</a:t>
            </a:r>
            <a:endParaRPr lang="en-GB"/>
          </a:p>
        </p:txBody>
      </p:sp>
      <p:sp>
        <p:nvSpPr>
          <p:cNvPr id="85026" name="Rectangle 34"/>
          <p:cNvSpPr>
            <a:spLocks noChangeArrowheads="1"/>
          </p:cNvSpPr>
          <p:nvPr/>
        </p:nvSpPr>
        <p:spPr bwMode="auto">
          <a:xfrm>
            <a:off x="3276600" y="5588000"/>
            <a:ext cx="360363" cy="3603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27" name="Rectangle 35"/>
          <p:cNvSpPr>
            <a:spLocks noChangeArrowheads="1"/>
          </p:cNvSpPr>
          <p:nvPr/>
        </p:nvSpPr>
        <p:spPr bwMode="auto">
          <a:xfrm>
            <a:off x="3852863" y="5588000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28" name="Rectangle 36"/>
          <p:cNvSpPr>
            <a:spLocks noChangeArrowheads="1"/>
          </p:cNvSpPr>
          <p:nvPr/>
        </p:nvSpPr>
        <p:spPr bwMode="auto">
          <a:xfrm>
            <a:off x="4429125" y="5588000"/>
            <a:ext cx="360363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29" name="Rectangle 37"/>
          <p:cNvSpPr>
            <a:spLocks noChangeArrowheads="1"/>
          </p:cNvSpPr>
          <p:nvPr/>
        </p:nvSpPr>
        <p:spPr bwMode="auto">
          <a:xfrm>
            <a:off x="5005388" y="5588000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30" name="Rectangle 38"/>
          <p:cNvSpPr>
            <a:spLocks noChangeArrowheads="1"/>
          </p:cNvSpPr>
          <p:nvPr/>
        </p:nvSpPr>
        <p:spPr bwMode="auto">
          <a:xfrm>
            <a:off x="5580063" y="5588000"/>
            <a:ext cx="360362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5031" name="Rectangle 39"/>
          <p:cNvSpPr>
            <a:spLocks noChangeArrowheads="1"/>
          </p:cNvSpPr>
          <p:nvPr/>
        </p:nvSpPr>
        <p:spPr bwMode="auto">
          <a:xfrm>
            <a:off x="6156325" y="5588000"/>
            <a:ext cx="360363" cy="360363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/>
              <a:t>35</a:t>
            </a:r>
            <a:endParaRPr lang="en-GB"/>
          </a:p>
        </p:txBody>
      </p:sp>
      <p:sp>
        <p:nvSpPr>
          <p:cNvPr id="85032" name="Rectangle 47"/>
          <p:cNvSpPr>
            <a:spLocks noChangeArrowheads="1"/>
          </p:cNvSpPr>
          <p:nvPr/>
        </p:nvSpPr>
        <p:spPr bwMode="auto">
          <a:xfrm>
            <a:off x="2627313" y="2638425"/>
            <a:ext cx="4105275" cy="358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l-PL" sz="1600"/>
              <a:t>01001100101100111111100111000011110</a:t>
            </a:r>
            <a:endParaRPr lang="en-GB" sz="1600"/>
          </a:p>
        </p:txBody>
      </p:sp>
      <p:sp>
        <p:nvSpPr>
          <p:cNvPr id="85033" name="AutoShape 48"/>
          <p:cNvSpPr>
            <a:spLocks/>
          </p:cNvSpPr>
          <p:nvPr/>
        </p:nvSpPr>
        <p:spPr bwMode="auto">
          <a:xfrm>
            <a:off x="5153025" y="1658938"/>
            <a:ext cx="1579563" cy="690562"/>
          </a:xfrm>
          <a:prstGeom prst="borderCallout2">
            <a:avLst>
              <a:gd name="adj1" fmla="val 16551"/>
              <a:gd name="adj2" fmla="val -4824"/>
              <a:gd name="adj3" fmla="val 16551"/>
              <a:gd name="adj4" fmla="val -35579"/>
              <a:gd name="adj5" fmla="val 130343"/>
              <a:gd name="adj6" fmla="val -6743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/>
              <a:t>wektor bitowy</a:t>
            </a:r>
          </a:p>
          <a:p>
            <a:r>
              <a:rPr lang="en-GB"/>
              <a:t>w superbloku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BF0F581-DB8C-4C9D-B9EA-E910AB64889C}" type="slidenum">
              <a:rPr lang="en-GB" smtClean="0"/>
              <a:pPr eaLnBrk="1" hangingPunct="1"/>
              <a:t>83</a:t>
            </a:fld>
            <a:endParaRPr lang="en-GB" smtClean="0"/>
          </a:p>
        </p:txBody>
      </p:sp>
      <p:sp>
        <p:nvSpPr>
          <p:cNvPr id="860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/>
              <a:t>Przykład i</a:t>
            </a:r>
            <a:r>
              <a:rPr lang="en-GB" sz="4000" b="1" smtClean="0"/>
              <a:t>mplementacj</a:t>
            </a:r>
            <a:r>
              <a:rPr lang="pl-PL" sz="4000" b="1" smtClean="0"/>
              <a:t>i</a:t>
            </a:r>
            <a:r>
              <a:rPr lang="en-GB" sz="4000" b="1" smtClean="0"/>
              <a:t> katalogu — lista liniowa</a:t>
            </a:r>
          </a:p>
        </p:txBody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smtClean="0"/>
              <a:t>Katalog składa się z ciągu wpisów katalogowych ogólnej</a:t>
            </a:r>
            <a:r>
              <a:rPr lang="pl-PL" sz="2800" smtClean="0"/>
              <a:t> </a:t>
            </a:r>
            <a:r>
              <a:rPr lang="en-GB" sz="2800" smtClean="0"/>
              <a:t>postaci:</a:t>
            </a:r>
          </a:p>
          <a:p>
            <a:pPr eaLnBrk="1" hangingPunct="1">
              <a:lnSpc>
                <a:spcPct val="80000"/>
              </a:lnSpc>
            </a:pPr>
            <a:endParaRPr lang="pl-PL" sz="2800" smtClean="0"/>
          </a:p>
          <a:p>
            <a:pPr eaLnBrk="1" hangingPunct="1">
              <a:lnSpc>
                <a:spcPct val="80000"/>
              </a:lnSpc>
            </a:pPr>
            <a:endParaRPr lang="pl-PL" sz="2800" smtClean="0"/>
          </a:p>
          <a:p>
            <a:pPr eaLnBrk="1" hangingPunct="1">
              <a:lnSpc>
                <a:spcPct val="80000"/>
              </a:lnSpc>
            </a:pPr>
            <a:endParaRPr lang="pl-PL" sz="2800" smtClean="0"/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Lokalizacja wpisu polega na przeszukiwaniu liniowym</a:t>
            </a:r>
            <a:r>
              <a:rPr lang="pl-PL" sz="2800" smtClean="0"/>
              <a:t> </a:t>
            </a:r>
            <a:r>
              <a:rPr lang="en-GB" sz="2800" smtClean="0"/>
              <a:t>(sprawdzane są kolejne pozycje, począwszy od</a:t>
            </a:r>
            <a:r>
              <a:rPr lang="pl-PL" sz="2800" smtClean="0"/>
              <a:t> </a:t>
            </a:r>
            <a:r>
              <a:rPr lang="en-GB" sz="2800" smtClean="0"/>
              <a:t>pierwszej)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Lokalizacją wpisu można przyspieszyć poprzez</a:t>
            </a:r>
            <a:r>
              <a:rPr lang="pl-PL" sz="2800" smtClean="0"/>
              <a:t> </a:t>
            </a:r>
            <a:r>
              <a:rPr lang="en-GB" sz="2800" smtClean="0"/>
              <a:t>posortowanie wg. nazwy, jednak utrzymanie takiej</a:t>
            </a:r>
            <a:r>
              <a:rPr lang="pl-PL" sz="2800" smtClean="0"/>
              <a:t> </a:t>
            </a:r>
            <a:r>
              <a:rPr lang="en-GB" sz="2800" smtClean="0"/>
              <a:t>struktury jest kosztowne.</a:t>
            </a:r>
          </a:p>
        </p:txBody>
      </p:sp>
      <p:sp>
        <p:nvSpPr>
          <p:cNvPr id="86021" name="Rectangle 4"/>
          <p:cNvSpPr>
            <a:spLocks noChangeArrowheads="1"/>
          </p:cNvSpPr>
          <p:nvPr/>
        </p:nvSpPr>
        <p:spPr bwMode="auto">
          <a:xfrm>
            <a:off x="971550" y="2708275"/>
            <a:ext cx="30956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400"/>
              <a:t>nazwa pliku</a:t>
            </a:r>
          </a:p>
        </p:txBody>
      </p:sp>
      <p:sp>
        <p:nvSpPr>
          <p:cNvPr id="86022" name="Rectangle 5"/>
          <p:cNvSpPr>
            <a:spLocks noChangeArrowheads="1"/>
          </p:cNvSpPr>
          <p:nvPr/>
        </p:nvSpPr>
        <p:spPr bwMode="auto">
          <a:xfrm>
            <a:off x="4067175" y="2708275"/>
            <a:ext cx="3095625" cy="5762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sz="2400"/>
              <a:t>inne atrybuty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98FA66-E33A-4977-83C7-560A2C84E94E}" type="slidenum">
              <a:rPr lang="en-GB" smtClean="0"/>
              <a:pPr eaLnBrk="1" hangingPunct="1"/>
              <a:t>84</a:t>
            </a:fld>
            <a:endParaRPr lang="en-GB" smtClean="0"/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smtClean="0"/>
              <a:t>Operacja dostępu do danych w pliku</a:t>
            </a:r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1908175" y="1700213"/>
            <a:ext cx="4824413" cy="433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Logiczny system plików</a:t>
            </a:r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1908175" y="2133600"/>
            <a:ext cx="4824413" cy="4333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Organizacja fizyczna systemu plików</a:t>
            </a:r>
          </a:p>
        </p:txBody>
      </p:sp>
      <p:sp>
        <p:nvSpPr>
          <p:cNvPr id="87046" name="Rectangle 6"/>
          <p:cNvSpPr>
            <a:spLocks noChangeArrowheads="1"/>
          </p:cNvSpPr>
          <p:nvPr/>
        </p:nvSpPr>
        <p:spPr bwMode="auto">
          <a:xfrm>
            <a:off x="3492500" y="3068638"/>
            <a:ext cx="17272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Bufor pamięci</a:t>
            </a:r>
          </a:p>
          <a:p>
            <a:pPr algn="ctr"/>
            <a:r>
              <a:rPr lang="en-GB"/>
              <a:t>podręcznej</a:t>
            </a:r>
          </a:p>
        </p:txBody>
      </p:sp>
      <p:sp>
        <p:nvSpPr>
          <p:cNvPr id="87047" name="Rectangle 7"/>
          <p:cNvSpPr>
            <a:spLocks noChangeArrowheads="1"/>
          </p:cNvSpPr>
          <p:nvPr/>
        </p:nvSpPr>
        <p:spPr bwMode="auto">
          <a:xfrm>
            <a:off x="2700338" y="4149725"/>
            <a:ext cx="3313112" cy="431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/>
              <a:t>Moduł sterujący</a:t>
            </a:r>
          </a:p>
        </p:txBody>
      </p:sp>
      <p:sp>
        <p:nvSpPr>
          <p:cNvPr id="87048" name="AutoShape 8"/>
          <p:cNvSpPr>
            <a:spLocks noChangeArrowheads="1"/>
          </p:cNvSpPr>
          <p:nvPr/>
        </p:nvSpPr>
        <p:spPr bwMode="auto">
          <a:xfrm>
            <a:off x="3492500" y="5157788"/>
            <a:ext cx="1727200" cy="1079500"/>
          </a:xfrm>
          <a:prstGeom prst="can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87049" name="AutoShape 9"/>
          <p:cNvSpPr>
            <a:spLocks noChangeArrowheads="1"/>
          </p:cNvSpPr>
          <p:nvPr/>
        </p:nvSpPr>
        <p:spPr bwMode="auto">
          <a:xfrm>
            <a:off x="4140200" y="2563813"/>
            <a:ext cx="503238" cy="504825"/>
          </a:xfrm>
          <a:prstGeom prst="upDownArrow">
            <a:avLst>
              <a:gd name="adj1" fmla="val 50000"/>
              <a:gd name="adj2" fmla="val 200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cxnSp>
        <p:nvCxnSpPr>
          <p:cNvPr id="87050" name="AutoShape 10"/>
          <p:cNvCxnSpPr>
            <a:cxnSpLocks noChangeShapeType="1"/>
            <a:stCxn id="87046" idx="2"/>
            <a:endCxn id="87047" idx="0"/>
          </p:cNvCxnSpPr>
          <p:nvPr/>
        </p:nvCxnSpPr>
        <p:spPr bwMode="auto">
          <a:xfrm>
            <a:off x="4356100" y="3716338"/>
            <a:ext cx="1588" cy="43338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051" name="AutoShape 11"/>
          <p:cNvCxnSpPr>
            <a:cxnSpLocks noChangeShapeType="1"/>
            <a:stCxn id="87048" idx="1"/>
            <a:endCxn id="87047" idx="2"/>
          </p:cNvCxnSpPr>
          <p:nvPr/>
        </p:nvCxnSpPr>
        <p:spPr bwMode="auto">
          <a:xfrm flipV="1">
            <a:off x="4356100" y="4581525"/>
            <a:ext cx="1588" cy="5762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EC241F-109B-44A7-9C9C-35E6919D2358}" type="slidenum">
              <a:rPr lang="en-GB" smtClean="0"/>
              <a:pPr eaLnBrk="1" hangingPunct="1"/>
              <a:t>85</a:t>
            </a:fld>
            <a:endParaRPr lang="en-GB" smtClean="0"/>
          </a:p>
        </p:txBody>
      </p:sp>
      <p:sp>
        <p:nvSpPr>
          <p:cNvPr id="880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4000" b="1" smtClean="0"/>
              <a:t>Zasady przechowywania podręcznego</a:t>
            </a:r>
          </a:p>
        </p:txBody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smtClean="0"/>
              <a:t>Zawartość aktualnie wykorzystywanych bloków</a:t>
            </a:r>
            <a:r>
              <a:rPr lang="pl-PL" sz="2800" smtClean="0"/>
              <a:t> </a:t>
            </a:r>
            <a:r>
              <a:rPr lang="en-GB" sz="2800" smtClean="0"/>
              <a:t>dyskowych utrzymywana jest w podręcznej pamięci</a:t>
            </a:r>
            <a:r>
              <a:rPr lang="pl-PL" sz="2800" smtClean="0"/>
              <a:t> </a:t>
            </a:r>
            <a:r>
              <a:rPr lang="en-GB" sz="2800" smtClean="0"/>
              <a:t>buforowej.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Obsługa żądania odczytu bloku polega najpierw na</a:t>
            </a:r>
            <a:r>
              <a:rPr lang="pl-PL" sz="2800" smtClean="0"/>
              <a:t> </a:t>
            </a:r>
            <a:r>
              <a:rPr lang="en-GB" sz="2800" smtClean="0"/>
              <a:t>sprawdzeniu czy dany blok znajduje się w podręcznej</a:t>
            </a:r>
            <a:r>
              <a:rPr lang="pl-PL" sz="2800" smtClean="0"/>
              <a:t> </a:t>
            </a:r>
            <a:r>
              <a:rPr lang="en-GB" sz="2800" smtClean="0"/>
              <a:t>pamięci buforowej, a później ewentualnie sprowadzenia</a:t>
            </a:r>
            <a:r>
              <a:rPr lang="pl-PL" sz="2800" smtClean="0"/>
              <a:t> </a:t>
            </a:r>
            <a:r>
              <a:rPr lang="en-GB" sz="2800" smtClean="0"/>
              <a:t>z dysku.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Żądany fragment kopiowany jest z podręcznej pamięci</a:t>
            </a:r>
            <a:r>
              <a:rPr lang="pl-PL" sz="2800" smtClean="0"/>
              <a:t> </a:t>
            </a:r>
            <a:r>
              <a:rPr lang="en-GB" sz="2800" smtClean="0"/>
              <a:t>buforowej w odpowiednie miejsce w przestrzeni</a:t>
            </a:r>
            <a:r>
              <a:rPr lang="pl-PL" sz="2800" smtClean="0"/>
              <a:t> </a:t>
            </a:r>
            <a:r>
              <a:rPr lang="en-GB" sz="2800" smtClean="0"/>
              <a:t>adresowej procesu.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smtClean="0"/>
              <a:t>Obsługa żądania zapisu oznacza transfer danych do</a:t>
            </a:r>
            <a:r>
              <a:rPr lang="pl-PL" sz="2800" smtClean="0"/>
              <a:t> </a:t>
            </a:r>
            <a:r>
              <a:rPr lang="en-GB" sz="2800" smtClean="0"/>
              <a:t>podręcznej pamięci buforowej.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E5D4A9F-2628-46A7-9104-9B364872793F}" type="slidenum">
              <a:rPr lang="en-GB" smtClean="0"/>
              <a:pPr eaLnBrk="1" hangingPunct="1"/>
              <a:t>86</a:t>
            </a:fld>
            <a:endParaRPr lang="en-GB" smtClean="0"/>
          </a:p>
        </p:txBody>
      </p:sp>
      <p:sp>
        <p:nvSpPr>
          <p:cNvPr id="89091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l-PL" smtClean="0"/>
              <a:t>Współbieżność i synchronizacja procesów</a:t>
            </a:r>
            <a:endParaRPr lang="en-GB" smtClean="0"/>
          </a:p>
        </p:txBody>
      </p:sp>
      <p:sp>
        <p:nvSpPr>
          <p:cNvPr id="89092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pl-PL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3039533-8CD9-4FD6-A038-341AECCAA561}" type="slidenum">
              <a:rPr lang="en-GB" smtClean="0"/>
              <a:pPr eaLnBrk="1" hangingPunct="1"/>
              <a:t>87</a:t>
            </a:fld>
            <a:endParaRPr lang="en-GB" smtClean="0"/>
          </a:p>
        </p:txBody>
      </p:sp>
      <p:sp>
        <p:nvSpPr>
          <p:cNvPr id="901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Przetwarzanie współbieżne</a:t>
            </a:r>
            <a:endParaRPr lang="en-GB" b="1" smtClean="0"/>
          </a:p>
        </p:txBody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pl-PL" sz="2400" smtClean="0"/>
              <a:t>Dopóki system składa się ze zbioru niezależnych procesów, z których każdy odwołuje się do własnych zasobów system operacyjny tylko przydziela procesy do procesorów lub szereguje je do wykonania na danym procesorze.</a:t>
            </a:r>
          </a:p>
          <a:p>
            <a:pPr eaLnBrk="1" hangingPunct="1">
              <a:lnSpc>
                <a:spcPct val="80000"/>
              </a:lnSpc>
            </a:pPr>
            <a:r>
              <a:rPr lang="pl-PL" sz="2400" smtClean="0"/>
              <a:t>Gdy jednak procesy odwołują się do współdzielonych zasobów, lub w pewien sposób ze sobą kooperują wymagane jest, aby system operacyjny dostarczał odpowiednich mechanizmów na to pozwalających.</a:t>
            </a:r>
          </a:p>
          <a:p>
            <a:pPr eaLnBrk="1" hangingPunct="1">
              <a:lnSpc>
                <a:spcPct val="80000"/>
              </a:lnSpc>
            </a:pPr>
            <a:r>
              <a:rPr lang="pl-PL" sz="2400" smtClean="0"/>
              <a:t>Z problematyką komunikacji pomiędzy procesami związane są zagadnienia:</a:t>
            </a:r>
          </a:p>
          <a:p>
            <a:pPr lvl="1" eaLnBrk="1" hangingPunct="1">
              <a:lnSpc>
                <a:spcPct val="80000"/>
              </a:lnSpc>
            </a:pPr>
            <a:r>
              <a:rPr lang="pl-PL" sz="2000" smtClean="0"/>
              <a:t>Synchronizacji procesów</a:t>
            </a:r>
          </a:p>
          <a:p>
            <a:pPr lvl="1" eaLnBrk="1" hangingPunct="1">
              <a:lnSpc>
                <a:spcPct val="80000"/>
              </a:lnSpc>
            </a:pPr>
            <a:r>
              <a:rPr lang="pl-PL" sz="2000" smtClean="0"/>
              <a:t>Wzajemnego wykluczania dostępu do zasobów</a:t>
            </a:r>
          </a:p>
          <a:p>
            <a:pPr lvl="1" eaLnBrk="1" hangingPunct="1">
              <a:lnSpc>
                <a:spcPct val="80000"/>
              </a:lnSpc>
            </a:pPr>
            <a:r>
              <a:rPr lang="pl-PL" sz="2000" smtClean="0"/>
              <a:t>Możliwości zakleszczenia procesów</a:t>
            </a:r>
            <a:endParaRPr lang="en-GB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D9C3645-9CFE-4157-958A-ADEB525DBE33}" type="slidenum">
              <a:rPr lang="en-GB" smtClean="0"/>
              <a:pPr eaLnBrk="1" hangingPunct="1"/>
              <a:t>88</a:t>
            </a:fld>
            <a:endParaRPr lang="en-GB" smtClean="0"/>
          </a:p>
        </p:txBody>
      </p:sp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dirty="0" smtClean="0"/>
              <a:t>Semafor</a:t>
            </a:r>
            <a:endParaRPr lang="en-GB" b="1" dirty="0" smtClean="0"/>
          </a:p>
        </p:txBody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l-PL" sz="2400" b="1" dirty="0" smtClean="0"/>
              <a:t>Semafor</a:t>
            </a:r>
            <a:r>
              <a:rPr lang="pl-PL" sz="2400" dirty="0" smtClean="0"/>
              <a:t> jest nieujemną liczbą całkowitą, która poza inicjalizacją może być modyfikowana przez 2 procedury: P (lub WAIT) i V (lub SIGNAL).</a:t>
            </a:r>
          </a:p>
          <a:p>
            <a:pPr eaLnBrk="1" hangingPunct="1">
              <a:lnSpc>
                <a:spcPct val="90000"/>
              </a:lnSpc>
            </a:pPr>
            <a:r>
              <a:rPr lang="pl-PL" sz="2400" dirty="0" smtClean="0"/>
              <a:t>Procedura WAIT(S): Jeśli wartość S &gt;0 to zmniejsz wartość S o jeden; w przeciwnym wypadku zatrzymaj proces do chwili, gdy S &gt; 0 (i wtedy zmniejsz wartość S).</a:t>
            </a:r>
            <a:endParaRPr lang="en-GB" sz="2400" dirty="0" smtClean="0"/>
          </a:p>
          <a:p>
            <a:pPr eaLnBrk="1" hangingPunct="1">
              <a:lnSpc>
                <a:spcPct val="90000"/>
              </a:lnSpc>
            </a:pPr>
            <a:r>
              <a:rPr lang="pl-PL" sz="2400" dirty="0" smtClean="0"/>
              <a:t>Procedura </a:t>
            </a:r>
            <a:r>
              <a:rPr lang="en-GB" sz="2400" dirty="0" smtClean="0"/>
              <a:t>SIGNAL(S)</a:t>
            </a:r>
            <a:r>
              <a:rPr lang="pl-PL" sz="2400" dirty="0" smtClean="0"/>
              <a:t>: zwiększ wartość S o jeden.</a:t>
            </a:r>
            <a:endParaRPr lang="en-GB" sz="2400" dirty="0" smtClean="0"/>
          </a:p>
          <a:p>
            <a:pPr eaLnBrk="1" hangingPunct="1">
              <a:lnSpc>
                <a:spcPct val="90000"/>
              </a:lnSpc>
            </a:pPr>
            <a:r>
              <a:rPr lang="pl-PL" sz="2400" dirty="0" smtClean="0"/>
              <a:t>Procedury </a:t>
            </a:r>
            <a:r>
              <a:rPr lang="en-GB" sz="2400" dirty="0" smtClean="0"/>
              <a:t>WAIT </a:t>
            </a:r>
            <a:r>
              <a:rPr lang="pl-PL" sz="2400" dirty="0" smtClean="0"/>
              <a:t>i </a:t>
            </a:r>
            <a:r>
              <a:rPr lang="en-GB" sz="2400" dirty="0" smtClean="0"/>
              <a:t> SIGNAL </a:t>
            </a:r>
            <a:r>
              <a:rPr lang="pl-PL" sz="2400" dirty="0" smtClean="0"/>
              <a:t>są atomowe (traktowane jako pojedyncza nierozerwalna instrukcja). Dwa procesy wykonujące operację WAIT na tym samym semaforze nie mogą na siebie wpływać i nie mogą się załamać podczas wykonywania operacji na semaforze.</a:t>
            </a:r>
            <a:endParaRPr lang="en-GB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CBD0A7F-3927-4254-BE36-075593A3CC9E}" type="slidenum">
              <a:rPr lang="en-GB" smtClean="0"/>
              <a:pPr eaLnBrk="1" hangingPunct="1"/>
              <a:t>89</a:t>
            </a:fld>
            <a:endParaRPr lang="en-GB" smtClean="0"/>
          </a:p>
        </p:txBody>
      </p:sp>
      <p:sp>
        <p:nvSpPr>
          <p:cNvPr id="921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/>
              <a:t>Synchronizacja procesów z zastosowaniem semafora</a:t>
            </a:r>
            <a:endParaRPr lang="en-GB" sz="4000" b="1" smtClean="0"/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539750" y="2997200"/>
            <a:ext cx="3524250" cy="2003425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905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>
                <a:solidFill>
                  <a:srgbClr val="CC3300"/>
                </a:solidFill>
                <a:latin typeface="Courier New" pitchFamily="49" charset="0"/>
              </a:rPr>
              <a:t>process</a:t>
            </a:r>
            <a:r>
              <a:rPr lang="en-GB">
                <a:solidFill>
                  <a:srgbClr val="CC3300"/>
                </a:solidFill>
                <a:latin typeface="Courier New" pitchFamily="49" charset="0"/>
              </a:rPr>
              <a:t> P1;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>
                <a:solidFill>
                  <a:srgbClr val="CC3300"/>
                </a:solidFill>
                <a:latin typeface="Courier New" pitchFamily="49" charset="0"/>
              </a:rPr>
              <a:t>  (* waiting process *)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>
                <a:solidFill>
                  <a:srgbClr val="CC3300"/>
                </a:solidFill>
                <a:latin typeface="Courier New" pitchFamily="49" charset="0"/>
              </a:rPr>
              <a:t>  statement X;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>
                <a:solidFill>
                  <a:srgbClr val="CC3300"/>
                </a:solidFill>
                <a:latin typeface="Courier New" pitchFamily="49" charset="0"/>
              </a:rPr>
              <a:t>  </a:t>
            </a:r>
            <a:r>
              <a:rPr lang="en-GB" b="1">
                <a:solidFill>
                  <a:srgbClr val="CC3300"/>
                </a:solidFill>
                <a:latin typeface="Courier New" pitchFamily="49" charset="0"/>
              </a:rPr>
              <a:t>wait</a:t>
            </a:r>
            <a:r>
              <a:rPr lang="en-GB">
                <a:solidFill>
                  <a:srgbClr val="CC3300"/>
                </a:solidFill>
                <a:latin typeface="Courier New" pitchFamily="49" charset="0"/>
              </a:rPr>
              <a:t> (consyn)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>
                <a:solidFill>
                  <a:srgbClr val="CC3300"/>
                </a:solidFill>
                <a:latin typeface="Courier New" pitchFamily="49" charset="0"/>
              </a:rPr>
              <a:t>  statement Y; 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>
                <a:solidFill>
                  <a:srgbClr val="CC3300"/>
                </a:solidFill>
                <a:latin typeface="Courier New" pitchFamily="49" charset="0"/>
              </a:rPr>
              <a:t>end</a:t>
            </a:r>
            <a:r>
              <a:rPr lang="en-GB">
                <a:solidFill>
                  <a:srgbClr val="CC3300"/>
                </a:solidFill>
                <a:latin typeface="Courier New" pitchFamily="49" charset="0"/>
              </a:rPr>
              <a:t> P1;</a:t>
            </a:r>
          </a:p>
        </p:txBody>
      </p:sp>
      <p:sp>
        <p:nvSpPr>
          <p:cNvPr id="92165" name="Text Box 5"/>
          <p:cNvSpPr txBox="1">
            <a:spLocks noChangeArrowheads="1"/>
          </p:cNvSpPr>
          <p:nvPr/>
        </p:nvSpPr>
        <p:spPr bwMode="auto">
          <a:xfrm>
            <a:off x="5027613" y="2997200"/>
            <a:ext cx="3524250" cy="2003425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905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>
                <a:solidFill>
                  <a:srgbClr val="006600"/>
                </a:solidFill>
                <a:latin typeface="Courier New" pitchFamily="49" charset="0"/>
              </a:rPr>
              <a:t>process</a:t>
            </a:r>
            <a:r>
              <a:rPr lang="en-GB">
                <a:solidFill>
                  <a:srgbClr val="006600"/>
                </a:solidFill>
                <a:latin typeface="Courier New" pitchFamily="49" charset="0"/>
              </a:rPr>
              <a:t> P2;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>
                <a:solidFill>
                  <a:srgbClr val="006600"/>
                </a:solidFill>
                <a:latin typeface="Courier New" pitchFamily="49" charset="0"/>
              </a:rPr>
              <a:t>  (* signalling proc *)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>
                <a:solidFill>
                  <a:srgbClr val="006600"/>
                </a:solidFill>
                <a:latin typeface="Courier New" pitchFamily="49" charset="0"/>
              </a:rPr>
              <a:t>  statement A;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>
                <a:solidFill>
                  <a:srgbClr val="006600"/>
                </a:solidFill>
                <a:latin typeface="Courier New" pitchFamily="49" charset="0"/>
              </a:rPr>
              <a:t>  </a:t>
            </a:r>
            <a:r>
              <a:rPr lang="en-GB" b="1">
                <a:solidFill>
                  <a:srgbClr val="006600"/>
                </a:solidFill>
                <a:latin typeface="Courier New" pitchFamily="49" charset="0"/>
              </a:rPr>
              <a:t>signal</a:t>
            </a:r>
            <a:r>
              <a:rPr lang="en-GB">
                <a:solidFill>
                  <a:srgbClr val="006600"/>
                </a:solidFill>
                <a:latin typeface="Courier New" pitchFamily="49" charset="0"/>
              </a:rPr>
              <a:t> (consyn)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>
                <a:solidFill>
                  <a:srgbClr val="006600"/>
                </a:solidFill>
                <a:latin typeface="Courier New" pitchFamily="49" charset="0"/>
              </a:rPr>
              <a:t>  statement B; 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>
                <a:solidFill>
                  <a:srgbClr val="006600"/>
                </a:solidFill>
                <a:latin typeface="Courier New" pitchFamily="49" charset="0"/>
              </a:rPr>
              <a:t>end</a:t>
            </a:r>
            <a:r>
              <a:rPr lang="en-GB">
                <a:solidFill>
                  <a:srgbClr val="006600"/>
                </a:solidFill>
                <a:latin typeface="Courier New" pitchFamily="49" charset="0"/>
              </a:rPr>
              <a:t>  P2; </a:t>
            </a:r>
          </a:p>
        </p:txBody>
      </p:sp>
      <p:sp>
        <p:nvSpPr>
          <p:cNvPr id="92166" name="Text Box 6"/>
          <p:cNvSpPr txBox="1">
            <a:spLocks noChangeArrowheads="1"/>
          </p:cNvSpPr>
          <p:nvPr/>
        </p:nvSpPr>
        <p:spPr bwMode="auto">
          <a:xfrm>
            <a:off x="2132013" y="1930400"/>
            <a:ext cx="5289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905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>
                <a:solidFill>
                  <a:srgbClr val="003366"/>
                </a:solidFill>
                <a:latin typeface="Courier New" pitchFamily="49" charset="0"/>
              </a:rPr>
              <a:t>var consyn : semaphore (* init 0 *)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496B928-7FF8-4AB1-A20E-82855734A0FB}" type="slidenum">
              <a:rPr lang="en-GB" smtClean="0"/>
              <a:pPr eaLnBrk="1" hangingPunct="1"/>
              <a:t>9</a:t>
            </a:fld>
            <a:endParaRPr lang="en-GB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/>
              <a:t>Zarządzanie zasobami systemu komputerowego</a:t>
            </a:r>
            <a:endParaRPr lang="en-GB" sz="4000" b="1" smtClean="0"/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600200"/>
            <a:ext cx="6913562" cy="4525963"/>
          </a:xfrm>
        </p:spPr>
        <p:txBody>
          <a:bodyPr/>
          <a:lstStyle/>
          <a:p>
            <a:pPr eaLnBrk="1" hangingPunct="1"/>
            <a:r>
              <a:rPr lang="en-GB" smtClean="0"/>
              <a:t>Przydział zasobów</a:t>
            </a:r>
          </a:p>
          <a:p>
            <a:pPr eaLnBrk="1" hangingPunct="1"/>
            <a:r>
              <a:rPr lang="en-GB" smtClean="0"/>
              <a:t>Planowanie dostępu do zasobów</a:t>
            </a:r>
          </a:p>
          <a:p>
            <a:pPr eaLnBrk="1" hangingPunct="1"/>
            <a:r>
              <a:rPr lang="en-GB" smtClean="0"/>
              <a:t>Ochrona i autoryzacja dostępu do zasobów</a:t>
            </a:r>
          </a:p>
          <a:p>
            <a:pPr eaLnBrk="1" hangingPunct="1"/>
            <a:r>
              <a:rPr lang="en-GB" smtClean="0"/>
              <a:t>Odzyskiwanie zasobów</a:t>
            </a:r>
          </a:p>
          <a:p>
            <a:pPr eaLnBrk="1" hangingPunct="1"/>
            <a:r>
              <a:rPr lang="en-GB" smtClean="0"/>
              <a:t>Rozliczanie — gromadzenie danych o wykorzystaniu</a:t>
            </a:r>
            <a:r>
              <a:rPr lang="pl-PL" smtClean="0"/>
              <a:t> </a:t>
            </a:r>
            <a:r>
              <a:rPr lang="en-GB" smtClean="0"/>
              <a:t>zasobów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FC283F-873C-4FFF-9241-EE38164ADBDC}" type="slidenum">
              <a:rPr lang="en-GB" smtClean="0"/>
              <a:pPr eaLnBrk="1" hangingPunct="1"/>
              <a:t>90</a:t>
            </a:fld>
            <a:endParaRPr lang="en-GB" smtClean="0"/>
          </a:p>
        </p:txBody>
      </p:sp>
      <p:sp>
        <p:nvSpPr>
          <p:cNvPr id="931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sz="4000" b="1" smtClean="0"/>
              <a:t>Wzajemne wykluczanie z zastosowaniem semafora</a:t>
            </a:r>
            <a:endParaRPr lang="en-GB" sz="4000" b="1" smtClean="0"/>
          </a:p>
        </p:txBody>
      </p:sp>
      <p:grpSp>
        <p:nvGrpSpPr>
          <p:cNvPr id="93188" name="Group 4"/>
          <p:cNvGrpSpPr>
            <a:grpSpLocks/>
          </p:cNvGrpSpPr>
          <p:nvPr/>
        </p:nvGrpSpPr>
        <p:grpSpPr bwMode="auto">
          <a:xfrm>
            <a:off x="673100" y="2959100"/>
            <a:ext cx="7772400" cy="2354263"/>
            <a:chOff x="240" y="2147"/>
            <a:chExt cx="4896" cy="1483"/>
          </a:xfrm>
        </p:grpSpPr>
        <p:sp>
          <p:nvSpPr>
            <p:cNvPr id="93190" name="Text Box 5"/>
            <p:cNvSpPr txBox="1">
              <a:spLocks noChangeArrowheads="1"/>
            </p:cNvSpPr>
            <p:nvPr/>
          </p:nvSpPr>
          <p:spPr bwMode="auto">
            <a:xfrm>
              <a:off x="3552" y="2147"/>
              <a:ext cx="1584" cy="1483"/>
            </a:xfrm>
            <a:prstGeom prst="rect">
              <a:avLst/>
            </a:prstGeom>
            <a:noFill/>
            <a:ln w="9525">
              <a:solidFill>
                <a:srgbClr val="0066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GB" b="1">
                  <a:solidFill>
                    <a:srgbClr val="006600"/>
                  </a:solidFill>
                  <a:latin typeface="Courier New" pitchFamily="49" charset="0"/>
                </a:rPr>
                <a:t>process</a:t>
              </a:r>
              <a:r>
                <a:rPr lang="en-GB">
                  <a:solidFill>
                    <a:srgbClr val="006600"/>
                  </a:solidFill>
                  <a:latin typeface="Courier New" pitchFamily="49" charset="0"/>
                </a:rPr>
                <a:t> P2;</a:t>
              </a:r>
            </a:p>
            <a:p>
              <a:r>
                <a:rPr lang="en-GB">
                  <a:solidFill>
                    <a:srgbClr val="006600"/>
                  </a:solidFill>
                  <a:latin typeface="Courier New" pitchFamily="49" charset="0"/>
                </a:rPr>
                <a:t>  statement A;</a:t>
              </a:r>
            </a:p>
            <a:p>
              <a:r>
                <a:rPr lang="en-GB">
                  <a:solidFill>
                    <a:srgbClr val="006600"/>
                  </a:solidFill>
                  <a:latin typeface="Courier New" pitchFamily="49" charset="0"/>
                </a:rPr>
                <a:t>  </a:t>
              </a:r>
              <a:r>
                <a:rPr lang="en-GB" b="1">
                  <a:solidFill>
                    <a:srgbClr val="006600"/>
                  </a:solidFill>
                  <a:latin typeface="Courier New" pitchFamily="49" charset="0"/>
                </a:rPr>
                <a:t>wait</a:t>
              </a:r>
              <a:r>
                <a:rPr lang="en-GB">
                  <a:solidFill>
                    <a:srgbClr val="006600"/>
                  </a:solidFill>
                  <a:latin typeface="Courier New" pitchFamily="49" charset="0"/>
                </a:rPr>
                <a:t> (mutex);</a:t>
              </a:r>
            </a:p>
            <a:p>
              <a:r>
                <a:rPr lang="en-GB">
                  <a:solidFill>
                    <a:srgbClr val="006600"/>
                  </a:solidFill>
                  <a:latin typeface="Courier New" pitchFamily="49" charset="0"/>
                </a:rPr>
                <a:t>     statement B;</a:t>
              </a:r>
            </a:p>
            <a:p>
              <a:r>
                <a:rPr lang="en-GB">
                  <a:solidFill>
                    <a:srgbClr val="006600"/>
                  </a:solidFill>
                  <a:latin typeface="Courier New" pitchFamily="49" charset="0"/>
                </a:rPr>
                <a:t>  </a:t>
              </a:r>
              <a:r>
                <a:rPr lang="en-GB" b="1">
                  <a:solidFill>
                    <a:srgbClr val="006600"/>
                  </a:solidFill>
                  <a:latin typeface="Courier New" pitchFamily="49" charset="0"/>
                </a:rPr>
                <a:t>signal</a:t>
              </a:r>
              <a:r>
                <a:rPr lang="en-GB">
                  <a:solidFill>
                    <a:srgbClr val="006600"/>
                  </a:solidFill>
                  <a:latin typeface="Courier New" pitchFamily="49" charset="0"/>
                </a:rPr>
                <a:t> (mutex);</a:t>
              </a:r>
            </a:p>
            <a:p>
              <a:r>
                <a:rPr lang="en-GB">
                  <a:solidFill>
                    <a:srgbClr val="006600"/>
                  </a:solidFill>
                  <a:latin typeface="Courier New" pitchFamily="49" charset="0"/>
                </a:rPr>
                <a:t>  statement C;</a:t>
              </a:r>
            </a:p>
            <a:p>
              <a:r>
                <a:rPr lang="en-GB" b="1">
                  <a:solidFill>
                    <a:srgbClr val="006600"/>
                  </a:solidFill>
                  <a:latin typeface="Courier New" pitchFamily="49" charset="0"/>
                </a:rPr>
                <a:t>end</a:t>
              </a:r>
              <a:r>
                <a:rPr lang="en-GB">
                  <a:solidFill>
                    <a:srgbClr val="006600"/>
                  </a:solidFill>
                  <a:latin typeface="Courier New" pitchFamily="49" charset="0"/>
                </a:rPr>
                <a:t> P2;</a:t>
              </a:r>
            </a:p>
            <a:p>
              <a:pPr>
                <a:spcBef>
                  <a:spcPct val="20000"/>
                </a:spcBef>
                <a:buFontTx/>
                <a:buChar char="•"/>
              </a:pPr>
              <a:endParaRPr lang="en-GB">
                <a:solidFill>
                  <a:srgbClr val="006600"/>
                </a:solidFill>
                <a:latin typeface="Courier New" pitchFamily="49" charset="0"/>
              </a:endParaRPr>
            </a:p>
          </p:txBody>
        </p:sp>
        <p:sp>
          <p:nvSpPr>
            <p:cNvPr id="93191" name="Text Box 6"/>
            <p:cNvSpPr txBox="1">
              <a:spLocks noChangeArrowheads="1"/>
            </p:cNvSpPr>
            <p:nvPr/>
          </p:nvSpPr>
          <p:spPr bwMode="auto">
            <a:xfrm>
              <a:off x="240" y="2147"/>
              <a:ext cx="1584" cy="1483"/>
            </a:xfrm>
            <a:prstGeom prst="rect">
              <a:avLst/>
            </a:prstGeom>
            <a:noFill/>
            <a:ln w="9525">
              <a:solidFill>
                <a:srgbClr val="CC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GB" b="1">
                  <a:solidFill>
                    <a:srgbClr val="CC3300"/>
                  </a:solidFill>
                  <a:latin typeface="Courier New" pitchFamily="49" charset="0"/>
                </a:rPr>
                <a:t>process</a:t>
              </a:r>
              <a:r>
                <a:rPr lang="en-GB">
                  <a:solidFill>
                    <a:srgbClr val="CC3300"/>
                  </a:solidFill>
                  <a:latin typeface="Courier New" pitchFamily="49" charset="0"/>
                </a:rPr>
                <a:t> P1;</a:t>
              </a:r>
            </a:p>
            <a:p>
              <a:r>
                <a:rPr lang="en-GB">
                  <a:solidFill>
                    <a:srgbClr val="CC3300"/>
                  </a:solidFill>
                  <a:latin typeface="Courier New" pitchFamily="49" charset="0"/>
                </a:rPr>
                <a:t>  statement X</a:t>
              </a:r>
            </a:p>
            <a:p>
              <a:r>
                <a:rPr lang="en-GB">
                  <a:solidFill>
                    <a:srgbClr val="CC3300"/>
                  </a:solidFill>
                  <a:latin typeface="Courier New" pitchFamily="49" charset="0"/>
                </a:rPr>
                <a:t>  </a:t>
              </a:r>
              <a:r>
                <a:rPr lang="en-GB" b="1">
                  <a:solidFill>
                    <a:srgbClr val="CC3300"/>
                  </a:solidFill>
                  <a:latin typeface="Courier New" pitchFamily="49" charset="0"/>
                </a:rPr>
                <a:t>wait</a:t>
              </a:r>
              <a:r>
                <a:rPr lang="en-GB">
                  <a:solidFill>
                    <a:srgbClr val="CC3300"/>
                  </a:solidFill>
                  <a:latin typeface="Courier New" pitchFamily="49" charset="0"/>
                </a:rPr>
                <a:t> (mutex);</a:t>
              </a:r>
            </a:p>
            <a:p>
              <a:r>
                <a:rPr lang="en-GB">
                  <a:solidFill>
                    <a:srgbClr val="CC3300"/>
                  </a:solidFill>
                  <a:latin typeface="Courier New" pitchFamily="49" charset="0"/>
                </a:rPr>
                <a:t>    statement Y</a:t>
              </a:r>
            </a:p>
            <a:p>
              <a:r>
                <a:rPr lang="en-GB">
                  <a:solidFill>
                    <a:srgbClr val="CC3300"/>
                  </a:solidFill>
                  <a:latin typeface="Courier New" pitchFamily="49" charset="0"/>
                </a:rPr>
                <a:t>  </a:t>
              </a:r>
              <a:r>
                <a:rPr lang="en-GB" b="1">
                  <a:solidFill>
                    <a:srgbClr val="CC3300"/>
                  </a:solidFill>
                  <a:latin typeface="Courier New" pitchFamily="49" charset="0"/>
                </a:rPr>
                <a:t>signal</a:t>
              </a:r>
              <a:r>
                <a:rPr lang="en-GB">
                  <a:solidFill>
                    <a:srgbClr val="CC3300"/>
                  </a:solidFill>
                  <a:latin typeface="Courier New" pitchFamily="49" charset="0"/>
                </a:rPr>
                <a:t> (mutex);</a:t>
              </a:r>
            </a:p>
            <a:p>
              <a:r>
                <a:rPr lang="en-GB">
                  <a:solidFill>
                    <a:srgbClr val="CC3300"/>
                  </a:solidFill>
                  <a:latin typeface="Courier New" pitchFamily="49" charset="0"/>
                </a:rPr>
                <a:t>  statement Z</a:t>
              </a:r>
            </a:p>
            <a:p>
              <a:r>
                <a:rPr lang="en-GB" b="1">
                  <a:solidFill>
                    <a:srgbClr val="CC3300"/>
                  </a:solidFill>
                  <a:latin typeface="Courier New" pitchFamily="49" charset="0"/>
                </a:rPr>
                <a:t>end</a:t>
              </a:r>
              <a:r>
                <a:rPr lang="en-GB">
                  <a:solidFill>
                    <a:srgbClr val="CC3300"/>
                  </a:solidFill>
                  <a:latin typeface="Courier New" pitchFamily="49" charset="0"/>
                </a:rPr>
                <a:t> P1;</a:t>
              </a:r>
            </a:p>
            <a:p>
              <a:pPr>
                <a:spcBef>
                  <a:spcPct val="20000"/>
                </a:spcBef>
                <a:buFontTx/>
                <a:buChar char="•"/>
              </a:pPr>
              <a:endParaRPr lang="en-GB">
                <a:solidFill>
                  <a:srgbClr val="CC3300"/>
                </a:solidFill>
                <a:latin typeface="Courier New" pitchFamily="49" charset="0"/>
              </a:endParaRPr>
            </a:p>
          </p:txBody>
        </p:sp>
      </p:grpSp>
      <p:sp>
        <p:nvSpPr>
          <p:cNvPr id="93189" name="Text Box 7"/>
          <p:cNvSpPr txBox="1">
            <a:spLocks noChangeArrowheads="1"/>
          </p:cNvSpPr>
          <p:nvPr/>
        </p:nvSpPr>
        <p:spPr bwMode="auto">
          <a:xfrm>
            <a:off x="2197100" y="2044700"/>
            <a:ext cx="5083175" cy="590550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GB" sz="1600">
                <a:solidFill>
                  <a:schemeClr val="accent2"/>
                </a:solidFill>
                <a:latin typeface="Courier New" pitchFamily="49" charset="0"/>
              </a:rPr>
              <a:t>(* mutual exclusion *)</a:t>
            </a:r>
          </a:p>
          <a:p>
            <a:r>
              <a:rPr lang="en-GB" sz="1600">
                <a:solidFill>
                  <a:schemeClr val="accent2"/>
                </a:solidFill>
                <a:latin typeface="Courier New" pitchFamily="49" charset="0"/>
              </a:rPr>
              <a:t>var mutex : semaphore; (* initially 1 *)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445865A-658E-4C9B-80A0-CB371D4352AC}" type="slidenum">
              <a:rPr lang="en-GB" smtClean="0"/>
              <a:pPr eaLnBrk="1" hangingPunct="1"/>
              <a:t>91</a:t>
            </a:fld>
            <a:endParaRPr lang="en-GB" smtClean="0"/>
          </a:p>
        </p:txBody>
      </p:sp>
      <p:sp>
        <p:nvSpPr>
          <p:cNvPr id="942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Zakleszczenie (1)</a:t>
            </a:r>
            <a:endParaRPr lang="en-GB" b="1" smtClean="0"/>
          </a:p>
        </p:txBody>
      </p:sp>
      <p:sp>
        <p:nvSpPr>
          <p:cNvPr id="94212" name="Text Box 4"/>
          <p:cNvSpPr txBox="1">
            <a:spLocks noChangeArrowheads="1"/>
          </p:cNvSpPr>
          <p:nvPr/>
        </p:nvSpPr>
        <p:spPr bwMode="auto">
          <a:xfrm>
            <a:off x="2667000" y="2835275"/>
            <a:ext cx="4070350" cy="7270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905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>
                <a:solidFill>
                  <a:schemeClr val="accent2"/>
                </a:solidFill>
                <a:latin typeface="Courier New" pitchFamily="49" charset="0"/>
              </a:rPr>
              <a:t>type</a:t>
            </a:r>
            <a:r>
              <a:rPr lang="en-GB">
                <a:solidFill>
                  <a:schemeClr val="accent2"/>
                </a:solidFill>
                <a:latin typeface="Courier New" pitchFamily="49" charset="0"/>
              </a:rPr>
              <a:t> Sem </a:t>
            </a:r>
            <a:r>
              <a:rPr lang="en-GB" b="1">
                <a:solidFill>
                  <a:schemeClr val="accent2"/>
                </a:solidFill>
                <a:latin typeface="Courier New" pitchFamily="49" charset="0"/>
              </a:rPr>
              <a:t>is</a:t>
            </a:r>
            <a:r>
              <a:rPr lang="en-GB">
                <a:solidFill>
                  <a:schemeClr val="accent2"/>
                </a:solidFill>
                <a:latin typeface="Courier New" pitchFamily="49" charset="0"/>
              </a:rPr>
              <a:t> ...;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>
                <a:solidFill>
                  <a:schemeClr val="accent2"/>
                </a:solidFill>
                <a:latin typeface="Courier New" pitchFamily="49" charset="0"/>
              </a:rPr>
              <a:t>X : Sem := 1; Y : Sem := 1;</a:t>
            </a:r>
          </a:p>
        </p:txBody>
      </p:sp>
      <p:sp>
        <p:nvSpPr>
          <p:cNvPr id="94213" name="Text Box 5"/>
          <p:cNvSpPr txBox="1">
            <a:spLocks noChangeArrowheads="1"/>
          </p:cNvSpPr>
          <p:nvPr/>
        </p:nvSpPr>
        <p:spPr bwMode="auto">
          <a:xfrm>
            <a:off x="5105400" y="3886200"/>
            <a:ext cx="2295525" cy="267970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905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>
                <a:solidFill>
                  <a:srgbClr val="006600"/>
                </a:solidFill>
                <a:latin typeface="Courier New" pitchFamily="49" charset="0"/>
              </a:rPr>
              <a:t>task</a:t>
            </a:r>
            <a:r>
              <a:rPr lang="en-GB">
                <a:solidFill>
                  <a:srgbClr val="006600"/>
                </a:solidFill>
                <a:latin typeface="Courier New" pitchFamily="49" charset="0"/>
              </a:rPr>
              <a:t> B;</a:t>
            </a:r>
            <a:r>
              <a:rPr lang="en-GB" b="1">
                <a:solidFill>
                  <a:srgbClr val="006600"/>
                </a:solidFill>
                <a:latin typeface="Courier New" pitchFamily="49" charset="0"/>
              </a:rPr>
              <a:t>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>
                <a:solidFill>
                  <a:srgbClr val="006600"/>
                </a:solidFill>
                <a:latin typeface="Courier New" pitchFamily="49" charset="0"/>
              </a:rPr>
              <a:t>task body</a:t>
            </a:r>
            <a:r>
              <a:rPr lang="en-GB">
                <a:solidFill>
                  <a:srgbClr val="006600"/>
                </a:solidFill>
                <a:latin typeface="Courier New" pitchFamily="49" charset="0"/>
              </a:rPr>
              <a:t> B </a:t>
            </a:r>
            <a:r>
              <a:rPr lang="en-GB" b="1">
                <a:solidFill>
                  <a:srgbClr val="006600"/>
                </a:solidFill>
                <a:latin typeface="Courier New" pitchFamily="49" charset="0"/>
              </a:rPr>
              <a:t>is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>
                <a:solidFill>
                  <a:srgbClr val="006600"/>
                </a:solidFill>
                <a:latin typeface="Courier New" pitchFamily="49" charset="0"/>
              </a:rPr>
              <a:t>begin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>
                <a:solidFill>
                  <a:srgbClr val="006600"/>
                </a:solidFill>
                <a:latin typeface="Courier New" pitchFamily="49" charset="0"/>
              </a:rPr>
              <a:t>	...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>
                <a:solidFill>
                  <a:srgbClr val="006600"/>
                </a:solidFill>
                <a:latin typeface="Courier New" pitchFamily="49" charset="0"/>
              </a:rPr>
              <a:t>	Wait(Y);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>
                <a:solidFill>
                  <a:srgbClr val="006600"/>
                </a:solidFill>
                <a:latin typeface="Courier New" pitchFamily="49" charset="0"/>
              </a:rPr>
              <a:t>	Wait(X);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>
                <a:solidFill>
                  <a:srgbClr val="006600"/>
                </a:solidFill>
                <a:latin typeface="Courier New" pitchFamily="49" charset="0"/>
              </a:rPr>
              <a:t>	...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>
                <a:solidFill>
                  <a:srgbClr val="006600"/>
                </a:solidFill>
                <a:latin typeface="Courier New" pitchFamily="49" charset="0"/>
              </a:rPr>
              <a:t>end</a:t>
            </a:r>
            <a:r>
              <a:rPr lang="en-GB">
                <a:solidFill>
                  <a:srgbClr val="006600"/>
                </a:solidFill>
                <a:latin typeface="Courier New" pitchFamily="49" charset="0"/>
              </a:rPr>
              <a:t> B;</a:t>
            </a:r>
          </a:p>
        </p:txBody>
      </p:sp>
      <p:sp>
        <p:nvSpPr>
          <p:cNvPr id="94214" name="Text Box 6"/>
          <p:cNvSpPr txBox="1">
            <a:spLocks noChangeArrowheads="1"/>
          </p:cNvSpPr>
          <p:nvPr/>
        </p:nvSpPr>
        <p:spPr bwMode="auto">
          <a:xfrm>
            <a:off x="1752600" y="3886200"/>
            <a:ext cx="2336800" cy="2679700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905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>
                <a:solidFill>
                  <a:srgbClr val="CC3300"/>
                </a:solidFill>
                <a:latin typeface="Courier New" pitchFamily="49" charset="0"/>
              </a:rPr>
              <a:t>task</a:t>
            </a:r>
            <a:r>
              <a:rPr lang="en-GB">
                <a:solidFill>
                  <a:srgbClr val="CC3300"/>
                </a:solidFill>
                <a:latin typeface="Courier New" pitchFamily="49" charset="0"/>
              </a:rPr>
              <a:t> A;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>
                <a:solidFill>
                  <a:srgbClr val="CC3300"/>
                </a:solidFill>
                <a:latin typeface="Courier New" pitchFamily="49" charset="0"/>
              </a:rPr>
              <a:t>task body</a:t>
            </a:r>
            <a:r>
              <a:rPr lang="en-GB">
                <a:solidFill>
                  <a:srgbClr val="CC3300"/>
                </a:solidFill>
                <a:latin typeface="Courier New" pitchFamily="49" charset="0"/>
              </a:rPr>
              <a:t> A </a:t>
            </a:r>
            <a:r>
              <a:rPr lang="en-GB" b="1">
                <a:solidFill>
                  <a:srgbClr val="CC3300"/>
                </a:solidFill>
                <a:latin typeface="Courier New" pitchFamily="49" charset="0"/>
              </a:rPr>
              <a:t>is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>
                <a:solidFill>
                  <a:srgbClr val="CC3300"/>
                </a:solidFill>
                <a:latin typeface="Courier New" pitchFamily="49" charset="0"/>
              </a:rPr>
              <a:t>begin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>
                <a:solidFill>
                  <a:srgbClr val="CC3300"/>
                </a:solidFill>
                <a:latin typeface="Courier New" pitchFamily="49" charset="0"/>
              </a:rPr>
              <a:t>	...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>
                <a:solidFill>
                  <a:srgbClr val="CC3300"/>
                </a:solidFill>
                <a:latin typeface="Courier New" pitchFamily="49" charset="0"/>
              </a:rPr>
              <a:t>	Wait(X);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>
                <a:solidFill>
                  <a:srgbClr val="CC3300"/>
                </a:solidFill>
                <a:latin typeface="Courier New" pitchFamily="49" charset="0"/>
              </a:rPr>
              <a:t>	Wait(Y);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>
                <a:solidFill>
                  <a:srgbClr val="CC3300"/>
                </a:solidFill>
                <a:latin typeface="Courier New" pitchFamily="49" charset="0"/>
              </a:rPr>
              <a:t>	...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>
                <a:solidFill>
                  <a:srgbClr val="CC3300"/>
                </a:solidFill>
                <a:latin typeface="Courier New" pitchFamily="49" charset="0"/>
              </a:rPr>
              <a:t>end</a:t>
            </a:r>
            <a:r>
              <a:rPr lang="en-GB">
                <a:solidFill>
                  <a:srgbClr val="CC3300"/>
                </a:solidFill>
                <a:latin typeface="Courier New" pitchFamily="49" charset="0"/>
              </a:rPr>
              <a:t> A;</a:t>
            </a:r>
          </a:p>
        </p:txBody>
      </p:sp>
      <p:sp>
        <p:nvSpPr>
          <p:cNvPr id="9421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153400" cy="5334000"/>
          </a:xfrm>
          <a:noFill/>
        </p:spPr>
        <p:txBody>
          <a:bodyPr/>
          <a:lstStyle/>
          <a:p>
            <a:pPr eaLnBrk="1" hangingPunct="1"/>
            <a:r>
              <a:rPr lang="pl-PL" sz="2400" smtClean="0"/>
              <a:t>Dwa procesy są zakleszczone, jeśli każdy z nich przechwycił zasób i oczekuje na drugi zasób przechwycony przez drugiego.</a:t>
            </a:r>
            <a:endParaRPr lang="en-GB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ymbol zastępczy numeru slajd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BF9A7EF-94BD-4E91-9E9F-6336C3170860}" type="slidenum">
              <a:rPr lang="en-GB" smtClean="0"/>
              <a:pPr eaLnBrk="1" hangingPunct="1"/>
              <a:t>92</a:t>
            </a:fld>
            <a:endParaRPr lang="en-GB" smtClean="0"/>
          </a:p>
        </p:txBody>
      </p:sp>
      <p:sp>
        <p:nvSpPr>
          <p:cNvPr id="95235" name="Text Box 2"/>
          <p:cNvSpPr txBox="1">
            <a:spLocks noChangeArrowheads="1"/>
          </p:cNvSpPr>
          <p:nvPr/>
        </p:nvSpPr>
        <p:spPr bwMode="auto">
          <a:xfrm>
            <a:off x="228600" y="152400"/>
            <a:ext cx="86106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pl-PL" sz="4800" b="1"/>
              <a:t>Zakleszczenie (2)</a:t>
            </a:r>
          </a:p>
        </p:txBody>
      </p:sp>
      <p:sp>
        <p:nvSpPr>
          <p:cNvPr id="95236" name="Line 3"/>
          <p:cNvSpPr>
            <a:spLocks noChangeShapeType="1"/>
          </p:cNvSpPr>
          <p:nvPr/>
        </p:nvSpPr>
        <p:spPr bwMode="auto">
          <a:xfrm>
            <a:off x="838200" y="4038600"/>
            <a:ext cx="0" cy="20558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95237" name="Line 4"/>
          <p:cNvSpPr>
            <a:spLocks noChangeShapeType="1"/>
          </p:cNvSpPr>
          <p:nvPr/>
        </p:nvSpPr>
        <p:spPr bwMode="auto">
          <a:xfrm>
            <a:off x="838200" y="6094413"/>
            <a:ext cx="3429000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95238" name="Rectangle 5"/>
          <p:cNvSpPr>
            <a:spLocks noChangeArrowheads="1"/>
          </p:cNvSpPr>
          <p:nvPr/>
        </p:nvSpPr>
        <p:spPr bwMode="auto">
          <a:xfrm>
            <a:off x="3124200" y="5408613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95239" name="Rectangle 6"/>
          <p:cNvSpPr>
            <a:spLocks noChangeArrowheads="1"/>
          </p:cNvSpPr>
          <p:nvPr/>
        </p:nvSpPr>
        <p:spPr bwMode="auto">
          <a:xfrm>
            <a:off x="2667000" y="5408613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95240" name="Rectangle 7"/>
          <p:cNvSpPr>
            <a:spLocks noChangeArrowheads="1"/>
          </p:cNvSpPr>
          <p:nvPr/>
        </p:nvSpPr>
        <p:spPr bwMode="auto">
          <a:xfrm>
            <a:off x="2209800" y="5408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95241" name="Rectangle 8"/>
          <p:cNvSpPr>
            <a:spLocks noChangeArrowheads="1"/>
          </p:cNvSpPr>
          <p:nvPr/>
        </p:nvSpPr>
        <p:spPr bwMode="auto">
          <a:xfrm>
            <a:off x="1752600" y="5408613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95242" name="Rectangle 9"/>
          <p:cNvSpPr>
            <a:spLocks noChangeArrowheads="1"/>
          </p:cNvSpPr>
          <p:nvPr/>
        </p:nvSpPr>
        <p:spPr bwMode="auto">
          <a:xfrm>
            <a:off x="1295400" y="5408613"/>
            <a:ext cx="457200" cy="304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95243" name="Rectangle 10"/>
          <p:cNvSpPr>
            <a:spLocks noChangeArrowheads="1"/>
          </p:cNvSpPr>
          <p:nvPr/>
        </p:nvSpPr>
        <p:spPr bwMode="auto">
          <a:xfrm>
            <a:off x="838200" y="5408613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95244" name="Rectangle 11"/>
          <p:cNvSpPr>
            <a:spLocks noChangeArrowheads="1"/>
          </p:cNvSpPr>
          <p:nvPr/>
        </p:nvSpPr>
        <p:spPr bwMode="auto">
          <a:xfrm>
            <a:off x="3124200" y="45720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95245" name="Rectangle 12"/>
          <p:cNvSpPr>
            <a:spLocks noChangeArrowheads="1"/>
          </p:cNvSpPr>
          <p:nvPr/>
        </p:nvSpPr>
        <p:spPr bwMode="auto">
          <a:xfrm>
            <a:off x="2667000" y="4572000"/>
            <a:ext cx="457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95246" name="Rectangle 13"/>
          <p:cNvSpPr>
            <a:spLocks noChangeArrowheads="1"/>
          </p:cNvSpPr>
          <p:nvPr/>
        </p:nvSpPr>
        <p:spPr bwMode="auto">
          <a:xfrm>
            <a:off x="2209800" y="4572000"/>
            <a:ext cx="457200" cy="304800"/>
          </a:xfrm>
          <a:prstGeom prst="rect">
            <a:avLst/>
          </a:prstGeom>
          <a:solidFill>
            <a:srgbClr val="00CC66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95247" name="Rectangle 14"/>
          <p:cNvSpPr>
            <a:spLocks noChangeArrowheads="1"/>
          </p:cNvSpPr>
          <p:nvPr/>
        </p:nvSpPr>
        <p:spPr bwMode="auto">
          <a:xfrm>
            <a:off x="1752600" y="4572000"/>
            <a:ext cx="457200" cy="3048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 type="none" w="sm" len="sm"/>
            <a:tailEnd type="non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95248" name="Text Box 15"/>
          <p:cNvSpPr txBox="1">
            <a:spLocks noChangeArrowheads="1"/>
          </p:cNvSpPr>
          <p:nvPr/>
        </p:nvSpPr>
        <p:spPr bwMode="auto">
          <a:xfrm>
            <a:off x="304800" y="535463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a</a:t>
            </a:r>
          </a:p>
        </p:txBody>
      </p:sp>
      <p:sp>
        <p:nvSpPr>
          <p:cNvPr id="95249" name="Text Box 16"/>
          <p:cNvSpPr txBox="1">
            <a:spLocks noChangeArrowheads="1"/>
          </p:cNvSpPr>
          <p:nvPr/>
        </p:nvSpPr>
        <p:spPr bwMode="auto">
          <a:xfrm>
            <a:off x="304800" y="4495800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pl-PL"/>
              <a:t>b</a:t>
            </a:r>
            <a:endParaRPr lang="en-US"/>
          </a:p>
        </p:txBody>
      </p:sp>
      <p:sp>
        <p:nvSpPr>
          <p:cNvPr id="95250" name="Text Box 17"/>
          <p:cNvSpPr txBox="1">
            <a:spLocks noChangeArrowheads="1"/>
          </p:cNvSpPr>
          <p:nvPr/>
        </p:nvSpPr>
        <p:spPr bwMode="auto">
          <a:xfrm>
            <a:off x="746125" y="61309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0</a:t>
            </a:r>
          </a:p>
        </p:txBody>
      </p:sp>
      <p:sp>
        <p:nvSpPr>
          <p:cNvPr id="95251" name="Text Box 18"/>
          <p:cNvSpPr txBox="1">
            <a:spLocks noChangeArrowheads="1"/>
          </p:cNvSpPr>
          <p:nvPr/>
        </p:nvSpPr>
        <p:spPr bwMode="auto">
          <a:xfrm>
            <a:off x="1568450" y="61309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2</a:t>
            </a:r>
          </a:p>
        </p:txBody>
      </p:sp>
      <p:sp>
        <p:nvSpPr>
          <p:cNvPr id="95252" name="Text Box 19"/>
          <p:cNvSpPr txBox="1">
            <a:spLocks noChangeArrowheads="1"/>
          </p:cNvSpPr>
          <p:nvPr/>
        </p:nvSpPr>
        <p:spPr bwMode="auto">
          <a:xfrm>
            <a:off x="2482850" y="61309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4</a:t>
            </a:r>
          </a:p>
        </p:txBody>
      </p:sp>
      <p:sp>
        <p:nvSpPr>
          <p:cNvPr id="95253" name="Text Box 20"/>
          <p:cNvSpPr txBox="1">
            <a:spLocks noChangeArrowheads="1"/>
          </p:cNvSpPr>
          <p:nvPr/>
        </p:nvSpPr>
        <p:spPr bwMode="auto">
          <a:xfrm>
            <a:off x="3397250" y="6130925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6</a:t>
            </a:r>
          </a:p>
        </p:txBody>
      </p:sp>
      <p:sp>
        <p:nvSpPr>
          <p:cNvPr id="95254" name="Line 21"/>
          <p:cNvSpPr>
            <a:spLocks noChangeShapeType="1"/>
          </p:cNvSpPr>
          <p:nvPr/>
        </p:nvSpPr>
        <p:spPr bwMode="auto">
          <a:xfrm>
            <a:off x="838200" y="5218113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95255" name="Line 22"/>
          <p:cNvSpPr>
            <a:spLocks noChangeShapeType="1"/>
          </p:cNvSpPr>
          <p:nvPr/>
        </p:nvSpPr>
        <p:spPr bwMode="auto">
          <a:xfrm>
            <a:off x="1752600" y="4343400"/>
            <a:ext cx="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/>
          </a:p>
        </p:txBody>
      </p:sp>
      <p:sp>
        <p:nvSpPr>
          <p:cNvPr id="95256" name="Text Box 23"/>
          <p:cNvSpPr txBox="1">
            <a:spLocks noChangeArrowheads="1"/>
          </p:cNvSpPr>
          <p:nvPr/>
        </p:nvSpPr>
        <p:spPr bwMode="auto">
          <a:xfrm>
            <a:off x="381000" y="3505200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/>
              <a:t>Process</a:t>
            </a:r>
          </a:p>
        </p:txBody>
      </p:sp>
      <p:sp>
        <p:nvSpPr>
          <p:cNvPr id="95257" name="Rectangle 24"/>
          <p:cNvSpPr>
            <a:spLocks noChangeArrowheads="1"/>
          </p:cNvSpPr>
          <p:nvPr/>
        </p:nvSpPr>
        <p:spPr bwMode="auto">
          <a:xfrm>
            <a:off x="4876800" y="1900238"/>
            <a:ext cx="1447800" cy="16002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95258" name="Rectangle 25"/>
          <p:cNvSpPr>
            <a:spLocks noChangeArrowheads="1"/>
          </p:cNvSpPr>
          <p:nvPr/>
        </p:nvSpPr>
        <p:spPr bwMode="auto">
          <a:xfrm>
            <a:off x="7391400" y="1901825"/>
            <a:ext cx="1524000" cy="15986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95259" name="Text Box 26"/>
          <p:cNvSpPr txBox="1">
            <a:spLocks noChangeArrowheads="1"/>
          </p:cNvSpPr>
          <p:nvPr/>
        </p:nvSpPr>
        <p:spPr bwMode="auto">
          <a:xfrm>
            <a:off x="5029200" y="2019300"/>
            <a:ext cx="1219200" cy="1328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tx1"/>
              </a:buClr>
            </a:pPr>
            <a:r>
              <a:rPr lang="pl-PL"/>
              <a:t>Wait(s</a:t>
            </a:r>
            <a:r>
              <a:rPr lang="pl-PL" baseline="-25000"/>
              <a:t>Q</a:t>
            </a:r>
            <a:r>
              <a:rPr lang="pl-PL"/>
              <a:t>)</a:t>
            </a:r>
            <a:br>
              <a:rPr lang="pl-PL"/>
            </a:br>
            <a:r>
              <a:rPr lang="pl-PL"/>
              <a:t>Wait(s</a:t>
            </a:r>
            <a:r>
              <a:rPr lang="pl-PL" baseline="-25000"/>
              <a:t>V</a:t>
            </a:r>
            <a:r>
              <a:rPr lang="pl-PL"/>
              <a:t>)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</a:pPr>
            <a:r>
              <a:rPr lang="pl-PL"/>
              <a:t>Signal(s</a:t>
            </a:r>
            <a:r>
              <a:rPr lang="pl-PL" baseline="-25000"/>
              <a:t>V</a:t>
            </a:r>
            <a:r>
              <a:rPr lang="pl-PL"/>
              <a:t>)</a:t>
            </a:r>
            <a:br>
              <a:rPr lang="pl-PL"/>
            </a:br>
            <a:r>
              <a:rPr lang="pl-PL"/>
              <a:t>Signal(s</a:t>
            </a:r>
            <a:r>
              <a:rPr lang="pl-PL" baseline="-25000"/>
              <a:t>Q</a:t>
            </a:r>
            <a:r>
              <a:rPr lang="pl-PL"/>
              <a:t>)</a:t>
            </a:r>
          </a:p>
        </p:txBody>
      </p:sp>
      <p:sp>
        <p:nvSpPr>
          <p:cNvPr id="95260" name="Text Box 27"/>
          <p:cNvSpPr txBox="1">
            <a:spLocks noChangeArrowheads="1"/>
          </p:cNvSpPr>
          <p:nvPr/>
        </p:nvSpPr>
        <p:spPr bwMode="auto">
          <a:xfrm>
            <a:off x="7620000" y="2052638"/>
            <a:ext cx="1295400" cy="1328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tx1"/>
              </a:buClr>
            </a:pPr>
            <a:r>
              <a:rPr lang="pl-PL"/>
              <a:t>Wait(s</a:t>
            </a:r>
            <a:r>
              <a:rPr lang="pl-PL" baseline="-25000"/>
              <a:t>V</a:t>
            </a:r>
            <a:r>
              <a:rPr lang="pl-PL"/>
              <a:t>)</a:t>
            </a:r>
            <a:br>
              <a:rPr lang="pl-PL"/>
            </a:br>
            <a:r>
              <a:rPr lang="pl-PL"/>
              <a:t>Wait(s</a:t>
            </a:r>
            <a:r>
              <a:rPr lang="pl-PL" baseline="-25000"/>
              <a:t>Q</a:t>
            </a:r>
            <a:r>
              <a:rPr lang="pl-PL"/>
              <a:t>)</a:t>
            </a:r>
          </a:p>
          <a:p>
            <a:pPr eaLnBrk="1" hangingPunct="1">
              <a:spcBef>
                <a:spcPct val="50000"/>
              </a:spcBef>
              <a:buClr>
                <a:schemeClr val="tx1"/>
              </a:buClr>
            </a:pPr>
            <a:r>
              <a:rPr lang="pl-PL"/>
              <a:t>Signal(s</a:t>
            </a:r>
            <a:r>
              <a:rPr lang="pl-PL" baseline="-25000"/>
              <a:t>Q</a:t>
            </a:r>
            <a:r>
              <a:rPr lang="pl-PL"/>
              <a:t>)</a:t>
            </a:r>
            <a:br>
              <a:rPr lang="pl-PL"/>
            </a:br>
            <a:r>
              <a:rPr lang="pl-PL"/>
              <a:t>Signal(s</a:t>
            </a:r>
            <a:r>
              <a:rPr lang="pl-PL" baseline="-25000"/>
              <a:t>V</a:t>
            </a:r>
            <a:r>
              <a:rPr lang="pl-PL"/>
              <a:t>)</a:t>
            </a:r>
          </a:p>
        </p:txBody>
      </p:sp>
      <p:sp>
        <p:nvSpPr>
          <p:cNvPr id="95261" name="Text Box 28"/>
          <p:cNvSpPr txBox="1">
            <a:spLocks noChangeArrowheads="1"/>
          </p:cNvSpPr>
          <p:nvPr/>
        </p:nvSpPr>
        <p:spPr bwMode="auto">
          <a:xfrm>
            <a:off x="4953000" y="11811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tx1"/>
              </a:buClr>
            </a:pPr>
            <a:r>
              <a:rPr lang="pl-PL"/>
              <a:t>-</a:t>
            </a:r>
            <a:br>
              <a:rPr lang="pl-PL"/>
            </a:br>
            <a:r>
              <a:rPr lang="pl-PL"/>
              <a:t>-</a:t>
            </a:r>
          </a:p>
        </p:txBody>
      </p:sp>
      <p:sp>
        <p:nvSpPr>
          <p:cNvPr id="95262" name="Text Box 29"/>
          <p:cNvSpPr txBox="1">
            <a:spLocks noChangeArrowheads="1"/>
          </p:cNvSpPr>
          <p:nvPr/>
        </p:nvSpPr>
        <p:spPr bwMode="auto">
          <a:xfrm>
            <a:off x="7620000" y="1181100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>
                <a:schemeClr val="tx1"/>
              </a:buClr>
            </a:pPr>
            <a:r>
              <a:rPr lang="pl-PL"/>
              <a:t>-</a:t>
            </a:r>
            <a:br>
              <a:rPr lang="pl-PL"/>
            </a:br>
            <a:r>
              <a:rPr lang="pl-PL"/>
              <a:t>-</a:t>
            </a:r>
          </a:p>
        </p:txBody>
      </p:sp>
      <p:sp>
        <p:nvSpPr>
          <p:cNvPr id="95263" name="Text Box 30"/>
          <p:cNvSpPr txBox="1">
            <a:spLocks noChangeArrowheads="1"/>
          </p:cNvSpPr>
          <p:nvPr/>
        </p:nvSpPr>
        <p:spPr bwMode="auto">
          <a:xfrm>
            <a:off x="4953000" y="1060450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tx1"/>
              </a:buClr>
            </a:pPr>
            <a:r>
              <a:rPr lang="pl-PL" b="1"/>
              <a:t>a</a:t>
            </a:r>
            <a:endParaRPr lang="pl-PL" b="1" baseline="-25000"/>
          </a:p>
        </p:txBody>
      </p:sp>
      <p:sp>
        <p:nvSpPr>
          <p:cNvPr id="95264" name="Text Box 31"/>
          <p:cNvSpPr txBox="1">
            <a:spLocks noChangeArrowheads="1"/>
          </p:cNvSpPr>
          <p:nvPr/>
        </p:nvSpPr>
        <p:spPr bwMode="auto">
          <a:xfrm>
            <a:off x="7772400" y="1074738"/>
            <a:ext cx="457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tx1"/>
              </a:buClr>
            </a:pPr>
            <a:r>
              <a:rPr lang="pl-PL" b="1"/>
              <a:t>b</a:t>
            </a:r>
            <a:endParaRPr lang="pl-PL" b="1" baseline="-25000"/>
          </a:p>
        </p:txBody>
      </p:sp>
      <p:sp>
        <p:nvSpPr>
          <p:cNvPr id="95265" name="Rectangle 32"/>
          <p:cNvSpPr>
            <a:spLocks noChangeArrowheads="1"/>
          </p:cNvSpPr>
          <p:nvPr/>
        </p:nvSpPr>
        <p:spPr bwMode="auto">
          <a:xfrm>
            <a:off x="5029200" y="2357438"/>
            <a:ext cx="1143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95266" name="Rectangle 33"/>
          <p:cNvSpPr>
            <a:spLocks noChangeArrowheads="1"/>
          </p:cNvSpPr>
          <p:nvPr/>
        </p:nvSpPr>
        <p:spPr bwMode="auto">
          <a:xfrm>
            <a:off x="7543800" y="2357438"/>
            <a:ext cx="1143000" cy="685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pl-PL"/>
          </a:p>
        </p:txBody>
      </p:sp>
      <p:sp>
        <p:nvSpPr>
          <p:cNvPr id="95267" name="AutoShape 34"/>
          <p:cNvSpPr>
            <a:spLocks noChangeArrowheads="1"/>
          </p:cNvSpPr>
          <p:nvPr/>
        </p:nvSpPr>
        <p:spPr bwMode="auto">
          <a:xfrm>
            <a:off x="2590800" y="3830638"/>
            <a:ext cx="4267200" cy="381000"/>
          </a:xfrm>
          <a:prstGeom prst="wedgeRectCallout">
            <a:avLst>
              <a:gd name="adj1" fmla="val -47208"/>
              <a:gd name="adj2" fmla="val 1508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pl-PL" b="1"/>
              <a:t>Zablokowany na S</a:t>
            </a:r>
            <a:r>
              <a:rPr lang="pl-PL" b="1" baseline="-25000"/>
              <a:t>V</a:t>
            </a:r>
          </a:p>
        </p:txBody>
      </p:sp>
      <p:sp>
        <p:nvSpPr>
          <p:cNvPr id="95268" name="AutoShape 35"/>
          <p:cNvSpPr>
            <a:spLocks noChangeArrowheads="1"/>
          </p:cNvSpPr>
          <p:nvPr/>
        </p:nvSpPr>
        <p:spPr bwMode="auto">
          <a:xfrm>
            <a:off x="3962400" y="4745038"/>
            <a:ext cx="4267200" cy="381000"/>
          </a:xfrm>
          <a:prstGeom prst="wedgeRectCallout">
            <a:avLst>
              <a:gd name="adj1" fmla="val -58370"/>
              <a:gd name="adj2" fmla="val 13083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50000"/>
              </a:spcBef>
              <a:buClr>
                <a:schemeClr val="tx1"/>
              </a:buClr>
            </a:pPr>
            <a:r>
              <a:rPr lang="pl-PL" b="1"/>
              <a:t>Zablokowany na S</a:t>
            </a:r>
            <a:r>
              <a:rPr lang="pl-PL" b="1" baseline="-25000"/>
              <a:t>Q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DD51945-7256-41CB-9325-8B2603B6831D}" type="slidenum">
              <a:rPr lang="en-GB" smtClean="0"/>
              <a:pPr eaLnBrk="1" hangingPunct="1"/>
              <a:t>93</a:t>
            </a:fld>
            <a:endParaRPr lang="en-GB" smtClean="0"/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Ograniczone buforowanie</a:t>
            </a:r>
            <a:endParaRPr lang="en-GB" b="1" smtClean="0"/>
          </a:p>
        </p:txBody>
      </p:sp>
      <p:sp>
        <p:nvSpPr>
          <p:cNvPr id="96260" name="Text Box 3"/>
          <p:cNvSpPr txBox="1">
            <a:spLocks noChangeArrowheads="1"/>
          </p:cNvSpPr>
          <p:nvPr/>
        </p:nvSpPr>
        <p:spPr bwMode="auto">
          <a:xfrm>
            <a:off x="611188" y="1268413"/>
            <a:ext cx="7921625" cy="7016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905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>
                <a:solidFill>
                  <a:schemeClr val="accent2"/>
                </a:solidFill>
                <a:latin typeface="Courier New" pitchFamily="49" charset="0"/>
              </a:rPr>
              <a:t>type</a:t>
            </a:r>
            <a:r>
              <a:rPr lang="en-GB">
                <a:solidFill>
                  <a:schemeClr val="accent2"/>
                </a:solidFill>
                <a:latin typeface="Courier New" pitchFamily="49" charset="0"/>
              </a:rPr>
              <a:t> Sem </a:t>
            </a:r>
            <a:r>
              <a:rPr lang="en-GB" b="1">
                <a:solidFill>
                  <a:schemeClr val="accent2"/>
                </a:solidFill>
                <a:latin typeface="Courier New" pitchFamily="49" charset="0"/>
              </a:rPr>
              <a:t>is</a:t>
            </a:r>
            <a:r>
              <a:rPr lang="en-GB">
                <a:solidFill>
                  <a:schemeClr val="accent2"/>
                </a:solidFill>
                <a:latin typeface="Courier New" pitchFamily="49" charset="0"/>
              </a:rPr>
              <a:t> ...;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>
                <a:solidFill>
                  <a:schemeClr val="accent2"/>
                </a:solidFill>
                <a:latin typeface="Courier New" pitchFamily="49" charset="0"/>
              </a:rPr>
              <a:t>Pusty</a:t>
            </a:r>
            <a:r>
              <a:rPr lang="en-GB">
                <a:solidFill>
                  <a:schemeClr val="accent2"/>
                </a:solidFill>
                <a:latin typeface="Courier New" pitchFamily="49" charset="0"/>
              </a:rPr>
              <a:t> : Sem := </a:t>
            </a:r>
            <a:r>
              <a:rPr lang="pl-PL">
                <a:solidFill>
                  <a:schemeClr val="accent2"/>
                </a:solidFill>
                <a:latin typeface="Courier New" pitchFamily="49" charset="0"/>
              </a:rPr>
              <a:t>n</a:t>
            </a:r>
            <a:r>
              <a:rPr lang="en-GB">
                <a:solidFill>
                  <a:schemeClr val="accent2"/>
                </a:solidFill>
                <a:latin typeface="Courier New" pitchFamily="49" charset="0"/>
              </a:rPr>
              <a:t>;</a:t>
            </a:r>
            <a:r>
              <a:rPr lang="pl-PL">
                <a:solidFill>
                  <a:schemeClr val="accent2"/>
                </a:solidFill>
                <a:latin typeface="Courier New" pitchFamily="49" charset="0"/>
              </a:rPr>
              <a:t> Pełny : Sem := 0;</a:t>
            </a:r>
            <a:r>
              <a:rPr lang="en-GB">
                <a:solidFill>
                  <a:schemeClr val="accent2"/>
                </a:solidFill>
                <a:latin typeface="Courier New" pitchFamily="49" charset="0"/>
              </a:rPr>
              <a:t> </a:t>
            </a:r>
            <a:r>
              <a:rPr lang="pl-PL">
                <a:solidFill>
                  <a:schemeClr val="accent2"/>
                </a:solidFill>
                <a:latin typeface="Courier New" pitchFamily="49" charset="0"/>
              </a:rPr>
              <a:t>Mutex</a:t>
            </a:r>
            <a:r>
              <a:rPr lang="en-GB">
                <a:solidFill>
                  <a:schemeClr val="accent2"/>
                </a:solidFill>
                <a:latin typeface="Courier New" pitchFamily="49" charset="0"/>
              </a:rPr>
              <a:t> : Sem := 1;</a:t>
            </a:r>
          </a:p>
        </p:txBody>
      </p:sp>
      <p:sp>
        <p:nvSpPr>
          <p:cNvPr id="96261" name="Text Box 4"/>
          <p:cNvSpPr txBox="1">
            <a:spLocks noChangeArrowheads="1"/>
          </p:cNvSpPr>
          <p:nvPr/>
        </p:nvSpPr>
        <p:spPr bwMode="auto">
          <a:xfrm>
            <a:off x="4787900" y="2349500"/>
            <a:ext cx="3744913" cy="4281488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905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 b="1">
                <a:solidFill>
                  <a:srgbClr val="006600"/>
                </a:solidFill>
                <a:latin typeface="Courier New" pitchFamily="49" charset="0"/>
              </a:rPr>
              <a:t>{Konsument}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>
                <a:solidFill>
                  <a:srgbClr val="006600"/>
                </a:solidFill>
                <a:latin typeface="Courier New" pitchFamily="49" charset="0"/>
              </a:rPr>
              <a:t>task</a:t>
            </a:r>
            <a:r>
              <a:rPr lang="en-GB">
                <a:solidFill>
                  <a:srgbClr val="006600"/>
                </a:solidFill>
                <a:latin typeface="Courier New" pitchFamily="49" charset="0"/>
              </a:rPr>
              <a:t> B;</a:t>
            </a:r>
            <a:r>
              <a:rPr lang="en-GB" b="1">
                <a:solidFill>
                  <a:srgbClr val="006600"/>
                </a:solidFill>
                <a:latin typeface="Courier New" pitchFamily="49" charset="0"/>
              </a:rPr>
              <a:t>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>
                <a:solidFill>
                  <a:srgbClr val="006600"/>
                </a:solidFill>
                <a:latin typeface="Courier New" pitchFamily="49" charset="0"/>
              </a:rPr>
              <a:t>task body</a:t>
            </a:r>
            <a:r>
              <a:rPr lang="en-GB">
                <a:solidFill>
                  <a:srgbClr val="006600"/>
                </a:solidFill>
                <a:latin typeface="Courier New" pitchFamily="49" charset="0"/>
              </a:rPr>
              <a:t> B </a:t>
            </a:r>
            <a:r>
              <a:rPr lang="en-GB" b="1">
                <a:solidFill>
                  <a:srgbClr val="006600"/>
                </a:solidFill>
                <a:latin typeface="Courier New" pitchFamily="49" charset="0"/>
              </a:rPr>
              <a:t>is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>
                <a:solidFill>
                  <a:srgbClr val="006600"/>
                </a:solidFill>
                <a:latin typeface="Courier New" pitchFamily="49" charset="0"/>
              </a:rPr>
              <a:t>Begin</a:t>
            </a:r>
            <a:endParaRPr lang="pl-PL" b="1">
              <a:solidFill>
                <a:srgbClr val="006600"/>
              </a:solidFill>
              <a:latin typeface="Courier New" pitchFamily="49" charset="0"/>
            </a:endParaRP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 b="1">
                <a:solidFill>
                  <a:srgbClr val="006600"/>
                </a:solidFill>
                <a:latin typeface="Courier New" pitchFamily="49" charset="0"/>
              </a:rPr>
              <a:t>repeat</a:t>
            </a:r>
            <a:endParaRPr lang="en-GB" b="1">
              <a:solidFill>
                <a:srgbClr val="006600"/>
              </a:solidFill>
              <a:latin typeface="Courier New" pitchFamily="49" charset="0"/>
            </a:endParaRP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pl-PL">
                <a:solidFill>
                  <a:srgbClr val="006600"/>
                </a:solidFill>
                <a:latin typeface="Courier New" pitchFamily="49" charset="0"/>
              </a:rPr>
              <a:t>Wait(Pełny);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>
                <a:solidFill>
                  <a:srgbClr val="006600"/>
                </a:solidFill>
                <a:latin typeface="Courier New" pitchFamily="49" charset="0"/>
              </a:rPr>
              <a:t>	Wait(Mutex);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>
                <a:solidFill>
                  <a:srgbClr val="006600"/>
                </a:solidFill>
                <a:latin typeface="Courier New" pitchFamily="49" charset="0"/>
              </a:rPr>
              <a:t>	odbierz z bufora</a:t>
            </a:r>
            <a:endParaRPr lang="en-GB">
              <a:solidFill>
                <a:srgbClr val="006600"/>
              </a:solidFill>
              <a:latin typeface="Courier New" pitchFamily="49" charset="0"/>
            </a:endParaRP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>
                <a:solidFill>
                  <a:srgbClr val="006600"/>
                </a:solidFill>
                <a:latin typeface="Courier New" pitchFamily="49" charset="0"/>
              </a:rPr>
              <a:t>	</a:t>
            </a:r>
            <a:r>
              <a:rPr lang="pl-PL">
                <a:solidFill>
                  <a:srgbClr val="006600"/>
                </a:solidFill>
                <a:latin typeface="Courier New" pitchFamily="49" charset="0"/>
              </a:rPr>
              <a:t>Signal(Mutex);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>
                <a:solidFill>
                  <a:srgbClr val="006600"/>
                </a:solidFill>
                <a:latin typeface="Courier New" pitchFamily="49" charset="0"/>
              </a:rPr>
              <a:t>	Signal(Pusty);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>
                <a:solidFill>
                  <a:srgbClr val="006600"/>
                </a:solidFill>
                <a:latin typeface="Courier New" pitchFamily="49" charset="0"/>
              </a:rPr>
              <a:t>	konsumuj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 b="1">
                <a:solidFill>
                  <a:srgbClr val="006600"/>
                </a:solidFill>
                <a:latin typeface="Courier New" pitchFamily="49" charset="0"/>
              </a:rPr>
              <a:t>until</a:t>
            </a:r>
            <a:r>
              <a:rPr lang="pl-PL">
                <a:solidFill>
                  <a:srgbClr val="006600"/>
                </a:solidFill>
                <a:latin typeface="Courier New" pitchFamily="49" charset="0"/>
              </a:rPr>
              <a:t> false;</a:t>
            </a:r>
            <a:endParaRPr lang="en-GB">
              <a:solidFill>
                <a:srgbClr val="006600"/>
              </a:solidFill>
              <a:latin typeface="Courier New" pitchFamily="49" charset="0"/>
            </a:endParaRP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>
                <a:solidFill>
                  <a:srgbClr val="006600"/>
                </a:solidFill>
                <a:latin typeface="Courier New" pitchFamily="49" charset="0"/>
              </a:rPr>
              <a:t>end</a:t>
            </a:r>
            <a:r>
              <a:rPr lang="en-GB">
                <a:solidFill>
                  <a:srgbClr val="006600"/>
                </a:solidFill>
                <a:latin typeface="Courier New" pitchFamily="49" charset="0"/>
              </a:rPr>
              <a:t> B;</a:t>
            </a:r>
          </a:p>
        </p:txBody>
      </p:sp>
      <p:sp>
        <p:nvSpPr>
          <p:cNvPr id="96262" name="Text Box 5"/>
          <p:cNvSpPr txBox="1">
            <a:spLocks noChangeArrowheads="1"/>
          </p:cNvSpPr>
          <p:nvPr/>
        </p:nvSpPr>
        <p:spPr bwMode="auto">
          <a:xfrm>
            <a:off x="611188" y="2349500"/>
            <a:ext cx="3240087" cy="4281488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905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 b="1">
                <a:solidFill>
                  <a:srgbClr val="CC3300"/>
                </a:solidFill>
                <a:latin typeface="Courier New" pitchFamily="49" charset="0"/>
              </a:rPr>
              <a:t>{Producent}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>
                <a:solidFill>
                  <a:srgbClr val="CC3300"/>
                </a:solidFill>
                <a:latin typeface="Courier New" pitchFamily="49" charset="0"/>
              </a:rPr>
              <a:t>task</a:t>
            </a:r>
            <a:r>
              <a:rPr lang="en-GB">
                <a:solidFill>
                  <a:srgbClr val="CC3300"/>
                </a:solidFill>
                <a:latin typeface="Courier New" pitchFamily="49" charset="0"/>
              </a:rPr>
              <a:t> A;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>
                <a:solidFill>
                  <a:srgbClr val="CC3300"/>
                </a:solidFill>
                <a:latin typeface="Courier New" pitchFamily="49" charset="0"/>
              </a:rPr>
              <a:t>task body</a:t>
            </a:r>
            <a:r>
              <a:rPr lang="en-GB">
                <a:solidFill>
                  <a:srgbClr val="CC3300"/>
                </a:solidFill>
                <a:latin typeface="Courier New" pitchFamily="49" charset="0"/>
              </a:rPr>
              <a:t> A </a:t>
            </a:r>
            <a:r>
              <a:rPr lang="en-GB" b="1">
                <a:solidFill>
                  <a:srgbClr val="CC3300"/>
                </a:solidFill>
                <a:latin typeface="Courier New" pitchFamily="49" charset="0"/>
              </a:rPr>
              <a:t>is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>
                <a:solidFill>
                  <a:srgbClr val="CC3300"/>
                </a:solidFill>
                <a:latin typeface="Courier New" pitchFamily="49" charset="0"/>
              </a:rPr>
              <a:t>begin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 b="1">
                <a:solidFill>
                  <a:srgbClr val="CC3300"/>
                </a:solidFill>
                <a:latin typeface="Courier New" pitchFamily="49" charset="0"/>
              </a:rPr>
              <a:t>repeat</a:t>
            </a:r>
            <a:endParaRPr lang="en-GB" b="1">
              <a:solidFill>
                <a:srgbClr val="CC3300"/>
              </a:solidFill>
              <a:latin typeface="Courier New" pitchFamily="49" charset="0"/>
            </a:endParaRP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>
                <a:solidFill>
                  <a:srgbClr val="CC3300"/>
                </a:solidFill>
                <a:latin typeface="Courier New" pitchFamily="49" charset="0"/>
              </a:rPr>
              <a:t>	</a:t>
            </a:r>
            <a:r>
              <a:rPr lang="pl-PL">
                <a:solidFill>
                  <a:srgbClr val="CC3300"/>
                </a:solidFill>
                <a:latin typeface="Courier New" pitchFamily="49" charset="0"/>
              </a:rPr>
              <a:t>produkuj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>
                <a:solidFill>
                  <a:srgbClr val="CC3300"/>
                </a:solidFill>
                <a:latin typeface="Courier New" pitchFamily="49" charset="0"/>
              </a:rPr>
              <a:t>	</a:t>
            </a:r>
            <a:r>
              <a:rPr lang="en-GB">
                <a:solidFill>
                  <a:srgbClr val="CC3300"/>
                </a:solidFill>
                <a:latin typeface="Courier New" pitchFamily="49" charset="0"/>
              </a:rPr>
              <a:t>Wait(</a:t>
            </a:r>
            <a:r>
              <a:rPr lang="pl-PL">
                <a:solidFill>
                  <a:srgbClr val="CC3300"/>
                </a:solidFill>
                <a:latin typeface="Courier New" pitchFamily="49" charset="0"/>
              </a:rPr>
              <a:t>Pusty</a:t>
            </a:r>
            <a:r>
              <a:rPr lang="en-GB">
                <a:solidFill>
                  <a:srgbClr val="CC3300"/>
                </a:solidFill>
                <a:latin typeface="Courier New" pitchFamily="49" charset="0"/>
              </a:rPr>
              <a:t>);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>
                <a:solidFill>
                  <a:srgbClr val="CC3300"/>
                </a:solidFill>
                <a:latin typeface="Courier New" pitchFamily="49" charset="0"/>
              </a:rPr>
              <a:t>	Wait(</a:t>
            </a:r>
            <a:r>
              <a:rPr lang="pl-PL">
                <a:solidFill>
                  <a:srgbClr val="CC3300"/>
                </a:solidFill>
                <a:latin typeface="Courier New" pitchFamily="49" charset="0"/>
              </a:rPr>
              <a:t>Mutex</a:t>
            </a:r>
            <a:r>
              <a:rPr lang="en-GB">
                <a:solidFill>
                  <a:srgbClr val="CC3300"/>
                </a:solidFill>
                <a:latin typeface="Courier New" pitchFamily="49" charset="0"/>
              </a:rPr>
              <a:t>);</a:t>
            </a:r>
            <a:endParaRPr lang="pl-PL">
              <a:solidFill>
                <a:srgbClr val="CC3300"/>
              </a:solidFill>
              <a:latin typeface="Courier New" pitchFamily="49" charset="0"/>
            </a:endParaRP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>
                <a:solidFill>
                  <a:srgbClr val="CC3300"/>
                </a:solidFill>
                <a:latin typeface="Courier New" pitchFamily="49" charset="0"/>
              </a:rPr>
              <a:t>	dodaj do bufora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>
                <a:solidFill>
                  <a:srgbClr val="CC3300"/>
                </a:solidFill>
                <a:latin typeface="Courier New" pitchFamily="49" charset="0"/>
              </a:rPr>
              <a:t>	Signal(Mutex);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>
                <a:solidFill>
                  <a:srgbClr val="CC3300"/>
                </a:solidFill>
                <a:latin typeface="Courier New" pitchFamily="49" charset="0"/>
              </a:rPr>
              <a:t>	Signal(Pełny);</a:t>
            </a:r>
            <a:r>
              <a:rPr lang="en-GB">
                <a:solidFill>
                  <a:srgbClr val="CC3300"/>
                </a:solidFill>
                <a:latin typeface="Courier New" pitchFamily="49" charset="0"/>
              </a:rPr>
              <a:t>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 b="1">
                <a:solidFill>
                  <a:srgbClr val="CC3300"/>
                </a:solidFill>
                <a:latin typeface="Courier New" pitchFamily="49" charset="0"/>
              </a:rPr>
              <a:t>until</a:t>
            </a:r>
            <a:r>
              <a:rPr lang="pl-PL">
                <a:solidFill>
                  <a:srgbClr val="CC3300"/>
                </a:solidFill>
                <a:latin typeface="Courier New" pitchFamily="49" charset="0"/>
              </a:rPr>
              <a:t> false;</a:t>
            </a:r>
            <a:endParaRPr lang="en-GB">
              <a:solidFill>
                <a:srgbClr val="CC3300"/>
              </a:solidFill>
              <a:latin typeface="Courier New" pitchFamily="49" charset="0"/>
            </a:endParaRP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>
                <a:solidFill>
                  <a:srgbClr val="CC3300"/>
                </a:solidFill>
                <a:latin typeface="Courier New" pitchFamily="49" charset="0"/>
              </a:rPr>
              <a:t>end</a:t>
            </a:r>
            <a:r>
              <a:rPr lang="en-GB">
                <a:solidFill>
                  <a:srgbClr val="CC3300"/>
                </a:solidFill>
                <a:latin typeface="Courier New" pitchFamily="49" charset="0"/>
              </a:rPr>
              <a:t> A;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052BE12-9E77-47B5-B6E9-05954BDEC6C8}" type="slidenum">
              <a:rPr lang="en-GB" smtClean="0"/>
              <a:pPr eaLnBrk="1" hangingPunct="1"/>
              <a:t>94</a:t>
            </a:fld>
            <a:endParaRPr lang="en-GB" smtClean="0"/>
          </a:p>
        </p:txBody>
      </p:sp>
      <p:sp>
        <p:nvSpPr>
          <p:cNvPr id="972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Czytelnicy i pisarze</a:t>
            </a:r>
            <a:endParaRPr lang="en-GB" b="1" smtClean="0"/>
          </a:p>
        </p:txBody>
      </p:sp>
      <p:sp>
        <p:nvSpPr>
          <p:cNvPr id="97284" name="Text Box 3"/>
          <p:cNvSpPr txBox="1">
            <a:spLocks noChangeArrowheads="1"/>
          </p:cNvSpPr>
          <p:nvPr/>
        </p:nvSpPr>
        <p:spPr bwMode="auto">
          <a:xfrm>
            <a:off x="611188" y="1268413"/>
            <a:ext cx="7921625" cy="1027112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905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 b="1">
                <a:solidFill>
                  <a:schemeClr val="accent2"/>
                </a:solidFill>
                <a:latin typeface="Courier New" pitchFamily="49" charset="0"/>
              </a:rPr>
              <a:t>type</a:t>
            </a:r>
            <a:r>
              <a:rPr lang="en-GB">
                <a:solidFill>
                  <a:schemeClr val="accent2"/>
                </a:solidFill>
                <a:latin typeface="Courier New" pitchFamily="49" charset="0"/>
              </a:rPr>
              <a:t> Sem </a:t>
            </a:r>
            <a:r>
              <a:rPr lang="en-GB" b="1">
                <a:solidFill>
                  <a:schemeClr val="accent2"/>
                </a:solidFill>
                <a:latin typeface="Courier New" pitchFamily="49" charset="0"/>
              </a:rPr>
              <a:t>is</a:t>
            </a:r>
            <a:r>
              <a:rPr lang="en-GB">
                <a:solidFill>
                  <a:schemeClr val="accent2"/>
                </a:solidFill>
                <a:latin typeface="Courier New" pitchFamily="49" charset="0"/>
              </a:rPr>
              <a:t> ...;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>
                <a:solidFill>
                  <a:schemeClr val="accent2"/>
                </a:solidFill>
                <a:latin typeface="Courier New" pitchFamily="49" charset="0"/>
              </a:rPr>
              <a:t>Pis</a:t>
            </a:r>
            <a:r>
              <a:rPr lang="en-GB">
                <a:solidFill>
                  <a:schemeClr val="accent2"/>
                </a:solidFill>
                <a:latin typeface="Courier New" pitchFamily="49" charset="0"/>
              </a:rPr>
              <a:t> : Sem := </a:t>
            </a:r>
            <a:r>
              <a:rPr lang="pl-PL">
                <a:solidFill>
                  <a:schemeClr val="accent2"/>
                </a:solidFill>
                <a:latin typeface="Courier New" pitchFamily="49" charset="0"/>
              </a:rPr>
              <a:t>1</a:t>
            </a:r>
            <a:r>
              <a:rPr lang="en-GB">
                <a:solidFill>
                  <a:schemeClr val="accent2"/>
                </a:solidFill>
                <a:latin typeface="Courier New" pitchFamily="49" charset="0"/>
              </a:rPr>
              <a:t>;</a:t>
            </a:r>
            <a:r>
              <a:rPr lang="pl-PL">
                <a:solidFill>
                  <a:schemeClr val="accent2"/>
                </a:solidFill>
                <a:latin typeface="Courier New" pitchFamily="49" charset="0"/>
              </a:rPr>
              <a:t> Mutex</a:t>
            </a:r>
            <a:r>
              <a:rPr lang="en-GB">
                <a:solidFill>
                  <a:schemeClr val="accent2"/>
                </a:solidFill>
                <a:latin typeface="Courier New" pitchFamily="49" charset="0"/>
              </a:rPr>
              <a:t> : Sem := 1;</a:t>
            </a:r>
            <a:endParaRPr lang="pl-PL">
              <a:solidFill>
                <a:schemeClr val="accent2"/>
              </a:solidFill>
              <a:latin typeface="Courier New" pitchFamily="49" charset="0"/>
            </a:endParaRP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>
                <a:solidFill>
                  <a:schemeClr val="accent2"/>
                </a:solidFill>
                <a:latin typeface="Courier New" pitchFamily="49" charset="0"/>
              </a:rPr>
              <a:t>liczba_czyt : Integer := 0;</a:t>
            </a:r>
            <a:endParaRPr lang="en-GB">
              <a:solidFill>
                <a:schemeClr val="accent2"/>
              </a:solidFill>
              <a:latin typeface="Courier New" pitchFamily="49" charset="0"/>
            </a:endParaRPr>
          </a:p>
        </p:txBody>
      </p:sp>
      <p:sp>
        <p:nvSpPr>
          <p:cNvPr id="97285" name="Text Box 4"/>
          <p:cNvSpPr txBox="1">
            <a:spLocks noChangeArrowheads="1"/>
          </p:cNvSpPr>
          <p:nvPr/>
        </p:nvSpPr>
        <p:spPr bwMode="auto">
          <a:xfrm>
            <a:off x="2916238" y="2430463"/>
            <a:ext cx="5616575" cy="3727450"/>
          </a:xfrm>
          <a:prstGeom prst="rect">
            <a:avLst/>
          </a:prstGeom>
          <a:noFill/>
          <a:ln w="9525">
            <a:solidFill>
              <a:srgbClr val="00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905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 b="1">
                <a:solidFill>
                  <a:srgbClr val="006600"/>
                </a:solidFill>
                <a:latin typeface="Courier New" pitchFamily="49" charset="0"/>
              </a:rPr>
              <a:t>{Czytelnik}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>
                <a:solidFill>
                  <a:srgbClr val="006600"/>
                </a:solidFill>
                <a:latin typeface="Courier New" pitchFamily="49" charset="0"/>
              </a:rPr>
              <a:t>Wait(Mutex);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>
                <a:solidFill>
                  <a:srgbClr val="006600"/>
                </a:solidFill>
                <a:latin typeface="Courier New" pitchFamily="49" charset="0"/>
              </a:rPr>
              <a:t>	liczba_czyt := liczba_czyt + 1;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>
                <a:solidFill>
                  <a:srgbClr val="006600"/>
                </a:solidFill>
                <a:latin typeface="Courier New" pitchFamily="49" charset="0"/>
              </a:rPr>
              <a:t>	if liczba_czyt = 1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>
                <a:solidFill>
                  <a:srgbClr val="006600"/>
                </a:solidFill>
                <a:latin typeface="Courier New" pitchFamily="49" charset="0"/>
              </a:rPr>
              <a:t>		then Wait(Pis);</a:t>
            </a:r>
            <a:endParaRPr lang="en-GB">
              <a:solidFill>
                <a:srgbClr val="006600"/>
              </a:solidFill>
              <a:latin typeface="Courier New" pitchFamily="49" charset="0"/>
            </a:endParaRP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>
                <a:solidFill>
                  <a:srgbClr val="006600"/>
                </a:solidFill>
                <a:latin typeface="Courier New" pitchFamily="49" charset="0"/>
              </a:rPr>
              <a:t>Signal(Mutex);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>
                <a:solidFill>
                  <a:srgbClr val="006600"/>
                </a:solidFill>
                <a:latin typeface="Courier New" pitchFamily="49" charset="0"/>
              </a:rPr>
              <a:t>	Czytaj</a:t>
            </a:r>
          </a:p>
          <a:p>
            <a:pPr lvl="1" eaLnBrk="1" hangingPunct="1"/>
            <a:r>
              <a:rPr lang="pl-PL">
                <a:solidFill>
                  <a:srgbClr val="006600"/>
                </a:solidFill>
                <a:latin typeface="Courier New" pitchFamily="49" charset="0"/>
              </a:rPr>
              <a:t> Wait(Mutex);</a:t>
            </a:r>
          </a:p>
          <a:p>
            <a:pPr lvl="1" eaLnBrk="1" hangingPunct="1"/>
            <a:r>
              <a:rPr lang="pl-PL">
                <a:solidFill>
                  <a:srgbClr val="006600"/>
                </a:solidFill>
                <a:latin typeface="Courier New" pitchFamily="49" charset="0"/>
              </a:rPr>
              <a:t>	liczba_czyt := liczba_czyt - 1;</a:t>
            </a:r>
          </a:p>
          <a:p>
            <a:pPr lvl="1" eaLnBrk="1" hangingPunct="1"/>
            <a:r>
              <a:rPr lang="pl-PL">
                <a:solidFill>
                  <a:srgbClr val="006600"/>
                </a:solidFill>
                <a:latin typeface="Courier New" pitchFamily="49" charset="0"/>
              </a:rPr>
              <a:t>	if liczba_czyt = 0 </a:t>
            </a:r>
          </a:p>
          <a:p>
            <a:pPr lvl="1" eaLnBrk="1" hangingPunct="1"/>
            <a:r>
              <a:rPr lang="pl-PL">
                <a:solidFill>
                  <a:srgbClr val="006600"/>
                </a:solidFill>
                <a:latin typeface="Courier New" pitchFamily="49" charset="0"/>
              </a:rPr>
              <a:t>		then Signal(Pis);</a:t>
            </a:r>
            <a:endParaRPr lang="en-GB">
              <a:solidFill>
                <a:srgbClr val="006600"/>
              </a:solidFill>
              <a:latin typeface="Courier New" pitchFamily="49" charset="0"/>
            </a:endParaRPr>
          </a:p>
          <a:p>
            <a:pPr lvl="1" eaLnBrk="1" hangingPunct="1"/>
            <a:r>
              <a:rPr lang="pl-PL">
                <a:solidFill>
                  <a:srgbClr val="006600"/>
                </a:solidFill>
                <a:latin typeface="Courier New" pitchFamily="49" charset="0"/>
              </a:rPr>
              <a:t> Signal(Mutex);</a:t>
            </a:r>
          </a:p>
        </p:txBody>
      </p:sp>
      <p:sp>
        <p:nvSpPr>
          <p:cNvPr id="97286" name="Text Box 5"/>
          <p:cNvSpPr txBox="1">
            <a:spLocks noChangeArrowheads="1"/>
          </p:cNvSpPr>
          <p:nvPr/>
        </p:nvSpPr>
        <p:spPr bwMode="auto">
          <a:xfrm>
            <a:off x="611188" y="2420938"/>
            <a:ext cx="2160587" cy="1677987"/>
          </a:xfrm>
          <a:prstGeom prst="rect">
            <a:avLst/>
          </a:prstGeom>
          <a:noFill/>
          <a:ln w="9525">
            <a:solidFill>
              <a:srgbClr val="CC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1905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 b="1">
                <a:solidFill>
                  <a:srgbClr val="CC3300"/>
                </a:solidFill>
                <a:latin typeface="Courier New" pitchFamily="49" charset="0"/>
              </a:rPr>
              <a:t>{Pisarz}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en-GB">
                <a:solidFill>
                  <a:srgbClr val="CC3300"/>
                </a:solidFill>
                <a:latin typeface="Courier New" pitchFamily="49" charset="0"/>
              </a:rPr>
              <a:t>Wait(</a:t>
            </a:r>
            <a:r>
              <a:rPr lang="pl-PL">
                <a:solidFill>
                  <a:srgbClr val="CC3300"/>
                </a:solidFill>
                <a:latin typeface="Courier New" pitchFamily="49" charset="0"/>
              </a:rPr>
              <a:t>Pis</a:t>
            </a:r>
            <a:r>
              <a:rPr lang="en-GB">
                <a:solidFill>
                  <a:srgbClr val="CC3300"/>
                </a:solidFill>
                <a:latin typeface="Courier New" pitchFamily="49" charset="0"/>
              </a:rPr>
              <a:t>);</a:t>
            </a:r>
            <a:endParaRPr lang="pl-PL">
              <a:solidFill>
                <a:srgbClr val="CC3300"/>
              </a:solidFill>
              <a:latin typeface="Courier New" pitchFamily="49" charset="0"/>
            </a:endParaRP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>
                <a:solidFill>
                  <a:srgbClr val="CC3300"/>
                </a:solidFill>
                <a:latin typeface="Courier New" pitchFamily="49" charset="0"/>
              </a:rPr>
              <a:t>Pisz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r>
              <a:rPr lang="pl-PL">
                <a:solidFill>
                  <a:srgbClr val="CC3300"/>
                </a:solidFill>
                <a:latin typeface="Courier New" pitchFamily="49" charset="0"/>
              </a:rPr>
              <a:t>Signal(Pis);</a:t>
            </a:r>
            <a:r>
              <a:rPr lang="en-GB">
                <a:solidFill>
                  <a:srgbClr val="CC3300"/>
                </a:solidFill>
                <a:latin typeface="Courier New" pitchFamily="49" charset="0"/>
              </a:rPr>
              <a:t> </a:t>
            </a:r>
          </a:p>
          <a:p>
            <a:pPr lvl="1">
              <a:spcBef>
                <a:spcPts val="200"/>
              </a:spcBef>
              <a:spcAft>
                <a:spcPts val="200"/>
              </a:spcAft>
            </a:pPr>
            <a:endParaRPr lang="en-GB">
              <a:solidFill>
                <a:srgbClr val="CC3300"/>
              </a:solidFill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ymbol zastępczy numeru slajd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9962E82-3530-4654-A03F-E7EFFD0B15A8}" type="slidenum">
              <a:rPr lang="en-GB" smtClean="0"/>
              <a:pPr eaLnBrk="1" hangingPunct="1"/>
              <a:t>95</a:t>
            </a:fld>
            <a:endParaRPr lang="en-GB" smtClean="0"/>
          </a:p>
        </p:txBody>
      </p:sp>
      <p:sp>
        <p:nvSpPr>
          <p:cNvPr id="983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l-PL" b="1" smtClean="0"/>
              <a:t>Pięciu ucztujących filozofów</a:t>
            </a:r>
            <a:endParaRPr lang="en-GB" b="1" smtClean="0"/>
          </a:p>
        </p:txBody>
      </p:sp>
      <p:pic>
        <p:nvPicPr>
          <p:cNvPr id="98308" name="Picture 7" descr="180px-Dining_philosoph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1773238"/>
            <a:ext cx="4227513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1620</TotalTime>
  <Words>4611</Words>
  <Application>Microsoft Office PowerPoint</Application>
  <PresentationFormat>Pokaz na ekranie (4:3)</PresentationFormat>
  <Paragraphs>923</Paragraphs>
  <Slides>95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95</vt:i4>
      </vt:variant>
    </vt:vector>
  </HeadingPairs>
  <TitlesOfParts>
    <vt:vector size="96" baseType="lpstr">
      <vt:lpstr>Projekt domyślny</vt:lpstr>
      <vt:lpstr>Systemy Operacyjne</vt:lpstr>
      <vt:lpstr>Literatura</vt:lpstr>
      <vt:lpstr>Plan wykładu</vt:lpstr>
      <vt:lpstr>Wprowadzenie</vt:lpstr>
      <vt:lpstr>Definicja systemu operacyjnego</vt:lpstr>
      <vt:lpstr>SO w architekturze komputera</vt:lpstr>
      <vt:lpstr>Ogólna struktura systemu operacyjnego</vt:lpstr>
      <vt:lpstr>Zadania SO</vt:lpstr>
      <vt:lpstr>Zarządzanie zasobami systemu komputerowego</vt:lpstr>
      <vt:lpstr>Zasoby zarządzane przez SO (1)</vt:lpstr>
      <vt:lpstr>Zasoby zarządzane przez SO (2)</vt:lpstr>
      <vt:lpstr>Klasyfikacja systemów operacyjnych ze względu na sposób przetwarzania</vt:lpstr>
      <vt:lpstr>Klasyfikacja systemów operacyjnych ze względu na liczbę wykonywanych programów</vt:lpstr>
      <vt:lpstr>Inne rodzaje systemów operacyjnych</vt:lpstr>
      <vt:lpstr>Cykl rozkazowy (1)</vt:lpstr>
      <vt:lpstr>Cykl rozkazowy (2)</vt:lpstr>
      <vt:lpstr>Podstawy działania systemu operacyjnego</vt:lpstr>
      <vt:lpstr>Procesy, zasoby, wątki</vt:lpstr>
      <vt:lpstr>Koncepcja procesu</vt:lpstr>
      <vt:lpstr>Koncepcja zasobu</vt:lpstr>
      <vt:lpstr>Stany procesu</vt:lpstr>
      <vt:lpstr>Cykl zmian stanów procesu</vt:lpstr>
      <vt:lpstr>Kolejki procesów</vt:lpstr>
      <vt:lpstr>Diagram kolejek w planowaniu przydziału procesora</vt:lpstr>
      <vt:lpstr>Przełączanie kontekstu</vt:lpstr>
      <vt:lpstr>Wątki</vt:lpstr>
      <vt:lpstr>Planowanie przydziału procesora </vt:lpstr>
      <vt:lpstr>Komponenty jądra w planowaniu</vt:lpstr>
      <vt:lpstr>Ogólna koncepcja planowania</vt:lpstr>
      <vt:lpstr>Tryb decyzji</vt:lpstr>
      <vt:lpstr>Podejmowanie decyzji o wywłaszczeniu</vt:lpstr>
      <vt:lpstr>Funkcja priorytetu</vt:lpstr>
      <vt:lpstr>Przykład realizacji przetwarzania</vt:lpstr>
      <vt:lpstr>Reguła arbitrażu</vt:lpstr>
      <vt:lpstr>Algorytmy planowania niewywłaszczającego</vt:lpstr>
      <vt:lpstr>Algorytmy planowania wywłaszczającego</vt:lpstr>
      <vt:lpstr>Przykłady uszeregowania bez wywłaszczeń</vt:lpstr>
      <vt:lpstr>Przykłady uszeregowania z wywłaszczeniami</vt:lpstr>
      <vt:lpstr>Algorytm RR — dobór kwantu czasu</vt:lpstr>
      <vt:lpstr>Inne algorytmy planowania</vt:lpstr>
      <vt:lpstr>Szeregowanie procesów, ograniczonych wejściem-wyjściem</vt:lpstr>
      <vt:lpstr>Wirtualne planowanie rotacyjne</vt:lpstr>
      <vt:lpstr>Zarządzanie pamięcią operacyjną</vt:lpstr>
      <vt:lpstr>Podstawowe zagadnienia związane z zarządzaniem pamięcią operacyjną</vt:lpstr>
      <vt:lpstr>Pamięć jako zasób systemu komputerowego</vt:lpstr>
      <vt:lpstr>Hierarchia pamięci</vt:lpstr>
      <vt:lpstr>Przestrzeń adresowa</vt:lpstr>
      <vt:lpstr>Przykład odwzorowania adresu logicznego na fizyczny</vt:lpstr>
      <vt:lpstr>Przykład weryfikacji poprawności adresu</vt:lpstr>
      <vt:lpstr>Podział pamięci</vt:lpstr>
      <vt:lpstr>Podział stały</vt:lpstr>
      <vt:lpstr>Podział stały — partycje o równym rozmiarze</vt:lpstr>
      <vt:lpstr>Podział dynamiczny</vt:lpstr>
      <vt:lpstr>Obraz pamięci przy podziale dynamicznym</vt:lpstr>
      <vt:lpstr>System bloków bliźniaczych</vt:lpstr>
      <vt:lpstr>System bloków bliźniaczych — przykład</vt:lpstr>
      <vt:lpstr>Obraz procesu w pamięci</vt:lpstr>
      <vt:lpstr>Pamięć wirtualna</vt:lpstr>
      <vt:lpstr>Urządzenia wejścia-wyjścia</vt:lpstr>
      <vt:lpstr>Rodzaje urządzeń wejścia-wyjścia</vt:lpstr>
      <vt:lpstr>Właściwości urządzeń wejścia wyjścia (1)</vt:lpstr>
      <vt:lpstr>Właściwości urządzeń wejścia wyjścia (2)</vt:lpstr>
      <vt:lpstr>Właściwości urządzeń wejścia wyjścia (3)</vt:lpstr>
      <vt:lpstr>Struktura mechanizmu wejścia-wyjścia</vt:lpstr>
      <vt:lpstr>Oprogramowanie obsługi wejścia-wyjścia</vt:lpstr>
      <vt:lpstr>Sterownik urządzenia</vt:lpstr>
      <vt:lpstr>Miejsce urządzeń wejścia-wyjścia w architekturze systemu komputerowego</vt:lpstr>
      <vt:lpstr>Interakcja jednostki centralnej ze sterownikiem urządzenia wejścia-wyjścia</vt:lpstr>
      <vt:lpstr>Buforowanie</vt:lpstr>
      <vt:lpstr>System plików</vt:lpstr>
      <vt:lpstr>Pojęcie pliku</vt:lpstr>
      <vt:lpstr>Zadania systemu operacyjnego w odniesieniu do plików </vt:lpstr>
      <vt:lpstr>Atrybuty pliku</vt:lpstr>
      <vt:lpstr>Podstawowe operacje na plikach (1)</vt:lpstr>
      <vt:lpstr>Podstawowe operacje na plikach (2)</vt:lpstr>
      <vt:lpstr>Organizacja logiczna systemu plików (1)</vt:lpstr>
      <vt:lpstr>Organizacja logiczna systemu plików (2)</vt:lpstr>
      <vt:lpstr>Operacje na katalogu</vt:lpstr>
      <vt:lpstr>Organizacja fizyczna systemu plików</vt:lpstr>
      <vt:lpstr>Struktura tablicy alokacji plików</vt:lpstr>
      <vt:lpstr>Zarządzanie wolną przestrzenią</vt:lpstr>
      <vt:lpstr>Zarządzanie wolną przestrzenią — wektor bitowy</vt:lpstr>
      <vt:lpstr>Przykład implementacji katalogu — lista liniowa</vt:lpstr>
      <vt:lpstr>Operacja dostępu do danych w pliku</vt:lpstr>
      <vt:lpstr>Zasady przechowywania podręcznego</vt:lpstr>
      <vt:lpstr>Współbieżność i synchronizacja procesów</vt:lpstr>
      <vt:lpstr>Przetwarzanie współbieżne</vt:lpstr>
      <vt:lpstr>Semafor</vt:lpstr>
      <vt:lpstr>Synchronizacja procesów z zastosowaniem semafora</vt:lpstr>
      <vt:lpstr>Wzajemne wykluczanie z zastosowaniem semafora</vt:lpstr>
      <vt:lpstr>Zakleszczenie (1)</vt:lpstr>
      <vt:lpstr>Prezentacja programu PowerPoint</vt:lpstr>
      <vt:lpstr>Ograniczone buforowanie</vt:lpstr>
      <vt:lpstr>Czytelnicy i pisarze</vt:lpstr>
      <vt:lpstr>Pięciu ucztujących filozofów</vt:lpstr>
    </vt:vector>
  </TitlesOfParts>
  <Company>KIA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Systemy Operacyjne</dc:title>
  <dc:creator>KIA</dc:creator>
  <cp:lastModifiedBy>ssamolej</cp:lastModifiedBy>
  <cp:revision>177</cp:revision>
  <dcterms:created xsi:type="dcterms:W3CDTF">2008-11-18T11:43:31Z</dcterms:created>
  <dcterms:modified xsi:type="dcterms:W3CDTF">2013-12-17T16:37:00Z</dcterms:modified>
</cp:coreProperties>
</file>