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5"/>
  </p:notesMasterIdLst>
  <p:sldIdLst>
    <p:sldId id="256" r:id="rId2"/>
    <p:sldId id="291" r:id="rId3"/>
    <p:sldId id="335" r:id="rId4"/>
    <p:sldId id="292" r:id="rId5"/>
    <p:sldId id="293" r:id="rId6"/>
    <p:sldId id="257" r:id="rId7"/>
    <p:sldId id="295" r:id="rId8"/>
    <p:sldId id="296" r:id="rId9"/>
    <p:sldId id="297" r:id="rId10"/>
    <p:sldId id="338" r:id="rId11"/>
    <p:sldId id="298" r:id="rId12"/>
    <p:sldId id="299" r:id="rId13"/>
    <p:sldId id="301" r:id="rId14"/>
    <p:sldId id="302" r:id="rId15"/>
    <p:sldId id="304" r:id="rId16"/>
    <p:sldId id="305" r:id="rId17"/>
    <p:sldId id="306" r:id="rId18"/>
    <p:sldId id="307" r:id="rId19"/>
    <p:sldId id="303" r:id="rId20"/>
    <p:sldId id="308" r:id="rId21"/>
    <p:sldId id="309" r:id="rId22"/>
    <p:sldId id="310" r:id="rId23"/>
    <p:sldId id="311" r:id="rId24"/>
    <p:sldId id="312" r:id="rId25"/>
    <p:sldId id="313" r:id="rId26"/>
    <p:sldId id="314" r:id="rId27"/>
    <p:sldId id="315" r:id="rId28"/>
    <p:sldId id="316" r:id="rId29"/>
    <p:sldId id="317" r:id="rId30"/>
    <p:sldId id="319" r:id="rId31"/>
    <p:sldId id="318" r:id="rId32"/>
    <p:sldId id="321" r:id="rId33"/>
    <p:sldId id="322" r:id="rId34"/>
    <p:sldId id="323" r:id="rId35"/>
    <p:sldId id="324" r:id="rId36"/>
    <p:sldId id="325" r:id="rId37"/>
    <p:sldId id="326" r:id="rId38"/>
    <p:sldId id="327" r:id="rId39"/>
    <p:sldId id="328" r:id="rId40"/>
    <p:sldId id="329" r:id="rId41"/>
    <p:sldId id="330" r:id="rId42"/>
    <p:sldId id="331" r:id="rId43"/>
    <p:sldId id="332" r:id="rId44"/>
    <p:sldId id="333" r:id="rId45"/>
    <p:sldId id="336" r:id="rId46"/>
    <p:sldId id="334" r:id="rId47"/>
    <p:sldId id="337" r:id="rId48"/>
    <p:sldId id="339" r:id="rId49"/>
    <p:sldId id="340" r:id="rId50"/>
    <p:sldId id="341" r:id="rId51"/>
    <p:sldId id="342" r:id="rId52"/>
    <p:sldId id="343" r:id="rId53"/>
    <p:sldId id="344" r:id="rId54"/>
    <p:sldId id="345" r:id="rId55"/>
    <p:sldId id="346" r:id="rId56"/>
    <p:sldId id="347" r:id="rId57"/>
    <p:sldId id="348" r:id="rId58"/>
    <p:sldId id="349" r:id="rId59"/>
    <p:sldId id="350" r:id="rId60"/>
    <p:sldId id="351" r:id="rId61"/>
    <p:sldId id="352" r:id="rId62"/>
    <p:sldId id="353" r:id="rId63"/>
    <p:sldId id="354" r:id="rId64"/>
    <p:sldId id="355" r:id="rId65"/>
    <p:sldId id="356" r:id="rId66"/>
    <p:sldId id="357" r:id="rId67"/>
    <p:sldId id="358" r:id="rId68"/>
    <p:sldId id="359" r:id="rId69"/>
    <p:sldId id="360" r:id="rId70"/>
    <p:sldId id="361" r:id="rId71"/>
    <p:sldId id="362" r:id="rId72"/>
    <p:sldId id="363" r:id="rId73"/>
    <p:sldId id="364" r:id="rId74"/>
    <p:sldId id="365" r:id="rId75"/>
    <p:sldId id="366" r:id="rId76"/>
    <p:sldId id="367" r:id="rId77"/>
    <p:sldId id="368" r:id="rId78"/>
    <p:sldId id="369" r:id="rId79"/>
    <p:sldId id="370" r:id="rId80"/>
    <p:sldId id="371" r:id="rId81"/>
    <p:sldId id="372" r:id="rId82"/>
    <p:sldId id="373" r:id="rId83"/>
    <p:sldId id="374" r:id="rId84"/>
    <p:sldId id="375" r:id="rId85"/>
    <p:sldId id="376" r:id="rId86"/>
    <p:sldId id="377" r:id="rId87"/>
    <p:sldId id="378" r:id="rId88"/>
    <p:sldId id="379" r:id="rId89"/>
    <p:sldId id="380" r:id="rId90"/>
    <p:sldId id="381" r:id="rId91"/>
    <p:sldId id="382" r:id="rId92"/>
    <p:sldId id="383" r:id="rId93"/>
    <p:sldId id="384" r:id="rId94"/>
    <p:sldId id="385" r:id="rId95"/>
    <p:sldId id="386" r:id="rId96"/>
    <p:sldId id="387" r:id="rId97"/>
    <p:sldId id="388" r:id="rId98"/>
    <p:sldId id="389" r:id="rId99"/>
    <p:sldId id="390" r:id="rId100"/>
    <p:sldId id="394" r:id="rId101"/>
    <p:sldId id="392" r:id="rId102"/>
    <p:sldId id="391" r:id="rId103"/>
    <p:sldId id="393" r:id="rId104"/>
  </p:sldIdLst>
  <p:sldSz cx="9144000" cy="6858000" type="screen4x3"/>
  <p:notesSz cx="7099300" cy="10234613"/>
  <p:defaultTextStyle>
    <a:defPPr>
      <a:defRPr lang="en-GB"/>
    </a:defPPr>
    <a:lvl1pPr algn="ctr" rtl="0" fontAlgn="base">
      <a:lnSpc>
        <a:spcPct val="80000"/>
      </a:lnSpc>
      <a:spcBef>
        <a:spcPct val="20000"/>
      </a:spcBef>
      <a:spcAft>
        <a:spcPct val="0"/>
      </a:spcAft>
      <a:defRPr sz="1400" kern="1200">
        <a:solidFill>
          <a:schemeClr val="tx1"/>
        </a:solidFill>
        <a:latin typeface="Arial" charset="0"/>
        <a:ea typeface="+mn-ea"/>
        <a:cs typeface="+mn-cs"/>
      </a:defRPr>
    </a:lvl1pPr>
    <a:lvl2pPr marL="457200" algn="ctr" rtl="0" fontAlgn="base">
      <a:lnSpc>
        <a:spcPct val="80000"/>
      </a:lnSpc>
      <a:spcBef>
        <a:spcPct val="20000"/>
      </a:spcBef>
      <a:spcAft>
        <a:spcPct val="0"/>
      </a:spcAft>
      <a:defRPr sz="1400" kern="1200">
        <a:solidFill>
          <a:schemeClr val="tx1"/>
        </a:solidFill>
        <a:latin typeface="Arial" charset="0"/>
        <a:ea typeface="+mn-ea"/>
        <a:cs typeface="+mn-cs"/>
      </a:defRPr>
    </a:lvl2pPr>
    <a:lvl3pPr marL="914400" algn="ctr" rtl="0" fontAlgn="base">
      <a:lnSpc>
        <a:spcPct val="80000"/>
      </a:lnSpc>
      <a:spcBef>
        <a:spcPct val="20000"/>
      </a:spcBef>
      <a:spcAft>
        <a:spcPct val="0"/>
      </a:spcAft>
      <a:defRPr sz="1400" kern="1200">
        <a:solidFill>
          <a:schemeClr val="tx1"/>
        </a:solidFill>
        <a:latin typeface="Arial" charset="0"/>
        <a:ea typeface="+mn-ea"/>
        <a:cs typeface="+mn-cs"/>
      </a:defRPr>
    </a:lvl3pPr>
    <a:lvl4pPr marL="1371600" algn="ctr" rtl="0" fontAlgn="base">
      <a:lnSpc>
        <a:spcPct val="80000"/>
      </a:lnSpc>
      <a:spcBef>
        <a:spcPct val="20000"/>
      </a:spcBef>
      <a:spcAft>
        <a:spcPct val="0"/>
      </a:spcAft>
      <a:defRPr sz="1400" kern="1200">
        <a:solidFill>
          <a:schemeClr val="tx1"/>
        </a:solidFill>
        <a:latin typeface="Arial" charset="0"/>
        <a:ea typeface="+mn-ea"/>
        <a:cs typeface="+mn-cs"/>
      </a:defRPr>
    </a:lvl4pPr>
    <a:lvl5pPr marL="1828800" algn="ctr" rtl="0" fontAlgn="base">
      <a:lnSpc>
        <a:spcPct val="80000"/>
      </a:lnSpc>
      <a:spcBef>
        <a:spcPct val="2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040" autoAdjust="0"/>
    <p:restoredTop sz="94660"/>
  </p:normalViewPr>
  <p:slideViewPr>
    <p:cSldViewPr>
      <p:cViewPr varScale="1">
        <p:scale>
          <a:sx n="55" d="100"/>
          <a:sy n="55" d="100"/>
        </p:scale>
        <p:origin x="-600"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lnSpc>
                <a:spcPct val="100000"/>
              </a:lnSpc>
              <a:spcBef>
                <a:spcPct val="0"/>
              </a:spcBef>
              <a:defRPr sz="1300"/>
            </a:lvl1pPr>
          </a:lstStyle>
          <a:p>
            <a:endParaRPr lang="en-GB"/>
          </a:p>
        </p:txBody>
      </p:sp>
      <p:sp>
        <p:nvSpPr>
          <p:cNvPr id="409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lnSpc>
                <a:spcPct val="100000"/>
              </a:lnSpc>
              <a:spcBef>
                <a:spcPct val="0"/>
              </a:spcBef>
              <a:defRPr sz="1300"/>
            </a:lvl1pPr>
          </a:lstStyle>
          <a:p>
            <a:endParaRPr lang="en-GB"/>
          </a:p>
        </p:txBody>
      </p:sp>
      <p:sp>
        <p:nvSpPr>
          <p:cNvPr id="410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GB" smtClean="0"/>
              <a:t>Kliknij, aby edytować style wzorca tekstu</a:t>
            </a:r>
          </a:p>
          <a:p>
            <a:pPr lvl="1"/>
            <a:r>
              <a:rPr lang="en-GB" smtClean="0"/>
              <a:t>Drugi poziom</a:t>
            </a:r>
          </a:p>
          <a:p>
            <a:pPr lvl="2"/>
            <a:r>
              <a:rPr lang="en-GB" smtClean="0"/>
              <a:t>Trzeci poziom</a:t>
            </a:r>
          </a:p>
          <a:p>
            <a:pPr lvl="3"/>
            <a:r>
              <a:rPr lang="en-GB" smtClean="0"/>
              <a:t>Czwarty poziom</a:t>
            </a:r>
          </a:p>
          <a:p>
            <a:pPr lvl="4"/>
            <a:r>
              <a:rPr lang="en-GB" smtClean="0"/>
              <a:t>Piąty poziom</a:t>
            </a:r>
          </a:p>
        </p:txBody>
      </p:sp>
      <p:sp>
        <p:nvSpPr>
          <p:cNvPr id="410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lnSpc>
                <a:spcPct val="100000"/>
              </a:lnSpc>
              <a:spcBef>
                <a:spcPct val="0"/>
              </a:spcBef>
              <a:defRPr sz="1300"/>
            </a:lvl1pPr>
          </a:lstStyle>
          <a:p>
            <a:endParaRPr lang="en-GB"/>
          </a:p>
        </p:txBody>
      </p:sp>
      <p:sp>
        <p:nvSpPr>
          <p:cNvPr id="410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lnSpc>
                <a:spcPct val="100000"/>
              </a:lnSpc>
              <a:spcBef>
                <a:spcPct val="0"/>
              </a:spcBef>
              <a:defRPr sz="1300"/>
            </a:lvl1pPr>
          </a:lstStyle>
          <a:p>
            <a:fld id="{D85C6815-FF07-48DC-BC71-4E725FE181BF}" type="slidenum">
              <a:rPr lang="en-GB"/>
              <a:pPr/>
              <a:t>‹#›</a:t>
            </a:fld>
            <a:endParaRPr lang="en-GB"/>
          </a:p>
        </p:txBody>
      </p:sp>
    </p:spTree>
    <p:extLst>
      <p:ext uri="{BB962C8B-B14F-4D97-AF65-F5344CB8AC3E}">
        <p14:creationId xmlns:p14="http://schemas.microsoft.com/office/powerpoint/2010/main" xmlns="" val="15428586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endParaRPr lang="en-GB"/>
          </a:p>
        </p:txBody>
      </p:sp>
      <p:sp>
        <p:nvSpPr>
          <p:cNvPr id="5" name="Symbol zastępczy stopki 4"/>
          <p:cNvSpPr>
            <a:spLocks noGrp="1"/>
          </p:cNvSpPr>
          <p:nvPr>
            <p:ph type="ftr" sz="quarter" idx="11"/>
          </p:nvPr>
        </p:nvSpPr>
        <p:spPr/>
        <p:txBody>
          <a:bodyPr/>
          <a:lstStyle>
            <a:lvl1pPr>
              <a:defRPr/>
            </a:lvl1pPr>
          </a:lstStyle>
          <a:p>
            <a:endParaRPr lang="en-GB"/>
          </a:p>
        </p:txBody>
      </p:sp>
      <p:sp>
        <p:nvSpPr>
          <p:cNvPr id="6" name="Symbol zastępczy numeru slajdu 5"/>
          <p:cNvSpPr>
            <a:spLocks noGrp="1"/>
          </p:cNvSpPr>
          <p:nvPr>
            <p:ph type="sldNum" sz="quarter" idx="12"/>
          </p:nvPr>
        </p:nvSpPr>
        <p:spPr/>
        <p:txBody>
          <a:bodyPr/>
          <a:lstStyle>
            <a:lvl1pPr>
              <a:defRPr/>
            </a:lvl1pPr>
          </a:lstStyle>
          <a:p>
            <a:fld id="{76C42092-DCF6-4979-A681-AD167E8DB950}" type="slidenum">
              <a:rPr lang="en-GB"/>
              <a:pPr/>
              <a:t>‹#›</a:t>
            </a:fld>
            <a:endParaRPr lang="en-GB"/>
          </a:p>
        </p:txBody>
      </p:sp>
    </p:spTree>
    <p:extLst>
      <p:ext uri="{BB962C8B-B14F-4D97-AF65-F5344CB8AC3E}">
        <p14:creationId xmlns:p14="http://schemas.microsoft.com/office/powerpoint/2010/main" xmlns="" val="271649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GB"/>
          </a:p>
        </p:txBody>
      </p:sp>
      <p:sp>
        <p:nvSpPr>
          <p:cNvPr id="5" name="Symbol zastępczy stopki 4"/>
          <p:cNvSpPr>
            <a:spLocks noGrp="1"/>
          </p:cNvSpPr>
          <p:nvPr>
            <p:ph type="ftr" sz="quarter" idx="11"/>
          </p:nvPr>
        </p:nvSpPr>
        <p:spPr/>
        <p:txBody>
          <a:bodyPr/>
          <a:lstStyle>
            <a:lvl1pPr>
              <a:defRPr/>
            </a:lvl1pPr>
          </a:lstStyle>
          <a:p>
            <a:endParaRPr lang="en-GB"/>
          </a:p>
        </p:txBody>
      </p:sp>
      <p:sp>
        <p:nvSpPr>
          <p:cNvPr id="6" name="Symbol zastępczy numeru slajdu 5"/>
          <p:cNvSpPr>
            <a:spLocks noGrp="1"/>
          </p:cNvSpPr>
          <p:nvPr>
            <p:ph type="sldNum" sz="quarter" idx="12"/>
          </p:nvPr>
        </p:nvSpPr>
        <p:spPr/>
        <p:txBody>
          <a:bodyPr/>
          <a:lstStyle>
            <a:lvl1pPr>
              <a:defRPr/>
            </a:lvl1pPr>
          </a:lstStyle>
          <a:p>
            <a:fld id="{8902BB06-8C3D-486F-B338-6350A7081CBC}" type="slidenum">
              <a:rPr lang="en-GB"/>
              <a:pPr/>
              <a:t>‹#›</a:t>
            </a:fld>
            <a:endParaRPr lang="en-GB"/>
          </a:p>
        </p:txBody>
      </p:sp>
    </p:spTree>
    <p:extLst>
      <p:ext uri="{BB962C8B-B14F-4D97-AF65-F5344CB8AC3E}">
        <p14:creationId xmlns:p14="http://schemas.microsoft.com/office/powerpoint/2010/main" xmlns="" val="3436301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GB"/>
          </a:p>
        </p:txBody>
      </p:sp>
      <p:sp>
        <p:nvSpPr>
          <p:cNvPr id="5" name="Symbol zastępczy stopki 4"/>
          <p:cNvSpPr>
            <a:spLocks noGrp="1"/>
          </p:cNvSpPr>
          <p:nvPr>
            <p:ph type="ftr" sz="quarter" idx="11"/>
          </p:nvPr>
        </p:nvSpPr>
        <p:spPr/>
        <p:txBody>
          <a:bodyPr/>
          <a:lstStyle>
            <a:lvl1pPr>
              <a:defRPr/>
            </a:lvl1pPr>
          </a:lstStyle>
          <a:p>
            <a:endParaRPr lang="en-GB"/>
          </a:p>
        </p:txBody>
      </p:sp>
      <p:sp>
        <p:nvSpPr>
          <p:cNvPr id="6" name="Symbol zastępczy numeru slajdu 5"/>
          <p:cNvSpPr>
            <a:spLocks noGrp="1"/>
          </p:cNvSpPr>
          <p:nvPr>
            <p:ph type="sldNum" sz="quarter" idx="12"/>
          </p:nvPr>
        </p:nvSpPr>
        <p:spPr/>
        <p:txBody>
          <a:bodyPr/>
          <a:lstStyle>
            <a:lvl1pPr>
              <a:defRPr/>
            </a:lvl1pPr>
          </a:lstStyle>
          <a:p>
            <a:fld id="{38FBE54C-04A3-4A2F-8F45-F86F5A67981A}" type="slidenum">
              <a:rPr lang="en-GB"/>
              <a:pPr/>
              <a:t>‹#›</a:t>
            </a:fld>
            <a:endParaRPr lang="en-GB"/>
          </a:p>
        </p:txBody>
      </p:sp>
    </p:spTree>
    <p:extLst>
      <p:ext uri="{BB962C8B-B14F-4D97-AF65-F5344CB8AC3E}">
        <p14:creationId xmlns:p14="http://schemas.microsoft.com/office/powerpoint/2010/main" xmlns="" val="57755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ytuł, tekst i 2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4648200" y="1600200"/>
            <a:ext cx="4038600" cy="21859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zawartości 4"/>
          <p:cNvSpPr>
            <a:spLocks noGrp="1"/>
          </p:cNvSpPr>
          <p:nvPr>
            <p:ph sz="quarter" idx="3"/>
          </p:nvPr>
        </p:nvSpPr>
        <p:spPr>
          <a:xfrm>
            <a:off x="4648200" y="3938588"/>
            <a:ext cx="4038600" cy="218757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daty 5"/>
          <p:cNvSpPr>
            <a:spLocks noGrp="1"/>
          </p:cNvSpPr>
          <p:nvPr>
            <p:ph type="dt" sz="half" idx="10"/>
          </p:nvPr>
        </p:nvSpPr>
        <p:spPr>
          <a:xfrm>
            <a:off x="457200" y="6245225"/>
            <a:ext cx="2133600" cy="476250"/>
          </a:xfrm>
        </p:spPr>
        <p:txBody>
          <a:bodyPr/>
          <a:lstStyle>
            <a:lvl1pPr>
              <a:defRPr/>
            </a:lvl1pPr>
          </a:lstStyle>
          <a:p>
            <a:endParaRPr lang="en-GB"/>
          </a:p>
        </p:txBody>
      </p:sp>
      <p:sp>
        <p:nvSpPr>
          <p:cNvPr id="7" name="Symbol zastępczy stopki 6"/>
          <p:cNvSpPr>
            <a:spLocks noGrp="1"/>
          </p:cNvSpPr>
          <p:nvPr>
            <p:ph type="ftr" sz="quarter" idx="11"/>
          </p:nvPr>
        </p:nvSpPr>
        <p:spPr>
          <a:xfrm>
            <a:off x="3124200" y="6245225"/>
            <a:ext cx="2895600" cy="476250"/>
          </a:xfrm>
        </p:spPr>
        <p:txBody>
          <a:bodyPr/>
          <a:lstStyle>
            <a:lvl1pPr>
              <a:defRPr/>
            </a:lvl1pPr>
          </a:lstStyle>
          <a:p>
            <a:endParaRPr lang="en-GB"/>
          </a:p>
        </p:txBody>
      </p:sp>
      <p:sp>
        <p:nvSpPr>
          <p:cNvPr id="8" name="Symbol zastępczy numeru slajdu 7"/>
          <p:cNvSpPr>
            <a:spLocks noGrp="1"/>
          </p:cNvSpPr>
          <p:nvPr>
            <p:ph type="sldNum" sz="quarter" idx="12"/>
          </p:nvPr>
        </p:nvSpPr>
        <p:spPr>
          <a:xfrm>
            <a:off x="6553200" y="6245225"/>
            <a:ext cx="2133600" cy="476250"/>
          </a:xfrm>
        </p:spPr>
        <p:txBody>
          <a:bodyPr/>
          <a:lstStyle>
            <a:lvl1pPr>
              <a:defRPr/>
            </a:lvl1pPr>
          </a:lstStyle>
          <a:p>
            <a:fld id="{A1F12F53-57EC-4C9F-88E4-87FF5311D5F7}" type="slidenum">
              <a:rPr lang="en-GB"/>
              <a:pPr/>
              <a:t>‹#›</a:t>
            </a:fld>
            <a:endParaRPr lang="en-GB"/>
          </a:p>
        </p:txBody>
      </p:sp>
    </p:spTree>
    <p:extLst>
      <p:ext uri="{BB962C8B-B14F-4D97-AF65-F5344CB8AC3E}">
        <p14:creationId xmlns:p14="http://schemas.microsoft.com/office/powerpoint/2010/main" xmlns="" val="1461822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a:xfrm>
            <a:off x="457200" y="6245225"/>
            <a:ext cx="2133600" cy="476250"/>
          </a:xfrm>
        </p:spPr>
        <p:txBody>
          <a:bodyPr/>
          <a:lstStyle>
            <a:lvl1pPr>
              <a:defRPr/>
            </a:lvl1pPr>
          </a:lstStyle>
          <a:p>
            <a:endParaRPr lang="en-GB"/>
          </a:p>
        </p:txBody>
      </p:sp>
      <p:sp>
        <p:nvSpPr>
          <p:cNvPr id="6" name="Symbol zastępczy stopki 5"/>
          <p:cNvSpPr>
            <a:spLocks noGrp="1"/>
          </p:cNvSpPr>
          <p:nvPr>
            <p:ph type="ftr" sz="quarter" idx="11"/>
          </p:nvPr>
        </p:nvSpPr>
        <p:spPr>
          <a:xfrm>
            <a:off x="3124200" y="6245225"/>
            <a:ext cx="2895600" cy="476250"/>
          </a:xfrm>
        </p:spPr>
        <p:txBody>
          <a:bodyPr/>
          <a:lstStyle>
            <a:lvl1pPr>
              <a:defRPr/>
            </a:lvl1pPr>
          </a:lstStyle>
          <a:p>
            <a:endParaRPr lang="en-GB"/>
          </a:p>
        </p:txBody>
      </p:sp>
      <p:sp>
        <p:nvSpPr>
          <p:cNvPr id="7" name="Symbol zastępczy numeru slajdu 6"/>
          <p:cNvSpPr>
            <a:spLocks noGrp="1"/>
          </p:cNvSpPr>
          <p:nvPr>
            <p:ph type="sldNum" sz="quarter" idx="12"/>
          </p:nvPr>
        </p:nvSpPr>
        <p:spPr>
          <a:xfrm>
            <a:off x="6553200" y="6245225"/>
            <a:ext cx="2133600" cy="476250"/>
          </a:xfrm>
        </p:spPr>
        <p:txBody>
          <a:bodyPr/>
          <a:lstStyle>
            <a:lvl1pPr>
              <a:defRPr/>
            </a:lvl1pPr>
          </a:lstStyle>
          <a:p>
            <a:fld id="{36B12309-97E7-4DA5-82FA-74637CA0A9D6}" type="slidenum">
              <a:rPr lang="en-GB"/>
              <a:pPr/>
              <a:t>‹#›</a:t>
            </a:fld>
            <a:endParaRPr lang="en-GB"/>
          </a:p>
        </p:txBody>
      </p:sp>
    </p:spTree>
    <p:extLst>
      <p:ext uri="{BB962C8B-B14F-4D97-AF65-F5344CB8AC3E}">
        <p14:creationId xmlns:p14="http://schemas.microsoft.com/office/powerpoint/2010/main" xmlns="" val="356670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ytuł i zawartość nad tekst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8229600" cy="21859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3938588"/>
            <a:ext cx="8229600" cy="218757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a:xfrm>
            <a:off x="457200" y="6245225"/>
            <a:ext cx="2133600" cy="476250"/>
          </a:xfrm>
        </p:spPr>
        <p:txBody>
          <a:bodyPr/>
          <a:lstStyle>
            <a:lvl1pPr>
              <a:defRPr/>
            </a:lvl1pPr>
          </a:lstStyle>
          <a:p>
            <a:endParaRPr lang="en-GB"/>
          </a:p>
        </p:txBody>
      </p:sp>
      <p:sp>
        <p:nvSpPr>
          <p:cNvPr id="6" name="Symbol zastępczy stopki 5"/>
          <p:cNvSpPr>
            <a:spLocks noGrp="1"/>
          </p:cNvSpPr>
          <p:nvPr>
            <p:ph type="ftr" sz="quarter" idx="11"/>
          </p:nvPr>
        </p:nvSpPr>
        <p:spPr>
          <a:xfrm>
            <a:off x="3124200" y="6245225"/>
            <a:ext cx="2895600" cy="476250"/>
          </a:xfrm>
        </p:spPr>
        <p:txBody>
          <a:bodyPr/>
          <a:lstStyle>
            <a:lvl1pPr>
              <a:defRPr/>
            </a:lvl1pPr>
          </a:lstStyle>
          <a:p>
            <a:endParaRPr lang="en-GB"/>
          </a:p>
        </p:txBody>
      </p:sp>
      <p:sp>
        <p:nvSpPr>
          <p:cNvPr id="7" name="Symbol zastępczy numeru slajdu 6"/>
          <p:cNvSpPr>
            <a:spLocks noGrp="1"/>
          </p:cNvSpPr>
          <p:nvPr>
            <p:ph type="sldNum" sz="quarter" idx="12"/>
          </p:nvPr>
        </p:nvSpPr>
        <p:spPr>
          <a:xfrm>
            <a:off x="6553200" y="6245225"/>
            <a:ext cx="2133600" cy="476250"/>
          </a:xfrm>
        </p:spPr>
        <p:txBody>
          <a:bodyPr/>
          <a:lstStyle>
            <a:lvl1pPr>
              <a:defRPr/>
            </a:lvl1pPr>
          </a:lstStyle>
          <a:p>
            <a:fld id="{0F38C11B-60FF-4953-9370-8794AD5B0531}" type="slidenum">
              <a:rPr lang="en-GB"/>
              <a:pPr/>
              <a:t>‹#›</a:t>
            </a:fld>
            <a:endParaRPr lang="en-GB"/>
          </a:p>
        </p:txBody>
      </p:sp>
    </p:spTree>
    <p:extLst>
      <p:ext uri="{BB962C8B-B14F-4D97-AF65-F5344CB8AC3E}">
        <p14:creationId xmlns:p14="http://schemas.microsoft.com/office/powerpoint/2010/main" xmlns="" val="4223538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Tytuł i 4 elementy zawartości">
    <p:spTree>
      <p:nvGrpSpPr>
        <p:cNvPr id="1" name=""/>
        <p:cNvGrpSpPr/>
        <p:nvPr/>
      </p:nvGrpSpPr>
      <p:grpSpPr>
        <a:xfrm>
          <a:off x="0" y="0"/>
          <a:ext cx="0" cy="0"/>
          <a:chOff x="0" y="0"/>
          <a:chExt cx="0" cy="0"/>
        </a:xfrm>
      </p:grpSpPr>
      <p:sp>
        <p:nvSpPr>
          <p:cNvPr id="2" name="Tytuł 1"/>
          <p:cNvSpPr>
            <a:spLocks noGrp="1"/>
          </p:cNvSpPr>
          <p:nvPr>
            <p:ph type="title" sz="quarter"/>
          </p:nvPr>
        </p:nvSpPr>
        <p:spPr>
          <a:xfrm>
            <a:off x="457200" y="274638"/>
            <a:ext cx="8229600" cy="1143000"/>
          </a:xfrm>
        </p:spPr>
        <p:txBody>
          <a:bodyPr/>
          <a:lstStyle/>
          <a:p>
            <a:r>
              <a:rPr lang="pl-PL" smtClean="0"/>
              <a:t>Kliknij, aby edytować styl</a:t>
            </a:r>
            <a:endParaRPr lang="pl-PL"/>
          </a:p>
        </p:txBody>
      </p:sp>
      <p:sp>
        <p:nvSpPr>
          <p:cNvPr id="3" name="Symbol zastępczy zawartości 2"/>
          <p:cNvSpPr>
            <a:spLocks noGrp="1"/>
          </p:cNvSpPr>
          <p:nvPr>
            <p:ph sz="quarter" idx="1"/>
          </p:nvPr>
        </p:nvSpPr>
        <p:spPr>
          <a:xfrm>
            <a:off x="457200" y="1600200"/>
            <a:ext cx="4038600" cy="21859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4648200" y="1600200"/>
            <a:ext cx="4038600" cy="21859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zawartości 4"/>
          <p:cNvSpPr>
            <a:spLocks noGrp="1"/>
          </p:cNvSpPr>
          <p:nvPr>
            <p:ph sz="quarter" idx="3"/>
          </p:nvPr>
        </p:nvSpPr>
        <p:spPr>
          <a:xfrm>
            <a:off x="457200" y="3938588"/>
            <a:ext cx="4038600" cy="218757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zawartości 5"/>
          <p:cNvSpPr>
            <a:spLocks noGrp="1"/>
          </p:cNvSpPr>
          <p:nvPr>
            <p:ph sz="quarter" idx="4"/>
          </p:nvPr>
        </p:nvSpPr>
        <p:spPr>
          <a:xfrm>
            <a:off x="4648200" y="3938588"/>
            <a:ext cx="4038600" cy="218757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a:xfrm>
            <a:off x="457200" y="6245225"/>
            <a:ext cx="2133600" cy="476250"/>
          </a:xfrm>
        </p:spPr>
        <p:txBody>
          <a:bodyPr/>
          <a:lstStyle>
            <a:lvl1pPr>
              <a:defRPr/>
            </a:lvl1pPr>
          </a:lstStyle>
          <a:p>
            <a:endParaRPr lang="en-GB"/>
          </a:p>
        </p:txBody>
      </p:sp>
      <p:sp>
        <p:nvSpPr>
          <p:cNvPr id="8" name="Symbol zastępczy stopki 7"/>
          <p:cNvSpPr>
            <a:spLocks noGrp="1"/>
          </p:cNvSpPr>
          <p:nvPr>
            <p:ph type="ftr" sz="quarter" idx="11"/>
          </p:nvPr>
        </p:nvSpPr>
        <p:spPr>
          <a:xfrm>
            <a:off x="3124200" y="6245225"/>
            <a:ext cx="2895600" cy="476250"/>
          </a:xfrm>
        </p:spPr>
        <p:txBody>
          <a:bodyPr/>
          <a:lstStyle>
            <a:lvl1pPr>
              <a:defRPr/>
            </a:lvl1pPr>
          </a:lstStyle>
          <a:p>
            <a:endParaRPr lang="en-GB"/>
          </a:p>
        </p:txBody>
      </p:sp>
      <p:sp>
        <p:nvSpPr>
          <p:cNvPr id="9" name="Symbol zastępczy numeru slajdu 8"/>
          <p:cNvSpPr>
            <a:spLocks noGrp="1"/>
          </p:cNvSpPr>
          <p:nvPr>
            <p:ph type="sldNum" sz="quarter" idx="12"/>
          </p:nvPr>
        </p:nvSpPr>
        <p:spPr>
          <a:xfrm>
            <a:off x="6553200" y="6245225"/>
            <a:ext cx="2133600" cy="476250"/>
          </a:xfrm>
        </p:spPr>
        <p:txBody>
          <a:bodyPr/>
          <a:lstStyle>
            <a:lvl1pPr>
              <a:defRPr/>
            </a:lvl1pPr>
          </a:lstStyle>
          <a:p>
            <a:fld id="{B883489E-38F5-428D-88ED-DC20EC6D541E}" type="slidenum">
              <a:rPr lang="en-GB"/>
              <a:pPr/>
              <a:t>‹#›</a:t>
            </a:fld>
            <a:endParaRPr lang="en-GB"/>
          </a:p>
        </p:txBody>
      </p:sp>
    </p:spTree>
    <p:extLst>
      <p:ext uri="{BB962C8B-B14F-4D97-AF65-F5344CB8AC3E}">
        <p14:creationId xmlns:p14="http://schemas.microsoft.com/office/powerpoint/2010/main" xmlns="" val="1893095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tabeli 2"/>
          <p:cNvSpPr>
            <a:spLocks noGrp="1"/>
          </p:cNvSpPr>
          <p:nvPr>
            <p:ph type="tbl" idx="1"/>
          </p:nvPr>
        </p:nvSpPr>
        <p:spPr>
          <a:xfrm>
            <a:off x="457200" y="1600200"/>
            <a:ext cx="8229600" cy="4525963"/>
          </a:xfrm>
        </p:spPr>
        <p:txBody>
          <a:bodyPr/>
          <a:lstStyle/>
          <a:p>
            <a:endParaRPr lang="pl-PL"/>
          </a:p>
        </p:txBody>
      </p:sp>
      <p:sp>
        <p:nvSpPr>
          <p:cNvPr id="4" name="Symbol zastępczy daty 3"/>
          <p:cNvSpPr>
            <a:spLocks noGrp="1"/>
          </p:cNvSpPr>
          <p:nvPr>
            <p:ph type="dt" sz="half" idx="10"/>
          </p:nvPr>
        </p:nvSpPr>
        <p:spPr>
          <a:xfrm>
            <a:off x="457200" y="6245225"/>
            <a:ext cx="2133600" cy="476250"/>
          </a:xfrm>
        </p:spPr>
        <p:txBody>
          <a:bodyPr/>
          <a:lstStyle>
            <a:lvl1pPr>
              <a:defRPr/>
            </a:lvl1pPr>
          </a:lstStyle>
          <a:p>
            <a:endParaRPr lang="en-GB"/>
          </a:p>
        </p:txBody>
      </p:sp>
      <p:sp>
        <p:nvSpPr>
          <p:cNvPr id="5" name="Symbol zastępczy stopki 4"/>
          <p:cNvSpPr>
            <a:spLocks noGrp="1"/>
          </p:cNvSpPr>
          <p:nvPr>
            <p:ph type="ftr" sz="quarter" idx="11"/>
          </p:nvPr>
        </p:nvSpPr>
        <p:spPr>
          <a:xfrm>
            <a:off x="3124200" y="6245225"/>
            <a:ext cx="2895600" cy="476250"/>
          </a:xfrm>
        </p:spPr>
        <p:txBody>
          <a:bodyPr/>
          <a:lstStyle>
            <a:lvl1pPr>
              <a:defRPr/>
            </a:lvl1pPr>
          </a:lstStyle>
          <a:p>
            <a:endParaRPr lang="en-GB"/>
          </a:p>
        </p:txBody>
      </p:sp>
      <p:sp>
        <p:nvSpPr>
          <p:cNvPr id="6" name="Symbol zastępczy numeru slajdu 5"/>
          <p:cNvSpPr>
            <a:spLocks noGrp="1"/>
          </p:cNvSpPr>
          <p:nvPr>
            <p:ph type="sldNum" sz="quarter" idx="12"/>
          </p:nvPr>
        </p:nvSpPr>
        <p:spPr>
          <a:xfrm>
            <a:off x="6553200" y="6245225"/>
            <a:ext cx="2133600" cy="476250"/>
          </a:xfrm>
        </p:spPr>
        <p:txBody>
          <a:bodyPr/>
          <a:lstStyle>
            <a:lvl1pPr>
              <a:defRPr/>
            </a:lvl1pPr>
          </a:lstStyle>
          <a:p>
            <a:fld id="{6412BA21-8D8E-473A-8FC9-1D4D980F65EF}" type="slidenum">
              <a:rPr lang="en-GB"/>
              <a:pPr/>
              <a:t>‹#›</a:t>
            </a:fld>
            <a:endParaRPr lang="en-GB"/>
          </a:p>
        </p:txBody>
      </p:sp>
    </p:spTree>
    <p:extLst>
      <p:ext uri="{BB962C8B-B14F-4D97-AF65-F5344CB8AC3E}">
        <p14:creationId xmlns:p14="http://schemas.microsoft.com/office/powerpoint/2010/main" xmlns="" val="215884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GB"/>
          </a:p>
        </p:txBody>
      </p:sp>
      <p:sp>
        <p:nvSpPr>
          <p:cNvPr id="5" name="Symbol zastępczy stopki 4"/>
          <p:cNvSpPr>
            <a:spLocks noGrp="1"/>
          </p:cNvSpPr>
          <p:nvPr>
            <p:ph type="ftr" sz="quarter" idx="11"/>
          </p:nvPr>
        </p:nvSpPr>
        <p:spPr/>
        <p:txBody>
          <a:bodyPr/>
          <a:lstStyle>
            <a:lvl1pPr>
              <a:defRPr/>
            </a:lvl1pPr>
          </a:lstStyle>
          <a:p>
            <a:endParaRPr lang="en-GB"/>
          </a:p>
        </p:txBody>
      </p:sp>
      <p:sp>
        <p:nvSpPr>
          <p:cNvPr id="6" name="Symbol zastępczy numeru slajdu 5"/>
          <p:cNvSpPr>
            <a:spLocks noGrp="1"/>
          </p:cNvSpPr>
          <p:nvPr>
            <p:ph type="sldNum" sz="quarter" idx="12"/>
          </p:nvPr>
        </p:nvSpPr>
        <p:spPr/>
        <p:txBody>
          <a:bodyPr/>
          <a:lstStyle>
            <a:lvl1pPr>
              <a:defRPr/>
            </a:lvl1pPr>
          </a:lstStyle>
          <a:p>
            <a:fld id="{6261A6B5-98EB-4370-8E9F-B47974A7404C}" type="slidenum">
              <a:rPr lang="en-GB"/>
              <a:pPr/>
              <a:t>‹#›</a:t>
            </a:fld>
            <a:endParaRPr lang="en-GB"/>
          </a:p>
        </p:txBody>
      </p:sp>
    </p:spTree>
    <p:extLst>
      <p:ext uri="{BB962C8B-B14F-4D97-AF65-F5344CB8AC3E}">
        <p14:creationId xmlns:p14="http://schemas.microsoft.com/office/powerpoint/2010/main" xmlns="" val="261400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endParaRPr lang="en-GB"/>
          </a:p>
        </p:txBody>
      </p:sp>
      <p:sp>
        <p:nvSpPr>
          <p:cNvPr id="5" name="Symbol zastępczy stopki 4"/>
          <p:cNvSpPr>
            <a:spLocks noGrp="1"/>
          </p:cNvSpPr>
          <p:nvPr>
            <p:ph type="ftr" sz="quarter" idx="11"/>
          </p:nvPr>
        </p:nvSpPr>
        <p:spPr/>
        <p:txBody>
          <a:bodyPr/>
          <a:lstStyle>
            <a:lvl1pPr>
              <a:defRPr/>
            </a:lvl1pPr>
          </a:lstStyle>
          <a:p>
            <a:endParaRPr lang="en-GB"/>
          </a:p>
        </p:txBody>
      </p:sp>
      <p:sp>
        <p:nvSpPr>
          <p:cNvPr id="6" name="Symbol zastępczy numeru slajdu 5"/>
          <p:cNvSpPr>
            <a:spLocks noGrp="1"/>
          </p:cNvSpPr>
          <p:nvPr>
            <p:ph type="sldNum" sz="quarter" idx="12"/>
          </p:nvPr>
        </p:nvSpPr>
        <p:spPr/>
        <p:txBody>
          <a:bodyPr/>
          <a:lstStyle>
            <a:lvl1pPr>
              <a:defRPr/>
            </a:lvl1pPr>
          </a:lstStyle>
          <a:p>
            <a:fld id="{92EFDECD-C55E-43AA-841A-C88BB5F402E2}" type="slidenum">
              <a:rPr lang="en-GB"/>
              <a:pPr/>
              <a:t>‹#›</a:t>
            </a:fld>
            <a:endParaRPr lang="en-GB"/>
          </a:p>
        </p:txBody>
      </p:sp>
    </p:spTree>
    <p:extLst>
      <p:ext uri="{BB962C8B-B14F-4D97-AF65-F5344CB8AC3E}">
        <p14:creationId xmlns:p14="http://schemas.microsoft.com/office/powerpoint/2010/main" xmlns="" val="4008186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lvl1pPr>
              <a:defRPr/>
            </a:lvl1pPr>
          </a:lstStyle>
          <a:p>
            <a:endParaRPr lang="en-GB"/>
          </a:p>
        </p:txBody>
      </p:sp>
      <p:sp>
        <p:nvSpPr>
          <p:cNvPr id="6" name="Symbol zastępczy stopki 5"/>
          <p:cNvSpPr>
            <a:spLocks noGrp="1"/>
          </p:cNvSpPr>
          <p:nvPr>
            <p:ph type="ftr" sz="quarter" idx="11"/>
          </p:nvPr>
        </p:nvSpPr>
        <p:spPr/>
        <p:txBody>
          <a:bodyPr/>
          <a:lstStyle>
            <a:lvl1pPr>
              <a:defRPr/>
            </a:lvl1pPr>
          </a:lstStyle>
          <a:p>
            <a:endParaRPr lang="en-GB"/>
          </a:p>
        </p:txBody>
      </p:sp>
      <p:sp>
        <p:nvSpPr>
          <p:cNvPr id="7" name="Symbol zastępczy numeru slajdu 6"/>
          <p:cNvSpPr>
            <a:spLocks noGrp="1"/>
          </p:cNvSpPr>
          <p:nvPr>
            <p:ph type="sldNum" sz="quarter" idx="12"/>
          </p:nvPr>
        </p:nvSpPr>
        <p:spPr/>
        <p:txBody>
          <a:bodyPr/>
          <a:lstStyle>
            <a:lvl1pPr>
              <a:defRPr/>
            </a:lvl1pPr>
          </a:lstStyle>
          <a:p>
            <a:fld id="{7D5E0106-71ED-48BA-B62E-2995540FE4D3}" type="slidenum">
              <a:rPr lang="en-GB"/>
              <a:pPr/>
              <a:t>‹#›</a:t>
            </a:fld>
            <a:endParaRPr lang="en-GB"/>
          </a:p>
        </p:txBody>
      </p:sp>
    </p:spTree>
    <p:extLst>
      <p:ext uri="{BB962C8B-B14F-4D97-AF65-F5344CB8AC3E}">
        <p14:creationId xmlns:p14="http://schemas.microsoft.com/office/powerpoint/2010/main" xmlns="" val="3767965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lvl1pPr>
              <a:defRPr/>
            </a:lvl1pPr>
          </a:lstStyle>
          <a:p>
            <a:endParaRPr lang="en-GB"/>
          </a:p>
        </p:txBody>
      </p:sp>
      <p:sp>
        <p:nvSpPr>
          <p:cNvPr id="8" name="Symbol zastępczy stopki 7"/>
          <p:cNvSpPr>
            <a:spLocks noGrp="1"/>
          </p:cNvSpPr>
          <p:nvPr>
            <p:ph type="ftr" sz="quarter" idx="11"/>
          </p:nvPr>
        </p:nvSpPr>
        <p:spPr/>
        <p:txBody>
          <a:bodyPr/>
          <a:lstStyle>
            <a:lvl1pPr>
              <a:defRPr/>
            </a:lvl1pPr>
          </a:lstStyle>
          <a:p>
            <a:endParaRPr lang="en-GB"/>
          </a:p>
        </p:txBody>
      </p:sp>
      <p:sp>
        <p:nvSpPr>
          <p:cNvPr id="9" name="Symbol zastępczy numeru slajdu 8"/>
          <p:cNvSpPr>
            <a:spLocks noGrp="1"/>
          </p:cNvSpPr>
          <p:nvPr>
            <p:ph type="sldNum" sz="quarter" idx="12"/>
          </p:nvPr>
        </p:nvSpPr>
        <p:spPr/>
        <p:txBody>
          <a:bodyPr/>
          <a:lstStyle>
            <a:lvl1pPr>
              <a:defRPr/>
            </a:lvl1pPr>
          </a:lstStyle>
          <a:p>
            <a:fld id="{A2F00906-FE40-4753-B316-968F71BDB840}" type="slidenum">
              <a:rPr lang="en-GB"/>
              <a:pPr/>
              <a:t>‹#›</a:t>
            </a:fld>
            <a:endParaRPr lang="en-GB"/>
          </a:p>
        </p:txBody>
      </p:sp>
    </p:spTree>
    <p:extLst>
      <p:ext uri="{BB962C8B-B14F-4D97-AF65-F5344CB8AC3E}">
        <p14:creationId xmlns:p14="http://schemas.microsoft.com/office/powerpoint/2010/main" xmlns="" val="216820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lvl1pPr>
              <a:defRPr/>
            </a:lvl1pPr>
          </a:lstStyle>
          <a:p>
            <a:endParaRPr lang="en-GB"/>
          </a:p>
        </p:txBody>
      </p:sp>
      <p:sp>
        <p:nvSpPr>
          <p:cNvPr id="4" name="Symbol zastępczy stopki 3"/>
          <p:cNvSpPr>
            <a:spLocks noGrp="1"/>
          </p:cNvSpPr>
          <p:nvPr>
            <p:ph type="ftr" sz="quarter" idx="11"/>
          </p:nvPr>
        </p:nvSpPr>
        <p:spPr/>
        <p:txBody>
          <a:bodyPr/>
          <a:lstStyle>
            <a:lvl1pPr>
              <a:defRPr/>
            </a:lvl1pPr>
          </a:lstStyle>
          <a:p>
            <a:endParaRPr lang="en-GB"/>
          </a:p>
        </p:txBody>
      </p:sp>
      <p:sp>
        <p:nvSpPr>
          <p:cNvPr id="5" name="Symbol zastępczy numeru slajdu 4"/>
          <p:cNvSpPr>
            <a:spLocks noGrp="1"/>
          </p:cNvSpPr>
          <p:nvPr>
            <p:ph type="sldNum" sz="quarter" idx="12"/>
          </p:nvPr>
        </p:nvSpPr>
        <p:spPr/>
        <p:txBody>
          <a:bodyPr/>
          <a:lstStyle>
            <a:lvl1pPr>
              <a:defRPr/>
            </a:lvl1pPr>
          </a:lstStyle>
          <a:p>
            <a:fld id="{34519AB0-05FE-438A-8A9E-5B619B998EDA}" type="slidenum">
              <a:rPr lang="en-GB"/>
              <a:pPr/>
              <a:t>‹#›</a:t>
            </a:fld>
            <a:endParaRPr lang="en-GB"/>
          </a:p>
        </p:txBody>
      </p:sp>
    </p:spTree>
    <p:extLst>
      <p:ext uri="{BB962C8B-B14F-4D97-AF65-F5344CB8AC3E}">
        <p14:creationId xmlns:p14="http://schemas.microsoft.com/office/powerpoint/2010/main" xmlns="" val="134300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endParaRPr lang="en-GB"/>
          </a:p>
        </p:txBody>
      </p:sp>
      <p:sp>
        <p:nvSpPr>
          <p:cNvPr id="3" name="Symbol zastępczy stopki 2"/>
          <p:cNvSpPr>
            <a:spLocks noGrp="1"/>
          </p:cNvSpPr>
          <p:nvPr>
            <p:ph type="ftr" sz="quarter" idx="11"/>
          </p:nvPr>
        </p:nvSpPr>
        <p:spPr/>
        <p:txBody>
          <a:bodyPr/>
          <a:lstStyle>
            <a:lvl1pPr>
              <a:defRPr/>
            </a:lvl1pPr>
          </a:lstStyle>
          <a:p>
            <a:endParaRPr lang="en-GB"/>
          </a:p>
        </p:txBody>
      </p:sp>
      <p:sp>
        <p:nvSpPr>
          <p:cNvPr id="4" name="Symbol zastępczy numeru slajdu 3"/>
          <p:cNvSpPr>
            <a:spLocks noGrp="1"/>
          </p:cNvSpPr>
          <p:nvPr>
            <p:ph type="sldNum" sz="quarter" idx="12"/>
          </p:nvPr>
        </p:nvSpPr>
        <p:spPr/>
        <p:txBody>
          <a:bodyPr/>
          <a:lstStyle>
            <a:lvl1pPr>
              <a:defRPr/>
            </a:lvl1pPr>
          </a:lstStyle>
          <a:p>
            <a:fld id="{2EC41FC8-F71E-4C3D-B310-F6F9FCA48944}" type="slidenum">
              <a:rPr lang="en-GB"/>
              <a:pPr/>
              <a:t>‹#›</a:t>
            </a:fld>
            <a:endParaRPr lang="en-GB"/>
          </a:p>
        </p:txBody>
      </p:sp>
    </p:spTree>
    <p:extLst>
      <p:ext uri="{BB962C8B-B14F-4D97-AF65-F5344CB8AC3E}">
        <p14:creationId xmlns:p14="http://schemas.microsoft.com/office/powerpoint/2010/main" xmlns="" val="3272784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en-GB"/>
          </a:p>
        </p:txBody>
      </p:sp>
      <p:sp>
        <p:nvSpPr>
          <p:cNvPr id="6" name="Symbol zastępczy stopki 5"/>
          <p:cNvSpPr>
            <a:spLocks noGrp="1"/>
          </p:cNvSpPr>
          <p:nvPr>
            <p:ph type="ftr" sz="quarter" idx="11"/>
          </p:nvPr>
        </p:nvSpPr>
        <p:spPr/>
        <p:txBody>
          <a:bodyPr/>
          <a:lstStyle>
            <a:lvl1pPr>
              <a:defRPr/>
            </a:lvl1pPr>
          </a:lstStyle>
          <a:p>
            <a:endParaRPr lang="en-GB"/>
          </a:p>
        </p:txBody>
      </p:sp>
      <p:sp>
        <p:nvSpPr>
          <p:cNvPr id="7" name="Symbol zastępczy numeru slajdu 6"/>
          <p:cNvSpPr>
            <a:spLocks noGrp="1"/>
          </p:cNvSpPr>
          <p:nvPr>
            <p:ph type="sldNum" sz="quarter" idx="12"/>
          </p:nvPr>
        </p:nvSpPr>
        <p:spPr/>
        <p:txBody>
          <a:bodyPr/>
          <a:lstStyle>
            <a:lvl1pPr>
              <a:defRPr/>
            </a:lvl1pPr>
          </a:lstStyle>
          <a:p>
            <a:fld id="{7EF48C36-7443-4651-8535-3DB513438C8E}" type="slidenum">
              <a:rPr lang="en-GB"/>
              <a:pPr/>
              <a:t>‹#›</a:t>
            </a:fld>
            <a:endParaRPr lang="en-GB"/>
          </a:p>
        </p:txBody>
      </p:sp>
    </p:spTree>
    <p:extLst>
      <p:ext uri="{BB962C8B-B14F-4D97-AF65-F5344CB8AC3E}">
        <p14:creationId xmlns:p14="http://schemas.microsoft.com/office/powerpoint/2010/main" xmlns="" val="1471580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en-GB"/>
          </a:p>
        </p:txBody>
      </p:sp>
      <p:sp>
        <p:nvSpPr>
          <p:cNvPr id="6" name="Symbol zastępczy stopki 5"/>
          <p:cNvSpPr>
            <a:spLocks noGrp="1"/>
          </p:cNvSpPr>
          <p:nvPr>
            <p:ph type="ftr" sz="quarter" idx="11"/>
          </p:nvPr>
        </p:nvSpPr>
        <p:spPr/>
        <p:txBody>
          <a:bodyPr/>
          <a:lstStyle>
            <a:lvl1pPr>
              <a:defRPr/>
            </a:lvl1pPr>
          </a:lstStyle>
          <a:p>
            <a:endParaRPr lang="en-GB"/>
          </a:p>
        </p:txBody>
      </p:sp>
      <p:sp>
        <p:nvSpPr>
          <p:cNvPr id="7" name="Symbol zastępczy numeru slajdu 6"/>
          <p:cNvSpPr>
            <a:spLocks noGrp="1"/>
          </p:cNvSpPr>
          <p:nvPr>
            <p:ph type="sldNum" sz="quarter" idx="12"/>
          </p:nvPr>
        </p:nvSpPr>
        <p:spPr/>
        <p:txBody>
          <a:bodyPr/>
          <a:lstStyle>
            <a:lvl1pPr>
              <a:defRPr/>
            </a:lvl1pPr>
          </a:lstStyle>
          <a:p>
            <a:fld id="{7D9ECC36-112B-4E41-8EFF-8182D95613FE}" type="slidenum">
              <a:rPr lang="en-GB"/>
              <a:pPr/>
              <a:t>‹#›</a:t>
            </a:fld>
            <a:endParaRPr lang="en-GB"/>
          </a:p>
        </p:txBody>
      </p:sp>
    </p:spTree>
    <p:extLst>
      <p:ext uri="{BB962C8B-B14F-4D97-AF65-F5344CB8AC3E}">
        <p14:creationId xmlns:p14="http://schemas.microsoft.com/office/powerpoint/2010/main" xmlns="" val="1896268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Kliknij, aby edytować styl wzorca tytułu</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Kliknij, aby edytować style wzorca tekstu</a:t>
            </a:r>
          </a:p>
          <a:p>
            <a:pPr lvl="1"/>
            <a:r>
              <a:rPr lang="en-GB" smtClean="0"/>
              <a:t>Drugi poziom</a:t>
            </a:r>
          </a:p>
          <a:p>
            <a:pPr lvl="2"/>
            <a:r>
              <a:rPr lang="en-GB" smtClean="0"/>
              <a:t>Trzeci poziom</a:t>
            </a:r>
          </a:p>
          <a:p>
            <a:pPr lvl="3"/>
            <a:r>
              <a:rPr lang="en-GB" smtClean="0"/>
              <a:t>Czwarty poziom</a:t>
            </a:r>
          </a:p>
          <a:p>
            <a:pPr lvl="4"/>
            <a:r>
              <a:rPr lang="en-GB" smtClean="0"/>
              <a:t>Piąty poziom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spcBef>
                <a:spcPct val="0"/>
              </a:spcBef>
              <a:defRPr/>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a:lvl1pPr>
          </a:lstStyle>
          <a:p>
            <a:fld id="{F6629F9F-2882-4DD9-B045-5454D53CE002}"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samolej@prz-rzeszow.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9.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ns.prz-rzeszow.pl/~kswider/pbd/pbd_0405.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10.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11.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12.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17.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19F12FD3-3D62-42E0-895A-2CB6E33C907C}" type="slidenum">
              <a:rPr lang="en-GB"/>
              <a:pPr/>
              <a:t>1</a:t>
            </a:fld>
            <a:endParaRPr lang="en-GB"/>
          </a:p>
        </p:txBody>
      </p:sp>
      <p:sp>
        <p:nvSpPr>
          <p:cNvPr id="2050" name="Rectangle 2"/>
          <p:cNvSpPr>
            <a:spLocks noGrp="1" noChangeArrowheads="1"/>
          </p:cNvSpPr>
          <p:nvPr>
            <p:ph type="ctrTitle"/>
          </p:nvPr>
        </p:nvSpPr>
        <p:spPr/>
        <p:txBody>
          <a:bodyPr/>
          <a:lstStyle/>
          <a:p>
            <a:r>
              <a:rPr lang="pl-PL"/>
              <a:t>Bazy danych</a:t>
            </a:r>
            <a:endParaRPr lang="en-GB"/>
          </a:p>
        </p:txBody>
      </p:sp>
      <p:sp>
        <p:nvSpPr>
          <p:cNvPr id="2051" name="Rectangle 3"/>
          <p:cNvSpPr>
            <a:spLocks noGrp="1" noChangeArrowheads="1"/>
          </p:cNvSpPr>
          <p:nvPr>
            <p:ph type="subTitle" idx="1"/>
          </p:nvPr>
        </p:nvSpPr>
        <p:spPr>
          <a:xfrm>
            <a:off x="1371600" y="3886200"/>
            <a:ext cx="6513513" cy="2422525"/>
          </a:xfrm>
        </p:spPr>
        <p:txBody>
          <a:bodyPr/>
          <a:lstStyle/>
          <a:p>
            <a:pPr>
              <a:lnSpc>
                <a:spcPct val="80000"/>
              </a:lnSpc>
            </a:pPr>
            <a:r>
              <a:rPr lang="en-GB" sz="1800" dirty="0"/>
              <a:t>Dr in</a:t>
            </a:r>
            <a:r>
              <a:rPr lang="pl-PL" sz="1800" dirty="0"/>
              <a:t>ż</a:t>
            </a:r>
            <a:r>
              <a:rPr lang="en-GB" sz="1800" dirty="0"/>
              <a:t>. </a:t>
            </a:r>
            <a:r>
              <a:rPr lang="en-GB" sz="1800" dirty="0" err="1"/>
              <a:t>Sławomir</a:t>
            </a:r>
            <a:r>
              <a:rPr lang="en-GB" sz="1800" dirty="0"/>
              <a:t> </a:t>
            </a:r>
            <a:r>
              <a:rPr lang="en-GB" sz="1800" dirty="0" err="1"/>
              <a:t>Samolej</a:t>
            </a:r>
            <a:endParaRPr lang="pl-PL" sz="1800" dirty="0"/>
          </a:p>
          <a:p>
            <a:pPr>
              <a:lnSpc>
                <a:spcPct val="80000"/>
              </a:lnSpc>
            </a:pPr>
            <a:r>
              <a:rPr lang="en-GB" sz="1800" dirty="0"/>
              <a:t>D10</a:t>
            </a:r>
            <a:r>
              <a:rPr lang="pl-PL" sz="1800" dirty="0"/>
              <a:t>8</a:t>
            </a:r>
            <a:r>
              <a:rPr lang="en-GB" sz="1800" dirty="0"/>
              <a:t> </a:t>
            </a:r>
            <a:r>
              <a:rPr lang="pl-PL" sz="1800" dirty="0"/>
              <a:t>A</a:t>
            </a:r>
            <a:r>
              <a:rPr lang="en-GB" sz="1800" dirty="0"/>
              <a:t>, </a:t>
            </a:r>
            <a:r>
              <a:rPr lang="en-GB" sz="1800" dirty="0" err="1"/>
              <a:t>tel</a:t>
            </a:r>
            <a:r>
              <a:rPr lang="en-GB" sz="1800" dirty="0"/>
              <a:t>: 865 </a:t>
            </a:r>
            <a:r>
              <a:rPr lang="pl-PL" sz="1800" dirty="0"/>
              <a:t>1486</a:t>
            </a:r>
            <a:r>
              <a:rPr lang="en-GB" sz="1800" dirty="0"/>
              <a:t>,</a:t>
            </a:r>
            <a:endParaRPr lang="pl-PL" sz="1800" dirty="0"/>
          </a:p>
          <a:p>
            <a:pPr>
              <a:lnSpc>
                <a:spcPct val="80000"/>
              </a:lnSpc>
            </a:pPr>
            <a:r>
              <a:rPr lang="en-GB" sz="1800" dirty="0"/>
              <a:t>email: </a:t>
            </a:r>
            <a:r>
              <a:rPr lang="en-GB" sz="1800" dirty="0">
                <a:hlinkClick r:id="rId2"/>
              </a:rPr>
              <a:t>ssamolej@prz-rzeszow.pl</a:t>
            </a:r>
            <a:endParaRPr lang="pl-PL" sz="1800" dirty="0"/>
          </a:p>
          <a:p>
            <a:pPr>
              <a:lnSpc>
                <a:spcPct val="80000"/>
              </a:lnSpc>
            </a:pPr>
            <a:r>
              <a:rPr lang="pl-PL" sz="1800" dirty="0"/>
              <a:t>WWW</a:t>
            </a:r>
            <a:r>
              <a:rPr lang="en-GB" sz="1800" dirty="0"/>
              <a:t>: ssamolej.prz-rzeszow.pl</a:t>
            </a:r>
            <a:endParaRPr lang="pl-PL" sz="1800" dirty="0"/>
          </a:p>
          <a:p>
            <a:pPr>
              <a:lnSpc>
                <a:spcPct val="80000"/>
              </a:lnSpc>
            </a:pPr>
            <a:endParaRPr lang="pl-PL" sz="1800" dirty="0"/>
          </a:p>
          <a:p>
            <a:pPr>
              <a:lnSpc>
                <a:spcPct val="80000"/>
              </a:lnSpc>
            </a:pPr>
            <a:r>
              <a:rPr lang="pl-PL" sz="1800" dirty="0"/>
              <a:t>Podziękowanie:</a:t>
            </a:r>
          </a:p>
          <a:p>
            <a:pPr>
              <a:lnSpc>
                <a:spcPct val="80000"/>
              </a:lnSpc>
            </a:pPr>
            <a:r>
              <a:rPr lang="pl-PL" sz="1800" dirty="0"/>
              <a:t>Chcę podziękować dr inż. Krzysztofowi Świdrowi </a:t>
            </a:r>
            <a:r>
              <a:rPr lang="pl-PL" sz="1800" dirty="0" smtClean="0"/>
              <a:t>i dr inż. </a:t>
            </a:r>
            <a:r>
              <a:rPr lang="pl-PL" sz="1800" smtClean="0"/>
              <a:t>Grzegorzowi Decowi za </a:t>
            </a:r>
            <a:r>
              <a:rPr lang="pl-PL" sz="1800" dirty="0"/>
              <a:t>udostępnienie materiałów źródłowych i slajdów dotyczących omawianych w wykładzie zagadnień.</a:t>
            </a:r>
            <a:endParaRPr lang="en-GB"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595650B7-682C-4FE0-A842-383004CC072C}" type="slidenum">
              <a:rPr lang="en-GB"/>
              <a:pPr/>
              <a:t>10</a:t>
            </a:fld>
            <a:endParaRPr lang="en-GB"/>
          </a:p>
        </p:txBody>
      </p:sp>
      <p:sp>
        <p:nvSpPr>
          <p:cNvPr id="117762" name="Rectangle 2"/>
          <p:cNvSpPr>
            <a:spLocks noGrp="1" noChangeArrowheads="1"/>
          </p:cNvSpPr>
          <p:nvPr>
            <p:ph type="title"/>
          </p:nvPr>
        </p:nvSpPr>
        <p:spPr/>
        <p:txBody>
          <a:bodyPr/>
          <a:lstStyle/>
          <a:p>
            <a:r>
              <a:rPr lang="pl-PL" sz="4000"/>
              <a:t>Kiedy stosowanie bazy danych jest niecelowe lecz możliwe</a:t>
            </a:r>
            <a:endParaRPr lang="en-GB" sz="4000"/>
          </a:p>
        </p:txBody>
      </p:sp>
      <p:sp>
        <p:nvSpPr>
          <p:cNvPr id="117763" name="Rectangle 3"/>
          <p:cNvSpPr>
            <a:spLocks noGrp="1" noChangeArrowheads="1"/>
          </p:cNvSpPr>
          <p:nvPr>
            <p:ph type="body" idx="1"/>
          </p:nvPr>
        </p:nvSpPr>
        <p:spPr/>
        <p:txBody>
          <a:bodyPr/>
          <a:lstStyle/>
          <a:p>
            <a:r>
              <a:rPr lang="pl-PL" sz="2800"/>
              <a:t>Praca jest wykonywana przez jednego człowieka lub grupę ludzi pracujących w sposób ściśle skoordynowany (sekwencyjnie),</a:t>
            </a:r>
          </a:p>
          <a:p>
            <a:r>
              <a:rPr lang="pl-PL" sz="2800"/>
              <a:t>Zasoby finansowe są ograniczone</a:t>
            </a:r>
          </a:p>
          <a:p>
            <a:r>
              <a:rPr lang="pl-PL" sz="2800"/>
              <a:t>Specyfika pracy nakładałaby ograniczenia na czas realizacji transakcji (systemy czasu rzeczywistego). Wymagane są inne typy baz – obecnie na etapie eksperymentów.</a:t>
            </a:r>
            <a:endParaRPr lang="en-GB" sz="280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lstStyle/>
          <a:p>
            <a:fld id="{3C815F2F-E33D-4B5B-BD82-31984FA65741}" type="slidenum">
              <a:rPr lang="en-GB"/>
              <a:pPr/>
              <a:t>100</a:t>
            </a:fld>
            <a:endParaRPr lang="en-GB"/>
          </a:p>
        </p:txBody>
      </p:sp>
      <p:sp>
        <p:nvSpPr>
          <p:cNvPr id="185346" name="Rectangle 2"/>
          <p:cNvSpPr>
            <a:spLocks noGrp="1" noChangeArrowheads="1"/>
          </p:cNvSpPr>
          <p:nvPr>
            <p:ph type="title"/>
          </p:nvPr>
        </p:nvSpPr>
        <p:spPr>
          <a:xfrm>
            <a:off x="457200" y="274638"/>
            <a:ext cx="8002588" cy="633412"/>
          </a:xfrm>
        </p:spPr>
        <p:txBody>
          <a:bodyPr/>
          <a:lstStyle/>
          <a:p>
            <a:r>
              <a:rPr lang="pl-PL" sz="4000"/>
              <a:t>Prosta aplikacja bazodanowa</a:t>
            </a:r>
            <a:endParaRPr lang="en-GB" sz="4000"/>
          </a:p>
        </p:txBody>
      </p:sp>
      <p:sp>
        <p:nvSpPr>
          <p:cNvPr id="185347" name="Rectangle 3"/>
          <p:cNvSpPr>
            <a:spLocks noGrp="1" noChangeArrowheads="1"/>
          </p:cNvSpPr>
          <p:nvPr>
            <p:ph type="body" idx="1"/>
          </p:nvPr>
        </p:nvSpPr>
        <p:spPr>
          <a:xfrm>
            <a:off x="323850" y="908050"/>
            <a:ext cx="4103688" cy="5805488"/>
          </a:xfrm>
          <a:noFill/>
          <a:ln>
            <a:solidFill>
              <a:schemeClr val="tx1"/>
            </a:solidFill>
            <a:miter lim="800000"/>
            <a:headEnd/>
            <a:tailEnd/>
          </a:ln>
        </p:spPr>
        <p:txBody>
          <a:bodyPr/>
          <a:lstStyle/>
          <a:p>
            <a:pPr>
              <a:lnSpc>
                <a:spcPct val="80000"/>
              </a:lnSpc>
              <a:buFontTx/>
              <a:buNone/>
            </a:pPr>
            <a:r>
              <a:rPr lang="pl-PL" sz="1400" b="1" noProof="1"/>
              <a:t>#using &lt;mscorlib.dll&gt;</a:t>
            </a:r>
          </a:p>
          <a:p>
            <a:pPr>
              <a:lnSpc>
                <a:spcPct val="80000"/>
              </a:lnSpc>
              <a:buFontTx/>
              <a:buNone/>
            </a:pPr>
            <a:r>
              <a:rPr lang="pl-PL" sz="1400" b="1" noProof="1"/>
              <a:t>using namespace System;</a:t>
            </a:r>
          </a:p>
          <a:p>
            <a:pPr>
              <a:lnSpc>
                <a:spcPct val="80000"/>
              </a:lnSpc>
              <a:buFontTx/>
              <a:buNone/>
            </a:pPr>
            <a:r>
              <a:rPr lang="pl-PL" sz="1400" b="1" noProof="1"/>
              <a:t>using namespace System::Collections;</a:t>
            </a:r>
          </a:p>
          <a:p>
            <a:pPr>
              <a:lnSpc>
                <a:spcPct val="80000"/>
              </a:lnSpc>
              <a:buFontTx/>
              <a:buNone/>
            </a:pPr>
            <a:endParaRPr lang="pl-PL" sz="1400" b="1" noProof="1"/>
          </a:p>
          <a:p>
            <a:pPr>
              <a:lnSpc>
                <a:spcPct val="80000"/>
              </a:lnSpc>
              <a:buFontTx/>
              <a:buNone/>
            </a:pPr>
            <a:r>
              <a:rPr lang="pl-PL" sz="1400" b="1" noProof="1"/>
              <a:t>#using "System.dll"</a:t>
            </a:r>
          </a:p>
          <a:p>
            <a:pPr>
              <a:lnSpc>
                <a:spcPct val="80000"/>
              </a:lnSpc>
              <a:buFontTx/>
              <a:buNone/>
            </a:pPr>
            <a:r>
              <a:rPr lang="pl-PL" sz="1400" b="1" noProof="1"/>
              <a:t>#using "System.Data.dll"</a:t>
            </a:r>
          </a:p>
          <a:p>
            <a:pPr>
              <a:lnSpc>
                <a:spcPct val="80000"/>
              </a:lnSpc>
              <a:buFontTx/>
              <a:buNone/>
            </a:pPr>
            <a:r>
              <a:rPr lang="pl-PL" sz="1400" b="1" noProof="1"/>
              <a:t>#using "System.Transactions.dll"</a:t>
            </a:r>
          </a:p>
          <a:p>
            <a:pPr>
              <a:lnSpc>
                <a:spcPct val="80000"/>
              </a:lnSpc>
              <a:buFontTx/>
              <a:buNone/>
            </a:pPr>
            <a:r>
              <a:rPr lang="pl-PL" sz="1400" b="1" noProof="1"/>
              <a:t>#using "System.EnterpriseServices.dll"</a:t>
            </a:r>
          </a:p>
          <a:p>
            <a:pPr>
              <a:lnSpc>
                <a:spcPct val="80000"/>
              </a:lnSpc>
              <a:buFontTx/>
              <a:buNone/>
            </a:pPr>
            <a:r>
              <a:rPr lang="pl-PL" sz="1400" b="1" noProof="1"/>
              <a:t>#using "System.Xml.dll"</a:t>
            </a:r>
          </a:p>
          <a:p>
            <a:pPr>
              <a:lnSpc>
                <a:spcPct val="80000"/>
              </a:lnSpc>
              <a:buFontTx/>
              <a:buNone/>
            </a:pPr>
            <a:endParaRPr lang="pl-PL" sz="1400" b="1" noProof="1"/>
          </a:p>
          <a:p>
            <a:pPr>
              <a:lnSpc>
                <a:spcPct val="80000"/>
              </a:lnSpc>
              <a:buFontTx/>
              <a:buNone/>
            </a:pPr>
            <a:r>
              <a:rPr lang="pl-PL" sz="1400" b="1" noProof="1"/>
              <a:t>using namespace System::ComponentModel;</a:t>
            </a:r>
          </a:p>
          <a:p>
            <a:pPr>
              <a:lnSpc>
                <a:spcPct val="80000"/>
              </a:lnSpc>
              <a:buFontTx/>
              <a:buNone/>
            </a:pPr>
            <a:r>
              <a:rPr lang="pl-PL" sz="1400" b="1" noProof="1"/>
              <a:t>using namespace System::Data;</a:t>
            </a:r>
          </a:p>
          <a:p>
            <a:pPr>
              <a:lnSpc>
                <a:spcPct val="80000"/>
              </a:lnSpc>
              <a:buFontTx/>
              <a:buNone/>
            </a:pPr>
            <a:r>
              <a:rPr lang="pl-PL" sz="1400" b="1" noProof="1"/>
              <a:t>using namespace System::Data::SqlClient;</a:t>
            </a:r>
          </a:p>
          <a:p>
            <a:pPr>
              <a:lnSpc>
                <a:spcPct val="80000"/>
              </a:lnSpc>
              <a:buFontTx/>
              <a:buNone/>
            </a:pPr>
            <a:endParaRPr lang="pl-PL" sz="1400" b="1" noProof="1"/>
          </a:p>
          <a:p>
            <a:pPr>
              <a:lnSpc>
                <a:spcPct val="80000"/>
              </a:lnSpc>
              <a:buFontTx/>
              <a:buNone/>
            </a:pPr>
            <a:r>
              <a:rPr lang="pl-PL" sz="1400" b="1" noProof="1"/>
              <a:t>void main()</a:t>
            </a:r>
          </a:p>
          <a:p>
            <a:pPr>
              <a:lnSpc>
                <a:spcPct val="80000"/>
              </a:lnSpc>
              <a:buFontTx/>
              <a:buNone/>
            </a:pPr>
            <a:r>
              <a:rPr lang="pl-PL" sz="1400" b="1" noProof="1"/>
              <a:t>{</a:t>
            </a:r>
          </a:p>
          <a:p>
            <a:pPr>
              <a:lnSpc>
                <a:spcPct val="80000"/>
              </a:lnSpc>
              <a:buFontTx/>
              <a:buNone/>
            </a:pPr>
            <a:r>
              <a:rPr lang="pl-PL" sz="1400" noProof="1"/>
              <a:t>	// Zapytanie SQL:</a:t>
            </a:r>
          </a:p>
          <a:p>
            <a:pPr>
              <a:lnSpc>
                <a:spcPct val="80000"/>
              </a:lnSpc>
              <a:buFontTx/>
              <a:buNone/>
            </a:pPr>
            <a:r>
              <a:rPr lang="pl-PL" sz="1400" noProof="1"/>
              <a:t>	</a:t>
            </a:r>
            <a:r>
              <a:rPr lang="pl-PL" sz="1400" b="1" noProof="1"/>
              <a:t>String ^query = "SELECT * FROM</a:t>
            </a:r>
            <a:r>
              <a:rPr lang="pl-PL" sz="1400" noProof="1"/>
              <a:t> </a:t>
            </a:r>
            <a:r>
              <a:rPr lang="pl-PL" sz="1400" b="1" noProof="1"/>
              <a:t>Categories";</a:t>
            </a:r>
          </a:p>
          <a:p>
            <a:pPr>
              <a:lnSpc>
                <a:spcPct val="80000"/>
              </a:lnSpc>
              <a:buFontTx/>
              <a:buNone/>
            </a:pPr>
            <a:r>
              <a:rPr lang="pl-PL" sz="1400" noProof="1"/>
              <a:t>	// Łańsuch tekstowy definiujący połączenie</a:t>
            </a:r>
            <a:r>
              <a:rPr lang="pl-PL" sz="1400"/>
              <a:t/>
            </a:r>
            <a:br>
              <a:rPr lang="pl-PL" sz="1400"/>
            </a:br>
            <a:r>
              <a:rPr lang="pl-PL" sz="1400"/>
              <a:t>//</a:t>
            </a:r>
            <a:r>
              <a:rPr lang="pl-PL" sz="1400" noProof="1"/>
              <a:t> do bazy:</a:t>
            </a:r>
          </a:p>
          <a:p>
            <a:pPr>
              <a:lnSpc>
                <a:spcPct val="80000"/>
              </a:lnSpc>
              <a:buFontTx/>
              <a:buNone/>
            </a:pPr>
            <a:r>
              <a:rPr lang="pl-PL" sz="1400" noProof="1"/>
              <a:t>	</a:t>
            </a:r>
            <a:r>
              <a:rPr lang="pl-PL" sz="1400" b="1" noProof="1"/>
              <a:t>String ^connectString = "Data Source=983E8A44B5024CD\\SQLEXPRESS;Initial Catalog=Northwind;Integrated Security=True";</a:t>
            </a:r>
            <a:endParaRPr lang="en-GB" sz="1400" b="1"/>
          </a:p>
        </p:txBody>
      </p:sp>
      <p:sp>
        <p:nvSpPr>
          <p:cNvPr id="185352" name="Rectangle 8"/>
          <p:cNvSpPr>
            <a:spLocks noChangeArrowheads="1"/>
          </p:cNvSpPr>
          <p:nvPr/>
        </p:nvSpPr>
        <p:spPr bwMode="auto">
          <a:xfrm>
            <a:off x="4643438" y="908050"/>
            <a:ext cx="4103687" cy="580548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l">
              <a:lnSpc>
                <a:spcPct val="100000"/>
              </a:lnSpc>
            </a:pPr>
            <a:r>
              <a:rPr lang="pl-PL"/>
              <a:t>	</a:t>
            </a:r>
            <a:r>
              <a:rPr lang="pl-PL" b="1" noProof="1"/>
              <a:t>SqlConnection^ sqlconn = </a:t>
            </a:r>
            <a:r>
              <a:rPr lang="pl-PL" b="1"/>
              <a:t/>
            </a:r>
            <a:br>
              <a:rPr lang="pl-PL" b="1"/>
            </a:br>
            <a:r>
              <a:rPr lang="pl-PL" b="1" noProof="1"/>
              <a:t>gcnew SqlConnection(connectString);</a:t>
            </a:r>
          </a:p>
          <a:p>
            <a:pPr marL="342900" indent="-342900" algn="l">
              <a:lnSpc>
                <a:spcPct val="100000"/>
              </a:lnSpc>
            </a:pPr>
            <a:r>
              <a:rPr lang="pl-PL" b="1" noProof="1"/>
              <a:t>	sqlconn-&gt;Open();</a:t>
            </a:r>
          </a:p>
          <a:p>
            <a:pPr marL="342900" indent="-342900" algn="l">
              <a:lnSpc>
                <a:spcPct val="100000"/>
              </a:lnSpc>
            </a:pPr>
            <a:r>
              <a:rPr lang="pl-PL" b="1" noProof="1"/>
              <a:t>	SqlCommand ^sqlCommand = </a:t>
            </a:r>
            <a:r>
              <a:rPr lang="pl-PL" b="1"/>
              <a:t/>
            </a:r>
            <a:br>
              <a:rPr lang="pl-PL" b="1"/>
            </a:br>
            <a:r>
              <a:rPr lang="pl-PL" b="1" noProof="1"/>
              <a:t>gcnew SqlCommand(query, sqlconn);</a:t>
            </a:r>
          </a:p>
          <a:p>
            <a:pPr marL="342900" indent="-342900" algn="l">
              <a:lnSpc>
                <a:spcPct val="100000"/>
              </a:lnSpc>
            </a:pPr>
            <a:r>
              <a:rPr lang="pl-PL" noProof="1"/>
              <a:t>	// Bufor na dane</a:t>
            </a:r>
          </a:p>
          <a:p>
            <a:pPr marL="342900" indent="-342900" algn="l">
              <a:lnSpc>
                <a:spcPct val="100000"/>
              </a:lnSpc>
            </a:pPr>
            <a:r>
              <a:rPr lang="pl-PL" noProof="1"/>
              <a:t>	</a:t>
            </a:r>
            <a:r>
              <a:rPr lang="pl-PL" b="1" noProof="1"/>
              <a:t>SqlDataReader ^dataReader = sqlCommand-&gt;ExecuteReader();</a:t>
            </a:r>
          </a:p>
          <a:p>
            <a:pPr marL="342900" indent="-342900" algn="l">
              <a:lnSpc>
                <a:spcPct val="100000"/>
              </a:lnSpc>
            </a:pPr>
            <a:r>
              <a:rPr lang="pl-PL" noProof="1"/>
              <a:t>	// Odczytanie liczby kolumn:</a:t>
            </a:r>
          </a:p>
          <a:p>
            <a:pPr marL="342900" indent="-342900" algn="l">
              <a:lnSpc>
                <a:spcPct val="100000"/>
              </a:lnSpc>
            </a:pPr>
            <a:r>
              <a:rPr lang="pl-PL" noProof="1"/>
              <a:t>	</a:t>
            </a:r>
            <a:r>
              <a:rPr lang="pl-PL" b="1" noProof="1"/>
              <a:t>int numCols = dataReader-&gt;FieldCount;</a:t>
            </a:r>
          </a:p>
          <a:p>
            <a:pPr marL="342900" indent="-342900" algn="l">
              <a:lnSpc>
                <a:spcPct val="100000"/>
              </a:lnSpc>
            </a:pPr>
            <a:r>
              <a:rPr lang="pl-PL" noProof="1"/>
              <a:t>	// Wypisz liczbą kolumn</a:t>
            </a:r>
          </a:p>
          <a:p>
            <a:pPr marL="342900" indent="-342900" algn="l">
              <a:lnSpc>
                <a:spcPct val="100000"/>
              </a:lnSpc>
            </a:pPr>
            <a:r>
              <a:rPr lang="pl-PL" noProof="1"/>
              <a:t>	</a:t>
            </a:r>
            <a:r>
              <a:rPr lang="pl-PL" b="1" noProof="1"/>
              <a:t>Console::Write("No. of columns:");</a:t>
            </a:r>
          </a:p>
          <a:p>
            <a:pPr marL="342900" indent="-342900" algn="l">
              <a:lnSpc>
                <a:spcPct val="100000"/>
              </a:lnSpc>
            </a:pPr>
            <a:r>
              <a:rPr lang="pl-PL" b="1" noProof="1"/>
              <a:t>	Console::WriteLine(numCols);</a:t>
            </a:r>
          </a:p>
          <a:p>
            <a:pPr marL="342900" indent="-342900" algn="l">
              <a:lnSpc>
                <a:spcPct val="100000"/>
              </a:lnSpc>
            </a:pPr>
            <a:r>
              <a:rPr lang="pl-PL" noProof="1"/>
              <a:t>	// Wypisz Dane:</a:t>
            </a:r>
          </a:p>
          <a:p>
            <a:pPr marL="342900" indent="-342900" algn="l">
              <a:lnSpc>
                <a:spcPct val="100000"/>
              </a:lnSpc>
            </a:pPr>
            <a:r>
              <a:rPr lang="pl-PL" noProof="1"/>
              <a:t>	</a:t>
            </a:r>
            <a:r>
              <a:rPr lang="pl-PL" b="1" noProof="1"/>
              <a:t>while(dataReader-&gt;Read())</a:t>
            </a:r>
          </a:p>
          <a:p>
            <a:pPr marL="342900" indent="-342900" algn="l">
              <a:lnSpc>
                <a:spcPct val="100000"/>
              </a:lnSpc>
            </a:pPr>
            <a:r>
              <a:rPr lang="pl-PL" b="1" noProof="1"/>
              <a:t>	{	for (int c = 0; c &lt; numCols-1; c++)</a:t>
            </a:r>
          </a:p>
          <a:p>
            <a:pPr marL="342900" indent="-342900" algn="l">
              <a:lnSpc>
                <a:spcPct val="100000"/>
              </a:lnSpc>
            </a:pPr>
            <a:r>
              <a:rPr lang="pl-PL" b="1" noProof="1"/>
              <a:t>		{Console::Write(dataReader[c]);</a:t>
            </a:r>
          </a:p>
          <a:p>
            <a:pPr marL="342900" indent="-342900" algn="l">
              <a:lnSpc>
                <a:spcPct val="100000"/>
              </a:lnSpc>
            </a:pPr>
            <a:r>
              <a:rPr lang="pl-PL" b="1" noProof="1"/>
              <a:t>		</a:t>
            </a:r>
            <a:r>
              <a:rPr lang="pl-PL" b="1"/>
              <a:t> </a:t>
            </a:r>
            <a:r>
              <a:rPr lang="pl-PL" b="1" noProof="1"/>
              <a:t>Console::Write("\t");</a:t>
            </a:r>
          </a:p>
          <a:p>
            <a:pPr marL="342900" indent="-342900" algn="l">
              <a:lnSpc>
                <a:spcPct val="100000"/>
              </a:lnSpc>
            </a:pPr>
            <a:r>
              <a:rPr lang="pl-PL" b="1" noProof="1"/>
              <a:t>		}</a:t>
            </a:r>
          </a:p>
          <a:p>
            <a:pPr marL="342900" indent="-342900" algn="l">
              <a:lnSpc>
                <a:spcPct val="100000"/>
              </a:lnSpc>
            </a:pPr>
            <a:r>
              <a:rPr lang="pl-PL" b="1" noProof="1"/>
              <a:t>		Console::WriteLine("");</a:t>
            </a:r>
          </a:p>
          <a:p>
            <a:pPr marL="342900" indent="-342900" algn="l">
              <a:lnSpc>
                <a:spcPct val="100000"/>
              </a:lnSpc>
            </a:pPr>
            <a:r>
              <a:rPr lang="pl-PL" b="1" noProof="1"/>
              <a:t>	}</a:t>
            </a:r>
          </a:p>
          <a:p>
            <a:pPr marL="342900" indent="-342900" algn="l">
              <a:lnSpc>
                <a:spcPct val="100000"/>
              </a:lnSpc>
            </a:pPr>
            <a:r>
              <a:rPr lang="pl-PL" b="1" noProof="1"/>
              <a:t>}</a:t>
            </a:r>
            <a:endParaRPr lang="en-GB" b="1"/>
          </a:p>
          <a:p>
            <a:pPr marL="342900" indent="-342900" algn="l"/>
            <a:endParaRPr lang="en-GB" sz="200" b="1"/>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8CBC4420-EDEC-4639-B51D-2279A7CADC05}" type="slidenum">
              <a:rPr lang="en-GB"/>
              <a:pPr/>
              <a:t>101</a:t>
            </a:fld>
            <a:endParaRPr lang="en-GB"/>
          </a:p>
        </p:txBody>
      </p:sp>
      <p:sp>
        <p:nvSpPr>
          <p:cNvPr id="183298" name="Rectangle 2"/>
          <p:cNvSpPr>
            <a:spLocks noGrp="1" noChangeArrowheads="1"/>
          </p:cNvSpPr>
          <p:nvPr>
            <p:ph type="title"/>
          </p:nvPr>
        </p:nvSpPr>
        <p:spPr/>
        <p:txBody>
          <a:bodyPr/>
          <a:lstStyle/>
          <a:p>
            <a:r>
              <a:rPr lang="pl-PL"/>
              <a:t>Najpopularniejsze serwery SQL</a:t>
            </a:r>
            <a:endParaRPr lang="en-GB"/>
          </a:p>
        </p:txBody>
      </p:sp>
      <p:sp>
        <p:nvSpPr>
          <p:cNvPr id="183299" name="Rectangle 3"/>
          <p:cNvSpPr>
            <a:spLocks noGrp="1" noChangeArrowheads="1"/>
          </p:cNvSpPr>
          <p:nvPr>
            <p:ph type="body" idx="1"/>
          </p:nvPr>
        </p:nvSpPr>
        <p:spPr/>
        <p:txBody>
          <a:bodyPr/>
          <a:lstStyle/>
          <a:p>
            <a:r>
              <a:rPr lang="pl-PL"/>
              <a:t>Płatne</a:t>
            </a:r>
          </a:p>
          <a:p>
            <a:pPr lvl="1"/>
            <a:r>
              <a:rPr lang="pl-PL"/>
              <a:t>Microsoft SQL Serwer</a:t>
            </a:r>
          </a:p>
          <a:p>
            <a:pPr lvl="1"/>
            <a:r>
              <a:rPr lang="pl-PL"/>
              <a:t>Oracle</a:t>
            </a:r>
          </a:p>
          <a:p>
            <a:pPr lvl="1"/>
            <a:r>
              <a:rPr lang="pl-PL"/>
              <a:t>IBM DB2</a:t>
            </a:r>
          </a:p>
          <a:p>
            <a:r>
              <a:rPr lang="pl-PL"/>
              <a:t>Darmowe</a:t>
            </a:r>
          </a:p>
          <a:p>
            <a:pPr lvl="1"/>
            <a:r>
              <a:rPr lang="pl-PL"/>
              <a:t>MySQL (Linux)</a:t>
            </a:r>
          </a:p>
          <a:p>
            <a:pPr lvl="1"/>
            <a:r>
              <a:rPr lang="pl-PL"/>
              <a:t>Microsoft SQL Serwer Express</a:t>
            </a:r>
            <a:endParaRPr lang="en-GB"/>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2376516C-2BA6-4418-9191-5C0E47B49B02}" type="slidenum">
              <a:rPr lang="en-GB"/>
              <a:pPr/>
              <a:t>102</a:t>
            </a:fld>
            <a:endParaRPr lang="en-GB"/>
          </a:p>
        </p:txBody>
      </p:sp>
      <p:sp>
        <p:nvSpPr>
          <p:cNvPr id="182274" name="Rectangle 2"/>
          <p:cNvSpPr>
            <a:spLocks noGrp="1" noChangeArrowheads="1"/>
          </p:cNvSpPr>
          <p:nvPr>
            <p:ph type="title"/>
          </p:nvPr>
        </p:nvSpPr>
        <p:spPr/>
        <p:txBody>
          <a:bodyPr/>
          <a:lstStyle/>
          <a:p>
            <a:r>
              <a:rPr lang="pl-PL"/>
              <a:t>Microsoft SQL Serwer Express</a:t>
            </a:r>
            <a:endParaRPr lang="en-GB"/>
          </a:p>
        </p:txBody>
      </p:sp>
      <p:pic>
        <p:nvPicPr>
          <p:cNvPr id="182285" name="Picture 1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0825" y="1700213"/>
            <a:ext cx="8712200" cy="374491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EDC6A96A-04D2-43A8-9428-B071E61F9C8E}" type="slidenum">
              <a:rPr lang="en-GB"/>
              <a:pPr/>
              <a:t>103</a:t>
            </a:fld>
            <a:endParaRPr lang="en-GB"/>
          </a:p>
        </p:txBody>
      </p:sp>
      <p:sp>
        <p:nvSpPr>
          <p:cNvPr id="184322" name="Rectangle 2"/>
          <p:cNvSpPr>
            <a:spLocks noGrp="1" noChangeArrowheads="1"/>
          </p:cNvSpPr>
          <p:nvPr>
            <p:ph type="title"/>
          </p:nvPr>
        </p:nvSpPr>
        <p:spPr/>
        <p:txBody>
          <a:bodyPr/>
          <a:lstStyle/>
          <a:p>
            <a:r>
              <a:rPr lang="en-GB" sz="4000"/>
              <a:t>Microsoft SQL Server Management Studio Express</a:t>
            </a:r>
          </a:p>
        </p:txBody>
      </p:sp>
      <p:pic>
        <p:nvPicPr>
          <p:cNvPr id="184324"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0363" y="1500188"/>
            <a:ext cx="8388350" cy="5241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7F8992B2-74C7-437B-A9C6-66B817A51B49}" type="slidenum">
              <a:rPr lang="en-GB"/>
              <a:pPr/>
              <a:t>11</a:t>
            </a:fld>
            <a:endParaRPr lang="en-GB"/>
          </a:p>
        </p:txBody>
      </p:sp>
      <p:sp>
        <p:nvSpPr>
          <p:cNvPr id="53250" name="Rectangle 2"/>
          <p:cNvSpPr>
            <a:spLocks noGrp="1" noChangeArrowheads="1"/>
          </p:cNvSpPr>
          <p:nvPr>
            <p:ph type="title"/>
          </p:nvPr>
        </p:nvSpPr>
        <p:spPr/>
        <p:txBody>
          <a:bodyPr/>
          <a:lstStyle/>
          <a:p>
            <a:r>
              <a:rPr lang="pl-PL"/>
              <a:t>Modele danych</a:t>
            </a:r>
          </a:p>
        </p:txBody>
      </p:sp>
      <p:sp>
        <p:nvSpPr>
          <p:cNvPr id="53251" name="Rectangle 3"/>
          <p:cNvSpPr>
            <a:spLocks noGrp="1" noChangeArrowheads="1"/>
          </p:cNvSpPr>
          <p:nvPr>
            <p:ph type="body" idx="1"/>
          </p:nvPr>
        </p:nvSpPr>
        <p:spPr/>
        <p:txBody>
          <a:bodyPr/>
          <a:lstStyle/>
          <a:p>
            <a:pPr>
              <a:lnSpc>
                <a:spcPct val="90000"/>
              </a:lnSpc>
            </a:pPr>
            <a:r>
              <a:rPr lang="pl-PL" sz="2400"/>
              <a:t>Fundamentalną cechą systemów baz danych jest zapewnienie wyższego poziomu abstrakcji widzenia danych przez użytkowników, dzięki przesłonięciu szczegółów fizycznej organizacji tych danych. Uzyskuje się to dzięki oferowanym przez bazę danych modelom danych.</a:t>
            </a:r>
          </a:p>
          <a:p>
            <a:pPr>
              <a:lnSpc>
                <a:spcPct val="90000"/>
              </a:lnSpc>
            </a:pPr>
            <a:r>
              <a:rPr lang="pl-PL" sz="2400"/>
              <a:t>Przez model rozumie się zbiór pojęć potrzebnych do opisu struktury bazy danych. Struktura ta obejmuje:</a:t>
            </a:r>
          </a:p>
          <a:p>
            <a:pPr lvl="1">
              <a:lnSpc>
                <a:spcPct val="90000"/>
              </a:lnSpc>
            </a:pPr>
            <a:r>
              <a:rPr lang="pl-PL" sz="2000"/>
              <a:t>Typy danych, związki między danymi i nałożone ograniczenia.</a:t>
            </a:r>
          </a:p>
          <a:p>
            <a:pPr lvl="1">
              <a:lnSpc>
                <a:spcPct val="90000"/>
              </a:lnSpc>
            </a:pPr>
            <a:r>
              <a:rPr lang="pl-PL" sz="2000"/>
              <a:t>Zbiór operacji do definicji, wyszukiwania i aktualizacji bazy danych. </a:t>
            </a:r>
          </a:p>
          <a:p>
            <a:pPr>
              <a:lnSpc>
                <a:spcPct val="90000"/>
              </a:lnSpc>
              <a:buFontTx/>
              <a:buNone/>
            </a:pPr>
            <a:endParaRPr lang="pl-PL"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ED82408C-B423-43FD-B6B6-80DA3A41A244}" type="slidenum">
              <a:rPr lang="en-GB"/>
              <a:pPr/>
              <a:t>12</a:t>
            </a:fld>
            <a:endParaRPr lang="en-GB"/>
          </a:p>
        </p:txBody>
      </p:sp>
      <p:sp>
        <p:nvSpPr>
          <p:cNvPr id="54274" name="Rectangle 2"/>
          <p:cNvSpPr>
            <a:spLocks noGrp="1" noChangeArrowheads="1"/>
          </p:cNvSpPr>
          <p:nvPr>
            <p:ph type="title"/>
          </p:nvPr>
        </p:nvSpPr>
        <p:spPr/>
        <p:txBody>
          <a:bodyPr/>
          <a:lstStyle/>
          <a:p>
            <a:r>
              <a:rPr lang="pl-PL"/>
              <a:t>Kategorie modeli danych</a:t>
            </a:r>
          </a:p>
        </p:txBody>
      </p:sp>
      <p:sp>
        <p:nvSpPr>
          <p:cNvPr id="54275" name="Rectangle 3"/>
          <p:cNvSpPr>
            <a:spLocks noGrp="1" noChangeArrowheads="1"/>
          </p:cNvSpPr>
          <p:nvPr>
            <p:ph type="body" idx="1"/>
          </p:nvPr>
        </p:nvSpPr>
        <p:spPr/>
        <p:txBody>
          <a:bodyPr/>
          <a:lstStyle/>
          <a:p>
            <a:pPr marL="609600" indent="-609600">
              <a:lnSpc>
                <a:spcPct val="80000"/>
              </a:lnSpc>
            </a:pPr>
            <a:r>
              <a:rPr lang="pl-PL" sz="2400" i="1"/>
              <a:t>modele konceptualne (koncepcyjne)</a:t>
            </a:r>
            <a:r>
              <a:rPr lang="pl-PL" sz="2400"/>
              <a:t> </a:t>
            </a:r>
          </a:p>
          <a:p>
            <a:pPr marL="990600" lvl="1" indent="-533400">
              <a:lnSpc>
                <a:spcPct val="80000"/>
              </a:lnSpc>
            </a:pPr>
            <a:r>
              <a:rPr lang="pl-PL" sz="2000"/>
              <a:t>są najbardziej zbliżone poziomem abstrakcji do wymagań projektantów, opracowane w początkowej fazie projektowania systemu np. </a:t>
            </a:r>
            <a:r>
              <a:rPr lang="de-DE" sz="2000"/>
              <a:t>ERD, </a:t>
            </a:r>
            <a:endParaRPr lang="pl-PL" sz="2000" i="1"/>
          </a:p>
          <a:p>
            <a:pPr marL="609600" indent="-609600">
              <a:lnSpc>
                <a:spcPct val="80000"/>
              </a:lnSpc>
            </a:pPr>
            <a:r>
              <a:rPr lang="pl-PL" sz="2400" i="1"/>
              <a:t>modele implementacyjne</a:t>
            </a:r>
            <a:r>
              <a:rPr lang="pl-PL" sz="2400"/>
              <a:t> </a:t>
            </a:r>
          </a:p>
          <a:p>
            <a:pPr marL="990600" lvl="1" indent="-533400">
              <a:lnSpc>
                <a:spcPct val="80000"/>
              </a:lnSpc>
            </a:pPr>
            <a:r>
              <a:rPr lang="pl-PL" sz="2000"/>
              <a:t>służą do transformacji wcześniej przygotowanego modelu konceptualnego bazy danych. Spośród znanych podejść, do których zaliczamy modele </a:t>
            </a:r>
            <a:r>
              <a:rPr lang="pl-PL" sz="2000" i="1"/>
              <a:t>hierarchiczne</a:t>
            </a:r>
            <a:r>
              <a:rPr lang="pl-PL" sz="2000"/>
              <a:t>, </a:t>
            </a:r>
            <a:r>
              <a:rPr lang="pl-PL" sz="2000" i="1"/>
              <a:t>sieciowe</a:t>
            </a:r>
            <a:r>
              <a:rPr lang="pl-PL" sz="2000"/>
              <a:t> i </a:t>
            </a:r>
            <a:r>
              <a:rPr lang="pl-PL" sz="2000" i="1"/>
              <a:t>relacyjne</a:t>
            </a:r>
            <a:r>
              <a:rPr lang="pl-PL" sz="2000"/>
              <a:t>, praktyczne zastosowanie mają obecnie jedynie modele relacyjne. </a:t>
            </a:r>
          </a:p>
          <a:p>
            <a:pPr marL="609600" indent="-609600">
              <a:lnSpc>
                <a:spcPct val="80000"/>
              </a:lnSpc>
            </a:pPr>
            <a:r>
              <a:rPr lang="pl-PL" sz="2400"/>
              <a:t>fizyczne modele danych </a:t>
            </a:r>
          </a:p>
          <a:p>
            <a:pPr marL="990600" lvl="1" indent="-533400">
              <a:lnSpc>
                <a:spcPct val="80000"/>
              </a:lnSpc>
            </a:pPr>
            <a:r>
              <a:rPr lang="pl-PL" sz="2000"/>
              <a:t>określają sposób organizacji danych w zewnętrznej pamięci komputera. Przy najwyższym stopniu szczegółowości rozważa się poszczególne bity przechowywane w pamięci. Na niższych stopniach szczegółowości stosuje się pojęcia: </a:t>
            </a:r>
            <a:r>
              <a:rPr lang="pl-PL" sz="2000" i="1"/>
              <a:t>rekord</a:t>
            </a:r>
            <a:r>
              <a:rPr lang="pl-PL" sz="2000"/>
              <a:t> (zapis) i </a:t>
            </a:r>
            <a:r>
              <a:rPr lang="pl-PL" sz="2000" i="1"/>
              <a:t>plik</a:t>
            </a:r>
            <a:r>
              <a:rPr lang="pl-PL" sz="200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lstStyle/>
          <a:p>
            <a:fld id="{D17D590D-B55A-440B-A512-F53180C6FE32}" type="slidenum">
              <a:rPr lang="en-GB"/>
              <a:pPr/>
              <a:t>13</a:t>
            </a:fld>
            <a:endParaRPr lang="en-GB"/>
          </a:p>
        </p:txBody>
      </p:sp>
      <p:sp>
        <p:nvSpPr>
          <p:cNvPr id="58370" name="Rectangle 2"/>
          <p:cNvSpPr>
            <a:spLocks noGrp="1" noChangeArrowheads="1"/>
          </p:cNvSpPr>
          <p:nvPr>
            <p:ph type="title"/>
          </p:nvPr>
        </p:nvSpPr>
        <p:spPr>
          <a:xfrm>
            <a:off x="468313" y="0"/>
            <a:ext cx="8218487" cy="777875"/>
          </a:xfrm>
        </p:spPr>
        <p:txBody>
          <a:bodyPr/>
          <a:lstStyle/>
          <a:p>
            <a:r>
              <a:rPr lang="pl-PL" sz="3600"/>
              <a:t>Metodyka projektowania bazy danych</a:t>
            </a:r>
          </a:p>
        </p:txBody>
      </p:sp>
      <p:sp>
        <p:nvSpPr>
          <p:cNvPr id="58388" name="Rectangle 20"/>
          <p:cNvSpPr>
            <a:spLocks noChangeArrowheads="1"/>
          </p:cNvSpPr>
          <p:nvPr/>
        </p:nvSpPr>
        <p:spPr bwMode="auto">
          <a:xfrm>
            <a:off x="0" y="12001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58387" name="Object 19"/>
          <p:cNvGraphicFramePr>
            <a:graphicFrameLocks noChangeAspect="1"/>
          </p:cNvGraphicFramePr>
          <p:nvPr/>
        </p:nvGraphicFramePr>
        <p:xfrm>
          <a:off x="1260475" y="765175"/>
          <a:ext cx="7127875" cy="5992813"/>
        </p:xfrm>
        <a:graphic>
          <a:graphicData uri="http://schemas.openxmlformats.org/presentationml/2006/ole">
            <p:oleObj spid="_x0000_s58389" name="Rysunek Microsoft Drawing" r:id="rId3" imgW="5743575" imgH="6492875" progId="MSDraw">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671EFD96-0C3E-44AD-B7E1-77FEFDA188CB}" type="slidenum">
              <a:rPr lang="en-GB"/>
              <a:pPr/>
              <a:t>14</a:t>
            </a:fld>
            <a:endParaRPr lang="en-GB"/>
          </a:p>
        </p:txBody>
      </p:sp>
      <p:sp>
        <p:nvSpPr>
          <p:cNvPr id="59394" name="Rectangle 2"/>
          <p:cNvSpPr>
            <a:spLocks noGrp="1" noChangeArrowheads="1"/>
          </p:cNvSpPr>
          <p:nvPr>
            <p:ph type="title"/>
          </p:nvPr>
        </p:nvSpPr>
        <p:spPr/>
        <p:txBody>
          <a:bodyPr/>
          <a:lstStyle/>
          <a:p>
            <a:r>
              <a:rPr lang="pl-PL" sz="4000"/>
              <a:t>Języki projektowania baz danych</a:t>
            </a:r>
          </a:p>
        </p:txBody>
      </p:sp>
      <p:sp>
        <p:nvSpPr>
          <p:cNvPr id="59395" name="Rectangle 3"/>
          <p:cNvSpPr>
            <a:spLocks noGrp="1" noChangeArrowheads="1"/>
          </p:cNvSpPr>
          <p:nvPr>
            <p:ph type="body" idx="1"/>
          </p:nvPr>
        </p:nvSpPr>
        <p:spPr/>
        <p:txBody>
          <a:bodyPr/>
          <a:lstStyle/>
          <a:p>
            <a:pPr marL="609600" indent="-609600">
              <a:lnSpc>
                <a:spcPct val="80000"/>
              </a:lnSpc>
            </a:pPr>
            <a:r>
              <a:rPr lang="pl-PL" sz="2800" i="1"/>
              <a:t>Język definiowania danych (DDL)</a:t>
            </a:r>
            <a:r>
              <a:rPr lang="pl-PL" sz="2800"/>
              <a:t> - definiowanie struktury danych przechowywanych w bazie. </a:t>
            </a:r>
            <a:endParaRPr lang="pl-PL" sz="2800" i="1"/>
          </a:p>
          <a:p>
            <a:pPr marL="609600" indent="-609600">
              <a:lnSpc>
                <a:spcPct val="80000"/>
              </a:lnSpc>
            </a:pPr>
            <a:r>
              <a:rPr lang="pl-PL" sz="2800" i="1"/>
              <a:t>Język manipulowania danymi (DML)</a:t>
            </a:r>
            <a:r>
              <a:rPr lang="pl-PL" sz="2800"/>
              <a:t> - zapis usuwanie i aktualizowanie danych. </a:t>
            </a:r>
            <a:endParaRPr lang="pl-PL" sz="2800" i="1"/>
          </a:p>
          <a:p>
            <a:pPr marL="609600" indent="-609600">
              <a:lnSpc>
                <a:spcPct val="80000"/>
              </a:lnSpc>
            </a:pPr>
            <a:r>
              <a:rPr lang="pl-PL" sz="2800" i="1"/>
              <a:t>Język sterowania danymi (DCL) </a:t>
            </a:r>
            <a:r>
              <a:rPr lang="pl-PL" sz="2800"/>
              <a:t>- sterowanie transakcjami np. ich wycofywanie lub zatwierdzania. </a:t>
            </a:r>
            <a:endParaRPr lang="pl-PL" sz="2800" i="1"/>
          </a:p>
          <a:p>
            <a:pPr marL="609600" indent="-609600">
              <a:lnSpc>
                <a:spcPct val="80000"/>
              </a:lnSpc>
            </a:pPr>
            <a:r>
              <a:rPr lang="pl-PL" sz="2800" i="1"/>
              <a:t>Język zapytań (QL),</a:t>
            </a:r>
            <a:r>
              <a:rPr lang="pl-PL" sz="2800"/>
              <a:t> który umożliwia pobieranie z bazy informacji zgodnych z wyspecyfikowanymi warunkami.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CEAEA04A-D20E-4922-A14F-E42C55861C02}" type="slidenum">
              <a:rPr lang="en-GB"/>
              <a:pPr/>
              <a:t>15</a:t>
            </a:fld>
            <a:endParaRPr lang="en-GB"/>
          </a:p>
        </p:txBody>
      </p:sp>
      <p:sp>
        <p:nvSpPr>
          <p:cNvPr id="61442" name="Rectangle 2"/>
          <p:cNvSpPr>
            <a:spLocks noGrp="1" noChangeArrowheads="1"/>
          </p:cNvSpPr>
          <p:nvPr>
            <p:ph type="title"/>
          </p:nvPr>
        </p:nvSpPr>
        <p:spPr/>
        <p:txBody>
          <a:bodyPr/>
          <a:lstStyle/>
          <a:p>
            <a:r>
              <a:rPr lang="pl-PL"/>
              <a:t>Modele związków encji (1)</a:t>
            </a:r>
            <a:endParaRPr lang="en-GB"/>
          </a:p>
        </p:txBody>
      </p:sp>
      <p:sp>
        <p:nvSpPr>
          <p:cNvPr id="61443" name="Rectangle 3"/>
          <p:cNvSpPr>
            <a:spLocks noGrp="1" noChangeArrowheads="1"/>
          </p:cNvSpPr>
          <p:nvPr>
            <p:ph type="body" idx="1"/>
          </p:nvPr>
        </p:nvSpPr>
        <p:spPr/>
        <p:txBody>
          <a:bodyPr/>
          <a:lstStyle/>
          <a:p>
            <a:pPr>
              <a:lnSpc>
                <a:spcPct val="90000"/>
              </a:lnSpc>
            </a:pPr>
            <a:r>
              <a:rPr lang="pl-PL" sz="2800"/>
              <a:t>Podstawową techniką przedstawiania konceptualnych modeli danych są </a:t>
            </a:r>
            <a:r>
              <a:rPr lang="pl-PL" sz="2800" i="1"/>
              <a:t>diagramy związków encji</a:t>
            </a:r>
            <a:r>
              <a:rPr lang="pl-PL" sz="2800"/>
              <a:t> (ERD). Modelują one zarówno dane jak i sposób widzenia ich struktury. </a:t>
            </a:r>
          </a:p>
          <a:p>
            <a:pPr>
              <a:lnSpc>
                <a:spcPct val="90000"/>
              </a:lnSpc>
            </a:pPr>
            <a:r>
              <a:rPr lang="pl-PL" sz="2800" i="1"/>
              <a:t>Encja</a:t>
            </a:r>
            <a:r>
              <a:rPr lang="pl-PL" sz="2800"/>
              <a:t> to cokolwiek o czym chcemy przechowywać informację.</a:t>
            </a:r>
          </a:p>
          <a:p>
            <a:pPr>
              <a:lnSpc>
                <a:spcPct val="90000"/>
              </a:lnSpc>
            </a:pPr>
            <a:r>
              <a:rPr lang="pl-PL" sz="2800" i="1"/>
              <a:t>Związki</a:t>
            </a:r>
            <a:r>
              <a:rPr lang="pl-PL" sz="2800"/>
              <a:t> opisują zależności między encjami.</a:t>
            </a:r>
          </a:p>
          <a:p>
            <a:pPr>
              <a:lnSpc>
                <a:spcPct val="90000"/>
              </a:lnSpc>
            </a:pPr>
            <a:r>
              <a:rPr lang="pl-PL" sz="2800"/>
              <a:t>Specyficzne informacje o encjach są nazywane </a:t>
            </a:r>
            <a:r>
              <a:rPr lang="pl-PL" sz="2800" i="1"/>
              <a:t>atrybutami</a:t>
            </a:r>
            <a:r>
              <a:rPr lang="pl-PL" sz="2800"/>
              <a:t>, np. nazwisko, adres, limit kredytowy, itp..</a:t>
            </a:r>
            <a:endParaRPr lang="en-GB"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5"/>
          <p:cNvSpPr>
            <a:spLocks noGrp="1"/>
          </p:cNvSpPr>
          <p:nvPr>
            <p:ph type="sldNum" sz="quarter" idx="12"/>
          </p:nvPr>
        </p:nvSpPr>
        <p:spPr/>
        <p:txBody>
          <a:bodyPr/>
          <a:lstStyle/>
          <a:p>
            <a:fld id="{C059052B-9741-431F-8BD0-817B3CC736D5}" type="slidenum">
              <a:rPr lang="en-GB"/>
              <a:pPr/>
              <a:t>16</a:t>
            </a:fld>
            <a:endParaRPr lang="en-GB"/>
          </a:p>
        </p:txBody>
      </p:sp>
      <p:sp>
        <p:nvSpPr>
          <p:cNvPr id="62466" name="Rectangle 2"/>
          <p:cNvSpPr>
            <a:spLocks noGrp="1" noChangeArrowheads="1"/>
          </p:cNvSpPr>
          <p:nvPr>
            <p:ph type="title"/>
          </p:nvPr>
        </p:nvSpPr>
        <p:spPr/>
        <p:txBody>
          <a:bodyPr/>
          <a:lstStyle/>
          <a:p>
            <a:r>
              <a:rPr lang="pl-PL"/>
              <a:t>Modele związków encji (2)</a:t>
            </a:r>
            <a:endParaRPr lang="en-GB"/>
          </a:p>
        </p:txBody>
      </p:sp>
      <p:sp>
        <p:nvSpPr>
          <p:cNvPr id="62467" name="Rectangle 3"/>
          <p:cNvSpPr>
            <a:spLocks noGrp="1" noChangeArrowheads="1"/>
          </p:cNvSpPr>
          <p:nvPr>
            <p:ph type="body" idx="1"/>
          </p:nvPr>
        </p:nvSpPr>
        <p:spPr>
          <a:xfrm>
            <a:off x="457200" y="4076700"/>
            <a:ext cx="8229600" cy="2049463"/>
          </a:xfrm>
        </p:spPr>
        <p:txBody>
          <a:bodyPr/>
          <a:lstStyle/>
          <a:p>
            <a:pPr>
              <a:lnSpc>
                <a:spcPct val="80000"/>
              </a:lnSpc>
            </a:pPr>
            <a:r>
              <a:rPr lang="pl-PL" sz="2800" i="1"/>
              <a:t>każdy towar </a:t>
            </a:r>
            <a:r>
              <a:rPr lang="pl-PL" sz="2800" b="1" i="1"/>
              <a:t>musi</a:t>
            </a:r>
            <a:r>
              <a:rPr lang="pl-PL" sz="2800" i="1"/>
              <a:t> być zakupiony przez jednego lub więcej klientów </a:t>
            </a:r>
            <a:endParaRPr lang="pl-PL" sz="2800"/>
          </a:p>
          <a:p>
            <a:pPr>
              <a:lnSpc>
                <a:spcPct val="80000"/>
              </a:lnSpc>
              <a:buFontTx/>
              <a:buNone/>
            </a:pPr>
            <a:r>
              <a:rPr lang="pl-PL" sz="2800"/>
              <a:t>oraz </a:t>
            </a:r>
            <a:endParaRPr lang="pl-PL" sz="2800" i="1"/>
          </a:p>
          <a:p>
            <a:pPr>
              <a:lnSpc>
                <a:spcPct val="80000"/>
              </a:lnSpc>
            </a:pPr>
            <a:r>
              <a:rPr lang="pl-PL" sz="2800" i="1"/>
              <a:t>każdy klient </a:t>
            </a:r>
            <a:r>
              <a:rPr lang="pl-PL" sz="2800" b="1" i="1"/>
              <a:t>może</a:t>
            </a:r>
            <a:r>
              <a:rPr lang="pl-PL" sz="2800" i="1"/>
              <a:t> być nabywcą jednego lub więcej towarów</a:t>
            </a:r>
            <a:r>
              <a:rPr lang="pl-PL" sz="2800"/>
              <a:t> </a:t>
            </a:r>
            <a:endParaRPr lang="en-GB" sz="2800"/>
          </a:p>
        </p:txBody>
      </p:sp>
      <p:sp>
        <p:nvSpPr>
          <p:cNvPr id="6246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62468" name="Object 4"/>
          <p:cNvGraphicFramePr>
            <a:graphicFrameLocks noChangeAspect="1"/>
          </p:cNvGraphicFramePr>
          <p:nvPr/>
        </p:nvGraphicFramePr>
        <p:xfrm>
          <a:off x="1331913" y="1989138"/>
          <a:ext cx="5976937" cy="1119187"/>
        </p:xfrm>
        <a:graphic>
          <a:graphicData uri="http://schemas.openxmlformats.org/presentationml/2006/ole">
            <p:oleObj spid="_x0000_s62470" name="Rysunek Microsoft Drawing" r:id="rId3" imgW="2814638" imgH="539750" progId="MSDraw">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numeru slajdu 5"/>
          <p:cNvSpPr>
            <a:spLocks noGrp="1"/>
          </p:cNvSpPr>
          <p:nvPr>
            <p:ph type="sldNum" sz="quarter" idx="12"/>
          </p:nvPr>
        </p:nvSpPr>
        <p:spPr/>
        <p:txBody>
          <a:bodyPr/>
          <a:lstStyle/>
          <a:p>
            <a:fld id="{C1BFE6F4-CA55-425F-B3CD-7F871989EE58}" type="slidenum">
              <a:rPr lang="en-GB"/>
              <a:pPr/>
              <a:t>17</a:t>
            </a:fld>
            <a:endParaRPr lang="en-GB"/>
          </a:p>
        </p:txBody>
      </p:sp>
      <p:sp>
        <p:nvSpPr>
          <p:cNvPr id="63490" name="Rectangle 2"/>
          <p:cNvSpPr>
            <a:spLocks noGrp="1" noChangeArrowheads="1"/>
          </p:cNvSpPr>
          <p:nvPr>
            <p:ph type="title"/>
          </p:nvPr>
        </p:nvSpPr>
        <p:spPr/>
        <p:txBody>
          <a:bodyPr/>
          <a:lstStyle/>
          <a:p>
            <a:r>
              <a:rPr lang="pl-PL"/>
              <a:t>Modele związków encji (3)</a:t>
            </a:r>
            <a:endParaRPr lang="en-GB"/>
          </a:p>
        </p:txBody>
      </p:sp>
      <p:graphicFrame>
        <p:nvGraphicFramePr>
          <p:cNvPr id="63494" name="Object 6"/>
          <p:cNvGraphicFramePr>
            <a:graphicFrameLocks noChangeAspect="1"/>
          </p:cNvGraphicFramePr>
          <p:nvPr/>
        </p:nvGraphicFramePr>
        <p:xfrm>
          <a:off x="1692275" y="1916113"/>
          <a:ext cx="4868863" cy="1020762"/>
        </p:xfrm>
        <a:graphic>
          <a:graphicData uri="http://schemas.openxmlformats.org/presentationml/2006/ole">
            <p:oleObj spid="_x0000_s63499" name="Rysunek Microsoft Drawing" r:id="rId3" imgW="2576513" imgH="544513" progId="MSDraw">
              <p:embed/>
            </p:oleObj>
          </a:graphicData>
        </a:graphic>
      </p:graphicFrame>
      <p:graphicFrame>
        <p:nvGraphicFramePr>
          <p:cNvPr id="63493" name="Object 5"/>
          <p:cNvGraphicFramePr>
            <a:graphicFrameLocks noChangeAspect="1"/>
          </p:cNvGraphicFramePr>
          <p:nvPr/>
        </p:nvGraphicFramePr>
        <p:xfrm>
          <a:off x="1692275" y="3429000"/>
          <a:ext cx="4970463" cy="1036638"/>
        </p:xfrm>
        <a:graphic>
          <a:graphicData uri="http://schemas.openxmlformats.org/presentationml/2006/ole">
            <p:oleObj spid="_x0000_s63500" name="Rysunek Microsoft Drawing" r:id="rId4" imgW="2624138" imgH="550863" progId="MSDraw">
              <p:embed/>
            </p:oleObj>
          </a:graphicData>
        </a:graphic>
      </p:graphicFrame>
      <p:graphicFrame>
        <p:nvGraphicFramePr>
          <p:cNvPr id="63492" name="Object 4"/>
          <p:cNvGraphicFramePr>
            <a:graphicFrameLocks noChangeAspect="1"/>
          </p:cNvGraphicFramePr>
          <p:nvPr/>
        </p:nvGraphicFramePr>
        <p:xfrm>
          <a:off x="1763713" y="4941888"/>
          <a:ext cx="4953000" cy="1042987"/>
        </p:xfrm>
        <a:graphic>
          <a:graphicData uri="http://schemas.openxmlformats.org/presentationml/2006/ole">
            <p:oleObj spid="_x0000_s63501" name="Rysunek Microsoft Drawing" r:id="rId5" imgW="2509838" imgH="539750" progId="MSDraw">
              <p:embed/>
            </p:oleObj>
          </a:graphicData>
        </a:graphic>
      </p:graphicFrame>
      <p:sp>
        <p:nvSpPr>
          <p:cNvPr id="63495" name="Rectangle 7"/>
          <p:cNvSpPr>
            <a:spLocks noChangeArrowheads="1"/>
          </p:cNvSpPr>
          <p:nvPr/>
        </p:nvSpPr>
        <p:spPr bwMode="auto">
          <a:xfrm>
            <a:off x="2627313" y="1196975"/>
            <a:ext cx="3340100" cy="793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l">
              <a:lnSpc>
                <a:spcPct val="100000"/>
              </a:lnSpc>
              <a:spcBef>
                <a:spcPct val="0"/>
              </a:spcBef>
            </a:pPr>
            <a:r>
              <a:rPr lang="de-DE" sz="2800" b="1">
                <a:latin typeface="Bookman Old Style" pitchFamily="18" charset="0"/>
                <a:cs typeface="Times New Roman" pitchFamily="18" charset="0"/>
              </a:rPr>
              <a:t>Typy związków</a:t>
            </a:r>
            <a:endParaRPr lang="pl-PL" sz="1600"/>
          </a:p>
          <a:p>
            <a:pPr algn="l" eaLnBrk="0" hangingPunct="0">
              <a:lnSpc>
                <a:spcPct val="100000"/>
              </a:lnSpc>
              <a:spcBef>
                <a:spcPct val="0"/>
              </a:spcBef>
            </a:pPr>
            <a:endParaRPr lang="pl-PL" sz="1800"/>
          </a:p>
        </p:txBody>
      </p:sp>
      <p:sp>
        <p:nvSpPr>
          <p:cNvPr id="63496" name="Rectangle 8"/>
          <p:cNvSpPr>
            <a:spLocks noChangeArrowheads="1"/>
          </p:cNvSpPr>
          <p:nvPr/>
        </p:nvSpPr>
        <p:spPr bwMode="auto">
          <a:xfrm>
            <a:off x="2701925" y="3024188"/>
            <a:ext cx="3382963"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l">
              <a:lnSpc>
                <a:spcPct val="100000"/>
              </a:lnSpc>
              <a:spcBef>
                <a:spcPct val="0"/>
              </a:spcBef>
            </a:pPr>
            <a:r>
              <a:rPr lang="pl-PL" sz="1800">
                <a:cs typeface="Times New Roman" pitchFamily="18" charset="0"/>
              </a:rPr>
              <a:t>związek 1:1 (</a:t>
            </a:r>
            <a:r>
              <a:rPr lang="pl-PL" sz="1800" i="1">
                <a:cs typeface="Times New Roman" pitchFamily="18" charset="0"/>
              </a:rPr>
              <a:t>jeden-do-jeden</a:t>
            </a:r>
            <a:r>
              <a:rPr lang="pl-PL" sz="1800">
                <a:cs typeface="Times New Roman" pitchFamily="18" charset="0"/>
              </a:rPr>
              <a:t>)</a:t>
            </a:r>
            <a:endParaRPr lang="pl-PL" sz="2400"/>
          </a:p>
        </p:txBody>
      </p:sp>
      <p:sp>
        <p:nvSpPr>
          <p:cNvPr id="63497" name="Rectangle 9"/>
          <p:cNvSpPr>
            <a:spLocks noChangeArrowheads="1"/>
          </p:cNvSpPr>
          <p:nvPr/>
        </p:nvSpPr>
        <p:spPr bwMode="auto">
          <a:xfrm>
            <a:off x="2555875" y="4568825"/>
            <a:ext cx="33845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nSpc>
                <a:spcPct val="100000"/>
              </a:lnSpc>
              <a:spcBef>
                <a:spcPct val="0"/>
              </a:spcBef>
            </a:pPr>
            <a:r>
              <a:rPr lang="pl-PL" sz="1800">
                <a:cs typeface="Times New Roman" pitchFamily="18" charset="0"/>
              </a:rPr>
              <a:t>związek 1:N</a:t>
            </a:r>
            <a:r>
              <a:rPr lang="pl-PL" sz="1800" i="1">
                <a:cs typeface="Times New Roman" pitchFamily="18" charset="0"/>
              </a:rPr>
              <a:t> (jeden-do-wielu</a:t>
            </a:r>
            <a:r>
              <a:rPr lang="pl-PL" sz="1800">
                <a:cs typeface="Times New Roman" pitchFamily="18" charset="0"/>
              </a:rPr>
              <a:t>)</a:t>
            </a:r>
            <a:r>
              <a:rPr lang="pl-PL" sz="1200">
                <a:cs typeface="Times New Roman" pitchFamily="18" charset="0"/>
              </a:rPr>
              <a:t>   </a:t>
            </a:r>
            <a:endParaRPr lang="pl-PL" sz="1800"/>
          </a:p>
        </p:txBody>
      </p:sp>
      <p:sp>
        <p:nvSpPr>
          <p:cNvPr id="63498" name="Rectangle 10"/>
          <p:cNvSpPr>
            <a:spLocks noChangeArrowheads="1"/>
          </p:cNvSpPr>
          <p:nvPr/>
        </p:nvSpPr>
        <p:spPr bwMode="auto">
          <a:xfrm>
            <a:off x="2771775" y="6021388"/>
            <a:ext cx="3286125"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l">
              <a:lnSpc>
                <a:spcPct val="100000"/>
              </a:lnSpc>
              <a:spcBef>
                <a:spcPct val="0"/>
              </a:spcBef>
            </a:pPr>
            <a:r>
              <a:rPr lang="pl-PL" sz="1800">
                <a:cs typeface="Times New Roman" pitchFamily="18" charset="0"/>
              </a:rPr>
              <a:t>związek M:N (</a:t>
            </a:r>
            <a:r>
              <a:rPr lang="pl-PL" sz="1800" i="1">
                <a:cs typeface="Times New Roman" pitchFamily="18" charset="0"/>
              </a:rPr>
              <a:t>wiele-do-wielu</a:t>
            </a:r>
            <a:r>
              <a:rPr lang="pl-PL" sz="1800">
                <a:cs typeface="Times New Roman" pitchFamily="18" charset="0"/>
              </a:rPr>
              <a:t>)</a:t>
            </a:r>
            <a:r>
              <a:rPr lang="pl-PL" sz="900"/>
              <a:t> </a:t>
            </a:r>
            <a:endParaRPr lang="pl-PL"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ymbol zastępczy numeru slajdu 5"/>
          <p:cNvSpPr>
            <a:spLocks noGrp="1"/>
          </p:cNvSpPr>
          <p:nvPr>
            <p:ph type="sldNum" sz="quarter" idx="12"/>
          </p:nvPr>
        </p:nvSpPr>
        <p:spPr/>
        <p:txBody>
          <a:bodyPr/>
          <a:lstStyle/>
          <a:p>
            <a:fld id="{A108BA0D-6FCE-40C0-B56A-19842A586914}" type="slidenum">
              <a:rPr lang="en-GB"/>
              <a:pPr/>
              <a:t>18</a:t>
            </a:fld>
            <a:endParaRPr lang="en-GB"/>
          </a:p>
        </p:txBody>
      </p:sp>
      <p:sp>
        <p:nvSpPr>
          <p:cNvPr id="64514" name="Rectangle 2"/>
          <p:cNvSpPr>
            <a:spLocks noGrp="1" noChangeArrowheads="1"/>
          </p:cNvSpPr>
          <p:nvPr>
            <p:ph type="title"/>
          </p:nvPr>
        </p:nvSpPr>
        <p:spPr/>
        <p:txBody>
          <a:bodyPr/>
          <a:lstStyle/>
          <a:p>
            <a:r>
              <a:rPr lang="pl-PL"/>
              <a:t>Modele związków encji (4)</a:t>
            </a:r>
            <a:endParaRPr lang="en-GB"/>
          </a:p>
        </p:txBody>
      </p:sp>
      <p:sp>
        <p:nvSpPr>
          <p:cNvPr id="64516" name="Text Box 4"/>
          <p:cNvSpPr txBox="1">
            <a:spLocks noChangeArrowheads="1"/>
          </p:cNvSpPr>
          <p:nvPr/>
        </p:nvSpPr>
        <p:spPr bwMode="auto">
          <a:xfrm>
            <a:off x="2339975" y="1484313"/>
            <a:ext cx="4103688" cy="482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3200"/>
              <a:t>Normalizacja modelu</a:t>
            </a:r>
            <a:endParaRPr lang="en-GB" sz="3200"/>
          </a:p>
        </p:txBody>
      </p:sp>
      <p:sp>
        <p:nvSpPr>
          <p:cNvPr id="64518" name="Rectangle 6"/>
          <p:cNvSpPr>
            <a:spLocks noChangeArrowheads="1"/>
          </p:cNvSpPr>
          <p:nvPr/>
        </p:nvSpPr>
        <p:spPr bwMode="auto">
          <a:xfrm>
            <a:off x="0" y="20732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64517" name="Object 5"/>
          <p:cNvGraphicFramePr>
            <a:graphicFrameLocks noChangeAspect="1"/>
          </p:cNvGraphicFramePr>
          <p:nvPr/>
        </p:nvGraphicFramePr>
        <p:xfrm>
          <a:off x="107950" y="2133600"/>
          <a:ext cx="4537075" cy="3149600"/>
        </p:xfrm>
        <a:graphic>
          <a:graphicData uri="http://schemas.openxmlformats.org/presentationml/2006/ole">
            <p:oleObj spid="_x0000_s64522" name="Rysunek Microsoft Drawing" r:id="rId3" imgW="2936875" imgH="2055813" progId="MSDraw">
              <p:embed/>
            </p:oleObj>
          </a:graphicData>
        </a:graphic>
      </p:graphicFrame>
      <p:sp>
        <p:nvSpPr>
          <p:cNvPr id="64520" name="Rectangle 8"/>
          <p:cNvSpPr>
            <a:spLocks noChangeArrowheads="1"/>
          </p:cNvSpPr>
          <p:nvPr/>
        </p:nvSpPr>
        <p:spPr bwMode="auto">
          <a:xfrm>
            <a:off x="0" y="242411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64519" name="Object 7"/>
          <p:cNvGraphicFramePr>
            <a:graphicFrameLocks noChangeAspect="1"/>
          </p:cNvGraphicFramePr>
          <p:nvPr/>
        </p:nvGraphicFramePr>
        <p:xfrm>
          <a:off x="2555875" y="3617913"/>
          <a:ext cx="6443663" cy="2549525"/>
        </p:xfrm>
        <a:graphic>
          <a:graphicData uri="http://schemas.openxmlformats.org/presentationml/2006/ole">
            <p:oleObj spid="_x0000_s64523" name="Rysunek Microsoft Drawing" r:id="rId4" imgW="5137150" imgH="2051050" progId="MSDraw">
              <p:embed/>
            </p:oleObj>
          </a:graphicData>
        </a:graphic>
      </p:graphicFrame>
      <p:sp>
        <p:nvSpPr>
          <p:cNvPr id="64521" name="AutoShape 9"/>
          <p:cNvSpPr>
            <a:spLocks noChangeArrowheads="1"/>
          </p:cNvSpPr>
          <p:nvPr/>
        </p:nvSpPr>
        <p:spPr bwMode="auto">
          <a:xfrm rot="1961519">
            <a:off x="1763713" y="3068638"/>
            <a:ext cx="647700" cy="504825"/>
          </a:xfrm>
          <a:prstGeom prst="rightArrow">
            <a:avLst>
              <a:gd name="adj1" fmla="val 50000"/>
              <a:gd name="adj2" fmla="val 32075"/>
            </a:avLst>
          </a:prstGeom>
          <a:solidFill>
            <a:schemeClr val="accent1"/>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pl-P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B4278DE2-73F5-4D70-B665-D14031704294}" type="slidenum">
              <a:rPr lang="en-GB"/>
              <a:pPr/>
              <a:t>19</a:t>
            </a:fld>
            <a:endParaRPr lang="en-GB"/>
          </a:p>
        </p:txBody>
      </p:sp>
      <p:sp>
        <p:nvSpPr>
          <p:cNvPr id="60418" name="Rectangle 2"/>
          <p:cNvSpPr>
            <a:spLocks noGrp="1" noChangeArrowheads="1"/>
          </p:cNvSpPr>
          <p:nvPr>
            <p:ph type="title"/>
          </p:nvPr>
        </p:nvSpPr>
        <p:spPr/>
        <p:txBody>
          <a:bodyPr/>
          <a:lstStyle/>
          <a:p>
            <a:r>
              <a:rPr lang="pl-PL"/>
              <a:t>Algebra relacji</a:t>
            </a:r>
            <a:endParaRPr lang="en-GB"/>
          </a:p>
        </p:txBody>
      </p:sp>
      <p:sp>
        <p:nvSpPr>
          <p:cNvPr id="60419" name="Rectangle 3"/>
          <p:cNvSpPr>
            <a:spLocks noGrp="1" noChangeArrowheads="1"/>
          </p:cNvSpPr>
          <p:nvPr>
            <p:ph type="body" idx="1"/>
          </p:nvPr>
        </p:nvSpPr>
        <p:spPr/>
        <p:txBody>
          <a:bodyPr/>
          <a:lstStyle/>
          <a:p>
            <a:pPr>
              <a:buFontTx/>
              <a:buNone/>
            </a:pPr>
            <a:r>
              <a:rPr lang="pl-PL"/>
              <a:t>	Model danych w bazach relacyjnych obejmuje 3 składowe: </a:t>
            </a:r>
          </a:p>
          <a:p>
            <a:pPr lvl="1"/>
            <a:r>
              <a:rPr lang="pl-PL"/>
              <a:t>relacyjne struktury danych, </a:t>
            </a:r>
          </a:p>
          <a:p>
            <a:pPr lvl="1"/>
            <a:r>
              <a:rPr lang="pl-PL"/>
              <a:t>operatory algebry relacyjnej,</a:t>
            </a:r>
            <a:endParaRPr lang="de-DE"/>
          </a:p>
          <a:p>
            <a:pPr lvl="1"/>
            <a:r>
              <a:rPr lang="pl-PL"/>
              <a:t>ograniczenia integralnościowe, określające możliwe wartości danych w sposób jawny lub niejawny. </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1C49CE80-33E4-483B-B2DC-1FC0E445C2EF}" type="slidenum">
              <a:rPr lang="en-GB"/>
              <a:pPr/>
              <a:t>2</a:t>
            </a:fld>
            <a:endParaRPr lang="en-GB"/>
          </a:p>
        </p:txBody>
      </p:sp>
      <p:sp>
        <p:nvSpPr>
          <p:cNvPr id="41986" name="Rectangle 2"/>
          <p:cNvSpPr>
            <a:spLocks noGrp="1" noChangeArrowheads="1"/>
          </p:cNvSpPr>
          <p:nvPr>
            <p:ph type="title"/>
          </p:nvPr>
        </p:nvSpPr>
        <p:spPr/>
        <p:txBody>
          <a:bodyPr/>
          <a:lstStyle/>
          <a:p>
            <a:r>
              <a:rPr lang="pl-PL"/>
              <a:t>Literatura</a:t>
            </a:r>
            <a:endParaRPr lang="en-GB"/>
          </a:p>
        </p:txBody>
      </p:sp>
      <p:sp>
        <p:nvSpPr>
          <p:cNvPr id="41987" name="Rectangle 3"/>
          <p:cNvSpPr>
            <a:spLocks noGrp="1" noChangeArrowheads="1"/>
          </p:cNvSpPr>
          <p:nvPr>
            <p:ph type="body" idx="1"/>
          </p:nvPr>
        </p:nvSpPr>
        <p:spPr/>
        <p:txBody>
          <a:bodyPr/>
          <a:lstStyle/>
          <a:p>
            <a:pPr>
              <a:lnSpc>
                <a:spcPct val="90000"/>
              </a:lnSpc>
            </a:pPr>
            <a:r>
              <a:rPr lang="pl-PL" b="1"/>
              <a:t>Krzysztof Świder</a:t>
            </a:r>
            <a:br>
              <a:rPr lang="pl-PL" b="1"/>
            </a:br>
            <a:r>
              <a:rPr lang="pl-PL"/>
              <a:t>Projektowanie baz danych</a:t>
            </a:r>
          </a:p>
          <a:p>
            <a:pPr>
              <a:lnSpc>
                <a:spcPct val="90000"/>
              </a:lnSpc>
              <a:buFontTx/>
              <a:buNone/>
            </a:pPr>
            <a:r>
              <a:rPr lang="pl-PL" b="1"/>
              <a:t>	</a:t>
            </a:r>
            <a:r>
              <a:rPr lang="pl-PL" sz="2400" b="1">
                <a:hlinkClick r:id="rId2"/>
              </a:rPr>
              <a:t>http://ns.prz-rzeszow.pl/~kswider/pbd/pbd_0405.pdf</a:t>
            </a:r>
            <a:endParaRPr lang="pl-PL" sz="2400" b="1"/>
          </a:p>
          <a:p>
            <a:pPr>
              <a:lnSpc>
                <a:spcPct val="90000"/>
              </a:lnSpc>
            </a:pPr>
            <a:r>
              <a:rPr lang="en-GB" b="1"/>
              <a:t>Marcin Zawadzki</a:t>
            </a:r>
          </a:p>
          <a:p>
            <a:pPr>
              <a:lnSpc>
                <a:spcPct val="90000"/>
              </a:lnSpc>
              <a:buFontTx/>
              <a:buNone/>
            </a:pPr>
            <a:r>
              <a:rPr lang="pl-PL"/>
              <a:t>	</a:t>
            </a:r>
            <a:r>
              <a:rPr lang="en-GB"/>
              <a:t>SQL Server 2005</a:t>
            </a:r>
            <a:r>
              <a:rPr lang="pl-PL"/>
              <a:t>, Mikom/PWN 2007.</a:t>
            </a:r>
          </a:p>
          <a:p>
            <a:pPr>
              <a:lnSpc>
                <a:spcPct val="90000"/>
              </a:lnSpc>
            </a:pPr>
            <a:r>
              <a:rPr lang="pl-PL" b="1"/>
              <a:t>L. Banachowski, A. Chądzyńska, K. Matejewski</a:t>
            </a:r>
            <a:r>
              <a:rPr lang="pl-PL"/>
              <a:t>, Relacyjne bazy danych. Wykłady i ćwiczenia, Wydawnictwo PJWSTK 2009</a:t>
            </a:r>
          </a:p>
          <a:p>
            <a:pPr>
              <a:lnSpc>
                <a:spcPct val="90000"/>
              </a:lnSpc>
            </a:pPr>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5"/>
          <p:cNvSpPr>
            <a:spLocks noGrp="1"/>
          </p:cNvSpPr>
          <p:nvPr>
            <p:ph type="sldNum" sz="quarter" idx="12"/>
          </p:nvPr>
        </p:nvSpPr>
        <p:spPr/>
        <p:txBody>
          <a:bodyPr/>
          <a:lstStyle/>
          <a:p>
            <a:fld id="{65D7461C-D307-4632-A339-9CCD5DD29F1E}" type="slidenum">
              <a:rPr lang="en-GB"/>
              <a:pPr/>
              <a:t>20</a:t>
            </a:fld>
            <a:endParaRPr lang="en-GB"/>
          </a:p>
        </p:txBody>
      </p:sp>
      <p:sp>
        <p:nvSpPr>
          <p:cNvPr id="65538" name="Rectangle 2"/>
          <p:cNvSpPr>
            <a:spLocks noGrp="1" noChangeArrowheads="1"/>
          </p:cNvSpPr>
          <p:nvPr>
            <p:ph type="title"/>
          </p:nvPr>
        </p:nvSpPr>
        <p:spPr>
          <a:xfrm>
            <a:off x="457200" y="274638"/>
            <a:ext cx="8291513" cy="706437"/>
          </a:xfrm>
        </p:spPr>
        <p:txBody>
          <a:bodyPr/>
          <a:lstStyle/>
          <a:p>
            <a:r>
              <a:rPr lang="pl-PL" sz="3600"/>
              <a:t>Struktura relacji</a:t>
            </a:r>
            <a:endParaRPr lang="en-GB" sz="3600"/>
          </a:p>
        </p:txBody>
      </p:sp>
      <p:sp>
        <p:nvSpPr>
          <p:cNvPr id="65541" name="Rectangle 5"/>
          <p:cNvSpPr>
            <a:spLocks noChangeArrowheads="1"/>
          </p:cNvSpPr>
          <p:nvPr/>
        </p:nvSpPr>
        <p:spPr bwMode="auto">
          <a:xfrm>
            <a:off x="0" y="216376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65540" name="Object 4"/>
          <p:cNvGraphicFramePr>
            <a:graphicFrameLocks noChangeAspect="1"/>
          </p:cNvGraphicFramePr>
          <p:nvPr/>
        </p:nvGraphicFramePr>
        <p:xfrm>
          <a:off x="900113" y="981075"/>
          <a:ext cx="7704137" cy="3170238"/>
        </p:xfrm>
        <a:graphic>
          <a:graphicData uri="http://schemas.openxmlformats.org/presentationml/2006/ole">
            <p:oleObj spid="_x0000_s65543" name="Rysunek Microsoft Drawing" r:id="rId3" imgW="9499600" imgH="3948113" progId="MSDraw">
              <p:embed/>
            </p:oleObj>
          </a:graphicData>
        </a:graphic>
      </p:graphicFrame>
      <p:sp>
        <p:nvSpPr>
          <p:cNvPr id="65542" name="Text Box 6"/>
          <p:cNvSpPr txBox="1">
            <a:spLocks noChangeArrowheads="1"/>
          </p:cNvSpPr>
          <p:nvPr/>
        </p:nvSpPr>
        <p:spPr bwMode="auto">
          <a:xfrm>
            <a:off x="179388" y="4284663"/>
            <a:ext cx="8713787" cy="2341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pl-PL" sz="1800"/>
              <a:t>	Relacja jest skończonym zbiorem wierszy (krotek) posiadających taką samą strukturę (schemat) i różne wartości. Każda krotka zawiera wartość co najmniej jednego atrybutu z określonej dziedziny, a wszystkie wartości atrybutów stanowią kolumnę określoną jako pole.</a:t>
            </a:r>
          </a:p>
          <a:p>
            <a:pPr>
              <a:spcBef>
                <a:spcPct val="20000"/>
              </a:spcBef>
            </a:pPr>
            <a:r>
              <a:rPr lang="pl-PL" sz="1800"/>
              <a:t>Każda relacja charakteryzuje się własnościami:</a:t>
            </a:r>
          </a:p>
          <a:p>
            <a:pPr>
              <a:spcBef>
                <a:spcPct val="20000"/>
              </a:spcBef>
              <a:buFontTx/>
              <a:buChar char="•"/>
            </a:pPr>
            <a:r>
              <a:rPr lang="pl-PL" sz="1800"/>
              <a:t>Wszystkie krotki są różne</a:t>
            </a:r>
          </a:p>
          <a:p>
            <a:pPr>
              <a:spcBef>
                <a:spcPct val="20000"/>
              </a:spcBef>
              <a:buFontTx/>
              <a:buChar char="•"/>
            </a:pPr>
            <a:r>
              <a:rPr lang="pl-PL" sz="1800"/>
              <a:t>Wszystkie atrybuty są różne</a:t>
            </a:r>
          </a:p>
          <a:p>
            <a:pPr>
              <a:spcBef>
                <a:spcPct val="20000"/>
              </a:spcBef>
              <a:buFontTx/>
              <a:buChar char="•"/>
            </a:pPr>
            <a:r>
              <a:rPr lang="pl-PL" sz="1800"/>
              <a:t>Kolejność atrybutów i kolejność krotek jest nieistotna</a:t>
            </a:r>
          </a:p>
          <a:p>
            <a:pPr>
              <a:spcBef>
                <a:spcPct val="20000"/>
              </a:spcBef>
              <a:buFontTx/>
              <a:buChar char="•"/>
            </a:pPr>
            <a:r>
              <a:rPr lang="pl-PL" sz="1800"/>
              <a:t>Wartości atrybutów są niepodzielne.</a:t>
            </a:r>
            <a:endParaRPr lang="en-GB"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ymbol zastępczy numeru slajdu 5"/>
          <p:cNvSpPr>
            <a:spLocks noGrp="1"/>
          </p:cNvSpPr>
          <p:nvPr>
            <p:ph type="sldNum" sz="quarter" idx="12"/>
          </p:nvPr>
        </p:nvSpPr>
        <p:spPr/>
        <p:txBody>
          <a:bodyPr/>
          <a:lstStyle/>
          <a:p>
            <a:fld id="{27016C67-3A94-4D26-AA01-961AD36155E8}" type="slidenum">
              <a:rPr lang="en-GB"/>
              <a:pPr/>
              <a:t>21</a:t>
            </a:fld>
            <a:endParaRPr lang="en-GB"/>
          </a:p>
        </p:txBody>
      </p:sp>
      <p:sp>
        <p:nvSpPr>
          <p:cNvPr id="66562" name="Rectangle 2"/>
          <p:cNvSpPr>
            <a:spLocks noGrp="1" noChangeArrowheads="1"/>
          </p:cNvSpPr>
          <p:nvPr>
            <p:ph type="title"/>
          </p:nvPr>
        </p:nvSpPr>
        <p:spPr>
          <a:xfrm>
            <a:off x="457200" y="274638"/>
            <a:ext cx="8218488" cy="706437"/>
          </a:xfrm>
        </p:spPr>
        <p:txBody>
          <a:bodyPr/>
          <a:lstStyle/>
          <a:p>
            <a:r>
              <a:rPr lang="pl-PL" sz="3600"/>
              <a:t>Perspektywa</a:t>
            </a:r>
            <a:endParaRPr lang="en-GB" sz="3600"/>
          </a:p>
        </p:txBody>
      </p:sp>
      <p:sp>
        <p:nvSpPr>
          <p:cNvPr id="66565" name="Rectangle 5"/>
          <p:cNvSpPr>
            <a:spLocks noChangeArrowheads="1"/>
          </p:cNvSpPr>
          <p:nvPr/>
        </p:nvSpPr>
        <p:spPr bwMode="auto">
          <a:xfrm>
            <a:off x="0" y="23431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66564" name="Object 4"/>
          <p:cNvGraphicFramePr>
            <a:graphicFrameLocks noChangeAspect="1"/>
          </p:cNvGraphicFramePr>
          <p:nvPr/>
        </p:nvGraphicFramePr>
        <p:xfrm>
          <a:off x="3851275" y="1206500"/>
          <a:ext cx="5149850" cy="2654300"/>
        </p:xfrm>
        <a:graphic>
          <a:graphicData uri="http://schemas.openxmlformats.org/presentationml/2006/ole">
            <p:oleObj spid="_x0000_s66568" name="Rysunek Microsoft Drawing" r:id="rId3" imgW="7135813" imgH="3736975" progId="MSDraw">
              <p:embed/>
            </p:oleObj>
          </a:graphicData>
        </a:graphic>
      </p:graphicFrame>
      <p:sp>
        <p:nvSpPr>
          <p:cNvPr id="66566" name="Text Box 6"/>
          <p:cNvSpPr txBox="1">
            <a:spLocks noChangeArrowheads="1"/>
          </p:cNvSpPr>
          <p:nvPr/>
        </p:nvSpPr>
        <p:spPr bwMode="auto">
          <a:xfrm>
            <a:off x="34925" y="1916113"/>
            <a:ext cx="3743325" cy="1314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pPr>
            <a:r>
              <a:rPr lang="pl-PL"/>
              <a:t>	</a:t>
            </a:r>
            <a:r>
              <a:rPr lang="pl-PL" sz="2000" b="1"/>
              <a:t>Perspektywa</a:t>
            </a:r>
            <a:r>
              <a:rPr lang="pl-PL" sz="2000"/>
              <a:t> jest rodzajem okna przez które odczytujemy lub modyfikujemy dane z relacji lub zbioru relacji.</a:t>
            </a:r>
            <a:endParaRPr lang="en-GB" sz="2000"/>
          </a:p>
        </p:txBody>
      </p:sp>
      <p:sp>
        <p:nvSpPr>
          <p:cNvPr id="66567" name="Text Box 7"/>
          <p:cNvSpPr txBox="1">
            <a:spLocks noChangeArrowheads="1"/>
          </p:cNvSpPr>
          <p:nvPr/>
        </p:nvSpPr>
        <p:spPr bwMode="auto">
          <a:xfrm>
            <a:off x="323850" y="3573463"/>
            <a:ext cx="8374063" cy="3165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pl-PL" sz="1800" b="1"/>
              <a:t>Cechy perspektywy:</a:t>
            </a:r>
          </a:p>
          <a:p>
            <a:pPr>
              <a:spcBef>
                <a:spcPct val="20000"/>
              </a:spcBef>
              <a:buFontTx/>
              <a:buChar char="•"/>
            </a:pPr>
            <a:r>
              <a:rPr lang="pl-PL" sz="1800"/>
              <a:t>Ogranicza zakres dostępu do określonych atrybutów i krotek</a:t>
            </a:r>
          </a:p>
          <a:p>
            <a:pPr>
              <a:spcBef>
                <a:spcPct val="20000"/>
              </a:spcBef>
              <a:buFontTx/>
              <a:buChar char="•"/>
            </a:pPr>
            <a:r>
              <a:rPr lang="pl-PL" sz="1800"/>
              <a:t>Jest zdefiniowana z zastosowaniem co najmniej jednej relacji lub innej perspektywy</a:t>
            </a:r>
          </a:p>
          <a:p>
            <a:pPr>
              <a:spcBef>
                <a:spcPct val="20000"/>
              </a:spcBef>
              <a:buFontTx/>
              <a:buChar char="•"/>
            </a:pPr>
            <a:r>
              <a:rPr lang="pl-PL" sz="1800"/>
              <a:t>Jest pamiętana w systemie wyłącznie w postaci swojej definicji, a zatem nie ma własnych danych; każdorazowe odwołanie się do niej wymaga pobrania danych z krotek relacji bazowych.</a:t>
            </a:r>
          </a:p>
          <a:p>
            <a:pPr>
              <a:spcBef>
                <a:spcPct val="20000"/>
              </a:spcBef>
            </a:pPr>
            <a:endParaRPr lang="pl-PL" sz="1800"/>
          </a:p>
          <a:p>
            <a:pPr>
              <a:spcBef>
                <a:spcPct val="20000"/>
              </a:spcBef>
            </a:pPr>
            <a:r>
              <a:rPr lang="pl-PL" sz="1800" b="1"/>
              <a:t>Perspektywy stosuje się w celach:</a:t>
            </a:r>
          </a:p>
          <a:p>
            <a:pPr>
              <a:spcBef>
                <a:spcPct val="20000"/>
              </a:spcBef>
              <a:buFontTx/>
              <a:buChar char="•"/>
            </a:pPr>
            <a:r>
              <a:rPr lang="pl-PL" sz="1800"/>
              <a:t>Ograniczenia dostępu do relacji</a:t>
            </a:r>
          </a:p>
          <a:p>
            <a:pPr>
              <a:spcBef>
                <a:spcPct val="20000"/>
              </a:spcBef>
              <a:buFontTx/>
              <a:buChar char="•"/>
            </a:pPr>
            <a:r>
              <a:rPr lang="pl-PL" sz="1800"/>
              <a:t>Uproszczenia zapytań</a:t>
            </a:r>
          </a:p>
          <a:p>
            <a:pPr>
              <a:spcBef>
                <a:spcPct val="20000"/>
              </a:spcBef>
              <a:buFontTx/>
              <a:buChar char="•"/>
            </a:pPr>
            <a:r>
              <a:rPr lang="pl-PL" sz="1800"/>
              <a:t>Zapewnienia niezależności danych.</a:t>
            </a:r>
            <a:endParaRPr lang="en-GB"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5"/>
          <p:cNvSpPr>
            <a:spLocks noGrp="1"/>
          </p:cNvSpPr>
          <p:nvPr>
            <p:ph type="sldNum" sz="quarter" idx="12"/>
          </p:nvPr>
        </p:nvSpPr>
        <p:spPr/>
        <p:txBody>
          <a:bodyPr/>
          <a:lstStyle/>
          <a:p>
            <a:fld id="{E5A374EF-F8C8-44BB-9EE4-A56352A6FF12}" type="slidenum">
              <a:rPr lang="en-GB"/>
              <a:pPr/>
              <a:t>22</a:t>
            </a:fld>
            <a:endParaRPr lang="en-GB"/>
          </a:p>
        </p:txBody>
      </p:sp>
      <p:sp>
        <p:nvSpPr>
          <p:cNvPr id="67586" name="Rectangle 2"/>
          <p:cNvSpPr>
            <a:spLocks noGrp="1" noChangeArrowheads="1"/>
          </p:cNvSpPr>
          <p:nvPr>
            <p:ph type="title"/>
          </p:nvPr>
        </p:nvSpPr>
        <p:spPr/>
        <p:txBody>
          <a:bodyPr/>
          <a:lstStyle/>
          <a:p>
            <a:r>
              <a:rPr lang="pl-PL"/>
              <a:t>Operatory algebry relacji (1)</a:t>
            </a:r>
            <a:endParaRPr lang="en-GB"/>
          </a:p>
        </p:txBody>
      </p:sp>
      <p:sp>
        <p:nvSpPr>
          <p:cNvPr id="67589" name="Rectangle 5"/>
          <p:cNvSpPr>
            <a:spLocks noChangeArrowheads="1"/>
          </p:cNvSpPr>
          <p:nvPr/>
        </p:nvSpPr>
        <p:spPr bwMode="auto">
          <a:xfrm>
            <a:off x="0" y="254158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67588" name="Object 4"/>
          <p:cNvGraphicFramePr>
            <a:graphicFrameLocks noChangeAspect="1"/>
          </p:cNvGraphicFramePr>
          <p:nvPr/>
        </p:nvGraphicFramePr>
        <p:xfrm>
          <a:off x="395288" y="3357563"/>
          <a:ext cx="8353425" cy="2787650"/>
        </p:xfrm>
        <a:graphic>
          <a:graphicData uri="http://schemas.openxmlformats.org/presentationml/2006/ole">
            <p:oleObj spid="_x0000_s67591" name="Rysunek Microsoft Drawing" r:id="rId3" imgW="5384800" imgH="1804988" progId="MSDraw">
              <p:embed/>
            </p:oleObj>
          </a:graphicData>
        </a:graphic>
      </p:graphicFrame>
      <p:sp>
        <p:nvSpPr>
          <p:cNvPr id="67590" name="Text Box 6"/>
          <p:cNvSpPr txBox="1">
            <a:spLocks noChangeArrowheads="1"/>
          </p:cNvSpPr>
          <p:nvPr/>
        </p:nvSpPr>
        <p:spPr bwMode="auto">
          <a:xfrm>
            <a:off x="395288" y="1844675"/>
            <a:ext cx="8424862" cy="774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pPr>
            <a:r>
              <a:rPr lang="pl-PL" sz="2800"/>
              <a:t>	Operatory algebry relacji działają na jednej lub więcej relacjach, a wynikiem jest relacja. </a:t>
            </a:r>
            <a:endParaRPr lang="en-GB"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6"/>
          <p:cNvSpPr>
            <a:spLocks noGrp="1"/>
          </p:cNvSpPr>
          <p:nvPr>
            <p:ph type="sldNum" sz="quarter" idx="12"/>
          </p:nvPr>
        </p:nvSpPr>
        <p:spPr/>
        <p:txBody>
          <a:bodyPr/>
          <a:lstStyle/>
          <a:p>
            <a:fld id="{79DD1891-6E6F-4CD5-B285-6CC1AF8B4160}" type="slidenum">
              <a:rPr lang="en-GB"/>
              <a:pPr/>
              <a:t>23</a:t>
            </a:fld>
            <a:endParaRPr lang="en-GB"/>
          </a:p>
        </p:txBody>
      </p:sp>
      <p:sp>
        <p:nvSpPr>
          <p:cNvPr id="68610" name="Rectangle 2"/>
          <p:cNvSpPr>
            <a:spLocks noGrp="1" noChangeArrowheads="1"/>
          </p:cNvSpPr>
          <p:nvPr>
            <p:ph type="title"/>
          </p:nvPr>
        </p:nvSpPr>
        <p:spPr/>
        <p:txBody>
          <a:bodyPr/>
          <a:lstStyle/>
          <a:p>
            <a:r>
              <a:rPr lang="pl-PL"/>
              <a:t>Operatory algebry relacji (2)</a:t>
            </a:r>
            <a:endParaRPr lang="en-GB"/>
          </a:p>
        </p:txBody>
      </p:sp>
      <p:sp>
        <p:nvSpPr>
          <p:cNvPr id="68611" name="Rectangle 3"/>
          <p:cNvSpPr>
            <a:spLocks noGrp="1" noChangeArrowheads="1"/>
          </p:cNvSpPr>
          <p:nvPr>
            <p:ph type="body" sz="half" idx="1"/>
          </p:nvPr>
        </p:nvSpPr>
        <p:spPr>
          <a:xfrm>
            <a:off x="468313" y="1341438"/>
            <a:ext cx="7643812" cy="1036637"/>
          </a:xfrm>
        </p:spPr>
        <p:txBody>
          <a:bodyPr/>
          <a:lstStyle/>
          <a:p>
            <a:pPr>
              <a:lnSpc>
                <a:spcPct val="90000"/>
              </a:lnSpc>
            </a:pPr>
            <a:r>
              <a:rPr lang="pl-PL" sz="2400" b="1"/>
              <a:t>Selekcja</a:t>
            </a:r>
            <a:r>
              <a:rPr lang="pl-PL" sz="2400"/>
              <a:t> </a:t>
            </a:r>
          </a:p>
          <a:p>
            <a:pPr lvl="1">
              <a:lnSpc>
                <a:spcPct val="90000"/>
              </a:lnSpc>
            </a:pPr>
            <a:r>
              <a:rPr lang="pl-PL" sz="2000"/>
              <a:t>umożliwia wybór tych krotek relacji, które spełniają określony warunek. </a:t>
            </a:r>
            <a:endParaRPr lang="en-GB" sz="2000"/>
          </a:p>
        </p:txBody>
      </p:sp>
      <p:graphicFrame>
        <p:nvGraphicFramePr>
          <p:cNvPr id="68612" name="Object 4"/>
          <p:cNvGraphicFramePr>
            <a:graphicFrameLocks noChangeAspect="1"/>
          </p:cNvGraphicFramePr>
          <p:nvPr>
            <p:ph sz="half" idx="2"/>
          </p:nvPr>
        </p:nvGraphicFramePr>
        <p:xfrm>
          <a:off x="468313" y="2636838"/>
          <a:ext cx="7639050" cy="3860800"/>
        </p:xfrm>
        <a:graphic>
          <a:graphicData uri="http://schemas.openxmlformats.org/presentationml/2006/ole">
            <p:oleObj spid="_x0000_s68614" name="Rysunek Microsoft Drawing" r:id="rId3" imgW="9034463" imgH="4565650" progId="MSDraw">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6"/>
          <p:cNvSpPr>
            <a:spLocks noGrp="1"/>
          </p:cNvSpPr>
          <p:nvPr>
            <p:ph type="sldNum" sz="quarter" idx="12"/>
          </p:nvPr>
        </p:nvSpPr>
        <p:spPr/>
        <p:txBody>
          <a:bodyPr/>
          <a:lstStyle/>
          <a:p>
            <a:fld id="{0C865AFD-C433-49C5-98E5-4D38BF0B5820}" type="slidenum">
              <a:rPr lang="en-GB"/>
              <a:pPr/>
              <a:t>24</a:t>
            </a:fld>
            <a:endParaRPr lang="en-GB"/>
          </a:p>
        </p:txBody>
      </p:sp>
      <p:sp>
        <p:nvSpPr>
          <p:cNvPr id="70658" name="Rectangle 2"/>
          <p:cNvSpPr>
            <a:spLocks noGrp="1" noChangeArrowheads="1"/>
          </p:cNvSpPr>
          <p:nvPr>
            <p:ph type="title"/>
          </p:nvPr>
        </p:nvSpPr>
        <p:spPr>
          <a:xfrm>
            <a:off x="457200" y="53975"/>
            <a:ext cx="8229600" cy="1143000"/>
          </a:xfrm>
        </p:spPr>
        <p:txBody>
          <a:bodyPr/>
          <a:lstStyle/>
          <a:p>
            <a:r>
              <a:rPr lang="pl-PL"/>
              <a:t>Operatory algebry relacji (3)</a:t>
            </a:r>
            <a:endParaRPr lang="en-GB"/>
          </a:p>
        </p:txBody>
      </p:sp>
      <p:sp>
        <p:nvSpPr>
          <p:cNvPr id="70659" name="Rectangle 3"/>
          <p:cNvSpPr>
            <a:spLocks noGrp="1" noChangeArrowheads="1"/>
          </p:cNvSpPr>
          <p:nvPr>
            <p:ph type="body" sz="half" idx="1"/>
          </p:nvPr>
        </p:nvSpPr>
        <p:spPr>
          <a:xfrm>
            <a:off x="250825" y="1600200"/>
            <a:ext cx="3529013" cy="4525963"/>
          </a:xfrm>
        </p:spPr>
        <p:txBody>
          <a:bodyPr/>
          <a:lstStyle/>
          <a:p>
            <a:r>
              <a:rPr lang="pl-PL" sz="2400" b="1"/>
              <a:t>Projekcja</a:t>
            </a:r>
            <a:r>
              <a:rPr lang="pl-PL" sz="2400"/>
              <a:t> </a:t>
            </a:r>
          </a:p>
          <a:p>
            <a:pPr lvl="1"/>
            <a:r>
              <a:rPr lang="pl-PL" sz="2000"/>
              <a:t>umożliwia okrojenie relacji do wybranych atrybutów,</a:t>
            </a:r>
          </a:p>
          <a:p>
            <a:pPr lvl="1"/>
            <a:r>
              <a:rPr lang="pl-PL" sz="2000"/>
              <a:t>może być  łączona z operacją selekcji – wtedy pobieranie atrybutów określonych projekcją odbywa się wyłącznie z krotek wskazanych przez selekcję.</a:t>
            </a:r>
            <a:endParaRPr lang="en-GB" sz="2000"/>
          </a:p>
        </p:txBody>
      </p:sp>
      <p:graphicFrame>
        <p:nvGraphicFramePr>
          <p:cNvPr id="70660" name="Object 4"/>
          <p:cNvGraphicFramePr>
            <a:graphicFrameLocks noChangeAspect="1"/>
          </p:cNvGraphicFramePr>
          <p:nvPr>
            <p:ph sz="half" idx="2"/>
          </p:nvPr>
        </p:nvGraphicFramePr>
        <p:xfrm>
          <a:off x="3857625" y="1008063"/>
          <a:ext cx="5035550" cy="5661025"/>
        </p:xfrm>
        <a:graphic>
          <a:graphicData uri="http://schemas.openxmlformats.org/presentationml/2006/ole">
            <p:oleObj spid="_x0000_s70662" name="Rysunek Microsoft Drawing" r:id="rId3" imgW="7231063" imgH="8128000" progId="MSDraw">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6"/>
          <p:cNvSpPr>
            <a:spLocks noGrp="1"/>
          </p:cNvSpPr>
          <p:nvPr>
            <p:ph type="sldNum" sz="quarter" idx="12"/>
          </p:nvPr>
        </p:nvSpPr>
        <p:spPr/>
        <p:txBody>
          <a:bodyPr/>
          <a:lstStyle/>
          <a:p>
            <a:fld id="{E09ABC4F-C776-440A-9336-E4A0EE0047A6}" type="slidenum">
              <a:rPr lang="en-GB"/>
              <a:pPr/>
              <a:t>25</a:t>
            </a:fld>
            <a:endParaRPr lang="en-GB"/>
          </a:p>
        </p:txBody>
      </p:sp>
      <p:sp>
        <p:nvSpPr>
          <p:cNvPr id="72706" name="Rectangle 2"/>
          <p:cNvSpPr>
            <a:spLocks noGrp="1" noChangeArrowheads="1"/>
          </p:cNvSpPr>
          <p:nvPr>
            <p:ph type="title"/>
          </p:nvPr>
        </p:nvSpPr>
        <p:spPr/>
        <p:txBody>
          <a:bodyPr/>
          <a:lstStyle/>
          <a:p>
            <a:r>
              <a:rPr lang="pl-PL"/>
              <a:t>Operatory algebry relacji (4)</a:t>
            </a:r>
            <a:endParaRPr lang="en-GB"/>
          </a:p>
        </p:txBody>
      </p:sp>
      <p:sp>
        <p:nvSpPr>
          <p:cNvPr id="72707" name="Rectangle 3"/>
          <p:cNvSpPr>
            <a:spLocks noGrp="1" noChangeArrowheads="1"/>
          </p:cNvSpPr>
          <p:nvPr>
            <p:ph type="body" sz="half" idx="1"/>
          </p:nvPr>
        </p:nvSpPr>
        <p:spPr>
          <a:xfrm>
            <a:off x="457200" y="1600200"/>
            <a:ext cx="8147050" cy="1181100"/>
          </a:xfrm>
        </p:spPr>
        <p:txBody>
          <a:bodyPr/>
          <a:lstStyle/>
          <a:p>
            <a:r>
              <a:rPr lang="pl-PL" sz="2400" b="1"/>
              <a:t>Połączenie</a:t>
            </a:r>
            <a:r>
              <a:rPr lang="pl-PL" sz="2400"/>
              <a:t> </a:t>
            </a:r>
          </a:p>
          <a:p>
            <a:pPr lvl="1"/>
            <a:r>
              <a:rPr lang="pl-PL" sz="2000"/>
              <a:t>umożliwia konkatenację dwóch lub więcej relacji z zastosowaniem określonego warunku połączenia </a:t>
            </a:r>
            <a:endParaRPr lang="en-GB" sz="2000"/>
          </a:p>
        </p:txBody>
      </p:sp>
      <p:graphicFrame>
        <p:nvGraphicFramePr>
          <p:cNvPr id="72708" name="Object 4"/>
          <p:cNvGraphicFramePr>
            <a:graphicFrameLocks noChangeAspect="1"/>
          </p:cNvGraphicFramePr>
          <p:nvPr>
            <p:ph sz="half" idx="2"/>
          </p:nvPr>
        </p:nvGraphicFramePr>
        <p:xfrm>
          <a:off x="250825" y="2997200"/>
          <a:ext cx="8575675" cy="3459163"/>
        </p:xfrm>
        <a:graphic>
          <a:graphicData uri="http://schemas.openxmlformats.org/presentationml/2006/ole">
            <p:oleObj spid="_x0000_s72710" name="Rysunek Microsoft Drawing" r:id="rId3" imgW="9047163" imgH="3649663" progId="MSDraw">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E500B31D-F7B9-4ABF-B722-1120798F2DD4}" type="slidenum">
              <a:rPr lang="en-GB"/>
              <a:pPr/>
              <a:t>26</a:t>
            </a:fld>
            <a:endParaRPr lang="en-GB"/>
          </a:p>
        </p:txBody>
      </p:sp>
      <p:sp>
        <p:nvSpPr>
          <p:cNvPr id="74754" name="Rectangle 2"/>
          <p:cNvSpPr>
            <a:spLocks noGrp="1" noChangeArrowheads="1"/>
          </p:cNvSpPr>
          <p:nvPr>
            <p:ph type="title"/>
          </p:nvPr>
        </p:nvSpPr>
        <p:spPr/>
        <p:txBody>
          <a:bodyPr/>
          <a:lstStyle/>
          <a:p>
            <a:r>
              <a:rPr lang="pl-PL"/>
              <a:t>Operatory algebry relacji (5)</a:t>
            </a:r>
            <a:endParaRPr lang="en-GB"/>
          </a:p>
        </p:txBody>
      </p:sp>
      <p:sp>
        <p:nvSpPr>
          <p:cNvPr id="74755" name="Rectangle 3"/>
          <p:cNvSpPr>
            <a:spLocks noGrp="1" noChangeArrowheads="1"/>
          </p:cNvSpPr>
          <p:nvPr>
            <p:ph type="body" idx="1"/>
          </p:nvPr>
        </p:nvSpPr>
        <p:spPr/>
        <p:txBody>
          <a:bodyPr/>
          <a:lstStyle/>
          <a:p>
            <a:pPr marL="609600" indent="-609600"/>
            <a:r>
              <a:rPr lang="pl-PL" sz="2800"/>
              <a:t>Operatory teoriomnogościowe</a:t>
            </a:r>
          </a:p>
          <a:p>
            <a:pPr marL="990600" lvl="1" indent="-533400"/>
            <a:r>
              <a:rPr lang="pl-PL" sz="2400" i="1"/>
              <a:t>Unia</a:t>
            </a:r>
            <a:r>
              <a:rPr lang="pl-PL" sz="2400"/>
              <a:t> - sumowanie krotek dwóch lub więcej relacji; warunkiem jest zgodność typów i liczby atrybutów relacji źródłowych.</a:t>
            </a:r>
            <a:endParaRPr lang="pl-PL" sz="2400" i="1"/>
          </a:p>
          <a:p>
            <a:pPr marL="990600" lvl="1" indent="-533400"/>
            <a:r>
              <a:rPr lang="pl-PL" sz="2400" i="1"/>
              <a:t>Przekrój</a:t>
            </a:r>
            <a:r>
              <a:rPr lang="pl-PL" sz="2400"/>
              <a:t> - iloczyn zbiorów krotek dwóch lub więcej relacji tzn. zbiór tych krotek, które występują jednocześnie w tych relacjach; podobnie jak w przypadku unii, warunkiem jest zgodność liczby i typów atrybutów. </a:t>
            </a:r>
            <a:endParaRPr lang="pl-PL" sz="2400" i="1"/>
          </a:p>
          <a:p>
            <a:pPr marL="990600" lvl="1" indent="-533400"/>
            <a:r>
              <a:rPr lang="pl-PL" sz="2400" i="1"/>
              <a:t>Różnica</a:t>
            </a:r>
            <a:r>
              <a:rPr lang="pl-PL" sz="2400"/>
              <a:t> - wyodrębnia krotki występujące wyłącznie w pierwszej spośród relacji wyjściowych. </a:t>
            </a:r>
            <a:endParaRPr lang="en-GB"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3BAFFF87-582B-4E72-B28F-21211DAC841D}" type="slidenum">
              <a:rPr lang="en-GB"/>
              <a:pPr/>
              <a:t>27</a:t>
            </a:fld>
            <a:endParaRPr lang="en-GB"/>
          </a:p>
        </p:txBody>
      </p:sp>
      <p:sp>
        <p:nvSpPr>
          <p:cNvPr id="75778" name="Rectangle 2"/>
          <p:cNvSpPr>
            <a:spLocks noGrp="1" noChangeArrowheads="1"/>
          </p:cNvSpPr>
          <p:nvPr>
            <p:ph type="title"/>
          </p:nvPr>
        </p:nvSpPr>
        <p:spPr/>
        <p:txBody>
          <a:bodyPr/>
          <a:lstStyle/>
          <a:p>
            <a:r>
              <a:rPr lang="pl-PL"/>
              <a:t>Własności relacyjnej bazy danych</a:t>
            </a:r>
            <a:r>
              <a:rPr lang="pl-PL" sz="4000"/>
              <a:t> </a:t>
            </a:r>
            <a:endParaRPr lang="en-GB" sz="4000"/>
          </a:p>
        </p:txBody>
      </p:sp>
      <p:sp>
        <p:nvSpPr>
          <p:cNvPr id="75779" name="Rectangle 3"/>
          <p:cNvSpPr>
            <a:spLocks noGrp="1" noChangeArrowheads="1"/>
          </p:cNvSpPr>
          <p:nvPr>
            <p:ph type="body" idx="1"/>
          </p:nvPr>
        </p:nvSpPr>
        <p:spPr>
          <a:xfrm>
            <a:off x="457200" y="1600200"/>
            <a:ext cx="8362950" cy="4997450"/>
          </a:xfrm>
        </p:spPr>
        <p:txBody>
          <a:bodyPr/>
          <a:lstStyle/>
          <a:p>
            <a:pPr marL="609600" indent="-609600">
              <a:lnSpc>
                <a:spcPct val="90000"/>
              </a:lnSpc>
            </a:pPr>
            <a:r>
              <a:rPr lang="pl-PL" sz="2400"/>
              <a:t>Relacyjna baza danych jest widziana przez użytkownika jako zbiór relacji. </a:t>
            </a:r>
          </a:p>
          <a:p>
            <a:pPr marL="609600" indent="-609600">
              <a:lnSpc>
                <a:spcPct val="90000"/>
              </a:lnSpc>
            </a:pPr>
            <a:r>
              <a:rPr lang="pl-PL" sz="2400"/>
              <a:t>Dostępny jest zbiór operatorów umożliwiających łączenie lub wydzielanie części relacji. </a:t>
            </a:r>
          </a:p>
          <a:p>
            <a:pPr marL="609600" indent="-609600">
              <a:lnSpc>
                <a:spcPct val="90000"/>
              </a:lnSpc>
            </a:pPr>
            <a:r>
              <a:rPr lang="pl-PL" sz="2400"/>
              <a:t>Występuje całkowita niezależność danych. </a:t>
            </a:r>
          </a:p>
          <a:p>
            <a:pPr marL="609600" indent="-609600">
              <a:lnSpc>
                <a:spcPct val="90000"/>
              </a:lnSpc>
            </a:pPr>
            <a:r>
              <a:rPr lang="pl-PL" sz="2400"/>
              <a:t>Nie istnieją jawne wskaźniki; powiązania danych są realizowane za pomocą samych tych danych (wspólnych wartości atrybutów).</a:t>
            </a:r>
          </a:p>
          <a:p>
            <a:pPr marL="609600" indent="-609600">
              <a:lnSpc>
                <a:spcPct val="90000"/>
              </a:lnSpc>
            </a:pPr>
            <a:r>
              <a:rPr lang="pl-PL" sz="2400"/>
              <a:t>Stosowany język jest językiem nieproceduralnym. </a:t>
            </a:r>
          </a:p>
          <a:p>
            <a:pPr marL="609600" indent="-609600">
              <a:lnSpc>
                <a:spcPct val="90000"/>
              </a:lnSpc>
            </a:pPr>
            <a:r>
              <a:rPr lang="pl-PL" sz="2400"/>
              <a:t>Użytkownik nie specyfikuje ścieżek dostępu do danych i nie musi znać fizycznej reprezentacji danych. </a:t>
            </a:r>
            <a:endParaRPr lang="en-GB"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7EE29090-9269-4ED6-B8DC-F8F25624D9EB}" type="slidenum">
              <a:rPr lang="en-GB"/>
              <a:pPr/>
              <a:t>28</a:t>
            </a:fld>
            <a:endParaRPr lang="en-GB"/>
          </a:p>
        </p:txBody>
      </p:sp>
      <p:sp>
        <p:nvSpPr>
          <p:cNvPr id="76802" name="Rectangle 2"/>
          <p:cNvSpPr>
            <a:spLocks noGrp="1" noChangeArrowheads="1"/>
          </p:cNvSpPr>
          <p:nvPr>
            <p:ph type="title"/>
          </p:nvPr>
        </p:nvSpPr>
        <p:spPr/>
        <p:txBody>
          <a:bodyPr/>
          <a:lstStyle/>
          <a:p>
            <a:r>
              <a:rPr lang="pl-PL"/>
              <a:t>Normalizacja bazy danych </a:t>
            </a:r>
            <a:endParaRPr lang="en-GB"/>
          </a:p>
        </p:txBody>
      </p:sp>
      <p:sp>
        <p:nvSpPr>
          <p:cNvPr id="76803" name="Rectangle 3"/>
          <p:cNvSpPr>
            <a:spLocks noGrp="1" noChangeArrowheads="1"/>
          </p:cNvSpPr>
          <p:nvPr>
            <p:ph type="body" idx="1"/>
          </p:nvPr>
        </p:nvSpPr>
        <p:spPr/>
        <p:txBody>
          <a:bodyPr/>
          <a:lstStyle/>
          <a:p>
            <a:pPr marL="609600" indent="-609600">
              <a:lnSpc>
                <a:spcPct val="80000"/>
              </a:lnSpc>
            </a:pPr>
            <a:r>
              <a:rPr lang="pl-PL" sz="2000"/>
              <a:t>Na etapie budowy modelu konceptualnego bazy danych otrzymujemy wiele elementów danych, z których ma powstać przyszły schemat bazy danych.</a:t>
            </a:r>
          </a:p>
          <a:p>
            <a:pPr marL="609600" indent="-609600">
              <a:lnSpc>
                <a:spcPct val="80000"/>
              </a:lnSpc>
            </a:pPr>
            <a:r>
              <a:rPr lang="pl-PL" sz="2000"/>
              <a:t>Dane musimy znormalizować, tj. przypisać atrybuty odpowiednim encjom i ewentualnie wprowadzić dodatkowe encje.</a:t>
            </a:r>
          </a:p>
          <a:p>
            <a:pPr marL="609600" indent="-609600">
              <a:lnSpc>
                <a:spcPct val="80000"/>
              </a:lnSpc>
            </a:pPr>
            <a:r>
              <a:rPr lang="pl-PL" sz="2000"/>
              <a:t>Diagramy związków encji prowadzą w naturalny sposób do znormalizowanych modeli, choć zależy to od zdolności analityka.</a:t>
            </a:r>
          </a:p>
          <a:p>
            <a:pPr marL="609600" indent="-609600">
              <a:lnSpc>
                <a:spcPct val="80000"/>
              </a:lnSpc>
            </a:pPr>
            <a:r>
              <a:rPr lang="pl-PL" sz="2000"/>
              <a:t>Stosując bardziej ścisłe podejście do normalizacji stosuje się tzw. </a:t>
            </a:r>
            <a:r>
              <a:rPr lang="pl-PL" sz="2000" b="1"/>
              <a:t>postacie normalne</a:t>
            </a:r>
            <a:r>
              <a:rPr lang="pl-PL" sz="2000"/>
              <a:t> relacji.</a:t>
            </a:r>
          </a:p>
          <a:p>
            <a:pPr marL="609600" indent="-609600">
              <a:lnSpc>
                <a:spcPct val="80000"/>
              </a:lnSpc>
            </a:pPr>
            <a:r>
              <a:rPr lang="pl-PL" sz="2000"/>
              <a:t>Dotychczas zdefiniowano pięć postaci normalnych, choć tylko trzy pierwsze są powszechnie używane do projektowania baz danych. </a:t>
            </a:r>
          </a:p>
          <a:p>
            <a:pPr marL="609600" indent="-609600">
              <a:lnSpc>
                <a:spcPct val="80000"/>
              </a:lnSpc>
            </a:pPr>
            <a:r>
              <a:rPr lang="pl-PL" sz="2000"/>
              <a:t>Postacie o wyższych numerach mają tę własność, że automatycznie spełniają warunki dla postaci o numerach niższych. Otrzymujemy je zatem przez nakładanie dodatkowych warunków na postacie o numerach niższych. </a:t>
            </a:r>
            <a:endParaRPr lang="en-GB" sz="2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917A1025-C175-4C03-B224-ADE38DF40805}" type="slidenum">
              <a:rPr lang="en-GB"/>
              <a:pPr/>
              <a:t>29</a:t>
            </a:fld>
            <a:endParaRPr lang="en-GB"/>
          </a:p>
        </p:txBody>
      </p:sp>
      <p:sp>
        <p:nvSpPr>
          <p:cNvPr id="77826" name="Rectangle 2"/>
          <p:cNvSpPr>
            <a:spLocks noGrp="1" noChangeArrowheads="1"/>
          </p:cNvSpPr>
          <p:nvPr>
            <p:ph type="title"/>
          </p:nvPr>
        </p:nvSpPr>
        <p:spPr>
          <a:xfrm>
            <a:off x="457200" y="115888"/>
            <a:ext cx="8147050" cy="792162"/>
          </a:xfrm>
        </p:spPr>
        <p:txBody>
          <a:bodyPr/>
          <a:lstStyle/>
          <a:p>
            <a:r>
              <a:rPr lang="pl-PL" sz="4000"/>
              <a:t>Przykład 1 (1)</a:t>
            </a:r>
            <a:endParaRPr lang="en-GB" sz="4000"/>
          </a:p>
        </p:txBody>
      </p:sp>
      <p:sp>
        <p:nvSpPr>
          <p:cNvPr id="77827" name="Rectangle 3"/>
          <p:cNvSpPr>
            <a:spLocks noGrp="1" noChangeArrowheads="1"/>
          </p:cNvSpPr>
          <p:nvPr>
            <p:ph type="body" idx="1"/>
          </p:nvPr>
        </p:nvSpPr>
        <p:spPr>
          <a:xfrm>
            <a:off x="323850" y="908050"/>
            <a:ext cx="8640763" cy="5689600"/>
          </a:xfrm>
        </p:spPr>
        <p:txBody>
          <a:bodyPr/>
          <a:lstStyle/>
          <a:p>
            <a:pPr>
              <a:lnSpc>
                <a:spcPct val="80000"/>
              </a:lnSpc>
              <a:buFontTx/>
              <a:buNone/>
            </a:pPr>
            <a:r>
              <a:rPr lang="pl-PL" sz="1600"/>
              <a:t>Zakładamy następujący wejściowy zbiór atrybutów dotyczących zamówienia. </a:t>
            </a:r>
          </a:p>
          <a:p>
            <a:pPr>
              <a:lnSpc>
                <a:spcPct val="80000"/>
              </a:lnSpc>
              <a:buFontTx/>
              <a:buNone/>
            </a:pPr>
            <a:endParaRPr lang="pl-PL" sz="1600"/>
          </a:p>
          <a:p>
            <a:pPr>
              <a:lnSpc>
                <a:spcPct val="80000"/>
              </a:lnSpc>
              <a:buFontTx/>
              <a:buNone/>
            </a:pPr>
            <a:r>
              <a:rPr lang="pl-PL" sz="1600"/>
              <a:t>NAZWA			ZNACZENIE</a:t>
            </a:r>
          </a:p>
          <a:p>
            <a:pPr>
              <a:lnSpc>
                <a:spcPct val="80000"/>
              </a:lnSpc>
              <a:buFontTx/>
              <a:buNone/>
            </a:pPr>
            <a:r>
              <a:rPr lang="pl-PL" sz="1600"/>
              <a:t>---------------------------------------------------------------</a:t>
            </a:r>
          </a:p>
          <a:p>
            <a:pPr>
              <a:lnSpc>
                <a:spcPct val="80000"/>
              </a:lnSpc>
              <a:buFontTx/>
              <a:buNone/>
            </a:pPr>
            <a:r>
              <a:rPr lang="pl-PL" sz="1600"/>
              <a:t>nr_zam		-	numer zamówienia</a:t>
            </a:r>
          </a:p>
          <a:p>
            <a:pPr>
              <a:lnSpc>
                <a:spcPct val="80000"/>
              </a:lnSpc>
              <a:buFontTx/>
              <a:buNone/>
            </a:pPr>
            <a:r>
              <a:rPr lang="pl-PL" sz="1600"/>
              <a:t>data_zam		-	data zamówienia</a:t>
            </a:r>
          </a:p>
          <a:p>
            <a:pPr>
              <a:lnSpc>
                <a:spcPct val="80000"/>
              </a:lnSpc>
              <a:buFontTx/>
              <a:buNone/>
            </a:pPr>
            <a:r>
              <a:rPr lang="pl-PL" sz="1600"/>
              <a:t>id_kl		-	identyfikator klienta</a:t>
            </a:r>
          </a:p>
          <a:p>
            <a:pPr>
              <a:lnSpc>
                <a:spcPct val="80000"/>
              </a:lnSpc>
              <a:buFontTx/>
              <a:buNone/>
            </a:pPr>
            <a:r>
              <a:rPr lang="pl-PL" sz="1600"/>
              <a:t>nazwa_kl		-	nazwa klienta</a:t>
            </a:r>
          </a:p>
          <a:p>
            <a:pPr>
              <a:lnSpc>
                <a:spcPct val="80000"/>
              </a:lnSpc>
              <a:buFontTx/>
              <a:buNone/>
            </a:pPr>
            <a:r>
              <a:rPr lang="pl-PL" sz="1600"/>
              <a:t>adres_kl		-	adres klienta</a:t>
            </a:r>
          </a:p>
          <a:p>
            <a:pPr>
              <a:lnSpc>
                <a:spcPct val="80000"/>
              </a:lnSpc>
              <a:buFontTx/>
              <a:buNone/>
            </a:pPr>
            <a:r>
              <a:rPr lang="pl-PL" sz="1600"/>
              <a:t>kod_w		-	kod wyrobu</a:t>
            </a:r>
          </a:p>
          <a:p>
            <a:pPr>
              <a:lnSpc>
                <a:spcPct val="80000"/>
              </a:lnSpc>
              <a:buFontTx/>
              <a:buNone/>
            </a:pPr>
            <a:r>
              <a:rPr lang="pl-PL" sz="1600"/>
              <a:t>nazwa_w		-	nazwa wyrobu</a:t>
            </a:r>
          </a:p>
          <a:p>
            <a:pPr>
              <a:lnSpc>
                <a:spcPct val="80000"/>
              </a:lnSpc>
              <a:buFontTx/>
              <a:buNone/>
            </a:pPr>
            <a:r>
              <a:rPr lang="pl-PL" sz="1600"/>
              <a:t>il_zam		-	ilość zamówiona</a:t>
            </a:r>
          </a:p>
          <a:p>
            <a:pPr>
              <a:lnSpc>
                <a:spcPct val="80000"/>
              </a:lnSpc>
              <a:buFontTx/>
              <a:buNone/>
            </a:pPr>
            <a:r>
              <a:rPr lang="pl-PL" sz="1600"/>
              <a:t>cena_w		-	cena jednostkowa wyrobu</a:t>
            </a:r>
          </a:p>
          <a:p>
            <a:pPr>
              <a:lnSpc>
                <a:spcPct val="80000"/>
              </a:lnSpc>
              <a:buFontTx/>
              <a:buNone/>
            </a:pPr>
            <a:r>
              <a:rPr lang="pl-PL" sz="1600"/>
              <a:t>wyr_og		-	cena całkowita wyrobu</a:t>
            </a:r>
          </a:p>
          <a:p>
            <a:pPr>
              <a:lnSpc>
                <a:spcPct val="80000"/>
              </a:lnSpc>
              <a:buFontTx/>
              <a:buNone/>
            </a:pPr>
            <a:r>
              <a:rPr lang="pl-PL" sz="1600"/>
              <a:t>zam_og		-	wartość całkowita zamówienia</a:t>
            </a:r>
          </a:p>
          <a:p>
            <a:pPr>
              <a:lnSpc>
                <a:spcPct val="80000"/>
              </a:lnSpc>
              <a:buFontTx/>
              <a:buNone/>
            </a:pPr>
            <a:endParaRPr lang="pl-PL" sz="1600"/>
          </a:p>
          <a:p>
            <a:pPr>
              <a:lnSpc>
                <a:spcPct val="80000"/>
              </a:lnSpc>
              <a:buFontTx/>
              <a:buNone/>
            </a:pPr>
            <a:endParaRPr lang="pl-PL" sz="1600"/>
          </a:p>
          <a:p>
            <a:pPr>
              <a:lnSpc>
                <a:spcPct val="80000"/>
              </a:lnSpc>
              <a:buFontTx/>
              <a:buNone/>
            </a:pPr>
            <a:r>
              <a:rPr lang="pl-PL" sz="1600"/>
              <a:t>	Przykładem schematu relacji może być zatem ciąg zawierający wszystkie atrybuty:</a:t>
            </a:r>
            <a:br>
              <a:rPr lang="pl-PL" sz="1600"/>
            </a:br>
            <a:r>
              <a:rPr lang="pl-PL" sz="1600"/>
              <a:t>R={nr_zam, data_zam, id_kl, nazwa_kl, adres_kl, zam_og, kod_w, nazwa_w, cena_w, il_zam, wyr_og } </a:t>
            </a:r>
          </a:p>
          <a:p>
            <a:pPr>
              <a:lnSpc>
                <a:spcPct val="80000"/>
              </a:lnSpc>
              <a:buFontTx/>
              <a:buNone/>
            </a:pPr>
            <a:endParaRPr lang="pl-PL" sz="1600"/>
          </a:p>
          <a:p>
            <a:pPr>
              <a:lnSpc>
                <a:spcPct val="80000"/>
              </a:lnSpc>
              <a:buFontTx/>
              <a:buNone/>
            </a:pPr>
            <a:r>
              <a:rPr lang="pl-PL" sz="1600"/>
              <a:t>	Zadaniem jest zaprojektowanie znormalizowanego schematu bazy danych przechowującej wartości atrybutów wskazanych w przykładzie.</a:t>
            </a:r>
            <a:endParaRPr lang="en-GB"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509F6879-DE6E-4E57-BAB9-340D0D70C591}" type="slidenum">
              <a:rPr lang="en-GB"/>
              <a:pPr/>
              <a:t>3</a:t>
            </a:fld>
            <a:endParaRPr lang="en-GB"/>
          </a:p>
        </p:txBody>
      </p:sp>
      <p:sp>
        <p:nvSpPr>
          <p:cNvPr id="112644" name="Rectangle 4"/>
          <p:cNvSpPr>
            <a:spLocks noGrp="1" noChangeArrowheads="1"/>
          </p:cNvSpPr>
          <p:nvPr>
            <p:ph type="ctrTitle"/>
          </p:nvPr>
        </p:nvSpPr>
        <p:spPr/>
        <p:txBody>
          <a:bodyPr/>
          <a:lstStyle/>
          <a:p>
            <a:r>
              <a:rPr lang="pl-PL"/>
              <a:t>Relacyjne bazy danych</a:t>
            </a:r>
            <a:endParaRPr lang="en-GB"/>
          </a:p>
        </p:txBody>
      </p:sp>
      <p:sp>
        <p:nvSpPr>
          <p:cNvPr id="112645" name="Rectangle 5"/>
          <p:cNvSpPr>
            <a:spLocks noGrp="1" noChangeArrowheads="1"/>
          </p:cNvSpPr>
          <p:nvPr>
            <p:ph type="subTitle" idx="1"/>
          </p:nvPr>
        </p:nvSpPr>
        <p:spPr/>
        <p:txBody>
          <a:bodyPr/>
          <a:lstStyle/>
          <a:p>
            <a:endParaRPr lang="pl-PL"/>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13BCC4F9-D51B-47EA-96D7-FE261C2C785A}" type="slidenum">
              <a:rPr lang="en-GB"/>
              <a:pPr/>
              <a:t>30</a:t>
            </a:fld>
            <a:endParaRPr lang="en-GB"/>
          </a:p>
        </p:txBody>
      </p:sp>
      <p:sp>
        <p:nvSpPr>
          <p:cNvPr id="79874" name="Rectangle 2"/>
          <p:cNvSpPr>
            <a:spLocks noGrp="1" noChangeArrowheads="1"/>
          </p:cNvSpPr>
          <p:nvPr>
            <p:ph type="title"/>
          </p:nvPr>
        </p:nvSpPr>
        <p:spPr/>
        <p:txBody>
          <a:bodyPr/>
          <a:lstStyle/>
          <a:p>
            <a:r>
              <a:rPr lang="pl-PL"/>
              <a:t>Definicje (1)</a:t>
            </a:r>
            <a:endParaRPr lang="en-GB"/>
          </a:p>
        </p:txBody>
      </p:sp>
      <p:sp>
        <p:nvSpPr>
          <p:cNvPr id="79875" name="Rectangle 3"/>
          <p:cNvSpPr>
            <a:spLocks noGrp="1" noChangeArrowheads="1"/>
          </p:cNvSpPr>
          <p:nvPr>
            <p:ph type="body" idx="1"/>
          </p:nvPr>
        </p:nvSpPr>
        <p:spPr>
          <a:xfrm>
            <a:off x="250825" y="1341438"/>
            <a:ext cx="8642350" cy="5256212"/>
          </a:xfrm>
        </p:spPr>
        <p:txBody>
          <a:bodyPr/>
          <a:lstStyle/>
          <a:p>
            <a:pPr>
              <a:lnSpc>
                <a:spcPct val="80000"/>
              </a:lnSpc>
            </a:pPr>
            <a:r>
              <a:rPr lang="pl-PL" sz="2400" b="1"/>
              <a:t>Definicja 1</a:t>
            </a:r>
            <a:endParaRPr lang="pl-PL" sz="2400" i="1"/>
          </a:p>
          <a:p>
            <a:pPr>
              <a:lnSpc>
                <a:spcPct val="80000"/>
              </a:lnSpc>
              <a:buFontTx/>
              <a:buNone/>
            </a:pPr>
            <a:r>
              <a:rPr lang="pl-PL" sz="2400" i="1"/>
              <a:t>	Schematem relacji</a:t>
            </a:r>
            <a:r>
              <a:rPr lang="pl-PL" sz="2400"/>
              <a:t> R nazywany ciąg atrybutów relacji (nazw) postaci R={A1,...,Ak} należących do pewnego zbioru atrybutów U={A1,...,An} dla k&lt;n. Z każdym atrybutem Ai jest związany zbiór wartości Di nazywany dziedziną atrybutu Ai. </a:t>
            </a:r>
            <a:endParaRPr lang="pl-PL" sz="2400" b="1"/>
          </a:p>
          <a:p>
            <a:pPr>
              <a:lnSpc>
                <a:spcPct val="80000"/>
              </a:lnSpc>
            </a:pPr>
            <a:r>
              <a:rPr lang="pl-PL" sz="2400" b="1"/>
              <a:t>Definicja 2</a:t>
            </a:r>
            <a:endParaRPr lang="pl-PL" sz="2400" i="1"/>
          </a:p>
          <a:p>
            <a:pPr>
              <a:lnSpc>
                <a:spcPct val="80000"/>
              </a:lnSpc>
              <a:buFontTx/>
              <a:buNone/>
            </a:pPr>
            <a:r>
              <a:rPr lang="pl-PL" sz="2400" i="1"/>
              <a:t>	Relacją</a:t>
            </a:r>
            <a:r>
              <a:rPr lang="pl-PL" sz="2400"/>
              <a:t> r o schemacie R nazywamy dowolny podzbiór iloczynu kartezjańskiego dziedzin atrybutów, tj. r</a:t>
            </a:r>
            <a:r>
              <a:rPr lang="de-DE" sz="2400">
                <a:sym typeface="Symbol" pitchFamily="18" charset="2"/>
              </a:rPr>
              <a:t></a:t>
            </a:r>
            <a:r>
              <a:rPr lang="pl-PL" sz="2400"/>
              <a:t>D1</a:t>
            </a:r>
            <a:r>
              <a:rPr lang="de-DE" sz="2400">
                <a:sym typeface="Symbol" pitchFamily="18" charset="2"/>
              </a:rPr>
              <a:t></a:t>
            </a:r>
            <a:r>
              <a:rPr lang="pl-PL" sz="2400"/>
              <a:t>D2</a:t>
            </a:r>
            <a:r>
              <a:rPr lang="de-DE" sz="2400">
                <a:sym typeface="Symbol" pitchFamily="18" charset="2"/>
              </a:rPr>
              <a:t></a:t>
            </a:r>
            <a:r>
              <a:rPr lang="pl-PL" sz="2400"/>
              <a:t>...</a:t>
            </a:r>
            <a:r>
              <a:rPr lang="de-DE" sz="2400">
                <a:sym typeface="Symbol" pitchFamily="18" charset="2"/>
              </a:rPr>
              <a:t></a:t>
            </a:r>
            <a:r>
              <a:rPr lang="pl-PL" sz="2400"/>
              <a:t>Dk.</a:t>
            </a:r>
          </a:p>
          <a:p>
            <a:pPr>
              <a:lnSpc>
                <a:spcPct val="80000"/>
              </a:lnSpc>
              <a:buFontTx/>
              <a:buNone/>
            </a:pPr>
            <a:r>
              <a:rPr lang="pl-PL" sz="2400"/>
              <a:t>	Najczęściej relacja r jest przedstawiana jako tablica, której kolumny odpowiadają atrybutom tworzącym schemat, a każdy wiersz stanowi tzw. </a:t>
            </a:r>
            <a:r>
              <a:rPr lang="pl-PL" sz="2400" i="1"/>
              <a:t>krotkę</a:t>
            </a:r>
            <a:r>
              <a:rPr lang="pl-PL" sz="2400"/>
              <a:t> relacji. </a:t>
            </a:r>
            <a:endParaRPr lang="pl-PL" sz="2400" b="1"/>
          </a:p>
          <a:p>
            <a:pPr>
              <a:lnSpc>
                <a:spcPct val="80000"/>
              </a:lnSpc>
            </a:pPr>
            <a:r>
              <a:rPr lang="pl-PL" sz="2400" b="1"/>
              <a:t>Definicja 3</a:t>
            </a:r>
            <a:endParaRPr lang="pl-PL" sz="2400" i="1"/>
          </a:p>
          <a:p>
            <a:pPr>
              <a:lnSpc>
                <a:spcPct val="80000"/>
              </a:lnSpc>
              <a:buFontTx/>
              <a:buNone/>
            </a:pPr>
            <a:r>
              <a:rPr lang="pl-PL" sz="2400" i="1"/>
              <a:t>	Schematem relacyjnej bazy danych</a:t>
            </a:r>
            <a:r>
              <a:rPr lang="pl-PL" sz="2400"/>
              <a:t> nazywamy zbiór schematów relacji Z={R1,...,Rp} utworzony nad zbiorem atrybutów U. </a:t>
            </a:r>
            <a:endParaRPr lang="en-GB" sz="24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9152A42F-7657-4E5C-8FC1-A9B5F39F632C}" type="slidenum">
              <a:rPr lang="en-GB"/>
              <a:pPr/>
              <a:t>31</a:t>
            </a:fld>
            <a:endParaRPr lang="en-GB"/>
          </a:p>
        </p:txBody>
      </p:sp>
      <p:sp>
        <p:nvSpPr>
          <p:cNvPr id="78850" name="Rectangle 2"/>
          <p:cNvSpPr>
            <a:spLocks noGrp="1" noChangeArrowheads="1"/>
          </p:cNvSpPr>
          <p:nvPr>
            <p:ph type="title"/>
          </p:nvPr>
        </p:nvSpPr>
        <p:spPr/>
        <p:txBody>
          <a:bodyPr/>
          <a:lstStyle/>
          <a:p>
            <a:r>
              <a:rPr lang="pl-PL"/>
              <a:t>Przykład 2 (1)</a:t>
            </a:r>
            <a:endParaRPr lang="en-GB"/>
          </a:p>
        </p:txBody>
      </p:sp>
      <p:sp>
        <p:nvSpPr>
          <p:cNvPr id="78851" name="Rectangle 3"/>
          <p:cNvSpPr>
            <a:spLocks noGrp="1" noChangeArrowheads="1"/>
          </p:cNvSpPr>
          <p:nvPr>
            <p:ph type="body" idx="1"/>
          </p:nvPr>
        </p:nvSpPr>
        <p:spPr/>
        <p:txBody>
          <a:bodyPr/>
          <a:lstStyle/>
          <a:p>
            <a:pPr>
              <a:lnSpc>
                <a:spcPct val="90000"/>
              </a:lnSpc>
              <a:buFontTx/>
              <a:buNone/>
            </a:pPr>
            <a:r>
              <a:rPr lang="pl-PL"/>
              <a:t>	Załóżmy dalej, że atrybuty zgrupowano tak, aby tworzyły dwa następujące schematy relacji.</a:t>
            </a:r>
            <a:endParaRPr lang="pl-PL" u="sng"/>
          </a:p>
          <a:p>
            <a:pPr>
              <a:lnSpc>
                <a:spcPct val="90000"/>
              </a:lnSpc>
            </a:pPr>
            <a:r>
              <a:rPr lang="pl-PL" u="sng"/>
              <a:t>Schemat relacji </a:t>
            </a:r>
            <a:r>
              <a:rPr lang="pl-PL" i="1" u="sng"/>
              <a:t>Zamówienie</a:t>
            </a:r>
            <a:r>
              <a:rPr lang="pl-PL" u="sng"/>
              <a:t> (R1).</a:t>
            </a:r>
            <a:endParaRPr lang="pl-PL"/>
          </a:p>
          <a:p>
            <a:pPr>
              <a:lnSpc>
                <a:spcPct val="90000"/>
              </a:lnSpc>
              <a:buFontTx/>
              <a:buNone/>
            </a:pPr>
            <a:r>
              <a:rPr lang="pl-PL"/>
              <a:t>	R1={nr_zam, data_zam, id_kl, nazwa_kl, adres_kl, zam_og}</a:t>
            </a:r>
            <a:endParaRPr lang="pl-PL" u="sng"/>
          </a:p>
          <a:p>
            <a:pPr>
              <a:lnSpc>
                <a:spcPct val="90000"/>
              </a:lnSpc>
            </a:pPr>
            <a:r>
              <a:rPr lang="pl-PL" u="sng"/>
              <a:t>Schemat relacji </a:t>
            </a:r>
            <a:r>
              <a:rPr lang="pl-PL" i="1" u="sng"/>
              <a:t>Pozycja-zamówienia</a:t>
            </a:r>
            <a:r>
              <a:rPr lang="pl-PL" u="sng"/>
              <a:t> (R2).</a:t>
            </a:r>
            <a:endParaRPr lang="pl-PL"/>
          </a:p>
          <a:p>
            <a:pPr>
              <a:lnSpc>
                <a:spcPct val="90000"/>
              </a:lnSpc>
              <a:buFontTx/>
              <a:buNone/>
            </a:pPr>
            <a:r>
              <a:rPr lang="pl-PL"/>
              <a:t>	R2={nr_zam, kod_w, nazwa_w, cena_w, il_zam, wyr_og} </a:t>
            </a:r>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ymbol zastępczy numeru slajdu 6"/>
          <p:cNvSpPr>
            <a:spLocks noGrp="1"/>
          </p:cNvSpPr>
          <p:nvPr>
            <p:ph type="sldNum" sz="quarter" idx="12"/>
          </p:nvPr>
        </p:nvSpPr>
        <p:spPr/>
        <p:txBody>
          <a:bodyPr/>
          <a:lstStyle/>
          <a:p>
            <a:fld id="{CA0708DE-1EE0-457C-8053-247F5959F1EB}" type="slidenum">
              <a:rPr lang="en-GB"/>
              <a:pPr/>
              <a:t>32</a:t>
            </a:fld>
            <a:endParaRPr lang="en-GB"/>
          </a:p>
        </p:txBody>
      </p:sp>
      <p:sp>
        <p:nvSpPr>
          <p:cNvPr id="83970" name="Rectangle 2"/>
          <p:cNvSpPr>
            <a:spLocks noGrp="1" noChangeArrowheads="1"/>
          </p:cNvSpPr>
          <p:nvPr>
            <p:ph type="title"/>
          </p:nvPr>
        </p:nvSpPr>
        <p:spPr>
          <a:xfrm>
            <a:off x="457200" y="44450"/>
            <a:ext cx="8229600" cy="850900"/>
          </a:xfrm>
        </p:spPr>
        <p:txBody>
          <a:bodyPr/>
          <a:lstStyle/>
          <a:p>
            <a:r>
              <a:rPr lang="pl-PL" sz="3200"/>
              <a:t>Przykładowe relacje otrzymane na podstawie schematów R1, R2</a:t>
            </a:r>
            <a:endParaRPr lang="en-GB" sz="3200"/>
          </a:p>
        </p:txBody>
      </p:sp>
      <p:graphicFrame>
        <p:nvGraphicFramePr>
          <p:cNvPr id="84532" name="Group 564"/>
          <p:cNvGraphicFramePr>
            <a:graphicFrameLocks noGrp="1"/>
          </p:cNvGraphicFramePr>
          <p:nvPr>
            <p:ph sz="half" idx="1"/>
          </p:nvPr>
        </p:nvGraphicFramePr>
        <p:xfrm>
          <a:off x="250825" y="1125538"/>
          <a:ext cx="6408738" cy="2185987"/>
        </p:xfrm>
        <a:graphic>
          <a:graphicData uri="http://schemas.openxmlformats.org/drawingml/2006/table">
            <a:tbl>
              <a:tblPr/>
              <a:tblGrid>
                <a:gridCol w="1068388"/>
                <a:gridCol w="1068387"/>
                <a:gridCol w="1068388"/>
                <a:gridCol w="1066800"/>
                <a:gridCol w="1068387"/>
                <a:gridCol w="1068388"/>
              </a:tblGrid>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nr_zam</a:t>
                      </a:r>
                      <a:endParaRPr kumimoji="0" lang="en-GB"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data_zam</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id_kl</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nazwa_kl</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adres_kl</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zam_og</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1</a:t>
                      </a:r>
                      <a:endParaRPr kumimoji="0" lang="en-GB"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02-mar-93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5</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Zakłady A</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Warszawa</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37,00 zł</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2</a:t>
                      </a:r>
                      <a:endParaRPr kumimoji="0" lang="en-GB"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04-mar-93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8</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Zakłady C</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Kraków</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100,00 zł</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3</a:t>
                      </a:r>
                      <a:endParaRPr kumimoji="0" lang="en-GB"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05-mar-93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5</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Zakłady A</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Warszawa</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35,00 zł</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4</a:t>
                      </a:r>
                      <a:endParaRPr kumimoji="0" lang="en-GB"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10-mar-93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5</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Zakłady A</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Warszawa</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214,00 zł</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5</a:t>
                      </a:r>
                      <a:endParaRPr kumimoji="0" lang="en-GB"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13-mar-93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Zakłady E</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Katowice</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50,00 zł</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6</a:t>
                      </a:r>
                      <a:endParaRPr kumimoji="0" lang="en-GB"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21-mar-93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8</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Zakłady C</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Kraków</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200,00 zł</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7</a:t>
                      </a:r>
                      <a:endParaRPr kumimoji="0" lang="en-GB"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28-mar-93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3</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Zakłady E</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Katowice</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200" b="0" i="0" u="none" strike="noStrike" cap="none" normalizeH="0" baseline="0" smtClean="0">
                          <a:ln>
                            <a:noFill/>
                          </a:ln>
                          <a:solidFill>
                            <a:schemeClr val="tx1"/>
                          </a:solidFill>
                          <a:effectLst/>
                          <a:latin typeface="Arial" charset="0"/>
                        </a:rPr>
                        <a:t>70,00 zł</a:t>
                      </a:r>
                      <a:endParaRPr kumimoji="0" lang="en-GB"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4633" name="Group 665"/>
          <p:cNvGraphicFramePr>
            <a:graphicFrameLocks noGrp="1"/>
          </p:cNvGraphicFramePr>
          <p:nvPr>
            <p:ph sz="half" idx="4294967295"/>
          </p:nvPr>
        </p:nvGraphicFramePr>
        <p:xfrm>
          <a:off x="250825" y="3429000"/>
          <a:ext cx="6840538" cy="3335338"/>
        </p:xfrm>
        <a:graphic>
          <a:graphicData uri="http://schemas.openxmlformats.org/drawingml/2006/table">
            <a:tbl>
              <a:tblPr/>
              <a:tblGrid>
                <a:gridCol w="1141413"/>
                <a:gridCol w="1138237"/>
                <a:gridCol w="1141413"/>
                <a:gridCol w="1139825"/>
                <a:gridCol w="1139825"/>
                <a:gridCol w="1139825"/>
              </a:tblGrid>
              <a:tr h="234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nr_zam</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kod_w</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nazwa_w</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cena_w</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il_zam</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wyr_og</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0001</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001</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śruba</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0001</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nakrętka</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0001</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wiertło</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7,00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7,00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6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0002</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gwożdzie</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0003</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wiertło</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7,00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35,00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6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0004</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001</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śruba</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0004</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wiertło</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7,00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14,00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0005</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gwożdzie</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50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50,00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0006</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gwożdzie</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0007</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gwożdzie</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70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70,00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4636" name="Rectangle 668"/>
          <p:cNvSpPr>
            <a:spLocks noChangeArrowheads="1"/>
          </p:cNvSpPr>
          <p:nvPr/>
        </p:nvSpPr>
        <p:spPr bwMode="auto">
          <a:xfrm>
            <a:off x="6732588" y="1125538"/>
            <a:ext cx="1830387"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just">
              <a:lnSpc>
                <a:spcPct val="100000"/>
              </a:lnSpc>
              <a:spcBef>
                <a:spcPct val="0"/>
              </a:spcBef>
            </a:pPr>
            <a:r>
              <a:rPr lang="pl-PL"/>
              <a:t>Relacja </a:t>
            </a:r>
            <a:r>
              <a:rPr lang="pl-PL" i="1"/>
              <a:t>Zamówienie</a:t>
            </a:r>
            <a:r>
              <a:rPr lang="pl-PL"/>
              <a:t>.</a:t>
            </a:r>
          </a:p>
        </p:txBody>
      </p:sp>
      <p:sp>
        <p:nvSpPr>
          <p:cNvPr id="84637" name="Rectangle 669"/>
          <p:cNvSpPr>
            <a:spLocks noChangeArrowheads="1"/>
          </p:cNvSpPr>
          <p:nvPr/>
        </p:nvSpPr>
        <p:spPr bwMode="auto">
          <a:xfrm>
            <a:off x="7243763" y="3500438"/>
            <a:ext cx="1900237"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pl-PL"/>
              <a:t>Relacja </a:t>
            </a:r>
          </a:p>
          <a:p>
            <a:pPr algn="l">
              <a:lnSpc>
                <a:spcPct val="100000"/>
              </a:lnSpc>
              <a:spcBef>
                <a:spcPct val="0"/>
              </a:spcBef>
            </a:pPr>
            <a:r>
              <a:rPr lang="pl-PL" i="1"/>
              <a:t>Pozycja-zamówienia</a:t>
            </a:r>
            <a:r>
              <a:rPr lang="pl-PL"/>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8F1C2114-AF0B-4A87-8A5A-BE06A7BA07C0}" type="slidenum">
              <a:rPr lang="en-GB"/>
              <a:pPr/>
              <a:t>33</a:t>
            </a:fld>
            <a:endParaRPr lang="en-GB"/>
          </a:p>
        </p:txBody>
      </p:sp>
      <p:sp>
        <p:nvSpPr>
          <p:cNvPr id="95234" name="Rectangle 2"/>
          <p:cNvSpPr>
            <a:spLocks noGrp="1" noChangeArrowheads="1"/>
          </p:cNvSpPr>
          <p:nvPr>
            <p:ph type="title"/>
          </p:nvPr>
        </p:nvSpPr>
        <p:spPr/>
        <p:txBody>
          <a:bodyPr/>
          <a:lstStyle/>
          <a:p>
            <a:r>
              <a:rPr lang="pl-PL" sz="4000"/>
              <a:t>Zasady projektowania bazy danych</a:t>
            </a:r>
            <a:endParaRPr lang="en-GB" sz="4000"/>
          </a:p>
        </p:txBody>
      </p:sp>
      <p:sp>
        <p:nvSpPr>
          <p:cNvPr id="95235" name="Rectangle 3"/>
          <p:cNvSpPr>
            <a:spLocks noGrp="1" noChangeArrowheads="1"/>
          </p:cNvSpPr>
          <p:nvPr>
            <p:ph type="body" idx="1"/>
          </p:nvPr>
        </p:nvSpPr>
        <p:spPr/>
        <p:txBody>
          <a:bodyPr/>
          <a:lstStyle/>
          <a:p>
            <a:pPr marL="609600" indent="-609600">
              <a:lnSpc>
                <a:spcPct val="90000"/>
              </a:lnSpc>
            </a:pPr>
            <a:r>
              <a:rPr lang="pl-PL" sz="2400"/>
              <a:t>Projektując relacyjną bazę danych musimy dokonać wyboru pomiędzy różnymi możliwymi zbiorami schematów relacji. Z pewnych względów jedne schematy są bardziej „odpowiednie“ niż inne. </a:t>
            </a:r>
          </a:p>
          <a:p>
            <a:pPr marL="609600" indent="-609600">
              <a:lnSpc>
                <a:spcPct val="90000"/>
              </a:lnSpc>
            </a:pPr>
            <a:r>
              <a:rPr lang="pl-PL" sz="2400"/>
              <a:t>Podstawą projektowania (schematu) relacyjnej bazy danych jest analiza powiązań pomiędzy atrybutami. Chodzi tu o utworzenie schematów o takiej postaci, aby żaden z nich nie był zbędny oraz o wydzielenie związków (zależności) między atrybutami w oddzielne relacje. Osiągnięcie tego celu prowadzi do uniezależnienia operacji wprowadzania, usuwania i aktualizacji danych w jednych relacjach od danych w innych relacjach. </a:t>
            </a:r>
            <a:endParaRPr lang="en-GB"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62379B3F-C90A-4FC8-98A7-7CA1B3EC3AFD}" type="slidenum">
              <a:rPr lang="en-GB"/>
              <a:pPr/>
              <a:t>34</a:t>
            </a:fld>
            <a:endParaRPr lang="en-GB"/>
          </a:p>
        </p:txBody>
      </p:sp>
      <p:sp>
        <p:nvSpPr>
          <p:cNvPr id="96258" name="Rectangle 2"/>
          <p:cNvSpPr>
            <a:spLocks noGrp="1" noChangeArrowheads="1"/>
          </p:cNvSpPr>
          <p:nvPr>
            <p:ph type="title"/>
          </p:nvPr>
        </p:nvSpPr>
        <p:spPr>
          <a:xfrm>
            <a:off x="457200" y="44450"/>
            <a:ext cx="7931150" cy="647700"/>
          </a:xfrm>
        </p:spPr>
        <p:txBody>
          <a:bodyPr/>
          <a:lstStyle/>
          <a:p>
            <a:r>
              <a:rPr lang="pl-PL" sz="4000"/>
              <a:t>Definicje (2)</a:t>
            </a:r>
            <a:endParaRPr lang="en-GB" sz="4000"/>
          </a:p>
        </p:txBody>
      </p:sp>
      <p:sp>
        <p:nvSpPr>
          <p:cNvPr id="96259" name="Rectangle 3"/>
          <p:cNvSpPr>
            <a:spLocks noGrp="1" noChangeArrowheads="1"/>
          </p:cNvSpPr>
          <p:nvPr>
            <p:ph type="body" idx="1"/>
          </p:nvPr>
        </p:nvSpPr>
        <p:spPr>
          <a:xfrm>
            <a:off x="107950" y="836613"/>
            <a:ext cx="8964613" cy="5832475"/>
          </a:xfrm>
        </p:spPr>
        <p:txBody>
          <a:bodyPr/>
          <a:lstStyle/>
          <a:p>
            <a:pPr>
              <a:lnSpc>
                <a:spcPct val="80000"/>
              </a:lnSpc>
            </a:pPr>
            <a:r>
              <a:rPr lang="pl-PL" sz="2000" b="1"/>
              <a:t>Definicja 4</a:t>
            </a:r>
            <a:endParaRPr lang="pl-PL" sz="2000" i="1"/>
          </a:p>
          <a:p>
            <a:pPr>
              <a:lnSpc>
                <a:spcPct val="80000"/>
              </a:lnSpc>
              <a:buFontTx/>
              <a:buNone/>
            </a:pPr>
            <a:r>
              <a:rPr lang="pl-PL" sz="2000" i="1"/>
              <a:t>	Kluczem</a:t>
            </a:r>
            <a:r>
              <a:rPr lang="pl-PL" sz="2000"/>
              <a:t> relacji nazywamy taki zbiór atrybutów relacji, dla których kombinacje ich wartości jednoznacznie identyfikują każdą krotkę tej relacji. Wymaga się przy tym aby żaden podzbiór klucza nie był kluczem. </a:t>
            </a:r>
            <a:endParaRPr lang="pl-PL" sz="2000" b="1"/>
          </a:p>
          <a:p>
            <a:pPr>
              <a:lnSpc>
                <a:spcPct val="80000"/>
              </a:lnSpc>
            </a:pPr>
            <a:r>
              <a:rPr lang="pl-PL" sz="2000" b="1"/>
              <a:t>Definicja 5</a:t>
            </a:r>
            <a:endParaRPr lang="pl-PL" sz="2000"/>
          </a:p>
          <a:p>
            <a:pPr>
              <a:lnSpc>
                <a:spcPct val="80000"/>
              </a:lnSpc>
              <a:buFontTx/>
              <a:buNone/>
            </a:pPr>
            <a:r>
              <a:rPr lang="pl-PL" sz="2000"/>
              <a:t>	W przypadku ogólnym w relacji można wyodrębnić wiele kluczy, które </a:t>
            </a:r>
            <a:r>
              <a:rPr lang="pl-PL" sz="2000" i="1"/>
              <a:t>nazywamy kluczami potencjalnymi</a:t>
            </a:r>
            <a:r>
              <a:rPr lang="pl-PL" sz="2000"/>
              <a:t> (kandydującymi). Klucz wybrany z potencjalnych określony jest jako </a:t>
            </a:r>
            <a:r>
              <a:rPr lang="pl-PL" sz="2000" i="1"/>
              <a:t>główny</a:t>
            </a:r>
            <a:r>
              <a:rPr lang="pl-PL" sz="2000"/>
              <a:t>. </a:t>
            </a:r>
          </a:p>
          <a:p>
            <a:pPr>
              <a:lnSpc>
                <a:spcPct val="80000"/>
              </a:lnSpc>
              <a:buFontTx/>
              <a:buNone/>
            </a:pPr>
            <a:r>
              <a:rPr lang="pl-PL" sz="2000" b="1"/>
              <a:t>	Definicja 6</a:t>
            </a:r>
            <a:endParaRPr lang="pl-PL" sz="2000"/>
          </a:p>
          <a:p>
            <a:pPr>
              <a:lnSpc>
                <a:spcPct val="80000"/>
              </a:lnSpc>
              <a:buFontTx/>
              <a:buNone/>
            </a:pPr>
            <a:r>
              <a:rPr lang="pl-PL" sz="2000"/>
              <a:t>	Klucz nazywamy </a:t>
            </a:r>
            <a:r>
              <a:rPr lang="pl-PL" sz="2000" i="1"/>
              <a:t>prostym</a:t>
            </a:r>
            <a:r>
              <a:rPr lang="pl-PL" sz="2000"/>
              <a:t> jeśli jest jednoelementowy, a </a:t>
            </a:r>
            <a:r>
              <a:rPr lang="pl-PL" sz="2000" i="1"/>
              <a:t>złożonym</a:t>
            </a:r>
            <a:r>
              <a:rPr lang="pl-PL" sz="2000"/>
              <a:t>, jeśli składa się z więcej niż jednego atrybutu. </a:t>
            </a:r>
            <a:endParaRPr lang="pl-PL" sz="2000" b="1"/>
          </a:p>
          <a:p>
            <a:pPr>
              <a:lnSpc>
                <a:spcPct val="80000"/>
              </a:lnSpc>
            </a:pPr>
            <a:r>
              <a:rPr lang="pl-PL" sz="2000" b="1"/>
              <a:t>Definicja 7</a:t>
            </a:r>
            <a:endParaRPr lang="pl-PL" sz="2000"/>
          </a:p>
          <a:p>
            <a:pPr>
              <a:lnSpc>
                <a:spcPct val="80000"/>
              </a:lnSpc>
              <a:buFontTx/>
              <a:buNone/>
            </a:pPr>
            <a:r>
              <a:rPr lang="pl-PL" sz="2000"/>
              <a:t>	Atrybut nazywamy </a:t>
            </a:r>
            <a:r>
              <a:rPr lang="pl-PL" sz="2000" i="1"/>
              <a:t>głównym</a:t>
            </a:r>
            <a:r>
              <a:rPr lang="pl-PL" sz="2000"/>
              <a:t> jeśli wchodzi w skład klucza. </a:t>
            </a:r>
          </a:p>
          <a:p>
            <a:pPr>
              <a:lnSpc>
                <a:spcPct val="80000"/>
              </a:lnSpc>
              <a:buFontTx/>
              <a:buNone/>
            </a:pPr>
            <a:r>
              <a:rPr lang="pl-PL" sz="2000" b="1"/>
              <a:t>	</a:t>
            </a:r>
            <a:r>
              <a:rPr lang="pl-PL" sz="2000"/>
              <a:t>Ponadto</a:t>
            </a:r>
            <a:r>
              <a:rPr lang="pl-PL" sz="2000" b="1"/>
              <a:t> </a:t>
            </a:r>
            <a:r>
              <a:rPr lang="pl-PL" sz="2000"/>
              <a:t>w praktyce w relacyjnych bazach danych ważnym pojęciem jest </a:t>
            </a:r>
            <a:r>
              <a:rPr lang="pl-PL" sz="2000" b="1"/>
              <a:t>klucz obcy. </a:t>
            </a:r>
            <a:r>
              <a:rPr lang="pl-PL" sz="2000"/>
              <a:t>Termin taki odnosi się do </a:t>
            </a:r>
            <a:r>
              <a:rPr lang="pl-PL" sz="2000" b="1"/>
              <a:t>takiego atrybutu relacji, który występuje jako klucz główny w innej relacji. </a:t>
            </a:r>
          </a:p>
          <a:p>
            <a:pPr>
              <a:lnSpc>
                <a:spcPct val="80000"/>
              </a:lnSpc>
            </a:pPr>
            <a:r>
              <a:rPr lang="pl-PL" sz="2000" b="1"/>
              <a:t>Definicja 8</a:t>
            </a:r>
            <a:endParaRPr lang="pl-PL" sz="2000"/>
          </a:p>
          <a:p>
            <a:pPr>
              <a:lnSpc>
                <a:spcPct val="80000"/>
              </a:lnSpc>
              <a:buFontTx/>
              <a:buNone/>
            </a:pPr>
            <a:r>
              <a:rPr lang="pl-PL" sz="2000"/>
              <a:t>	Atrybut B pewnej relacji jest </a:t>
            </a:r>
            <a:r>
              <a:rPr lang="pl-PL" sz="2000" i="1"/>
              <a:t>fukcjonalnie zależny</a:t>
            </a:r>
            <a:r>
              <a:rPr lang="pl-PL" sz="2000"/>
              <a:t> od atrybutu A (co zapisujemy: A</a:t>
            </a:r>
            <a:r>
              <a:rPr lang="de-DE" sz="2000">
                <a:sym typeface="Symbol" pitchFamily="18" charset="2"/>
              </a:rPr>
              <a:t></a:t>
            </a:r>
            <a:r>
              <a:rPr lang="pl-PL" sz="2000"/>
              <a:t>B), jeśli każdej wartości „a” z A odpowiada nie więcej niż jedna wartość „b” z B, </a:t>
            </a:r>
            <a:endParaRPr lang="en-GB" sz="2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numeru slajdu 5"/>
          <p:cNvSpPr>
            <a:spLocks noGrp="1"/>
          </p:cNvSpPr>
          <p:nvPr>
            <p:ph type="sldNum" sz="quarter" idx="12"/>
          </p:nvPr>
        </p:nvSpPr>
        <p:spPr/>
        <p:txBody>
          <a:bodyPr/>
          <a:lstStyle/>
          <a:p>
            <a:fld id="{2DE0C8F0-187C-4059-910B-BD9392EF6C79}" type="slidenum">
              <a:rPr lang="en-GB"/>
              <a:pPr/>
              <a:t>35</a:t>
            </a:fld>
            <a:endParaRPr lang="en-GB"/>
          </a:p>
        </p:txBody>
      </p:sp>
      <p:sp>
        <p:nvSpPr>
          <p:cNvPr id="97282" name="Rectangle 2"/>
          <p:cNvSpPr>
            <a:spLocks noGrp="1" noChangeArrowheads="1"/>
          </p:cNvSpPr>
          <p:nvPr>
            <p:ph type="title"/>
          </p:nvPr>
        </p:nvSpPr>
        <p:spPr/>
        <p:txBody>
          <a:bodyPr/>
          <a:lstStyle/>
          <a:p>
            <a:r>
              <a:rPr lang="pl-PL"/>
              <a:t>Przykład 2 (2)</a:t>
            </a:r>
            <a:endParaRPr lang="en-GB"/>
          </a:p>
        </p:txBody>
      </p:sp>
      <p:sp>
        <p:nvSpPr>
          <p:cNvPr id="97283" name="Rectangle 3"/>
          <p:cNvSpPr>
            <a:spLocks noGrp="1" noChangeArrowheads="1"/>
          </p:cNvSpPr>
          <p:nvPr>
            <p:ph type="body" idx="1"/>
          </p:nvPr>
        </p:nvSpPr>
        <p:spPr>
          <a:xfrm>
            <a:off x="457200" y="1600200"/>
            <a:ext cx="7786688" cy="820738"/>
          </a:xfrm>
        </p:spPr>
        <p:txBody>
          <a:bodyPr/>
          <a:lstStyle/>
          <a:p>
            <a:pPr>
              <a:lnSpc>
                <a:spcPct val="80000"/>
              </a:lnSpc>
              <a:buFontTx/>
              <a:buNone/>
            </a:pPr>
            <a:r>
              <a:rPr lang="pl-PL" sz="2800"/>
              <a:t>	Zależności funkcjonalne w schematach relacji R1 i R2: </a:t>
            </a:r>
            <a:endParaRPr lang="en-GB" sz="2800"/>
          </a:p>
        </p:txBody>
      </p:sp>
      <p:sp>
        <p:nvSpPr>
          <p:cNvPr id="97306" name="Rectangle 26"/>
          <p:cNvSpPr>
            <a:spLocks noChangeArrowheads="1"/>
          </p:cNvSpPr>
          <p:nvPr/>
        </p:nvSpPr>
        <p:spPr bwMode="auto">
          <a:xfrm>
            <a:off x="1557338" y="2976563"/>
            <a:ext cx="427355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endParaRPr lang="pl-PL"/>
          </a:p>
        </p:txBody>
      </p:sp>
      <p:graphicFrame>
        <p:nvGraphicFramePr>
          <p:cNvPr id="97304" name="Object 24"/>
          <p:cNvGraphicFramePr>
            <a:graphicFrameLocks noChangeAspect="1"/>
          </p:cNvGraphicFramePr>
          <p:nvPr/>
        </p:nvGraphicFramePr>
        <p:xfrm>
          <a:off x="2843213" y="2520950"/>
          <a:ext cx="6254750" cy="1484313"/>
        </p:xfrm>
        <a:graphic>
          <a:graphicData uri="http://schemas.openxmlformats.org/presentationml/2006/ole">
            <p:oleObj spid="_x0000_s97327" name="Rysunek Microsoft Drawing" r:id="rId3" imgW="2657475" imgH="647700" progId="MSDraw">
              <p:embed/>
            </p:oleObj>
          </a:graphicData>
        </a:graphic>
      </p:graphicFrame>
      <p:sp>
        <p:nvSpPr>
          <p:cNvPr id="97323" name="Rectangle 43"/>
          <p:cNvSpPr>
            <a:spLocks noChangeArrowheads="1"/>
          </p:cNvSpPr>
          <p:nvPr/>
        </p:nvSpPr>
        <p:spPr bwMode="auto">
          <a:xfrm>
            <a:off x="179388" y="3068638"/>
            <a:ext cx="2376487"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l">
              <a:lnSpc>
                <a:spcPct val="100000"/>
              </a:lnSpc>
              <a:spcBef>
                <a:spcPct val="0"/>
              </a:spcBef>
            </a:pPr>
            <a:r>
              <a:rPr lang="de-DE" sz="2000"/>
              <a:t>R1: </a:t>
            </a:r>
            <a:r>
              <a:rPr lang="de-DE" sz="2000" i="1"/>
              <a:t>Zamówienie</a:t>
            </a:r>
            <a:r>
              <a:rPr lang="pl-PL" sz="2000"/>
              <a:t> </a:t>
            </a:r>
          </a:p>
        </p:txBody>
      </p:sp>
      <p:sp>
        <p:nvSpPr>
          <p:cNvPr id="97325" name="Rectangle 45"/>
          <p:cNvSpPr>
            <a:spLocks noChangeArrowheads="1"/>
          </p:cNvSpPr>
          <p:nvPr/>
        </p:nvSpPr>
        <p:spPr bwMode="auto">
          <a:xfrm>
            <a:off x="0" y="302101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97324" name="Object 44"/>
          <p:cNvGraphicFramePr>
            <a:graphicFrameLocks noChangeAspect="1"/>
          </p:cNvGraphicFramePr>
          <p:nvPr/>
        </p:nvGraphicFramePr>
        <p:xfrm>
          <a:off x="2700338" y="4797425"/>
          <a:ext cx="6300787" cy="1254125"/>
        </p:xfrm>
        <a:graphic>
          <a:graphicData uri="http://schemas.openxmlformats.org/presentationml/2006/ole">
            <p:oleObj spid="_x0000_s97328" name="Rysunek Microsoft Drawing" r:id="rId4" imgW="2671763" imgH="546100" progId="MSDraw">
              <p:embed/>
            </p:oleObj>
          </a:graphicData>
        </a:graphic>
      </p:graphicFrame>
      <p:sp>
        <p:nvSpPr>
          <p:cNvPr id="97326" name="Rectangle 46"/>
          <p:cNvSpPr>
            <a:spLocks noChangeArrowheads="1"/>
          </p:cNvSpPr>
          <p:nvPr/>
        </p:nvSpPr>
        <p:spPr bwMode="auto">
          <a:xfrm>
            <a:off x="200025" y="5103813"/>
            <a:ext cx="257175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pl-PL" sz="2000"/>
              <a:t>R2: </a:t>
            </a:r>
          </a:p>
          <a:p>
            <a:pPr algn="l">
              <a:lnSpc>
                <a:spcPct val="100000"/>
              </a:lnSpc>
              <a:spcBef>
                <a:spcPct val="0"/>
              </a:spcBef>
            </a:pPr>
            <a:r>
              <a:rPr lang="pl-PL" sz="2000" i="1"/>
              <a:t>Pozycja-zamówienia</a:t>
            </a:r>
            <a:r>
              <a:rPr lang="pl-PL" sz="200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F37D8127-5CF1-4114-BDEF-E6E57AD8DB33}" type="slidenum">
              <a:rPr lang="en-GB"/>
              <a:pPr/>
              <a:t>36</a:t>
            </a:fld>
            <a:endParaRPr lang="en-GB"/>
          </a:p>
        </p:txBody>
      </p:sp>
      <p:sp>
        <p:nvSpPr>
          <p:cNvPr id="98306" name="Rectangle 2"/>
          <p:cNvSpPr>
            <a:spLocks noGrp="1" noChangeArrowheads="1"/>
          </p:cNvSpPr>
          <p:nvPr>
            <p:ph type="title"/>
          </p:nvPr>
        </p:nvSpPr>
        <p:spPr/>
        <p:txBody>
          <a:bodyPr/>
          <a:lstStyle/>
          <a:p>
            <a:r>
              <a:rPr lang="pl-PL"/>
              <a:t>Pierwsza postać normalna</a:t>
            </a:r>
            <a:endParaRPr lang="en-GB"/>
          </a:p>
        </p:txBody>
      </p:sp>
      <p:sp>
        <p:nvSpPr>
          <p:cNvPr id="98307" name="Rectangle 3"/>
          <p:cNvSpPr>
            <a:spLocks noGrp="1" noChangeArrowheads="1"/>
          </p:cNvSpPr>
          <p:nvPr>
            <p:ph type="body" idx="1"/>
          </p:nvPr>
        </p:nvSpPr>
        <p:spPr/>
        <p:txBody>
          <a:bodyPr/>
          <a:lstStyle/>
          <a:p>
            <a:pPr>
              <a:lnSpc>
                <a:spcPct val="90000"/>
              </a:lnSpc>
            </a:pPr>
            <a:r>
              <a:rPr lang="pl-PL"/>
              <a:t>Definicja 9</a:t>
            </a:r>
            <a:br>
              <a:rPr lang="pl-PL"/>
            </a:br>
            <a:r>
              <a:rPr lang="pl-PL"/>
              <a:t>Relacja jest w pierwszej postaci normalnej, jeśli każdy atrybut tej relacji nie wchodzący w skład klucza jest funkcyjnie zależny od klucza.</a:t>
            </a:r>
          </a:p>
          <a:p>
            <a:pPr>
              <a:lnSpc>
                <a:spcPct val="90000"/>
              </a:lnSpc>
              <a:buFontTx/>
              <a:buNone/>
            </a:pPr>
            <a:r>
              <a:rPr lang="pl-PL"/>
              <a:t>Uwaga:</a:t>
            </a:r>
          </a:p>
          <a:p>
            <a:pPr>
              <a:lnSpc>
                <a:spcPct val="90000"/>
              </a:lnSpc>
              <a:buFontTx/>
              <a:buNone/>
            </a:pPr>
            <a:r>
              <a:rPr lang="pl-PL"/>
              <a:t>	Relacje z przykładu 2 są w pierwszej postaci normalnej co jest cechą każdej relacji, wynikającą z definicji.</a:t>
            </a:r>
          </a:p>
          <a:p>
            <a:pPr>
              <a:lnSpc>
                <a:spcPct val="90000"/>
              </a:lnSpc>
            </a:pPr>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A1471629-0ED5-4B37-9DB4-303A8A4F9138}" type="slidenum">
              <a:rPr lang="en-GB"/>
              <a:pPr/>
              <a:t>37</a:t>
            </a:fld>
            <a:endParaRPr lang="en-GB"/>
          </a:p>
        </p:txBody>
      </p:sp>
      <p:sp>
        <p:nvSpPr>
          <p:cNvPr id="99330" name="Rectangle 2"/>
          <p:cNvSpPr>
            <a:spLocks noGrp="1" noChangeArrowheads="1"/>
          </p:cNvSpPr>
          <p:nvPr>
            <p:ph type="title"/>
          </p:nvPr>
        </p:nvSpPr>
        <p:spPr/>
        <p:txBody>
          <a:bodyPr/>
          <a:lstStyle/>
          <a:p>
            <a:r>
              <a:rPr lang="pl-PL" sz="4000"/>
              <a:t>Niekorzystne zjawiska w pierwszej postaci normalnej </a:t>
            </a:r>
            <a:endParaRPr lang="en-GB" sz="4000"/>
          </a:p>
        </p:txBody>
      </p:sp>
      <p:sp>
        <p:nvSpPr>
          <p:cNvPr id="99331" name="Rectangle 3"/>
          <p:cNvSpPr>
            <a:spLocks noGrp="1" noChangeArrowheads="1"/>
          </p:cNvSpPr>
          <p:nvPr>
            <p:ph type="body" idx="1"/>
          </p:nvPr>
        </p:nvSpPr>
        <p:spPr>
          <a:xfrm>
            <a:off x="457200" y="1782763"/>
            <a:ext cx="8229600" cy="4525962"/>
          </a:xfrm>
        </p:spPr>
        <p:txBody>
          <a:bodyPr/>
          <a:lstStyle/>
          <a:p>
            <a:pPr marL="609600" indent="-609600">
              <a:lnSpc>
                <a:spcPct val="90000"/>
              </a:lnSpc>
            </a:pPr>
            <a:r>
              <a:rPr lang="pl-PL" sz="2800"/>
              <a:t>dublowanie danych - adres klienta jest pamiętany wielokrotnie,</a:t>
            </a:r>
          </a:p>
          <a:p>
            <a:pPr marL="609600" indent="-609600">
              <a:lnSpc>
                <a:spcPct val="90000"/>
              </a:lnSpc>
            </a:pPr>
            <a:r>
              <a:rPr lang="pl-PL" sz="2800"/>
              <a:t>możliwość wystąpienia niespójności danych (np. wskutek uaktualnienia adresu w niektórych krotkach i pozostawienia starego w pozostałych),</a:t>
            </a:r>
          </a:p>
          <a:p>
            <a:pPr marL="609600" indent="-609600">
              <a:lnSpc>
                <a:spcPct val="90000"/>
              </a:lnSpc>
            </a:pPr>
            <a:r>
              <a:rPr lang="pl-PL" sz="2800"/>
              <a:t>utrata adresu klienta wraz z usunięciem jego zamówienia,</a:t>
            </a:r>
          </a:p>
          <a:p>
            <a:pPr marL="609600" indent="-609600">
              <a:lnSpc>
                <a:spcPct val="90000"/>
              </a:lnSpc>
            </a:pPr>
            <a:r>
              <a:rPr lang="pl-PL" sz="2800"/>
              <a:t>brak możliwości zapamiętania adresu klienta, który nie złożył żadnego zamówienia.</a:t>
            </a:r>
            <a:endParaRPr lang="en-GB" sz="28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C802A996-5387-4284-BAB7-BDDB97FAF3F4}" type="slidenum">
              <a:rPr lang="en-GB"/>
              <a:pPr/>
              <a:t>38</a:t>
            </a:fld>
            <a:endParaRPr lang="en-GB"/>
          </a:p>
        </p:txBody>
      </p:sp>
      <p:sp>
        <p:nvSpPr>
          <p:cNvPr id="100354" name="Rectangle 2"/>
          <p:cNvSpPr>
            <a:spLocks noGrp="1" noChangeArrowheads="1"/>
          </p:cNvSpPr>
          <p:nvPr>
            <p:ph type="title"/>
          </p:nvPr>
        </p:nvSpPr>
        <p:spPr/>
        <p:txBody>
          <a:bodyPr/>
          <a:lstStyle/>
          <a:p>
            <a:r>
              <a:rPr lang="pl-PL"/>
              <a:t>Druga postać normalna</a:t>
            </a:r>
            <a:endParaRPr lang="en-GB"/>
          </a:p>
        </p:txBody>
      </p:sp>
      <p:sp>
        <p:nvSpPr>
          <p:cNvPr id="100355" name="Rectangle 3"/>
          <p:cNvSpPr>
            <a:spLocks noGrp="1" noChangeArrowheads="1"/>
          </p:cNvSpPr>
          <p:nvPr>
            <p:ph type="body" idx="1"/>
          </p:nvPr>
        </p:nvSpPr>
        <p:spPr/>
        <p:txBody>
          <a:bodyPr/>
          <a:lstStyle/>
          <a:p>
            <a:pPr>
              <a:lnSpc>
                <a:spcPct val="80000"/>
              </a:lnSpc>
            </a:pPr>
            <a:r>
              <a:rPr lang="pl-PL" sz="2000" b="1"/>
              <a:t>Definicja 10</a:t>
            </a:r>
            <a:r>
              <a:rPr lang="pl-PL" sz="2000"/>
              <a:t/>
            </a:r>
            <a:br>
              <a:rPr lang="pl-PL" sz="2000"/>
            </a:br>
            <a:r>
              <a:rPr lang="pl-PL" sz="2000"/>
              <a:t>Atrybut B jest </a:t>
            </a:r>
            <a:r>
              <a:rPr lang="pl-PL" sz="2000" i="1"/>
              <a:t>w pełni funkcjonalnie zależny</a:t>
            </a:r>
            <a:r>
              <a:rPr lang="pl-PL" sz="2000"/>
              <a:t> od A jeśli jest od niego zależny funkcjonalnie ale nie jest zależny funkcjonalnie od żadnego podzbioru tego atrybutu. </a:t>
            </a:r>
          </a:p>
          <a:p>
            <a:pPr>
              <a:lnSpc>
                <a:spcPct val="80000"/>
              </a:lnSpc>
            </a:pPr>
            <a:endParaRPr lang="pl-PL" sz="2000"/>
          </a:p>
          <a:p>
            <a:pPr>
              <a:lnSpc>
                <a:spcPct val="80000"/>
              </a:lnSpc>
              <a:buFontTx/>
              <a:buNone/>
            </a:pPr>
            <a:r>
              <a:rPr lang="pl-PL" sz="2000"/>
              <a:t>	W relacji według schematu R2 z przykładu 2 podkreślamy atrybuty stanowiące klucz złożony: nr_zam i kod_w.</a:t>
            </a:r>
          </a:p>
          <a:p>
            <a:pPr>
              <a:lnSpc>
                <a:spcPct val="80000"/>
              </a:lnSpc>
              <a:buFontTx/>
              <a:buNone/>
            </a:pPr>
            <a:r>
              <a:rPr lang="pl-PL" sz="2000"/>
              <a:t>	R2={</a:t>
            </a:r>
            <a:r>
              <a:rPr lang="pl-PL" sz="2000" u="sng"/>
              <a:t>nr_zam</a:t>
            </a:r>
            <a:r>
              <a:rPr lang="pl-PL" sz="2000"/>
              <a:t>, </a:t>
            </a:r>
            <a:r>
              <a:rPr lang="pl-PL" sz="2000" u="sng"/>
              <a:t>kod_w</a:t>
            </a:r>
            <a:r>
              <a:rPr lang="pl-PL" sz="2000"/>
              <a:t>, nazwa_w, cena_w, il_zam, wyr_og}</a:t>
            </a:r>
          </a:p>
          <a:p>
            <a:pPr>
              <a:lnSpc>
                <a:spcPct val="80000"/>
              </a:lnSpc>
              <a:buFontTx/>
              <a:buNone/>
            </a:pPr>
            <a:r>
              <a:rPr lang="pl-PL" sz="2000"/>
              <a:t>	Zauważmy, że występuje tam niepełna zależność funkcjonalna atrybutu nazwa_w od klucza relacji (nr_zam, kod_w) </a:t>
            </a:r>
          </a:p>
          <a:p>
            <a:pPr>
              <a:lnSpc>
                <a:spcPct val="80000"/>
              </a:lnSpc>
              <a:buFontTx/>
              <a:buNone/>
            </a:pPr>
            <a:endParaRPr lang="pl-PL" sz="2000"/>
          </a:p>
          <a:p>
            <a:pPr>
              <a:lnSpc>
                <a:spcPct val="80000"/>
              </a:lnSpc>
            </a:pPr>
            <a:r>
              <a:rPr lang="pl-PL" sz="2000" b="1"/>
              <a:t>Definicja 11</a:t>
            </a:r>
            <a:br>
              <a:rPr lang="pl-PL" sz="2000" b="1"/>
            </a:br>
            <a:r>
              <a:rPr lang="pl-PL" sz="2000"/>
              <a:t>Relacja jest w drugiej postaci normalnej jeśli każdy atrybut tej relacji nie wchodzący w skład klucza jest w pełni funkcjonalnie zależny od wszystkich kluczy potencjalnych </a:t>
            </a:r>
            <a:endParaRPr lang="en-GB" sz="2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F51D2F88-3000-4FAD-A2D0-7D7717D9C219}" type="slidenum">
              <a:rPr lang="en-GB"/>
              <a:pPr/>
              <a:t>39</a:t>
            </a:fld>
            <a:endParaRPr lang="en-GB"/>
          </a:p>
        </p:txBody>
      </p:sp>
      <p:sp>
        <p:nvSpPr>
          <p:cNvPr id="101378" name="Rectangle 2"/>
          <p:cNvSpPr>
            <a:spLocks noGrp="1" noChangeArrowheads="1"/>
          </p:cNvSpPr>
          <p:nvPr>
            <p:ph type="title"/>
          </p:nvPr>
        </p:nvSpPr>
        <p:spPr/>
        <p:txBody>
          <a:bodyPr/>
          <a:lstStyle/>
          <a:p>
            <a:r>
              <a:rPr lang="pl-PL"/>
              <a:t>Przykład 3 (1)</a:t>
            </a:r>
            <a:endParaRPr lang="en-GB"/>
          </a:p>
        </p:txBody>
      </p:sp>
      <p:sp>
        <p:nvSpPr>
          <p:cNvPr id="101379" name="Rectangle 3"/>
          <p:cNvSpPr>
            <a:spLocks noGrp="1" noChangeArrowheads="1"/>
          </p:cNvSpPr>
          <p:nvPr>
            <p:ph type="body" idx="1"/>
          </p:nvPr>
        </p:nvSpPr>
        <p:spPr/>
        <p:txBody>
          <a:bodyPr/>
          <a:lstStyle/>
          <a:p>
            <a:r>
              <a:rPr lang="pl-PL"/>
              <a:t>W relacji R2  występują następujące niepełne zależności funkcjonalne: kod_w</a:t>
            </a:r>
            <a:r>
              <a:rPr lang="de-DE">
                <a:sym typeface="Symbol" pitchFamily="18" charset="2"/>
              </a:rPr>
              <a:t></a:t>
            </a:r>
            <a:r>
              <a:rPr lang="pl-PL"/>
              <a:t>nazwa_w </a:t>
            </a:r>
          </a:p>
          <a:p>
            <a:pPr>
              <a:buFontTx/>
              <a:buNone/>
            </a:pPr>
            <a:r>
              <a:rPr lang="pl-PL"/>
              <a:t>	oraz  </a:t>
            </a:r>
          </a:p>
          <a:p>
            <a:pPr>
              <a:buFontTx/>
              <a:buNone/>
            </a:pPr>
            <a:r>
              <a:rPr lang="pl-PL"/>
              <a:t>	kod_w</a:t>
            </a:r>
            <a:r>
              <a:rPr lang="de-DE">
                <a:sym typeface="Symbol" pitchFamily="18" charset="2"/>
              </a:rPr>
              <a:t></a:t>
            </a:r>
            <a:r>
              <a:rPr lang="pl-PL"/>
              <a:t>cena_w. </a:t>
            </a:r>
          </a:p>
          <a:p>
            <a:pPr>
              <a:buFontTx/>
              <a:buNone/>
            </a:pPr>
            <a:r>
              <a:rPr lang="pl-PL"/>
              <a:t>	Eliminując te zależności otrzymujemy następujący nowy zbiór schematów relacji (R21 R22 R23) </a:t>
            </a: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5"/>
          <p:cNvSpPr>
            <a:spLocks noGrp="1"/>
          </p:cNvSpPr>
          <p:nvPr>
            <p:ph type="sldNum" sz="quarter" idx="12"/>
          </p:nvPr>
        </p:nvSpPr>
        <p:spPr/>
        <p:txBody>
          <a:bodyPr/>
          <a:lstStyle/>
          <a:p>
            <a:fld id="{FC765128-6E6F-4C9A-8ACC-169B7321BE28}" type="slidenum">
              <a:rPr lang="en-GB"/>
              <a:pPr/>
              <a:t>4</a:t>
            </a:fld>
            <a:endParaRPr lang="en-GB"/>
          </a:p>
        </p:txBody>
      </p:sp>
      <p:sp>
        <p:nvSpPr>
          <p:cNvPr id="43010" name="Rectangle 2"/>
          <p:cNvSpPr>
            <a:spLocks noGrp="1" noChangeArrowheads="1"/>
          </p:cNvSpPr>
          <p:nvPr>
            <p:ph type="title"/>
          </p:nvPr>
        </p:nvSpPr>
        <p:spPr/>
        <p:txBody>
          <a:bodyPr/>
          <a:lstStyle/>
          <a:p>
            <a:r>
              <a:rPr lang="pl-PL"/>
              <a:t>Bazy danych i ich użytkownicy 1</a:t>
            </a:r>
            <a:endParaRPr lang="en-GB"/>
          </a:p>
        </p:txBody>
      </p:sp>
      <p:sp>
        <p:nvSpPr>
          <p:cNvPr id="43011" name="Rectangle 3"/>
          <p:cNvSpPr>
            <a:spLocks noGrp="1" noChangeArrowheads="1"/>
          </p:cNvSpPr>
          <p:nvPr>
            <p:ph type="body" idx="1"/>
          </p:nvPr>
        </p:nvSpPr>
        <p:spPr>
          <a:xfrm>
            <a:off x="250825" y="1341438"/>
            <a:ext cx="4752975" cy="5183187"/>
          </a:xfrm>
        </p:spPr>
        <p:txBody>
          <a:bodyPr/>
          <a:lstStyle/>
          <a:p>
            <a:pPr>
              <a:lnSpc>
                <a:spcPct val="90000"/>
              </a:lnSpc>
              <a:buFontTx/>
              <a:buNone/>
            </a:pPr>
            <a:r>
              <a:rPr lang="pl-PL" sz="2800"/>
              <a:t>Baza danych:</a:t>
            </a:r>
          </a:p>
          <a:p>
            <a:pPr>
              <a:lnSpc>
                <a:spcPct val="90000"/>
              </a:lnSpc>
            </a:pPr>
            <a:r>
              <a:rPr lang="pl-PL" sz="2800"/>
              <a:t>zbiór powiązanych ze sobą danych</a:t>
            </a:r>
          </a:p>
          <a:p>
            <a:pPr>
              <a:lnSpc>
                <a:spcPct val="90000"/>
              </a:lnSpc>
            </a:pPr>
            <a:r>
              <a:rPr lang="pl-PL" sz="2800"/>
              <a:t>abstrakcyjne, informatyczne odzwierciedlenie fragmentu rzeczywistości</a:t>
            </a:r>
          </a:p>
          <a:p>
            <a:pPr>
              <a:lnSpc>
                <a:spcPct val="90000"/>
              </a:lnSpc>
            </a:pPr>
            <a:r>
              <a:rPr lang="pl-PL" sz="2800"/>
              <a:t>logicznie spójny zbiór danych posiadających określone znaczenie</a:t>
            </a:r>
          </a:p>
          <a:p>
            <a:pPr>
              <a:lnSpc>
                <a:spcPct val="90000"/>
              </a:lnSpc>
            </a:pPr>
            <a:r>
              <a:rPr lang="pl-PL" sz="2800"/>
              <a:t>wszelka informacja, która może być przydatna firmie</a:t>
            </a:r>
            <a:endParaRPr lang="en-GB" sz="2800"/>
          </a:p>
        </p:txBody>
      </p:sp>
      <p:sp>
        <p:nvSpPr>
          <p:cNvPr id="43013" name="Rectangle 5"/>
          <p:cNvSpPr>
            <a:spLocks noChangeArrowheads="1"/>
          </p:cNvSpPr>
          <p:nvPr/>
        </p:nvSpPr>
        <p:spPr bwMode="auto">
          <a:xfrm>
            <a:off x="0" y="180181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43012" name="Object 4"/>
          <p:cNvGraphicFramePr>
            <a:graphicFrameLocks noChangeAspect="1"/>
          </p:cNvGraphicFramePr>
          <p:nvPr/>
        </p:nvGraphicFramePr>
        <p:xfrm>
          <a:off x="4860925" y="1916113"/>
          <a:ext cx="4032250" cy="3851275"/>
        </p:xfrm>
        <a:graphic>
          <a:graphicData uri="http://schemas.openxmlformats.org/presentationml/2006/ole">
            <p:oleObj spid="_x0000_s43384" name="Rysunek Microsoft Drawing" r:id="rId3" imgW="6638925" imgH="6416675" progId="MSDraw">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ymbol zastępczy numeru slajdu 5"/>
          <p:cNvSpPr>
            <a:spLocks noGrp="1"/>
          </p:cNvSpPr>
          <p:nvPr>
            <p:ph type="sldNum" sz="quarter" idx="12"/>
          </p:nvPr>
        </p:nvSpPr>
        <p:spPr/>
        <p:txBody>
          <a:bodyPr/>
          <a:lstStyle/>
          <a:p>
            <a:fld id="{45C895AB-5465-4741-B750-DE06E224F851}" type="slidenum">
              <a:rPr lang="en-GB"/>
              <a:pPr/>
              <a:t>40</a:t>
            </a:fld>
            <a:endParaRPr lang="en-GB"/>
          </a:p>
        </p:txBody>
      </p:sp>
      <p:sp>
        <p:nvSpPr>
          <p:cNvPr id="102402" name="Rectangle 2"/>
          <p:cNvSpPr>
            <a:spLocks noGrp="1" noChangeArrowheads="1"/>
          </p:cNvSpPr>
          <p:nvPr>
            <p:ph type="title"/>
          </p:nvPr>
        </p:nvSpPr>
        <p:spPr>
          <a:xfrm>
            <a:off x="457200" y="44450"/>
            <a:ext cx="8229600" cy="1143000"/>
          </a:xfrm>
        </p:spPr>
        <p:txBody>
          <a:bodyPr/>
          <a:lstStyle/>
          <a:p>
            <a:r>
              <a:rPr lang="pl-PL"/>
              <a:t>Przykład 3 (2)</a:t>
            </a:r>
            <a:endParaRPr lang="en-GB"/>
          </a:p>
        </p:txBody>
      </p:sp>
      <p:sp>
        <p:nvSpPr>
          <p:cNvPr id="102406" name="Rectangle 6"/>
          <p:cNvSpPr>
            <a:spLocks noChangeArrowheads="1"/>
          </p:cNvSpPr>
          <p:nvPr/>
        </p:nvSpPr>
        <p:spPr bwMode="auto">
          <a:xfrm>
            <a:off x="0" y="30480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02405" name="Object 5"/>
          <p:cNvGraphicFramePr>
            <a:graphicFrameLocks noChangeAspect="1"/>
          </p:cNvGraphicFramePr>
          <p:nvPr/>
        </p:nvGraphicFramePr>
        <p:xfrm>
          <a:off x="3348038" y="1196975"/>
          <a:ext cx="5256212" cy="1243013"/>
        </p:xfrm>
        <a:graphic>
          <a:graphicData uri="http://schemas.openxmlformats.org/presentationml/2006/ole">
            <p:oleObj spid="_x0000_s102414" name="Rysunek Microsoft Drawing" r:id="rId3" imgW="2657475" imgH="647700" progId="MSDraw">
              <p:embed/>
            </p:oleObj>
          </a:graphicData>
        </a:graphic>
      </p:graphicFrame>
      <p:sp>
        <p:nvSpPr>
          <p:cNvPr id="102408" name="Rectangle 8"/>
          <p:cNvSpPr>
            <a:spLocks noChangeArrowheads="1"/>
          </p:cNvSpPr>
          <p:nvPr/>
        </p:nvSpPr>
        <p:spPr bwMode="auto">
          <a:xfrm>
            <a:off x="0" y="310991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02407" name="Object 7"/>
          <p:cNvGraphicFramePr>
            <a:graphicFrameLocks noChangeAspect="1"/>
          </p:cNvGraphicFramePr>
          <p:nvPr/>
        </p:nvGraphicFramePr>
        <p:xfrm>
          <a:off x="4140200" y="2708275"/>
          <a:ext cx="3384550" cy="1028700"/>
        </p:xfrm>
        <a:graphic>
          <a:graphicData uri="http://schemas.openxmlformats.org/presentationml/2006/ole">
            <p:oleObj spid="_x0000_s102415" name="Rysunek Microsoft Drawing" r:id="rId4" imgW="1685925" imgH="504825" progId="MSDraw">
              <p:embed/>
            </p:oleObj>
          </a:graphicData>
        </a:graphic>
      </p:graphicFrame>
      <p:sp>
        <p:nvSpPr>
          <p:cNvPr id="102410" name="Rectangle 10"/>
          <p:cNvSpPr>
            <a:spLocks noChangeArrowheads="1"/>
          </p:cNvSpPr>
          <p:nvPr/>
        </p:nvSpPr>
        <p:spPr bwMode="auto">
          <a:xfrm>
            <a:off x="250825" y="1484313"/>
            <a:ext cx="2808288" cy="311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marL="342900" indent="-342900"/>
            <a:r>
              <a:rPr lang="de-DE" sz="1800"/>
              <a:t>R21: </a:t>
            </a:r>
            <a:r>
              <a:rPr lang="de-DE" sz="1800" i="1"/>
              <a:t>Zamówienie</a:t>
            </a:r>
            <a:r>
              <a:rPr lang="pl-PL" sz="1800"/>
              <a:t> </a:t>
            </a:r>
            <a:endParaRPr lang="en-GB" sz="1800"/>
          </a:p>
        </p:txBody>
      </p:sp>
      <p:graphicFrame>
        <p:nvGraphicFramePr>
          <p:cNvPr id="102409" name="Object 9"/>
          <p:cNvGraphicFramePr>
            <a:graphicFrameLocks noChangeAspect="1"/>
          </p:cNvGraphicFramePr>
          <p:nvPr/>
        </p:nvGraphicFramePr>
        <p:xfrm>
          <a:off x="4572000" y="4076700"/>
          <a:ext cx="2881313" cy="874713"/>
        </p:xfrm>
        <a:graphic>
          <a:graphicData uri="http://schemas.openxmlformats.org/presentationml/2006/ole">
            <p:oleObj spid="_x0000_s102416" name="Rysunek Microsoft Drawing" r:id="rId5" imgW="1404938" imgH="422275" progId="MSDraw">
              <p:embed/>
            </p:oleObj>
          </a:graphicData>
        </a:graphic>
      </p:graphicFrame>
      <p:sp>
        <p:nvSpPr>
          <p:cNvPr id="102411" name="Rectangle 11"/>
          <p:cNvSpPr>
            <a:spLocks noChangeArrowheads="1"/>
          </p:cNvSpPr>
          <p:nvPr/>
        </p:nvSpPr>
        <p:spPr bwMode="auto">
          <a:xfrm>
            <a:off x="539750" y="2997200"/>
            <a:ext cx="25749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pl-PL" sz="1600"/>
              <a:t>R22: </a:t>
            </a:r>
            <a:r>
              <a:rPr lang="pl-PL" sz="1600" i="1"/>
              <a:t>Pozycja-zamówienia</a:t>
            </a:r>
            <a:r>
              <a:rPr lang="pl-PL" sz="1600"/>
              <a:t> </a:t>
            </a:r>
          </a:p>
        </p:txBody>
      </p:sp>
      <p:sp>
        <p:nvSpPr>
          <p:cNvPr id="102412" name="Rectangle 12"/>
          <p:cNvSpPr>
            <a:spLocks noChangeArrowheads="1"/>
          </p:cNvSpPr>
          <p:nvPr/>
        </p:nvSpPr>
        <p:spPr bwMode="auto">
          <a:xfrm>
            <a:off x="684213" y="4316413"/>
            <a:ext cx="131445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de-DE" sz="1600"/>
              <a:t>R23: W</a:t>
            </a:r>
            <a:r>
              <a:rPr lang="de-DE" sz="1600" i="1"/>
              <a:t>yrób</a:t>
            </a:r>
            <a:r>
              <a:rPr lang="pl-PL" sz="1600"/>
              <a:t> </a:t>
            </a:r>
          </a:p>
        </p:txBody>
      </p:sp>
      <p:sp>
        <p:nvSpPr>
          <p:cNvPr id="102413" name="Rectangle 13"/>
          <p:cNvSpPr>
            <a:spLocks noChangeArrowheads="1"/>
          </p:cNvSpPr>
          <p:nvPr/>
        </p:nvSpPr>
        <p:spPr bwMode="auto">
          <a:xfrm>
            <a:off x="395288" y="5373688"/>
            <a:ext cx="8424862" cy="1187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a:lnSpc>
                <a:spcPct val="100000"/>
              </a:lnSpc>
              <a:spcBef>
                <a:spcPct val="0"/>
              </a:spcBef>
            </a:pPr>
            <a:r>
              <a:rPr lang="pl-PL" sz="2400"/>
              <a:t>Zauważmy, że relacje R21, R22, R23 nadal zawierają dublujące się dane. Wynika to z istnienia tranzytywnych zależności pomiędzy atrybutami.</a:t>
            </a:r>
            <a:r>
              <a:rPr lang="pl-PL" sz="180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AC6BD2D7-BF22-4DFA-87E2-CD861609E22C}" type="slidenum">
              <a:rPr lang="en-GB"/>
              <a:pPr/>
              <a:t>41</a:t>
            </a:fld>
            <a:endParaRPr lang="en-GB"/>
          </a:p>
        </p:txBody>
      </p:sp>
      <p:sp>
        <p:nvSpPr>
          <p:cNvPr id="103426" name="Rectangle 2"/>
          <p:cNvSpPr>
            <a:spLocks noGrp="1" noChangeArrowheads="1"/>
          </p:cNvSpPr>
          <p:nvPr>
            <p:ph type="title"/>
          </p:nvPr>
        </p:nvSpPr>
        <p:spPr>
          <a:xfrm>
            <a:off x="457200" y="115888"/>
            <a:ext cx="8229600" cy="1143000"/>
          </a:xfrm>
        </p:spPr>
        <p:txBody>
          <a:bodyPr/>
          <a:lstStyle/>
          <a:p>
            <a:r>
              <a:rPr lang="pl-PL"/>
              <a:t>Trzecia postać normalna</a:t>
            </a:r>
            <a:endParaRPr lang="en-GB"/>
          </a:p>
        </p:txBody>
      </p:sp>
      <p:sp>
        <p:nvSpPr>
          <p:cNvPr id="103427" name="Rectangle 3"/>
          <p:cNvSpPr>
            <a:spLocks noGrp="1" noChangeArrowheads="1"/>
          </p:cNvSpPr>
          <p:nvPr>
            <p:ph type="body" idx="1"/>
          </p:nvPr>
        </p:nvSpPr>
        <p:spPr>
          <a:xfrm>
            <a:off x="0" y="1125538"/>
            <a:ext cx="9144000" cy="5732462"/>
          </a:xfrm>
        </p:spPr>
        <p:txBody>
          <a:bodyPr/>
          <a:lstStyle/>
          <a:p>
            <a:pPr>
              <a:lnSpc>
                <a:spcPct val="80000"/>
              </a:lnSpc>
            </a:pPr>
            <a:r>
              <a:rPr lang="pl-PL" sz="2400" b="1"/>
              <a:t>Definicja 12</a:t>
            </a:r>
            <a:r>
              <a:rPr lang="pl-PL" sz="2400"/>
              <a:t/>
            </a:r>
            <a:br>
              <a:rPr lang="pl-PL" sz="2400"/>
            </a:br>
            <a:r>
              <a:rPr lang="pl-PL" sz="2400"/>
              <a:t>Niech A,B,C będą rozłącznymi podzbiorami atrybutów pewnej relacji. Mówimy, że atrybut C jest tranzytywnie funkcjonalnie zależny od A jeśli A</a:t>
            </a:r>
            <a:r>
              <a:rPr lang="de-DE" sz="2400">
                <a:sym typeface="Symbol" pitchFamily="18" charset="2"/>
              </a:rPr>
              <a:t></a:t>
            </a:r>
            <a:r>
              <a:rPr lang="pl-PL" sz="2400"/>
              <a:t>B, B</a:t>
            </a:r>
            <a:r>
              <a:rPr lang="de-DE" sz="2400">
                <a:sym typeface="Symbol" pitchFamily="18" charset="2"/>
              </a:rPr>
              <a:t></a:t>
            </a:r>
            <a:r>
              <a:rPr lang="pl-PL" sz="2400"/>
              <a:t>C i nieprawda, że (B</a:t>
            </a:r>
            <a:r>
              <a:rPr lang="de-DE" sz="2400">
                <a:sym typeface="Symbol" pitchFamily="18" charset="2"/>
              </a:rPr>
              <a:t></a:t>
            </a:r>
            <a:r>
              <a:rPr lang="pl-PL" sz="2400"/>
              <a:t>A lub C</a:t>
            </a:r>
            <a:r>
              <a:rPr lang="de-DE" sz="2400">
                <a:sym typeface="Symbol" pitchFamily="18" charset="2"/>
              </a:rPr>
              <a:t></a:t>
            </a:r>
            <a:r>
              <a:rPr lang="pl-PL" sz="2400"/>
              <a:t>B). Używa się wtedy określenia, że „A wyznacza C w sposób przechodni”. </a:t>
            </a:r>
          </a:p>
          <a:p>
            <a:pPr>
              <a:lnSpc>
                <a:spcPct val="80000"/>
              </a:lnSpc>
            </a:pPr>
            <a:r>
              <a:rPr lang="pl-PL" sz="2400"/>
              <a:t>Rozważymy schemat relacji R1 z przykładu 2 i podkreślimy klucz główny:</a:t>
            </a:r>
          </a:p>
          <a:p>
            <a:pPr>
              <a:lnSpc>
                <a:spcPct val="80000"/>
              </a:lnSpc>
              <a:buFontTx/>
              <a:buNone/>
            </a:pPr>
            <a:r>
              <a:rPr lang="pl-PL" sz="2400"/>
              <a:t>	R1={</a:t>
            </a:r>
            <a:r>
              <a:rPr lang="pl-PL" sz="2400" u="sng"/>
              <a:t>nr_zam</a:t>
            </a:r>
            <a:r>
              <a:rPr lang="pl-PL" sz="2400"/>
              <a:t>, data_zam, id_kl, nazwa_kl, adres_kl, zam_og}.</a:t>
            </a:r>
          </a:p>
          <a:p>
            <a:pPr>
              <a:lnSpc>
                <a:spcPct val="80000"/>
              </a:lnSpc>
              <a:buFontTx/>
              <a:buNone/>
            </a:pPr>
            <a:r>
              <a:rPr lang="pl-PL" sz="2400"/>
              <a:t>	Zachodzą tutaj zależności nr_zam</a:t>
            </a:r>
            <a:r>
              <a:rPr lang="de-DE" sz="2400">
                <a:sym typeface="Symbol" pitchFamily="18" charset="2"/>
              </a:rPr>
              <a:t></a:t>
            </a:r>
            <a:r>
              <a:rPr lang="pl-PL" sz="2400"/>
              <a:t>id_kl oraz id_kl</a:t>
            </a:r>
            <a:r>
              <a:rPr lang="de-DE" sz="2400">
                <a:sym typeface="Symbol" pitchFamily="18" charset="2"/>
              </a:rPr>
              <a:t></a:t>
            </a:r>
            <a:r>
              <a:rPr lang="pl-PL" sz="2400"/>
              <a:t>nazwa_kl. Ponieważ zależności odwrotne nie są prawdziwe, stąd nazwa_kl jest tranzytywnie funkcjonalnie zależna od nr_zam. </a:t>
            </a:r>
          </a:p>
          <a:p>
            <a:pPr>
              <a:lnSpc>
                <a:spcPct val="80000"/>
              </a:lnSpc>
            </a:pPr>
            <a:r>
              <a:rPr lang="pl-PL" sz="2400" b="1"/>
              <a:t>Definicja 13</a:t>
            </a:r>
            <a:endParaRPr lang="pl-PL" sz="2400"/>
          </a:p>
          <a:p>
            <a:pPr>
              <a:lnSpc>
                <a:spcPct val="80000"/>
              </a:lnSpc>
              <a:buFontTx/>
              <a:buNone/>
            </a:pPr>
            <a:r>
              <a:rPr lang="pl-PL" sz="2400"/>
              <a:t>	Relacja jest w trzeciej postaci normalnej jeśli jest ona w drugiej postaci normalnej i każdy jej atrybut nie wchodzący w skład żadnego klucza potencjalnego nie jest tranzytywnie funkcjonalnie zależny od żadnego klucza potencjalnego tej relacji. </a:t>
            </a:r>
            <a:endParaRPr lang="en-GB" sz="2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475F1217-0DA2-4D8E-AF4A-317D322DAE1D}" type="slidenum">
              <a:rPr lang="en-GB"/>
              <a:pPr/>
              <a:t>42</a:t>
            </a:fld>
            <a:endParaRPr lang="en-GB"/>
          </a:p>
        </p:txBody>
      </p:sp>
      <p:sp>
        <p:nvSpPr>
          <p:cNvPr id="104450" name="Rectangle 2"/>
          <p:cNvSpPr>
            <a:spLocks noGrp="1" noChangeArrowheads="1"/>
          </p:cNvSpPr>
          <p:nvPr>
            <p:ph type="title"/>
          </p:nvPr>
        </p:nvSpPr>
        <p:spPr/>
        <p:txBody>
          <a:bodyPr/>
          <a:lstStyle/>
          <a:p>
            <a:r>
              <a:rPr lang="pl-PL"/>
              <a:t>Przykład 4 (1)</a:t>
            </a:r>
            <a:endParaRPr lang="en-GB"/>
          </a:p>
        </p:txBody>
      </p:sp>
      <p:sp>
        <p:nvSpPr>
          <p:cNvPr id="104451" name="Rectangle 3"/>
          <p:cNvSpPr>
            <a:spLocks noGrp="1" noChangeArrowheads="1"/>
          </p:cNvSpPr>
          <p:nvPr>
            <p:ph type="body" idx="1"/>
          </p:nvPr>
        </p:nvSpPr>
        <p:spPr/>
        <p:txBody>
          <a:bodyPr/>
          <a:lstStyle/>
          <a:p>
            <a:pPr>
              <a:lnSpc>
                <a:spcPct val="90000"/>
              </a:lnSpc>
            </a:pPr>
            <a:r>
              <a:rPr lang="pl-PL" sz="2400"/>
              <a:t>Rozważmy relację R21 z przykładu 5.5. W relacji tej występują m. in. następujące zależności funkcjonalne:</a:t>
            </a:r>
          </a:p>
          <a:p>
            <a:pPr>
              <a:lnSpc>
                <a:spcPct val="90000"/>
              </a:lnSpc>
              <a:buFontTx/>
              <a:buNone/>
            </a:pPr>
            <a:r>
              <a:rPr lang="pl-PL" sz="2400"/>
              <a:t>	nr_zam</a:t>
            </a:r>
            <a:r>
              <a:rPr lang="de-DE" sz="2400">
                <a:sym typeface="Symbol" pitchFamily="18" charset="2"/>
              </a:rPr>
              <a:t></a:t>
            </a:r>
            <a:r>
              <a:rPr lang="pl-PL" sz="2400"/>
              <a:t>id_kl	id_kl</a:t>
            </a:r>
            <a:r>
              <a:rPr lang="de-DE" sz="2400">
                <a:sym typeface="Symbol" pitchFamily="18" charset="2"/>
              </a:rPr>
              <a:t></a:t>
            </a:r>
            <a:r>
              <a:rPr lang="pl-PL" sz="2400"/>
              <a:t>nazwa_kl</a:t>
            </a:r>
            <a:endParaRPr lang="pl-PL" sz="2400" i="1"/>
          </a:p>
          <a:p>
            <a:pPr>
              <a:lnSpc>
                <a:spcPct val="90000"/>
              </a:lnSpc>
              <a:buFontTx/>
              <a:buNone/>
            </a:pPr>
            <a:r>
              <a:rPr lang="pl-PL" sz="2400" i="1"/>
              <a:t>	oraz</a:t>
            </a:r>
            <a:endParaRPr lang="pl-PL" sz="2400"/>
          </a:p>
          <a:p>
            <a:pPr>
              <a:lnSpc>
                <a:spcPct val="90000"/>
              </a:lnSpc>
              <a:buFontTx/>
              <a:buNone/>
            </a:pPr>
            <a:r>
              <a:rPr lang="pl-PL" sz="2400"/>
              <a:t>	nr_zam</a:t>
            </a:r>
            <a:r>
              <a:rPr lang="de-DE" sz="2400">
                <a:sym typeface="Symbol" pitchFamily="18" charset="2"/>
              </a:rPr>
              <a:t></a:t>
            </a:r>
            <a:r>
              <a:rPr lang="pl-PL" sz="2400"/>
              <a:t>id_kl	id_kl</a:t>
            </a:r>
            <a:r>
              <a:rPr lang="de-DE" sz="2400">
                <a:sym typeface="Symbol" pitchFamily="18" charset="2"/>
              </a:rPr>
              <a:t></a:t>
            </a:r>
            <a:r>
              <a:rPr lang="pl-PL" sz="2400"/>
              <a:t>adres_kl,</a:t>
            </a:r>
          </a:p>
          <a:p>
            <a:pPr>
              <a:lnSpc>
                <a:spcPct val="90000"/>
              </a:lnSpc>
              <a:buFontTx/>
              <a:buNone/>
            </a:pPr>
            <a:r>
              <a:rPr lang="pl-PL" sz="2400"/>
              <a:t>	co oznacza, że atrybuty nazwa_kl i adres_kl są tranzytywnie funkcjonalnie zależne od atrybutu nr_zam. Zależności te można usunąć modyfikując odpowiednio schemat relacji </a:t>
            </a:r>
            <a:r>
              <a:rPr lang="pl-PL" sz="2400" i="1"/>
              <a:t>Zamówienie</a:t>
            </a:r>
            <a:r>
              <a:rPr lang="pl-PL" sz="2400"/>
              <a:t>. Prowadzi to do trzeciej postaci normalnej pokazanej na KOLEJNYM SLAJDZIE.</a:t>
            </a:r>
            <a:endParaRPr lang="en-GB" sz="24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ymbol zastępczy numeru slajdu 5"/>
          <p:cNvSpPr>
            <a:spLocks noGrp="1"/>
          </p:cNvSpPr>
          <p:nvPr>
            <p:ph type="sldNum" sz="quarter" idx="12"/>
          </p:nvPr>
        </p:nvSpPr>
        <p:spPr/>
        <p:txBody>
          <a:bodyPr/>
          <a:lstStyle/>
          <a:p>
            <a:fld id="{DBAEB8BB-87F0-496B-80C1-FEAB8063C49F}" type="slidenum">
              <a:rPr lang="en-GB"/>
              <a:pPr/>
              <a:t>43</a:t>
            </a:fld>
            <a:endParaRPr lang="en-GB"/>
          </a:p>
        </p:txBody>
      </p:sp>
      <p:sp>
        <p:nvSpPr>
          <p:cNvPr id="105474" name="Rectangle 2"/>
          <p:cNvSpPr>
            <a:spLocks noGrp="1" noChangeArrowheads="1"/>
          </p:cNvSpPr>
          <p:nvPr>
            <p:ph type="title"/>
          </p:nvPr>
        </p:nvSpPr>
        <p:spPr/>
        <p:txBody>
          <a:bodyPr/>
          <a:lstStyle/>
          <a:p>
            <a:r>
              <a:rPr lang="pl-PL"/>
              <a:t>Przykład 4 (2)</a:t>
            </a:r>
            <a:endParaRPr lang="en-GB"/>
          </a:p>
        </p:txBody>
      </p:sp>
      <p:sp>
        <p:nvSpPr>
          <p:cNvPr id="105477" name="Rectangle 5"/>
          <p:cNvSpPr>
            <a:spLocks noChangeArrowheads="1"/>
          </p:cNvSpPr>
          <p:nvPr/>
        </p:nvSpPr>
        <p:spPr bwMode="auto">
          <a:xfrm>
            <a:off x="0" y="31400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05476" name="Object 4"/>
          <p:cNvGraphicFramePr>
            <a:graphicFrameLocks noChangeAspect="1"/>
          </p:cNvGraphicFramePr>
          <p:nvPr/>
        </p:nvGraphicFramePr>
        <p:xfrm>
          <a:off x="4356100" y="1341438"/>
          <a:ext cx="4248150" cy="958850"/>
        </p:xfrm>
        <a:graphic>
          <a:graphicData uri="http://schemas.openxmlformats.org/presentationml/2006/ole">
            <p:oleObj spid="_x0000_s105488" name="Rysunek Microsoft Drawing" r:id="rId3" imgW="1668463" imgH="384175" progId="MSDraw">
              <p:embed/>
            </p:oleObj>
          </a:graphicData>
        </a:graphic>
      </p:graphicFrame>
      <p:sp>
        <p:nvSpPr>
          <p:cNvPr id="105479" name="Rectangle 7"/>
          <p:cNvSpPr>
            <a:spLocks noChangeArrowheads="1"/>
          </p:cNvSpPr>
          <p:nvPr/>
        </p:nvSpPr>
        <p:spPr bwMode="auto">
          <a:xfrm>
            <a:off x="0" y="315118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05478" name="Object 6"/>
          <p:cNvGraphicFramePr>
            <a:graphicFrameLocks noChangeAspect="1"/>
          </p:cNvGraphicFramePr>
          <p:nvPr/>
        </p:nvGraphicFramePr>
        <p:xfrm>
          <a:off x="4213225" y="2708275"/>
          <a:ext cx="4103688" cy="1098550"/>
        </p:xfrm>
        <a:graphic>
          <a:graphicData uri="http://schemas.openxmlformats.org/presentationml/2006/ole">
            <p:oleObj spid="_x0000_s105489" name="Rysunek Microsoft Drawing" r:id="rId4" imgW="1392238" imgH="385763" progId="MSDraw">
              <p:embed/>
            </p:oleObj>
          </a:graphicData>
        </a:graphic>
      </p:graphicFrame>
      <p:sp>
        <p:nvSpPr>
          <p:cNvPr id="105481" name="Rectangle 9"/>
          <p:cNvSpPr>
            <a:spLocks noChangeArrowheads="1"/>
          </p:cNvSpPr>
          <p:nvPr/>
        </p:nvSpPr>
        <p:spPr bwMode="auto">
          <a:xfrm>
            <a:off x="0" y="309086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05480" name="Object 8"/>
          <p:cNvGraphicFramePr>
            <a:graphicFrameLocks noChangeAspect="1"/>
          </p:cNvGraphicFramePr>
          <p:nvPr/>
        </p:nvGraphicFramePr>
        <p:xfrm>
          <a:off x="4284663" y="4005263"/>
          <a:ext cx="4391025" cy="1247775"/>
        </p:xfrm>
        <a:graphic>
          <a:graphicData uri="http://schemas.openxmlformats.org/presentationml/2006/ole">
            <p:oleObj spid="_x0000_s105490" name="Rysunek Microsoft Drawing" r:id="rId5" imgW="1685925" imgH="481013" progId="MSDraw">
              <p:embed/>
            </p:oleObj>
          </a:graphicData>
        </a:graphic>
      </p:graphicFrame>
      <p:sp>
        <p:nvSpPr>
          <p:cNvPr id="105483" name="Rectangle 11"/>
          <p:cNvSpPr>
            <a:spLocks noChangeArrowheads="1"/>
          </p:cNvSpPr>
          <p:nvPr/>
        </p:nvSpPr>
        <p:spPr bwMode="auto">
          <a:xfrm>
            <a:off x="0" y="31019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05482" name="Object 10"/>
          <p:cNvGraphicFramePr>
            <a:graphicFrameLocks noChangeAspect="1"/>
          </p:cNvGraphicFramePr>
          <p:nvPr/>
        </p:nvGraphicFramePr>
        <p:xfrm>
          <a:off x="4271963" y="5516563"/>
          <a:ext cx="3971925" cy="1198562"/>
        </p:xfrm>
        <a:graphic>
          <a:graphicData uri="http://schemas.openxmlformats.org/presentationml/2006/ole">
            <p:oleObj spid="_x0000_s105491" name="Rysunek Microsoft Drawing" r:id="rId6" imgW="1404938" imgH="422275" progId="MSDraw">
              <p:embed/>
            </p:oleObj>
          </a:graphicData>
        </a:graphic>
      </p:graphicFrame>
      <p:sp>
        <p:nvSpPr>
          <p:cNvPr id="105484" name="Rectangle 12"/>
          <p:cNvSpPr>
            <a:spLocks noChangeArrowheads="1"/>
          </p:cNvSpPr>
          <p:nvPr/>
        </p:nvSpPr>
        <p:spPr bwMode="auto">
          <a:xfrm>
            <a:off x="601663" y="1549400"/>
            <a:ext cx="20256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de-DE" sz="1800"/>
              <a:t>R31: </a:t>
            </a:r>
            <a:r>
              <a:rPr lang="de-DE" sz="1800" i="1"/>
              <a:t>Zamówienie</a:t>
            </a:r>
            <a:r>
              <a:rPr lang="pl-PL" sz="1800"/>
              <a:t> </a:t>
            </a:r>
          </a:p>
        </p:txBody>
      </p:sp>
      <p:sp>
        <p:nvSpPr>
          <p:cNvPr id="105485" name="Rectangle 13"/>
          <p:cNvSpPr>
            <a:spLocks noChangeArrowheads="1"/>
          </p:cNvSpPr>
          <p:nvPr/>
        </p:nvSpPr>
        <p:spPr bwMode="auto">
          <a:xfrm>
            <a:off x="684213" y="2960688"/>
            <a:ext cx="1476375"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de-DE" sz="2000"/>
              <a:t>R32: </a:t>
            </a:r>
            <a:r>
              <a:rPr lang="de-DE" sz="2000" i="1"/>
              <a:t>Klient</a:t>
            </a:r>
            <a:r>
              <a:rPr lang="pl-PL"/>
              <a:t> </a:t>
            </a:r>
          </a:p>
        </p:txBody>
      </p:sp>
      <p:sp>
        <p:nvSpPr>
          <p:cNvPr id="105486" name="Rectangle 14"/>
          <p:cNvSpPr>
            <a:spLocks noChangeArrowheads="1"/>
          </p:cNvSpPr>
          <p:nvPr/>
        </p:nvSpPr>
        <p:spPr bwMode="auto">
          <a:xfrm>
            <a:off x="611188" y="4679950"/>
            <a:ext cx="3157537"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pl-PL" sz="2000"/>
              <a:t>R33: </a:t>
            </a:r>
            <a:r>
              <a:rPr lang="pl-PL" sz="2000" i="1"/>
              <a:t>Pozycja-zamówienia</a:t>
            </a:r>
            <a:r>
              <a:rPr lang="pl-PL"/>
              <a:t> </a:t>
            </a:r>
          </a:p>
        </p:txBody>
      </p:sp>
      <p:sp>
        <p:nvSpPr>
          <p:cNvPr id="105487" name="Rectangle 15"/>
          <p:cNvSpPr>
            <a:spLocks noChangeArrowheads="1"/>
          </p:cNvSpPr>
          <p:nvPr/>
        </p:nvSpPr>
        <p:spPr bwMode="auto">
          <a:xfrm>
            <a:off x="539750" y="5976938"/>
            <a:ext cx="1573213"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de-DE" sz="2000"/>
              <a:t>R33: W</a:t>
            </a:r>
            <a:r>
              <a:rPr lang="de-DE" sz="2000" i="1"/>
              <a:t>yrób</a:t>
            </a:r>
            <a:r>
              <a:rPr lang="pl-PL"/>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ymbol zastępczy numeru slajdu 8"/>
          <p:cNvSpPr>
            <a:spLocks noGrp="1"/>
          </p:cNvSpPr>
          <p:nvPr>
            <p:ph type="sldNum" sz="quarter" idx="12"/>
          </p:nvPr>
        </p:nvSpPr>
        <p:spPr/>
        <p:txBody>
          <a:bodyPr/>
          <a:lstStyle/>
          <a:p>
            <a:fld id="{82B82D62-A15D-45DF-A217-F5AE5CC8EF5F}" type="slidenum">
              <a:rPr lang="en-GB"/>
              <a:pPr/>
              <a:t>44</a:t>
            </a:fld>
            <a:endParaRPr lang="en-GB"/>
          </a:p>
        </p:txBody>
      </p:sp>
      <p:sp>
        <p:nvSpPr>
          <p:cNvPr id="106498" name="Rectangle 2"/>
          <p:cNvSpPr>
            <a:spLocks noGrp="1" noChangeArrowheads="1"/>
          </p:cNvSpPr>
          <p:nvPr>
            <p:ph type="title" sz="quarter"/>
          </p:nvPr>
        </p:nvSpPr>
        <p:spPr/>
        <p:txBody>
          <a:bodyPr/>
          <a:lstStyle/>
          <a:p>
            <a:r>
              <a:rPr lang="pl-PL" sz="4000"/>
              <a:t>Przykład 4 – baza znormalizowana</a:t>
            </a:r>
            <a:endParaRPr lang="en-GB" sz="4000"/>
          </a:p>
        </p:txBody>
      </p:sp>
      <p:graphicFrame>
        <p:nvGraphicFramePr>
          <p:cNvPr id="106686" name="Group 190"/>
          <p:cNvGraphicFramePr>
            <a:graphicFrameLocks noGrp="1"/>
          </p:cNvGraphicFramePr>
          <p:nvPr>
            <p:ph sz="quarter" idx="1"/>
          </p:nvPr>
        </p:nvGraphicFramePr>
        <p:xfrm>
          <a:off x="241300" y="1557338"/>
          <a:ext cx="3467100" cy="1339850"/>
        </p:xfrm>
        <a:graphic>
          <a:graphicData uri="http://schemas.openxmlformats.org/drawingml/2006/table">
            <a:tbl>
              <a:tblPr/>
              <a:tblGrid>
                <a:gridCol w="1155700"/>
                <a:gridCol w="1155700"/>
                <a:gridCol w="1155700"/>
              </a:tblGrid>
              <a:tr h="258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id_kl</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nazwa_kl</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adres_kl</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05</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Zakłady A</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Warszawa</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08</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Zakłady C</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Kraków</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03</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Zakłady E</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Katowice</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6688" name="Group 192"/>
          <p:cNvGraphicFramePr>
            <a:graphicFrameLocks noGrp="1"/>
          </p:cNvGraphicFramePr>
          <p:nvPr>
            <p:ph sz="quarter" idx="2"/>
          </p:nvPr>
        </p:nvGraphicFramePr>
        <p:xfrm>
          <a:off x="4427538" y="1557338"/>
          <a:ext cx="3668712" cy="1674812"/>
        </p:xfrm>
        <a:graphic>
          <a:graphicData uri="http://schemas.openxmlformats.org/drawingml/2006/table">
            <a:tbl>
              <a:tblPr/>
              <a:tblGrid>
                <a:gridCol w="1173162"/>
                <a:gridCol w="1273175"/>
                <a:gridCol w="1222375"/>
              </a:tblGrid>
              <a:tr h="250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kod_w</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nazwa_w</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cena_w</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001</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śruba</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2,00 zł</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002</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gwożdzie</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1,00 zł</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003</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nakrętka</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1,00 zł</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005</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wiertło</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7,00 zł</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6731" name="Group 235"/>
          <p:cNvGraphicFramePr>
            <a:graphicFrameLocks noGrp="1"/>
          </p:cNvGraphicFramePr>
          <p:nvPr>
            <p:ph sz="quarter" idx="3"/>
          </p:nvPr>
        </p:nvGraphicFramePr>
        <p:xfrm>
          <a:off x="71438" y="3644900"/>
          <a:ext cx="4140200" cy="2425700"/>
        </p:xfrm>
        <a:graphic>
          <a:graphicData uri="http://schemas.openxmlformats.org/drawingml/2006/table">
            <a:tbl>
              <a:tblPr/>
              <a:tblGrid>
                <a:gridCol w="1087437"/>
                <a:gridCol w="1019175"/>
                <a:gridCol w="1017588"/>
                <a:gridCol w="1016000"/>
              </a:tblGrid>
              <a:tr h="295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nr_zam</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data_zam</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id_kl</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zam_og</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0001</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02-mar-93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37,00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0002</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04-mar-93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08</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6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0003</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05-mar-93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35,00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0004</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10-mar-93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214,00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6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0005</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13-mar-93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50,00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6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0006</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21-mar-93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08</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0007</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28-mar-93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70,00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6725" name="Group 229"/>
          <p:cNvGraphicFramePr>
            <a:graphicFrameLocks noGrp="1"/>
          </p:cNvGraphicFramePr>
          <p:nvPr>
            <p:ph sz="quarter" idx="4"/>
          </p:nvPr>
        </p:nvGraphicFramePr>
        <p:xfrm>
          <a:off x="4397375" y="3644900"/>
          <a:ext cx="4495800" cy="3032125"/>
        </p:xfrm>
        <a:graphic>
          <a:graphicData uri="http://schemas.openxmlformats.org/drawingml/2006/table">
            <a:tbl>
              <a:tblPr/>
              <a:tblGrid>
                <a:gridCol w="1123950"/>
                <a:gridCol w="1123950"/>
                <a:gridCol w="1123950"/>
                <a:gridCol w="1123950"/>
              </a:tblGrid>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nr_zama</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kod_w</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il_zam</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wyr_og</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0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0001</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001</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0001</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003</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0001</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7,00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0002</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0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0003</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35,00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0004</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001</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100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0004</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14,00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0005</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50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50,00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0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0006</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002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200,00 zł</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6732" name="Rectangle 236"/>
          <p:cNvSpPr>
            <a:spLocks noChangeArrowheads="1"/>
          </p:cNvSpPr>
          <p:nvPr/>
        </p:nvSpPr>
        <p:spPr bwMode="auto">
          <a:xfrm>
            <a:off x="250825" y="1181100"/>
            <a:ext cx="1471613"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pl-PL" sz="1600"/>
              <a:t>Relacja </a:t>
            </a:r>
            <a:r>
              <a:rPr lang="pl-PL" sz="1600" i="1"/>
              <a:t>Klient</a:t>
            </a:r>
            <a:r>
              <a:rPr lang="pl-PL"/>
              <a:t> </a:t>
            </a:r>
          </a:p>
        </p:txBody>
      </p:sp>
      <p:sp>
        <p:nvSpPr>
          <p:cNvPr id="106733" name="Rectangle 237"/>
          <p:cNvSpPr>
            <a:spLocks noChangeArrowheads="1"/>
          </p:cNvSpPr>
          <p:nvPr/>
        </p:nvSpPr>
        <p:spPr bwMode="auto">
          <a:xfrm>
            <a:off x="149225" y="3260725"/>
            <a:ext cx="206533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just">
              <a:lnSpc>
                <a:spcPct val="100000"/>
              </a:lnSpc>
              <a:spcBef>
                <a:spcPct val="0"/>
              </a:spcBef>
            </a:pPr>
            <a:r>
              <a:rPr lang="pl-PL" sz="1600"/>
              <a:t>Relacja </a:t>
            </a:r>
            <a:r>
              <a:rPr lang="pl-PL" sz="1600" i="1"/>
              <a:t>Zamówienie</a:t>
            </a:r>
            <a:r>
              <a:rPr lang="pl-PL" sz="1600"/>
              <a:t>.</a:t>
            </a:r>
          </a:p>
        </p:txBody>
      </p:sp>
      <p:sp>
        <p:nvSpPr>
          <p:cNvPr id="106734" name="Rectangle 238"/>
          <p:cNvSpPr>
            <a:spLocks noChangeArrowheads="1"/>
          </p:cNvSpPr>
          <p:nvPr/>
        </p:nvSpPr>
        <p:spPr bwMode="auto">
          <a:xfrm>
            <a:off x="4384675" y="3260725"/>
            <a:ext cx="25749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just">
              <a:lnSpc>
                <a:spcPct val="100000"/>
              </a:lnSpc>
              <a:spcBef>
                <a:spcPct val="0"/>
              </a:spcBef>
            </a:pPr>
            <a:r>
              <a:rPr lang="pl-PL" sz="1600"/>
              <a:t>Relacja</a:t>
            </a:r>
            <a:r>
              <a:rPr lang="pl-PL"/>
              <a:t> </a:t>
            </a:r>
            <a:r>
              <a:rPr lang="pl-PL" i="1"/>
              <a:t>Pozycja-zamówienia</a:t>
            </a:r>
            <a:r>
              <a:rPr lang="pl-PL"/>
              <a:t>.</a:t>
            </a:r>
          </a:p>
        </p:txBody>
      </p:sp>
      <p:sp>
        <p:nvSpPr>
          <p:cNvPr id="106738" name="Rectangle 242"/>
          <p:cNvSpPr>
            <a:spLocks noChangeArrowheads="1"/>
          </p:cNvSpPr>
          <p:nvPr/>
        </p:nvSpPr>
        <p:spPr bwMode="auto">
          <a:xfrm>
            <a:off x="4427538" y="1109663"/>
            <a:ext cx="1560512"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just">
              <a:lnSpc>
                <a:spcPct val="100000"/>
              </a:lnSpc>
              <a:spcBef>
                <a:spcPct val="0"/>
              </a:spcBef>
            </a:pPr>
            <a:r>
              <a:rPr lang="pl-PL" sz="1600"/>
              <a:t>Relacja </a:t>
            </a:r>
            <a:r>
              <a:rPr lang="pl-PL" sz="1600" i="1"/>
              <a:t>Wyrób</a:t>
            </a:r>
            <a:r>
              <a:rPr lang="pl-PL" sz="160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4F2BF386-2DAE-4E86-939D-4F282B026939}" type="slidenum">
              <a:rPr lang="en-GB"/>
              <a:pPr/>
              <a:t>45</a:t>
            </a:fld>
            <a:endParaRPr lang="en-GB"/>
          </a:p>
        </p:txBody>
      </p:sp>
      <p:sp>
        <p:nvSpPr>
          <p:cNvPr id="114692" name="Rectangle 4"/>
          <p:cNvSpPr>
            <a:spLocks noGrp="1" noChangeArrowheads="1"/>
          </p:cNvSpPr>
          <p:nvPr>
            <p:ph type="ctrTitle"/>
          </p:nvPr>
        </p:nvSpPr>
        <p:spPr/>
        <p:txBody>
          <a:bodyPr/>
          <a:lstStyle/>
          <a:p>
            <a:r>
              <a:rPr lang="pl-PL"/>
              <a:t>Język SQL</a:t>
            </a:r>
            <a:endParaRPr lang="en-GB"/>
          </a:p>
        </p:txBody>
      </p:sp>
      <p:sp>
        <p:nvSpPr>
          <p:cNvPr id="114693" name="Rectangle 5"/>
          <p:cNvSpPr>
            <a:spLocks noGrp="1" noChangeArrowheads="1"/>
          </p:cNvSpPr>
          <p:nvPr>
            <p:ph type="subTitle" idx="1"/>
          </p:nvPr>
        </p:nvSpPr>
        <p:spPr/>
        <p:txBody>
          <a:bodyPr/>
          <a:lstStyle/>
          <a:p>
            <a:endParaRPr lang="pl-PL"/>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5"/>
          <p:cNvSpPr>
            <a:spLocks noGrp="1"/>
          </p:cNvSpPr>
          <p:nvPr>
            <p:ph type="sldNum" sz="quarter" idx="12"/>
          </p:nvPr>
        </p:nvSpPr>
        <p:spPr/>
        <p:txBody>
          <a:bodyPr/>
          <a:lstStyle/>
          <a:p>
            <a:fld id="{756B583C-0F1D-44F8-9E2C-F64C49BF80B1}" type="slidenum">
              <a:rPr lang="en-GB"/>
              <a:pPr/>
              <a:t>46</a:t>
            </a:fld>
            <a:endParaRPr lang="en-GB"/>
          </a:p>
        </p:txBody>
      </p:sp>
      <p:sp>
        <p:nvSpPr>
          <p:cNvPr id="111618" name="Rectangle 2"/>
          <p:cNvSpPr>
            <a:spLocks noGrp="1" noChangeArrowheads="1"/>
          </p:cNvSpPr>
          <p:nvPr>
            <p:ph type="title"/>
          </p:nvPr>
        </p:nvSpPr>
        <p:spPr/>
        <p:txBody>
          <a:bodyPr/>
          <a:lstStyle/>
          <a:p>
            <a:r>
              <a:rPr lang="pl-PL"/>
              <a:t>Wprowadzenie do SQL (1)</a:t>
            </a:r>
            <a:endParaRPr lang="en-GB"/>
          </a:p>
        </p:txBody>
      </p:sp>
      <p:sp>
        <p:nvSpPr>
          <p:cNvPr id="111619" name="Rectangle 3"/>
          <p:cNvSpPr>
            <a:spLocks noGrp="1" noChangeArrowheads="1"/>
          </p:cNvSpPr>
          <p:nvPr>
            <p:ph type="body" idx="1"/>
          </p:nvPr>
        </p:nvSpPr>
        <p:spPr>
          <a:xfrm>
            <a:off x="250825" y="1341438"/>
            <a:ext cx="3322638" cy="4895850"/>
          </a:xfrm>
        </p:spPr>
        <p:txBody>
          <a:bodyPr/>
          <a:lstStyle/>
          <a:p>
            <a:pPr>
              <a:lnSpc>
                <a:spcPct val="80000"/>
              </a:lnSpc>
            </a:pPr>
            <a:r>
              <a:rPr lang="pl-PL" sz="2000"/>
              <a:t>Język SQL powstał w firmie IBM w latach 70-tych, jako część projektu badawczego dotyczącego relacyjnych baz danych. </a:t>
            </a:r>
          </a:p>
          <a:p>
            <a:pPr>
              <a:lnSpc>
                <a:spcPct val="80000"/>
              </a:lnSpc>
            </a:pPr>
            <a:r>
              <a:rPr lang="pl-PL" sz="2000"/>
              <a:t>Obecnie stał się światowym standardem dla języków baz danych i występuje w produktach większości firm sprzedających oprogramowanie dla baz danych. </a:t>
            </a:r>
          </a:p>
          <a:p>
            <a:pPr>
              <a:lnSpc>
                <a:spcPct val="80000"/>
              </a:lnSpc>
            </a:pPr>
            <a:r>
              <a:rPr lang="pl-PL" sz="2000"/>
              <a:t>Nazwa SQL pochodzi od skrótu </a:t>
            </a:r>
            <a:r>
              <a:rPr lang="pl-PL" sz="2000" i="1"/>
              <a:t>Structural Query Language</a:t>
            </a:r>
            <a:r>
              <a:rPr lang="pl-PL" sz="2000"/>
              <a:t>, co oznacza „strukturalny język zapytań”.</a:t>
            </a:r>
            <a:endParaRPr lang="en-GB" sz="2000"/>
          </a:p>
        </p:txBody>
      </p:sp>
      <p:sp>
        <p:nvSpPr>
          <p:cNvPr id="111621" name="Rectangle 5"/>
          <p:cNvSpPr>
            <a:spLocks noChangeArrowheads="1"/>
          </p:cNvSpPr>
          <p:nvPr/>
        </p:nvSpPr>
        <p:spPr bwMode="auto">
          <a:xfrm>
            <a:off x="0" y="15811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11620" name="Object 4"/>
          <p:cNvGraphicFramePr>
            <a:graphicFrameLocks noChangeAspect="1"/>
          </p:cNvGraphicFramePr>
          <p:nvPr/>
        </p:nvGraphicFramePr>
        <p:xfrm>
          <a:off x="3851275" y="1484313"/>
          <a:ext cx="4940300" cy="4819650"/>
        </p:xfrm>
        <a:graphic>
          <a:graphicData uri="http://schemas.openxmlformats.org/presentationml/2006/ole">
            <p:oleObj spid="_x0000_s111623" name="Rysunek Microsoft Drawing" r:id="rId3" imgW="7175500" imgH="7086600" progId="MSDraw">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64214F2F-53FD-4414-852C-B3F86705A325}" type="slidenum">
              <a:rPr lang="en-GB"/>
              <a:pPr/>
              <a:t>47</a:t>
            </a:fld>
            <a:endParaRPr lang="en-GB"/>
          </a:p>
        </p:txBody>
      </p:sp>
      <p:sp>
        <p:nvSpPr>
          <p:cNvPr id="116738" name="Rectangle 2"/>
          <p:cNvSpPr>
            <a:spLocks noGrp="1" noChangeArrowheads="1"/>
          </p:cNvSpPr>
          <p:nvPr>
            <p:ph type="title"/>
          </p:nvPr>
        </p:nvSpPr>
        <p:spPr>
          <a:xfrm>
            <a:off x="457200" y="125413"/>
            <a:ext cx="8229600" cy="1143000"/>
          </a:xfrm>
        </p:spPr>
        <p:txBody>
          <a:bodyPr/>
          <a:lstStyle/>
          <a:p>
            <a:r>
              <a:rPr lang="pl-PL"/>
              <a:t>Wprowadzenie do SQL (2)</a:t>
            </a:r>
            <a:endParaRPr lang="en-GB"/>
          </a:p>
        </p:txBody>
      </p:sp>
      <p:sp>
        <p:nvSpPr>
          <p:cNvPr id="116739" name="Rectangle 3"/>
          <p:cNvSpPr>
            <a:spLocks noGrp="1" noChangeArrowheads="1"/>
          </p:cNvSpPr>
          <p:nvPr>
            <p:ph type="body" idx="1"/>
          </p:nvPr>
        </p:nvSpPr>
        <p:spPr>
          <a:xfrm>
            <a:off x="250825" y="1052513"/>
            <a:ext cx="8642350" cy="5545137"/>
          </a:xfrm>
        </p:spPr>
        <p:txBody>
          <a:bodyPr/>
          <a:lstStyle/>
          <a:p>
            <a:pPr>
              <a:lnSpc>
                <a:spcPct val="80000"/>
              </a:lnSpc>
            </a:pPr>
            <a:r>
              <a:rPr lang="pl-PL" sz="1800"/>
              <a:t>Polecenie SQL może być zapisane w pojedynczym wierszu lub kilku wierszach. </a:t>
            </a:r>
          </a:p>
          <a:p>
            <a:pPr>
              <a:lnSpc>
                <a:spcPct val="80000"/>
              </a:lnSpc>
            </a:pPr>
            <a:r>
              <a:rPr lang="pl-PL" sz="1800"/>
              <a:t>W każdym poleceniu można wyróżnić tzw. klauzule (</a:t>
            </a:r>
            <a:r>
              <a:rPr lang="pl-PL" sz="1800" i="1"/>
              <a:t>clauses</a:t>
            </a:r>
            <a:r>
              <a:rPr lang="pl-PL" sz="1800"/>
              <a:t>) rozpoczynające się słowem kluczowym. </a:t>
            </a:r>
          </a:p>
          <a:p>
            <a:pPr>
              <a:lnSpc>
                <a:spcPct val="80000"/>
              </a:lnSpc>
            </a:pPr>
            <a:r>
              <a:rPr lang="pl-PL" sz="1800"/>
              <a:t>W celu zwiększenia czytelności polecenia zaleca się pisanie klauzul w osobnych wierszach. </a:t>
            </a:r>
          </a:p>
          <a:p>
            <a:pPr>
              <a:lnSpc>
                <a:spcPct val="80000"/>
              </a:lnSpc>
            </a:pPr>
            <a:r>
              <a:rPr lang="pl-PL" sz="1800"/>
              <a:t>Polecenie SQL jest wprowadzane po wyświetleniu „znaku zachęty” (</a:t>
            </a:r>
            <a:r>
              <a:rPr lang="pl-PL" sz="1800" i="1"/>
              <a:t>prompt</a:t>
            </a:r>
            <a:r>
              <a:rPr lang="pl-PL" sz="1800"/>
              <a:t>), postaci np.:</a:t>
            </a:r>
          </a:p>
          <a:p>
            <a:pPr>
              <a:lnSpc>
                <a:spcPct val="80000"/>
              </a:lnSpc>
              <a:buFontTx/>
              <a:buNone/>
            </a:pPr>
            <a:r>
              <a:rPr lang="pl-PL" sz="1800"/>
              <a:t>	SQL</a:t>
            </a:r>
            <a:r>
              <a:rPr lang="pl-PL" sz="1800">
                <a:sym typeface="Symbol" pitchFamily="18" charset="2"/>
              </a:rPr>
              <a:t></a:t>
            </a:r>
            <a:endParaRPr lang="pl-PL" sz="1800"/>
          </a:p>
          <a:p>
            <a:pPr>
              <a:lnSpc>
                <a:spcPct val="80000"/>
              </a:lnSpc>
            </a:pPr>
            <a:r>
              <a:rPr lang="pl-PL" sz="1800"/>
              <a:t>Polecenie może być pisane zarówno dużymi, jak i małymi literami w formacie swobodnym, co oznacza, że trzy następujące polecenia:</a:t>
            </a:r>
            <a:endParaRPr lang="pl-PL" sz="1800" b="1" i="1"/>
          </a:p>
          <a:p>
            <a:pPr>
              <a:lnSpc>
                <a:spcPct val="80000"/>
              </a:lnSpc>
              <a:buFontTx/>
              <a:buNone/>
            </a:pPr>
            <a:r>
              <a:rPr lang="pl-PL" sz="1800" b="1" i="1"/>
              <a:t>	select</a:t>
            </a:r>
            <a:r>
              <a:rPr lang="pl-PL" sz="1800" i="1"/>
              <a:t> nazwisko </a:t>
            </a:r>
            <a:r>
              <a:rPr lang="pl-PL" sz="1800" b="1" i="1"/>
              <a:t>from</a:t>
            </a:r>
            <a:r>
              <a:rPr lang="pl-PL" sz="1800" i="1"/>
              <a:t> pracownik;</a:t>
            </a:r>
          </a:p>
          <a:p>
            <a:pPr>
              <a:lnSpc>
                <a:spcPct val="80000"/>
              </a:lnSpc>
            </a:pPr>
            <a:endParaRPr lang="pl-PL" sz="1800" i="1"/>
          </a:p>
          <a:p>
            <a:pPr>
              <a:lnSpc>
                <a:spcPct val="80000"/>
              </a:lnSpc>
              <a:buFontTx/>
              <a:buNone/>
            </a:pPr>
            <a:r>
              <a:rPr lang="pl-PL" sz="1800" i="1"/>
              <a:t>	SELECT	NAZWISKO</a:t>
            </a:r>
          </a:p>
          <a:p>
            <a:pPr>
              <a:lnSpc>
                <a:spcPct val="80000"/>
              </a:lnSpc>
              <a:buFontTx/>
              <a:buNone/>
            </a:pPr>
            <a:r>
              <a:rPr lang="pl-PL" sz="1800" i="1"/>
              <a:t>	FROM		PRACOWNIK;</a:t>
            </a:r>
            <a:endParaRPr lang="pl-PL" sz="1800" b="1" i="1"/>
          </a:p>
          <a:p>
            <a:pPr>
              <a:lnSpc>
                <a:spcPct val="80000"/>
              </a:lnSpc>
            </a:pPr>
            <a:endParaRPr lang="pl-PL" sz="1800" b="1" i="1"/>
          </a:p>
          <a:p>
            <a:pPr>
              <a:lnSpc>
                <a:spcPct val="80000"/>
              </a:lnSpc>
              <a:buFontTx/>
              <a:buNone/>
            </a:pPr>
            <a:r>
              <a:rPr lang="pl-PL" sz="1800" b="1" i="1"/>
              <a:t>	select</a:t>
            </a:r>
            <a:endParaRPr lang="pl-PL" sz="1800" i="1"/>
          </a:p>
          <a:p>
            <a:pPr>
              <a:lnSpc>
                <a:spcPct val="80000"/>
              </a:lnSpc>
              <a:buFontTx/>
              <a:buNone/>
            </a:pPr>
            <a:r>
              <a:rPr lang="pl-PL" sz="1800" i="1"/>
              <a:t>	nazwisko</a:t>
            </a:r>
            <a:endParaRPr lang="pl-PL" sz="1800" b="1" i="1"/>
          </a:p>
          <a:p>
            <a:pPr>
              <a:lnSpc>
                <a:spcPct val="80000"/>
              </a:lnSpc>
              <a:buFontTx/>
              <a:buNone/>
            </a:pPr>
            <a:r>
              <a:rPr lang="pl-PL" sz="1800" b="1" i="1"/>
              <a:t>	from</a:t>
            </a:r>
            <a:endParaRPr lang="pl-PL" sz="1800" i="1"/>
          </a:p>
          <a:p>
            <a:pPr>
              <a:lnSpc>
                <a:spcPct val="80000"/>
              </a:lnSpc>
              <a:buFontTx/>
              <a:buNone/>
            </a:pPr>
            <a:r>
              <a:rPr lang="pl-PL" sz="1800" i="1"/>
              <a:t>	pracownik;</a:t>
            </a:r>
            <a:endParaRPr lang="pl-PL" sz="1800"/>
          </a:p>
          <a:p>
            <a:pPr>
              <a:lnSpc>
                <a:spcPct val="80000"/>
              </a:lnSpc>
              <a:buFontTx/>
              <a:buNone/>
            </a:pPr>
            <a:r>
              <a:rPr lang="pl-PL" sz="1800"/>
              <a:t>	są równoważne. </a:t>
            </a:r>
            <a:endParaRPr lang="en-GB" sz="1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ymbol zastępczy numeru slajdu 6"/>
          <p:cNvSpPr>
            <a:spLocks noGrp="1"/>
          </p:cNvSpPr>
          <p:nvPr>
            <p:ph type="sldNum" sz="quarter" idx="12"/>
          </p:nvPr>
        </p:nvSpPr>
        <p:spPr/>
        <p:txBody>
          <a:bodyPr/>
          <a:lstStyle/>
          <a:p>
            <a:fld id="{0248DE8A-2A34-4CF5-ADD9-4742A3048F64}" type="slidenum">
              <a:rPr lang="en-GB"/>
              <a:pPr/>
              <a:t>48</a:t>
            </a:fld>
            <a:endParaRPr lang="en-GB"/>
          </a:p>
        </p:txBody>
      </p:sp>
      <p:sp>
        <p:nvSpPr>
          <p:cNvPr id="118786" name="Rectangle 2"/>
          <p:cNvSpPr>
            <a:spLocks noGrp="1" noChangeArrowheads="1"/>
          </p:cNvSpPr>
          <p:nvPr>
            <p:ph type="title"/>
          </p:nvPr>
        </p:nvSpPr>
        <p:spPr>
          <a:xfrm>
            <a:off x="519113" y="125413"/>
            <a:ext cx="8229600" cy="1143000"/>
          </a:xfrm>
        </p:spPr>
        <p:txBody>
          <a:bodyPr/>
          <a:lstStyle/>
          <a:p>
            <a:r>
              <a:rPr lang="pl-PL" sz="3600"/>
              <a:t>Proste użycie polecenia SELECT (1)</a:t>
            </a:r>
            <a:r>
              <a:rPr lang="pl-PL" sz="4000"/>
              <a:t> </a:t>
            </a:r>
            <a:endParaRPr lang="en-GB" sz="4000"/>
          </a:p>
        </p:txBody>
      </p:sp>
      <p:sp>
        <p:nvSpPr>
          <p:cNvPr id="118787" name="Rectangle 3"/>
          <p:cNvSpPr>
            <a:spLocks noGrp="1" noChangeArrowheads="1"/>
          </p:cNvSpPr>
          <p:nvPr>
            <p:ph type="body" sz="half" idx="1"/>
          </p:nvPr>
        </p:nvSpPr>
        <p:spPr>
          <a:xfrm>
            <a:off x="323850" y="1196975"/>
            <a:ext cx="8280400" cy="2519363"/>
          </a:xfrm>
        </p:spPr>
        <p:txBody>
          <a:bodyPr/>
          <a:lstStyle/>
          <a:p>
            <a:pPr>
              <a:lnSpc>
                <a:spcPct val="90000"/>
              </a:lnSpc>
            </a:pPr>
            <a:r>
              <a:rPr lang="pl-PL" sz="2000"/>
              <a:t>Polecenia dotyczą bazy wskazanej na slajdzie 7.</a:t>
            </a:r>
          </a:p>
          <a:p>
            <a:pPr>
              <a:lnSpc>
                <a:spcPct val="90000"/>
              </a:lnSpc>
            </a:pPr>
            <a:r>
              <a:rPr lang="pl-PL" sz="2000"/>
              <a:t>Najczęściej stosowanym poleceniem języka SQL jest polecenie </a:t>
            </a:r>
            <a:r>
              <a:rPr lang="pl-PL" sz="2000" b="1" i="1"/>
              <a:t>select</a:t>
            </a:r>
            <a:r>
              <a:rPr lang="pl-PL" sz="2000"/>
              <a:t> do wyszukiwania informacji w bazie danych. W najprostszej formie, umożliwiającej projekcję danych pojedynczej relacji, polecenie to musi zawierać:</a:t>
            </a:r>
          </a:p>
          <a:p>
            <a:pPr>
              <a:lnSpc>
                <a:spcPct val="90000"/>
              </a:lnSpc>
            </a:pPr>
            <a:r>
              <a:rPr lang="pl-PL" sz="2000"/>
              <a:t>klauzulę </a:t>
            </a:r>
            <a:r>
              <a:rPr lang="pl-PL" sz="2000" b="1" i="1"/>
              <a:t>select</a:t>
            </a:r>
            <a:r>
              <a:rPr lang="pl-PL" sz="2000"/>
              <a:t> wskazującą atrybuty projekcji,</a:t>
            </a:r>
          </a:p>
          <a:p>
            <a:pPr>
              <a:lnSpc>
                <a:spcPct val="90000"/>
              </a:lnSpc>
            </a:pPr>
            <a:r>
              <a:rPr lang="pl-PL" sz="2000"/>
              <a:t>klauzulę </a:t>
            </a:r>
            <a:r>
              <a:rPr lang="pl-PL" sz="2000" b="1" i="1"/>
              <a:t>from</a:t>
            </a:r>
            <a:r>
              <a:rPr lang="pl-PL" sz="2000"/>
              <a:t>, wskazującą relację, której dotyczy polecenie.</a:t>
            </a:r>
            <a:endParaRPr lang="en-GB" sz="2000"/>
          </a:p>
        </p:txBody>
      </p:sp>
      <p:graphicFrame>
        <p:nvGraphicFramePr>
          <p:cNvPr id="118809" name="Group 25"/>
          <p:cNvGraphicFramePr>
            <a:graphicFrameLocks noGrp="1"/>
          </p:cNvGraphicFramePr>
          <p:nvPr>
            <p:ph sz="half" idx="2"/>
          </p:nvPr>
        </p:nvGraphicFramePr>
        <p:xfrm>
          <a:off x="395288" y="3500438"/>
          <a:ext cx="8424862" cy="3097212"/>
        </p:xfrm>
        <a:graphic>
          <a:graphicData uri="http://schemas.openxmlformats.org/drawingml/2006/table">
            <a:tbl>
              <a:tblPr/>
              <a:tblGrid>
                <a:gridCol w="4248150"/>
                <a:gridCol w="4176712"/>
              </a:tblGrid>
              <a:tr h="14478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pl-PL" sz="2000" b="0" i="0" u="sng" strike="noStrike" cap="none" normalizeH="0" baseline="0" smtClean="0">
                          <a:ln>
                            <a:noFill/>
                          </a:ln>
                          <a:solidFill>
                            <a:schemeClr val="tx1"/>
                          </a:solidFill>
                          <a:effectLst/>
                          <a:latin typeface="Arial" charset="0"/>
                          <a:ea typeface="Times New Roman" pitchFamily="18" charset="0"/>
                          <a:cs typeface="Arial" charset="0"/>
                        </a:rPr>
                        <a:t>Przykład</a:t>
                      </a:r>
                      <a:endParaRPr kumimoji="0" lang="pl-PL"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pl-PL" sz="2000" b="1" i="1" u="none" strike="noStrike" cap="none" normalizeH="0" baseline="0" smtClean="0">
                          <a:ln>
                            <a:noFill/>
                          </a:ln>
                          <a:solidFill>
                            <a:schemeClr val="tx1"/>
                          </a:solidFill>
                          <a:effectLst/>
                          <a:latin typeface="Times New Roman" pitchFamily="18" charset="0"/>
                          <a:ea typeface="Times New Roman" pitchFamily="18" charset="0"/>
                          <a:cs typeface="Arial" charset="0"/>
                        </a:rPr>
                        <a:t>select </a:t>
                      </a:r>
                      <a:r>
                        <a:rPr kumimoji="0" lang="pl-PL" sz="2000" b="0" i="1" u="none" strike="noStrike" cap="none" normalizeH="0" baseline="0" smtClean="0">
                          <a:ln>
                            <a:noFill/>
                          </a:ln>
                          <a:solidFill>
                            <a:schemeClr val="tx1"/>
                          </a:solidFill>
                          <a:effectLst/>
                          <a:latin typeface="Times New Roman" pitchFamily="18" charset="0"/>
                          <a:ea typeface="Times New Roman" pitchFamily="18" charset="0"/>
                          <a:cs typeface="Arial" charset="0"/>
                        </a:rPr>
                        <a:t>id_zesp, nazwa</a:t>
                      </a:r>
                      <a:endParaRPr kumimoji="0" lang="pl-PL"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pl-PL" sz="2000" b="1" i="1" u="none" strike="noStrike" cap="none" normalizeH="0" baseline="0" smtClean="0">
                          <a:ln>
                            <a:noFill/>
                          </a:ln>
                          <a:solidFill>
                            <a:schemeClr val="tx1"/>
                          </a:solidFill>
                          <a:effectLst/>
                          <a:latin typeface="Times New Roman" pitchFamily="18" charset="0"/>
                          <a:ea typeface="Times New Roman" pitchFamily="18" charset="0"/>
                          <a:cs typeface="Arial" charset="0"/>
                        </a:rPr>
                        <a:t>from</a:t>
                      </a:r>
                      <a:r>
                        <a:rPr kumimoji="0" lang="pl-PL" sz="2000" b="0" i="1" u="none" strike="noStrike" cap="none" normalizeH="0" baseline="0" smtClean="0">
                          <a:ln>
                            <a:noFill/>
                          </a:ln>
                          <a:solidFill>
                            <a:schemeClr val="tx1"/>
                          </a:solidFill>
                          <a:effectLst/>
                          <a:latin typeface="Times New Roman" pitchFamily="18" charset="0"/>
                          <a:ea typeface="Times New Roman" pitchFamily="18" charset="0"/>
                          <a:cs typeface="Arial" charset="0"/>
                        </a:rPr>
                        <a:t> zespol;</a:t>
                      </a:r>
                      <a:endParaRPr kumimoji="0" lang="pl-PL" sz="2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2000" b="0" i="0" u="sng" strike="noStrike" cap="none" normalizeH="0" baseline="0" smtClean="0">
                          <a:ln>
                            <a:noFill/>
                          </a:ln>
                          <a:solidFill>
                            <a:schemeClr val="tx1"/>
                          </a:solidFill>
                          <a:effectLst/>
                          <a:latin typeface="Arial" charset="0"/>
                          <a:ea typeface="Times New Roman" pitchFamily="18" charset="0"/>
                          <a:cs typeface="Arial" charset="0"/>
                        </a:rPr>
                        <a:t>Przykład</a:t>
                      </a:r>
                      <a:endParaRPr kumimoji="0" lang="pl-PL"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smtClean="0">
                          <a:ln>
                            <a:noFill/>
                          </a:ln>
                          <a:solidFill>
                            <a:schemeClr val="tx1"/>
                          </a:solidFill>
                          <a:effectLst/>
                          <a:latin typeface="Times New Roman" pitchFamily="18" charset="0"/>
                          <a:ea typeface="Times New Roman" pitchFamily="18" charset="0"/>
                          <a:cs typeface="Arial" charset="0"/>
                        </a:rPr>
                        <a:t>select </a:t>
                      </a:r>
                      <a:r>
                        <a:rPr kumimoji="0" lang="en-US" sz="2000" b="0" i="1" u="none" strike="noStrike" cap="none" normalizeH="0" baseline="0" smtClean="0">
                          <a:ln>
                            <a:noFill/>
                          </a:ln>
                          <a:solidFill>
                            <a:schemeClr val="tx1"/>
                          </a:solidFill>
                          <a:effectLst/>
                          <a:latin typeface="Times New Roman" pitchFamily="18" charset="0"/>
                          <a:ea typeface="Times New Roman" pitchFamily="18" charset="0"/>
                          <a:cs typeface="Arial" charset="0"/>
                        </a:rPr>
                        <a:t>* </a:t>
                      </a:r>
                      <a:r>
                        <a:rPr kumimoji="0" lang="en-US" sz="2000" b="1" i="1" u="none" strike="noStrike" cap="none" normalizeH="0" baseline="0" smtClean="0">
                          <a:ln>
                            <a:noFill/>
                          </a:ln>
                          <a:solidFill>
                            <a:schemeClr val="tx1"/>
                          </a:solidFill>
                          <a:effectLst/>
                          <a:latin typeface="Times New Roman" pitchFamily="18" charset="0"/>
                          <a:ea typeface="Times New Roman" pitchFamily="18" charset="0"/>
                          <a:cs typeface="Arial" charset="0"/>
                        </a:rPr>
                        <a:t>from</a:t>
                      </a:r>
                      <a:r>
                        <a:rPr kumimoji="0" lang="en-US" sz="2000" b="0" i="1" u="none" strike="noStrike" cap="none" normalizeH="0" baseline="0" smtClean="0">
                          <a:ln>
                            <a:noFill/>
                          </a:ln>
                          <a:solidFill>
                            <a:schemeClr val="tx1"/>
                          </a:solidFill>
                          <a:effectLst/>
                          <a:latin typeface="Times New Roman" pitchFamily="18" charset="0"/>
                          <a:ea typeface="Times New Roman" pitchFamily="18" charset="0"/>
                          <a:cs typeface="Arial" charset="0"/>
                        </a:rPr>
                        <a:t> pracownik;</a:t>
                      </a:r>
                      <a:endParaRPr kumimoji="0" lang="pl-PL"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a:noFill/>
                    </a:lnL>
                    <a:lnR cap="flat">
                      <a:noFill/>
                    </a:lnR>
                    <a:lnT cap="flat">
                      <a:noFill/>
                    </a:lnT>
                    <a:lnB>
                      <a:noFill/>
                    </a:lnB>
                    <a:lnTlToBr>
                      <a:noFill/>
                    </a:lnTlToBr>
                    <a:lnBlToTr>
                      <a:noFill/>
                    </a:lnBlToTr>
                    <a:noFill/>
                  </a:tcPr>
                </a:tc>
              </a:tr>
              <a:tr h="16494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449263" algn="r"/>
                          <a:tab pos="3060700" algn="ctr"/>
                          <a:tab pos="5759450" algn="r"/>
                        </a:tabLst>
                      </a:pPr>
                      <a:r>
                        <a:rPr kumimoji="0" lang="pl-PL" sz="1800" b="0" i="0" u="none" strike="noStrike" cap="none" normalizeH="0" baseline="0" smtClean="0">
                          <a:ln>
                            <a:noFill/>
                          </a:ln>
                          <a:solidFill>
                            <a:schemeClr val="tx1"/>
                          </a:solidFill>
                          <a:effectLst/>
                          <a:latin typeface="Arial" charset="0"/>
                          <a:cs typeface="Arial" charset="0"/>
                        </a:rPr>
                        <a:t>	</a:t>
                      </a: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są wyświetlane zawartości atrybutów </a:t>
                      </a:r>
                      <a:r>
                        <a:rPr kumimoji="0" lang="pl-PL" sz="1800" b="0" i="1" u="none" strike="noStrike" cap="none" normalizeH="0" baseline="0" smtClean="0">
                          <a:ln>
                            <a:noFill/>
                          </a:ln>
                          <a:solidFill>
                            <a:schemeClr val="tx1"/>
                          </a:solidFill>
                          <a:effectLst/>
                          <a:latin typeface="Times New Roman" pitchFamily="18" charset="0"/>
                          <a:cs typeface="Times New Roman" pitchFamily="18" charset="0"/>
                        </a:rPr>
                        <a:t>id_zesp</a:t>
                      </a:r>
                      <a:r>
                        <a:rPr kumimoji="0" lang="pl-PL" sz="1800" b="0" i="0" u="none" strike="noStrike" cap="none" normalizeH="0" baseline="0" smtClean="0">
                          <a:ln>
                            <a:noFill/>
                          </a:ln>
                          <a:solidFill>
                            <a:schemeClr val="tx1"/>
                          </a:solidFill>
                          <a:effectLst/>
                          <a:latin typeface="Arial" charset="0"/>
                          <a:cs typeface="Times New Roman" pitchFamily="18" charset="0"/>
                        </a:rPr>
                        <a:t> i </a:t>
                      </a:r>
                      <a:r>
                        <a:rPr kumimoji="0" lang="pl-PL" sz="1800" b="0" i="1" u="none" strike="noStrike" cap="none" normalizeH="0" baseline="0" smtClean="0">
                          <a:ln>
                            <a:noFill/>
                          </a:ln>
                          <a:solidFill>
                            <a:schemeClr val="tx1"/>
                          </a:solidFill>
                          <a:effectLst/>
                          <a:latin typeface="Times New Roman" pitchFamily="18" charset="0"/>
                          <a:cs typeface="Times New Roman" pitchFamily="18" charset="0"/>
                        </a:rPr>
                        <a:t>nazwa</a:t>
                      </a:r>
                      <a:r>
                        <a:rPr kumimoji="0" lang="pl-PL" sz="1800" b="0" i="0" u="none" strike="noStrike" cap="none" normalizeH="0" baseline="0" smtClean="0">
                          <a:ln>
                            <a:noFill/>
                          </a:ln>
                          <a:solidFill>
                            <a:schemeClr val="tx1"/>
                          </a:solidFill>
                          <a:effectLst/>
                          <a:latin typeface="Arial" charset="0"/>
                          <a:cs typeface="Times New Roman" pitchFamily="18" charset="0"/>
                        </a:rPr>
                        <a:t> wszystkich krotek relacji </a:t>
                      </a:r>
                      <a:r>
                        <a:rPr kumimoji="0" lang="pl-PL" sz="1800" b="0" i="1" u="none" strike="noStrike" cap="none" normalizeH="0" baseline="0" smtClean="0">
                          <a:ln>
                            <a:noFill/>
                          </a:ln>
                          <a:solidFill>
                            <a:schemeClr val="tx1"/>
                          </a:solidFill>
                          <a:effectLst/>
                          <a:latin typeface="Times New Roman" pitchFamily="18" charset="0"/>
                          <a:cs typeface="Times New Roman" pitchFamily="18" charset="0"/>
                        </a:rPr>
                        <a:t>zespol</a:t>
                      </a:r>
                      <a:endParaRPr kumimoji="0" lang="pl-PL" sz="24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chemeClr val="tx1"/>
                          </a:solidFill>
                          <a:effectLst/>
                          <a:latin typeface="Arial" charset="0"/>
                          <a:cs typeface="Arial" charset="0"/>
                        </a:rPr>
                        <a:t>	</a:t>
                      </a:r>
                      <a:r>
                        <a:rPr kumimoji="0" lang="pl-PL" sz="1800" b="0" i="0" u="none" strike="noStrike" cap="none" normalizeH="0" baseline="0" smtClean="0">
                          <a:ln>
                            <a:noFill/>
                          </a:ln>
                          <a:solidFill>
                            <a:schemeClr val="tx1"/>
                          </a:solidFill>
                          <a:effectLst/>
                          <a:latin typeface="Arial" charset="0"/>
                          <a:ea typeface="Times New Roman" pitchFamily="18" charset="0"/>
                          <a:cs typeface="Arial" charset="0"/>
                        </a:rPr>
                        <a:t>są wyświetlane wartości wszystkich atrybutów dla wszystkich krotek relacji </a:t>
                      </a:r>
                      <a:r>
                        <a:rPr kumimoji="0" lang="pl-PL" sz="1800" b="0" i="1" u="none" strike="noStrike" cap="none" normalizeH="0" baseline="0" smtClean="0">
                          <a:ln>
                            <a:noFill/>
                          </a:ln>
                          <a:solidFill>
                            <a:schemeClr val="tx1"/>
                          </a:solidFill>
                          <a:effectLst/>
                          <a:latin typeface="Times New Roman" pitchFamily="18" charset="0"/>
                          <a:cs typeface="Times New Roman" pitchFamily="18" charset="0"/>
                        </a:rPr>
                        <a:t>pracownik</a:t>
                      </a:r>
                      <a:r>
                        <a:rPr kumimoji="0" lang="pl-PL" sz="1800" b="0" i="0" u="none" strike="noStrike" cap="none" normalizeH="0" baseline="0" smtClean="0">
                          <a:ln>
                            <a:noFill/>
                          </a:ln>
                          <a:solidFill>
                            <a:schemeClr val="tx1"/>
                          </a:solidFill>
                          <a:effectLst/>
                          <a:latin typeface="Arial" charset="0"/>
                          <a:cs typeface="Times New Roman" pitchFamily="18" charset="0"/>
                        </a:rPr>
                        <a:t>, a więc pełna zawartość informacyjna tej relacji</a:t>
                      </a:r>
                      <a:endParaRPr kumimoji="0" lang="pl-PL" sz="2400" b="0" i="0" u="none" strike="noStrike" cap="none" normalizeH="0" baseline="0" smtClean="0">
                        <a:ln>
                          <a:noFill/>
                        </a:ln>
                        <a:solidFill>
                          <a:schemeClr val="tx1"/>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0C46CB50-D8B4-4D56-AF88-FDC400D3787F}" type="slidenum">
              <a:rPr lang="en-GB"/>
              <a:pPr/>
              <a:t>49</a:t>
            </a:fld>
            <a:endParaRPr lang="en-GB"/>
          </a:p>
        </p:txBody>
      </p:sp>
      <p:sp>
        <p:nvSpPr>
          <p:cNvPr id="120834" name="Rectangle 2"/>
          <p:cNvSpPr>
            <a:spLocks noGrp="1" noChangeArrowheads="1"/>
          </p:cNvSpPr>
          <p:nvPr>
            <p:ph type="title"/>
          </p:nvPr>
        </p:nvSpPr>
        <p:spPr/>
        <p:txBody>
          <a:bodyPr/>
          <a:lstStyle/>
          <a:p>
            <a:r>
              <a:rPr lang="pl-PL" sz="3600"/>
              <a:t>Proste użycie polecenia SELECT (2)</a:t>
            </a:r>
            <a:endParaRPr lang="en-GB" sz="3600"/>
          </a:p>
        </p:txBody>
      </p:sp>
      <p:sp>
        <p:nvSpPr>
          <p:cNvPr id="120835" name="Rectangle 3"/>
          <p:cNvSpPr>
            <a:spLocks noGrp="1" noChangeArrowheads="1"/>
          </p:cNvSpPr>
          <p:nvPr>
            <p:ph type="body" idx="1"/>
          </p:nvPr>
        </p:nvSpPr>
        <p:spPr/>
        <p:txBody>
          <a:bodyPr/>
          <a:lstStyle/>
          <a:p>
            <a:pPr>
              <a:lnSpc>
                <a:spcPct val="80000"/>
              </a:lnSpc>
              <a:buFontTx/>
              <a:buNone/>
            </a:pPr>
            <a:r>
              <a:rPr lang="pl-PL" sz="2800"/>
              <a:t>	W rozbudowanej formie klauzula użyta do projekcji może zawierać:</a:t>
            </a:r>
          </a:p>
          <a:p>
            <a:pPr lvl="1">
              <a:lnSpc>
                <a:spcPct val="80000"/>
              </a:lnSpc>
            </a:pPr>
            <a:r>
              <a:rPr lang="pl-PL" sz="2400"/>
              <a:t>literały (łańcuchy znaków lub daty umieszczone w apostrofach lub liczby),</a:t>
            </a:r>
          </a:p>
          <a:p>
            <a:pPr lvl="1">
              <a:lnSpc>
                <a:spcPct val="80000"/>
              </a:lnSpc>
            </a:pPr>
            <a:r>
              <a:rPr lang="pl-PL" sz="2400"/>
              <a:t>wyrażenia arytmetyczne (nazwy atrybutów i literały numeryczne połączone znakami operacji +, -, *, /),</a:t>
            </a:r>
          </a:p>
          <a:p>
            <a:pPr lvl="1">
              <a:lnSpc>
                <a:spcPct val="80000"/>
              </a:lnSpc>
            </a:pPr>
            <a:r>
              <a:rPr lang="pl-PL" sz="2400"/>
              <a:t>funkcje (przekształcają wartości atrybutów i literałów),</a:t>
            </a:r>
          </a:p>
          <a:p>
            <a:pPr lvl="1">
              <a:lnSpc>
                <a:spcPct val="80000"/>
              </a:lnSpc>
            </a:pPr>
            <a:r>
              <a:rPr lang="pl-PL" sz="2400"/>
              <a:t>aliasy nazw atrybutów (alternatywne nazwy atrybutów występujące w zapytaniu bezpośrednio po ich właściwych nazwach),</a:t>
            </a:r>
          </a:p>
          <a:p>
            <a:pPr lvl="1">
              <a:lnSpc>
                <a:spcPct val="80000"/>
              </a:lnSpc>
            </a:pPr>
            <a:r>
              <a:rPr lang="pl-PL" sz="2400"/>
              <a:t>operator konkatenacji || (umożliwia łączenie wyświetlanych wartości różnych atrybutów w pojedyncze łańcuchy znaków; </a:t>
            </a:r>
            <a:endParaRPr lang="en-GB"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84A4C11C-21D8-4D60-97A9-E42894EC7B89}" type="slidenum">
              <a:rPr lang="en-GB"/>
              <a:pPr/>
              <a:t>5</a:t>
            </a:fld>
            <a:endParaRPr lang="en-GB"/>
          </a:p>
        </p:txBody>
      </p:sp>
      <p:sp>
        <p:nvSpPr>
          <p:cNvPr id="44034" name="Rectangle 2"/>
          <p:cNvSpPr>
            <a:spLocks noGrp="1" noChangeArrowheads="1"/>
          </p:cNvSpPr>
          <p:nvPr>
            <p:ph type="title"/>
          </p:nvPr>
        </p:nvSpPr>
        <p:spPr/>
        <p:txBody>
          <a:bodyPr/>
          <a:lstStyle/>
          <a:p>
            <a:r>
              <a:rPr lang="pl-PL"/>
              <a:t>Bazy danych i ich użytkownicy 2</a:t>
            </a:r>
            <a:endParaRPr lang="en-GB"/>
          </a:p>
        </p:txBody>
      </p:sp>
      <p:sp>
        <p:nvSpPr>
          <p:cNvPr id="44035" name="Rectangle 3"/>
          <p:cNvSpPr>
            <a:spLocks noGrp="1" noChangeArrowheads="1"/>
          </p:cNvSpPr>
          <p:nvPr>
            <p:ph type="body" idx="1"/>
          </p:nvPr>
        </p:nvSpPr>
        <p:spPr/>
        <p:txBody>
          <a:bodyPr/>
          <a:lstStyle/>
          <a:p>
            <a:r>
              <a:rPr lang="pl-PL" sz="2800"/>
              <a:t>Baza danych jest projektowana, budowana i wypełniana danymi dla zrealizowania określonych </a:t>
            </a:r>
            <a:r>
              <a:rPr lang="pl-PL" sz="2800" u="sng"/>
              <a:t>celów</a:t>
            </a:r>
            <a:r>
              <a:rPr lang="pl-PL" sz="2800"/>
              <a:t>.</a:t>
            </a:r>
          </a:p>
          <a:p>
            <a:r>
              <a:rPr lang="pl-PL" sz="2800"/>
              <a:t>Korzystają z niej różne grupy użytkowników:</a:t>
            </a:r>
          </a:p>
          <a:p>
            <a:pPr lvl="1"/>
            <a:r>
              <a:rPr lang="pl-PL" sz="2400"/>
              <a:t>Osoby wykorzystujące zawartą w niej informację.</a:t>
            </a:r>
          </a:p>
          <a:p>
            <a:pPr lvl="1"/>
            <a:r>
              <a:rPr lang="pl-PL" sz="2400"/>
              <a:t>Projektanci, którzy projektują strukturę bazy danych oraz przygotowują programy użytkowe, które ułatwiają korzystanie z bazy przyszłym użytkownikom.</a:t>
            </a:r>
            <a:endParaRPr lang="en-GB" sz="240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ymbol zastępczy numeru slajdu 5"/>
          <p:cNvSpPr>
            <a:spLocks noGrp="1"/>
          </p:cNvSpPr>
          <p:nvPr>
            <p:ph type="sldNum" sz="quarter" idx="12"/>
          </p:nvPr>
        </p:nvSpPr>
        <p:spPr/>
        <p:txBody>
          <a:bodyPr/>
          <a:lstStyle/>
          <a:p>
            <a:fld id="{0FB1097A-90C1-423D-8828-9F36FEB0C78E}" type="slidenum">
              <a:rPr lang="en-GB"/>
              <a:pPr/>
              <a:t>50</a:t>
            </a:fld>
            <a:endParaRPr lang="en-GB"/>
          </a:p>
        </p:txBody>
      </p:sp>
      <p:sp>
        <p:nvSpPr>
          <p:cNvPr id="121858" name="Rectangle 2"/>
          <p:cNvSpPr>
            <a:spLocks noGrp="1" noChangeArrowheads="1"/>
          </p:cNvSpPr>
          <p:nvPr>
            <p:ph type="title"/>
          </p:nvPr>
        </p:nvSpPr>
        <p:spPr/>
        <p:txBody>
          <a:bodyPr/>
          <a:lstStyle/>
          <a:p>
            <a:r>
              <a:rPr lang="pl-PL" sz="3600"/>
              <a:t>Proste użycie polecenia SELECT (3)</a:t>
            </a:r>
            <a:r>
              <a:rPr lang="de-DE" sz="4000" b="1"/>
              <a:t/>
            </a:r>
            <a:br>
              <a:rPr lang="de-DE" sz="4000" b="1"/>
            </a:br>
            <a:endParaRPr lang="en-GB" sz="4000" b="1"/>
          </a:p>
        </p:txBody>
      </p:sp>
      <p:sp>
        <p:nvSpPr>
          <p:cNvPr id="121859" name="Rectangle 3"/>
          <p:cNvSpPr>
            <a:spLocks noGrp="1" noChangeArrowheads="1"/>
          </p:cNvSpPr>
          <p:nvPr>
            <p:ph type="body" idx="1"/>
          </p:nvPr>
        </p:nvSpPr>
        <p:spPr>
          <a:xfrm>
            <a:off x="468313" y="1628775"/>
            <a:ext cx="8229600" cy="1800225"/>
          </a:xfrm>
        </p:spPr>
        <p:txBody>
          <a:bodyPr/>
          <a:lstStyle/>
          <a:p>
            <a:pPr>
              <a:lnSpc>
                <a:spcPct val="80000"/>
              </a:lnSpc>
              <a:buFontTx/>
              <a:buNone/>
            </a:pPr>
            <a:r>
              <a:rPr lang="pl-PL" sz="2800"/>
              <a:t>	Obliczenia w języku SQL realizuje się przez umieszczanie wyrażeń arytmetycznych w poleceniach tego języka. Wyrażenie składa się z nazw kolumn o wartościach liczbowych i liczb połączonych znakami: +, -, </a:t>
            </a:r>
            <a:r>
              <a:rPr lang="de-DE" sz="2800">
                <a:sym typeface="Symbol" pitchFamily="18" charset="2"/>
              </a:rPr>
              <a:t></a:t>
            </a:r>
            <a:r>
              <a:rPr lang="pl-PL" sz="2800"/>
              <a:t>, </a:t>
            </a:r>
            <a:r>
              <a:rPr lang="de-DE" sz="2800">
                <a:sym typeface="Symbol" pitchFamily="18" charset="2"/>
              </a:rPr>
              <a:t></a:t>
            </a:r>
            <a:r>
              <a:rPr lang="pl-PL" sz="2800"/>
              <a:t>. </a:t>
            </a:r>
            <a:endParaRPr lang="en-GB" sz="2800"/>
          </a:p>
        </p:txBody>
      </p:sp>
      <p:sp>
        <p:nvSpPr>
          <p:cNvPr id="121894" name="Text Box 38"/>
          <p:cNvSpPr txBox="1">
            <a:spLocks noChangeArrowheads="1"/>
          </p:cNvSpPr>
          <p:nvPr/>
        </p:nvSpPr>
        <p:spPr bwMode="auto">
          <a:xfrm>
            <a:off x="395288" y="3500438"/>
            <a:ext cx="4321175" cy="2505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pl-PL" sz="1800" u="sng"/>
              <a:t>Przykład </a:t>
            </a:r>
            <a:endParaRPr lang="pl-PL" sz="1800"/>
          </a:p>
          <a:p>
            <a:pPr>
              <a:spcBef>
                <a:spcPct val="20000"/>
              </a:spcBef>
            </a:pPr>
            <a:r>
              <a:rPr lang="pl-PL" sz="1800"/>
              <a:t>	Przypuśćmy, że adiunktom zabiera się 20% pensji na podatek dochodowy. Obliczenie takiego podatku można przeprowadzić w oparciu o tabelę </a:t>
            </a:r>
            <a:r>
              <a:rPr lang="pl-PL" sz="1800" i="1"/>
              <a:t>pracownik</a:t>
            </a:r>
            <a:r>
              <a:rPr lang="pl-PL" sz="1800"/>
              <a:t> następująco:</a:t>
            </a:r>
            <a:endParaRPr lang="pl-PL" sz="1800" b="1" i="1"/>
          </a:p>
          <a:p>
            <a:pPr>
              <a:spcBef>
                <a:spcPct val="20000"/>
              </a:spcBef>
            </a:pPr>
            <a:r>
              <a:rPr lang="pl-PL" sz="1800" b="1" i="1"/>
              <a:t>select </a:t>
            </a:r>
            <a:r>
              <a:rPr lang="pl-PL" sz="1800" i="1"/>
              <a:t>placa_pod, placa_pod*0.20</a:t>
            </a:r>
            <a:endParaRPr lang="pl-PL" sz="1800" b="1" i="1"/>
          </a:p>
          <a:p>
            <a:pPr>
              <a:spcBef>
                <a:spcPct val="20000"/>
              </a:spcBef>
            </a:pPr>
            <a:r>
              <a:rPr lang="pl-PL" sz="1800" b="1" i="1"/>
              <a:t>from</a:t>
            </a:r>
            <a:r>
              <a:rPr lang="pl-PL" sz="1800" i="1"/>
              <a:t> pracownik</a:t>
            </a:r>
            <a:endParaRPr lang="pl-PL" sz="1800" b="1" i="1"/>
          </a:p>
          <a:p>
            <a:pPr>
              <a:spcBef>
                <a:spcPct val="20000"/>
              </a:spcBef>
            </a:pPr>
            <a:r>
              <a:rPr lang="pl-PL" sz="1800" b="1" i="1"/>
              <a:t>where</a:t>
            </a:r>
            <a:r>
              <a:rPr lang="pl-PL" sz="1800" i="1"/>
              <a:t> etat = ‘adiunkt’;</a:t>
            </a:r>
            <a:endParaRPr lang="en-GB" sz="1800" i="1"/>
          </a:p>
        </p:txBody>
      </p:sp>
      <p:sp>
        <p:nvSpPr>
          <p:cNvPr id="121895" name="Text Box 39"/>
          <p:cNvSpPr txBox="1">
            <a:spLocks noChangeArrowheads="1"/>
          </p:cNvSpPr>
          <p:nvPr/>
        </p:nvSpPr>
        <p:spPr bwMode="auto">
          <a:xfrm>
            <a:off x="5292725" y="3500438"/>
            <a:ext cx="3529013" cy="19034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pl-PL" sz="1800" i="1" u="sng"/>
              <a:t>Wynik:</a:t>
            </a:r>
            <a:endParaRPr lang="pl-PL" sz="1800" i="1"/>
          </a:p>
          <a:p>
            <a:pPr>
              <a:spcBef>
                <a:spcPct val="20000"/>
              </a:spcBef>
            </a:pPr>
            <a:r>
              <a:rPr lang="pl-PL" sz="1800" i="1"/>
              <a:t>PLACA_POD PLACA_POD*0.20</a:t>
            </a:r>
          </a:p>
          <a:p>
            <a:pPr>
              <a:spcBef>
                <a:spcPct val="20000"/>
              </a:spcBef>
            </a:pPr>
            <a:r>
              <a:rPr lang="pl-PL" sz="1800" i="1"/>
              <a:t>---------------------------------------     1750            350          </a:t>
            </a:r>
          </a:p>
          <a:p>
            <a:pPr>
              <a:spcBef>
                <a:spcPct val="20000"/>
              </a:spcBef>
            </a:pPr>
            <a:r>
              <a:rPr lang="pl-PL" sz="1800" i="1"/>
              <a:t>     1600            320            </a:t>
            </a:r>
          </a:p>
          <a:p>
            <a:pPr>
              <a:spcBef>
                <a:spcPct val="20000"/>
              </a:spcBef>
            </a:pPr>
            <a:r>
              <a:rPr lang="pl-PL" sz="1800" i="1"/>
              <a:t>     1750            350     </a:t>
            </a:r>
          </a:p>
          <a:p>
            <a:pPr>
              <a:spcBef>
                <a:spcPct val="20000"/>
              </a:spcBef>
            </a:pPr>
            <a:r>
              <a:rPr lang="pl-PL" sz="1800" i="1"/>
              <a:t>     1780            356</a:t>
            </a:r>
            <a:endParaRPr lang="en-GB" sz="1800" i="1"/>
          </a:p>
        </p:txBody>
      </p:sp>
      <p:sp>
        <p:nvSpPr>
          <p:cNvPr id="121896" name="Text Box 40"/>
          <p:cNvSpPr txBox="1">
            <a:spLocks noChangeArrowheads="1"/>
          </p:cNvSpPr>
          <p:nvPr/>
        </p:nvSpPr>
        <p:spPr bwMode="auto">
          <a:xfrm>
            <a:off x="3779838" y="5629275"/>
            <a:ext cx="4897437" cy="977900"/>
          </a:xfrm>
          <a:prstGeom prst="rect">
            <a:avLst/>
          </a:prstGeom>
          <a:noFill/>
          <a:ln w="9525" algn="ctr">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pPr>
            <a:r>
              <a:rPr lang="pl-PL" sz="1800"/>
              <a:t>	W instrukcji </a:t>
            </a:r>
            <a:r>
              <a:rPr lang="pl-PL" sz="1800" i="1"/>
              <a:t>select</a:t>
            </a:r>
            <a:r>
              <a:rPr lang="pl-PL" sz="1800"/>
              <a:t> z przykładu  użyto dodatkowo klauzuli </a:t>
            </a:r>
            <a:r>
              <a:rPr lang="pl-PL" sz="1800" i="1"/>
              <a:t>where</a:t>
            </a:r>
            <a:r>
              <a:rPr lang="pl-PL" sz="1800"/>
              <a:t>, która realizuje operację </a:t>
            </a:r>
            <a:r>
              <a:rPr lang="pl-PL" sz="1800" u="sng"/>
              <a:t>selekcji</a:t>
            </a:r>
            <a:r>
              <a:rPr lang="pl-PL" sz="1800"/>
              <a:t>, tj. wybiera tylko krotki spełniające określone warunki.</a:t>
            </a:r>
            <a:endParaRPr lang="en-GB" sz="18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lstStyle/>
          <a:p>
            <a:fld id="{92E6A4DA-B72F-40C0-8EFD-1C33812434B5}" type="slidenum">
              <a:rPr lang="en-GB"/>
              <a:pPr/>
              <a:t>51</a:t>
            </a:fld>
            <a:endParaRPr lang="en-GB"/>
          </a:p>
        </p:txBody>
      </p:sp>
      <p:sp>
        <p:nvSpPr>
          <p:cNvPr id="122882" name="Rectangle 2"/>
          <p:cNvSpPr>
            <a:spLocks noGrp="1" noChangeArrowheads="1"/>
          </p:cNvSpPr>
          <p:nvPr>
            <p:ph type="title"/>
          </p:nvPr>
        </p:nvSpPr>
        <p:spPr>
          <a:xfrm>
            <a:off x="457200" y="274638"/>
            <a:ext cx="8229600" cy="777875"/>
          </a:xfrm>
        </p:spPr>
        <p:txBody>
          <a:bodyPr/>
          <a:lstStyle/>
          <a:p>
            <a:r>
              <a:rPr lang="pl-PL" sz="3200"/>
              <a:t>Definiowanie schematu bazy danych (1)</a:t>
            </a:r>
            <a:r>
              <a:rPr lang="de-DE" sz="4000" b="1"/>
              <a:t/>
            </a:r>
            <a:br>
              <a:rPr lang="de-DE" sz="4000" b="1"/>
            </a:br>
            <a:endParaRPr lang="en-GB" sz="4000" b="1"/>
          </a:p>
        </p:txBody>
      </p:sp>
      <p:sp>
        <p:nvSpPr>
          <p:cNvPr id="122883" name="Rectangle 3"/>
          <p:cNvSpPr>
            <a:spLocks noGrp="1" noChangeArrowheads="1"/>
          </p:cNvSpPr>
          <p:nvPr>
            <p:ph type="body" idx="1"/>
          </p:nvPr>
        </p:nvSpPr>
        <p:spPr>
          <a:xfrm>
            <a:off x="250825" y="981075"/>
            <a:ext cx="8435975" cy="5145088"/>
          </a:xfrm>
        </p:spPr>
        <p:txBody>
          <a:bodyPr/>
          <a:lstStyle/>
          <a:p>
            <a:pPr>
              <a:buFontTx/>
              <a:buNone/>
            </a:pPr>
            <a:r>
              <a:rPr lang="pl-PL" sz="2800"/>
              <a:t>	</a:t>
            </a:r>
            <a:r>
              <a:rPr lang="de-DE" sz="2800"/>
              <a:t>Polecenia do definiowania schematu bazy są podzbiorem SQL nazywanym językiem definiowania danych DDL.</a:t>
            </a:r>
            <a:r>
              <a:rPr lang="pl-PL"/>
              <a:t> </a:t>
            </a:r>
            <a:endParaRPr lang="en-GB"/>
          </a:p>
        </p:txBody>
      </p:sp>
      <p:sp>
        <p:nvSpPr>
          <p:cNvPr id="122884" name="Rectangle 4"/>
          <p:cNvSpPr>
            <a:spLocks noChangeArrowheads="1"/>
          </p:cNvSpPr>
          <p:nvPr/>
        </p:nvSpPr>
        <p:spPr bwMode="auto">
          <a:xfrm>
            <a:off x="107950" y="2565400"/>
            <a:ext cx="8820150" cy="3949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576081" tIns="152352" bIns="0" anchor="ctr">
            <a:spAutoFit/>
          </a:bodyPr>
          <a:lstStyle/>
          <a:p>
            <a:pPr indent="450850" algn="l"/>
            <a:r>
              <a:rPr lang="pl-PL" sz="2400" b="1" i="1" u="sng"/>
              <a:t>Tworzenie relacji</a:t>
            </a:r>
            <a:endParaRPr lang="de-DE" sz="2400" b="1" i="1"/>
          </a:p>
          <a:p>
            <a:pPr indent="450850" algn="l"/>
            <a:r>
              <a:rPr lang="pl-PL" sz="2400"/>
              <a:t>Relacje są tworzone za pomocą polecenia </a:t>
            </a:r>
            <a:r>
              <a:rPr lang="pl-PL" sz="2400" b="1" i="1"/>
              <a:t>create table</a:t>
            </a:r>
            <a:r>
              <a:rPr lang="pl-PL" sz="2400"/>
              <a:t>:</a:t>
            </a:r>
          </a:p>
          <a:p>
            <a:pPr indent="450850" algn="l"/>
            <a:r>
              <a:rPr lang="pl-PL" sz="2400" b="1" i="1"/>
              <a:t>create table </a:t>
            </a:r>
            <a:r>
              <a:rPr lang="pl-PL" sz="2400" i="1"/>
              <a:t>relacja</a:t>
            </a:r>
            <a:endParaRPr lang="pl-PL" sz="2400"/>
          </a:p>
          <a:p>
            <a:pPr indent="450850" algn="l"/>
            <a:r>
              <a:rPr lang="pl-PL" sz="2400" i="1"/>
              <a:t>(nazwa atrybutu typ(rozmiar)</a:t>
            </a:r>
            <a:r>
              <a:rPr lang="pl-PL" sz="2400"/>
              <a:t> [</a:t>
            </a:r>
            <a:r>
              <a:rPr lang="pl-PL" sz="2400" b="1" i="1"/>
              <a:t>default</a:t>
            </a:r>
            <a:r>
              <a:rPr lang="pl-PL" sz="2400" i="1"/>
              <a:t> wartość_domyślna</a:t>
            </a:r>
            <a:r>
              <a:rPr lang="pl-PL" sz="2400"/>
              <a:t>]</a:t>
            </a:r>
          </a:p>
          <a:p>
            <a:pPr indent="450850" algn="l"/>
            <a:r>
              <a:rPr lang="pl-PL" sz="2400"/>
              <a:t>	[[</a:t>
            </a:r>
            <a:r>
              <a:rPr lang="pl-PL" sz="2400" b="1" i="1"/>
              <a:t>constraint</a:t>
            </a:r>
            <a:r>
              <a:rPr lang="pl-PL" sz="2400" i="1"/>
              <a:t> nazwa_ogr</a:t>
            </a:r>
            <a:r>
              <a:rPr lang="pl-PL" sz="2400"/>
              <a:t>] </a:t>
            </a:r>
            <a:r>
              <a:rPr lang="pl-PL" sz="2400" i="1"/>
              <a:t>ograniczenie_atr</a:t>
            </a:r>
            <a:r>
              <a:rPr lang="pl-PL" sz="2400"/>
              <a:t>],</a:t>
            </a:r>
          </a:p>
          <a:p>
            <a:pPr indent="450850" algn="l"/>
            <a:r>
              <a:rPr lang="pl-PL" sz="2400" i="1"/>
              <a:t>(nazwa atrybutu typ(rozmiar)</a:t>
            </a:r>
            <a:r>
              <a:rPr lang="pl-PL" sz="2400"/>
              <a:t> [</a:t>
            </a:r>
            <a:r>
              <a:rPr lang="pl-PL" sz="2400" b="1" i="1"/>
              <a:t>default</a:t>
            </a:r>
            <a:r>
              <a:rPr lang="pl-PL" sz="2400" i="1"/>
              <a:t> wartość_domyślna</a:t>
            </a:r>
            <a:r>
              <a:rPr lang="pl-PL" sz="2400"/>
              <a:t>]</a:t>
            </a:r>
          </a:p>
          <a:p>
            <a:pPr indent="450850" algn="l"/>
            <a:r>
              <a:rPr lang="pl-PL" sz="2400"/>
              <a:t>	[[</a:t>
            </a:r>
            <a:r>
              <a:rPr lang="pl-PL" sz="2400" b="1" i="1"/>
              <a:t>constraint</a:t>
            </a:r>
            <a:r>
              <a:rPr lang="pl-PL" sz="2400" i="1"/>
              <a:t> nazwa_ogr</a:t>
            </a:r>
            <a:r>
              <a:rPr lang="pl-PL" sz="2400"/>
              <a:t>] </a:t>
            </a:r>
            <a:r>
              <a:rPr lang="pl-PL" sz="2400" i="1"/>
              <a:t>ograniczenie_atr</a:t>
            </a:r>
            <a:r>
              <a:rPr lang="pl-PL" sz="2400"/>
              <a:t>],</a:t>
            </a:r>
          </a:p>
          <a:p>
            <a:pPr indent="450850" algn="l"/>
            <a:r>
              <a:rPr lang="pl-PL" sz="2400" i="1"/>
              <a:t>. . .</a:t>
            </a:r>
            <a:endParaRPr lang="pl-PL" sz="2400"/>
          </a:p>
          <a:p>
            <a:pPr indent="450850" algn="l"/>
            <a:r>
              <a:rPr lang="pl-PL" sz="2400"/>
              <a:t>[[</a:t>
            </a:r>
            <a:r>
              <a:rPr lang="pl-PL" sz="2400" b="1" i="1"/>
              <a:t>constraint</a:t>
            </a:r>
            <a:r>
              <a:rPr lang="pl-PL" sz="2400" i="1"/>
              <a:t> nazwa_ogr</a:t>
            </a:r>
            <a:r>
              <a:rPr lang="pl-PL" sz="2400"/>
              <a:t>] </a:t>
            </a:r>
            <a:r>
              <a:rPr lang="pl-PL" sz="2400" i="1"/>
              <a:t>ograniczenie_rel, ...</a:t>
            </a:r>
            <a:r>
              <a:rPr lang="pl-PL" sz="2400"/>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ymbol zastępczy numeru slajdu 5"/>
          <p:cNvSpPr>
            <a:spLocks noGrp="1"/>
          </p:cNvSpPr>
          <p:nvPr>
            <p:ph type="sldNum" sz="quarter" idx="12"/>
          </p:nvPr>
        </p:nvSpPr>
        <p:spPr/>
        <p:txBody>
          <a:bodyPr/>
          <a:lstStyle/>
          <a:p>
            <a:fld id="{865C5E0E-489D-4807-8122-6A7584135885}" type="slidenum">
              <a:rPr lang="en-GB"/>
              <a:pPr/>
              <a:t>52</a:t>
            </a:fld>
            <a:endParaRPr lang="en-GB"/>
          </a:p>
        </p:txBody>
      </p:sp>
      <p:sp>
        <p:nvSpPr>
          <p:cNvPr id="123945" name="Rectangle 41"/>
          <p:cNvSpPr>
            <a:spLocks noGrp="1" noChangeArrowheads="1"/>
          </p:cNvSpPr>
          <p:nvPr>
            <p:ph type="title"/>
          </p:nvPr>
        </p:nvSpPr>
        <p:spPr/>
        <p:txBody>
          <a:bodyPr/>
          <a:lstStyle/>
          <a:p>
            <a:r>
              <a:rPr lang="pl-PL" sz="3200"/>
              <a:t>Definiowanie schematu bazy danych (2)</a:t>
            </a:r>
            <a:endParaRPr lang="en-GB" sz="3200"/>
          </a:p>
        </p:txBody>
      </p:sp>
      <p:graphicFrame>
        <p:nvGraphicFramePr>
          <p:cNvPr id="123956" name="Group 52"/>
          <p:cNvGraphicFramePr>
            <a:graphicFrameLocks noGrp="1"/>
          </p:cNvGraphicFramePr>
          <p:nvPr>
            <p:ph idx="1"/>
          </p:nvPr>
        </p:nvGraphicFramePr>
        <p:xfrm>
          <a:off x="457200" y="1600200"/>
          <a:ext cx="8229600" cy="5037138"/>
        </p:xfrm>
        <a:graphic>
          <a:graphicData uri="http://schemas.openxmlformats.org/drawingml/2006/table">
            <a:tbl>
              <a:tblPr/>
              <a:tblGrid>
                <a:gridCol w="1450975"/>
                <a:gridCol w="6778625"/>
              </a:tblGrid>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400" b="1" i="0" u="none" strike="noStrike" cap="none" normalizeH="0" baseline="0" smtClean="0">
                          <a:ln>
                            <a:noFill/>
                          </a:ln>
                          <a:solidFill>
                            <a:schemeClr val="tx1"/>
                          </a:solidFill>
                          <a:effectLst/>
                          <a:latin typeface="Arial" charset="0"/>
                        </a:rPr>
                        <a:t>Typ atrybutu</a:t>
                      </a:r>
                      <a:endParaRPr kumimoji="0" lang="en-GB" sz="14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400" b="1" i="0" u="none" strike="noStrike" cap="none" normalizeH="0" baseline="0" smtClean="0">
                          <a:ln>
                            <a:noFill/>
                          </a:ln>
                          <a:solidFill>
                            <a:schemeClr val="tx1"/>
                          </a:solidFill>
                          <a:effectLst/>
                          <a:latin typeface="Arial" charset="0"/>
                        </a:rPr>
                        <a:t>Dopuszczalne wartości i opis</a:t>
                      </a:r>
                      <a:endParaRPr kumimoji="0" lang="en-GB" sz="14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number</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Liczby zapisane za pomocą cyfr (0-9), opcjonalnego znaku (+.-) oraz opcjonalnej kropki dziesiętnej. Rozmiar liczby nie może być większy od 38 cyfr.</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Number( r)</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Jak wyżej, z zastrzeżeniem, że rozmiar liczby nie może być większy od r znaków.</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Number(r,n)</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Jak wyżej; dodatkowo n określa liczbę cyfr po przecinku</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char ( r)</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Łańcuchy znakowe stałej długości składające się z dużych i małych liter, cyfr, znaków specjalnych (+,-,%,$,&amp;,itd.), r oznacza długość łańcucha i może przyjmować wartości całkowite od 1 do 255.</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Varchar2( r)</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Łańcuchy znakowe zmiennej długości składające się z dużych i małych liter, cyfr, znaków specjalnych (+,-,%,$,&amp;,itd.), r oznacza maksymalną długość łańcucha i może przyjmować wartości całkowite od 1 do 2000.</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Varchar( r)</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Tak jak varchar2 ; zaleca się jednak stosowanie typu varchar2, ponieważ w kolejnych wersjach SZBD Oracle semantyka tego typu może się zmienić.</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Date</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Data z przedziału od 1 stycznia 4712 p.n.e. do 31 grudnia 4712.</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Long</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Tak jak chzr, przy czym maksymalna długość łańcucha wynosi 2 GB.</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long raw</a:t>
                      </a:r>
                      <a:endParaRPr kumimoji="0" lang="en-GB"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Tak jak chzr, ale wykorzystywany do przechowywania danych dowolnego typu (także obrazów i dźwięków).</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ymbol zastępczy numeru slajdu 5"/>
          <p:cNvSpPr>
            <a:spLocks noGrp="1"/>
          </p:cNvSpPr>
          <p:nvPr>
            <p:ph type="sldNum" sz="quarter" idx="12"/>
          </p:nvPr>
        </p:nvSpPr>
        <p:spPr/>
        <p:txBody>
          <a:bodyPr/>
          <a:lstStyle/>
          <a:p>
            <a:fld id="{038B1021-7824-4607-BF5B-DEEA08C56D9A}" type="slidenum">
              <a:rPr lang="en-GB"/>
              <a:pPr/>
              <a:t>53</a:t>
            </a:fld>
            <a:endParaRPr lang="en-GB"/>
          </a:p>
        </p:txBody>
      </p:sp>
      <p:sp>
        <p:nvSpPr>
          <p:cNvPr id="125954" name="Rectangle 2"/>
          <p:cNvSpPr>
            <a:spLocks noGrp="1" noChangeArrowheads="1"/>
          </p:cNvSpPr>
          <p:nvPr>
            <p:ph type="title"/>
          </p:nvPr>
        </p:nvSpPr>
        <p:spPr>
          <a:xfrm>
            <a:off x="468313" y="117475"/>
            <a:ext cx="8135937" cy="647700"/>
          </a:xfrm>
        </p:spPr>
        <p:txBody>
          <a:bodyPr/>
          <a:lstStyle/>
          <a:p>
            <a:r>
              <a:rPr lang="pl-PL" sz="3200"/>
              <a:t>Definiowanie schematu bazy danych (3)</a:t>
            </a:r>
            <a:endParaRPr lang="en-GB" sz="3200"/>
          </a:p>
        </p:txBody>
      </p:sp>
      <p:graphicFrame>
        <p:nvGraphicFramePr>
          <p:cNvPr id="125998" name="Group 46"/>
          <p:cNvGraphicFramePr>
            <a:graphicFrameLocks noGrp="1"/>
          </p:cNvGraphicFramePr>
          <p:nvPr>
            <p:ph idx="1"/>
          </p:nvPr>
        </p:nvGraphicFramePr>
        <p:xfrm>
          <a:off x="250825" y="658813"/>
          <a:ext cx="8713788" cy="6083300"/>
        </p:xfrm>
        <a:graphic>
          <a:graphicData uri="http://schemas.openxmlformats.org/drawingml/2006/table">
            <a:tbl>
              <a:tblPr/>
              <a:tblGrid>
                <a:gridCol w="2146300"/>
                <a:gridCol w="6567488"/>
              </a:tblGrid>
              <a:tr h="565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800" b="1" i="0" u="none" strike="noStrike" cap="none" normalizeH="0" baseline="0" smtClean="0">
                          <a:ln>
                            <a:noFill/>
                          </a:ln>
                          <a:solidFill>
                            <a:schemeClr val="tx1"/>
                          </a:solidFill>
                          <a:effectLst/>
                          <a:latin typeface="Arial" charset="0"/>
                        </a:rPr>
                        <a:t>Ograniczenie</a:t>
                      </a:r>
                      <a:endParaRPr kumimoji="0" lang="en-GB"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800" b="1" i="0" u="none" strike="noStrike" cap="none" normalizeH="0" baseline="0" smtClean="0">
                          <a:ln>
                            <a:noFill/>
                          </a:ln>
                          <a:solidFill>
                            <a:schemeClr val="tx1"/>
                          </a:solidFill>
                          <a:effectLst/>
                          <a:latin typeface="Arial" charset="0"/>
                        </a:rPr>
                        <a:t>Znaczenie</a:t>
                      </a:r>
                      <a:endParaRPr kumimoji="0" lang="en-GB" sz="1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null</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Umożliwia nadawanie atrybutowi wartości pustych.</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not null</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Uniemożliwia nadawanie atrybutowi wartości pustych.</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Unique</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Atrybut pełni rolę klucza unikalnego relacji (tzn. wartość atrybutu jest unikalna dla wszystkich krotek relacji).</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primary key</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Atrybut pełni rolę klucza podstawowego relacji.</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references</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Określa tzw. ograniczenie referencyjne, tj. referencję do klucza podstawowego lub unikalnego innej relacji. Ograniczenie to jest wykorzystywane do definiowania tzw. klucza obcego relacji.</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on cascade delete</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Ograniczenie to wprowadza się dla klucza obcego, np.:</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	</a:t>
                      </a:r>
                      <a:r>
                        <a:rPr kumimoji="0" lang="en-US" sz="1600" b="0" i="0" u="none" strike="noStrike" cap="none" normalizeH="0" baseline="0" smtClean="0">
                          <a:ln>
                            <a:noFill/>
                          </a:ln>
                          <a:solidFill>
                            <a:schemeClr val="tx1"/>
                          </a:solidFill>
                          <a:effectLst/>
                          <a:latin typeface="Arial" charset="0"/>
                        </a:rPr>
                        <a:t>id_zesp number(4) references  zespół(id_zesp) on delete cascade</a:t>
                      </a:r>
                      <a:endParaRPr kumimoji="0" lang="pl-PL"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Jeżeli zostanie usunięta krotka z relacji z kluczem podstawowym, to automatycznie są usuwane te krotki z relacji z kluczem obcym, dla których wartość klucza obcego jest równa wartości klucza podstawowego usuwanej krotki.</a:t>
                      </a:r>
                      <a:r>
                        <a:rPr kumimoji="0" lang="pl-PL" sz="2800" b="0" i="0" u="none" strike="noStrike" cap="none" normalizeH="0" baseline="0" smtClean="0">
                          <a:ln>
                            <a:noFill/>
                          </a:ln>
                          <a:solidFill>
                            <a:schemeClr val="tx1"/>
                          </a:solidFill>
                          <a:effectLst/>
                          <a:latin typeface="Arial" charset="0"/>
                        </a:rPr>
                        <a:t> </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Check </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Określa warunek, który musi być spełniony przez wszystkie wartości atrybutu. </a:t>
                      </a:r>
                      <a:endParaRPr kumimoji="0" lang="en-GB"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E8E0ED5C-E5DA-45C2-85BF-FC0CF2FA8D2A}" type="slidenum">
              <a:rPr lang="en-GB"/>
              <a:pPr/>
              <a:t>54</a:t>
            </a:fld>
            <a:endParaRPr lang="en-GB"/>
          </a:p>
        </p:txBody>
      </p:sp>
      <p:sp>
        <p:nvSpPr>
          <p:cNvPr id="128002" name="Rectangle 2"/>
          <p:cNvSpPr>
            <a:spLocks noGrp="1" noChangeArrowheads="1"/>
          </p:cNvSpPr>
          <p:nvPr>
            <p:ph type="title"/>
          </p:nvPr>
        </p:nvSpPr>
        <p:spPr/>
        <p:txBody>
          <a:bodyPr/>
          <a:lstStyle/>
          <a:p>
            <a:r>
              <a:rPr lang="pl-PL" sz="3200"/>
              <a:t>Definiowanie schematu bazy danych (4)</a:t>
            </a:r>
            <a:endParaRPr lang="en-GB" sz="3200"/>
          </a:p>
        </p:txBody>
      </p:sp>
      <p:sp>
        <p:nvSpPr>
          <p:cNvPr id="128004" name="Rectangle 4"/>
          <p:cNvSpPr>
            <a:spLocks noChangeArrowheads="1"/>
          </p:cNvSpPr>
          <p:nvPr/>
        </p:nvSpPr>
        <p:spPr bwMode="auto">
          <a:xfrm>
            <a:off x="395288" y="2781300"/>
            <a:ext cx="8569325" cy="3881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l"/>
            <a:r>
              <a:rPr lang="pl-PL" sz="1800" u="sng"/>
              <a:t>Przykład</a:t>
            </a:r>
            <a:endParaRPr lang="pl-PL" sz="1800"/>
          </a:p>
          <a:p>
            <a:pPr algn="l"/>
            <a:r>
              <a:rPr lang="pl-PL" sz="1800"/>
              <a:t>Zdefiniować tabelę etat</a:t>
            </a:r>
          </a:p>
          <a:p>
            <a:pPr algn="l"/>
            <a:r>
              <a:rPr lang="en-US" sz="1800" b="1" i="1"/>
              <a:t>create table </a:t>
            </a:r>
            <a:r>
              <a:rPr lang="en-US" sz="1800" i="1"/>
              <a:t>etat (</a:t>
            </a:r>
            <a:endParaRPr lang="pl-PL" sz="1800"/>
          </a:p>
          <a:p>
            <a:pPr algn="l"/>
            <a:r>
              <a:rPr lang="en-US" sz="1800" i="1"/>
              <a:t> nazwa </a:t>
            </a:r>
            <a:r>
              <a:rPr lang="en-US" sz="1800" b="1" i="1"/>
              <a:t>varchar2</a:t>
            </a:r>
            <a:r>
              <a:rPr lang="en-US" sz="1800" i="1"/>
              <a:t>(10) </a:t>
            </a:r>
            <a:r>
              <a:rPr lang="en-US" sz="1800" b="1" i="1"/>
              <a:t>constraint</a:t>
            </a:r>
            <a:r>
              <a:rPr lang="en-US" sz="1800" i="1"/>
              <a:t> pk_nazwa </a:t>
            </a:r>
            <a:r>
              <a:rPr lang="en-US" sz="1800" b="1" i="1"/>
              <a:t>primary key</a:t>
            </a:r>
            <a:r>
              <a:rPr lang="en-US" sz="1800" i="1"/>
              <a:t>,</a:t>
            </a:r>
            <a:endParaRPr lang="pl-PL" sz="1800"/>
          </a:p>
          <a:p>
            <a:pPr algn="l"/>
            <a:r>
              <a:rPr lang="en-US" sz="1800" i="1"/>
              <a:t> placa_min </a:t>
            </a:r>
            <a:r>
              <a:rPr lang="en-US" sz="1800" b="1" i="1"/>
              <a:t>number</a:t>
            </a:r>
            <a:r>
              <a:rPr lang="en-US" sz="1800" i="1"/>
              <a:t>(6,2) </a:t>
            </a:r>
            <a:r>
              <a:rPr lang="en-US" sz="1800" b="1" i="1"/>
              <a:t>not null constraint </a:t>
            </a:r>
            <a:r>
              <a:rPr lang="en-US" sz="1800" i="1"/>
              <a:t>pl_min</a:t>
            </a:r>
            <a:r>
              <a:rPr lang="en-US" sz="1800" b="1" i="1"/>
              <a:t> check(</a:t>
            </a:r>
            <a:r>
              <a:rPr lang="en-US" sz="1800" i="1"/>
              <a:t>placa_min&gt;0</a:t>
            </a:r>
            <a:r>
              <a:rPr lang="en-US" sz="1800" b="1" i="1"/>
              <a:t>)</a:t>
            </a:r>
            <a:r>
              <a:rPr lang="en-US" sz="1800" i="1"/>
              <a:t>,</a:t>
            </a:r>
            <a:endParaRPr lang="pl-PL" sz="1800"/>
          </a:p>
          <a:p>
            <a:pPr algn="l"/>
            <a:r>
              <a:rPr lang="en-US" sz="1800" i="1"/>
              <a:t> placa_max </a:t>
            </a:r>
            <a:r>
              <a:rPr lang="en-US" sz="1800" b="1" i="1"/>
              <a:t>number</a:t>
            </a:r>
            <a:r>
              <a:rPr lang="en-US" sz="1800" i="1"/>
              <a:t>(6,2) </a:t>
            </a:r>
            <a:r>
              <a:rPr lang="en-US" sz="1800" b="1" i="1"/>
              <a:t>not null constraint </a:t>
            </a:r>
            <a:r>
              <a:rPr lang="en-US" sz="1800" i="1"/>
              <a:t>pl_max</a:t>
            </a:r>
            <a:r>
              <a:rPr lang="en-US" sz="1800" b="1" i="1"/>
              <a:t> check(</a:t>
            </a:r>
            <a:r>
              <a:rPr lang="en-US" sz="1800" i="1"/>
              <a:t>placa_max&lt;=5000),</a:t>
            </a:r>
            <a:endParaRPr lang="pl-PL" sz="1800"/>
          </a:p>
          <a:p>
            <a:pPr algn="l"/>
            <a:r>
              <a:rPr lang="en-US" sz="1800" i="1"/>
              <a:t>	);</a:t>
            </a:r>
            <a:endParaRPr lang="pl-PL" sz="1800" i="1"/>
          </a:p>
          <a:p>
            <a:pPr algn="l"/>
            <a:endParaRPr lang="pl-PL" sz="1800"/>
          </a:p>
          <a:p>
            <a:pPr algn="l"/>
            <a:r>
              <a:rPr lang="en-US" sz="1800" b="1" i="1"/>
              <a:t>describe </a:t>
            </a:r>
            <a:r>
              <a:rPr lang="en-US" sz="1800" i="1"/>
              <a:t>etat</a:t>
            </a:r>
            <a:endParaRPr lang="pl-PL" sz="1800"/>
          </a:p>
          <a:p>
            <a:pPr algn="l"/>
            <a:r>
              <a:rPr lang="en-US" sz="1800" i="1"/>
              <a:t>Name                           	 Null?   		 Type</a:t>
            </a:r>
            <a:endParaRPr lang="pl-PL" sz="1800"/>
          </a:p>
          <a:p>
            <a:pPr algn="l"/>
            <a:r>
              <a:rPr lang="en-US" sz="1800" i="1"/>
              <a:t>-------------------		---------------	--------------------</a:t>
            </a:r>
            <a:endParaRPr lang="pl-PL" sz="1800"/>
          </a:p>
          <a:p>
            <a:pPr algn="l"/>
            <a:r>
              <a:rPr lang="en-US" sz="1800" i="1"/>
              <a:t>NAZWA                           NOT NULL	VARCHAR2(10)</a:t>
            </a:r>
            <a:endParaRPr lang="pl-PL" sz="1800"/>
          </a:p>
          <a:p>
            <a:pPr algn="l"/>
            <a:r>
              <a:rPr lang="en-US" sz="1800" i="1"/>
              <a:t>PLACA_MIN                   NOT NULL 	NUMBER(6,2)</a:t>
            </a:r>
            <a:endParaRPr lang="pl-PL" sz="1800"/>
          </a:p>
          <a:p>
            <a:pPr algn="l"/>
            <a:r>
              <a:rPr lang="en-US" sz="1800" i="1"/>
              <a:t>PLACA_MAX                  NOT NULL	 	NUMBER(6,2</a:t>
            </a:r>
            <a:r>
              <a:rPr lang="en-US" i="1"/>
              <a: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A58BB996-968E-4E38-BAFE-33B647FCE5B0}" type="slidenum">
              <a:rPr lang="en-GB"/>
              <a:pPr/>
              <a:t>55</a:t>
            </a:fld>
            <a:endParaRPr lang="en-GB"/>
          </a:p>
        </p:txBody>
      </p:sp>
      <p:sp>
        <p:nvSpPr>
          <p:cNvPr id="129026" name="Rectangle 2"/>
          <p:cNvSpPr>
            <a:spLocks noGrp="1" noChangeArrowheads="1"/>
          </p:cNvSpPr>
          <p:nvPr>
            <p:ph type="title"/>
          </p:nvPr>
        </p:nvSpPr>
        <p:spPr/>
        <p:txBody>
          <a:bodyPr/>
          <a:lstStyle/>
          <a:p>
            <a:r>
              <a:rPr lang="pl-PL" sz="3200"/>
              <a:t>Definiowanie schematu bazy danych (5)</a:t>
            </a:r>
            <a:endParaRPr lang="en-GB" sz="3200"/>
          </a:p>
        </p:txBody>
      </p:sp>
      <p:sp>
        <p:nvSpPr>
          <p:cNvPr id="129027" name="Rectangle 3"/>
          <p:cNvSpPr>
            <a:spLocks noGrp="1" noChangeArrowheads="1"/>
          </p:cNvSpPr>
          <p:nvPr>
            <p:ph type="body" idx="1"/>
          </p:nvPr>
        </p:nvSpPr>
        <p:spPr>
          <a:xfrm>
            <a:off x="250825" y="1312863"/>
            <a:ext cx="8713788" cy="5211762"/>
          </a:xfrm>
        </p:spPr>
        <p:txBody>
          <a:bodyPr/>
          <a:lstStyle/>
          <a:p>
            <a:pPr algn="just">
              <a:buFontTx/>
              <a:buNone/>
            </a:pPr>
            <a:r>
              <a:rPr lang="pl-PL" sz="2400" b="1" i="1" u="sng"/>
              <a:t>Rozszerzanie i modyfikowanie schematu relacji:</a:t>
            </a:r>
          </a:p>
          <a:p>
            <a:pPr algn="just">
              <a:buFontTx/>
              <a:buNone/>
            </a:pPr>
            <a:endParaRPr lang="pl-PL" sz="2400" b="1" i="1" u="sng"/>
          </a:p>
          <a:p>
            <a:r>
              <a:rPr lang="pl-PL" sz="2400"/>
              <a:t>Dodanie atrybutu do relacji </a:t>
            </a:r>
          </a:p>
          <a:p>
            <a:pPr>
              <a:buFontTx/>
              <a:buNone/>
            </a:pPr>
            <a:r>
              <a:rPr lang="pl-PL" sz="2400" b="1" i="1"/>
              <a:t>alter table </a:t>
            </a:r>
            <a:r>
              <a:rPr lang="pl-PL" sz="2400" i="1"/>
              <a:t>relacja</a:t>
            </a:r>
            <a:endParaRPr lang="pl-PL" sz="2400" b="1" i="1"/>
          </a:p>
          <a:p>
            <a:pPr>
              <a:buFontTx/>
              <a:buNone/>
            </a:pPr>
            <a:r>
              <a:rPr lang="pl-PL" sz="2400" b="1" i="1"/>
              <a:t>add</a:t>
            </a:r>
            <a:r>
              <a:rPr lang="pl-PL" sz="2400" i="1"/>
              <a:t> (nazwa atrybutu typ(rozmiar)</a:t>
            </a:r>
            <a:r>
              <a:rPr lang="pl-PL" sz="2400"/>
              <a:t> [</a:t>
            </a:r>
            <a:r>
              <a:rPr lang="pl-PL" sz="2400" b="1" i="1"/>
              <a:t>default</a:t>
            </a:r>
            <a:r>
              <a:rPr lang="pl-PL" sz="2400" i="1"/>
              <a:t> wartość_domyślna</a:t>
            </a:r>
            <a:r>
              <a:rPr lang="pl-PL" sz="2400"/>
              <a:t>]</a:t>
            </a:r>
          </a:p>
          <a:p>
            <a:pPr>
              <a:buFontTx/>
              <a:buNone/>
            </a:pPr>
            <a:r>
              <a:rPr lang="pl-PL" sz="2400"/>
              <a:t>	[[</a:t>
            </a:r>
            <a:r>
              <a:rPr lang="pl-PL" sz="2400" b="1" i="1"/>
              <a:t>constraint</a:t>
            </a:r>
            <a:r>
              <a:rPr lang="pl-PL" sz="2400" i="1"/>
              <a:t> nazwa_ogr</a:t>
            </a:r>
            <a:r>
              <a:rPr lang="pl-PL" sz="2400"/>
              <a:t>] </a:t>
            </a:r>
            <a:r>
              <a:rPr lang="pl-PL" sz="2400" i="1"/>
              <a:t>ograniczenie_atr</a:t>
            </a:r>
            <a:r>
              <a:rPr lang="pl-PL" sz="2400"/>
              <a:t>]);</a:t>
            </a:r>
          </a:p>
          <a:p>
            <a:pPr>
              <a:buFontTx/>
              <a:buNone/>
            </a:pPr>
            <a:endParaRPr lang="pl-PL" sz="2400"/>
          </a:p>
          <a:p>
            <a:pPr>
              <a:buFontTx/>
              <a:buNone/>
            </a:pPr>
            <a:r>
              <a:rPr lang="pl-PL" sz="2400" u="sng"/>
              <a:t>Przykład</a:t>
            </a:r>
            <a:endParaRPr lang="pl-PL" sz="2400"/>
          </a:p>
          <a:p>
            <a:r>
              <a:rPr lang="pl-PL" sz="2400"/>
              <a:t>Do relacji pracownik dodać nowy atrybut o nazwie </a:t>
            </a:r>
            <a:r>
              <a:rPr lang="pl-PL" sz="2400" i="1"/>
              <a:t>tytul_nauk</a:t>
            </a:r>
            <a:r>
              <a:rPr lang="pl-PL" sz="2400"/>
              <a:t>.</a:t>
            </a:r>
            <a:endParaRPr lang="pl-PL" sz="2400" b="1" i="1"/>
          </a:p>
          <a:p>
            <a:pPr>
              <a:buFontTx/>
              <a:buNone/>
            </a:pPr>
            <a:r>
              <a:rPr lang="pl-PL" sz="2400" b="1" i="1"/>
              <a:t>alter table </a:t>
            </a:r>
            <a:r>
              <a:rPr lang="pl-PL" sz="2400" i="1"/>
              <a:t>pracownik</a:t>
            </a:r>
            <a:endParaRPr lang="pl-PL" sz="2400" b="1" i="1"/>
          </a:p>
          <a:p>
            <a:pPr>
              <a:buFontTx/>
              <a:buNone/>
            </a:pPr>
            <a:r>
              <a:rPr lang="pl-PL" sz="2400" b="1" i="1"/>
              <a:t>add</a:t>
            </a:r>
            <a:r>
              <a:rPr lang="pl-PL" sz="2400" i="1"/>
              <a:t> (tytul_nauk</a:t>
            </a:r>
            <a:r>
              <a:rPr lang="pl-PL" sz="2400" b="1" i="1"/>
              <a:t> varchar2</a:t>
            </a:r>
            <a:r>
              <a:rPr lang="pl-PL" sz="2400" i="1"/>
              <a:t>(10)</a:t>
            </a:r>
            <a:r>
              <a:rPr lang="pl-PL" sz="2400"/>
              <a:t>);</a:t>
            </a:r>
            <a:endParaRPr lang="de-DE" sz="24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11C4987F-03A7-4573-9F78-330A9DEF7EE5}" type="slidenum">
              <a:rPr lang="en-GB"/>
              <a:pPr/>
              <a:t>56</a:t>
            </a:fld>
            <a:endParaRPr lang="en-GB"/>
          </a:p>
        </p:txBody>
      </p:sp>
      <p:sp>
        <p:nvSpPr>
          <p:cNvPr id="130050" name="Rectangle 2"/>
          <p:cNvSpPr>
            <a:spLocks noGrp="1" noChangeArrowheads="1"/>
          </p:cNvSpPr>
          <p:nvPr>
            <p:ph type="title"/>
          </p:nvPr>
        </p:nvSpPr>
        <p:spPr/>
        <p:txBody>
          <a:bodyPr/>
          <a:lstStyle/>
          <a:p>
            <a:r>
              <a:rPr lang="pl-PL" sz="3200"/>
              <a:t>Definiowanie schematu bazy danych (6)</a:t>
            </a:r>
            <a:endParaRPr lang="en-GB" sz="3200"/>
          </a:p>
        </p:txBody>
      </p:sp>
      <p:sp>
        <p:nvSpPr>
          <p:cNvPr id="130051" name="Rectangle 3"/>
          <p:cNvSpPr>
            <a:spLocks noGrp="1" noChangeArrowheads="1"/>
          </p:cNvSpPr>
          <p:nvPr>
            <p:ph type="body" idx="1"/>
          </p:nvPr>
        </p:nvSpPr>
        <p:spPr>
          <a:xfrm>
            <a:off x="179388" y="1268413"/>
            <a:ext cx="8713787" cy="5329237"/>
          </a:xfrm>
        </p:spPr>
        <p:txBody>
          <a:bodyPr/>
          <a:lstStyle/>
          <a:p>
            <a:pPr>
              <a:lnSpc>
                <a:spcPct val="90000"/>
              </a:lnSpc>
              <a:buFontTx/>
              <a:buNone/>
            </a:pPr>
            <a:r>
              <a:rPr lang="pl-PL" sz="2400" b="1" i="1" u="sng"/>
              <a:t>Rozszerzanie i modyfikowanie schematu relacji (cd):</a:t>
            </a:r>
          </a:p>
          <a:p>
            <a:pPr>
              <a:lnSpc>
                <a:spcPct val="90000"/>
              </a:lnSpc>
              <a:buFontTx/>
              <a:buNone/>
            </a:pPr>
            <a:endParaRPr lang="pl-PL" sz="2400" b="1" i="1" u="sng"/>
          </a:p>
          <a:p>
            <a:pPr>
              <a:lnSpc>
                <a:spcPct val="90000"/>
              </a:lnSpc>
            </a:pPr>
            <a:r>
              <a:rPr lang="pl-PL" sz="2400"/>
              <a:t>Dodanie ograniczenia integralnościowego relacji</a:t>
            </a:r>
            <a:r>
              <a:rPr lang="pl-PL" sz="2800"/>
              <a:t>:</a:t>
            </a:r>
          </a:p>
          <a:p>
            <a:pPr>
              <a:lnSpc>
                <a:spcPct val="90000"/>
              </a:lnSpc>
              <a:buFontTx/>
              <a:buNone/>
            </a:pPr>
            <a:r>
              <a:rPr lang="pl-PL" sz="2400" b="1" i="1"/>
              <a:t>alter table </a:t>
            </a:r>
            <a:r>
              <a:rPr lang="pl-PL" sz="2400" i="1"/>
              <a:t>relacja</a:t>
            </a:r>
            <a:endParaRPr lang="pl-PL" sz="2400" b="1" i="1"/>
          </a:p>
          <a:p>
            <a:pPr>
              <a:lnSpc>
                <a:spcPct val="90000"/>
              </a:lnSpc>
              <a:buFontTx/>
              <a:buNone/>
            </a:pPr>
            <a:r>
              <a:rPr lang="pl-PL" sz="2400" b="1" i="1"/>
              <a:t>add </a:t>
            </a:r>
            <a:r>
              <a:rPr lang="pl-PL" sz="2400"/>
              <a:t>[</a:t>
            </a:r>
            <a:r>
              <a:rPr lang="pl-PL" sz="2400" b="1" i="1"/>
              <a:t>constraint</a:t>
            </a:r>
            <a:r>
              <a:rPr lang="pl-PL" sz="2400" i="1"/>
              <a:t> nazwa_ogr</a:t>
            </a:r>
            <a:r>
              <a:rPr lang="pl-PL" sz="2400"/>
              <a:t>] </a:t>
            </a:r>
            <a:r>
              <a:rPr lang="pl-PL" sz="2400" i="1"/>
              <a:t>ograniczenie_rel</a:t>
            </a:r>
            <a:r>
              <a:rPr lang="pl-PL" sz="2400"/>
              <a:t>;</a:t>
            </a:r>
          </a:p>
          <a:p>
            <a:pPr>
              <a:lnSpc>
                <a:spcPct val="90000"/>
              </a:lnSpc>
              <a:buFontTx/>
              <a:buNone/>
            </a:pPr>
            <a:endParaRPr lang="pl-PL" sz="2400" u="sng"/>
          </a:p>
          <a:p>
            <a:pPr>
              <a:lnSpc>
                <a:spcPct val="90000"/>
              </a:lnSpc>
              <a:buFontTx/>
              <a:buNone/>
            </a:pPr>
            <a:r>
              <a:rPr lang="pl-PL" sz="2400" u="sng"/>
              <a:t>Przykład</a:t>
            </a:r>
            <a:endParaRPr lang="pl-PL" sz="2400"/>
          </a:p>
          <a:p>
            <a:pPr>
              <a:lnSpc>
                <a:spcPct val="90000"/>
              </a:lnSpc>
            </a:pPr>
            <a:r>
              <a:rPr lang="pl-PL" sz="2400"/>
              <a:t>Atrybut </a:t>
            </a:r>
            <a:r>
              <a:rPr lang="pl-PL" sz="2400" i="1"/>
              <a:t>id_zesp</a:t>
            </a:r>
            <a:r>
              <a:rPr lang="pl-PL" sz="2400"/>
              <a:t> relacji </a:t>
            </a:r>
            <a:r>
              <a:rPr lang="pl-PL" sz="2400" i="1"/>
              <a:t>pracownik</a:t>
            </a:r>
            <a:r>
              <a:rPr lang="pl-PL" sz="2400"/>
              <a:t> zdefiniować jako klucz obcy tej relacji, wskazujący na atrybut kluczowy relacji </a:t>
            </a:r>
            <a:r>
              <a:rPr lang="pl-PL" sz="2400" i="1"/>
              <a:t>zespol</a:t>
            </a:r>
            <a:r>
              <a:rPr lang="pl-PL" sz="2400"/>
              <a:t>.</a:t>
            </a:r>
            <a:endParaRPr lang="en-US" sz="2400" b="1" i="1"/>
          </a:p>
          <a:p>
            <a:pPr>
              <a:lnSpc>
                <a:spcPct val="90000"/>
              </a:lnSpc>
              <a:buFontTx/>
              <a:buNone/>
            </a:pPr>
            <a:r>
              <a:rPr lang="en-US" sz="2400" b="1" i="1"/>
              <a:t>alter table </a:t>
            </a:r>
            <a:r>
              <a:rPr lang="en-US" sz="2400" i="1"/>
              <a:t>pracownik</a:t>
            </a:r>
            <a:endParaRPr lang="en-US" sz="2400" b="1" i="1"/>
          </a:p>
          <a:p>
            <a:pPr>
              <a:lnSpc>
                <a:spcPct val="90000"/>
              </a:lnSpc>
              <a:buFontTx/>
              <a:buNone/>
            </a:pPr>
            <a:r>
              <a:rPr lang="en-US" sz="2400" b="1" i="1"/>
              <a:t>add</a:t>
            </a:r>
            <a:r>
              <a:rPr lang="en-US" sz="2400" i="1"/>
              <a:t> (</a:t>
            </a:r>
            <a:r>
              <a:rPr lang="en-US" sz="2400" b="1" i="1"/>
              <a:t>constraint</a:t>
            </a:r>
            <a:r>
              <a:rPr lang="en-US" sz="2400" i="1"/>
              <a:t> prac_fk </a:t>
            </a:r>
            <a:r>
              <a:rPr lang="en-US" sz="2400" b="1" i="1"/>
              <a:t>foreign key</a:t>
            </a:r>
            <a:r>
              <a:rPr lang="en-US" sz="2400" i="1"/>
              <a:t> (id_zesp)</a:t>
            </a:r>
            <a:endParaRPr lang="pl-PL" sz="2400" b="1" i="1"/>
          </a:p>
          <a:p>
            <a:pPr>
              <a:lnSpc>
                <a:spcPct val="90000"/>
              </a:lnSpc>
              <a:buFontTx/>
              <a:buNone/>
            </a:pPr>
            <a:r>
              <a:rPr lang="pl-PL" sz="2400" b="1" i="1"/>
              <a:t>references</a:t>
            </a:r>
            <a:r>
              <a:rPr lang="pl-PL" sz="2400" i="1"/>
              <a:t> zespol(id_zesp)</a:t>
            </a:r>
            <a:r>
              <a:rPr lang="pl-PL" sz="2400"/>
              <a:t>);</a:t>
            </a:r>
            <a:endParaRPr lang="en-GB" sz="24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8629224A-8A0A-4ACC-91D4-D4DB2E972852}" type="slidenum">
              <a:rPr lang="en-GB"/>
              <a:pPr/>
              <a:t>57</a:t>
            </a:fld>
            <a:endParaRPr lang="en-GB"/>
          </a:p>
        </p:txBody>
      </p:sp>
      <p:sp>
        <p:nvSpPr>
          <p:cNvPr id="131074" name="Rectangle 2"/>
          <p:cNvSpPr>
            <a:spLocks noGrp="1" noChangeArrowheads="1"/>
          </p:cNvSpPr>
          <p:nvPr>
            <p:ph type="title"/>
          </p:nvPr>
        </p:nvSpPr>
        <p:spPr/>
        <p:txBody>
          <a:bodyPr/>
          <a:lstStyle/>
          <a:p>
            <a:r>
              <a:rPr lang="pl-PL" sz="3200"/>
              <a:t>Definiowanie schematu bazy danych (7)</a:t>
            </a:r>
            <a:endParaRPr lang="en-GB" sz="3200"/>
          </a:p>
        </p:txBody>
      </p:sp>
      <p:sp>
        <p:nvSpPr>
          <p:cNvPr id="131075" name="Rectangle 3"/>
          <p:cNvSpPr>
            <a:spLocks noGrp="1" noChangeArrowheads="1"/>
          </p:cNvSpPr>
          <p:nvPr>
            <p:ph type="body" idx="1"/>
          </p:nvPr>
        </p:nvSpPr>
        <p:spPr/>
        <p:txBody>
          <a:bodyPr/>
          <a:lstStyle/>
          <a:p>
            <a:pPr>
              <a:buFontTx/>
              <a:buNone/>
            </a:pPr>
            <a:r>
              <a:rPr lang="pl-PL" sz="2400" b="1" i="1" u="sng"/>
              <a:t>Rozszerzanie i modyfikowanie schematu relacji (cd):</a:t>
            </a:r>
          </a:p>
          <a:p>
            <a:r>
              <a:rPr lang="pl-PL" sz="2800"/>
              <a:t>Modyfikowanie typu atrybutu</a:t>
            </a:r>
          </a:p>
          <a:p>
            <a:pPr>
              <a:buFontTx/>
              <a:buNone/>
            </a:pPr>
            <a:r>
              <a:rPr lang="pl-PL" sz="2400" b="1" i="1"/>
              <a:t>alter table </a:t>
            </a:r>
            <a:r>
              <a:rPr lang="pl-PL" sz="2400" i="1"/>
              <a:t>relacja</a:t>
            </a:r>
            <a:endParaRPr lang="pl-PL" sz="2400" b="1" i="1"/>
          </a:p>
          <a:p>
            <a:pPr>
              <a:buFontTx/>
              <a:buNone/>
            </a:pPr>
            <a:r>
              <a:rPr lang="pl-PL" sz="2400" b="1" i="1"/>
              <a:t>modify</a:t>
            </a:r>
            <a:r>
              <a:rPr lang="pl-PL" sz="2400" i="1"/>
              <a:t> (nazwa atrybutu typ(rozmiar)</a:t>
            </a:r>
            <a:r>
              <a:rPr lang="pl-PL" sz="2400"/>
              <a:t> [</a:t>
            </a:r>
            <a:r>
              <a:rPr lang="pl-PL" sz="2400" b="1" i="1"/>
              <a:t>default</a:t>
            </a:r>
            <a:r>
              <a:rPr lang="pl-PL" sz="2400" i="1"/>
              <a:t> wartość_domyślna</a:t>
            </a:r>
            <a:r>
              <a:rPr lang="pl-PL" sz="2400"/>
              <a:t>]	[</a:t>
            </a:r>
            <a:r>
              <a:rPr lang="pl-PL" sz="2400" b="1" i="1"/>
              <a:t>null | not null</a:t>
            </a:r>
            <a:r>
              <a:rPr lang="pl-PL" sz="2400"/>
              <a:t>]);</a:t>
            </a:r>
          </a:p>
          <a:p>
            <a:pPr>
              <a:buFontTx/>
              <a:buNone/>
            </a:pPr>
            <a:endParaRPr lang="pl-PL" sz="2400"/>
          </a:p>
          <a:p>
            <a:pPr>
              <a:buFontTx/>
              <a:buNone/>
            </a:pPr>
            <a:r>
              <a:rPr lang="pl-PL" sz="2400" u="sng"/>
              <a:t>Przykład</a:t>
            </a:r>
            <a:endParaRPr lang="pl-PL" sz="2400"/>
          </a:p>
          <a:p>
            <a:pPr>
              <a:buFontTx/>
              <a:buNone/>
            </a:pPr>
            <a:r>
              <a:rPr lang="pl-PL" sz="2400"/>
              <a:t>Zmodyfikować definicję atrybutu </a:t>
            </a:r>
            <a:r>
              <a:rPr lang="pl-PL" sz="2400" i="1"/>
              <a:t>tytuł nauk</a:t>
            </a:r>
            <a:endParaRPr lang="en-US" sz="2400" b="1" i="1"/>
          </a:p>
          <a:p>
            <a:pPr>
              <a:buFontTx/>
              <a:buNone/>
            </a:pPr>
            <a:r>
              <a:rPr lang="en-US" sz="2400" b="1" i="1"/>
              <a:t>alter table </a:t>
            </a:r>
            <a:r>
              <a:rPr lang="en-US" sz="2400" i="1"/>
              <a:t>relacja</a:t>
            </a:r>
            <a:endParaRPr lang="en-US" sz="2400" b="1" i="1"/>
          </a:p>
          <a:p>
            <a:pPr>
              <a:buFontTx/>
              <a:buNone/>
            </a:pPr>
            <a:r>
              <a:rPr lang="en-US" sz="2400" b="1" i="1"/>
              <a:t>modify</a:t>
            </a:r>
            <a:r>
              <a:rPr lang="en-US" sz="2400" i="1"/>
              <a:t> (tytul_nauk varchar2(15)</a:t>
            </a:r>
            <a:r>
              <a:rPr lang="en-US" sz="2400"/>
              <a:t> </a:t>
            </a:r>
            <a:r>
              <a:rPr lang="en-US" sz="2400" b="1" i="1"/>
              <a:t>default</a:t>
            </a:r>
            <a:r>
              <a:rPr lang="en-US" sz="2400" i="1"/>
              <a:t> ‘mgr inż’</a:t>
            </a:r>
            <a:r>
              <a:rPr lang="en-US" sz="2400" b="1" i="1"/>
              <a:t> not null</a:t>
            </a:r>
            <a:r>
              <a:rPr lang="en-US" sz="2400"/>
              <a:t>);</a:t>
            </a:r>
            <a:endParaRPr lang="en-GB" sz="24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61B6C5D6-43AA-46B4-BD96-28508B483A3E}" type="slidenum">
              <a:rPr lang="en-GB"/>
              <a:pPr/>
              <a:t>58</a:t>
            </a:fld>
            <a:endParaRPr lang="en-GB"/>
          </a:p>
        </p:txBody>
      </p:sp>
      <p:sp>
        <p:nvSpPr>
          <p:cNvPr id="132098" name="Rectangle 2"/>
          <p:cNvSpPr>
            <a:spLocks noGrp="1" noChangeArrowheads="1"/>
          </p:cNvSpPr>
          <p:nvPr>
            <p:ph type="title"/>
          </p:nvPr>
        </p:nvSpPr>
        <p:spPr/>
        <p:txBody>
          <a:bodyPr/>
          <a:lstStyle/>
          <a:p>
            <a:r>
              <a:rPr lang="pl-PL" sz="3200"/>
              <a:t>Definiowanie schematu bazy danych (8)</a:t>
            </a:r>
            <a:endParaRPr lang="en-GB" sz="3200"/>
          </a:p>
        </p:txBody>
      </p:sp>
      <p:sp>
        <p:nvSpPr>
          <p:cNvPr id="132099" name="Rectangle 3"/>
          <p:cNvSpPr>
            <a:spLocks noGrp="1" noChangeArrowheads="1"/>
          </p:cNvSpPr>
          <p:nvPr>
            <p:ph type="body" idx="1"/>
          </p:nvPr>
        </p:nvSpPr>
        <p:spPr>
          <a:xfrm>
            <a:off x="457200" y="1600200"/>
            <a:ext cx="8435975" cy="4997450"/>
          </a:xfrm>
        </p:spPr>
        <p:txBody>
          <a:bodyPr/>
          <a:lstStyle/>
          <a:p>
            <a:pPr algn="just">
              <a:lnSpc>
                <a:spcPct val="80000"/>
              </a:lnSpc>
              <a:buFontTx/>
              <a:buNone/>
            </a:pPr>
            <a:r>
              <a:rPr lang="pl-PL" sz="2800" b="1" i="1" u="sng"/>
              <a:t>Zmiana nazwy i usuwanie relacji:</a:t>
            </a:r>
            <a:endParaRPr lang="de-DE" sz="2800" b="1" i="1"/>
          </a:p>
          <a:p>
            <a:pPr>
              <a:lnSpc>
                <a:spcPct val="80000"/>
              </a:lnSpc>
            </a:pPr>
            <a:r>
              <a:rPr lang="pl-PL" sz="2800"/>
              <a:t>Zmiana nazwy relacji </a:t>
            </a:r>
          </a:p>
          <a:p>
            <a:pPr>
              <a:lnSpc>
                <a:spcPct val="80000"/>
              </a:lnSpc>
              <a:buFontTx/>
              <a:buNone/>
            </a:pPr>
            <a:r>
              <a:rPr lang="pl-PL" sz="2800" b="1" i="1"/>
              <a:t>rename </a:t>
            </a:r>
            <a:r>
              <a:rPr lang="pl-PL" sz="2800" i="1"/>
              <a:t>stara_nazwa </a:t>
            </a:r>
            <a:r>
              <a:rPr lang="pl-PL" sz="2800" b="1" i="1"/>
              <a:t>to</a:t>
            </a:r>
            <a:r>
              <a:rPr lang="pl-PL" sz="2800" i="1"/>
              <a:t> nowa_nazwa</a:t>
            </a:r>
            <a:r>
              <a:rPr lang="pl-PL" sz="2800"/>
              <a:t>;</a:t>
            </a:r>
          </a:p>
          <a:p>
            <a:pPr>
              <a:lnSpc>
                <a:spcPct val="80000"/>
              </a:lnSpc>
              <a:buFontTx/>
              <a:buNone/>
            </a:pPr>
            <a:endParaRPr lang="pl-PL" sz="2800"/>
          </a:p>
          <a:p>
            <a:pPr>
              <a:lnSpc>
                <a:spcPct val="80000"/>
              </a:lnSpc>
            </a:pPr>
            <a:r>
              <a:rPr lang="pl-PL" sz="2800"/>
              <a:t>Usunięcie relacji</a:t>
            </a:r>
          </a:p>
          <a:p>
            <a:pPr>
              <a:lnSpc>
                <a:spcPct val="80000"/>
              </a:lnSpc>
              <a:buFontTx/>
              <a:buNone/>
            </a:pPr>
            <a:r>
              <a:rPr lang="pl-PL" sz="2800" b="1" i="1"/>
              <a:t>drop table </a:t>
            </a:r>
            <a:r>
              <a:rPr lang="pl-PL" sz="2800" i="1"/>
              <a:t>relacja [</a:t>
            </a:r>
            <a:r>
              <a:rPr lang="pl-PL" sz="2800" b="1" i="1"/>
              <a:t>cascade constraints</a:t>
            </a:r>
            <a:r>
              <a:rPr lang="pl-PL" sz="2800" i="1"/>
              <a:t>];</a:t>
            </a:r>
          </a:p>
          <a:p>
            <a:pPr>
              <a:lnSpc>
                <a:spcPct val="80000"/>
              </a:lnSpc>
              <a:buFontTx/>
              <a:buNone/>
            </a:pPr>
            <a:endParaRPr lang="pl-PL" sz="2800"/>
          </a:p>
          <a:p>
            <a:pPr>
              <a:lnSpc>
                <a:spcPct val="80000"/>
              </a:lnSpc>
            </a:pPr>
            <a:r>
              <a:rPr lang="pl-PL" sz="2800"/>
              <a:t>Jeśli występuje opcjonalna klauzula </a:t>
            </a:r>
            <a:r>
              <a:rPr lang="pl-PL" sz="2800" b="1" i="1"/>
              <a:t>cascade constraints</a:t>
            </a:r>
            <a:r>
              <a:rPr lang="pl-PL" sz="2800"/>
              <a:t>, wówczas są usuwane ograniczenia integralnościowe w innych relacjach, które w swojej definicji wykorzystują atrybuty kluczowe i unikalne usuwanej relacji.</a:t>
            </a:r>
            <a:endParaRPr lang="en-GB" sz="28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00A98A63-7D67-44A5-843D-6A3744BC28CA}" type="slidenum">
              <a:rPr lang="en-GB"/>
              <a:pPr/>
              <a:t>59</a:t>
            </a:fld>
            <a:endParaRPr lang="en-GB"/>
          </a:p>
        </p:txBody>
      </p:sp>
      <p:sp>
        <p:nvSpPr>
          <p:cNvPr id="133122" name="Rectangle 2"/>
          <p:cNvSpPr>
            <a:spLocks noGrp="1" noChangeArrowheads="1"/>
          </p:cNvSpPr>
          <p:nvPr>
            <p:ph type="title"/>
          </p:nvPr>
        </p:nvSpPr>
        <p:spPr/>
        <p:txBody>
          <a:bodyPr/>
          <a:lstStyle/>
          <a:p>
            <a:r>
              <a:rPr lang="pl-PL"/>
              <a:t>Klauzule polecenia SELECT (1) </a:t>
            </a:r>
            <a:endParaRPr lang="en-GB"/>
          </a:p>
        </p:txBody>
      </p:sp>
      <p:sp>
        <p:nvSpPr>
          <p:cNvPr id="133123" name="Rectangle 3"/>
          <p:cNvSpPr>
            <a:spLocks noGrp="1" noChangeArrowheads="1"/>
          </p:cNvSpPr>
          <p:nvPr>
            <p:ph type="body" idx="1"/>
          </p:nvPr>
        </p:nvSpPr>
        <p:spPr/>
        <p:txBody>
          <a:bodyPr/>
          <a:lstStyle/>
          <a:p>
            <a:pPr>
              <a:buFontTx/>
              <a:buNone/>
            </a:pPr>
            <a:r>
              <a:rPr lang="pl-PL" b="1" u="sng"/>
              <a:t>Klauzula</a:t>
            </a:r>
            <a:r>
              <a:rPr lang="pl-PL" b="1" i="1" u="sng"/>
              <a:t> where</a:t>
            </a:r>
            <a:endParaRPr lang="pl-PL"/>
          </a:p>
          <a:p>
            <a:pPr>
              <a:buFontTx/>
              <a:buNone/>
            </a:pPr>
            <a:r>
              <a:rPr lang="pl-PL"/>
              <a:t>	Klauzula </a:t>
            </a:r>
            <a:r>
              <a:rPr lang="pl-PL" b="1" i="1"/>
              <a:t>where</a:t>
            </a:r>
            <a:r>
              <a:rPr lang="pl-PL"/>
              <a:t> jest klauzulą opcjonalną polecenia </a:t>
            </a:r>
            <a:r>
              <a:rPr lang="pl-PL" b="1" i="1"/>
              <a:t>select</a:t>
            </a:r>
            <a:r>
              <a:rPr lang="pl-PL"/>
              <a:t>, realizującą operację selekcji algebry relacji.</a:t>
            </a:r>
            <a:endParaRPr lang="pl-PL" b="1" i="1"/>
          </a:p>
          <a:p>
            <a:pPr>
              <a:buFontTx/>
              <a:buNone/>
            </a:pPr>
            <a:r>
              <a:rPr lang="pl-PL" b="1" i="1"/>
              <a:t>select </a:t>
            </a:r>
            <a:r>
              <a:rPr lang="pl-PL" i="1"/>
              <a:t>atrybuty_projekcji</a:t>
            </a:r>
            <a:endParaRPr lang="pl-PL" b="1" i="1"/>
          </a:p>
          <a:p>
            <a:pPr>
              <a:buFontTx/>
              <a:buNone/>
            </a:pPr>
            <a:r>
              <a:rPr lang="pl-PL" b="1" i="1"/>
              <a:t>from</a:t>
            </a:r>
            <a:r>
              <a:rPr lang="pl-PL" i="1"/>
              <a:t> relacja</a:t>
            </a:r>
            <a:endParaRPr lang="pl-PL" b="1" i="1"/>
          </a:p>
          <a:p>
            <a:pPr>
              <a:buFontTx/>
              <a:buNone/>
            </a:pPr>
            <a:r>
              <a:rPr lang="pl-PL" b="1" i="1"/>
              <a:t>where</a:t>
            </a:r>
            <a:r>
              <a:rPr lang="pl-PL" i="1"/>
              <a:t> warunki_do_spełnienia</a:t>
            </a:r>
            <a:r>
              <a:rPr lang="pl-PL"/>
              <a:t> </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5"/>
          <p:cNvSpPr>
            <a:spLocks noGrp="1"/>
          </p:cNvSpPr>
          <p:nvPr>
            <p:ph type="sldNum" sz="quarter" idx="12"/>
          </p:nvPr>
        </p:nvSpPr>
        <p:spPr/>
        <p:txBody>
          <a:bodyPr/>
          <a:lstStyle/>
          <a:p>
            <a:fld id="{225FFE42-F8EF-40C7-AC21-E1562684697C}" type="slidenum">
              <a:rPr lang="en-GB"/>
              <a:pPr/>
              <a:t>6</a:t>
            </a:fld>
            <a:endParaRPr lang="en-GB"/>
          </a:p>
        </p:txBody>
      </p:sp>
      <p:sp>
        <p:nvSpPr>
          <p:cNvPr id="3074" name="Rectangle 2"/>
          <p:cNvSpPr>
            <a:spLocks noGrp="1" noChangeArrowheads="1"/>
          </p:cNvSpPr>
          <p:nvPr>
            <p:ph type="title"/>
          </p:nvPr>
        </p:nvSpPr>
        <p:spPr>
          <a:xfrm>
            <a:off x="457200" y="188913"/>
            <a:ext cx="8229600" cy="1143000"/>
          </a:xfrm>
        </p:spPr>
        <p:txBody>
          <a:bodyPr/>
          <a:lstStyle/>
          <a:p>
            <a:r>
              <a:rPr lang="pl-PL" sz="4000"/>
              <a:t>System zarządzania bazą danych (SZBD)</a:t>
            </a:r>
            <a:r>
              <a:rPr lang="pl-PL"/>
              <a:t> </a:t>
            </a:r>
            <a:endParaRPr lang="en-GB"/>
          </a:p>
        </p:txBody>
      </p:sp>
      <p:sp>
        <p:nvSpPr>
          <p:cNvPr id="3075" name="Rectangle 3"/>
          <p:cNvSpPr>
            <a:spLocks noGrp="1" noChangeArrowheads="1"/>
          </p:cNvSpPr>
          <p:nvPr>
            <p:ph type="body" idx="1"/>
          </p:nvPr>
        </p:nvSpPr>
        <p:spPr>
          <a:xfrm>
            <a:off x="71438" y="1412875"/>
            <a:ext cx="4716462" cy="4997450"/>
          </a:xfrm>
        </p:spPr>
        <p:txBody>
          <a:bodyPr/>
          <a:lstStyle/>
          <a:p>
            <a:pPr>
              <a:lnSpc>
                <a:spcPct val="80000"/>
              </a:lnSpc>
            </a:pPr>
            <a:r>
              <a:rPr lang="pl-PL" sz="2200"/>
              <a:t>Jest to zbiór programów umożliwiających </a:t>
            </a:r>
            <a:r>
              <a:rPr lang="pl-PL" sz="2200" b="1"/>
              <a:t>tworzenie i eksploatację bazy danych</a:t>
            </a:r>
            <a:r>
              <a:rPr lang="pl-PL" sz="2200"/>
              <a:t>. </a:t>
            </a:r>
            <a:endParaRPr lang="de-DE" sz="2200"/>
          </a:p>
          <a:p>
            <a:pPr>
              <a:lnSpc>
                <a:spcPct val="80000"/>
              </a:lnSpc>
            </a:pPr>
            <a:r>
              <a:rPr lang="de-DE" sz="2200"/>
              <a:t>Nieco szerszym pojęciem jest </a:t>
            </a:r>
            <a:r>
              <a:rPr lang="de-DE" sz="2200" i="1"/>
              <a:t>system bazy danych</a:t>
            </a:r>
            <a:r>
              <a:rPr lang="de-DE" sz="2200"/>
              <a:t>, który składa się z </a:t>
            </a:r>
            <a:r>
              <a:rPr lang="de-DE" sz="2200" b="1"/>
              <a:t>bazy danych</a:t>
            </a:r>
            <a:r>
              <a:rPr lang="de-DE" sz="2200"/>
              <a:t> i </a:t>
            </a:r>
            <a:r>
              <a:rPr lang="de-DE" sz="2200" b="1"/>
              <a:t>SZBD</a:t>
            </a:r>
            <a:r>
              <a:rPr lang="de-DE" sz="2200"/>
              <a:t>.</a:t>
            </a:r>
            <a:r>
              <a:rPr lang="pl-PL" sz="2200"/>
              <a:t> </a:t>
            </a:r>
          </a:p>
          <a:p>
            <a:pPr>
              <a:lnSpc>
                <a:spcPct val="80000"/>
              </a:lnSpc>
            </a:pPr>
            <a:r>
              <a:rPr lang="pl-PL" sz="2200"/>
              <a:t>Użytkownicy kontaktują się z systemem bazy danych za pośrednictwem </a:t>
            </a:r>
            <a:r>
              <a:rPr lang="pl-PL" sz="2200" i="1"/>
              <a:t>transakcji</a:t>
            </a:r>
            <a:r>
              <a:rPr lang="pl-PL" sz="2200"/>
              <a:t>, kierowanych za pomocą specjalnych poleceń, albo wcześniej przygotowanych aplikacji </a:t>
            </a:r>
          </a:p>
          <a:p>
            <a:pPr>
              <a:lnSpc>
                <a:spcPct val="80000"/>
              </a:lnSpc>
            </a:pPr>
            <a:r>
              <a:rPr lang="pl-PL" sz="2200" i="1"/>
              <a:t>Moduł zarządzania dostępem do danych</a:t>
            </a:r>
            <a:r>
              <a:rPr lang="pl-PL" sz="2200"/>
              <a:t> umożliwia właściwą interpretację, wprowadzanie, usuwanie i modyfikację danych </a:t>
            </a:r>
          </a:p>
        </p:txBody>
      </p:sp>
      <p:sp>
        <p:nvSpPr>
          <p:cNvPr id="3077" name="Rectangle 5"/>
          <p:cNvSpPr>
            <a:spLocks noChangeArrowheads="1"/>
          </p:cNvSpPr>
          <p:nvPr/>
        </p:nvSpPr>
        <p:spPr bwMode="auto">
          <a:xfrm>
            <a:off x="0" y="126206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3076" name="Object 4"/>
          <p:cNvGraphicFramePr>
            <a:graphicFrameLocks noChangeAspect="1"/>
          </p:cNvGraphicFramePr>
          <p:nvPr/>
        </p:nvGraphicFramePr>
        <p:xfrm>
          <a:off x="4500563" y="1552575"/>
          <a:ext cx="4643437" cy="4625975"/>
        </p:xfrm>
        <a:graphic>
          <a:graphicData uri="http://schemas.openxmlformats.org/presentationml/2006/ole">
            <p:oleObj spid="_x0000_s3081" name="Rysunek Microsoft Drawing" r:id="rId3" imgW="5667375" imgH="5694363" progId="MSDraw">
              <p:embed/>
            </p:oleObj>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ymbol zastępczy numeru slajdu 6"/>
          <p:cNvSpPr>
            <a:spLocks noGrp="1"/>
          </p:cNvSpPr>
          <p:nvPr>
            <p:ph type="sldNum" sz="quarter" idx="12"/>
          </p:nvPr>
        </p:nvSpPr>
        <p:spPr/>
        <p:txBody>
          <a:bodyPr/>
          <a:lstStyle/>
          <a:p>
            <a:fld id="{2183DCF3-1DCC-44B1-9408-E478ADF7D779}" type="slidenum">
              <a:rPr lang="en-GB"/>
              <a:pPr/>
              <a:t>60</a:t>
            </a:fld>
            <a:endParaRPr lang="en-GB"/>
          </a:p>
        </p:txBody>
      </p:sp>
      <p:sp>
        <p:nvSpPr>
          <p:cNvPr id="134146" name="Rectangle 2"/>
          <p:cNvSpPr>
            <a:spLocks noGrp="1" noChangeArrowheads="1"/>
          </p:cNvSpPr>
          <p:nvPr>
            <p:ph type="title"/>
          </p:nvPr>
        </p:nvSpPr>
        <p:spPr>
          <a:xfrm>
            <a:off x="457200" y="274638"/>
            <a:ext cx="8362950" cy="777875"/>
          </a:xfrm>
        </p:spPr>
        <p:txBody>
          <a:bodyPr/>
          <a:lstStyle/>
          <a:p>
            <a:r>
              <a:rPr lang="pl-PL" sz="4000"/>
              <a:t>Klauzule polecenia SELECT (2)</a:t>
            </a:r>
            <a:endParaRPr lang="en-GB" sz="4000"/>
          </a:p>
        </p:txBody>
      </p:sp>
      <p:sp>
        <p:nvSpPr>
          <p:cNvPr id="134147" name="Rectangle 3"/>
          <p:cNvSpPr>
            <a:spLocks noGrp="1" noChangeArrowheads="1"/>
          </p:cNvSpPr>
          <p:nvPr>
            <p:ph type="body" sz="half" idx="1"/>
          </p:nvPr>
        </p:nvSpPr>
        <p:spPr>
          <a:xfrm>
            <a:off x="168275" y="881063"/>
            <a:ext cx="8435975" cy="460375"/>
          </a:xfrm>
        </p:spPr>
        <p:txBody>
          <a:bodyPr/>
          <a:lstStyle/>
          <a:p>
            <a:r>
              <a:rPr lang="pl-PL" sz="2400"/>
              <a:t>Operatory w specyfikacji </a:t>
            </a:r>
            <a:r>
              <a:rPr lang="pl-PL" sz="2400" i="1"/>
              <a:t>warunki_do_spełnienia</a:t>
            </a:r>
            <a:endParaRPr lang="en-GB" sz="2400" i="1"/>
          </a:p>
        </p:txBody>
      </p:sp>
      <p:graphicFrame>
        <p:nvGraphicFramePr>
          <p:cNvPr id="134208" name="Group 64"/>
          <p:cNvGraphicFramePr>
            <a:graphicFrameLocks noGrp="1"/>
          </p:cNvGraphicFramePr>
          <p:nvPr>
            <p:ph sz="half" idx="2"/>
          </p:nvPr>
        </p:nvGraphicFramePr>
        <p:xfrm>
          <a:off x="250825" y="1412875"/>
          <a:ext cx="8642350" cy="4729163"/>
        </p:xfrm>
        <a:graphic>
          <a:graphicData uri="http://schemas.openxmlformats.org/drawingml/2006/table">
            <a:tbl>
              <a:tblPr/>
              <a:tblGrid>
                <a:gridCol w="1368425"/>
                <a:gridCol w="7273925"/>
              </a:tblGrid>
              <a:tr h="320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600" b="1" i="0" u="none" strike="noStrike" cap="none" normalizeH="0" baseline="0" smtClean="0">
                          <a:ln>
                            <a:noFill/>
                          </a:ln>
                          <a:solidFill>
                            <a:schemeClr val="tx1"/>
                          </a:solidFill>
                          <a:effectLst/>
                          <a:latin typeface="Arial" charset="0"/>
                        </a:rPr>
                        <a:t>Operator</a:t>
                      </a:r>
                      <a:endParaRPr kumimoji="0" lang="en-GB" sz="16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400" b="1" i="0" u="none" strike="noStrike" cap="none" normalizeH="0" baseline="0" smtClean="0">
                          <a:ln>
                            <a:noFill/>
                          </a:ln>
                          <a:solidFill>
                            <a:schemeClr val="tx1"/>
                          </a:solidFill>
                          <a:effectLst/>
                          <a:latin typeface="Arial" charset="0"/>
                        </a:rPr>
                        <a:t>Opis</a:t>
                      </a:r>
                      <a:endParaRPr kumimoji="0" lang="en-GB" sz="14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Równość.</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Różność.</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&gt;</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Większość.</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&gt;=</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Większość lub równość.</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&lt;</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Mniejszość.</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&lt;=</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Mniejszość lub równość.</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is null</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Sprawdzenie, czy wartość atrybutu jest wartością pustą.</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3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between...  and...</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Sprawdzenie, czy lewy operand jest zawarty w przedziale określonym po słowach between i and.</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in(zbiór)</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Sprawdzenie, czy lewy operand należy do zbioru literałów podanego jako prawy operand.</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4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rPr>
                        <a:t>like</a:t>
                      </a:r>
                      <a:endParaRPr kumimoji="0" lang="en-GB"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1400" b="0" i="0" u="none" strike="noStrike" cap="none" normalizeH="0" baseline="0" smtClean="0">
                          <a:ln>
                            <a:noFill/>
                          </a:ln>
                          <a:solidFill>
                            <a:schemeClr val="tx1"/>
                          </a:solidFill>
                          <a:effectLst/>
                          <a:latin typeface="Arial" charset="0"/>
                        </a:rPr>
                        <a:t>Porównanie wartości atrybutu podanego jako lewy operand z tzw. wzorcem dopasowania. Wzorzec jest konstruowany za pomocą dwóch znaków specjalnych: „%” i „_”. Pierwszy z nich reprezentuje dowolny łańcuch znaków (także pusty), a drugi reprezentuje pojedynczy znak.</a:t>
                      </a:r>
                      <a:endParaRPr kumimoji="0" lang="en-GB"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4209" name="Text Box 65"/>
          <p:cNvSpPr txBox="1">
            <a:spLocks noChangeArrowheads="1"/>
          </p:cNvSpPr>
          <p:nvPr/>
        </p:nvSpPr>
        <p:spPr bwMode="auto">
          <a:xfrm>
            <a:off x="250825" y="6357938"/>
            <a:ext cx="8135938" cy="311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pPr>
            <a:r>
              <a:rPr lang="pl-PL" sz="1800"/>
              <a:t>Cztery ostatnie operatory mogą być dodatkowo poprzedzone słowem </a:t>
            </a:r>
            <a:r>
              <a:rPr lang="pl-PL" sz="1800" b="1" i="1"/>
              <a:t>not</a:t>
            </a:r>
            <a:r>
              <a:rPr lang="pl-PL" sz="1800"/>
              <a:t>.</a:t>
            </a:r>
            <a:endParaRPr lang="en-GB" sz="18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0AA7996E-C689-481C-A1DB-358523B48B51}" type="slidenum">
              <a:rPr lang="en-GB"/>
              <a:pPr/>
              <a:t>61</a:t>
            </a:fld>
            <a:endParaRPr lang="en-GB"/>
          </a:p>
        </p:txBody>
      </p:sp>
      <p:sp>
        <p:nvSpPr>
          <p:cNvPr id="137218" name="Rectangle 2"/>
          <p:cNvSpPr>
            <a:spLocks noGrp="1" noChangeArrowheads="1"/>
          </p:cNvSpPr>
          <p:nvPr>
            <p:ph type="title"/>
          </p:nvPr>
        </p:nvSpPr>
        <p:spPr/>
        <p:txBody>
          <a:bodyPr/>
          <a:lstStyle/>
          <a:p>
            <a:r>
              <a:rPr lang="pl-PL" sz="4000"/>
              <a:t>Klauzule polecenia SELECT (3)</a:t>
            </a:r>
            <a:endParaRPr lang="en-GB" sz="4000"/>
          </a:p>
        </p:txBody>
      </p:sp>
      <p:sp>
        <p:nvSpPr>
          <p:cNvPr id="137219" name="Rectangle 3"/>
          <p:cNvSpPr>
            <a:spLocks noGrp="1" noChangeArrowheads="1"/>
          </p:cNvSpPr>
          <p:nvPr>
            <p:ph type="body" idx="1"/>
          </p:nvPr>
        </p:nvSpPr>
        <p:spPr>
          <a:xfrm>
            <a:off x="457200" y="1600200"/>
            <a:ext cx="8362950" cy="4997450"/>
          </a:xfrm>
        </p:spPr>
        <p:txBody>
          <a:bodyPr/>
          <a:lstStyle/>
          <a:p>
            <a:pPr>
              <a:lnSpc>
                <a:spcPct val="90000"/>
              </a:lnSpc>
              <a:buFontTx/>
              <a:buNone/>
            </a:pPr>
            <a:r>
              <a:rPr lang="pl-PL" sz="2800" u="sng"/>
              <a:t>Przykład</a:t>
            </a:r>
            <a:endParaRPr lang="pl-PL" sz="2800"/>
          </a:p>
          <a:p>
            <a:pPr>
              <a:lnSpc>
                <a:spcPct val="90000"/>
              </a:lnSpc>
              <a:buFontTx/>
              <a:buNone/>
            </a:pPr>
            <a:r>
              <a:rPr lang="pl-PL" sz="2800"/>
              <a:t>	Wybrać wszystkich pracowników, których pensja podstawowa jest mniejsza od dwukrotnej pensji dodatkowej.</a:t>
            </a:r>
            <a:endParaRPr lang="pl-PL" sz="2800" b="1" i="1"/>
          </a:p>
          <a:p>
            <a:pPr>
              <a:lnSpc>
                <a:spcPct val="90000"/>
              </a:lnSpc>
              <a:buFontTx/>
              <a:buNone/>
            </a:pPr>
            <a:r>
              <a:rPr lang="pl-PL" sz="2800" b="1" i="1"/>
              <a:t>select </a:t>
            </a:r>
            <a:r>
              <a:rPr lang="pl-PL" sz="2800" i="1"/>
              <a:t>nazwisko, placa_pod, placa_dod</a:t>
            </a:r>
            <a:endParaRPr lang="pl-PL" sz="2800" b="1" i="1"/>
          </a:p>
          <a:p>
            <a:pPr>
              <a:lnSpc>
                <a:spcPct val="90000"/>
              </a:lnSpc>
              <a:buFontTx/>
              <a:buNone/>
            </a:pPr>
            <a:r>
              <a:rPr lang="pl-PL" sz="2800" b="1" i="1"/>
              <a:t>from</a:t>
            </a:r>
            <a:r>
              <a:rPr lang="pl-PL" sz="2800" i="1"/>
              <a:t> pracownik</a:t>
            </a:r>
            <a:endParaRPr lang="pl-PL" sz="2800" b="1" i="1"/>
          </a:p>
          <a:p>
            <a:pPr>
              <a:lnSpc>
                <a:spcPct val="90000"/>
              </a:lnSpc>
              <a:buFontTx/>
              <a:buNone/>
            </a:pPr>
            <a:r>
              <a:rPr lang="pl-PL" sz="2800" b="1" i="1"/>
              <a:t>where</a:t>
            </a:r>
            <a:r>
              <a:rPr lang="pl-PL" sz="2800" i="1"/>
              <a:t> placa_pod&lt;2*placa_dod;</a:t>
            </a:r>
            <a:endParaRPr lang="pl-PL" sz="2800"/>
          </a:p>
          <a:p>
            <a:pPr>
              <a:lnSpc>
                <a:spcPct val="90000"/>
              </a:lnSpc>
              <a:buFontTx/>
              <a:buNone/>
            </a:pPr>
            <a:r>
              <a:rPr lang="pl-PL" sz="2800"/>
              <a:t>	W wyniku otrzymujemy informację postaci:</a:t>
            </a:r>
            <a:endParaRPr lang="pl-PL" sz="2800" i="1"/>
          </a:p>
          <a:p>
            <a:pPr>
              <a:lnSpc>
                <a:spcPct val="90000"/>
              </a:lnSpc>
              <a:buFontTx/>
              <a:buNone/>
            </a:pPr>
            <a:r>
              <a:rPr lang="pl-PL" sz="2800" i="1"/>
              <a:t>	no rows selected</a:t>
            </a:r>
            <a:endParaRPr lang="pl-PL" sz="2800"/>
          </a:p>
          <a:p>
            <a:pPr>
              <a:lnSpc>
                <a:spcPct val="90000"/>
              </a:lnSpc>
              <a:buFontTx/>
              <a:buNone/>
            </a:pPr>
            <a:r>
              <a:rPr lang="pl-PL" sz="2800"/>
              <a:t>	co oznacza, że w relacji </a:t>
            </a:r>
            <a:r>
              <a:rPr lang="pl-PL" sz="2800" i="1"/>
              <a:t>pracownik</a:t>
            </a:r>
            <a:r>
              <a:rPr lang="pl-PL" sz="2800"/>
              <a:t> nie znaleziono krotek spełniających podany warunek.</a:t>
            </a:r>
            <a:endParaRPr lang="en-GB" sz="28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3BA891A6-E5F3-4B58-B008-F82E6DADE4B5}" type="slidenum">
              <a:rPr lang="en-GB"/>
              <a:pPr/>
              <a:t>62</a:t>
            </a:fld>
            <a:endParaRPr lang="en-GB"/>
          </a:p>
        </p:txBody>
      </p:sp>
      <p:sp>
        <p:nvSpPr>
          <p:cNvPr id="138242" name="Rectangle 2"/>
          <p:cNvSpPr>
            <a:spLocks noGrp="1" noChangeArrowheads="1"/>
          </p:cNvSpPr>
          <p:nvPr>
            <p:ph type="title"/>
          </p:nvPr>
        </p:nvSpPr>
        <p:spPr/>
        <p:txBody>
          <a:bodyPr/>
          <a:lstStyle/>
          <a:p>
            <a:r>
              <a:rPr lang="pl-PL" sz="4000"/>
              <a:t>Klauzule polecenia SELECT (4)</a:t>
            </a:r>
            <a:endParaRPr lang="en-GB" sz="4000"/>
          </a:p>
        </p:txBody>
      </p:sp>
      <p:sp>
        <p:nvSpPr>
          <p:cNvPr id="138243" name="Rectangle 3"/>
          <p:cNvSpPr>
            <a:spLocks noGrp="1" noChangeArrowheads="1"/>
          </p:cNvSpPr>
          <p:nvPr>
            <p:ph type="body" idx="1"/>
          </p:nvPr>
        </p:nvSpPr>
        <p:spPr/>
        <p:txBody>
          <a:bodyPr/>
          <a:lstStyle/>
          <a:p>
            <a:pPr>
              <a:lnSpc>
                <a:spcPct val="90000"/>
              </a:lnSpc>
              <a:buFontTx/>
              <a:buNone/>
            </a:pPr>
            <a:r>
              <a:rPr lang="pl-PL" sz="2400" u="sng"/>
              <a:t>Przykład</a:t>
            </a:r>
            <a:endParaRPr lang="pl-PL" sz="2400"/>
          </a:p>
          <a:p>
            <a:pPr>
              <a:lnSpc>
                <a:spcPct val="90000"/>
              </a:lnSpc>
              <a:buFontTx/>
              <a:buNone/>
            </a:pPr>
            <a:r>
              <a:rPr lang="pl-PL" sz="2400"/>
              <a:t>	Wyszukać wszystkich pracowników, których nazwiska zaczynają się na literę „</a:t>
            </a:r>
            <a:r>
              <a:rPr lang="pl-PL" sz="2400" i="1"/>
              <a:t>L</a:t>
            </a:r>
            <a:r>
              <a:rPr lang="pl-PL" sz="2400"/>
              <a:t>”. </a:t>
            </a:r>
            <a:endParaRPr lang="pl-PL" sz="2400" b="1" i="1"/>
          </a:p>
          <a:p>
            <a:pPr>
              <a:lnSpc>
                <a:spcPct val="90000"/>
              </a:lnSpc>
              <a:buFontTx/>
              <a:buNone/>
            </a:pPr>
            <a:r>
              <a:rPr lang="pl-PL" sz="2400" b="1" i="1"/>
              <a:t>select </a:t>
            </a:r>
            <a:r>
              <a:rPr lang="pl-PL" sz="2400" i="1"/>
              <a:t>nazwisko</a:t>
            </a:r>
            <a:endParaRPr lang="pl-PL" sz="2400" b="1" i="1"/>
          </a:p>
          <a:p>
            <a:pPr>
              <a:lnSpc>
                <a:spcPct val="90000"/>
              </a:lnSpc>
              <a:buFontTx/>
              <a:buNone/>
            </a:pPr>
            <a:r>
              <a:rPr lang="pl-PL" sz="2400" b="1" i="1"/>
              <a:t>from</a:t>
            </a:r>
            <a:r>
              <a:rPr lang="pl-PL" sz="2400" i="1"/>
              <a:t> pracownik</a:t>
            </a:r>
            <a:endParaRPr lang="pl-PL" sz="2400" b="1" i="1"/>
          </a:p>
          <a:p>
            <a:pPr>
              <a:lnSpc>
                <a:spcPct val="90000"/>
              </a:lnSpc>
              <a:buFontTx/>
              <a:buNone/>
            </a:pPr>
            <a:r>
              <a:rPr lang="pl-PL" sz="2400" b="1" i="1"/>
              <a:t>where</a:t>
            </a:r>
            <a:r>
              <a:rPr lang="pl-PL" sz="2400" i="1"/>
              <a:t> nazwisko like ‘L%’</a:t>
            </a:r>
            <a:r>
              <a:rPr lang="pl-PL" sz="2400"/>
              <a:t>;</a:t>
            </a:r>
            <a:endParaRPr lang="pl-PL" sz="2400" i="1"/>
          </a:p>
          <a:p>
            <a:pPr>
              <a:lnSpc>
                <a:spcPct val="90000"/>
              </a:lnSpc>
              <a:buFontTx/>
              <a:buNone/>
            </a:pPr>
            <a:endParaRPr lang="pl-PL" sz="2400" i="1"/>
          </a:p>
          <a:p>
            <a:pPr>
              <a:lnSpc>
                <a:spcPct val="90000"/>
              </a:lnSpc>
              <a:buFontTx/>
              <a:buNone/>
            </a:pPr>
            <a:r>
              <a:rPr lang="pl-PL" sz="2400" i="1"/>
              <a:t>NAZWISKO</a:t>
            </a:r>
          </a:p>
          <a:p>
            <a:pPr>
              <a:lnSpc>
                <a:spcPct val="90000"/>
              </a:lnSpc>
              <a:buFontTx/>
              <a:buNone/>
            </a:pPr>
            <a:r>
              <a:rPr lang="pl-PL" sz="2400" i="1"/>
              <a:t>---------------</a:t>
            </a:r>
          </a:p>
          <a:p>
            <a:pPr>
              <a:lnSpc>
                <a:spcPct val="90000"/>
              </a:lnSpc>
              <a:buFontTx/>
              <a:buNone/>
            </a:pPr>
            <a:r>
              <a:rPr lang="pl-PL" sz="2400" i="1"/>
              <a:t>Lech</a:t>
            </a:r>
          </a:p>
          <a:p>
            <a:pPr>
              <a:lnSpc>
                <a:spcPct val="90000"/>
              </a:lnSpc>
              <a:buFontTx/>
              <a:buNone/>
            </a:pPr>
            <a:r>
              <a:rPr lang="pl-PL" sz="2400" i="1"/>
              <a:t>Lubicz</a:t>
            </a:r>
            <a:endParaRPr lang="en-GB" sz="2400" i="1"/>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3D1C53FD-5940-4CA4-BD83-C5F1621FE7B0}" type="slidenum">
              <a:rPr lang="en-GB"/>
              <a:pPr/>
              <a:t>63</a:t>
            </a:fld>
            <a:endParaRPr lang="en-GB"/>
          </a:p>
        </p:txBody>
      </p:sp>
      <p:sp>
        <p:nvSpPr>
          <p:cNvPr id="139266" name="Rectangle 2"/>
          <p:cNvSpPr>
            <a:spLocks noGrp="1" noChangeArrowheads="1"/>
          </p:cNvSpPr>
          <p:nvPr>
            <p:ph type="title"/>
          </p:nvPr>
        </p:nvSpPr>
        <p:spPr/>
        <p:txBody>
          <a:bodyPr/>
          <a:lstStyle/>
          <a:p>
            <a:r>
              <a:rPr lang="pl-PL" sz="4000"/>
              <a:t>Klauzule polecenia SELECT (5)</a:t>
            </a:r>
            <a:endParaRPr lang="en-GB" sz="4000"/>
          </a:p>
        </p:txBody>
      </p:sp>
      <p:sp>
        <p:nvSpPr>
          <p:cNvPr id="139267" name="Rectangle 3"/>
          <p:cNvSpPr>
            <a:spLocks noGrp="1" noChangeArrowheads="1"/>
          </p:cNvSpPr>
          <p:nvPr>
            <p:ph type="body" idx="1"/>
          </p:nvPr>
        </p:nvSpPr>
        <p:spPr>
          <a:xfrm>
            <a:off x="250825" y="1125538"/>
            <a:ext cx="8642350" cy="5543550"/>
          </a:xfrm>
        </p:spPr>
        <p:txBody>
          <a:bodyPr/>
          <a:lstStyle/>
          <a:p>
            <a:pPr>
              <a:lnSpc>
                <a:spcPct val="80000"/>
              </a:lnSpc>
              <a:buFontTx/>
              <a:buNone/>
            </a:pPr>
            <a:r>
              <a:rPr lang="pl-PL" sz="2000"/>
              <a:t>Można stosować także operatory logiczne </a:t>
            </a:r>
            <a:r>
              <a:rPr lang="pl-PL" sz="2000" b="1" i="1"/>
              <a:t>and</a:t>
            </a:r>
            <a:r>
              <a:rPr lang="pl-PL" sz="2000"/>
              <a:t>, </a:t>
            </a:r>
            <a:r>
              <a:rPr lang="pl-PL" sz="2000" b="1" i="1"/>
              <a:t>or </a:t>
            </a:r>
            <a:r>
              <a:rPr lang="pl-PL" sz="2000"/>
              <a:t>i </a:t>
            </a:r>
            <a:r>
              <a:rPr lang="pl-PL" sz="2000" b="1" i="1"/>
              <a:t>not</a:t>
            </a:r>
            <a:r>
              <a:rPr lang="pl-PL" sz="2000"/>
              <a:t>. </a:t>
            </a:r>
            <a:endParaRPr lang="en-US" sz="2000"/>
          </a:p>
          <a:p>
            <a:pPr>
              <a:lnSpc>
                <a:spcPct val="80000"/>
              </a:lnSpc>
              <a:buFontTx/>
              <a:buNone/>
            </a:pPr>
            <a:r>
              <a:rPr lang="en-US" sz="2000"/>
              <a:t>Priorytety operatorów :</a:t>
            </a:r>
          </a:p>
          <a:p>
            <a:pPr>
              <a:lnSpc>
                <a:spcPct val="80000"/>
              </a:lnSpc>
              <a:buFontTx/>
              <a:buNone/>
            </a:pPr>
            <a:r>
              <a:rPr lang="en-US" sz="2000"/>
              <a:t>  =, !=, &lt;, &gt;, &lt;=, &gt;=, </a:t>
            </a:r>
            <a:r>
              <a:rPr lang="en-US" sz="2000" b="1" i="1"/>
              <a:t>between and</a:t>
            </a:r>
            <a:r>
              <a:rPr lang="en-US" sz="2000"/>
              <a:t>, </a:t>
            </a:r>
            <a:r>
              <a:rPr lang="en-US" sz="2000" b="1" i="1"/>
              <a:t>in</a:t>
            </a:r>
            <a:r>
              <a:rPr lang="en-US" sz="2000"/>
              <a:t>, </a:t>
            </a:r>
            <a:r>
              <a:rPr lang="en-US" sz="2000" b="1" i="1"/>
              <a:t>like</a:t>
            </a:r>
            <a:r>
              <a:rPr lang="en-US" sz="2000"/>
              <a:t>,</a:t>
            </a:r>
            <a:r>
              <a:rPr lang="en-US" sz="2000" b="1" i="1"/>
              <a:t> is null</a:t>
            </a:r>
            <a:r>
              <a:rPr lang="en-US" sz="2000"/>
              <a:t>.</a:t>
            </a:r>
          </a:p>
          <a:p>
            <a:pPr>
              <a:lnSpc>
                <a:spcPct val="80000"/>
              </a:lnSpc>
              <a:buFontTx/>
              <a:buNone/>
            </a:pPr>
            <a:r>
              <a:rPr lang="en-US" sz="2000"/>
              <a:t>  </a:t>
            </a:r>
            <a:r>
              <a:rPr lang="en-US" sz="2000" b="1" i="1"/>
              <a:t>not</a:t>
            </a:r>
            <a:r>
              <a:rPr lang="en-US" sz="2000"/>
              <a:t>,</a:t>
            </a:r>
          </a:p>
          <a:p>
            <a:pPr>
              <a:lnSpc>
                <a:spcPct val="80000"/>
              </a:lnSpc>
              <a:buFontTx/>
              <a:buNone/>
            </a:pPr>
            <a:r>
              <a:rPr lang="en-US" sz="2000"/>
              <a:t>  </a:t>
            </a:r>
            <a:r>
              <a:rPr lang="en-US" sz="2000" b="1" i="1"/>
              <a:t>and</a:t>
            </a:r>
            <a:r>
              <a:rPr lang="en-US" sz="2000"/>
              <a:t>,</a:t>
            </a:r>
          </a:p>
          <a:p>
            <a:pPr>
              <a:lnSpc>
                <a:spcPct val="80000"/>
              </a:lnSpc>
              <a:buFontTx/>
              <a:buNone/>
            </a:pPr>
            <a:r>
              <a:rPr lang="en-US" sz="2000"/>
              <a:t>  </a:t>
            </a:r>
            <a:r>
              <a:rPr lang="en-US" sz="2000" b="1" i="1"/>
              <a:t>or</a:t>
            </a:r>
            <a:r>
              <a:rPr lang="en-US" sz="2000"/>
              <a:t>.</a:t>
            </a:r>
            <a:endParaRPr lang="pl-PL" sz="2000" u="sng"/>
          </a:p>
          <a:p>
            <a:pPr>
              <a:lnSpc>
                <a:spcPct val="80000"/>
              </a:lnSpc>
              <a:buFontTx/>
              <a:buNone/>
            </a:pPr>
            <a:r>
              <a:rPr lang="pl-PL" sz="2000" u="sng"/>
              <a:t>Przykład </a:t>
            </a:r>
            <a:endParaRPr lang="pl-PL" sz="2000"/>
          </a:p>
          <a:p>
            <a:pPr>
              <a:lnSpc>
                <a:spcPct val="80000"/>
              </a:lnSpc>
              <a:buFontTx/>
              <a:buNone/>
            </a:pPr>
            <a:r>
              <a:rPr lang="pl-PL" sz="2000"/>
              <a:t>	Wybrać wszystkich adiunktów i profesorów, których płaca podstawowa jest wyższa od 1750. </a:t>
            </a:r>
            <a:endParaRPr lang="pl-PL" sz="2000" b="1" i="1"/>
          </a:p>
          <a:p>
            <a:pPr>
              <a:lnSpc>
                <a:spcPct val="80000"/>
              </a:lnSpc>
              <a:buFontTx/>
              <a:buNone/>
            </a:pPr>
            <a:r>
              <a:rPr lang="pl-PL" sz="2000" b="1" i="1"/>
              <a:t>select </a:t>
            </a:r>
            <a:r>
              <a:rPr lang="pl-PL" sz="2000" i="1"/>
              <a:t>nazwisko, etat, placa_pod </a:t>
            </a:r>
            <a:r>
              <a:rPr lang="pl-PL" sz="2000" b="1" i="1"/>
              <a:t>from</a:t>
            </a:r>
            <a:r>
              <a:rPr lang="pl-PL" sz="2000" i="1"/>
              <a:t> pracownik</a:t>
            </a:r>
            <a:endParaRPr lang="pl-PL" sz="2000" b="1" i="1"/>
          </a:p>
          <a:p>
            <a:pPr>
              <a:lnSpc>
                <a:spcPct val="80000"/>
              </a:lnSpc>
              <a:buFontTx/>
              <a:buNone/>
            </a:pPr>
            <a:r>
              <a:rPr lang="pl-PL" sz="2000" b="1" i="1"/>
              <a:t>where</a:t>
            </a:r>
            <a:r>
              <a:rPr lang="pl-PL" sz="2000" i="1"/>
              <a:t> placa_pod&gt;1750</a:t>
            </a:r>
            <a:endParaRPr lang="de-DE" sz="2000" b="1" i="1"/>
          </a:p>
          <a:p>
            <a:pPr>
              <a:lnSpc>
                <a:spcPct val="80000"/>
              </a:lnSpc>
              <a:buFontTx/>
              <a:buNone/>
            </a:pPr>
            <a:r>
              <a:rPr lang="de-DE" sz="2000" b="1" i="1"/>
              <a:t>and</a:t>
            </a:r>
            <a:r>
              <a:rPr lang="de-DE" sz="2000" i="1"/>
              <a:t> (etat=’adiunkt’</a:t>
            </a:r>
            <a:r>
              <a:rPr lang="de-DE" sz="2000" b="1" i="1"/>
              <a:t> or</a:t>
            </a:r>
            <a:r>
              <a:rPr lang="de-DE" sz="2000" i="1"/>
              <a:t> etat=’profesor’);</a:t>
            </a:r>
            <a:endParaRPr lang="pl-PL" sz="2000" i="1"/>
          </a:p>
          <a:p>
            <a:pPr>
              <a:lnSpc>
                <a:spcPct val="80000"/>
              </a:lnSpc>
              <a:buFontTx/>
              <a:buNone/>
            </a:pPr>
            <a:r>
              <a:rPr lang="pl-PL" sz="2000" i="1"/>
              <a:t>NAZWISKO     ETAT     PLACA_POD</a:t>
            </a:r>
          </a:p>
          <a:p>
            <a:pPr>
              <a:lnSpc>
                <a:spcPct val="80000"/>
              </a:lnSpc>
              <a:buFontTx/>
              <a:buNone/>
            </a:pPr>
            <a:r>
              <a:rPr lang="pl-PL" sz="2000" i="1"/>
              <a:t>--------------- ----------    ------------------</a:t>
            </a:r>
          </a:p>
          <a:p>
            <a:pPr>
              <a:lnSpc>
                <a:spcPct val="80000"/>
              </a:lnSpc>
              <a:buFontTx/>
              <a:buNone/>
            </a:pPr>
            <a:r>
              <a:rPr lang="pl-PL" sz="2000" i="1"/>
              <a:t>Podgajny      profesor        2180</a:t>
            </a:r>
          </a:p>
          <a:p>
            <a:pPr>
              <a:lnSpc>
                <a:spcPct val="80000"/>
              </a:lnSpc>
              <a:buFontTx/>
              <a:buNone/>
            </a:pPr>
            <a:r>
              <a:rPr lang="pl-PL" sz="2000" i="1"/>
              <a:t>Delcki          profesor        2050</a:t>
            </a:r>
          </a:p>
          <a:p>
            <a:pPr>
              <a:lnSpc>
                <a:spcPct val="80000"/>
              </a:lnSpc>
              <a:buFontTx/>
              <a:buNone/>
            </a:pPr>
            <a:r>
              <a:rPr lang="pl-PL" sz="2000" i="1"/>
              <a:t>Lubicz          adiunkt         1780</a:t>
            </a:r>
            <a:endParaRPr lang="en-GB" sz="2000" i="1"/>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1F9F51B8-20A5-4EB6-98D5-F2DCDE8B7DD3}" type="slidenum">
              <a:rPr lang="en-GB"/>
              <a:pPr/>
              <a:t>64</a:t>
            </a:fld>
            <a:endParaRPr lang="en-GB"/>
          </a:p>
        </p:txBody>
      </p:sp>
      <p:sp>
        <p:nvSpPr>
          <p:cNvPr id="140290" name="Rectangle 2"/>
          <p:cNvSpPr>
            <a:spLocks noGrp="1" noChangeArrowheads="1"/>
          </p:cNvSpPr>
          <p:nvPr>
            <p:ph type="title"/>
          </p:nvPr>
        </p:nvSpPr>
        <p:spPr/>
        <p:txBody>
          <a:bodyPr/>
          <a:lstStyle/>
          <a:p>
            <a:r>
              <a:rPr lang="pl-PL" sz="4000"/>
              <a:t>Klauzule polecenia SELECT (6)</a:t>
            </a:r>
            <a:endParaRPr lang="en-GB" sz="4000"/>
          </a:p>
        </p:txBody>
      </p:sp>
      <p:sp>
        <p:nvSpPr>
          <p:cNvPr id="140291" name="Rectangle 3"/>
          <p:cNvSpPr>
            <a:spLocks noGrp="1" noChangeArrowheads="1"/>
          </p:cNvSpPr>
          <p:nvPr>
            <p:ph type="body" idx="1"/>
          </p:nvPr>
        </p:nvSpPr>
        <p:spPr>
          <a:xfrm>
            <a:off x="323850" y="1196975"/>
            <a:ext cx="8496300" cy="5472113"/>
          </a:xfrm>
        </p:spPr>
        <p:txBody>
          <a:bodyPr/>
          <a:lstStyle/>
          <a:p>
            <a:pPr>
              <a:lnSpc>
                <a:spcPct val="80000"/>
              </a:lnSpc>
              <a:buFontTx/>
              <a:buNone/>
            </a:pPr>
            <a:r>
              <a:rPr lang="pl-PL" sz="2000" b="1" u="sng"/>
              <a:t>Klauzula</a:t>
            </a:r>
            <a:r>
              <a:rPr lang="pl-PL" sz="2000" b="1" i="1" u="sng"/>
              <a:t> order by</a:t>
            </a:r>
            <a:r>
              <a:rPr lang="pl-PL" sz="2000"/>
              <a:t> </a:t>
            </a:r>
          </a:p>
          <a:p>
            <a:pPr>
              <a:lnSpc>
                <a:spcPct val="80000"/>
              </a:lnSpc>
              <a:buFontTx/>
              <a:buNone/>
            </a:pPr>
            <a:r>
              <a:rPr lang="pl-PL" sz="2000"/>
              <a:t>	Klauzula </a:t>
            </a:r>
            <a:r>
              <a:rPr lang="pl-PL" sz="2000" b="1" i="1"/>
              <a:t>order by</a:t>
            </a:r>
            <a:r>
              <a:rPr lang="pl-PL" sz="2000"/>
              <a:t>, jeśli występuje, powinna być zawsze umieszczana jako ostatnia w poleceniu </a:t>
            </a:r>
            <a:r>
              <a:rPr lang="pl-PL" sz="2000" b="1" i="1"/>
              <a:t>select</a:t>
            </a:r>
            <a:r>
              <a:rPr lang="pl-PL" sz="2000"/>
              <a:t>. Wskazuje ona atrybut, według którego zostaną posortowane wiersze otrzymane w wyniku zapytania. </a:t>
            </a:r>
          </a:p>
          <a:p>
            <a:pPr>
              <a:lnSpc>
                <a:spcPct val="80000"/>
              </a:lnSpc>
              <a:buFontTx/>
              <a:buNone/>
            </a:pPr>
            <a:endParaRPr lang="pl-PL" sz="2000" u="sng"/>
          </a:p>
          <a:p>
            <a:pPr>
              <a:lnSpc>
                <a:spcPct val="80000"/>
              </a:lnSpc>
              <a:buFontTx/>
              <a:buNone/>
            </a:pPr>
            <a:r>
              <a:rPr lang="pl-PL" sz="2000" u="sng"/>
              <a:t>Przykład</a:t>
            </a:r>
            <a:endParaRPr lang="pl-PL" sz="2000"/>
          </a:p>
          <a:p>
            <a:pPr>
              <a:lnSpc>
                <a:spcPct val="80000"/>
              </a:lnSpc>
              <a:buFontTx/>
              <a:buNone/>
            </a:pPr>
            <a:r>
              <a:rPr lang="pl-PL" sz="2000"/>
              <a:t>	Sporządzić spis wszystkich asystentów w kolejności ustalonej datą ich zatrudnienia. Otrzymujemy następującą listę:</a:t>
            </a:r>
            <a:endParaRPr lang="pl-PL" sz="2000" b="1" i="1"/>
          </a:p>
          <a:p>
            <a:pPr>
              <a:lnSpc>
                <a:spcPct val="80000"/>
              </a:lnSpc>
              <a:buFontTx/>
              <a:buNone/>
            </a:pPr>
            <a:r>
              <a:rPr lang="pl-PL" sz="2000" b="1" i="1"/>
              <a:t>select </a:t>
            </a:r>
            <a:r>
              <a:rPr lang="pl-PL" sz="2000" i="1"/>
              <a:t>nazwisko, pracuje_od  </a:t>
            </a:r>
            <a:r>
              <a:rPr lang="pl-PL" sz="2000" b="1" i="1"/>
              <a:t>from</a:t>
            </a:r>
            <a:r>
              <a:rPr lang="pl-PL" sz="2000" i="1"/>
              <a:t> pracownik</a:t>
            </a:r>
            <a:endParaRPr lang="pl-PL" sz="2000" b="1" i="1"/>
          </a:p>
          <a:p>
            <a:pPr>
              <a:lnSpc>
                <a:spcPct val="80000"/>
              </a:lnSpc>
              <a:buFontTx/>
              <a:buNone/>
            </a:pPr>
            <a:r>
              <a:rPr lang="pl-PL" sz="2000" b="1" i="1"/>
              <a:t>where</a:t>
            </a:r>
            <a:r>
              <a:rPr lang="pl-PL" sz="2000" i="1"/>
              <a:t> etat=’asystent’</a:t>
            </a:r>
            <a:endParaRPr lang="pl-PL" sz="2000" b="1" i="1"/>
          </a:p>
          <a:p>
            <a:pPr>
              <a:lnSpc>
                <a:spcPct val="80000"/>
              </a:lnSpc>
              <a:buFontTx/>
              <a:buNone/>
            </a:pPr>
            <a:r>
              <a:rPr lang="pl-PL" sz="2000" b="1" i="1"/>
              <a:t>order by</a:t>
            </a:r>
            <a:r>
              <a:rPr lang="pl-PL" sz="2000" i="1"/>
              <a:t> pracuje_od;</a:t>
            </a:r>
          </a:p>
          <a:p>
            <a:pPr>
              <a:lnSpc>
                <a:spcPct val="80000"/>
              </a:lnSpc>
              <a:buFontTx/>
              <a:buNone/>
            </a:pPr>
            <a:endParaRPr lang="pl-PL" sz="2000" i="1"/>
          </a:p>
          <a:p>
            <a:pPr>
              <a:lnSpc>
                <a:spcPct val="80000"/>
              </a:lnSpc>
              <a:buFontTx/>
              <a:buNone/>
            </a:pPr>
            <a:r>
              <a:rPr lang="pl-PL" sz="2000" i="1"/>
              <a:t>NAZWISKO        PRACUJE_OD</a:t>
            </a:r>
          </a:p>
          <a:p>
            <a:pPr>
              <a:lnSpc>
                <a:spcPct val="80000"/>
              </a:lnSpc>
              <a:buFontTx/>
              <a:buNone/>
            </a:pPr>
            <a:r>
              <a:rPr lang="pl-PL" sz="2000" i="1"/>
              <a:t>---------------	 ------------------</a:t>
            </a:r>
          </a:p>
          <a:p>
            <a:pPr>
              <a:lnSpc>
                <a:spcPct val="80000"/>
              </a:lnSpc>
              <a:buFontTx/>
              <a:buNone/>
            </a:pPr>
            <a:r>
              <a:rPr lang="pl-PL" sz="2000" i="1"/>
              <a:t>Misiecki       	 01-MAR-85</a:t>
            </a:r>
          </a:p>
          <a:p>
            <a:pPr>
              <a:lnSpc>
                <a:spcPct val="80000"/>
              </a:lnSpc>
              <a:buFontTx/>
              <a:buNone/>
            </a:pPr>
            <a:r>
              <a:rPr lang="pl-PL" sz="2000" i="1"/>
              <a:t>Warski          	15-JUL-87</a:t>
            </a:r>
          </a:p>
          <a:p>
            <a:pPr>
              <a:lnSpc>
                <a:spcPct val="80000"/>
              </a:lnSpc>
              <a:buFontTx/>
              <a:buNone/>
            </a:pPr>
            <a:r>
              <a:rPr lang="pl-PL" sz="2000" i="1"/>
              <a:t>Orka         	 01-APR-88</a:t>
            </a:r>
          </a:p>
          <a:p>
            <a:pPr>
              <a:lnSpc>
                <a:spcPct val="80000"/>
              </a:lnSpc>
              <a:buFontTx/>
              <a:buNone/>
            </a:pPr>
            <a:r>
              <a:rPr lang="pl-PL" sz="2000" i="1"/>
              <a:t>Palusz        	15-SEP-89</a:t>
            </a:r>
            <a:endParaRPr lang="en-GB" sz="2000" i="1"/>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23C30EAD-832C-49F1-92B3-1C7A65A6773F}" type="slidenum">
              <a:rPr lang="en-GB"/>
              <a:pPr/>
              <a:t>65</a:t>
            </a:fld>
            <a:endParaRPr lang="en-GB"/>
          </a:p>
        </p:txBody>
      </p:sp>
      <p:sp>
        <p:nvSpPr>
          <p:cNvPr id="141314" name="Rectangle 2"/>
          <p:cNvSpPr>
            <a:spLocks noGrp="1" noChangeArrowheads="1"/>
          </p:cNvSpPr>
          <p:nvPr>
            <p:ph type="title"/>
          </p:nvPr>
        </p:nvSpPr>
        <p:spPr>
          <a:xfrm>
            <a:off x="457200" y="274638"/>
            <a:ext cx="8291513" cy="561975"/>
          </a:xfrm>
        </p:spPr>
        <p:txBody>
          <a:bodyPr/>
          <a:lstStyle/>
          <a:p>
            <a:r>
              <a:rPr lang="pl-PL" sz="3200"/>
              <a:t>Klauzule polecenia SELECT (7)</a:t>
            </a:r>
            <a:endParaRPr lang="en-GB" sz="3200"/>
          </a:p>
        </p:txBody>
      </p:sp>
      <p:sp>
        <p:nvSpPr>
          <p:cNvPr id="141315" name="Rectangle 3"/>
          <p:cNvSpPr>
            <a:spLocks noGrp="1" noChangeArrowheads="1"/>
          </p:cNvSpPr>
          <p:nvPr>
            <p:ph type="body" idx="1"/>
          </p:nvPr>
        </p:nvSpPr>
        <p:spPr>
          <a:xfrm>
            <a:off x="360363" y="765175"/>
            <a:ext cx="8604250" cy="5905500"/>
          </a:xfrm>
        </p:spPr>
        <p:txBody>
          <a:bodyPr/>
          <a:lstStyle/>
          <a:p>
            <a:pPr>
              <a:lnSpc>
                <a:spcPct val="80000"/>
              </a:lnSpc>
              <a:buFontTx/>
              <a:buNone/>
            </a:pPr>
            <a:r>
              <a:rPr lang="pl-PL" sz="1400" b="1" u="sng"/>
              <a:t>Klauzula</a:t>
            </a:r>
            <a:r>
              <a:rPr lang="pl-PL" sz="1400" b="1" i="1" u="sng"/>
              <a:t> group by</a:t>
            </a:r>
            <a:r>
              <a:rPr lang="pl-PL" sz="1400"/>
              <a:t>	</a:t>
            </a:r>
          </a:p>
          <a:p>
            <a:pPr>
              <a:lnSpc>
                <a:spcPct val="80000"/>
              </a:lnSpc>
              <a:buFontTx/>
              <a:buNone/>
            </a:pPr>
            <a:r>
              <a:rPr lang="pl-PL" sz="1400"/>
              <a:t>	Klauzula </a:t>
            </a:r>
            <a:r>
              <a:rPr lang="pl-PL" sz="1400" b="1" i="1"/>
              <a:t>group by</a:t>
            </a:r>
            <a:r>
              <a:rPr lang="pl-PL" sz="1400"/>
              <a:t> umożliwia podział krotek relacji na grupy, a następnie ewentualne zastosowanie dla tych grup tzw. </a:t>
            </a:r>
            <a:r>
              <a:rPr lang="pl-PL" sz="1400" i="1"/>
              <a:t>funkcji grupowych</a:t>
            </a:r>
            <a:r>
              <a:rPr lang="pl-PL" sz="1400"/>
              <a:t>. Grupowanie może następować rekurencyjnie, według kolejnych atrybutów wskazanych w klauzuli. </a:t>
            </a:r>
          </a:p>
          <a:p>
            <a:pPr>
              <a:lnSpc>
                <a:spcPct val="80000"/>
              </a:lnSpc>
              <a:buFontTx/>
              <a:buNone/>
            </a:pPr>
            <a:endParaRPr lang="pl-PL" sz="1400" u="sng"/>
          </a:p>
          <a:p>
            <a:pPr>
              <a:lnSpc>
                <a:spcPct val="80000"/>
              </a:lnSpc>
              <a:buFontTx/>
              <a:buNone/>
            </a:pPr>
            <a:r>
              <a:rPr lang="pl-PL" sz="1400" u="sng"/>
              <a:t>Przykład</a:t>
            </a:r>
            <a:endParaRPr lang="pl-PL" sz="1400"/>
          </a:p>
          <a:p>
            <a:pPr>
              <a:lnSpc>
                <a:spcPct val="80000"/>
              </a:lnSpc>
              <a:buFontTx/>
              <a:buNone/>
            </a:pPr>
            <a:r>
              <a:rPr lang="pl-PL" sz="1400"/>
              <a:t>Wyświetlić informację o liczbie poszczególnych etatów w zespołach. </a:t>
            </a:r>
            <a:endParaRPr lang="en-US" sz="1400" b="1" i="1"/>
          </a:p>
          <a:p>
            <a:pPr>
              <a:lnSpc>
                <a:spcPct val="80000"/>
              </a:lnSpc>
              <a:buFontTx/>
              <a:buNone/>
            </a:pPr>
            <a:r>
              <a:rPr lang="en-US" sz="1400" b="1" i="1"/>
              <a:t>select </a:t>
            </a:r>
            <a:r>
              <a:rPr lang="en-US" sz="1400" i="1"/>
              <a:t>id_zesp, etat, count(*) </a:t>
            </a:r>
            <a:r>
              <a:rPr lang="en-US" sz="1400" b="1" i="1"/>
              <a:t>from</a:t>
            </a:r>
            <a:r>
              <a:rPr lang="en-US" sz="1400" i="1"/>
              <a:t> pracownik</a:t>
            </a:r>
            <a:endParaRPr lang="pl-PL" sz="1400" b="1" i="1"/>
          </a:p>
          <a:p>
            <a:pPr>
              <a:lnSpc>
                <a:spcPct val="80000"/>
              </a:lnSpc>
              <a:buFontTx/>
              <a:buNone/>
            </a:pPr>
            <a:r>
              <a:rPr lang="pl-PL" sz="1400" b="1" i="1"/>
              <a:t>where</a:t>
            </a:r>
            <a:r>
              <a:rPr lang="pl-PL" sz="1400" i="1"/>
              <a:t> etat!=’dyrektor</a:t>
            </a:r>
            <a:endParaRPr lang="pl-PL" sz="1400" b="1" i="1"/>
          </a:p>
          <a:p>
            <a:pPr>
              <a:lnSpc>
                <a:spcPct val="80000"/>
              </a:lnSpc>
              <a:buFontTx/>
              <a:buNone/>
            </a:pPr>
            <a:r>
              <a:rPr lang="pl-PL" sz="1400" b="1" i="1"/>
              <a:t>group by</a:t>
            </a:r>
            <a:r>
              <a:rPr lang="pl-PL" sz="1400" i="1"/>
              <a:t> id_zesp, etat;</a:t>
            </a:r>
            <a:endParaRPr lang="pl-PL" sz="1400"/>
          </a:p>
          <a:p>
            <a:pPr>
              <a:lnSpc>
                <a:spcPct val="80000"/>
              </a:lnSpc>
              <a:buFontTx/>
              <a:buNone/>
            </a:pPr>
            <a:endParaRPr lang="pl-PL" sz="1400"/>
          </a:p>
          <a:p>
            <a:pPr>
              <a:lnSpc>
                <a:spcPct val="80000"/>
              </a:lnSpc>
              <a:buFontTx/>
              <a:buNone/>
            </a:pPr>
            <a:r>
              <a:rPr lang="pl-PL" sz="1400"/>
              <a:t>Wynik zapytania z przykładu:</a:t>
            </a:r>
            <a:endParaRPr lang="en-US" sz="1400" i="1"/>
          </a:p>
          <a:p>
            <a:pPr>
              <a:lnSpc>
                <a:spcPct val="80000"/>
              </a:lnSpc>
              <a:buFontTx/>
              <a:buNone/>
            </a:pPr>
            <a:r>
              <a:rPr lang="en-US" sz="1400" i="1"/>
              <a:t>ID_ZESP 	ETAT        COUNT(*)</a:t>
            </a:r>
            <a:endParaRPr lang="pl-PL" sz="1400" i="1"/>
          </a:p>
          <a:p>
            <a:pPr>
              <a:lnSpc>
                <a:spcPct val="80000"/>
              </a:lnSpc>
              <a:buFontTx/>
              <a:buNone/>
            </a:pPr>
            <a:r>
              <a:rPr lang="pl-PL" sz="1400" i="1"/>
              <a:t>------------- 	----------    ---------------</a:t>
            </a:r>
          </a:p>
          <a:p>
            <a:pPr>
              <a:lnSpc>
                <a:spcPct val="80000"/>
              </a:lnSpc>
              <a:buFontTx/>
              <a:buNone/>
            </a:pPr>
            <a:r>
              <a:rPr lang="pl-PL" sz="1400" i="1"/>
              <a:t>     10 	sekretarka      	 1</a:t>
            </a:r>
          </a:p>
          <a:p>
            <a:pPr>
              <a:lnSpc>
                <a:spcPct val="80000"/>
              </a:lnSpc>
              <a:buFontTx/>
              <a:buNone/>
            </a:pPr>
            <a:r>
              <a:rPr lang="pl-PL" sz="1400" i="1"/>
              <a:t>     20 	adiunkt           	 2</a:t>
            </a:r>
          </a:p>
          <a:p>
            <a:pPr>
              <a:lnSpc>
                <a:spcPct val="80000"/>
              </a:lnSpc>
              <a:buFontTx/>
              <a:buNone/>
            </a:pPr>
            <a:r>
              <a:rPr lang="pl-PL" sz="1400" i="1"/>
              <a:t>     20 	asystent     		 2</a:t>
            </a:r>
          </a:p>
          <a:p>
            <a:pPr>
              <a:lnSpc>
                <a:spcPct val="80000"/>
              </a:lnSpc>
              <a:buFontTx/>
              <a:buNone/>
            </a:pPr>
            <a:r>
              <a:rPr lang="pl-PL" sz="1400" i="1"/>
              <a:t>     20 	profesor        	 1</a:t>
            </a:r>
          </a:p>
          <a:p>
            <a:pPr>
              <a:lnSpc>
                <a:spcPct val="80000"/>
              </a:lnSpc>
              <a:buFontTx/>
              <a:buNone/>
            </a:pPr>
            <a:r>
              <a:rPr lang="pl-PL" sz="1400" i="1"/>
              <a:t>     30	adiunkt     		 1</a:t>
            </a:r>
          </a:p>
          <a:p>
            <a:pPr>
              <a:lnSpc>
                <a:spcPct val="80000"/>
              </a:lnSpc>
              <a:buFontTx/>
              <a:buNone/>
            </a:pPr>
            <a:r>
              <a:rPr lang="pl-PL" sz="1400" i="1"/>
              <a:t>     30 	asystent        	 1</a:t>
            </a:r>
          </a:p>
          <a:p>
            <a:pPr>
              <a:lnSpc>
                <a:spcPct val="80000"/>
              </a:lnSpc>
              <a:buFontTx/>
              <a:buNone/>
            </a:pPr>
            <a:r>
              <a:rPr lang="pl-PL" sz="1400" i="1"/>
              <a:t>     30 	profesor             	 1</a:t>
            </a:r>
          </a:p>
          <a:p>
            <a:pPr>
              <a:lnSpc>
                <a:spcPct val="80000"/>
              </a:lnSpc>
              <a:buFontTx/>
              <a:buNone/>
            </a:pPr>
            <a:r>
              <a:rPr lang="pl-PL" sz="1400" i="1"/>
              <a:t>     30 	stażysta           	 1</a:t>
            </a:r>
          </a:p>
          <a:p>
            <a:pPr>
              <a:lnSpc>
                <a:spcPct val="80000"/>
              </a:lnSpc>
              <a:buFontTx/>
              <a:buNone/>
            </a:pPr>
            <a:r>
              <a:rPr lang="pl-PL" sz="1400" i="1"/>
              <a:t>     40 	adiunkt     		1</a:t>
            </a:r>
          </a:p>
          <a:p>
            <a:pPr>
              <a:lnSpc>
                <a:spcPct val="80000"/>
              </a:lnSpc>
              <a:buFontTx/>
              <a:buNone/>
            </a:pPr>
            <a:r>
              <a:rPr lang="pl-PL" sz="1400" i="1"/>
              <a:t>     40	asystent    	 	1</a:t>
            </a:r>
          </a:p>
          <a:p>
            <a:pPr>
              <a:lnSpc>
                <a:spcPct val="80000"/>
              </a:lnSpc>
              <a:buFontTx/>
              <a:buNone/>
            </a:pPr>
            <a:r>
              <a:rPr lang="pl-PL" sz="1400" i="1"/>
              <a:t>     40 	stażysta    	  	1</a:t>
            </a:r>
            <a:endParaRPr lang="pl-PL" sz="1400"/>
          </a:p>
          <a:p>
            <a:pPr>
              <a:lnSpc>
                <a:spcPct val="80000"/>
              </a:lnSpc>
              <a:buFontTx/>
              <a:buNone/>
            </a:pPr>
            <a:endParaRPr lang="pl-PL" sz="1400"/>
          </a:p>
          <a:p>
            <a:pPr>
              <a:lnSpc>
                <a:spcPct val="80000"/>
              </a:lnSpc>
              <a:buFontTx/>
              <a:buNone/>
            </a:pPr>
            <a:r>
              <a:rPr lang="pl-PL" sz="1400"/>
              <a:t>	Zastosowana w tym przykładzie funkcja </a:t>
            </a:r>
            <a:r>
              <a:rPr lang="pl-PL" sz="1400" i="1"/>
              <a:t>count</a:t>
            </a:r>
            <a:r>
              <a:rPr lang="pl-PL" sz="1400"/>
              <a:t> obliczająca liczbę etatów w każdej podgrupie jest przykładem funkcji grupowej. </a:t>
            </a:r>
            <a:endParaRPr lang="en-GB" sz="14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CBE1D3C5-FFDB-413B-A89D-8473BFE39152}" type="slidenum">
              <a:rPr lang="en-GB"/>
              <a:pPr/>
              <a:t>66</a:t>
            </a:fld>
            <a:endParaRPr lang="en-GB"/>
          </a:p>
        </p:txBody>
      </p:sp>
      <p:sp>
        <p:nvSpPr>
          <p:cNvPr id="142338" name="Rectangle 2"/>
          <p:cNvSpPr>
            <a:spLocks noGrp="1" noChangeArrowheads="1"/>
          </p:cNvSpPr>
          <p:nvPr>
            <p:ph type="title"/>
          </p:nvPr>
        </p:nvSpPr>
        <p:spPr/>
        <p:txBody>
          <a:bodyPr/>
          <a:lstStyle/>
          <a:p>
            <a:r>
              <a:rPr lang="pl-PL" sz="3600"/>
              <a:t>Klauzule polecenia SELECT (8)</a:t>
            </a:r>
            <a:endParaRPr lang="en-GB" sz="3600"/>
          </a:p>
        </p:txBody>
      </p:sp>
      <p:sp>
        <p:nvSpPr>
          <p:cNvPr id="142339" name="Rectangle 3"/>
          <p:cNvSpPr>
            <a:spLocks noGrp="1" noChangeArrowheads="1"/>
          </p:cNvSpPr>
          <p:nvPr>
            <p:ph type="body" idx="1"/>
          </p:nvPr>
        </p:nvSpPr>
        <p:spPr>
          <a:xfrm>
            <a:off x="179388" y="1268413"/>
            <a:ext cx="8713787" cy="5329237"/>
          </a:xfrm>
        </p:spPr>
        <p:txBody>
          <a:bodyPr/>
          <a:lstStyle/>
          <a:p>
            <a:pPr>
              <a:lnSpc>
                <a:spcPct val="80000"/>
              </a:lnSpc>
              <a:buFontTx/>
              <a:buNone/>
            </a:pPr>
            <a:r>
              <a:rPr lang="pl-PL" sz="2000" b="1" u="sng"/>
              <a:t>Klauzula</a:t>
            </a:r>
            <a:r>
              <a:rPr lang="pl-PL" sz="2000" b="1" i="1" u="sng"/>
              <a:t> having</a:t>
            </a:r>
            <a:endParaRPr lang="pl-PL" sz="2000"/>
          </a:p>
          <a:p>
            <a:pPr>
              <a:lnSpc>
                <a:spcPct val="80000"/>
              </a:lnSpc>
              <a:buFontTx/>
              <a:buNone/>
            </a:pPr>
            <a:r>
              <a:rPr lang="pl-PL" sz="2000"/>
              <a:t>	W odróżnieniu od klauzuli </a:t>
            </a:r>
            <a:r>
              <a:rPr lang="pl-PL" sz="2000" b="1" i="1"/>
              <a:t>where</a:t>
            </a:r>
            <a:r>
              <a:rPr lang="pl-PL" sz="2000"/>
              <a:t>, która operuje na pojedynczych krotkach, za pomocą klauzuli </a:t>
            </a:r>
            <a:r>
              <a:rPr lang="pl-PL" sz="2000" b="1" i="1"/>
              <a:t>having</a:t>
            </a:r>
            <a:r>
              <a:rPr lang="pl-PL" sz="2000"/>
              <a:t> można dokonywać selekcji na wcześniej wydzielonych grupach. Należy przy tym zaznaczyć, że tworzenie grup i obliczanie funkcji grupowych jest realizowane przed selekcją grup. </a:t>
            </a:r>
          </a:p>
          <a:p>
            <a:pPr>
              <a:lnSpc>
                <a:spcPct val="80000"/>
              </a:lnSpc>
              <a:buFontTx/>
              <a:buNone/>
            </a:pPr>
            <a:endParaRPr lang="pl-PL" sz="2000" u="sng"/>
          </a:p>
          <a:p>
            <a:pPr>
              <a:lnSpc>
                <a:spcPct val="80000"/>
              </a:lnSpc>
              <a:buFontTx/>
              <a:buNone/>
            </a:pPr>
            <a:r>
              <a:rPr lang="pl-PL" sz="2000" u="sng"/>
              <a:t>Przykład </a:t>
            </a:r>
            <a:endParaRPr lang="pl-PL" sz="2000"/>
          </a:p>
          <a:p>
            <a:pPr>
              <a:lnSpc>
                <a:spcPct val="80000"/>
              </a:lnSpc>
              <a:buFontTx/>
              <a:buNone/>
            </a:pPr>
            <a:r>
              <a:rPr lang="pl-PL" sz="2000"/>
              <a:t>	Podać informację o średniej płacy w zespołach liczących powyżej trzech pracowników</a:t>
            </a:r>
            <a:endParaRPr lang="en-US" sz="2000" b="1" i="1"/>
          </a:p>
          <a:p>
            <a:pPr>
              <a:lnSpc>
                <a:spcPct val="80000"/>
              </a:lnSpc>
              <a:buFontTx/>
              <a:buNone/>
            </a:pPr>
            <a:r>
              <a:rPr lang="en-US" sz="2000" b="1" i="1"/>
              <a:t>select </a:t>
            </a:r>
            <a:r>
              <a:rPr lang="en-US" sz="2000" i="1"/>
              <a:t>id_zesp,avg(placa_pod) </a:t>
            </a:r>
            <a:endParaRPr lang="pl-PL" sz="2000" b="1" i="1"/>
          </a:p>
          <a:p>
            <a:pPr>
              <a:lnSpc>
                <a:spcPct val="80000"/>
              </a:lnSpc>
              <a:buFontTx/>
              <a:buNone/>
            </a:pPr>
            <a:r>
              <a:rPr lang="pl-PL" sz="2000" b="1" i="1"/>
              <a:t>from</a:t>
            </a:r>
            <a:r>
              <a:rPr lang="pl-PL" sz="2000" i="1"/>
              <a:t> pracownik</a:t>
            </a:r>
            <a:endParaRPr lang="pl-PL" sz="2000" b="1" i="1"/>
          </a:p>
          <a:p>
            <a:pPr>
              <a:lnSpc>
                <a:spcPct val="80000"/>
              </a:lnSpc>
              <a:buFontTx/>
              <a:buNone/>
            </a:pPr>
            <a:r>
              <a:rPr lang="pl-PL" sz="2000" b="1" i="1"/>
              <a:t>group by</a:t>
            </a:r>
            <a:r>
              <a:rPr lang="pl-PL" sz="2000" i="1"/>
              <a:t> id_zesp, </a:t>
            </a:r>
            <a:endParaRPr lang="en-US" sz="2000" b="1" i="1"/>
          </a:p>
          <a:p>
            <a:pPr>
              <a:lnSpc>
                <a:spcPct val="80000"/>
              </a:lnSpc>
              <a:buFontTx/>
              <a:buNone/>
            </a:pPr>
            <a:r>
              <a:rPr lang="en-US" sz="2000" b="1" i="1"/>
              <a:t>having</a:t>
            </a:r>
            <a:r>
              <a:rPr lang="en-US" sz="2000" i="1"/>
              <a:t> count(*) &gt; 3;</a:t>
            </a:r>
          </a:p>
          <a:p>
            <a:pPr>
              <a:lnSpc>
                <a:spcPct val="80000"/>
              </a:lnSpc>
              <a:buFontTx/>
              <a:buNone/>
            </a:pPr>
            <a:r>
              <a:rPr lang="en-US" sz="2000" i="1"/>
              <a:t>ID_ZESP	 AVG(PLACA_POD)</a:t>
            </a:r>
            <a:endParaRPr lang="pl-PL" sz="2000" i="1"/>
          </a:p>
          <a:p>
            <a:pPr>
              <a:lnSpc>
                <a:spcPct val="80000"/>
              </a:lnSpc>
              <a:buFontTx/>
              <a:buNone/>
            </a:pPr>
            <a:r>
              <a:rPr lang="pl-PL" sz="2000" i="1"/>
              <a:t>------------	-------------------------</a:t>
            </a:r>
          </a:p>
          <a:p>
            <a:pPr>
              <a:lnSpc>
                <a:spcPct val="80000"/>
              </a:lnSpc>
              <a:buFontTx/>
              <a:buNone/>
            </a:pPr>
            <a:r>
              <a:rPr lang="pl-PL" sz="2000" i="1"/>
              <a:t>       20          	 1626</a:t>
            </a:r>
          </a:p>
          <a:p>
            <a:pPr>
              <a:lnSpc>
                <a:spcPct val="80000"/>
              </a:lnSpc>
              <a:buFontTx/>
              <a:buNone/>
            </a:pPr>
            <a:r>
              <a:rPr lang="pl-PL" sz="2000" i="1"/>
              <a:t>       30        	 1512.5</a:t>
            </a:r>
            <a:r>
              <a:rPr lang="pl-PL" sz="2000"/>
              <a:t> </a:t>
            </a:r>
            <a:endParaRPr lang="en-GB" sz="2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193E657E-5664-47B7-B133-F588251447EF}" type="slidenum">
              <a:rPr lang="en-GB"/>
              <a:pPr/>
              <a:t>67</a:t>
            </a:fld>
            <a:endParaRPr lang="en-GB"/>
          </a:p>
        </p:txBody>
      </p:sp>
      <p:sp>
        <p:nvSpPr>
          <p:cNvPr id="143362" name="Rectangle 2"/>
          <p:cNvSpPr>
            <a:spLocks noGrp="1" noChangeArrowheads="1"/>
          </p:cNvSpPr>
          <p:nvPr>
            <p:ph type="title"/>
          </p:nvPr>
        </p:nvSpPr>
        <p:spPr>
          <a:xfrm>
            <a:off x="457200" y="274638"/>
            <a:ext cx="8218488" cy="777875"/>
          </a:xfrm>
        </p:spPr>
        <p:txBody>
          <a:bodyPr/>
          <a:lstStyle/>
          <a:p>
            <a:r>
              <a:rPr lang="pl-PL" sz="4000"/>
              <a:t>Łączenie relacji (1)</a:t>
            </a:r>
            <a:r>
              <a:rPr lang="pl-PL"/>
              <a:t> </a:t>
            </a:r>
            <a:endParaRPr lang="en-GB"/>
          </a:p>
        </p:txBody>
      </p:sp>
      <p:sp>
        <p:nvSpPr>
          <p:cNvPr id="143363" name="Rectangle 3"/>
          <p:cNvSpPr>
            <a:spLocks noGrp="1" noChangeArrowheads="1"/>
          </p:cNvSpPr>
          <p:nvPr>
            <p:ph type="body" idx="1"/>
          </p:nvPr>
        </p:nvSpPr>
        <p:spPr>
          <a:xfrm>
            <a:off x="323850" y="1268413"/>
            <a:ext cx="8640763" cy="5329237"/>
          </a:xfrm>
        </p:spPr>
        <p:txBody>
          <a:bodyPr/>
          <a:lstStyle/>
          <a:p>
            <a:pPr>
              <a:lnSpc>
                <a:spcPct val="80000"/>
              </a:lnSpc>
              <a:buFontTx/>
              <a:buNone/>
            </a:pPr>
            <a:r>
              <a:rPr lang="pl-PL" sz="2000"/>
              <a:t>	W przypadkach, gdy wymagana informacja musi być pozyskana z więcej niż jednej relacji można połączyć te relacje i ewentualnie wykonać na nich wymagane operacje algebry relacji.</a:t>
            </a:r>
          </a:p>
          <a:p>
            <a:pPr>
              <a:lnSpc>
                <a:spcPct val="80000"/>
              </a:lnSpc>
            </a:pPr>
            <a:endParaRPr lang="pl-PL" sz="2000" b="1" u="sng"/>
          </a:p>
          <a:p>
            <a:pPr>
              <a:lnSpc>
                <a:spcPct val="80000"/>
              </a:lnSpc>
              <a:buFontTx/>
              <a:buNone/>
            </a:pPr>
            <a:r>
              <a:rPr lang="pl-PL" sz="2000" b="1" u="sng"/>
              <a:t>Poziome łączenie relacji</a:t>
            </a:r>
            <a:endParaRPr lang="pl-PL" sz="2000"/>
          </a:p>
          <a:p>
            <a:pPr>
              <a:lnSpc>
                <a:spcPct val="80000"/>
              </a:lnSpc>
              <a:buFontTx/>
              <a:buNone/>
            </a:pPr>
            <a:r>
              <a:rPr lang="pl-PL" sz="2000"/>
              <a:t>	Polega na utworzeniu relacji wynikowej, której krotki są wynikiem połączenia (konkatenacji) krotek relacji źródłowych. </a:t>
            </a:r>
          </a:p>
          <a:p>
            <a:pPr>
              <a:lnSpc>
                <a:spcPct val="80000"/>
              </a:lnSpc>
              <a:buFontTx/>
              <a:buNone/>
            </a:pPr>
            <a:r>
              <a:rPr lang="pl-PL" sz="2000"/>
              <a:t>	Zwykle krotki jednej relacji są łączone z krotkami innej relacji tylko wtedy, gdy wartości korespondujących atrybutów tych krotek spełniają warunek określony w klauzuli </a:t>
            </a:r>
            <a:r>
              <a:rPr lang="pl-PL" sz="2000" b="1" i="1"/>
              <a:t>where</a:t>
            </a:r>
            <a:r>
              <a:rPr lang="pl-PL" sz="2000"/>
              <a:t>. </a:t>
            </a:r>
          </a:p>
          <a:p>
            <a:pPr>
              <a:lnSpc>
                <a:spcPct val="80000"/>
              </a:lnSpc>
              <a:buFontTx/>
              <a:buNone/>
            </a:pPr>
            <a:endParaRPr lang="pl-PL" sz="2000"/>
          </a:p>
          <a:p>
            <a:pPr>
              <a:lnSpc>
                <a:spcPct val="80000"/>
              </a:lnSpc>
              <a:buFontTx/>
              <a:buNone/>
            </a:pPr>
            <a:r>
              <a:rPr lang="pl-PL" sz="2000"/>
              <a:t>Format ogólny:</a:t>
            </a:r>
            <a:endParaRPr lang="pl-PL" sz="2000" b="1" i="1"/>
          </a:p>
          <a:p>
            <a:pPr>
              <a:lnSpc>
                <a:spcPct val="80000"/>
              </a:lnSpc>
              <a:buFontTx/>
              <a:buNone/>
            </a:pPr>
            <a:r>
              <a:rPr lang="pl-PL" sz="2000" b="1" i="1"/>
              <a:t>select </a:t>
            </a:r>
            <a:r>
              <a:rPr lang="pl-PL" sz="2000" i="1"/>
              <a:t>atrybut(y)</a:t>
            </a:r>
            <a:endParaRPr lang="pl-PL" sz="2000" b="1" i="1"/>
          </a:p>
          <a:p>
            <a:pPr>
              <a:lnSpc>
                <a:spcPct val="80000"/>
              </a:lnSpc>
              <a:buFontTx/>
              <a:buNone/>
            </a:pPr>
            <a:r>
              <a:rPr lang="pl-PL" sz="2000" b="1" i="1"/>
              <a:t>from</a:t>
            </a:r>
            <a:r>
              <a:rPr lang="pl-PL" sz="2000" i="1"/>
              <a:t> łączone_relacje</a:t>
            </a:r>
            <a:endParaRPr lang="pl-PL" sz="2000" b="1" i="1"/>
          </a:p>
          <a:p>
            <a:pPr>
              <a:lnSpc>
                <a:spcPct val="80000"/>
              </a:lnSpc>
              <a:buFontTx/>
              <a:buNone/>
            </a:pPr>
            <a:r>
              <a:rPr lang="pl-PL" sz="2000" b="1" i="1"/>
              <a:t>where</a:t>
            </a:r>
            <a:r>
              <a:rPr lang="pl-PL" sz="2000" i="1"/>
              <a:t> warunek_połączenia;</a:t>
            </a:r>
            <a:endParaRPr lang="en-GB" sz="2000" i="1"/>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F905757E-5F6A-43FB-AF45-2D56C222CAD5}" type="slidenum">
              <a:rPr lang="en-GB"/>
              <a:pPr/>
              <a:t>68</a:t>
            </a:fld>
            <a:endParaRPr lang="en-GB"/>
          </a:p>
        </p:txBody>
      </p:sp>
      <p:sp>
        <p:nvSpPr>
          <p:cNvPr id="144386" name="Rectangle 2"/>
          <p:cNvSpPr>
            <a:spLocks noGrp="1" noChangeArrowheads="1"/>
          </p:cNvSpPr>
          <p:nvPr>
            <p:ph type="title"/>
          </p:nvPr>
        </p:nvSpPr>
        <p:spPr>
          <a:xfrm>
            <a:off x="457200" y="274638"/>
            <a:ext cx="8435975" cy="777875"/>
          </a:xfrm>
        </p:spPr>
        <p:txBody>
          <a:bodyPr/>
          <a:lstStyle/>
          <a:p>
            <a:r>
              <a:rPr lang="pl-PL" sz="4000"/>
              <a:t>Łączenie relacji (2)</a:t>
            </a:r>
            <a:endParaRPr lang="en-GB" sz="4000"/>
          </a:p>
        </p:txBody>
      </p:sp>
      <p:sp>
        <p:nvSpPr>
          <p:cNvPr id="144387" name="Rectangle 3"/>
          <p:cNvSpPr>
            <a:spLocks noGrp="1" noChangeArrowheads="1"/>
          </p:cNvSpPr>
          <p:nvPr>
            <p:ph type="body" idx="1"/>
          </p:nvPr>
        </p:nvSpPr>
        <p:spPr>
          <a:xfrm>
            <a:off x="250825" y="1052513"/>
            <a:ext cx="8675688" cy="5400675"/>
          </a:xfrm>
        </p:spPr>
        <p:txBody>
          <a:bodyPr/>
          <a:lstStyle/>
          <a:p>
            <a:pPr>
              <a:lnSpc>
                <a:spcPct val="80000"/>
              </a:lnSpc>
              <a:buFontTx/>
              <a:buNone/>
            </a:pPr>
            <a:r>
              <a:rPr lang="pl-PL" sz="1800"/>
              <a:t>	W przypadku, gdy łączone relacje mają atrybuty o tych samych nazwach, nazwy te są poprzedzone nazwami relacji. Takie prefiksowanie atrybutów jest stosowane także w klauzulach </a:t>
            </a:r>
            <a:r>
              <a:rPr lang="pl-PL" sz="1800" b="1" i="1"/>
              <a:t>select</a:t>
            </a:r>
            <a:r>
              <a:rPr lang="pl-PL" sz="1800"/>
              <a:t>, </a:t>
            </a:r>
            <a:r>
              <a:rPr lang="pl-PL" sz="1800" b="1" i="1"/>
              <a:t>group by</a:t>
            </a:r>
            <a:r>
              <a:rPr lang="pl-PL" sz="1800"/>
              <a:t> i </a:t>
            </a:r>
            <a:r>
              <a:rPr lang="pl-PL" sz="1800" b="1" i="1"/>
              <a:t>order by</a:t>
            </a:r>
            <a:r>
              <a:rPr lang="pl-PL" sz="1800"/>
              <a:t>. Jeśli prefiksowanie ma być stosowane wielokrotnie jest możliwe użycie aliasów zdefiniowanych w klauzuli </a:t>
            </a:r>
            <a:r>
              <a:rPr lang="pl-PL" sz="1800" b="1" i="1"/>
              <a:t>from</a:t>
            </a:r>
            <a:r>
              <a:rPr lang="pl-PL" sz="1800"/>
              <a:t>, jak uczyniono to w przykł. </a:t>
            </a:r>
          </a:p>
          <a:p>
            <a:pPr>
              <a:lnSpc>
                <a:spcPct val="80000"/>
              </a:lnSpc>
              <a:buFontTx/>
              <a:buNone/>
            </a:pPr>
            <a:endParaRPr lang="pl-PL" sz="1800" u="sng"/>
          </a:p>
          <a:p>
            <a:pPr>
              <a:lnSpc>
                <a:spcPct val="80000"/>
              </a:lnSpc>
              <a:buFontTx/>
              <a:buNone/>
            </a:pPr>
            <a:r>
              <a:rPr lang="pl-PL" sz="1800" u="sng"/>
              <a:t>Przykład</a:t>
            </a:r>
            <a:endParaRPr lang="pl-PL" sz="1800"/>
          </a:p>
          <a:p>
            <a:pPr>
              <a:lnSpc>
                <a:spcPct val="80000"/>
              </a:lnSpc>
              <a:buFontTx/>
              <a:buNone/>
            </a:pPr>
            <a:r>
              <a:rPr lang="pl-PL" sz="1800"/>
              <a:t>Wyświetlić informację o tym, w jakich zespołach pracują poszczególni pracownicy.</a:t>
            </a:r>
            <a:endParaRPr lang="pl-PL" sz="1800" b="1" i="1"/>
          </a:p>
          <a:p>
            <a:pPr>
              <a:lnSpc>
                <a:spcPct val="80000"/>
              </a:lnSpc>
              <a:buFontTx/>
              <a:buNone/>
            </a:pPr>
            <a:r>
              <a:rPr lang="pl-PL" sz="1800" b="1" i="1"/>
              <a:t>select </a:t>
            </a:r>
            <a:r>
              <a:rPr lang="pl-PL" sz="1800" i="1"/>
              <a:t>nazwisko,nazwa</a:t>
            </a:r>
            <a:endParaRPr lang="pl-PL" sz="1800" b="1" i="1"/>
          </a:p>
          <a:p>
            <a:pPr>
              <a:lnSpc>
                <a:spcPct val="80000"/>
              </a:lnSpc>
              <a:buFontTx/>
              <a:buNone/>
            </a:pPr>
            <a:r>
              <a:rPr lang="pl-PL" sz="1800" b="1" i="1"/>
              <a:t>from</a:t>
            </a:r>
            <a:r>
              <a:rPr lang="pl-PL" sz="1800" i="1"/>
              <a:t> pracownik p, zespol z</a:t>
            </a:r>
            <a:endParaRPr lang="pl-PL" sz="1800" b="1" i="1"/>
          </a:p>
          <a:p>
            <a:pPr>
              <a:lnSpc>
                <a:spcPct val="80000"/>
              </a:lnSpc>
              <a:buFontTx/>
              <a:buNone/>
            </a:pPr>
            <a:r>
              <a:rPr lang="pl-PL" sz="1800" b="1" i="1"/>
              <a:t>where</a:t>
            </a:r>
            <a:r>
              <a:rPr lang="pl-PL" sz="1800" i="1"/>
              <a:t> p.id_zesp=z.id_zesp;</a:t>
            </a:r>
          </a:p>
          <a:p>
            <a:pPr>
              <a:lnSpc>
                <a:spcPct val="80000"/>
              </a:lnSpc>
              <a:buFontTx/>
              <a:buNone/>
            </a:pPr>
            <a:r>
              <a:rPr lang="pl-PL" sz="1800" i="1"/>
              <a:t>NAZWISKO        NAZWA</a:t>
            </a:r>
          </a:p>
          <a:p>
            <a:pPr>
              <a:lnSpc>
                <a:spcPct val="80000"/>
              </a:lnSpc>
              <a:buFontTx/>
              <a:buNone/>
            </a:pPr>
            <a:r>
              <a:rPr lang="pl-PL" sz="1800" i="1"/>
              <a:t>--------------- 	------------------</a:t>
            </a:r>
          </a:p>
          <a:p>
            <a:pPr>
              <a:lnSpc>
                <a:spcPct val="80000"/>
              </a:lnSpc>
              <a:buFontTx/>
              <a:buNone/>
            </a:pPr>
            <a:r>
              <a:rPr lang="pl-PL" sz="1800" i="1"/>
              <a:t>Lech            	administracja</a:t>
            </a:r>
          </a:p>
          <a:p>
            <a:pPr>
              <a:lnSpc>
                <a:spcPct val="80000"/>
              </a:lnSpc>
              <a:buFontTx/>
              <a:buNone/>
            </a:pPr>
            <a:r>
              <a:rPr lang="pl-PL" sz="1800" i="1"/>
              <a:t>Koliberek     	administracja</a:t>
            </a:r>
          </a:p>
          <a:p>
            <a:pPr>
              <a:lnSpc>
                <a:spcPct val="80000"/>
              </a:lnSpc>
              <a:buFontTx/>
              <a:buNone/>
            </a:pPr>
            <a:r>
              <a:rPr lang="pl-PL" sz="1800" i="1"/>
              <a:t>Podgajny       	bazy danych</a:t>
            </a:r>
          </a:p>
          <a:p>
            <a:pPr>
              <a:lnSpc>
                <a:spcPct val="80000"/>
              </a:lnSpc>
              <a:buFontTx/>
              <a:buNone/>
            </a:pPr>
            <a:r>
              <a:rPr lang="pl-PL" sz="1800" i="1"/>
              <a:t>Rus            	bazy danych</a:t>
            </a:r>
          </a:p>
          <a:p>
            <a:pPr>
              <a:lnSpc>
                <a:spcPct val="80000"/>
              </a:lnSpc>
              <a:buFontTx/>
              <a:buNone/>
            </a:pPr>
            <a:r>
              <a:rPr lang="pl-PL" sz="1800" i="1"/>
              <a:t>Muszyński    	bazy danych</a:t>
            </a:r>
          </a:p>
          <a:p>
            <a:pPr>
              <a:lnSpc>
                <a:spcPct val="80000"/>
              </a:lnSpc>
              <a:buFontTx/>
              <a:buNone/>
            </a:pPr>
            <a:r>
              <a:rPr lang="pl-PL" sz="1800" i="1"/>
              <a:t>. . . 				. . .</a:t>
            </a:r>
            <a:r>
              <a:rPr lang="pl-PL" sz="1800"/>
              <a:t> </a:t>
            </a:r>
          </a:p>
          <a:p>
            <a:pPr>
              <a:lnSpc>
                <a:spcPct val="80000"/>
              </a:lnSpc>
            </a:pPr>
            <a:endParaRPr lang="en-GB" sz="18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3EAB00FA-5354-4B1C-AE21-BFF676A078E3}" type="slidenum">
              <a:rPr lang="en-GB"/>
              <a:pPr/>
              <a:t>69</a:t>
            </a:fld>
            <a:endParaRPr lang="en-GB"/>
          </a:p>
        </p:txBody>
      </p:sp>
      <p:sp>
        <p:nvSpPr>
          <p:cNvPr id="145410" name="Rectangle 2"/>
          <p:cNvSpPr>
            <a:spLocks noGrp="1" noChangeArrowheads="1"/>
          </p:cNvSpPr>
          <p:nvPr>
            <p:ph type="title"/>
          </p:nvPr>
        </p:nvSpPr>
        <p:spPr/>
        <p:txBody>
          <a:bodyPr/>
          <a:lstStyle/>
          <a:p>
            <a:r>
              <a:rPr lang="pl-PL" sz="4000"/>
              <a:t>Łączenie relacji (3)</a:t>
            </a:r>
            <a:endParaRPr lang="en-GB" sz="4000"/>
          </a:p>
        </p:txBody>
      </p:sp>
      <p:sp>
        <p:nvSpPr>
          <p:cNvPr id="145411" name="Rectangle 3"/>
          <p:cNvSpPr>
            <a:spLocks noGrp="1" noChangeArrowheads="1"/>
          </p:cNvSpPr>
          <p:nvPr>
            <p:ph type="body" idx="1"/>
          </p:nvPr>
        </p:nvSpPr>
        <p:spPr>
          <a:xfrm>
            <a:off x="323850" y="1196975"/>
            <a:ext cx="8362950" cy="4929188"/>
          </a:xfrm>
        </p:spPr>
        <p:txBody>
          <a:bodyPr/>
          <a:lstStyle/>
          <a:p>
            <a:pPr>
              <a:lnSpc>
                <a:spcPct val="90000"/>
              </a:lnSpc>
              <a:buFontTx/>
              <a:buNone/>
            </a:pPr>
            <a:r>
              <a:rPr lang="pl-PL" sz="2400" b="1" u="sng"/>
              <a:t>Pionowe łączenie relacji</a:t>
            </a:r>
            <a:endParaRPr lang="pl-PL" sz="2400"/>
          </a:p>
          <a:p>
            <a:pPr>
              <a:lnSpc>
                <a:spcPct val="90000"/>
              </a:lnSpc>
            </a:pPr>
            <a:r>
              <a:rPr lang="pl-PL" sz="2400"/>
              <a:t>Pionowe łączenie polega na utworzeniu relacji wynikowej, której krotki są sumą, częścią wspólną lub różnicą krotek relacji źródłowych. </a:t>
            </a:r>
          </a:p>
          <a:p>
            <a:pPr>
              <a:lnSpc>
                <a:spcPct val="90000"/>
              </a:lnSpc>
            </a:pPr>
            <a:r>
              <a:rPr lang="pl-PL" sz="2400"/>
              <a:t>Stosujemy jeden z operatorów mnogościowych algebry relacji, tj. operator unii, przekroju lub różnicy. Zapytanie zawiera wtedy dwie lub więcej klauzule </a:t>
            </a:r>
            <a:r>
              <a:rPr lang="pl-PL" sz="2400" b="1" i="1"/>
              <a:t>select</a:t>
            </a:r>
            <a:r>
              <a:rPr lang="pl-PL" sz="2400"/>
              <a:t>, posiadające tę samą liczbę atrybutów zgodnych typów. </a:t>
            </a:r>
          </a:p>
          <a:p>
            <a:pPr>
              <a:lnSpc>
                <a:spcPct val="90000"/>
              </a:lnSpc>
            </a:pPr>
            <a:r>
              <a:rPr lang="pl-PL" sz="2400"/>
              <a:t>W wyniku pojawiają się nazwy atrybutów wyłącznie z pierwszej klauzuli </a:t>
            </a:r>
            <a:r>
              <a:rPr lang="pl-PL" sz="2400" b="1" i="1"/>
              <a:t>select</a:t>
            </a:r>
            <a:r>
              <a:rPr lang="pl-PL" sz="2400"/>
              <a:t>. </a:t>
            </a:r>
          </a:p>
          <a:p>
            <a:pPr>
              <a:lnSpc>
                <a:spcPct val="90000"/>
              </a:lnSpc>
            </a:pPr>
            <a:r>
              <a:rPr lang="pl-PL" sz="2400"/>
              <a:t>Jeśli zostaje użyta klauzula </a:t>
            </a:r>
            <a:r>
              <a:rPr lang="pl-PL" sz="2400" b="1" i="1"/>
              <a:t>order by</a:t>
            </a:r>
            <a:r>
              <a:rPr lang="pl-PL" sz="2400"/>
              <a:t>, to musi ona wystąpić jako ostatnia i zamiast nazw atrybutów zawierać ich numery porządkowe. </a:t>
            </a:r>
            <a:endParaRPr lang="en-GB"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Symbol zastępczy numeru slajdu 7"/>
          <p:cNvSpPr>
            <a:spLocks noGrp="1"/>
          </p:cNvSpPr>
          <p:nvPr>
            <p:ph type="sldNum" sz="quarter" idx="12"/>
          </p:nvPr>
        </p:nvSpPr>
        <p:spPr/>
        <p:txBody>
          <a:bodyPr/>
          <a:lstStyle/>
          <a:p>
            <a:fld id="{5668758F-DFDB-4F8F-B8DA-931079A31A24}" type="slidenum">
              <a:rPr lang="en-GB"/>
              <a:pPr/>
              <a:t>7</a:t>
            </a:fld>
            <a:endParaRPr lang="en-GB"/>
          </a:p>
        </p:txBody>
      </p:sp>
      <p:sp>
        <p:nvSpPr>
          <p:cNvPr id="47106" name="Rectangle 2"/>
          <p:cNvSpPr>
            <a:spLocks noGrp="1" noChangeArrowheads="1"/>
          </p:cNvSpPr>
          <p:nvPr>
            <p:ph type="title"/>
          </p:nvPr>
        </p:nvSpPr>
        <p:spPr>
          <a:xfrm>
            <a:off x="457200" y="44450"/>
            <a:ext cx="8229600" cy="1143000"/>
          </a:xfrm>
        </p:spPr>
        <p:txBody>
          <a:bodyPr/>
          <a:lstStyle/>
          <a:p>
            <a:r>
              <a:rPr lang="pl-PL"/>
              <a:t>Przykład relacyjnej bazy danych </a:t>
            </a:r>
            <a:endParaRPr lang="en-GB"/>
          </a:p>
        </p:txBody>
      </p:sp>
      <p:sp>
        <p:nvSpPr>
          <p:cNvPr id="47107" name="Rectangle 3"/>
          <p:cNvSpPr>
            <a:spLocks noGrp="1" noChangeArrowheads="1"/>
          </p:cNvSpPr>
          <p:nvPr>
            <p:ph type="body" sz="half" idx="1"/>
          </p:nvPr>
        </p:nvSpPr>
        <p:spPr>
          <a:xfrm>
            <a:off x="828675" y="909638"/>
            <a:ext cx="8135938" cy="647700"/>
          </a:xfrm>
        </p:spPr>
        <p:txBody>
          <a:bodyPr/>
          <a:lstStyle/>
          <a:p>
            <a:pPr>
              <a:lnSpc>
                <a:spcPct val="90000"/>
              </a:lnSpc>
            </a:pPr>
            <a:r>
              <a:rPr lang="pl-PL" sz="1600" i="1"/>
              <a:t>Schemat bazy danych</a:t>
            </a:r>
            <a:r>
              <a:rPr lang="pl-PL" sz="1600"/>
              <a:t> – opis struktury przechowywanych danych oraz wzajemnych powiązań między nimi.</a:t>
            </a:r>
            <a:endParaRPr lang="de-DE" sz="1600" i="1"/>
          </a:p>
          <a:p>
            <a:pPr>
              <a:lnSpc>
                <a:spcPct val="90000"/>
              </a:lnSpc>
            </a:pPr>
            <a:r>
              <a:rPr lang="de-DE" sz="1600" i="1"/>
              <a:t>Relacja</a:t>
            </a:r>
            <a:r>
              <a:rPr lang="de-DE" sz="1600"/>
              <a:t> - tablica dwuwymiarowa do przechowywania danych</a:t>
            </a:r>
            <a:r>
              <a:rPr lang="pl-PL" sz="1600"/>
              <a:t>.</a:t>
            </a:r>
            <a:endParaRPr lang="en-GB" sz="1600"/>
          </a:p>
        </p:txBody>
      </p:sp>
      <p:graphicFrame>
        <p:nvGraphicFramePr>
          <p:cNvPr id="47645" name="Group 541"/>
          <p:cNvGraphicFramePr>
            <a:graphicFrameLocks noGrp="1"/>
          </p:cNvGraphicFramePr>
          <p:nvPr>
            <p:ph sz="quarter" idx="2"/>
          </p:nvPr>
        </p:nvGraphicFramePr>
        <p:xfrm>
          <a:off x="323850" y="1906588"/>
          <a:ext cx="8569325" cy="3178175"/>
        </p:xfrm>
        <a:graphic>
          <a:graphicData uri="http://schemas.openxmlformats.org/drawingml/2006/table">
            <a:tbl>
              <a:tblPr/>
              <a:tblGrid>
                <a:gridCol w="1071563"/>
                <a:gridCol w="1071562"/>
                <a:gridCol w="1071563"/>
                <a:gridCol w="1071562"/>
                <a:gridCol w="1068388"/>
                <a:gridCol w="1071562"/>
                <a:gridCol w="1071563"/>
                <a:gridCol w="1071562"/>
              </a:tblGrid>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NUMER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NAZWISKO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ETAT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SZEF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PRACUJE_OD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PŁACA_POD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PŁACA_DOD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ID_ZESP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1000</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Lech</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dyrektor</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01-JAN-71</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3160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570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1080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Koliberek</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sekretarka</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20-FEB-83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1150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1010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Podgajny</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profesor</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01-MAY-75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2180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420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7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1040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Rus</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adiunkt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1010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15-SEP-79</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1750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1070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Muszyński</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adiunkt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1010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01-MAY-85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1600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7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1060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Misiecki</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asystent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1010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01-mar-85</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1400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1090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Palusz</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asystent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1040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15-SEP-89</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1200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1020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Delcki</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profesor</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01-SEP-77</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2050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270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30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7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1030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Maleja</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adiunkt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1020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01-JUL-68</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1750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30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1100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Warski</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asystent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1030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15-JUL-87</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1350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30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1110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Rajski</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stażysta</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1030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01-JUL-90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900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30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7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1050</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Lubicz</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adiunkt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01-SEP-83</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1780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40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15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1120</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Orka</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asystent</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1050</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01-APR-88</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1350</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pl-PL"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40</a:t>
                      </a: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108" name="Rectangle 4"/>
          <p:cNvSpPr>
            <a:spLocks noChangeArrowheads="1"/>
          </p:cNvSpPr>
          <p:nvPr/>
        </p:nvSpPr>
        <p:spPr bwMode="auto">
          <a:xfrm>
            <a:off x="250825" y="1639888"/>
            <a:ext cx="1414463"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a:lnSpc>
                <a:spcPct val="100000"/>
              </a:lnSpc>
              <a:spcBef>
                <a:spcPct val="0"/>
              </a:spcBef>
            </a:pPr>
            <a:r>
              <a:rPr lang="pl-PL" sz="1200">
                <a:cs typeface="Times New Roman" pitchFamily="18" charset="0"/>
              </a:rPr>
              <a:t>Relacja </a:t>
            </a:r>
            <a:r>
              <a:rPr lang="pl-PL" sz="1200" i="1">
                <a:cs typeface="Times New Roman" pitchFamily="18" charset="0"/>
              </a:rPr>
              <a:t>pracownik</a:t>
            </a:r>
            <a:endParaRPr lang="pl-PL" sz="1800"/>
          </a:p>
        </p:txBody>
      </p:sp>
      <p:graphicFrame>
        <p:nvGraphicFramePr>
          <p:cNvPr id="47608" name="Group 504"/>
          <p:cNvGraphicFramePr>
            <a:graphicFrameLocks noGrp="1"/>
          </p:cNvGraphicFramePr>
          <p:nvPr>
            <p:ph sz="quarter" idx="3"/>
          </p:nvPr>
        </p:nvGraphicFramePr>
        <p:xfrm>
          <a:off x="388938" y="5373688"/>
          <a:ext cx="3606800" cy="1362075"/>
        </p:xfrm>
        <a:graphic>
          <a:graphicData uri="http://schemas.openxmlformats.org/drawingml/2006/table">
            <a:tbl>
              <a:tblPr/>
              <a:tblGrid>
                <a:gridCol w="1203325"/>
                <a:gridCol w="1200150"/>
                <a:gridCol w="1203325"/>
              </a:tblGrid>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ID_ZESP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NAZWA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ADRES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10</a:t>
                      </a:r>
                      <a:endParaRPr kumimoji="0" lang="en-GB"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administracja</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Piotrowo 3a</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193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20</a:t>
                      </a:r>
                      <a:endParaRPr kumimoji="0" lang="en-GB"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bazy danych</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Wieżowa 75</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30</a:t>
                      </a:r>
                      <a:endParaRPr kumimoji="0" lang="en-GB"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sieci komputerowe</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Garbary 3</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40</a:t>
                      </a:r>
                      <a:endParaRPr kumimoji="0" lang="en-GB"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systemy operacyjne</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Piotrowo 3a</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50</a:t>
                      </a:r>
                      <a:endParaRPr kumimoji="0" lang="en-GB"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translatory</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pl-PL" sz="900" b="0" i="0" u="none" strike="noStrike" cap="none" normalizeH="0" baseline="0" smtClean="0">
                          <a:ln>
                            <a:noFill/>
                          </a:ln>
                          <a:solidFill>
                            <a:schemeClr val="tx1"/>
                          </a:solidFill>
                          <a:effectLst/>
                          <a:latin typeface="Arial" charset="0"/>
                        </a:rPr>
                        <a:t>Mansfelda 4</a:t>
                      </a:r>
                      <a:endParaRPr kumimoji="0" lang="en-GB" sz="900" b="0" i="0" u="none" strike="noStrike" cap="none" normalizeH="0" baseline="0" smtClean="0">
                        <a:ln>
                          <a:noFill/>
                        </a:ln>
                        <a:solidFill>
                          <a:schemeClr val="tx1"/>
                        </a:solidFill>
                        <a:effectLst/>
                        <a:latin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606" name="Rectangle 502"/>
          <p:cNvSpPr>
            <a:spLocks noChangeArrowheads="1"/>
          </p:cNvSpPr>
          <p:nvPr/>
        </p:nvSpPr>
        <p:spPr bwMode="auto">
          <a:xfrm>
            <a:off x="323850" y="5084763"/>
            <a:ext cx="1414463"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a:lnSpc>
                <a:spcPct val="100000"/>
              </a:lnSpc>
              <a:spcBef>
                <a:spcPct val="0"/>
              </a:spcBef>
            </a:pPr>
            <a:r>
              <a:rPr lang="pl-PL" sz="1200">
                <a:cs typeface="Times New Roman" pitchFamily="18" charset="0"/>
              </a:rPr>
              <a:t>Relacja </a:t>
            </a:r>
            <a:r>
              <a:rPr lang="pl-PL" sz="1200" i="1">
                <a:cs typeface="Times New Roman" pitchFamily="18" charset="0"/>
              </a:rPr>
              <a:t>zespol</a:t>
            </a:r>
            <a:endParaRPr lang="pl-PL" sz="1800"/>
          </a:p>
        </p:txBody>
      </p:sp>
      <p:graphicFrame>
        <p:nvGraphicFramePr>
          <p:cNvPr id="47643" name="Group 539"/>
          <p:cNvGraphicFramePr>
            <a:graphicFrameLocks noGrp="1"/>
          </p:cNvGraphicFramePr>
          <p:nvPr/>
        </p:nvGraphicFramePr>
        <p:xfrm>
          <a:off x="4211638" y="5157788"/>
          <a:ext cx="3606800" cy="1589087"/>
        </p:xfrm>
        <a:graphic>
          <a:graphicData uri="http://schemas.openxmlformats.org/drawingml/2006/table">
            <a:tbl>
              <a:tblPr/>
              <a:tblGrid>
                <a:gridCol w="1203325"/>
                <a:gridCol w="1200150"/>
                <a:gridCol w="1203325"/>
              </a:tblGrid>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ETAT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PŁACA_MIN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PŁACA_MAX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stażysta</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800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1000</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193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sekretarka</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900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1200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asystent</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1600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adiunkt</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1600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2000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profesor</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2000</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2500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dyrektor</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2500</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3200</a:t>
                      </a: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641" name="Rectangle 537"/>
          <p:cNvSpPr>
            <a:spLocks noChangeArrowheads="1"/>
          </p:cNvSpPr>
          <p:nvPr/>
        </p:nvSpPr>
        <p:spPr bwMode="auto">
          <a:xfrm>
            <a:off x="7885113" y="5113338"/>
            <a:ext cx="10795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a:lnSpc>
                <a:spcPct val="100000"/>
              </a:lnSpc>
              <a:spcBef>
                <a:spcPct val="0"/>
              </a:spcBef>
            </a:pPr>
            <a:r>
              <a:rPr lang="pl-PL" sz="1200">
                <a:cs typeface="Times New Roman" pitchFamily="18" charset="0"/>
              </a:rPr>
              <a:t>Relacja </a:t>
            </a:r>
            <a:r>
              <a:rPr lang="pl-PL" i="1"/>
              <a:t>etat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FF5038EE-1498-4C78-82E1-77BC0DFAAF8B}" type="slidenum">
              <a:rPr lang="en-GB"/>
              <a:pPr/>
              <a:t>70</a:t>
            </a:fld>
            <a:endParaRPr lang="en-GB"/>
          </a:p>
        </p:txBody>
      </p:sp>
      <p:sp>
        <p:nvSpPr>
          <p:cNvPr id="146434" name="Rectangle 2"/>
          <p:cNvSpPr>
            <a:spLocks noGrp="1" noChangeArrowheads="1"/>
          </p:cNvSpPr>
          <p:nvPr>
            <p:ph type="title"/>
          </p:nvPr>
        </p:nvSpPr>
        <p:spPr/>
        <p:txBody>
          <a:bodyPr/>
          <a:lstStyle/>
          <a:p>
            <a:r>
              <a:rPr lang="pl-PL" sz="4000"/>
              <a:t>Łączenie relacji (4)</a:t>
            </a:r>
            <a:endParaRPr lang="en-GB" sz="4000"/>
          </a:p>
        </p:txBody>
      </p:sp>
      <p:sp>
        <p:nvSpPr>
          <p:cNvPr id="146435" name="Rectangle 3"/>
          <p:cNvSpPr>
            <a:spLocks noGrp="1" noChangeArrowheads="1"/>
          </p:cNvSpPr>
          <p:nvPr>
            <p:ph type="body" idx="1"/>
          </p:nvPr>
        </p:nvSpPr>
        <p:spPr>
          <a:xfrm>
            <a:off x="395288" y="1266825"/>
            <a:ext cx="8435975" cy="5257800"/>
          </a:xfrm>
        </p:spPr>
        <p:txBody>
          <a:bodyPr/>
          <a:lstStyle/>
          <a:p>
            <a:pPr>
              <a:lnSpc>
                <a:spcPct val="80000"/>
              </a:lnSpc>
              <a:buFontTx/>
              <a:buNone/>
            </a:pPr>
            <a:r>
              <a:rPr lang="pl-PL" sz="2400" b="1" u="sng"/>
              <a:t>Pionowe łączenie relacji (cd)</a:t>
            </a:r>
            <a:endParaRPr lang="pl-PL" sz="2400"/>
          </a:p>
          <a:p>
            <a:pPr>
              <a:lnSpc>
                <a:spcPct val="80000"/>
              </a:lnSpc>
              <a:buFontTx/>
              <a:buNone/>
            </a:pPr>
            <a:r>
              <a:rPr lang="pl-PL" sz="2400"/>
              <a:t>Format ogólny:</a:t>
            </a:r>
            <a:endParaRPr lang="pl-PL" sz="2400" b="1" i="1"/>
          </a:p>
          <a:p>
            <a:pPr>
              <a:lnSpc>
                <a:spcPct val="80000"/>
              </a:lnSpc>
              <a:buFontTx/>
              <a:buNone/>
            </a:pPr>
            <a:endParaRPr lang="pl-PL" sz="2400" b="1" i="1"/>
          </a:p>
          <a:p>
            <a:pPr>
              <a:lnSpc>
                <a:spcPct val="80000"/>
              </a:lnSpc>
              <a:buFontTx/>
              <a:buNone/>
            </a:pPr>
            <a:r>
              <a:rPr lang="pl-PL" sz="2400" b="1" i="1"/>
              <a:t>select </a:t>
            </a:r>
            <a:r>
              <a:rPr lang="pl-PL" sz="2400" i="1"/>
              <a:t>atrybut1,...,atrybutn</a:t>
            </a:r>
            <a:endParaRPr lang="pl-PL" sz="2400" b="1" i="1"/>
          </a:p>
          <a:p>
            <a:pPr>
              <a:lnSpc>
                <a:spcPct val="80000"/>
              </a:lnSpc>
              <a:buFontTx/>
              <a:buNone/>
            </a:pPr>
            <a:r>
              <a:rPr lang="pl-PL" sz="2400" b="1" i="1"/>
              <a:t>from</a:t>
            </a:r>
            <a:r>
              <a:rPr lang="pl-PL" sz="2400" i="1"/>
              <a:t> relacja1</a:t>
            </a:r>
            <a:endParaRPr lang="pl-PL" sz="2400" b="1" i="1"/>
          </a:p>
          <a:p>
            <a:pPr>
              <a:lnSpc>
                <a:spcPct val="80000"/>
              </a:lnSpc>
              <a:buFontTx/>
              <a:buNone/>
            </a:pPr>
            <a:r>
              <a:rPr lang="pl-PL" sz="2400" b="1" i="1"/>
              <a:t>where</a:t>
            </a:r>
            <a:r>
              <a:rPr lang="pl-PL" sz="2400" i="1"/>
              <a:t> warunki</a:t>
            </a:r>
            <a:endParaRPr lang="en-US" sz="2400" i="1"/>
          </a:p>
          <a:p>
            <a:pPr>
              <a:lnSpc>
                <a:spcPct val="80000"/>
              </a:lnSpc>
              <a:buFontTx/>
              <a:buNone/>
            </a:pPr>
            <a:r>
              <a:rPr lang="en-US" sz="2400" i="1"/>
              <a:t>operator</a:t>
            </a:r>
            <a:endParaRPr lang="en-US" sz="2400" b="1" i="1"/>
          </a:p>
          <a:p>
            <a:pPr>
              <a:lnSpc>
                <a:spcPct val="80000"/>
              </a:lnSpc>
              <a:buFontTx/>
              <a:buNone/>
            </a:pPr>
            <a:r>
              <a:rPr lang="en-US" sz="2400" b="1" i="1"/>
              <a:t>select </a:t>
            </a:r>
            <a:r>
              <a:rPr lang="en-US" sz="2400" i="1"/>
              <a:t>atrybut1,...,atrybutn</a:t>
            </a:r>
            <a:endParaRPr lang="pl-PL" sz="2400" b="1" i="1"/>
          </a:p>
          <a:p>
            <a:pPr>
              <a:lnSpc>
                <a:spcPct val="80000"/>
              </a:lnSpc>
              <a:buFontTx/>
              <a:buNone/>
            </a:pPr>
            <a:r>
              <a:rPr lang="pl-PL" sz="2400" b="1" i="1"/>
              <a:t>from</a:t>
            </a:r>
            <a:r>
              <a:rPr lang="pl-PL" sz="2400" i="1"/>
              <a:t> relacja1</a:t>
            </a:r>
            <a:endParaRPr lang="pl-PL" sz="2400" b="1" i="1"/>
          </a:p>
          <a:p>
            <a:pPr>
              <a:lnSpc>
                <a:spcPct val="80000"/>
              </a:lnSpc>
              <a:buFontTx/>
              <a:buNone/>
            </a:pPr>
            <a:r>
              <a:rPr lang="pl-PL" sz="2400" b="1" i="1"/>
              <a:t>where</a:t>
            </a:r>
            <a:r>
              <a:rPr lang="pl-PL" sz="2400" i="1"/>
              <a:t> warunki</a:t>
            </a:r>
            <a:endParaRPr lang="en-US" sz="2400" b="1" i="1"/>
          </a:p>
          <a:p>
            <a:pPr>
              <a:lnSpc>
                <a:spcPct val="80000"/>
              </a:lnSpc>
              <a:buFontTx/>
              <a:buNone/>
            </a:pPr>
            <a:r>
              <a:rPr lang="en-US" sz="2400" b="1" i="1"/>
              <a:t>order by</a:t>
            </a:r>
            <a:r>
              <a:rPr lang="en-US" sz="2400" i="1"/>
              <a:t> 1,...,n;</a:t>
            </a:r>
            <a:endParaRPr lang="pl-PL" sz="2400"/>
          </a:p>
          <a:p>
            <a:pPr>
              <a:lnSpc>
                <a:spcPct val="80000"/>
              </a:lnSpc>
              <a:buFontTx/>
              <a:buNone/>
            </a:pPr>
            <a:r>
              <a:rPr lang="pl-PL" sz="2400"/>
              <a:t>gdzie </a:t>
            </a:r>
            <a:r>
              <a:rPr lang="pl-PL" sz="2400" i="1"/>
              <a:t>operator</a:t>
            </a:r>
            <a:r>
              <a:rPr lang="pl-PL" sz="2400"/>
              <a:t> przyjmuje jedną z wartości: </a:t>
            </a:r>
            <a:r>
              <a:rPr lang="pl-PL" sz="2400" b="1" i="1"/>
              <a:t>union</a:t>
            </a:r>
            <a:r>
              <a:rPr lang="pl-PL" sz="2400" i="1"/>
              <a:t>, </a:t>
            </a:r>
            <a:r>
              <a:rPr lang="pl-PL" sz="2400" b="1" i="1"/>
              <a:t>union all</a:t>
            </a:r>
            <a:r>
              <a:rPr lang="pl-PL" sz="2400" i="1"/>
              <a:t>, </a:t>
            </a:r>
            <a:r>
              <a:rPr lang="pl-PL" sz="2400" b="1" i="1"/>
              <a:t>intersect</a:t>
            </a:r>
            <a:r>
              <a:rPr lang="pl-PL" sz="2400" i="1"/>
              <a:t> lub </a:t>
            </a:r>
            <a:r>
              <a:rPr lang="pl-PL" sz="2400" b="1" i="1"/>
              <a:t>minus </a:t>
            </a:r>
            <a:r>
              <a:rPr lang="pl-PL" sz="2400"/>
              <a:t>(SQL*PLUS)</a:t>
            </a:r>
            <a:r>
              <a:rPr lang="pl-PL" sz="2400" i="1"/>
              <a:t> </a:t>
            </a:r>
            <a:r>
              <a:rPr lang="pl-PL" sz="2400"/>
              <a:t>lub</a:t>
            </a:r>
            <a:r>
              <a:rPr lang="pl-PL" sz="2400" i="1"/>
              <a:t> </a:t>
            </a:r>
            <a:r>
              <a:rPr lang="en-GB" sz="2400" b="1" i="1"/>
              <a:t>except</a:t>
            </a:r>
            <a:r>
              <a:rPr lang="en-GB"/>
              <a:t> </a:t>
            </a:r>
            <a:r>
              <a:rPr lang="pl-PL" sz="2400"/>
              <a:t>(T-SQL).</a:t>
            </a:r>
          </a:p>
          <a:p>
            <a:pPr>
              <a:lnSpc>
                <a:spcPct val="80000"/>
              </a:lnSpc>
            </a:pPr>
            <a:endParaRPr lang="en-GB" sz="24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2B8DC6DF-816D-4206-B8A3-8563EDCDB427}" type="slidenum">
              <a:rPr lang="en-GB"/>
              <a:pPr/>
              <a:t>71</a:t>
            </a:fld>
            <a:endParaRPr lang="en-GB"/>
          </a:p>
        </p:txBody>
      </p:sp>
      <p:sp>
        <p:nvSpPr>
          <p:cNvPr id="147458" name="Rectangle 2"/>
          <p:cNvSpPr>
            <a:spLocks noGrp="1" noChangeArrowheads="1"/>
          </p:cNvSpPr>
          <p:nvPr>
            <p:ph type="title"/>
          </p:nvPr>
        </p:nvSpPr>
        <p:spPr/>
        <p:txBody>
          <a:bodyPr/>
          <a:lstStyle/>
          <a:p>
            <a:r>
              <a:rPr lang="pl-PL" sz="4000"/>
              <a:t>Łączenie relacji (5)</a:t>
            </a:r>
            <a:endParaRPr lang="en-GB" sz="4000"/>
          </a:p>
        </p:txBody>
      </p:sp>
      <p:sp>
        <p:nvSpPr>
          <p:cNvPr id="147459" name="Rectangle 3"/>
          <p:cNvSpPr>
            <a:spLocks noGrp="1" noChangeArrowheads="1"/>
          </p:cNvSpPr>
          <p:nvPr>
            <p:ph type="body" idx="1"/>
          </p:nvPr>
        </p:nvSpPr>
        <p:spPr>
          <a:xfrm>
            <a:off x="142875" y="1268413"/>
            <a:ext cx="8893175" cy="5329237"/>
          </a:xfrm>
        </p:spPr>
        <p:txBody>
          <a:bodyPr/>
          <a:lstStyle/>
          <a:p>
            <a:pPr>
              <a:lnSpc>
                <a:spcPct val="80000"/>
              </a:lnSpc>
              <a:buFontTx/>
              <a:buNone/>
            </a:pPr>
            <a:r>
              <a:rPr lang="pl-PL" sz="2000" u="sng"/>
              <a:t>Przykład</a:t>
            </a:r>
            <a:endParaRPr lang="pl-PL" sz="2000"/>
          </a:p>
          <a:p>
            <a:pPr>
              <a:lnSpc>
                <a:spcPct val="80000"/>
              </a:lnSpc>
              <a:buFontTx/>
              <a:buNone/>
            </a:pPr>
            <a:r>
              <a:rPr lang="pl-PL" sz="2000"/>
              <a:t>	Określić te etaty w zespołach 30 i 40, dla których pewnym pracownikom należącym do różnych zespołów przyznano jednakowe płace podstawowe.</a:t>
            </a:r>
            <a:endParaRPr lang="pl-PL" sz="2000" b="1" i="1"/>
          </a:p>
          <a:p>
            <a:pPr>
              <a:lnSpc>
                <a:spcPct val="80000"/>
              </a:lnSpc>
              <a:buFontTx/>
              <a:buNone/>
            </a:pPr>
            <a:r>
              <a:rPr lang="pl-PL" sz="2000" b="1" i="1"/>
              <a:t>select </a:t>
            </a:r>
            <a:r>
              <a:rPr lang="pl-PL" sz="2000" i="1"/>
              <a:t>etat,placa_pod  </a:t>
            </a:r>
            <a:r>
              <a:rPr lang="pl-PL" sz="2000" b="1" i="1"/>
              <a:t>from</a:t>
            </a:r>
            <a:r>
              <a:rPr lang="pl-PL" sz="2000" i="1"/>
              <a:t> pracownik </a:t>
            </a:r>
            <a:r>
              <a:rPr lang="pl-PL" sz="2000" b="1" i="1"/>
              <a:t>where</a:t>
            </a:r>
            <a:r>
              <a:rPr lang="pl-PL" sz="2000" i="1"/>
              <a:t> id_zesp=30</a:t>
            </a:r>
            <a:endParaRPr lang="pl-PL" sz="2000" b="1" i="1"/>
          </a:p>
          <a:p>
            <a:pPr>
              <a:lnSpc>
                <a:spcPct val="80000"/>
              </a:lnSpc>
              <a:buFontTx/>
              <a:buNone/>
            </a:pPr>
            <a:r>
              <a:rPr lang="pl-PL" sz="2000" b="1" i="1"/>
              <a:t>intersect</a:t>
            </a:r>
          </a:p>
          <a:p>
            <a:pPr>
              <a:lnSpc>
                <a:spcPct val="80000"/>
              </a:lnSpc>
              <a:buFontTx/>
              <a:buNone/>
            </a:pPr>
            <a:r>
              <a:rPr lang="pl-PL" sz="2000" b="1" i="1"/>
              <a:t>select </a:t>
            </a:r>
            <a:r>
              <a:rPr lang="pl-PL" sz="2000" i="1"/>
              <a:t>etat,placa_pod  </a:t>
            </a:r>
            <a:r>
              <a:rPr lang="pl-PL" sz="2000" b="1" i="1"/>
              <a:t>from</a:t>
            </a:r>
            <a:r>
              <a:rPr lang="pl-PL" sz="2000" i="1"/>
              <a:t> pracownik </a:t>
            </a:r>
            <a:r>
              <a:rPr lang="pl-PL" sz="2000" b="1" i="1"/>
              <a:t>where</a:t>
            </a:r>
            <a:r>
              <a:rPr lang="pl-PL" sz="2000" i="1"/>
              <a:t> id_zesp=40;</a:t>
            </a:r>
          </a:p>
          <a:p>
            <a:pPr>
              <a:lnSpc>
                <a:spcPct val="80000"/>
              </a:lnSpc>
              <a:buFontTx/>
              <a:buNone/>
            </a:pPr>
            <a:r>
              <a:rPr lang="pl-PL" sz="2000" i="1"/>
              <a:t>ETAT      	PLACA_POD</a:t>
            </a:r>
          </a:p>
          <a:p>
            <a:pPr>
              <a:lnSpc>
                <a:spcPct val="80000"/>
              </a:lnSpc>
              <a:buFontTx/>
              <a:buNone/>
            </a:pPr>
            <a:r>
              <a:rPr lang="pl-PL" sz="2000" i="1"/>
              <a:t>---------- 	-----------------</a:t>
            </a:r>
          </a:p>
          <a:p>
            <a:pPr>
              <a:lnSpc>
                <a:spcPct val="80000"/>
              </a:lnSpc>
              <a:buFontTx/>
              <a:buNone/>
            </a:pPr>
            <a:r>
              <a:rPr lang="pl-PL" sz="2000" i="1"/>
              <a:t>asystent      	 1350</a:t>
            </a:r>
          </a:p>
          <a:p>
            <a:pPr>
              <a:lnSpc>
                <a:spcPct val="80000"/>
              </a:lnSpc>
              <a:buFontTx/>
              <a:buNone/>
            </a:pPr>
            <a:r>
              <a:rPr lang="pl-PL" sz="2000" i="1"/>
              <a:t>stażysta       	   900</a:t>
            </a:r>
            <a:endParaRPr lang="pl-PL" sz="2000"/>
          </a:p>
          <a:p>
            <a:pPr>
              <a:lnSpc>
                <a:spcPct val="80000"/>
              </a:lnSpc>
              <a:buFontTx/>
              <a:buNone/>
            </a:pPr>
            <a:r>
              <a:rPr lang="pl-PL" sz="2000"/>
              <a:t>	Sytuacja o której mowa w zapytaniu ma miejsce w przypadku etatu </a:t>
            </a:r>
            <a:r>
              <a:rPr lang="pl-PL" sz="2000" i="1"/>
              <a:t>asystent</a:t>
            </a:r>
            <a:r>
              <a:rPr lang="pl-PL" sz="2000"/>
              <a:t> (pracownicy Warski i Orka mają jednakowe płace podstawowe wynoszące  po 1350) oraz </a:t>
            </a:r>
            <a:r>
              <a:rPr lang="pl-PL" sz="2000" i="1"/>
              <a:t>stażysta</a:t>
            </a:r>
            <a:r>
              <a:rPr lang="pl-PL" sz="2000"/>
              <a:t> (pracownicy Rajski i Kolski mają płace podstawowe wynoszące po 900). Należy zwrócić uwagę, że wyniki dwóch zapytań skierowanych do relacji </a:t>
            </a:r>
            <a:r>
              <a:rPr lang="pl-PL" sz="2000" i="1"/>
              <a:t>pracownik</a:t>
            </a:r>
            <a:r>
              <a:rPr lang="pl-PL" sz="2000"/>
              <a:t> połączono operatorem przekroju </a:t>
            </a:r>
            <a:r>
              <a:rPr lang="pl-PL" sz="2000" b="1" i="1"/>
              <a:t>intersect</a:t>
            </a:r>
            <a:r>
              <a:rPr lang="pl-PL" sz="2000"/>
              <a:t>. Wyświetloną informację wynikową można uporządkować, np. według wartości atrybutu </a:t>
            </a:r>
            <a:r>
              <a:rPr lang="pl-PL" sz="2000" i="1"/>
              <a:t>etat</a:t>
            </a:r>
            <a:r>
              <a:rPr lang="pl-PL" sz="2000"/>
              <a:t>. </a:t>
            </a:r>
            <a:endParaRPr lang="en-GB" sz="2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5A13A2BF-38B0-40AC-91F0-B59A244C8391}" type="slidenum">
              <a:rPr lang="en-GB"/>
              <a:pPr/>
              <a:t>72</a:t>
            </a:fld>
            <a:endParaRPr lang="en-GB"/>
          </a:p>
        </p:txBody>
      </p:sp>
      <p:sp>
        <p:nvSpPr>
          <p:cNvPr id="148482" name="Rectangle 2"/>
          <p:cNvSpPr>
            <a:spLocks noGrp="1" noChangeArrowheads="1"/>
          </p:cNvSpPr>
          <p:nvPr>
            <p:ph type="title"/>
          </p:nvPr>
        </p:nvSpPr>
        <p:spPr/>
        <p:txBody>
          <a:bodyPr/>
          <a:lstStyle/>
          <a:p>
            <a:r>
              <a:rPr lang="pl-PL"/>
              <a:t>Zagnieżdżanie zapytań (1) </a:t>
            </a:r>
            <a:endParaRPr lang="en-GB"/>
          </a:p>
        </p:txBody>
      </p:sp>
      <p:sp>
        <p:nvSpPr>
          <p:cNvPr id="148483" name="Rectangle 3"/>
          <p:cNvSpPr>
            <a:spLocks noGrp="1" noChangeArrowheads="1"/>
          </p:cNvSpPr>
          <p:nvPr>
            <p:ph type="body" idx="1"/>
          </p:nvPr>
        </p:nvSpPr>
        <p:spPr/>
        <p:txBody>
          <a:bodyPr/>
          <a:lstStyle/>
          <a:p>
            <a:pPr>
              <a:buFontTx/>
              <a:buNone/>
            </a:pPr>
            <a:r>
              <a:rPr lang="pl-PL"/>
              <a:t>	Polecenia </a:t>
            </a:r>
            <a:r>
              <a:rPr lang="pl-PL" b="1" i="1"/>
              <a:t>select</a:t>
            </a:r>
            <a:r>
              <a:rPr lang="pl-PL"/>
              <a:t> mogą być w sobie zagnieżdżane, co pozwala realizować bardziej złożone operacje na relacjach. Zapytanie zagnieżdżone jest także nazywane </a:t>
            </a:r>
            <a:r>
              <a:rPr lang="pl-PL" i="1"/>
              <a:t>podzapytaniem</a:t>
            </a:r>
            <a:r>
              <a:rPr lang="pl-PL"/>
              <a:t> (</a:t>
            </a:r>
            <a:r>
              <a:rPr lang="pl-PL" i="1"/>
              <a:t>subquery</a:t>
            </a:r>
            <a:r>
              <a:rPr lang="pl-PL"/>
              <a:t>) lub zapytaniem </a:t>
            </a:r>
            <a:r>
              <a:rPr lang="pl-PL" i="1"/>
              <a:t>wewnętrznym</a:t>
            </a:r>
            <a:r>
              <a:rPr lang="pl-PL"/>
              <a:t>. </a:t>
            </a:r>
            <a:endParaRPr lang="en-GB"/>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FA1FA9E7-8336-4915-8086-5816DB0C872F}" type="slidenum">
              <a:rPr lang="en-GB"/>
              <a:pPr/>
              <a:t>73</a:t>
            </a:fld>
            <a:endParaRPr lang="en-GB"/>
          </a:p>
        </p:txBody>
      </p:sp>
      <p:sp>
        <p:nvSpPr>
          <p:cNvPr id="149506" name="Rectangle 2"/>
          <p:cNvSpPr>
            <a:spLocks noGrp="1" noChangeArrowheads="1"/>
          </p:cNvSpPr>
          <p:nvPr>
            <p:ph type="title"/>
          </p:nvPr>
        </p:nvSpPr>
        <p:spPr/>
        <p:txBody>
          <a:bodyPr/>
          <a:lstStyle/>
          <a:p>
            <a:r>
              <a:rPr lang="pl-PL"/>
              <a:t>Zagnieżdżanie zapytań (2)</a:t>
            </a:r>
            <a:endParaRPr lang="en-GB"/>
          </a:p>
        </p:txBody>
      </p:sp>
      <p:sp>
        <p:nvSpPr>
          <p:cNvPr id="149507" name="Rectangle 3"/>
          <p:cNvSpPr>
            <a:spLocks noGrp="1" noChangeArrowheads="1"/>
          </p:cNvSpPr>
          <p:nvPr>
            <p:ph type="body" idx="1"/>
          </p:nvPr>
        </p:nvSpPr>
        <p:spPr>
          <a:xfrm>
            <a:off x="250825" y="1196975"/>
            <a:ext cx="8642350" cy="5472113"/>
          </a:xfrm>
        </p:spPr>
        <p:txBody>
          <a:bodyPr/>
          <a:lstStyle/>
          <a:p>
            <a:pPr>
              <a:lnSpc>
                <a:spcPct val="80000"/>
              </a:lnSpc>
              <a:buFontTx/>
              <a:buNone/>
            </a:pPr>
            <a:r>
              <a:rPr lang="pl-PL" sz="2000" b="1" u="sng"/>
              <a:t>Tryb nieskorelowany</a:t>
            </a:r>
            <a:endParaRPr lang="pl-PL" sz="2000"/>
          </a:p>
          <a:p>
            <a:pPr>
              <a:lnSpc>
                <a:spcPct val="80000"/>
              </a:lnSpc>
              <a:buFontTx/>
              <a:buNone/>
            </a:pPr>
            <a:r>
              <a:rPr lang="pl-PL" sz="2000"/>
              <a:t>	Podzapytanie jest wykonywane jako pierwsze, jednokrotnie, a jego wyniki są przekazywane do zapytania zewnętrznego. </a:t>
            </a:r>
          </a:p>
          <a:p>
            <a:pPr>
              <a:lnSpc>
                <a:spcPct val="80000"/>
              </a:lnSpc>
              <a:buFontTx/>
              <a:buNone/>
            </a:pPr>
            <a:endParaRPr lang="pl-PL" sz="2000"/>
          </a:p>
          <a:p>
            <a:pPr>
              <a:lnSpc>
                <a:spcPct val="80000"/>
              </a:lnSpc>
              <a:buFontTx/>
              <a:buNone/>
            </a:pPr>
            <a:r>
              <a:rPr lang="pl-PL" sz="2000"/>
              <a:t>Format ogólny:</a:t>
            </a:r>
            <a:endParaRPr lang="pl-PL" sz="2000" b="1" i="1"/>
          </a:p>
          <a:p>
            <a:pPr>
              <a:lnSpc>
                <a:spcPct val="80000"/>
              </a:lnSpc>
              <a:buFontTx/>
              <a:buNone/>
            </a:pPr>
            <a:r>
              <a:rPr lang="pl-PL" sz="2000" b="1" i="1"/>
              <a:t>select </a:t>
            </a:r>
            <a:r>
              <a:rPr lang="pl-PL" sz="2000" i="1"/>
              <a:t>atrybutA1,...,atrybutAn</a:t>
            </a:r>
            <a:endParaRPr lang="en-US" sz="2000" b="1" i="1"/>
          </a:p>
          <a:p>
            <a:pPr>
              <a:lnSpc>
                <a:spcPct val="80000"/>
              </a:lnSpc>
              <a:buFontTx/>
              <a:buNone/>
            </a:pPr>
            <a:r>
              <a:rPr lang="en-US" sz="2000" b="1" i="1"/>
              <a:t>from</a:t>
            </a:r>
            <a:r>
              <a:rPr lang="en-US" sz="2000" i="1"/>
              <a:t> relacjaA</a:t>
            </a:r>
            <a:endParaRPr lang="en-US" sz="2000" b="1" i="1"/>
          </a:p>
          <a:p>
            <a:pPr>
              <a:lnSpc>
                <a:spcPct val="80000"/>
              </a:lnSpc>
              <a:buFontTx/>
              <a:buNone/>
            </a:pPr>
            <a:r>
              <a:rPr lang="en-US" sz="2000" b="1" i="1"/>
              <a:t>where</a:t>
            </a:r>
            <a:r>
              <a:rPr lang="en-US" sz="2000" i="1"/>
              <a:t> atrybut</a:t>
            </a:r>
            <a:endParaRPr lang="pl-PL" sz="2000" i="1"/>
          </a:p>
          <a:p>
            <a:pPr>
              <a:lnSpc>
                <a:spcPct val="80000"/>
              </a:lnSpc>
              <a:buFontTx/>
              <a:buNone/>
            </a:pPr>
            <a:r>
              <a:rPr lang="pl-PL" sz="2000" i="1"/>
              <a:t>operator</a:t>
            </a:r>
          </a:p>
          <a:p>
            <a:pPr>
              <a:lnSpc>
                <a:spcPct val="80000"/>
              </a:lnSpc>
              <a:buFontTx/>
              <a:buNone/>
            </a:pPr>
            <a:r>
              <a:rPr lang="pl-PL" sz="2000" i="1"/>
              <a:t>(</a:t>
            </a:r>
            <a:r>
              <a:rPr lang="pl-PL" sz="2000" b="1" i="1"/>
              <a:t>select </a:t>
            </a:r>
            <a:r>
              <a:rPr lang="pl-PL" sz="2000" i="1"/>
              <a:t>atrybuB1,...,atrybutBn</a:t>
            </a:r>
            <a:endParaRPr lang="pl-PL" sz="2000" b="1" i="1"/>
          </a:p>
          <a:p>
            <a:pPr>
              <a:lnSpc>
                <a:spcPct val="80000"/>
              </a:lnSpc>
              <a:buFontTx/>
              <a:buNone/>
            </a:pPr>
            <a:r>
              <a:rPr lang="pl-PL" sz="2000" b="1" i="1"/>
              <a:t>from</a:t>
            </a:r>
            <a:r>
              <a:rPr lang="pl-PL" sz="2000" i="1"/>
              <a:t> relacjaB</a:t>
            </a:r>
            <a:endParaRPr lang="pl-PL" sz="2000" b="1" i="1"/>
          </a:p>
          <a:p>
            <a:pPr>
              <a:lnSpc>
                <a:spcPct val="80000"/>
              </a:lnSpc>
              <a:buFontTx/>
              <a:buNone/>
            </a:pPr>
            <a:r>
              <a:rPr lang="pl-PL" sz="2000" b="1" i="1"/>
              <a:t>where</a:t>
            </a:r>
            <a:r>
              <a:rPr lang="pl-PL" sz="2000" i="1"/>
              <a:t> warunek);</a:t>
            </a:r>
            <a:endParaRPr lang="pl-PL" sz="2000"/>
          </a:p>
          <a:p>
            <a:pPr>
              <a:lnSpc>
                <a:spcPct val="80000"/>
              </a:lnSpc>
              <a:buFontTx/>
              <a:buNone/>
            </a:pPr>
            <a:r>
              <a:rPr lang="pl-PL" sz="2000"/>
              <a:t>	</a:t>
            </a:r>
          </a:p>
          <a:p>
            <a:pPr>
              <a:lnSpc>
                <a:spcPct val="80000"/>
              </a:lnSpc>
              <a:buFontTx/>
              <a:buNone/>
            </a:pPr>
            <a:r>
              <a:rPr lang="pl-PL" sz="2000"/>
              <a:t>	W przypadku, gdy podzapytanie wyznacza dokładnie jedną krotkę w warunku selekcji zapytania zewnętrznego stosujemy najczęściej jeden z operatorów porównania, np. =  lub  &gt;=. </a:t>
            </a:r>
          </a:p>
          <a:p>
            <a:pPr>
              <a:lnSpc>
                <a:spcPct val="80000"/>
              </a:lnSpc>
              <a:buFontTx/>
              <a:buNone/>
            </a:pPr>
            <a:r>
              <a:rPr lang="pl-PL" sz="2000"/>
              <a:t>	Jeśli natomiast podzapytanie wyznacza więcej niż jedną krotkę stosujemy operatory: </a:t>
            </a:r>
            <a:r>
              <a:rPr lang="pl-PL" sz="2000" b="1" i="1"/>
              <a:t>in</a:t>
            </a:r>
            <a:r>
              <a:rPr lang="pl-PL" sz="2000" i="1"/>
              <a:t>, </a:t>
            </a:r>
            <a:r>
              <a:rPr lang="pl-PL" sz="2000" b="1" i="1"/>
              <a:t>any</a:t>
            </a:r>
            <a:r>
              <a:rPr lang="pl-PL" sz="2000" i="1"/>
              <a:t> lub </a:t>
            </a:r>
            <a:r>
              <a:rPr lang="pl-PL" sz="2000" b="1" i="1"/>
              <a:t>all</a:t>
            </a:r>
            <a:r>
              <a:rPr lang="pl-PL" sz="2000"/>
              <a:t>. </a:t>
            </a:r>
            <a:endParaRPr lang="en-GB" sz="2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7430347F-D357-474F-B8E1-4DDA6D9457A3}" type="slidenum">
              <a:rPr lang="en-GB"/>
              <a:pPr/>
              <a:t>74</a:t>
            </a:fld>
            <a:endParaRPr lang="en-GB"/>
          </a:p>
        </p:txBody>
      </p:sp>
      <p:sp>
        <p:nvSpPr>
          <p:cNvPr id="150530" name="Rectangle 2"/>
          <p:cNvSpPr>
            <a:spLocks noGrp="1" noChangeArrowheads="1"/>
          </p:cNvSpPr>
          <p:nvPr>
            <p:ph type="title"/>
          </p:nvPr>
        </p:nvSpPr>
        <p:spPr/>
        <p:txBody>
          <a:bodyPr/>
          <a:lstStyle/>
          <a:p>
            <a:r>
              <a:rPr lang="pl-PL"/>
              <a:t>Zagnieżdżanie zapytań (3)</a:t>
            </a:r>
            <a:endParaRPr lang="en-GB"/>
          </a:p>
        </p:txBody>
      </p:sp>
      <p:sp>
        <p:nvSpPr>
          <p:cNvPr id="150531" name="Rectangle 3"/>
          <p:cNvSpPr>
            <a:spLocks noGrp="1" noChangeArrowheads="1"/>
          </p:cNvSpPr>
          <p:nvPr>
            <p:ph type="body" idx="1"/>
          </p:nvPr>
        </p:nvSpPr>
        <p:spPr>
          <a:xfrm>
            <a:off x="395288" y="1341438"/>
            <a:ext cx="8497887" cy="5516562"/>
          </a:xfrm>
        </p:spPr>
        <p:txBody>
          <a:bodyPr/>
          <a:lstStyle/>
          <a:p>
            <a:pPr>
              <a:lnSpc>
                <a:spcPct val="80000"/>
              </a:lnSpc>
              <a:buFontTx/>
              <a:buNone/>
            </a:pPr>
            <a:r>
              <a:rPr lang="pl-PL" sz="2000" u="sng"/>
              <a:t>Przykład</a:t>
            </a:r>
            <a:endParaRPr lang="pl-PL" sz="2000"/>
          </a:p>
          <a:p>
            <a:pPr>
              <a:lnSpc>
                <a:spcPct val="80000"/>
              </a:lnSpc>
              <a:buFontTx/>
              <a:buNone/>
            </a:pPr>
            <a:r>
              <a:rPr lang="pl-PL" sz="2000"/>
              <a:t>	Wyświetlić wszystkich pracowników zatrudnionych na tym samym etacie co pracownik Orka (asystenci), wraz z ich płacą podstawową:</a:t>
            </a:r>
            <a:endParaRPr lang="pl-PL" sz="2000" b="1" i="1"/>
          </a:p>
          <a:p>
            <a:pPr>
              <a:lnSpc>
                <a:spcPct val="80000"/>
              </a:lnSpc>
              <a:buFontTx/>
              <a:buNone/>
            </a:pPr>
            <a:endParaRPr lang="pl-PL" sz="2000" b="1" i="1"/>
          </a:p>
          <a:p>
            <a:pPr>
              <a:lnSpc>
                <a:spcPct val="80000"/>
              </a:lnSpc>
              <a:buFontTx/>
              <a:buNone/>
            </a:pPr>
            <a:r>
              <a:rPr lang="pl-PL" sz="2000" b="1" i="1"/>
              <a:t>select </a:t>
            </a:r>
            <a:r>
              <a:rPr lang="pl-PL" sz="2000" i="1"/>
              <a:t>nazwisko,placa_pod</a:t>
            </a:r>
            <a:endParaRPr lang="pl-PL" sz="2000" b="1" i="1"/>
          </a:p>
          <a:p>
            <a:pPr>
              <a:lnSpc>
                <a:spcPct val="80000"/>
              </a:lnSpc>
              <a:buFontTx/>
              <a:buNone/>
            </a:pPr>
            <a:r>
              <a:rPr lang="pl-PL" sz="2000" b="1" i="1"/>
              <a:t>from</a:t>
            </a:r>
            <a:r>
              <a:rPr lang="pl-PL" sz="2000" i="1"/>
              <a:t> pracownik</a:t>
            </a:r>
            <a:endParaRPr lang="pl-PL" sz="2000" b="1" i="1"/>
          </a:p>
          <a:p>
            <a:pPr>
              <a:lnSpc>
                <a:spcPct val="80000"/>
              </a:lnSpc>
              <a:buFontTx/>
              <a:buNone/>
            </a:pPr>
            <a:r>
              <a:rPr lang="pl-PL" sz="2000" b="1" i="1"/>
              <a:t>where</a:t>
            </a:r>
            <a:r>
              <a:rPr lang="pl-PL" sz="2000" i="1"/>
              <a:t> etat =</a:t>
            </a:r>
          </a:p>
          <a:p>
            <a:pPr>
              <a:lnSpc>
                <a:spcPct val="80000"/>
              </a:lnSpc>
              <a:buFontTx/>
              <a:buNone/>
            </a:pPr>
            <a:r>
              <a:rPr lang="pl-PL" sz="2000" i="1"/>
              <a:t>(</a:t>
            </a:r>
            <a:r>
              <a:rPr lang="pl-PL" sz="2000" b="1" i="1"/>
              <a:t>select </a:t>
            </a:r>
            <a:r>
              <a:rPr lang="pl-PL" sz="2000" i="1"/>
              <a:t>etat</a:t>
            </a:r>
          </a:p>
          <a:p>
            <a:pPr>
              <a:lnSpc>
                <a:spcPct val="80000"/>
              </a:lnSpc>
              <a:buFontTx/>
              <a:buNone/>
            </a:pPr>
            <a:r>
              <a:rPr lang="pl-PL" sz="2000" i="1"/>
              <a:t> </a:t>
            </a:r>
            <a:r>
              <a:rPr lang="pl-PL" sz="2000" b="1" i="1"/>
              <a:t>from</a:t>
            </a:r>
            <a:r>
              <a:rPr lang="pl-PL" sz="2000" i="1"/>
              <a:t> pracownik</a:t>
            </a:r>
            <a:endParaRPr lang="pl-PL" sz="2000" b="1" i="1"/>
          </a:p>
          <a:p>
            <a:pPr>
              <a:lnSpc>
                <a:spcPct val="80000"/>
              </a:lnSpc>
              <a:buFontTx/>
              <a:buNone/>
            </a:pPr>
            <a:r>
              <a:rPr lang="pl-PL" sz="2000" b="1" i="1"/>
              <a:t>where</a:t>
            </a:r>
            <a:r>
              <a:rPr lang="pl-PL" sz="2000" i="1"/>
              <a:t> nazwisko=’Orka’);</a:t>
            </a:r>
          </a:p>
          <a:p>
            <a:pPr>
              <a:lnSpc>
                <a:spcPct val="80000"/>
              </a:lnSpc>
              <a:buFontTx/>
              <a:buNone/>
            </a:pPr>
            <a:endParaRPr lang="pl-PL" sz="2000" i="1"/>
          </a:p>
          <a:p>
            <a:pPr>
              <a:lnSpc>
                <a:spcPct val="80000"/>
              </a:lnSpc>
              <a:buFontTx/>
              <a:buNone/>
            </a:pPr>
            <a:r>
              <a:rPr lang="pl-PL" sz="2000" i="1"/>
              <a:t>NAZWISKO        PLACA_POD</a:t>
            </a:r>
          </a:p>
          <a:p>
            <a:pPr>
              <a:lnSpc>
                <a:spcPct val="80000"/>
              </a:lnSpc>
              <a:buFontTx/>
              <a:buNone/>
            </a:pPr>
            <a:r>
              <a:rPr lang="pl-PL" sz="2000" i="1"/>
              <a:t>--------------- 	-----------------</a:t>
            </a:r>
          </a:p>
          <a:p>
            <a:pPr>
              <a:lnSpc>
                <a:spcPct val="80000"/>
              </a:lnSpc>
              <a:buFontTx/>
              <a:buNone/>
            </a:pPr>
            <a:r>
              <a:rPr lang="pl-PL" sz="2000" i="1"/>
              <a:t>Misiecki        	1400</a:t>
            </a:r>
          </a:p>
          <a:p>
            <a:pPr>
              <a:lnSpc>
                <a:spcPct val="80000"/>
              </a:lnSpc>
              <a:buFontTx/>
              <a:buNone/>
            </a:pPr>
            <a:r>
              <a:rPr lang="pl-PL" sz="2000" i="1"/>
              <a:t>Palusz              	1200</a:t>
            </a:r>
          </a:p>
          <a:p>
            <a:pPr>
              <a:lnSpc>
                <a:spcPct val="80000"/>
              </a:lnSpc>
              <a:buFontTx/>
              <a:buNone/>
            </a:pPr>
            <a:r>
              <a:rPr lang="pl-PL" sz="2000" i="1"/>
              <a:t>Warski            	1350</a:t>
            </a:r>
          </a:p>
          <a:p>
            <a:pPr>
              <a:lnSpc>
                <a:spcPct val="80000"/>
              </a:lnSpc>
              <a:buFontTx/>
              <a:buNone/>
            </a:pPr>
            <a:r>
              <a:rPr lang="pl-PL" sz="2000" i="1"/>
              <a:t>Orka                 	1350</a:t>
            </a:r>
            <a:r>
              <a:rPr lang="pl-PL" sz="2000"/>
              <a:t> </a:t>
            </a:r>
            <a:endParaRPr lang="en-GB" sz="20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485C9C8D-35C5-47EC-BB5A-611347A63B9E}" type="slidenum">
              <a:rPr lang="en-GB"/>
              <a:pPr/>
              <a:t>75</a:t>
            </a:fld>
            <a:endParaRPr lang="en-GB"/>
          </a:p>
        </p:txBody>
      </p:sp>
      <p:sp>
        <p:nvSpPr>
          <p:cNvPr id="151554" name="Rectangle 2"/>
          <p:cNvSpPr>
            <a:spLocks noGrp="1" noChangeArrowheads="1"/>
          </p:cNvSpPr>
          <p:nvPr>
            <p:ph type="title"/>
          </p:nvPr>
        </p:nvSpPr>
        <p:spPr/>
        <p:txBody>
          <a:bodyPr/>
          <a:lstStyle/>
          <a:p>
            <a:r>
              <a:rPr lang="pl-PL"/>
              <a:t>Zagnieżdżanie zapytań (4)</a:t>
            </a:r>
            <a:endParaRPr lang="en-GB"/>
          </a:p>
        </p:txBody>
      </p:sp>
      <p:sp>
        <p:nvSpPr>
          <p:cNvPr id="151555" name="Rectangle 3"/>
          <p:cNvSpPr>
            <a:spLocks noGrp="1" noChangeArrowheads="1"/>
          </p:cNvSpPr>
          <p:nvPr>
            <p:ph type="body" idx="1"/>
          </p:nvPr>
        </p:nvSpPr>
        <p:spPr>
          <a:xfrm>
            <a:off x="288925" y="1196975"/>
            <a:ext cx="8675688" cy="5400675"/>
          </a:xfrm>
        </p:spPr>
        <p:txBody>
          <a:bodyPr/>
          <a:lstStyle/>
          <a:p>
            <a:pPr>
              <a:lnSpc>
                <a:spcPct val="80000"/>
              </a:lnSpc>
              <a:buFontTx/>
              <a:buNone/>
            </a:pPr>
            <a:r>
              <a:rPr lang="pl-PL" sz="2000" u="sng"/>
              <a:t>Przykład</a:t>
            </a:r>
            <a:endParaRPr lang="pl-PL" sz="2000"/>
          </a:p>
          <a:p>
            <a:pPr>
              <a:lnSpc>
                <a:spcPct val="80000"/>
              </a:lnSpc>
              <a:buFontTx/>
              <a:buNone/>
            </a:pPr>
            <a:r>
              <a:rPr lang="pl-PL" sz="2000"/>
              <a:t>	Wyznaczyć tych pracowników, którzy zarabiają mniej niż każdy pracownik z zespołu 20.</a:t>
            </a:r>
            <a:endParaRPr lang="pl-PL" sz="2000" b="1" i="1"/>
          </a:p>
          <a:p>
            <a:pPr>
              <a:lnSpc>
                <a:spcPct val="80000"/>
              </a:lnSpc>
              <a:buFontTx/>
              <a:buNone/>
            </a:pPr>
            <a:r>
              <a:rPr lang="pl-PL" sz="2000" b="1" i="1"/>
              <a:t>select </a:t>
            </a:r>
            <a:r>
              <a:rPr lang="pl-PL" sz="2000" i="1"/>
              <a:t>nazwisko,placa_pod</a:t>
            </a:r>
            <a:endParaRPr lang="pl-PL" sz="2000" b="1" i="1"/>
          </a:p>
          <a:p>
            <a:pPr>
              <a:lnSpc>
                <a:spcPct val="80000"/>
              </a:lnSpc>
              <a:buFontTx/>
              <a:buNone/>
            </a:pPr>
            <a:r>
              <a:rPr lang="pl-PL" sz="2000" b="1" i="1"/>
              <a:t>from</a:t>
            </a:r>
            <a:r>
              <a:rPr lang="pl-PL" sz="2000" i="1"/>
              <a:t> pracownik</a:t>
            </a:r>
            <a:endParaRPr lang="pl-PL" sz="2000" b="1" i="1"/>
          </a:p>
          <a:p>
            <a:pPr>
              <a:lnSpc>
                <a:spcPct val="80000"/>
              </a:lnSpc>
              <a:buFontTx/>
              <a:buNone/>
            </a:pPr>
            <a:r>
              <a:rPr lang="pl-PL" sz="2000" b="1" i="1"/>
              <a:t>where</a:t>
            </a:r>
            <a:r>
              <a:rPr lang="pl-PL" sz="2000" i="1"/>
              <a:t> placa_pod &lt; </a:t>
            </a:r>
            <a:r>
              <a:rPr lang="pl-PL" sz="2000" b="1" i="1"/>
              <a:t>all</a:t>
            </a:r>
            <a:endParaRPr lang="pl-PL" sz="2000" i="1"/>
          </a:p>
          <a:p>
            <a:pPr>
              <a:lnSpc>
                <a:spcPct val="80000"/>
              </a:lnSpc>
              <a:buFontTx/>
              <a:buNone/>
            </a:pPr>
            <a:r>
              <a:rPr lang="pl-PL" sz="2000" i="1"/>
              <a:t>(</a:t>
            </a:r>
            <a:r>
              <a:rPr lang="pl-PL" sz="2000" b="1" i="1"/>
              <a:t>select </a:t>
            </a:r>
            <a:r>
              <a:rPr lang="pl-PL" sz="2000" i="1"/>
              <a:t>placa_pod</a:t>
            </a:r>
          </a:p>
          <a:p>
            <a:pPr>
              <a:lnSpc>
                <a:spcPct val="80000"/>
              </a:lnSpc>
              <a:buFontTx/>
              <a:buNone/>
            </a:pPr>
            <a:r>
              <a:rPr lang="pl-PL" sz="2000" i="1"/>
              <a:t> </a:t>
            </a:r>
            <a:r>
              <a:rPr lang="pl-PL" sz="2000" b="1" i="1"/>
              <a:t>from</a:t>
            </a:r>
            <a:r>
              <a:rPr lang="pl-PL" sz="2000" i="1"/>
              <a:t> pracownik</a:t>
            </a:r>
            <a:endParaRPr lang="en-US" sz="2000" b="1" i="1"/>
          </a:p>
          <a:p>
            <a:pPr>
              <a:lnSpc>
                <a:spcPct val="80000"/>
              </a:lnSpc>
              <a:buFontTx/>
              <a:buNone/>
            </a:pPr>
            <a:r>
              <a:rPr lang="en-US" sz="2000" b="1" i="1"/>
              <a:t>where</a:t>
            </a:r>
            <a:r>
              <a:rPr lang="en-US" sz="2000" i="1"/>
              <a:t> id_zesp=20);</a:t>
            </a:r>
            <a:endParaRPr lang="pl-PL" sz="2000" i="1"/>
          </a:p>
          <a:p>
            <a:pPr>
              <a:lnSpc>
                <a:spcPct val="80000"/>
              </a:lnSpc>
              <a:buFontTx/>
              <a:buNone/>
            </a:pPr>
            <a:r>
              <a:rPr lang="pl-PL" sz="2000" i="1"/>
              <a:t>NAZWISKO        PLACA_POD</a:t>
            </a:r>
          </a:p>
          <a:p>
            <a:pPr>
              <a:lnSpc>
                <a:spcPct val="80000"/>
              </a:lnSpc>
              <a:buFontTx/>
              <a:buNone/>
            </a:pPr>
            <a:r>
              <a:rPr lang="pl-PL" sz="2000" i="1"/>
              <a:t>--------------- 	---------</a:t>
            </a:r>
          </a:p>
          <a:p>
            <a:pPr>
              <a:lnSpc>
                <a:spcPct val="80000"/>
              </a:lnSpc>
              <a:buFontTx/>
              <a:buNone/>
            </a:pPr>
            <a:r>
              <a:rPr lang="pl-PL" sz="2000" i="1"/>
              <a:t>Koliberek          	1150</a:t>
            </a:r>
          </a:p>
          <a:p>
            <a:pPr>
              <a:lnSpc>
                <a:spcPct val="80000"/>
              </a:lnSpc>
              <a:buFontTx/>
              <a:buNone/>
            </a:pPr>
            <a:r>
              <a:rPr lang="pl-PL" sz="2000" i="1"/>
              <a:t>Rajski                	900</a:t>
            </a:r>
          </a:p>
          <a:p>
            <a:pPr>
              <a:lnSpc>
                <a:spcPct val="80000"/>
              </a:lnSpc>
              <a:buFontTx/>
              <a:buNone/>
            </a:pPr>
            <a:r>
              <a:rPr lang="pl-PL" sz="2000" i="1"/>
              <a:t>Kolski                	900</a:t>
            </a:r>
            <a:endParaRPr lang="pl-PL" sz="2000"/>
          </a:p>
          <a:p>
            <a:pPr>
              <a:lnSpc>
                <a:spcPct val="80000"/>
              </a:lnSpc>
              <a:buFontTx/>
              <a:buNone/>
            </a:pPr>
            <a:r>
              <a:rPr lang="pl-PL" sz="2000"/>
              <a:t>	W odróżnieniu od  poprzedniego przykł. , gdzie podzapytanie wyznacza pojedynczą wartość, tutaj zapytanie wewnętrzne wyznacza grupę wartości. </a:t>
            </a:r>
            <a:endParaRPr lang="en-GB" sz="20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7A9EE47D-023F-4289-862D-B1017391ED1E}" type="slidenum">
              <a:rPr lang="en-GB"/>
              <a:pPr/>
              <a:t>76</a:t>
            </a:fld>
            <a:endParaRPr lang="en-GB"/>
          </a:p>
        </p:txBody>
      </p:sp>
      <p:sp>
        <p:nvSpPr>
          <p:cNvPr id="152578" name="Rectangle 2"/>
          <p:cNvSpPr>
            <a:spLocks noGrp="1" noChangeArrowheads="1"/>
          </p:cNvSpPr>
          <p:nvPr>
            <p:ph type="title"/>
          </p:nvPr>
        </p:nvSpPr>
        <p:spPr/>
        <p:txBody>
          <a:bodyPr/>
          <a:lstStyle/>
          <a:p>
            <a:r>
              <a:rPr lang="pl-PL"/>
              <a:t>Zagnieżdżanie zapytań (5)</a:t>
            </a:r>
            <a:endParaRPr lang="en-GB"/>
          </a:p>
        </p:txBody>
      </p:sp>
      <p:sp>
        <p:nvSpPr>
          <p:cNvPr id="152579" name="Rectangle 3"/>
          <p:cNvSpPr>
            <a:spLocks noGrp="1" noChangeArrowheads="1"/>
          </p:cNvSpPr>
          <p:nvPr>
            <p:ph type="body" idx="1"/>
          </p:nvPr>
        </p:nvSpPr>
        <p:spPr>
          <a:xfrm>
            <a:off x="457200" y="1600200"/>
            <a:ext cx="8362950" cy="4924425"/>
          </a:xfrm>
        </p:spPr>
        <p:txBody>
          <a:bodyPr/>
          <a:lstStyle/>
          <a:p>
            <a:pPr marL="609600" indent="-609600">
              <a:lnSpc>
                <a:spcPct val="80000"/>
              </a:lnSpc>
              <a:buFontTx/>
              <a:buNone/>
            </a:pPr>
            <a:r>
              <a:rPr lang="pl-PL" sz="2800" b="1" u="sng"/>
              <a:t>Tryb skorelowany</a:t>
            </a:r>
            <a:r>
              <a:rPr lang="pl-PL" sz="2800"/>
              <a:t> </a:t>
            </a:r>
          </a:p>
          <a:p>
            <a:pPr marL="609600" indent="-609600">
              <a:lnSpc>
                <a:spcPct val="80000"/>
              </a:lnSpc>
            </a:pPr>
            <a:r>
              <a:rPr lang="pl-PL" sz="2800"/>
              <a:t>W trybie skorelowanym najpierw jest wykonywane zapytanie zewnętrzne, a dopiero potem skorelowane z nim podzapytanie. </a:t>
            </a:r>
          </a:p>
          <a:p>
            <a:pPr marL="609600" indent="-609600">
              <a:lnSpc>
                <a:spcPct val="80000"/>
              </a:lnSpc>
            </a:pPr>
            <a:r>
              <a:rPr lang="pl-PL" sz="2800"/>
              <a:t>Podzapytanie skorelowane jest wykonywane tyle razy, ile razy jest wykonywane zapytanie zewnętrzne. </a:t>
            </a:r>
          </a:p>
          <a:p>
            <a:pPr marL="609600" indent="-609600">
              <a:lnSpc>
                <a:spcPct val="80000"/>
              </a:lnSpc>
            </a:pPr>
            <a:r>
              <a:rPr lang="pl-PL" sz="2800"/>
              <a:t>Składniowo zapytania skorelowane od nieskorelowanych różni konieczność zastosowania aliasów relacji, na których operuje zapytanie zewnętrzne i odwoływania się do nich w podzapytaniu.</a:t>
            </a:r>
            <a:endParaRPr lang="en-GB" sz="28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EC00B47E-2BFF-4A6E-8997-302AAD62293A}" type="slidenum">
              <a:rPr lang="en-GB"/>
              <a:pPr/>
              <a:t>77</a:t>
            </a:fld>
            <a:endParaRPr lang="en-GB"/>
          </a:p>
        </p:txBody>
      </p:sp>
      <p:sp>
        <p:nvSpPr>
          <p:cNvPr id="153602" name="Rectangle 2"/>
          <p:cNvSpPr>
            <a:spLocks noGrp="1" noChangeArrowheads="1"/>
          </p:cNvSpPr>
          <p:nvPr>
            <p:ph type="title"/>
          </p:nvPr>
        </p:nvSpPr>
        <p:spPr>
          <a:xfrm>
            <a:off x="457200" y="274638"/>
            <a:ext cx="8291513" cy="777875"/>
          </a:xfrm>
        </p:spPr>
        <p:txBody>
          <a:bodyPr/>
          <a:lstStyle/>
          <a:p>
            <a:r>
              <a:rPr lang="pl-PL" sz="4000"/>
              <a:t>Zagnieżdżanie zapytań (6)</a:t>
            </a:r>
            <a:endParaRPr lang="en-GB" sz="4000"/>
          </a:p>
        </p:txBody>
      </p:sp>
      <p:sp>
        <p:nvSpPr>
          <p:cNvPr id="153603" name="Rectangle 3"/>
          <p:cNvSpPr>
            <a:spLocks noGrp="1" noChangeArrowheads="1"/>
          </p:cNvSpPr>
          <p:nvPr>
            <p:ph type="body" idx="1"/>
          </p:nvPr>
        </p:nvSpPr>
        <p:spPr>
          <a:xfrm>
            <a:off x="179388" y="863600"/>
            <a:ext cx="8820150" cy="5589588"/>
          </a:xfrm>
        </p:spPr>
        <p:txBody>
          <a:bodyPr/>
          <a:lstStyle/>
          <a:p>
            <a:pPr>
              <a:lnSpc>
                <a:spcPct val="80000"/>
              </a:lnSpc>
              <a:buFontTx/>
              <a:buNone/>
            </a:pPr>
            <a:r>
              <a:rPr lang="pl-PL" sz="1400" u="sng"/>
              <a:t>Przykład 6.19</a:t>
            </a:r>
            <a:endParaRPr lang="pl-PL" sz="1400"/>
          </a:p>
          <a:p>
            <a:pPr>
              <a:lnSpc>
                <a:spcPct val="80000"/>
              </a:lnSpc>
              <a:buFontTx/>
              <a:buNone/>
            </a:pPr>
            <a:r>
              <a:rPr lang="pl-PL" sz="1400"/>
              <a:t>	Podać informacje o tych pracownikach, których płaca podstawowa jest wyższa niż przeciętna dla etatu, na którym są zatrudnieni.</a:t>
            </a:r>
            <a:endParaRPr lang="pl-PL" sz="1400" b="1" i="1"/>
          </a:p>
          <a:p>
            <a:pPr>
              <a:lnSpc>
                <a:spcPct val="80000"/>
              </a:lnSpc>
              <a:buFontTx/>
              <a:buNone/>
            </a:pPr>
            <a:r>
              <a:rPr lang="pl-PL" sz="1400" b="1" i="1"/>
              <a:t>select </a:t>
            </a:r>
            <a:r>
              <a:rPr lang="pl-PL" sz="1400" i="1"/>
              <a:t>nazwisko,placa_pod,etat</a:t>
            </a:r>
            <a:endParaRPr lang="pl-PL" sz="1400" b="1" i="1"/>
          </a:p>
          <a:p>
            <a:pPr>
              <a:lnSpc>
                <a:spcPct val="80000"/>
              </a:lnSpc>
              <a:buFontTx/>
              <a:buNone/>
            </a:pPr>
            <a:r>
              <a:rPr lang="pl-PL" sz="1400" b="1" i="1"/>
              <a:t>from</a:t>
            </a:r>
            <a:r>
              <a:rPr lang="pl-PL" sz="1400" i="1"/>
              <a:t> pracownik p</a:t>
            </a:r>
            <a:endParaRPr lang="pl-PL" sz="1400" b="1" i="1"/>
          </a:p>
          <a:p>
            <a:pPr>
              <a:lnSpc>
                <a:spcPct val="80000"/>
              </a:lnSpc>
              <a:buFontTx/>
              <a:buNone/>
            </a:pPr>
            <a:r>
              <a:rPr lang="pl-PL" sz="1400" b="1" i="1"/>
              <a:t>where</a:t>
            </a:r>
            <a:r>
              <a:rPr lang="pl-PL" sz="1400" i="1"/>
              <a:t> placa_pod &gt;</a:t>
            </a:r>
            <a:endParaRPr lang="en-US" sz="1400" i="1"/>
          </a:p>
          <a:p>
            <a:pPr>
              <a:lnSpc>
                <a:spcPct val="80000"/>
              </a:lnSpc>
              <a:buFontTx/>
              <a:buNone/>
            </a:pPr>
            <a:r>
              <a:rPr lang="en-US" sz="1400" i="1"/>
              <a:t>(</a:t>
            </a:r>
            <a:r>
              <a:rPr lang="en-US" sz="1400" b="1" i="1"/>
              <a:t>select </a:t>
            </a:r>
            <a:r>
              <a:rPr lang="en-US" sz="1400" i="1"/>
              <a:t>avg(placa_pod)</a:t>
            </a:r>
          </a:p>
          <a:p>
            <a:pPr>
              <a:lnSpc>
                <a:spcPct val="80000"/>
              </a:lnSpc>
              <a:buFontTx/>
              <a:buNone/>
            </a:pPr>
            <a:r>
              <a:rPr lang="en-US" sz="1400" i="1"/>
              <a:t> </a:t>
            </a:r>
            <a:r>
              <a:rPr lang="pl-PL" sz="1400" b="1" i="1"/>
              <a:t>from</a:t>
            </a:r>
            <a:r>
              <a:rPr lang="pl-PL" sz="1400" i="1"/>
              <a:t> pracownik</a:t>
            </a:r>
            <a:endParaRPr lang="pl-PL" sz="1400" b="1" i="1"/>
          </a:p>
          <a:p>
            <a:pPr>
              <a:lnSpc>
                <a:spcPct val="80000"/>
              </a:lnSpc>
              <a:buFontTx/>
              <a:buNone/>
            </a:pPr>
            <a:r>
              <a:rPr lang="pl-PL" sz="1400" b="1" i="1"/>
              <a:t>where</a:t>
            </a:r>
            <a:r>
              <a:rPr lang="pl-PL" sz="1400" i="1"/>
              <a:t> etat=p.etat)</a:t>
            </a:r>
            <a:endParaRPr lang="en-US" sz="1400" b="1" i="1"/>
          </a:p>
          <a:p>
            <a:pPr>
              <a:lnSpc>
                <a:spcPct val="80000"/>
              </a:lnSpc>
              <a:buFontTx/>
              <a:buNone/>
            </a:pPr>
            <a:r>
              <a:rPr lang="en-US" sz="1400" b="1" i="1"/>
              <a:t>order</a:t>
            </a:r>
            <a:r>
              <a:rPr lang="en-US" sz="1400" i="1"/>
              <a:t> by p.etat;</a:t>
            </a:r>
            <a:endParaRPr lang="pl-PL" sz="1400"/>
          </a:p>
          <a:p>
            <a:pPr>
              <a:lnSpc>
                <a:spcPct val="80000"/>
              </a:lnSpc>
              <a:buFontTx/>
              <a:buNone/>
            </a:pPr>
            <a:r>
              <a:rPr lang="pl-PL" sz="1400"/>
              <a:t>	Zapytanie zewnętrzne przegląda kolejne krotki pracowników przekazując je do podzapytania skorelowanego. </a:t>
            </a:r>
          </a:p>
          <a:p>
            <a:pPr>
              <a:lnSpc>
                <a:spcPct val="80000"/>
              </a:lnSpc>
              <a:buFontTx/>
              <a:buNone/>
            </a:pPr>
            <a:r>
              <a:rPr lang="pl-PL" sz="1400"/>
              <a:t>	W podzapytaniu jest wyznaczana przeciętna płaca pracowników zatrudnionych na tym samym etacie co pracownik analizowany przez zapytanie zewnętrzne. </a:t>
            </a:r>
          </a:p>
          <a:p>
            <a:pPr>
              <a:lnSpc>
                <a:spcPct val="80000"/>
              </a:lnSpc>
              <a:buFontTx/>
              <a:buNone/>
            </a:pPr>
            <a:endParaRPr lang="pl-PL" sz="1400"/>
          </a:p>
          <a:p>
            <a:pPr>
              <a:lnSpc>
                <a:spcPct val="80000"/>
              </a:lnSpc>
              <a:buFontTx/>
              <a:buNone/>
            </a:pPr>
            <a:r>
              <a:rPr lang="pl-PL" sz="1400"/>
              <a:t>Krotki otrzymane w wyniku zostają dodatkowo uporządkowane według wartości atrybutu </a:t>
            </a:r>
            <a:r>
              <a:rPr lang="pl-PL" sz="1400" i="1"/>
              <a:t>etat</a:t>
            </a:r>
            <a:r>
              <a:rPr lang="pl-PL" sz="1400"/>
              <a:t>.</a:t>
            </a:r>
          </a:p>
          <a:p>
            <a:pPr>
              <a:lnSpc>
                <a:spcPct val="80000"/>
              </a:lnSpc>
              <a:buFontTx/>
              <a:buNone/>
            </a:pPr>
            <a:r>
              <a:rPr lang="pl-PL" sz="1400"/>
              <a:t>Wynik:</a:t>
            </a:r>
            <a:endParaRPr lang="pl-PL" sz="1400" i="1"/>
          </a:p>
          <a:p>
            <a:pPr>
              <a:lnSpc>
                <a:spcPct val="80000"/>
              </a:lnSpc>
              <a:buFontTx/>
              <a:buNone/>
            </a:pPr>
            <a:r>
              <a:rPr lang="pl-PL" sz="1400" i="1"/>
              <a:t>NAZWISKO        PLACA_POD 	ETAT</a:t>
            </a:r>
            <a:endParaRPr lang="de-DE" sz="1400" i="1"/>
          </a:p>
          <a:p>
            <a:pPr>
              <a:lnSpc>
                <a:spcPct val="80000"/>
              </a:lnSpc>
              <a:buFontTx/>
              <a:buNone/>
            </a:pPr>
            <a:r>
              <a:rPr lang="de-DE" sz="1400" i="1"/>
              <a:t>--------------- 	-----------------	 ----------</a:t>
            </a:r>
          </a:p>
          <a:p>
            <a:pPr>
              <a:lnSpc>
                <a:spcPct val="80000"/>
              </a:lnSpc>
              <a:buFontTx/>
              <a:buNone/>
            </a:pPr>
            <a:r>
              <a:rPr lang="de-DE" sz="1400" i="1"/>
              <a:t>Rus                  	1750 			adiunkt</a:t>
            </a:r>
          </a:p>
          <a:p>
            <a:pPr>
              <a:lnSpc>
                <a:spcPct val="80000"/>
              </a:lnSpc>
              <a:buFontTx/>
              <a:buNone/>
            </a:pPr>
            <a:r>
              <a:rPr lang="de-DE" sz="1400" i="1"/>
              <a:t>Maleja               	1750 			adiunkt</a:t>
            </a:r>
            <a:endParaRPr lang="pl-PL" sz="1400" i="1"/>
          </a:p>
          <a:p>
            <a:pPr>
              <a:lnSpc>
                <a:spcPct val="80000"/>
              </a:lnSpc>
              <a:buFontTx/>
              <a:buNone/>
            </a:pPr>
            <a:r>
              <a:rPr lang="pl-PL" sz="1400" i="1"/>
              <a:t>Lubicz               	1780 			adiunkt</a:t>
            </a:r>
          </a:p>
          <a:p>
            <a:pPr>
              <a:lnSpc>
                <a:spcPct val="80000"/>
              </a:lnSpc>
              <a:buFontTx/>
              <a:buNone/>
            </a:pPr>
            <a:r>
              <a:rPr lang="pl-PL" sz="1400" i="1"/>
              <a:t>Misiecki             	1400 			asystent</a:t>
            </a:r>
          </a:p>
          <a:p>
            <a:pPr>
              <a:lnSpc>
                <a:spcPct val="80000"/>
              </a:lnSpc>
              <a:buFontTx/>
              <a:buNone/>
            </a:pPr>
            <a:r>
              <a:rPr lang="pl-PL" sz="1400" i="1"/>
              <a:t>Orka                 	1350 			asystent</a:t>
            </a:r>
          </a:p>
          <a:p>
            <a:pPr>
              <a:lnSpc>
                <a:spcPct val="80000"/>
              </a:lnSpc>
              <a:buFontTx/>
              <a:buNone/>
            </a:pPr>
            <a:r>
              <a:rPr lang="pl-PL" sz="1400" i="1"/>
              <a:t>Warski               	1350 			asystent</a:t>
            </a:r>
          </a:p>
          <a:p>
            <a:pPr>
              <a:lnSpc>
                <a:spcPct val="80000"/>
              </a:lnSpc>
              <a:buFontTx/>
              <a:buNone/>
            </a:pPr>
            <a:r>
              <a:rPr lang="pl-PL" sz="1400" i="1"/>
              <a:t>Podgajny               2180 			profesor</a:t>
            </a:r>
            <a:endParaRPr lang="en-GB" sz="1400" i="1"/>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0FC1C2A2-1878-4159-B0F7-8B577DB46363}" type="slidenum">
              <a:rPr lang="en-GB"/>
              <a:pPr/>
              <a:t>78</a:t>
            </a:fld>
            <a:endParaRPr lang="en-GB"/>
          </a:p>
        </p:txBody>
      </p:sp>
      <p:sp>
        <p:nvSpPr>
          <p:cNvPr id="154626" name="Rectangle 2"/>
          <p:cNvSpPr>
            <a:spLocks noGrp="1" noChangeArrowheads="1"/>
          </p:cNvSpPr>
          <p:nvPr>
            <p:ph type="title"/>
          </p:nvPr>
        </p:nvSpPr>
        <p:spPr/>
        <p:txBody>
          <a:bodyPr/>
          <a:lstStyle/>
          <a:p>
            <a:r>
              <a:rPr lang="pl-PL" sz="4000"/>
              <a:t>Zagnieżdżanie zapytań (7)</a:t>
            </a:r>
            <a:endParaRPr lang="en-GB" sz="4000"/>
          </a:p>
        </p:txBody>
      </p:sp>
      <p:sp>
        <p:nvSpPr>
          <p:cNvPr id="154627" name="Rectangle 3"/>
          <p:cNvSpPr>
            <a:spLocks noGrp="1" noChangeArrowheads="1"/>
          </p:cNvSpPr>
          <p:nvPr>
            <p:ph type="body" idx="1"/>
          </p:nvPr>
        </p:nvSpPr>
        <p:spPr/>
        <p:txBody>
          <a:bodyPr/>
          <a:lstStyle/>
          <a:p>
            <a:pPr>
              <a:lnSpc>
                <a:spcPct val="80000"/>
              </a:lnSpc>
              <a:buFontTx/>
              <a:buNone/>
            </a:pPr>
            <a:r>
              <a:rPr lang="pl-PL" sz="2400"/>
              <a:t>Przeciętne płace można wyznaczyć za pomocą polecenia:</a:t>
            </a:r>
            <a:endParaRPr lang="pl-PL" sz="2400" b="1" i="1"/>
          </a:p>
          <a:p>
            <a:pPr>
              <a:lnSpc>
                <a:spcPct val="80000"/>
              </a:lnSpc>
              <a:buFontTx/>
              <a:buNone/>
            </a:pPr>
            <a:r>
              <a:rPr lang="pl-PL" sz="2400" b="1" i="1"/>
              <a:t>select </a:t>
            </a:r>
            <a:r>
              <a:rPr lang="pl-PL" sz="2400" i="1"/>
              <a:t>etat, avg(placa_pod) </a:t>
            </a:r>
            <a:endParaRPr lang="pl-PL" sz="2400" b="1" i="1"/>
          </a:p>
          <a:p>
            <a:pPr>
              <a:lnSpc>
                <a:spcPct val="80000"/>
              </a:lnSpc>
              <a:buFontTx/>
              <a:buNone/>
            </a:pPr>
            <a:r>
              <a:rPr lang="pl-PL" sz="2400" b="1" i="1"/>
              <a:t>from</a:t>
            </a:r>
            <a:r>
              <a:rPr lang="pl-PL" sz="2400" i="1"/>
              <a:t> pracownik</a:t>
            </a:r>
            <a:endParaRPr lang="pl-PL" sz="2400" b="1" i="1"/>
          </a:p>
          <a:p>
            <a:pPr>
              <a:lnSpc>
                <a:spcPct val="80000"/>
              </a:lnSpc>
              <a:buFontTx/>
              <a:buNone/>
            </a:pPr>
            <a:r>
              <a:rPr lang="pl-PL" sz="2400" b="1" i="1"/>
              <a:t>group by</a:t>
            </a:r>
            <a:r>
              <a:rPr lang="pl-PL" sz="2400" i="1"/>
              <a:t> etat;</a:t>
            </a:r>
          </a:p>
          <a:p>
            <a:pPr>
              <a:lnSpc>
                <a:spcPct val="80000"/>
              </a:lnSpc>
              <a:buFontTx/>
              <a:buNone/>
            </a:pPr>
            <a:r>
              <a:rPr lang="pl-PL" sz="2400" i="1"/>
              <a:t>ETAT       	AVG(PLACA_POD)</a:t>
            </a:r>
          </a:p>
          <a:p>
            <a:pPr>
              <a:lnSpc>
                <a:spcPct val="80000"/>
              </a:lnSpc>
              <a:buFontTx/>
              <a:buNone/>
            </a:pPr>
            <a:r>
              <a:rPr lang="pl-PL" sz="2400" i="1"/>
              <a:t>---------- 	-------------------------</a:t>
            </a:r>
          </a:p>
          <a:p>
            <a:pPr>
              <a:lnSpc>
                <a:spcPct val="80000"/>
              </a:lnSpc>
              <a:buFontTx/>
              <a:buNone/>
            </a:pPr>
            <a:r>
              <a:rPr lang="pl-PL" sz="2400" i="1"/>
              <a:t>adiunkt              		1720</a:t>
            </a:r>
          </a:p>
          <a:p>
            <a:pPr>
              <a:lnSpc>
                <a:spcPct val="80000"/>
              </a:lnSpc>
              <a:buFontTx/>
              <a:buNone/>
            </a:pPr>
            <a:r>
              <a:rPr lang="pl-PL" sz="2400" i="1"/>
              <a:t>asystent             		1325</a:t>
            </a:r>
          </a:p>
          <a:p>
            <a:pPr>
              <a:lnSpc>
                <a:spcPct val="80000"/>
              </a:lnSpc>
              <a:buFontTx/>
              <a:buNone/>
            </a:pPr>
            <a:r>
              <a:rPr lang="pl-PL" sz="2400" i="1"/>
              <a:t>dyrektor             		3160</a:t>
            </a:r>
          </a:p>
          <a:p>
            <a:pPr>
              <a:lnSpc>
                <a:spcPct val="80000"/>
              </a:lnSpc>
              <a:buFontTx/>
              <a:buNone/>
            </a:pPr>
            <a:r>
              <a:rPr lang="pl-PL" sz="2400" i="1"/>
              <a:t>profesor             		2115</a:t>
            </a:r>
          </a:p>
          <a:p>
            <a:pPr>
              <a:lnSpc>
                <a:spcPct val="80000"/>
              </a:lnSpc>
              <a:buFontTx/>
              <a:buNone/>
            </a:pPr>
            <a:r>
              <a:rPr lang="pl-PL" sz="2400" i="1"/>
              <a:t>sekretarka           		1150</a:t>
            </a:r>
          </a:p>
          <a:p>
            <a:pPr>
              <a:lnSpc>
                <a:spcPct val="80000"/>
              </a:lnSpc>
              <a:buFontTx/>
              <a:buNone/>
            </a:pPr>
            <a:r>
              <a:rPr lang="pl-PL" sz="2400" i="1"/>
              <a:t>stażysta              		  900</a:t>
            </a:r>
            <a:endParaRPr lang="en-GB" sz="2400" i="1"/>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117E686B-D19D-4CE5-87D4-997383956382}" type="slidenum">
              <a:rPr lang="en-GB"/>
              <a:pPr/>
              <a:t>79</a:t>
            </a:fld>
            <a:endParaRPr lang="en-GB"/>
          </a:p>
        </p:txBody>
      </p:sp>
      <p:sp>
        <p:nvSpPr>
          <p:cNvPr id="155650" name="Rectangle 2"/>
          <p:cNvSpPr>
            <a:spLocks noGrp="1" noChangeArrowheads="1"/>
          </p:cNvSpPr>
          <p:nvPr>
            <p:ph type="title"/>
          </p:nvPr>
        </p:nvSpPr>
        <p:spPr/>
        <p:txBody>
          <a:bodyPr/>
          <a:lstStyle/>
          <a:p>
            <a:r>
              <a:rPr lang="pl-PL" sz="4000"/>
              <a:t>Zagnieżdżanie zapytań (8)</a:t>
            </a:r>
            <a:endParaRPr lang="en-GB" sz="4000"/>
          </a:p>
        </p:txBody>
      </p:sp>
      <p:sp>
        <p:nvSpPr>
          <p:cNvPr id="155651" name="Rectangle 3"/>
          <p:cNvSpPr>
            <a:spLocks noGrp="1" noChangeArrowheads="1"/>
          </p:cNvSpPr>
          <p:nvPr>
            <p:ph type="body" idx="1"/>
          </p:nvPr>
        </p:nvSpPr>
        <p:spPr>
          <a:xfrm>
            <a:off x="250825" y="1125538"/>
            <a:ext cx="8642350" cy="5472112"/>
          </a:xfrm>
        </p:spPr>
        <p:txBody>
          <a:bodyPr/>
          <a:lstStyle/>
          <a:p>
            <a:pPr>
              <a:lnSpc>
                <a:spcPct val="80000"/>
              </a:lnSpc>
            </a:pPr>
            <a:r>
              <a:rPr lang="pl-PL" sz="2000"/>
              <a:t>W przypadku zapytań skorelowanych możemy wykorzystać nowy operator </a:t>
            </a:r>
            <a:r>
              <a:rPr lang="pl-PL" sz="2000" b="1" i="1"/>
              <a:t>exists</a:t>
            </a:r>
            <a:r>
              <a:rPr lang="pl-PL" sz="2000" i="1"/>
              <a:t> </a:t>
            </a:r>
            <a:r>
              <a:rPr lang="pl-PL" sz="2000"/>
              <a:t>lub jego negację</a:t>
            </a:r>
            <a:r>
              <a:rPr lang="pl-PL" sz="2000" i="1"/>
              <a:t> </a:t>
            </a:r>
            <a:r>
              <a:rPr lang="pl-PL" sz="2000" b="1" i="1"/>
              <a:t>not exists</a:t>
            </a:r>
            <a:r>
              <a:rPr lang="pl-PL" sz="2000"/>
              <a:t> celem sprawdzenia, czy podzapytanie wyznacza jakąkolwiek wartość (bądź nie wyznacza żadnej).</a:t>
            </a:r>
          </a:p>
          <a:p>
            <a:pPr>
              <a:lnSpc>
                <a:spcPct val="80000"/>
              </a:lnSpc>
              <a:buFontTx/>
              <a:buNone/>
            </a:pPr>
            <a:r>
              <a:rPr lang="pl-PL" sz="2000" u="sng"/>
              <a:t>Przykład</a:t>
            </a:r>
            <a:endParaRPr lang="pl-PL" sz="2000"/>
          </a:p>
          <a:p>
            <a:pPr>
              <a:lnSpc>
                <a:spcPct val="80000"/>
              </a:lnSpc>
              <a:buFontTx/>
              <a:buNone/>
            </a:pPr>
            <a:r>
              <a:rPr lang="pl-PL" sz="2000"/>
              <a:t>	Wyznaczyć pracowników, którzy są zatrudnieni na etatach, na których nie jest zatrudniony nikt inny. </a:t>
            </a:r>
            <a:endParaRPr lang="pl-PL" sz="2000" b="1" i="1"/>
          </a:p>
          <a:p>
            <a:pPr>
              <a:lnSpc>
                <a:spcPct val="80000"/>
              </a:lnSpc>
              <a:buFontTx/>
              <a:buNone/>
            </a:pPr>
            <a:r>
              <a:rPr lang="pl-PL" sz="2000" b="1" i="1"/>
              <a:t>select </a:t>
            </a:r>
            <a:r>
              <a:rPr lang="pl-PL" sz="2000" i="1"/>
              <a:t>numer</a:t>
            </a:r>
            <a:r>
              <a:rPr lang="pl-PL" sz="2000" b="1" i="1"/>
              <a:t>,</a:t>
            </a:r>
            <a:r>
              <a:rPr lang="pl-PL" sz="2000" i="1"/>
              <a:t>nazwisko,etat</a:t>
            </a:r>
            <a:endParaRPr lang="en-US" sz="2000" b="1" i="1"/>
          </a:p>
          <a:p>
            <a:pPr>
              <a:lnSpc>
                <a:spcPct val="80000"/>
              </a:lnSpc>
              <a:buFontTx/>
              <a:buNone/>
            </a:pPr>
            <a:r>
              <a:rPr lang="en-US" sz="2000" b="1" i="1"/>
              <a:t>from</a:t>
            </a:r>
            <a:r>
              <a:rPr lang="en-US" sz="2000" i="1"/>
              <a:t> pracownik p</a:t>
            </a:r>
            <a:endParaRPr lang="en-US" sz="2000" b="1" i="1"/>
          </a:p>
          <a:p>
            <a:pPr>
              <a:lnSpc>
                <a:spcPct val="80000"/>
              </a:lnSpc>
              <a:buFontTx/>
              <a:buNone/>
            </a:pPr>
            <a:r>
              <a:rPr lang="en-US" sz="2000" b="1" i="1"/>
              <a:t>where</a:t>
            </a:r>
            <a:r>
              <a:rPr lang="en-US" sz="2000" i="1"/>
              <a:t> </a:t>
            </a:r>
            <a:r>
              <a:rPr lang="en-US" sz="2000" b="1" i="1"/>
              <a:t>not exists</a:t>
            </a:r>
            <a:endParaRPr lang="en-US" sz="2000" i="1"/>
          </a:p>
          <a:p>
            <a:pPr>
              <a:lnSpc>
                <a:spcPct val="80000"/>
              </a:lnSpc>
              <a:buFontTx/>
              <a:buNone/>
            </a:pPr>
            <a:r>
              <a:rPr lang="en-US" sz="2000" i="1"/>
              <a:t>(</a:t>
            </a:r>
            <a:r>
              <a:rPr lang="en-US" sz="2000" b="1" i="1"/>
              <a:t>select </a:t>
            </a:r>
            <a:r>
              <a:rPr lang="en-US" sz="2000" i="1"/>
              <a:t>numer</a:t>
            </a:r>
          </a:p>
          <a:p>
            <a:pPr>
              <a:lnSpc>
                <a:spcPct val="80000"/>
              </a:lnSpc>
              <a:buFontTx/>
              <a:buNone/>
            </a:pPr>
            <a:r>
              <a:rPr lang="en-US" sz="2000" i="1"/>
              <a:t> </a:t>
            </a:r>
            <a:r>
              <a:rPr lang="en-US" sz="2000" b="1" i="1"/>
              <a:t>from</a:t>
            </a:r>
            <a:r>
              <a:rPr lang="en-US" sz="2000" i="1"/>
              <a:t> pracownik</a:t>
            </a:r>
            <a:endParaRPr lang="en-US" sz="2000" b="1" i="1"/>
          </a:p>
          <a:p>
            <a:pPr>
              <a:lnSpc>
                <a:spcPct val="80000"/>
              </a:lnSpc>
              <a:buFontTx/>
              <a:buNone/>
            </a:pPr>
            <a:r>
              <a:rPr lang="en-US" sz="2000" b="1" i="1"/>
              <a:t>where</a:t>
            </a:r>
            <a:r>
              <a:rPr lang="en-US" sz="2000" i="1"/>
              <a:t> etat=p.etat </a:t>
            </a:r>
            <a:r>
              <a:rPr lang="en-US" sz="2000" b="1" i="1"/>
              <a:t>and</a:t>
            </a:r>
            <a:r>
              <a:rPr lang="en-US" sz="2000" i="1"/>
              <a:t> numer!=p.numer)</a:t>
            </a:r>
            <a:endParaRPr lang="en-US" sz="2000" b="1" i="1"/>
          </a:p>
          <a:p>
            <a:pPr>
              <a:lnSpc>
                <a:spcPct val="80000"/>
              </a:lnSpc>
              <a:buFontTx/>
              <a:buNone/>
            </a:pPr>
            <a:r>
              <a:rPr lang="en-US" sz="2000" b="1" i="1"/>
              <a:t>order by</a:t>
            </a:r>
            <a:r>
              <a:rPr lang="en-US" sz="2000" i="1"/>
              <a:t> numer;</a:t>
            </a:r>
            <a:endParaRPr lang="pl-PL" sz="2000" i="1"/>
          </a:p>
          <a:p>
            <a:pPr>
              <a:lnSpc>
                <a:spcPct val="80000"/>
              </a:lnSpc>
              <a:buFontTx/>
              <a:buNone/>
            </a:pPr>
            <a:r>
              <a:rPr lang="pl-PL" sz="2000" i="1"/>
              <a:t>NUMER     NAZWISKO        ETAT</a:t>
            </a:r>
          </a:p>
          <a:p>
            <a:pPr>
              <a:lnSpc>
                <a:spcPct val="80000"/>
              </a:lnSpc>
              <a:buFontTx/>
              <a:buNone/>
            </a:pPr>
            <a:r>
              <a:rPr lang="pl-PL" sz="2000" i="1"/>
              <a:t>--------- 	--------------- 	----------</a:t>
            </a:r>
          </a:p>
          <a:p>
            <a:pPr>
              <a:lnSpc>
                <a:spcPct val="80000"/>
              </a:lnSpc>
              <a:buFontTx/>
              <a:buNone/>
            </a:pPr>
            <a:r>
              <a:rPr lang="pl-PL" sz="2000" i="1"/>
              <a:t>     1000	 Lech            	dyrektor</a:t>
            </a:r>
          </a:p>
          <a:p>
            <a:pPr>
              <a:lnSpc>
                <a:spcPct val="80000"/>
              </a:lnSpc>
              <a:buFontTx/>
              <a:buNone/>
            </a:pPr>
            <a:r>
              <a:rPr lang="pl-PL" sz="2000" i="1"/>
              <a:t>     1080	 Koliberek       	sekretarka</a:t>
            </a:r>
            <a:endParaRPr lang="en-GB" sz="2000"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98AF27C2-A5B7-4E38-9ACD-71898C42BCD9}" type="slidenum">
              <a:rPr lang="en-GB"/>
              <a:pPr/>
              <a:t>8</a:t>
            </a:fld>
            <a:endParaRPr lang="en-GB"/>
          </a:p>
        </p:txBody>
      </p:sp>
      <p:sp>
        <p:nvSpPr>
          <p:cNvPr id="51202" name="Rectangle 2"/>
          <p:cNvSpPr>
            <a:spLocks noGrp="1" noChangeArrowheads="1"/>
          </p:cNvSpPr>
          <p:nvPr>
            <p:ph type="title"/>
          </p:nvPr>
        </p:nvSpPr>
        <p:spPr>
          <a:xfrm>
            <a:off x="457200" y="274638"/>
            <a:ext cx="8229600" cy="850900"/>
          </a:xfrm>
        </p:spPr>
        <p:txBody>
          <a:bodyPr/>
          <a:lstStyle/>
          <a:p>
            <a:r>
              <a:rPr lang="pl-PL"/>
              <a:t>Wybrane cechy baz danych</a:t>
            </a:r>
            <a:endParaRPr lang="en-GB"/>
          </a:p>
        </p:txBody>
      </p:sp>
      <p:sp>
        <p:nvSpPr>
          <p:cNvPr id="51203" name="Rectangle 3"/>
          <p:cNvSpPr>
            <a:spLocks noGrp="1" noChangeArrowheads="1"/>
          </p:cNvSpPr>
          <p:nvPr>
            <p:ph type="body" idx="1"/>
          </p:nvPr>
        </p:nvSpPr>
        <p:spPr>
          <a:xfrm>
            <a:off x="179388" y="1125538"/>
            <a:ext cx="8640762" cy="5472112"/>
          </a:xfrm>
        </p:spPr>
        <p:txBody>
          <a:bodyPr/>
          <a:lstStyle/>
          <a:p>
            <a:pPr marL="609600" indent="-609600">
              <a:lnSpc>
                <a:spcPct val="80000"/>
              </a:lnSpc>
            </a:pPr>
            <a:r>
              <a:rPr lang="pl-PL" sz="1800" b="1" i="1"/>
              <a:t>Niezależność aplikacji i danych.</a:t>
            </a:r>
            <a:r>
              <a:rPr lang="pl-PL" sz="1800"/>
              <a:t> </a:t>
            </a:r>
          </a:p>
          <a:p>
            <a:pPr marL="609600" indent="-609600">
              <a:lnSpc>
                <a:spcPct val="80000"/>
              </a:lnSpc>
              <a:buFontTx/>
              <a:buNone/>
            </a:pPr>
            <a:r>
              <a:rPr lang="pl-PL" sz="1800"/>
              <a:t>	Dane mogą być wprowadzane do bazy danych, bez konieczności zmian w korzystających z nich aplikacjach. Z drugiej strony aplikacje mogą być modyfikowane niezależnie od stanu bazy danych. </a:t>
            </a:r>
            <a:endParaRPr lang="pl-PL" sz="1800" b="1" i="1"/>
          </a:p>
          <a:p>
            <a:pPr marL="609600" indent="-609600">
              <a:lnSpc>
                <a:spcPct val="80000"/>
              </a:lnSpc>
            </a:pPr>
            <a:r>
              <a:rPr lang="pl-PL" sz="1800" b="1" i="1"/>
              <a:t>Abstrakcyjna reprezentacja danych. </a:t>
            </a:r>
            <a:endParaRPr lang="pl-PL" sz="1800"/>
          </a:p>
          <a:p>
            <a:pPr marL="609600" indent="-609600">
              <a:lnSpc>
                <a:spcPct val="80000"/>
              </a:lnSpc>
              <a:buFontTx/>
              <a:buNone/>
            </a:pPr>
            <a:r>
              <a:rPr lang="pl-PL" sz="1800"/>
              <a:t>	Przygotowanie aplikacji baz danych odbywa się przy pomocy </a:t>
            </a:r>
            <a:r>
              <a:rPr lang="pl-PL" sz="1800" i="1"/>
              <a:t>języków deklaratywnych</a:t>
            </a:r>
            <a:r>
              <a:rPr lang="pl-PL" sz="1800"/>
              <a:t>. W odróżnieniu od języków tradycyjnych, które określa się jako </a:t>
            </a:r>
            <a:r>
              <a:rPr lang="pl-PL" sz="1800" i="1"/>
              <a:t>imperatywne</a:t>
            </a:r>
            <a:r>
              <a:rPr lang="pl-PL" sz="1800"/>
              <a:t>, piszący  aplikację nie musi zajmować się kolejnością danych w bazie, ani ich wyszukiwaniem. Precyzuje on jedynie warunki selekcji informacji, tzn. pracuje w kategoriach </a:t>
            </a:r>
            <a:r>
              <a:rPr lang="pl-PL" sz="1800" i="1"/>
              <a:t>co zrobić</a:t>
            </a:r>
            <a:r>
              <a:rPr lang="pl-PL" sz="1800"/>
              <a:t>, a nie </a:t>
            </a:r>
            <a:r>
              <a:rPr lang="pl-PL" sz="1800" i="1"/>
              <a:t>jak zrobić</a:t>
            </a:r>
            <a:r>
              <a:rPr lang="pl-PL" sz="1800"/>
              <a:t>.</a:t>
            </a:r>
            <a:endParaRPr lang="pl-PL" sz="1800" b="1" i="1"/>
          </a:p>
          <a:p>
            <a:pPr marL="609600" indent="-609600">
              <a:lnSpc>
                <a:spcPct val="80000"/>
              </a:lnSpc>
            </a:pPr>
            <a:r>
              <a:rPr lang="pl-PL" sz="1800" b="1" i="1"/>
              <a:t>Różnorodność sposobów widzenia danych</a:t>
            </a:r>
            <a:r>
              <a:rPr lang="pl-PL" sz="1800" b="1"/>
              <a:t>. </a:t>
            </a:r>
            <a:endParaRPr lang="pl-PL" sz="1800"/>
          </a:p>
          <a:p>
            <a:pPr marL="609600" indent="-609600">
              <a:lnSpc>
                <a:spcPct val="80000"/>
              </a:lnSpc>
              <a:buFontTx/>
              <a:buNone/>
            </a:pPr>
            <a:r>
              <a:rPr lang="pl-PL" sz="1800"/>
              <a:t>	Te same dane mogą być różnie widziane przez różnych użytkowników. Uzyskuje się to przez stosowanie specjalnych filtrów nazywanych </a:t>
            </a:r>
            <a:r>
              <a:rPr lang="pl-PL" sz="1800" i="1"/>
              <a:t>perspektywami</a:t>
            </a:r>
            <a:r>
              <a:rPr lang="pl-PL" sz="1800"/>
              <a:t>. </a:t>
            </a:r>
            <a:endParaRPr lang="pl-PL" sz="1800" b="1" i="1"/>
          </a:p>
          <a:p>
            <a:pPr marL="609600" indent="-609600">
              <a:lnSpc>
                <a:spcPct val="80000"/>
              </a:lnSpc>
            </a:pPr>
            <a:r>
              <a:rPr lang="pl-PL" sz="1800" b="1" i="1"/>
              <a:t>Fizyczna i logiczna niezależność danych</a:t>
            </a:r>
            <a:r>
              <a:rPr lang="pl-PL" sz="1800" b="1"/>
              <a:t>. </a:t>
            </a:r>
            <a:endParaRPr lang="pl-PL" sz="1800"/>
          </a:p>
          <a:p>
            <a:pPr marL="609600" indent="-609600">
              <a:lnSpc>
                <a:spcPct val="80000"/>
              </a:lnSpc>
              <a:buFontTx/>
              <a:buNone/>
            </a:pPr>
            <a:r>
              <a:rPr lang="pl-PL" sz="1800"/>
              <a:t>	Niezależność fizyczna oznacza, że rozszerzenie systemu komputerowego, gdzie pracuje SZBD o nowy sprzęt nie narusza danych. </a:t>
            </a:r>
          </a:p>
          <a:p>
            <a:pPr marL="609600" indent="-609600">
              <a:lnSpc>
                <a:spcPct val="80000"/>
              </a:lnSpc>
              <a:buFontTx/>
              <a:buNone/>
            </a:pPr>
            <a:r>
              <a:rPr lang="pl-PL" sz="1800"/>
              <a:t>	Logiczna niezależność danych oznacza po pierwsze możliwość wprowadzenia nowych danych bez dezaktualizacji starych, a po drugie to, że dane, które nie są wzajemnie powiązane tzw. </a:t>
            </a:r>
            <a:r>
              <a:rPr lang="pl-PL" sz="1800" i="1"/>
              <a:t>związkami integralnościowymi</a:t>
            </a:r>
            <a:r>
              <a:rPr lang="pl-PL" sz="1800"/>
              <a:t>, mogą być usuwane z bazy niezależnie od siebie. </a:t>
            </a:r>
            <a:endParaRPr lang="en-GB" sz="180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C24AD6CC-BBD6-4207-8EBC-6B410864F16D}" type="slidenum">
              <a:rPr lang="en-GB"/>
              <a:pPr/>
              <a:t>80</a:t>
            </a:fld>
            <a:endParaRPr lang="en-GB"/>
          </a:p>
        </p:txBody>
      </p:sp>
      <p:sp>
        <p:nvSpPr>
          <p:cNvPr id="156674" name="Rectangle 2"/>
          <p:cNvSpPr>
            <a:spLocks noGrp="1" noChangeArrowheads="1"/>
          </p:cNvSpPr>
          <p:nvPr>
            <p:ph type="title"/>
          </p:nvPr>
        </p:nvSpPr>
        <p:spPr>
          <a:xfrm>
            <a:off x="288925" y="44450"/>
            <a:ext cx="8675688" cy="725488"/>
          </a:xfrm>
        </p:spPr>
        <p:txBody>
          <a:bodyPr/>
          <a:lstStyle/>
          <a:p>
            <a:r>
              <a:rPr lang="pl-PL" sz="4000"/>
              <a:t>Modyfikowanie zawartości relacji (1)</a:t>
            </a:r>
            <a:endParaRPr lang="en-GB" sz="4000"/>
          </a:p>
        </p:txBody>
      </p:sp>
      <p:sp>
        <p:nvSpPr>
          <p:cNvPr id="156675" name="Rectangle 3"/>
          <p:cNvSpPr>
            <a:spLocks noGrp="1" noChangeArrowheads="1"/>
          </p:cNvSpPr>
          <p:nvPr>
            <p:ph type="body" idx="1"/>
          </p:nvPr>
        </p:nvSpPr>
        <p:spPr>
          <a:xfrm>
            <a:off x="252413" y="765175"/>
            <a:ext cx="8567737" cy="5688013"/>
          </a:xfrm>
        </p:spPr>
        <p:txBody>
          <a:bodyPr/>
          <a:lstStyle/>
          <a:p>
            <a:pPr>
              <a:lnSpc>
                <a:spcPct val="80000"/>
              </a:lnSpc>
              <a:buFontTx/>
              <a:buNone/>
            </a:pPr>
            <a:r>
              <a:rPr lang="pl-PL" sz="2400"/>
              <a:t>	</a:t>
            </a:r>
            <a:r>
              <a:rPr lang="pl-PL" sz="2200"/>
              <a:t>Polecenia służące do wypełniania relacji krotkami, modyfikowania zawartości relacji oraz usuwania krotek z relacji wchodzą w skład  języka manipulowania danymi - DML.</a:t>
            </a:r>
          </a:p>
          <a:p>
            <a:pPr>
              <a:lnSpc>
                <a:spcPct val="80000"/>
              </a:lnSpc>
              <a:buFontTx/>
              <a:buNone/>
            </a:pPr>
            <a:endParaRPr lang="pl-PL" sz="2200" b="1" i="1" u="sng"/>
          </a:p>
          <a:p>
            <a:pPr>
              <a:lnSpc>
                <a:spcPct val="80000"/>
              </a:lnSpc>
              <a:buFontTx/>
              <a:buNone/>
            </a:pPr>
            <a:r>
              <a:rPr lang="pl-PL" sz="2200" b="1" i="1" u="sng"/>
              <a:t>Wstawianie krotek</a:t>
            </a:r>
            <a:endParaRPr lang="de-DE" sz="2200" b="1" i="1"/>
          </a:p>
          <a:p>
            <a:pPr>
              <a:lnSpc>
                <a:spcPct val="80000"/>
              </a:lnSpc>
              <a:buFontTx/>
              <a:buNone/>
            </a:pPr>
            <a:r>
              <a:rPr lang="pl-PL" sz="2200"/>
              <a:t>	W celu wstawienia krotki do relacji stosowane jest polecenie </a:t>
            </a:r>
            <a:r>
              <a:rPr lang="pl-PL" sz="2200" b="1" i="1"/>
              <a:t>insert</a:t>
            </a:r>
            <a:r>
              <a:rPr lang="pl-PL" sz="2200"/>
              <a:t>  postaci:</a:t>
            </a:r>
            <a:endParaRPr lang="pl-PL" sz="2200" b="1" i="1"/>
          </a:p>
          <a:p>
            <a:pPr>
              <a:lnSpc>
                <a:spcPct val="80000"/>
              </a:lnSpc>
              <a:buFontTx/>
              <a:buNone/>
            </a:pPr>
            <a:r>
              <a:rPr lang="pl-PL" sz="2200" b="1" i="1"/>
              <a:t>insert into </a:t>
            </a:r>
            <a:r>
              <a:rPr lang="pl-PL" sz="2200" i="1"/>
              <a:t>nazwa_relacji</a:t>
            </a:r>
            <a:r>
              <a:rPr lang="pl-PL" sz="2200"/>
              <a:t> [(</a:t>
            </a:r>
            <a:r>
              <a:rPr lang="pl-PL" sz="2200" i="1"/>
              <a:t>atrybut</a:t>
            </a:r>
            <a:r>
              <a:rPr lang="pl-PL" sz="2200"/>
              <a:t>, </a:t>
            </a:r>
            <a:r>
              <a:rPr lang="pl-PL" sz="2200" i="1"/>
              <a:t>atrybut</a:t>
            </a:r>
            <a:r>
              <a:rPr lang="pl-PL" sz="2200"/>
              <a:t>, ...)]</a:t>
            </a:r>
            <a:endParaRPr lang="pl-PL" sz="2200" b="1" i="1"/>
          </a:p>
          <a:p>
            <a:pPr>
              <a:lnSpc>
                <a:spcPct val="80000"/>
              </a:lnSpc>
              <a:buFontTx/>
              <a:buNone/>
            </a:pPr>
            <a:r>
              <a:rPr lang="pl-PL" sz="2200" b="1" i="1"/>
              <a:t>values </a:t>
            </a:r>
            <a:r>
              <a:rPr lang="pl-PL" sz="2200"/>
              <a:t>(</a:t>
            </a:r>
            <a:r>
              <a:rPr lang="pl-PL" sz="2200" i="1"/>
              <a:t>wartość</a:t>
            </a:r>
            <a:r>
              <a:rPr lang="pl-PL" sz="2200"/>
              <a:t>, </a:t>
            </a:r>
            <a:r>
              <a:rPr lang="pl-PL" sz="2200" i="1"/>
              <a:t>wartość</a:t>
            </a:r>
            <a:r>
              <a:rPr lang="pl-PL" sz="2200"/>
              <a:t>, ...);</a:t>
            </a:r>
          </a:p>
          <a:p>
            <a:pPr>
              <a:lnSpc>
                <a:spcPct val="80000"/>
              </a:lnSpc>
              <a:buFontTx/>
              <a:buNone/>
            </a:pPr>
            <a:r>
              <a:rPr lang="pl-PL" sz="2200"/>
              <a:t>	Opcjonalna lista atrybutów jest zbędna w przypadku określenia wszystkich wartości atrybutów relacji </a:t>
            </a:r>
            <a:r>
              <a:rPr lang="pl-PL" sz="2200" i="1"/>
              <a:t>nazwa_relacji</a:t>
            </a:r>
            <a:r>
              <a:rPr lang="pl-PL" sz="2200"/>
              <a:t>.</a:t>
            </a:r>
            <a:endParaRPr lang="pl-PL" sz="2200" b="1" i="1" u="sng"/>
          </a:p>
          <a:p>
            <a:pPr>
              <a:lnSpc>
                <a:spcPct val="80000"/>
              </a:lnSpc>
              <a:buFontTx/>
              <a:buNone/>
            </a:pPr>
            <a:endParaRPr lang="pl-PL" sz="2200" b="1" i="1" u="sng"/>
          </a:p>
          <a:p>
            <a:pPr>
              <a:lnSpc>
                <a:spcPct val="80000"/>
              </a:lnSpc>
              <a:buFontTx/>
              <a:buNone/>
            </a:pPr>
            <a:r>
              <a:rPr lang="pl-PL" sz="2200" b="1" i="1" u="sng"/>
              <a:t>Modyfikowanie krotek</a:t>
            </a:r>
            <a:endParaRPr lang="de-DE" sz="2200" b="1" i="1"/>
          </a:p>
          <a:p>
            <a:pPr>
              <a:lnSpc>
                <a:spcPct val="80000"/>
              </a:lnSpc>
              <a:buFontTx/>
              <a:buNone/>
            </a:pPr>
            <a:r>
              <a:rPr lang="pl-PL" sz="2200"/>
              <a:t>Do modyfikowania krotek służy polecenie </a:t>
            </a:r>
            <a:r>
              <a:rPr lang="pl-PL" sz="2200" b="1" i="1"/>
              <a:t>update</a:t>
            </a:r>
            <a:r>
              <a:rPr lang="pl-PL" sz="2200"/>
              <a:t> następującej postaci:</a:t>
            </a:r>
            <a:endParaRPr lang="pl-PL" sz="2200" b="1" i="1"/>
          </a:p>
          <a:p>
            <a:pPr>
              <a:lnSpc>
                <a:spcPct val="80000"/>
              </a:lnSpc>
              <a:buFontTx/>
              <a:buNone/>
            </a:pPr>
            <a:r>
              <a:rPr lang="pl-PL" sz="2200" b="1" i="1"/>
              <a:t>update </a:t>
            </a:r>
            <a:r>
              <a:rPr lang="pl-PL" sz="2200" i="1"/>
              <a:t>relacja</a:t>
            </a:r>
            <a:r>
              <a:rPr lang="pl-PL" sz="2200"/>
              <a:t> [</a:t>
            </a:r>
            <a:r>
              <a:rPr lang="pl-PL" sz="2200" i="1"/>
              <a:t>alias</a:t>
            </a:r>
            <a:r>
              <a:rPr lang="pl-PL" sz="2200"/>
              <a:t>]</a:t>
            </a:r>
            <a:endParaRPr lang="pl-PL" sz="2200" b="1" i="1"/>
          </a:p>
          <a:p>
            <a:pPr>
              <a:lnSpc>
                <a:spcPct val="80000"/>
              </a:lnSpc>
              <a:buFontTx/>
              <a:buNone/>
            </a:pPr>
            <a:r>
              <a:rPr lang="pl-PL" sz="2200" b="1" i="1"/>
              <a:t>set </a:t>
            </a:r>
            <a:r>
              <a:rPr lang="pl-PL" sz="2200" i="1"/>
              <a:t>atrybut </a:t>
            </a:r>
            <a:r>
              <a:rPr lang="pl-PL" sz="2200"/>
              <a:t>[, </a:t>
            </a:r>
            <a:r>
              <a:rPr lang="pl-PL" sz="2200" i="1"/>
              <a:t>atrybut</a:t>
            </a:r>
            <a:r>
              <a:rPr lang="pl-PL" sz="2200"/>
              <a:t>] = {</a:t>
            </a:r>
            <a:r>
              <a:rPr lang="pl-PL" sz="2200" i="1"/>
              <a:t>wyrażenie </a:t>
            </a:r>
            <a:r>
              <a:rPr lang="pl-PL" sz="2200"/>
              <a:t>| </a:t>
            </a:r>
            <a:r>
              <a:rPr lang="pl-PL" sz="2200" i="1"/>
              <a:t>podzapytanie</a:t>
            </a:r>
            <a:r>
              <a:rPr lang="pl-PL" sz="2200"/>
              <a:t>}</a:t>
            </a:r>
          </a:p>
          <a:p>
            <a:pPr>
              <a:lnSpc>
                <a:spcPct val="80000"/>
              </a:lnSpc>
              <a:buFontTx/>
              <a:buNone/>
            </a:pPr>
            <a:r>
              <a:rPr lang="pl-PL" sz="2200"/>
              <a:t>[</a:t>
            </a:r>
            <a:r>
              <a:rPr lang="pl-PL" sz="2200" b="1" i="1"/>
              <a:t>where</a:t>
            </a:r>
            <a:r>
              <a:rPr lang="pl-PL" sz="2200"/>
              <a:t> </a:t>
            </a:r>
            <a:r>
              <a:rPr lang="pl-PL" sz="2200" i="1"/>
              <a:t>warunki</a:t>
            </a:r>
            <a:r>
              <a:rPr lang="pl-PL" sz="2200"/>
              <a:t>];</a:t>
            </a:r>
            <a:endParaRPr lang="pl-PL" sz="2200" b="1" i="1" u="sng"/>
          </a:p>
          <a:p>
            <a:pPr>
              <a:lnSpc>
                <a:spcPct val="80000"/>
              </a:lnSpc>
              <a:buFontTx/>
              <a:buNone/>
            </a:pPr>
            <a:endParaRPr lang="en-GB" sz="22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048E0487-1946-46C6-A215-D1035D682B2E}" type="slidenum">
              <a:rPr lang="en-GB"/>
              <a:pPr/>
              <a:t>81</a:t>
            </a:fld>
            <a:endParaRPr lang="en-GB"/>
          </a:p>
        </p:txBody>
      </p:sp>
      <p:sp>
        <p:nvSpPr>
          <p:cNvPr id="157698" name="Rectangle 2"/>
          <p:cNvSpPr>
            <a:spLocks noGrp="1" noChangeArrowheads="1"/>
          </p:cNvSpPr>
          <p:nvPr>
            <p:ph type="title"/>
          </p:nvPr>
        </p:nvSpPr>
        <p:spPr>
          <a:xfrm>
            <a:off x="457200" y="274638"/>
            <a:ext cx="8507413" cy="1143000"/>
          </a:xfrm>
        </p:spPr>
        <p:txBody>
          <a:bodyPr/>
          <a:lstStyle/>
          <a:p>
            <a:r>
              <a:rPr lang="pl-PL" sz="4000"/>
              <a:t>Modyfikowanie zawartości relacji (2)</a:t>
            </a:r>
            <a:endParaRPr lang="en-GB" sz="4000"/>
          </a:p>
        </p:txBody>
      </p:sp>
      <p:sp>
        <p:nvSpPr>
          <p:cNvPr id="157699" name="Rectangle 3"/>
          <p:cNvSpPr>
            <a:spLocks noGrp="1" noChangeArrowheads="1"/>
          </p:cNvSpPr>
          <p:nvPr>
            <p:ph type="body" idx="1"/>
          </p:nvPr>
        </p:nvSpPr>
        <p:spPr/>
        <p:txBody>
          <a:bodyPr/>
          <a:lstStyle/>
          <a:p>
            <a:pPr>
              <a:lnSpc>
                <a:spcPct val="90000"/>
              </a:lnSpc>
              <a:buFontTx/>
              <a:buNone/>
            </a:pPr>
            <a:r>
              <a:rPr lang="pl-PL" sz="2400" b="1" i="1" u="sng"/>
              <a:t>Usuwanie krotek</a:t>
            </a:r>
            <a:endParaRPr lang="de-DE" sz="2400" b="1" i="1"/>
          </a:p>
          <a:p>
            <a:pPr>
              <a:lnSpc>
                <a:spcPct val="90000"/>
              </a:lnSpc>
              <a:buFontTx/>
              <a:buNone/>
            </a:pPr>
            <a:r>
              <a:rPr lang="pl-PL" sz="2400"/>
              <a:t>	W celu usunięcia krotki (krotek) z relacji jest stosowane polecenie </a:t>
            </a:r>
            <a:r>
              <a:rPr lang="pl-PL" sz="2400" b="1" i="1"/>
              <a:t>delete</a:t>
            </a:r>
            <a:r>
              <a:rPr lang="pl-PL" sz="2400"/>
              <a:t> następującej postaci:</a:t>
            </a:r>
            <a:endParaRPr lang="pl-PL" sz="2400" b="1" i="1"/>
          </a:p>
          <a:p>
            <a:pPr>
              <a:lnSpc>
                <a:spcPct val="90000"/>
              </a:lnSpc>
              <a:buFontTx/>
              <a:buNone/>
            </a:pPr>
            <a:r>
              <a:rPr lang="pl-PL" sz="2400" b="1" i="1"/>
              <a:t>delete from </a:t>
            </a:r>
            <a:r>
              <a:rPr lang="pl-PL" sz="2400" i="1"/>
              <a:t>relacja</a:t>
            </a:r>
            <a:endParaRPr lang="pl-PL" sz="2400"/>
          </a:p>
          <a:p>
            <a:pPr>
              <a:lnSpc>
                <a:spcPct val="90000"/>
              </a:lnSpc>
              <a:buFontTx/>
              <a:buNone/>
            </a:pPr>
            <a:r>
              <a:rPr lang="pl-PL" sz="2400"/>
              <a:t> [</a:t>
            </a:r>
            <a:r>
              <a:rPr lang="pl-PL" sz="2400" b="1" i="1"/>
              <a:t>where</a:t>
            </a:r>
            <a:r>
              <a:rPr lang="pl-PL" sz="2400"/>
              <a:t> </a:t>
            </a:r>
            <a:r>
              <a:rPr lang="pl-PL" sz="2400" i="1"/>
              <a:t>warunki</a:t>
            </a:r>
            <a:r>
              <a:rPr lang="pl-PL" sz="2400"/>
              <a:t>];</a:t>
            </a:r>
            <a:endParaRPr lang="pl-PL" sz="2400" u="sng"/>
          </a:p>
          <a:p>
            <a:pPr>
              <a:lnSpc>
                <a:spcPct val="90000"/>
              </a:lnSpc>
              <a:buFontTx/>
              <a:buNone/>
            </a:pPr>
            <a:endParaRPr lang="pl-PL" sz="2400" u="sng"/>
          </a:p>
          <a:p>
            <a:pPr>
              <a:lnSpc>
                <a:spcPct val="90000"/>
              </a:lnSpc>
              <a:buFontTx/>
              <a:buNone/>
            </a:pPr>
            <a:r>
              <a:rPr lang="pl-PL" sz="2400" u="sng"/>
              <a:t>Przykład</a:t>
            </a:r>
            <a:endParaRPr lang="pl-PL" sz="2400" b="1" i="1"/>
          </a:p>
          <a:p>
            <a:pPr>
              <a:lnSpc>
                <a:spcPct val="90000"/>
              </a:lnSpc>
              <a:buFontTx/>
              <a:buNone/>
            </a:pPr>
            <a:r>
              <a:rPr lang="pl-PL" sz="2400" b="1" i="1"/>
              <a:t>delete from </a:t>
            </a:r>
            <a:r>
              <a:rPr lang="pl-PL" sz="2400" i="1"/>
              <a:t>pracownik</a:t>
            </a:r>
            <a:endParaRPr lang="pl-PL" sz="2400" b="1" i="1"/>
          </a:p>
          <a:p>
            <a:pPr>
              <a:lnSpc>
                <a:spcPct val="90000"/>
              </a:lnSpc>
              <a:buFontTx/>
              <a:buNone/>
            </a:pPr>
            <a:r>
              <a:rPr lang="pl-PL" sz="2400" b="1" i="1"/>
              <a:t>where</a:t>
            </a:r>
            <a:r>
              <a:rPr lang="pl-PL" sz="2400"/>
              <a:t> </a:t>
            </a:r>
            <a:r>
              <a:rPr lang="pl-PL" sz="2400" i="1"/>
              <a:t>etat = ‘ASYSTENT’;</a:t>
            </a:r>
            <a:endParaRPr lang="pl-PL" sz="2400"/>
          </a:p>
          <a:p>
            <a:pPr>
              <a:lnSpc>
                <a:spcPct val="90000"/>
              </a:lnSpc>
              <a:buFontTx/>
              <a:buNone/>
            </a:pPr>
            <a:r>
              <a:rPr lang="pl-PL" sz="2400"/>
              <a:t>Polecenie usuwa z relacji </a:t>
            </a:r>
            <a:r>
              <a:rPr lang="pl-PL" sz="2400" i="1"/>
              <a:t>pracownik</a:t>
            </a:r>
            <a:r>
              <a:rPr lang="pl-PL" sz="2400"/>
              <a:t> wszystkie krotki opisujące asystentów. </a:t>
            </a:r>
            <a:endParaRPr lang="en-GB" sz="24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3D7988ED-613F-4D73-AE59-F40EAEA05CA0}" type="slidenum">
              <a:rPr lang="en-GB"/>
              <a:pPr/>
              <a:t>82</a:t>
            </a:fld>
            <a:endParaRPr lang="en-GB"/>
          </a:p>
        </p:txBody>
      </p:sp>
      <p:sp>
        <p:nvSpPr>
          <p:cNvPr id="158722" name="Rectangle 2"/>
          <p:cNvSpPr>
            <a:spLocks noGrp="1" noChangeArrowheads="1"/>
          </p:cNvSpPr>
          <p:nvPr>
            <p:ph type="title"/>
          </p:nvPr>
        </p:nvSpPr>
        <p:spPr/>
        <p:txBody>
          <a:bodyPr/>
          <a:lstStyle/>
          <a:p>
            <a:r>
              <a:rPr lang="pl-PL"/>
              <a:t>Dodatkowe struktury danych (1) </a:t>
            </a:r>
            <a:endParaRPr lang="en-GB"/>
          </a:p>
        </p:txBody>
      </p:sp>
      <p:sp>
        <p:nvSpPr>
          <p:cNvPr id="158723" name="Rectangle 3"/>
          <p:cNvSpPr>
            <a:spLocks noGrp="1" noChangeArrowheads="1"/>
          </p:cNvSpPr>
          <p:nvPr>
            <p:ph type="body" idx="1"/>
          </p:nvPr>
        </p:nvSpPr>
        <p:spPr>
          <a:xfrm>
            <a:off x="239713" y="1341438"/>
            <a:ext cx="8435975" cy="5257800"/>
          </a:xfrm>
        </p:spPr>
        <p:txBody>
          <a:bodyPr/>
          <a:lstStyle/>
          <a:p>
            <a:pPr>
              <a:buFontTx/>
              <a:buNone/>
            </a:pPr>
            <a:r>
              <a:rPr lang="pl-PL" b="1" i="1" u="sng"/>
              <a:t>Perspektywy</a:t>
            </a:r>
            <a:endParaRPr lang="de-DE" b="1" i="1"/>
          </a:p>
          <a:p>
            <a:pPr>
              <a:buFontTx/>
              <a:buNone/>
            </a:pPr>
            <a:r>
              <a:rPr lang="pl-PL"/>
              <a:t>	Perspektywa jest specjalną strukturą w bazie danych, która pozwala ograniczyć zakres dostępnych danych do wybranych atrybutów i krotek. </a:t>
            </a:r>
          </a:p>
          <a:p>
            <a:pPr>
              <a:buFontTx/>
              <a:buNone/>
            </a:pPr>
            <a:r>
              <a:rPr lang="pl-PL"/>
              <a:t>	Dane udostępniane przez perspektywy pochodzą z relacji, tzn. perspektywy nie posiadają „własnych” danych i są pamiętane w postaci definicji. </a:t>
            </a:r>
          </a:p>
          <a:p>
            <a:pPr>
              <a:buFontTx/>
              <a:buNone/>
            </a:pPr>
            <a:r>
              <a:rPr lang="pl-PL"/>
              <a:t>	</a:t>
            </a:r>
            <a:endParaRPr lang="en-GB"/>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23F8AA71-63BA-4924-9210-727FC757BF70}" type="slidenum">
              <a:rPr lang="en-GB"/>
              <a:pPr/>
              <a:t>83</a:t>
            </a:fld>
            <a:endParaRPr lang="en-GB"/>
          </a:p>
        </p:txBody>
      </p:sp>
      <p:sp>
        <p:nvSpPr>
          <p:cNvPr id="160770" name="Rectangle 2"/>
          <p:cNvSpPr>
            <a:spLocks noGrp="1" noChangeArrowheads="1"/>
          </p:cNvSpPr>
          <p:nvPr>
            <p:ph type="title"/>
          </p:nvPr>
        </p:nvSpPr>
        <p:spPr/>
        <p:txBody>
          <a:bodyPr/>
          <a:lstStyle/>
          <a:p>
            <a:r>
              <a:rPr lang="pl-PL"/>
              <a:t>Dodatkowe struktury danych (2)</a:t>
            </a:r>
            <a:endParaRPr lang="en-GB"/>
          </a:p>
        </p:txBody>
      </p:sp>
      <p:sp>
        <p:nvSpPr>
          <p:cNvPr id="160771" name="Rectangle 3"/>
          <p:cNvSpPr>
            <a:spLocks noGrp="1" noChangeArrowheads="1"/>
          </p:cNvSpPr>
          <p:nvPr>
            <p:ph type="body" idx="1"/>
          </p:nvPr>
        </p:nvSpPr>
        <p:spPr>
          <a:xfrm>
            <a:off x="250825" y="1268413"/>
            <a:ext cx="8648700" cy="5256212"/>
          </a:xfrm>
        </p:spPr>
        <p:txBody>
          <a:bodyPr/>
          <a:lstStyle/>
          <a:p>
            <a:pPr>
              <a:lnSpc>
                <a:spcPct val="80000"/>
              </a:lnSpc>
              <a:buFontTx/>
              <a:buNone/>
            </a:pPr>
            <a:r>
              <a:rPr lang="pl-PL" sz="2400" b="1" i="1" u="sng"/>
              <a:t>Perspektywy(cd.)</a:t>
            </a:r>
            <a:r>
              <a:rPr lang="pl-PL" sz="2400"/>
              <a:t> 	</a:t>
            </a:r>
          </a:p>
          <a:p>
            <a:pPr>
              <a:lnSpc>
                <a:spcPct val="80000"/>
              </a:lnSpc>
              <a:buFontTx/>
              <a:buNone/>
            </a:pPr>
            <a:r>
              <a:rPr lang="pl-PL" sz="2400"/>
              <a:t>	Utworzenie perspektywy jest możliwe za pomocą  polecenia  </a:t>
            </a:r>
            <a:r>
              <a:rPr lang="pl-PL" sz="2400" b="1" i="1"/>
              <a:t>create view</a:t>
            </a:r>
            <a:r>
              <a:rPr lang="pl-PL" sz="2400"/>
              <a:t>  postaci:</a:t>
            </a:r>
          </a:p>
          <a:p>
            <a:pPr>
              <a:lnSpc>
                <a:spcPct val="80000"/>
              </a:lnSpc>
              <a:buFontTx/>
              <a:buNone/>
            </a:pPr>
            <a:endParaRPr lang="en-US" sz="2400" b="1" i="1"/>
          </a:p>
          <a:p>
            <a:pPr>
              <a:lnSpc>
                <a:spcPct val="80000"/>
              </a:lnSpc>
              <a:buFontTx/>
              <a:buNone/>
            </a:pPr>
            <a:r>
              <a:rPr lang="en-US" sz="2400" b="1" i="1"/>
              <a:t>create </a:t>
            </a:r>
            <a:r>
              <a:rPr lang="en-US" sz="2400"/>
              <a:t>[</a:t>
            </a:r>
            <a:r>
              <a:rPr lang="en-US" sz="2400" b="1" i="1"/>
              <a:t>or replace</a:t>
            </a:r>
            <a:r>
              <a:rPr lang="en-US" sz="2400"/>
              <a:t>]</a:t>
            </a:r>
            <a:r>
              <a:rPr lang="en-US" sz="2400" b="1" i="1"/>
              <a:t> view </a:t>
            </a:r>
            <a:r>
              <a:rPr lang="en-US" sz="2400" i="1"/>
              <a:t>nazwa_perspektywy</a:t>
            </a:r>
            <a:endParaRPr lang="en-US" sz="2400" b="1" i="1"/>
          </a:p>
          <a:p>
            <a:pPr>
              <a:lnSpc>
                <a:spcPct val="80000"/>
              </a:lnSpc>
              <a:buFontTx/>
              <a:buNone/>
            </a:pPr>
            <a:r>
              <a:rPr lang="en-US" sz="2400" b="1" i="1"/>
              <a:t>     </a:t>
            </a:r>
            <a:r>
              <a:rPr lang="en-US" sz="2400"/>
              <a:t>[(</a:t>
            </a:r>
            <a:r>
              <a:rPr lang="en-US" sz="2400" i="1"/>
              <a:t>atrybut1</a:t>
            </a:r>
            <a:r>
              <a:rPr lang="en-US" sz="2400"/>
              <a:t>, </a:t>
            </a:r>
            <a:r>
              <a:rPr lang="en-US" sz="2400" i="1"/>
              <a:t>atrybut2</a:t>
            </a:r>
            <a:r>
              <a:rPr lang="en-US" sz="2400"/>
              <a:t>, ...)]</a:t>
            </a:r>
            <a:endParaRPr lang="en-US" sz="2400" b="1" i="1"/>
          </a:p>
          <a:p>
            <a:pPr>
              <a:lnSpc>
                <a:spcPct val="80000"/>
              </a:lnSpc>
              <a:buFontTx/>
              <a:buNone/>
            </a:pPr>
            <a:r>
              <a:rPr lang="en-US" sz="2400" b="1" i="1"/>
              <a:t>as   select </a:t>
            </a:r>
            <a:r>
              <a:rPr lang="en-US" sz="2400" i="1"/>
              <a:t>ciało_polecenia_SELECT</a:t>
            </a:r>
            <a:endParaRPr lang="en-US" sz="2400"/>
          </a:p>
          <a:p>
            <a:pPr>
              <a:lnSpc>
                <a:spcPct val="80000"/>
              </a:lnSpc>
              <a:buFontTx/>
              <a:buNone/>
            </a:pPr>
            <a:r>
              <a:rPr lang="en-US" sz="2400"/>
              <a:t>[</a:t>
            </a:r>
            <a:r>
              <a:rPr lang="en-US" sz="2400" b="1" i="1"/>
              <a:t>with check option</a:t>
            </a:r>
            <a:r>
              <a:rPr lang="en-US" sz="2400"/>
              <a:t>];</a:t>
            </a:r>
            <a:endParaRPr lang="pl-PL" sz="2400"/>
          </a:p>
          <a:p>
            <a:pPr>
              <a:lnSpc>
                <a:spcPct val="80000"/>
              </a:lnSpc>
              <a:buFontTx/>
              <a:buNone/>
            </a:pPr>
            <a:endParaRPr lang="pl-PL" sz="2400"/>
          </a:p>
          <a:p>
            <a:pPr>
              <a:lnSpc>
                <a:spcPct val="80000"/>
              </a:lnSpc>
              <a:buFontTx/>
              <a:buNone/>
            </a:pPr>
            <a:r>
              <a:rPr lang="pl-PL" sz="2400"/>
              <a:t>	Opcjonalna klauzula  </a:t>
            </a:r>
            <a:r>
              <a:rPr lang="pl-PL" sz="2400" b="1" i="1"/>
              <a:t>or replace</a:t>
            </a:r>
            <a:r>
              <a:rPr lang="pl-PL" sz="2400"/>
              <a:t>  zastępuje istniejącą perspektywę nową definicją. Na tomiast klauzula </a:t>
            </a:r>
            <a:r>
              <a:rPr lang="pl-PL" sz="2400" b="1" i="1"/>
              <a:t>with check option</a:t>
            </a:r>
            <a:r>
              <a:rPr lang="pl-PL" sz="2400"/>
              <a:t> uniemożliwia wstawianie i modyfikowanie krotek w sposób niezgodny z warunkami selekcji perspektywy, tzn. stanowi mechanizm zachowania spójności danych . </a:t>
            </a:r>
            <a:endParaRPr lang="en-GB" sz="24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ymbol zastępczy numeru slajdu 5"/>
          <p:cNvSpPr>
            <a:spLocks noGrp="1"/>
          </p:cNvSpPr>
          <p:nvPr>
            <p:ph type="sldNum" sz="quarter" idx="12"/>
          </p:nvPr>
        </p:nvSpPr>
        <p:spPr/>
        <p:txBody>
          <a:bodyPr/>
          <a:lstStyle/>
          <a:p>
            <a:fld id="{E2B748A6-AD4D-4879-9D6B-3339024F6FEB}" type="slidenum">
              <a:rPr lang="en-GB"/>
              <a:pPr/>
              <a:t>84</a:t>
            </a:fld>
            <a:endParaRPr lang="en-GB"/>
          </a:p>
        </p:txBody>
      </p:sp>
      <p:sp>
        <p:nvSpPr>
          <p:cNvPr id="161794" name="Rectangle 2"/>
          <p:cNvSpPr>
            <a:spLocks noGrp="1" noChangeArrowheads="1"/>
          </p:cNvSpPr>
          <p:nvPr>
            <p:ph type="title"/>
          </p:nvPr>
        </p:nvSpPr>
        <p:spPr/>
        <p:txBody>
          <a:bodyPr/>
          <a:lstStyle/>
          <a:p>
            <a:r>
              <a:rPr lang="pl-PL"/>
              <a:t>Dodatkowe struktury danych (3)</a:t>
            </a:r>
            <a:endParaRPr lang="en-GB"/>
          </a:p>
        </p:txBody>
      </p:sp>
      <p:sp>
        <p:nvSpPr>
          <p:cNvPr id="161796" name="Rectangle 4"/>
          <p:cNvSpPr>
            <a:spLocks noChangeArrowheads="1"/>
          </p:cNvSpPr>
          <p:nvPr/>
        </p:nvSpPr>
        <p:spPr bwMode="auto">
          <a:xfrm>
            <a:off x="250825" y="1617663"/>
            <a:ext cx="5961063" cy="7318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pPr>
            <a:r>
              <a:rPr lang="pl-PL" sz="2400">
                <a:cs typeface="Times New Roman" pitchFamily="18" charset="0"/>
              </a:rPr>
              <a:t>Wyróżniamy perspektywy </a:t>
            </a:r>
            <a:r>
              <a:rPr lang="pl-PL" sz="2400" i="1">
                <a:cs typeface="Times New Roman" pitchFamily="18" charset="0"/>
              </a:rPr>
              <a:t>proste</a:t>
            </a:r>
            <a:r>
              <a:rPr lang="pl-PL" sz="2400">
                <a:cs typeface="Times New Roman" pitchFamily="18" charset="0"/>
              </a:rPr>
              <a:t> i </a:t>
            </a:r>
            <a:r>
              <a:rPr lang="pl-PL" sz="2400" i="1">
                <a:cs typeface="Times New Roman" pitchFamily="18" charset="0"/>
              </a:rPr>
              <a:t>złożone</a:t>
            </a:r>
            <a:r>
              <a:rPr lang="pl-PL" sz="2400">
                <a:cs typeface="Times New Roman" pitchFamily="18" charset="0"/>
              </a:rPr>
              <a:t>.</a:t>
            </a:r>
            <a:r>
              <a:rPr lang="pl-PL">
                <a:cs typeface="Times New Roman" pitchFamily="18" charset="0"/>
              </a:rPr>
              <a:t> </a:t>
            </a:r>
            <a:endParaRPr lang="pl-PL" sz="900"/>
          </a:p>
          <a:p>
            <a:pPr algn="l" eaLnBrk="0" hangingPunct="0">
              <a:lnSpc>
                <a:spcPct val="100000"/>
              </a:lnSpc>
              <a:spcBef>
                <a:spcPct val="0"/>
              </a:spcBef>
            </a:pPr>
            <a:endParaRPr lang="pl-PL" sz="1800"/>
          </a:p>
        </p:txBody>
      </p:sp>
      <p:graphicFrame>
        <p:nvGraphicFramePr>
          <p:cNvPr id="161906" name="Group 114"/>
          <p:cNvGraphicFramePr>
            <a:graphicFrameLocks noGrp="1"/>
          </p:cNvGraphicFramePr>
          <p:nvPr/>
        </p:nvGraphicFramePr>
        <p:xfrm>
          <a:off x="755650" y="2276475"/>
          <a:ext cx="7272338" cy="4379913"/>
        </p:xfrm>
        <a:graphic>
          <a:graphicData uri="http://schemas.openxmlformats.org/drawingml/2006/table">
            <a:tbl>
              <a:tblPr/>
              <a:tblGrid>
                <a:gridCol w="1573213"/>
                <a:gridCol w="2714625"/>
                <a:gridCol w="2984500"/>
              </a:tblGrid>
              <a:tr h="33178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Arial" charset="0"/>
                          <a:ea typeface="Times New Roman" pitchFamily="18" charset="0"/>
                          <a:cs typeface="Arial" charset="0"/>
                        </a:rPr>
                        <a:t>Cecha</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triangl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Arial" charset="0"/>
                          <a:ea typeface="Times New Roman" pitchFamily="18" charset="0"/>
                          <a:cs typeface="Arial" charset="0"/>
                        </a:rPr>
                        <a:t>Perspektywa</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triangle" w="med" len="med"/>
                    </a:lnB>
                    <a:lnTlToBr>
                      <a:noFill/>
                    </a:lnTlToBr>
                    <a:lnBlToTr>
                      <a:noFill/>
                    </a:lnBlToTr>
                    <a:noFill/>
                  </a:tcPr>
                </a:tc>
                <a:tc hMerge="1">
                  <a:txBody>
                    <a:bodyPr/>
                    <a:lstStyle/>
                    <a:p>
                      <a:endParaRPr lang="pl-PL"/>
                    </a:p>
                  </a:txBody>
                  <a:tcPr/>
                </a:tc>
              </a:tr>
              <a:tr h="331788">
                <a:tc vMerge="1">
                  <a:txBody>
                    <a:bodyPr/>
                    <a:lstStyle/>
                    <a:p>
                      <a:endParaRPr lang="pl-PL"/>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Arial" charset="0"/>
                          <a:ea typeface="Times New Roman" pitchFamily="18" charset="0"/>
                          <a:cs typeface="Arial" charset="0"/>
                        </a:rPr>
                        <a:t>prosta</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Arial" charset="0"/>
                          <a:ea typeface="Times New Roman" pitchFamily="18" charset="0"/>
                          <a:cs typeface="Arial" charset="0"/>
                        </a:rPr>
                        <a:t>Złożona</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r>
              <a:tr h="561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Pochodzenie danych</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Udostępnia dane z pojedynczej relacji</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Udostępnia dane wielu relacji</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r>
              <a:tr h="1482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Ograniczenia dla definicji</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W definicji nie stosuje się operacji na zbiorach, funkcji ani grupowania krotek</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W definicji można stosować operacje połączenia relacji, operacje na zbiorach, funkcje i grupowanie krotek.</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r>
              <a:tr h="793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Możliwość pobierania danych</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Tak</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Tak</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r>
              <a:tr h="793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Możliwość modyfikowania danych</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Tak</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smtClean="0">
                          <a:ln>
                            <a:noFill/>
                          </a:ln>
                          <a:solidFill>
                            <a:schemeClr val="tx1"/>
                          </a:solidFill>
                          <a:effectLst/>
                          <a:latin typeface="Arial" charset="0"/>
                          <a:ea typeface="Times New Roman" pitchFamily="18" charset="0"/>
                          <a:cs typeface="Arial" charset="0"/>
                        </a:rPr>
                        <a:t>W ograniczonym zakresie</a:t>
                      </a:r>
                      <a:endParaRPr kumimoji="0" lang="pl-PL" sz="20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473C9F9C-6F8C-43CC-B8FE-D31BBEE813BE}" type="slidenum">
              <a:rPr lang="en-GB"/>
              <a:pPr/>
              <a:t>85</a:t>
            </a:fld>
            <a:endParaRPr lang="en-GB"/>
          </a:p>
        </p:txBody>
      </p:sp>
      <p:sp>
        <p:nvSpPr>
          <p:cNvPr id="162818" name="Rectangle 2"/>
          <p:cNvSpPr>
            <a:spLocks noGrp="1" noChangeArrowheads="1"/>
          </p:cNvSpPr>
          <p:nvPr>
            <p:ph type="title"/>
          </p:nvPr>
        </p:nvSpPr>
        <p:spPr/>
        <p:txBody>
          <a:bodyPr/>
          <a:lstStyle/>
          <a:p>
            <a:r>
              <a:rPr lang="pl-PL"/>
              <a:t>Dodatkowe struktury danych (4)</a:t>
            </a:r>
            <a:endParaRPr lang="en-GB"/>
          </a:p>
        </p:txBody>
      </p:sp>
      <p:sp>
        <p:nvSpPr>
          <p:cNvPr id="162819" name="Rectangle 3"/>
          <p:cNvSpPr>
            <a:spLocks noGrp="1" noChangeArrowheads="1"/>
          </p:cNvSpPr>
          <p:nvPr>
            <p:ph type="body" idx="1"/>
          </p:nvPr>
        </p:nvSpPr>
        <p:spPr/>
        <p:txBody>
          <a:bodyPr/>
          <a:lstStyle/>
          <a:p>
            <a:pPr>
              <a:buFontTx/>
              <a:buNone/>
            </a:pPr>
            <a:r>
              <a:rPr lang="pl-PL" u="sng"/>
              <a:t>Przykład</a:t>
            </a:r>
            <a:endParaRPr lang="pl-PL"/>
          </a:p>
          <a:p>
            <a:pPr>
              <a:buFontTx/>
              <a:buNone/>
            </a:pPr>
            <a:r>
              <a:rPr lang="pl-PL"/>
              <a:t>	Utworzyć perspektywę prostą zawierającą wybrane informacje (numer i nazwisko) dla wszystkich asystentów. </a:t>
            </a:r>
            <a:endParaRPr lang="en-US" b="1" i="1"/>
          </a:p>
          <a:p>
            <a:pPr>
              <a:buFontTx/>
              <a:buNone/>
            </a:pPr>
            <a:r>
              <a:rPr lang="en-US" b="1" i="1"/>
              <a:t>create view </a:t>
            </a:r>
            <a:r>
              <a:rPr lang="en-US" i="1"/>
              <a:t>asystenci</a:t>
            </a:r>
            <a:endParaRPr lang="en-US" b="1" i="1"/>
          </a:p>
          <a:p>
            <a:pPr>
              <a:buFontTx/>
              <a:buNone/>
            </a:pPr>
            <a:r>
              <a:rPr lang="en-US" b="1" i="1"/>
              <a:t>as     select </a:t>
            </a:r>
            <a:r>
              <a:rPr lang="en-US" i="1"/>
              <a:t>numer, nazwisko</a:t>
            </a:r>
            <a:endParaRPr lang="en-US" b="1" i="1"/>
          </a:p>
          <a:p>
            <a:pPr>
              <a:buFontTx/>
              <a:buNone/>
            </a:pPr>
            <a:r>
              <a:rPr lang="en-US" b="1" i="1"/>
              <a:t>        </a:t>
            </a:r>
            <a:r>
              <a:rPr lang="pl-PL" b="1" i="1"/>
              <a:t>from </a:t>
            </a:r>
            <a:r>
              <a:rPr lang="pl-PL" i="1"/>
              <a:t>pracownik</a:t>
            </a:r>
            <a:endParaRPr lang="pl-PL" b="1" i="1"/>
          </a:p>
          <a:p>
            <a:pPr>
              <a:buFontTx/>
              <a:buNone/>
            </a:pPr>
            <a:r>
              <a:rPr lang="pl-PL" b="1" i="1"/>
              <a:t>        where </a:t>
            </a:r>
            <a:r>
              <a:rPr lang="pl-PL" i="1"/>
              <a:t>etat=’asystent’</a:t>
            </a:r>
            <a:r>
              <a:rPr lang="pl-PL"/>
              <a:t>;</a:t>
            </a:r>
            <a:endParaRPr lang="en-GB"/>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2CAF01A7-3302-4961-AEA9-1C0D95530092}" type="slidenum">
              <a:rPr lang="en-GB"/>
              <a:pPr/>
              <a:t>86</a:t>
            </a:fld>
            <a:endParaRPr lang="en-GB"/>
          </a:p>
        </p:txBody>
      </p:sp>
      <p:sp>
        <p:nvSpPr>
          <p:cNvPr id="163842" name="Rectangle 2"/>
          <p:cNvSpPr>
            <a:spLocks noGrp="1" noChangeArrowheads="1"/>
          </p:cNvSpPr>
          <p:nvPr>
            <p:ph type="title"/>
          </p:nvPr>
        </p:nvSpPr>
        <p:spPr>
          <a:xfrm>
            <a:off x="457200" y="44450"/>
            <a:ext cx="8229600" cy="941388"/>
          </a:xfrm>
        </p:spPr>
        <p:txBody>
          <a:bodyPr/>
          <a:lstStyle/>
          <a:p>
            <a:r>
              <a:rPr lang="pl-PL"/>
              <a:t>Dodatkowe struktury danych (5)</a:t>
            </a:r>
            <a:endParaRPr lang="en-GB"/>
          </a:p>
        </p:txBody>
      </p:sp>
      <p:sp>
        <p:nvSpPr>
          <p:cNvPr id="163843" name="Rectangle 3"/>
          <p:cNvSpPr>
            <a:spLocks noGrp="1" noChangeArrowheads="1"/>
          </p:cNvSpPr>
          <p:nvPr>
            <p:ph type="body" idx="1"/>
          </p:nvPr>
        </p:nvSpPr>
        <p:spPr>
          <a:xfrm>
            <a:off x="323850" y="1052513"/>
            <a:ext cx="8569325" cy="5545137"/>
          </a:xfrm>
        </p:spPr>
        <p:txBody>
          <a:bodyPr/>
          <a:lstStyle/>
          <a:p>
            <a:pPr>
              <a:lnSpc>
                <a:spcPct val="90000"/>
              </a:lnSpc>
              <a:buFontTx/>
              <a:buNone/>
            </a:pPr>
            <a:r>
              <a:rPr lang="pl-PL" sz="2800" u="sng"/>
              <a:t>Przykład</a:t>
            </a:r>
            <a:endParaRPr lang="pl-PL" sz="2800"/>
          </a:p>
          <a:p>
            <a:pPr>
              <a:lnSpc>
                <a:spcPct val="90000"/>
              </a:lnSpc>
              <a:buFontTx/>
              <a:buNone/>
            </a:pPr>
            <a:r>
              <a:rPr lang="pl-PL" sz="2800"/>
              <a:t>	Na podstawie relacji </a:t>
            </a:r>
            <a:r>
              <a:rPr lang="pl-PL" sz="2800" i="1"/>
              <a:t>pracownik</a:t>
            </a:r>
            <a:r>
              <a:rPr lang="pl-PL" sz="2800"/>
              <a:t> i </a:t>
            </a:r>
            <a:r>
              <a:rPr lang="pl-PL" sz="2800" i="1"/>
              <a:t>zespol</a:t>
            </a:r>
            <a:r>
              <a:rPr lang="pl-PL" sz="2800"/>
              <a:t> utworzyć perspektywę złożoną podającą informacje o płacach w poszczególnych zespołach.</a:t>
            </a:r>
            <a:endParaRPr lang="en-US" sz="2800" b="1" i="1"/>
          </a:p>
          <a:p>
            <a:pPr>
              <a:lnSpc>
                <a:spcPct val="90000"/>
              </a:lnSpc>
              <a:buFontTx/>
              <a:buNone/>
            </a:pPr>
            <a:r>
              <a:rPr lang="en-US" sz="2800" b="1" i="1"/>
              <a:t>create view </a:t>
            </a:r>
            <a:r>
              <a:rPr lang="en-US" sz="2800" i="1"/>
              <a:t>pods_zesp</a:t>
            </a:r>
          </a:p>
          <a:p>
            <a:pPr>
              <a:lnSpc>
                <a:spcPct val="90000"/>
              </a:lnSpc>
              <a:buFontTx/>
              <a:buNone/>
            </a:pPr>
            <a:r>
              <a:rPr lang="en-US" sz="2800" i="1"/>
              <a:t>      </a:t>
            </a:r>
            <a:r>
              <a:rPr lang="pl-PL" sz="2800" i="1"/>
              <a:t>(nazwa, placa_min, placa_max, placa_przec)</a:t>
            </a:r>
            <a:endParaRPr lang="pl-PL" sz="2800" b="1" i="1"/>
          </a:p>
          <a:p>
            <a:pPr>
              <a:lnSpc>
                <a:spcPct val="90000"/>
              </a:lnSpc>
              <a:buFontTx/>
              <a:buNone/>
            </a:pPr>
            <a:r>
              <a:rPr lang="pl-PL" sz="2800" b="1" i="1"/>
              <a:t>as     select </a:t>
            </a:r>
            <a:r>
              <a:rPr lang="pl-PL" sz="2800" i="1"/>
              <a:t>nazwa, min(placa_pod), max(placa_pod), 	avg(placa_pod)</a:t>
            </a:r>
            <a:endParaRPr lang="pl-PL" sz="2800" b="1" i="1"/>
          </a:p>
          <a:p>
            <a:pPr>
              <a:lnSpc>
                <a:spcPct val="90000"/>
              </a:lnSpc>
              <a:buFontTx/>
              <a:buNone/>
            </a:pPr>
            <a:r>
              <a:rPr lang="pl-PL" sz="2800" b="1" i="1"/>
              <a:t>        from </a:t>
            </a:r>
            <a:r>
              <a:rPr lang="pl-PL" sz="2800" i="1"/>
              <a:t>pracownik, zespol</a:t>
            </a:r>
            <a:endParaRPr lang="pl-PL" sz="2800" b="1" i="1"/>
          </a:p>
          <a:p>
            <a:pPr>
              <a:lnSpc>
                <a:spcPct val="90000"/>
              </a:lnSpc>
              <a:buFontTx/>
              <a:buNone/>
            </a:pPr>
            <a:r>
              <a:rPr lang="pl-PL" sz="2800" b="1" i="1"/>
              <a:t>        where </a:t>
            </a:r>
            <a:r>
              <a:rPr lang="pl-PL" sz="2800" i="1"/>
              <a:t>pracownik.id_zesp=zespol.id_zesp</a:t>
            </a:r>
          </a:p>
          <a:p>
            <a:pPr>
              <a:lnSpc>
                <a:spcPct val="90000"/>
              </a:lnSpc>
              <a:buFontTx/>
              <a:buNone/>
            </a:pPr>
            <a:r>
              <a:rPr lang="pl-PL" sz="2800" i="1"/>
              <a:t>        </a:t>
            </a:r>
            <a:r>
              <a:rPr lang="pl-PL" sz="2800" b="1" i="1"/>
              <a:t>group by</a:t>
            </a:r>
            <a:r>
              <a:rPr lang="pl-PL" sz="2800" i="1"/>
              <a:t> nazwa</a:t>
            </a:r>
            <a:r>
              <a:rPr lang="pl-PL" sz="2800"/>
              <a:t>;</a:t>
            </a:r>
          </a:p>
          <a:p>
            <a:pPr>
              <a:lnSpc>
                <a:spcPct val="90000"/>
              </a:lnSpc>
              <a:buFontTx/>
              <a:buNone/>
            </a:pPr>
            <a:r>
              <a:rPr lang="pl-PL" sz="2800"/>
              <a:t>	</a:t>
            </a:r>
            <a:endParaRPr lang="en-GB" sz="280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0B625EB6-18BD-4999-BE5C-B7927FFE2761}" type="slidenum">
              <a:rPr lang="en-GB"/>
              <a:pPr/>
              <a:t>87</a:t>
            </a:fld>
            <a:endParaRPr lang="en-GB"/>
          </a:p>
        </p:txBody>
      </p:sp>
      <p:sp>
        <p:nvSpPr>
          <p:cNvPr id="164866" name="Rectangle 2"/>
          <p:cNvSpPr>
            <a:spLocks noGrp="1" noChangeArrowheads="1"/>
          </p:cNvSpPr>
          <p:nvPr>
            <p:ph type="title"/>
          </p:nvPr>
        </p:nvSpPr>
        <p:spPr>
          <a:xfrm>
            <a:off x="457200" y="44450"/>
            <a:ext cx="8229600" cy="652463"/>
          </a:xfrm>
        </p:spPr>
        <p:txBody>
          <a:bodyPr/>
          <a:lstStyle/>
          <a:p>
            <a:r>
              <a:rPr lang="pl-PL" sz="4000"/>
              <a:t>Dodatkowe struktury danych (6)</a:t>
            </a:r>
            <a:endParaRPr lang="en-GB" sz="4000"/>
          </a:p>
        </p:txBody>
      </p:sp>
      <p:sp>
        <p:nvSpPr>
          <p:cNvPr id="164867" name="Rectangle 3"/>
          <p:cNvSpPr>
            <a:spLocks noGrp="1" noChangeArrowheads="1"/>
          </p:cNvSpPr>
          <p:nvPr>
            <p:ph type="body" idx="1"/>
          </p:nvPr>
        </p:nvSpPr>
        <p:spPr>
          <a:xfrm>
            <a:off x="179388" y="908050"/>
            <a:ext cx="8642350" cy="5905500"/>
          </a:xfrm>
        </p:spPr>
        <p:txBody>
          <a:bodyPr/>
          <a:lstStyle/>
          <a:p>
            <a:pPr>
              <a:lnSpc>
                <a:spcPct val="80000"/>
              </a:lnSpc>
              <a:buFontTx/>
              <a:buNone/>
            </a:pPr>
            <a:r>
              <a:rPr lang="pl-PL" sz="2400"/>
              <a:t>	Dostęp do danych perspektywy odbywa się podobnie jak w przypadku relacji, np. za pomocą polecenia </a:t>
            </a:r>
            <a:r>
              <a:rPr lang="pl-PL" sz="2400" b="1" i="1"/>
              <a:t>select</a:t>
            </a:r>
            <a:r>
              <a:rPr lang="pl-PL" sz="2400"/>
              <a:t>, podając nazwę perspektywy w klauzuli </a:t>
            </a:r>
            <a:r>
              <a:rPr lang="pl-PL" sz="2400" b="1" i="1"/>
              <a:t>from</a:t>
            </a:r>
            <a:r>
              <a:rPr lang="pl-PL" sz="2400"/>
              <a:t>. Można także użyć poleceń </a:t>
            </a:r>
            <a:r>
              <a:rPr lang="pl-PL" sz="2400" b="1" i="1"/>
              <a:t>insert</a:t>
            </a:r>
            <a:r>
              <a:rPr lang="pl-PL" sz="2400"/>
              <a:t>,</a:t>
            </a:r>
            <a:r>
              <a:rPr lang="pl-PL" sz="2400" b="1" i="1"/>
              <a:t> update </a:t>
            </a:r>
            <a:r>
              <a:rPr lang="pl-PL" sz="2400"/>
              <a:t>i</a:t>
            </a:r>
            <a:r>
              <a:rPr lang="pl-PL" sz="2400" b="1" i="1"/>
              <a:t> delete</a:t>
            </a:r>
            <a:r>
              <a:rPr lang="pl-PL" sz="2400"/>
              <a:t>, jeśli tylko perspektywa umożliwia modyfikowanie relacji, na której bazuje.</a:t>
            </a:r>
          </a:p>
          <a:p>
            <a:pPr>
              <a:lnSpc>
                <a:spcPct val="80000"/>
              </a:lnSpc>
              <a:buFontTx/>
              <a:buNone/>
            </a:pPr>
            <a:r>
              <a:rPr lang="pl-PL" sz="2400" u="sng"/>
              <a:t>Przykład</a:t>
            </a:r>
            <a:endParaRPr lang="pl-PL" sz="2400" b="1" i="1"/>
          </a:p>
          <a:p>
            <a:pPr>
              <a:lnSpc>
                <a:spcPct val="80000"/>
              </a:lnSpc>
              <a:buFontTx/>
              <a:buNone/>
            </a:pPr>
            <a:r>
              <a:rPr lang="pl-PL" sz="2400" b="1" i="1"/>
              <a:t>select </a:t>
            </a:r>
            <a:r>
              <a:rPr lang="pl-PL" sz="2400" i="1"/>
              <a:t>*</a:t>
            </a:r>
            <a:endParaRPr lang="pl-PL" sz="2400" b="1" i="1"/>
          </a:p>
          <a:p>
            <a:pPr>
              <a:lnSpc>
                <a:spcPct val="80000"/>
              </a:lnSpc>
              <a:buFontTx/>
              <a:buNone/>
            </a:pPr>
            <a:r>
              <a:rPr lang="pl-PL" sz="2400" b="1" i="1"/>
              <a:t>from </a:t>
            </a:r>
            <a:r>
              <a:rPr lang="pl-PL" sz="2400" i="1"/>
              <a:t>pods_zesp</a:t>
            </a:r>
            <a:r>
              <a:rPr lang="pl-PL" sz="2400"/>
              <a:t>;</a:t>
            </a:r>
          </a:p>
          <a:p>
            <a:pPr>
              <a:lnSpc>
                <a:spcPct val="80000"/>
              </a:lnSpc>
              <a:buFontTx/>
              <a:buNone/>
            </a:pPr>
            <a:endParaRPr lang="pl-PL" sz="2400"/>
          </a:p>
          <a:p>
            <a:pPr>
              <a:lnSpc>
                <a:spcPct val="80000"/>
              </a:lnSpc>
              <a:buFontTx/>
              <a:buNone/>
            </a:pPr>
            <a:r>
              <a:rPr lang="pl-PL" sz="2400"/>
              <a:t>Wynik:</a:t>
            </a:r>
            <a:endParaRPr lang="pl-PL" sz="2400" i="1"/>
          </a:p>
          <a:p>
            <a:pPr>
              <a:lnSpc>
                <a:spcPct val="80000"/>
              </a:lnSpc>
              <a:buFontTx/>
              <a:buNone/>
            </a:pPr>
            <a:r>
              <a:rPr lang="pl-PL" sz="2400" i="1"/>
              <a:t>NAZWA     PLACA_MIN 	  PLACA_MAX       PLACA_PRZEC</a:t>
            </a:r>
          </a:p>
          <a:p>
            <a:pPr>
              <a:lnSpc>
                <a:spcPct val="80000"/>
              </a:lnSpc>
              <a:buFontTx/>
              <a:buNone/>
            </a:pPr>
            <a:r>
              <a:rPr lang="pl-PL" sz="2400" i="1"/>
              <a:t>-------------------- ------------------- 	----------------- 	--------------------</a:t>
            </a:r>
          </a:p>
          <a:p>
            <a:pPr>
              <a:lnSpc>
                <a:spcPct val="80000"/>
              </a:lnSpc>
              <a:buFontTx/>
              <a:buNone/>
            </a:pPr>
            <a:r>
              <a:rPr lang="pl-PL" sz="2400" i="1"/>
              <a:t>administracja             1150    	  3160       		 2155</a:t>
            </a:r>
          </a:p>
          <a:p>
            <a:pPr>
              <a:lnSpc>
                <a:spcPct val="80000"/>
              </a:lnSpc>
              <a:buFontTx/>
              <a:buNone/>
            </a:pPr>
            <a:r>
              <a:rPr lang="pl-PL" sz="2400" i="1"/>
              <a:t>bazy danych               1200    	  2180     		 1626</a:t>
            </a:r>
          </a:p>
          <a:p>
            <a:pPr>
              <a:lnSpc>
                <a:spcPct val="80000"/>
              </a:lnSpc>
              <a:buFontTx/>
              <a:buNone/>
            </a:pPr>
            <a:r>
              <a:rPr lang="pl-PL" sz="2400" i="1"/>
              <a:t>sieci komputerowe        900    	  2050    		 1512.5</a:t>
            </a:r>
          </a:p>
          <a:p>
            <a:pPr>
              <a:lnSpc>
                <a:spcPct val="80000"/>
              </a:lnSpc>
              <a:buFontTx/>
              <a:buNone/>
            </a:pPr>
            <a:r>
              <a:rPr lang="pl-PL" sz="2400" i="1"/>
              <a:t>systemy operacyjne      900    	  1780  	    1343.3333</a:t>
            </a:r>
            <a:endParaRPr lang="en-GB" sz="240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F65154CB-4861-48E5-BF37-C5C92D2D67BD}" type="slidenum">
              <a:rPr lang="en-GB"/>
              <a:pPr/>
              <a:t>88</a:t>
            </a:fld>
            <a:endParaRPr lang="en-GB"/>
          </a:p>
        </p:txBody>
      </p:sp>
      <p:sp>
        <p:nvSpPr>
          <p:cNvPr id="165890" name="Rectangle 2"/>
          <p:cNvSpPr>
            <a:spLocks noGrp="1" noChangeArrowheads="1"/>
          </p:cNvSpPr>
          <p:nvPr>
            <p:ph type="title"/>
          </p:nvPr>
        </p:nvSpPr>
        <p:spPr/>
        <p:txBody>
          <a:bodyPr/>
          <a:lstStyle/>
          <a:p>
            <a:r>
              <a:rPr lang="pl-PL"/>
              <a:t>Dodatkowe struktury danych (7)</a:t>
            </a:r>
            <a:endParaRPr lang="en-GB"/>
          </a:p>
        </p:txBody>
      </p:sp>
      <p:sp>
        <p:nvSpPr>
          <p:cNvPr id="165891" name="Rectangle 3"/>
          <p:cNvSpPr>
            <a:spLocks noGrp="1" noChangeArrowheads="1"/>
          </p:cNvSpPr>
          <p:nvPr>
            <p:ph type="body" idx="1"/>
          </p:nvPr>
        </p:nvSpPr>
        <p:spPr/>
        <p:txBody>
          <a:bodyPr/>
          <a:lstStyle/>
          <a:p>
            <a:pPr>
              <a:lnSpc>
                <a:spcPct val="90000"/>
              </a:lnSpc>
              <a:buFontTx/>
              <a:buNone/>
            </a:pPr>
            <a:r>
              <a:rPr lang="en-US" sz="2400" u="sng"/>
              <a:t>Przykład</a:t>
            </a:r>
            <a:endParaRPr lang="en-US" sz="2400" b="1" i="1"/>
          </a:p>
          <a:p>
            <a:pPr>
              <a:lnSpc>
                <a:spcPct val="90000"/>
              </a:lnSpc>
              <a:buFontTx/>
              <a:buNone/>
            </a:pPr>
            <a:r>
              <a:rPr lang="en-US" sz="2400" b="1" i="1"/>
              <a:t>create or replace view </a:t>
            </a:r>
            <a:r>
              <a:rPr lang="en-US" sz="2400" i="1"/>
              <a:t>adunkci</a:t>
            </a:r>
            <a:endParaRPr lang="pl-PL" sz="2400" b="1" i="1"/>
          </a:p>
          <a:p>
            <a:pPr>
              <a:lnSpc>
                <a:spcPct val="90000"/>
              </a:lnSpc>
              <a:buFontTx/>
              <a:buNone/>
            </a:pPr>
            <a:r>
              <a:rPr lang="pl-PL" sz="2400" b="1" i="1"/>
              <a:t>as     select </a:t>
            </a:r>
            <a:r>
              <a:rPr lang="pl-PL" sz="2400" i="1"/>
              <a:t>numer, nazwisko, etat</a:t>
            </a:r>
            <a:endParaRPr lang="pl-PL" sz="2400" b="1" i="1"/>
          </a:p>
          <a:p>
            <a:pPr>
              <a:lnSpc>
                <a:spcPct val="90000"/>
              </a:lnSpc>
              <a:buFontTx/>
              <a:buNone/>
            </a:pPr>
            <a:r>
              <a:rPr lang="pl-PL" sz="2400" b="1" i="1"/>
              <a:t>        from </a:t>
            </a:r>
            <a:r>
              <a:rPr lang="pl-PL" sz="2400" i="1"/>
              <a:t>pracownik</a:t>
            </a:r>
            <a:endParaRPr lang="pl-PL" sz="2400" b="1" i="1"/>
          </a:p>
          <a:p>
            <a:pPr>
              <a:lnSpc>
                <a:spcPct val="90000"/>
              </a:lnSpc>
              <a:buFontTx/>
              <a:buNone/>
            </a:pPr>
            <a:r>
              <a:rPr lang="pl-PL" sz="2400" b="1" i="1"/>
              <a:t>        </a:t>
            </a:r>
            <a:r>
              <a:rPr lang="en-US" sz="2400" b="1" i="1"/>
              <a:t>where </a:t>
            </a:r>
            <a:r>
              <a:rPr lang="en-US" sz="2400" i="1"/>
              <a:t>etat=’adiunkt’</a:t>
            </a:r>
          </a:p>
          <a:p>
            <a:pPr>
              <a:lnSpc>
                <a:spcPct val="90000"/>
              </a:lnSpc>
              <a:buFontTx/>
              <a:buNone/>
            </a:pPr>
            <a:r>
              <a:rPr lang="en-US" sz="2400" i="1"/>
              <a:t>        </a:t>
            </a:r>
            <a:r>
              <a:rPr lang="en-US" sz="2400" b="1" i="1"/>
              <a:t>with check option</a:t>
            </a:r>
            <a:r>
              <a:rPr lang="en-US" sz="2400"/>
              <a:t>;</a:t>
            </a:r>
            <a:endParaRPr lang="de-DE" sz="2400"/>
          </a:p>
          <a:p>
            <a:pPr>
              <a:lnSpc>
                <a:spcPct val="90000"/>
              </a:lnSpc>
              <a:buFontTx/>
              <a:buNone/>
            </a:pPr>
            <a:r>
              <a:rPr lang="pl-PL" sz="2400"/>
              <a:t>	</a:t>
            </a:r>
            <a:r>
              <a:rPr lang="de-DE" sz="2400"/>
              <a:t>W tym przykładzie utworzono perspektywę udostępniającą wybrane informacje o adiunktach. Klauzula </a:t>
            </a:r>
            <a:r>
              <a:rPr lang="de-DE" sz="2400" b="1" i="1"/>
              <a:t>with check option</a:t>
            </a:r>
            <a:r>
              <a:rPr lang="de-DE" sz="2400"/>
              <a:t> zapewnia weryfikację spójności (integralności) danych, co powoduje, że modyfikacja zawartości relacji bazowej tej perspektywy przez samą perspektywę jest ograniczona. </a:t>
            </a:r>
            <a:endParaRPr lang="en-GB" sz="24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6169A5AC-8F24-41D0-B33E-F63AF4A271F6}" type="slidenum">
              <a:rPr lang="en-GB"/>
              <a:pPr/>
              <a:t>89</a:t>
            </a:fld>
            <a:endParaRPr lang="en-GB"/>
          </a:p>
        </p:txBody>
      </p:sp>
      <p:sp>
        <p:nvSpPr>
          <p:cNvPr id="166914" name="Rectangle 2"/>
          <p:cNvSpPr>
            <a:spLocks noGrp="1" noChangeArrowheads="1"/>
          </p:cNvSpPr>
          <p:nvPr>
            <p:ph type="title"/>
          </p:nvPr>
        </p:nvSpPr>
        <p:spPr/>
        <p:txBody>
          <a:bodyPr/>
          <a:lstStyle/>
          <a:p>
            <a:r>
              <a:rPr lang="pl-PL"/>
              <a:t>Dodatkowe struktury danych (8)</a:t>
            </a:r>
            <a:endParaRPr lang="en-GB"/>
          </a:p>
        </p:txBody>
      </p:sp>
      <p:sp>
        <p:nvSpPr>
          <p:cNvPr id="166915" name="Rectangle 3"/>
          <p:cNvSpPr>
            <a:spLocks noGrp="1" noChangeArrowheads="1"/>
          </p:cNvSpPr>
          <p:nvPr>
            <p:ph type="body" idx="1"/>
          </p:nvPr>
        </p:nvSpPr>
        <p:spPr>
          <a:xfrm>
            <a:off x="457200" y="1600200"/>
            <a:ext cx="8291513" cy="5257800"/>
          </a:xfrm>
        </p:spPr>
        <p:txBody>
          <a:bodyPr/>
          <a:lstStyle/>
          <a:p>
            <a:pPr>
              <a:lnSpc>
                <a:spcPct val="90000"/>
              </a:lnSpc>
              <a:buFontTx/>
              <a:buNone/>
            </a:pPr>
            <a:r>
              <a:rPr lang="pl-PL" sz="2400"/>
              <a:t>	Oznacza to w szczególności, że nie jest możliwe wykonanie następującego polecenia:</a:t>
            </a:r>
            <a:endParaRPr lang="pl-PL" sz="2400" b="1" i="1"/>
          </a:p>
          <a:p>
            <a:pPr>
              <a:lnSpc>
                <a:spcPct val="90000"/>
              </a:lnSpc>
              <a:buFontTx/>
              <a:buNone/>
            </a:pPr>
            <a:r>
              <a:rPr lang="pl-PL" sz="2400" b="1" i="1"/>
              <a:t>        </a:t>
            </a:r>
            <a:r>
              <a:rPr lang="en-US" sz="2400" b="1" i="1"/>
              <a:t>update </a:t>
            </a:r>
            <a:r>
              <a:rPr lang="en-US" sz="2400" i="1"/>
              <a:t>adiunkci</a:t>
            </a:r>
            <a:endParaRPr lang="en-US" sz="2400" b="1" i="1"/>
          </a:p>
          <a:p>
            <a:pPr>
              <a:lnSpc>
                <a:spcPct val="90000"/>
              </a:lnSpc>
              <a:buFontTx/>
              <a:buNone/>
            </a:pPr>
            <a:r>
              <a:rPr lang="en-US" sz="2400" b="1" i="1"/>
              <a:t>        set </a:t>
            </a:r>
            <a:r>
              <a:rPr lang="en-US" sz="2400" i="1"/>
              <a:t>id_zesp=30</a:t>
            </a:r>
            <a:endParaRPr lang="en-US" sz="2400" b="1" i="1"/>
          </a:p>
          <a:p>
            <a:pPr>
              <a:lnSpc>
                <a:spcPct val="90000"/>
              </a:lnSpc>
              <a:buFontTx/>
              <a:buNone/>
            </a:pPr>
            <a:r>
              <a:rPr lang="en-US" sz="2400" b="1" i="1"/>
              <a:t>        </a:t>
            </a:r>
            <a:r>
              <a:rPr lang="pl-PL" sz="2400" b="1" i="1"/>
              <a:t>where </a:t>
            </a:r>
            <a:r>
              <a:rPr lang="pl-PL" sz="2400" i="1"/>
              <a:t>nazwisko=’Orka’</a:t>
            </a:r>
            <a:r>
              <a:rPr lang="pl-PL" sz="2400"/>
              <a:t>;</a:t>
            </a:r>
          </a:p>
          <a:p>
            <a:pPr>
              <a:lnSpc>
                <a:spcPct val="90000"/>
              </a:lnSpc>
              <a:buFontTx/>
              <a:buNone/>
            </a:pPr>
            <a:r>
              <a:rPr lang="pl-PL" sz="2400"/>
              <a:t>	Powodem jest ograniczenie integralnościowe ustalające, że na perspektywie mogą być realizowane tylko takie polecenia </a:t>
            </a:r>
            <a:r>
              <a:rPr lang="pl-PL" sz="2400" b="1" i="1"/>
              <a:t>insert</a:t>
            </a:r>
            <a:r>
              <a:rPr lang="pl-PL" sz="2400"/>
              <a:t> i</a:t>
            </a:r>
            <a:r>
              <a:rPr lang="pl-PL" sz="2400" b="1" i="1"/>
              <a:t> update</a:t>
            </a:r>
            <a:r>
              <a:rPr lang="pl-PL" sz="2400"/>
              <a:t>, w wyniku których otrzymujemy krotki „widziane”  przez tę perspektywę.</a:t>
            </a:r>
          </a:p>
          <a:p>
            <a:pPr>
              <a:lnSpc>
                <a:spcPct val="90000"/>
              </a:lnSpc>
              <a:buFontTx/>
              <a:buNone/>
            </a:pPr>
            <a:r>
              <a:rPr lang="pl-PL" sz="2400"/>
              <a:t>	</a:t>
            </a:r>
          </a:p>
          <a:p>
            <a:pPr>
              <a:lnSpc>
                <a:spcPct val="90000"/>
              </a:lnSpc>
              <a:buFontTx/>
              <a:buNone/>
            </a:pPr>
            <a:r>
              <a:rPr lang="pl-PL" sz="2400"/>
              <a:t>Perspektywę można usunąć za pomocą polecenia  </a:t>
            </a:r>
            <a:r>
              <a:rPr lang="pl-PL" sz="2400" b="1" i="1"/>
              <a:t>drop view</a:t>
            </a:r>
            <a:r>
              <a:rPr lang="pl-PL" sz="2400"/>
              <a:t>  postaci:</a:t>
            </a:r>
            <a:endParaRPr lang="pl-PL" sz="2400" b="1" i="1"/>
          </a:p>
          <a:p>
            <a:pPr>
              <a:lnSpc>
                <a:spcPct val="90000"/>
              </a:lnSpc>
              <a:buFontTx/>
              <a:buNone/>
            </a:pPr>
            <a:r>
              <a:rPr lang="pl-PL" sz="2400" b="1" i="1"/>
              <a:t>  drop view </a:t>
            </a:r>
            <a:r>
              <a:rPr lang="pl-PL" sz="2400" i="1"/>
              <a:t>nazwa_perspektywy</a:t>
            </a:r>
            <a:r>
              <a:rPr lang="pl-PL" sz="2400"/>
              <a:t>; </a:t>
            </a:r>
            <a:endParaRPr lang="en-GB"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B29695C8-979E-4534-B3F4-4ED483581F08}" type="slidenum">
              <a:rPr lang="en-GB"/>
              <a:pPr/>
              <a:t>9</a:t>
            </a:fld>
            <a:endParaRPr lang="en-GB"/>
          </a:p>
        </p:txBody>
      </p:sp>
      <p:sp>
        <p:nvSpPr>
          <p:cNvPr id="52226" name="Rectangle 2"/>
          <p:cNvSpPr>
            <a:spLocks noGrp="1" noChangeArrowheads="1"/>
          </p:cNvSpPr>
          <p:nvPr>
            <p:ph type="title"/>
          </p:nvPr>
        </p:nvSpPr>
        <p:spPr/>
        <p:txBody>
          <a:bodyPr/>
          <a:lstStyle/>
          <a:p>
            <a:r>
              <a:rPr lang="pl-PL"/>
              <a:t>Korzyści wynikające ze stosowania baz danych</a:t>
            </a:r>
            <a:r>
              <a:rPr lang="pl-PL" sz="4000"/>
              <a:t> </a:t>
            </a:r>
            <a:endParaRPr lang="en-GB" sz="4000"/>
          </a:p>
        </p:txBody>
      </p:sp>
      <p:sp>
        <p:nvSpPr>
          <p:cNvPr id="52227" name="Rectangle 3"/>
          <p:cNvSpPr>
            <a:spLocks noGrp="1" noChangeArrowheads="1"/>
          </p:cNvSpPr>
          <p:nvPr>
            <p:ph type="body" idx="1"/>
          </p:nvPr>
        </p:nvSpPr>
        <p:spPr>
          <a:xfrm>
            <a:off x="457200" y="1600200"/>
            <a:ext cx="8229600" cy="4924425"/>
          </a:xfrm>
        </p:spPr>
        <p:txBody>
          <a:bodyPr/>
          <a:lstStyle/>
          <a:p>
            <a:pPr marL="609600" indent="-609600">
              <a:lnSpc>
                <a:spcPct val="80000"/>
              </a:lnSpc>
              <a:buFontTx/>
              <a:buAutoNum type="arabicPeriod"/>
            </a:pPr>
            <a:r>
              <a:rPr lang="pl-PL" sz="2000" i="1"/>
              <a:t>Zmniejszenie nadmiarowości danych</a:t>
            </a:r>
            <a:r>
              <a:rPr lang="pl-PL" sz="2000"/>
              <a:t> – dane wykorzystywane przez różne aplikacje nie są dublowane. </a:t>
            </a:r>
            <a:endParaRPr lang="pl-PL" sz="2000" i="1"/>
          </a:p>
          <a:p>
            <a:pPr marL="609600" indent="-609600">
              <a:lnSpc>
                <a:spcPct val="80000"/>
              </a:lnSpc>
              <a:buFontTx/>
              <a:buAutoNum type="arabicPeriod"/>
            </a:pPr>
            <a:r>
              <a:rPr lang="pl-PL" sz="2000" i="1"/>
              <a:t>Współdzielenie danych – </a:t>
            </a:r>
            <a:r>
              <a:rPr lang="pl-PL" sz="2000"/>
              <a:t>na tych samych danych mogą pracować różne aplikacje bez groźby ich wzajemnego zniszczenia.</a:t>
            </a:r>
          </a:p>
          <a:p>
            <a:pPr marL="609600" indent="-609600">
              <a:lnSpc>
                <a:spcPct val="80000"/>
              </a:lnSpc>
              <a:buFontTx/>
              <a:buAutoNum type="arabicPeriod"/>
            </a:pPr>
            <a:r>
              <a:rPr lang="pl-PL" sz="2000" i="1"/>
              <a:t>Autoryzacja dostępu – </a:t>
            </a:r>
            <a:r>
              <a:rPr lang="pl-PL" sz="2000"/>
              <a:t>blokada poufnych danych dla niepowołanych użytkowników</a:t>
            </a:r>
            <a:r>
              <a:rPr lang="pl-PL" sz="2000" i="1"/>
              <a:t>.</a:t>
            </a:r>
            <a:r>
              <a:rPr lang="pl-PL" sz="2000"/>
              <a:t> </a:t>
            </a:r>
            <a:endParaRPr lang="pl-PL" sz="2000" i="1"/>
          </a:p>
          <a:p>
            <a:pPr marL="609600" indent="-609600">
              <a:lnSpc>
                <a:spcPct val="80000"/>
              </a:lnSpc>
              <a:buFontTx/>
              <a:buAutoNum type="arabicPeriod"/>
            </a:pPr>
            <a:r>
              <a:rPr lang="pl-PL" sz="2000" i="1"/>
              <a:t>Różnorodność interfejsów do danych – </a:t>
            </a:r>
            <a:r>
              <a:rPr lang="pl-PL" sz="2000"/>
              <a:t>te same dane mogą być prezentowane na różne sposoby</a:t>
            </a:r>
            <a:r>
              <a:rPr lang="pl-PL" sz="2000" i="1"/>
              <a:t>.</a:t>
            </a:r>
            <a:r>
              <a:rPr lang="pl-PL" sz="2000"/>
              <a:t> </a:t>
            </a:r>
            <a:endParaRPr lang="pl-PL" sz="2000" i="1"/>
          </a:p>
          <a:p>
            <a:pPr marL="609600" indent="-609600">
              <a:lnSpc>
                <a:spcPct val="80000"/>
              </a:lnSpc>
              <a:buFontTx/>
              <a:buAutoNum type="arabicPeriod"/>
            </a:pPr>
            <a:r>
              <a:rPr lang="pl-PL" sz="2000" i="1"/>
              <a:t>Reprezentacja złożonych związków – </a:t>
            </a:r>
            <a:r>
              <a:rPr lang="pl-PL" sz="2000"/>
              <a:t>z zastosowaniem prostych mechanizmów można modelować złożone związki znaczeniowe (semantyczne) między różnymi danymi</a:t>
            </a:r>
            <a:r>
              <a:rPr lang="pl-PL" sz="2000" i="1"/>
              <a:t>.</a:t>
            </a:r>
          </a:p>
          <a:p>
            <a:pPr marL="609600" indent="-609600">
              <a:lnSpc>
                <a:spcPct val="80000"/>
              </a:lnSpc>
              <a:buFontTx/>
              <a:buAutoNum type="arabicPeriod"/>
            </a:pPr>
            <a:r>
              <a:rPr lang="pl-PL" sz="2000" i="1"/>
              <a:t>Ograniczenia integralnościowe – </a:t>
            </a:r>
            <a:r>
              <a:rPr lang="pl-PL" sz="2000"/>
              <a:t>możliwe jest zabezpieczenie przed wpisywaniem niewłaściwych wartości danych oraz niewłaściwych powiązań danych</a:t>
            </a:r>
            <a:r>
              <a:rPr lang="pl-PL" sz="2000" i="1"/>
              <a:t>.</a:t>
            </a:r>
          </a:p>
          <a:p>
            <a:pPr marL="609600" indent="-609600">
              <a:lnSpc>
                <a:spcPct val="80000"/>
              </a:lnSpc>
              <a:buFontTx/>
              <a:buAutoNum type="arabicPeriod"/>
            </a:pPr>
            <a:r>
              <a:rPr lang="pl-PL" sz="2000" i="1"/>
              <a:t>Ochrona przed awariami – </a:t>
            </a:r>
            <a:r>
              <a:rPr lang="pl-PL" sz="2000"/>
              <a:t>SZBD powinien być zabezpieczony w taki sposób, że w razie awarii istnieje możliwość odtworzenia poprawnego stanu bazy danych sprzed awarii</a:t>
            </a:r>
            <a:r>
              <a:rPr lang="pl-PL" sz="2000" i="1"/>
              <a:t>.</a:t>
            </a:r>
            <a:endParaRPr lang="en-GB" sz="20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3B76EC40-A9E6-424D-B69E-7F8600BFCE7E}" type="slidenum">
              <a:rPr lang="en-GB"/>
              <a:pPr/>
              <a:t>90</a:t>
            </a:fld>
            <a:endParaRPr lang="en-GB"/>
          </a:p>
        </p:txBody>
      </p:sp>
      <p:sp>
        <p:nvSpPr>
          <p:cNvPr id="167938" name="Rectangle 2"/>
          <p:cNvSpPr>
            <a:spLocks noGrp="1" noChangeArrowheads="1"/>
          </p:cNvSpPr>
          <p:nvPr>
            <p:ph type="title"/>
          </p:nvPr>
        </p:nvSpPr>
        <p:spPr/>
        <p:txBody>
          <a:bodyPr/>
          <a:lstStyle/>
          <a:p>
            <a:r>
              <a:rPr lang="pl-PL"/>
              <a:t>Dodatkowe struktury danych (9)</a:t>
            </a:r>
            <a:endParaRPr lang="en-GB"/>
          </a:p>
        </p:txBody>
      </p:sp>
      <p:sp>
        <p:nvSpPr>
          <p:cNvPr id="167939" name="Rectangle 3"/>
          <p:cNvSpPr>
            <a:spLocks noGrp="1" noChangeArrowheads="1"/>
          </p:cNvSpPr>
          <p:nvPr>
            <p:ph type="body" idx="1"/>
          </p:nvPr>
        </p:nvSpPr>
        <p:spPr>
          <a:xfrm>
            <a:off x="323850" y="1268413"/>
            <a:ext cx="8604250" cy="5400675"/>
          </a:xfrm>
        </p:spPr>
        <p:txBody>
          <a:bodyPr/>
          <a:lstStyle/>
          <a:p>
            <a:pPr>
              <a:lnSpc>
                <a:spcPct val="80000"/>
              </a:lnSpc>
              <a:buFontTx/>
              <a:buNone/>
            </a:pPr>
            <a:r>
              <a:rPr lang="pl-PL" sz="2100" b="1" i="1" u="sng"/>
              <a:t>Liczniki</a:t>
            </a:r>
            <a:endParaRPr lang="de-DE" sz="2100" b="1" i="1"/>
          </a:p>
          <a:p>
            <a:pPr>
              <a:lnSpc>
                <a:spcPct val="80000"/>
              </a:lnSpc>
              <a:buFontTx/>
              <a:buNone/>
            </a:pPr>
            <a:r>
              <a:rPr lang="pl-PL" sz="2100"/>
              <a:t>	Liczniki stanowią osobny typ obiektów w bazie danych, które automatycznie zwiększają swoją wartość każdorazowo gdy są odczytywane.</a:t>
            </a:r>
          </a:p>
          <a:p>
            <a:pPr>
              <a:lnSpc>
                <a:spcPct val="80000"/>
              </a:lnSpc>
              <a:buFontTx/>
              <a:buNone/>
            </a:pPr>
            <a:endParaRPr lang="pl-PL" sz="2100"/>
          </a:p>
          <a:p>
            <a:pPr>
              <a:lnSpc>
                <a:spcPct val="80000"/>
              </a:lnSpc>
              <a:buFontTx/>
              <a:buNone/>
            </a:pPr>
            <a:r>
              <a:rPr lang="pl-PL" sz="2100"/>
              <a:t>	Licznik definiuje się poleceniem  </a:t>
            </a:r>
            <a:r>
              <a:rPr lang="pl-PL" sz="2100" b="1" i="1"/>
              <a:t>create sequence</a:t>
            </a:r>
            <a:r>
              <a:rPr lang="pl-PL" sz="2100"/>
              <a:t>  postaci:</a:t>
            </a:r>
          </a:p>
          <a:p>
            <a:pPr>
              <a:lnSpc>
                <a:spcPct val="80000"/>
              </a:lnSpc>
              <a:buFontTx/>
              <a:buNone/>
            </a:pPr>
            <a:r>
              <a:rPr lang="pl-PL" sz="2100" b="1" i="1"/>
              <a:t>create sequence </a:t>
            </a:r>
            <a:r>
              <a:rPr lang="pl-PL" sz="2100"/>
              <a:t>[</a:t>
            </a:r>
            <a:r>
              <a:rPr lang="pl-PL" sz="2100" i="1"/>
              <a:t>nazwa_uzytkownika</a:t>
            </a:r>
            <a:r>
              <a:rPr lang="pl-PL" sz="2100"/>
              <a:t>]</a:t>
            </a:r>
            <a:r>
              <a:rPr lang="pl-PL" sz="2100" b="1" i="1"/>
              <a:t> </a:t>
            </a:r>
            <a:r>
              <a:rPr lang="pl-PL" sz="2100" i="1"/>
              <a:t>nazwa_licznika</a:t>
            </a:r>
            <a:endParaRPr lang="pl-PL" sz="2100"/>
          </a:p>
          <a:p>
            <a:pPr>
              <a:lnSpc>
                <a:spcPct val="80000"/>
              </a:lnSpc>
              <a:buFontTx/>
              <a:buNone/>
            </a:pPr>
            <a:r>
              <a:rPr lang="pl-PL" sz="2100"/>
              <a:t>    </a:t>
            </a:r>
            <a:r>
              <a:rPr lang="en-US" sz="2100"/>
              <a:t>[</a:t>
            </a:r>
            <a:r>
              <a:rPr lang="en-US" sz="2100" b="1" i="1"/>
              <a:t>increment by</a:t>
            </a:r>
            <a:r>
              <a:rPr lang="en-US" sz="2100" i="1"/>
              <a:t> liczba</a:t>
            </a:r>
            <a:r>
              <a:rPr lang="en-US" sz="2100"/>
              <a:t>]</a:t>
            </a:r>
          </a:p>
          <a:p>
            <a:pPr>
              <a:lnSpc>
                <a:spcPct val="80000"/>
              </a:lnSpc>
              <a:buFontTx/>
              <a:buNone/>
            </a:pPr>
            <a:r>
              <a:rPr lang="en-US" sz="2100"/>
              <a:t>    </a:t>
            </a:r>
            <a:r>
              <a:rPr lang="pl-PL" sz="2100"/>
              <a:t>[</a:t>
            </a:r>
            <a:r>
              <a:rPr lang="pl-PL" sz="2100" b="1" i="1"/>
              <a:t>start with</a:t>
            </a:r>
            <a:r>
              <a:rPr lang="pl-PL" sz="2100" i="1"/>
              <a:t> wartość_początkowa</a:t>
            </a:r>
            <a:r>
              <a:rPr lang="pl-PL" sz="2100"/>
              <a:t>]</a:t>
            </a:r>
          </a:p>
          <a:p>
            <a:pPr>
              <a:lnSpc>
                <a:spcPct val="80000"/>
              </a:lnSpc>
              <a:buFontTx/>
              <a:buNone/>
            </a:pPr>
            <a:r>
              <a:rPr lang="pl-PL" sz="2100"/>
              <a:t>    [</a:t>
            </a:r>
            <a:r>
              <a:rPr lang="pl-PL" sz="2100" b="1" i="1"/>
              <a:t>cycle</a:t>
            </a:r>
            <a:r>
              <a:rPr lang="pl-PL" sz="2100"/>
              <a:t>/</a:t>
            </a:r>
            <a:r>
              <a:rPr lang="pl-PL" sz="2100" b="1" i="1"/>
              <a:t>nocycle</a:t>
            </a:r>
            <a:r>
              <a:rPr lang="pl-PL" sz="2100"/>
              <a:t>];</a:t>
            </a:r>
          </a:p>
          <a:p>
            <a:pPr>
              <a:lnSpc>
                <a:spcPct val="80000"/>
              </a:lnSpc>
              <a:buFontTx/>
              <a:buNone/>
            </a:pPr>
            <a:endParaRPr lang="pl-PL" sz="2100"/>
          </a:p>
          <a:p>
            <a:pPr>
              <a:lnSpc>
                <a:spcPct val="80000"/>
              </a:lnSpc>
              <a:buFontTx/>
              <a:buNone/>
            </a:pPr>
            <a:r>
              <a:rPr lang="pl-PL" sz="2100"/>
              <a:t>	Odczytu wartości licznika można dokonać za pomocą polecenia:</a:t>
            </a:r>
            <a:endParaRPr lang="en-US" sz="2100" b="1" i="1"/>
          </a:p>
          <a:p>
            <a:pPr>
              <a:lnSpc>
                <a:spcPct val="80000"/>
              </a:lnSpc>
              <a:buFontTx/>
              <a:buNone/>
            </a:pPr>
            <a:r>
              <a:rPr lang="en-US" sz="2100" b="1" i="1"/>
              <a:t>select </a:t>
            </a:r>
            <a:r>
              <a:rPr lang="en-US" sz="2100" i="1"/>
              <a:t>nazwa_licznika.</a:t>
            </a:r>
            <a:r>
              <a:rPr lang="en-US" sz="2100" b="1" i="1"/>
              <a:t>nextval</a:t>
            </a:r>
            <a:r>
              <a:rPr lang="en-US" sz="2100" i="1"/>
              <a:t> </a:t>
            </a:r>
            <a:r>
              <a:rPr lang="en-US" sz="2100" b="1" i="1"/>
              <a:t>from dual</a:t>
            </a:r>
            <a:r>
              <a:rPr lang="en-US" sz="2100"/>
              <a:t>;</a:t>
            </a:r>
            <a:endParaRPr lang="pl-PL" sz="2100"/>
          </a:p>
          <a:p>
            <a:pPr>
              <a:lnSpc>
                <a:spcPct val="80000"/>
              </a:lnSpc>
              <a:buFontTx/>
              <a:buNone/>
            </a:pPr>
            <a:r>
              <a:rPr lang="pl-PL" sz="2100"/>
              <a:t>	Symbolem </a:t>
            </a:r>
            <a:r>
              <a:rPr lang="pl-PL" sz="2100" b="1" i="1"/>
              <a:t>nextval </a:t>
            </a:r>
            <a:r>
              <a:rPr lang="pl-PL" sz="2100"/>
              <a:t>oznaczono pseudoatrybut przechowujący kolejną wartość licznika. Jeżeli odczytana ma być wartość aktualna (bez jej zwiększania) używamy polecenia:</a:t>
            </a:r>
            <a:endParaRPr lang="en-US" sz="2100" b="1" i="1"/>
          </a:p>
          <a:p>
            <a:pPr>
              <a:lnSpc>
                <a:spcPct val="80000"/>
              </a:lnSpc>
              <a:buFontTx/>
              <a:buNone/>
            </a:pPr>
            <a:r>
              <a:rPr lang="en-US" sz="2100" b="1" i="1"/>
              <a:t>select </a:t>
            </a:r>
            <a:r>
              <a:rPr lang="en-US" sz="2100" i="1"/>
              <a:t>nazwa_licznika.</a:t>
            </a:r>
            <a:r>
              <a:rPr lang="en-US" sz="2100" b="1" i="1"/>
              <a:t>curval</a:t>
            </a:r>
            <a:r>
              <a:rPr lang="en-US" sz="2100" i="1"/>
              <a:t> </a:t>
            </a:r>
            <a:r>
              <a:rPr lang="en-US" sz="2100" b="1" i="1"/>
              <a:t>from dual</a:t>
            </a:r>
            <a:r>
              <a:rPr lang="en-US" sz="2100"/>
              <a:t>;</a:t>
            </a:r>
            <a:r>
              <a:rPr lang="pl-PL" sz="2100"/>
              <a:t> </a:t>
            </a:r>
          </a:p>
          <a:p>
            <a:pPr>
              <a:lnSpc>
                <a:spcPct val="80000"/>
              </a:lnSpc>
            </a:pPr>
            <a:endParaRPr lang="en-GB" sz="21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56213CE4-FE63-4A33-B2E4-A58071412785}" type="slidenum">
              <a:rPr lang="en-GB"/>
              <a:pPr/>
              <a:t>91</a:t>
            </a:fld>
            <a:endParaRPr lang="en-GB"/>
          </a:p>
        </p:txBody>
      </p:sp>
      <p:sp>
        <p:nvSpPr>
          <p:cNvPr id="168962" name="Rectangle 2"/>
          <p:cNvSpPr>
            <a:spLocks noGrp="1" noChangeArrowheads="1"/>
          </p:cNvSpPr>
          <p:nvPr>
            <p:ph type="title"/>
          </p:nvPr>
        </p:nvSpPr>
        <p:spPr/>
        <p:txBody>
          <a:bodyPr/>
          <a:lstStyle/>
          <a:p>
            <a:r>
              <a:rPr lang="pl-PL" sz="4000"/>
              <a:t>Dodatkowe struktury danych (10)</a:t>
            </a:r>
            <a:endParaRPr lang="en-GB" sz="4000"/>
          </a:p>
        </p:txBody>
      </p:sp>
      <p:sp>
        <p:nvSpPr>
          <p:cNvPr id="168963" name="Rectangle 3"/>
          <p:cNvSpPr>
            <a:spLocks noGrp="1" noChangeArrowheads="1"/>
          </p:cNvSpPr>
          <p:nvPr>
            <p:ph type="body" idx="1"/>
          </p:nvPr>
        </p:nvSpPr>
        <p:spPr>
          <a:xfrm>
            <a:off x="684213" y="1268413"/>
            <a:ext cx="7885112" cy="5184775"/>
          </a:xfrm>
        </p:spPr>
        <p:txBody>
          <a:bodyPr/>
          <a:lstStyle/>
          <a:p>
            <a:pPr>
              <a:lnSpc>
                <a:spcPct val="80000"/>
              </a:lnSpc>
              <a:buFontTx/>
              <a:buNone/>
            </a:pPr>
            <a:r>
              <a:rPr lang="pl-PL" sz="2000" u="sng"/>
              <a:t>Przykład</a:t>
            </a:r>
            <a:endParaRPr lang="pl-PL" sz="2000" b="1" i="1"/>
          </a:p>
          <a:p>
            <a:pPr>
              <a:lnSpc>
                <a:spcPct val="80000"/>
              </a:lnSpc>
              <a:buFontTx/>
              <a:buNone/>
            </a:pPr>
            <a:r>
              <a:rPr lang="pl-PL" sz="2000" b="1" i="1"/>
              <a:t>create sequence </a:t>
            </a:r>
            <a:r>
              <a:rPr lang="pl-PL" sz="2000" i="1"/>
              <a:t>mój_licznik</a:t>
            </a:r>
            <a:r>
              <a:rPr lang="pl-PL" sz="2000"/>
              <a:t>;</a:t>
            </a:r>
            <a:endParaRPr lang="en-US" sz="2000" i="1"/>
          </a:p>
          <a:p>
            <a:pPr>
              <a:lnSpc>
                <a:spcPct val="80000"/>
              </a:lnSpc>
              <a:buFontTx/>
              <a:buNone/>
            </a:pPr>
            <a:r>
              <a:rPr lang="en-US" sz="2000" i="1"/>
              <a:t>Sequence created.</a:t>
            </a:r>
            <a:endParaRPr lang="en-US" sz="2000" b="1" i="1"/>
          </a:p>
          <a:p>
            <a:pPr>
              <a:lnSpc>
                <a:spcPct val="80000"/>
              </a:lnSpc>
              <a:buFontTx/>
              <a:buNone/>
            </a:pPr>
            <a:r>
              <a:rPr lang="en-US" sz="2000" b="1" i="1"/>
              <a:t>select </a:t>
            </a:r>
            <a:r>
              <a:rPr lang="en-US" sz="2000" i="1"/>
              <a:t>mój_licznik.</a:t>
            </a:r>
            <a:r>
              <a:rPr lang="en-US" sz="2000" b="1" i="1"/>
              <a:t>nextval</a:t>
            </a:r>
            <a:r>
              <a:rPr lang="en-US" sz="2000" i="1"/>
              <a:t> </a:t>
            </a:r>
            <a:r>
              <a:rPr lang="en-US" sz="2000" b="1" i="1"/>
              <a:t>from dual</a:t>
            </a:r>
            <a:r>
              <a:rPr lang="en-US" sz="2000"/>
              <a:t>;</a:t>
            </a:r>
            <a:endParaRPr lang="en-US" sz="2000" i="1"/>
          </a:p>
          <a:p>
            <a:pPr>
              <a:lnSpc>
                <a:spcPct val="80000"/>
              </a:lnSpc>
              <a:buFontTx/>
              <a:buNone/>
            </a:pPr>
            <a:r>
              <a:rPr lang="en-US" sz="2000" i="1"/>
              <a:t>NEXTVAL               </a:t>
            </a:r>
          </a:p>
          <a:p>
            <a:pPr>
              <a:lnSpc>
                <a:spcPct val="80000"/>
              </a:lnSpc>
              <a:buFontTx/>
              <a:buNone/>
            </a:pPr>
            <a:r>
              <a:rPr lang="en-US" sz="2000" i="1"/>
              <a:t>-------------------- </a:t>
            </a:r>
          </a:p>
          <a:p>
            <a:pPr>
              <a:lnSpc>
                <a:spcPct val="80000"/>
              </a:lnSpc>
              <a:buFontTx/>
              <a:buNone/>
            </a:pPr>
            <a:r>
              <a:rPr lang="en-US" sz="2000" i="1"/>
              <a:t>1            </a:t>
            </a:r>
            <a:endParaRPr lang="en-US" sz="2000" b="1" i="1"/>
          </a:p>
          <a:p>
            <a:pPr>
              <a:lnSpc>
                <a:spcPct val="80000"/>
              </a:lnSpc>
              <a:buFontTx/>
              <a:buNone/>
            </a:pPr>
            <a:r>
              <a:rPr lang="en-US" sz="2000" b="1" i="1"/>
              <a:t>select </a:t>
            </a:r>
            <a:r>
              <a:rPr lang="en-US" sz="2000" i="1"/>
              <a:t>mój_licznik.</a:t>
            </a:r>
            <a:r>
              <a:rPr lang="en-US" sz="2000" b="1" i="1"/>
              <a:t>nextval</a:t>
            </a:r>
            <a:r>
              <a:rPr lang="en-US" sz="2000" i="1"/>
              <a:t> </a:t>
            </a:r>
            <a:r>
              <a:rPr lang="en-US" sz="2000" b="1" i="1"/>
              <a:t>from dual</a:t>
            </a:r>
            <a:r>
              <a:rPr lang="en-US" sz="2000"/>
              <a:t>;</a:t>
            </a:r>
            <a:endParaRPr lang="en-US" sz="2000" i="1"/>
          </a:p>
          <a:p>
            <a:pPr>
              <a:lnSpc>
                <a:spcPct val="80000"/>
              </a:lnSpc>
              <a:buFontTx/>
              <a:buNone/>
            </a:pPr>
            <a:r>
              <a:rPr lang="en-US" sz="2000" i="1"/>
              <a:t>NEXTVAL               </a:t>
            </a:r>
          </a:p>
          <a:p>
            <a:pPr>
              <a:lnSpc>
                <a:spcPct val="80000"/>
              </a:lnSpc>
              <a:buFontTx/>
              <a:buNone/>
            </a:pPr>
            <a:r>
              <a:rPr lang="en-US" sz="2000" i="1"/>
              <a:t>-------------------- </a:t>
            </a:r>
          </a:p>
          <a:p>
            <a:pPr>
              <a:lnSpc>
                <a:spcPct val="80000"/>
              </a:lnSpc>
              <a:buFontTx/>
              <a:buNone/>
            </a:pPr>
            <a:r>
              <a:rPr lang="en-US" sz="2000" i="1"/>
              <a:t>2            </a:t>
            </a:r>
            <a:endParaRPr lang="en-US" sz="2000" b="1" i="1"/>
          </a:p>
          <a:p>
            <a:pPr>
              <a:lnSpc>
                <a:spcPct val="80000"/>
              </a:lnSpc>
              <a:buFontTx/>
              <a:buNone/>
            </a:pPr>
            <a:r>
              <a:rPr lang="en-US" sz="2000" b="1" i="1"/>
              <a:t>select </a:t>
            </a:r>
            <a:r>
              <a:rPr lang="en-US" sz="2000" i="1"/>
              <a:t>mój_licznik.</a:t>
            </a:r>
            <a:r>
              <a:rPr lang="en-US" sz="2000" b="1" i="1"/>
              <a:t>currval</a:t>
            </a:r>
            <a:r>
              <a:rPr lang="en-US" sz="2000" i="1"/>
              <a:t> </a:t>
            </a:r>
            <a:r>
              <a:rPr lang="en-US" sz="2000" b="1" i="1"/>
              <a:t>from dual</a:t>
            </a:r>
            <a:r>
              <a:rPr lang="en-US" sz="2000"/>
              <a:t>;</a:t>
            </a:r>
            <a:endParaRPr lang="pl-PL" sz="2000" i="1"/>
          </a:p>
          <a:p>
            <a:pPr>
              <a:lnSpc>
                <a:spcPct val="80000"/>
              </a:lnSpc>
              <a:buFontTx/>
              <a:buNone/>
            </a:pPr>
            <a:r>
              <a:rPr lang="pl-PL" sz="2000" i="1"/>
              <a:t>CURRVAL               </a:t>
            </a:r>
          </a:p>
          <a:p>
            <a:pPr>
              <a:lnSpc>
                <a:spcPct val="80000"/>
              </a:lnSpc>
              <a:buFontTx/>
              <a:buNone/>
            </a:pPr>
            <a:r>
              <a:rPr lang="pl-PL" sz="2000" i="1"/>
              <a:t>-------------------- </a:t>
            </a:r>
          </a:p>
          <a:p>
            <a:pPr>
              <a:lnSpc>
                <a:spcPct val="80000"/>
              </a:lnSpc>
              <a:buFontTx/>
              <a:buNone/>
            </a:pPr>
            <a:r>
              <a:rPr lang="pl-PL" sz="2000" i="1"/>
              <a:t>2            </a:t>
            </a:r>
            <a:endParaRPr lang="pl-PL" sz="2000"/>
          </a:p>
          <a:p>
            <a:pPr>
              <a:lnSpc>
                <a:spcPct val="80000"/>
              </a:lnSpc>
              <a:buFontTx/>
              <a:buNone/>
            </a:pPr>
            <a:r>
              <a:rPr lang="pl-PL" sz="2000"/>
              <a:t>	Po odczytaniu wartości licznika nie jest możliwy powrót do jego poprzedniej wartości</a:t>
            </a:r>
            <a:r>
              <a:rPr lang="pl-PL" sz="1800"/>
              <a:t>.</a:t>
            </a:r>
            <a:endParaRPr lang="en-GB" sz="180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5"/>
          <p:cNvSpPr>
            <a:spLocks noGrp="1"/>
          </p:cNvSpPr>
          <p:nvPr>
            <p:ph type="sldNum" sz="quarter" idx="12"/>
          </p:nvPr>
        </p:nvSpPr>
        <p:spPr/>
        <p:txBody>
          <a:bodyPr/>
          <a:lstStyle/>
          <a:p>
            <a:fld id="{0E3E0D99-87F0-4524-8275-3983C10D8C5C}" type="slidenum">
              <a:rPr lang="en-GB"/>
              <a:pPr/>
              <a:t>92</a:t>
            </a:fld>
            <a:endParaRPr lang="en-GB"/>
          </a:p>
        </p:txBody>
      </p:sp>
      <p:sp>
        <p:nvSpPr>
          <p:cNvPr id="169986" name="Rectangle 2"/>
          <p:cNvSpPr>
            <a:spLocks noGrp="1" noChangeArrowheads="1"/>
          </p:cNvSpPr>
          <p:nvPr>
            <p:ph type="title"/>
          </p:nvPr>
        </p:nvSpPr>
        <p:spPr>
          <a:xfrm>
            <a:off x="457200" y="115888"/>
            <a:ext cx="8147050" cy="633412"/>
          </a:xfrm>
        </p:spPr>
        <p:txBody>
          <a:bodyPr/>
          <a:lstStyle/>
          <a:p>
            <a:r>
              <a:rPr lang="pl-PL" sz="3600"/>
              <a:t>Autoryzacja dostępu (1)</a:t>
            </a:r>
            <a:endParaRPr lang="en-GB" sz="3600"/>
          </a:p>
        </p:txBody>
      </p:sp>
      <p:sp>
        <p:nvSpPr>
          <p:cNvPr id="169987" name="Rectangle 3"/>
          <p:cNvSpPr>
            <a:spLocks noGrp="1" noChangeArrowheads="1"/>
          </p:cNvSpPr>
          <p:nvPr>
            <p:ph type="body" idx="1"/>
          </p:nvPr>
        </p:nvSpPr>
        <p:spPr>
          <a:xfrm>
            <a:off x="34925" y="3789363"/>
            <a:ext cx="8569325" cy="2808287"/>
          </a:xfrm>
        </p:spPr>
        <p:txBody>
          <a:bodyPr/>
          <a:lstStyle/>
          <a:p>
            <a:pPr>
              <a:lnSpc>
                <a:spcPct val="80000"/>
              </a:lnSpc>
            </a:pPr>
            <a:r>
              <a:rPr lang="pl-PL" sz="2000" i="1"/>
              <a:t>Sterowanie dostępem</a:t>
            </a:r>
            <a:r>
              <a:rPr lang="pl-PL" sz="2000"/>
              <a:t> polega na identyfikacji i ewidencji poszczególnych użytkowników oraz przyznawaniu im praw dostępu do określonych danych</a:t>
            </a:r>
            <a:endParaRPr lang="pl-PL" sz="2000" i="1"/>
          </a:p>
          <a:p>
            <a:pPr>
              <a:lnSpc>
                <a:spcPct val="80000"/>
              </a:lnSpc>
            </a:pPr>
            <a:r>
              <a:rPr lang="pl-PL" sz="2000" i="1"/>
              <a:t>Sterowanie przepływem danych</a:t>
            </a:r>
            <a:r>
              <a:rPr lang="pl-PL" sz="2000"/>
              <a:t> to kontrola przesłań danych w celu zabezpieczenia ich przed dostępem nieupoważnionych osób. </a:t>
            </a:r>
            <a:endParaRPr lang="pl-PL" sz="2000" i="1"/>
          </a:p>
          <a:p>
            <a:pPr>
              <a:lnSpc>
                <a:spcPct val="80000"/>
              </a:lnSpc>
            </a:pPr>
            <a:r>
              <a:rPr lang="pl-PL" sz="2000" i="1"/>
              <a:t>Ograniczanie możliwości wnioskowania</a:t>
            </a:r>
            <a:r>
              <a:rPr lang="pl-PL" sz="2000"/>
              <a:t> ma zapobiec sytuacji, w której użytkownik bazy na podstawie dostępnych mu danych jest w stanie wyciągać wnioski dotyczące informacji, których nie powinien poznać. </a:t>
            </a:r>
            <a:endParaRPr lang="pl-PL" sz="2000" i="1"/>
          </a:p>
          <a:p>
            <a:pPr>
              <a:lnSpc>
                <a:spcPct val="80000"/>
              </a:lnSpc>
            </a:pPr>
            <a:r>
              <a:rPr lang="pl-PL" sz="2000" i="1"/>
              <a:t>Szyfrowanie</a:t>
            </a:r>
            <a:r>
              <a:rPr lang="pl-PL" sz="2000"/>
              <a:t> umożliwia przechowywanie lub przesyłanie danych w postaci czytelnej jedynie dla użytkowników znających odpowiedni kod. </a:t>
            </a:r>
            <a:endParaRPr lang="en-GB" sz="2000"/>
          </a:p>
        </p:txBody>
      </p:sp>
      <p:sp>
        <p:nvSpPr>
          <p:cNvPr id="169992" name="Rectangle 8"/>
          <p:cNvSpPr>
            <a:spLocks noChangeArrowheads="1"/>
          </p:cNvSpPr>
          <p:nvPr/>
        </p:nvSpPr>
        <p:spPr bwMode="auto">
          <a:xfrm>
            <a:off x="0" y="164623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69991" name="Object 7"/>
          <p:cNvGraphicFramePr>
            <a:graphicFrameLocks noChangeAspect="1"/>
          </p:cNvGraphicFramePr>
          <p:nvPr/>
        </p:nvGraphicFramePr>
        <p:xfrm>
          <a:off x="2232025" y="741363"/>
          <a:ext cx="4284663" cy="3048000"/>
        </p:xfrm>
        <a:graphic>
          <a:graphicData uri="http://schemas.openxmlformats.org/presentationml/2006/ole">
            <p:oleObj spid="_x0000_s169993" name="Rysunek Microsoft Drawing" r:id="rId3" imgW="3948113" imgH="2817813" progId="MSDraw">
              <p:embed/>
            </p:oleObj>
          </a:graphicData>
        </a:graphic>
      </p:graphicFrame>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7CE44DC9-704D-48BD-915E-485E6A83A078}" type="slidenum">
              <a:rPr lang="en-GB"/>
              <a:pPr/>
              <a:t>93</a:t>
            </a:fld>
            <a:endParaRPr lang="en-GB"/>
          </a:p>
        </p:txBody>
      </p:sp>
      <p:sp>
        <p:nvSpPr>
          <p:cNvPr id="171010" name="Rectangle 2"/>
          <p:cNvSpPr>
            <a:spLocks noGrp="1" noChangeArrowheads="1"/>
          </p:cNvSpPr>
          <p:nvPr>
            <p:ph type="title"/>
          </p:nvPr>
        </p:nvSpPr>
        <p:spPr/>
        <p:txBody>
          <a:bodyPr/>
          <a:lstStyle/>
          <a:p>
            <a:r>
              <a:rPr lang="pl-PL" sz="4000"/>
              <a:t>Autoryzacja dostępu (2)</a:t>
            </a:r>
            <a:endParaRPr lang="en-GB" sz="4000"/>
          </a:p>
        </p:txBody>
      </p:sp>
      <p:sp>
        <p:nvSpPr>
          <p:cNvPr id="171011" name="Rectangle 3"/>
          <p:cNvSpPr>
            <a:spLocks noGrp="1" noChangeArrowheads="1"/>
          </p:cNvSpPr>
          <p:nvPr>
            <p:ph type="body" idx="1"/>
          </p:nvPr>
        </p:nvSpPr>
        <p:spPr/>
        <p:txBody>
          <a:bodyPr/>
          <a:lstStyle/>
          <a:p>
            <a:pPr>
              <a:lnSpc>
                <a:spcPct val="80000"/>
              </a:lnSpc>
            </a:pPr>
            <a:r>
              <a:rPr lang="pl-PL" sz="2400"/>
              <a:t>Najbardziej popularnym sposobem ochrony w systemach zarządzania bazą danych jest sterowanie dostępem. </a:t>
            </a:r>
          </a:p>
          <a:p>
            <a:pPr>
              <a:lnSpc>
                <a:spcPct val="80000"/>
              </a:lnSpc>
            </a:pPr>
            <a:r>
              <a:rPr lang="pl-PL" sz="2400"/>
              <a:t>Prowadzi się ewidencję użytkowników oraz nadaje im identyfikatory i hasła zabezpieczające dostęp do systemu. </a:t>
            </a:r>
          </a:p>
          <a:p>
            <a:pPr>
              <a:lnSpc>
                <a:spcPct val="80000"/>
              </a:lnSpc>
            </a:pPr>
            <a:r>
              <a:rPr lang="pl-PL" sz="2400"/>
              <a:t>Użytkowników często łączy się w grupy, których członkowie zwykle posiadają jednakowe prawa dostępu do pewnych obiektów. </a:t>
            </a:r>
          </a:p>
          <a:p>
            <a:pPr>
              <a:lnSpc>
                <a:spcPct val="80000"/>
              </a:lnSpc>
            </a:pPr>
            <a:r>
              <a:rPr lang="pl-PL" sz="2400"/>
              <a:t>Nieograniczone prawa (przywileje) do wszystkich obiektów bazy danych posiada specjalny użytkownik określany jako administrator bazy danych. </a:t>
            </a:r>
          </a:p>
          <a:p>
            <a:pPr>
              <a:lnSpc>
                <a:spcPct val="80000"/>
              </a:lnSpc>
            </a:pPr>
            <a:r>
              <a:rPr lang="pl-PL" sz="2400"/>
              <a:t>Jednym z ważniejszych uprawnień administratora jest nadawanie (odbieranie) praw innym użytkownikom. </a:t>
            </a:r>
            <a:endParaRPr lang="en-GB" sz="240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ymbol zastępczy numeru slajdu 5"/>
          <p:cNvSpPr>
            <a:spLocks noGrp="1"/>
          </p:cNvSpPr>
          <p:nvPr>
            <p:ph type="sldNum" sz="quarter" idx="12"/>
          </p:nvPr>
        </p:nvSpPr>
        <p:spPr/>
        <p:txBody>
          <a:bodyPr/>
          <a:lstStyle/>
          <a:p>
            <a:fld id="{420A62F2-321D-4BBF-B287-2281A302B50B}" type="slidenum">
              <a:rPr lang="en-GB"/>
              <a:pPr/>
              <a:t>94</a:t>
            </a:fld>
            <a:endParaRPr lang="en-GB"/>
          </a:p>
        </p:txBody>
      </p:sp>
      <p:sp>
        <p:nvSpPr>
          <p:cNvPr id="172034" name="Rectangle 2"/>
          <p:cNvSpPr>
            <a:spLocks noGrp="1" noChangeArrowheads="1"/>
          </p:cNvSpPr>
          <p:nvPr>
            <p:ph type="title"/>
          </p:nvPr>
        </p:nvSpPr>
        <p:spPr>
          <a:xfrm>
            <a:off x="468313" y="404813"/>
            <a:ext cx="8218487" cy="652462"/>
          </a:xfrm>
        </p:spPr>
        <p:txBody>
          <a:bodyPr/>
          <a:lstStyle/>
          <a:p>
            <a:r>
              <a:rPr lang="pl-PL" sz="4000"/>
              <a:t>Autoryzacja dostępu (3)</a:t>
            </a:r>
            <a:endParaRPr lang="en-GB" sz="4000"/>
          </a:p>
        </p:txBody>
      </p:sp>
      <p:sp>
        <p:nvSpPr>
          <p:cNvPr id="172035" name="Rectangle 3"/>
          <p:cNvSpPr>
            <a:spLocks noGrp="1" noChangeArrowheads="1"/>
          </p:cNvSpPr>
          <p:nvPr>
            <p:ph type="body" idx="1"/>
          </p:nvPr>
        </p:nvSpPr>
        <p:spPr>
          <a:xfrm>
            <a:off x="457200" y="1268413"/>
            <a:ext cx="8291513" cy="820737"/>
          </a:xfrm>
        </p:spPr>
        <p:txBody>
          <a:bodyPr/>
          <a:lstStyle/>
          <a:p>
            <a:pPr>
              <a:lnSpc>
                <a:spcPct val="80000"/>
              </a:lnSpc>
            </a:pPr>
            <a:r>
              <a:rPr lang="pl-PL" sz="2800"/>
              <a:t>Można ograniczyć prawa dostępu na poziomie danej relacji:</a:t>
            </a:r>
            <a:endParaRPr lang="en-GB" sz="2800"/>
          </a:p>
        </p:txBody>
      </p:sp>
      <p:sp>
        <p:nvSpPr>
          <p:cNvPr id="172037" name="Rectangle 5"/>
          <p:cNvSpPr>
            <a:spLocks noChangeArrowheads="1"/>
          </p:cNvSpPr>
          <p:nvPr/>
        </p:nvSpPr>
        <p:spPr bwMode="auto">
          <a:xfrm>
            <a:off x="0" y="1477963"/>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graphicFrame>
        <p:nvGraphicFramePr>
          <p:cNvPr id="172036" name="Object 4"/>
          <p:cNvGraphicFramePr>
            <a:graphicFrameLocks noChangeAspect="1"/>
          </p:cNvGraphicFramePr>
          <p:nvPr/>
        </p:nvGraphicFramePr>
        <p:xfrm>
          <a:off x="827088" y="2060575"/>
          <a:ext cx="7092950" cy="4495800"/>
        </p:xfrm>
        <a:graphic>
          <a:graphicData uri="http://schemas.openxmlformats.org/presentationml/2006/ole">
            <p:oleObj spid="_x0000_s172039" name="Rysunek Microsoft Drawing" r:id="rId3" imgW="6337300" imgH="4011613" progId="MSDraw">
              <p:embed/>
            </p:oleObj>
          </a:graphicData>
        </a:graphic>
      </p:graphicFrame>
      <p:sp>
        <p:nvSpPr>
          <p:cNvPr id="172038" name="Rectangle 6"/>
          <p:cNvSpPr>
            <a:spLocks noChangeArrowheads="1"/>
          </p:cNvSpPr>
          <p:nvPr/>
        </p:nvSpPr>
        <p:spPr bwMode="auto">
          <a:xfrm>
            <a:off x="0" y="538003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endParaRPr lang="pl-PL"/>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1452AD1B-28F1-44A9-B19E-2F0DCEBD7A5B}" type="slidenum">
              <a:rPr lang="en-GB"/>
              <a:pPr/>
              <a:t>95</a:t>
            </a:fld>
            <a:endParaRPr lang="en-GB"/>
          </a:p>
        </p:txBody>
      </p:sp>
      <p:sp>
        <p:nvSpPr>
          <p:cNvPr id="173058" name="Rectangle 2"/>
          <p:cNvSpPr>
            <a:spLocks noGrp="1" noChangeArrowheads="1"/>
          </p:cNvSpPr>
          <p:nvPr>
            <p:ph type="title"/>
          </p:nvPr>
        </p:nvSpPr>
        <p:spPr/>
        <p:txBody>
          <a:bodyPr/>
          <a:lstStyle/>
          <a:p>
            <a:r>
              <a:rPr lang="pl-PL"/>
              <a:t>Autoryzacja dostępu (4)</a:t>
            </a:r>
            <a:endParaRPr lang="en-GB"/>
          </a:p>
        </p:txBody>
      </p:sp>
      <p:sp>
        <p:nvSpPr>
          <p:cNvPr id="173059" name="Rectangle 3"/>
          <p:cNvSpPr>
            <a:spLocks noGrp="1" noChangeArrowheads="1"/>
          </p:cNvSpPr>
          <p:nvPr>
            <p:ph type="body" idx="1"/>
          </p:nvPr>
        </p:nvSpPr>
        <p:spPr/>
        <p:txBody>
          <a:bodyPr/>
          <a:lstStyle/>
          <a:p>
            <a:r>
              <a:rPr lang="pl-PL"/>
              <a:t>Do szczególnych praw w bazie danych należą:</a:t>
            </a:r>
          </a:p>
          <a:p>
            <a:pPr lvl="1"/>
            <a:r>
              <a:rPr lang="pl-PL"/>
              <a:t>prawo dołączania się do bazy danych, nadawane przez administratora systemu oraz</a:t>
            </a:r>
          </a:p>
          <a:p>
            <a:pPr lvl="1"/>
            <a:r>
              <a:rPr lang="pl-PL"/>
              <a:t>prawo przekazywania przyznanych przywilejów innym użytkownikom bazy danych.</a:t>
            </a:r>
            <a:endParaRPr lang="en-GB"/>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fld id="{EAF73328-7E3B-4C86-902C-B2FC053609EE}" type="slidenum">
              <a:rPr lang="en-GB"/>
              <a:pPr/>
              <a:t>96</a:t>
            </a:fld>
            <a:endParaRPr lang="en-GB"/>
          </a:p>
        </p:txBody>
      </p:sp>
      <p:sp>
        <p:nvSpPr>
          <p:cNvPr id="176132" name="Rectangle 4"/>
          <p:cNvSpPr>
            <a:spLocks noGrp="1" noChangeArrowheads="1"/>
          </p:cNvSpPr>
          <p:nvPr>
            <p:ph type="ctrTitle"/>
          </p:nvPr>
        </p:nvSpPr>
        <p:spPr/>
        <p:txBody>
          <a:bodyPr/>
          <a:lstStyle/>
          <a:p>
            <a:r>
              <a:rPr lang="pl-PL"/>
              <a:t>Aplikacje baz danych</a:t>
            </a:r>
            <a:endParaRPr lang="en-GB"/>
          </a:p>
        </p:txBody>
      </p:sp>
      <p:sp>
        <p:nvSpPr>
          <p:cNvPr id="176133" name="Rectangle 5"/>
          <p:cNvSpPr>
            <a:spLocks noGrp="1" noChangeArrowheads="1"/>
          </p:cNvSpPr>
          <p:nvPr>
            <p:ph type="subTitle" idx="1"/>
          </p:nvPr>
        </p:nvSpPr>
        <p:spPr/>
        <p:txBody>
          <a:bodyPr/>
          <a:lstStyle/>
          <a:p>
            <a:endParaRPr lang="pl-PL"/>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ymbol zastępczy numeru slajdu 5"/>
          <p:cNvSpPr>
            <a:spLocks noGrp="1"/>
          </p:cNvSpPr>
          <p:nvPr>
            <p:ph type="sldNum" sz="quarter" idx="12"/>
          </p:nvPr>
        </p:nvSpPr>
        <p:spPr/>
        <p:txBody>
          <a:bodyPr/>
          <a:lstStyle/>
          <a:p>
            <a:fld id="{22425D60-D22B-4D8A-BDEB-AFA3C36EC61D}" type="slidenum">
              <a:rPr lang="en-GB"/>
              <a:pPr/>
              <a:t>97</a:t>
            </a:fld>
            <a:endParaRPr lang="en-GB"/>
          </a:p>
        </p:txBody>
      </p:sp>
      <p:sp>
        <p:nvSpPr>
          <p:cNvPr id="178178" name="Rectangle 2"/>
          <p:cNvSpPr>
            <a:spLocks noGrp="1" noChangeArrowheads="1"/>
          </p:cNvSpPr>
          <p:nvPr>
            <p:ph type="title"/>
          </p:nvPr>
        </p:nvSpPr>
        <p:spPr/>
        <p:txBody>
          <a:bodyPr/>
          <a:lstStyle/>
          <a:p>
            <a:r>
              <a:rPr lang="pl-PL"/>
              <a:t>Architektura dwuwarstwowa</a:t>
            </a:r>
            <a:endParaRPr lang="en-GB"/>
          </a:p>
        </p:txBody>
      </p:sp>
      <p:sp>
        <p:nvSpPr>
          <p:cNvPr id="178180" name="computr3"/>
          <p:cNvSpPr>
            <a:spLocks noEditPoints="1" noChangeArrowheads="1"/>
          </p:cNvSpPr>
          <p:nvPr/>
        </p:nvSpPr>
        <p:spPr bwMode="auto">
          <a:xfrm>
            <a:off x="539750" y="4292600"/>
            <a:ext cx="1511300" cy="936625"/>
          </a:xfrm>
          <a:custGeom>
            <a:avLst/>
            <a:gdLst>
              <a:gd name="T0" fmla="*/ 0 w 21600"/>
              <a:gd name="T1" fmla="*/ 10800 h 21600"/>
              <a:gd name="T2" fmla="*/ 10800 w 21600"/>
              <a:gd name="T3" fmla="*/ 0 h 21600"/>
              <a:gd name="T4" fmla="*/ 10800 w 21600"/>
              <a:gd name="T5" fmla="*/ 21600 h 21600"/>
              <a:gd name="T6" fmla="*/ 18135 w 21600"/>
              <a:gd name="T7" fmla="*/ 10800 h 21600"/>
              <a:gd name="T8" fmla="*/ 7811 w 21600"/>
              <a:gd name="T9" fmla="*/ 2584 h 21600"/>
              <a:gd name="T10" fmla="*/ 16359 w 21600"/>
              <a:gd name="T11" fmla="*/ 11764 h 21600"/>
            </a:gdLst>
            <a:ahLst/>
            <a:cxnLst>
              <a:cxn ang="0">
                <a:pos x="T0" y="T1"/>
              </a:cxn>
              <a:cxn ang="0">
                <a:pos x="T2" y="T3"/>
              </a:cxn>
              <a:cxn ang="0">
                <a:pos x="T4" y="T5"/>
              </a:cxn>
              <a:cxn ang="0">
                <a:pos x="T6" y="T7"/>
              </a:cxn>
            </a:cxnLst>
            <a:rect l="T8" t="T9" r="T10" b="T11"/>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close/>
              </a:path>
              <a:path w="21600" h="21600" extrusionOk="0">
                <a:moveTo>
                  <a:pt x="578" y="4011"/>
                </a:moveTo>
                <a:moveTo>
                  <a:pt x="4043" y="4011"/>
                </a:moveTo>
                <a:lnTo>
                  <a:pt x="4043" y="4320"/>
                </a:lnTo>
                <a:lnTo>
                  <a:pt x="578" y="4320"/>
                </a:lnTo>
                <a:lnTo>
                  <a:pt x="578"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pl-PL"/>
          </a:p>
        </p:txBody>
      </p:sp>
      <p:sp>
        <p:nvSpPr>
          <p:cNvPr id="178182" name="computr3"/>
          <p:cNvSpPr>
            <a:spLocks noEditPoints="1" noChangeArrowheads="1"/>
          </p:cNvSpPr>
          <p:nvPr/>
        </p:nvSpPr>
        <p:spPr bwMode="auto">
          <a:xfrm>
            <a:off x="3060700" y="4076700"/>
            <a:ext cx="1368425" cy="1008063"/>
          </a:xfrm>
          <a:custGeom>
            <a:avLst/>
            <a:gdLst>
              <a:gd name="T0" fmla="*/ 0 w 21600"/>
              <a:gd name="T1" fmla="*/ 10800 h 21600"/>
              <a:gd name="T2" fmla="*/ 10800 w 21600"/>
              <a:gd name="T3" fmla="*/ 0 h 21600"/>
              <a:gd name="T4" fmla="*/ 10800 w 21600"/>
              <a:gd name="T5" fmla="*/ 21600 h 21600"/>
              <a:gd name="T6" fmla="*/ 18135 w 21600"/>
              <a:gd name="T7" fmla="*/ 10800 h 21600"/>
              <a:gd name="T8" fmla="*/ 7811 w 21600"/>
              <a:gd name="T9" fmla="*/ 2584 h 21600"/>
              <a:gd name="T10" fmla="*/ 16359 w 21600"/>
              <a:gd name="T11" fmla="*/ 11764 h 21600"/>
            </a:gdLst>
            <a:ahLst/>
            <a:cxnLst>
              <a:cxn ang="0">
                <a:pos x="T0" y="T1"/>
              </a:cxn>
              <a:cxn ang="0">
                <a:pos x="T2" y="T3"/>
              </a:cxn>
              <a:cxn ang="0">
                <a:pos x="T4" y="T5"/>
              </a:cxn>
              <a:cxn ang="0">
                <a:pos x="T6" y="T7"/>
              </a:cxn>
            </a:cxnLst>
            <a:rect l="T8" t="T9" r="T10" b="T11"/>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close/>
              </a:path>
              <a:path w="21600" h="21600" extrusionOk="0">
                <a:moveTo>
                  <a:pt x="578" y="4011"/>
                </a:moveTo>
                <a:moveTo>
                  <a:pt x="4043" y="4011"/>
                </a:moveTo>
                <a:lnTo>
                  <a:pt x="4043" y="4320"/>
                </a:lnTo>
                <a:lnTo>
                  <a:pt x="578" y="4320"/>
                </a:lnTo>
                <a:lnTo>
                  <a:pt x="578"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pl-PL"/>
          </a:p>
        </p:txBody>
      </p:sp>
      <p:sp>
        <p:nvSpPr>
          <p:cNvPr id="178184" name="tower"/>
          <p:cNvSpPr>
            <a:spLocks noEditPoints="1" noChangeArrowheads="1"/>
          </p:cNvSpPr>
          <p:nvPr/>
        </p:nvSpPr>
        <p:spPr bwMode="auto">
          <a:xfrm>
            <a:off x="611188" y="1412875"/>
            <a:ext cx="904875" cy="180975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pl-PL"/>
          </a:p>
        </p:txBody>
      </p:sp>
      <p:sp>
        <p:nvSpPr>
          <p:cNvPr id="178185" name="Oval 9"/>
          <p:cNvSpPr>
            <a:spLocks noChangeArrowheads="1"/>
          </p:cNvSpPr>
          <p:nvPr/>
        </p:nvSpPr>
        <p:spPr bwMode="auto">
          <a:xfrm>
            <a:off x="1908175" y="2997200"/>
            <a:ext cx="1008063" cy="8636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2000"/>
              <a:t>Sieć</a:t>
            </a:r>
            <a:endParaRPr lang="en-GB" sz="2000"/>
          </a:p>
        </p:txBody>
      </p:sp>
      <p:cxnSp>
        <p:nvCxnSpPr>
          <p:cNvPr id="178187" name="AutoShape 11"/>
          <p:cNvCxnSpPr>
            <a:cxnSpLocks noChangeShapeType="1"/>
            <a:stCxn id="178180" idx="3"/>
            <a:endCxn id="178185" idx="3"/>
          </p:cNvCxnSpPr>
          <p:nvPr/>
        </p:nvCxnSpPr>
        <p:spPr bwMode="auto">
          <a:xfrm flipV="1">
            <a:off x="1808163" y="3733800"/>
            <a:ext cx="247650" cy="1027113"/>
          </a:xfrm>
          <a:prstGeom prst="straightConnector1">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8188" name="AutoShape 12"/>
          <p:cNvCxnSpPr>
            <a:cxnSpLocks noChangeShapeType="1"/>
            <a:stCxn id="178182" idx="0"/>
            <a:endCxn id="178185" idx="5"/>
          </p:cNvCxnSpPr>
          <p:nvPr/>
        </p:nvCxnSpPr>
        <p:spPr bwMode="auto">
          <a:xfrm flipH="1" flipV="1">
            <a:off x="2768600" y="3733800"/>
            <a:ext cx="292100" cy="847725"/>
          </a:xfrm>
          <a:prstGeom prst="straightConnector1">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8189" name="AutoShape 13"/>
          <p:cNvCxnSpPr>
            <a:cxnSpLocks noChangeShapeType="1"/>
            <a:stCxn id="178185" idx="1"/>
            <a:endCxn id="178184" idx="4"/>
          </p:cNvCxnSpPr>
          <p:nvPr/>
        </p:nvCxnSpPr>
        <p:spPr bwMode="auto">
          <a:xfrm flipH="1" flipV="1">
            <a:off x="1516063" y="2389188"/>
            <a:ext cx="539750" cy="735012"/>
          </a:xfrm>
          <a:prstGeom prst="straightConnector1">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8190" name="Text Box 14"/>
          <p:cNvSpPr txBox="1">
            <a:spLocks noChangeArrowheads="1"/>
          </p:cNvSpPr>
          <p:nvPr/>
        </p:nvSpPr>
        <p:spPr bwMode="auto">
          <a:xfrm>
            <a:off x="1979613" y="1557338"/>
            <a:ext cx="2808287"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2000"/>
              <a:t>Serwer Bazy Danych</a:t>
            </a:r>
            <a:endParaRPr lang="en-GB" sz="2000"/>
          </a:p>
        </p:txBody>
      </p:sp>
      <p:sp>
        <p:nvSpPr>
          <p:cNvPr id="178191" name="Text Box 15"/>
          <p:cNvSpPr txBox="1">
            <a:spLocks noChangeArrowheads="1"/>
          </p:cNvSpPr>
          <p:nvPr/>
        </p:nvSpPr>
        <p:spPr bwMode="auto">
          <a:xfrm>
            <a:off x="611188" y="5373688"/>
            <a:ext cx="15843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2000"/>
              <a:t>Klient</a:t>
            </a:r>
            <a:endParaRPr lang="en-GB" sz="2000"/>
          </a:p>
        </p:txBody>
      </p:sp>
      <p:sp>
        <p:nvSpPr>
          <p:cNvPr id="178192" name="Text Box 16"/>
          <p:cNvSpPr txBox="1">
            <a:spLocks noChangeArrowheads="1"/>
          </p:cNvSpPr>
          <p:nvPr/>
        </p:nvSpPr>
        <p:spPr bwMode="auto">
          <a:xfrm>
            <a:off x="3060700" y="5373688"/>
            <a:ext cx="1584325"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2000"/>
              <a:t>Klient</a:t>
            </a:r>
            <a:endParaRPr lang="en-GB" sz="2000"/>
          </a:p>
        </p:txBody>
      </p:sp>
      <p:sp>
        <p:nvSpPr>
          <p:cNvPr id="178193" name="Text Box 17"/>
          <p:cNvSpPr txBox="1">
            <a:spLocks noChangeArrowheads="1"/>
          </p:cNvSpPr>
          <p:nvPr/>
        </p:nvSpPr>
        <p:spPr bwMode="auto">
          <a:xfrm>
            <a:off x="4391025" y="1916113"/>
            <a:ext cx="4502150" cy="4308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buFontTx/>
              <a:buChar char="•"/>
            </a:pPr>
            <a:r>
              <a:rPr lang="pl-PL" sz="2000"/>
              <a:t>Aplikacja jest wykonywana po stronie klienta, który realizuje komunikację z użytkownikiem oraz wykorzystuje serwer w celu uzyskania dostępu do danych w bazie</a:t>
            </a:r>
          </a:p>
          <a:p>
            <a:pPr>
              <a:spcBef>
                <a:spcPct val="50000"/>
              </a:spcBef>
              <a:buFontTx/>
              <a:buChar char="•"/>
            </a:pPr>
            <a:r>
              <a:rPr lang="pl-PL" sz="2000"/>
              <a:t>Zasadniczą funkcję serwera wypełnia system zarządzania bazą danych zapewniający aplikacjom dostęp do danych</a:t>
            </a:r>
          </a:p>
          <a:p>
            <a:pPr>
              <a:spcBef>
                <a:spcPct val="50000"/>
              </a:spcBef>
              <a:buFontTx/>
              <a:buChar char="•"/>
            </a:pPr>
            <a:r>
              <a:rPr lang="pl-PL" sz="2000"/>
              <a:t>Klient i serwer mogą być zainstalowani na tym samym komputerze, bardziej wydajnym rozwiązaniem jest zastosowanie sieci komputerowej z wydzielonym sieciowym serwerem bazy danych.</a:t>
            </a:r>
            <a:endParaRPr lang="en-GB" sz="20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ymbol zastępczy numeru slajdu 5"/>
          <p:cNvSpPr>
            <a:spLocks noGrp="1"/>
          </p:cNvSpPr>
          <p:nvPr>
            <p:ph type="sldNum" sz="quarter" idx="12"/>
          </p:nvPr>
        </p:nvSpPr>
        <p:spPr/>
        <p:txBody>
          <a:bodyPr/>
          <a:lstStyle/>
          <a:p>
            <a:fld id="{EE8BCCE1-82E2-4D54-889A-7450B12637D0}" type="slidenum">
              <a:rPr lang="en-GB"/>
              <a:pPr/>
              <a:t>98</a:t>
            </a:fld>
            <a:endParaRPr lang="en-GB"/>
          </a:p>
        </p:txBody>
      </p:sp>
      <p:sp>
        <p:nvSpPr>
          <p:cNvPr id="179202" name="Rectangle 2"/>
          <p:cNvSpPr>
            <a:spLocks noGrp="1" noChangeArrowheads="1"/>
          </p:cNvSpPr>
          <p:nvPr>
            <p:ph type="title"/>
          </p:nvPr>
        </p:nvSpPr>
        <p:spPr>
          <a:xfrm>
            <a:off x="528638" y="201613"/>
            <a:ext cx="7931150" cy="850900"/>
          </a:xfrm>
        </p:spPr>
        <p:txBody>
          <a:bodyPr/>
          <a:lstStyle/>
          <a:p>
            <a:r>
              <a:rPr lang="pl-PL"/>
              <a:t>Architektura wielowarstwowa</a:t>
            </a:r>
            <a:endParaRPr lang="en-GB"/>
          </a:p>
        </p:txBody>
      </p:sp>
      <p:grpSp>
        <p:nvGrpSpPr>
          <p:cNvPr id="179220" name="Group 20"/>
          <p:cNvGrpSpPr>
            <a:grpSpLocks/>
          </p:cNvGrpSpPr>
          <p:nvPr/>
        </p:nvGrpSpPr>
        <p:grpSpPr bwMode="auto">
          <a:xfrm>
            <a:off x="2268538" y="1196975"/>
            <a:ext cx="4826000" cy="2449513"/>
            <a:chOff x="158" y="935"/>
            <a:chExt cx="3810" cy="1955"/>
          </a:xfrm>
        </p:grpSpPr>
        <p:sp>
          <p:nvSpPr>
            <p:cNvPr id="179204" name="computr3"/>
            <p:cNvSpPr>
              <a:spLocks noEditPoints="1" noChangeArrowheads="1"/>
            </p:cNvSpPr>
            <p:nvPr/>
          </p:nvSpPr>
          <p:spPr bwMode="auto">
            <a:xfrm>
              <a:off x="340" y="935"/>
              <a:ext cx="771" cy="545"/>
            </a:xfrm>
            <a:custGeom>
              <a:avLst/>
              <a:gdLst>
                <a:gd name="T0" fmla="*/ 0 w 21600"/>
                <a:gd name="T1" fmla="*/ 10800 h 21600"/>
                <a:gd name="T2" fmla="*/ 10800 w 21600"/>
                <a:gd name="T3" fmla="*/ 0 h 21600"/>
                <a:gd name="T4" fmla="*/ 10800 w 21600"/>
                <a:gd name="T5" fmla="*/ 21600 h 21600"/>
                <a:gd name="T6" fmla="*/ 18135 w 21600"/>
                <a:gd name="T7" fmla="*/ 10800 h 21600"/>
                <a:gd name="T8" fmla="*/ 7811 w 21600"/>
                <a:gd name="T9" fmla="*/ 2584 h 21600"/>
                <a:gd name="T10" fmla="*/ 16359 w 21600"/>
                <a:gd name="T11" fmla="*/ 11764 h 21600"/>
              </a:gdLst>
              <a:ahLst/>
              <a:cxnLst>
                <a:cxn ang="0">
                  <a:pos x="T0" y="T1"/>
                </a:cxn>
                <a:cxn ang="0">
                  <a:pos x="T2" y="T3"/>
                </a:cxn>
                <a:cxn ang="0">
                  <a:pos x="T4" y="T5"/>
                </a:cxn>
                <a:cxn ang="0">
                  <a:pos x="T6" y="T7"/>
                </a:cxn>
              </a:cxnLst>
              <a:rect l="T8" t="T9" r="T10" b="T11"/>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close/>
                </a:path>
                <a:path w="21600" h="21600" extrusionOk="0">
                  <a:moveTo>
                    <a:pt x="578" y="4011"/>
                  </a:moveTo>
                  <a:moveTo>
                    <a:pt x="4043" y="4011"/>
                  </a:moveTo>
                  <a:lnTo>
                    <a:pt x="4043" y="4320"/>
                  </a:lnTo>
                  <a:lnTo>
                    <a:pt x="578" y="4320"/>
                  </a:lnTo>
                  <a:lnTo>
                    <a:pt x="578"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pl-PL"/>
            </a:p>
          </p:txBody>
        </p:sp>
        <p:sp>
          <p:nvSpPr>
            <p:cNvPr id="179205" name="computr3"/>
            <p:cNvSpPr>
              <a:spLocks noEditPoints="1" noChangeArrowheads="1"/>
            </p:cNvSpPr>
            <p:nvPr/>
          </p:nvSpPr>
          <p:spPr bwMode="auto">
            <a:xfrm>
              <a:off x="295" y="1842"/>
              <a:ext cx="862" cy="590"/>
            </a:xfrm>
            <a:custGeom>
              <a:avLst/>
              <a:gdLst>
                <a:gd name="T0" fmla="*/ 0 w 21600"/>
                <a:gd name="T1" fmla="*/ 10800 h 21600"/>
                <a:gd name="T2" fmla="*/ 10800 w 21600"/>
                <a:gd name="T3" fmla="*/ 0 h 21600"/>
                <a:gd name="T4" fmla="*/ 10800 w 21600"/>
                <a:gd name="T5" fmla="*/ 21600 h 21600"/>
                <a:gd name="T6" fmla="*/ 18135 w 21600"/>
                <a:gd name="T7" fmla="*/ 10800 h 21600"/>
                <a:gd name="T8" fmla="*/ 7811 w 21600"/>
                <a:gd name="T9" fmla="*/ 2584 h 21600"/>
                <a:gd name="T10" fmla="*/ 16359 w 21600"/>
                <a:gd name="T11" fmla="*/ 11764 h 21600"/>
              </a:gdLst>
              <a:ahLst/>
              <a:cxnLst>
                <a:cxn ang="0">
                  <a:pos x="T0" y="T1"/>
                </a:cxn>
                <a:cxn ang="0">
                  <a:pos x="T2" y="T3"/>
                </a:cxn>
                <a:cxn ang="0">
                  <a:pos x="T4" y="T5"/>
                </a:cxn>
                <a:cxn ang="0">
                  <a:pos x="T6" y="T7"/>
                </a:cxn>
              </a:cxnLst>
              <a:rect l="T8" t="T9" r="T10" b="T11"/>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close/>
                </a:path>
                <a:path w="21600" h="21600" extrusionOk="0">
                  <a:moveTo>
                    <a:pt x="578" y="4011"/>
                  </a:moveTo>
                  <a:moveTo>
                    <a:pt x="4043" y="4011"/>
                  </a:moveTo>
                  <a:lnTo>
                    <a:pt x="4043" y="4320"/>
                  </a:lnTo>
                  <a:lnTo>
                    <a:pt x="578" y="4320"/>
                  </a:lnTo>
                  <a:lnTo>
                    <a:pt x="578"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pl-PL"/>
            </a:p>
          </p:txBody>
        </p:sp>
        <p:sp>
          <p:nvSpPr>
            <p:cNvPr id="179206" name="tower"/>
            <p:cNvSpPr>
              <a:spLocks noEditPoints="1" noChangeArrowheads="1"/>
            </p:cNvSpPr>
            <p:nvPr/>
          </p:nvSpPr>
          <p:spPr bwMode="auto">
            <a:xfrm>
              <a:off x="3243" y="1207"/>
              <a:ext cx="317" cy="863"/>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pl-PL"/>
            </a:p>
          </p:txBody>
        </p:sp>
        <p:sp>
          <p:nvSpPr>
            <p:cNvPr id="179208" name="tower"/>
            <p:cNvSpPr>
              <a:spLocks noEditPoints="1" noChangeArrowheads="1"/>
            </p:cNvSpPr>
            <p:nvPr/>
          </p:nvSpPr>
          <p:spPr bwMode="auto">
            <a:xfrm>
              <a:off x="1882" y="1207"/>
              <a:ext cx="318" cy="862"/>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pPr marL="342900" indent="-342900"/>
              <a:endParaRPr lang="pl-PL" sz="800"/>
            </a:p>
          </p:txBody>
        </p:sp>
        <p:cxnSp>
          <p:nvCxnSpPr>
            <p:cNvPr id="179209" name="AutoShape 9"/>
            <p:cNvCxnSpPr>
              <a:cxnSpLocks noChangeShapeType="1"/>
              <a:stCxn id="179204" idx="3"/>
              <a:endCxn id="179208" idx="9"/>
            </p:cNvCxnSpPr>
            <p:nvPr/>
          </p:nvCxnSpPr>
          <p:spPr bwMode="auto">
            <a:xfrm>
              <a:off x="987" y="1208"/>
              <a:ext cx="895" cy="459"/>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9210" name="AutoShape 10"/>
            <p:cNvCxnSpPr>
              <a:cxnSpLocks noChangeShapeType="1"/>
              <a:stCxn id="179205" idx="3"/>
              <a:endCxn id="179208" idx="9"/>
            </p:cNvCxnSpPr>
            <p:nvPr/>
          </p:nvCxnSpPr>
          <p:spPr bwMode="auto">
            <a:xfrm flipV="1">
              <a:off x="1019" y="1667"/>
              <a:ext cx="863" cy="47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9211" name="AutoShape 11"/>
            <p:cNvCxnSpPr>
              <a:cxnSpLocks noChangeShapeType="1"/>
              <a:stCxn id="179206" idx="9"/>
              <a:endCxn id="179208" idx="4"/>
            </p:cNvCxnSpPr>
            <p:nvPr/>
          </p:nvCxnSpPr>
          <p:spPr bwMode="auto">
            <a:xfrm flipH="1">
              <a:off x="2200" y="1668"/>
              <a:ext cx="1043" cy="4"/>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9212" name="Text Box 12"/>
            <p:cNvSpPr txBox="1">
              <a:spLocks noChangeArrowheads="1"/>
            </p:cNvSpPr>
            <p:nvPr/>
          </p:nvSpPr>
          <p:spPr bwMode="auto">
            <a:xfrm>
              <a:off x="204" y="1526"/>
              <a:ext cx="997"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1600"/>
                <a:t>Klient</a:t>
              </a:r>
              <a:endParaRPr lang="en-GB" sz="1600"/>
            </a:p>
          </p:txBody>
        </p:sp>
        <p:sp>
          <p:nvSpPr>
            <p:cNvPr id="179213" name="Text Box 13"/>
            <p:cNvSpPr txBox="1">
              <a:spLocks noChangeArrowheads="1"/>
            </p:cNvSpPr>
            <p:nvPr/>
          </p:nvSpPr>
          <p:spPr bwMode="auto">
            <a:xfrm>
              <a:off x="158" y="2659"/>
              <a:ext cx="998"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1600"/>
                <a:t>Klient</a:t>
              </a:r>
              <a:endParaRPr lang="en-GB" sz="1600"/>
            </a:p>
          </p:txBody>
        </p:sp>
        <p:sp>
          <p:nvSpPr>
            <p:cNvPr id="179214" name="Text Box 14"/>
            <p:cNvSpPr txBox="1">
              <a:spLocks noChangeArrowheads="1"/>
            </p:cNvSpPr>
            <p:nvPr/>
          </p:nvSpPr>
          <p:spPr bwMode="auto">
            <a:xfrm>
              <a:off x="1611" y="2202"/>
              <a:ext cx="997" cy="3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1600"/>
                <a:t>Serwer</a:t>
              </a:r>
              <a:br>
                <a:rPr lang="pl-PL" sz="1600"/>
              </a:br>
              <a:r>
                <a:rPr lang="pl-PL" sz="1600"/>
                <a:t>aplikacji</a:t>
              </a:r>
              <a:endParaRPr lang="en-GB" sz="1600"/>
            </a:p>
          </p:txBody>
        </p:sp>
        <p:sp>
          <p:nvSpPr>
            <p:cNvPr id="179215" name="Text Box 15"/>
            <p:cNvSpPr txBox="1">
              <a:spLocks noChangeArrowheads="1"/>
            </p:cNvSpPr>
            <p:nvPr/>
          </p:nvSpPr>
          <p:spPr bwMode="auto">
            <a:xfrm>
              <a:off x="2653" y="2205"/>
              <a:ext cx="1315" cy="38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1600"/>
                <a:t>Serwer Bazy</a:t>
              </a:r>
              <a:br>
                <a:rPr lang="pl-PL" sz="1600"/>
              </a:br>
              <a:r>
                <a:rPr lang="pl-PL" sz="1600"/>
                <a:t> Danych</a:t>
              </a:r>
              <a:endParaRPr lang="en-GB" sz="1600"/>
            </a:p>
          </p:txBody>
        </p:sp>
        <p:sp>
          <p:nvSpPr>
            <p:cNvPr id="179216" name="Text Box 16"/>
            <p:cNvSpPr txBox="1">
              <a:spLocks noChangeArrowheads="1"/>
            </p:cNvSpPr>
            <p:nvPr/>
          </p:nvSpPr>
          <p:spPr bwMode="auto">
            <a:xfrm>
              <a:off x="2245" y="1389"/>
              <a:ext cx="999" cy="2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1600"/>
                <a:t>Zapytanie</a:t>
              </a:r>
              <a:endParaRPr lang="en-GB" sz="1600"/>
            </a:p>
          </p:txBody>
        </p:sp>
        <p:sp>
          <p:nvSpPr>
            <p:cNvPr id="179217" name="Text Box 17"/>
            <p:cNvSpPr txBox="1">
              <a:spLocks noChangeArrowheads="1"/>
            </p:cNvSpPr>
            <p:nvPr/>
          </p:nvSpPr>
          <p:spPr bwMode="auto">
            <a:xfrm>
              <a:off x="2245" y="1706"/>
              <a:ext cx="998"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1600"/>
                <a:t>Dane</a:t>
              </a:r>
              <a:endParaRPr lang="en-GB" sz="1600"/>
            </a:p>
          </p:txBody>
        </p:sp>
        <p:sp>
          <p:nvSpPr>
            <p:cNvPr id="179218" name="Text Box 18"/>
            <p:cNvSpPr txBox="1">
              <a:spLocks noChangeArrowheads="1"/>
            </p:cNvSpPr>
            <p:nvPr/>
          </p:nvSpPr>
          <p:spPr bwMode="auto">
            <a:xfrm>
              <a:off x="975" y="1117"/>
              <a:ext cx="998" cy="2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1600"/>
                <a:t>Żądanie</a:t>
              </a:r>
              <a:endParaRPr lang="en-GB" sz="1600"/>
            </a:p>
          </p:txBody>
        </p:sp>
        <p:sp>
          <p:nvSpPr>
            <p:cNvPr id="179219" name="Text Box 19"/>
            <p:cNvSpPr txBox="1">
              <a:spLocks noChangeArrowheads="1"/>
            </p:cNvSpPr>
            <p:nvPr/>
          </p:nvSpPr>
          <p:spPr bwMode="auto">
            <a:xfrm>
              <a:off x="1067" y="2024"/>
              <a:ext cx="997"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pl-PL" sz="1600"/>
                <a:t>Żądanie</a:t>
              </a:r>
              <a:endParaRPr lang="en-GB" sz="1600"/>
            </a:p>
          </p:txBody>
        </p:sp>
      </p:grpSp>
      <p:sp>
        <p:nvSpPr>
          <p:cNvPr id="179221" name="Text Box 21"/>
          <p:cNvSpPr txBox="1">
            <a:spLocks noChangeArrowheads="1"/>
          </p:cNvSpPr>
          <p:nvPr/>
        </p:nvSpPr>
        <p:spPr bwMode="auto">
          <a:xfrm>
            <a:off x="395288" y="3716338"/>
            <a:ext cx="8424862" cy="2809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algn="l">
              <a:spcBef>
                <a:spcPct val="0"/>
              </a:spcBef>
              <a:defRPr>
                <a:solidFill>
                  <a:schemeClr val="tx1"/>
                </a:solidFill>
                <a:latin typeface="Arial" charset="0"/>
              </a:defRPr>
            </a:lvl1pPr>
            <a:lvl2pPr algn="l">
              <a:spcBef>
                <a:spcPct val="0"/>
              </a:spcBef>
              <a:defRPr>
                <a:solidFill>
                  <a:schemeClr val="tx1"/>
                </a:solidFill>
                <a:latin typeface="Arial" charset="0"/>
              </a:defRPr>
            </a:lvl2pPr>
            <a:lvl3pPr algn="l">
              <a:spcBef>
                <a:spcPct val="0"/>
              </a:spcBef>
              <a:defRPr>
                <a:solidFill>
                  <a:schemeClr val="tx1"/>
                </a:solidFill>
                <a:latin typeface="Arial" charset="0"/>
              </a:defRPr>
            </a:lvl3pPr>
            <a:lvl4pPr algn="l">
              <a:spcBef>
                <a:spcPct val="0"/>
              </a:spcBef>
              <a:defRPr>
                <a:solidFill>
                  <a:schemeClr val="tx1"/>
                </a:solidFill>
                <a:latin typeface="Arial" charset="0"/>
              </a:defRPr>
            </a:lvl4pPr>
            <a:lvl5pPr algn="l">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buFontTx/>
              <a:buChar char="•"/>
            </a:pPr>
            <a:r>
              <a:rPr lang="pl-PL" sz="2000"/>
              <a:t>Wprowadzony jest serwer aplikacji, który udostępnia dane klientom pełniąc rolę interfejsu między klientami a serwerami bazy danych.</a:t>
            </a:r>
          </a:p>
          <a:p>
            <a:pPr>
              <a:spcBef>
                <a:spcPct val="50000"/>
              </a:spcBef>
              <a:buFontTx/>
              <a:buChar char="•"/>
            </a:pPr>
            <a:r>
              <a:rPr lang="pl-PL" sz="2000"/>
              <a:t>Serwer aplikacji:</a:t>
            </a:r>
          </a:p>
          <a:p>
            <a:pPr lvl="1">
              <a:spcBef>
                <a:spcPct val="50000"/>
              </a:spcBef>
              <a:buFontTx/>
              <a:buChar char="•"/>
            </a:pPr>
            <a:r>
              <a:rPr lang="pl-PL" sz="2000"/>
              <a:t>Sprawdza uprawnienia klienta</a:t>
            </a:r>
          </a:p>
          <a:p>
            <a:pPr lvl="1">
              <a:spcBef>
                <a:spcPct val="50000"/>
              </a:spcBef>
              <a:buFontTx/>
              <a:buChar char="•"/>
            </a:pPr>
            <a:r>
              <a:rPr lang="pl-PL" sz="2000"/>
              <a:t>Łączy się z serwerem bazy danych</a:t>
            </a:r>
          </a:p>
          <a:p>
            <a:pPr lvl="1">
              <a:spcBef>
                <a:spcPct val="50000"/>
              </a:spcBef>
              <a:buFontTx/>
              <a:buChar char="•"/>
            </a:pPr>
            <a:r>
              <a:rPr lang="pl-PL" sz="2000"/>
              <a:t>Wykonuje operacje zgłoszone w konkretnym żądaniu (przejmuje częściowo przetwarzanie zapytań, odciążając serwer aplikacji)</a:t>
            </a:r>
          </a:p>
          <a:p>
            <a:pPr>
              <a:spcBef>
                <a:spcPct val="50000"/>
              </a:spcBef>
              <a:buFontTx/>
              <a:buChar char="•"/>
            </a:pPr>
            <a:endParaRPr lang="en-GB" sz="20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ymbol zastępczy numeru slajdu 5"/>
          <p:cNvSpPr>
            <a:spLocks noGrp="1"/>
          </p:cNvSpPr>
          <p:nvPr>
            <p:ph type="sldNum" sz="quarter" idx="12"/>
          </p:nvPr>
        </p:nvSpPr>
        <p:spPr/>
        <p:txBody>
          <a:bodyPr/>
          <a:lstStyle/>
          <a:p>
            <a:fld id="{4B34B3A2-CDD5-443A-8717-087CF4B65221}" type="slidenum">
              <a:rPr lang="en-GB"/>
              <a:pPr/>
              <a:t>99</a:t>
            </a:fld>
            <a:endParaRPr lang="en-GB"/>
          </a:p>
        </p:txBody>
      </p:sp>
      <p:sp>
        <p:nvSpPr>
          <p:cNvPr id="180226" name="Rectangle 2"/>
          <p:cNvSpPr>
            <a:spLocks noGrp="1" noChangeArrowheads="1"/>
          </p:cNvSpPr>
          <p:nvPr>
            <p:ph type="title"/>
          </p:nvPr>
        </p:nvSpPr>
        <p:spPr/>
        <p:txBody>
          <a:bodyPr/>
          <a:lstStyle/>
          <a:p>
            <a:r>
              <a:rPr lang="pl-PL"/>
              <a:t>Dostęp aplikacji do danych</a:t>
            </a:r>
            <a:endParaRPr lang="en-GB"/>
          </a:p>
        </p:txBody>
      </p:sp>
      <p:sp>
        <p:nvSpPr>
          <p:cNvPr id="180228" name="Rectangle 4"/>
          <p:cNvSpPr>
            <a:spLocks noChangeArrowheads="1"/>
          </p:cNvSpPr>
          <p:nvPr/>
        </p:nvSpPr>
        <p:spPr bwMode="auto">
          <a:xfrm>
            <a:off x="3779838" y="1628775"/>
            <a:ext cx="2376487" cy="3603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Użytkownik</a:t>
            </a:r>
            <a:endParaRPr lang="en-GB" sz="1600"/>
          </a:p>
        </p:txBody>
      </p:sp>
      <p:sp>
        <p:nvSpPr>
          <p:cNvPr id="180231" name="Rectangle 7"/>
          <p:cNvSpPr>
            <a:spLocks noChangeArrowheads="1"/>
          </p:cNvSpPr>
          <p:nvPr/>
        </p:nvSpPr>
        <p:spPr bwMode="auto">
          <a:xfrm>
            <a:off x="3779838" y="2708275"/>
            <a:ext cx="2447925" cy="3603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Interpreter SQL</a:t>
            </a:r>
            <a:endParaRPr lang="en-GB" sz="1600"/>
          </a:p>
        </p:txBody>
      </p:sp>
      <p:sp>
        <p:nvSpPr>
          <p:cNvPr id="180232" name="Rectangle 8"/>
          <p:cNvSpPr>
            <a:spLocks noChangeArrowheads="1"/>
          </p:cNvSpPr>
          <p:nvPr/>
        </p:nvSpPr>
        <p:spPr bwMode="auto">
          <a:xfrm>
            <a:off x="6516688" y="2708275"/>
            <a:ext cx="2376487" cy="3603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Aplikacja</a:t>
            </a:r>
            <a:endParaRPr lang="en-GB" sz="1600"/>
          </a:p>
        </p:txBody>
      </p:sp>
      <p:sp>
        <p:nvSpPr>
          <p:cNvPr id="180233" name="Rectangle 9"/>
          <p:cNvSpPr>
            <a:spLocks noChangeArrowheads="1"/>
          </p:cNvSpPr>
          <p:nvPr/>
        </p:nvSpPr>
        <p:spPr bwMode="auto">
          <a:xfrm>
            <a:off x="900113" y="2708275"/>
            <a:ext cx="2376487" cy="358775"/>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Aplikacja</a:t>
            </a:r>
            <a:endParaRPr lang="en-GB" sz="1600"/>
          </a:p>
        </p:txBody>
      </p:sp>
      <p:sp>
        <p:nvSpPr>
          <p:cNvPr id="180234" name="AutoShape 10"/>
          <p:cNvSpPr>
            <a:spLocks noChangeArrowheads="1"/>
          </p:cNvSpPr>
          <p:nvPr/>
        </p:nvSpPr>
        <p:spPr bwMode="auto">
          <a:xfrm>
            <a:off x="539750" y="3573463"/>
            <a:ext cx="8064500" cy="2879725"/>
          </a:xfrm>
          <a:prstGeom prst="can">
            <a:avLst>
              <a:gd name="adj" fmla="val 25000"/>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pl-PL"/>
          </a:p>
        </p:txBody>
      </p:sp>
      <p:sp>
        <p:nvSpPr>
          <p:cNvPr id="180235" name="Rectangle 11"/>
          <p:cNvSpPr>
            <a:spLocks noChangeArrowheads="1"/>
          </p:cNvSpPr>
          <p:nvPr/>
        </p:nvSpPr>
        <p:spPr bwMode="auto">
          <a:xfrm>
            <a:off x="3492500" y="6021388"/>
            <a:ext cx="2376488" cy="360362"/>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Baza danych</a:t>
            </a:r>
            <a:endParaRPr lang="en-GB" sz="1600"/>
          </a:p>
        </p:txBody>
      </p:sp>
      <p:sp>
        <p:nvSpPr>
          <p:cNvPr id="180236" name="Rectangle 12"/>
          <p:cNvSpPr>
            <a:spLocks noChangeArrowheads="1"/>
          </p:cNvSpPr>
          <p:nvPr/>
        </p:nvSpPr>
        <p:spPr bwMode="auto">
          <a:xfrm>
            <a:off x="1331913" y="5445125"/>
            <a:ext cx="1728787" cy="3603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Dane</a:t>
            </a:r>
            <a:endParaRPr lang="en-GB" sz="1600"/>
          </a:p>
        </p:txBody>
      </p:sp>
      <p:sp>
        <p:nvSpPr>
          <p:cNvPr id="180237" name="Rectangle 13"/>
          <p:cNvSpPr>
            <a:spLocks noChangeArrowheads="1"/>
          </p:cNvSpPr>
          <p:nvPr/>
        </p:nvSpPr>
        <p:spPr bwMode="auto">
          <a:xfrm>
            <a:off x="3851275" y="5445125"/>
            <a:ext cx="1728788" cy="3603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Dane</a:t>
            </a:r>
            <a:endParaRPr lang="en-GB" sz="1600"/>
          </a:p>
        </p:txBody>
      </p:sp>
      <p:sp>
        <p:nvSpPr>
          <p:cNvPr id="180238" name="Rectangle 14"/>
          <p:cNvSpPr>
            <a:spLocks noChangeArrowheads="1"/>
          </p:cNvSpPr>
          <p:nvPr/>
        </p:nvSpPr>
        <p:spPr bwMode="auto">
          <a:xfrm>
            <a:off x="6227763" y="5445125"/>
            <a:ext cx="1728787" cy="360363"/>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Dane</a:t>
            </a:r>
            <a:endParaRPr lang="en-GB" sz="1600"/>
          </a:p>
        </p:txBody>
      </p:sp>
      <p:sp>
        <p:nvSpPr>
          <p:cNvPr id="180239" name="Rectangle 15"/>
          <p:cNvSpPr>
            <a:spLocks noChangeArrowheads="1"/>
          </p:cNvSpPr>
          <p:nvPr/>
        </p:nvSpPr>
        <p:spPr bwMode="auto">
          <a:xfrm>
            <a:off x="2484438" y="4508500"/>
            <a:ext cx="2519362" cy="433388"/>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342900" indent="-342900"/>
            <a:r>
              <a:rPr lang="pl-PL" sz="1600"/>
              <a:t>Procedura</a:t>
            </a:r>
            <a:br>
              <a:rPr lang="pl-PL" sz="1600"/>
            </a:br>
            <a:r>
              <a:rPr lang="pl-PL" sz="1600"/>
              <a:t>składowa</a:t>
            </a:r>
            <a:endParaRPr lang="en-GB" sz="1600"/>
          </a:p>
        </p:txBody>
      </p:sp>
      <p:cxnSp>
        <p:nvCxnSpPr>
          <p:cNvPr id="180240" name="AutoShape 16"/>
          <p:cNvCxnSpPr>
            <a:cxnSpLocks noChangeShapeType="1"/>
            <a:stCxn id="180233" idx="0"/>
            <a:endCxn id="180228" idx="1"/>
          </p:cNvCxnSpPr>
          <p:nvPr/>
        </p:nvCxnSpPr>
        <p:spPr bwMode="auto">
          <a:xfrm flipV="1">
            <a:off x="2089150" y="1809750"/>
            <a:ext cx="1690688" cy="8985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0241" name="AutoShape 17"/>
          <p:cNvCxnSpPr>
            <a:cxnSpLocks noChangeShapeType="1"/>
            <a:stCxn id="180231" idx="0"/>
            <a:endCxn id="180228" idx="2"/>
          </p:cNvCxnSpPr>
          <p:nvPr/>
        </p:nvCxnSpPr>
        <p:spPr bwMode="auto">
          <a:xfrm flipH="1" flipV="1">
            <a:off x="4968875" y="1989138"/>
            <a:ext cx="34925" cy="7191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0242" name="AutoShape 18"/>
          <p:cNvCxnSpPr>
            <a:cxnSpLocks noChangeShapeType="1"/>
            <a:stCxn id="180232" idx="0"/>
            <a:endCxn id="180228" idx="3"/>
          </p:cNvCxnSpPr>
          <p:nvPr/>
        </p:nvCxnSpPr>
        <p:spPr bwMode="auto">
          <a:xfrm flipH="1" flipV="1">
            <a:off x="6156325" y="1809750"/>
            <a:ext cx="1549400" cy="8985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80244" name="Line 20"/>
          <p:cNvSpPr>
            <a:spLocks noChangeShapeType="1"/>
          </p:cNvSpPr>
          <p:nvPr/>
        </p:nvSpPr>
        <p:spPr bwMode="auto">
          <a:xfrm flipV="1">
            <a:off x="2771775" y="3068638"/>
            <a:ext cx="0" cy="14398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pl-PL"/>
          </a:p>
        </p:txBody>
      </p:sp>
      <p:sp>
        <p:nvSpPr>
          <p:cNvPr id="180245" name="Line 21"/>
          <p:cNvSpPr>
            <a:spLocks noChangeShapeType="1"/>
          </p:cNvSpPr>
          <p:nvPr/>
        </p:nvSpPr>
        <p:spPr bwMode="auto">
          <a:xfrm flipV="1">
            <a:off x="4572000" y="3068638"/>
            <a:ext cx="0" cy="14398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pl-PL"/>
          </a:p>
        </p:txBody>
      </p:sp>
      <p:sp>
        <p:nvSpPr>
          <p:cNvPr id="180246" name="Line 22"/>
          <p:cNvSpPr>
            <a:spLocks noChangeShapeType="1"/>
          </p:cNvSpPr>
          <p:nvPr/>
        </p:nvSpPr>
        <p:spPr bwMode="auto">
          <a:xfrm flipV="1">
            <a:off x="5292725" y="3068638"/>
            <a:ext cx="0" cy="237648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pl-PL"/>
          </a:p>
        </p:txBody>
      </p:sp>
      <p:sp>
        <p:nvSpPr>
          <p:cNvPr id="180247" name="Line 23"/>
          <p:cNvSpPr>
            <a:spLocks noChangeShapeType="1"/>
          </p:cNvSpPr>
          <p:nvPr/>
        </p:nvSpPr>
        <p:spPr bwMode="auto">
          <a:xfrm flipV="1">
            <a:off x="7164388" y="3068638"/>
            <a:ext cx="0" cy="237648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pl-PL"/>
          </a:p>
        </p:txBody>
      </p:sp>
      <p:sp>
        <p:nvSpPr>
          <p:cNvPr id="180248" name="Line 24"/>
          <p:cNvSpPr>
            <a:spLocks noChangeShapeType="1"/>
          </p:cNvSpPr>
          <p:nvPr/>
        </p:nvSpPr>
        <p:spPr bwMode="auto">
          <a:xfrm flipV="1">
            <a:off x="2771775" y="4941888"/>
            <a:ext cx="0" cy="5032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pl-PL"/>
          </a:p>
        </p:txBody>
      </p:sp>
      <p:sp>
        <p:nvSpPr>
          <p:cNvPr id="180249" name="Line 25"/>
          <p:cNvSpPr>
            <a:spLocks noChangeShapeType="1"/>
          </p:cNvSpPr>
          <p:nvPr/>
        </p:nvSpPr>
        <p:spPr bwMode="auto">
          <a:xfrm flipV="1">
            <a:off x="4140200" y="4941888"/>
            <a:ext cx="0" cy="5032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pl-PL"/>
          </a:p>
        </p:txBody>
      </p:sp>
    </p:spTree>
  </p:cSld>
  <p:clrMapOvr>
    <a:masterClrMapping/>
  </p:clrMapOvr>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triangl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80000"/>
          </a:lnSpc>
          <a:spcBef>
            <a:spcPct val="20000"/>
          </a:spcBef>
          <a:spcAft>
            <a:spcPct val="0"/>
          </a:spcAft>
          <a:buClrTx/>
          <a:buSzTx/>
          <a:buFontTx/>
          <a:buNone/>
          <a:tabLst/>
          <a:defRPr kumimoji="0" lang="en-GB"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triangl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80000"/>
          </a:lnSpc>
          <a:spcBef>
            <a:spcPct val="20000"/>
          </a:spcBef>
          <a:spcAft>
            <a:spcPct val="0"/>
          </a:spcAft>
          <a:buClrTx/>
          <a:buSzTx/>
          <a:buFontTx/>
          <a:buNone/>
          <a:tabLst/>
          <a:defRPr kumimoji="0" lang="en-GB" sz="1400" b="0" i="0" u="none" strike="noStrike" cap="none" normalizeH="0" baseline="0" smtClean="0">
            <a:ln>
              <a:noFill/>
            </a:ln>
            <a:solidFill>
              <a:schemeClr val="tx1"/>
            </a:solidFill>
            <a:effectLst/>
            <a:latin typeface="Arial" charset="0"/>
          </a:defRPr>
        </a:defPPr>
      </a:lstStyle>
    </a:lnDef>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1728</TotalTime>
  <Words>4107</Words>
  <Application>Microsoft Office PowerPoint</Application>
  <PresentationFormat>Pokaz na ekranie (4:3)</PresentationFormat>
  <Paragraphs>1398</Paragraphs>
  <Slides>103</Slides>
  <Notes>0</Notes>
  <HiddenSlides>0</HiddenSlides>
  <MMClips>0</MMClips>
  <ScaleCrop>false</ScaleCrop>
  <HeadingPairs>
    <vt:vector size="6" baseType="variant">
      <vt:variant>
        <vt:lpstr>Motyw</vt:lpstr>
      </vt:variant>
      <vt:variant>
        <vt:i4>1</vt:i4>
      </vt:variant>
      <vt:variant>
        <vt:lpstr>Osadzone serwery OLE</vt:lpstr>
      </vt:variant>
      <vt:variant>
        <vt:i4>1</vt:i4>
      </vt:variant>
      <vt:variant>
        <vt:lpstr>Tytuły slajdów</vt:lpstr>
      </vt:variant>
      <vt:variant>
        <vt:i4>103</vt:i4>
      </vt:variant>
    </vt:vector>
  </HeadingPairs>
  <TitlesOfParts>
    <vt:vector size="105" baseType="lpstr">
      <vt:lpstr>Projekt domyślny</vt:lpstr>
      <vt:lpstr>Rysunek Microsoft Drawing</vt:lpstr>
      <vt:lpstr>Bazy danych</vt:lpstr>
      <vt:lpstr>Literatura</vt:lpstr>
      <vt:lpstr>Relacyjne bazy danych</vt:lpstr>
      <vt:lpstr>Bazy danych i ich użytkownicy 1</vt:lpstr>
      <vt:lpstr>Bazy danych i ich użytkownicy 2</vt:lpstr>
      <vt:lpstr>System zarządzania bazą danych (SZBD) </vt:lpstr>
      <vt:lpstr>Przykład relacyjnej bazy danych </vt:lpstr>
      <vt:lpstr>Wybrane cechy baz danych</vt:lpstr>
      <vt:lpstr>Korzyści wynikające ze stosowania baz danych </vt:lpstr>
      <vt:lpstr>Kiedy stosowanie bazy danych jest niecelowe lecz możliwe</vt:lpstr>
      <vt:lpstr>Modele danych</vt:lpstr>
      <vt:lpstr>Kategorie modeli danych</vt:lpstr>
      <vt:lpstr>Metodyka projektowania bazy danych</vt:lpstr>
      <vt:lpstr>Języki projektowania baz danych</vt:lpstr>
      <vt:lpstr>Modele związków encji (1)</vt:lpstr>
      <vt:lpstr>Modele związków encji (2)</vt:lpstr>
      <vt:lpstr>Modele związków encji (3)</vt:lpstr>
      <vt:lpstr>Modele związków encji (4)</vt:lpstr>
      <vt:lpstr>Algebra relacji</vt:lpstr>
      <vt:lpstr>Struktura relacji</vt:lpstr>
      <vt:lpstr>Perspektywa</vt:lpstr>
      <vt:lpstr>Operatory algebry relacji (1)</vt:lpstr>
      <vt:lpstr>Operatory algebry relacji (2)</vt:lpstr>
      <vt:lpstr>Operatory algebry relacji (3)</vt:lpstr>
      <vt:lpstr>Operatory algebry relacji (4)</vt:lpstr>
      <vt:lpstr>Operatory algebry relacji (5)</vt:lpstr>
      <vt:lpstr>Własności relacyjnej bazy danych </vt:lpstr>
      <vt:lpstr>Normalizacja bazy danych </vt:lpstr>
      <vt:lpstr>Przykład 1 (1)</vt:lpstr>
      <vt:lpstr>Definicje (1)</vt:lpstr>
      <vt:lpstr>Przykład 2 (1)</vt:lpstr>
      <vt:lpstr>Przykładowe relacje otrzymane na podstawie schematów R1, R2</vt:lpstr>
      <vt:lpstr>Zasady projektowania bazy danych</vt:lpstr>
      <vt:lpstr>Definicje (2)</vt:lpstr>
      <vt:lpstr>Przykład 2 (2)</vt:lpstr>
      <vt:lpstr>Pierwsza postać normalna</vt:lpstr>
      <vt:lpstr>Niekorzystne zjawiska w pierwszej postaci normalnej </vt:lpstr>
      <vt:lpstr>Druga postać normalna</vt:lpstr>
      <vt:lpstr>Przykład 3 (1)</vt:lpstr>
      <vt:lpstr>Przykład 3 (2)</vt:lpstr>
      <vt:lpstr>Trzecia postać normalna</vt:lpstr>
      <vt:lpstr>Przykład 4 (1)</vt:lpstr>
      <vt:lpstr>Przykład 4 (2)</vt:lpstr>
      <vt:lpstr>Przykład 4 – baza znormalizowana</vt:lpstr>
      <vt:lpstr>Język SQL</vt:lpstr>
      <vt:lpstr>Wprowadzenie do SQL (1)</vt:lpstr>
      <vt:lpstr>Wprowadzenie do SQL (2)</vt:lpstr>
      <vt:lpstr>Proste użycie polecenia SELECT (1) </vt:lpstr>
      <vt:lpstr>Proste użycie polecenia SELECT (2)</vt:lpstr>
      <vt:lpstr>Proste użycie polecenia SELECT (3) </vt:lpstr>
      <vt:lpstr>Definiowanie schematu bazy danych (1) </vt:lpstr>
      <vt:lpstr>Definiowanie schematu bazy danych (2)</vt:lpstr>
      <vt:lpstr>Definiowanie schematu bazy danych (3)</vt:lpstr>
      <vt:lpstr>Definiowanie schematu bazy danych (4)</vt:lpstr>
      <vt:lpstr>Definiowanie schematu bazy danych (5)</vt:lpstr>
      <vt:lpstr>Definiowanie schematu bazy danych (6)</vt:lpstr>
      <vt:lpstr>Definiowanie schematu bazy danych (7)</vt:lpstr>
      <vt:lpstr>Definiowanie schematu bazy danych (8)</vt:lpstr>
      <vt:lpstr>Klauzule polecenia SELECT (1) </vt:lpstr>
      <vt:lpstr>Klauzule polecenia SELECT (2)</vt:lpstr>
      <vt:lpstr>Klauzule polecenia SELECT (3)</vt:lpstr>
      <vt:lpstr>Klauzule polecenia SELECT (4)</vt:lpstr>
      <vt:lpstr>Klauzule polecenia SELECT (5)</vt:lpstr>
      <vt:lpstr>Klauzule polecenia SELECT (6)</vt:lpstr>
      <vt:lpstr>Klauzule polecenia SELECT (7)</vt:lpstr>
      <vt:lpstr>Klauzule polecenia SELECT (8)</vt:lpstr>
      <vt:lpstr>Łączenie relacji (1) </vt:lpstr>
      <vt:lpstr>Łączenie relacji (2)</vt:lpstr>
      <vt:lpstr>Łączenie relacji (3)</vt:lpstr>
      <vt:lpstr>Łączenie relacji (4)</vt:lpstr>
      <vt:lpstr>Łączenie relacji (5)</vt:lpstr>
      <vt:lpstr>Zagnieżdżanie zapytań (1) </vt:lpstr>
      <vt:lpstr>Zagnieżdżanie zapytań (2)</vt:lpstr>
      <vt:lpstr>Zagnieżdżanie zapytań (3)</vt:lpstr>
      <vt:lpstr>Zagnieżdżanie zapytań (4)</vt:lpstr>
      <vt:lpstr>Zagnieżdżanie zapytań (5)</vt:lpstr>
      <vt:lpstr>Zagnieżdżanie zapytań (6)</vt:lpstr>
      <vt:lpstr>Zagnieżdżanie zapytań (7)</vt:lpstr>
      <vt:lpstr>Zagnieżdżanie zapytań (8)</vt:lpstr>
      <vt:lpstr>Modyfikowanie zawartości relacji (1)</vt:lpstr>
      <vt:lpstr>Modyfikowanie zawartości relacji (2)</vt:lpstr>
      <vt:lpstr>Dodatkowe struktury danych (1) </vt:lpstr>
      <vt:lpstr>Dodatkowe struktury danych (2)</vt:lpstr>
      <vt:lpstr>Dodatkowe struktury danych (3)</vt:lpstr>
      <vt:lpstr>Dodatkowe struktury danych (4)</vt:lpstr>
      <vt:lpstr>Dodatkowe struktury danych (5)</vt:lpstr>
      <vt:lpstr>Dodatkowe struktury danych (6)</vt:lpstr>
      <vt:lpstr>Dodatkowe struktury danych (7)</vt:lpstr>
      <vt:lpstr>Dodatkowe struktury danych (8)</vt:lpstr>
      <vt:lpstr>Dodatkowe struktury danych (9)</vt:lpstr>
      <vt:lpstr>Dodatkowe struktury danych (10)</vt:lpstr>
      <vt:lpstr>Autoryzacja dostępu (1)</vt:lpstr>
      <vt:lpstr>Autoryzacja dostępu (2)</vt:lpstr>
      <vt:lpstr>Autoryzacja dostępu (3)</vt:lpstr>
      <vt:lpstr>Autoryzacja dostępu (4)</vt:lpstr>
      <vt:lpstr>Aplikacje baz danych</vt:lpstr>
      <vt:lpstr>Architektura dwuwarstwowa</vt:lpstr>
      <vt:lpstr>Architektura wielowarstwowa</vt:lpstr>
      <vt:lpstr>Dostęp aplikacji do danych</vt:lpstr>
      <vt:lpstr>Prosta aplikacja bazodanowa</vt:lpstr>
      <vt:lpstr>Najpopularniejsze serwery SQL</vt:lpstr>
      <vt:lpstr>Microsoft SQL Serwer Express</vt:lpstr>
      <vt:lpstr>Microsoft SQL Server Management Studio Express</vt:lpstr>
    </vt:vector>
  </TitlesOfParts>
  <Company>KIA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Programowanie obiektowe – język C++</dc:title>
  <dc:creator>KIA</dc:creator>
  <cp:lastModifiedBy>KIA</cp:lastModifiedBy>
  <cp:revision>193</cp:revision>
  <dcterms:created xsi:type="dcterms:W3CDTF">2008-02-20T12:48:53Z</dcterms:created>
  <dcterms:modified xsi:type="dcterms:W3CDTF">2012-10-27T20:05:07Z</dcterms:modified>
</cp:coreProperties>
</file>