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1" r:id="rId3"/>
    <p:sldId id="257" r:id="rId4"/>
    <p:sldId id="272" r:id="rId5"/>
    <p:sldId id="273" r:id="rId6"/>
    <p:sldId id="274" r:id="rId7"/>
    <p:sldId id="275" r:id="rId8"/>
    <p:sldId id="264" r:id="rId9"/>
    <p:sldId id="265" r:id="rId10"/>
    <p:sldId id="266" r:id="rId11"/>
    <p:sldId id="267" r:id="rId12"/>
    <p:sldId id="268" r:id="rId13"/>
    <p:sldId id="259" r:id="rId14"/>
    <p:sldId id="276" r:id="rId15"/>
    <p:sldId id="277" r:id="rId16"/>
    <p:sldId id="278" r:id="rId17"/>
    <p:sldId id="284" r:id="rId18"/>
    <p:sldId id="283" r:id="rId19"/>
    <p:sldId id="279" r:id="rId20"/>
    <p:sldId id="280" r:id="rId21"/>
    <p:sldId id="281" r:id="rId22"/>
    <p:sldId id="282" r:id="rId23"/>
    <p:sldId id="285" r:id="rId24"/>
    <p:sldId id="286" r:id="rId25"/>
    <p:sldId id="287" r:id="rId26"/>
    <p:sldId id="288" r:id="rId27"/>
    <p:sldId id="290" r:id="rId28"/>
    <p:sldId id="289" r:id="rId29"/>
    <p:sldId id="292" r:id="rId30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40" autoAdjust="0"/>
    <p:restoredTop sz="94660"/>
  </p:normalViewPr>
  <p:slideViewPr>
    <p:cSldViewPr>
      <p:cViewPr varScale="1">
        <p:scale>
          <a:sx n="55" d="100"/>
          <a:sy n="55" d="100"/>
        </p:scale>
        <p:origin x="-60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D008C66E-27C9-4F83-8C1E-EDC338FF56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441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BF725-E320-4027-B8B4-7ACCC35E98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6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2288B-EF5D-42C9-9402-AE3CB79BFC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431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F2E2D-709F-46DA-8ACC-8A99A565F2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9081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48F97-B252-4628-BB73-05FBD2BA0C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8912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1584B-EE79-40DC-984D-8AE6FF7D59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631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E98C3-1133-4A33-9B8C-7CE59EADA5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377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312D5-6921-4270-B12A-FC4992A4F7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949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81F46-9581-4FF0-BD81-3C2CDD2BDA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0986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F5915-2F79-496A-A766-F7CBBF7FC5A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972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B020D-0193-40C7-9029-01E0F29942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0072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ADD47-CA50-4142-AB91-73251273EF6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17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0C5C9469-8F48-44EB-B939-1CF95C34C6B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samolej@prz-rzeszow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src_cpp/pierwszy/pierwszy.sl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src_cpp/data_struct/data_struct.sl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rc_cpp/data_obj1/data_obj1.sl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src_cpp/arg_domyslne/arg_domyslne.sl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prz.rzeszow.pl/sowa.cgi?search=p&amp;vwyr=Delannoy&amp;vind=AU0&amp;ens=10&amp;view=2&amp;iv=3&amp;frecid=&amp;lrecid=&amp;defaultfrecid=&amp;defaultlrecid=&amp;slo=no&amp;defaultslo=no&amp;hind=AU&amp;defaultind=&amp;seria=&amp;defaultwyr=&amp;dwyr=Delannoy&amp;tryb=0&amp;ini=&amp;kat=&amp;format=&amp;page=0&amp;defaultpage=0&amp;op=&amp;idw=&amp;id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src_cpp/przeladowanie1/przeladowanie1.sl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src_cpp/grzeczny/grzeczny.sln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src_cpp/stoper/stoper.sl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src_cpp/swinka_konto/swinka_konto.sl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src_cpp/komunikacja/komunikacja.sln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src_cpp/agregacja/agregacja.sl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75558-EFAE-429C-9B53-28DF435D18B4}" type="slidenum">
              <a:rPr lang="en-GB"/>
              <a:pPr/>
              <a:t>1</a:t>
            </a:fld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Programowanie obiektowe – język C++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13513" cy="2422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/>
              <a:t>Dr in</a:t>
            </a:r>
            <a:r>
              <a:rPr lang="pl-PL" sz="1800"/>
              <a:t>ż</a:t>
            </a:r>
            <a:r>
              <a:rPr lang="en-GB" sz="1800"/>
              <a:t>. Sławomir Samolej</a:t>
            </a:r>
            <a:endParaRPr lang="pl-PL" sz="1800"/>
          </a:p>
          <a:p>
            <a:pPr>
              <a:lnSpc>
                <a:spcPct val="80000"/>
              </a:lnSpc>
            </a:pPr>
            <a:r>
              <a:rPr lang="en-GB" sz="1800"/>
              <a:t>D10</a:t>
            </a:r>
            <a:r>
              <a:rPr lang="pl-PL" sz="1800"/>
              <a:t>8A</a:t>
            </a:r>
            <a:r>
              <a:rPr lang="en-GB" sz="1800"/>
              <a:t>, tel: 865 1</a:t>
            </a:r>
            <a:r>
              <a:rPr lang="pl-PL" sz="1800"/>
              <a:t>486</a:t>
            </a:r>
            <a:r>
              <a:rPr lang="en-GB" sz="1800"/>
              <a:t>,</a:t>
            </a:r>
            <a:endParaRPr lang="pl-PL" sz="1800"/>
          </a:p>
          <a:p>
            <a:pPr>
              <a:lnSpc>
                <a:spcPct val="80000"/>
              </a:lnSpc>
            </a:pPr>
            <a:r>
              <a:rPr lang="en-GB" sz="1800"/>
              <a:t>email: </a:t>
            </a:r>
            <a:r>
              <a:rPr lang="en-GB" sz="1800">
                <a:hlinkClick r:id="rId2"/>
              </a:rPr>
              <a:t>ssamolej@prz-rzeszow.pl</a:t>
            </a:r>
            <a:endParaRPr lang="pl-PL" sz="1800"/>
          </a:p>
          <a:p>
            <a:pPr>
              <a:lnSpc>
                <a:spcPct val="80000"/>
              </a:lnSpc>
            </a:pPr>
            <a:r>
              <a:rPr lang="pl-PL" sz="1800"/>
              <a:t>WWW</a:t>
            </a:r>
            <a:r>
              <a:rPr lang="en-GB" sz="1800"/>
              <a:t>: ssamolej.prz-rzeszow.pl</a:t>
            </a:r>
            <a:endParaRPr lang="pl-PL" sz="1800"/>
          </a:p>
          <a:p>
            <a:pPr>
              <a:lnSpc>
                <a:spcPct val="80000"/>
              </a:lnSpc>
            </a:pPr>
            <a:endParaRPr lang="pl-PL" sz="1800"/>
          </a:p>
          <a:p>
            <a:pPr>
              <a:lnSpc>
                <a:spcPct val="80000"/>
              </a:lnSpc>
            </a:pPr>
            <a:r>
              <a:rPr lang="pl-PL" sz="1800"/>
              <a:t>Podziękowanie:</a:t>
            </a:r>
          </a:p>
          <a:p>
            <a:pPr>
              <a:lnSpc>
                <a:spcPct val="80000"/>
              </a:lnSpc>
            </a:pPr>
            <a:r>
              <a:rPr lang="pl-PL" sz="1800"/>
              <a:t>Chcę podziękować dr inż.. Grzegorzowi Hałdasiowi za udostępnienie części prezentowanych plików źródłowych i elementów slajdów.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26811-75AC-4AD4-9A0C-E200324D3FB2}" type="slidenum">
              <a:rPr lang="en-GB"/>
              <a:pPr/>
              <a:t>10</a:t>
            </a:fld>
            <a:endParaRPr lang="en-GB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Obiekt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Konkretna instancja/reprezentant klasy.</a:t>
            </a:r>
          </a:p>
          <a:p>
            <a:pPr>
              <a:lnSpc>
                <a:spcPct val="90000"/>
              </a:lnSpc>
            </a:pPr>
            <a:r>
              <a:rPr lang="pl-PL" sz="2800"/>
              <a:t>Klasa definiuje cechy grupy przedmiotów, obiekt reprezentuje pojedynczy, konkretny przedmiot.</a:t>
            </a:r>
          </a:p>
          <a:p>
            <a:pPr>
              <a:lnSpc>
                <a:spcPct val="90000"/>
              </a:lnSpc>
            </a:pPr>
            <a:r>
              <a:rPr lang="pl-PL" sz="2800"/>
              <a:t>Wartości atrybutów danego obiektu stanowią jego stan. </a:t>
            </a:r>
          </a:p>
          <a:p>
            <a:pPr>
              <a:lnSpc>
                <a:spcPct val="90000"/>
              </a:lnSpc>
            </a:pPr>
            <a:r>
              <a:rPr lang="pl-PL" sz="2800"/>
              <a:t>Dodatkowo każdy obiekt może się „zachowywać” zgodnie z zestawem zachowań zdefiniowanych w klasie.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A214B-EF65-4B43-ACC6-4AD4232394C2}" type="slidenum">
              <a:rPr lang="en-GB"/>
              <a:pPr/>
              <a:t>11</a:t>
            </a:fld>
            <a:endParaRPr lang="en-GB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Metoda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Reprezentuje czynności, które może wykonać obiekt.</a:t>
            </a:r>
          </a:p>
          <a:p>
            <a:pPr>
              <a:lnSpc>
                <a:spcPct val="90000"/>
              </a:lnSpc>
            </a:pPr>
            <a:r>
              <a:rPr lang="pl-PL" sz="2800"/>
              <a:t>W implementacji są to funkcje/procedury, które stanowią interfejs do danych, funkcje/procedury komunikacji z innymi obiektami lub funkcje/procedury reprezentujące pewne umiejętności (realizacje algorytmów).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2A35C-9AEF-4DD1-9CF9-02097C42D0B9}" type="slidenum">
              <a:rPr lang="en-GB"/>
              <a:pPr/>
              <a:t>12</a:t>
            </a:fld>
            <a:endParaRPr lang="en-GB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Przekazywanie wiadomości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Przekazywanie wiadomości jest metodą wymiany danych powszechnie przyjętą w programowaniu obiektowym</a:t>
            </a:r>
          </a:p>
          <a:p>
            <a:pPr>
              <a:lnSpc>
                <a:spcPct val="90000"/>
              </a:lnSpc>
            </a:pPr>
            <a:r>
              <a:rPr lang="pl-PL" sz="2800"/>
              <a:t>Komunikacja odbywa się przez wysłanie wiadomości do odbiorcy.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E7F-37B5-433C-8559-20FAAC356516}" type="slidenum">
              <a:rPr lang="en-GB"/>
              <a:pPr/>
              <a:t>13</a:t>
            </a:fld>
            <a:endParaRPr lang="en-GB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Abstrakcja</a:t>
            </a: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/>
              <a:t>Abstrakcja polega na uproszczeniu złożonej rzeczywistości przez modelowanie klas oraz wybranie odpowiedniego poziomu dziedziczenia odpowiednio do postawionego problemu </a:t>
            </a:r>
          </a:p>
          <a:p>
            <a:pPr>
              <a:lnSpc>
                <a:spcPct val="90000"/>
              </a:lnSpc>
            </a:pPr>
            <a:r>
              <a:rPr lang="pl-PL"/>
              <a:t>Abstrakcyjny opis rzeczywistości uzyskuje się również przez kompozycję – łączenie kilku klas w jedną całość.</a:t>
            </a:r>
            <a:br>
              <a:rPr lang="pl-PL"/>
            </a:br>
            <a:r>
              <a:rPr lang="en-GB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FCE8-23BE-4C81-9480-DA0759188D7C}" type="slidenum">
              <a:rPr lang="en-GB"/>
              <a:pPr/>
              <a:t>14</a:t>
            </a:fld>
            <a:endParaRPr lang="en-GB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pl-PL"/>
              <a:t>Język C++ - pierwszy program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5600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#include&lt;iostream&gt;			 //nowe biblioteki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void main()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{	cout&lt;&lt;"Witajcie na wykladzie\n\t"; </a:t>
            </a:r>
            <a:r>
              <a:rPr lang="pl-PL" sz="1600"/>
              <a:t>	</a:t>
            </a:r>
            <a:r>
              <a:rPr lang="pl-PL" sz="1600" noProof="1"/>
              <a:t>// nowy sposób obsługi We/Wy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double liczba;		</a:t>
            </a:r>
            <a:r>
              <a:rPr lang="pl-PL" sz="1600"/>
              <a:t>            	</a:t>
            </a:r>
            <a:r>
              <a:rPr lang="pl-PL" sz="1600" noProof="1"/>
              <a:t>// zmienna nie musi być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		</a:t>
            </a:r>
            <a:r>
              <a:rPr lang="pl-PL" sz="1600"/>
              <a:t>		</a:t>
            </a:r>
            <a:r>
              <a:rPr lang="pl-PL" sz="1600" noProof="1"/>
              <a:t>// na początku bloku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double a=1.2, b=2.6e23,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c=a+b;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cout&lt;&lt;"Wynik: "&lt;&lt;c&lt;&lt;endl;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600" noProof="1"/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cout&lt;&lt;"Podaj a: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cin&gt;&gt;a;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cout&lt;&lt;"Podaj b: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cin&gt;&gt;b;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c=a+b;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cout&lt;&lt;a&lt;&lt;'+'&lt;&lt;b&lt;&lt;'='&lt;&lt;c&lt;&lt;endl;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600" noProof="1"/>
          </a:p>
          <a:p>
            <a:pPr>
              <a:lnSpc>
                <a:spcPct val="80000"/>
              </a:lnSpc>
              <a:buFontTx/>
              <a:buNone/>
            </a:pPr>
            <a:r>
              <a:rPr lang="pl-PL" sz="1600" noProof="1"/>
              <a:t>	char ch='a';}</a:t>
            </a:r>
            <a:endParaRPr lang="en-GB" sz="160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315200" y="5410200"/>
            <a:ext cx="1524000" cy="735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8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800">
                <a:solidFill>
                  <a:schemeClr val="tx2"/>
                </a:solidFill>
                <a:hlinkClick r:id="rId2"/>
              </a:rPr>
              <a:t>pierwszy.sln</a:t>
            </a:r>
            <a:endParaRPr lang="pl-PL" sz="1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2084-5E0E-4565-B332-4F48AFE00EAB}" type="slidenum">
              <a:rPr lang="en-GB"/>
              <a:pPr/>
              <a:t>15</a:t>
            </a:fld>
            <a:endParaRPr lang="en-GB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Obsługa daty – rozwiązanie strukturalne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95800" y="1524000"/>
            <a:ext cx="4114800" cy="33528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void WypiszDate(Data 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{	cout&lt;&lt;d.dzien&lt;&lt;'-'&lt;&lt;d.miesiac&lt;&lt;'-'&lt;&lt;d.rok&lt;&lt;endl;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d.dzien++;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400" noProof="1"/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void WpiszDate(Data* pd)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cout&lt;&lt;"Podaj dzien: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cin&gt;&gt; (*pd).dzien;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cout&lt;&lt;"Podaj miesiac: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cin&gt;&gt; </a:t>
            </a:r>
            <a:r>
              <a:rPr lang="pl-PL" sz="1400" noProof="1" smtClean="0"/>
              <a:t>(*pd). miesiac</a:t>
            </a:r>
            <a:r>
              <a:rPr lang="pl-PL" sz="1400" noProof="1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cout&lt;&lt;"Podaj rok: 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cin</a:t>
            </a:r>
            <a:r>
              <a:rPr lang="pl-PL" sz="1400" noProof="1" smtClean="0"/>
              <a:t>&gt;&gt; (*pd). rok</a:t>
            </a:r>
            <a:r>
              <a:rPr lang="pl-PL" sz="1400" noProof="1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}</a:t>
            </a:r>
            <a:endParaRPr lang="en-GB" sz="1400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4800" y="1524000"/>
            <a:ext cx="41148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noProof="1"/>
              <a:t>#include&lt;iostream&gt;</a:t>
            </a:r>
          </a:p>
          <a:p>
            <a:pPr marL="342900" indent="-342900"/>
            <a:r>
              <a:rPr lang="pl-PL" noProof="1"/>
              <a:t>using namespace std;</a:t>
            </a:r>
          </a:p>
          <a:p>
            <a:pPr marL="342900" indent="-342900"/>
            <a:r>
              <a:rPr lang="pl-PL" noProof="1"/>
              <a:t>struct Data</a:t>
            </a:r>
          </a:p>
          <a:p>
            <a:pPr marL="342900" indent="-342900"/>
            <a:r>
              <a:rPr lang="pl-PL" noProof="1"/>
              <a:t>{	int dzien;</a:t>
            </a:r>
          </a:p>
          <a:p>
            <a:pPr marL="342900" indent="-342900"/>
            <a:r>
              <a:rPr lang="pl-PL" noProof="1"/>
              <a:t>	int miesiac, rok;</a:t>
            </a:r>
          </a:p>
          <a:p>
            <a:pPr marL="342900" indent="-342900"/>
            <a:r>
              <a:rPr lang="pl-PL" noProof="1"/>
              <a:t>};</a:t>
            </a:r>
          </a:p>
          <a:p>
            <a:pPr marL="342900" indent="-342900"/>
            <a:r>
              <a:rPr lang="pl-PL" noProof="1"/>
              <a:t>void </a:t>
            </a:r>
            <a:r>
              <a:rPr lang="pl-PL" noProof="1" smtClean="0"/>
              <a:t>UstalDate(struct Data* </a:t>
            </a:r>
            <a:r>
              <a:rPr lang="pl-PL" noProof="1"/>
              <a:t>rd, int d, int m, int r)</a:t>
            </a:r>
          </a:p>
          <a:p>
            <a:pPr marL="342900" indent="-342900"/>
            <a:r>
              <a:rPr lang="pl-PL" noProof="1"/>
              <a:t>{	rd.dzien=d;</a:t>
            </a:r>
          </a:p>
          <a:p>
            <a:pPr marL="342900" indent="-342900"/>
            <a:r>
              <a:rPr lang="pl-PL" noProof="1"/>
              <a:t>	rd.miesiac=m;</a:t>
            </a:r>
          </a:p>
          <a:p>
            <a:pPr marL="342900" indent="-342900"/>
            <a:r>
              <a:rPr lang="pl-PL" noProof="1"/>
              <a:t>	rd.rok=r;</a:t>
            </a:r>
          </a:p>
          <a:p>
            <a:pPr marL="342900" indent="-342900"/>
            <a:r>
              <a:rPr lang="pl-PL" noProof="1"/>
              <a:t>}</a:t>
            </a:r>
          </a:p>
          <a:p>
            <a:pPr marL="342900" indent="-342900"/>
            <a:r>
              <a:rPr lang="pl-PL" noProof="1"/>
              <a:t>void </a:t>
            </a:r>
            <a:r>
              <a:rPr lang="pl-PL" noProof="1" smtClean="0"/>
              <a:t>WypiszDate(struct Data </a:t>
            </a:r>
            <a:r>
              <a:rPr lang="pl-PL" noProof="1"/>
              <a:t>afad);</a:t>
            </a:r>
          </a:p>
          <a:p>
            <a:pPr marL="342900" indent="-342900"/>
            <a:r>
              <a:rPr lang="pl-PL" noProof="1"/>
              <a:t>void </a:t>
            </a:r>
            <a:r>
              <a:rPr lang="pl-PL" noProof="1" smtClean="0"/>
              <a:t>WpiszDate(struct Data</a:t>
            </a:r>
            <a:r>
              <a:rPr lang="pl-PL" noProof="1"/>
              <a:t>* pd);</a:t>
            </a:r>
            <a:endParaRPr lang="pl-PL" dirty="0"/>
          </a:p>
          <a:p>
            <a:pPr marL="342900" indent="-342900"/>
            <a:endParaRPr lang="pl-PL" dirty="0"/>
          </a:p>
          <a:p>
            <a:pPr marL="342900" indent="-342900"/>
            <a:r>
              <a:rPr lang="pl-PL" noProof="1"/>
              <a:t>void main()</a:t>
            </a:r>
          </a:p>
          <a:p>
            <a:pPr marL="342900" indent="-342900"/>
            <a:r>
              <a:rPr lang="pl-PL" noProof="1"/>
              <a:t>{	</a:t>
            </a:r>
            <a:r>
              <a:rPr lang="pl-PL" noProof="1" smtClean="0"/>
              <a:t>struct Data </a:t>
            </a:r>
            <a:r>
              <a:rPr lang="pl-PL" noProof="1"/>
              <a:t>dzis;</a:t>
            </a:r>
          </a:p>
          <a:p>
            <a:pPr marL="342900" indent="-342900"/>
            <a:r>
              <a:rPr lang="pl-PL" noProof="1"/>
              <a:t>	UstalDate</a:t>
            </a:r>
            <a:r>
              <a:rPr lang="pl-PL" noProof="1" smtClean="0"/>
              <a:t>(&amp;dzis,16,12,2006</a:t>
            </a:r>
            <a:r>
              <a:rPr lang="pl-PL" noProof="1"/>
              <a:t>);</a:t>
            </a:r>
          </a:p>
          <a:p>
            <a:pPr marL="342900" indent="-342900"/>
            <a:r>
              <a:rPr lang="pl-PL" noProof="1"/>
              <a:t>	WypiszDate(dzis);</a:t>
            </a:r>
          </a:p>
          <a:p>
            <a:pPr marL="342900" indent="-342900"/>
            <a:r>
              <a:rPr lang="pl-PL" noProof="1"/>
              <a:t>	WypiszDate(dzis);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	</a:t>
            </a:r>
            <a:r>
              <a:rPr lang="pl-PL" noProof="1" smtClean="0"/>
              <a:t>struct Data </a:t>
            </a:r>
            <a:r>
              <a:rPr lang="pl-PL" noProof="1"/>
              <a:t>inna;</a:t>
            </a:r>
          </a:p>
          <a:p>
            <a:pPr marL="342900" indent="-342900"/>
            <a:r>
              <a:rPr lang="pl-PL" noProof="1"/>
              <a:t>	WpiszDate(&amp;inna);</a:t>
            </a:r>
          </a:p>
          <a:p>
            <a:pPr marL="342900" indent="-342900"/>
            <a:r>
              <a:rPr lang="pl-PL" noProof="1"/>
              <a:t>	WypiszDate(inna);</a:t>
            </a:r>
          </a:p>
          <a:p>
            <a:pPr marL="342900" indent="-342900"/>
            <a:r>
              <a:rPr lang="pl-PL" noProof="1"/>
              <a:t>}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715000" y="5257800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 dirty="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 dirty="0" err="1">
                <a:solidFill>
                  <a:schemeClr val="tx2"/>
                </a:solidFill>
                <a:hlinkClick r:id="rId2"/>
              </a:rPr>
              <a:t>data_struct.sln</a:t>
            </a:r>
            <a:endParaRPr lang="pl-PL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58715-4874-4B41-80D9-2EADFE8190C1}" type="slidenum">
              <a:rPr lang="en-GB"/>
              <a:pPr/>
              <a:t>16</a:t>
            </a:fld>
            <a:endParaRPr lang="en-GB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Obsługa daty – rozwiązanie obiektowe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04800" y="1524000"/>
            <a:ext cx="28194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endParaRPr lang="pl-PL" dirty="0"/>
          </a:p>
          <a:p>
            <a:pPr marL="342900" indent="-342900"/>
            <a:r>
              <a:rPr lang="pl-PL" noProof="1"/>
              <a:t>#include&lt;iostream&gt;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using namespace std;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class Data  </a:t>
            </a:r>
          </a:p>
          <a:p>
            <a:pPr marL="342900" indent="-342900"/>
            <a:r>
              <a:rPr lang="pl-PL" noProof="1" smtClean="0"/>
              <a:t>{</a:t>
            </a:r>
            <a:endParaRPr lang="pl-PL" noProof="1"/>
          </a:p>
          <a:p>
            <a:pPr marL="342900" indent="-342900"/>
            <a:r>
              <a:rPr lang="pl-PL" noProof="1" smtClean="0"/>
              <a:t>protected:</a:t>
            </a:r>
            <a:endParaRPr lang="pl-PL" noProof="1"/>
          </a:p>
          <a:p>
            <a:pPr marL="342900" indent="-342900"/>
            <a:r>
              <a:rPr lang="pl-PL" noProof="1"/>
              <a:t>	int dzien;</a:t>
            </a:r>
          </a:p>
          <a:p>
            <a:pPr marL="342900" indent="-342900"/>
            <a:r>
              <a:rPr lang="pl-PL" noProof="1"/>
              <a:t>	int miesiac</a:t>
            </a:r>
            <a:r>
              <a:rPr lang="pl-PL" noProof="1" smtClean="0"/>
              <a:t>;</a:t>
            </a:r>
            <a:endParaRPr lang="pl-PL" noProof="1"/>
          </a:p>
          <a:p>
            <a:pPr marL="342900" indent="-342900"/>
            <a:r>
              <a:rPr lang="pl-PL" noProof="1"/>
              <a:t>	int rok;</a:t>
            </a:r>
          </a:p>
          <a:p>
            <a:pPr marL="342900" indent="-342900"/>
            <a:r>
              <a:rPr lang="pl-PL" noProof="1"/>
              <a:t>public:</a:t>
            </a:r>
          </a:p>
          <a:p>
            <a:pPr marL="342900" indent="-342900"/>
            <a:r>
              <a:rPr lang="pl-PL" noProof="1"/>
              <a:t>	void Wpisz();</a:t>
            </a:r>
          </a:p>
          <a:p>
            <a:pPr marL="342900" indent="-342900"/>
            <a:r>
              <a:rPr lang="pl-PL" noProof="1"/>
              <a:t>	void Wypisz()</a:t>
            </a:r>
            <a:r>
              <a:rPr lang="pl-PL" dirty="0"/>
              <a:t> </a:t>
            </a:r>
            <a:r>
              <a:rPr lang="pl-PL" noProof="1"/>
              <a:t>const;</a:t>
            </a:r>
          </a:p>
          <a:p>
            <a:pPr marL="342900" indent="-342900"/>
            <a:r>
              <a:rPr lang="pl-PL" noProof="1"/>
              <a:t>	void Ustal(int d, int m, int r</a:t>
            </a:r>
            <a:r>
              <a:rPr lang="pl-PL" noProof="1" smtClean="0"/>
              <a:t>);</a:t>
            </a:r>
            <a:endParaRPr lang="pl-PL" noProof="1"/>
          </a:p>
          <a:p>
            <a:pPr marL="342900" indent="-342900"/>
            <a:r>
              <a:rPr lang="pl-PL" noProof="1"/>
              <a:t>};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200400" y="1524000"/>
            <a:ext cx="28194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endParaRPr lang="pl-PL" noProof="1" smtClean="0"/>
          </a:p>
          <a:p>
            <a:pPr marL="342900" indent="-342900"/>
            <a:r>
              <a:rPr lang="pl-PL" noProof="1" smtClean="0"/>
              <a:t>void </a:t>
            </a:r>
            <a:r>
              <a:rPr lang="pl-PL" noProof="1"/>
              <a:t>Data::Ustal(int d, int m, int r)</a:t>
            </a:r>
          </a:p>
          <a:p>
            <a:pPr marL="342900" indent="-342900"/>
            <a:r>
              <a:rPr lang="pl-PL" noProof="1"/>
              <a:t>{		dzien=d;</a:t>
            </a:r>
          </a:p>
          <a:p>
            <a:pPr marL="342900" indent="-342900"/>
            <a:r>
              <a:rPr lang="pl-PL" noProof="1"/>
              <a:t>		miesiac=m;</a:t>
            </a:r>
          </a:p>
          <a:p>
            <a:pPr marL="342900" indent="-342900"/>
            <a:r>
              <a:rPr lang="pl-PL" noProof="1"/>
              <a:t>		rok=r;}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void Data::Wypisz() const</a:t>
            </a:r>
          </a:p>
          <a:p>
            <a:pPr marL="342900" indent="-342900"/>
            <a:r>
              <a:rPr lang="pl-PL" noProof="1"/>
              <a:t>{	cout&lt;&lt;dzien&lt;&lt;'-'&lt;&lt;miesiac&lt;&lt;'-'&lt;&lt;rok&lt;&lt;endl;}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void Data::Wpisz()</a:t>
            </a:r>
          </a:p>
          <a:p>
            <a:pPr marL="342900" indent="-342900"/>
            <a:r>
              <a:rPr lang="pl-PL" noProof="1"/>
              <a:t>{	cout&lt;&lt;"Podaj dzien: ";</a:t>
            </a:r>
          </a:p>
          <a:p>
            <a:pPr marL="342900" indent="-342900"/>
            <a:r>
              <a:rPr lang="pl-PL" noProof="1"/>
              <a:t>	cin&gt;&gt; </a:t>
            </a:r>
            <a:r>
              <a:rPr lang="pl-PL" noProof="1" smtClean="0"/>
              <a:t>dzien</a:t>
            </a:r>
            <a:r>
              <a:rPr lang="pl-PL" noProof="1"/>
              <a:t>;</a:t>
            </a:r>
          </a:p>
          <a:p>
            <a:pPr marL="342900" indent="-342900"/>
            <a:r>
              <a:rPr lang="pl-PL" noProof="1"/>
              <a:t>	cout&lt;&lt;"Podaj miesiac: ";</a:t>
            </a:r>
          </a:p>
          <a:p>
            <a:pPr marL="342900" indent="-342900"/>
            <a:r>
              <a:rPr lang="pl-PL" noProof="1"/>
              <a:t>	cin&gt;&gt; </a:t>
            </a:r>
            <a:r>
              <a:rPr lang="pl-PL" noProof="1" smtClean="0"/>
              <a:t>miesiac</a:t>
            </a:r>
            <a:r>
              <a:rPr lang="pl-PL" noProof="1"/>
              <a:t>;</a:t>
            </a:r>
          </a:p>
          <a:p>
            <a:pPr marL="342900" indent="-342900"/>
            <a:r>
              <a:rPr lang="pl-PL" noProof="1"/>
              <a:t>	cout&lt;&lt;"Podaj rok: ";</a:t>
            </a:r>
          </a:p>
          <a:p>
            <a:pPr marL="342900" indent="-342900"/>
            <a:r>
              <a:rPr lang="pl-PL" noProof="1"/>
              <a:t>	cin</a:t>
            </a:r>
            <a:r>
              <a:rPr lang="pl-PL" noProof="1" smtClean="0"/>
              <a:t>&gt;&gt;</a:t>
            </a:r>
            <a:r>
              <a:rPr lang="pl-PL" noProof="1"/>
              <a:t> </a:t>
            </a:r>
            <a:r>
              <a:rPr lang="pl-PL" noProof="1" smtClean="0"/>
              <a:t>rok</a:t>
            </a:r>
            <a:r>
              <a:rPr lang="pl-PL" noProof="1"/>
              <a:t>;</a:t>
            </a:r>
          </a:p>
          <a:p>
            <a:pPr marL="342900" indent="-342900"/>
            <a:r>
              <a:rPr lang="pl-PL" noProof="1"/>
              <a:t>}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019800" y="1524000"/>
            <a:ext cx="2819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void main()</a:t>
            </a:r>
          </a:p>
          <a:p>
            <a:pPr marL="342900" indent="-342900"/>
            <a:r>
              <a:rPr lang="pl-PL" noProof="1"/>
              <a:t>{	Data dzis;</a:t>
            </a:r>
          </a:p>
          <a:p>
            <a:pPr marL="342900" indent="-342900"/>
            <a:r>
              <a:rPr lang="pl-PL" noProof="1"/>
              <a:t>	dzis.Ustal(16,12,2006);</a:t>
            </a:r>
          </a:p>
          <a:p>
            <a:pPr marL="342900" indent="-342900"/>
            <a:r>
              <a:rPr lang="pl-PL" noProof="1"/>
              <a:t>	dzis.Wypisz();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	Data inna;</a:t>
            </a:r>
          </a:p>
          <a:p>
            <a:pPr marL="342900" indent="-342900"/>
            <a:r>
              <a:rPr lang="pl-PL" noProof="1"/>
              <a:t>	inna.Wpisz();</a:t>
            </a:r>
          </a:p>
          <a:p>
            <a:pPr marL="342900" indent="-342900"/>
            <a:r>
              <a:rPr lang="pl-PL" noProof="1"/>
              <a:t>//	</a:t>
            </a:r>
            <a:r>
              <a:rPr lang="pl-PL" noProof="1" smtClean="0"/>
              <a:t>inna.miesiac=123;</a:t>
            </a:r>
          </a:p>
          <a:p>
            <a:pPr marL="342900" indent="-342900"/>
            <a:r>
              <a:rPr lang="pl-PL" noProof="1" smtClean="0"/>
              <a:t>//	inna.rok=2005;</a:t>
            </a:r>
          </a:p>
          <a:p>
            <a:pPr marL="342900" indent="-342900"/>
            <a:r>
              <a:rPr lang="pl-PL" noProof="1"/>
              <a:t>	inna.Wypisz();</a:t>
            </a:r>
          </a:p>
          <a:p>
            <a:pPr marL="342900" indent="-342900"/>
            <a:r>
              <a:rPr lang="pl-PL" noProof="1"/>
              <a:t>}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705600" y="5105400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/>
              </a:rPr>
              <a:t>data_obj1.sln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C9FB-1983-4BBD-94D8-953462A2E684}" type="slidenum">
              <a:rPr lang="en-GB"/>
              <a:pPr/>
              <a:t>17</a:t>
            </a:fld>
            <a:endParaRPr lang="en-GB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Hermetyzacja/Enkapsulacja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b="1"/>
              <a:t>Etykiety dostępu:</a:t>
            </a:r>
          </a:p>
          <a:p>
            <a:r>
              <a:rPr lang="pl-PL"/>
              <a:t>public:</a:t>
            </a:r>
            <a:r>
              <a:rPr lang="pl-PL" b="1"/>
              <a:t>-dostęp dla wszystkich</a:t>
            </a:r>
          </a:p>
          <a:p>
            <a:r>
              <a:rPr lang="pl-PL"/>
              <a:t>private:</a:t>
            </a:r>
            <a:r>
              <a:rPr lang="pl-PL" b="1"/>
              <a:t>-dostęp tylko dla metod</a:t>
            </a:r>
          </a:p>
          <a:p>
            <a:r>
              <a:rPr lang="pl-PL"/>
              <a:t>protected:</a:t>
            </a:r>
            <a:r>
              <a:rPr lang="pl-PL" b="1"/>
              <a:t>-tak jak private: (różnice dopiero przy dziedziczeniu)</a:t>
            </a:r>
            <a:endParaRPr lang="pl-PL"/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DD53-D8A9-488A-9702-C145C1AF72D3}" type="slidenum">
              <a:rPr lang="en-GB"/>
              <a:pPr/>
              <a:t>18</a:t>
            </a:fld>
            <a:endParaRPr lang="en-GB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Wskaźnik this</a:t>
            </a: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stały wskaźnik do obiektu struktury (klasy)</a:t>
            </a:r>
          </a:p>
          <a:p>
            <a:r>
              <a:rPr lang="en-GB"/>
              <a:t>‌niejawny argument funkcji składowej klasy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0867-CC97-4F00-A5B5-220977409B96}" type="slidenum">
              <a:rPr lang="en-GB"/>
              <a:pPr/>
              <a:t>19</a:t>
            </a:fld>
            <a:endParaRPr lang="en-GB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Język C++ - argumenty domyślne funkcji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04800" y="1524000"/>
            <a:ext cx="4411663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 noProof="1">
                <a:solidFill>
                  <a:schemeClr val="tx2"/>
                </a:solidFill>
              </a:rPr>
              <a:t>#include&lt;iostream&gt;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Temperatura(double t, int skala=1);</a:t>
            </a:r>
            <a:endParaRPr lang="pl-PL" dirty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dirty="0">
                <a:solidFill>
                  <a:schemeClr val="tx2"/>
                </a:solidFill>
              </a:rPr>
              <a:t>	</a:t>
            </a:r>
            <a:r>
              <a:rPr lang="pl-PL" noProof="1">
                <a:solidFill>
                  <a:schemeClr val="tx2"/>
                </a:solidFill>
              </a:rPr>
              <a:t>// skala= 0-st. C, 1-st. F, 2- K</a:t>
            </a:r>
          </a:p>
          <a:p>
            <a:pPr marL="342900" indent="-342900">
              <a:lnSpc>
                <a:spcPct val="90000"/>
              </a:lnSpc>
            </a:pPr>
            <a:endParaRPr lang="pl-PL" noProof="1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void main()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Temperatura(36.6);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Temperatura(-12.1);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Temperatura(22);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Temperatura(-196,2);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Temperatura(0,1);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 Temperatura(100,1);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148263" y="1557338"/>
            <a:ext cx="3690937" cy="3455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void Temperatura(double t, int skala)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dirty="0" smtClean="0"/>
              <a:t> </a:t>
            </a:r>
            <a:r>
              <a:rPr lang="pl-PL" dirty="0" err="1" smtClean="0"/>
              <a:t>cout</a:t>
            </a:r>
            <a:r>
              <a:rPr lang="pl-PL" dirty="0" smtClean="0"/>
              <a:t>&lt;&lt;"t=";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if</a:t>
            </a:r>
            <a:r>
              <a:rPr lang="pl-PL" dirty="0" smtClean="0"/>
              <a:t>(skala==0)</a:t>
            </a:r>
          </a:p>
          <a:p>
            <a:r>
              <a:rPr lang="pl-PL" dirty="0" smtClean="0"/>
              <a:t>   {</a:t>
            </a:r>
            <a:r>
              <a:rPr lang="pl-PL" dirty="0" err="1" smtClean="0"/>
              <a:t>cout</a:t>
            </a:r>
            <a:r>
              <a:rPr lang="pl-PL" dirty="0" smtClean="0"/>
              <a:t>&lt;&lt;t&lt;&lt;" st. C";}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else</a:t>
            </a:r>
            <a:r>
              <a:rPr lang="pl-PL" dirty="0" smtClean="0"/>
              <a:t>	</a:t>
            </a:r>
          </a:p>
          <a:p>
            <a:r>
              <a:rPr lang="pl-PL" dirty="0" smtClean="0"/>
              <a:t>   {</a:t>
            </a:r>
            <a:r>
              <a:rPr lang="pl-PL" dirty="0" err="1" smtClean="0"/>
              <a:t>if</a:t>
            </a:r>
            <a:r>
              <a:rPr lang="pl-PL" dirty="0" smtClean="0"/>
              <a:t>(skala==1)</a:t>
            </a:r>
          </a:p>
          <a:p>
            <a:r>
              <a:rPr lang="pl-PL" dirty="0" smtClean="0"/>
              <a:t>       {</a:t>
            </a:r>
            <a:r>
              <a:rPr lang="pl-PL" dirty="0" err="1" smtClean="0"/>
              <a:t>cout</a:t>
            </a:r>
            <a:r>
              <a:rPr lang="pl-PL" dirty="0" smtClean="0"/>
              <a:t>&lt;&lt;1.8*t+32&lt;&lt;" st. F";}</a:t>
            </a:r>
          </a:p>
          <a:p>
            <a:r>
              <a:rPr lang="pl-PL" dirty="0" smtClean="0"/>
              <a:t>     </a:t>
            </a:r>
            <a:r>
              <a:rPr lang="pl-PL" dirty="0" err="1" smtClean="0"/>
              <a:t>else</a:t>
            </a:r>
            <a:endParaRPr lang="pl-PL" dirty="0" smtClean="0"/>
          </a:p>
          <a:p>
            <a:r>
              <a:rPr lang="pl-PL" dirty="0" smtClean="0"/>
              <a:t>       {</a:t>
            </a:r>
            <a:r>
              <a:rPr lang="pl-PL" dirty="0" err="1" smtClean="0"/>
              <a:t>if</a:t>
            </a:r>
            <a:r>
              <a:rPr lang="pl-PL" dirty="0" smtClean="0"/>
              <a:t>(skala==2)</a:t>
            </a:r>
          </a:p>
          <a:p>
            <a:r>
              <a:rPr lang="pl-PL" dirty="0" smtClean="0"/>
              <a:t>          {</a:t>
            </a:r>
            <a:r>
              <a:rPr lang="pl-PL" dirty="0" err="1" smtClean="0"/>
              <a:t>cout</a:t>
            </a:r>
            <a:r>
              <a:rPr lang="pl-PL" dirty="0" smtClean="0"/>
              <a:t>&lt;&lt;t+273.15&lt;&lt;" K";}</a:t>
            </a:r>
          </a:p>
          <a:p>
            <a:r>
              <a:rPr lang="pl-PL" dirty="0" smtClean="0"/>
              <a:t>        </a:t>
            </a:r>
            <a:r>
              <a:rPr lang="pl-PL" dirty="0" err="1" smtClean="0"/>
              <a:t>else</a:t>
            </a:r>
            <a:endParaRPr lang="pl-PL" dirty="0" smtClean="0"/>
          </a:p>
          <a:p>
            <a:r>
              <a:rPr lang="pl-PL" dirty="0" smtClean="0"/>
              <a:t>          {</a:t>
            </a:r>
            <a:r>
              <a:rPr lang="pl-PL" dirty="0" err="1" smtClean="0"/>
              <a:t>cout</a:t>
            </a:r>
            <a:r>
              <a:rPr lang="pl-PL" dirty="0" smtClean="0"/>
              <a:t>&lt;&lt;"nieznana skala temperatur";}</a:t>
            </a:r>
          </a:p>
          <a:p>
            <a:r>
              <a:rPr lang="pl-PL" dirty="0" smtClean="0"/>
              <a:t>     }} </a:t>
            </a:r>
            <a:r>
              <a:rPr lang="pl-PL" noProof="1" smtClean="0">
                <a:solidFill>
                  <a:schemeClr val="tx2"/>
                </a:solidFill>
              </a:rPr>
              <a:t>cout&lt;&lt;endl;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 smtClean="0">
                <a:solidFill>
                  <a:schemeClr val="tx2"/>
                </a:solidFill>
              </a:rPr>
              <a:t>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705600" y="5105400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arg_domyslne.sln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9A33-6402-423A-B528-264744226B18}" type="slidenum">
              <a:rPr lang="en-GB"/>
              <a:pPr/>
              <a:t>2</a:t>
            </a:fld>
            <a:endParaRPr lang="en-GB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Literatura – język C++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Jerzy Grebosz</a:t>
            </a:r>
            <a:r>
              <a:rPr lang="en-GB"/>
              <a:t> </a:t>
            </a:r>
            <a:br>
              <a:rPr lang="en-GB"/>
            </a:br>
            <a:r>
              <a:rPr lang="en-GB"/>
              <a:t>Symfonia C ++ Standard</a:t>
            </a:r>
            <a:r>
              <a:rPr lang="pl-PL"/>
              <a:t>, Wydawnictwo E2000, 2006.</a:t>
            </a:r>
          </a:p>
          <a:p>
            <a:r>
              <a:rPr lang="en-GB" b="1">
                <a:hlinkClick r:id="rId2"/>
              </a:rPr>
              <a:t>Delannoy Claude</a:t>
            </a:r>
            <a:r>
              <a:rPr lang="pl-PL"/>
              <a:t>, </a:t>
            </a:r>
            <a:r>
              <a:rPr lang="en-GB"/>
              <a:t>Ćwiczenia z języka C++ : programowanie obiektowe</a:t>
            </a:r>
            <a:r>
              <a:rPr lang="pl-PL"/>
              <a:t>, </a:t>
            </a:r>
            <a:r>
              <a:rPr lang="en-GB">
                <a:hlinkClick r:id="rId2"/>
              </a:rPr>
              <a:t>WNT</a:t>
            </a:r>
            <a:r>
              <a:rPr lang="en-GB"/>
              <a:t>, 1993. </a:t>
            </a:r>
            <a:endParaRPr lang="pl-PL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F0AF-6FC8-41D6-90D8-0EF8CD3ED32B}" type="slidenum">
              <a:rPr lang="en-GB"/>
              <a:pPr/>
              <a:t>20</a:t>
            </a:fld>
            <a:endParaRPr lang="en-GB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Język C++ - przeładowanie funkcji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04800" y="1524000"/>
            <a:ext cx="4411663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#include&lt;iostream&gt;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drukuj(int i)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cout&lt;&lt;"To jest zmienna int o wartosci "&lt;&lt;i&lt;&lt;endl;}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drukuj(double d)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cout&lt;&lt;"To jest zmienna double o wartosci "&lt;&lt;d&lt;&lt;endl;}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drukuj(char c)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cout&lt;&lt;"To jest znak '" &lt;&lt;c&lt;&lt;"' o kodzie ASCII "&lt;&lt;int(c)&lt;&lt;endl;}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drukuj(int i, char c)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cout&lt;&lt;"int: "&lt;&lt;i&lt;&lt;", char: "&lt;&lt;c&lt;&lt;endl;}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drukuj(char* s)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cout&lt;&lt;"To nie jest "&lt;&lt;s&lt;&lt;endl;}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148263" y="1557338"/>
            <a:ext cx="3690937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main()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drukuj("fajny programik");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drukuj(12,'t');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drukuj('u');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drukuj(34.6);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drukuj(123);}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705600" y="5105400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przeladowanie1.sln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22471-1356-4EE0-8E70-BD4C2A9B053D}" type="slidenum">
              <a:rPr lang="en-GB"/>
              <a:pPr/>
              <a:t>21</a:t>
            </a:fld>
            <a:endParaRPr lang="en-GB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Konstruktor</a:t>
            </a: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to metoda nazywająca się tak samo jak klasa</a:t>
            </a:r>
          </a:p>
          <a:p>
            <a:r>
              <a:rPr lang="pl-PL"/>
              <a:t>‌uruchamia się automatycznie na rzecz nowopowstałego obiektu</a:t>
            </a:r>
          </a:p>
          <a:p>
            <a:r>
              <a:rPr lang="pl-PL"/>
              <a:t>‌nie konstruuje obiekt klasy tylko inicjalizuje składowe klasy</a:t>
            </a:r>
          </a:p>
          <a:p>
            <a:r>
              <a:rPr lang="pl-PL"/>
              <a:t>‌nie zwraca żadnej wartości</a:t>
            </a:r>
          </a:p>
          <a:p>
            <a:r>
              <a:rPr lang="pl-PL"/>
              <a:t>‌może być przeładowywany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798AB-9890-439B-8B6F-A2454941EBC7}" type="slidenum">
              <a:rPr lang="en-GB"/>
              <a:pPr/>
              <a:t>22</a:t>
            </a:fld>
            <a:endParaRPr lang="en-GB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Destruktor</a:t>
            </a: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to metoda nazywająca się tak samo jak klasa poprzedzona znakiem ~ (tyldy)</a:t>
            </a:r>
          </a:p>
          <a:p>
            <a:r>
              <a:rPr lang="pl-PL"/>
              <a:t>‌uruchamia się automatycznie na rzecz obiektu tuż przed jego likwidacją</a:t>
            </a:r>
          </a:p>
          <a:p>
            <a:r>
              <a:rPr lang="pl-PL"/>
              <a:t>‌nie likwiduje obiektu</a:t>
            </a:r>
          </a:p>
          <a:p>
            <a:r>
              <a:rPr lang="pl-PL"/>
              <a:t>‌nie posiada żadnych argumentów</a:t>
            </a:r>
          </a:p>
          <a:p>
            <a:r>
              <a:rPr lang="pl-PL"/>
              <a:t>‌nie zwraca żadnej wartości</a:t>
            </a:r>
          </a:p>
          <a:p>
            <a:r>
              <a:rPr lang="pl-PL"/>
              <a:t>‌nie może być przeładowywany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A1B62-4884-4C13-BBB8-05C545007A64}" type="slidenum">
              <a:rPr lang="en-GB"/>
              <a:pPr/>
              <a:t>23</a:t>
            </a:fld>
            <a:endParaRPr lang="en-GB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Konstruktor/destruktor </a:t>
            </a:r>
            <a:br>
              <a:rPr lang="pl-PL" sz="4000"/>
            </a:br>
            <a:r>
              <a:rPr lang="pl-PL" sz="4000"/>
              <a:t>– pierwszy przykład</a:t>
            </a:r>
            <a:endParaRPr lang="en-GB" sz="400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4800" y="1524000"/>
            <a:ext cx="49149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#include&lt;iostream&gt;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class Grzeczny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public: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Grzeczny(){ cout&lt;&lt;"Dzien dobry\n";}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~Grzeczny(){ cout&lt;&lt;"Do widzenia\n";}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};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main()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cout&lt;&lt;"Funkcja glowna\n";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Grzeczny a;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011863" y="5876925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grzeczny.sln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53F1-83B1-46D5-91FF-6FBC34C6BCA5}" type="slidenum">
              <a:rPr lang="en-GB"/>
              <a:pPr/>
              <a:t>24</a:t>
            </a:fld>
            <a:endParaRPr lang="en-GB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Konstruktor/Destruktor </a:t>
            </a:r>
            <a:br>
              <a:rPr lang="pl-PL" sz="4000"/>
            </a:br>
            <a:r>
              <a:rPr lang="pl-PL" sz="4000"/>
              <a:t>– ciekawszy przykład</a:t>
            </a:r>
            <a:endParaRPr lang="en-GB" sz="400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4800" y="1524000"/>
            <a:ext cx="2106613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//stoper.h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#include&lt;time.h&gt;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#include&lt;iostream&gt;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class Stoper  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clock_t timer;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static int Jest;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public: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Stoper();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~Stoper();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};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411413" y="1557338"/>
            <a:ext cx="3889375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//stoper.cpp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 "Stoper.h"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Stoper t1;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int Stoper::Jest=0;//&lt;-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Stoper::Stoper()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	if(!Jest) timer=clock();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++Jest;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Stoper::~Stoper()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	--Jest;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if(!Jest)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 timer=clock()-timer;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 cout&lt;&lt;"Czas dzialania programu wynosi:</a:t>
            </a:r>
            <a:r>
              <a:rPr lang="pl-PL">
                <a:solidFill>
                  <a:schemeClr val="tx2"/>
                </a:solidFill>
              </a:rPr>
              <a:t>”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       </a:t>
            </a:r>
            <a:r>
              <a:rPr lang="pl-PL" noProof="1">
                <a:solidFill>
                  <a:schemeClr val="tx2"/>
                </a:solidFill>
              </a:rPr>
              <a:t>&lt;&lt;double(timer)/CLOCKS_PER_SEC</a:t>
            </a:r>
            <a:endParaRPr lang="pl-PL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       </a:t>
            </a:r>
            <a:r>
              <a:rPr lang="pl-PL" noProof="1">
                <a:solidFill>
                  <a:schemeClr val="tx2"/>
                </a:solidFill>
              </a:rPr>
              <a:t>&lt;&lt;" s\n"&lt;&lt;flush;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 cout&lt;&lt;"Do zrobaczenia"&lt;&lt;endl;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}}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300788" y="1557338"/>
            <a:ext cx="2682875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 &lt;iostream&gt;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main()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double a=1.1,b;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int i=1000000000;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cout &lt;&lt; "Start programu..."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  &lt;&lt;endl;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while(i&gt;0)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{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b=a/2.3;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--i;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911975" y="5589588"/>
            <a:ext cx="1981200" cy="665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stoper.sln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8F4A-623A-45B5-B4B2-8C7F974782D2}" type="slidenum">
              <a:rPr lang="en-GB"/>
              <a:pPr/>
              <a:t>25</a:t>
            </a:fld>
            <a:endParaRPr lang="en-GB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Dziedziczenie</a:t>
            </a: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800"/>
              <a:t>Dziedziczenie to technika pozwalająca na definiowanie nowej klasy przy wykorzystaniu klasy już wcześniej istniejącej</a:t>
            </a:r>
          </a:p>
          <a:p>
            <a:r>
              <a:rPr lang="pl-PL" sz="2800"/>
              <a:t>W klasie pochodnej możemy:</a:t>
            </a:r>
          </a:p>
          <a:p>
            <a:pPr lvl="1"/>
            <a:r>
              <a:rPr lang="pl-PL" sz="2400"/>
              <a:t>Zdefiniować dodatkowe dane składowe</a:t>
            </a:r>
          </a:p>
          <a:p>
            <a:pPr lvl="1"/>
            <a:r>
              <a:rPr lang="pl-PL" sz="2400"/>
              <a:t>Zdefiniować dodatkowe funkcje składowe</a:t>
            </a:r>
          </a:p>
          <a:p>
            <a:pPr lvl="1"/>
            <a:r>
              <a:rPr lang="pl-PL" sz="2400"/>
              <a:t>Zdefiniować składnik (najczęściej funkcję składową), który już istnieje w klasie podstawowej.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EE81-62B1-429D-BA0E-9F6485903017}" type="slidenum">
              <a:rPr lang="en-GB"/>
              <a:pPr/>
              <a:t>26</a:t>
            </a:fld>
            <a:endParaRPr lang="en-GB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algn="l"/>
            <a:r>
              <a:rPr lang="pl-PL"/>
              <a:t>Dziedziczenie - przykład</a:t>
            </a:r>
            <a:endParaRPr lang="en-GB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77800" y="1125538"/>
            <a:ext cx="4249738" cy="223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//skarbonka.h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class Skarbonka  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protected: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	</a:t>
            </a:r>
            <a:r>
              <a:rPr lang="pl-PL" noProof="1">
                <a:solidFill>
                  <a:schemeClr val="tx2"/>
                </a:solidFill>
              </a:rPr>
              <a:t>int aktywa;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public: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in</a:t>
            </a:r>
            <a:r>
              <a:rPr lang="pl-PL" noProof="1">
                <a:solidFill>
                  <a:schemeClr val="tx2"/>
                </a:solidFill>
              </a:rPr>
              <a:t>t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Wyjmij_gotowke(unsigned int ile);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i</a:t>
            </a:r>
            <a:r>
              <a:rPr lang="pl-PL" noProof="1">
                <a:solidFill>
                  <a:schemeClr val="tx2"/>
                </a:solidFill>
              </a:rPr>
              <a:t>nt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Ile_w_skarbonce();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</a:t>
            </a:r>
            <a:r>
              <a:rPr lang="pl-PL" noProof="1">
                <a:solidFill>
                  <a:schemeClr val="tx2"/>
                </a:solidFill>
              </a:rPr>
              <a:t>void </a:t>
            </a:r>
            <a:r>
              <a:rPr lang="pl-PL">
                <a:solidFill>
                  <a:schemeClr val="tx2"/>
                </a:solidFill>
              </a:rPr>
              <a:t>W</a:t>
            </a:r>
            <a:r>
              <a:rPr lang="pl-PL" noProof="1">
                <a:solidFill>
                  <a:schemeClr val="tx2"/>
                </a:solidFill>
              </a:rPr>
              <a:t>rzuc_co_laska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(int ile);</a:t>
            </a:r>
          </a:p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	</a:t>
            </a:r>
            <a:r>
              <a:rPr lang="pl-PL" noProof="1">
                <a:solidFill>
                  <a:schemeClr val="tx2"/>
                </a:solidFill>
              </a:rPr>
              <a:t>Skarbonka();};</a:t>
            </a:r>
            <a:endParaRPr lang="pl-PL">
              <a:solidFill>
                <a:schemeClr val="tx2"/>
              </a:solidFill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427538" y="1125538"/>
            <a:ext cx="4249737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 konto.h: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 "Skarbonka.h"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#include&lt;iostream&gt;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using namespace std;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class Konto : public Skarbonka  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protected: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int PIN;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public: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void Bankomat();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Konto();};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79388" y="3357563"/>
            <a:ext cx="4249737" cy="280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//Skarbonka.cpp</a:t>
            </a:r>
            <a:endParaRPr lang="pl-PL" noProof="1">
              <a:solidFill>
                <a:schemeClr val="tx2"/>
              </a:solidFill>
            </a:endParaRP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 "Skarbonka.h"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Skarbonka::Skarbonka()</a:t>
            </a:r>
            <a:r>
              <a:rPr lang="pl-PL">
                <a:solidFill>
                  <a:schemeClr val="tx2"/>
                </a:solidFill>
              </a:rPr>
              <a:t>  </a:t>
            </a:r>
            <a:r>
              <a:rPr lang="pl-PL" noProof="1">
                <a:solidFill>
                  <a:schemeClr val="tx2"/>
                </a:solidFill>
              </a:rPr>
              <a:t>{aktywa=0;}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Skarbonka::Wrzuc_co_laska(int ile)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aktywa+=ile;}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int Skarbonka::Ile_w_skarbonce() 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{return aktywa;}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int Skarbonka::Wyjmij_gotowke(unsigned int ile)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	if(unsigned(aktywa)&gt;ile)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{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aktywa-=ile;}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else	</a:t>
            </a:r>
            <a:r>
              <a:rPr lang="pl-PL">
                <a:solidFill>
                  <a:schemeClr val="tx2"/>
                </a:solidFill>
              </a:rPr>
              <a:t>{</a:t>
            </a:r>
            <a:r>
              <a:rPr lang="pl-PL" noProof="1">
                <a:solidFill>
                  <a:schemeClr val="tx2"/>
                </a:solidFill>
              </a:rPr>
              <a:t>ile=aktywa;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</a:t>
            </a:r>
            <a:r>
              <a:rPr lang="pl-PL">
                <a:solidFill>
                  <a:schemeClr val="tx2"/>
                </a:solidFill>
              </a:rPr>
              <a:t>            </a:t>
            </a:r>
            <a:r>
              <a:rPr lang="pl-PL" noProof="1">
                <a:solidFill>
                  <a:schemeClr val="tx2"/>
                </a:solidFill>
              </a:rPr>
              <a:t>aktywa=0;}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	return ile;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4427538" y="3573463"/>
            <a:ext cx="4249737" cy="309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//konto.cpp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#include "Konto.h"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Konto::Konto()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{ PIN=3421;}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void Konto::Bankomat()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{ cout&lt;&lt;"Podaj PIN: ";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int pin;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</a:t>
            </a:r>
            <a:r>
              <a:rPr lang="pl-PL">
                <a:solidFill>
                  <a:schemeClr val="tx2"/>
                </a:solidFill>
              </a:rPr>
              <a:t> </a:t>
            </a:r>
            <a:r>
              <a:rPr lang="pl-PL" noProof="1">
                <a:solidFill>
                  <a:schemeClr val="tx2"/>
                </a:solidFill>
              </a:rPr>
              <a:t>cin&gt;&gt;pin;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if(pin==PIN)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{  cout&lt;&lt;"Podaj kwote: ";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</a:t>
            </a:r>
            <a:r>
              <a:rPr lang="pl-PL">
                <a:solidFill>
                  <a:schemeClr val="tx2"/>
                </a:solidFill>
              </a:rPr>
              <a:t>  </a:t>
            </a:r>
            <a:r>
              <a:rPr lang="pl-PL" noProof="1">
                <a:solidFill>
                  <a:schemeClr val="tx2"/>
                </a:solidFill>
              </a:rPr>
              <a:t>int kwota;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</a:t>
            </a:r>
            <a:r>
              <a:rPr lang="pl-PL">
                <a:solidFill>
                  <a:schemeClr val="tx2"/>
                </a:solidFill>
              </a:rPr>
              <a:t>  </a:t>
            </a:r>
            <a:r>
              <a:rPr lang="pl-PL" noProof="1">
                <a:solidFill>
                  <a:schemeClr val="tx2"/>
                </a:solidFill>
              </a:rPr>
              <a:t>cin&gt;&gt;kwota;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</a:t>
            </a:r>
            <a:r>
              <a:rPr lang="pl-PL">
                <a:solidFill>
                  <a:schemeClr val="tx2"/>
                </a:solidFill>
              </a:rPr>
              <a:t>  </a:t>
            </a:r>
            <a:r>
              <a:rPr lang="pl-PL" noProof="1">
                <a:solidFill>
                  <a:schemeClr val="tx2"/>
                </a:solidFill>
              </a:rPr>
              <a:t>if(kwota&lt;Ile_w_skarbonce())</a:t>
            </a:r>
          </a:p>
          <a:p>
            <a:pPr marL="342900" indent="-342900">
              <a:lnSpc>
                <a:spcPct val="90000"/>
              </a:lnSpc>
            </a:pPr>
            <a:r>
              <a:rPr lang="pl-PL" noProof="1">
                <a:solidFill>
                  <a:schemeClr val="tx2"/>
                </a:solidFill>
              </a:rPr>
              <a:t>  {  Wyjmij_gotowke(kwota);  }}}</a:t>
            </a:r>
          </a:p>
          <a:p>
            <a:pPr marL="342900" indent="-342900">
              <a:lnSpc>
                <a:spcPct val="90000"/>
              </a:lnSpc>
            </a:pPr>
            <a:endParaRPr lang="pl-PL" noProof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334C-F935-4F75-9D8F-D595181FA14C}" type="slidenum">
              <a:rPr lang="en-GB"/>
              <a:pPr/>
              <a:t>27</a:t>
            </a:fld>
            <a:endParaRPr lang="en-GB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algn="l"/>
            <a:r>
              <a:rPr lang="pl-PL"/>
              <a:t>Dziedziczenie - przykład</a:t>
            </a:r>
            <a:endParaRPr lang="en-GB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77800" y="1125538"/>
            <a:ext cx="4249738" cy="5256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pl-PL">
                <a:solidFill>
                  <a:schemeClr val="tx2"/>
                </a:solidFill>
              </a:rPr>
              <a:t>//main_dostep.cpp</a:t>
            </a:r>
          </a:p>
          <a:p>
            <a:pPr marL="342900" indent="-342900"/>
            <a:endParaRPr lang="pl-PL"/>
          </a:p>
          <a:p>
            <a:pPr marL="342900" indent="-342900"/>
            <a:r>
              <a:rPr lang="pl-PL" noProof="1"/>
              <a:t>void main()</a:t>
            </a:r>
          </a:p>
          <a:p>
            <a:pPr marL="342900" indent="-342900"/>
            <a:r>
              <a:rPr lang="pl-PL" noProof="1"/>
              <a:t>{</a:t>
            </a:r>
          </a:p>
          <a:p>
            <a:pPr marL="342900" indent="-342900"/>
            <a:r>
              <a:rPr lang="pl-PL" noProof="1"/>
              <a:t> Skarbonka swinka;</a:t>
            </a:r>
          </a:p>
          <a:p>
            <a:pPr marL="342900" indent="-342900"/>
            <a:r>
              <a:rPr lang="pl-PL" noProof="1"/>
              <a:t> </a:t>
            </a:r>
          </a:p>
          <a:p>
            <a:pPr marL="342900" indent="-342900"/>
            <a:r>
              <a:rPr lang="pl-PL" noProof="1"/>
              <a:t> swinka.Wrzuc_co_laska(123);</a:t>
            </a:r>
          </a:p>
          <a:p>
            <a:pPr marL="342900" indent="-342900"/>
            <a:r>
              <a:rPr lang="pl-PL" noProof="1"/>
              <a:t> //swinka.aktywa=100;</a:t>
            </a:r>
          </a:p>
          <a:p>
            <a:pPr marL="342900" indent="-342900"/>
            <a:r>
              <a:rPr lang="pl-PL" noProof="1"/>
              <a:t> swinka.Wyjmij_gotowke(100);</a:t>
            </a:r>
          </a:p>
          <a:p>
            <a:pPr marL="342900" indent="-342900"/>
            <a:r>
              <a:rPr lang="pl-PL" noProof="1"/>
              <a:t> cout &lt;&lt; swinka.Ile_w_skarbonce() &lt;&lt; endl;</a:t>
            </a:r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 Konto ROR;</a:t>
            </a:r>
          </a:p>
          <a:p>
            <a:pPr marL="342900" indent="-342900"/>
            <a:r>
              <a:rPr lang="pl-PL" noProof="1"/>
              <a:t> //ROR.aktywa=100;</a:t>
            </a:r>
          </a:p>
          <a:p>
            <a:pPr marL="342900" indent="-342900"/>
            <a:r>
              <a:rPr lang="pl-PL" noProof="1"/>
              <a:t> cout &lt;&lt; ROR.Ile_w_skarbonce() &lt;&lt; endl;</a:t>
            </a:r>
          </a:p>
          <a:p>
            <a:pPr marL="342900" indent="-342900"/>
            <a:r>
              <a:rPr lang="pl-PL" noProof="1"/>
              <a:t> ROR.Wrzuc_co_laska(124);</a:t>
            </a:r>
          </a:p>
          <a:p>
            <a:pPr marL="342900" indent="-342900"/>
            <a:r>
              <a:rPr lang="pl-PL" noProof="1"/>
              <a:t> cout &lt;&lt; ROR.Ile_w_skarbonce() &lt;&lt; endl;</a:t>
            </a:r>
          </a:p>
          <a:p>
            <a:pPr marL="342900" indent="-342900"/>
            <a:r>
              <a:rPr lang="pl-PL" noProof="1"/>
              <a:t> ROR.Bankomat();</a:t>
            </a:r>
          </a:p>
          <a:p>
            <a:pPr marL="342900" indent="-342900"/>
            <a:r>
              <a:rPr lang="pl-PL" noProof="1"/>
              <a:t> ROR.Wrzuc_co_laska(124);</a:t>
            </a:r>
          </a:p>
          <a:p>
            <a:pPr marL="342900" indent="-342900"/>
            <a:r>
              <a:rPr lang="pl-PL" noProof="1"/>
              <a:t> cout &lt;&lt; ROR.Ile_w_skarbonce() &lt;&lt; endl;</a:t>
            </a:r>
          </a:p>
          <a:p>
            <a:pPr marL="342900" indent="-342900"/>
            <a:r>
              <a:rPr lang="pl-PL" noProof="1"/>
              <a:t>}</a:t>
            </a:r>
            <a:endParaRPr lang="pl-PL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77050" y="476250"/>
            <a:ext cx="198120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swinka_konto.sln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31229-D69D-43ED-A032-B37F2E1A2913}" type="slidenum">
              <a:rPr lang="en-GB"/>
              <a:pPr/>
              <a:t>28</a:t>
            </a:fld>
            <a:endParaRPr lang="en-GB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11200"/>
          </a:xfrm>
        </p:spPr>
        <p:txBody>
          <a:bodyPr/>
          <a:lstStyle/>
          <a:p>
            <a:r>
              <a:rPr lang="pl-PL" sz="3600"/>
              <a:t>Komunikacja/Modularność - przykład</a:t>
            </a:r>
            <a:endParaRPr lang="en-GB" sz="36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4321175" cy="604837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#include &lt;iostream&gt;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class 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{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protected: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int dana_a;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public: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int  zwroc_dana(void)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{	return dana_a;	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void zmieniaj(void)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{	dana_a=(rand()%100);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	cout&lt;&lt;"Nowa dana_a:"&lt;&lt;dana_a&lt;&lt;endl;	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a(){dana_a=100;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	cout&lt;&lt;"inicjalizacja a:"&lt;&lt;dana_a&lt;&lt;endl;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    srand((unsigned)time(NULL));};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class 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protected: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int dana_b;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public: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void wpisz(int dana)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{	dana_b=dana;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void wypisz(void)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{	cout&lt;&lt; dana_b&lt;&lt;endl;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void odbierz(a obj)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{	int tmp;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	tmp=obj.zwroc_dana();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	wpisz(tmp);};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	b(){	dana_b=0;	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200" noProof="1"/>
              <a:t>};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0" y="692150"/>
            <a:ext cx="4321175" cy="4929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pl-PL" sz="1200" noProof="1"/>
              <a:t>void main(void)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{	a obj1;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b obj2;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obj2.wypisz();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int tmp;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tmp=obj1.zwroc_dana();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obj2.wpisz(tmp);</a:t>
            </a:r>
          </a:p>
          <a:p>
            <a:pPr marL="342900" indent="-342900">
              <a:lnSpc>
                <a:spcPct val="100000"/>
              </a:lnSpc>
            </a:pPr>
            <a:endParaRPr lang="pl-PL" sz="1200" noProof="1"/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obj2.wypisz();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obj1.zmieniaj();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obj2.odbierz(obj1);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	obj2.wypisz();</a:t>
            </a:r>
          </a:p>
          <a:p>
            <a:pPr marL="342900" indent="-342900">
              <a:lnSpc>
                <a:spcPct val="100000"/>
              </a:lnSpc>
            </a:pPr>
            <a:r>
              <a:rPr lang="pl-PL" sz="1200" noProof="1"/>
              <a:t>}</a:t>
            </a:r>
            <a:endParaRPr lang="en-GB" sz="12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572000" y="6237288"/>
            <a:ext cx="3600450" cy="32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 </a:t>
            </a: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komunikacja.sln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A8EA8-6D0D-45D1-920B-7D8BD62B5580}" type="slidenum">
              <a:rPr lang="en-GB"/>
              <a:pPr/>
              <a:t>29</a:t>
            </a:fld>
            <a:endParaRPr lang="en-GB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pl-PL"/>
              <a:t>Agregacja - przykład</a:t>
            </a: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4321175" cy="540067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#include &lt;windows.h&gt;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#include &lt;stdio.h&gt;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#include &lt;stdlib.h&gt;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#include &lt;time.h&gt;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400" noProof="1"/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class 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{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protected: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int dana_a;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public: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void wyslij(int &amp;dana){dana=dana_a;};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void zmieniaj(void)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{</a:t>
            </a:r>
            <a:r>
              <a:rPr lang="pl-PL" sz="1400"/>
              <a:t> </a:t>
            </a:r>
            <a:r>
              <a:rPr lang="pl-PL" sz="1400" noProof="1"/>
              <a:t>dana_a=(rand()%100);</a:t>
            </a:r>
            <a:r>
              <a:rPr lang="pl-PL" sz="1400"/>
              <a:t> </a:t>
            </a:r>
            <a:r>
              <a:rPr lang="pl-PL" sz="1400" noProof="1"/>
              <a:t>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a(){dana_a=100;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    </a:t>
            </a:r>
            <a:r>
              <a:rPr lang="pl-PL" sz="1400"/>
              <a:t> </a:t>
            </a:r>
            <a:r>
              <a:rPr lang="pl-PL" sz="1400" noProof="1"/>
              <a:t>srand((unsigned)time(NULL));};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};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400" noProof="1"/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class 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protected: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int dana_b;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public: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	void odbierz(a liczba){liczba.wyslij(dana_b); printf("%d\n",dana_b);};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1400" noProof="1"/>
              <a:t>};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572000" y="1196975"/>
            <a:ext cx="4321175" cy="4929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pl-PL"/>
              <a:t>// Agregacja klas</a:t>
            </a:r>
            <a:endParaRPr lang="pl-PL" noProof="1"/>
          </a:p>
          <a:p>
            <a:pPr marL="342900" indent="-342900"/>
            <a:r>
              <a:rPr lang="pl-PL" noProof="1"/>
              <a:t>class c</a:t>
            </a:r>
          </a:p>
          <a:p>
            <a:pPr marL="342900" indent="-342900"/>
            <a:r>
              <a:rPr lang="pl-PL" noProof="1"/>
              <a:t>{</a:t>
            </a:r>
          </a:p>
          <a:p>
            <a:pPr marL="342900" indent="-342900"/>
            <a:r>
              <a:rPr lang="pl-PL" noProof="1"/>
              <a:t>public:</a:t>
            </a:r>
          </a:p>
          <a:p>
            <a:pPr marL="342900" indent="-342900"/>
            <a:r>
              <a:rPr lang="pl-PL" noProof="1"/>
              <a:t>	a a1;</a:t>
            </a:r>
          </a:p>
          <a:p>
            <a:pPr marL="342900" indent="-342900"/>
            <a:r>
              <a:rPr lang="pl-PL" noProof="1"/>
              <a:t>	b b1;</a:t>
            </a:r>
          </a:p>
          <a:p>
            <a:pPr marL="342900" indent="-342900"/>
            <a:r>
              <a:rPr lang="pl-PL" noProof="1"/>
              <a:t>	void komunikacja(void)</a:t>
            </a:r>
          </a:p>
          <a:p>
            <a:pPr marL="342900" indent="-342900"/>
            <a:r>
              <a:rPr lang="pl-PL" noProof="1"/>
              <a:t>	{</a:t>
            </a:r>
          </a:p>
          <a:p>
            <a:pPr marL="342900" indent="-342900"/>
            <a:r>
              <a:rPr lang="pl-PL" noProof="1"/>
              <a:t>		while(1)</a:t>
            </a:r>
          </a:p>
          <a:p>
            <a:pPr marL="342900" indent="-342900"/>
            <a:r>
              <a:rPr lang="pl-PL" noProof="1"/>
              <a:t>		{</a:t>
            </a:r>
            <a:r>
              <a:rPr lang="pl-PL"/>
              <a:t>// Modularność:</a:t>
            </a:r>
            <a:endParaRPr lang="pl-PL" noProof="1"/>
          </a:p>
          <a:p>
            <a:pPr marL="342900" indent="-342900"/>
            <a:r>
              <a:rPr lang="pl-PL" noProof="1"/>
              <a:t>			a1.zmieniaj();</a:t>
            </a:r>
          </a:p>
          <a:p>
            <a:pPr marL="342900" indent="-342900"/>
            <a:r>
              <a:rPr lang="pl-PL" noProof="1"/>
              <a:t>			b1.odbierz(a1);</a:t>
            </a:r>
          </a:p>
          <a:p>
            <a:pPr marL="342900" indent="-342900"/>
            <a:r>
              <a:rPr lang="pl-PL" noProof="1"/>
              <a:t>			Sleep(500);</a:t>
            </a:r>
          </a:p>
          <a:p>
            <a:pPr marL="342900" indent="-342900"/>
            <a:r>
              <a:rPr lang="pl-PL" noProof="1"/>
              <a:t>		}</a:t>
            </a:r>
          </a:p>
          <a:p>
            <a:pPr marL="342900" indent="-342900"/>
            <a:r>
              <a:rPr lang="pl-PL" noProof="1"/>
              <a:t>	};</a:t>
            </a:r>
          </a:p>
          <a:p>
            <a:pPr marL="342900" indent="-342900"/>
            <a:r>
              <a:rPr lang="pl-PL" noProof="1"/>
              <a:t>};</a:t>
            </a:r>
          </a:p>
          <a:p>
            <a:pPr marL="342900" indent="-342900"/>
            <a:endParaRPr lang="pl-PL" noProof="1"/>
          </a:p>
          <a:p>
            <a:pPr marL="342900" indent="-342900"/>
            <a:endParaRPr lang="pl-PL" noProof="1"/>
          </a:p>
          <a:p>
            <a:pPr marL="342900" indent="-342900"/>
            <a:r>
              <a:rPr lang="pl-PL" noProof="1"/>
              <a:t>void main(void)</a:t>
            </a:r>
          </a:p>
          <a:p>
            <a:pPr marL="342900" indent="-342900"/>
            <a:r>
              <a:rPr lang="pl-PL" noProof="1"/>
              <a:t>{</a:t>
            </a:r>
          </a:p>
          <a:p>
            <a:pPr marL="342900" indent="-342900"/>
            <a:r>
              <a:rPr lang="pl-PL" noProof="1"/>
              <a:t>c c1;</a:t>
            </a:r>
          </a:p>
          <a:p>
            <a:pPr marL="342900" indent="-342900"/>
            <a:r>
              <a:rPr lang="pl-PL" noProof="1"/>
              <a:t>c1.komunikacja();</a:t>
            </a:r>
          </a:p>
          <a:p>
            <a:pPr marL="342900" indent="-342900"/>
            <a:r>
              <a:rPr lang="pl-PL" noProof="1"/>
              <a:t>}</a:t>
            </a:r>
            <a:endParaRPr lang="en-GB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572000" y="6237288"/>
            <a:ext cx="3600450" cy="32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1600">
                <a:solidFill>
                  <a:schemeClr val="tx2"/>
                </a:solidFill>
              </a:rPr>
              <a:t>Przykład: </a:t>
            </a:r>
            <a:r>
              <a:rPr lang="pl-PL" sz="1600">
                <a:solidFill>
                  <a:schemeClr val="tx2"/>
                </a:solidFill>
                <a:hlinkClick r:id="rId2" action="ppaction://hlinkfile"/>
              </a:rPr>
              <a:t>agregacja.sln</a:t>
            </a:r>
            <a:endParaRPr lang="pl-PL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778B-FF3D-4CB9-8DCC-EE8883927E59}" type="slidenum">
              <a:rPr lang="en-GB"/>
              <a:pPr/>
              <a:t>3</a:t>
            </a:fld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Programowanie obiektowe – założenia I</a:t>
            </a:r>
            <a:endParaRPr lang="en-GB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492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 b="1"/>
              <a:t>Programowanie obiektowe</a:t>
            </a:r>
            <a:r>
              <a:rPr lang="pl-PL" sz="2000"/>
              <a:t> – paradygmat programowania w którym używane są „obiekty” i ich interakcje do tworzenia aplikacji. </a:t>
            </a:r>
          </a:p>
          <a:p>
            <a:pPr>
              <a:lnSpc>
                <a:spcPct val="80000"/>
              </a:lnSpc>
            </a:pPr>
            <a:r>
              <a:rPr lang="pl-PL" sz="2000" b="1"/>
              <a:t>Obiekty</a:t>
            </a:r>
            <a:r>
              <a:rPr lang="pl-PL" sz="2000"/>
              <a:t> są elementami łączącymi stan (dane) i zachowanie (czyli procedury, nazywane metodami).</a:t>
            </a:r>
          </a:p>
          <a:p>
            <a:pPr>
              <a:lnSpc>
                <a:spcPct val="80000"/>
              </a:lnSpc>
            </a:pPr>
            <a:r>
              <a:rPr lang="pl-PL" sz="2000"/>
              <a:t>Podejście to różni się od tradycyjnego programowania proceduralnego, gdzie dane i procedury nie są ze sobą bezpośrednio związane. Programowanie obiektowe ma ułatwić pisanie, konserwację i wielokrotne użycie programów lub ich fragmentów.</a:t>
            </a:r>
            <a:endParaRPr lang="pl-PL" sz="2000" b="1"/>
          </a:p>
          <a:p>
            <a:pPr>
              <a:lnSpc>
                <a:spcPct val="80000"/>
              </a:lnSpc>
            </a:pPr>
            <a:r>
              <a:rPr lang="pl-PL" sz="2000"/>
              <a:t>Programowanie obiektowe jest oparte na kilku podstawowych technikach: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Enkapsulacji,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Modularności,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Polimorfizmowi,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Dziedziczeniu.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ADB-D31B-4365-8E42-DD5E1B5F4D9D}" type="slidenum">
              <a:rPr lang="en-GB"/>
              <a:pPr/>
              <a:t>4</a:t>
            </a:fld>
            <a:endParaRPr lang="en-GB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Enkapsulacja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Zmiana stanu (danych) obiektu jest możliwa tylko poprzez jego interfejs. </a:t>
            </a:r>
          </a:p>
          <a:p>
            <a:pPr>
              <a:lnSpc>
                <a:spcPct val="90000"/>
              </a:lnSpc>
            </a:pPr>
            <a:r>
              <a:rPr lang="pl-PL" sz="2800"/>
              <a:t>Inne obiekty mogą wpływać na jego stan wywołując specjalnie przygotowane metody.</a:t>
            </a:r>
          </a:p>
          <a:p>
            <a:pPr>
              <a:lnSpc>
                <a:spcPct val="90000"/>
              </a:lnSpc>
            </a:pPr>
            <a:r>
              <a:rPr lang="pl-PL" sz="2800"/>
              <a:t>Dane wewnątrz obiektu są w ten sposób ochronione, a użytkownik obiektu ma do dyspozycji tylko te mechanizmy wpływu na stan obiektu, które udostępnił projektant/programista.</a:t>
            </a:r>
          </a:p>
          <a:p>
            <a:pPr>
              <a:lnSpc>
                <a:spcPct val="90000"/>
              </a:lnSpc>
            </a:pPr>
            <a:r>
              <a:rPr lang="pl-PL" sz="2800"/>
              <a:t>Niektóre języki programowania obiektowego pozwalają na złamanie lub osłabienie zasady enkapsulacji (w tym język C++).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C38B-6F10-44B2-9E1A-CB10C7DEB790}" type="slidenum">
              <a:rPr lang="en-GB"/>
              <a:pPr/>
              <a:t>5</a:t>
            </a:fld>
            <a:endParaRPr lang="en-GB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Modularność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Możliwość zdefiniowania programu jako zbioru rozdzielnych kooperujących modułów.</a:t>
            </a:r>
          </a:p>
          <a:p>
            <a:pPr>
              <a:lnSpc>
                <a:spcPct val="90000"/>
              </a:lnSpc>
            </a:pPr>
            <a:r>
              <a:rPr lang="pl-PL" sz="2800"/>
              <a:t>W odniesieniu do programowania strukturalnego, w programowaniu obiektowym „obiekt” może stanowić wydzielony moduł – zawiera on dane oraz funkcje je udostępniające lub modyfikujące.</a:t>
            </a:r>
          </a:p>
          <a:p>
            <a:pPr>
              <a:lnSpc>
                <a:spcPct val="90000"/>
              </a:lnSpc>
            </a:pPr>
            <a:r>
              <a:rPr lang="pl-PL" sz="2800"/>
              <a:t>W programowaniu strukturalnym funkcje i procedury też są swego rodzaju modułami, jednak dane na których operują są definiowane od nich niezależnie.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C6D7-D8E4-4697-9384-1D7F06B729EE}" type="slidenum">
              <a:rPr lang="en-GB"/>
              <a:pPr/>
              <a:t>6</a:t>
            </a:fld>
            <a:endParaRPr lang="en-GB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Polimorfizm</a:t>
            </a: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Polimorfizm w programowaniu obiektowym to wykazywanie przez metodę różnych form działania w zależności od tego jaki typ obiektu jest wskazywany przez wskaźnik lub referencję (pomijając typ wskaźnika lub referencji).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5E09-3690-4C5B-A4D3-7CD1ABF5D377}" type="slidenum">
              <a:rPr lang="en-GB"/>
              <a:pPr/>
              <a:t>7</a:t>
            </a:fld>
            <a:endParaRPr lang="en-GB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Dziedziczenie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W programowaniu obiektowym istnieje możliwość zdefiniowania „podklasy” na podstawie danej klasy.</a:t>
            </a:r>
          </a:p>
          <a:p>
            <a:pPr>
              <a:lnSpc>
                <a:spcPct val="90000"/>
              </a:lnSpc>
            </a:pPr>
            <a:r>
              <a:rPr lang="pl-PL" sz="2800"/>
              <a:t>Podklasa „dziedziczy” atrybuty i zachowania od rodzica i może wprowadzić własne (np. polegające na uszczegółowieniu funkcjonalności specyficznego przedstawiciela danego typu).</a:t>
            </a:r>
          </a:p>
          <a:p>
            <a:pPr>
              <a:lnSpc>
                <a:spcPct val="90000"/>
              </a:lnSpc>
            </a:pPr>
            <a:r>
              <a:rPr lang="pl-PL" sz="2800"/>
              <a:t>Najprostsze dziedziczenie odbywa się po jednym „przodku”. W niektórych językach można dziedziczyć po wielu klasach.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3F6B8-2D6A-4C6B-8569-A01079FCC0D6}" type="slidenum">
              <a:rPr lang="en-GB"/>
              <a:pPr/>
              <a:t>8</a:t>
            </a:fld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/>
              <a:t>Programowanie obiektowe – założenia II</a:t>
            </a:r>
            <a:endParaRPr lang="en-GB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492625"/>
          </a:xfrm>
        </p:spPr>
        <p:txBody>
          <a:bodyPr/>
          <a:lstStyle/>
          <a:p>
            <a:r>
              <a:rPr lang="pl-PL" b="1"/>
              <a:t>Ponadto w metodykach i językach programowania obiektowego często stosuje się pojęcia:</a:t>
            </a:r>
          </a:p>
          <a:p>
            <a:pPr lvl="1"/>
            <a:r>
              <a:rPr lang="pl-PL"/>
              <a:t>Klasa</a:t>
            </a:r>
          </a:p>
          <a:p>
            <a:pPr lvl="1"/>
            <a:r>
              <a:rPr lang="pl-PL"/>
              <a:t>Obiekt</a:t>
            </a:r>
          </a:p>
          <a:p>
            <a:pPr lvl="1"/>
            <a:r>
              <a:rPr lang="pl-PL"/>
              <a:t>Metoda</a:t>
            </a:r>
          </a:p>
          <a:p>
            <a:pPr lvl="1"/>
            <a:r>
              <a:rPr lang="pl-PL"/>
              <a:t>Przekazywanie wiadomości</a:t>
            </a:r>
          </a:p>
          <a:p>
            <a:pPr lvl="1"/>
            <a:r>
              <a:rPr lang="pl-PL"/>
              <a:t>Abstrakcja</a:t>
            </a:r>
          </a:p>
          <a:p>
            <a:pPr lvl="1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D6C8-3346-47DB-9199-0AA59FD378EF}" type="slidenum">
              <a:rPr lang="en-GB"/>
              <a:pPr/>
              <a:t>9</a:t>
            </a:fld>
            <a:endParaRPr lang="en-GB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Klasa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/>
              <a:t>Klasa definiuje w sposób abstrakcyjny rzecz/przedmiot/obiekt. Klasa zawiera cechy/atrybuty przedmiotu (opisane przez dane) oraz zachowanie obiektu (opisane przez funkcje/metody).</a:t>
            </a:r>
          </a:p>
          <a:p>
            <a:pPr>
              <a:lnSpc>
                <a:spcPct val="90000"/>
              </a:lnSpc>
            </a:pPr>
            <a:r>
              <a:rPr lang="pl-PL" sz="2800"/>
              <a:t>Klasa stanowi wydzielony moduł programu.</a:t>
            </a:r>
          </a:p>
          <a:p>
            <a:pPr>
              <a:lnSpc>
                <a:spcPct val="90000"/>
              </a:lnSpc>
            </a:pPr>
            <a:r>
              <a:rPr lang="pl-PL" sz="2800"/>
              <a:t>Klasa definiuje możliwości zmiany opisu cech przedmiotu – dostarczając własny interfejs decyduje w jaki sposób mogą być modyfikowane dane.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1422</Words>
  <Application>Microsoft Office PowerPoint</Application>
  <PresentationFormat>Pokaz na ekranie (4:3)</PresentationFormat>
  <Paragraphs>523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Projekt domyślny</vt:lpstr>
      <vt:lpstr>Programowanie obiektowe – język C++</vt:lpstr>
      <vt:lpstr>Literatura – język C++</vt:lpstr>
      <vt:lpstr>Programowanie obiektowe – założenia I</vt:lpstr>
      <vt:lpstr>Enkapsulacja</vt:lpstr>
      <vt:lpstr>Modularność</vt:lpstr>
      <vt:lpstr>Polimorfizm</vt:lpstr>
      <vt:lpstr>Dziedziczenie</vt:lpstr>
      <vt:lpstr>Programowanie obiektowe – założenia II</vt:lpstr>
      <vt:lpstr>Klasa</vt:lpstr>
      <vt:lpstr>Obiekt</vt:lpstr>
      <vt:lpstr>Metoda</vt:lpstr>
      <vt:lpstr>Przekazywanie wiadomości</vt:lpstr>
      <vt:lpstr>Abstrakcja</vt:lpstr>
      <vt:lpstr>Język C++ - pierwszy program</vt:lpstr>
      <vt:lpstr>Obsługa daty – rozwiązanie strukturalne</vt:lpstr>
      <vt:lpstr>Obsługa daty – rozwiązanie obiektowe</vt:lpstr>
      <vt:lpstr>Hermetyzacja/Enkapsulacja</vt:lpstr>
      <vt:lpstr>Wskaźnik this</vt:lpstr>
      <vt:lpstr>Język C++ - argumenty domyślne funkcji</vt:lpstr>
      <vt:lpstr>Język C++ - przeładowanie funkcji</vt:lpstr>
      <vt:lpstr>Konstruktor</vt:lpstr>
      <vt:lpstr>Destruktor</vt:lpstr>
      <vt:lpstr>Konstruktor/destruktor  – pierwszy przykład</vt:lpstr>
      <vt:lpstr>Konstruktor/Destruktor  – ciekawszy przykład</vt:lpstr>
      <vt:lpstr>Dziedziczenie</vt:lpstr>
      <vt:lpstr>Dziedziczenie - przykład</vt:lpstr>
      <vt:lpstr>Dziedziczenie - przykład</vt:lpstr>
      <vt:lpstr>Komunikacja/Modularność - przykład</vt:lpstr>
      <vt:lpstr>Agregacja - przykład</vt:lpstr>
    </vt:vector>
  </TitlesOfParts>
  <Company>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obiektowe – język C++</dc:title>
  <dc:creator>KIA</dc:creator>
  <cp:lastModifiedBy>KIA</cp:lastModifiedBy>
  <cp:revision>61</cp:revision>
  <dcterms:created xsi:type="dcterms:W3CDTF">2008-02-20T12:48:53Z</dcterms:created>
  <dcterms:modified xsi:type="dcterms:W3CDTF">2013-03-09T22:10:50Z</dcterms:modified>
</cp:coreProperties>
</file>