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257" r:id="rId3"/>
    <p:sldId id="284" r:id="rId4"/>
    <p:sldId id="285" r:id="rId5"/>
    <p:sldId id="280"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1" r:id="rId19"/>
    <p:sldId id="270" r:id="rId20"/>
    <p:sldId id="272" r:id="rId21"/>
    <p:sldId id="273" r:id="rId22"/>
    <p:sldId id="274" r:id="rId23"/>
    <p:sldId id="286" r:id="rId24"/>
    <p:sldId id="287" r:id="rId25"/>
    <p:sldId id="288" r:id="rId26"/>
    <p:sldId id="289" r:id="rId27"/>
    <p:sldId id="275" r:id="rId28"/>
    <p:sldId id="276" r:id="rId29"/>
    <p:sldId id="277" r:id="rId30"/>
    <p:sldId id="278" r:id="rId31"/>
    <p:sldId id="279" r:id="rId32"/>
    <p:sldId id="281" r:id="rId33"/>
    <p:sldId id="282" r:id="rId34"/>
    <p:sldId id="283" r:id="rId35"/>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33" autoAdjust="0"/>
  </p:normalViewPr>
  <p:slideViewPr>
    <p:cSldViewPr>
      <p:cViewPr>
        <p:scale>
          <a:sx n="70" d="100"/>
          <a:sy n="70" d="100"/>
        </p:scale>
        <p:origin x="-101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88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051" name="Rectangle 3"/>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extLst>
      <p:ext uri="{BB962C8B-B14F-4D97-AF65-F5344CB8AC3E}">
        <p14:creationId xmlns:p14="http://schemas.microsoft.com/office/powerpoint/2010/main" val="201804356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2937287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1150938" y="692150"/>
            <a:ext cx="4556125" cy="3416300"/>
          </a:xfrm>
        </p:spPr>
      </p:sp>
      <p:sp>
        <p:nvSpPr>
          <p:cNvPr id="3" name="Symbol zastępczy notatek 2"/>
          <p:cNvSpPr>
            <a:spLocks noGrp="1"/>
          </p:cNvSpPr>
          <p:nvPr>
            <p:ph type="body" idx="1"/>
          </p:nvPr>
        </p:nvSpPr>
        <p:spPr/>
        <p:txBody>
          <a:bodyPr/>
          <a:lstStyle/>
          <a:p>
            <a:endParaRPr lang="pl-PL"/>
          </a:p>
        </p:txBody>
      </p:sp>
    </p:spTree>
    <p:extLst>
      <p:ext uri="{BB962C8B-B14F-4D97-AF65-F5344CB8AC3E}">
        <p14:creationId xmlns:p14="http://schemas.microsoft.com/office/powerpoint/2010/main" val="2937287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Tree>
    <p:extLst>
      <p:ext uri="{BB962C8B-B14F-4D97-AF65-F5344CB8AC3E}">
        <p14:creationId xmlns:p14="http://schemas.microsoft.com/office/powerpoint/2010/main" val="1471990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306889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15100" y="609600"/>
            <a:ext cx="1943100" cy="5486400"/>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685800" y="609600"/>
            <a:ext cx="5676900" cy="548640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992173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81412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Tree>
    <p:extLst>
      <p:ext uri="{BB962C8B-B14F-4D97-AF65-F5344CB8AC3E}">
        <p14:creationId xmlns:p14="http://schemas.microsoft.com/office/powerpoint/2010/main" val="907397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122109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Tree>
    <p:extLst>
      <p:ext uri="{BB962C8B-B14F-4D97-AF65-F5344CB8AC3E}">
        <p14:creationId xmlns:p14="http://schemas.microsoft.com/office/powerpoint/2010/main" val="2451387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Tree>
    <p:extLst>
      <p:ext uri="{BB962C8B-B14F-4D97-AF65-F5344CB8AC3E}">
        <p14:creationId xmlns:p14="http://schemas.microsoft.com/office/powerpoint/2010/main" val="317263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1452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2271961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Tree>
    <p:extLst>
      <p:ext uri="{BB962C8B-B14F-4D97-AF65-F5344CB8AC3E}">
        <p14:creationId xmlns:p14="http://schemas.microsoft.com/office/powerpoint/2010/main" val="916322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azniak.mimuw.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9.xml"/><Relationship Id="rId7"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1.gif"/><Relationship Id="rId5" Type="http://schemas.openxmlformats.org/officeDocument/2006/relationships/image" Target="../media/image20.png"/><Relationship Id="rId4" Type="http://schemas.openxmlformats.org/officeDocument/2006/relationships/image" Target="../media/image19.png"/></Relationships>
</file>

<file path=ppt/slides/_rels/slide2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pl.wikipedia.org/wiki/Eksploracja_danych" TargetMode="External"/><Relationship Id="rId3" Type="http://schemas.openxmlformats.org/officeDocument/2006/relationships/hyperlink" Target="http://pl.wikipedia.org/wiki/Dane" TargetMode="External"/><Relationship Id="rId7" Type="http://schemas.openxmlformats.org/officeDocument/2006/relationships/hyperlink" Target="http://pl.wikipedia.org/wiki/Uczenie_maszynowe" TargetMode="External"/><Relationship Id="rId2" Type="http://schemas.openxmlformats.org/officeDocument/2006/relationships/hyperlink" Target="http://pl.wikipedia.org/wiki/Logika_rozmyta" TargetMode="External"/><Relationship Id="rId1" Type="http://schemas.openxmlformats.org/officeDocument/2006/relationships/slideLayout" Target="../slideLayouts/slideLayout2.xml"/><Relationship Id="rId6" Type="http://schemas.openxmlformats.org/officeDocument/2006/relationships/hyperlink" Target="http://pl.wikipedia.org/wiki/Sie%C4%87_neuronowa" TargetMode="External"/><Relationship Id="rId5" Type="http://schemas.openxmlformats.org/officeDocument/2006/relationships/hyperlink" Target="http://pl.wikipedia.org/wiki/T%C5%82umaczenie_automatyczne" TargetMode="External"/><Relationship Id="rId4" Type="http://schemas.openxmlformats.org/officeDocument/2006/relationships/hyperlink" Target="http://pl.wikipedia.org/wiki/System_ekspertowy"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pl.wikipedia.org/wiki/Zdolno%C5%9B%C4%87_kredytowa" TargetMode="External"/><Relationship Id="rId3" Type="http://schemas.openxmlformats.org/officeDocument/2006/relationships/hyperlink" Target="http://pl.wikipedia.org/wiki/Rozpoznawanie_mowy" TargetMode="External"/><Relationship Id="rId7" Type="http://schemas.openxmlformats.org/officeDocument/2006/relationships/hyperlink" Target="http://pl.wikipedia.org/w/index.php?title=Sztuczna_tw%C3%B3rczo%C5%9B%C4%87&amp;action=edit&amp;redlink=1" TargetMode="External"/><Relationship Id="rId2" Type="http://schemas.openxmlformats.org/officeDocument/2006/relationships/hyperlink" Target="http://pl.wikipedia.org/wiki/Rozpoznawanie_obraz%C3%B3w" TargetMode="External"/><Relationship Id="rId1" Type="http://schemas.openxmlformats.org/officeDocument/2006/relationships/slideLayout" Target="../slideLayouts/slideLayout2.xml"/><Relationship Id="rId6" Type="http://schemas.openxmlformats.org/officeDocument/2006/relationships/hyperlink" Target="http://pl.wikipedia.org/wiki/Palmtop" TargetMode="External"/><Relationship Id="rId5" Type="http://schemas.openxmlformats.org/officeDocument/2006/relationships/hyperlink" Target="http://pl.wikipedia.org/wiki/OCR" TargetMode="External"/><Relationship Id="rId4" Type="http://schemas.openxmlformats.org/officeDocument/2006/relationships/hyperlink" Target="http://pl.wikipedia.org/w/index.php?title=Rozpoznawanie_m%C3%B3wc%C3%B3w&amp;action=edit&amp;redlink=1"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pl.wikipedia.org/wiki/Test_Turinga" TargetMode="External"/><Relationship Id="rId3" Type="http://schemas.openxmlformats.org/officeDocument/2006/relationships/hyperlink" Target="http://pl.wikipedia.org/wiki/Bryd%C5%BC_sportowy" TargetMode="External"/><Relationship Id="rId7" Type="http://schemas.openxmlformats.org/officeDocument/2006/relationships/hyperlink" Target="http://pl.wikipedia.org/wiki/1997" TargetMode="External"/><Relationship Id="rId2" Type="http://schemas.openxmlformats.org/officeDocument/2006/relationships/hyperlink" Target="http://pl.wikipedia.org/wiki/Go" TargetMode="External"/><Relationship Id="rId1" Type="http://schemas.openxmlformats.org/officeDocument/2006/relationships/slideLayout" Target="../slideLayouts/slideLayout2.xml"/><Relationship Id="rId6" Type="http://schemas.openxmlformats.org/officeDocument/2006/relationships/hyperlink" Target="http://pl.wikipedia.org/wiki/Garri_Kasparow" TargetMode="External"/><Relationship Id="rId5" Type="http://schemas.openxmlformats.org/officeDocument/2006/relationships/hyperlink" Target="http://pl.wikipedia.org/wiki/Szachy" TargetMode="External"/><Relationship Id="rId4" Type="http://schemas.openxmlformats.org/officeDocument/2006/relationships/hyperlink" Target="http://pl.wikipedia.org/wiki/Warcaby_polskie" TargetMode="External"/><Relationship Id="rId9" Type="http://schemas.openxmlformats.org/officeDocument/2006/relationships/hyperlink" Target="http://pl.wikipedia.org/wiki/Chatbo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a:ln/>
        </p:spPr>
        <p:txBody>
          <a:bodyPr/>
          <a:lstStyle/>
          <a:p>
            <a:r>
              <a:rPr lang="pl-PL" dirty="0" smtClean="0"/>
              <a:t>Sztuczna inteligencja – wprowadzenie</a:t>
            </a:r>
            <a:endParaRPr lang="pl-PL" dirty="0"/>
          </a:p>
        </p:txBody>
      </p:sp>
      <p:sp>
        <p:nvSpPr>
          <p:cNvPr id="3075" name="Rectangle 3"/>
          <p:cNvSpPr>
            <a:spLocks noGrp="1" noChangeArrowheads="1"/>
          </p:cNvSpPr>
          <p:nvPr>
            <p:ph type="subTitle" idx="1"/>
          </p:nvPr>
        </p:nvSpPr>
        <p:spPr>
          <a:xfrm>
            <a:off x="1371600" y="3886200"/>
            <a:ext cx="6400800" cy="2423120"/>
          </a:xfrm>
          <a:ln/>
        </p:spPr>
        <p:txBody>
          <a:bodyPr/>
          <a:lstStyle/>
          <a:p>
            <a:pPr marL="342900" indent="-342900"/>
            <a:r>
              <a:rPr lang="pl-PL" dirty="0" smtClean="0"/>
              <a:t>Sławomir </a:t>
            </a:r>
            <a:r>
              <a:rPr lang="pl-PL" dirty="0" err="1" smtClean="0"/>
              <a:t>Samolej</a:t>
            </a:r>
            <a:endParaRPr lang="pl-PL" dirty="0" smtClean="0"/>
          </a:p>
          <a:p>
            <a:pPr>
              <a:lnSpc>
                <a:spcPct val="80000"/>
              </a:lnSpc>
            </a:pPr>
            <a:r>
              <a:rPr lang="pl-PL" dirty="0" smtClean="0"/>
              <a:t>Slajdy zostały przygotowane </a:t>
            </a:r>
            <a:br>
              <a:rPr lang="pl-PL" dirty="0" smtClean="0"/>
            </a:br>
            <a:r>
              <a:rPr lang="pl-PL" dirty="0" smtClean="0"/>
              <a:t>na podstawie materiałów opublikowanych na</a:t>
            </a:r>
          </a:p>
          <a:p>
            <a:pPr>
              <a:lnSpc>
                <a:spcPct val="80000"/>
              </a:lnSpc>
            </a:pPr>
            <a:r>
              <a:rPr lang="en-GB" dirty="0" smtClean="0"/>
              <a:t>(</a:t>
            </a:r>
            <a:r>
              <a:rPr lang="en-GB" dirty="0" smtClean="0">
                <a:hlinkClick r:id="rId2" tooltip="http://wazniak.mimuw.edu.pl/"/>
              </a:rPr>
              <a:t>http://wazniak.mimuw.edu.pl/</a:t>
            </a:r>
            <a:r>
              <a:rPr lang="en-GB" dirty="0" smtClean="0"/>
              <a:t> </a:t>
            </a:r>
            <a:r>
              <a:rPr lang="pl-PL" dirty="0" smtClean="0"/>
              <a:t> </a:t>
            </a:r>
            <a:endParaRPr lang="en-GB" dirty="0" smtClean="0"/>
          </a:p>
          <a:p>
            <a:pPr marL="342900" indent="-342900"/>
            <a:endParaRPr lang="pl-PL"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r>
              <a:rPr lang="pl-PL" b="1" dirty="0" smtClean="0">
                <a:effectLst/>
              </a:rPr>
              <a:t>Układanie planu lekcji</a:t>
            </a:r>
          </a:p>
          <a:p>
            <a:r>
              <a:rPr lang="pl-PL" b="1" dirty="0" smtClean="0">
                <a:effectLst/>
              </a:rPr>
              <a:t>Gra w szachy</a:t>
            </a:r>
          </a:p>
          <a:p>
            <a:r>
              <a:rPr lang="pl-PL" b="1" dirty="0" smtClean="0">
                <a:effectLst/>
              </a:rPr>
              <a:t>Dowodzenie twierdzeń</a:t>
            </a:r>
          </a:p>
          <a:p>
            <a:r>
              <a:rPr lang="pl-PL" b="1" dirty="0" smtClean="0">
                <a:effectLst/>
              </a:rPr>
              <a:t>Sterowanie mobilnym robotem</a:t>
            </a:r>
          </a:p>
          <a:p>
            <a:r>
              <a:rPr lang="pl-PL" b="1" dirty="0" smtClean="0">
                <a:effectLst/>
              </a:rPr>
              <a:t>Diagnostyka medyczna</a:t>
            </a:r>
            <a:endParaRPr lang="pl-PL" b="1" dirty="0" smtClean="0"/>
          </a:p>
          <a:p>
            <a:endParaRPr lang="pl-PL" b="1" i="0" u="none" strike="noStrike" baseline="0" dirty="0" smtClean="0"/>
          </a:p>
          <a:p>
            <a:endParaRPr lang="pl-PL" dirty="0" smtClean="0"/>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Przykłady zadań sztucznej inteligencji</a:t>
            </a:r>
          </a:p>
        </p:txBody>
      </p:sp>
    </p:spTree>
    <p:extLst>
      <p:ext uri="{BB962C8B-B14F-4D97-AF65-F5344CB8AC3E}">
        <p14:creationId xmlns:p14="http://schemas.microsoft.com/office/powerpoint/2010/main" val="8159251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r>
              <a:rPr lang="pl-PL" b="1" i="0" u="none" strike="noStrike" baseline="0" dirty="0" smtClean="0"/>
              <a:t>Wprowadza się alfabet języka</a:t>
            </a:r>
          </a:p>
          <a:p>
            <a:r>
              <a:rPr lang="pl-PL" sz="1800" b="1" dirty="0" smtClean="0">
                <a:effectLst/>
              </a:rPr>
              <a:t>Symbole stałych:</a:t>
            </a:r>
            <a:r>
              <a:rPr lang="pl-PL" sz="1800" dirty="0" smtClean="0">
                <a:effectLst/>
              </a:rPr>
              <a:t> oznaczane za pomocą liter a, b, c... </a:t>
            </a:r>
          </a:p>
          <a:p>
            <a:r>
              <a:rPr lang="pl-PL" sz="1800" b="1" dirty="0" smtClean="0">
                <a:effectLst/>
              </a:rPr>
              <a:t>Symbole zmiennych:</a:t>
            </a:r>
            <a:r>
              <a:rPr lang="pl-PL" sz="1800" dirty="0" smtClean="0">
                <a:effectLst/>
              </a:rPr>
              <a:t> oznaczane za pomocą liter .x, y, z…</a:t>
            </a:r>
          </a:p>
          <a:p>
            <a:r>
              <a:rPr lang="pl-PL" sz="1800" dirty="0" smtClean="0">
                <a:effectLst/>
              </a:rPr>
              <a:t> </a:t>
            </a:r>
            <a:r>
              <a:rPr lang="pl-PL" sz="1800" b="1" dirty="0" smtClean="0">
                <a:effectLst/>
              </a:rPr>
              <a:t>Symbole funkcyjne:</a:t>
            </a:r>
            <a:r>
              <a:rPr lang="pl-PL" sz="1800" dirty="0" smtClean="0">
                <a:effectLst/>
              </a:rPr>
              <a:t> oznaczane za pomocą liter f, g, h,; każdy symbol funkcyjny ma ustaloną liczbę argumentów. </a:t>
            </a:r>
          </a:p>
          <a:p>
            <a:r>
              <a:rPr lang="pl-PL" sz="1800" b="1" dirty="0" smtClean="0">
                <a:effectLst/>
              </a:rPr>
              <a:t>Symbole </a:t>
            </a:r>
            <a:r>
              <a:rPr lang="pl-PL" sz="1800" b="1" dirty="0" err="1" smtClean="0">
                <a:effectLst/>
              </a:rPr>
              <a:t>predykatowe</a:t>
            </a:r>
            <a:r>
              <a:rPr lang="pl-PL" sz="1800" b="1" dirty="0" smtClean="0">
                <a:effectLst/>
              </a:rPr>
              <a:t>:</a:t>
            </a:r>
            <a:r>
              <a:rPr lang="pl-PL" sz="1800" dirty="0" smtClean="0">
                <a:effectLst/>
              </a:rPr>
              <a:t> oznaczane za pomocą liter P, Q, R; każdy symbol </a:t>
            </a:r>
            <a:r>
              <a:rPr lang="pl-PL" sz="1800" dirty="0" err="1" smtClean="0">
                <a:effectLst/>
              </a:rPr>
              <a:t>predykatowy</a:t>
            </a:r>
            <a:r>
              <a:rPr lang="pl-PL" sz="1800" dirty="0" smtClean="0">
                <a:effectLst/>
              </a:rPr>
              <a:t> ma ustaloną liczbę argumentów.</a:t>
            </a:r>
          </a:p>
          <a:p>
            <a:r>
              <a:rPr lang="pl-PL" sz="1800" dirty="0" smtClean="0">
                <a:effectLst/>
              </a:rPr>
              <a:t> </a:t>
            </a:r>
            <a:r>
              <a:rPr lang="pl-PL" sz="1800" b="1" dirty="0" smtClean="0">
                <a:effectLst/>
              </a:rPr>
              <a:t>Operatory logiczne:</a:t>
            </a:r>
            <a:r>
              <a:rPr lang="pl-PL" sz="1800" dirty="0" smtClean="0">
                <a:effectLst/>
              </a:rPr>
              <a:t> </a:t>
            </a:r>
            <a:r>
              <a:rPr lang="pl-PL" sz="1800" dirty="0" smtClean="0"/>
              <a:t>¬ (</a:t>
            </a:r>
            <a:r>
              <a:rPr lang="pl-PL" sz="1800" dirty="0" smtClean="0">
                <a:effectLst/>
              </a:rPr>
              <a:t>negacja),    (koniunkcja),    (alternatywa),→ (implikacja), </a:t>
            </a:r>
            <a:r>
              <a:rPr lang="pl-PL" sz="1800" dirty="0" smtClean="0"/>
              <a:t>↔ (</a:t>
            </a:r>
            <a:r>
              <a:rPr lang="pl-PL" sz="1800" dirty="0" smtClean="0">
                <a:effectLst/>
              </a:rPr>
              <a:t>równoważność).</a:t>
            </a:r>
          </a:p>
          <a:p>
            <a:r>
              <a:rPr lang="pl-PL" sz="1800" dirty="0" smtClean="0">
                <a:effectLst/>
              </a:rPr>
              <a:t> </a:t>
            </a:r>
            <a:r>
              <a:rPr lang="pl-PL" sz="1800" b="1" dirty="0" smtClean="0">
                <a:effectLst/>
              </a:rPr>
              <a:t>Kwantyfikatory:</a:t>
            </a:r>
            <a:r>
              <a:rPr lang="pl-PL" sz="1800" dirty="0" smtClean="0">
                <a:effectLst/>
              </a:rPr>
              <a:t> kwantyfikator ogólny    , kwantyfikator szczegółowy   .</a:t>
            </a:r>
          </a:p>
          <a:p>
            <a:r>
              <a:rPr lang="pl-PL" sz="1800" dirty="0" smtClean="0">
                <a:effectLst/>
              </a:rPr>
              <a:t> </a:t>
            </a:r>
            <a:r>
              <a:rPr lang="pl-PL" sz="1800" b="1" dirty="0" smtClean="0">
                <a:effectLst/>
              </a:rPr>
              <a:t>Nawiasy:</a:t>
            </a:r>
            <a:r>
              <a:rPr lang="pl-PL" sz="1800" dirty="0" smtClean="0">
                <a:effectLst/>
              </a:rPr>
              <a:t> (,), w razie potrzeby także inne. </a:t>
            </a: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System wnioskowania (1)</a:t>
            </a:r>
          </a:p>
        </p:txBody>
      </p:sp>
      <p:graphicFrame>
        <p:nvGraphicFramePr>
          <p:cNvPr id="4" name="Obiekt 3"/>
          <p:cNvGraphicFramePr>
            <a:graphicFrameLocks noChangeAspect="1"/>
          </p:cNvGraphicFramePr>
          <p:nvPr/>
        </p:nvGraphicFramePr>
        <p:xfrm>
          <a:off x="5508104" y="4149080"/>
          <a:ext cx="237626" cy="216024"/>
        </p:xfrm>
        <a:graphic>
          <a:graphicData uri="http://schemas.openxmlformats.org/presentationml/2006/ole">
            <mc:AlternateContent xmlns:mc="http://schemas.openxmlformats.org/markup-compatibility/2006">
              <mc:Choice xmlns:v="urn:schemas-microsoft-com:vml" Requires="v">
                <p:oleObj spid="_x0000_s1050" name="Równanie" r:id="rId4" imgW="139680" imgH="126720" progId="Equation.3">
                  <p:embed/>
                </p:oleObj>
              </mc:Choice>
              <mc:Fallback>
                <p:oleObj name="Równanie" r:id="rId4" imgW="139680" imgH="12672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08104" y="4149080"/>
                        <a:ext cx="237626" cy="2160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Obiekt 4"/>
          <p:cNvGraphicFramePr>
            <a:graphicFrameLocks noChangeAspect="1"/>
          </p:cNvGraphicFramePr>
          <p:nvPr/>
        </p:nvGraphicFramePr>
        <p:xfrm>
          <a:off x="4067944" y="4166096"/>
          <a:ext cx="338508" cy="199008"/>
        </p:xfrm>
        <a:graphic>
          <a:graphicData uri="http://schemas.openxmlformats.org/presentationml/2006/ole">
            <mc:AlternateContent xmlns:mc="http://schemas.openxmlformats.org/markup-compatibility/2006">
              <mc:Choice xmlns:v="urn:schemas-microsoft-com:vml" Requires="v">
                <p:oleObj spid="_x0000_s1051" name="Równanie" r:id="rId6" imgW="139680" imgH="126720" progId="Equation.3">
                  <p:embed/>
                </p:oleObj>
              </mc:Choice>
              <mc:Fallback>
                <p:oleObj name="Równanie" r:id="rId6" imgW="139680" imgH="12672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67944" y="4166096"/>
                        <a:ext cx="338508" cy="19900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iekt 5"/>
          <p:cNvGraphicFramePr>
            <a:graphicFrameLocks noChangeAspect="1"/>
          </p:cNvGraphicFramePr>
          <p:nvPr/>
        </p:nvGraphicFramePr>
        <p:xfrm>
          <a:off x="4644008" y="4725144"/>
          <a:ext cx="216024" cy="234026"/>
        </p:xfrm>
        <a:graphic>
          <a:graphicData uri="http://schemas.openxmlformats.org/presentationml/2006/ole">
            <mc:AlternateContent xmlns:mc="http://schemas.openxmlformats.org/markup-compatibility/2006">
              <mc:Choice xmlns:v="urn:schemas-microsoft-com:vml" Requires="v">
                <p:oleObj spid="_x0000_s1052" name="Równanie" r:id="rId8" imgW="152280" imgH="164880" progId="Equation.3">
                  <p:embed/>
                </p:oleObj>
              </mc:Choice>
              <mc:Fallback>
                <p:oleObj name="Równanie" r:id="rId8" imgW="152280" imgH="164880" progId="Equation.3">
                  <p:embed/>
                  <p:pic>
                    <p:nvPicPr>
                      <p:cNvPr id="0"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644008" y="4725144"/>
                        <a:ext cx="216024" cy="2340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Obiekt 6"/>
          <p:cNvGraphicFramePr>
            <a:graphicFrameLocks noChangeAspect="1"/>
          </p:cNvGraphicFramePr>
          <p:nvPr/>
        </p:nvGraphicFramePr>
        <p:xfrm>
          <a:off x="7452320" y="4692149"/>
          <a:ext cx="207516" cy="249019"/>
        </p:xfrm>
        <a:graphic>
          <a:graphicData uri="http://schemas.openxmlformats.org/presentationml/2006/ole">
            <mc:AlternateContent xmlns:mc="http://schemas.openxmlformats.org/markup-compatibility/2006">
              <mc:Choice xmlns:v="urn:schemas-microsoft-com:vml" Requires="v">
                <p:oleObj spid="_x0000_s1053" name="Równanie" r:id="rId10" imgW="126720" imgH="152280" progId="Equation.3">
                  <p:embed/>
                </p:oleObj>
              </mc:Choice>
              <mc:Fallback>
                <p:oleObj name="Równanie" r:id="rId10" imgW="126720" imgH="152280" progId="Equation.3">
                  <p:embed/>
                  <p:pic>
                    <p:nvPicPr>
                      <p:cNvPr id="0" name="Picture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52320" y="4692149"/>
                        <a:ext cx="207516" cy="2490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68963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r>
              <a:rPr lang="pl-PL" b="1" i="0" u="none" strike="noStrike" baseline="0" dirty="0" smtClean="0"/>
              <a:t>Wprowadza się formuły atomowe i złożone z zastosowaniem symboli </a:t>
            </a:r>
            <a:r>
              <a:rPr lang="pl-PL" b="1" i="0" u="none" strike="noStrike" baseline="0" dirty="0" err="1" smtClean="0"/>
              <a:t>predykatowych</a:t>
            </a:r>
            <a:r>
              <a:rPr lang="pl-PL" b="1" dirty="0" smtClean="0"/>
              <a:t>, </a:t>
            </a:r>
            <a:r>
              <a:rPr lang="pl-PL" b="1" dirty="0" smtClean="0"/>
              <a:t>stałych, </a:t>
            </a:r>
            <a:r>
              <a:rPr lang="pl-PL" b="1" dirty="0" smtClean="0"/>
              <a:t>zmiennych i operatorów logiki</a:t>
            </a:r>
          </a:p>
          <a:p>
            <a:r>
              <a:rPr lang="pl-PL" b="1" i="0" u="none" strike="noStrike" baseline="0" dirty="0" smtClean="0"/>
              <a:t>Wprowadza się semantykę języka logiki – jak przypisać formułom znaczenie</a:t>
            </a:r>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System wnioskowania (2)</a:t>
            </a:r>
          </a:p>
        </p:txBody>
      </p:sp>
    </p:spTree>
    <p:extLst>
      <p:ext uri="{BB962C8B-B14F-4D97-AF65-F5344CB8AC3E}">
        <p14:creationId xmlns:p14="http://schemas.microsoft.com/office/powerpoint/2010/main" val="10625912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r>
              <a:rPr lang="pl-PL" b="1" i="0" u="none" strike="noStrike" baseline="0" dirty="0" smtClean="0"/>
              <a:t>Wprowadza się system wnioskowania - </a:t>
            </a:r>
            <a:r>
              <a:rPr lang="pl-PL" sz="2400" b="1" i="0" u="none" strike="noStrike" baseline="0" dirty="0" smtClean="0"/>
              <a:t>formalny aparat umożliwiający prowadzenie procesu wnioskowania - wyprowadzania nowych formuł z pewnego początkowego zbioru znanych formuł, nazywanego bazą wiedzy</a:t>
            </a:r>
            <a:r>
              <a:rPr lang="pl-PL" b="1" i="0" u="none" strike="noStrike" baseline="0" dirty="0" smtClean="0"/>
              <a:t>.</a:t>
            </a:r>
          </a:p>
          <a:p>
            <a:r>
              <a:rPr lang="pl-PL" sz="2800" dirty="0" smtClean="0">
                <a:effectLst/>
              </a:rPr>
              <a:t>Systemy wnioskowania dla języka logiki predykatów obejmują dwa składniki. </a:t>
            </a:r>
          </a:p>
          <a:p>
            <a:pPr lvl="1"/>
            <a:r>
              <a:rPr lang="pl-PL" sz="2400" b="1" dirty="0" smtClean="0">
                <a:effectLst/>
              </a:rPr>
              <a:t>Aksjomaty:</a:t>
            </a:r>
            <a:r>
              <a:rPr lang="pl-PL" sz="2400" dirty="0" smtClean="0">
                <a:effectLst/>
              </a:rPr>
              <a:t> formuły, których prawdziwość przyjmowana jest bez dowodu. </a:t>
            </a:r>
          </a:p>
          <a:p>
            <a:pPr lvl="1"/>
            <a:r>
              <a:rPr lang="pl-PL" sz="2400" b="1" dirty="0" smtClean="0">
                <a:effectLst/>
              </a:rPr>
              <a:t>Reguły wnioskowania:</a:t>
            </a:r>
            <a:r>
              <a:rPr lang="pl-PL" sz="2400" dirty="0" smtClean="0">
                <a:effectLst/>
              </a:rPr>
              <a:t> wzorce opisujące dozwolone sposoby bezpośredniego wyprowadzania nowych formuł ze znanych formuł. </a:t>
            </a:r>
            <a:endParaRPr lang="pl-PL" sz="2400" b="1" i="0" u="none" strike="noStrike" baseline="0" dirty="0" smtClean="0"/>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System wnioskowania (3)</a:t>
            </a:r>
          </a:p>
        </p:txBody>
      </p:sp>
    </p:spTree>
    <p:extLst>
      <p:ext uri="{BB962C8B-B14F-4D97-AF65-F5344CB8AC3E}">
        <p14:creationId xmlns:p14="http://schemas.microsoft.com/office/powerpoint/2010/main" val="2771110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4320480"/>
          </a:xfrm>
        </p:spPr>
        <p:txBody>
          <a:bodyPr/>
          <a:lstStyle/>
          <a:p>
            <a:pPr marL="0" indent="0">
              <a:buNone/>
            </a:pPr>
            <a:r>
              <a:rPr lang="pl-PL" sz="2400" dirty="0" smtClean="0">
                <a:effectLst/>
              </a:rPr>
              <a:t>Wiedza pochodząca od człowieka może być </a:t>
            </a:r>
            <a:r>
              <a:rPr lang="pl-PL" sz="2400" b="1" dirty="0" smtClean="0">
                <a:effectLst/>
              </a:rPr>
              <a:t>niedoskonała</a:t>
            </a:r>
            <a:r>
              <a:rPr lang="pl-PL" sz="2400" dirty="0" smtClean="0">
                <a:effectLst/>
              </a:rPr>
              <a:t>. Stosując do takiej wiedzy metody zakładające doskonałą wiedzę (tradycyjne systemy wnioskowania) jesteśmy narażeni na uzyskiwanie wniosków, które nie muszą być prawdziwe i o których prawdziwości nie potrafimy nic powiedzieć. Celowe jest w związku z tym wyposażanie systemów wnioskujących na podstawie niedoskonałej wiedzy w specjalne mechanizmy jej przetwarzania, dzięki którym będzie możliwe charakteryzowanie rodzaju i stopnia niedoskonałości wiedzy pochodzącej od człowieka, a także nowej wiedzy wyprowadzonej na jej podstawie przez system wnioskujący. </a:t>
            </a:r>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Wnioskowanie na podstawie niepewnej wiedzy (1)</a:t>
            </a:r>
          </a:p>
        </p:txBody>
      </p:sp>
    </p:spTree>
    <p:extLst>
      <p:ext uri="{BB962C8B-B14F-4D97-AF65-F5344CB8AC3E}">
        <p14:creationId xmlns:p14="http://schemas.microsoft.com/office/powerpoint/2010/main" val="4254270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124744"/>
            <a:ext cx="8208912" cy="5544616"/>
          </a:xfrm>
        </p:spPr>
        <p:txBody>
          <a:bodyPr/>
          <a:lstStyle/>
          <a:p>
            <a:pPr marL="0" indent="0">
              <a:buNone/>
            </a:pPr>
            <a:r>
              <a:rPr lang="pl-PL" sz="2400" b="1" dirty="0" smtClean="0">
                <a:effectLst/>
              </a:rPr>
              <a:t>niepewność:</a:t>
            </a:r>
            <a:r>
              <a:rPr lang="pl-PL" sz="2400" dirty="0" smtClean="0">
                <a:effectLst/>
              </a:rPr>
              <a:t> prawdziwość niektórych stwierdzeń nie jest pewna, </a:t>
            </a:r>
            <a:r>
              <a:rPr lang="pl-PL" sz="2400" b="1" dirty="0" smtClean="0">
                <a:effectLst/>
              </a:rPr>
              <a:t>niepełność:</a:t>
            </a:r>
            <a:r>
              <a:rPr lang="pl-PL" sz="2400" dirty="0" smtClean="0">
                <a:effectLst/>
              </a:rPr>
              <a:t> niektóre prawdziwe stwierdzenia nie są znane, lecz nie można z tego powodu zakładać ich nieprawdziwości, </a:t>
            </a:r>
            <a:r>
              <a:rPr lang="pl-PL" sz="2400" b="1" dirty="0" smtClean="0">
                <a:effectLst/>
              </a:rPr>
              <a:t>niedokładność:</a:t>
            </a:r>
            <a:r>
              <a:rPr lang="pl-PL" sz="2400" dirty="0" smtClean="0">
                <a:effectLst/>
              </a:rPr>
              <a:t> przynależność do niektórych relacji, odpowiadających predykatom występującym w stwierdzeniach, nie jest znana dokładnie. </a:t>
            </a:r>
          </a:p>
          <a:p>
            <a:pPr marL="0" indent="0">
              <a:buNone/>
            </a:pPr>
            <a:r>
              <a:rPr lang="pl-PL" sz="1800" dirty="0" smtClean="0">
                <a:effectLst/>
              </a:rPr>
              <a:t>W przypadku wiedzy </a:t>
            </a:r>
            <a:r>
              <a:rPr lang="pl-PL" sz="1800" b="1" dirty="0" smtClean="0">
                <a:effectLst/>
              </a:rPr>
              <a:t>niepewnej</a:t>
            </a:r>
            <a:r>
              <a:rPr lang="pl-PL" sz="1800" dirty="0" smtClean="0">
                <a:effectLst/>
              </a:rPr>
              <a:t> mamy do czynienia ze stwierdzeniami , o których w ogólnym przypadku nie można powiedzieć z pewnością, że są prawdziwe albo fałszywe. Potrzebne są w tym celu jakieś metody charakteryzowania stopnia przekonania o prawdziwości stwierdzeń - zarówno należących do początkowej bazy wiedzy, jak i uzyskiwanych w wyniku głosowania. </a:t>
            </a:r>
            <a:r>
              <a:rPr lang="pl-PL" sz="1800" b="1" dirty="0" smtClean="0">
                <a:effectLst/>
              </a:rPr>
              <a:t>Niepełność</a:t>
            </a:r>
            <a:r>
              <a:rPr lang="pl-PL" sz="1800" dirty="0" smtClean="0">
                <a:effectLst/>
              </a:rPr>
              <a:t> wiedzy oznacza, że status prawdziwości pewnych stwierdzeń potrzebnych do wnioskowania nie jest znany. Może to wymagać założenia ich prawdziwości w celu przeprowadzenia wnioskowania, lecz z pozostawieniem możliwości rewizji tego wnioskowania, gdyby następnie pojawiła się wiedza zaprzeczająca temu założeniu. </a:t>
            </a:r>
            <a:r>
              <a:rPr lang="pl-PL" sz="1800" b="1" dirty="0" smtClean="0">
                <a:effectLst/>
              </a:rPr>
              <a:t>Niedokładność</a:t>
            </a:r>
            <a:r>
              <a:rPr lang="pl-PL" sz="1800" dirty="0" smtClean="0">
                <a:effectLst/>
              </a:rPr>
              <a:t> polega na niemożliwości precyzyjnego odróżnienia w dziedzinie, na temat której zapisujemy wiedzę, obiektów należących do pewnej relacji od obiektów do niej nienależących. </a:t>
            </a:r>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Rodzaje niedoskonałości wiedzy</a:t>
            </a:r>
          </a:p>
        </p:txBody>
      </p:sp>
    </p:spTree>
    <p:extLst>
      <p:ext uri="{BB962C8B-B14F-4D97-AF65-F5344CB8AC3E}">
        <p14:creationId xmlns:p14="http://schemas.microsoft.com/office/powerpoint/2010/main" val="274062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268760"/>
            <a:ext cx="8208912" cy="5544616"/>
          </a:xfrm>
        </p:spPr>
        <p:txBody>
          <a:bodyPr/>
          <a:lstStyle/>
          <a:p>
            <a:pPr marL="0" indent="0">
              <a:buNone/>
            </a:pPr>
            <a:r>
              <a:rPr lang="pl-PL" sz="2000" b="1" dirty="0" smtClean="0">
                <a:effectLst/>
              </a:rPr>
              <a:t>wnioskowanie probabilistyczne</a:t>
            </a:r>
            <a:r>
              <a:rPr lang="pl-PL" sz="2000" dirty="0" smtClean="0">
                <a:effectLst/>
              </a:rPr>
              <a:t>: metoda przetwarzania wiedzy niepewnej oparta na bezpośrednim wykorzystaniu rachunku prawdopodobieństwa, w której poszczególnym stwierdzeniom przypisuje się prawdopodobieństwo ich prawdziwości, </a:t>
            </a:r>
          </a:p>
          <a:p>
            <a:pPr marL="0" indent="0">
              <a:buNone/>
            </a:pPr>
            <a:r>
              <a:rPr lang="pl-PL" sz="2000" b="1" dirty="0" smtClean="0">
                <a:effectLst/>
              </a:rPr>
              <a:t>stopnie pewności</a:t>
            </a:r>
            <a:r>
              <a:rPr lang="pl-PL" sz="2000" dirty="0" smtClean="0">
                <a:effectLst/>
              </a:rPr>
              <a:t>: metoda przetwarzania wiedzy niepewnej, w której poszczególnym stwierdzeniom przypisuje się liczbowe stopnie pewności wyrażające subiektywne przekonanie człowieka o ich prawdziwości, </a:t>
            </a:r>
          </a:p>
          <a:p>
            <a:pPr marL="0" indent="0">
              <a:buNone/>
            </a:pPr>
            <a:r>
              <a:rPr lang="pl-PL" sz="2000" b="1" dirty="0" smtClean="0">
                <a:effectLst/>
              </a:rPr>
              <a:t>teoria </a:t>
            </a:r>
            <a:r>
              <a:rPr lang="pl-PL" sz="2000" b="1" dirty="0" err="1" smtClean="0">
                <a:effectLst/>
              </a:rPr>
              <a:t>Dempstera-Schaffera</a:t>
            </a:r>
            <a:r>
              <a:rPr lang="pl-PL" sz="2000" dirty="0" smtClean="0">
                <a:effectLst/>
              </a:rPr>
              <a:t>: metoda przetwarzania wiedzy niepewnej, w której prawdopodobieństwa prawdziwości przypisuje się tylko wybranym stwierdzeniom bazowym, a ocenę wiarygodności innych stwierdzeń przeprowadza się na podstawie ich związków ze stwierdzeniami bazowymi, </a:t>
            </a:r>
          </a:p>
          <a:p>
            <a:pPr marL="0" indent="0">
              <a:buNone/>
            </a:pPr>
            <a:r>
              <a:rPr lang="pl-PL" sz="2000" b="1" dirty="0"/>
              <a:t>l</a:t>
            </a:r>
            <a:r>
              <a:rPr lang="pl-PL" sz="2000" b="1" dirty="0" smtClean="0">
                <a:effectLst/>
              </a:rPr>
              <a:t>ogika rozmyta</a:t>
            </a:r>
            <a:r>
              <a:rPr lang="pl-PL" sz="2000" dirty="0" smtClean="0">
                <a:effectLst/>
              </a:rPr>
              <a:t>: metoda przetwarzania wiedzy niedokładnej, w której rozważa się „częściową” przynależność do relacji, </a:t>
            </a:r>
          </a:p>
          <a:p>
            <a:pPr marL="0" indent="0">
              <a:buNone/>
            </a:pPr>
            <a:r>
              <a:rPr lang="pl-PL" sz="2000" b="1" dirty="0"/>
              <a:t>l</a:t>
            </a:r>
            <a:r>
              <a:rPr lang="pl-PL" sz="2000" b="1" dirty="0" smtClean="0">
                <a:effectLst/>
              </a:rPr>
              <a:t>ogiki niemonotoniczne</a:t>
            </a:r>
            <a:r>
              <a:rPr lang="pl-PL" sz="2000" dirty="0" smtClean="0">
                <a:effectLst/>
              </a:rPr>
              <a:t>: metody przetwarzania wiedzy niepełnej, w których dopuszcza się, że pojawienie się nowych stwierdzeń może anulować wyprowadzenie wcześniejszych formuł.</a:t>
            </a:r>
            <a:endParaRPr lang="en-GB" sz="2800" dirty="0"/>
          </a:p>
        </p:txBody>
      </p:sp>
      <p:sp>
        <p:nvSpPr>
          <p:cNvPr id="2" name="Tytuł 1"/>
          <p:cNvSpPr>
            <a:spLocks noGrp="1"/>
          </p:cNvSpPr>
          <p:nvPr>
            <p:ph type="title"/>
          </p:nvPr>
        </p:nvSpPr>
        <p:spPr>
          <a:xfrm>
            <a:off x="683568" y="188640"/>
            <a:ext cx="7772400" cy="1143000"/>
          </a:xfrm>
        </p:spPr>
        <p:txBody>
          <a:bodyPr/>
          <a:lstStyle/>
          <a:p>
            <a:r>
              <a:rPr lang="pl-PL" sz="3200" dirty="0" smtClean="0"/>
              <a:t>Metody przetwarzania niedoskonałej wiedzy </a:t>
            </a:r>
          </a:p>
        </p:txBody>
      </p:sp>
    </p:spTree>
    <p:extLst>
      <p:ext uri="{BB962C8B-B14F-4D97-AF65-F5344CB8AC3E}">
        <p14:creationId xmlns:p14="http://schemas.microsoft.com/office/powerpoint/2010/main" val="3838229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268760"/>
            <a:ext cx="8208912" cy="5544616"/>
          </a:xfrm>
        </p:spPr>
        <p:txBody>
          <a:bodyPr/>
          <a:lstStyle/>
          <a:p>
            <a:pPr marL="0" indent="0">
              <a:buNone/>
            </a:pPr>
            <a:r>
              <a:rPr lang="pl-PL" sz="2000" b="1" dirty="0" smtClean="0">
                <a:effectLst/>
              </a:rPr>
              <a:t>wnioskowanie probabilistyczne</a:t>
            </a:r>
            <a:r>
              <a:rPr lang="pl-PL" sz="2000" dirty="0" smtClean="0">
                <a:effectLst/>
              </a:rPr>
              <a:t>: metoda przetwarzania wiedzy niepewnej oparta na bezpośrednim wykorzystaniu rachunku prawdopodobieństwa, w której poszczególnym stwierdzeniom przypisuje się prawdopodobieństwo ich prawdziwości, </a:t>
            </a:r>
          </a:p>
          <a:p>
            <a:pPr marL="0" indent="0">
              <a:buNone/>
            </a:pPr>
            <a:r>
              <a:rPr lang="pl-PL" sz="2000" b="1" dirty="0" smtClean="0">
                <a:effectLst/>
              </a:rPr>
              <a:t>stopnie pewności</a:t>
            </a:r>
            <a:r>
              <a:rPr lang="pl-PL" sz="2000" dirty="0" smtClean="0">
                <a:effectLst/>
              </a:rPr>
              <a:t>: metoda przetwarzania wiedzy niepewnej, w której poszczególnym stwierdzeniom przypisuje się liczbowe stopnie pewności wyrażające subiektywne przekonanie człowieka o ich prawdziwości, </a:t>
            </a:r>
          </a:p>
          <a:p>
            <a:pPr marL="0" indent="0">
              <a:buNone/>
            </a:pPr>
            <a:r>
              <a:rPr lang="pl-PL" sz="2000" b="1" dirty="0" smtClean="0">
                <a:effectLst/>
              </a:rPr>
              <a:t>teoria </a:t>
            </a:r>
            <a:r>
              <a:rPr lang="pl-PL" sz="2000" b="1" dirty="0" err="1" smtClean="0">
                <a:effectLst/>
              </a:rPr>
              <a:t>Dempstera-Schaffera</a:t>
            </a:r>
            <a:r>
              <a:rPr lang="pl-PL" sz="2000" dirty="0" smtClean="0">
                <a:effectLst/>
              </a:rPr>
              <a:t>: metoda przetwarzania wiedzy niepewnej, w której prawdopodobieństwa prawdziwości przypisuje się tylko wybranym stwierdzeniom bazowym, a ocenę wiarygodności innych stwierdzeń przeprowadza się na podstawie ich związków ze stwierdzeniami bazowymi, </a:t>
            </a:r>
          </a:p>
          <a:p>
            <a:pPr marL="0" indent="0">
              <a:buNone/>
            </a:pPr>
            <a:r>
              <a:rPr lang="pl-PL" sz="2000" b="1" dirty="0"/>
              <a:t>l</a:t>
            </a:r>
            <a:r>
              <a:rPr lang="pl-PL" sz="2000" b="1" dirty="0" smtClean="0">
                <a:effectLst/>
              </a:rPr>
              <a:t>ogika rozmyta</a:t>
            </a:r>
            <a:r>
              <a:rPr lang="pl-PL" sz="2000" dirty="0" smtClean="0">
                <a:effectLst/>
              </a:rPr>
              <a:t>: metoda przetwarzania wiedzy niedokładnej, w której rozważa się „częściową” przynależność do relacji, </a:t>
            </a:r>
          </a:p>
          <a:p>
            <a:pPr marL="0" indent="0">
              <a:buNone/>
            </a:pPr>
            <a:r>
              <a:rPr lang="pl-PL" sz="2000" b="1" dirty="0"/>
              <a:t>l</a:t>
            </a:r>
            <a:r>
              <a:rPr lang="pl-PL" sz="2000" b="1" dirty="0" smtClean="0">
                <a:effectLst/>
              </a:rPr>
              <a:t>ogiki niemonotoniczne</a:t>
            </a:r>
            <a:r>
              <a:rPr lang="pl-PL" sz="2000" dirty="0" smtClean="0">
                <a:effectLst/>
              </a:rPr>
              <a:t>: metody przetwarzania wiedzy niepełnej, w których dopuszcza się, że pojawienie się nowych stwierdzeń może anulować wyprowadzenie wcześniejszych formuł.</a:t>
            </a:r>
            <a:endParaRPr lang="en-GB" sz="2800" dirty="0"/>
          </a:p>
        </p:txBody>
      </p:sp>
      <p:sp>
        <p:nvSpPr>
          <p:cNvPr id="2" name="Tytuł 1"/>
          <p:cNvSpPr>
            <a:spLocks noGrp="1"/>
          </p:cNvSpPr>
          <p:nvPr>
            <p:ph type="title"/>
          </p:nvPr>
        </p:nvSpPr>
        <p:spPr>
          <a:xfrm>
            <a:off x="683568" y="188640"/>
            <a:ext cx="7772400" cy="1143000"/>
          </a:xfrm>
        </p:spPr>
        <p:txBody>
          <a:bodyPr/>
          <a:lstStyle/>
          <a:p>
            <a:r>
              <a:rPr lang="pl-PL" sz="3200" dirty="0" smtClean="0"/>
              <a:t>Metody przetwarzania niedoskonałej wiedzy </a:t>
            </a:r>
          </a:p>
        </p:txBody>
      </p:sp>
    </p:spTree>
    <p:extLst>
      <p:ext uri="{BB962C8B-B14F-4D97-AF65-F5344CB8AC3E}">
        <p14:creationId xmlns:p14="http://schemas.microsoft.com/office/powerpoint/2010/main" val="19760389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188640"/>
            <a:ext cx="7772400" cy="1143000"/>
          </a:xfrm>
        </p:spPr>
        <p:txBody>
          <a:bodyPr/>
          <a:lstStyle/>
          <a:p>
            <a:r>
              <a:rPr lang="pl-PL" sz="3200" dirty="0" smtClean="0"/>
              <a:t>Logika rozmyta</a:t>
            </a:r>
          </a:p>
        </p:txBody>
      </p:sp>
      <p:sp>
        <p:nvSpPr>
          <p:cNvPr id="3" name="Symbol zastępczy zawartości 2"/>
          <p:cNvSpPr>
            <a:spLocks noGrp="1"/>
          </p:cNvSpPr>
          <p:nvPr>
            <p:ph idx="1"/>
          </p:nvPr>
        </p:nvSpPr>
        <p:spPr>
          <a:xfrm>
            <a:off x="323528" y="1052736"/>
            <a:ext cx="8568952" cy="5616624"/>
          </a:xfrm>
        </p:spPr>
        <p:txBody>
          <a:bodyPr/>
          <a:lstStyle/>
          <a:p>
            <a:pPr marL="0" indent="0">
              <a:buNone/>
            </a:pPr>
            <a:r>
              <a:rPr lang="pl-PL" sz="2400" dirty="0" smtClean="0"/>
              <a:t>Logika rozmyta została wprowadzona jako metoda reprezentacji i przetwarzania wiedzy o charakterze jakościowym. Podstawową zaletą logiki rozmytej jest stworzenie ścisłej interpretacji wiedzy o charakterze zdroworozsądkowym, która bazuje na pojęciach intuicyjnych lub kolokwialnych, takich jak „wysoki wzrost”, „wysokie dochody”, „niska cena”, „duża prędkość” itp. Pojęcia takie mogą być wykorzystane w połączeniu z regułami podobnymi jak w systemach wnioskowania w „tradycyjnej” logice. </a:t>
            </a:r>
            <a:endParaRPr lang="pl-PL" dirty="0" smtClean="0"/>
          </a:p>
          <a:p>
            <a:pPr marL="0" indent="0">
              <a:buNone/>
            </a:pPr>
            <a:endParaRPr lang="pl-PL" dirty="0"/>
          </a:p>
        </p:txBody>
      </p:sp>
    </p:spTree>
    <p:extLst>
      <p:ext uri="{BB962C8B-B14F-4D97-AF65-F5344CB8AC3E}">
        <p14:creationId xmlns:p14="http://schemas.microsoft.com/office/powerpoint/2010/main" val="1400566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33251" y="1268760"/>
            <a:ext cx="8559229" cy="5544616"/>
          </a:xfrm>
        </p:spPr>
        <p:txBody>
          <a:bodyPr/>
          <a:lstStyle/>
          <a:p>
            <a:pPr marL="0" lvl="0" indent="0">
              <a:buNone/>
            </a:pPr>
            <a:r>
              <a:rPr kumimoji="0" lang="en-GB" sz="2400" b="0" i="0" u="none" strike="noStrike" cap="none" normalizeH="0" baseline="0" dirty="0" err="1" smtClean="0">
                <a:ln>
                  <a:noFill/>
                </a:ln>
                <a:solidFill>
                  <a:schemeClr val="tx1"/>
                </a:solidFill>
                <a:effectLst/>
                <a:latin typeface="Arial" charset="0"/>
              </a:rPr>
              <a:t>Punktem</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wyjścia</a:t>
            </a:r>
            <a:r>
              <a:rPr kumimoji="0" lang="en-GB" sz="2400" b="0" i="0" u="none" strike="noStrike" cap="none" normalizeH="0" baseline="0" dirty="0" smtClean="0">
                <a:ln>
                  <a:noFill/>
                </a:ln>
                <a:solidFill>
                  <a:schemeClr val="tx1"/>
                </a:solidFill>
                <a:effectLst/>
                <a:latin typeface="Arial" charset="0"/>
              </a:rPr>
              <a:t> jest </a:t>
            </a:r>
            <a:r>
              <a:rPr kumimoji="0" lang="en-GB" sz="2400" b="0" i="0" u="none" strike="noStrike" cap="none" normalizeH="0" baseline="0" dirty="0" err="1" smtClean="0">
                <a:ln>
                  <a:noFill/>
                </a:ln>
                <a:solidFill>
                  <a:schemeClr val="tx1"/>
                </a:solidFill>
                <a:effectLst/>
                <a:latin typeface="Arial" charset="0"/>
              </a:rPr>
              <a:t>pojęcie</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zbioru</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rozmytego</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które</a:t>
            </a:r>
            <a:r>
              <a:rPr kumimoji="0" lang="en-GB" sz="2400" b="0" i="0" u="none" strike="noStrike" cap="none" normalizeH="0" baseline="0" dirty="0" smtClean="0">
                <a:ln>
                  <a:noFill/>
                </a:ln>
                <a:solidFill>
                  <a:schemeClr val="tx1"/>
                </a:solidFill>
                <a:effectLst/>
                <a:latin typeface="Arial" charset="0"/>
              </a:rPr>
              <a:t> jest </a:t>
            </a:r>
            <a:r>
              <a:rPr kumimoji="0" lang="en-GB" sz="2400" b="0" i="0" u="none" strike="noStrike" cap="none" normalizeH="0" baseline="0" dirty="0" err="1" smtClean="0">
                <a:ln>
                  <a:noFill/>
                </a:ln>
                <a:solidFill>
                  <a:schemeClr val="tx1"/>
                </a:solidFill>
                <a:effectLst/>
                <a:latin typeface="Arial" charset="0"/>
              </a:rPr>
              <a:t>uogólnieniem</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pojęcia</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zbioru</a:t>
            </a:r>
            <a:r>
              <a:rPr kumimoji="0" lang="pl-PL"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Rozważmy</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zbiór</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wartości</a:t>
            </a:r>
            <a:r>
              <a:rPr kumimoji="0" lang="en-GB" sz="2400" b="0" i="0" u="none" strike="noStrike" cap="none" normalizeH="0" baseline="0" dirty="0" smtClean="0">
                <a:ln>
                  <a:noFill/>
                </a:ln>
                <a:solidFill>
                  <a:schemeClr val="tx1"/>
                </a:solidFill>
                <a:effectLst/>
                <a:latin typeface="Arial" charset="0"/>
              </a:rPr>
              <a:t> </a:t>
            </a:r>
            <a:r>
              <a:rPr kumimoji="0" lang="pl-PL" sz="2400" b="0" i="0" u="none" strike="noStrike" cap="none" normalizeH="0" baseline="0" dirty="0" smtClean="0">
                <a:ln>
                  <a:noFill/>
                </a:ln>
                <a:solidFill>
                  <a:schemeClr val="tx1"/>
                </a:solidFill>
                <a:effectLst/>
                <a:latin typeface="Arial" charset="0"/>
              </a:rPr>
              <a:t>    .</a:t>
            </a:r>
            <a:r>
              <a:rPr kumimoji="0" lang="pl-PL" sz="2400" b="0" i="0" u="none" strike="noStrike" cap="none" normalizeH="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Każdy</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podzbiór</a:t>
            </a:r>
            <a:r>
              <a:rPr kumimoji="0" lang="en-GB" sz="2400" b="0" i="0" u="none" strike="noStrike" cap="none" normalizeH="0" baseline="0" dirty="0" smtClean="0">
                <a:ln>
                  <a:noFill/>
                </a:ln>
                <a:solidFill>
                  <a:schemeClr val="tx1"/>
                </a:solidFill>
                <a:effectLst/>
                <a:latin typeface="Arial" charset="0"/>
              </a:rPr>
              <a:t>   </a:t>
            </a:r>
            <a:r>
              <a:rPr kumimoji="0" lang="en-GB" sz="700" b="0" i="0" u="none" strike="noStrike" cap="none" normalizeH="0" baseline="0" dirty="0" smtClean="0">
                <a:ln>
                  <a:noFill/>
                </a:ln>
                <a:solidFill>
                  <a:schemeClr val="tx1"/>
                </a:solidFill>
                <a:effectLst/>
                <a:latin typeface="Arial" charset="0"/>
              </a:rPr>
              <a:t> </a:t>
            </a:r>
            <a:r>
              <a:rPr kumimoji="0" lang="pl-PL" sz="7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może</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być</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opisany</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za</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pomocą</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funkcji</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charakterystycznej</a:t>
            </a:r>
            <a:r>
              <a:rPr kumimoji="0" lang="pl-PL" sz="2400" b="0" i="0" u="none" strike="noStrike" cap="none" normalizeH="0" baseline="0" dirty="0" smtClean="0">
                <a:ln>
                  <a:noFill/>
                </a:ln>
                <a:solidFill>
                  <a:schemeClr val="tx1"/>
                </a:solidFill>
                <a:effectLst/>
                <a:latin typeface="Arial" charset="0"/>
              </a:rPr>
              <a:t>        </a:t>
            </a:r>
            <a:r>
              <a:rPr lang="pl-PL" sz="2400" dirty="0" smtClean="0">
                <a:latin typeface="Arial" charset="0"/>
              </a:rPr>
              <a:t>, </a:t>
            </a:r>
            <a:r>
              <a:rPr kumimoji="0" lang="en-GB" sz="2400" b="0" i="0" u="none" strike="noStrike" cap="none" normalizeH="0" baseline="0" dirty="0" err="1" smtClean="0">
                <a:ln>
                  <a:noFill/>
                </a:ln>
                <a:solidFill>
                  <a:schemeClr val="tx1"/>
                </a:solidFill>
                <a:effectLst/>
                <a:latin typeface="Arial" charset="0"/>
              </a:rPr>
              <a:t>zdefiniowanej</a:t>
            </a:r>
            <a:r>
              <a:rPr kumimoji="0" lang="en-GB" sz="2400" b="0" i="0" u="none" strike="noStrike" cap="none" normalizeH="0" baseline="0" dirty="0" smtClean="0">
                <a:ln>
                  <a:noFill/>
                </a:ln>
                <a:solidFill>
                  <a:schemeClr val="tx1"/>
                </a:solidFill>
                <a:effectLst/>
                <a:latin typeface="Arial" charset="0"/>
              </a:rPr>
              <a:t> </a:t>
            </a:r>
            <a:r>
              <a:rPr kumimoji="0" lang="en-GB" sz="2400" b="0" i="0" u="none" strike="noStrike" cap="none" normalizeH="0" baseline="0" dirty="0" err="1" smtClean="0">
                <a:ln>
                  <a:noFill/>
                </a:ln>
                <a:solidFill>
                  <a:schemeClr val="tx1"/>
                </a:solidFill>
                <a:effectLst/>
                <a:latin typeface="Arial" charset="0"/>
              </a:rPr>
              <a:t>następująco</a:t>
            </a:r>
            <a:r>
              <a:rPr kumimoji="0" lang="en-GB" sz="2400" b="0" i="0" u="none" strike="noStrike" cap="none" normalizeH="0" baseline="0" dirty="0" smtClean="0">
                <a:ln>
                  <a:noFill/>
                </a:ln>
                <a:solidFill>
                  <a:schemeClr val="tx1"/>
                </a:solidFill>
                <a:effectLst/>
                <a:latin typeface="Arial" charset="0"/>
              </a:rPr>
              <a:t>: </a:t>
            </a:r>
            <a:endParaRPr kumimoji="0" lang="pl-PL" sz="2400" b="0" i="0" u="none" strike="noStrike" cap="none" normalizeH="0" baseline="0" dirty="0" smtClean="0">
              <a:ln>
                <a:noFill/>
              </a:ln>
              <a:solidFill>
                <a:schemeClr val="tx1"/>
              </a:solidFill>
              <a:effectLst/>
              <a:latin typeface="Arial" charset="0"/>
            </a:endParaRPr>
          </a:p>
          <a:p>
            <a:pPr marL="0" lvl="0" indent="0">
              <a:buNone/>
            </a:pPr>
            <a:endParaRPr lang="pl-PL" sz="2800" dirty="0">
              <a:latin typeface="Arial" charset="0"/>
            </a:endParaRPr>
          </a:p>
          <a:p>
            <a:pPr marL="0" lvl="0" indent="0">
              <a:buNone/>
            </a:pPr>
            <a:endParaRPr kumimoji="0" lang="pl-PL" sz="2800" b="0" i="0" u="none" strike="noStrike" cap="none" normalizeH="0" baseline="0" dirty="0" smtClean="0">
              <a:ln>
                <a:noFill/>
              </a:ln>
              <a:solidFill>
                <a:schemeClr val="tx1"/>
              </a:solidFill>
              <a:effectLst/>
              <a:latin typeface="Arial" charset="0"/>
            </a:endParaRPr>
          </a:p>
          <a:p>
            <a:pPr marL="0" lvl="0" indent="0">
              <a:buNone/>
            </a:pPr>
            <a:r>
              <a:rPr lang="pl-PL" sz="2400" dirty="0" smtClean="0">
                <a:latin typeface="Arial" charset="0"/>
              </a:rPr>
              <a:t>Z </a:t>
            </a:r>
            <a:r>
              <a:rPr lang="pl-PL" sz="2400" dirty="0">
                <a:latin typeface="Arial" charset="0"/>
              </a:rPr>
              <a:t>kolei </a:t>
            </a:r>
            <a:r>
              <a:rPr lang="pl-PL" sz="2400" b="1" dirty="0">
                <a:latin typeface="Arial" charset="0"/>
              </a:rPr>
              <a:t>zbiór rozmyty </a:t>
            </a:r>
            <a:r>
              <a:rPr lang="pl-PL" sz="2400" dirty="0">
                <a:latin typeface="Arial" charset="0"/>
              </a:rPr>
              <a:t>A będący podzbiorem D  ma tę cechę, że elementy mogą do niego należeć tylko częściowo (w pewnym stopniu). Odpowiednikiem funkcji charakterystycznej  </a:t>
            </a:r>
            <a:r>
              <a:rPr lang="pl-PL" sz="2400" dirty="0" smtClean="0">
                <a:latin typeface="Arial" charset="0"/>
              </a:rPr>
              <a:t>             	jest </a:t>
            </a:r>
            <a:r>
              <a:rPr lang="pl-PL" sz="2400" dirty="0">
                <a:latin typeface="Arial" charset="0"/>
              </a:rPr>
              <a:t>funkcja przynależności </a:t>
            </a:r>
            <a:r>
              <a:rPr lang="pl-PL" sz="2400" dirty="0" smtClean="0">
                <a:latin typeface="Arial" charset="0"/>
              </a:rPr>
              <a:t>     , </a:t>
            </a:r>
            <a:r>
              <a:rPr lang="pl-PL" sz="2400" dirty="0">
                <a:latin typeface="Arial" charset="0"/>
              </a:rPr>
              <a:t>przyjmująca wartości  </a:t>
            </a:r>
            <a:r>
              <a:rPr lang="pl-PL" sz="2400" dirty="0" smtClean="0">
                <a:latin typeface="Arial" charset="0"/>
              </a:rPr>
              <a:t>	  		.Wartość </a:t>
            </a:r>
            <a:r>
              <a:rPr lang="pl-PL" sz="2400" dirty="0">
                <a:latin typeface="Arial" charset="0"/>
              </a:rPr>
              <a:t>0 funkcji przynależności oznacza, że element  nie należy do zbioru , zaś wartość większa od zera oznacza przynależność  </a:t>
            </a:r>
            <a:r>
              <a:rPr lang="pl-PL" sz="2400" dirty="0" smtClean="0">
                <a:latin typeface="Arial" charset="0"/>
              </a:rPr>
              <a:t>do    .</a:t>
            </a:r>
            <a:r>
              <a:rPr kumimoji="0" lang="pl-PL" sz="2800" b="0" i="0" u="none" strike="noStrike" cap="none" normalizeH="0" baseline="0" dirty="0" smtClean="0">
                <a:ln>
                  <a:noFill/>
                </a:ln>
                <a:solidFill>
                  <a:schemeClr val="tx1"/>
                </a:solidFill>
                <a:effectLst/>
                <a:latin typeface="Arial" charset="0"/>
              </a:rPr>
              <a:t> </a:t>
            </a:r>
          </a:p>
          <a:p>
            <a:pPr marL="0" lvl="0" indent="0">
              <a:buNone/>
            </a:pPr>
            <a:endParaRPr kumimoji="0" lang="en-GB" sz="2800" b="0" i="0" u="none" strike="noStrike" cap="none" normalizeH="0" baseline="0" dirty="0" smtClean="0">
              <a:ln>
                <a:noFill/>
              </a:ln>
              <a:solidFill>
                <a:schemeClr val="tx1"/>
              </a:solidFill>
              <a:effectLst/>
              <a:latin typeface="Arial" charset="0"/>
            </a:endParaRPr>
          </a:p>
          <a:p>
            <a:pPr marL="0" indent="0">
              <a:buNone/>
            </a:pPr>
            <a:endParaRPr lang="en-GB" sz="2800" dirty="0"/>
          </a:p>
        </p:txBody>
      </p:sp>
      <p:sp>
        <p:nvSpPr>
          <p:cNvPr id="2" name="Tytuł 1"/>
          <p:cNvSpPr>
            <a:spLocks noGrp="1"/>
          </p:cNvSpPr>
          <p:nvPr>
            <p:ph type="title"/>
          </p:nvPr>
        </p:nvSpPr>
        <p:spPr>
          <a:xfrm>
            <a:off x="683568" y="188640"/>
            <a:ext cx="7772400" cy="1143000"/>
          </a:xfrm>
        </p:spPr>
        <p:txBody>
          <a:bodyPr/>
          <a:lstStyle/>
          <a:p>
            <a:r>
              <a:rPr lang="pl-PL" sz="3200" dirty="0" smtClean="0"/>
              <a:t>Definicja zbioru rozmytego</a:t>
            </a:r>
          </a:p>
        </p:txBody>
      </p:sp>
      <p:pic>
        <p:nvPicPr>
          <p:cNvPr id="7188" name="Picture 20" descr="D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26469" y="1682453"/>
            <a:ext cx="389947" cy="306387"/>
          </a:xfrm>
          <a:prstGeom prst="rect">
            <a:avLst/>
          </a:prstGeom>
          <a:noFill/>
          <a:extLst>
            <a:ext uri="{909E8E84-426E-40DD-AFC4-6F175D3DCCD1}">
              <a14:hiddenFill xmlns:a14="http://schemas.microsoft.com/office/drawing/2010/main">
                <a:solidFill>
                  <a:srgbClr val="FFFFFF"/>
                </a:solidFill>
              </a14:hiddenFill>
            </a:ext>
          </a:extLst>
        </p:spPr>
      </p:pic>
      <p:pic>
        <p:nvPicPr>
          <p:cNvPr id="7189" name="Picture 21" descr="A \in D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19916" y="2132856"/>
            <a:ext cx="816216" cy="225762"/>
          </a:xfrm>
          <a:prstGeom prst="rect">
            <a:avLst/>
          </a:prstGeom>
          <a:noFill/>
          <a:extLst>
            <a:ext uri="{909E8E84-426E-40DD-AFC4-6F175D3DCCD1}">
              <a14:hiddenFill xmlns:a14="http://schemas.microsoft.com/office/drawing/2010/main">
                <a:solidFill>
                  <a:srgbClr val="FFFFFF"/>
                </a:solidFill>
              </a14:hiddenFill>
            </a:ext>
          </a:extLst>
        </p:spPr>
      </p:pic>
      <p:pic>
        <p:nvPicPr>
          <p:cNvPr id="7190" name="Picture 22" descr="\chi_A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1560" y="4998979"/>
            <a:ext cx="504056" cy="252028"/>
          </a:xfrm>
          <a:prstGeom prst="rect">
            <a:avLst/>
          </a:prstGeom>
          <a:noFill/>
          <a:extLst>
            <a:ext uri="{909E8E84-426E-40DD-AFC4-6F175D3DCCD1}">
              <a14:hiddenFill xmlns:a14="http://schemas.microsoft.com/office/drawing/2010/main">
                <a:solidFill>
                  <a:srgbClr val="FFFFFF"/>
                </a:solidFill>
              </a14:hiddenFill>
            </a:ext>
          </a:extLst>
        </p:spPr>
      </p:pic>
      <p:pic>
        <p:nvPicPr>
          <p:cNvPr id="7191" name="Picture 23" descr="\chi_A = \begin{cases} 0 &amp; x \notin A\\ 1 &amp; x \in A \end{cases}  \,"/>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544" y="2894599"/>
            <a:ext cx="2152372" cy="874948"/>
          </a:xfrm>
          <a:prstGeom prst="rect">
            <a:avLst/>
          </a:prstGeom>
          <a:noFill/>
          <a:extLst>
            <a:ext uri="{909E8E84-426E-40DD-AFC4-6F175D3DCCD1}">
              <a14:hiddenFill xmlns:a14="http://schemas.microsoft.com/office/drawing/2010/main">
                <a:solidFill>
                  <a:srgbClr val="FFFFFF"/>
                </a:solidFill>
              </a14:hiddenFill>
            </a:ext>
          </a:extLst>
        </p:spPr>
      </p:pic>
      <p:pic>
        <p:nvPicPr>
          <p:cNvPr id="7192" name="Picture 24" descr="x \,"/>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618011" y="6237312"/>
            <a:ext cx="161926" cy="161926"/>
          </a:xfrm>
          <a:prstGeom prst="rect">
            <a:avLst/>
          </a:prstGeom>
          <a:noFill/>
          <a:extLst>
            <a:ext uri="{909E8E84-426E-40DD-AFC4-6F175D3DCCD1}">
              <a14:hiddenFill xmlns:a14="http://schemas.microsoft.com/office/drawing/2010/main">
                <a:solidFill>
                  <a:srgbClr val="FFFFFF"/>
                </a:solidFill>
              </a14:hiddenFill>
            </a:ext>
          </a:extLst>
        </p:spPr>
      </p:pic>
      <p:pic>
        <p:nvPicPr>
          <p:cNvPr id="7194" name="Picture 26" descr="A \,"/>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118660" y="6203974"/>
            <a:ext cx="237315" cy="237315"/>
          </a:xfrm>
          <a:prstGeom prst="rect">
            <a:avLst/>
          </a:prstGeom>
          <a:noFill/>
          <a:extLst>
            <a:ext uri="{909E8E84-426E-40DD-AFC4-6F175D3DCCD1}">
              <a14:hiddenFill xmlns:a14="http://schemas.microsoft.com/office/drawing/2010/main">
                <a:solidFill>
                  <a:srgbClr val="FFFFFF"/>
                </a:solidFill>
              </a14:hiddenFill>
            </a:ext>
          </a:extLst>
        </p:spPr>
      </p:pic>
      <p:pic>
        <p:nvPicPr>
          <p:cNvPr id="7198" name="Picture 30" descr="\chi_A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82684" y="2564904"/>
            <a:ext cx="418736" cy="209368"/>
          </a:xfrm>
          <a:prstGeom prst="rect">
            <a:avLst/>
          </a:prstGeom>
          <a:noFill/>
          <a:extLst>
            <a:ext uri="{909E8E84-426E-40DD-AFC4-6F175D3DCCD1}">
              <a14:hiddenFill xmlns:a14="http://schemas.microsoft.com/office/drawing/2010/main">
                <a:solidFill>
                  <a:srgbClr val="FFFFFF"/>
                </a:solidFill>
              </a14:hiddenFill>
            </a:ext>
          </a:extLst>
        </p:spPr>
      </p:pic>
      <p:pic>
        <p:nvPicPr>
          <p:cNvPr id="7199" name="Picture 31" descr="\chi_ \mu \,"/>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82203" y="5067842"/>
            <a:ext cx="400480" cy="266987"/>
          </a:xfrm>
          <a:prstGeom prst="rect">
            <a:avLst/>
          </a:prstGeom>
          <a:noFill/>
          <a:extLst>
            <a:ext uri="{909E8E84-426E-40DD-AFC4-6F175D3DCCD1}">
              <a14:hiddenFill xmlns:a14="http://schemas.microsoft.com/office/drawing/2010/main">
                <a:solidFill>
                  <a:srgbClr val="FFFFFF"/>
                </a:solidFill>
              </a14:hiddenFill>
            </a:ext>
          </a:extLst>
        </p:spPr>
      </p:pic>
      <p:pic>
        <p:nvPicPr>
          <p:cNvPr id="7200" name="Picture 32" descr="0 \le \mu_A(x) \le 1 \,"/>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9552" y="5370220"/>
            <a:ext cx="1633920" cy="272320"/>
          </a:xfrm>
          <a:prstGeom prst="rect">
            <a:avLst/>
          </a:prstGeom>
          <a:noFill/>
          <a:extLst>
            <a:ext uri="{909E8E84-426E-40DD-AFC4-6F175D3DCCD1}">
              <a14:hiddenFill xmlns:a14="http://schemas.microsoft.com/office/drawing/2010/main">
                <a:solidFill>
                  <a:srgbClr val="FFFFFF"/>
                </a:solidFill>
              </a14:hiddenFill>
            </a:ext>
          </a:extLst>
        </p:spPr>
      </p:pic>
      <p:pic>
        <p:nvPicPr>
          <p:cNvPr id="7201" name="Picture 33" descr="x \,"/>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575175" y="4495800"/>
            <a:ext cx="66675" cy="66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6603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268760"/>
            <a:ext cx="8208912" cy="5112568"/>
          </a:xfrm>
        </p:spPr>
        <p:txBody>
          <a:bodyPr/>
          <a:lstStyle/>
          <a:p>
            <a:r>
              <a:rPr lang="pl-PL" dirty="0" smtClean="0"/>
              <a:t>Leszek Rutkowski</a:t>
            </a:r>
          </a:p>
          <a:p>
            <a:pPr marL="0" indent="0">
              <a:buNone/>
            </a:pPr>
            <a:r>
              <a:rPr lang="pl-PL" dirty="0"/>
              <a:t>	</a:t>
            </a:r>
            <a:r>
              <a:rPr lang="pl-PL" dirty="0" smtClean="0"/>
              <a:t>„Metody i techniki sztucznej inteligencji”</a:t>
            </a:r>
          </a:p>
          <a:p>
            <a:pPr marL="0" indent="0">
              <a:buNone/>
            </a:pPr>
            <a:r>
              <a:rPr lang="pl-PL"/>
              <a:t>	</a:t>
            </a:r>
            <a:r>
              <a:rPr lang="pl-PL" smtClean="0"/>
              <a:t>PWN, 2009. </a:t>
            </a:r>
            <a:endParaRPr lang="pl-PL" dirty="0" smtClean="0"/>
          </a:p>
          <a:p>
            <a:pPr marL="0" indent="0">
              <a:buNone/>
            </a:pPr>
            <a:r>
              <a:rPr lang="pl-PL" dirty="0" smtClean="0"/>
              <a:t> </a:t>
            </a:r>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Literatura</a:t>
            </a:r>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33251" y="1268760"/>
            <a:ext cx="8559229" cy="4536504"/>
          </a:xfrm>
        </p:spPr>
        <p:txBody>
          <a:bodyPr/>
          <a:lstStyle/>
          <a:p>
            <a:pPr marL="0" lvl="0" indent="0">
              <a:buNone/>
            </a:pPr>
            <a:r>
              <a:rPr kumimoji="0" lang="pl-PL" sz="2800" b="0" i="0" u="none" strike="noStrike" cap="none" normalizeH="0" baseline="0" dirty="0" smtClean="0">
                <a:ln>
                  <a:noFill/>
                </a:ln>
                <a:solidFill>
                  <a:schemeClr val="tx1"/>
                </a:solidFill>
                <a:effectLst/>
                <a:latin typeface="Arial" charset="0"/>
              </a:rPr>
              <a:t>Wnioskowanie jest procesem polegającym na sprawdzaniu możliwości wyprowadzenia formuły ze zbioru innych formuł, przy znanych regułach. Wnioskowanie rozmyte przebiega według takiego samego schematu jak wnioskowanie „w logice klasycznej”, z tym że definicje reguł wnioskowania ulegają modyfikacjom uwzględniającym konieczność posługiwania się wartościami „prawdziwości” z zakresu [0,1].</a:t>
            </a:r>
            <a:endParaRPr kumimoji="0" lang="en-GB" sz="2800" b="0" i="0" u="none" strike="noStrike" cap="none" normalizeH="0" baseline="0" dirty="0" smtClean="0">
              <a:ln>
                <a:noFill/>
              </a:ln>
              <a:solidFill>
                <a:schemeClr val="tx1"/>
              </a:solidFill>
              <a:effectLst/>
              <a:latin typeface="Arial" charset="0"/>
            </a:endParaRPr>
          </a:p>
        </p:txBody>
      </p:sp>
      <p:sp>
        <p:nvSpPr>
          <p:cNvPr id="2" name="Tytuł 1"/>
          <p:cNvSpPr>
            <a:spLocks noGrp="1"/>
          </p:cNvSpPr>
          <p:nvPr>
            <p:ph type="title"/>
          </p:nvPr>
        </p:nvSpPr>
        <p:spPr>
          <a:xfrm>
            <a:off x="683568" y="188640"/>
            <a:ext cx="7772400" cy="1143000"/>
          </a:xfrm>
        </p:spPr>
        <p:txBody>
          <a:bodyPr/>
          <a:lstStyle/>
          <a:p>
            <a:r>
              <a:rPr lang="pl-PL" sz="3200" dirty="0" smtClean="0"/>
              <a:t>Wnioskowanie rozmyte </a:t>
            </a:r>
          </a:p>
        </p:txBody>
      </p:sp>
    </p:spTree>
    <p:extLst>
      <p:ext uri="{BB962C8B-B14F-4D97-AF65-F5344CB8AC3E}">
        <p14:creationId xmlns:p14="http://schemas.microsoft.com/office/powerpoint/2010/main" val="40463479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33251" y="3501008"/>
            <a:ext cx="8559229" cy="3312368"/>
          </a:xfrm>
        </p:spPr>
        <p:txBody>
          <a:bodyPr/>
          <a:lstStyle/>
          <a:p>
            <a:pPr marL="0" lvl="0" indent="0">
              <a:buNone/>
            </a:pPr>
            <a:r>
              <a:rPr kumimoji="0" lang="pl-PL" sz="1800" b="0" i="0" u="none" strike="noStrike" cap="none" normalizeH="0" baseline="0" dirty="0" smtClean="0">
                <a:ln>
                  <a:noFill/>
                </a:ln>
                <a:solidFill>
                  <a:schemeClr val="tx1"/>
                </a:solidFill>
                <a:effectLst/>
                <a:latin typeface="Arial" charset="0"/>
              </a:rPr>
              <a:t>Regulator obserwuje liczbowe wartości wielkości wejściowe. Wartości te są następnie poddawane rozmywaniu: są zamieniane na ich jakościowe odpowiedniki - wartości lingwistyczne, na przykład „mały”, „średni” i „duży”. (Formalnie rzecz ujmując, dla każdej wielkości wejściowej i dla każdej z jej wartości lingwistycznych definiujemy opisującą ją funkcję zdaniową). Wynikiem rozmywania jest utworzenie wielu stwierdzeń, typu „x1 jest małe”, których stopień prawdziwości wynika z wartości funkcji zdaniowych dla obserwowanych wartości wejściowych. </a:t>
            </a:r>
          </a:p>
          <a:p>
            <a:pPr marL="0" lvl="0" indent="0">
              <a:buNone/>
            </a:pPr>
            <a:r>
              <a:rPr kumimoji="0" lang="pl-PL" sz="1800" b="0" i="0" u="none" strike="noStrike" cap="none" normalizeH="0" baseline="0" dirty="0" smtClean="0">
                <a:ln>
                  <a:noFill/>
                </a:ln>
                <a:solidFill>
                  <a:schemeClr val="tx1"/>
                </a:solidFill>
                <a:effectLst/>
                <a:latin typeface="Arial" charset="0"/>
              </a:rPr>
              <a:t>Regulator FLC jest wyposażony w zestaw reguł, których części </a:t>
            </a:r>
            <a:r>
              <a:rPr kumimoji="0" lang="pl-PL" sz="1800" b="0" i="0" u="none" strike="noStrike" cap="none" normalizeH="0" baseline="0" dirty="0" err="1" smtClean="0">
                <a:ln>
                  <a:noFill/>
                </a:ln>
                <a:solidFill>
                  <a:schemeClr val="tx1"/>
                </a:solidFill>
                <a:effectLst/>
                <a:latin typeface="Arial" charset="0"/>
              </a:rPr>
              <a:t>przesłankowe</a:t>
            </a:r>
            <a:r>
              <a:rPr kumimoji="0" lang="pl-PL" sz="1800" b="0" i="0" u="none" strike="noStrike" cap="none" normalizeH="0" baseline="0" dirty="0" smtClean="0">
                <a:ln>
                  <a:noFill/>
                </a:ln>
                <a:solidFill>
                  <a:schemeClr val="tx1"/>
                </a:solidFill>
                <a:effectLst/>
                <a:latin typeface="Arial" charset="0"/>
              </a:rPr>
              <a:t> są koniunkcjami stwierdzeń, zaś konkluzjami są stwierdzenia (rozmyte) o wielkości wyjściowej. </a:t>
            </a:r>
            <a:endParaRPr kumimoji="0" lang="pl-PL" sz="2800" b="0" i="0" u="none" strike="noStrike" cap="none" normalizeH="0" baseline="0" dirty="0" smtClean="0">
              <a:ln>
                <a:noFill/>
              </a:ln>
              <a:solidFill>
                <a:schemeClr val="tx1"/>
              </a:solidFill>
              <a:effectLst/>
              <a:latin typeface="Arial" charset="0"/>
            </a:endParaRPr>
          </a:p>
        </p:txBody>
      </p:sp>
      <p:sp>
        <p:nvSpPr>
          <p:cNvPr id="2" name="Tytuł 1"/>
          <p:cNvSpPr>
            <a:spLocks noGrp="1"/>
          </p:cNvSpPr>
          <p:nvPr>
            <p:ph type="title"/>
          </p:nvPr>
        </p:nvSpPr>
        <p:spPr>
          <a:xfrm>
            <a:off x="683568" y="188640"/>
            <a:ext cx="7772400" cy="1143000"/>
          </a:xfrm>
        </p:spPr>
        <p:txBody>
          <a:bodyPr/>
          <a:lstStyle/>
          <a:p>
            <a:r>
              <a:rPr lang="pl-PL" sz="3200" dirty="0" smtClean="0"/>
              <a:t>Prosty regulator rozmyty (FLC) </a:t>
            </a:r>
          </a:p>
        </p:txBody>
      </p:sp>
      <p:pic>
        <p:nvPicPr>
          <p:cNvPr id="3" name="Obraz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9641" y="1124744"/>
            <a:ext cx="8386815" cy="2376264"/>
          </a:xfrm>
          <a:prstGeom prst="rect">
            <a:avLst/>
          </a:prstGeom>
        </p:spPr>
      </p:pic>
    </p:spTree>
    <p:extLst>
      <p:ext uri="{BB962C8B-B14F-4D97-AF65-F5344CB8AC3E}">
        <p14:creationId xmlns:p14="http://schemas.microsoft.com/office/powerpoint/2010/main" val="25522951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188640"/>
            <a:ext cx="7772400" cy="1143000"/>
          </a:xfrm>
        </p:spPr>
        <p:txBody>
          <a:bodyPr/>
          <a:lstStyle/>
          <a:p>
            <a:r>
              <a:rPr lang="pl-PL" sz="3200" dirty="0" smtClean="0"/>
              <a:t>Symulacja FLC – sterowanie przyspieszeniem </a:t>
            </a:r>
          </a:p>
        </p:txBody>
      </p:sp>
      <p:pic>
        <p:nvPicPr>
          <p:cNvPr id="5" name="Obraz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359" y="764704"/>
            <a:ext cx="4969697" cy="2841010"/>
          </a:xfrm>
          <a:prstGeom prst="rect">
            <a:avLst/>
          </a:prstGeom>
        </p:spPr>
      </p:pic>
      <p:pic>
        <p:nvPicPr>
          <p:cNvPr id="6" name="Obraz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3968" y="764704"/>
            <a:ext cx="4738934" cy="2772276"/>
          </a:xfrm>
          <a:prstGeom prst="rect">
            <a:avLst/>
          </a:prstGeom>
        </p:spPr>
      </p:pic>
      <p:graphicFrame>
        <p:nvGraphicFramePr>
          <p:cNvPr id="8" name="Tabela 7"/>
          <p:cNvGraphicFramePr>
            <a:graphicFrameLocks noGrp="1"/>
          </p:cNvGraphicFramePr>
          <p:nvPr>
            <p:extLst>
              <p:ext uri="{D42A27DB-BD31-4B8C-83A1-F6EECF244321}">
                <p14:modId xmlns:p14="http://schemas.microsoft.com/office/powerpoint/2010/main" val="2370846550"/>
              </p:ext>
            </p:extLst>
          </p:nvPr>
        </p:nvGraphicFramePr>
        <p:xfrm>
          <a:off x="632460" y="3573016"/>
          <a:ext cx="3723516" cy="3013280"/>
        </p:xfrm>
        <a:graphic>
          <a:graphicData uri="http://schemas.openxmlformats.org/drawingml/2006/table">
            <a:tbl>
              <a:tblPr/>
              <a:tblGrid>
                <a:gridCol w="1241172"/>
                <a:gridCol w="1241172"/>
                <a:gridCol w="1241172"/>
              </a:tblGrid>
              <a:tr h="433551">
                <a:tc>
                  <a:txBody>
                    <a:bodyPr/>
                    <a:lstStyle/>
                    <a:p>
                      <a:pPr algn="ctr"/>
                      <a:r>
                        <a:rPr lang="pl-PL" sz="1300" dirty="0"/>
                        <a:t>odległość</a:t>
                      </a:r>
                    </a:p>
                  </a:txBody>
                  <a:tcPr marL="67456" marR="67456" marT="33728" marB="33728" anchor="ctr">
                    <a:lnL>
                      <a:noFill/>
                    </a:lnL>
                    <a:lnR>
                      <a:noFill/>
                    </a:lnR>
                    <a:lnT>
                      <a:noFill/>
                    </a:lnT>
                    <a:lnB>
                      <a:noFill/>
                    </a:lnB>
                  </a:tcPr>
                </a:tc>
                <a:tc>
                  <a:txBody>
                    <a:bodyPr/>
                    <a:lstStyle/>
                    <a:p>
                      <a:pPr algn="ctr"/>
                      <a:r>
                        <a:rPr lang="pl-PL" sz="1300"/>
                        <a:t>prędkość</a:t>
                      </a:r>
                    </a:p>
                  </a:txBody>
                  <a:tcPr marL="67456" marR="67456" marT="33728" marB="33728" anchor="ctr">
                    <a:lnL>
                      <a:noFill/>
                    </a:lnL>
                    <a:lnR>
                      <a:noFill/>
                    </a:lnR>
                    <a:lnT>
                      <a:noFill/>
                    </a:lnT>
                    <a:lnB>
                      <a:noFill/>
                    </a:lnB>
                  </a:tcPr>
                </a:tc>
                <a:tc>
                  <a:txBody>
                    <a:bodyPr/>
                    <a:lstStyle/>
                    <a:p>
                      <a:pPr algn="ctr"/>
                      <a:r>
                        <a:rPr lang="pl-PL" sz="1300"/>
                        <a:t>przyspieszenie</a:t>
                      </a:r>
                    </a:p>
                  </a:txBody>
                  <a:tcPr marL="67456" marR="67456" marT="33728" marB="33728" anchor="ctr">
                    <a:lnL>
                      <a:noFill/>
                    </a:lnL>
                    <a:lnR>
                      <a:noFill/>
                    </a:lnR>
                    <a:lnT>
                      <a:noFill/>
                    </a:lnT>
                    <a:lnB>
                      <a:noFill/>
                    </a:lnB>
                  </a:tcPr>
                </a:tc>
              </a:tr>
              <a:tr h="216243">
                <a:tc>
                  <a:txBody>
                    <a:bodyPr/>
                    <a:lstStyle/>
                    <a:p>
                      <a:pPr algn="ctr"/>
                      <a:r>
                        <a:rPr lang="pl-PL" sz="1300"/>
                        <a:t>mała</a:t>
                      </a:r>
                    </a:p>
                  </a:txBody>
                  <a:tcPr marL="67456" marR="67456" marT="33728" marB="33728" anchor="ctr">
                    <a:lnL>
                      <a:noFill/>
                    </a:lnL>
                    <a:lnR>
                      <a:noFill/>
                    </a:lnR>
                    <a:lnT>
                      <a:noFill/>
                    </a:lnT>
                    <a:lnB>
                      <a:noFill/>
                    </a:lnB>
                  </a:tcPr>
                </a:tc>
                <a:tc>
                  <a:txBody>
                    <a:bodyPr/>
                    <a:lstStyle/>
                    <a:p>
                      <a:pPr algn="ctr"/>
                      <a:r>
                        <a:rPr lang="pl-PL" sz="1300"/>
                        <a:t>Mała</a:t>
                      </a:r>
                    </a:p>
                  </a:txBody>
                  <a:tcPr marL="67456" marR="67456" marT="33728" marB="33728" anchor="ctr">
                    <a:lnL>
                      <a:noFill/>
                    </a:lnL>
                    <a:lnR>
                      <a:noFill/>
                    </a:lnR>
                    <a:lnT>
                      <a:noFill/>
                    </a:lnT>
                    <a:lnB>
                      <a:noFill/>
                    </a:lnB>
                  </a:tcPr>
                </a:tc>
                <a:tc>
                  <a:txBody>
                    <a:bodyPr/>
                    <a:lstStyle/>
                    <a:p>
                      <a:pPr algn="ctr"/>
                      <a:r>
                        <a:rPr lang="pl-PL" sz="1300"/>
                        <a:t>duże-</a:t>
                      </a:r>
                    </a:p>
                  </a:txBody>
                  <a:tcPr marL="67456" marR="67456" marT="33728" marB="33728" anchor="ctr">
                    <a:lnL>
                      <a:noFill/>
                    </a:lnL>
                    <a:lnR>
                      <a:noFill/>
                    </a:lnR>
                    <a:lnT>
                      <a:noFill/>
                    </a:lnT>
                    <a:lnB>
                      <a:noFill/>
                    </a:lnB>
                  </a:tcPr>
                </a:tc>
              </a:tr>
              <a:tr h="303485">
                <a:tc>
                  <a:txBody>
                    <a:bodyPr/>
                    <a:lstStyle/>
                    <a:p>
                      <a:pPr algn="ctr"/>
                      <a:r>
                        <a:rPr lang="pl-PL" sz="1300"/>
                        <a:t>średnia</a:t>
                      </a:r>
                    </a:p>
                  </a:txBody>
                  <a:tcPr marL="67456" marR="67456" marT="33728" marB="33728" anchor="ctr">
                    <a:lnL>
                      <a:noFill/>
                    </a:lnL>
                    <a:lnR>
                      <a:noFill/>
                    </a:lnR>
                    <a:lnT>
                      <a:noFill/>
                    </a:lnT>
                    <a:lnB>
                      <a:noFill/>
                    </a:lnB>
                  </a:tcPr>
                </a:tc>
                <a:tc>
                  <a:txBody>
                    <a:bodyPr/>
                    <a:lstStyle/>
                    <a:p>
                      <a:pPr algn="ctr"/>
                      <a:r>
                        <a:rPr lang="pl-PL" sz="1300"/>
                        <a:t>Mała</a:t>
                      </a:r>
                    </a:p>
                  </a:txBody>
                  <a:tcPr marL="67456" marR="67456" marT="33728" marB="33728" anchor="ctr">
                    <a:lnL>
                      <a:noFill/>
                    </a:lnL>
                    <a:lnR>
                      <a:noFill/>
                    </a:lnR>
                    <a:lnT>
                      <a:noFill/>
                    </a:lnT>
                    <a:lnB>
                      <a:noFill/>
                    </a:lnB>
                  </a:tcPr>
                </a:tc>
                <a:tc>
                  <a:txBody>
                    <a:bodyPr/>
                    <a:lstStyle/>
                    <a:p>
                      <a:pPr algn="ctr"/>
                      <a:r>
                        <a:rPr lang="pl-PL" sz="1300"/>
                        <a:t>małe-</a:t>
                      </a:r>
                    </a:p>
                  </a:txBody>
                  <a:tcPr marL="67456" marR="67456" marT="33728" marB="33728" anchor="ctr">
                    <a:lnL>
                      <a:noFill/>
                    </a:lnL>
                    <a:lnR>
                      <a:noFill/>
                    </a:lnR>
                    <a:lnT>
                      <a:noFill/>
                    </a:lnT>
                    <a:lnB>
                      <a:noFill/>
                    </a:lnB>
                  </a:tcPr>
                </a:tc>
              </a:tr>
              <a:tr h="216243">
                <a:tc>
                  <a:txBody>
                    <a:bodyPr/>
                    <a:lstStyle/>
                    <a:p>
                      <a:pPr algn="ctr"/>
                      <a:r>
                        <a:rPr lang="pl-PL" sz="1300"/>
                        <a:t>duża</a:t>
                      </a:r>
                    </a:p>
                  </a:txBody>
                  <a:tcPr marL="67456" marR="67456" marT="33728" marB="33728" anchor="ctr">
                    <a:lnL>
                      <a:noFill/>
                    </a:lnL>
                    <a:lnR>
                      <a:noFill/>
                    </a:lnR>
                    <a:lnT>
                      <a:noFill/>
                    </a:lnT>
                    <a:lnB>
                      <a:noFill/>
                    </a:lnB>
                  </a:tcPr>
                </a:tc>
                <a:tc>
                  <a:txBody>
                    <a:bodyPr/>
                    <a:lstStyle/>
                    <a:p>
                      <a:pPr algn="ctr"/>
                      <a:r>
                        <a:rPr lang="pl-PL" sz="1300"/>
                        <a:t>Mała</a:t>
                      </a:r>
                    </a:p>
                  </a:txBody>
                  <a:tcPr marL="67456" marR="67456" marT="33728" marB="33728" anchor="ctr">
                    <a:lnL>
                      <a:noFill/>
                    </a:lnL>
                    <a:lnR>
                      <a:noFill/>
                    </a:lnR>
                    <a:lnT>
                      <a:noFill/>
                    </a:lnT>
                    <a:lnB>
                      <a:noFill/>
                    </a:lnB>
                  </a:tcPr>
                </a:tc>
                <a:tc>
                  <a:txBody>
                    <a:bodyPr/>
                    <a:lstStyle/>
                    <a:p>
                      <a:pPr algn="ctr"/>
                      <a:r>
                        <a:rPr lang="pl-PL" sz="1300"/>
                        <a:t>małe-</a:t>
                      </a:r>
                    </a:p>
                  </a:txBody>
                  <a:tcPr marL="67456" marR="67456" marT="33728" marB="33728" anchor="ctr">
                    <a:lnL>
                      <a:noFill/>
                    </a:lnL>
                    <a:lnR>
                      <a:noFill/>
                    </a:lnR>
                    <a:lnT>
                      <a:noFill/>
                    </a:lnT>
                    <a:lnB>
                      <a:noFill/>
                    </a:lnB>
                  </a:tcPr>
                </a:tc>
              </a:tr>
              <a:tr h="303485">
                <a:tc>
                  <a:txBody>
                    <a:bodyPr/>
                    <a:lstStyle/>
                    <a:p>
                      <a:pPr algn="ctr"/>
                      <a:r>
                        <a:rPr lang="pl-PL" sz="1300"/>
                        <a:t>mała</a:t>
                      </a:r>
                    </a:p>
                  </a:txBody>
                  <a:tcPr marL="67456" marR="67456" marT="33728" marB="33728" anchor="ctr">
                    <a:lnL>
                      <a:noFill/>
                    </a:lnL>
                    <a:lnR>
                      <a:noFill/>
                    </a:lnR>
                    <a:lnT>
                      <a:noFill/>
                    </a:lnT>
                    <a:lnB>
                      <a:noFill/>
                    </a:lnB>
                  </a:tcPr>
                </a:tc>
                <a:tc>
                  <a:txBody>
                    <a:bodyPr/>
                    <a:lstStyle/>
                    <a:p>
                      <a:pPr algn="ctr"/>
                      <a:r>
                        <a:rPr lang="pl-PL" sz="1300"/>
                        <a:t>Średnia</a:t>
                      </a:r>
                    </a:p>
                  </a:txBody>
                  <a:tcPr marL="67456" marR="67456" marT="33728" marB="33728" anchor="ctr">
                    <a:lnL>
                      <a:noFill/>
                    </a:lnL>
                    <a:lnR>
                      <a:noFill/>
                    </a:lnR>
                    <a:lnT>
                      <a:noFill/>
                    </a:lnT>
                    <a:lnB>
                      <a:noFill/>
                    </a:lnB>
                  </a:tcPr>
                </a:tc>
                <a:tc>
                  <a:txBody>
                    <a:bodyPr/>
                    <a:lstStyle/>
                    <a:p>
                      <a:pPr algn="ctr"/>
                      <a:r>
                        <a:rPr lang="pl-PL" sz="1300"/>
                        <a:t>duże+</a:t>
                      </a:r>
                    </a:p>
                  </a:txBody>
                  <a:tcPr marL="67456" marR="67456" marT="33728" marB="33728" anchor="ctr">
                    <a:lnL>
                      <a:noFill/>
                    </a:lnL>
                    <a:lnR>
                      <a:noFill/>
                    </a:lnR>
                    <a:lnT>
                      <a:noFill/>
                    </a:lnT>
                    <a:lnB>
                      <a:noFill/>
                    </a:lnB>
                  </a:tcPr>
                </a:tc>
              </a:tr>
              <a:tr h="303485">
                <a:tc>
                  <a:txBody>
                    <a:bodyPr/>
                    <a:lstStyle/>
                    <a:p>
                      <a:pPr algn="ctr"/>
                      <a:r>
                        <a:rPr lang="pl-PL" sz="1300"/>
                        <a:t>średnia</a:t>
                      </a:r>
                    </a:p>
                  </a:txBody>
                  <a:tcPr marL="67456" marR="67456" marT="33728" marB="33728" anchor="ctr">
                    <a:lnL>
                      <a:noFill/>
                    </a:lnL>
                    <a:lnR>
                      <a:noFill/>
                    </a:lnR>
                    <a:lnT>
                      <a:noFill/>
                    </a:lnT>
                    <a:lnB>
                      <a:noFill/>
                    </a:lnB>
                  </a:tcPr>
                </a:tc>
                <a:tc>
                  <a:txBody>
                    <a:bodyPr/>
                    <a:lstStyle/>
                    <a:p>
                      <a:pPr algn="ctr"/>
                      <a:r>
                        <a:rPr lang="pl-PL" sz="1300"/>
                        <a:t>Średnia</a:t>
                      </a:r>
                    </a:p>
                  </a:txBody>
                  <a:tcPr marL="67456" marR="67456" marT="33728" marB="33728" anchor="ctr">
                    <a:lnL>
                      <a:noFill/>
                    </a:lnL>
                    <a:lnR>
                      <a:noFill/>
                    </a:lnR>
                    <a:lnT>
                      <a:noFill/>
                    </a:lnT>
                    <a:lnB>
                      <a:noFill/>
                    </a:lnB>
                  </a:tcPr>
                </a:tc>
                <a:tc>
                  <a:txBody>
                    <a:bodyPr/>
                    <a:lstStyle/>
                    <a:p>
                      <a:pPr algn="ctr"/>
                      <a:r>
                        <a:rPr lang="pl-PL" sz="1300"/>
                        <a:t>małe-</a:t>
                      </a:r>
                    </a:p>
                  </a:txBody>
                  <a:tcPr marL="67456" marR="67456" marT="33728" marB="33728" anchor="ctr">
                    <a:lnL>
                      <a:noFill/>
                    </a:lnL>
                    <a:lnR>
                      <a:noFill/>
                    </a:lnR>
                    <a:lnT>
                      <a:noFill/>
                    </a:lnT>
                    <a:lnB>
                      <a:noFill/>
                    </a:lnB>
                  </a:tcPr>
                </a:tc>
              </a:tr>
              <a:tr h="303485">
                <a:tc>
                  <a:txBody>
                    <a:bodyPr/>
                    <a:lstStyle/>
                    <a:p>
                      <a:pPr algn="ctr"/>
                      <a:r>
                        <a:rPr lang="pl-PL" sz="1300" dirty="0"/>
                        <a:t>duża</a:t>
                      </a:r>
                    </a:p>
                  </a:txBody>
                  <a:tcPr marL="67456" marR="67456" marT="33728" marB="33728" anchor="ctr">
                    <a:lnL>
                      <a:noFill/>
                    </a:lnL>
                    <a:lnR>
                      <a:noFill/>
                    </a:lnR>
                    <a:lnT>
                      <a:noFill/>
                    </a:lnT>
                    <a:lnB>
                      <a:noFill/>
                    </a:lnB>
                  </a:tcPr>
                </a:tc>
                <a:tc>
                  <a:txBody>
                    <a:bodyPr/>
                    <a:lstStyle/>
                    <a:p>
                      <a:pPr algn="ctr"/>
                      <a:r>
                        <a:rPr lang="pl-PL" sz="1300"/>
                        <a:t>Średnia</a:t>
                      </a:r>
                    </a:p>
                  </a:txBody>
                  <a:tcPr marL="67456" marR="67456" marT="33728" marB="33728" anchor="ctr">
                    <a:lnL>
                      <a:noFill/>
                    </a:lnL>
                    <a:lnR>
                      <a:noFill/>
                    </a:lnR>
                    <a:lnT>
                      <a:noFill/>
                    </a:lnT>
                    <a:lnB>
                      <a:noFill/>
                    </a:lnB>
                  </a:tcPr>
                </a:tc>
                <a:tc>
                  <a:txBody>
                    <a:bodyPr/>
                    <a:lstStyle/>
                    <a:p>
                      <a:pPr algn="ctr"/>
                      <a:r>
                        <a:rPr lang="pl-PL" sz="1300"/>
                        <a:t>małe-</a:t>
                      </a:r>
                    </a:p>
                  </a:txBody>
                  <a:tcPr marL="67456" marR="67456" marT="33728" marB="33728" anchor="ctr">
                    <a:lnL>
                      <a:noFill/>
                    </a:lnL>
                    <a:lnR>
                      <a:noFill/>
                    </a:lnR>
                    <a:lnT>
                      <a:noFill/>
                    </a:lnT>
                    <a:lnB>
                      <a:noFill/>
                    </a:lnB>
                  </a:tcPr>
                </a:tc>
              </a:tr>
              <a:tr h="216243">
                <a:tc>
                  <a:txBody>
                    <a:bodyPr/>
                    <a:lstStyle/>
                    <a:p>
                      <a:pPr algn="ctr"/>
                      <a:r>
                        <a:rPr lang="pl-PL" sz="1300"/>
                        <a:t>mała</a:t>
                      </a:r>
                    </a:p>
                  </a:txBody>
                  <a:tcPr marL="67456" marR="67456" marT="33728" marB="33728" anchor="ctr">
                    <a:lnL>
                      <a:noFill/>
                    </a:lnL>
                    <a:lnR>
                      <a:noFill/>
                    </a:lnR>
                    <a:lnT>
                      <a:noFill/>
                    </a:lnT>
                    <a:lnB>
                      <a:noFill/>
                    </a:lnB>
                  </a:tcPr>
                </a:tc>
                <a:tc>
                  <a:txBody>
                    <a:bodyPr/>
                    <a:lstStyle/>
                    <a:p>
                      <a:pPr algn="ctr"/>
                      <a:r>
                        <a:rPr lang="pl-PL" sz="1300"/>
                        <a:t>Duża</a:t>
                      </a:r>
                    </a:p>
                  </a:txBody>
                  <a:tcPr marL="67456" marR="67456" marT="33728" marB="33728" anchor="ctr">
                    <a:lnL>
                      <a:noFill/>
                    </a:lnL>
                    <a:lnR>
                      <a:noFill/>
                    </a:lnR>
                    <a:lnT>
                      <a:noFill/>
                    </a:lnT>
                    <a:lnB>
                      <a:noFill/>
                    </a:lnB>
                  </a:tcPr>
                </a:tc>
                <a:tc>
                  <a:txBody>
                    <a:bodyPr/>
                    <a:lstStyle/>
                    <a:p>
                      <a:pPr algn="ctr"/>
                      <a:r>
                        <a:rPr lang="pl-PL" sz="1300"/>
                        <a:t>małe+</a:t>
                      </a:r>
                    </a:p>
                  </a:txBody>
                  <a:tcPr marL="67456" marR="67456" marT="33728" marB="33728" anchor="ctr">
                    <a:lnL>
                      <a:noFill/>
                    </a:lnL>
                    <a:lnR>
                      <a:noFill/>
                    </a:lnR>
                    <a:lnT>
                      <a:noFill/>
                    </a:lnT>
                    <a:lnB>
                      <a:noFill/>
                    </a:lnB>
                  </a:tcPr>
                </a:tc>
              </a:tr>
              <a:tr h="303485">
                <a:tc>
                  <a:txBody>
                    <a:bodyPr/>
                    <a:lstStyle/>
                    <a:p>
                      <a:pPr algn="ctr"/>
                      <a:r>
                        <a:rPr lang="pl-PL" sz="1300" dirty="0"/>
                        <a:t>średnia</a:t>
                      </a:r>
                    </a:p>
                  </a:txBody>
                  <a:tcPr marL="67456" marR="67456" marT="33728" marB="33728" anchor="ctr">
                    <a:lnL>
                      <a:noFill/>
                    </a:lnL>
                    <a:lnR>
                      <a:noFill/>
                    </a:lnR>
                    <a:lnT>
                      <a:noFill/>
                    </a:lnT>
                    <a:lnB>
                      <a:noFill/>
                    </a:lnB>
                  </a:tcPr>
                </a:tc>
                <a:tc>
                  <a:txBody>
                    <a:bodyPr/>
                    <a:lstStyle/>
                    <a:p>
                      <a:pPr algn="ctr"/>
                      <a:r>
                        <a:rPr lang="pl-PL" sz="1300" dirty="0"/>
                        <a:t>Duża</a:t>
                      </a:r>
                    </a:p>
                  </a:txBody>
                  <a:tcPr marL="67456" marR="67456" marT="33728" marB="33728" anchor="ctr">
                    <a:lnL>
                      <a:noFill/>
                    </a:lnL>
                    <a:lnR>
                      <a:noFill/>
                    </a:lnR>
                    <a:lnT>
                      <a:noFill/>
                    </a:lnT>
                    <a:lnB>
                      <a:noFill/>
                    </a:lnB>
                  </a:tcPr>
                </a:tc>
                <a:tc>
                  <a:txBody>
                    <a:bodyPr/>
                    <a:lstStyle/>
                    <a:p>
                      <a:pPr algn="ctr"/>
                      <a:r>
                        <a:rPr lang="pl-PL" sz="1300"/>
                        <a:t>duże-</a:t>
                      </a:r>
                    </a:p>
                  </a:txBody>
                  <a:tcPr marL="67456" marR="67456" marT="33728" marB="33728" anchor="ctr">
                    <a:lnL>
                      <a:noFill/>
                    </a:lnL>
                    <a:lnR>
                      <a:noFill/>
                    </a:lnR>
                    <a:lnT>
                      <a:noFill/>
                    </a:lnT>
                    <a:lnB>
                      <a:noFill/>
                    </a:lnB>
                  </a:tcPr>
                </a:tc>
              </a:tr>
              <a:tr h="216243">
                <a:tc>
                  <a:txBody>
                    <a:bodyPr/>
                    <a:lstStyle/>
                    <a:p>
                      <a:pPr algn="ctr"/>
                      <a:r>
                        <a:rPr lang="pl-PL" sz="1300" dirty="0"/>
                        <a:t>duża</a:t>
                      </a:r>
                    </a:p>
                  </a:txBody>
                  <a:tcPr marL="67456" marR="67456" marT="33728" marB="33728" anchor="ctr">
                    <a:lnL>
                      <a:noFill/>
                    </a:lnL>
                    <a:lnR>
                      <a:noFill/>
                    </a:lnR>
                    <a:lnT>
                      <a:noFill/>
                    </a:lnT>
                    <a:lnB>
                      <a:noFill/>
                    </a:lnB>
                  </a:tcPr>
                </a:tc>
                <a:tc>
                  <a:txBody>
                    <a:bodyPr/>
                    <a:lstStyle/>
                    <a:p>
                      <a:pPr algn="ctr"/>
                      <a:r>
                        <a:rPr lang="pl-PL" sz="1300"/>
                        <a:t>Duża</a:t>
                      </a:r>
                    </a:p>
                  </a:txBody>
                  <a:tcPr marL="67456" marR="67456" marT="33728" marB="33728" anchor="ctr">
                    <a:lnL>
                      <a:noFill/>
                    </a:lnL>
                    <a:lnR>
                      <a:noFill/>
                    </a:lnR>
                    <a:lnT>
                      <a:noFill/>
                    </a:lnT>
                    <a:lnB>
                      <a:noFill/>
                    </a:lnB>
                  </a:tcPr>
                </a:tc>
                <a:tc>
                  <a:txBody>
                    <a:bodyPr/>
                    <a:lstStyle/>
                    <a:p>
                      <a:pPr algn="ctr"/>
                      <a:r>
                        <a:rPr lang="pl-PL" sz="1300" dirty="0"/>
                        <a:t>małe-</a:t>
                      </a:r>
                    </a:p>
                  </a:txBody>
                  <a:tcPr marL="67456" marR="67456" marT="33728" marB="33728" anchor="ctr">
                    <a:lnL>
                      <a:noFill/>
                    </a:lnL>
                    <a:lnR>
                      <a:noFill/>
                    </a:lnR>
                    <a:lnT>
                      <a:noFill/>
                    </a:lnT>
                    <a:lnB>
                      <a:noFill/>
                    </a:lnB>
                  </a:tcPr>
                </a:tc>
              </a:tr>
            </a:tbl>
          </a:graphicData>
        </a:graphic>
      </p:graphicFrame>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56661" y="3789040"/>
            <a:ext cx="4692013" cy="2815208"/>
          </a:xfrm>
          <a:prstGeom prst="rect">
            <a:avLst/>
          </a:prstGeom>
        </p:spPr>
      </p:pic>
    </p:spTree>
    <p:extLst>
      <p:ext uri="{BB962C8B-B14F-4D97-AF65-F5344CB8AC3E}">
        <p14:creationId xmlns:p14="http://schemas.microsoft.com/office/powerpoint/2010/main" val="2355257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ltLang="pl-PL" sz="3200" dirty="0"/>
              <a:t>Rozważmy trzy przypadki wielkości wejściowych:</a:t>
            </a:r>
            <a:endParaRPr lang="pl-PL" sz="3200" dirty="0"/>
          </a:p>
        </p:txBody>
      </p:sp>
      <p:graphicFrame>
        <p:nvGraphicFramePr>
          <p:cNvPr id="4" name="Tabela 3"/>
          <p:cNvGraphicFramePr>
            <a:graphicFrameLocks noGrp="1"/>
          </p:cNvGraphicFramePr>
          <p:nvPr>
            <p:extLst>
              <p:ext uri="{D42A27DB-BD31-4B8C-83A1-F6EECF244321}">
                <p14:modId xmlns:p14="http://schemas.microsoft.com/office/powerpoint/2010/main" val="1533013822"/>
              </p:ext>
            </p:extLst>
          </p:nvPr>
        </p:nvGraphicFramePr>
        <p:xfrm>
          <a:off x="3635896" y="2316936"/>
          <a:ext cx="2418184" cy="731520"/>
        </p:xfrm>
        <a:graphic>
          <a:graphicData uri="http://schemas.openxmlformats.org/drawingml/2006/table">
            <a:tbl>
              <a:tblPr/>
              <a:tblGrid>
                <a:gridCol w="1209092"/>
                <a:gridCol w="1209092"/>
              </a:tblGrid>
              <a:tr h="0">
                <a:tc>
                  <a:txBody>
                    <a:bodyPr/>
                    <a:lstStyle/>
                    <a:p>
                      <a:pPr algn="ctr"/>
                      <a:r>
                        <a:rPr lang="pl-PL" dirty="0"/>
                        <a:t>odległość</a:t>
                      </a:r>
                    </a:p>
                  </a:txBody>
                  <a:tcPr anchor="ctr">
                    <a:lnL>
                      <a:noFill/>
                    </a:lnL>
                    <a:lnR>
                      <a:noFill/>
                    </a:lnR>
                    <a:lnT>
                      <a:noFill/>
                    </a:lnT>
                    <a:lnB>
                      <a:noFill/>
                    </a:lnB>
                  </a:tcPr>
                </a:tc>
                <a:tc>
                  <a:txBody>
                    <a:bodyPr/>
                    <a:lstStyle/>
                    <a:p>
                      <a:pPr algn="ctr"/>
                      <a:r>
                        <a:rPr lang="pl-PL" dirty="0"/>
                        <a:t>prędkość</a:t>
                      </a:r>
                    </a:p>
                  </a:txBody>
                  <a:tcPr anchor="ctr">
                    <a:lnL>
                      <a:noFill/>
                    </a:lnL>
                    <a:lnR>
                      <a:noFill/>
                    </a:lnR>
                    <a:lnT>
                      <a:noFill/>
                    </a:lnT>
                    <a:lnB>
                      <a:noFill/>
                    </a:lnB>
                  </a:tcPr>
                </a:tc>
              </a:tr>
              <a:tr h="0">
                <a:tc>
                  <a:txBody>
                    <a:bodyPr/>
                    <a:lstStyle/>
                    <a:p>
                      <a:pPr algn="ctr"/>
                      <a:r>
                        <a:rPr lang="pl-PL" dirty="0"/>
                        <a:t>30</a:t>
                      </a:r>
                    </a:p>
                  </a:txBody>
                  <a:tcPr anchor="ctr">
                    <a:lnL>
                      <a:noFill/>
                    </a:lnL>
                    <a:lnR>
                      <a:noFill/>
                    </a:lnR>
                    <a:lnT>
                      <a:noFill/>
                    </a:lnT>
                    <a:lnB>
                      <a:noFill/>
                    </a:lnB>
                  </a:tcPr>
                </a:tc>
                <a:tc>
                  <a:txBody>
                    <a:bodyPr/>
                    <a:lstStyle/>
                    <a:p>
                      <a:pPr algn="ctr"/>
                      <a:r>
                        <a:rPr lang="pl-PL" dirty="0"/>
                        <a:t>50</a:t>
                      </a:r>
                    </a:p>
                  </a:txBody>
                  <a:tcPr anchor="ctr">
                    <a:lnL>
                      <a:noFill/>
                    </a:lnL>
                    <a:lnR>
                      <a:noFill/>
                    </a:lnR>
                    <a:lnT>
                      <a:noFill/>
                    </a:lnT>
                    <a:lnB>
                      <a:noFill/>
                    </a:lnB>
                  </a:tcPr>
                </a:tc>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2162147589"/>
              </p:ext>
            </p:extLst>
          </p:nvPr>
        </p:nvGraphicFramePr>
        <p:xfrm>
          <a:off x="3563888" y="3325048"/>
          <a:ext cx="2748136" cy="731520"/>
        </p:xfrm>
        <a:graphic>
          <a:graphicData uri="http://schemas.openxmlformats.org/drawingml/2006/table">
            <a:tbl>
              <a:tblPr/>
              <a:tblGrid>
                <a:gridCol w="1374068"/>
                <a:gridCol w="1374068"/>
              </a:tblGrid>
              <a:tr h="0">
                <a:tc>
                  <a:txBody>
                    <a:bodyPr/>
                    <a:lstStyle/>
                    <a:p>
                      <a:pPr algn="ctr"/>
                      <a:r>
                        <a:rPr lang="pl-PL" dirty="0"/>
                        <a:t>odległość</a:t>
                      </a:r>
                    </a:p>
                  </a:txBody>
                  <a:tcPr anchor="ctr">
                    <a:lnL>
                      <a:noFill/>
                    </a:lnL>
                    <a:lnR>
                      <a:noFill/>
                    </a:lnR>
                    <a:lnT>
                      <a:noFill/>
                    </a:lnT>
                    <a:lnB>
                      <a:noFill/>
                    </a:lnB>
                  </a:tcPr>
                </a:tc>
                <a:tc>
                  <a:txBody>
                    <a:bodyPr/>
                    <a:lstStyle/>
                    <a:p>
                      <a:pPr algn="ctr"/>
                      <a:r>
                        <a:rPr lang="pl-PL"/>
                        <a:t>prędkość</a:t>
                      </a:r>
                    </a:p>
                  </a:txBody>
                  <a:tcPr anchor="ctr">
                    <a:lnL>
                      <a:noFill/>
                    </a:lnL>
                    <a:lnR>
                      <a:noFill/>
                    </a:lnR>
                    <a:lnT>
                      <a:noFill/>
                    </a:lnT>
                    <a:lnB>
                      <a:noFill/>
                    </a:lnB>
                  </a:tcPr>
                </a:tc>
              </a:tr>
              <a:tr h="0">
                <a:tc>
                  <a:txBody>
                    <a:bodyPr/>
                    <a:lstStyle/>
                    <a:p>
                      <a:pPr algn="ctr"/>
                      <a:r>
                        <a:rPr lang="pl-PL"/>
                        <a:t>100</a:t>
                      </a:r>
                    </a:p>
                  </a:txBody>
                  <a:tcPr anchor="ctr">
                    <a:lnL>
                      <a:noFill/>
                    </a:lnL>
                    <a:lnR>
                      <a:noFill/>
                    </a:lnR>
                    <a:lnT>
                      <a:noFill/>
                    </a:lnT>
                    <a:lnB>
                      <a:noFill/>
                    </a:lnB>
                  </a:tcPr>
                </a:tc>
                <a:tc>
                  <a:txBody>
                    <a:bodyPr/>
                    <a:lstStyle/>
                    <a:p>
                      <a:pPr algn="ctr"/>
                      <a:r>
                        <a:rPr lang="pl-PL" dirty="0"/>
                        <a:t>50</a:t>
                      </a:r>
                    </a:p>
                  </a:txBody>
                  <a:tcPr anchor="ctr">
                    <a:lnL>
                      <a:noFill/>
                    </a:lnL>
                    <a:lnR>
                      <a:noFill/>
                    </a:lnR>
                    <a:lnT>
                      <a:noFill/>
                    </a:lnT>
                    <a:lnB>
                      <a:noFill/>
                    </a:lnB>
                  </a:tcPr>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2821252511"/>
              </p:ext>
            </p:extLst>
          </p:nvPr>
        </p:nvGraphicFramePr>
        <p:xfrm>
          <a:off x="3635896" y="4405168"/>
          <a:ext cx="2676128" cy="731520"/>
        </p:xfrm>
        <a:graphic>
          <a:graphicData uri="http://schemas.openxmlformats.org/drawingml/2006/table">
            <a:tbl>
              <a:tblPr/>
              <a:tblGrid>
                <a:gridCol w="1338064"/>
                <a:gridCol w="1338064"/>
              </a:tblGrid>
              <a:tr h="0">
                <a:tc>
                  <a:txBody>
                    <a:bodyPr/>
                    <a:lstStyle/>
                    <a:p>
                      <a:pPr algn="ctr"/>
                      <a:r>
                        <a:rPr lang="pl-PL" dirty="0"/>
                        <a:t>odległość</a:t>
                      </a:r>
                    </a:p>
                  </a:txBody>
                  <a:tcPr anchor="ctr">
                    <a:lnL>
                      <a:noFill/>
                    </a:lnL>
                    <a:lnR>
                      <a:noFill/>
                    </a:lnR>
                    <a:lnT>
                      <a:noFill/>
                    </a:lnT>
                    <a:lnB>
                      <a:noFill/>
                    </a:lnB>
                  </a:tcPr>
                </a:tc>
                <a:tc>
                  <a:txBody>
                    <a:bodyPr/>
                    <a:lstStyle/>
                    <a:p>
                      <a:pPr algn="ctr"/>
                      <a:r>
                        <a:rPr lang="pl-PL" dirty="0"/>
                        <a:t>prędkość</a:t>
                      </a:r>
                    </a:p>
                  </a:txBody>
                  <a:tcPr anchor="ctr">
                    <a:lnL>
                      <a:noFill/>
                    </a:lnL>
                    <a:lnR>
                      <a:noFill/>
                    </a:lnR>
                    <a:lnT>
                      <a:noFill/>
                    </a:lnT>
                    <a:lnB>
                      <a:noFill/>
                    </a:lnB>
                  </a:tcPr>
                </a:tc>
              </a:tr>
              <a:tr h="0">
                <a:tc>
                  <a:txBody>
                    <a:bodyPr/>
                    <a:lstStyle/>
                    <a:p>
                      <a:pPr algn="ctr"/>
                      <a:r>
                        <a:rPr lang="pl-PL"/>
                        <a:t>30</a:t>
                      </a:r>
                    </a:p>
                  </a:txBody>
                  <a:tcPr anchor="ctr">
                    <a:lnL>
                      <a:noFill/>
                    </a:lnL>
                    <a:lnR>
                      <a:noFill/>
                    </a:lnR>
                    <a:lnT>
                      <a:noFill/>
                    </a:lnT>
                    <a:lnB>
                      <a:noFill/>
                    </a:lnB>
                  </a:tcPr>
                </a:tc>
                <a:tc>
                  <a:txBody>
                    <a:bodyPr/>
                    <a:lstStyle/>
                    <a:p>
                      <a:pPr algn="ctr"/>
                      <a:r>
                        <a:rPr lang="pl-PL" dirty="0"/>
                        <a:t>65</a:t>
                      </a:r>
                    </a:p>
                  </a:txBody>
                  <a:tcPr anchor="ctr">
                    <a:lnL>
                      <a:noFill/>
                    </a:lnL>
                    <a:lnR>
                      <a:noFill/>
                    </a:lnR>
                    <a:lnT>
                      <a:noFill/>
                    </a:lnT>
                    <a:lnB>
                      <a:noFill/>
                    </a:lnB>
                  </a:tcPr>
                </a:tc>
              </a:tr>
            </a:tbl>
          </a:graphicData>
        </a:graphic>
      </p:graphicFrame>
      <p:sp>
        <p:nvSpPr>
          <p:cNvPr id="7" name="Rectangle 1"/>
          <p:cNvSpPr>
            <a:spLocks noChangeArrowheads="1"/>
          </p:cNvSpPr>
          <p:nvPr/>
        </p:nvSpPr>
        <p:spPr bwMode="auto">
          <a:xfrm>
            <a:off x="2267744" y="2100912"/>
            <a:ext cx="37702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pl-PL" altLang="pl-PL" sz="1800" b="0" i="0" u="none" strike="noStrike" cap="none" normalizeH="0" baseline="0" dirty="0" smtClean="0">
                <a:ln>
                  <a:noFill/>
                </a:ln>
                <a:solidFill>
                  <a:schemeClr val="tx1"/>
                </a:solidFill>
                <a:effectLst/>
                <a:latin typeface="Arial" charset="0"/>
                <a:cs typeface="Arial" charset="0"/>
              </a:rPr>
              <a:t/>
            </a:r>
            <a:br>
              <a:rPr kumimoji="0" lang="pl-PL" altLang="pl-PL" sz="1800" b="0" i="0" u="none" strike="noStrike" cap="none" normalizeH="0" baseline="0" dirty="0" smtClean="0">
                <a:ln>
                  <a:noFill/>
                </a:ln>
                <a:solidFill>
                  <a:schemeClr val="tx1"/>
                </a:solidFill>
                <a:effectLst/>
                <a:latin typeface="Arial" charset="0"/>
                <a:cs typeface="Arial" charset="0"/>
              </a:rPr>
            </a:b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tabLst/>
            </a:pP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tabLst/>
            </a:pP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pl-PL" altLang="pl-PL" sz="1800" b="0" i="0" u="none" strike="noStrike" cap="none" normalizeH="0" baseline="0" dirty="0" smtClean="0">
                <a:ln>
                  <a:noFill/>
                </a:ln>
                <a:solidFill>
                  <a:schemeClr val="tx1"/>
                </a:solidFill>
                <a:effectLst/>
                <a:latin typeface="Arial" charset="0"/>
                <a:cs typeface="Arial" charset="0"/>
              </a:rPr>
              <a:t/>
            </a:r>
            <a:br>
              <a:rPr kumimoji="0" lang="pl-PL" altLang="pl-PL" sz="1800" b="0" i="0" u="none" strike="noStrike" cap="none" normalizeH="0" baseline="0" dirty="0" smtClean="0">
                <a:ln>
                  <a:noFill/>
                </a:ln>
                <a:solidFill>
                  <a:schemeClr val="tx1"/>
                </a:solidFill>
                <a:effectLst/>
                <a:latin typeface="Arial" charset="0"/>
                <a:cs typeface="Arial" charset="0"/>
              </a:rPr>
            </a:b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tabLst/>
            </a:pP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tabLst/>
            </a:pP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pl-PL" altLang="pl-PL" sz="1800" b="0" i="0" u="none" strike="noStrike" cap="none" normalizeH="0" baseline="0" dirty="0" smtClean="0">
                <a:ln>
                  <a:noFill/>
                </a:ln>
                <a:solidFill>
                  <a:schemeClr val="tx1"/>
                </a:solidFill>
                <a:effectLst/>
                <a:latin typeface="Arial" charset="0"/>
                <a:cs typeface="Arial" charset="0"/>
              </a:rPr>
              <a:t/>
            </a:r>
            <a:br>
              <a:rPr kumimoji="0" lang="pl-PL" altLang="pl-PL" sz="1800" b="0" i="0" u="none" strike="noStrike" cap="none" normalizeH="0" baseline="0" dirty="0" smtClean="0">
                <a:ln>
                  <a:noFill/>
                </a:ln>
                <a:solidFill>
                  <a:schemeClr val="tx1"/>
                </a:solidFill>
                <a:effectLst/>
                <a:latin typeface="Arial" charset="0"/>
                <a:cs typeface="Arial" charset="0"/>
              </a:rPr>
            </a:b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588291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1850" y="188640"/>
            <a:ext cx="7772400" cy="1143000"/>
          </a:xfrm>
        </p:spPr>
        <p:txBody>
          <a:bodyPr/>
          <a:lstStyle/>
          <a:p>
            <a:r>
              <a:rPr lang="pl-PL" sz="3200" dirty="0"/>
              <a:t>Wartości lingwistyczne są dla tych przypadków następujące (odczytujemy je z wykresów funkcji przynależności): </a:t>
            </a:r>
          </a:p>
        </p:txBody>
      </p:sp>
      <p:graphicFrame>
        <p:nvGraphicFramePr>
          <p:cNvPr id="4" name="Tabela 3"/>
          <p:cNvGraphicFramePr>
            <a:graphicFrameLocks noGrp="1"/>
          </p:cNvGraphicFramePr>
          <p:nvPr>
            <p:extLst>
              <p:ext uri="{D42A27DB-BD31-4B8C-83A1-F6EECF244321}">
                <p14:modId xmlns:p14="http://schemas.microsoft.com/office/powerpoint/2010/main" val="1328775094"/>
              </p:ext>
            </p:extLst>
          </p:nvPr>
        </p:nvGraphicFramePr>
        <p:xfrm>
          <a:off x="3059832" y="1552934"/>
          <a:ext cx="4032447" cy="1463040"/>
        </p:xfrm>
        <a:graphic>
          <a:graphicData uri="http://schemas.openxmlformats.org/drawingml/2006/table">
            <a:tbl>
              <a:tblPr/>
              <a:tblGrid>
                <a:gridCol w="1344149"/>
                <a:gridCol w="1344149"/>
                <a:gridCol w="1344149"/>
              </a:tblGrid>
              <a:tr h="0">
                <a:tc>
                  <a:txBody>
                    <a:bodyPr/>
                    <a:lstStyle/>
                    <a:p>
                      <a:pPr algn="ctr"/>
                      <a:r>
                        <a:rPr lang="pl-PL" dirty="0"/>
                        <a:t> </a:t>
                      </a:r>
                    </a:p>
                  </a:txBody>
                  <a:tcPr anchor="ctr">
                    <a:lnL>
                      <a:noFill/>
                    </a:lnL>
                    <a:lnR>
                      <a:noFill/>
                    </a:lnR>
                    <a:lnT>
                      <a:noFill/>
                    </a:lnT>
                    <a:lnB>
                      <a:noFill/>
                    </a:lnB>
                  </a:tcPr>
                </a:tc>
                <a:tc>
                  <a:txBody>
                    <a:bodyPr/>
                    <a:lstStyle/>
                    <a:p>
                      <a:pPr algn="ctr"/>
                      <a:r>
                        <a:rPr lang="pl-PL" dirty="0"/>
                        <a:t>odległość</a:t>
                      </a:r>
                    </a:p>
                  </a:txBody>
                  <a:tcPr anchor="ctr">
                    <a:lnL>
                      <a:noFill/>
                    </a:lnL>
                    <a:lnR>
                      <a:noFill/>
                    </a:lnR>
                    <a:lnT>
                      <a:noFill/>
                    </a:lnT>
                    <a:lnB>
                      <a:noFill/>
                    </a:lnB>
                  </a:tcPr>
                </a:tc>
                <a:tc>
                  <a:txBody>
                    <a:bodyPr/>
                    <a:lstStyle/>
                    <a:p>
                      <a:pPr algn="ctr"/>
                      <a:r>
                        <a:rPr lang="pl-PL"/>
                        <a:t>prędkość</a:t>
                      </a:r>
                    </a:p>
                  </a:txBody>
                  <a:tcPr anchor="ctr">
                    <a:lnL>
                      <a:noFill/>
                    </a:lnL>
                    <a:lnR>
                      <a:noFill/>
                    </a:lnR>
                    <a:lnT>
                      <a:noFill/>
                    </a:lnT>
                    <a:lnB>
                      <a:noFill/>
                    </a:lnB>
                  </a:tcPr>
                </a:tc>
              </a:tr>
              <a:tr h="0">
                <a:tc>
                  <a:txBody>
                    <a:bodyPr/>
                    <a:lstStyle/>
                    <a:p>
                      <a:pPr algn="ctr"/>
                      <a:r>
                        <a:rPr lang="pl-PL"/>
                        <a:t>mała</a:t>
                      </a:r>
                    </a:p>
                  </a:txBody>
                  <a:tcPr anchor="ctr">
                    <a:lnL>
                      <a:noFill/>
                    </a:lnL>
                    <a:lnR>
                      <a:noFill/>
                    </a:lnR>
                    <a:lnT>
                      <a:noFill/>
                    </a:lnT>
                    <a:lnB>
                      <a:noFill/>
                    </a:lnB>
                  </a:tcPr>
                </a:tc>
                <a:tc>
                  <a:txBody>
                    <a:bodyPr/>
                    <a:lstStyle/>
                    <a:p>
                      <a:pPr algn="ctr"/>
                      <a:r>
                        <a:rPr lang="pl-PL" dirty="0"/>
                        <a:t>0,6</a:t>
                      </a:r>
                    </a:p>
                  </a:txBody>
                  <a:tcPr anchor="ctr">
                    <a:lnL>
                      <a:noFill/>
                    </a:lnL>
                    <a:lnR>
                      <a:noFill/>
                    </a:lnR>
                    <a:lnT>
                      <a:noFill/>
                    </a:lnT>
                    <a:lnB>
                      <a:noFill/>
                    </a:lnB>
                  </a:tcPr>
                </a:tc>
                <a:tc>
                  <a:txBody>
                    <a:bodyPr/>
                    <a:lstStyle/>
                    <a:p>
                      <a:pPr algn="ctr"/>
                      <a:r>
                        <a:rPr lang="pl-PL"/>
                        <a:t>0,3</a:t>
                      </a:r>
                    </a:p>
                  </a:txBody>
                  <a:tcPr anchor="ctr">
                    <a:lnL>
                      <a:noFill/>
                    </a:lnL>
                    <a:lnR>
                      <a:noFill/>
                    </a:lnR>
                    <a:lnT>
                      <a:noFill/>
                    </a:lnT>
                    <a:lnB>
                      <a:noFill/>
                    </a:lnB>
                  </a:tcPr>
                </a:tc>
              </a:tr>
              <a:tr h="0">
                <a:tc>
                  <a:txBody>
                    <a:bodyPr/>
                    <a:lstStyle/>
                    <a:p>
                      <a:pPr algn="ctr"/>
                      <a:r>
                        <a:rPr lang="pl-PL"/>
                        <a:t>średnia</a:t>
                      </a:r>
                    </a:p>
                  </a:txBody>
                  <a:tcPr anchor="ctr">
                    <a:lnL>
                      <a:noFill/>
                    </a:lnL>
                    <a:lnR>
                      <a:noFill/>
                    </a:lnR>
                    <a:lnT>
                      <a:noFill/>
                    </a:lnT>
                    <a:lnB>
                      <a:noFill/>
                    </a:lnB>
                  </a:tcPr>
                </a:tc>
                <a:tc>
                  <a:txBody>
                    <a:bodyPr/>
                    <a:lstStyle/>
                    <a:p>
                      <a:pPr algn="ctr"/>
                      <a:r>
                        <a:rPr lang="pl-PL"/>
                        <a:t>0,4</a:t>
                      </a:r>
                    </a:p>
                  </a:txBody>
                  <a:tcPr anchor="ctr">
                    <a:lnL>
                      <a:noFill/>
                    </a:lnL>
                    <a:lnR>
                      <a:noFill/>
                    </a:lnR>
                    <a:lnT>
                      <a:noFill/>
                    </a:lnT>
                    <a:lnB>
                      <a:noFill/>
                    </a:lnB>
                  </a:tcPr>
                </a:tc>
                <a:tc>
                  <a:txBody>
                    <a:bodyPr/>
                    <a:lstStyle/>
                    <a:p>
                      <a:pPr algn="ctr"/>
                      <a:r>
                        <a:rPr lang="pl-PL"/>
                        <a:t>0,7</a:t>
                      </a:r>
                    </a:p>
                  </a:txBody>
                  <a:tcPr anchor="ctr">
                    <a:lnL>
                      <a:noFill/>
                    </a:lnL>
                    <a:lnR>
                      <a:noFill/>
                    </a:lnR>
                    <a:lnT>
                      <a:noFill/>
                    </a:lnT>
                    <a:lnB>
                      <a:noFill/>
                    </a:lnB>
                  </a:tcPr>
                </a:tc>
              </a:tr>
              <a:tr h="0">
                <a:tc>
                  <a:txBody>
                    <a:bodyPr/>
                    <a:lstStyle/>
                    <a:p>
                      <a:pPr algn="ctr"/>
                      <a:r>
                        <a:rPr lang="pl-PL"/>
                        <a:t>duża</a:t>
                      </a:r>
                    </a:p>
                  </a:txBody>
                  <a:tcPr anchor="ctr">
                    <a:lnL>
                      <a:noFill/>
                    </a:lnL>
                    <a:lnR>
                      <a:noFill/>
                    </a:lnR>
                    <a:lnT>
                      <a:noFill/>
                    </a:lnT>
                    <a:lnB>
                      <a:noFill/>
                    </a:lnB>
                  </a:tcPr>
                </a:tc>
                <a:tc>
                  <a:txBody>
                    <a:bodyPr/>
                    <a:lstStyle/>
                    <a:p>
                      <a:pPr algn="ctr"/>
                      <a:r>
                        <a:rPr lang="pl-PL"/>
                        <a:t>0</a:t>
                      </a:r>
                    </a:p>
                  </a:txBody>
                  <a:tcPr anchor="ctr">
                    <a:lnL>
                      <a:noFill/>
                    </a:lnL>
                    <a:lnR>
                      <a:noFill/>
                    </a:lnR>
                    <a:lnT>
                      <a:noFill/>
                    </a:lnT>
                    <a:lnB>
                      <a:noFill/>
                    </a:lnB>
                  </a:tcPr>
                </a:tc>
                <a:tc>
                  <a:txBody>
                    <a:bodyPr/>
                    <a:lstStyle/>
                    <a:p>
                      <a:pPr algn="ctr"/>
                      <a:r>
                        <a:rPr lang="pl-PL" dirty="0"/>
                        <a:t>0</a:t>
                      </a:r>
                    </a:p>
                  </a:txBody>
                  <a:tcPr anchor="ctr">
                    <a:lnL>
                      <a:noFill/>
                    </a:lnL>
                    <a:lnR>
                      <a:noFill/>
                    </a:lnR>
                    <a:lnT>
                      <a:noFill/>
                    </a:lnT>
                    <a:lnB>
                      <a:noFill/>
                    </a:lnB>
                  </a:tcPr>
                </a:tc>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3801413952"/>
              </p:ext>
            </p:extLst>
          </p:nvPr>
        </p:nvGraphicFramePr>
        <p:xfrm>
          <a:off x="3275856" y="3140968"/>
          <a:ext cx="3672408" cy="1463040"/>
        </p:xfrm>
        <a:graphic>
          <a:graphicData uri="http://schemas.openxmlformats.org/drawingml/2006/table">
            <a:tbl>
              <a:tblPr/>
              <a:tblGrid>
                <a:gridCol w="1224136"/>
                <a:gridCol w="1224136"/>
                <a:gridCol w="1224136"/>
              </a:tblGrid>
              <a:tr h="0">
                <a:tc>
                  <a:txBody>
                    <a:bodyPr/>
                    <a:lstStyle/>
                    <a:p>
                      <a:pPr algn="ctr"/>
                      <a:r>
                        <a:rPr lang="pl-PL" dirty="0"/>
                        <a:t> </a:t>
                      </a:r>
                    </a:p>
                  </a:txBody>
                  <a:tcPr anchor="ctr">
                    <a:lnL>
                      <a:noFill/>
                    </a:lnL>
                    <a:lnR>
                      <a:noFill/>
                    </a:lnR>
                    <a:lnT>
                      <a:noFill/>
                    </a:lnT>
                    <a:lnB>
                      <a:noFill/>
                    </a:lnB>
                  </a:tcPr>
                </a:tc>
                <a:tc>
                  <a:txBody>
                    <a:bodyPr/>
                    <a:lstStyle/>
                    <a:p>
                      <a:pPr algn="ctr"/>
                      <a:r>
                        <a:rPr lang="pl-PL" dirty="0"/>
                        <a:t>odległość</a:t>
                      </a:r>
                    </a:p>
                  </a:txBody>
                  <a:tcPr anchor="ctr">
                    <a:lnL>
                      <a:noFill/>
                    </a:lnL>
                    <a:lnR>
                      <a:noFill/>
                    </a:lnR>
                    <a:lnT>
                      <a:noFill/>
                    </a:lnT>
                    <a:lnB>
                      <a:noFill/>
                    </a:lnB>
                  </a:tcPr>
                </a:tc>
                <a:tc>
                  <a:txBody>
                    <a:bodyPr/>
                    <a:lstStyle/>
                    <a:p>
                      <a:pPr algn="ctr"/>
                      <a:r>
                        <a:rPr lang="pl-PL"/>
                        <a:t>prędkość</a:t>
                      </a:r>
                    </a:p>
                  </a:txBody>
                  <a:tcPr anchor="ctr">
                    <a:lnL>
                      <a:noFill/>
                    </a:lnL>
                    <a:lnR>
                      <a:noFill/>
                    </a:lnR>
                    <a:lnT>
                      <a:noFill/>
                    </a:lnT>
                    <a:lnB>
                      <a:noFill/>
                    </a:lnB>
                  </a:tcPr>
                </a:tc>
              </a:tr>
              <a:tr h="0">
                <a:tc>
                  <a:txBody>
                    <a:bodyPr/>
                    <a:lstStyle/>
                    <a:p>
                      <a:pPr algn="ctr"/>
                      <a:r>
                        <a:rPr lang="pl-PL"/>
                        <a:t>mała</a:t>
                      </a:r>
                    </a:p>
                  </a:txBody>
                  <a:tcPr anchor="ctr">
                    <a:lnL>
                      <a:noFill/>
                    </a:lnL>
                    <a:lnR>
                      <a:noFill/>
                    </a:lnR>
                    <a:lnT>
                      <a:noFill/>
                    </a:lnT>
                    <a:lnB>
                      <a:noFill/>
                    </a:lnB>
                  </a:tcPr>
                </a:tc>
                <a:tc>
                  <a:txBody>
                    <a:bodyPr/>
                    <a:lstStyle/>
                    <a:p>
                      <a:pPr algn="ctr"/>
                      <a:r>
                        <a:rPr lang="pl-PL"/>
                        <a:t>0</a:t>
                      </a:r>
                    </a:p>
                  </a:txBody>
                  <a:tcPr anchor="ctr">
                    <a:lnL>
                      <a:noFill/>
                    </a:lnL>
                    <a:lnR>
                      <a:noFill/>
                    </a:lnR>
                    <a:lnT>
                      <a:noFill/>
                    </a:lnT>
                    <a:lnB>
                      <a:noFill/>
                    </a:lnB>
                  </a:tcPr>
                </a:tc>
                <a:tc>
                  <a:txBody>
                    <a:bodyPr/>
                    <a:lstStyle/>
                    <a:p>
                      <a:pPr algn="ctr"/>
                      <a:r>
                        <a:rPr lang="pl-PL"/>
                        <a:t>0,3</a:t>
                      </a:r>
                    </a:p>
                  </a:txBody>
                  <a:tcPr anchor="ctr">
                    <a:lnL>
                      <a:noFill/>
                    </a:lnL>
                    <a:lnR>
                      <a:noFill/>
                    </a:lnR>
                    <a:lnT>
                      <a:noFill/>
                    </a:lnT>
                    <a:lnB>
                      <a:noFill/>
                    </a:lnB>
                  </a:tcPr>
                </a:tc>
              </a:tr>
              <a:tr h="0">
                <a:tc>
                  <a:txBody>
                    <a:bodyPr/>
                    <a:lstStyle/>
                    <a:p>
                      <a:pPr algn="ctr"/>
                      <a:r>
                        <a:rPr lang="pl-PL"/>
                        <a:t>średnia</a:t>
                      </a:r>
                    </a:p>
                  </a:txBody>
                  <a:tcPr anchor="ctr">
                    <a:lnL>
                      <a:noFill/>
                    </a:lnL>
                    <a:lnR>
                      <a:noFill/>
                    </a:lnR>
                    <a:lnT>
                      <a:noFill/>
                    </a:lnT>
                    <a:lnB>
                      <a:noFill/>
                    </a:lnB>
                  </a:tcPr>
                </a:tc>
                <a:tc>
                  <a:txBody>
                    <a:bodyPr/>
                    <a:lstStyle/>
                    <a:p>
                      <a:pPr algn="ctr"/>
                      <a:r>
                        <a:rPr lang="pl-PL" dirty="0"/>
                        <a:t>1</a:t>
                      </a:r>
                    </a:p>
                  </a:txBody>
                  <a:tcPr anchor="ctr">
                    <a:lnL>
                      <a:noFill/>
                    </a:lnL>
                    <a:lnR>
                      <a:noFill/>
                    </a:lnR>
                    <a:lnT>
                      <a:noFill/>
                    </a:lnT>
                    <a:lnB>
                      <a:noFill/>
                    </a:lnB>
                  </a:tcPr>
                </a:tc>
                <a:tc>
                  <a:txBody>
                    <a:bodyPr/>
                    <a:lstStyle/>
                    <a:p>
                      <a:pPr algn="ctr"/>
                      <a:r>
                        <a:rPr lang="pl-PL"/>
                        <a:t>0,7</a:t>
                      </a:r>
                    </a:p>
                  </a:txBody>
                  <a:tcPr anchor="ctr">
                    <a:lnL>
                      <a:noFill/>
                    </a:lnL>
                    <a:lnR>
                      <a:noFill/>
                    </a:lnR>
                    <a:lnT>
                      <a:noFill/>
                    </a:lnT>
                    <a:lnB>
                      <a:noFill/>
                    </a:lnB>
                  </a:tcPr>
                </a:tc>
              </a:tr>
              <a:tr h="0">
                <a:tc>
                  <a:txBody>
                    <a:bodyPr/>
                    <a:lstStyle/>
                    <a:p>
                      <a:pPr algn="ctr"/>
                      <a:r>
                        <a:rPr lang="pl-PL"/>
                        <a:t>duża</a:t>
                      </a:r>
                    </a:p>
                  </a:txBody>
                  <a:tcPr anchor="ctr">
                    <a:lnL>
                      <a:noFill/>
                    </a:lnL>
                    <a:lnR>
                      <a:noFill/>
                    </a:lnR>
                    <a:lnT>
                      <a:noFill/>
                    </a:lnT>
                    <a:lnB>
                      <a:noFill/>
                    </a:lnB>
                  </a:tcPr>
                </a:tc>
                <a:tc>
                  <a:txBody>
                    <a:bodyPr/>
                    <a:lstStyle/>
                    <a:p>
                      <a:pPr algn="ctr"/>
                      <a:r>
                        <a:rPr lang="pl-PL"/>
                        <a:t>0</a:t>
                      </a:r>
                    </a:p>
                  </a:txBody>
                  <a:tcPr anchor="ctr">
                    <a:lnL>
                      <a:noFill/>
                    </a:lnL>
                    <a:lnR>
                      <a:noFill/>
                    </a:lnR>
                    <a:lnT>
                      <a:noFill/>
                    </a:lnT>
                    <a:lnB>
                      <a:noFill/>
                    </a:lnB>
                  </a:tcPr>
                </a:tc>
                <a:tc>
                  <a:txBody>
                    <a:bodyPr/>
                    <a:lstStyle/>
                    <a:p>
                      <a:pPr algn="ctr"/>
                      <a:r>
                        <a:rPr lang="pl-PL" dirty="0"/>
                        <a:t>0</a:t>
                      </a:r>
                    </a:p>
                  </a:txBody>
                  <a:tcPr anchor="ctr">
                    <a:lnL>
                      <a:noFill/>
                    </a:lnL>
                    <a:lnR>
                      <a:noFill/>
                    </a:lnR>
                    <a:lnT>
                      <a:noFill/>
                    </a:lnT>
                    <a:lnB>
                      <a:noFill/>
                    </a:lnB>
                  </a:tcPr>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4279427582"/>
              </p:ext>
            </p:extLst>
          </p:nvPr>
        </p:nvGraphicFramePr>
        <p:xfrm>
          <a:off x="3150096" y="4918288"/>
          <a:ext cx="4014192" cy="1463040"/>
        </p:xfrm>
        <a:graphic>
          <a:graphicData uri="http://schemas.openxmlformats.org/drawingml/2006/table">
            <a:tbl>
              <a:tblPr/>
              <a:tblGrid>
                <a:gridCol w="1338064"/>
                <a:gridCol w="1338064"/>
                <a:gridCol w="1338064"/>
              </a:tblGrid>
              <a:tr h="0">
                <a:tc>
                  <a:txBody>
                    <a:bodyPr/>
                    <a:lstStyle/>
                    <a:p>
                      <a:pPr algn="ctr"/>
                      <a:r>
                        <a:rPr lang="pl-PL" dirty="0"/>
                        <a:t> </a:t>
                      </a:r>
                    </a:p>
                  </a:txBody>
                  <a:tcPr anchor="ctr">
                    <a:lnL>
                      <a:noFill/>
                    </a:lnL>
                    <a:lnR>
                      <a:noFill/>
                    </a:lnR>
                    <a:lnT>
                      <a:noFill/>
                    </a:lnT>
                    <a:lnB>
                      <a:noFill/>
                    </a:lnB>
                  </a:tcPr>
                </a:tc>
                <a:tc>
                  <a:txBody>
                    <a:bodyPr/>
                    <a:lstStyle/>
                    <a:p>
                      <a:pPr algn="ctr"/>
                      <a:r>
                        <a:rPr lang="pl-PL" dirty="0"/>
                        <a:t>odległość</a:t>
                      </a:r>
                    </a:p>
                  </a:txBody>
                  <a:tcPr anchor="ctr">
                    <a:lnL>
                      <a:noFill/>
                    </a:lnL>
                    <a:lnR>
                      <a:noFill/>
                    </a:lnR>
                    <a:lnT>
                      <a:noFill/>
                    </a:lnT>
                    <a:lnB>
                      <a:noFill/>
                    </a:lnB>
                  </a:tcPr>
                </a:tc>
                <a:tc>
                  <a:txBody>
                    <a:bodyPr/>
                    <a:lstStyle/>
                    <a:p>
                      <a:pPr algn="ctr"/>
                      <a:r>
                        <a:rPr lang="pl-PL"/>
                        <a:t>prędkość</a:t>
                      </a:r>
                    </a:p>
                  </a:txBody>
                  <a:tcPr anchor="ctr">
                    <a:lnL>
                      <a:noFill/>
                    </a:lnL>
                    <a:lnR>
                      <a:noFill/>
                    </a:lnR>
                    <a:lnT>
                      <a:noFill/>
                    </a:lnT>
                    <a:lnB>
                      <a:noFill/>
                    </a:lnB>
                  </a:tcPr>
                </a:tc>
              </a:tr>
              <a:tr h="0">
                <a:tc>
                  <a:txBody>
                    <a:bodyPr/>
                    <a:lstStyle/>
                    <a:p>
                      <a:pPr algn="ctr"/>
                      <a:r>
                        <a:rPr lang="pl-PL"/>
                        <a:t>mała</a:t>
                      </a:r>
                    </a:p>
                  </a:txBody>
                  <a:tcPr anchor="ctr">
                    <a:lnL>
                      <a:noFill/>
                    </a:lnL>
                    <a:lnR>
                      <a:noFill/>
                    </a:lnR>
                    <a:lnT>
                      <a:noFill/>
                    </a:lnT>
                    <a:lnB>
                      <a:noFill/>
                    </a:lnB>
                  </a:tcPr>
                </a:tc>
                <a:tc>
                  <a:txBody>
                    <a:bodyPr/>
                    <a:lstStyle/>
                    <a:p>
                      <a:pPr algn="ctr"/>
                      <a:r>
                        <a:rPr lang="pl-PL" dirty="0"/>
                        <a:t>0,6</a:t>
                      </a:r>
                    </a:p>
                  </a:txBody>
                  <a:tcPr anchor="ctr">
                    <a:lnL>
                      <a:noFill/>
                    </a:lnL>
                    <a:lnR>
                      <a:noFill/>
                    </a:lnR>
                    <a:lnT>
                      <a:noFill/>
                    </a:lnT>
                    <a:lnB>
                      <a:noFill/>
                    </a:lnB>
                  </a:tcPr>
                </a:tc>
                <a:tc>
                  <a:txBody>
                    <a:bodyPr/>
                    <a:lstStyle/>
                    <a:p>
                      <a:pPr algn="ctr"/>
                      <a:r>
                        <a:rPr lang="pl-PL"/>
                        <a:t>0</a:t>
                      </a:r>
                    </a:p>
                  </a:txBody>
                  <a:tcPr anchor="ctr">
                    <a:lnL>
                      <a:noFill/>
                    </a:lnL>
                    <a:lnR>
                      <a:noFill/>
                    </a:lnR>
                    <a:lnT>
                      <a:noFill/>
                    </a:lnT>
                    <a:lnB>
                      <a:noFill/>
                    </a:lnB>
                  </a:tcPr>
                </a:tc>
              </a:tr>
              <a:tr h="0">
                <a:tc>
                  <a:txBody>
                    <a:bodyPr/>
                    <a:lstStyle/>
                    <a:p>
                      <a:pPr algn="ctr"/>
                      <a:r>
                        <a:rPr lang="pl-PL"/>
                        <a:t>średnia</a:t>
                      </a:r>
                    </a:p>
                  </a:txBody>
                  <a:tcPr anchor="ctr">
                    <a:lnL>
                      <a:noFill/>
                    </a:lnL>
                    <a:lnR>
                      <a:noFill/>
                    </a:lnR>
                    <a:lnT>
                      <a:noFill/>
                    </a:lnT>
                    <a:lnB>
                      <a:noFill/>
                    </a:lnB>
                  </a:tcPr>
                </a:tc>
                <a:tc>
                  <a:txBody>
                    <a:bodyPr/>
                    <a:lstStyle/>
                    <a:p>
                      <a:pPr algn="ctr"/>
                      <a:r>
                        <a:rPr lang="pl-PL"/>
                        <a:t>0,4</a:t>
                      </a:r>
                    </a:p>
                  </a:txBody>
                  <a:tcPr anchor="ctr">
                    <a:lnL>
                      <a:noFill/>
                    </a:lnL>
                    <a:lnR>
                      <a:noFill/>
                    </a:lnR>
                    <a:lnT>
                      <a:noFill/>
                    </a:lnT>
                    <a:lnB>
                      <a:noFill/>
                    </a:lnB>
                  </a:tcPr>
                </a:tc>
                <a:tc>
                  <a:txBody>
                    <a:bodyPr/>
                    <a:lstStyle/>
                    <a:p>
                      <a:pPr algn="ctr"/>
                      <a:r>
                        <a:rPr lang="pl-PL"/>
                        <a:t>1</a:t>
                      </a:r>
                    </a:p>
                  </a:txBody>
                  <a:tcPr anchor="ctr">
                    <a:lnL>
                      <a:noFill/>
                    </a:lnL>
                    <a:lnR>
                      <a:noFill/>
                    </a:lnR>
                    <a:lnT>
                      <a:noFill/>
                    </a:lnT>
                    <a:lnB>
                      <a:noFill/>
                    </a:lnB>
                  </a:tcPr>
                </a:tc>
              </a:tr>
              <a:tr h="0">
                <a:tc>
                  <a:txBody>
                    <a:bodyPr/>
                    <a:lstStyle/>
                    <a:p>
                      <a:pPr algn="ctr"/>
                      <a:r>
                        <a:rPr lang="pl-PL"/>
                        <a:t>duża</a:t>
                      </a:r>
                    </a:p>
                  </a:txBody>
                  <a:tcPr anchor="ctr">
                    <a:lnL>
                      <a:noFill/>
                    </a:lnL>
                    <a:lnR>
                      <a:noFill/>
                    </a:lnR>
                    <a:lnT>
                      <a:noFill/>
                    </a:lnT>
                    <a:lnB>
                      <a:noFill/>
                    </a:lnB>
                  </a:tcPr>
                </a:tc>
                <a:tc>
                  <a:txBody>
                    <a:bodyPr/>
                    <a:lstStyle/>
                    <a:p>
                      <a:pPr algn="ctr"/>
                      <a:r>
                        <a:rPr lang="pl-PL"/>
                        <a:t>0</a:t>
                      </a:r>
                    </a:p>
                  </a:txBody>
                  <a:tcPr anchor="ctr">
                    <a:lnL>
                      <a:noFill/>
                    </a:lnL>
                    <a:lnR>
                      <a:noFill/>
                    </a:lnR>
                    <a:lnT>
                      <a:noFill/>
                    </a:lnT>
                    <a:lnB>
                      <a:noFill/>
                    </a:lnB>
                  </a:tcPr>
                </a:tc>
                <a:tc>
                  <a:txBody>
                    <a:bodyPr/>
                    <a:lstStyle/>
                    <a:p>
                      <a:pPr algn="ctr"/>
                      <a:r>
                        <a:rPr lang="pl-PL" dirty="0"/>
                        <a:t>0</a:t>
                      </a:r>
                    </a:p>
                  </a:txBody>
                  <a:tcPr anchor="ctr">
                    <a:lnL>
                      <a:noFill/>
                    </a:lnL>
                    <a:lnR>
                      <a:noFill/>
                    </a:lnR>
                    <a:lnT>
                      <a:noFill/>
                    </a:lnT>
                    <a:lnB>
                      <a:noFill/>
                    </a:lnB>
                  </a:tcPr>
                </a:tc>
              </a:tr>
            </a:tbl>
          </a:graphicData>
        </a:graphic>
      </p:graphicFrame>
      <p:sp>
        <p:nvSpPr>
          <p:cNvPr id="7" name="Rectangle 1"/>
          <p:cNvSpPr>
            <a:spLocks noChangeArrowheads="1"/>
          </p:cNvSpPr>
          <p:nvPr/>
        </p:nvSpPr>
        <p:spPr bwMode="auto">
          <a:xfrm>
            <a:off x="778079" y="1844824"/>
            <a:ext cx="31290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pl-PL" altLang="pl-PL" sz="1800" dirty="0" smtClean="0">
                <a:latin typeface="Arial" charset="0"/>
                <a:cs typeface="Arial" charset="0"/>
              </a:rPr>
              <a:t>1</a:t>
            </a: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r>
              <a:rPr lang="pl-PL" altLang="pl-PL" sz="1800" dirty="0" smtClean="0">
                <a:latin typeface="Arial" charset="0"/>
                <a:cs typeface="Arial" charset="0"/>
              </a:rPr>
              <a:t>2</a:t>
            </a: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r>
              <a:rPr lang="pl-PL" altLang="pl-PL" sz="1800" dirty="0" smtClean="0">
                <a:latin typeface="Arial" charset="0"/>
                <a:cs typeface="Arial" charset="0"/>
              </a:rPr>
              <a:t>3</a:t>
            </a:r>
            <a:endParaRPr kumimoji="0" lang="pl-PL" altLang="pl-PL" sz="18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1394430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188640"/>
            <a:ext cx="7772400" cy="1143000"/>
          </a:xfrm>
        </p:spPr>
        <p:txBody>
          <a:bodyPr/>
          <a:lstStyle/>
          <a:p>
            <a:r>
              <a:rPr lang="pl-PL" sz="3600" dirty="0" smtClean="0"/>
              <a:t>Reguły </a:t>
            </a:r>
            <a:r>
              <a:rPr lang="pl-PL" sz="3600" dirty="0"/>
              <a:t>wraz ze stopniem prawdziwości konkluzji</a:t>
            </a:r>
            <a:endParaRPr lang="pl-PL" sz="3600" dirty="0"/>
          </a:p>
        </p:txBody>
      </p:sp>
      <p:graphicFrame>
        <p:nvGraphicFramePr>
          <p:cNvPr id="4" name="Tabela 3"/>
          <p:cNvGraphicFramePr>
            <a:graphicFrameLocks noGrp="1"/>
          </p:cNvGraphicFramePr>
          <p:nvPr>
            <p:extLst>
              <p:ext uri="{D42A27DB-BD31-4B8C-83A1-F6EECF244321}">
                <p14:modId xmlns:p14="http://schemas.microsoft.com/office/powerpoint/2010/main" val="2436859925"/>
              </p:ext>
            </p:extLst>
          </p:nvPr>
        </p:nvGraphicFramePr>
        <p:xfrm>
          <a:off x="2555776" y="1469896"/>
          <a:ext cx="6264696" cy="2103120"/>
        </p:xfrm>
        <a:graphic>
          <a:graphicData uri="http://schemas.openxmlformats.org/drawingml/2006/table">
            <a:tbl>
              <a:tblPr/>
              <a:tblGrid>
                <a:gridCol w="1566174"/>
                <a:gridCol w="1566174"/>
                <a:gridCol w="1566174"/>
                <a:gridCol w="1566174"/>
              </a:tblGrid>
              <a:tr h="0">
                <a:tc>
                  <a:txBody>
                    <a:bodyPr/>
                    <a:lstStyle/>
                    <a:p>
                      <a:pPr algn="ctr"/>
                      <a:r>
                        <a:rPr lang="pl-PL" dirty="0"/>
                        <a:t>odległość</a:t>
                      </a:r>
                    </a:p>
                  </a:txBody>
                  <a:tcPr anchor="ctr">
                    <a:lnL>
                      <a:noFill/>
                    </a:lnL>
                    <a:lnR>
                      <a:noFill/>
                    </a:lnR>
                    <a:lnT>
                      <a:noFill/>
                    </a:lnT>
                    <a:lnB>
                      <a:noFill/>
                    </a:lnB>
                  </a:tcPr>
                </a:tc>
                <a:tc>
                  <a:txBody>
                    <a:bodyPr/>
                    <a:lstStyle/>
                    <a:p>
                      <a:pPr algn="ctr"/>
                      <a:r>
                        <a:rPr lang="pl-PL" dirty="0"/>
                        <a:t>prędkość</a:t>
                      </a:r>
                    </a:p>
                  </a:txBody>
                  <a:tcPr anchor="ctr">
                    <a:lnL>
                      <a:noFill/>
                    </a:lnL>
                    <a:lnR>
                      <a:noFill/>
                    </a:lnR>
                    <a:lnT>
                      <a:noFill/>
                    </a:lnT>
                    <a:lnB>
                      <a:noFill/>
                    </a:lnB>
                  </a:tcPr>
                </a:tc>
                <a:tc>
                  <a:txBody>
                    <a:bodyPr/>
                    <a:lstStyle/>
                    <a:p>
                      <a:pPr algn="ctr"/>
                      <a:r>
                        <a:rPr lang="pl-PL"/>
                        <a:t>przyspieszenie</a:t>
                      </a:r>
                    </a:p>
                  </a:txBody>
                  <a:tcPr anchor="ctr">
                    <a:lnL>
                      <a:noFill/>
                    </a:lnL>
                    <a:lnR>
                      <a:noFill/>
                    </a:lnR>
                    <a:lnT>
                      <a:noFill/>
                    </a:lnT>
                    <a:lnB>
                      <a:noFill/>
                    </a:lnB>
                  </a:tcPr>
                </a:tc>
                <a:tc>
                  <a:txBody>
                    <a:bodyPr/>
                    <a:lstStyle/>
                    <a:p>
                      <a:pPr algn="ctr"/>
                      <a:r>
                        <a:rPr lang="pl-PL"/>
                        <a:t>min(odległość, prędkość)</a:t>
                      </a:r>
                    </a:p>
                  </a:txBody>
                  <a:tcPr anchor="ctr">
                    <a:lnL>
                      <a:noFill/>
                    </a:lnL>
                    <a:lnR>
                      <a:noFill/>
                    </a:lnR>
                    <a:lnT>
                      <a:noFill/>
                    </a:lnT>
                    <a:lnB>
                      <a:noFill/>
                    </a:lnB>
                  </a:tcPr>
                </a:tc>
              </a:tr>
              <a:tr h="0">
                <a:tc>
                  <a:txBody>
                    <a:bodyPr/>
                    <a:lstStyle/>
                    <a:p>
                      <a:pPr algn="ctr"/>
                      <a:r>
                        <a:rPr lang="pl-PL" dirty="0"/>
                        <a:t>mała</a:t>
                      </a:r>
                    </a:p>
                  </a:txBody>
                  <a:tcPr anchor="ctr">
                    <a:lnL>
                      <a:noFill/>
                    </a:lnL>
                    <a:lnR>
                      <a:noFill/>
                    </a:lnR>
                    <a:lnT>
                      <a:noFill/>
                    </a:lnT>
                    <a:lnB>
                      <a:noFill/>
                    </a:lnB>
                  </a:tcPr>
                </a:tc>
                <a:tc>
                  <a:txBody>
                    <a:bodyPr/>
                    <a:lstStyle/>
                    <a:p>
                      <a:pPr algn="ctr"/>
                      <a:r>
                        <a:rPr lang="pl-PL"/>
                        <a:t>Mała</a:t>
                      </a:r>
                    </a:p>
                  </a:txBody>
                  <a:tcPr anchor="ctr">
                    <a:lnL>
                      <a:noFill/>
                    </a:lnL>
                    <a:lnR>
                      <a:noFill/>
                    </a:lnR>
                    <a:lnT>
                      <a:noFill/>
                    </a:lnT>
                    <a:lnB>
                      <a:noFill/>
                    </a:lnB>
                  </a:tcPr>
                </a:tc>
                <a:tc>
                  <a:txBody>
                    <a:bodyPr/>
                    <a:lstStyle/>
                    <a:p>
                      <a:pPr algn="ctr"/>
                      <a:r>
                        <a:rPr lang="pl-PL"/>
                        <a:t>duże-</a:t>
                      </a:r>
                    </a:p>
                  </a:txBody>
                  <a:tcPr anchor="ctr">
                    <a:lnL>
                      <a:noFill/>
                    </a:lnL>
                    <a:lnR>
                      <a:noFill/>
                    </a:lnR>
                    <a:lnT>
                      <a:noFill/>
                    </a:lnT>
                    <a:lnB>
                      <a:noFill/>
                    </a:lnB>
                  </a:tcPr>
                </a:tc>
                <a:tc>
                  <a:txBody>
                    <a:bodyPr/>
                    <a:lstStyle/>
                    <a:p>
                      <a:pPr algn="ctr"/>
                      <a:r>
                        <a:rPr lang="pl-PL"/>
                        <a:t>0,3</a:t>
                      </a:r>
                    </a:p>
                  </a:txBody>
                  <a:tcPr anchor="ctr">
                    <a:lnL>
                      <a:noFill/>
                    </a:lnL>
                    <a:lnR>
                      <a:noFill/>
                    </a:lnR>
                    <a:lnT>
                      <a:noFill/>
                    </a:lnT>
                    <a:lnB>
                      <a:noFill/>
                    </a:lnB>
                  </a:tcPr>
                </a:tc>
              </a:tr>
              <a:tr h="0">
                <a:tc>
                  <a:txBody>
                    <a:bodyPr/>
                    <a:lstStyle/>
                    <a:p>
                      <a:pPr algn="ctr"/>
                      <a:r>
                        <a:rPr lang="pl-PL"/>
                        <a:t>średnia</a:t>
                      </a:r>
                    </a:p>
                  </a:txBody>
                  <a:tcPr anchor="ctr">
                    <a:lnL>
                      <a:noFill/>
                    </a:lnL>
                    <a:lnR>
                      <a:noFill/>
                    </a:lnR>
                    <a:lnT>
                      <a:noFill/>
                    </a:lnT>
                    <a:lnB>
                      <a:noFill/>
                    </a:lnB>
                  </a:tcPr>
                </a:tc>
                <a:tc>
                  <a:txBody>
                    <a:bodyPr/>
                    <a:lstStyle/>
                    <a:p>
                      <a:pPr algn="ctr"/>
                      <a:r>
                        <a:rPr lang="pl-PL"/>
                        <a:t>Mała</a:t>
                      </a:r>
                    </a:p>
                  </a:txBody>
                  <a:tcPr anchor="ctr">
                    <a:lnL>
                      <a:noFill/>
                    </a:lnL>
                    <a:lnR>
                      <a:noFill/>
                    </a:lnR>
                    <a:lnT>
                      <a:noFill/>
                    </a:lnT>
                    <a:lnB>
                      <a:noFill/>
                    </a:lnB>
                  </a:tcPr>
                </a:tc>
                <a:tc>
                  <a:txBody>
                    <a:bodyPr/>
                    <a:lstStyle/>
                    <a:p>
                      <a:pPr algn="ctr"/>
                      <a:r>
                        <a:rPr lang="pl-PL"/>
                        <a:t>małe-</a:t>
                      </a:r>
                    </a:p>
                  </a:txBody>
                  <a:tcPr anchor="ctr">
                    <a:lnL>
                      <a:noFill/>
                    </a:lnL>
                    <a:lnR>
                      <a:noFill/>
                    </a:lnR>
                    <a:lnT>
                      <a:noFill/>
                    </a:lnT>
                    <a:lnB>
                      <a:noFill/>
                    </a:lnB>
                  </a:tcPr>
                </a:tc>
                <a:tc>
                  <a:txBody>
                    <a:bodyPr/>
                    <a:lstStyle/>
                    <a:p>
                      <a:pPr algn="ctr"/>
                      <a:r>
                        <a:rPr lang="pl-PL" dirty="0"/>
                        <a:t>0,3</a:t>
                      </a:r>
                    </a:p>
                  </a:txBody>
                  <a:tcPr anchor="ctr">
                    <a:lnL>
                      <a:noFill/>
                    </a:lnL>
                    <a:lnR>
                      <a:noFill/>
                    </a:lnR>
                    <a:lnT>
                      <a:noFill/>
                    </a:lnT>
                    <a:lnB>
                      <a:noFill/>
                    </a:lnB>
                  </a:tcPr>
                </a:tc>
              </a:tr>
              <a:tr h="0">
                <a:tc>
                  <a:txBody>
                    <a:bodyPr/>
                    <a:lstStyle/>
                    <a:p>
                      <a:pPr algn="ctr"/>
                      <a:r>
                        <a:rPr lang="pl-PL"/>
                        <a:t>mała</a:t>
                      </a:r>
                    </a:p>
                  </a:txBody>
                  <a:tcPr anchor="ctr">
                    <a:lnL>
                      <a:noFill/>
                    </a:lnL>
                    <a:lnR>
                      <a:noFill/>
                    </a:lnR>
                    <a:lnT>
                      <a:noFill/>
                    </a:lnT>
                    <a:lnB>
                      <a:noFill/>
                    </a:lnB>
                  </a:tcPr>
                </a:tc>
                <a:tc>
                  <a:txBody>
                    <a:bodyPr/>
                    <a:lstStyle/>
                    <a:p>
                      <a:pPr algn="ctr"/>
                      <a:r>
                        <a:rPr lang="pl-PL"/>
                        <a:t>Średnia</a:t>
                      </a:r>
                    </a:p>
                  </a:txBody>
                  <a:tcPr anchor="ctr">
                    <a:lnL>
                      <a:noFill/>
                    </a:lnL>
                    <a:lnR>
                      <a:noFill/>
                    </a:lnR>
                    <a:lnT>
                      <a:noFill/>
                    </a:lnT>
                    <a:lnB>
                      <a:noFill/>
                    </a:lnB>
                  </a:tcPr>
                </a:tc>
                <a:tc>
                  <a:txBody>
                    <a:bodyPr/>
                    <a:lstStyle/>
                    <a:p>
                      <a:pPr algn="ctr"/>
                      <a:r>
                        <a:rPr lang="pl-PL"/>
                        <a:t>duże+</a:t>
                      </a:r>
                    </a:p>
                  </a:txBody>
                  <a:tcPr anchor="ctr">
                    <a:lnL>
                      <a:noFill/>
                    </a:lnL>
                    <a:lnR>
                      <a:noFill/>
                    </a:lnR>
                    <a:lnT>
                      <a:noFill/>
                    </a:lnT>
                    <a:lnB>
                      <a:noFill/>
                    </a:lnB>
                  </a:tcPr>
                </a:tc>
                <a:tc>
                  <a:txBody>
                    <a:bodyPr/>
                    <a:lstStyle/>
                    <a:p>
                      <a:pPr algn="ctr"/>
                      <a:r>
                        <a:rPr lang="pl-PL"/>
                        <a:t>0,6</a:t>
                      </a:r>
                    </a:p>
                  </a:txBody>
                  <a:tcPr anchor="ctr">
                    <a:lnL>
                      <a:noFill/>
                    </a:lnL>
                    <a:lnR>
                      <a:noFill/>
                    </a:lnR>
                    <a:lnT>
                      <a:noFill/>
                    </a:lnT>
                    <a:lnB>
                      <a:noFill/>
                    </a:lnB>
                  </a:tcPr>
                </a:tc>
              </a:tr>
              <a:tr h="0">
                <a:tc>
                  <a:txBody>
                    <a:bodyPr/>
                    <a:lstStyle/>
                    <a:p>
                      <a:pPr algn="ctr"/>
                      <a:r>
                        <a:rPr lang="pl-PL"/>
                        <a:t>średnia</a:t>
                      </a:r>
                    </a:p>
                  </a:txBody>
                  <a:tcPr anchor="ctr">
                    <a:lnL>
                      <a:noFill/>
                    </a:lnL>
                    <a:lnR>
                      <a:noFill/>
                    </a:lnR>
                    <a:lnT>
                      <a:noFill/>
                    </a:lnT>
                    <a:lnB>
                      <a:noFill/>
                    </a:lnB>
                  </a:tcPr>
                </a:tc>
                <a:tc>
                  <a:txBody>
                    <a:bodyPr/>
                    <a:lstStyle/>
                    <a:p>
                      <a:pPr algn="ctr"/>
                      <a:r>
                        <a:rPr lang="pl-PL"/>
                        <a:t>Średnia</a:t>
                      </a:r>
                    </a:p>
                  </a:txBody>
                  <a:tcPr anchor="ctr">
                    <a:lnL>
                      <a:noFill/>
                    </a:lnL>
                    <a:lnR>
                      <a:noFill/>
                    </a:lnR>
                    <a:lnT>
                      <a:noFill/>
                    </a:lnT>
                    <a:lnB>
                      <a:noFill/>
                    </a:lnB>
                  </a:tcPr>
                </a:tc>
                <a:tc>
                  <a:txBody>
                    <a:bodyPr/>
                    <a:lstStyle/>
                    <a:p>
                      <a:pPr algn="ctr"/>
                      <a:r>
                        <a:rPr lang="pl-PL"/>
                        <a:t>małe-</a:t>
                      </a:r>
                    </a:p>
                  </a:txBody>
                  <a:tcPr anchor="ctr">
                    <a:lnL>
                      <a:noFill/>
                    </a:lnL>
                    <a:lnR>
                      <a:noFill/>
                    </a:lnR>
                    <a:lnT>
                      <a:noFill/>
                    </a:lnT>
                    <a:lnB>
                      <a:noFill/>
                    </a:lnB>
                  </a:tcPr>
                </a:tc>
                <a:tc>
                  <a:txBody>
                    <a:bodyPr/>
                    <a:lstStyle/>
                    <a:p>
                      <a:pPr algn="ctr"/>
                      <a:r>
                        <a:rPr lang="pl-PL" dirty="0"/>
                        <a:t>0,4</a:t>
                      </a:r>
                    </a:p>
                  </a:txBody>
                  <a:tcPr anchor="ctr">
                    <a:lnL>
                      <a:noFill/>
                    </a:lnL>
                    <a:lnR>
                      <a:noFill/>
                    </a:lnR>
                    <a:lnT>
                      <a:noFill/>
                    </a:lnT>
                    <a:lnB>
                      <a:noFill/>
                    </a:lnB>
                  </a:tcPr>
                </a:tc>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2243335686"/>
              </p:ext>
            </p:extLst>
          </p:nvPr>
        </p:nvGraphicFramePr>
        <p:xfrm>
          <a:off x="2460104" y="3836655"/>
          <a:ext cx="6432376" cy="1371600"/>
        </p:xfrm>
        <a:graphic>
          <a:graphicData uri="http://schemas.openxmlformats.org/drawingml/2006/table">
            <a:tbl>
              <a:tblPr/>
              <a:tblGrid>
                <a:gridCol w="1608094"/>
                <a:gridCol w="1608094"/>
                <a:gridCol w="1608094"/>
                <a:gridCol w="1608094"/>
              </a:tblGrid>
              <a:tr h="0">
                <a:tc>
                  <a:txBody>
                    <a:bodyPr/>
                    <a:lstStyle/>
                    <a:p>
                      <a:pPr algn="ctr"/>
                      <a:r>
                        <a:rPr lang="pl-PL" dirty="0"/>
                        <a:t>odległość</a:t>
                      </a:r>
                    </a:p>
                  </a:txBody>
                  <a:tcPr anchor="ctr">
                    <a:lnL>
                      <a:noFill/>
                    </a:lnL>
                    <a:lnR>
                      <a:noFill/>
                    </a:lnR>
                    <a:lnT>
                      <a:noFill/>
                    </a:lnT>
                    <a:lnB>
                      <a:noFill/>
                    </a:lnB>
                  </a:tcPr>
                </a:tc>
                <a:tc>
                  <a:txBody>
                    <a:bodyPr/>
                    <a:lstStyle/>
                    <a:p>
                      <a:pPr algn="ctr"/>
                      <a:r>
                        <a:rPr lang="pl-PL" dirty="0"/>
                        <a:t>prędkość</a:t>
                      </a:r>
                    </a:p>
                  </a:txBody>
                  <a:tcPr anchor="ctr">
                    <a:lnL>
                      <a:noFill/>
                    </a:lnL>
                    <a:lnR>
                      <a:noFill/>
                    </a:lnR>
                    <a:lnT>
                      <a:noFill/>
                    </a:lnT>
                    <a:lnB>
                      <a:noFill/>
                    </a:lnB>
                  </a:tcPr>
                </a:tc>
                <a:tc>
                  <a:txBody>
                    <a:bodyPr/>
                    <a:lstStyle/>
                    <a:p>
                      <a:pPr algn="ctr"/>
                      <a:r>
                        <a:rPr lang="pl-PL"/>
                        <a:t>przyspieszenie</a:t>
                      </a:r>
                    </a:p>
                  </a:txBody>
                  <a:tcPr anchor="ctr">
                    <a:lnL>
                      <a:noFill/>
                    </a:lnL>
                    <a:lnR>
                      <a:noFill/>
                    </a:lnR>
                    <a:lnT>
                      <a:noFill/>
                    </a:lnT>
                    <a:lnB>
                      <a:noFill/>
                    </a:lnB>
                  </a:tcPr>
                </a:tc>
                <a:tc>
                  <a:txBody>
                    <a:bodyPr/>
                    <a:lstStyle/>
                    <a:p>
                      <a:pPr algn="ctr"/>
                      <a:r>
                        <a:rPr lang="pl-PL" dirty="0"/>
                        <a:t>min(odległość, prędkość)</a:t>
                      </a:r>
                    </a:p>
                  </a:txBody>
                  <a:tcPr anchor="ctr">
                    <a:lnL>
                      <a:noFill/>
                    </a:lnL>
                    <a:lnR>
                      <a:noFill/>
                    </a:lnR>
                    <a:lnT>
                      <a:noFill/>
                    </a:lnT>
                    <a:lnB>
                      <a:noFill/>
                    </a:lnB>
                  </a:tcPr>
                </a:tc>
              </a:tr>
              <a:tr h="0">
                <a:tc>
                  <a:txBody>
                    <a:bodyPr/>
                    <a:lstStyle/>
                    <a:p>
                      <a:pPr algn="ctr"/>
                      <a:r>
                        <a:rPr lang="pl-PL"/>
                        <a:t>mała</a:t>
                      </a:r>
                    </a:p>
                  </a:txBody>
                  <a:tcPr anchor="ctr">
                    <a:lnL>
                      <a:noFill/>
                    </a:lnL>
                    <a:lnR>
                      <a:noFill/>
                    </a:lnR>
                    <a:lnT>
                      <a:noFill/>
                    </a:lnT>
                    <a:lnB>
                      <a:noFill/>
                    </a:lnB>
                  </a:tcPr>
                </a:tc>
                <a:tc>
                  <a:txBody>
                    <a:bodyPr/>
                    <a:lstStyle/>
                    <a:p>
                      <a:pPr algn="ctr"/>
                      <a:r>
                        <a:rPr lang="pl-PL"/>
                        <a:t>Średnia</a:t>
                      </a:r>
                    </a:p>
                  </a:txBody>
                  <a:tcPr anchor="ctr">
                    <a:lnL>
                      <a:noFill/>
                    </a:lnL>
                    <a:lnR>
                      <a:noFill/>
                    </a:lnR>
                    <a:lnT>
                      <a:noFill/>
                    </a:lnT>
                    <a:lnB>
                      <a:noFill/>
                    </a:lnB>
                  </a:tcPr>
                </a:tc>
                <a:tc>
                  <a:txBody>
                    <a:bodyPr/>
                    <a:lstStyle/>
                    <a:p>
                      <a:pPr algn="ctr"/>
                      <a:r>
                        <a:rPr lang="pl-PL"/>
                        <a:t>duże+</a:t>
                      </a:r>
                    </a:p>
                  </a:txBody>
                  <a:tcPr anchor="ctr">
                    <a:lnL>
                      <a:noFill/>
                    </a:lnL>
                    <a:lnR>
                      <a:noFill/>
                    </a:lnR>
                    <a:lnT>
                      <a:noFill/>
                    </a:lnT>
                    <a:lnB>
                      <a:noFill/>
                    </a:lnB>
                  </a:tcPr>
                </a:tc>
                <a:tc>
                  <a:txBody>
                    <a:bodyPr/>
                    <a:lstStyle/>
                    <a:p>
                      <a:pPr algn="ctr"/>
                      <a:r>
                        <a:rPr lang="pl-PL"/>
                        <a:t>0,3</a:t>
                      </a:r>
                    </a:p>
                  </a:txBody>
                  <a:tcPr anchor="ctr">
                    <a:lnL>
                      <a:noFill/>
                    </a:lnL>
                    <a:lnR>
                      <a:noFill/>
                    </a:lnR>
                    <a:lnT>
                      <a:noFill/>
                    </a:lnT>
                    <a:lnB>
                      <a:noFill/>
                    </a:lnB>
                  </a:tcPr>
                </a:tc>
              </a:tr>
              <a:tr h="0">
                <a:tc>
                  <a:txBody>
                    <a:bodyPr/>
                    <a:lstStyle/>
                    <a:p>
                      <a:pPr algn="ctr"/>
                      <a:r>
                        <a:rPr lang="pl-PL"/>
                        <a:t>średnia</a:t>
                      </a:r>
                    </a:p>
                  </a:txBody>
                  <a:tcPr anchor="ctr">
                    <a:lnL>
                      <a:noFill/>
                    </a:lnL>
                    <a:lnR>
                      <a:noFill/>
                    </a:lnR>
                    <a:lnT>
                      <a:noFill/>
                    </a:lnT>
                    <a:lnB>
                      <a:noFill/>
                    </a:lnB>
                  </a:tcPr>
                </a:tc>
                <a:tc>
                  <a:txBody>
                    <a:bodyPr/>
                    <a:lstStyle/>
                    <a:p>
                      <a:pPr algn="ctr"/>
                      <a:r>
                        <a:rPr lang="pl-PL"/>
                        <a:t>Średnia</a:t>
                      </a:r>
                    </a:p>
                  </a:txBody>
                  <a:tcPr anchor="ctr">
                    <a:lnL>
                      <a:noFill/>
                    </a:lnL>
                    <a:lnR>
                      <a:noFill/>
                    </a:lnR>
                    <a:lnT>
                      <a:noFill/>
                    </a:lnT>
                    <a:lnB>
                      <a:noFill/>
                    </a:lnB>
                  </a:tcPr>
                </a:tc>
                <a:tc>
                  <a:txBody>
                    <a:bodyPr/>
                    <a:lstStyle/>
                    <a:p>
                      <a:pPr algn="ctr"/>
                      <a:r>
                        <a:rPr lang="pl-PL"/>
                        <a:t>małe-</a:t>
                      </a:r>
                    </a:p>
                  </a:txBody>
                  <a:tcPr anchor="ctr">
                    <a:lnL>
                      <a:noFill/>
                    </a:lnL>
                    <a:lnR>
                      <a:noFill/>
                    </a:lnR>
                    <a:lnT>
                      <a:noFill/>
                    </a:lnT>
                    <a:lnB>
                      <a:noFill/>
                    </a:lnB>
                  </a:tcPr>
                </a:tc>
                <a:tc>
                  <a:txBody>
                    <a:bodyPr/>
                    <a:lstStyle/>
                    <a:p>
                      <a:pPr algn="ctr"/>
                      <a:r>
                        <a:rPr lang="pl-PL" dirty="0"/>
                        <a:t>0,7</a:t>
                      </a:r>
                    </a:p>
                  </a:txBody>
                  <a:tcPr anchor="ctr">
                    <a:lnL>
                      <a:noFill/>
                    </a:lnL>
                    <a:lnR>
                      <a:noFill/>
                    </a:lnR>
                    <a:lnT>
                      <a:noFill/>
                    </a:lnT>
                    <a:lnB>
                      <a:noFill/>
                    </a:lnB>
                  </a:tcPr>
                </a:tc>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1274755723"/>
              </p:ext>
            </p:extLst>
          </p:nvPr>
        </p:nvGraphicFramePr>
        <p:xfrm>
          <a:off x="2555776" y="5297760"/>
          <a:ext cx="6264696" cy="1371600"/>
        </p:xfrm>
        <a:graphic>
          <a:graphicData uri="http://schemas.openxmlformats.org/drawingml/2006/table">
            <a:tbl>
              <a:tblPr/>
              <a:tblGrid>
                <a:gridCol w="1566174"/>
                <a:gridCol w="1566174"/>
                <a:gridCol w="1566174"/>
                <a:gridCol w="1566174"/>
              </a:tblGrid>
              <a:tr h="0">
                <a:tc>
                  <a:txBody>
                    <a:bodyPr/>
                    <a:lstStyle/>
                    <a:p>
                      <a:pPr algn="ctr"/>
                      <a:r>
                        <a:rPr lang="pl-PL" dirty="0"/>
                        <a:t>odległość</a:t>
                      </a:r>
                    </a:p>
                  </a:txBody>
                  <a:tcPr anchor="ctr">
                    <a:lnL>
                      <a:noFill/>
                    </a:lnL>
                    <a:lnR>
                      <a:noFill/>
                    </a:lnR>
                    <a:lnT>
                      <a:noFill/>
                    </a:lnT>
                    <a:lnB>
                      <a:noFill/>
                    </a:lnB>
                  </a:tcPr>
                </a:tc>
                <a:tc>
                  <a:txBody>
                    <a:bodyPr/>
                    <a:lstStyle/>
                    <a:p>
                      <a:pPr algn="ctr"/>
                      <a:r>
                        <a:rPr lang="pl-PL" dirty="0"/>
                        <a:t>prędkość</a:t>
                      </a:r>
                    </a:p>
                  </a:txBody>
                  <a:tcPr anchor="ctr">
                    <a:lnL>
                      <a:noFill/>
                    </a:lnL>
                    <a:lnR>
                      <a:noFill/>
                    </a:lnR>
                    <a:lnT>
                      <a:noFill/>
                    </a:lnT>
                    <a:lnB>
                      <a:noFill/>
                    </a:lnB>
                  </a:tcPr>
                </a:tc>
                <a:tc>
                  <a:txBody>
                    <a:bodyPr/>
                    <a:lstStyle/>
                    <a:p>
                      <a:pPr algn="ctr"/>
                      <a:r>
                        <a:rPr lang="pl-PL"/>
                        <a:t>przyspieszenie</a:t>
                      </a:r>
                    </a:p>
                  </a:txBody>
                  <a:tcPr anchor="ctr">
                    <a:lnL>
                      <a:noFill/>
                    </a:lnL>
                    <a:lnR>
                      <a:noFill/>
                    </a:lnR>
                    <a:lnT>
                      <a:noFill/>
                    </a:lnT>
                    <a:lnB>
                      <a:noFill/>
                    </a:lnB>
                  </a:tcPr>
                </a:tc>
                <a:tc>
                  <a:txBody>
                    <a:bodyPr/>
                    <a:lstStyle/>
                    <a:p>
                      <a:pPr algn="ctr"/>
                      <a:r>
                        <a:rPr lang="pl-PL"/>
                        <a:t>min(odległość, prędkość)</a:t>
                      </a:r>
                    </a:p>
                  </a:txBody>
                  <a:tcPr anchor="ctr">
                    <a:lnL>
                      <a:noFill/>
                    </a:lnL>
                    <a:lnR>
                      <a:noFill/>
                    </a:lnR>
                    <a:lnT>
                      <a:noFill/>
                    </a:lnT>
                    <a:lnB>
                      <a:noFill/>
                    </a:lnB>
                  </a:tcPr>
                </a:tc>
              </a:tr>
              <a:tr h="0">
                <a:tc>
                  <a:txBody>
                    <a:bodyPr/>
                    <a:lstStyle/>
                    <a:p>
                      <a:pPr algn="ctr"/>
                      <a:r>
                        <a:rPr lang="pl-PL"/>
                        <a:t>mała</a:t>
                      </a:r>
                    </a:p>
                  </a:txBody>
                  <a:tcPr anchor="ctr">
                    <a:lnL>
                      <a:noFill/>
                    </a:lnL>
                    <a:lnR>
                      <a:noFill/>
                    </a:lnR>
                    <a:lnT>
                      <a:noFill/>
                    </a:lnT>
                    <a:lnB>
                      <a:noFill/>
                    </a:lnB>
                  </a:tcPr>
                </a:tc>
                <a:tc>
                  <a:txBody>
                    <a:bodyPr/>
                    <a:lstStyle/>
                    <a:p>
                      <a:pPr algn="ctr"/>
                      <a:r>
                        <a:rPr lang="pl-PL" dirty="0"/>
                        <a:t>Średnia</a:t>
                      </a:r>
                    </a:p>
                  </a:txBody>
                  <a:tcPr anchor="ctr">
                    <a:lnL>
                      <a:noFill/>
                    </a:lnL>
                    <a:lnR>
                      <a:noFill/>
                    </a:lnR>
                    <a:lnT>
                      <a:noFill/>
                    </a:lnT>
                    <a:lnB>
                      <a:noFill/>
                    </a:lnB>
                  </a:tcPr>
                </a:tc>
                <a:tc>
                  <a:txBody>
                    <a:bodyPr/>
                    <a:lstStyle/>
                    <a:p>
                      <a:pPr algn="ctr"/>
                      <a:r>
                        <a:rPr lang="pl-PL"/>
                        <a:t>duże+</a:t>
                      </a:r>
                    </a:p>
                  </a:txBody>
                  <a:tcPr anchor="ctr">
                    <a:lnL>
                      <a:noFill/>
                    </a:lnL>
                    <a:lnR>
                      <a:noFill/>
                    </a:lnR>
                    <a:lnT>
                      <a:noFill/>
                    </a:lnT>
                    <a:lnB>
                      <a:noFill/>
                    </a:lnB>
                  </a:tcPr>
                </a:tc>
                <a:tc>
                  <a:txBody>
                    <a:bodyPr/>
                    <a:lstStyle/>
                    <a:p>
                      <a:pPr algn="ctr"/>
                      <a:r>
                        <a:rPr lang="pl-PL"/>
                        <a:t>0,6</a:t>
                      </a:r>
                    </a:p>
                  </a:txBody>
                  <a:tcPr anchor="ctr">
                    <a:lnL>
                      <a:noFill/>
                    </a:lnL>
                    <a:lnR>
                      <a:noFill/>
                    </a:lnR>
                    <a:lnT>
                      <a:noFill/>
                    </a:lnT>
                    <a:lnB>
                      <a:noFill/>
                    </a:lnB>
                  </a:tcPr>
                </a:tc>
              </a:tr>
              <a:tr h="0">
                <a:tc>
                  <a:txBody>
                    <a:bodyPr/>
                    <a:lstStyle/>
                    <a:p>
                      <a:pPr algn="ctr"/>
                      <a:r>
                        <a:rPr lang="pl-PL"/>
                        <a:t>średnia</a:t>
                      </a:r>
                    </a:p>
                  </a:txBody>
                  <a:tcPr anchor="ctr">
                    <a:lnL>
                      <a:noFill/>
                    </a:lnL>
                    <a:lnR>
                      <a:noFill/>
                    </a:lnR>
                    <a:lnT>
                      <a:noFill/>
                    </a:lnT>
                    <a:lnB>
                      <a:noFill/>
                    </a:lnB>
                  </a:tcPr>
                </a:tc>
                <a:tc>
                  <a:txBody>
                    <a:bodyPr/>
                    <a:lstStyle/>
                    <a:p>
                      <a:pPr algn="ctr"/>
                      <a:r>
                        <a:rPr lang="pl-PL"/>
                        <a:t>Średnia</a:t>
                      </a:r>
                    </a:p>
                  </a:txBody>
                  <a:tcPr anchor="ctr">
                    <a:lnL>
                      <a:noFill/>
                    </a:lnL>
                    <a:lnR>
                      <a:noFill/>
                    </a:lnR>
                    <a:lnT>
                      <a:noFill/>
                    </a:lnT>
                    <a:lnB>
                      <a:noFill/>
                    </a:lnB>
                  </a:tcPr>
                </a:tc>
                <a:tc>
                  <a:txBody>
                    <a:bodyPr/>
                    <a:lstStyle/>
                    <a:p>
                      <a:pPr algn="ctr"/>
                      <a:r>
                        <a:rPr lang="pl-PL"/>
                        <a:t>małe-</a:t>
                      </a:r>
                    </a:p>
                  </a:txBody>
                  <a:tcPr anchor="ctr">
                    <a:lnL>
                      <a:noFill/>
                    </a:lnL>
                    <a:lnR>
                      <a:noFill/>
                    </a:lnR>
                    <a:lnT>
                      <a:noFill/>
                    </a:lnT>
                    <a:lnB>
                      <a:noFill/>
                    </a:lnB>
                  </a:tcPr>
                </a:tc>
                <a:tc>
                  <a:txBody>
                    <a:bodyPr/>
                    <a:lstStyle/>
                    <a:p>
                      <a:pPr algn="ctr"/>
                      <a:r>
                        <a:rPr lang="pl-PL" dirty="0"/>
                        <a:t>0,4</a:t>
                      </a:r>
                    </a:p>
                  </a:txBody>
                  <a:tcPr anchor="ctr">
                    <a:lnL>
                      <a:noFill/>
                    </a:lnL>
                    <a:lnR>
                      <a:noFill/>
                    </a:lnR>
                    <a:lnT>
                      <a:noFill/>
                    </a:lnT>
                    <a:lnB>
                      <a:noFill/>
                    </a:lnB>
                  </a:tcPr>
                </a:tc>
              </a:tr>
            </a:tbl>
          </a:graphicData>
        </a:graphic>
      </p:graphicFrame>
      <p:sp>
        <p:nvSpPr>
          <p:cNvPr id="7" name="Rectangle 1"/>
          <p:cNvSpPr>
            <a:spLocks noChangeArrowheads="1"/>
          </p:cNvSpPr>
          <p:nvPr/>
        </p:nvSpPr>
        <p:spPr bwMode="auto">
          <a:xfrm>
            <a:off x="467544" y="1435998"/>
            <a:ext cx="312906"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lang="pl-PL" altLang="pl-PL" sz="1800" dirty="0" smtClean="0">
                <a:latin typeface="Arial" charset="0"/>
                <a:cs typeface="Arial" charset="0"/>
              </a:rPr>
              <a:t>1</a:t>
            </a: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r>
              <a:rPr lang="pl-PL" altLang="pl-PL" sz="1800" dirty="0">
                <a:latin typeface="Arial" charset="0"/>
                <a:cs typeface="Arial" charset="0"/>
              </a:rPr>
              <a:t>2</a:t>
            </a: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lang="pl-PL" altLang="pl-PL" sz="1800" dirty="0" smtClean="0">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endParaRPr kumimoji="0" lang="pl-PL" altLang="pl-PL" sz="1800" b="0" i="0" u="none" strike="noStrike" cap="none" normalizeH="0" baseline="0" dirty="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0"/>
              </a:spcBef>
              <a:spcAft>
                <a:spcPct val="0"/>
              </a:spcAft>
              <a:buClrTx/>
              <a:buSzTx/>
              <a:tabLst/>
            </a:pPr>
            <a:r>
              <a:rPr kumimoji="0" lang="pl-PL" altLang="pl-PL" sz="1800" b="0" i="0" u="none" strike="noStrike" cap="none" normalizeH="0" baseline="0" dirty="0" smtClean="0">
                <a:ln>
                  <a:noFill/>
                </a:ln>
                <a:solidFill>
                  <a:schemeClr val="tx1"/>
                </a:solidFill>
                <a:effectLst/>
                <a:latin typeface="Arial" charset="0"/>
                <a:cs typeface="Arial" charset="0"/>
              </a:rPr>
              <a:t/>
            </a:r>
            <a:br>
              <a:rPr kumimoji="0" lang="pl-PL" altLang="pl-PL" sz="1800" b="0" i="0" u="none" strike="noStrike" cap="none" normalizeH="0" baseline="0" dirty="0" smtClean="0">
                <a:ln>
                  <a:noFill/>
                </a:ln>
                <a:solidFill>
                  <a:schemeClr val="tx1"/>
                </a:solidFill>
                <a:effectLst/>
                <a:latin typeface="Arial" charset="0"/>
                <a:cs typeface="Arial" charset="0"/>
              </a:rPr>
            </a:br>
            <a:r>
              <a:rPr kumimoji="0" lang="pl-PL" altLang="pl-PL" sz="1800" b="0" i="0" u="none" strike="noStrike" cap="none" normalizeH="0" baseline="0" dirty="0" smtClean="0">
                <a:ln>
                  <a:noFill/>
                </a:ln>
                <a:solidFill>
                  <a:schemeClr val="tx1"/>
                </a:solidFill>
                <a:effectLst/>
                <a:latin typeface="Arial" charset="0"/>
                <a:cs typeface="Arial" charset="0"/>
              </a:rPr>
              <a:t>3</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pl-PL" altLang="pl-PL" sz="18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86646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z="2800" dirty="0" smtClean="0"/>
              <a:t>Po dokonaniu wyostrzenia przyspieszenie samochodu w przykładowych przypadkach ma wynosić:</a:t>
            </a:r>
            <a:endParaRPr lang="pl-PL" sz="2800" dirty="0"/>
          </a:p>
        </p:txBody>
      </p:sp>
      <p:graphicFrame>
        <p:nvGraphicFramePr>
          <p:cNvPr id="4" name="Tabela 3"/>
          <p:cNvGraphicFramePr>
            <a:graphicFrameLocks noGrp="1"/>
          </p:cNvGraphicFramePr>
          <p:nvPr>
            <p:extLst>
              <p:ext uri="{D42A27DB-BD31-4B8C-83A1-F6EECF244321}">
                <p14:modId xmlns:p14="http://schemas.microsoft.com/office/powerpoint/2010/main" val="481047580"/>
              </p:ext>
            </p:extLst>
          </p:nvPr>
        </p:nvGraphicFramePr>
        <p:xfrm>
          <a:off x="1403648" y="2852936"/>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pl-PL" dirty="0" smtClean="0"/>
                        <a:t>1</a:t>
                      </a:r>
                      <a:endParaRPr lang="pl-PL" dirty="0"/>
                    </a:p>
                  </a:txBody>
                  <a:tcPr/>
                </a:tc>
                <a:tc>
                  <a:txBody>
                    <a:bodyPr/>
                    <a:lstStyle/>
                    <a:p>
                      <a:r>
                        <a:rPr lang="pl-PL" dirty="0" smtClean="0"/>
                        <a:t>0.15</a:t>
                      </a:r>
                      <a:endParaRPr lang="pl-PL" dirty="0"/>
                    </a:p>
                  </a:txBody>
                  <a:tcPr/>
                </a:tc>
              </a:tr>
              <a:tr h="370840">
                <a:tc>
                  <a:txBody>
                    <a:bodyPr/>
                    <a:lstStyle/>
                    <a:p>
                      <a:r>
                        <a:rPr lang="pl-PL" dirty="0" smtClean="0"/>
                        <a:t>2</a:t>
                      </a:r>
                      <a:endParaRPr lang="pl-PL" dirty="0"/>
                    </a:p>
                  </a:txBody>
                  <a:tcPr/>
                </a:tc>
                <a:tc>
                  <a:txBody>
                    <a:bodyPr/>
                    <a:lstStyle/>
                    <a:p>
                      <a:r>
                        <a:rPr lang="pl-PL" dirty="0" smtClean="0"/>
                        <a:t>0.14</a:t>
                      </a:r>
                      <a:endParaRPr lang="pl-PL" dirty="0"/>
                    </a:p>
                  </a:txBody>
                  <a:tcPr/>
                </a:tc>
              </a:tr>
              <a:tr h="370840">
                <a:tc>
                  <a:txBody>
                    <a:bodyPr/>
                    <a:lstStyle/>
                    <a:p>
                      <a:r>
                        <a:rPr lang="pl-PL" dirty="0" smtClean="0"/>
                        <a:t>3</a:t>
                      </a:r>
                      <a:endParaRPr lang="pl-PL" dirty="0"/>
                    </a:p>
                  </a:txBody>
                  <a:tcPr/>
                </a:tc>
                <a:tc>
                  <a:txBody>
                    <a:bodyPr/>
                    <a:lstStyle/>
                    <a:p>
                      <a:r>
                        <a:rPr lang="pl-PL" dirty="0" smtClean="0"/>
                        <a:t>0,305</a:t>
                      </a:r>
                      <a:endParaRPr lang="pl-PL" dirty="0"/>
                    </a:p>
                  </a:txBody>
                  <a:tcPr/>
                </a:tc>
              </a:tr>
            </a:tbl>
          </a:graphicData>
        </a:graphic>
      </p:graphicFrame>
    </p:spTree>
    <p:extLst>
      <p:ext uri="{BB962C8B-B14F-4D97-AF65-F5344CB8AC3E}">
        <p14:creationId xmlns:p14="http://schemas.microsoft.com/office/powerpoint/2010/main" val="2464661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1921" y="3330929"/>
            <a:ext cx="6008391" cy="3410439"/>
          </a:xfrm>
          <a:prstGeom prst="rect">
            <a:avLst/>
          </a:prstGeom>
        </p:spPr>
      </p:pic>
      <p:sp>
        <p:nvSpPr>
          <p:cNvPr id="2" name="Tytuł 1"/>
          <p:cNvSpPr>
            <a:spLocks noGrp="1"/>
          </p:cNvSpPr>
          <p:nvPr>
            <p:ph type="title"/>
          </p:nvPr>
        </p:nvSpPr>
        <p:spPr>
          <a:xfrm>
            <a:off x="683568" y="188640"/>
            <a:ext cx="7772400" cy="854968"/>
          </a:xfrm>
        </p:spPr>
        <p:txBody>
          <a:bodyPr/>
          <a:lstStyle/>
          <a:p>
            <a:r>
              <a:rPr lang="pl-PL" sz="3200" dirty="0" smtClean="0"/>
              <a:t>Sieci Neuronowe</a:t>
            </a:r>
          </a:p>
        </p:txBody>
      </p:sp>
      <p:sp>
        <p:nvSpPr>
          <p:cNvPr id="6" name="pole tekstowe 5"/>
          <p:cNvSpPr txBox="1"/>
          <p:nvPr/>
        </p:nvSpPr>
        <p:spPr>
          <a:xfrm>
            <a:off x="395536" y="1052736"/>
            <a:ext cx="8064896" cy="2677656"/>
          </a:xfrm>
          <a:prstGeom prst="rect">
            <a:avLst/>
          </a:prstGeom>
          <a:noFill/>
        </p:spPr>
        <p:txBody>
          <a:bodyPr wrap="square" rtlCol="0">
            <a:spAutoFit/>
          </a:bodyPr>
          <a:lstStyle/>
          <a:p>
            <a:r>
              <a:rPr lang="pl-PL" dirty="0" smtClean="0">
                <a:effectLst/>
              </a:rPr>
              <a:t>Sieci neuronowe są jedną z wielu możliwych realizacji </a:t>
            </a:r>
            <a:r>
              <a:rPr lang="pl-PL" dirty="0" err="1" smtClean="0">
                <a:effectLst/>
              </a:rPr>
              <a:t>aproksymatora</a:t>
            </a:r>
            <a:r>
              <a:rPr lang="pl-PL" dirty="0" smtClean="0">
                <a:effectLst/>
              </a:rPr>
              <a:t> regresyjnego. Swoją popularność zawdzięczają w pewnej mierze analogiom biologicznym – można w nich upatrywać niezwykle uproszczonych modeli naturalnych struktur neuronowych. Przykładem sieci neuronowych, chyba najbardziej rozpowszechnionym, jest </a:t>
            </a:r>
            <a:r>
              <a:rPr lang="pl-PL" b="1" dirty="0" smtClean="0">
                <a:effectLst/>
              </a:rPr>
              <a:t>perceptron wielowarstwowy.</a:t>
            </a:r>
            <a:endParaRPr lang="pl-PL" b="1" dirty="0"/>
          </a:p>
        </p:txBody>
      </p:sp>
    </p:spTree>
    <p:extLst>
      <p:ext uri="{BB962C8B-B14F-4D97-AF65-F5344CB8AC3E}">
        <p14:creationId xmlns:p14="http://schemas.microsoft.com/office/powerpoint/2010/main" val="2457755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3568" y="188640"/>
            <a:ext cx="5256584" cy="854968"/>
          </a:xfrm>
        </p:spPr>
        <p:txBody>
          <a:bodyPr/>
          <a:lstStyle/>
          <a:p>
            <a:pPr algn="l"/>
            <a:r>
              <a:rPr lang="pl-PL" sz="3200" dirty="0" smtClean="0"/>
              <a:t>Działanie sieci neuronowej (1)</a:t>
            </a:r>
          </a:p>
        </p:txBody>
      </p:sp>
      <p:sp>
        <p:nvSpPr>
          <p:cNvPr id="6" name="pole tekstowe 5"/>
          <p:cNvSpPr txBox="1"/>
          <p:nvPr/>
        </p:nvSpPr>
        <p:spPr>
          <a:xfrm>
            <a:off x="251520" y="908720"/>
            <a:ext cx="8568952" cy="5262979"/>
          </a:xfrm>
          <a:prstGeom prst="rect">
            <a:avLst/>
          </a:prstGeom>
          <a:noFill/>
        </p:spPr>
        <p:txBody>
          <a:bodyPr wrap="square" rtlCol="0">
            <a:spAutoFit/>
          </a:bodyPr>
          <a:lstStyle/>
          <a:p>
            <a:pPr marL="342900" indent="-342900">
              <a:buFont typeface="Arial" pitchFamily="34" charset="0"/>
              <a:buChar char="•"/>
            </a:pPr>
            <a:r>
              <a:rPr lang="pl-PL" dirty="0" smtClean="0">
                <a:effectLst/>
              </a:rPr>
              <a:t>Węzeł grafu sieci odpowiada pojedynczemu neuronowi. Krawędź odpowiada połączeniu między neuronami (tzw. połączenie synaptyczne) – jest skierowana od wyjścia jednego do wejścia drugiego neuronu, co odpowiada jednokierunkowemu przepływowi danych. </a:t>
            </a:r>
          </a:p>
          <a:p>
            <a:pPr marL="342900" indent="-342900">
              <a:buFont typeface="Arial" pitchFamily="34" charset="0"/>
              <a:buChar char="•"/>
            </a:pPr>
            <a:r>
              <a:rPr lang="pl-PL" dirty="0" smtClean="0">
                <a:effectLst/>
              </a:rPr>
              <a:t>Neuron działa w taki sposób, że dokonuje się ważonego sumowania wartości wejść, obliczając wartość </a:t>
            </a:r>
            <a:r>
              <a:rPr lang="pl-PL" i="1" dirty="0" smtClean="0">
                <a:effectLst/>
              </a:rPr>
              <a:t>h</a:t>
            </a:r>
            <a:r>
              <a:rPr lang="pl-PL" i="1" baseline="-25000" dirty="0" smtClean="0">
                <a:effectLst/>
              </a:rPr>
              <a:t>i</a:t>
            </a:r>
            <a:r>
              <a:rPr lang="pl-PL" dirty="0" smtClean="0">
                <a:effectLst/>
              </a:rPr>
              <a:t>, zwaną pobudzeniem: </a:t>
            </a:r>
          </a:p>
          <a:p>
            <a:r>
              <a:rPr lang="pl-PL" dirty="0" smtClean="0"/>
              <a:t>	</a:t>
            </a:r>
          </a:p>
          <a:p>
            <a:pPr marL="342900" indent="-342900">
              <a:buFont typeface="Arial" pitchFamily="34" charset="0"/>
              <a:buChar char="•"/>
            </a:pPr>
            <a:r>
              <a:rPr lang="pl-PL" dirty="0" smtClean="0">
                <a:effectLst/>
              </a:rPr>
              <a:t>Wyjście neuronu powstaje w wyniku </a:t>
            </a:r>
            <a:r>
              <a:rPr lang="pl-PL" dirty="0" smtClean="0">
                <a:effectLst/>
              </a:rPr>
              <a:t/>
            </a:r>
            <a:br>
              <a:rPr lang="pl-PL" dirty="0" smtClean="0">
                <a:effectLst/>
              </a:rPr>
            </a:br>
            <a:r>
              <a:rPr lang="pl-PL" dirty="0" smtClean="0">
                <a:effectLst/>
              </a:rPr>
              <a:t>podania </a:t>
            </a:r>
            <a:r>
              <a:rPr lang="pl-PL" dirty="0" smtClean="0">
                <a:effectLst/>
              </a:rPr>
              <a:t>pobudzenia na funkcję aktywacji : </a:t>
            </a:r>
          </a:p>
          <a:p>
            <a:r>
              <a:rPr lang="pl-PL" dirty="0"/>
              <a:t> </a:t>
            </a:r>
            <a:r>
              <a:rPr lang="pl-PL" dirty="0" smtClean="0"/>
              <a:t>    				</a:t>
            </a:r>
            <a:endParaRPr lang="pl-PL" dirty="0" smtClean="0"/>
          </a:p>
          <a:p>
            <a:endParaRPr lang="pl-PL" dirty="0"/>
          </a:p>
          <a:p>
            <a:r>
              <a:rPr lang="pl-PL" dirty="0" smtClean="0"/>
              <a:t>typowo</a:t>
            </a:r>
            <a:r>
              <a:rPr lang="pl-PL" dirty="0" smtClean="0"/>
              <a:t>:</a:t>
            </a:r>
            <a:endParaRPr lang="pl-PL" dirty="0" smtClean="0">
              <a:effectLst/>
            </a:endParaRPr>
          </a:p>
        </p:txBody>
      </p:sp>
      <p:pic>
        <p:nvPicPr>
          <p:cNvPr id="5" name="Obraz 4" descr="h_i = \sum_{j=1..n} w_{ij} x_j + w_{i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15248" y="3573016"/>
            <a:ext cx="2592288" cy="360040"/>
          </a:xfrm>
          <a:prstGeom prst="rect">
            <a:avLst/>
          </a:prstGeom>
          <a:noFill/>
          <a:ln>
            <a:noFill/>
          </a:ln>
        </p:spPr>
      </p:pic>
      <p:pic>
        <p:nvPicPr>
          <p:cNvPr id="8" name="Obraz 7" descr="y_i = g(h_i)\,"/>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930" y="5014459"/>
            <a:ext cx="1584176" cy="354325"/>
          </a:xfrm>
          <a:prstGeom prst="rect">
            <a:avLst/>
          </a:prstGeom>
          <a:noFill/>
          <a:ln>
            <a:noFill/>
          </a:ln>
        </p:spPr>
      </p:pic>
      <p:pic>
        <p:nvPicPr>
          <p:cNvPr id="9" name="Obraz 8" descr="g(x) = \tanh(x) = \frac{e^x - e^{-x}}{e^x + e^{-x}}"/>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75656" y="5742305"/>
            <a:ext cx="2527270" cy="450301"/>
          </a:xfrm>
          <a:prstGeom prst="rect">
            <a:avLst/>
          </a:prstGeom>
          <a:noFill/>
          <a:ln>
            <a:noFill/>
          </a:ln>
        </p:spPr>
      </p:pic>
      <p:pic>
        <p:nvPicPr>
          <p:cNvPr id="2050" name="Picture 2" descr="http://www.efunda.com/math/hyperbolic/images/tanh_plot.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40896" y="3643950"/>
            <a:ext cx="2664296" cy="2741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84954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116632"/>
            <a:ext cx="3298390" cy="1872208"/>
          </a:xfrm>
          <a:prstGeom prst="rect">
            <a:avLst/>
          </a:prstGeom>
        </p:spPr>
      </p:pic>
      <p:sp>
        <p:nvSpPr>
          <p:cNvPr id="2" name="Tytuł 1"/>
          <p:cNvSpPr>
            <a:spLocks noGrp="1"/>
          </p:cNvSpPr>
          <p:nvPr>
            <p:ph type="title"/>
          </p:nvPr>
        </p:nvSpPr>
        <p:spPr>
          <a:xfrm>
            <a:off x="683568" y="188640"/>
            <a:ext cx="5256584" cy="854968"/>
          </a:xfrm>
        </p:spPr>
        <p:txBody>
          <a:bodyPr/>
          <a:lstStyle/>
          <a:p>
            <a:pPr algn="l"/>
            <a:r>
              <a:rPr lang="pl-PL" sz="3200" dirty="0" smtClean="0"/>
              <a:t>Działanie sieci neuronowej (2)</a:t>
            </a:r>
          </a:p>
        </p:txBody>
      </p:sp>
      <p:sp>
        <p:nvSpPr>
          <p:cNvPr id="6" name="pole tekstowe 5"/>
          <p:cNvSpPr txBox="1"/>
          <p:nvPr/>
        </p:nvSpPr>
        <p:spPr>
          <a:xfrm>
            <a:off x="251520" y="1844824"/>
            <a:ext cx="8568952" cy="4154984"/>
          </a:xfrm>
          <a:prstGeom prst="rect">
            <a:avLst/>
          </a:prstGeom>
          <a:noFill/>
        </p:spPr>
        <p:txBody>
          <a:bodyPr wrap="square" rtlCol="0">
            <a:spAutoFit/>
          </a:bodyPr>
          <a:lstStyle/>
          <a:p>
            <a:r>
              <a:rPr lang="pl-PL" dirty="0" smtClean="0">
                <a:effectLst/>
              </a:rPr>
              <a:t>Neurony zgrupowane są w warstwy w taki sposób, że między neuronami tej samej warstwy nie ma połączeń, a połączenia występują jedynie między neuronami sąsiadujących warstw. </a:t>
            </a:r>
          </a:p>
          <a:p>
            <a:r>
              <a:rPr lang="pl-PL" dirty="0" smtClean="0">
                <a:effectLst/>
              </a:rPr>
              <a:t>Wyróżnia się warstwę neuronów wyjściowych (zwaną krótko warstwą wyjściową), których wyjście jest jednocześnie wyjściem z sieci. Pozostałe warstwy są nazywane ukrytymi, gdyż wyjścia neuronów w nich się znajdujących nie są „widoczne” na wyjściu sieci. </a:t>
            </a:r>
          </a:p>
          <a:p>
            <a:endParaRPr lang="pl-PL" dirty="0" smtClean="0">
              <a:effectLst/>
            </a:endParaRPr>
          </a:p>
          <a:p>
            <a:r>
              <a:rPr lang="pl-PL" dirty="0" smtClean="0">
                <a:effectLst/>
              </a:rPr>
              <a:t>Dla neuronów wyjściowych można przyjąć, że funkcja aktywacji jest funkcją liniową. </a:t>
            </a:r>
            <a:endParaRPr lang="pl-PL" dirty="0">
              <a:effectLst/>
            </a:endParaRPr>
          </a:p>
        </p:txBody>
      </p:sp>
    </p:spTree>
    <p:extLst>
      <p:ext uri="{BB962C8B-B14F-4D97-AF65-F5344CB8AC3E}">
        <p14:creationId xmlns:p14="http://schemas.microsoft.com/office/powerpoint/2010/main" val="3391733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179512" y="1124744"/>
            <a:ext cx="8208912" cy="5112568"/>
          </a:xfrm>
        </p:spPr>
        <p:txBody>
          <a:bodyPr/>
          <a:lstStyle/>
          <a:p>
            <a:r>
              <a:rPr lang="pl-PL" dirty="0" smtClean="0"/>
              <a:t>Naturalna „ludzka” inteligencja:</a:t>
            </a:r>
          </a:p>
          <a:p>
            <a:pPr>
              <a:buNone/>
            </a:pPr>
            <a:r>
              <a:rPr lang="pl-PL" b="1" dirty="0" smtClean="0"/>
              <a:t>	Inteligencja jest zdolnością do (poprawnego, sprawnego itd.) rozwiązywania zadań intelektualnych, które zazwyczaj uchodzą za trudne. </a:t>
            </a:r>
          </a:p>
          <a:p>
            <a:pPr marL="0" indent="0"/>
            <a:r>
              <a:rPr lang="pl-PL" dirty="0" smtClean="0"/>
              <a:t> Sztuczna inteligencja:</a:t>
            </a:r>
          </a:p>
          <a:p>
            <a:pPr marL="0" indent="0">
              <a:buNone/>
            </a:pPr>
            <a:r>
              <a:rPr lang="pl-PL" b="1" dirty="0" smtClean="0"/>
              <a:t>Sprawne rozwiązywanie zadań, które według powszechnej opinii wymagają inteligencji, jeśli są wykonywane przez człowieka</a:t>
            </a: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Definicje (1)</a:t>
            </a:r>
            <a:endParaRPr lang="pl-PL" dirty="0"/>
          </a:p>
        </p:txBody>
      </p:sp>
    </p:spTree>
    <p:extLst>
      <p:ext uri="{BB962C8B-B14F-4D97-AF65-F5344CB8AC3E}">
        <p14:creationId xmlns:p14="http://schemas.microsoft.com/office/powerpoint/2010/main" val="3693164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az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80112" y="116632"/>
            <a:ext cx="3298390" cy="1872208"/>
          </a:xfrm>
          <a:prstGeom prst="rect">
            <a:avLst/>
          </a:prstGeom>
        </p:spPr>
      </p:pic>
      <p:sp>
        <p:nvSpPr>
          <p:cNvPr id="2" name="Tytuł 1"/>
          <p:cNvSpPr>
            <a:spLocks noGrp="1"/>
          </p:cNvSpPr>
          <p:nvPr>
            <p:ph type="title"/>
          </p:nvPr>
        </p:nvSpPr>
        <p:spPr>
          <a:xfrm>
            <a:off x="467544" y="247204"/>
            <a:ext cx="5544616" cy="854968"/>
          </a:xfrm>
        </p:spPr>
        <p:txBody>
          <a:bodyPr/>
          <a:lstStyle/>
          <a:p>
            <a:pPr algn="l"/>
            <a:r>
              <a:rPr lang="pl-PL" sz="3200" dirty="0" smtClean="0"/>
              <a:t>Właściwości sieci neuronowych</a:t>
            </a:r>
          </a:p>
        </p:txBody>
      </p:sp>
      <p:sp>
        <p:nvSpPr>
          <p:cNvPr id="6" name="pole tekstowe 5"/>
          <p:cNvSpPr txBox="1"/>
          <p:nvPr/>
        </p:nvSpPr>
        <p:spPr>
          <a:xfrm>
            <a:off x="236357" y="2021939"/>
            <a:ext cx="8568952" cy="2308324"/>
          </a:xfrm>
          <a:prstGeom prst="rect">
            <a:avLst/>
          </a:prstGeom>
          <a:noFill/>
        </p:spPr>
        <p:txBody>
          <a:bodyPr wrap="square" rtlCol="0">
            <a:spAutoFit/>
          </a:bodyPr>
          <a:lstStyle/>
          <a:p>
            <a:pPr marL="342900" indent="-342900">
              <a:buFont typeface="Arial" pitchFamily="34" charset="0"/>
              <a:buChar char="•"/>
            </a:pPr>
            <a:r>
              <a:rPr lang="pl-PL" dirty="0" smtClean="0">
                <a:effectLst/>
              </a:rPr>
              <a:t>Sieć neuronowa jest uniwersalnym </a:t>
            </a:r>
            <a:r>
              <a:rPr lang="pl-PL" dirty="0" err="1" smtClean="0">
                <a:effectLst/>
              </a:rPr>
              <a:t>aproksymatorem</a:t>
            </a:r>
            <a:r>
              <a:rPr lang="pl-PL" dirty="0" smtClean="0"/>
              <a:t>.</a:t>
            </a:r>
          </a:p>
          <a:p>
            <a:pPr marL="342900" indent="-342900">
              <a:buFont typeface="Arial" pitchFamily="34" charset="0"/>
              <a:buChar char="•"/>
            </a:pPr>
            <a:r>
              <a:rPr lang="pl-PL" dirty="0" smtClean="0"/>
              <a:t>Może być „nauczona” jak ma aproksymować.</a:t>
            </a:r>
          </a:p>
          <a:p>
            <a:pPr marL="342900" indent="-342900">
              <a:buFont typeface="Arial" pitchFamily="34" charset="0"/>
              <a:buChar char="•"/>
            </a:pPr>
            <a:r>
              <a:rPr lang="pl-PL" dirty="0" smtClean="0"/>
              <a:t>Zastosowania:</a:t>
            </a:r>
          </a:p>
          <a:p>
            <a:pPr marL="800100" lvl="1" indent="-342900">
              <a:buFont typeface="Arial" pitchFamily="34" charset="0"/>
              <a:buChar char="•"/>
            </a:pPr>
            <a:r>
              <a:rPr lang="pl-PL" dirty="0" smtClean="0"/>
              <a:t>Sterowanie</a:t>
            </a:r>
          </a:p>
          <a:p>
            <a:pPr marL="800100" lvl="1" indent="-342900">
              <a:buFont typeface="Arial" pitchFamily="34" charset="0"/>
              <a:buChar char="•"/>
            </a:pPr>
            <a:r>
              <a:rPr lang="pl-PL" dirty="0" smtClean="0"/>
              <a:t>Rozpoznawanie</a:t>
            </a:r>
          </a:p>
          <a:p>
            <a:endParaRPr lang="pl-PL" dirty="0">
              <a:effectLst/>
            </a:endParaRPr>
          </a:p>
        </p:txBody>
      </p:sp>
    </p:spTree>
    <p:extLst>
      <p:ext uri="{BB962C8B-B14F-4D97-AF65-F5344CB8AC3E}">
        <p14:creationId xmlns:p14="http://schemas.microsoft.com/office/powerpoint/2010/main" val="2803486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47204"/>
            <a:ext cx="5544616" cy="854968"/>
          </a:xfrm>
        </p:spPr>
        <p:txBody>
          <a:bodyPr/>
          <a:lstStyle/>
          <a:p>
            <a:pPr algn="l"/>
            <a:r>
              <a:rPr lang="pl-PL" sz="3200" dirty="0" smtClean="0"/>
              <a:t>Inne aparaty matematyczne sztucznej inteligencji</a:t>
            </a:r>
          </a:p>
        </p:txBody>
      </p:sp>
      <p:sp>
        <p:nvSpPr>
          <p:cNvPr id="6" name="pole tekstowe 5"/>
          <p:cNvSpPr txBox="1"/>
          <p:nvPr/>
        </p:nvSpPr>
        <p:spPr>
          <a:xfrm>
            <a:off x="236357" y="2021939"/>
            <a:ext cx="8568952" cy="1200329"/>
          </a:xfrm>
          <a:prstGeom prst="rect">
            <a:avLst/>
          </a:prstGeom>
          <a:noFill/>
        </p:spPr>
        <p:txBody>
          <a:bodyPr wrap="square" rtlCol="0">
            <a:spAutoFit/>
          </a:bodyPr>
          <a:lstStyle/>
          <a:p>
            <a:pPr marL="342900" indent="-342900">
              <a:buFont typeface="Arial" pitchFamily="34" charset="0"/>
              <a:buChar char="•"/>
            </a:pPr>
            <a:r>
              <a:rPr lang="pl-PL" dirty="0" smtClean="0">
                <a:effectLst/>
              </a:rPr>
              <a:t>Zbiory przybliżone</a:t>
            </a:r>
          </a:p>
          <a:p>
            <a:pPr marL="342900" indent="-342900">
              <a:buFont typeface="Arial" pitchFamily="34" charset="0"/>
              <a:buChar char="•"/>
            </a:pPr>
            <a:r>
              <a:rPr lang="pl-PL" dirty="0" smtClean="0"/>
              <a:t>Algorytmy ewolucyjne</a:t>
            </a:r>
          </a:p>
          <a:p>
            <a:pPr marL="342900" indent="-342900">
              <a:buFont typeface="Arial" pitchFamily="34" charset="0"/>
              <a:buChar char="•"/>
            </a:pPr>
            <a:r>
              <a:rPr lang="pl-PL" dirty="0" smtClean="0">
                <a:effectLst/>
              </a:rPr>
              <a:t>Systemy </a:t>
            </a:r>
            <a:r>
              <a:rPr lang="pl-PL" dirty="0" err="1" smtClean="0">
                <a:effectLst/>
              </a:rPr>
              <a:t>neuronowo-rozmyte</a:t>
            </a:r>
            <a:endParaRPr lang="pl-PL" dirty="0">
              <a:effectLst/>
            </a:endParaRPr>
          </a:p>
        </p:txBody>
      </p:sp>
    </p:spTree>
    <p:extLst>
      <p:ext uri="{BB962C8B-B14F-4D97-AF65-F5344CB8AC3E}">
        <p14:creationId xmlns:p14="http://schemas.microsoft.com/office/powerpoint/2010/main" val="42805014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685800" y="332656"/>
            <a:ext cx="7772400" cy="1143000"/>
          </a:xfrm>
        </p:spPr>
        <p:txBody>
          <a:bodyPr/>
          <a:lstStyle/>
          <a:p>
            <a:r>
              <a:rPr lang="pl-PL" sz="4000" dirty="0"/>
              <a:t>Współczesne praktyczne zastosowanie SI (1)</a:t>
            </a:r>
            <a:endParaRPr lang="en-GB" sz="4000" dirty="0"/>
          </a:p>
        </p:txBody>
      </p:sp>
      <p:sp>
        <p:nvSpPr>
          <p:cNvPr id="108547" name="Rectangle 3"/>
          <p:cNvSpPr>
            <a:spLocks noGrp="1" noChangeArrowheads="1"/>
          </p:cNvSpPr>
          <p:nvPr>
            <p:ph type="body" idx="1"/>
          </p:nvPr>
        </p:nvSpPr>
        <p:spPr>
          <a:xfrm>
            <a:off x="457200" y="1600200"/>
            <a:ext cx="8362950" cy="4924425"/>
          </a:xfrm>
        </p:spPr>
        <p:txBody>
          <a:bodyPr/>
          <a:lstStyle/>
          <a:p>
            <a:pPr>
              <a:lnSpc>
                <a:spcPct val="80000"/>
              </a:lnSpc>
            </a:pPr>
            <a:r>
              <a:rPr lang="en-GB" sz="2000"/>
              <a:t>Technologie oparte na </a:t>
            </a:r>
            <a:r>
              <a:rPr lang="en-GB" sz="2000">
                <a:hlinkClick r:id="rId2" tooltip="Logika rozmyta"/>
              </a:rPr>
              <a:t>logice rozmytej</a:t>
            </a:r>
            <a:r>
              <a:rPr lang="en-GB" sz="2000"/>
              <a:t> – powszechnie stosowane do np. sterowania przebiegiem procesów technologicznych w fabrykach w warunkach "braku wszystkich </a:t>
            </a:r>
            <a:r>
              <a:rPr lang="en-GB" sz="2000">
                <a:hlinkClick r:id="rId3" tooltip="Dane"/>
              </a:rPr>
              <a:t>danych</a:t>
            </a:r>
            <a:r>
              <a:rPr lang="en-GB" sz="2000"/>
              <a:t>". </a:t>
            </a:r>
          </a:p>
          <a:p>
            <a:pPr>
              <a:lnSpc>
                <a:spcPct val="80000"/>
              </a:lnSpc>
            </a:pPr>
            <a:r>
              <a:rPr lang="en-GB" sz="2000">
                <a:hlinkClick r:id="rId4" tooltip="System ekspertowy"/>
              </a:rPr>
              <a:t>Systemy ekspertowe</a:t>
            </a:r>
            <a:r>
              <a:rPr lang="en-GB" sz="2000"/>
              <a:t> – systemy wykorzystujące bazę wiedzy (zapisaną w sposób deklaratywny) i mechanizmy wnioskowania do rozwiązywania problemów. </a:t>
            </a:r>
          </a:p>
          <a:p>
            <a:pPr>
              <a:lnSpc>
                <a:spcPct val="80000"/>
              </a:lnSpc>
            </a:pPr>
            <a:r>
              <a:rPr lang="en-GB" sz="2000">
                <a:hlinkClick r:id="rId5" tooltip="Tłumaczenie automatyczne"/>
              </a:rPr>
              <a:t>Maszynowe tłumaczenie tekstów</a:t>
            </a:r>
            <a:r>
              <a:rPr lang="en-GB" sz="2000"/>
              <a:t> – systemy tłumaczące nie dorównują człowiekowi, robią intensywne postępy, nadają się szczególnie do tłumaczenia tekstów technicznych. </a:t>
            </a:r>
          </a:p>
          <a:p>
            <a:pPr>
              <a:lnSpc>
                <a:spcPct val="80000"/>
              </a:lnSpc>
            </a:pPr>
            <a:r>
              <a:rPr lang="en-GB" sz="2000">
                <a:hlinkClick r:id="rId6" tooltip="Sieć neuronowa"/>
              </a:rPr>
              <a:t>Sieci neuronowe</a:t>
            </a:r>
            <a:r>
              <a:rPr lang="en-GB" sz="2000"/>
              <a:t> – stosowane z powodzeniem w wielu zastosowaniach łącznie z programowaniem "inteligentnych przeciwników" w grach komputerowych. </a:t>
            </a:r>
          </a:p>
          <a:p>
            <a:pPr>
              <a:lnSpc>
                <a:spcPct val="80000"/>
              </a:lnSpc>
            </a:pPr>
            <a:r>
              <a:rPr lang="en-GB" sz="2000">
                <a:hlinkClick r:id="rId7" tooltip="Uczenie maszynowe"/>
              </a:rPr>
              <a:t>Uczenie się maszyn</a:t>
            </a:r>
            <a:r>
              <a:rPr lang="en-GB" sz="2000"/>
              <a:t> – dział sztucznej inteligencji zajmujący się algorytmami potrafiącymi uczyć się podejmować decyzje bądź nabywać wiedzę. </a:t>
            </a:r>
          </a:p>
          <a:p>
            <a:pPr>
              <a:lnSpc>
                <a:spcPct val="80000"/>
              </a:lnSpc>
            </a:pPr>
            <a:r>
              <a:rPr lang="en-GB" sz="2000">
                <a:hlinkClick r:id="rId8" tooltip="Eksploracja danych"/>
              </a:rPr>
              <a:t>Eksploracja danych</a:t>
            </a:r>
            <a:r>
              <a:rPr lang="en-GB" sz="2000"/>
              <a:t> – omawia obszary, powiązanie z potrzebami informacyjnymi, pozyskiwaniem wiedzy, stosowane techniki analizy, oczekiwane rezultaty. </a:t>
            </a:r>
          </a:p>
        </p:txBody>
      </p:sp>
    </p:spTree>
    <p:extLst>
      <p:ext uri="{BB962C8B-B14F-4D97-AF65-F5344CB8AC3E}">
        <p14:creationId xmlns:p14="http://schemas.microsoft.com/office/powerpoint/2010/main" val="40321716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685800" y="332656"/>
            <a:ext cx="7772400" cy="1143000"/>
          </a:xfrm>
        </p:spPr>
        <p:txBody>
          <a:bodyPr/>
          <a:lstStyle/>
          <a:p>
            <a:r>
              <a:rPr lang="pl-PL" sz="4000" dirty="0"/>
              <a:t>Współczesne praktyczne zastosowanie SI (2)</a:t>
            </a:r>
            <a:endParaRPr lang="en-GB" sz="4000" dirty="0"/>
          </a:p>
        </p:txBody>
      </p:sp>
      <p:sp>
        <p:nvSpPr>
          <p:cNvPr id="109571" name="Rectangle 3"/>
          <p:cNvSpPr>
            <a:spLocks noGrp="1" noChangeArrowheads="1"/>
          </p:cNvSpPr>
          <p:nvPr>
            <p:ph type="body" idx="1"/>
          </p:nvPr>
        </p:nvSpPr>
        <p:spPr>
          <a:xfrm>
            <a:off x="457200" y="1600200"/>
            <a:ext cx="8507413" cy="4997450"/>
          </a:xfrm>
        </p:spPr>
        <p:txBody>
          <a:bodyPr/>
          <a:lstStyle/>
          <a:p>
            <a:pPr>
              <a:lnSpc>
                <a:spcPct val="80000"/>
              </a:lnSpc>
            </a:pPr>
            <a:r>
              <a:rPr lang="en-GB" sz="2000">
                <a:hlinkClick r:id="rId2" tooltip="Rozpoznawanie obrazów"/>
              </a:rPr>
              <a:t>Rozpoznawanie obrazów</a:t>
            </a:r>
            <a:r>
              <a:rPr lang="en-GB" sz="2000"/>
              <a:t> – stosowane są już programy rozpoznające osoby na podstawie zdjęcia twarzy lub rozpoznające automatycznie zadane obiekty na zdjęciach satelitarnych. </a:t>
            </a:r>
          </a:p>
          <a:p>
            <a:pPr>
              <a:lnSpc>
                <a:spcPct val="80000"/>
              </a:lnSpc>
            </a:pPr>
            <a:r>
              <a:rPr lang="en-GB" sz="2000">
                <a:hlinkClick r:id="rId3" tooltip="Rozpoznawanie mowy"/>
              </a:rPr>
              <a:t>Rozpoznawanie mowy</a:t>
            </a:r>
            <a:r>
              <a:rPr lang="en-GB" sz="2000"/>
              <a:t> i </a:t>
            </a:r>
            <a:r>
              <a:rPr lang="en-GB" sz="2000">
                <a:hlinkClick r:id="rId4" tooltip="Rozpoznawanie mówców (strona nie istnieje)"/>
              </a:rPr>
              <a:t>rozpoznawanie mówców</a:t>
            </a:r>
            <a:r>
              <a:rPr lang="en-GB" sz="2000"/>
              <a:t> – stosowane już powszechnie na skalę komercyjną. </a:t>
            </a:r>
          </a:p>
          <a:p>
            <a:pPr>
              <a:lnSpc>
                <a:spcPct val="80000"/>
              </a:lnSpc>
            </a:pPr>
            <a:r>
              <a:rPr lang="en-GB" sz="2000"/>
              <a:t>Rozpoznawanie pisma (</a:t>
            </a:r>
            <a:r>
              <a:rPr lang="en-GB" sz="2000">
                <a:hlinkClick r:id="rId5" tooltip="OCR"/>
              </a:rPr>
              <a:t>OCR</a:t>
            </a:r>
            <a:r>
              <a:rPr lang="en-GB" sz="2000"/>
              <a:t>) – stosowane już masowo np. do automatycznego sortowania listów, oraz w </a:t>
            </a:r>
            <a:r>
              <a:rPr lang="en-GB" sz="2000">
                <a:hlinkClick r:id="rId6" tooltip="Palmtop"/>
              </a:rPr>
              <a:t>elektronicznych notatnikach</a:t>
            </a:r>
            <a:r>
              <a:rPr lang="en-GB" sz="2000"/>
              <a:t>. </a:t>
            </a:r>
          </a:p>
          <a:p>
            <a:pPr>
              <a:lnSpc>
                <a:spcPct val="80000"/>
              </a:lnSpc>
            </a:pPr>
            <a:r>
              <a:rPr lang="en-GB" sz="2000">
                <a:hlinkClick r:id="rId7" tooltip="Sztuczna twórczość (strona nie istnieje)"/>
              </a:rPr>
              <a:t>Sztuczna twórczość</a:t>
            </a:r>
            <a:r>
              <a:rPr lang="en-GB" sz="2000"/>
              <a:t> – istnieją programy automatycznie generujące krótkie formy poetyckie, komponujące, aranżujące i interpretujące utwory muzyczne, które są w stanie skutecznie "zmylić" nawet profesjonalnych artystów, w sensie, że nie rozpoznają oni tych utworów jako sztucznie wygenerowanych. </a:t>
            </a:r>
          </a:p>
          <a:p>
            <a:pPr>
              <a:lnSpc>
                <a:spcPct val="80000"/>
              </a:lnSpc>
            </a:pPr>
            <a:r>
              <a:rPr lang="en-GB" sz="2000"/>
              <a:t>W ekonomii, powszechnie stosuje się systemy automatycznie oceniające m.in. </a:t>
            </a:r>
            <a:r>
              <a:rPr lang="en-GB" sz="2000">
                <a:hlinkClick r:id="rId8" tooltip="Zdolność kredytowa"/>
              </a:rPr>
              <a:t>zdolność kredytową</a:t>
            </a:r>
            <a:r>
              <a:rPr lang="en-GB" sz="2000"/>
              <a:t>, profil najlepszych klientów, czy planujące kampanie reklamowe. Systemy te poddawane są wcześniej automatycznemu uczeniu na podstawie posiadanych danych (np. klientów banku, którzy regularnie spłacali kredyt i klientów, którzy mieli z tym problemy). </a:t>
            </a:r>
          </a:p>
        </p:txBody>
      </p:sp>
    </p:spTree>
    <p:extLst>
      <p:ext uri="{BB962C8B-B14F-4D97-AF65-F5344CB8AC3E}">
        <p14:creationId xmlns:p14="http://schemas.microsoft.com/office/powerpoint/2010/main" val="1397767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685800" y="332656"/>
            <a:ext cx="7772400" cy="1143000"/>
          </a:xfrm>
        </p:spPr>
        <p:txBody>
          <a:bodyPr/>
          <a:lstStyle/>
          <a:p>
            <a:r>
              <a:rPr lang="pl-PL" dirty="0" smtClean="0"/>
              <a:t>Porażki SI (1)</a:t>
            </a:r>
            <a:endParaRPr lang="en-GB" dirty="0"/>
          </a:p>
        </p:txBody>
      </p:sp>
      <p:sp>
        <p:nvSpPr>
          <p:cNvPr id="110595" name="Rectangle 3"/>
          <p:cNvSpPr>
            <a:spLocks noGrp="1" noChangeArrowheads="1"/>
          </p:cNvSpPr>
          <p:nvPr>
            <p:ph type="body" idx="1"/>
          </p:nvPr>
        </p:nvSpPr>
        <p:spPr>
          <a:xfrm>
            <a:off x="457200" y="1600200"/>
            <a:ext cx="8362950" cy="4852988"/>
          </a:xfrm>
        </p:spPr>
        <p:txBody>
          <a:bodyPr/>
          <a:lstStyle/>
          <a:p>
            <a:pPr>
              <a:lnSpc>
                <a:spcPct val="80000"/>
              </a:lnSpc>
              <a:buFontTx/>
              <a:buNone/>
            </a:pPr>
            <a:r>
              <a:rPr lang="pl-PL" sz="2000" i="1"/>
              <a:t>	Nie udało się zbudować:</a:t>
            </a:r>
          </a:p>
          <a:p>
            <a:pPr>
              <a:lnSpc>
                <a:spcPct val="80000"/>
              </a:lnSpc>
            </a:pPr>
            <a:r>
              <a:rPr lang="en-GB" sz="2000" i="1"/>
              <a:t>Programów skutecznie wygrywających w niektórych grach.</a:t>
            </a:r>
            <a:r>
              <a:rPr lang="en-GB" sz="2000"/>
              <a:t> Jak dotąd nie ma programów skutecznie wygrywających w </a:t>
            </a:r>
            <a:r>
              <a:rPr lang="en-GB" sz="2000">
                <a:hlinkClick r:id="rId2" tooltip="Go"/>
              </a:rPr>
              <a:t>go</a:t>
            </a:r>
            <a:r>
              <a:rPr lang="en-GB" sz="2000"/>
              <a:t>, </a:t>
            </a:r>
            <a:r>
              <a:rPr lang="en-GB" sz="2000">
                <a:hlinkClick r:id="rId3" tooltip="Brydż sportowy"/>
              </a:rPr>
              <a:t>brydża sportowego</a:t>
            </a:r>
            <a:r>
              <a:rPr lang="en-GB" sz="2000"/>
              <a:t> i </a:t>
            </a:r>
            <a:r>
              <a:rPr lang="en-GB" sz="2000">
                <a:hlinkClick r:id="rId4" tooltip="Warcaby polskie"/>
              </a:rPr>
              <a:t>polskie warcaby</a:t>
            </a:r>
            <a:r>
              <a:rPr lang="en-GB" sz="2000"/>
              <a:t>, mimo że podejmowano próby ich pisania. Trzeba jednak przyznać, że programy do gry w </a:t>
            </a:r>
            <a:r>
              <a:rPr lang="en-GB" sz="2000">
                <a:hlinkClick r:id="rId5" tooltip="Szachy"/>
              </a:rPr>
              <a:t>szachy</a:t>
            </a:r>
            <a:r>
              <a:rPr lang="en-GB" sz="2000"/>
              <a:t>, w które zainwestowano jak dotąd najwięcej wysiłku i czasu spośród wszystkich tego rodzaju programów, osiągnęły bardzo wysoki poziom, ogrywając nawet mistrza świata </a:t>
            </a:r>
            <a:r>
              <a:rPr lang="en-GB" sz="2000">
                <a:hlinkClick r:id="rId6" tooltip="Garri Kasparow"/>
              </a:rPr>
              <a:t>Garriego Kasparowa</a:t>
            </a:r>
            <a:r>
              <a:rPr lang="en-GB" sz="2000"/>
              <a:t> w maju </a:t>
            </a:r>
            <a:r>
              <a:rPr lang="en-GB" sz="2000">
                <a:hlinkClick r:id="rId7" tooltip="1997"/>
              </a:rPr>
              <a:t>1997</a:t>
            </a:r>
            <a:r>
              <a:rPr lang="en-GB" sz="2000"/>
              <a:t>. </a:t>
            </a:r>
          </a:p>
          <a:p>
            <a:pPr>
              <a:lnSpc>
                <a:spcPct val="80000"/>
              </a:lnSpc>
            </a:pPr>
            <a:r>
              <a:rPr lang="en-GB" sz="2000" i="1"/>
              <a:t>Programu, który by umiał idealnie naśladować człowieka, rozmawiając przy użyciu tekstu</a:t>
            </a:r>
            <a:r>
              <a:rPr lang="en-GB" sz="2000"/>
              <a:t> i potrafiłby przejść </a:t>
            </a:r>
            <a:r>
              <a:rPr lang="en-GB" sz="2000">
                <a:hlinkClick r:id="rId8" tooltip="Test Turinga"/>
              </a:rPr>
              <a:t>test Turinga</a:t>
            </a:r>
            <a:r>
              <a:rPr lang="en-GB" sz="2000"/>
              <a:t>. Istnieją </a:t>
            </a:r>
            <a:r>
              <a:rPr lang="en-GB" sz="2000">
                <a:hlinkClick r:id="rId9" tooltip="Chatbot"/>
              </a:rPr>
              <a:t>programy do konwersacji z komputerem</a:t>
            </a:r>
            <a:r>
              <a:rPr lang="en-GB" sz="2000"/>
              <a:t>, ale każdy człowiek, który miał z nimi wcześniej do czynienia, w krótkim czasie jest w stanie zorientować się, że rozmawia z maszyną, a nie innym człowiekiem. </a:t>
            </a:r>
          </a:p>
        </p:txBody>
      </p:sp>
    </p:spTree>
    <p:extLst>
      <p:ext uri="{BB962C8B-B14F-4D97-AF65-F5344CB8AC3E}">
        <p14:creationId xmlns:p14="http://schemas.microsoft.com/office/powerpoint/2010/main" val="3123078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Koncepcje sztucznej inteligencji</a:t>
            </a:r>
            <a:endParaRPr lang="pl-PL" dirty="0"/>
          </a:p>
        </p:txBody>
      </p:sp>
      <p:sp>
        <p:nvSpPr>
          <p:cNvPr id="3" name="Symbol zastępczy zawartości 2"/>
          <p:cNvSpPr>
            <a:spLocks noGrp="1"/>
          </p:cNvSpPr>
          <p:nvPr>
            <p:ph idx="1"/>
          </p:nvPr>
        </p:nvSpPr>
        <p:spPr/>
        <p:txBody>
          <a:bodyPr/>
          <a:lstStyle/>
          <a:p>
            <a:pPr>
              <a:buNone/>
            </a:pPr>
            <a:r>
              <a:rPr lang="pl-PL" dirty="0" smtClean="0"/>
              <a:t>System inteligentny to:</a:t>
            </a:r>
          </a:p>
          <a:p>
            <a:r>
              <a:rPr lang="pl-PL" dirty="0" smtClean="0"/>
              <a:t>system, który myśli jak człowiek, </a:t>
            </a:r>
          </a:p>
          <a:p>
            <a:r>
              <a:rPr lang="pl-PL" dirty="0" smtClean="0"/>
              <a:t>system, który myśli racjonalnie, </a:t>
            </a:r>
          </a:p>
          <a:p>
            <a:r>
              <a:rPr lang="pl-PL" dirty="0" smtClean="0"/>
              <a:t>system, który zachowuje się jak człowiek, </a:t>
            </a:r>
          </a:p>
          <a:p>
            <a:r>
              <a:rPr lang="pl-PL" dirty="0" smtClean="0"/>
              <a:t>system, który zachowuje się racjonalnie. </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268760"/>
            <a:ext cx="8208912" cy="5112568"/>
          </a:xfrm>
        </p:spPr>
        <p:txBody>
          <a:bodyPr/>
          <a:lstStyle/>
          <a:p>
            <a:r>
              <a:rPr lang="pl-PL" dirty="0" smtClean="0"/>
              <a:t>„Słaba” sztuczna inteligencja:</a:t>
            </a:r>
          </a:p>
          <a:p>
            <a:pPr marL="0" indent="0">
              <a:buNone/>
            </a:pPr>
            <a:r>
              <a:rPr lang="pl-PL" b="1" dirty="0" smtClean="0"/>
              <a:t>rozwiązywanie „trudnych” zadań w sposób umożliwiający praktyczne zastosowania</a:t>
            </a:r>
            <a:r>
              <a:rPr lang="pl-PL" dirty="0" smtClean="0"/>
              <a:t>. </a:t>
            </a:r>
          </a:p>
          <a:p>
            <a:pPr marL="0" indent="0">
              <a:buNone/>
            </a:pPr>
            <a:r>
              <a:rPr lang="pl-PL" dirty="0" smtClean="0"/>
              <a:t> </a:t>
            </a:r>
          </a:p>
          <a:p>
            <a:r>
              <a:rPr lang="pl-PL" dirty="0" smtClean="0"/>
              <a:t>„Mocna” sztuczna inteligencja:</a:t>
            </a:r>
          </a:p>
          <a:p>
            <a:pPr marL="0" indent="0">
              <a:buNone/>
            </a:pPr>
            <a:r>
              <a:rPr lang="pl-PL" b="1" dirty="0" smtClean="0"/>
              <a:t>zdolność do myślenia w sposób w pewnym stopniu dający się porównywać z myśleniem ludzkim</a:t>
            </a:r>
            <a:r>
              <a:rPr lang="pl-PL" dirty="0" smtClean="0"/>
              <a:t>. </a:t>
            </a:r>
          </a:p>
          <a:p>
            <a:pPr marL="0" indent="0">
              <a:buNone/>
            </a:pPr>
            <a:r>
              <a:rPr lang="pl-PL" dirty="0" smtClean="0"/>
              <a:t> </a:t>
            </a:r>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Definicje (2)</a:t>
            </a:r>
            <a:endParaRPr lang="pl-PL" dirty="0"/>
          </a:p>
        </p:txBody>
      </p:sp>
    </p:spTree>
    <p:extLst>
      <p:ext uri="{BB962C8B-B14F-4D97-AF65-F5344CB8AC3E}">
        <p14:creationId xmlns:p14="http://schemas.microsoft.com/office/powerpoint/2010/main" val="36931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pPr marL="0" indent="0">
              <a:buNone/>
            </a:pPr>
            <a:r>
              <a:rPr lang="pl-PL" dirty="0" smtClean="0"/>
              <a:t>Sztuczna inteligencja w „słabym” rozumieniu może być traktowana jako gałąź informatyki. Jest zbliżona do szeregu innych pokrewnych dyscyplin, takich jak automatyczne sterowanie, robotyka czy statystyka. Ważnymi źródłami inspiracji dla inteligentnych technik obliczeniowych są niektóre osiągnięcia nauk nietechnicznych, takich jak biologia i psychologia. </a:t>
            </a:r>
          </a:p>
          <a:p>
            <a:pPr marL="0" indent="0">
              <a:buNone/>
            </a:pPr>
            <a:endParaRPr lang="pl-PL" dirty="0" smtClean="0"/>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Sztuczna inteligencja jako dyscyplina nauk technicznych </a:t>
            </a:r>
          </a:p>
        </p:txBody>
      </p:sp>
    </p:spTree>
    <p:extLst>
      <p:ext uri="{BB962C8B-B14F-4D97-AF65-F5344CB8AC3E}">
        <p14:creationId xmlns:p14="http://schemas.microsoft.com/office/powerpoint/2010/main" val="1348137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r>
              <a:rPr lang="pl-PL" sz="2800" b="1" i="0" u="none" strike="noStrike" baseline="0" dirty="0" smtClean="0"/>
              <a:t>Przeszukiwanie - </a:t>
            </a:r>
          </a:p>
          <a:p>
            <a:pPr marL="0" indent="0">
              <a:buNone/>
            </a:pPr>
            <a:r>
              <a:rPr lang="pl-PL" sz="2800" b="1" dirty="0" smtClean="0"/>
              <a:t>znajdowanie zadowalających rozwiązań bez pełnego przeglądania wszystkich możliwości, a więc dokonanie niewyczerpującego przeszukiwania przestrzeni rozwiązań.</a:t>
            </a:r>
          </a:p>
          <a:p>
            <a:pPr marL="0" indent="0">
              <a:buNone/>
            </a:pPr>
            <a:r>
              <a:rPr lang="pl-PL" sz="2000" b="1" dirty="0" smtClean="0"/>
              <a:t>Wiele zadań praktycznych, dla których należy znaleźć rozwiązania spełniające pewne ustalone kryteria i ograniczenia, można potraktować jako konkretne przypadki ogólnego zadania przeszukiwania. Przeszukiwana przestrzeń obejmuje potencjalne rozwiązania zadania (także niekompletne, nie spełniające ograniczeń, niskiej jakości) i w interesujących praktycznie przypadkach jest zbyt duża, aby przy użyciu maksymalnych dostępnych obecnie i w wyobrażalnej przyszłości mocy obliczeniowych rozważenie każdego jej elementu mogło być przeprowadzone w akceptowalnym czasie. </a:t>
            </a:r>
          </a:p>
          <a:p>
            <a:pPr marL="0" indent="0">
              <a:buNone/>
            </a:pPr>
            <a:endParaRPr lang="pl-PL" b="1" dirty="0" smtClean="0"/>
          </a:p>
          <a:p>
            <a:endParaRPr lang="pl-PL" b="1" i="0" u="none" strike="noStrike" baseline="0" dirty="0" smtClean="0"/>
          </a:p>
          <a:p>
            <a:endParaRPr lang="pl-PL" dirty="0" smtClean="0"/>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Zadania sztucznej inteligencji (1)</a:t>
            </a:r>
          </a:p>
        </p:txBody>
      </p:sp>
    </p:spTree>
    <p:extLst>
      <p:ext uri="{BB962C8B-B14F-4D97-AF65-F5344CB8AC3E}">
        <p14:creationId xmlns:p14="http://schemas.microsoft.com/office/powerpoint/2010/main" val="2102897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r>
              <a:rPr lang="pl-PL" sz="2800" b="1" i="0" u="none" strike="noStrike" baseline="0" dirty="0" smtClean="0"/>
              <a:t>Wnioskowanie  </a:t>
            </a:r>
          </a:p>
          <a:p>
            <a:pPr marL="0" indent="0">
              <a:buNone/>
            </a:pPr>
            <a:r>
              <a:rPr lang="pl-PL" sz="2800" b="1" dirty="0"/>
              <a:t>j</a:t>
            </a:r>
            <a:r>
              <a:rPr lang="pl-PL" sz="2800" b="1" dirty="0" smtClean="0"/>
              <a:t>est procesem stosowania reguł wnioskowania w sposób skutecznie i efektywnie prowadzący do określonego celu wnioskowania, którym zazwyczaj jest uzyskania pewnego docelowego stwierdzenia.</a:t>
            </a:r>
          </a:p>
          <a:p>
            <a:pPr marL="0" indent="0">
              <a:buNone/>
            </a:pPr>
            <a:r>
              <a:rPr lang="pl-PL" sz="2000" b="1" dirty="0" smtClean="0"/>
              <a:t>Wnioskowanie jest procesem przetwarzania wiedzy, w wyniku którego na podstawie pewnego zbioru znanych stwierdzeń wyprowadza się nowe stwierdzenia. Wnioskowanie wykonywane przez człowieka może przebiegać zarówno w sposób formalny, w którym wszystkie stwierdzenia zapisane są w ustalonym precyzyjnym języku, wyprowadzanie nowych stwierdzeń rządzi się ustalonymi precyzyjnie regułami, jak i nieformalny, w którym stwierdzenia formułowane są w języku naturalnym, a wyprowadzanie nowych stwierdzeń odbywa się ze znacznym udziałem intuicji. SI stosuje wnioskowanie formalne.</a:t>
            </a:r>
          </a:p>
          <a:p>
            <a:pPr marL="0" indent="0">
              <a:buNone/>
            </a:pPr>
            <a:endParaRPr lang="pl-PL" b="1" dirty="0" smtClean="0"/>
          </a:p>
          <a:p>
            <a:endParaRPr lang="pl-PL" b="1" i="0" u="none" strike="noStrike" baseline="0" dirty="0" smtClean="0"/>
          </a:p>
          <a:p>
            <a:endParaRPr lang="pl-PL" dirty="0" smtClean="0"/>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Zadania sztucznej inteligencji (2)</a:t>
            </a:r>
          </a:p>
        </p:txBody>
      </p:sp>
    </p:spTree>
    <p:extLst>
      <p:ext uri="{BB962C8B-B14F-4D97-AF65-F5344CB8AC3E}">
        <p14:creationId xmlns:p14="http://schemas.microsoft.com/office/powerpoint/2010/main" val="1307138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467544" y="1628800"/>
            <a:ext cx="8208912" cy="5112568"/>
          </a:xfrm>
        </p:spPr>
        <p:txBody>
          <a:bodyPr/>
          <a:lstStyle/>
          <a:p>
            <a:r>
              <a:rPr lang="pl-PL" sz="2800" b="1" dirty="0" smtClean="0">
                <a:effectLst/>
              </a:rPr>
              <a:t>Uczenie się </a:t>
            </a:r>
            <a:r>
              <a:rPr lang="pl-PL" sz="2800" b="1" i="0" u="none" strike="noStrike" baseline="0" dirty="0" smtClean="0"/>
              <a:t> -  </a:t>
            </a:r>
          </a:p>
          <a:p>
            <a:pPr marL="0" indent="0">
              <a:buNone/>
            </a:pPr>
            <a:r>
              <a:rPr lang="pl-PL" sz="2800" b="1" dirty="0" smtClean="0"/>
              <a:t>proces zmiany zachodzącej w systemie na podstawie doświadczeń, która prowadzi do poprawy jego jakości działania rozumianej jako sprawność rozwiązywania stojących przed systemem zadań.</a:t>
            </a:r>
          </a:p>
          <a:p>
            <a:pPr marL="0" indent="0">
              <a:buNone/>
            </a:pPr>
            <a:r>
              <a:rPr lang="pl-PL" sz="2000" b="1" dirty="0" smtClean="0"/>
              <a:t>Zdolność do uczenia się jest powszechnie uważana za jeden z najważniejszych przejawów inteligencji. Przez uczenie się rozumiemy, w najprostszym ujęciu, zdobywanie wiedzy lub umiejętności (a także doskonalenie dotychczas posiadanej wiedzy lub umiejętności), na podstawie wspomagających informacji, takich jak doświadczenia czy przykłady...</a:t>
            </a:r>
          </a:p>
          <a:p>
            <a:pPr marL="0" indent="0">
              <a:buNone/>
            </a:pPr>
            <a:endParaRPr lang="pl-PL" b="1" dirty="0" smtClean="0"/>
          </a:p>
          <a:p>
            <a:endParaRPr lang="pl-PL" b="1" i="0" u="none" strike="noStrike" baseline="0" dirty="0" smtClean="0"/>
          </a:p>
          <a:p>
            <a:endParaRPr lang="pl-PL" dirty="0" smtClean="0"/>
          </a:p>
          <a:p>
            <a:pPr marL="0" indent="0">
              <a:buNone/>
            </a:pPr>
            <a:endParaRPr lang="en-GB" dirty="0"/>
          </a:p>
        </p:txBody>
      </p:sp>
      <p:sp>
        <p:nvSpPr>
          <p:cNvPr id="2" name="Tytuł 1"/>
          <p:cNvSpPr>
            <a:spLocks noGrp="1"/>
          </p:cNvSpPr>
          <p:nvPr>
            <p:ph type="title"/>
          </p:nvPr>
        </p:nvSpPr>
        <p:spPr>
          <a:xfrm>
            <a:off x="683568" y="188640"/>
            <a:ext cx="7772400" cy="1143000"/>
          </a:xfrm>
        </p:spPr>
        <p:txBody>
          <a:bodyPr/>
          <a:lstStyle/>
          <a:p>
            <a:r>
              <a:rPr lang="pl-PL" dirty="0" smtClean="0"/>
              <a:t>Zadania sztucznej inteligencji (3)</a:t>
            </a:r>
          </a:p>
        </p:txBody>
      </p:sp>
    </p:spTree>
    <p:extLst>
      <p:ext uri="{BB962C8B-B14F-4D97-AF65-F5344CB8AC3E}">
        <p14:creationId xmlns:p14="http://schemas.microsoft.com/office/powerpoint/2010/main" val="3643207402"/>
      </p:ext>
    </p:extLst>
  </p:cSld>
  <p:clrMapOvr>
    <a:masterClrMapping/>
  </p:clrMapOvr>
</p:sld>
</file>

<file path=ppt/theme/theme1.xml><?xml version="1.0" encoding="utf-8"?>
<a:theme xmlns:a="http://schemas.openxmlformats.org/drawingml/2006/main" name="Projekt domyślny">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rojekt domyślny">
      <a:majorFont>
        <a:latin typeface="Times New Roman"/>
        <a:ea typeface=""/>
        <a:cs typeface=""/>
      </a:majorFont>
      <a:minorFont>
        <a:latin typeface="Times New Roman"/>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rojekt domyśln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ojekt domyśln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ojekt domyśln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ojekt domyśln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ojekt domyśln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ojekt domyśln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ojekt domyśln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ojekt domyśln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ojekt domyśln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2235</Words>
  <Application>Microsoft Office PowerPoint</Application>
  <PresentationFormat>Pokaz na ekranie (4:3)</PresentationFormat>
  <Paragraphs>310</Paragraphs>
  <Slides>34</Slides>
  <Notes>25</Notes>
  <HiddenSlides>0</HiddenSlides>
  <MMClips>0</MMClips>
  <ScaleCrop>false</ScaleCrop>
  <HeadingPairs>
    <vt:vector size="6" baseType="variant">
      <vt:variant>
        <vt:lpstr>Motyw</vt:lpstr>
      </vt:variant>
      <vt:variant>
        <vt:i4>1</vt:i4>
      </vt:variant>
      <vt:variant>
        <vt:lpstr>Osadzone serwery OLE</vt:lpstr>
      </vt:variant>
      <vt:variant>
        <vt:i4>1</vt:i4>
      </vt:variant>
      <vt:variant>
        <vt:lpstr>Tytuły slajdów</vt:lpstr>
      </vt:variant>
      <vt:variant>
        <vt:i4>34</vt:i4>
      </vt:variant>
    </vt:vector>
  </HeadingPairs>
  <TitlesOfParts>
    <vt:vector size="36" baseType="lpstr">
      <vt:lpstr>Projekt domyślny</vt:lpstr>
      <vt:lpstr>Równanie</vt:lpstr>
      <vt:lpstr>Sztuczna inteligencja – wprowadzenie</vt:lpstr>
      <vt:lpstr>Literatura</vt:lpstr>
      <vt:lpstr>Definicje (1)</vt:lpstr>
      <vt:lpstr>Koncepcje sztucznej inteligencji</vt:lpstr>
      <vt:lpstr>Definicje (2)</vt:lpstr>
      <vt:lpstr>Sztuczna inteligencja jako dyscyplina nauk technicznych </vt:lpstr>
      <vt:lpstr>Zadania sztucznej inteligencji (1)</vt:lpstr>
      <vt:lpstr>Zadania sztucznej inteligencji (2)</vt:lpstr>
      <vt:lpstr>Zadania sztucznej inteligencji (3)</vt:lpstr>
      <vt:lpstr>Przykłady zadań sztucznej inteligencji</vt:lpstr>
      <vt:lpstr>System wnioskowania (1)</vt:lpstr>
      <vt:lpstr>System wnioskowania (2)</vt:lpstr>
      <vt:lpstr>System wnioskowania (3)</vt:lpstr>
      <vt:lpstr>Wnioskowanie na podstawie niepewnej wiedzy (1)</vt:lpstr>
      <vt:lpstr>Rodzaje niedoskonałości wiedzy</vt:lpstr>
      <vt:lpstr>Metody przetwarzania niedoskonałej wiedzy </vt:lpstr>
      <vt:lpstr>Metody przetwarzania niedoskonałej wiedzy </vt:lpstr>
      <vt:lpstr>Logika rozmyta</vt:lpstr>
      <vt:lpstr>Definicja zbioru rozmytego</vt:lpstr>
      <vt:lpstr>Wnioskowanie rozmyte </vt:lpstr>
      <vt:lpstr>Prosty regulator rozmyty (FLC) </vt:lpstr>
      <vt:lpstr>Symulacja FLC – sterowanie przyspieszeniem </vt:lpstr>
      <vt:lpstr>Rozważmy trzy przypadki wielkości wejściowych:</vt:lpstr>
      <vt:lpstr>Wartości lingwistyczne są dla tych przypadków następujące (odczytujemy je z wykresów funkcji przynależności): </vt:lpstr>
      <vt:lpstr>Reguły wraz ze stopniem prawdziwości konkluzji</vt:lpstr>
      <vt:lpstr>Po dokonaniu wyostrzenia przyspieszenie samochodu w przykładowych przypadkach ma wynosić:</vt:lpstr>
      <vt:lpstr>Sieci Neuronowe</vt:lpstr>
      <vt:lpstr>Działanie sieci neuronowej (1)</vt:lpstr>
      <vt:lpstr>Działanie sieci neuronowej (2)</vt:lpstr>
      <vt:lpstr>Właściwości sieci neuronowych</vt:lpstr>
      <vt:lpstr>Inne aparaty matematyczne sztucznej inteligencji</vt:lpstr>
      <vt:lpstr>Współczesne praktyczne zastosowanie SI (1)</vt:lpstr>
      <vt:lpstr>Współczesne praktyczne zastosowanie SI (2)</vt:lpstr>
      <vt:lpstr>Porażki SI (1)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ssamolej</dc:creator>
  <cp:lastModifiedBy>ssamolej</cp:lastModifiedBy>
  <cp:revision>41</cp:revision>
  <dcterms:modified xsi:type="dcterms:W3CDTF">2014-01-21T21:20:50Z</dcterms:modified>
</cp:coreProperties>
</file>