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63" r:id="rId5"/>
    <p:sldId id="258" r:id="rId6"/>
    <p:sldId id="259" r:id="rId7"/>
    <p:sldId id="260" r:id="rId8"/>
    <p:sldId id="264" r:id="rId9"/>
    <p:sldId id="261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1D299B-07BB-4551-9ACB-4ADE46FBCBA9}" v="52" dt="2020-11-06T18:28:00.5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lawomir Samolej" userId="7d356f3593a961e4" providerId="LiveId" clId="{DD1D299B-07BB-4551-9ACB-4ADE46FBCBA9}"/>
    <pc:docChg chg="undo custSel addSld modSld sldOrd">
      <pc:chgData name="Slawomir Samolej" userId="7d356f3593a961e4" providerId="LiveId" clId="{DD1D299B-07BB-4551-9ACB-4ADE46FBCBA9}" dt="2020-11-06T18:28:56.683" v="1738" actId="20577"/>
      <pc:docMkLst>
        <pc:docMk/>
      </pc:docMkLst>
      <pc:sldChg chg="modSp">
        <pc:chgData name="Slawomir Samolej" userId="7d356f3593a961e4" providerId="LiveId" clId="{DD1D299B-07BB-4551-9ACB-4ADE46FBCBA9}" dt="2020-11-06T18:28:56.683" v="1738" actId="20577"/>
        <pc:sldMkLst>
          <pc:docMk/>
          <pc:sldMk cId="2986657265" sldId="257"/>
        </pc:sldMkLst>
        <pc:spChg chg="mod">
          <ac:chgData name="Slawomir Samolej" userId="7d356f3593a961e4" providerId="LiveId" clId="{DD1D299B-07BB-4551-9ACB-4ADE46FBCBA9}" dt="2020-11-06T18:28:56.683" v="1738" actId="20577"/>
          <ac:spMkLst>
            <pc:docMk/>
            <pc:sldMk cId="2986657265" sldId="257"/>
            <ac:spMk id="3" creationId="{4E95AD49-FAC0-4175-B5CD-9F43F9546AA1}"/>
          </ac:spMkLst>
        </pc:spChg>
      </pc:sldChg>
      <pc:sldChg chg="modSp ord">
        <pc:chgData name="Slawomir Samolej" userId="7d356f3593a961e4" providerId="LiveId" clId="{DD1D299B-07BB-4551-9ACB-4ADE46FBCBA9}" dt="2020-11-06T18:06:11.737" v="471" actId="20577"/>
        <pc:sldMkLst>
          <pc:docMk/>
          <pc:sldMk cId="4064781143" sldId="258"/>
        </pc:sldMkLst>
        <pc:spChg chg="mod">
          <ac:chgData name="Slawomir Samolej" userId="7d356f3593a961e4" providerId="LiveId" clId="{DD1D299B-07BB-4551-9ACB-4ADE46FBCBA9}" dt="2020-11-06T18:06:11.737" v="471" actId="20577"/>
          <ac:spMkLst>
            <pc:docMk/>
            <pc:sldMk cId="4064781143" sldId="258"/>
            <ac:spMk id="3" creationId="{56A099E6-5F35-4574-A31B-E0B68382BC58}"/>
          </ac:spMkLst>
        </pc:spChg>
      </pc:sldChg>
      <pc:sldChg chg="modSp">
        <pc:chgData name="Slawomir Samolej" userId="7d356f3593a961e4" providerId="LiveId" clId="{DD1D299B-07BB-4551-9ACB-4ADE46FBCBA9}" dt="2020-11-06T18:09:21.589" v="773" actId="20577"/>
        <pc:sldMkLst>
          <pc:docMk/>
          <pc:sldMk cId="556264100" sldId="261"/>
        </pc:sldMkLst>
        <pc:spChg chg="mod">
          <ac:chgData name="Slawomir Samolej" userId="7d356f3593a961e4" providerId="LiveId" clId="{DD1D299B-07BB-4551-9ACB-4ADE46FBCBA9}" dt="2020-11-06T18:09:21.589" v="773" actId="20577"/>
          <ac:spMkLst>
            <pc:docMk/>
            <pc:sldMk cId="556264100" sldId="261"/>
            <ac:spMk id="3" creationId="{5B2FE221-7424-4EEB-AA0A-356471D9D86D}"/>
          </ac:spMkLst>
        </pc:spChg>
      </pc:sldChg>
      <pc:sldChg chg="addSp modSp">
        <pc:chgData name="Slawomir Samolej" userId="7d356f3593a961e4" providerId="LiveId" clId="{DD1D299B-07BB-4551-9ACB-4ADE46FBCBA9}" dt="2020-11-06T18:28:23.156" v="1734" actId="1076"/>
        <pc:sldMkLst>
          <pc:docMk/>
          <pc:sldMk cId="953490262" sldId="262"/>
        </pc:sldMkLst>
        <pc:spChg chg="mod">
          <ac:chgData name="Slawomir Samolej" userId="7d356f3593a961e4" providerId="LiveId" clId="{DD1D299B-07BB-4551-9ACB-4ADE46FBCBA9}" dt="2020-11-06T18:28:23.156" v="1734" actId="1076"/>
          <ac:spMkLst>
            <pc:docMk/>
            <pc:sldMk cId="953490262" sldId="262"/>
            <ac:spMk id="2" creationId="{A10C2499-833E-4D6A-A15D-FAA403FA2D8E}"/>
          </ac:spMkLst>
        </pc:spChg>
        <pc:spChg chg="mod">
          <ac:chgData name="Slawomir Samolej" userId="7d356f3593a961e4" providerId="LiveId" clId="{DD1D299B-07BB-4551-9ACB-4ADE46FBCBA9}" dt="2020-11-06T18:26:23.564" v="1705" actId="20577"/>
          <ac:spMkLst>
            <pc:docMk/>
            <pc:sldMk cId="953490262" sldId="262"/>
            <ac:spMk id="3" creationId="{4D5CF022-A5D5-44A1-B734-D6B16FF336F7}"/>
          </ac:spMkLst>
        </pc:spChg>
        <pc:picChg chg="mod">
          <ac:chgData name="Slawomir Samolej" userId="7d356f3593a961e4" providerId="LiveId" clId="{DD1D299B-07BB-4551-9ACB-4ADE46FBCBA9}" dt="2020-11-06T18:24:53.502" v="1582" actId="1076"/>
          <ac:picMkLst>
            <pc:docMk/>
            <pc:sldMk cId="953490262" sldId="262"/>
            <ac:picMk id="9" creationId="{BA009528-D9AB-4D3E-96ED-334E5A9E0D0E}"/>
          </ac:picMkLst>
        </pc:picChg>
        <pc:cxnChg chg="add mod">
          <ac:chgData name="Slawomir Samolej" userId="7d356f3593a961e4" providerId="LiveId" clId="{DD1D299B-07BB-4551-9ACB-4ADE46FBCBA9}" dt="2020-11-06T18:27:48.161" v="1725" actId="692"/>
          <ac:cxnSpMkLst>
            <pc:docMk/>
            <pc:sldMk cId="953490262" sldId="262"/>
            <ac:cxnSpMk id="6" creationId="{1039C8F7-F8B4-4647-A81C-F1EA3EAC884C}"/>
          </ac:cxnSpMkLst>
        </pc:cxnChg>
        <pc:cxnChg chg="add mod">
          <ac:chgData name="Slawomir Samolej" userId="7d356f3593a961e4" providerId="LiveId" clId="{DD1D299B-07BB-4551-9ACB-4ADE46FBCBA9}" dt="2020-11-06T18:28:17.944" v="1733" actId="14100"/>
          <ac:cxnSpMkLst>
            <pc:docMk/>
            <pc:sldMk cId="953490262" sldId="262"/>
            <ac:cxnSpMk id="10" creationId="{95D37563-1A09-4ECC-AEC0-ADA24A4C7E50}"/>
          </ac:cxnSpMkLst>
        </pc:cxnChg>
        <pc:cxnChg chg="add mod">
          <ac:chgData name="Slawomir Samolej" userId="7d356f3593a961e4" providerId="LiveId" clId="{DD1D299B-07BB-4551-9ACB-4ADE46FBCBA9}" dt="2020-11-06T18:28:14.622" v="1732" actId="14100"/>
          <ac:cxnSpMkLst>
            <pc:docMk/>
            <pc:sldMk cId="953490262" sldId="262"/>
            <ac:cxnSpMk id="12" creationId="{EFDF3A85-A36A-400A-BCB8-E1613217FCA2}"/>
          </ac:cxnSpMkLst>
        </pc:cxnChg>
      </pc:sldChg>
      <pc:sldChg chg="modSp add">
        <pc:chgData name="Slawomir Samolej" userId="7d356f3593a961e4" providerId="LiveId" clId="{DD1D299B-07BB-4551-9ACB-4ADE46FBCBA9}" dt="2020-11-06T18:04:03.683" v="419" actId="20578"/>
        <pc:sldMkLst>
          <pc:docMk/>
          <pc:sldMk cId="1216243966" sldId="263"/>
        </pc:sldMkLst>
        <pc:spChg chg="mod">
          <ac:chgData name="Slawomir Samolej" userId="7d356f3593a961e4" providerId="LiveId" clId="{DD1D299B-07BB-4551-9ACB-4ADE46FBCBA9}" dt="2020-11-06T16:51:08.395" v="20" actId="20577"/>
          <ac:spMkLst>
            <pc:docMk/>
            <pc:sldMk cId="1216243966" sldId="263"/>
            <ac:spMk id="2" creationId="{BBF9379F-AF6E-4915-8AC0-1BA3565EF638}"/>
          </ac:spMkLst>
        </pc:spChg>
        <pc:spChg chg="mod">
          <ac:chgData name="Slawomir Samolej" userId="7d356f3593a961e4" providerId="LiveId" clId="{DD1D299B-07BB-4551-9ACB-4ADE46FBCBA9}" dt="2020-11-06T18:04:03.683" v="419" actId="20578"/>
          <ac:spMkLst>
            <pc:docMk/>
            <pc:sldMk cId="1216243966" sldId="263"/>
            <ac:spMk id="3" creationId="{6461C9B2-CB31-43DE-86CE-7678408475AD}"/>
          </ac:spMkLst>
        </pc:spChg>
      </pc:sldChg>
      <pc:sldChg chg="addSp delSp modSp add">
        <pc:chgData name="Slawomir Samolej" userId="7d356f3593a961e4" providerId="LiveId" clId="{DD1D299B-07BB-4551-9ACB-4ADE46FBCBA9}" dt="2020-11-06T18:22:46.019" v="1500" actId="20577"/>
        <pc:sldMkLst>
          <pc:docMk/>
          <pc:sldMk cId="1933246314" sldId="264"/>
        </pc:sldMkLst>
        <pc:spChg chg="mod">
          <ac:chgData name="Slawomir Samolej" userId="7d356f3593a961e4" providerId="LiveId" clId="{DD1D299B-07BB-4551-9ACB-4ADE46FBCBA9}" dt="2020-11-06T18:13:42.551" v="1031" actId="1076"/>
          <ac:spMkLst>
            <pc:docMk/>
            <pc:sldMk cId="1933246314" sldId="264"/>
            <ac:spMk id="2" creationId="{5A5464F7-55F0-4030-B9F0-8E1E3D95087A}"/>
          </ac:spMkLst>
        </pc:spChg>
        <pc:spChg chg="del mod">
          <ac:chgData name="Slawomir Samolej" userId="7d356f3593a961e4" providerId="LiveId" clId="{DD1D299B-07BB-4551-9ACB-4ADE46FBCBA9}" dt="2020-11-06T18:10:34.299" v="854"/>
          <ac:spMkLst>
            <pc:docMk/>
            <pc:sldMk cId="1933246314" sldId="264"/>
            <ac:spMk id="3" creationId="{84248CE4-AFFE-44D4-9740-0651742ABE8B}"/>
          </ac:spMkLst>
        </pc:spChg>
        <pc:spChg chg="add del mod">
          <ac:chgData name="Slawomir Samolej" userId="7d356f3593a961e4" providerId="LiveId" clId="{DD1D299B-07BB-4551-9ACB-4ADE46FBCBA9}" dt="2020-11-06T18:13:37.356" v="1030" actId="478"/>
          <ac:spMkLst>
            <pc:docMk/>
            <pc:sldMk cId="1933246314" sldId="264"/>
            <ac:spMk id="8" creationId="{693984BB-927A-40EB-ACBF-0D425A1EE166}"/>
          </ac:spMkLst>
        </pc:spChg>
        <pc:spChg chg="add mod">
          <ac:chgData name="Slawomir Samolej" userId="7d356f3593a961e4" providerId="LiveId" clId="{DD1D299B-07BB-4551-9ACB-4ADE46FBCBA9}" dt="2020-11-06T18:22:46.019" v="1500" actId="20577"/>
          <ac:spMkLst>
            <pc:docMk/>
            <pc:sldMk cId="1933246314" sldId="264"/>
            <ac:spMk id="10" creationId="{7A3A695A-86C6-4E64-B223-F2DD78D02BA6}"/>
          </ac:spMkLst>
        </pc:spChg>
        <pc:graphicFrameChg chg="add del mod ord modGraphic">
          <ac:chgData name="Slawomir Samolej" userId="7d356f3593a961e4" providerId="LiveId" clId="{DD1D299B-07BB-4551-9ACB-4ADE46FBCBA9}" dt="2020-11-06T18:13:51.471" v="1033" actId="478"/>
          <ac:graphicFrameMkLst>
            <pc:docMk/>
            <pc:sldMk cId="1933246314" sldId="264"/>
            <ac:graphicFrameMk id="4" creationId="{57244939-C0D2-4BC1-B661-9EA1AA2E9D2B}"/>
          </ac:graphicFrameMkLst>
        </pc:graphicFrameChg>
        <pc:graphicFrameChg chg="add mod modGraphic">
          <ac:chgData name="Slawomir Samolej" userId="7d356f3593a961e4" providerId="LiveId" clId="{DD1D299B-07BB-4551-9ACB-4ADE46FBCBA9}" dt="2020-11-06T18:18:02.504" v="1096" actId="20577"/>
          <ac:graphicFrameMkLst>
            <pc:docMk/>
            <pc:sldMk cId="1933246314" sldId="264"/>
            <ac:graphicFrameMk id="6" creationId="{A870BA71-2CEB-4F96-AC6B-D66BE939A36B}"/>
          </ac:graphicFrameMkLst>
        </pc:graphicFrameChg>
        <pc:graphicFrameChg chg="add mod modGraphic">
          <ac:chgData name="Slawomir Samolej" userId="7d356f3593a961e4" providerId="LiveId" clId="{DD1D299B-07BB-4551-9ACB-4ADE46FBCBA9}" dt="2020-11-06T18:18:28.815" v="1111" actId="20577"/>
          <ac:graphicFrameMkLst>
            <pc:docMk/>
            <pc:sldMk cId="1933246314" sldId="264"/>
            <ac:graphicFrameMk id="7" creationId="{3EA8AD6D-45A4-4145-BA16-5DEFECA7DEE5}"/>
          </ac:graphicFrameMkLst>
        </pc:graphicFrameChg>
      </pc:sldChg>
    </pc:docChg>
  </pc:docChgLst>
  <pc:docChgLst>
    <pc:chgData name="Slawomir Samolej" userId="7d356f3593a961e4" providerId="LiveId" clId="{5E04B77A-A230-406D-870E-C61B05014701}"/>
    <pc:docChg chg="undo custSel addSld modSld">
      <pc:chgData name="Slawomir Samolej" userId="7d356f3593a961e4" providerId="LiveId" clId="{5E04B77A-A230-406D-870E-C61B05014701}" dt="2020-11-04T12:12:04.377" v="191" actId="20577"/>
      <pc:docMkLst>
        <pc:docMk/>
      </pc:docMkLst>
      <pc:sldChg chg="modSp">
        <pc:chgData name="Slawomir Samolej" userId="7d356f3593a961e4" providerId="LiveId" clId="{5E04B77A-A230-406D-870E-C61B05014701}" dt="2020-11-04T11:46:29.607" v="65" actId="113"/>
        <pc:sldMkLst>
          <pc:docMk/>
          <pc:sldMk cId="4064781143" sldId="258"/>
        </pc:sldMkLst>
        <pc:spChg chg="mod">
          <ac:chgData name="Slawomir Samolej" userId="7d356f3593a961e4" providerId="LiveId" clId="{5E04B77A-A230-406D-870E-C61B05014701}" dt="2020-11-04T11:46:29.607" v="65" actId="113"/>
          <ac:spMkLst>
            <pc:docMk/>
            <pc:sldMk cId="4064781143" sldId="258"/>
            <ac:spMk id="3" creationId="{56A099E6-5F35-4574-A31B-E0B68382BC58}"/>
          </ac:spMkLst>
        </pc:spChg>
      </pc:sldChg>
      <pc:sldChg chg="addSp modSp add">
        <pc:chgData name="Slawomir Samolej" userId="7d356f3593a961e4" providerId="LiveId" clId="{5E04B77A-A230-406D-870E-C61B05014701}" dt="2020-11-04T12:12:04.377" v="191" actId="20577"/>
        <pc:sldMkLst>
          <pc:docMk/>
          <pc:sldMk cId="953490262" sldId="262"/>
        </pc:sldMkLst>
        <pc:spChg chg="mod">
          <ac:chgData name="Slawomir Samolej" userId="7d356f3593a961e4" providerId="LiveId" clId="{5E04B77A-A230-406D-870E-C61B05014701}" dt="2020-11-04T11:46:47.002" v="90" actId="20577"/>
          <ac:spMkLst>
            <pc:docMk/>
            <pc:sldMk cId="953490262" sldId="262"/>
            <ac:spMk id="2" creationId="{A10C2499-833E-4D6A-A15D-FAA403FA2D8E}"/>
          </ac:spMkLst>
        </pc:spChg>
        <pc:spChg chg="mod">
          <ac:chgData name="Slawomir Samolej" userId="7d356f3593a961e4" providerId="LiveId" clId="{5E04B77A-A230-406D-870E-C61B05014701}" dt="2020-11-04T12:12:04.377" v="191" actId="20577"/>
          <ac:spMkLst>
            <pc:docMk/>
            <pc:sldMk cId="953490262" sldId="262"/>
            <ac:spMk id="3" creationId="{4D5CF022-A5D5-44A1-B734-D6B16FF336F7}"/>
          </ac:spMkLst>
        </pc:spChg>
        <pc:picChg chg="add mod">
          <ac:chgData name="Slawomir Samolej" userId="7d356f3593a961e4" providerId="LiveId" clId="{5E04B77A-A230-406D-870E-C61B05014701}" dt="2020-11-04T11:58:47.457" v="175" actId="1076"/>
          <ac:picMkLst>
            <pc:docMk/>
            <pc:sldMk cId="953490262" sldId="262"/>
            <ac:picMk id="5" creationId="{31611EB5-321C-4BC0-A004-582A3319075E}"/>
          </ac:picMkLst>
        </pc:picChg>
        <pc:picChg chg="add mod">
          <ac:chgData name="Slawomir Samolej" userId="7d356f3593a961e4" providerId="LiveId" clId="{5E04B77A-A230-406D-870E-C61B05014701}" dt="2020-11-04T11:58:48.848" v="176" actId="1076"/>
          <ac:picMkLst>
            <pc:docMk/>
            <pc:sldMk cId="953490262" sldId="262"/>
            <ac:picMk id="7" creationId="{E4C400EC-5A45-4A03-A8B5-1671A2204DC1}"/>
          </ac:picMkLst>
        </pc:picChg>
        <pc:picChg chg="add mod">
          <ac:chgData name="Slawomir Samolej" userId="7d356f3593a961e4" providerId="LiveId" clId="{5E04B77A-A230-406D-870E-C61B05014701}" dt="2020-11-04T12:11:57.467" v="188" actId="1076"/>
          <ac:picMkLst>
            <pc:docMk/>
            <pc:sldMk cId="953490262" sldId="262"/>
            <ac:picMk id="9" creationId="{BA009528-D9AB-4D3E-96ED-334E5A9E0D0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D4BB-9460-4A9C-8332-29B7D5713BD9}" type="datetimeFigureOut">
              <a:rPr lang="en-GB" smtClean="0"/>
              <a:t>06/11/2020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012C-842C-49CF-9EB0-AC712C68D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571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D4BB-9460-4A9C-8332-29B7D5713BD9}" type="datetimeFigureOut">
              <a:rPr lang="en-GB" smtClean="0"/>
              <a:t>06/11/2020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012C-842C-49CF-9EB0-AC712C68D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589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D4BB-9460-4A9C-8332-29B7D5713BD9}" type="datetimeFigureOut">
              <a:rPr lang="en-GB" smtClean="0"/>
              <a:t>06/11/2020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012C-842C-49CF-9EB0-AC712C68DA17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0119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D4BB-9460-4A9C-8332-29B7D5713BD9}" type="datetimeFigureOut">
              <a:rPr lang="en-GB" smtClean="0"/>
              <a:t>06/11/2020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012C-842C-49CF-9EB0-AC712C68D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474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D4BB-9460-4A9C-8332-29B7D5713BD9}" type="datetimeFigureOut">
              <a:rPr lang="en-GB" smtClean="0"/>
              <a:t>06/11/2020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012C-842C-49CF-9EB0-AC712C68DA17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321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D4BB-9460-4A9C-8332-29B7D5713BD9}" type="datetimeFigureOut">
              <a:rPr lang="en-GB" smtClean="0"/>
              <a:t>06/11/2020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012C-842C-49CF-9EB0-AC712C68D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9460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D4BB-9460-4A9C-8332-29B7D5713BD9}" type="datetimeFigureOut">
              <a:rPr lang="en-GB" smtClean="0"/>
              <a:t>06/11/2020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012C-842C-49CF-9EB0-AC712C68D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774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D4BB-9460-4A9C-8332-29B7D5713BD9}" type="datetimeFigureOut">
              <a:rPr lang="en-GB" smtClean="0"/>
              <a:t>06/11/2020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012C-842C-49CF-9EB0-AC712C68D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387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D4BB-9460-4A9C-8332-29B7D5713BD9}" type="datetimeFigureOut">
              <a:rPr lang="en-GB" smtClean="0"/>
              <a:t>06/11/2020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012C-842C-49CF-9EB0-AC712C68D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803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D4BB-9460-4A9C-8332-29B7D5713BD9}" type="datetimeFigureOut">
              <a:rPr lang="en-GB" smtClean="0"/>
              <a:t>06/11/2020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012C-842C-49CF-9EB0-AC712C68D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629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D4BB-9460-4A9C-8332-29B7D5713BD9}" type="datetimeFigureOut">
              <a:rPr lang="en-GB" smtClean="0"/>
              <a:t>06/11/2020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012C-842C-49CF-9EB0-AC712C68D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370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D4BB-9460-4A9C-8332-29B7D5713BD9}" type="datetimeFigureOut">
              <a:rPr lang="en-GB" smtClean="0"/>
              <a:t>06/11/2020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012C-842C-49CF-9EB0-AC712C68D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86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D4BB-9460-4A9C-8332-29B7D5713BD9}" type="datetimeFigureOut">
              <a:rPr lang="en-GB" smtClean="0"/>
              <a:t>06/11/2020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012C-842C-49CF-9EB0-AC712C68D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748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D4BB-9460-4A9C-8332-29B7D5713BD9}" type="datetimeFigureOut">
              <a:rPr lang="en-GB" smtClean="0"/>
              <a:t>06/11/2020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012C-842C-49CF-9EB0-AC712C68D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279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D4BB-9460-4A9C-8332-29B7D5713BD9}" type="datetimeFigureOut">
              <a:rPr lang="en-GB" smtClean="0"/>
              <a:t>06/11/2020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012C-842C-49CF-9EB0-AC712C68D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107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D4BB-9460-4A9C-8332-29B7D5713BD9}" type="datetimeFigureOut">
              <a:rPr lang="en-GB" smtClean="0"/>
              <a:t>06/11/2020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C012C-842C-49CF-9EB0-AC712C68D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457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9D4BB-9460-4A9C-8332-29B7D5713BD9}" type="datetimeFigureOut">
              <a:rPr lang="en-GB" smtClean="0"/>
              <a:t>06/11/2020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CDC012C-842C-49CF-9EB0-AC712C68DA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684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EBEC9B-C7FA-4A15-8A62-DBF8C9A0E8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Wizualizacja położenia i orientacji bezpilotowego statku powietrznego</a:t>
            </a:r>
            <a:endParaRPr lang="en-GB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0D16AC1-F19D-49A9-B1D7-3C0B4D3122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Ivan </a:t>
            </a:r>
            <a:r>
              <a:rPr lang="pl-PL" dirty="0" err="1"/>
              <a:t>Sopyliuk</a:t>
            </a:r>
            <a:endParaRPr lang="pl-PL" dirty="0"/>
          </a:p>
          <a:p>
            <a:r>
              <a:rPr lang="pl-PL" dirty="0"/>
              <a:t>Opiekun pracy: dr inż. Sławomir Samolej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2453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99C6DB-E431-4C40-BE2E-0E6E61F58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Przesłanki i cel pracy</a:t>
            </a:r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E95AD49-FAC0-4175-B5CD-9F43F9546A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Przesłanki</a:t>
            </a:r>
          </a:p>
          <a:p>
            <a:pPr lvl="1"/>
            <a:r>
              <a:rPr lang="pl-PL" dirty="0"/>
              <a:t>Bezzałogowe Statki Powietrze (BSP) odgrywają coraz większą rolę w gospodarce i wojskowości</a:t>
            </a:r>
          </a:p>
          <a:p>
            <a:pPr lvl="1"/>
            <a:r>
              <a:rPr lang="pl-PL" dirty="0"/>
              <a:t>Operowanie BSP na większe odległości wymaga między innymi informacji, gdzie w danej chwili statek się znajduje na </a:t>
            </a:r>
            <a:r>
              <a:rPr lang="pl-PL"/>
              <a:t>tle mapy</a:t>
            </a:r>
          </a:p>
          <a:p>
            <a:pPr lvl="1"/>
            <a:endParaRPr lang="pl-PL" dirty="0"/>
          </a:p>
          <a:p>
            <a:r>
              <a:rPr lang="pl-PL" dirty="0"/>
              <a:t>Cel pracy:</a:t>
            </a:r>
          </a:p>
          <a:p>
            <a:pPr lvl="1"/>
            <a:r>
              <a:rPr lang="pl-PL" dirty="0"/>
              <a:t>Opracowanie aplikacji umożliwiającej wizualizację położenia BSP na tle mapy</a:t>
            </a:r>
          </a:p>
          <a:p>
            <a:pPr lvl="1"/>
            <a:r>
              <a:rPr lang="pl-PL" dirty="0"/>
              <a:t>Ocena opracowanego rozwiązania pod względem wydajnościowym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6657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0C2499-833E-4D6A-A15D-FAA403FA2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07" y="308656"/>
            <a:ext cx="8596668" cy="1320800"/>
          </a:xfrm>
        </p:spPr>
        <p:txBody>
          <a:bodyPr/>
          <a:lstStyle/>
          <a:p>
            <a:r>
              <a:rPr lang="pl-PL" dirty="0"/>
              <a:t>Istniejące rozwiązania</a:t>
            </a:r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D5CF022-A5D5-44A1-B734-D6B16FF33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801" y="1686758"/>
            <a:ext cx="9363312" cy="5071350"/>
          </a:xfrm>
        </p:spPr>
        <p:txBody>
          <a:bodyPr>
            <a:normAutofit/>
          </a:bodyPr>
          <a:lstStyle/>
          <a:p>
            <a:r>
              <a:rPr lang="pl-PL" dirty="0" err="1"/>
              <a:t>Mission</a:t>
            </a:r>
            <a:r>
              <a:rPr lang="pl-PL" dirty="0"/>
              <a:t> Planner (open </a:t>
            </a:r>
            <a:r>
              <a:rPr lang="pl-PL" dirty="0" err="1"/>
              <a:t>source</a:t>
            </a:r>
            <a:r>
              <a:rPr lang="pl-PL" dirty="0"/>
              <a:t>)</a:t>
            </a:r>
          </a:p>
          <a:p>
            <a:pPr lvl="1"/>
            <a:r>
              <a:rPr lang="pl-PL" dirty="0"/>
              <a:t>Stosuje: </a:t>
            </a:r>
            <a:r>
              <a:rPr lang="en-GB" dirty="0"/>
              <a:t>Google Maps/Bing/Open street maps</a:t>
            </a:r>
            <a:endParaRPr lang="pl-PL" dirty="0"/>
          </a:p>
          <a:p>
            <a:r>
              <a:rPr lang="pl-PL" dirty="0"/>
              <a:t>APM Planner 2.0 (open </a:t>
            </a:r>
            <a:r>
              <a:rPr lang="pl-PL" dirty="0" err="1"/>
              <a:t>source</a:t>
            </a:r>
            <a:r>
              <a:rPr lang="pl-PL" dirty="0"/>
              <a:t>)</a:t>
            </a:r>
          </a:p>
          <a:p>
            <a:r>
              <a:rPr lang="pl-PL" dirty="0" err="1"/>
              <a:t>MAVProxy</a:t>
            </a:r>
            <a:r>
              <a:rPr lang="pl-PL" dirty="0"/>
              <a:t> </a:t>
            </a:r>
            <a:br>
              <a:rPr lang="pl-PL" dirty="0"/>
            </a:br>
            <a:r>
              <a:rPr lang="pl-PL" dirty="0"/>
              <a:t>(open </a:t>
            </a:r>
            <a:r>
              <a:rPr lang="pl-PL" dirty="0" err="1"/>
              <a:t>source</a:t>
            </a:r>
            <a:r>
              <a:rPr lang="pl-PL" dirty="0"/>
              <a:t>)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r>
              <a:rPr lang="pl-PL" b="1" dirty="0">
                <a:solidFill>
                  <a:srgbClr val="FF0000"/>
                </a:solidFill>
              </a:rPr>
              <a:t>Uwaga:</a:t>
            </a:r>
          </a:p>
          <a:p>
            <a:pPr lvl="1"/>
            <a:r>
              <a:rPr lang="pl-PL" b="1" dirty="0">
                <a:solidFill>
                  <a:srgbClr val="FF0000"/>
                </a:solidFill>
              </a:rPr>
              <a:t>Brak jest darmowych rozwiązań wskazujących na możliwość zastosowania map </a:t>
            </a:r>
            <a:r>
              <a:rPr lang="pl-PL" b="1" dirty="0" err="1">
                <a:solidFill>
                  <a:srgbClr val="FF0000"/>
                </a:solidFill>
              </a:rPr>
              <a:t>GeoTif</a:t>
            </a:r>
            <a:endParaRPr lang="pl-PL" dirty="0"/>
          </a:p>
          <a:p>
            <a:pPr lvl="1"/>
            <a:endParaRPr lang="pl-PL" dirty="0"/>
          </a:p>
          <a:p>
            <a:endParaRPr lang="en-GB" dirty="0"/>
          </a:p>
        </p:txBody>
      </p:sp>
      <p:pic>
        <p:nvPicPr>
          <p:cNvPr id="5" name="Obraz 4" descr="Obraz zawierający monitor, ekran, komputer&#10;&#10;Opis wygenerowany automatycznie">
            <a:extLst>
              <a:ext uri="{FF2B5EF4-FFF2-40B4-BE49-F238E27FC236}">
                <a16:creationId xmlns:a16="http://schemas.microsoft.com/office/drawing/2014/main" id="{31611EB5-321C-4BC0-A004-582A33190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395" y="239652"/>
            <a:ext cx="3782737" cy="2241900"/>
          </a:xfrm>
          <a:prstGeom prst="rect">
            <a:avLst/>
          </a:prstGeom>
        </p:spPr>
      </p:pic>
      <p:pic>
        <p:nvPicPr>
          <p:cNvPr id="7" name="Obraz 6" descr="Obraz zawierający sprzęt elektroniczny, komputer&#10;&#10;Opis wygenerowany automatycznie">
            <a:extLst>
              <a:ext uri="{FF2B5EF4-FFF2-40B4-BE49-F238E27FC236}">
                <a16:creationId xmlns:a16="http://schemas.microsoft.com/office/drawing/2014/main" id="{E4C400EC-5A45-4A03-A8B5-1671A2204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426" y="2538854"/>
            <a:ext cx="4485910" cy="238874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A009528-D9AB-4D3E-96ED-334E5A9E0D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773" y="3733227"/>
            <a:ext cx="4119550" cy="2318075"/>
          </a:xfrm>
          <a:prstGeom prst="rect">
            <a:avLst/>
          </a:prstGeom>
        </p:spPr>
      </p:pic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1039C8F7-F8B4-4647-A81C-F1EA3EAC884C}"/>
              </a:ext>
            </a:extLst>
          </p:cNvPr>
          <p:cNvCxnSpPr>
            <a:cxnSpLocks/>
          </p:cNvCxnSpPr>
          <p:nvPr/>
        </p:nvCxnSpPr>
        <p:spPr>
          <a:xfrm flipV="1">
            <a:off x="4177472" y="1270000"/>
            <a:ext cx="1664035" cy="585702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95D37563-1A09-4ECC-AEC0-ADA24A4C7E50}"/>
              </a:ext>
            </a:extLst>
          </p:cNvPr>
          <p:cNvCxnSpPr>
            <a:cxnSpLocks/>
          </p:cNvCxnSpPr>
          <p:nvPr/>
        </p:nvCxnSpPr>
        <p:spPr>
          <a:xfrm>
            <a:off x="4285955" y="2673903"/>
            <a:ext cx="3182808" cy="45087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EFDF3A85-A36A-400A-BCB8-E1613217FCA2}"/>
              </a:ext>
            </a:extLst>
          </p:cNvPr>
          <p:cNvCxnSpPr>
            <a:cxnSpLocks/>
          </p:cNvCxnSpPr>
          <p:nvPr/>
        </p:nvCxnSpPr>
        <p:spPr>
          <a:xfrm>
            <a:off x="2119745" y="3124773"/>
            <a:ext cx="1901537" cy="53375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490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F9379F-AF6E-4915-8AC0-1BA3565EF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Przegląd literatury</a:t>
            </a:r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461C9B2-CB31-43DE-86CE-7678408475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Literatura podstawowa:</a:t>
            </a:r>
          </a:p>
          <a:p>
            <a:pPr lvl="1"/>
            <a:r>
              <a:rPr lang="pl-PL" dirty="0"/>
              <a:t>Hauser, J. P., </a:t>
            </a:r>
            <a:r>
              <a:rPr lang="pl-PL" dirty="0" err="1"/>
              <a:t>Building</a:t>
            </a:r>
            <a:r>
              <a:rPr lang="pl-PL" dirty="0"/>
              <a:t> and Programming a </a:t>
            </a:r>
            <a:r>
              <a:rPr lang="pl-PL" dirty="0" err="1"/>
              <a:t>Synthetic</a:t>
            </a:r>
            <a:r>
              <a:rPr lang="pl-PL" dirty="0"/>
              <a:t> </a:t>
            </a:r>
            <a:r>
              <a:rPr lang="pl-PL" dirty="0" err="1"/>
              <a:t>Vision</a:t>
            </a:r>
            <a:r>
              <a:rPr lang="pl-PL" dirty="0"/>
              <a:t> Information Systems (SVIS), </a:t>
            </a:r>
            <a:r>
              <a:rPr lang="pl-PL" dirty="0" err="1"/>
              <a:t>AeroSpectra</a:t>
            </a:r>
            <a:r>
              <a:rPr lang="pl-PL" dirty="0"/>
              <a:t> </a:t>
            </a:r>
            <a:r>
              <a:rPr lang="pl-PL" dirty="0" err="1"/>
              <a:t>Inc</a:t>
            </a:r>
            <a:r>
              <a:rPr lang="pl-PL" dirty="0"/>
              <a:t>, 2005</a:t>
            </a:r>
          </a:p>
          <a:p>
            <a:r>
              <a:rPr lang="pl-PL" dirty="0"/>
              <a:t>Pozycje literatury rozwiązujące wybrane problemy:</a:t>
            </a:r>
          </a:p>
          <a:p>
            <a:pPr lvl="1"/>
            <a:r>
              <a:rPr lang="en-GB" dirty="0"/>
              <a:t>Guerra</a:t>
            </a:r>
            <a:r>
              <a:rPr lang="pl-PL" dirty="0"/>
              <a:t> M.</a:t>
            </a:r>
            <a:r>
              <a:rPr lang="en-GB" dirty="0"/>
              <a:t>, </a:t>
            </a:r>
            <a:r>
              <a:rPr lang="en-GB" dirty="0" err="1"/>
              <a:t>Rhudy</a:t>
            </a:r>
            <a:r>
              <a:rPr lang="en-GB" dirty="0"/>
              <a:t>†</a:t>
            </a:r>
            <a:r>
              <a:rPr lang="pl-PL" dirty="0"/>
              <a:t> </a:t>
            </a:r>
            <a:r>
              <a:rPr lang="en-GB" dirty="0"/>
              <a:t>M</a:t>
            </a:r>
            <a:r>
              <a:rPr lang="pl-PL" dirty="0"/>
              <a:t>.</a:t>
            </a:r>
            <a:r>
              <a:rPr lang="en-GB" dirty="0"/>
              <a:t>,Gu</a:t>
            </a:r>
            <a:r>
              <a:rPr lang="pl-PL" dirty="0"/>
              <a:t> </a:t>
            </a:r>
            <a:r>
              <a:rPr lang="en-GB" dirty="0"/>
              <a:t>Y</a:t>
            </a:r>
            <a:r>
              <a:rPr lang="pl-PL" dirty="0"/>
              <a:t>.</a:t>
            </a:r>
            <a:r>
              <a:rPr lang="en-GB" dirty="0"/>
              <a:t>, </a:t>
            </a:r>
            <a:r>
              <a:rPr lang="en-GB" dirty="0" err="1"/>
              <a:t>Seanor</a:t>
            </a:r>
            <a:r>
              <a:rPr lang="pl-PL" dirty="0"/>
              <a:t> </a:t>
            </a:r>
            <a:r>
              <a:rPr lang="en-GB" dirty="0"/>
              <a:t>B</a:t>
            </a:r>
            <a:r>
              <a:rPr lang="pl-PL" dirty="0"/>
              <a:t>.</a:t>
            </a:r>
            <a:r>
              <a:rPr lang="en-GB" dirty="0"/>
              <a:t>, Napolitano</a:t>
            </a:r>
            <a:r>
              <a:rPr lang="pl-PL" dirty="0"/>
              <a:t> </a:t>
            </a:r>
            <a:r>
              <a:rPr lang="en-GB" dirty="0"/>
              <a:t>M</a:t>
            </a:r>
            <a:r>
              <a:rPr lang="pl-PL" dirty="0"/>
              <a:t>.</a:t>
            </a:r>
            <a:r>
              <a:rPr lang="en-GB" dirty="0"/>
              <a:t> R.</a:t>
            </a:r>
            <a:r>
              <a:rPr lang="pl-PL" dirty="0"/>
              <a:t>, </a:t>
            </a:r>
            <a:r>
              <a:rPr lang="en-GB" dirty="0"/>
              <a:t>Mobile Ground Control Station Development for Fault Tolerant UAV Research</a:t>
            </a:r>
            <a:r>
              <a:rPr lang="pl-PL" dirty="0"/>
              <a:t>, </a:t>
            </a:r>
            <a:r>
              <a:rPr lang="en-GB" dirty="0"/>
              <a:t>AIAA Guidance Navigation and Control Conference</a:t>
            </a:r>
            <a:r>
              <a:rPr lang="pl-PL" dirty="0"/>
              <a:t>, 2012</a:t>
            </a:r>
          </a:p>
          <a:p>
            <a:pPr lvl="1"/>
            <a:r>
              <a:rPr lang="en-GB" dirty="0"/>
              <a:t>Jovanovic</a:t>
            </a:r>
            <a:r>
              <a:rPr lang="pl-PL" dirty="0"/>
              <a:t> </a:t>
            </a:r>
            <a:r>
              <a:rPr lang="en-GB" dirty="0"/>
              <a:t>M</a:t>
            </a:r>
            <a:r>
              <a:rPr lang="pl-PL" dirty="0"/>
              <a:t>.,</a:t>
            </a:r>
            <a:r>
              <a:rPr lang="en-GB" dirty="0"/>
              <a:t> </a:t>
            </a:r>
            <a:r>
              <a:rPr lang="en-GB" dirty="0" err="1"/>
              <a:t>Starcevic</a:t>
            </a:r>
            <a:r>
              <a:rPr lang="pl-PL" dirty="0"/>
              <a:t> </a:t>
            </a:r>
            <a:r>
              <a:rPr lang="en-GB" dirty="0"/>
              <a:t>D</a:t>
            </a:r>
            <a:r>
              <a:rPr lang="pl-PL" dirty="0"/>
              <a:t>., </a:t>
            </a:r>
            <a:r>
              <a:rPr lang="en-GB" dirty="0"/>
              <a:t>Jovanovic Z</a:t>
            </a:r>
            <a:r>
              <a:rPr lang="pl-PL" dirty="0"/>
              <a:t>., </a:t>
            </a:r>
            <a:r>
              <a:rPr lang="en-GB" dirty="0"/>
              <a:t>Improving Design of Ground Control Station for Unmanned Aerial Vehicle:</a:t>
            </a:r>
            <a:r>
              <a:rPr lang="pl-PL" dirty="0"/>
              <a:t> </a:t>
            </a:r>
            <a:r>
              <a:rPr lang="en-GB" dirty="0"/>
              <a:t>Borrowing from Design Patterns</a:t>
            </a:r>
            <a:r>
              <a:rPr lang="pl-PL" dirty="0"/>
              <a:t>, </a:t>
            </a:r>
            <a:r>
              <a:rPr lang="en-GB" dirty="0"/>
              <a:t>36th EUROMICRO Conference on Software Engineering and Advanced Applications</a:t>
            </a:r>
            <a:r>
              <a:rPr lang="pl-PL" dirty="0"/>
              <a:t>, 2010</a:t>
            </a:r>
          </a:p>
          <a:p>
            <a:pPr lvl="1"/>
            <a:r>
              <a:rPr lang="en-GB" dirty="0" err="1"/>
              <a:t>Angonese</a:t>
            </a:r>
            <a:r>
              <a:rPr lang="pl-PL" dirty="0"/>
              <a:t> A. T.</a:t>
            </a:r>
            <a:r>
              <a:rPr lang="en-GB" dirty="0"/>
              <a:t>; Rosa</a:t>
            </a:r>
            <a:r>
              <a:rPr lang="pl-PL" dirty="0"/>
              <a:t> P. F. F, </a:t>
            </a:r>
            <a:r>
              <a:rPr lang="en-GB" dirty="0"/>
              <a:t>Ground Control Station for Multiple UAVs </a:t>
            </a:r>
            <a:r>
              <a:rPr lang="en-GB" dirty="0" err="1"/>
              <a:t>FlightSimulation</a:t>
            </a:r>
            <a:r>
              <a:rPr lang="pl-PL" dirty="0"/>
              <a:t>, </a:t>
            </a:r>
            <a:r>
              <a:rPr lang="en-GB" dirty="0"/>
              <a:t>Latin American Robotics Symposium and Competition</a:t>
            </a:r>
            <a:r>
              <a:rPr lang="pl-PL" dirty="0"/>
              <a:t>, 2013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6243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C3EEBF-CB4E-465F-B0D3-C37B9AC36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5053371" cy="1320800"/>
          </a:xfrm>
        </p:spPr>
        <p:txBody>
          <a:bodyPr/>
          <a:lstStyle/>
          <a:p>
            <a:r>
              <a:rPr lang="pl-PL" dirty="0"/>
              <a:t>Koncepcja rozwiązania zadania</a:t>
            </a:r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6A099E6-5F35-4574-A31B-E0B68382B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13013"/>
            <a:ext cx="5304657" cy="4228350"/>
          </a:xfrm>
        </p:spPr>
        <p:txBody>
          <a:bodyPr>
            <a:normAutofit fontScale="92500" lnSpcReduction="10000"/>
          </a:bodyPr>
          <a:lstStyle/>
          <a:p>
            <a:r>
              <a:rPr lang="pl-PL" b="1" dirty="0"/>
              <a:t>Dokonanie przeglądu istniejących rozwiązań i literatury</a:t>
            </a:r>
          </a:p>
          <a:p>
            <a:endParaRPr lang="pl-PL" dirty="0"/>
          </a:p>
          <a:p>
            <a:r>
              <a:rPr lang="pl-PL" dirty="0"/>
              <a:t>Opracowanie metod importowania danych z map w formacie </a:t>
            </a:r>
            <a:r>
              <a:rPr lang="pl-PL" dirty="0" err="1"/>
              <a:t>GeoTIFF</a:t>
            </a:r>
            <a:endParaRPr lang="pl-PL" dirty="0"/>
          </a:p>
          <a:p>
            <a:endParaRPr lang="pl-PL" dirty="0"/>
          </a:p>
          <a:p>
            <a:r>
              <a:rPr lang="pl-PL" dirty="0"/>
              <a:t>Opracowanie interfejsu graficznego z zastosowaniem biblioteki graficznej</a:t>
            </a:r>
          </a:p>
          <a:p>
            <a:endParaRPr lang="pl-PL" dirty="0"/>
          </a:p>
          <a:p>
            <a:r>
              <a:rPr lang="pl-PL" dirty="0"/>
              <a:t>Integracja map i interfejsu w działającą aplikację</a:t>
            </a:r>
          </a:p>
          <a:p>
            <a:endParaRPr lang="pl-PL" dirty="0"/>
          </a:p>
          <a:p>
            <a:r>
              <a:rPr lang="pl-PL" dirty="0"/>
              <a:t>Ocena wydajności aplikacji graficznej </a:t>
            </a:r>
            <a:endParaRPr lang="en-GB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BCB4618-8D82-4E55-81B6-81DB77CA5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5536" y="220929"/>
            <a:ext cx="2808362" cy="2162387"/>
          </a:xfrm>
          <a:prstGeom prst="rect">
            <a:avLst/>
          </a:prstGeom>
        </p:spPr>
      </p:pic>
      <p:pic>
        <p:nvPicPr>
          <p:cNvPr id="6" name="Рисунок 46">
            <a:extLst>
              <a:ext uri="{FF2B5EF4-FFF2-40B4-BE49-F238E27FC236}">
                <a16:creationId xmlns:a16="http://schemas.microsoft.com/office/drawing/2014/main" id="{80C7D933-5B0B-4F4C-BC39-9C535036008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011" y="2855743"/>
            <a:ext cx="5791212" cy="3831051"/>
          </a:xfrm>
          <a:prstGeom prst="rect">
            <a:avLst/>
          </a:prstGeom>
        </p:spPr>
      </p:pic>
      <p:sp>
        <p:nvSpPr>
          <p:cNvPr id="7" name="Strzałka: w dół 6">
            <a:extLst>
              <a:ext uri="{FF2B5EF4-FFF2-40B4-BE49-F238E27FC236}">
                <a16:creationId xmlns:a16="http://schemas.microsoft.com/office/drawing/2014/main" id="{5D6F6788-5D2D-4D5F-B47E-6060DE1A1060}"/>
              </a:ext>
            </a:extLst>
          </p:cNvPr>
          <p:cNvSpPr/>
          <p:nvPr/>
        </p:nvSpPr>
        <p:spPr>
          <a:xfrm>
            <a:off x="9583749" y="2321761"/>
            <a:ext cx="530491" cy="10679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Рисунок 53">
            <a:extLst>
              <a:ext uri="{FF2B5EF4-FFF2-40B4-BE49-F238E27FC236}">
                <a16:creationId xmlns:a16="http://schemas.microsoft.com/office/drawing/2014/main" id="{534543D2-3370-49A2-AF6C-827B82F726A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705" y="855056"/>
            <a:ext cx="2958098" cy="95795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trzałka: w dół 8">
            <a:extLst>
              <a:ext uri="{FF2B5EF4-FFF2-40B4-BE49-F238E27FC236}">
                <a16:creationId xmlns:a16="http://schemas.microsoft.com/office/drawing/2014/main" id="{6B5BABF2-6E4F-4C9D-8ED8-90AB0639DC41}"/>
              </a:ext>
            </a:extLst>
          </p:cNvPr>
          <p:cNvSpPr/>
          <p:nvPr/>
        </p:nvSpPr>
        <p:spPr>
          <a:xfrm>
            <a:off x="7203518" y="2160589"/>
            <a:ext cx="530491" cy="10679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Strzałka: w dół 9">
            <a:extLst>
              <a:ext uri="{FF2B5EF4-FFF2-40B4-BE49-F238E27FC236}">
                <a16:creationId xmlns:a16="http://schemas.microsoft.com/office/drawing/2014/main" id="{81DE38AC-82ED-45DD-A4DB-EF98D9A949E0}"/>
              </a:ext>
            </a:extLst>
          </p:cNvPr>
          <p:cNvSpPr/>
          <p:nvPr/>
        </p:nvSpPr>
        <p:spPr>
          <a:xfrm>
            <a:off x="9736149" y="2474161"/>
            <a:ext cx="530491" cy="10679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781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38A9E4-AB72-4D81-9C7F-A167B975B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Biblioteki i zasoby zastosowane do rozwiązania problemu</a:t>
            </a:r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9EC7983-6EC4-4F47-A26D-ACEBE8C8C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07" y="1845056"/>
            <a:ext cx="8596668" cy="4626578"/>
          </a:xfrm>
        </p:spPr>
        <p:txBody>
          <a:bodyPr>
            <a:normAutofit lnSpcReduction="10000"/>
          </a:bodyPr>
          <a:lstStyle/>
          <a:p>
            <a:r>
              <a:rPr lang="pl-PL" dirty="0"/>
              <a:t>Mapy w formacie </a:t>
            </a:r>
            <a:r>
              <a:rPr lang="pl-PL" dirty="0" err="1"/>
              <a:t>GeoTIFF</a:t>
            </a:r>
            <a:endParaRPr lang="pl-PL" dirty="0"/>
          </a:p>
          <a:p>
            <a:pPr lvl="1"/>
            <a:r>
              <a:rPr lang="pl-PL" dirty="0"/>
              <a:t>Plik TIFF umożliwia rozszerzenie informacji o przechowywanym obrazie w postaci </a:t>
            </a:r>
            <a:r>
              <a:rPr lang="pl-PL" dirty="0" err="1"/>
              <a:t>tagów</a:t>
            </a:r>
            <a:endParaRPr lang="pl-PL" dirty="0"/>
          </a:p>
          <a:p>
            <a:pPr lvl="1"/>
            <a:r>
              <a:rPr lang="pl-PL" dirty="0"/>
              <a:t>W formacie </a:t>
            </a:r>
            <a:r>
              <a:rPr lang="pl-PL" dirty="0" err="1"/>
              <a:t>GeoTIFF</a:t>
            </a:r>
            <a:r>
              <a:rPr lang="pl-PL" dirty="0"/>
              <a:t> wprowadzono dane umożliwiające połączenie zdjęcia lotniczego z informacjami o położeniu </a:t>
            </a:r>
            <a:r>
              <a:rPr lang="pl-PL" dirty="0" err="1"/>
              <a:t>geografczinym</a:t>
            </a:r>
            <a:endParaRPr lang="pl-PL" dirty="0"/>
          </a:p>
          <a:p>
            <a:r>
              <a:rPr lang="pl-PL" dirty="0"/>
              <a:t>Biblioteki</a:t>
            </a:r>
          </a:p>
          <a:p>
            <a:pPr lvl="1"/>
            <a:r>
              <a:rPr lang="pl-PL" dirty="0"/>
              <a:t>GDAL/OGR – do automatycznej interpretacji danych </a:t>
            </a:r>
            <a:r>
              <a:rPr lang="pl-PL" dirty="0" err="1"/>
              <a:t>GeoTIFF</a:t>
            </a:r>
            <a:endParaRPr lang="pl-PL" dirty="0"/>
          </a:p>
          <a:p>
            <a:pPr lvl="1"/>
            <a:r>
              <a:rPr lang="pl-PL" dirty="0" err="1"/>
              <a:t>OpenGL</a:t>
            </a:r>
            <a:r>
              <a:rPr lang="pl-PL" dirty="0"/>
              <a:t> – do budowania interfejsu graficznego oprogramowania</a:t>
            </a:r>
          </a:p>
          <a:p>
            <a:pPr lvl="1"/>
            <a:r>
              <a:rPr lang="pl-PL" dirty="0" err="1"/>
              <a:t>Assimp</a:t>
            </a:r>
            <a:r>
              <a:rPr lang="pl-PL" dirty="0"/>
              <a:t> – do ładowania obiektów graficznych do aplikacji </a:t>
            </a:r>
            <a:r>
              <a:rPr lang="pl-PL" dirty="0" err="1"/>
              <a:t>OpenGL</a:t>
            </a:r>
            <a:endParaRPr lang="pl-PL" dirty="0"/>
          </a:p>
          <a:p>
            <a:pPr lvl="1"/>
            <a:r>
              <a:rPr lang="pl-PL" dirty="0" err="1"/>
              <a:t>FreeType</a:t>
            </a:r>
            <a:r>
              <a:rPr lang="pl-PL" dirty="0"/>
              <a:t> – do obsługi tekstu</a:t>
            </a:r>
          </a:p>
          <a:p>
            <a:r>
              <a:rPr lang="pl-PL" dirty="0"/>
              <a:t>Obiekty graficzne</a:t>
            </a:r>
          </a:p>
          <a:p>
            <a:pPr lvl="1"/>
            <a:r>
              <a:rPr lang="pl-PL" dirty="0"/>
              <a:t>Gotowy model samolotu z darmowej biblioteki graficznej</a:t>
            </a:r>
          </a:p>
          <a:p>
            <a:r>
              <a:rPr lang="pl-PL" dirty="0"/>
              <a:t>Język programowania: C++/Visual Studio</a:t>
            </a:r>
          </a:p>
          <a:p>
            <a:pPr lvl="1"/>
            <a:endParaRPr lang="en-GB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9A95A56-AF0C-40E2-BA1D-4FC63531E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022" y="4012878"/>
            <a:ext cx="3721063" cy="2699384"/>
          </a:xfrm>
          <a:prstGeom prst="rect">
            <a:avLst/>
          </a:prstGeom>
        </p:spPr>
      </p:pic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B589EF18-3626-408C-9549-51B6789DE411}"/>
              </a:ext>
            </a:extLst>
          </p:cNvPr>
          <p:cNvCxnSpPr>
            <a:cxnSpLocks/>
          </p:cNvCxnSpPr>
          <p:nvPr/>
        </p:nvCxnSpPr>
        <p:spPr>
          <a:xfrm flipV="1">
            <a:off x="7025425" y="5415567"/>
            <a:ext cx="1378040" cy="2060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6086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3906E6-208E-4823-9DAE-66E3887E2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Projekt aplikacji</a:t>
            </a:r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7F2EB80-7143-41B7-829E-CAD180724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Sekwencja wstępna:</a:t>
            </a:r>
          </a:p>
          <a:p>
            <a:pPr lvl="1"/>
            <a:r>
              <a:rPr lang="pl-PL" dirty="0"/>
              <a:t>Załadowanie map dla wskazanego obszaru</a:t>
            </a:r>
          </a:p>
          <a:p>
            <a:pPr lvl="1"/>
            <a:r>
              <a:rPr lang="pl-PL" dirty="0"/>
              <a:t>Załadowanie obiektów graficznych</a:t>
            </a:r>
          </a:p>
          <a:p>
            <a:r>
              <a:rPr lang="pl-PL" dirty="0"/>
              <a:t>Główna pętla programu:</a:t>
            </a:r>
          </a:p>
          <a:p>
            <a:pPr lvl="1"/>
            <a:r>
              <a:rPr lang="pl-PL" dirty="0"/>
              <a:t>Pobranie informacji o aktualnym położeniu BSP</a:t>
            </a:r>
          </a:p>
          <a:p>
            <a:pPr lvl="1"/>
            <a:r>
              <a:rPr lang="pl-PL" dirty="0"/>
              <a:t>Wyrysowanie statku w ustalonym położeniu</a:t>
            </a:r>
          </a:p>
          <a:p>
            <a:pPr lvl="1"/>
            <a:r>
              <a:rPr lang="pl-PL" dirty="0"/>
              <a:t>Wyrysowanie śladu trajektorii statku</a:t>
            </a:r>
            <a:endParaRPr lang="en-GB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B695862F-8C68-45ED-8427-373713CA1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612" y="2042409"/>
            <a:ext cx="5386388" cy="3209925"/>
          </a:xfrm>
          <a:prstGeom prst="rect">
            <a:avLst/>
          </a:prstGeom>
        </p:spPr>
      </p:pic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475FE8F5-A27A-4E86-9933-00BDE2C186A4}"/>
              </a:ext>
            </a:extLst>
          </p:cNvPr>
          <p:cNvCxnSpPr>
            <a:cxnSpLocks/>
          </p:cNvCxnSpPr>
          <p:nvPr/>
        </p:nvCxnSpPr>
        <p:spPr>
          <a:xfrm>
            <a:off x="5868649" y="2758190"/>
            <a:ext cx="2076138" cy="5992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5A01178C-F584-4B20-ACD9-707FCAE88464}"/>
              </a:ext>
            </a:extLst>
          </p:cNvPr>
          <p:cNvCxnSpPr>
            <a:cxnSpLocks/>
          </p:cNvCxnSpPr>
          <p:nvPr/>
        </p:nvCxnSpPr>
        <p:spPr>
          <a:xfrm flipV="1">
            <a:off x="5965114" y="3829987"/>
            <a:ext cx="3253837" cy="38319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D5833236-CC04-4B7E-9E0B-3714E84C32E8}"/>
              </a:ext>
            </a:extLst>
          </p:cNvPr>
          <p:cNvCxnSpPr>
            <a:cxnSpLocks/>
          </p:cNvCxnSpPr>
          <p:nvPr/>
        </p:nvCxnSpPr>
        <p:spPr>
          <a:xfrm flipV="1">
            <a:off x="5126636" y="4157964"/>
            <a:ext cx="5999088" cy="5277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104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5464F7-55F0-4030-B9F0-8E1E3D950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839" y="227860"/>
            <a:ext cx="8596311" cy="420210"/>
          </a:xfrm>
        </p:spPr>
        <p:txBody>
          <a:bodyPr>
            <a:noAutofit/>
          </a:bodyPr>
          <a:lstStyle/>
          <a:p>
            <a:r>
              <a:rPr lang="pl-PL" sz="2400" dirty="0"/>
              <a:t>Ocena wydajności aplikacji w zależności od złożoności prezentowanej sceny</a:t>
            </a:r>
            <a:endParaRPr lang="en-GB" sz="2400" dirty="0"/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A870BA71-2CEB-4F96-AC6B-D66BE939A3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10753"/>
              </p:ext>
            </p:extLst>
          </p:nvPr>
        </p:nvGraphicFramePr>
        <p:xfrm>
          <a:off x="277840" y="1271884"/>
          <a:ext cx="6658669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105">
                  <a:extLst>
                    <a:ext uri="{9D8B030D-6E8A-4147-A177-3AD203B41FA5}">
                      <a16:colId xmlns:a16="http://schemas.microsoft.com/office/drawing/2014/main" val="2947750169"/>
                    </a:ext>
                  </a:extLst>
                </a:gridCol>
                <a:gridCol w="1690255">
                  <a:extLst>
                    <a:ext uri="{9D8B030D-6E8A-4147-A177-3AD203B41FA5}">
                      <a16:colId xmlns:a16="http://schemas.microsoft.com/office/drawing/2014/main" val="84110141"/>
                    </a:ext>
                  </a:extLst>
                </a:gridCol>
                <a:gridCol w="3685309">
                  <a:extLst>
                    <a:ext uri="{9D8B030D-6E8A-4147-A177-3AD203B41FA5}">
                      <a16:colId xmlns:a16="http://schemas.microsoft.com/office/drawing/2014/main" val="19371768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Liczba trójkątów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Liczba klatek na sekundę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Spełnienie kryterium (min. 25 klatek na sek.)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3197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50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60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Tak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7626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100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60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Tak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424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1000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40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Tak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525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20000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20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Nie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885759"/>
                  </a:ext>
                </a:extLst>
              </a:tr>
            </a:tbl>
          </a:graphicData>
        </a:graphic>
      </p:graphicFrame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3EA8AD6D-45A4-4145-BA16-5DEFECA7DE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134452"/>
              </p:ext>
            </p:extLst>
          </p:nvPr>
        </p:nvGraphicFramePr>
        <p:xfrm>
          <a:off x="277838" y="3697186"/>
          <a:ext cx="6751035" cy="239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2123">
                  <a:extLst>
                    <a:ext uri="{9D8B030D-6E8A-4147-A177-3AD203B41FA5}">
                      <a16:colId xmlns:a16="http://schemas.microsoft.com/office/drawing/2014/main" val="2947750169"/>
                    </a:ext>
                  </a:extLst>
                </a:gridCol>
                <a:gridCol w="1756730">
                  <a:extLst>
                    <a:ext uri="{9D8B030D-6E8A-4147-A177-3AD203B41FA5}">
                      <a16:colId xmlns:a16="http://schemas.microsoft.com/office/drawing/2014/main" val="84110141"/>
                    </a:ext>
                  </a:extLst>
                </a:gridCol>
                <a:gridCol w="3602182">
                  <a:extLst>
                    <a:ext uri="{9D8B030D-6E8A-4147-A177-3AD203B41FA5}">
                      <a16:colId xmlns:a16="http://schemas.microsoft.com/office/drawing/2014/main" val="19371768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Liczba plików z mapami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Liczba klatek na sekundę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Spełnienie kryterium (min. 25 klatek na sek.)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3197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60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Tak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7626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50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Tak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424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/>
                        <a:t>50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/>
                        <a:t>Nie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7525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885759"/>
                  </a:ext>
                </a:extLst>
              </a:tr>
            </a:tbl>
          </a:graphicData>
        </a:graphic>
      </p:graphicFrame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7A3A695A-86C6-4E64-B223-F2DD78D02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2291" y="1671601"/>
            <a:ext cx="3925454" cy="4803090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Wnioski:</a:t>
            </a:r>
          </a:p>
          <a:p>
            <a:r>
              <a:rPr lang="pl-PL" dirty="0"/>
              <a:t>Wraz ze wzrostem złożoności sceny aplikacja może utracić </a:t>
            </a:r>
            <a:r>
              <a:rPr lang="pl-PL" dirty="0" err="1"/>
              <a:t>responsywność</a:t>
            </a:r>
            <a:endParaRPr lang="pl-PL" dirty="0"/>
          </a:p>
          <a:p>
            <a:r>
              <a:rPr lang="pl-PL" dirty="0"/>
              <a:t>Ostateczna implementacja systemu musi zostać poprzedzona testami platformy sprzętowej</a:t>
            </a:r>
          </a:p>
          <a:p>
            <a:r>
              <a:rPr lang="pl-PL" dirty="0"/>
              <a:t> Zalecane jest stosowanie stacji graficznych pozwalających na odciążenie głównego mikroprocesora systemu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3246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B54893-8E0E-4EC5-9949-A8BD69F3E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Podsumowanie</a:t>
            </a:r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B2FE221-7424-4EEB-AA0A-356471D9D8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Opracowana została koncepcja i realizacja aplikacji śledzącej położenie statku powietrznego na tle mapy</a:t>
            </a:r>
          </a:p>
          <a:p>
            <a:r>
              <a:rPr lang="pl-PL" dirty="0"/>
              <a:t>Wkład własny w pracę autora:</a:t>
            </a:r>
          </a:p>
          <a:p>
            <a:pPr lvl="1"/>
            <a:r>
              <a:rPr lang="pl-PL" dirty="0"/>
              <a:t>Dokonanie przeglądu istniejącej literatury i opracowanych podobnych rozwiązań;</a:t>
            </a:r>
          </a:p>
          <a:p>
            <a:pPr lvl="1"/>
            <a:r>
              <a:rPr lang="pl-PL" dirty="0"/>
              <a:t>Opisanie formatu </a:t>
            </a:r>
            <a:r>
              <a:rPr lang="pl-PL" dirty="0" err="1"/>
              <a:t>GeoTIFF</a:t>
            </a:r>
            <a:r>
              <a:rPr lang="pl-PL" dirty="0"/>
              <a:t> oraz oprogramowania do przetwarzania map w danym formacie;</a:t>
            </a:r>
            <a:endParaRPr lang="en-GB" dirty="0"/>
          </a:p>
          <a:p>
            <a:pPr lvl="1"/>
            <a:r>
              <a:rPr lang="pl-PL" dirty="0"/>
              <a:t>Opracowanie modułu wczytywania oraz wyświetlania map terenu;</a:t>
            </a:r>
            <a:endParaRPr lang="en-GB" dirty="0"/>
          </a:p>
          <a:p>
            <a:pPr lvl="1"/>
            <a:r>
              <a:rPr lang="pl-PL" dirty="0"/>
              <a:t>Opracowanie modułu wizualizacji położenia i orientacji bezpilotowego statku;</a:t>
            </a:r>
          </a:p>
          <a:p>
            <a:pPr lvl="1"/>
            <a:r>
              <a:rPr lang="pl-PL" dirty="0"/>
              <a:t>Ocena wydajności aplikacji w zależności od złożoności sceny graficznej.</a:t>
            </a:r>
          </a:p>
          <a:p>
            <a:r>
              <a:rPr lang="pl-PL" dirty="0"/>
              <a:t>Prezentacja opracowanej aplikacji</a:t>
            </a:r>
            <a:endParaRPr lang="en-GB" dirty="0"/>
          </a:p>
          <a:p>
            <a:pPr lvl="1"/>
            <a:endParaRPr lang="pl-PL" dirty="0"/>
          </a:p>
          <a:p>
            <a:pPr lvl="1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56264100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197</TotalTime>
  <Words>574</Words>
  <Application>Microsoft Office PowerPoint</Application>
  <PresentationFormat>Panoramiczny</PresentationFormat>
  <Paragraphs>102</Paragraphs>
  <Slides>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3" baseType="lpstr">
      <vt:lpstr>Arial</vt:lpstr>
      <vt:lpstr>Trebuchet MS</vt:lpstr>
      <vt:lpstr>Wingdings 3</vt:lpstr>
      <vt:lpstr>Faseta</vt:lpstr>
      <vt:lpstr>Wizualizacja położenia i orientacji bezpilotowego statku powietrznego</vt:lpstr>
      <vt:lpstr>Przesłanki i cel pracy</vt:lpstr>
      <vt:lpstr>Istniejące rozwiązania</vt:lpstr>
      <vt:lpstr>Przegląd literatury</vt:lpstr>
      <vt:lpstr>Koncepcja rozwiązania zadania</vt:lpstr>
      <vt:lpstr>Biblioteki i zasoby zastosowane do rozwiązania problemu</vt:lpstr>
      <vt:lpstr>Projekt aplikacji</vt:lpstr>
      <vt:lpstr>Ocena wydajności aplikacji w zależności od złożoności prezentowanej sceny</vt:lpstr>
      <vt:lpstr>Podsumowanie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Wizualizacja położenia i orientacji bezpilotowego statku powietrznego</dc:title>
  <dc:creator>Slawomir Samolej</dc:creator>
  <cp:lastModifiedBy>Slawomir Samolej</cp:lastModifiedBy>
  <cp:revision>1</cp:revision>
  <dcterms:created xsi:type="dcterms:W3CDTF">2020-10-27T14:15:17Z</dcterms:created>
  <dcterms:modified xsi:type="dcterms:W3CDTF">2020-11-06T18:28:58Z</dcterms:modified>
</cp:coreProperties>
</file>