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DDF106-C06F-4ABB-A948-E809BAD33E58}" v="24" dt="2020-10-27T15:18:33.4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99" d="100"/>
          <a:sy n="99" d="100"/>
        </p:scale>
        <p:origin x="5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9D4BB-9460-4A9C-8332-29B7D5713BD9}" type="datetimeFigureOut">
              <a:rPr lang="en-GB" smtClean="0"/>
              <a:t>27/10/2020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012C-842C-49CF-9EB0-AC712C68DA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571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9D4BB-9460-4A9C-8332-29B7D5713BD9}" type="datetimeFigureOut">
              <a:rPr lang="en-GB" smtClean="0"/>
              <a:t>27/10/2020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012C-842C-49CF-9EB0-AC712C68DA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589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9D4BB-9460-4A9C-8332-29B7D5713BD9}" type="datetimeFigureOut">
              <a:rPr lang="en-GB" smtClean="0"/>
              <a:t>27/10/2020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012C-842C-49CF-9EB0-AC712C68DA17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01191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9D4BB-9460-4A9C-8332-29B7D5713BD9}" type="datetimeFigureOut">
              <a:rPr lang="en-GB" smtClean="0"/>
              <a:t>27/10/2020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012C-842C-49CF-9EB0-AC712C68DA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6474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9D4BB-9460-4A9C-8332-29B7D5713BD9}" type="datetimeFigureOut">
              <a:rPr lang="en-GB" smtClean="0"/>
              <a:t>27/10/2020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012C-842C-49CF-9EB0-AC712C68DA17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8321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9D4BB-9460-4A9C-8332-29B7D5713BD9}" type="datetimeFigureOut">
              <a:rPr lang="en-GB" smtClean="0"/>
              <a:t>27/10/2020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012C-842C-49CF-9EB0-AC712C68DA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49460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9D4BB-9460-4A9C-8332-29B7D5713BD9}" type="datetimeFigureOut">
              <a:rPr lang="en-GB" smtClean="0"/>
              <a:t>27/10/2020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012C-842C-49CF-9EB0-AC712C68DA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7744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9D4BB-9460-4A9C-8332-29B7D5713BD9}" type="datetimeFigureOut">
              <a:rPr lang="en-GB" smtClean="0"/>
              <a:t>27/10/2020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012C-842C-49CF-9EB0-AC712C68DA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387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9D4BB-9460-4A9C-8332-29B7D5713BD9}" type="datetimeFigureOut">
              <a:rPr lang="en-GB" smtClean="0"/>
              <a:t>27/10/2020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012C-842C-49CF-9EB0-AC712C68DA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803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9D4BB-9460-4A9C-8332-29B7D5713BD9}" type="datetimeFigureOut">
              <a:rPr lang="en-GB" smtClean="0"/>
              <a:t>27/10/2020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012C-842C-49CF-9EB0-AC712C68DA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3629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9D4BB-9460-4A9C-8332-29B7D5713BD9}" type="datetimeFigureOut">
              <a:rPr lang="en-GB" smtClean="0"/>
              <a:t>27/10/2020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012C-842C-49CF-9EB0-AC712C68DA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370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9D4BB-9460-4A9C-8332-29B7D5713BD9}" type="datetimeFigureOut">
              <a:rPr lang="en-GB" smtClean="0"/>
              <a:t>27/10/2020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012C-842C-49CF-9EB0-AC712C68DA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86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9D4BB-9460-4A9C-8332-29B7D5713BD9}" type="datetimeFigureOut">
              <a:rPr lang="en-GB" smtClean="0"/>
              <a:t>27/10/2020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012C-842C-49CF-9EB0-AC712C68DA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748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9D4BB-9460-4A9C-8332-29B7D5713BD9}" type="datetimeFigureOut">
              <a:rPr lang="en-GB" smtClean="0"/>
              <a:t>27/10/2020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012C-842C-49CF-9EB0-AC712C68DA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5279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9D4BB-9460-4A9C-8332-29B7D5713BD9}" type="datetimeFigureOut">
              <a:rPr lang="en-GB" smtClean="0"/>
              <a:t>27/10/2020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012C-842C-49CF-9EB0-AC712C68DA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107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9D4BB-9460-4A9C-8332-29B7D5713BD9}" type="datetimeFigureOut">
              <a:rPr lang="en-GB" smtClean="0"/>
              <a:t>27/10/2020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012C-842C-49CF-9EB0-AC712C68DA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457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9D4BB-9460-4A9C-8332-29B7D5713BD9}" type="datetimeFigureOut">
              <a:rPr lang="en-GB" smtClean="0"/>
              <a:t>27/10/2020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CDC012C-842C-49CF-9EB0-AC712C68DA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2684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FEBEC9B-C7FA-4A15-8A62-DBF8C9A0E8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Wizualizacja położenia i orientacji bezpilotowego statku powietrznego</a:t>
            </a:r>
            <a:endParaRPr lang="en-GB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0D16AC1-F19D-49A9-B1D7-3C0B4D3122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Ivan </a:t>
            </a:r>
            <a:r>
              <a:rPr lang="pl-PL" dirty="0" err="1"/>
              <a:t>Sopyliuk</a:t>
            </a:r>
            <a:endParaRPr lang="pl-PL" dirty="0"/>
          </a:p>
          <a:p>
            <a:r>
              <a:rPr lang="pl-PL" dirty="0"/>
              <a:t>Opiekun pracy: dr inż. Sławomir Samolej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2453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99C6DB-E431-4C40-BE2E-0E6E61F58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Przesłanki i cel pracy</a:t>
            </a:r>
            <a:endParaRPr lang="en-GB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E95AD49-FAC0-4175-B5CD-9F43F9546A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Przesłanki</a:t>
            </a:r>
          </a:p>
          <a:p>
            <a:pPr lvl="1"/>
            <a:r>
              <a:rPr lang="pl-PL" dirty="0"/>
              <a:t>Bezzałogowe Statki Powietrze (BSP) odgrywają coraz większą rolę w gospodarce i wojskowości</a:t>
            </a:r>
          </a:p>
          <a:p>
            <a:pPr lvl="1"/>
            <a:r>
              <a:rPr lang="pl-PL" dirty="0"/>
              <a:t>Operowanie BSP na większe odległości wymaga między innymi informacji, gdzie w danej chwili statek się znajduje na tle mapy</a:t>
            </a:r>
          </a:p>
          <a:p>
            <a:r>
              <a:rPr lang="pl-PL" dirty="0"/>
              <a:t>Cel pracy:</a:t>
            </a:r>
          </a:p>
          <a:p>
            <a:pPr lvl="1"/>
            <a:r>
              <a:rPr lang="pl-PL" dirty="0"/>
              <a:t>Opracowanie aplikacji umożliwiającej wizualizację położenia BSP na tle mapy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6657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C3EEBF-CB4E-465F-B0D3-C37B9AC36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5053371" cy="1320800"/>
          </a:xfrm>
        </p:spPr>
        <p:txBody>
          <a:bodyPr/>
          <a:lstStyle/>
          <a:p>
            <a:r>
              <a:rPr lang="pl-PL" dirty="0"/>
              <a:t>Koncepcja rozwiązania zadania</a:t>
            </a:r>
            <a:endParaRPr lang="en-GB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6A099E6-5F35-4574-A31B-E0B68382B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5304657" cy="3880773"/>
          </a:xfrm>
        </p:spPr>
        <p:txBody>
          <a:bodyPr/>
          <a:lstStyle/>
          <a:p>
            <a:r>
              <a:rPr lang="pl-PL" dirty="0"/>
              <a:t>Opracowanie metod importowania danych z map w formacie </a:t>
            </a:r>
            <a:r>
              <a:rPr lang="pl-PL" dirty="0" err="1"/>
              <a:t>GeoTIFF</a:t>
            </a:r>
            <a:endParaRPr lang="pl-PL" dirty="0"/>
          </a:p>
          <a:p>
            <a:endParaRPr lang="pl-PL" dirty="0"/>
          </a:p>
          <a:p>
            <a:r>
              <a:rPr lang="pl-PL" dirty="0"/>
              <a:t>Opracowanie interfejsu graficznego z zastosowaniem biblioteki graficznej</a:t>
            </a:r>
          </a:p>
          <a:p>
            <a:endParaRPr lang="pl-PL" dirty="0"/>
          </a:p>
          <a:p>
            <a:r>
              <a:rPr lang="pl-PL" dirty="0"/>
              <a:t>Integracja map i interfejsu w działającą aplikację</a:t>
            </a:r>
            <a:endParaRPr lang="en-GB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BCB4618-8D82-4E55-81B6-81DB77CA5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5536" y="220929"/>
            <a:ext cx="2808362" cy="2162387"/>
          </a:xfrm>
          <a:prstGeom prst="rect">
            <a:avLst/>
          </a:prstGeom>
        </p:spPr>
      </p:pic>
      <p:pic>
        <p:nvPicPr>
          <p:cNvPr id="6" name="Рисунок 46">
            <a:extLst>
              <a:ext uri="{FF2B5EF4-FFF2-40B4-BE49-F238E27FC236}">
                <a16:creationId xmlns:a16="http://schemas.microsoft.com/office/drawing/2014/main" id="{80C7D933-5B0B-4F4C-BC39-9C535036008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011" y="2855743"/>
            <a:ext cx="5791212" cy="3831051"/>
          </a:xfrm>
          <a:prstGeom prst="rect">
            <a:avLst/>
          </a:prstGeom>
        </p:spPr>
      </p:pic>
      <p:sp>
        <p:nvSpPr>
          <p:cNvPr id="7" name="Strzałka: w dół 6">
            <a:extLst>
              <a:ext uri="{FF2B5EF4-FFF2-40B4-BE49-F238E27FC236}">
                <a16:creationId xmlns:a16="http://schemas.microsoft.com/office/drawing/2014/main" id="{5D6F6788-5D2D-4D5F-B47E-6060DE1A1060}"/>
              </a:ext>
            </a:extLst>
          </p:cNvPr>
          <p:cNvSpPr/>
          <p:nvPr/>
        </p:nvSpPr>
        <p:spPr>
          <a:xfrm>
            <a:off x="9583749" y="2321761"/>
            <a:ext cx="530491" cy="10679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Рисунок 53">
            <a:extLst>
              <a:ext uri="{FF2B5EF4-FFF2-40B4-BE49-F238E27FC236}">
                <a16:creationId xmlns:a16="http://schemas.microsoft.com/office/drawing/2014/main" id="{534543D2-3370-49A2-AF6C-827B82F726A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705" y="855056"/>
            <a:ext cx="2958098" cy="95795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trzałka: w dół 8">
            <a:extLst>
              <a:ext uri="{FF2B5EF4-FFF2-40B4-BE49-F238E27FC236}">
                <a16:creationId xmlns:a16="http://schemas.microsoft.com/office/drawing/2014/main" id="{6B5BABF2-6E4F-4C9D-8ED8-90AB0639DC41}"/>
              </a:ext>
            </a:extLst>
          </p:cNvPr>
          <p:cNvSpPr/>
          <p:nvPr/>
        </p:nvSpPr>
        <p:spPr>
          <a:xfrm>
            <a:off x="7203518" y="2160589"/>
            <a:ext cx="530491" cy="10679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Strzałka: w dół 9">
            <a:extLst>
              <a:ext uri="{FF2B5EF4-FFF2-40B4-BE49-F238E27FC236}">
                <a16:creationId xmlns:a16="http://schemas.microsoft.com/office/drawing/2014/main" id="{81DE38AC-82ED-45DD-A4DB-EF98D9A949E0}"/>
              </a:ext>
            </a:extLst>
          </p:cNvPr>
          <p:cNvSpPr/>
          <p:nvPr/>
        </p:nvSpPr>
        <p:spPr>
          <a:xfrm>
            <a:off x="9736149" y="2474161"/>
            <a:ext cx="530491" cy="10679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781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F38A9E4-AB72-4D81-9C7F-A167B975B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Biblioteki i zasoby zastosowane do rozwiązania problemu</a:t>
            </a:r>
            <a:endParaRPr lang="en-GB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9EC7983-6EC4-4F47-A26D-ACEBE8C8C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607" y="1845056"/>
            <a:ext cx="8596668" cy="4626578"/>
          </a:xfrm>
        </p:spPr>
        <p:txBody>
          <a:bodyPr>
            <a:normAutofit lnSpcReduction="10000"/>
          </a:bodyPr>
          <a:lstStyle/>
          <a:p>
            <a:r>
              <a:rPr lang="pl-PL" dirty="0"/>
              <a:t>Mapy w formacie </a:t>
            </a:r>
            <a:r>
              <a:rPr lang="pl-PL" dirty="0" err="1"/>
              <a:t>GeoTIFF</a:t>
            </a:r>
            <a:endParaRPr lang="pl-PL" dirty="0"/>
          </a:p>
          <a:p>
            <a:pPr lvl="1"/>
            <a:r>
              <a:rPr lang="pl-PL" dirty="0"/>
              <a:t>Plik TIFF umożliwia rozszerzenie informacji o przechowywanym obrazie w postaci </a:t>
            </a:r>
            <a:r>
              <a:rPr lang="pl-PL" dirty="0" err="1"/>
              <a:t>tagów</a:t>
            </a:r>
            <a:endParaRPr lang="pl-PL" dirty="0"/>
          </a:p>
          <a:p>
            <a:pPr lvl="1"/>
            <a:r>
              <a:rPr lang="pl-PL" dirty="0"/>
              <a:t>W formacie </a:t>
            </a:r>
            <a:r>
              <a:rPr lang="pl-PL" dirty="0" err="1"/>
              <a:t>GeoTIFF</a:t>
            </a:r>
            <a:r>
              <a:rPr lang="pl-PL" dirty="0"/>
              <a:t> wprowadzono dane umożliwiające połączenie zdjęcia lotniczego z informacjami o położeniu </a:t>
            </a:r>
            <a:r>
              <a:rPr lang="pl-PL" dirty="0" err="1"/>
              <a:t>geografczinym</a:t>
            </a:r>
            <a:endParaRPr lang="pl-PL" dirty="0"/>
          </a:p>
          <a:p>
            <a:r>
              <a:rPr lang="pl-PL" dirty="0"/>
              <a:t>Biblioteki</a:t>
            </a:r>
          </a:p>
          <a:p>
            <a:pPr lvl="1"/>
            <a:r>
              <a:rPr lang="pl-PL" dirty="0"/>
              <a:t>GDAL/OGR – do automatycznej interpretacji danych </a:t>
            </a:r>
            <a:r>
              <a:rPr lang="pl-PL" dirty="0" err="1"/>
              <a:t>GeoTIFF</a:t>
            </a:r>
            <a:endParaRPr lang="pl-PL" dirty="0"/>
          </a:p>
          <a:p>
            <a:pPr lvl="1"/>
            <a:r>
              <a:rPr lang="pl-PL" dirty="0" err="1"/>
              <a:t>OpenGL</a:t>
            </a:r>
            <a:r>
              <a:rPr lang="pl-PL" dirty="0"/>
              <a:t> – do budowania interfejsu graficznego oprogramowania</a:t>
            </a:r>
          </a:p>
          <a:p>
            <a:pPr lvl="1"/>
            <a:r>
              <a:rPr lang="pl-PL" dirty="0" err="1"/>
              <a:t>Assimp</a:t>
            </a:r>
            <a:r>
              <a:rPr lang="pl-PL" dirty="0"/>
              <a:t> – do ładowania obiektów graficznych do aplikacji </a:t>
            </a:r>
            <a:r>
              <a:rPr lang="pl-PL" dirty="0" err="1"/>
              <a:t>OpenGL</a:t>
            </a:r>
            <a:endParaRPr lang="pl-PL" dirty="0"/>
          </a:p>
          <a:p>
            <a:pPr lvl="1"/>
            <a:r>
              <a:rPr lang="pl-PL" dirty="0" err="1"/>
              <a:t>FreeType</a:t>
            </a:r>
            <a:r>
              <a:rPr lang="pl-PL" dirty="0"/>
              <a:t> – do obsługi tekstu</a:t>
            </a:r>
          </a:p>
          <a:p>
            <a:r>
              <a:rPr lang="pl-PL" dirty="0"/>
              <a:t>Obiekty graficzne</a:t>
            </a:r>
          </a:p>
          <a:p>
            <a:pPr lvl="1"/>
            <a:r>
              <a:rPr lang="pl-PL" dirty="0"/>
              <a:t>Gotowy model samolotu z darmowej biblioteki graficznej</a:t>
            </a:r>
          </a:p>
          <a:p>
            <a:r>
              <a:rPr lang="pl-PL" dirty="0"/>
              <a:t>Język programowania: C++/Visual Studio</a:t>
            </a:r>
          </a:p>
          <a:p>
            <a:pPr lvl="1"/>
            <a:endParaRPr lang="en-GB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9A95A56-AF0C-40E2-BA1D-4FC63531E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2022" y="4012878"/>
            <a:ext cx="3721063" cy="2699384"/>
          </a:xfrm>
          <a:prstGeom prst="rect">
            <a:avLst/>
          </a:prstGeom>
        </p:spPr>
      </p:pic>
      <p:cxnSp>
        <p:nvCxnSpPr>
          <p:cNvPr id="6" name="Łącznik prosty ze strzałką 5">
            <a:extLst>
              <a:ext uri="{FF2B5EF4-FFF2-40B4-BE49-F238E27FC236}">
                <a16:creationId xmlns:a16="http://schemas.microsoft.com/office/drawing/2014/main" id="{B589EF18-3626-408C-9549-51B6789DE411}"/>
              </a:ext>
            </a:extLst>
          </p:cNvPr>
          <p:cNvCxnSpPr>
            <a:cxnSpLocks/>
          </p:cNvCxnSpPr>
          <p:nvPr/>
        </p:nvCxnSpPr>
        <p:spPr>
          <a:xfrm flipV="1">
            <a:off x="7025425" y="5415567"/>
            <a:ext cx="1378040" cy="2060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6086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3906E6-208E-4823-9DAE-66E3887E2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Projekt aplikacji</a:t>
            </a:r>
            <a:endParaRPr lang="en-GB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7F2EB80-7143-41B7-829E-CAD1807248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Sekwencja wstępna:</a:t>
            </a:r>
          </a:p>
          <a:p>
            <a:pPr lvl="1"/>
            <a:r>
              <a:rPr lang="pl-PL" dirty="0"/>
              <a:t>Załadowanie map dla wskazanego obszaru</a:t>
            </a:r>
          </a:p>
          <a:p>
            <a:pPr lvl="1"/>
            <a:r>
              <a:rPr lang="pl-PL" dirty="0"/>
              <a:t>Załadowanie obiektów graficznych</a:t>
            </a:r>
          </a:p>
          <a:p>
            <a:r>
              <a:rPr lang="pl-PL" dirty="0"/>
              <a:t>Główna pętla programu:</a:t>
            </a:r>
          </a:p>
          <a:p>
            <a:pPr lvl="1"/>
            <a:r>
              <a:rPr lang="pl-PL" dirty="0"/>
              <a:t>Pobranie informacji o aktualnym położeniu BSP</a:t>
            </a:r>
          </a:p>
          <a:p>
            <a:pPr lvl="1"/>
            <a:r>
              <a:rPr lang="pl-PL" dirty="0"/>
              <a:t>Wyrysowanie statku w ustalonym położeniu</a:t>
            </a:r>
          </a:p>
          <a:p>
            <a:pPr lvl="1"/>
            <a:r>
              <a:rPr lang="pl-PL" dirty="0"/>
              <a:t>Wyrysowanie śladu trajektorii statku</a:t>
            </a:r>
            <a:endParaRPr lang="en-GB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B695862F-8C68-45ED-8427-373713CA1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5612" y="2042409"/>
            <a:ext cx="5386388" cy="3209925"/>
          </a:xfrm>
          <a:prstGeom prst="rect">
            <a:avLst/>
          </a:prstGeom>
        </p:spPr>
      </p:pic>
      <p:cxnSp>
        <p:nvCxnSpPr>
          <p:cNvPr id="6" name="Łącznik prosty ze strzałką 5">
            <a:extLst>
              <a:ext uri="{FF2B5EF4-FFF2-40B4-BE49-F238E27FC236}">
                <a16:creationId xmlns:a16="http://schemas.microsoft.com/office/drawing/2014/main" id="{475FE8F5-A27A-4E86-9933-00BDE2C186A4}"/>
              </a:ext>
            </a:extLst>
          </p:cNvPr>
          <p:cNvCxnSpPr>
            <a:cxnSpLocks/>
          </p:cNvCxnSpPr>
          <p:nvPr/>
        </p:nvCxnSpPr>
        <p:spPr>
          <a:xfrm>
            <a:off x="5868649" y="2758190"/>
            <a:ext cx="2076138" cy="5992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id="{5A01178C-F584-4B20-ACD9-707FCAE88464}"/>
              </a:ext>
            </a:extLst>
          </p:cNvPr>
          <p:cNvCxnSpPr>
            <a:cxnSpLocks/>
          </p:cNvCxnSpPr>
          <p:nvPr/>
        </p:nvCxnSpPr>
        <p:spPr>
          <a:xfrm flipV="1">
            <a:off x="5965114" y="3829987"/>
            <a:ext cx="3253837" cy="3831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D5833236-CC04-4B7E-9E0B-3714E84C32E8}"/>
              </a:ext>
            </a:extLst>
          </p:cNvPr>
          <p:cNvCxnSpPr>
            <a:cxnSpLocks/>
          </p:cNvCxnSpPr>
          <p:nvPr/>
        </p:nvCxnSpPr>
        <p:spPr>
          <a:xfrm flipV="1">
            <a:off x="5126636" y="4157964"/>
            <a:ext cx="5999088" cy="5277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2104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B54893-8E0E-4EC5-9949-A8BD69F3E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Podsumowanie</a:t>
            </a:r>
            <a:endParaRPr lang="en-GB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B2FE221-7424-4EEB-AA0A-356471D9D8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Opracowana została koncepcja i realizacja aplikacji śledzącej położenie statku powietrznego na tle mapy</a:t>
            </a:r>
          </a:p>
          <a:p>
            <a:r>
              <a:rPr lang="pl-PL" dirty="0"/>
              <a:t>Wkład własny w pracę autora:</a:t>
            </a:r>
          </a:p>
          <a:p>
            <a:pPr lvl="1"/>
            <a:r>
              <a:rPr lang="pl-PL" dirty="0"/>
              <a:t>Opisanie formatu </a:t>
            </a:r>
            <a:r>
              <a:rPr lang="pl-PL" dirty="0" err="1"/>
              <a:t>GeoTIFF</a:t>
            </a:r>
            <a:r>
              <a:rPr lang="pl-PL" dirty="0"/>
              <a:t> oraz oprogramowania do przetwarzania map w danym formacie;</a:t>
            </a:r>
            <a:endParaRPr lang="en-GB" dirty="0"/>
          </a:p>
          <a:p>
            <a:pPr lvl="1"/>
            <a:r>
              <a:rPr lang="pl-PL" dirty="0"/>
              <a:t>Opracowanie modułu wczytywania oraz wyświetlania map terenu;</a:t>
            </a:r>
            <a:endParaRPr lang="en-GB" dirty="0"/>
          </a:p>
          <a:p>
            <a:pPr lvl="1"/>
            <a:r>
              <a:rPr lang="pl-PL" dirty="0"/>
              <a:t>Opracowanie modułu wizualizacji położenia i orientacji bezpilotowego statku;</a:t>
            </a:r>
          </a:p>
          <a:p>
            <a:r>
              <a:rPr lang="pl-PL" dirty="0"/>
              <a:t>Prezentacja opracowanej aplikacji</a:t>
            </a:r>
            <a:endParaRPr lang="en-GB" dirty="0"/>
          </a:p>
          <a:p>
            <a:pPr lvl="1"/>
            <a:endParaRPr lang="pl-PL" dirty="0"/>
          </a:p>
          <a:p>
            <a:pPr lvl="1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56264100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64</TotalTime>
  <Words>261</Words>
  <Application>Microsoft Office PowerPoint</Application>
  <PresentationFormat>Panoramiczny</PresentationFormat>
  <Paragraphs>42</Paragraphs>
  <Slides>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</vt:i4>
      </vt:variant>
    </vt:vector>
  </HeadingPairs>
  <TitlesOfParts>
    <vt:vector size="10" baseType="lpstr">
      <vt:lpstr>Arial</vt:lpstr>
      <vt:lpstr>Trebuchet MS</vt:lpstr>
      <vt:lpstr>Wingdings 3</vt:lpstr>
      <vt:lpstr>Faseta</vt:lpstr>
      <vt:lpstr>Wizualizacja położenia i orientacji bezpilotowego statku powietrznego</vt:lpstr>
      <vt:lpstr>Przesłanki i cel pracy</vt:lpstr>
      <vt:lpstr>Koncepcja rozwiązania zadania</vt:lpstr>
      <vt:lpstr>Biblioteki i zasoby zastosowane do rozwiązania problemu</vt:lpstr>
      <vt:lpstr>Projekt aplikacji</vt:lpstr>
      <vt:lpstr>Podsumowanie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Wizualizacja położenia i orientacji bezpilotowego statku powietrznego</dc:title>
  <dc:creator>Slawomir Samolej</dc:creator>
  <cp:lastModifiedBy>Slawomir Samolej</cp:lastModifiedBy>
  <cp:revision>1</cp:revision>
  <dcterms:created xsi:type="dcterms:W3CDTF">2020-10-27T14:15:17Z</dcterms:created>
  <dcterms:modified xsi:type="dcterms:W3CDTF">2020-10-27T15:27:02Z</dcterms:modified>
</cp:coreProperties>
</file>