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2"/>
  </p:notesMasterIdLst>
  <p:handoutMasterIdLst>
    <p:handoutMasterId r:id="rId73"/>
  </p:handoutMasterIdLst>
  <p:sldIdLst>
    <p:sldId id="256" r:id="rId2"/>
    <p:sldId id="295" r:id="rId3"/>
    <p:sldId id="336" r:id="rId4"/>
    <p:sldId id="335" r:id="rId5"/>
    <p:sldId id="334" r:id="rId6"/>
    <p:sldId id="342" r:id="rId7"/>
    <p:sldId id="383" r:id="rId8"/>
    <p:sldId id="302" r:id="rId9"/>
    <p:sldId id="384" r:id="rId10"/>
    <p:sldId id="385" r:id="rId11"/>
    <p:sldId id="386" r:id="rId12"/>
    <p:sldId id="447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99" r:id="rId22"/>
    <p:sldId id="400" r:id="rId23"/>
    <p:sldId id="401" r:id="rId24"/>
    <p:sldId id="402" r:id="rId25"/>
    <p:sldId id="403" r:id="rId26"/>
    <p:sldId id="404" r:id="rId27"/>
    <p:sldId id="405" r:id="rId28"/>
    <p:sldId id="406" r:id="rId29"/>
    <p:sldId id="407" r:id="rId30"/>
    <p:sldId id="408" r:id="rId31"/>
    <p:sldId id="409" r:id="rId32"/>
    <p:sldId id="410" r:id="rId33"/>
    <p:sldId id="411" r:id="rId34"/>
    <p:sldId id="412" r:id="rId35"/>
    <p:sldId id="413" r:id="rId36"/>
    <p:sldId id="414" r:id="rId37"/>
    <p:sldId id="415" r:id="rId38"/>
    <p:sldId id="434" r:id="rId39"/>
    <p:sldId id="435" r:id="rId40"/>
    <p:sldId id="416" r:id="rId41"/>
    <p:sldId id="432" r:id="rId42"/>
    <p:sldId id="436" r:id="rId43"/>
    <p:sldId id="437" r:id="rId44"/>
    <p:sldId id="438" r:id="rId45"/>
    <p:sldId id="467" r:id="rId46"/>
    <p:sldId id="439" r:id="rId47"/>
    <p:sldId id="440" r:id="rId48"/>
    <p:sldId id="441" r:id="rId49"/>
    <p:sldId id="442" r:id="rId50"/>
    <p:sldId id="444" r:id="rId51"/>
    <p:sldId id="445" r:id="rId52"/>
    <p:sldId id="446" r:id="rId53"/>
    <p:sldId id="449" r:id="rId54"/>
    <p:sldId id="450" r:id="rId55"/>
    <p:sldId id="451" r:id="rId56"/>
    <p:sldId id="452" r:id="rId57"/>
    <p:sldId id="453" r:id="rId58"/>
    <p:sldId id="454" r:id="rId59"/>
    <p:sldId id="455" r:id="rId60"/>
    <p:sldId id="456" r:id="rId61"/>
    <p:sldId id="457" r:id="rId62"/>
    <p:sldId id="458" r:id="rId63"/>
    <p:sldId id="459" r:id="rId64"/>
    <p:sldId id="460" r:id="rId65"/>
    <p:sldId id="461" r:id="rId66"/>
    <p:sldId id="462" r:id="rId67"/>
    <p:sldId id="463" r:id="rId68"/>
    <p:sldId id="464" r:id="rId69"/>
    <p:sldId id="465" r:id="rId70"/>
    <p:sldId id="466" r:id="rId71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50000"/>
      </a:spcBef>
      <a:spcAft>
        <a:spcPct val="0"/>
      </a:spcAft>
      <a:buClr>
        <a:schemeClr val="tx1"/>
      </a:buClr>
      <a:defRPr b="1" kern="1200">
        <a:solidFill>
          <a:srgbClr val="FF99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lr>
        <a:schemeClr val="tx1"/>
      </a:buClr>
      <a:defRPr b="1" kern="1200">
        <a:solidFill>
          <a:srgbClr val="FF99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lr>
        <a:schemeClr val="tx1"/>
      </a:buClr>
      <a:defRPr b="1" kern="1200">
        <a:solidFill>
          <a:srgbClr val="FF99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lr>
        <a:schemeClr val="tx1"/>
      </a:buClr>
      <a:defRPr b="1" kern="1200">
        <a:solidFill>
          <a:srgbClr val="FF99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lr>
        <a:schemeClr val="tx1"/>
      </a:buClr>
      <a:defRPr b="1" kern="1200">
        <a:solidFill>
          <a:srgbClr val="FF99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FF99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FF99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FF99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FF99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3300"/>
    <a:srgbClr val="FF9900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50" autoAdjust="0"/>
    <p:restoredTop sz="93868" autoAdjust="0"/>
  </p:normalViewPr>
  <p:slideViewPr>
    <p:cSldViewPr>
      <p:cViewPr varScale="1">
        <p:scale>
          <a:sx n="69" d="100"/>
          <a:sy n="69" d="100"/>
        </p:scale>
        <p:origin x="-97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 b="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pl-PL" altLang="pl-P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pl-PL" altLang="pl-PL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 b="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pl-PL" altLang="pl-PL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fld id="{036CC7C7-D424-4F88-829D-B0532EFE288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4802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pl-PL" alt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pl-PL" altLang="pl-P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pl-PL" altLang="pl-P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A19020F7-429A-4C04-8E58-1242186B9F7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78558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948036-090A-4F94-B353-6010B5DD78F6}" type="slidenum">
              <a:rPr lang="pl-PL" altLang="pl-PL"/>
              <a:pPr/>
              <a:t>1</a:t>
            </a:fld>
            <a:endParaRPr lang="pl-PL" altLang="pl-PL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619200-4691-421C-9055-A79B76E5F90D}" type="slidenum">
              <a:rPr lang="pl-PL" altLang="pl-PL"/>
              <a:pPr/>
              <a:t>32</a:t>
            </a:fld>
            <a:endParaRPr lang="pl-PL" altLang="pl-PL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</p:spPr>
        <p:txBody>
          <a:bodyPr/>
          <a:lstStyle/>
          <a:p>
            <a:pPr marL="228600" indent="-228600">
              <a:buFontTx/>
              <a:buAutoNum type="arabicPeriod"/>
            </a:pPr>
            <a:r>
              <a:rPr lang="pl-PL" altLang="pl-PL"/>
              <a:t>Direct blocking</a:t>
            </a:r>
          </a:p>
          <a:p>
            <a:pPr marL="228600" indent="-228600">
              <a:buFontTx/>
              <a:buAutoNum type="arabicPeriod"/>
            </a:pPr>
            <a:r>
              <a:rPr lang="pl-PL" altLang="pl-PL"/>
              <a:t>Push-throw blocking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buClr>
                <a:prstClr val="black"/>
              </a:buClr>
            </a:pPr>
            <a:fld id="{5293CCF0-5250-4DED-A57B-B039BD6A02C3}" type="slidenum">
              <a:rPr lang="pl-PL" altLang="pl-PL"/>
              <a:pPr>
                <a:buClr>
                  <a:prstClr val="black"/>
                </a:buClr>
              </a:pPr>
              <a:t>46</a:t>
            </a:fld>
            <a:endParaRPr lang="pl-PL" altLang="pl-PL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</p:spPr>
        <p:txBody>
          <a:bodyPr/>
          <a:lstStyle/>
          <a:p>
            <a:pPr marL="228600" indent="-228600"/>
            <a:endParaRPr lang="en-GB" alt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buClr>
                <a:prstClr val="black"/>
              </a:buClr>
            </a:pPr>
            <a:fld id="{CD052274-436E-4E6E-9D03-F7D54D354AF4}" type="slidenum">
              <a:rPr lang="pl-PL" altLang="pl-PL"/>
              <a:pPr>
                <a:buClr>
                  <a:prstClr val="black"/>
                </a:buClr>
              </a:pPr>
              <a:t>47</a:t>
            </a:fld>
            <a:endParaRPr lang="pl-PL" altLang="pl-PL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</p:spPr>
        <p:txBody>
          <a:bodyPr/>
          <a:lstStyle/>
          <a:p>
            <a:pPr marL="228600" indent="-228600"/>
            <a:endParaRPr lang="en-GB" alt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7C34B-2B08-4874-9C9C-088E5657EAA0}" type="slidenum">
              <a:rPr lang="pl-PL" altLang="pl-PL"/>
              <a:pPr/>
              <a:t>53</a:t>
            </a:fld>
            <a:endParaRPr lang="pl-PL" altLang="pl-PL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pl-PL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693397-2D46-4B12-A778-582741F8DC2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0073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AABCBA-3858-4B97-AAF9-9D0CA8D75A5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53585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1C7B17-4DBA-44FE-BD15-DB1046829DC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65596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E101AC-446D-4383-906C-45FDA33B44B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535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30B8DC-D982-458E-8F7C-1A40286B893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18319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7B94AE-482B-467A-895A-50E1EC314EC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014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B8BCE-4261-43FD-90CD-05A4B451AB6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31740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4E3BB4-0867-4EFC-B30C-813F6F55C11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88724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9CACBD-2E69-4567-AC65-AB61ABFDD87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32277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13E005-CE91-4FF6-8B8F-A644731C0A4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1190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3445E3-B8A9-489C-9FB0-8D7745EC56A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369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400800"/>
            <a:ext cx="7239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008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400" b="0">
                <a:solidFill>
                  <a:schemeClr val="tx1"/>
                </a:solidFill>
              </a:defRPr>
            </a:lvl1pPr>
          </a:lstStyle>
          <a:p>
            <a:fld id="{08903428-B1A2-4998-922A-6E419A280BC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C41E6B-A514-4484-94E0-5748E747CADE}" type="slidenum">
              <a:rPr lang="pl-PL" altLang="pl-PL"/>
              <a:pPr/>
              <a:t>1</a:t>
            </a:fld>
            <a:endParaRPr lang="pl-PL" altLang="pl-PL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04800" y="2209800"/>
            <a:ext cx="84582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Tx/>
            </a:pPr>
            <a:r>
              <a:rPr lang="pl-PL" altLang="pl-PL" dirty="0" smtClean="0">
                <a:solidFill>
                  <a:schemeClr val="accent2"/>
                </a:solidFill>
              </a:rPr>
              <a:t>Prof. dr hab. inż. Leszek Trybus </a:t>
            </a:r>
            <a:r>
              <a:rPr lang="pl-PL" altLang="pl-PL" dirty="0">
                <a:solidFill>
                  <a:schemeClr val="accent2"/>
                </a:solidFill>
              </a:rPr>
              <a:t>	</a:t>
            </a:r>
            <a:endParaRPr lang="pl-PL" altLang="pl-PL" dirty="0" smtClean="0">
              <a:solidFill>
                <a:schemeClr val="accent2"/>
              </a:solidFill>
            </a:endParaRPr>
          </a:p>
          <a:p>
            <a:pPr>
              <a:buClrTx/>
            </a:pPr>
            <a:r>
              <a:rPr lang="pl-PL" altLang="pl-PL" dirty="0" smtClean="0">
                <a:solidFill>
                  <a:schemeClr val="accent2"/>
                </a:solidFill>
              </a:rPr>
              <a:t>Dr inż. Bartosz Trybus</a:t>
            </a:r>
          </a:p>
          <a:p>
            <a:pPr>
              <a:buClrTx/>
            </a:pPr>
            <a:r>
              <a:rPr lang="pl-PL" altLang="pl-PL" dirty="0" smtClean="0">
                <a:solidFill>
                  <a:schemeClr val="accent2"/>
                </a:solidFill>
              </a:rPr>
              <a:t>Dr </a:t>
            </a:r>
            <a:r>
              <a:rPr lang="pl-PL" altLang="pl-PL" dirty="0">
                <a:solidFill>
                  <a:schemeClr val="accent2"/>
                </a:solidFill>
              </a:rPr>
              <a:t>inż. Sławomir </a:t>
            </a:r>
            <a:r>
              <a:rPr lang="pl-PL" altLang="pl-PL" dirty="0" err="1">
                <a:solidFill>
                  <a:schemeClr val="accent2"/>
                </a:solidFill>
              </a:rPr>
              <a:t>Samolej</a:t>
            </a:r>
            <a:r>
              <a:rPr lang="pl-PL" altLang="pl-PL" dirty="0">
                <a:solidFill>
                  <a:schemeClr val="accent2"/>
                </a:solidFill>
              </a:rPr>
              <a:t/>
            </a:r>
            <a:br>
              <a:rPr lang="pl-PL" altLang="pl-PL" dirty="0">
                <a:solidFill>
                  <a:schemeClr val="accent2"/>
                </a:solidFill>
              </a:rPr>
            </a:br>
            <a:r>
              <a:rPr lang="pl-PL" altLang="pl-PL" dirty="0">
                <a:solidFill>
                  <a:schemeClr val="accent2"/>
                </a:solidFill>
              </a:rPr>
              <a:t>	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</a:pPr>
            <a:r>
              <a:rPr lang="pl-PL" altLang="pl-PL" sz="2400" dirty="0" smtClean="0">
                <a:solidFill>
                  <a:schemeClr val="tx1"/>
                </a:solidFill>
              </a:rPr>
              <a:t>Systemy czasu rzeczywistego II </a:t>
            </a:r>
            <a:endParaRPr lang="pl-PL" altLang="pl-PL" sz="2400" dirty="0">
              <a:solidFill>
                <a:schemeClr val="tx1"/>
              </a:solidFill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04800" y="4114800"/>
            <a:ext cx="853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ClrTx/>
            </a:pPr>
            <a:endParaRPr lang="en-GB" altLang="pl-PL" sz="2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81000" y="5105400"/>
            <a:ext cx="845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Tx/>
            </a:pPr>
            <a:r>
              <a:rPr lang="pl-PL" altLang="pl-PL" b="0">
                <a:solidFill>
                  <a:schemeClr val="bg1"/>
                </a:solidFill>
              </a:rPr>
              <a:t>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5909E1-76BD-4DCD-99C8-B42F98AE5BCE}" type="slidenum">
              <a:rPr lang="pl-PL" altLang="pl-PL"/>
              <a:pPr/>
              <a:t>10</a:t>
            </a:fld>
            <a:endParaRPr lang="pl-PL" altLang="pl-PL"/>
          </a:p>
        </p:txBody>
      </p:sp>
      <p:sp>
        <p:nvSpPr>
          <p:cNvPr id="25088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Czas i przedział czasowy</a:t>
            </a:r>
          </a:p>
        </p:txBody>
      </p:sp>
      <p:sp>
        <p:nvSpPr>
          <p:cNvPr id="250883" name="Text Box 3"/>
          <p:cNvSpPr txBox="1">
            <a:spLocks noChangeArrowheads="1"/>
          </p:cNvSpPr>
          <p:nvPr/>
        </p:nvSpPr>
        <p:spPr bwMode="auto">
          <a:xfrm>
            <a:off x="228600" y="838200"/>
            <a:ext cx="8534400" cy="534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 systemach czasu rzeczywistego oczekuje się, że: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Część zadań realizowanych jest </a:t>
            </a: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cyklicznie</a:t>
            </a:r>
            <a:r>
              <a:rPr lang="pl-PL" altLang="pl-PL" sz="1800">
                <a:latin typeface="Arial" charset="0"/>
              </a:rPr>
              <a:t> z różnymi okresami aktywacji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Inne zadania muszą być </a:t>
            </a: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aktywowane w określonych momentach</a:t>
            </a:r>
            <a:r>
              <a:rPr lang="pl-PL" altLang="pl-PL" sz="1800">
                <a:latin typeface="Arial" charset="0"/>
              </a:rPr>
              <a:t> czasowych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Stąd na potrzeby systemów czasu rzeczywistego definiuje się: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Budziki (</a:t>
            </a:r>
            <a:r>
              <a:rPr lang="pl-PL" altLang="pl-PL" sz="1800" i="1">
                <a:solidFill>
                  <a:schemeClr val="hlink"/>
                </a:solidFill>
                <a:latin typeface="Arial" charset="0"/>
              </a:rPr>
              <a:t>watch dogs</a:t>
            </a: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)</a:t>
            </a:r>
            <a:r>
              <a:rPr lang="pl-PL" altLang="pl-PL" sz="1800">
                <a:latin typeface="Arial" charset="0"/>
              </a:rPr>
              <a:t>, które nastawione na 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określony moment czasowy</a:t>
            </a:r>
            <a:r>
              <a:rPr lang="pl-PL" altLang="pl-PL" sz="1800">
                <a:latin typeface="Arial" charset="0"/>
              </a:rPr>
              <a:t> (aktywacja w określonej chwili) lub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czas trwania</a:t>
            </a:r>
            <a:r>
              <a:rPr lang="pl-PL" altLang="pl-PL" sz="1800">
                <a:latin typeface="Arial" charset="0"/>
              </a:rPr>
              <a:t> (aktywacja po upływie pewnego czasu) </a:t>
            </a:r>
          </a:p>
          <a:p>
            <a:pPr lvl="2">
              <a:spcBef>
                <a:spcPct val="20000"/>
              </a:spcBef>
            </a:pPr>
            <a:r>
              <a:rPr lang="pl-PL" altLang="pl-PL" sz="1800">
                <a:latin typeface="Arial" charset="0"/>
              </a:rPr>
              <a:t>decydują o aktywacji przypisanych do nich procesów lub zadań.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Częstotliwość aktywacji niektórych zadań może być bardzo duża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(systemy monitorowania i sterowania w czasie rzeczywistym procesów szybkozmiennych, np. monitorowanie drgań, sterowanie startem rakiety). W tych wypadkach wymagana jest </a:t>
            </a: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duża dokładność pomiaru czasu</a:t>
            </a:r>
            <a:r>
              <a:rPr lang="pl-PL" altLang="pl-PL" sz="1800">
                <a:latin typeface="Arial" charset="0"/>
              </a:rPr>
              <a:t>, aby okres aktywacji zadań mógł być mierzony w </a:t>
            </a: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milisekundach</a:t>
            </a:r>
            <a:r>
              <a:rPr lang="pl-PL" altLang="pl-PL" sz="1800">
                <a:latin typeface="Arial" charset="0"/>
              </a:rPr>
              <a:t>, a niekiedy dokładniej.</a:t>
            </a:r>
          </a:p>
          <a:p>
            <a:pPr lvl="1">
              <a:spcBef>
                <a:spcPct val="20000"/>
              </a:spcBef>
              <a:buFontTx/>
              <a:buChar char="•"/>
            </a:pPr>
            <a:endParaRPr lang="pl-PL" altLang="pl-PL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97F423-454D-4A0B-8144-7D301AC70225}" type="slidenum">
              <a:rPr lang="pl-PL" altLang="pl-PL"/>
              <a:pPr/>
              <a:t>11</a:t>
            </a:fld>
            <a:endParaRPr lang="pl-PL" altLang="pl-PL"/>
          </a:p>
        </p:txBody>
      </p:sp>
      <p:sp>
        <p:nvSpPr>
          <p:cNvPr id="25190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Czas i przedział czasowy</a:t>
            </a:r>
          </a:p>
        </p:txBody>
      </p:sp>
      <p:sp>
        <p:nvSpPr>
          <p:cNvPr id="251907" name="Text Box 3"/>
          <p:cNvSpPr txBox="1">
            <a:spLocks noChangeArrowheads="1"/>
          </p:cNvSpPr>
          <p:nvPr/>
        </p:nvSpPr>
        <p:spPr bwMode="auto">
          <a:xfrm>
            <a:off x="228600" y="1600200"/>
            <a:ext cx="8534400" cy="349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Czynniki decydujące o dokładności określenia momentu wykonywania zadania: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Dokładność aktualizacji zegara</a:t>
            </a:r>
            <a:br>
              <a:rPr lang="pl-PL" altLang="pl-PL" sz="1800">
                <a:solidFill>
                  <a:schemeClr val="hlink"/>
                </a:solidFill>
                <a:latin typeface="Arial" charset="0"/>
              </a:rPr>
            </a:br>
            <a:r>
              <a:rPr lang="pl-PL" altLang="pl-PL" sz="1800">
                <a:latin typeface="Arial" charset="0"/>
              </a:rPr>
              <a:t>(w niektórych systemach można określić ilość impulsów generatora, co którą następuje przepełnienie licznika i zgłoszenie przerwania.)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Faktyczny czas reakcji na przerwanie zegarowe</a:t>
            </a:r>
            <a:r>
              <a:rPr lang="pl-PL" altLang="pl-PL" sz="1800">
                <a:latin typeface="Arial" charset="0"/>
              </a:rPr>
              <a:t/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(Budzik przypisany do danego zadania przenosi je w stan gotowości (</a:t>
            </a:r>
            <a:r>
              <a:rPr lang="pl-PL" altLang="pl-PL" sz="1800" i="1">
                <a:latin typeface="Arial" charset="0"/>
              </a:rPr>
              <a:t>ready</a:t>
            </a:r>
            <a:r>
              <a:rPr lang="pl-PL" altLang="pl-PL" sz="1800">
                <a:latin typeface="Arial" charset="0"/>
              </a:rPr>
              <a:t>) ale nie powoduje jego uruchomienia. Np. jeśli priorytet zadania aktualnie wykonywanego jest wyższy od reaktywowanego zadania, to musi ono czekać na zakończenie obliczeń przez zadanie o wyższym priorytecie.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116FB4-5100-4964-89FC-7F8AD84FCF4A}" type="slidenum">
              <a:rPr lang="pl-PL" altLang="pl-PL">
                <a:solidFill>
                  <a:srgbClr val="000000"/>
                </a:solidFill>
              </a:rPr>
              <a:pPr/>
              <a:t>12</a:t>
            </a:fld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29696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rgbClr val="000000"/>
                </a:solidFill>
              </a:rPr>
              <a:t>Jak działania opóźnienie</a:t>
            </a:r>
          </a:p>
        </p:txBody>
      </p:sp>
      <p:sp>
        <p:nvSpPr>
          <p:cNvPr id="296965" name="Line 5"/>
          <p:cNvSpPr>
            <a:spLocks noChangeShapeType="1"/>
          </p:cNvSpPr>
          <p:nvPr/>
        </p:nvSpPr>
        <p:spPr bwMode="auto">
          <a:xfrm>
            <a:off x="457200" y="90805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</a:pPr>
            <a:endParaRPr lang="pl-PL"/>
          </a:p>
        </p:txBody>
      </p:sp>
      <p:sp>
        <p:nvSpPr>
          <p:cNvPr id="296966" name="Line 6"/>
          <p:cNvSpPr>
            <a:spLocks noChangeShapeType="1"/>
          </p:cNvSpPr>
          <p:nvPr/>
        </p:nvSpPr>
        <p:spPr bwMode="auto">
          <a:xfrm>
            <a:off x="3200400" y="90805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</a:pPr>
            <a:endParaRPr lang="pl-PL"/>
          </a:p>
        </p:txBody>
      </p:sp>
      <p:sp>
        <p:nvSpPr>
          <p:cNvPr id="296967" name="Line 7"/>
          <p:cNvSpPr>
            <a:spLocks noChangeShapeType="1"/>
          </p:cNvSpPr>
          <p:nvPr/>
        </p:nvSpPr>
        <p:spPr bwMode="auto">
          <a:xfrm>
            <a:off x="4343400" y="90805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</a:pPr>
            <a:endParaRPr lang="pl-PL"/>
          </a:p>
        </p:txBody>
      </p:sp>
      <p:sp>
        <p:nvSpPr>
          <p:cNvPr id="296968" name="Line 8"/>
          <p:cNvSpPr>
            <a:spLocks noChangeShapeType="1"/>
          </p:cNvSpPr>
          <p:nvPr/>
        </p:nvSpPr>
        <p:spPr bwMode="auto">
          <a:xfrm>
            <a:off x="5257800" y="90805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</a:pPr>
            <a:endParaRPr lang="pl-PL"/>
          </a:p>
        </p:txBody>
      </p:sp>
      <p:sp>
        <p:nvSpPr>
          <p:cNvPr id="296969" name="Line 9"/>
          <p:cNvSpPr>
            <a:spLocks noChangeShapeType="1"/>
          </p:cNvSpPr>
          <p:nvPr/>
        </p:nvSpPr>
        <p:spPr bwMode="auto">
          <a:xfrm>
            <a:off x="7239000" y="90805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</a:pPr>
            <a:endParaRPr lang="pl-PL"/>
          </a:p>
        </p:txBody>
      </p:sp>
      <p:sp>
        <p:nvSpPr>
          <p:cNvPr id="296970" name="Line 10"/>
          <p:cNvSpPr>
            <a:spLocks noChangeShapeType="1"/>
          </p:cNvSpPr>
          <p:nvPr/>
        </p:nvSpPr>
        <p:spPr bwMode="auto">
          <a:xfrm>
            <a:off x="457200" y="6013450"/>
            <a:ext cx="7696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</a:pPr>
            <a:endParaRPr lang="pl-PL"/>
          </a:p>
        </p:txBody>
      </p:sp>
      <p:sp>
        <p:nvSpPr>
          <p:cNvPr id="296971" name="Line 11"/>
          <p:cNvSpPr>
            <a:spLocks noChangeShapeType="1"/>
          </p:cNvSpPr>
          <p:nvPr/>
        </p:nvSpPr>
        <p:spPr bwMode="auto">
          <a:xfrm>
            <a:off x="457200" y="258445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</a:pPr>
            <a:endParaRPr lang="pl-PL"/>
          </a:p>
        </p:txBody>
      </p:sp>
      <p:sp>
        <p:nvSpPr>
          <p:cNvPr id="296972" name="Line 12"/>
          <p:cNvSpPr>
            <a:spLocks noChangeShapeType="1"/>
          </p:cNvSpPr>
          <p:nvPr/>
        </p:nvSpPr>
        <p:spPr bwMode="auto">
          <a:xfrm>
            <a:off x="3200400" y="304165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</a:pPr>
            <a:endParaRPr lang="pl-PL"/>
          </a:p>
        </p:txBody>
      </p:sp>
      <p:sp>
        <p:nvSpPr>
          <p:cNvPr id="296973" name="Line 13"/>
          <p:cNvSpPr>
            <a:spLocks noChangeShapeType="1"/>
          </p:cNvSpPr>
          <p:nvPr/>
        </p:nvSpPr>
        <p:spPr bwMode="auto">
          <a:xfrm>
            <a:off x="4343400" y="349885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</a:pPr>
            <a:endParaRPr lang="pl-PL"/>
          </a:p>
        </p:txBody>
      </p:sp>
      <p:sp>
        <p:nvSpPr>
          <p:cNvPr id="296974" name="Line 14"/>
          <p:cNvSpPr>
            <a:spLocks noChangeShapeType="1"/>
          </p:cNvSpPr>
          <p:nvPr/>
        </p:nvSpPr>
        <p:spPr bwMode="auto">
          <a:xfrm>
            <a:off x="5257800" y="227965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</a:pPr>
            <a:endParaRPr lang="pl-PL"/>
          </a:p>
        </p:txBody>
      </p:sp>
      <p:sp>
        <p:nvSpPr>
          <p:cNvPr id="296975" name="Line 15"/>
          <p:cNvSpPr>
            <a:spLocks noChangeShapeType="1"/>
          </p:cNvSpPr>
          <p:nvPr/>
        </p:nvSpPr>
        <p:spPr bwMode="auto">
          <a:xfrm>
            <a:off x="7239000" y="334645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</a:pPr>
            <a:endParaRPr lang="pl-PL"/>
          </a:p>
        </p:txBody>
      </p:sp>
      <p:sp>
        <p:nvSpPr>
          <p:cNvPr id="296976" name="Text Box 16"/>
          <p:cNvSpPr txBox="1">
            <a:spLocks noChangeArrowheads="1"/>
          </p:cNvSpPr>
          <p:nvPr/>
        </p:nvSpPr>
        <p:spPr bwMode="auto">
          <a:xfrm>
            <a:off x="762000" y="1898650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Times New Roman" pitchFamily="18" charset="0"/>
              </a:rPr>
              <a:t>Time specified by program</a:t>
            </a:r>
          </a:p>
        </p:txBody>
      </p:sp>
      <p:sp>
        <p:nvSpPr>
          <p:cNvPr id="296977" name="Text Box 17"/>
          <p:cNvSpPr txBox="1">
            <a:spLocks noChangeArrowheads="1"/>
          </p:cNvSpPr>
          <p:nvPr/>
        </p:nvSpPr>
        <p:spPr bwMode="auto">
          <a:xfrm>
            <a:off x="3200400" y="1441450"/>
            <a:ext cx="11430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1600" b="0">
                <a:solidFill>
                  <a:srgbClr val="000000"/>
                </a:solidFill>
                <a:latin typeface="Times New Roman" pitchFamily="18" charset="0"/>
              </a:rPr>
              <a:t>Granularity difference between clock and delay</a:t>
            </a:r>
          </a:p>
        </p:txBody>
      </p:sp>
      <p:sp>
        <p:nvSpPr>
          <p:cNvPr id="296978" name="Text Box 18"/>
          <p:cNvSpPr txBox="1">
            <a:spLocks noChangeArrowheads="1"/>
          </p:cNvSpPr>
          <p:nvPr/>
        </p:nvSpPr>
        <p:spPr bwMode="auto">
          <a:xfrm>
            <a:off x="4267200" y="3727450"/>
            <a:ext cx="106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1700" b="0">
                <a:solidFill>
                  <a:srgbClr val="000000"/>
                </a:solidFill>
                <a:latin typeface="Times New Roman" pitchFamily="18" charset="0"/>
              </a:rPr>
              <a:t>Interrupts disabled</a:t>
            </a:r>
          </a:p>
        </p:txBody>
      </p:sp>
      <p:sp>
        <p:nvSpPr>
          <p:cNvPr id="296979" name="Text Box 19"/>
          <p:cNvSpPr txBox="1">
            <a:spLocks noChangeArrowheads="1"/>
          </p:cNvSpPr>
          <p:nvPr/>
        </p:nvSpPr>
        <p:spPr bwMode="auto">
          <a:xfrm>
            <a:off x="5410200" y="2660650"/>
            <a:ext cx="1828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Times New Roman" pitchFamily="18" charset="0"/>
              </a:rPr>
              <a:t>Process runnable here but not executable</a:t>
            </a:r>
          </a:p>
        </p:txBody>
      </p:sp>
      <p:sp>
        <p:nvSpPr>
          <p:cNvPr id="296980" name="Text Box 20"/>
          <p:cNvSpPr txBox="1">
            <a:spLocks noChangeArrowheads="1"/>
          </p:cNvSpPr>
          <p:nvPr/>
        </p:nvSpPr>
        <p:spPr bwMode="auto">
          <a:xfrm>
            <a:off x="7620000" y="2400300"/>
            <a:ext cx="1082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Times New Roman" pitchFamily="18" charset="0"/>
              </a:rPr>
              <a:t>Process executing</a:t>
            </a:r>
          </a:p>
        </p:txBody>
      </p:sp>
      <p:sp>
        <p:nvSpPr>
          <p:cNvPr id="296981" name="Line 21"/>
          <p:cNvSpPr>
            <a:spLocks noChangeShapeType="1"/>
          </p:cNvSpPr>
          <p:nvPr/>
        </p:nvSpPr>
        <p:spPr bwMode="auto">
          <a:xfrm>
            <a:off x="2819400" y="6242050"/>
            <a:ext cx="388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</a:pPr>
            <a:endParaRPr lang="pl-PL"/>
          </a:p>
        </p:txBody>
      </p:sp>
      <p:sp>
        <p:nvSpPr>
          <p:cNvPr id="296982" name="Text Box 22"/>
          <p:cNvSpPr txBox="1">
            <a:spLocks noChangeArrowheads="1"/>
          </p:cNvSpPr>
          <p:nvPr/>
        </p:nvSpPr>
        <p:spPr bwMode="auto">
          <a:xfrm>
            <a:off x="1676400" y="6013450"/>
            <a:ext cx="82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rgbClr val="FF3300"/>
                </a:solidFill>
                <a:latin typeface="Times New Roman" pitchFamily="18" charset="0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27213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F5BE93-C2A5-4349-B144-6F26AFDAD341}" type="slidenum">
              <a:rPr lang="pl-PL" altLang="pl-PL"/>
              <a:pPr/>
              <a:t>13</a:t>
            </a:fld>
            <a:endParaRPr lang="pl-PL" altLang="pl-PL"/>
          </a:p>
        </p:txBody>
      </p:sp>
      <p:sp>
        <p:nvSpPr>
          <p:cNvPr id="258050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Typy ograniczeń zadań czasu rzeczywistego</a:t>
            </a:r>
          </a:p>
        </p:txBody>
      </p:sp>
      <p:sp>
        <p:nvSpPr>
          <p:cNvPr id="258051" name="Text Box 3"/>
          <p:cNvSpPr txBox="1">
            <a:spLocks noChangeArrowheads="1"/>
          </p:cNvSpPr>
          <p:nvPr/>
        </p:nvSpPr>
        <p:spPr bwMode="auto">
          <a:xfrm>
            <a:off x="152400" y="811213"/>
            <a:ext cx="8915400" cy="368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Ograniczenia czasowe (twarde, miękkie, solidne)</a:t>
            </a:r>
          </a:p>
          <a:p>
            <a:pPr lvl="1">
              <a:spcBef>
                <a:spcPct val="10000"/>
              </a:spcBef>
            </a:pPr>
            <a:endParaRPr lang="pl-PL" altLang="pl-PL" sz="1800">
              <a:latin typeface="Arial" charset="0"/>
            </a:endParaRP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Parametry opisujące parametry czasowe zadań czasu rzeczywistego: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Czas napłynięcia zadania (Arrival time) a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Czas trwania obliczeń (Computation time) C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Ostateczny termin zakończenia obliczeń (Deadline) d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Czas rozpoczęcia obliczeń (Start time) s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Czas zakończenia obliczeń (Finishing time) f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Krytyczność zadania (twarde, miękkie),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Wartość zadania  v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Spóźnienie zadania (Lateness) L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 = f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 – d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Luźny czas zadania (Laxity) X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 = d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 – a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 – C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</p:txBody>
      </p:sp>
      <p:sp>
        <p:nvSpPr>
          <p:cNvPr id="258052" name="Line 4"/>
          <p:cNvSpPr>
            <a:spLocks noChangeShapeType="1"/>
          </p:cNvSpPr>
          <p:nvPr/>
        </p:nvSpPr>
        <p:spPr bwMode="auto">
          <a:xfrm>
            <a:off x="1295400" y="5729288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58053" name="Line 5"/>
          <p:cNvSpPr>
            <a:spLocks noChangeShapeType="1"/>
          </p:cNvSpPr>
          <p:nvPr/>
        </p:nvSpPr>
        <p:spPr bwMode="auto">
          <a:xfrm flipH="1">
            <a:off x="7391400" y="4814888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58054" name="Line 6"/>
          <p:cNvSpPr>
            <a:spLocks noChangeShapeType="1"/>
          </p:cNvSpPr>
          <p:nvPr/>
        </p:nvSpPr>
        <p:spPr bwMode="auto">
          <a:xfrm flipV="1">
            <a:off x="1752600" y="4814888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58055" name="Rectangle 7"/>
          <p:cNvSpPr>
            <a:spLocks noChangeArrowheads="1"/>
          </p:cNvSpPr>
          <p:nvPr/>
        </p:nvSpPr>
        <p:spPr bwMode="auto">
          <a:xfrm>
            <a:off x="3429000" y="5348288"/>
            <a:ext cx="2286000" cy="381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58056" name="Line 8"/>
          <p:cNvSpPr>
            <a:spLocks noChangeShapeType="1"/>
          </p:cNvSpPr>
          <p:nvPr/>
        </p:nvSpPr>
        <p:spPr bwMode="auto">
          <a:xfrm>
            <a:off x="3429000" y="5119688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58057" name="Text Box 9"/>
          <p:cNvSpPr txBox="1">
            <a:spLocks noChangeArrowheads="1"/>
          </p:cNvSpPr>
          <p:nvPr/>
        </p:nvSpPr>
        <p:spPr bwMode="auto">
          <a:xfrm>
            <a:off x="1600200" y="5819775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a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58058" name="Text Box 10"/>
          <p:cNvSpPr txBox="1">
            <a:spLocks noChangeArrowheads="1"/>
          </p:cNvSpPr>
          <p:nvPr/>
        </p:nvSpPr>
        <p:spPr bwMode="auto">
          <a:xfrm>
            <a:off x="3200400" y="58816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s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58059" name="Text Box 11"/>
          <p:cNvSpPr txBox="1">
            <a:spLocks noChangeArrowheads="1"/>
          </p:cNvSpPr>
          <p:nvPr/>
        </p:nvSpPr>
        <p:spPr bwMode="auto">
          <a:xfrm>
            <a:off x="5562600" y="58816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f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58060" name="Text Box 12"/>
          <p:cNvSpPr txBox="1">
            <a:spLocks noChangeArrowheads="1"/>
          </p:cNvSpPr>
          <p:nvPr/>
        </p:nvSpPr>
        <p:spPr bwMode="auto">
          <a:xfrm>
            <a:off x="7239000" y="58816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d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58061" name="Text Box 13"/>
          <p:cNvSpPr txBox="1">
            <a:spLocks noChangeArrowheads="1"/>
          </p:cNvSpPr>
          <p:nvPr/>
        </p:nvSpPr>
        <p:spPr bwMode="auto">
          <a:xfrm>
            <a:off x="4419600" y="4662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C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58062" name="Text Box 14"/>
          <p:cNvSpPr txBox="1">
            <a:spLocks noChangeArrowheads="1"/>
          </p:cNvSpPr>
          <p:nvPr/>
        </p:nvSpPr>
        <p:spPr bwMode="auto">
          <a:xfrm>
            <a:off x="8153400" y="55768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t</a:t>
            </a:r>
            <a:endParaRPr lang="pl-PL" altLang="pl-PL" baseline="-25000">
              <a:solidFill>
                <a:schemeClr val="tx1"/>
              </a:solidFill>
            </a:endParaRPr>
          </a:p>
        </p:txBody>
      </p:sp>
      <p:sp>
        <p:nvSpPr>
          <p:cNvPr id="258063" name="Text Box 15"/>
          <p:cNvSpPr txBox="1">
            <a:spLocks noChangeArrowheads="1"/>
          </p:cNvSpPr>
          <p:nvPr/>
        </p:nvSpPr>
        <p:spPr bwMode="auto">
          <a:xfrm>
            <a:off x="685800" y="5562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4E2BA7-A07B-465A-A7E2-01DBE31CD4B6}" type="slidenum">
              <a:rPr lang="pl-PL" altLang="pl-PL"/>
              <a:pPr/>
              <a:t>14</a:t>
            </a:fld>
            <a:endParaRPr lang="pl-PL" altLang="pl-PL"/>
          </a:p>
        </p:txBody>
      </p:sp>
      <p:sp>
        <p:nvSpPr>
          <p:cNvPr id="259074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Typy ograniczeń zadań czasu rzeczywistego</a:t>
            </a:r>
          </a:p>
        </p:txBody>
      </p:sp>
      <p:sp>
        <p:nvSpPr>
          <p:cNvPr id="259075" name="Text Box 3"/>
          <p:cNvSpPr txBox="1">
            <a:spLocks noChangeArrowheads="1"/>
          </p:cNvSpPr>
          <p:nvPr/>
        </p:nvSpPr>
        <p:spPr bwMode="auto">
          <a:xfrm>
            <a:off x="76200" y="8382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Ograniczenia pierwszeństwa </a:t>
            </a:r>
          </a:p>
        </p:txBody>
      </p:sp>
      <p:sp>
        <p:nvSpPr>
          <p:cNvPr id="259076" name="Oval 4"/>
          <p:cNvSpPr>
            <a:spLocks noChangeArrowheads="1"/>
          </p:cNvSpPr>
          <p:nvPr/>
        </p:nvSpPr>
        <p:spPr bwMode="auto">
          <a:xfrm>
            <a:off x="4419600" y="22098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59077" name="Oval 5"/>
          <p:cNvSpPr>
            <a:spLocks noChangeArrowheads="1"/>
          </p:cNvSpPr>
          <p:nvPr/>
        </p:nvSpPr>
        <p:spPr bwMode="auto">
          <a:xfrm>
            <a:off x="3505200" y="33528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59078" name="Oval 6"/>
          <p:cNvSpPr>
            <a:spLocks noChangeArrowheads="1"/>
          </p:cNvSpPr>
          <p:nvPr/>
        </p:nvSpPr>
        <p:spPr bwMode="auto">
          <a:xfrm>
            <a:off x="4419600" y="47244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59079" name="Oval 7"/>
          <p:cNvSpPr>
            <a:spLocks noChangeArrowheads="1"/>
          </p:cNvSpPr>
          <p:nvPr/>
        </p:nvSpPr>
        <p:spPr bwMode="auto">
          <a:xfrm>
            <a:off x="2514600" y="47244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59080" name="Oval 8"/>
          <p:cNvSpPr>
            <a:spLocks noChangeArrowheads="1"/>
          </p:cNvSpPr>
          <p:nvPr/>
        </p:nvSpPr>
        <p:spPr bwMode="auto">
          <a:xfrm>
            <a:off x="5257800" y="34290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59081" name="Text Box 9"/>
          <p:cNvSpPr txBox="1">
            <a:spLocks noChangeArrowheads="1"/>
          </p:cNvSpPr>
          <p:nvPr/>
        </p:nvSpPr>
        <p:spPr bwMode="auto">
          <a:xfrm>
            <a:off x="3886200" y="4800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59082" name="Text Box 10"/>
          <p:cNvSpPr txBox="1">
            <a:spLocks noChangeArrowheads="1"/>
          </p:cNvSpPr>
          <p:nvPr/>
        </p:nvSpPr>
        <p:spPr bwMode="auto">
          <a:xfrm>
            <a:off x="1905000" y="4724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59083" name="Text Box 11"/>
          <p:cNvSpPr txBox="1">
            <a:spLocks noChangeArrowheads="1"/>
          </p:cNvSpPr>
          <p:nvPr/>
        </p:nvSpPr>
        <p:spPr bwMode="auto">
          <a:xfrm>
            <a:off x="4876800" y="3200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9084" name="Text Box 12"/>
          <p:cNvSpPr txBox="1">
            <a:spLocks noChangeArrowheads="1"/>
          </p:cNvSpPr>
          <p:nvPr/>
        </p:nvSpPr>
        <p:spPr bwMode="auto">
          <a:xfrm>
            <a:off x="2895600" y="3200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59085" name="Text Box 13"/>
          <p:cNvSpPr txBox="1">
            <a:spLocks noChangeArrowheads="1"/>
          </p:cNvSpPr>
          <p:nvPr/>
        </p:nvSpPr>
        <p:spPr bwMode="auto">
          <a:xfrm>
            <a:off x="3810000" y="1981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259086" name="AutoShape 14"/>
          <p:cNvCxnSpPr>
            <a:cxnSpLocks noChangeShapeType="1"/>
            <a:stCxn id="259076" idx="3"/>
            <a:endCxn id="259077" idx="7"/>
          </p:cNvCxnSpPr>
          <p:nvPr/>
        </p:nvCxnSpPr>
        <p:spPr bwMode="auto">
          <a:xfrm flipH="1">
            <a:off x="3960813" y="2679700"/>
            <a:ext cx="536575" cy="736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087" name="AutoShape 15"/>
          <p:cNvCxnSpPr>
            <a:cxnSpLocks noChangeShapeType="1"/>
            <a:stCxn id="259076" idx="5"/>
            <a:endCxn id="259080" idx="0"/>
          </p:cNvCxnSpPr>
          <p:nvPr/>
        </p:nvCxnSpPr>
        <p:spPr bwMode="auto">
          <a:xfrm>
            <a:off x="4875213" y="2679700"/>
            <a:ext cx="649287" cy="7350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088" name="AutoShape 16"/>
          <p:cNvCxnSpPr>
            <a:cxnSpLocks noChangeShapeType="1"/>
            <a:stCxn id="259077" idx="5"/>
            <a:endCxn id="259078" idx="1"/>
          </p:cNvCxnSpPr>
          <p:nvPr/>
        </p:nvCxnSpPr>
        <p:spPr bwMode="auto">
          <a:xfrm>
            <a:off x="3960813" y="3822700"/>
            <a:ext cx="536575" cy="965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089" name="AutoShape 17"/>
          <p:cNvCxnSpPr>
            <a:cxnSpLocks noChangeShapeType="1"/>
            <a:stCxn id="259080" idx="3"/>
            <a:endCxn id="259078" idx="7"/>
          </p:cNvCxnSpPr>
          <p:nvPr/>
        </p:nvCxnSpPr>
        <p:spPr bwMode="auto">
          <a:xfrm flipH="1">
            <a:off x="4875213" y="3898900"/>
            <a:ext cx="460375" cy="889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090" name="AutoShape 18"/>
          <p:cNvCxnSpPr>
            <a:cxnSpLocks noChangeShapeType="1"/>
            <a:stCxn id="259077" idx="3"/>
            <a:endCxn id="259079" idx="7"/>
          </p:cNvCxnSpPr>
          <p:nvPr/>
        </p:nvCxnSpPr>
        <p:spPr bwMode="auto">
          <a:xfrm flipH="1">
            <a:off x="2970213" y="3822700"/>
            <a:ext cx="612775" cy="965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BD7693-2632-4874-8E2B-9E964C6FD83A}" type="slidenum">
              <a:rPr lang="pl-PL" altLang="pl-PL"/>
              <a:pPr/>
              <a:t>15</a:t>
            </a:fld>
            <a:endParaRPr lang="pl-PL" altLang="pl-PL"/>
          </a:p>
        </p:txBody>
      </p:sp>
      <p:sp>
        <p:nvSpPr>
          <p:cNvPr id="26009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Typy ograniczeń zadań czasu rzeczywistego</a:t>
            </a:r>
          </a:p>
        </p:txBody>
      </p:sp>
      <p:sp>
        <p:nvSpPr>
          <p:cNvPr id="260099" name="Text Box 3"/>
          <p:cNvSpPr txBox="1">
            <a:spLocks noChangeArrowheads="1"/>
          </p:cNvSpPr>
          <p:nvPr/>
        </p:nvSpPr>
        <p:spPr bwMode="auto">
          <a:xfrm>
            <a:off x="76200" y="8382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Ograniczenia na zasobach </a:t>
            </a:r>
          </a:p>
        </p:txBody>
      </p:sp>
      <p:sp>
        <p:nvSpPr>
          <p:cNvPr id="260100" name="Rectangle 4"/>
          <p:cNvSpPr>
            <a:spLocks noChangeArrowheads="1"/>
          </p:cNvSpPr>
          <p:nvPr/>
        </p:nvSpPr>
        <p:spPr bwMode="auto">
          <a:xfrm>
            <a:off x="3810000" y="1525588"/>
            <a:ext cx="1143000" cy="1600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60101" name="Rectangle 5"/>
          <p:cNvSpPr>
            <a:spLocks noChangeArrowheads="1"/>
          </p:cNvSpPr>
          <p:nvPr/>
        </p:nvSpPr>
        <p:spPr bwMode="auto">
          <a:xfrm>
            <a:off x="7696200" y="1527175"/>
            <a:ext cx="1219200" cy="15986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60102" name="Text Box 6"/>
          <p:cNvSpPr txBox="1">
            <a:spLocks noChangeArrowheads="1"/>
          </p:cNvSpPr>
          <p:nvPr/>
        </p:nvSpPr>
        <p:spPr bwMode="auto">
          <a:xfrm>
            <a:off x="3962400" y="1524000"/>
            <a:ext cx="106680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b="0">
                <a:solidFill>
                  <a:schemeClr val="tx1"/>
                </a:solidFill>
              </a:rPr>
              <a:t>Wait(s)</a:t>
            </a:r>
          </a:p>
          <a:p>
            <a:r>
              <a:rPr lang="pl-PL" altLang="pl-PL" b="0">
                <a:solidFill>
                  <a:schemeClr val="tx1"/>
                </a:solidFill>
              </a:rPr>
              <a:t>Critical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section</a:t>
            </a:r>
          </a:p>
          <a:p>
            <a:r>
              <a:rPr lang="pl-PL" altLang="pl-PL" b="0">
                <a:solidFill>
                  <a:schemeClr val="tx1"/>
                </a:solidFill>
              </a:rPr>
              <a:t>signal(s)</a:t>
            </a:r>
          </a:p>
        </p:txBody>
      </p:sp>
      <p:sp>
        <p:nvSpPr>
          <p:cNvPr id="260103" name="Text Box 7"/>
          <p:cNvSpPr txBox="1">
            <a:spLocks noChangeArrowheads="1"/>
          </p:cNvSpPr>
          <p:nvPr/>
        </p:nvSpPr>
        <p:spPr bwMode="auto">
          <a:xfrm>
            <a:off x="7772400" y="1582738"/>
            <a:ext cx="121920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b="0">
                <a:solidFill>
                  <a:schemeClr val="tx1"/>
                </a:solidFill>
              </a:rPr>
              <a:t>Wait(s)</a:t>
            </a:r>
          </a:p>
          <a:p>
            <a:r>
              <a:rPr lang="pl-PL" altLang="pl-PL" b="0">
                <a:solidFill>
                  <a:schemeClr val="tx1"/>
                </a:solidFill>
              </a:rPr>
              <a:t>Critical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section</a:t>
            </a:r>
          </a:p>
          <a:p>
            <a:r>
              <a:rPr lang="pl-PL" altLang="pl-PL" b="0">
                <a:solidFill>
                  <a:schemeClr val="tx1"/>
                </a:solidFill>
              </a:rPr>
              <a:t>signal(s)</a:t>
            </a:r>
          </a:p>
        </p:txBody>
      </p:sp>
      <p:sp>
        <p:nvSpPr>
          <p:cNvPr id="260104" name="Text Box 8"/>
          <p:cNvSpPr txBox="1">
            <a:spLocks noChangeArrowheads="1"/>
          </p:cNvSpPr>
          <p:nvPr/>
        </p:nvSpPr>
        <p:spPr bwMode="auto">
          <a:xfrm>
            <a:off x="5867400" y="2135188"/>
            <a:ext cx="9906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altLang="pl-PL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60105" name="Text Box 9"/>
          <p:cNvSpPr txBox="1">
            <a:spLocks noChangeArrowheads="1"/>
          </p:cNvSpPr>
          <p:nvPr/>
        </p:nvSpPr>
        <p:spPr bwMode="auto">
          <a:xfrm>
            <a:off x="5791200" y="12192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altLang="pl-PL" b="0">
                <a:solidFill>
                  <a:schemeClr val="tx1"/>
                </a:solidFill>
              </a:rPr>
              <a:t>Shared resource</a:t>
            </a:r>
          </a:p>
        </p:txBody>
      </p:sp>
      <p:cxnSp>
        <p:nvCxnSpPr>
          <p:cNvPr id="260106" name="AutoShape 10"/>
          <p:cNvCxnSpPr>
            <a:cxnSpLocks noChangeShapeType="1"/>
            <a:stCxn id="260100" idx="3"/>
            <a:endCxn id="260104" idx="1"/>
          </p:cNvCxnSpPr>
          <p:nvPr/>
        </p:nvCxnSpPr>
        <p:spPr bwMode="auto">
          <a:xfrm flipV="1">
            <a:off x="4967288" y="2324100"/>
            <a:ext cx="900112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0107" name="AutoShape 11"/>
          <p:cNvCxnSpPr>
            <a:cxnSpLocks noChangeShapeType="1"/>
            <a:stCxn id="260104" idx="3"/>
            <a:endCxn id="260101" idx="1"/>
          </p:cNvCxnSpPr>
          <p:nvPr/>
        </p:nvCxnSpPr>
        <p:spPr bwMode="auto">
          <a:xfrm>
            <a:off x="6858000" y="2324100"/>
            <a:ext cx="823913" cy="31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0108" name="Text Box 12"/>
          <p:cNvSpPr txBox="1">
            <a:spLocks noChangeArrowheads="1"/>
          </p:cNvSpPr>
          <p:nvPr/>
        </p:nvSpPr>
        <p:spPr bwMode="auto">
          <a:xfrm>
            <a:off x="3733800" y="80645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altLang="pl-PL" b="0">
                <a:solidFill>
                  <a:schemeClr val="tx1"/>
                </a:solidFill>
              </a:rPr>
              <a:t>-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60109" name="Text Box 13"/>
          <p:cNvSpPr txBox="1">
            <a:spLocks noChangeArrowheads="1"/>
          </p:cNvSpPr>
          <p:nvPr/>
        </p:nvSpPr>
        <p:spPr bwMode="auto">
          <a:xfrm>
            <a:off x="7620000" y="80645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altLang="pl-PL" b="0">
                <a:solidFill>
                  <a:schemeClr val="tx1"/>
                </a:solidFill>
              </a:rPr>
              <a:t>-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60110" name="Text Box 14"/>
          <p:cNvSpPr txBox="1">
            <a:spLocks noChangeArrowheads="1"/>
          </p:cNvSpPr>
          <p:nvPr/>
        </p:nvSpPr>
        <p:spPr bwMode="auto">
          <a:xfrm>
            <a:off x="3810000" y="3200400"/>
            <a:ext cx="1371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altLang="pl-PL" b="0">
                <a:solidFill>
                  <a:schemeClr val="tx1"/>
                </a:solidFill>
              </a:rPr>
              <a:t>-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-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60111" name="Text Box 15"/>
          <p:cNvSpPr txBox="1">
            <a:spLocks noChangeArrowheads="1"/>
          </p:cNvSpPr>
          <p:nvPr/>
        </p:nvSpPr>
        <p:spPr bwMode="auto">
          <a:xfrm>
            <a:off x="7696200" y="3200400"/>
            <a:ext cx="1371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altLang="pl-PL" b="0">
                <a:solidFill>
                  <a:schemeClr val="tx1"/>
                </a:solidFill>
              </a:rPr>
              <a:t>-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-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60112" name="Text Box 16"/>
          <p:cNvSpPr txBox="1">
            <a:spLocks noChangeArrowheads="1"/>
          </p:cNvSpPr>
          <p:nvPr/>
        </p:nvSpPr>
        <p:spPr bwMode="auto">
          <a:xfrm>
            <a:off x="3962400" y="685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60113" name="Text Box 17"/>
          <p:cNvSpPr txBox="1">
            <a:spLocks noChangeArrowheads="1"/>
          </p:cNvSpPr>
          <p:nvPr/>
        </p:nvSpPr>
        <p:spPr bwMode="auto">
          <a:xfrm>
            <a:off x="7772400" y="700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0114" name="Line 18"/>
          <p:cNvSpPr>
            <a:spLocks noChangeShapeType="1"/>
          </p:cNvSpPr>
          <p:nvPr/>
        </p:nvSpPr>
        <p:spPr bwMode="auto">
          <a:xfrm>
            <a:off x="1295400" y="60960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0115" name="Line 19"/>
          <p:cNvSpPr>
            <a:spLocks noChangeShapeType="1"/>
          </p:cNvSpPr>
          <p:nvPr/>
        </p:nvSpPr>
        <p:spPr bwMode="auto">
          <a:xfrm flipV="1">
            <a:off x="1752600" y="5119688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0116" name="Rectangle 20"/>
          <p:cNvSpPr>
            <a:spLocks noChangeArrowheads="1"/>
          </p:cNvSpPr>
          <p:nvPr/>
        </p:nvSpPr>
        <p:spPr bwMode="auto">
          <a:xfrm>
            <a:off x="228600" y="3810000"/>
            <a:ext cx="990600" cy="381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60117" name="Text Box 21"/>
          <p:cNvSpPr txBox="1">
            <a:spLocks noChangeArrowheads="1"/>
          </p:cNvSpPr>
          <p:nvPr/>
        </p:nvSpPr>
        <p:spPr bwMode="auto">
          <a:xfrm>
            <a:off x="3429000" y="6172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a</a:t>
            </a:r>
            <a:r>
              <a:rPr lang="pl-PL" altLang="pl-PL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0118" name="Text Box 22"/>
          <p:cNvSpPr txBox="1">
            <a:spLocks noChangeArrowheads="1"/>
          </p:cNvSpPr>
          <p:nvPr/>
        </p:nvSpPr>
        <p:spPr bwMode="auto">
          <a:xfrm>
            <a:off x="4191000" y="61722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t</a:t>
            </a:r>
            <a:r>
              <a:rPr lang="pl-PL" altLang="pl-PL" baseline="-25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60119" name="Text Box 23"/>
          <p:cNvSpPr txBox="1">
            <a:spLocks noChangeArrowheads="1"/>
          </p:cNvSpPr>
          <p:nvPr/>
        </p:nvSpPr>
        <p:spPr bwMode="auto">
          <a:xfrm>
            <a:off x="4800600" y="61722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t</a:t>
            </a:r>
            <a:r>
              <a:rPr lang="pl-PL" altLang="pl-PL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0120" name="Text Box 24"/>
          <p:cNvSpPr txBox="1">
            <a:spLocks noChangeArrowheads="1"/>
          </p:cNvSpPr>
          <p:nvPr/>
        </p:nvSpPr>
        <p:spPr bwMode="auto">
          <a:xfrm>
            <a:off x="8153400" y="58816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t</a:t>
            </a:r>
            <a:endParaRPr lang="pl-PL" altLang="pl-PL" baseline="-25000">
              <a:solidFill>
                <a:schemeClr val="tx1"/>
              </a:solidFill>
            </a:endParaRPr>
          </a:p>
        </p:txBody>
      </p:sp>
      <p:sp>
        <p:nvSpPr>
          <p:cNvPr id="260121" name="Text Box 25"/>
          <p:cNvSpPr txBox="1">
            <a:spLocks noChangeArrowheads="1"/>
          </p:cNvSpPr>
          <p:nvPr/>
        </p:nvSpPr>
        <p:spPr bwMode="auto">
          <a:xfrm>
            <a:off x="609600" y="5867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0122" name="Line 26"/>
          <p:cNvSpPr>
            <a:spLocks noChangeShapeType="1"/>
          </p:cNvSpPr>
          <p:nvPr/>
        </p:nvSpPr>
        <p:spPr bwMode="auto">
          <a:xfrm>
            <a:off x="1295400" y="49530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0123" name="Line 27"/>
          <p:cNvSpPr>
            <a:spLocks noChangeShapeType="1"/>
          </p:cNvSpPr>
          <p:nvPr/>
        </p:nvSpPr>
        <p:spPr bwMode="auto">
          <a:xfrm flipV="1">
            <a:off x="3581400" y="4038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0124" name="Rectangle 28"/>
          <p:cNvSpPr>
            <a:spLocks noChangeArrowheads="1"/>
          </p:cNvSpPr>
          <p:nvPr/>
        </p:nvSpPr>
        <p:spPr bwMode="auto">
          <a:xfrm>
            <a:off x="228600" y="3200400"/>
            <a:ext cx="990600" cy="381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60125" name="Text Box 29"/>
          <p:cNvSpPr txBox="1">
            <a:spLocks noChangeArrowheads="1"/>
          </p:cNvSpPr>
          <p:nvPr/>
        </p:nvSpPr>
        <p:spPr bwMode="auto">
          <a:xfrm>
            <a:off x="8153400" y="4800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t</a:t>
            </a:r>
            <a:endParaRPr lang="pl-PL" altLang="pl-PL" baseline="-25000">
              <a:solidFill>
                <a:schemeClr val="tx1"/>
              </a:solidFill>
            </a:endParaRPr>
          </a:p>
        </p:txBody>
      </p:sp>
      <p:sp>
        <p:nvSpPr>
          <p:cNvPr id="260126" name="Text Box 30"/>
          <p:cNvSpPr txBox="1">
            <a:spLocks noChangeArrowheads="1"/>
          </p:cNvSpPr>
          <p:nvPr/>
        </p:nvSpPr>
        <p:spPr bwMode="auto">
          <a:xfrm>
            <a:off x="609600" y="4786313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60127" name="Text Box 31"/>
          <p:cNvSpPr txBox="1">
            <a:spLocks noChangeArrowheads="1"/>
          </p:cNvSpPr>
          <p:nvPr/>
        </p:nvSpPr>
        <p:spPr bwMode="auto">
          <a:xfrm>
            <a:off x="1295400" y="3824288"/>
            <a:ext cx="1676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b="0">
                <a:solidFill>
                  <a:schemeClr val="tx1"/>
                </a:solidFill>
              </a:rPr>
              <a:t>Critical section</a:t>
            </a:r>
          </a:p>
        </p:txBody>
      </p:sp>
      <p:sp>
        <p:nvSpPr>
          <p:cNvPr id="260128" name="Text Box 32"/>
          <p:cNvSpPr txBox="1">
            <a:spLocks noChangeArrowheads="1"/>
          </p:cNvSpPr>
          <p:nvPr/>
        </p:nvSpPr>
        <p:spPr bwMode="auto">
          <a:xfrm>
            <a:off x="1219200" y="32146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b="0">
                <a:solidFill>
                  <a:schemeClr val="tx1"/>
                </a:solidFill>
              </a:rPr>
              <a:t>Normal execution</a:t>
            </a:r>
          </a:p>
        </p:txBody>
      </p:sp>
      <p:sp>
        <p:nvSpPr>
          <p:cNvPr id="260129" name="Rectangle 33"/>
          <p:cNvSpPr>
            <a:spLocks noChangeArrowheads="1"/>
          </p:cNvSpPr>
          <p:nvPr/>
        </p:nvSpPr>
        <p:spPr bwMode="auto">
          <a:xfrm>
            <a:off x="1752600" y="5721350"/>
            <a:ext cx="990600" cy="3667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en-GB" altLang="pl-PL"/>
          </a:p>
        </p:txBody>
      </p:sp>
      <p:sp>
        <p:nvSpPr>
          <p:cNvPr id="260130" name="Rectangle 34"/>
          <p:cNvSpPr>
            <a:spLocks noChangeArrowheads="1"/>
          </p:cNvSpPr>
          <p:nvPr/>
        </p:nvSpPr>
        <p:spPr bwMode="auto">
          <a:xfrm>
            <a:off x="2743200" y="5715000"/>
            <a:ext cx="838200" cy="381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60131" name="Rectangle 35"/>
          <p:cNvSpPr>
            <a:spLocks noChangeArrowheads="1"/>
          </p:cNvSpPr>
          <p:nvPr/>
        </p:nvSpPr>
        <p:spPr bwMode="auto">
          <a:xfrm>
            <a:off x="3581400" y="4586288"/>
            <a:ext cx="685800" cy="3667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en-GB" altLang="pl-PL"/>
          </a:p>
        </p:txBody>
      </p:sp>
      <p:sp>
        <p:nvSpPr>
          <p:cNvPr id="260132" name="Rectangle 36"/>
          <p:cNvSpPr>
            <a:spLocks noChangeArrowheads="1"/>
          </p:cNvSpPr>
          <p:nvPr/>
        </p:nvSpPr>
        <p:spPr bwMode="auto">
          <a:xfrm>
            <a:off x="4267200" y="5715000"/>
            <a:ext cx="609600" cy="381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60133" name="Rectangle 37"/>
          <p:cNvSpPr>
            <a:spLocks noChangeArrowheads="1"/>
          </p:cNvSpPr>
          <p:nvPr/>
        </p:nvSpPr>
        <p:spPr bwMode="auto">
          <a:xfrm>
            <a:off x="4876800" y="4572000"/>
            <a:ext cx="990600" cy="381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60134" name="Rectangle 38"/>
          <p:cNvSpPr>
            <a:spLocks noChangeArrowheads="1"/>
          </p:cNvSpPr>
          <p:nvPr/>
        </p:nvSpPr>
        <p:spPr bwMode="auto">
          <a:xfrm>
            <a:off x="5867400" y="4578350"/>
            <a:ext cx="685800" cy="3667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en-GB" altLang="pl-PL"/>
          </a:p>
        </p:txBody>
      </p:sp>
      <p:sp>
        <p:nvSpPr>
          <p:cNvPr id="260135" name="Rectangle 39"/>
          <p:cNvSpPr>
            <a:spLocks noChangeArrowheads="1"/>
          </p:cNvSpPr>
          <p:nvPr/>
        </p:nvSpPr>
        <p:spPr bwMode="auto">
          <a:xfrm>
            <a:off x="6553200" y="5729288"/>
            <a:ext cx="685800" cy="3667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en-GB" altLang="pl-PL"/>
          </a:p>
        </p:txBody>
      </p:sp>
      <p:sp>
        <p:nvSpPr>
          <p:cNvPr id="260136" name="Line 40"/>
          <p:cNvSpPr>
            <a:spLocks noChangeShapeType="1"/>
          </p:cNvSpPr>
          <p:nvPr/>
        </p:nvSpPr>
        <p:spPr bwMode="auto">
          <a:xfrm>
            <a:off x="3581400" y="5029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0137" name="Line 41"/>
          <p:cNvSpPr>
            <a:spLocks noChangeShapeType="1"/>
          </p:cNvSpPr>
          <p:nvPr/>
        </p:nvSpPr>
        <p:spPr bwMode="auto">
          <a:xfrm>
            <a:off x="4267200" y="4953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0138" name="Line 42"/>
          <p:cNvSpPr>
            <a:spLocks noChangeShapeType="1"/>
          </p:cNvSpPr>
          <p:nvPr/>
        </p:nvSpPr>
        <p:spPr bwMode="auto">
          <a:xfrm>
            <a:off x="4876800" y="5029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0139" name="Line 43"/>
          <p:cNvSpPr>
            <a:spLocks noChangeShapeType="1"/>
          </p:cNvSpPr>
          <p:nvPr/>
        </p:nvSpPr>
        <p:spPr bwMode="auto">
          <a:xfrm>
            <a:off x="6553200" y="5029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CB19DA-A11F-41A2-91BF-620ACFE70705}" type="slidenum">
              <a:rPr lang="pl-PL" altLang="pl-PL"/>
              <a:pPr/>
              <a:t>16</a:t>
            </a:fld>
            <a:endParaRPr lang="pl-PL" altLang="pl-PL"/>
          </a:p>
        </p:txBody>
      </p:sp>
      <p:sp>
        <p:nvSpPr>
          <p:cNvPr id="26112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Szeregowanie periodycznych zadań czasu rzeczywistego</a:t>
            </a:r>
            <a:br>
              <a:rPr lang="pl-PL" altLang="pl-PL" sz="2000">
                <a:solidFill>
                  <a:schemeClr val="tx1"/>
                </a:solidFill>
              </a:rPr>
            </a:br>
            <a:r>
              <a:rPr lang="pl-PL" altLang="pl-PL" sz="2000">
                <a:solidFill>
                  <a:schemeClr val="tx1"/>
                </a:solidFill>
              </a:rPr>
              <a:t>- wprowadzenie</a:t>
            </a:r>
          </a:p>
        </p:txBody>
      </p:sp>
      <p:sp>
        <p:nvSpPr>
          <p:cNvPr id="261123" name="Text Box 3"/>
          <p:cNvSpPr txBox="1">
            <a:spLocks noChangeArrowheads="1"/>
          </p:cNvSpPr>
          <p:nvPr/>
        </p:nvSpPr>
        <p:spPr bwMode="auto">
          <a:xfrm>
            <a:off x="76200" y="1039813"/>
            <a:ext cx="8915400" cy="527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Wiele aplikacji czasu rzeczywistego (np. sterowanie) składa się ze zbioru zadań wykonywanych cyklicznie (odczyt danych sensorycznych, pętle sterowania, monitorowanie).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Oczekuje się, że zadania wykonywać się będą cyklicznie z założoną częstotliwością określoną na podstawie wymagań danej aplikacji (np. wolna, szybka pętla obliczeń)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Kiedy aplikacja ma się składać z wielu współbieżnych zadań z określonymi ograniczeniami czasowymi projektant musi gwarantować, że każda periodyczna instancja jest regularnie aktywowana z prawidłową częstotliwością i kończy swoje obliczenia przed upłynięciem ostatecznego czasu zakończenia obliczeń.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Jednym z pierwszych opracowanych podejść było: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solidFill>
                  <a:schemeClr val="folHlink"/>
                </a:solidFill>
                <a:latin typeface="Arial" charset="0"/>
              </a:rPr>
              <a:t>Wykonywanie cykliczne (ang. Cyclic Executive)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Podstawowe algorytmy szeregowania dla zbioru cyklicznych zadań, to: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Rate Monotonic (RM)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Earliest Deadline First (EDF)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solidFill>
                  <a:schemeClr val="folHlink"/>
                </a:solidFill>
                <a:latin typeface="Arial" charset="0"/>
              </a:rPr>
              <a:t>Deadline Monotonic Priority Ordering (DMPO)</a:t>
            </a:r>
          </a:p>
          <a:p>
            <a:pPr>
              <a:spcBef>
                <a:spcPct val="10000"/>
              </a:spcBef>
              <a:buFontTx/>
              <a:buChar char="•"/>
            </a:pPr>
            <a:endParaRPr lang="pl-PL" altLang="pl-PL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68A87F-9655-4030-9871-F0A989019569}" type="slidenum">
              <a:rPr lang="pl-PL" altLang="pl-PL"/>
              <a:pPr/>
              <a:t>17</a:t>
            </a:fld>
            <a:endParaRPr lang="pl-PL" altLang="pl-PL"/>
          </a:p>
        </p:txBody>
      </p:sp>
      <p:sp>
        <p:nvSpPr>
          <p:cNvPr id="26214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Wykonywanie cykliczne</a:t>
            </a:r>
          </a:p>
        </p:txBody>
      </p:sp>
      <p:sp>
        <p:nvSpPr>
          <p:cNvPr id="262147" name="Text Box 3"/>
          <p:cNvSpPr txBox="1">
            <a:spLocks noChangeArrowheads="1"/>
          </p:cNvSpPr>
          <p:nvPr/>
        </p:nvSpPr>
        <p:spPr bwMode="auto">
          <a:xfrm>
            <a:off x="76200" y="965200"/>
            <a:ext cx="8915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Jednym z popularnych podejść do konstruowania systemów czasu rzeczywistego jest zastosowanie </a:t>
            </a:r>
            <a:r>
              <a:rPr lang="pl-PL" altLang="pl-PL" sz="1800">
                <a:solidFill>
                  <a:schemeClr val="folHlink"/>
                </a:solidFill>
                <a:latin typeface="Arial" charset="0"/>
              </a:rPr>
              <a:t>wykonywania cyklicznego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Podejście do projektowania jest współbieżne, ale generowany kod aplikacji jest zestawem procedur wywoływanych zgodnie z tablicą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Cała tablica obejmuje </a:t>
            </a:r>
            <a:r>
              <a:rPr lang="pl-PL" altLang="pl-PL" sz="1800">
                <a:solidFill>
                  <a:schemeClr val="folHlink"/>
                </a:solidFill>
                <a:latin typeface="Arial" charset="0"/>
              </a:rPr>
              <a:t>główny cykl</a:t>
            </a:r>
            <a:r>
              <a:rPr lang="pl-PL" altLang="pl-PL" sz="1800">
                <a:latin typeface="Arial" charset="0"/>
              </a:rPr>
              <a:t> systemu podzielony zwykle na </a:t>
            </a:r>
            <a:r>
              <a:rPr lang="pl-PL" altLang="pl-PL" sz="1800">
                <a:solidFill>
                  <a:schemeClr val="folHlink"/>
                </a:solidFill>
                <a:latin typeface="Arial" charset="0"/>
              </a:rPr>
              <a:t>pośrednie cykle</a:t>
            </a:r>
            <a:r>
              <a:rPr lang="pl-PL" altLang="pl-PL" sz="1800">
                <a:latin typeface="Arial" charset="0"/>
              </a:rPr>
              <a:t> o stałej długości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Pośrednie cykle decydują o minimalnym cyklu w systemie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Główny cykl określa maksymalny cykl systemu</a:t>
            </a:r>
          </a:p>
          <a:p>
            <a:pPr>
              <a:spcBef>
                <a:spcPct val="10000"/>
              </a:spcBef>
              <a:buFontTx/>
              <a:buChar char="•"/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10000"/>
              </a:spcBef>
            </a:pPr>
            <a:r>
              <a:rPr lang="pl-PL" altLang="pl-PL" sz="1800">
                <a:latin typeface="Arial" charset="0"/>
              </a:rPr>
              <a:t>Główna zaleta: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solidFill>
                  <a:schemeClr val="folHlink"/>
                </a:solidFill>
                <a:latin typeface="Arial" charset="0"/>
              </a:rPr>
              <a:t>Taki system jest w pełni deterministyczny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CF7F68-174F-4ADA-B15C-2CF24FA90626}" type="slidenum">
              <a:rPr lang="pl-PL" altLang="pl-PL"/>
              <a:pPr/>
              <a:t>18</a:t>
            </a:fld>
            <a:endParaRPr lang="pl-PL" altLang="pl-PL"/>
          </a:p>
        </p:txBody>
      </p:sp>
      <p:sp>
        <p:nvSpPr>
          <p:cNvPr id="263170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Wykonywanie cykliczne – przykład</a:t>
            </a:r>
          </a:p>
        </p:txBody>
      </p:sp>
      <p:sp>
        <p:nvSpPr>
          <p:cNvPr id="263171" name="Text Box 3"/>
          <p:cNvSpPr txBox="1">
            <a:spLocks noChangeArrowheads="1"/>
          </p:cNvSpPr>
          <p:nvPr/>
        </p:nvSpPr>
        <p:spPr bwMode="auto">
          <a:xfrm>
            <a:off x="76200" y="9652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Rozważany będzie następujący zestaw procesów:</a:t>
            </a:r>
            <a:endParaRPr lang="pl-PL" altLang="pl-PL" sz="180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263172" name="Rectangle 4"/>
          <p:cNvSpPr>
            <a:spLocks noChangeArrowheads="1"/>
          </p:cNvSpPr>
          <p:nvPr/>
        </p:nvSpPr>
        <p:spPr bwMode="auto">
          <a:xfrm>
            <a:off x="990600" y="1981200"/>
            <a:ext cx="7391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</a:pPr>
            <a:r>
              <a:rPr lang="en-US" altLang="pl-PL" sz="2000" b="0" dirty="0">
                <a:latin typeface="Arial" charset="0"/>
              </a:rPr>
              <a:t>Process 	 </a:t>
            </a:r>
            <a:r>
              <a:rPr lang="en-US" altLang="pl-PL" sz="2000" b="0" dirty="0" err="1">
                <a:latin typeface="Arial" charset="0"/>
              </a:rPr>
              <a:t>Period</a:t>
            </a:r>
            <a:r>
              <a:rPr lang="en-US" altLang="pl-PL" sz="2000" b="0" dirty="0" err="1">
                <a:latin typeface="Courier New" pitchFamily="49" charset="0"/>
              </a:rPr>
              <a:t>,T</a:t>
            </a:r>
            <a:r>
              <a:rPr lang="en-US" altLang="pl-PL" sz="2000" b="0" dirty="0">
                <a:latin typeface="Courier New" pitchFamily="49" charset="0"/>
              </a:rPr>
              <a:t> 	 </a:t>
            </a:r>
            <a:r>
              <a:rPr lang="en-US" altLang="pl-PL" sz="2000" b="0" dirty="0">
                <a:latin typeface="Arial" charset="0"/>
              </a:rPr>
              <a:t>Computation </a:t>
            </a:r>
            <a:r>
              <a:rPr lang="en-US" altLang="pl-PL" sz="2000" b="0" dirty="0" err="1">
                <a:latin typeface="Arial" charset="0"/>
              </a:rPr>
              <a:t>Time</a:t>
            </a:r>
            <a:r>
              <a:rPr lang="en-US" altLang="pl-PL" sz="2000" b="0" dirty="0" err="1">
                <a:latin typeface="Courier New" pitchFamily="49" charset="0"/>
              </a:rPr>
              <a:t>,C</a:t>
            </a:r>
            <a:endParaRPr lang="en-US" altLang="pl-PL" sz="2000" b="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Tx/>
            </a:pPr>
            <a:endParaRPr lang="en-US" altLang="pl-PL" sz="2000" b="0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Tx/>
            </a:pPr>
            <a:r>
              <a:rPr lang="en-US" altLang="pl-PL" sz="3200" b="0" dirty="0">
                <a:latin typeface="Courier New" pitchFamily="49" charset="0"/>
              </a:rPr>
              <a:t>  </a:t>
            </a:r>
            <a:r>
              <a:rPr lang="en-US" altLang="pl-PL" sz="2000" b="0" dirty="0">
                <a:latin typeface="Courier New" pitchFamily="49" charset="0"/>
              </a:rPr>
              <a:t>a 	 	   25 	 	10 </a:t>
            </a:r>
          </a:p>
          <a:p>
            <a:pPr>
              <a:spcBef>
                <a:spcPct val="20000"/>
              </a:spcBef>
              <a:buClrTx/>
            </a:pPr>
            <a:r>
              <a:rPr lang="en-US" altLang="pl-PL" sz="2000" b="0" dirty="0">
                <a:latin typeface="Courier New" pitchFamily="49" charset="0"/>
              </a:rPr>
              <a:t>	 b	 	   25 	 	 8</a:t>
            </a:r>
          </a:p>
          <a:p>
            <a:pPr>
              <a:spcBef>
                <a:spcPct val="20000"/>
              </a:spcBef>
              <a:buClrTx/>
            </a:pPr>
            <a:r>
              <a:rPr lang="en-US" altLang="pl-PL" sz="2000" b="0" dirty="0">
                <a:latin typeface="Courier New" pitchFamily="49" charset="0"/>
              </a:rPr>
              <a:t>	 c	 	   50 	 	 5</a:t>
            </a:r>
          </a:p>
          <a:p>
            <a:pPr>
              <a:spcBef>
                <a:spcPct val="20000"/>
              </a:spcBef>
              <a:buClrTx/>
            </a:pPr>
            <a:r>
              <a:rPr lang="en-US" altLang="pl-PL" sz="2000" b="0" dirty="0">
                <a:latin typeface="Courier New" pitchFamily="49" charset="0"/>
              </a:rPr>
              <a:t>	 d 	 	   50 	 	 4</a:t>
            </a:r>
          </a:p>
          <a:p>
            <a:pPr>
              <a:spcBef>
                <a:spcPct val="20000"/>
              </a:spcBef>
              <a:buClrTx/>
            </a:pPr>
            <a:r>
              <a:rPr lang="en-US" altLang="pl-PL" sz="2000" b="0" dirty="0">
                <a:latin typeface="Courier New" pitchFamily="49" charset="0"/>
              </a:rPr>
              <a:t>	 e 	 	  100 	 	 2</a:t>
            </a:r>
            <a:endParaRPr lang="en-US" altLang="pl-PL" sz="2000" b="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F6704-18C0-47D7-BCF7-1E9BAF6E7C92}" type="slidenum">
              <a:rPr lang="pl-PL" altLang="pl-PL"/>
              <a:pPr/>
              <a:t>19</a:t>
            </a:fld>
            <a:endParaRPr lang="pl-PL" altLang="pl-PL"/>
          </a:p>
        </p:txBody>
      </p:sp>
      <p:sp>
        <p:nvSpPr>
          <p:cNvPr id="264194" name="Text Box 2"/>
          <p:cNvSpPr txBox="1">
            <a:spLocks noChangeArrowheads="1"/>
          </p:cNvSpPr>
          <p:nvPr/>
        </p:nvSpPr>
        <p:spPr bwMode="auto">
          <a:xfrm>
            <a:off x="152400" y="136525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Wykonywanie cykliczne – przykład</a:t>
            </a:r>
          </a:p>
        </p:txBody>
      </p:sp>
      <p:sp>
        <p:nvSpPr>
          <p:cNvPr id="264195" name="Text Box 3"/>
          <p:cNvSpPr txBox="1">
            <a:spLocks noChangeArrowheads="1"/>
          </p:cNvSpPr>
          <p:nvPr/>
        </p:nvSpPr>
        <p:spPr bwMode="auto">
          <a:xfrm>
            <a:off x="76200" y="6096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Uszeregowanie procesów można zapisać następująco:</a:t>
            </a:r>
            <a:endParaRPr lang="pl-PL" altLang="pl-PL" sz="180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457200" y="914400"/>
            <a:ext cx="81089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dirty="0">
                <a:solidFill>
                  <a:schemeClr val="tx1"/>
                </a:solidFill>
                <a:latin typeface="Courier New" pitchFamily="49" charset="0"/>
              </a:rPr>
              <a:t>loop</a:t>
            </a:r>
            <a:endParaRPr lang="en-US" altLang="pl-PL" sz="2000" b="0" dirty="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wait_for_interrupt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procedure_for_a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procedure_for_b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procedure_for_c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wait_for_interrupt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procedure_for_a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procedure_for_b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procedure_for_d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procedure_for_e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wait_for_interrupt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procedure_for_a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procedure_for_b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procedure_for_c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wait_for_interrupt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procedure_for_a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procedure_for_b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procedure_for_d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dirty="0">
                <a:solidFill>
                  <a:schemeClr val="tx1"/>
                </a:solidFill>
                <a:latin typeface="Courier New" pitchFamily="49" charset="0"/>
              </a:rPr>
              <a:t>end loop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  <a:endParaRPr lang="en-US" altLang="pl-PL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4197" name="Rectangle 5"/>
          <p:cNvSpPr>
            <a:spLocks noChangeArrowheads="1"/>
          </p:cNvSpPr>
          <p:nvPr/>
        </p:nvSpPr>
        <p:spPr bwMode="auto">
          <a:xfrm>
            <a:off x="114300" y="5788025"/>
            <a:ext cx="19812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198" name="Line 6"/>
          <p:cNvSpPr>
            <a:spLocks noChangeShapeType="1"/>
          </p:cNvSpPr>
          <p:nvPr/>
        </p:nvSpPr>
        <p:spPr bwMode="auto">
          <a:xfrm>
            <a:off x="876300" y="57880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199" name="Line 7"/>
          <p:cNvSpPr>
            <a:spLocks noChangeShapeType="1"/>
          </p:cNvSpPr>
          <p:nvPr/>
        </p:nvSpPr>
        <p:spPr bwMode="auto">
          <a:xfrm>
            <a:off x="1485900" y="57880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200" name="Text Box 8"/>
          <p:cNvSpPr txBox="1">
            <a:spLocks noChangeArrowheads="1"/>
          </p:cNvSpPr>
          <p:nvPr/>
        </p:nvSpPr>
        <p:spPr bwMode="auto">
          <a:xfrm>
            <a:off x="266700" y="582612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64201" name="Text Box 9"/>
          <p:cNvSpPr txBox="1">
            <a:spLocks noChangeArrowheads="1"/>
          </p:cNvSpPr>
          <p:nvPr/>
        </p:nvSpPr>
        <p:spPr bwMode="auto">
          <a:xfrm>
            <a:off x="1073150" y="58261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64202" name="Text Box 10"/>
          <p:cNvSpPr txBox="1">
            <a:spLocks noChangeArrowheads="1"/>
          </p:cNvSpPr>
          <p:nvPr/>
        </p:nvSpPr>
        <p:spPr bwMode="auto">
          <a:xfrm>
            <a:off x="1638300" y="582612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c</a:t>
            </a:r>
          </a:p>
        </p:txBody>
      </p:sp>
      <p:grpSp>
        <p:nvGrpSpPr>
          <p:cNvPr id="264203" name="Group 11"/>
          <p:cNvGrpSpPr>
            <a:grpSpLocks/>
          </p:cNvGrpSpPr>
          <p:nvPr/>
        </p:nvGrpSpPr>
        <p:grpSpPr bwMode="auto">
          <a:xfrm>
            <a:off x="114300" y="5181600"/>
            <a:ext cx="1385888" cy="949325"/>
            <a:chOff x="816" y="3098"/>
            <a:chExt cx="873" cy="598"/>
          </a:xfrm>
        </p:grpSpPr>
        <p:sp>
          <p:nvSpPr>
            <p:cNvPr id="264204" name="Line 12"/>
            <p:cNvSpPr>
              <a:spLocks noChangeShapeType="1"/>
            </p:cNvSpPr>
            <p:nvPr/>
          </p:nvSpPr>
          <p:spPr bwMode="auto">
            <a:xfrm>
              <a:off x="816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64205" name="Text Box 13"/>
            <p:cNvSpPr txBox="1">
              <a:spLocks noChangeArrowheads="1"/>
            </p:cNvSpPr>
            <p:nvPr/>
          </p:nvSpPr>
          <p:spPr bwMode="auto">
            <a:xfrm>
              <a:off x="902" y="3098"/>
              <a:ext cx="7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sz="2400" b="0" dirty="0">
                  <a:solidFill>
                    <a:schemeClr val="tx1"/>
                  </a:solidFill>
                  <a:latin typeface="Times New Roman" pitchFamily="18" charset="0"/>
                </a:rPr>
                <a:t>Interrupt</a:t>
              </a:r>
            </a:p>
          </p:txBody>
        </p:sp>
      </p:grpSp>
      <p:sp>
        <p:nvSpPr>
          <p:cNvPr id="264206" name="Rectangle 14"/>
          <p:cNvSpPr>
            <a:spLocks noChangeArrowheads="1"/>
          </p:cNvSpPr>
          <p:nvPr/>
        </p:nvSpPr>
        <p:spPr bwMode="auto">
          <a:xfrm>
            <a:off x="2400300" y="5788025"/>
            <a:ext cx="22098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207" name="Line 15"/>
          <p:cNvSpPr>
            <a:spLocks noChangeShapeType="1"/>
          </p:cNvSpPr>
          <p:nvPr/>
        </p:nvSpPr>
        <p:spPr bwMode="auto">
          <a:xfrm>
            <a:off x="3162300" y="57880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208" name="Line 16"/>
          <p:cNvSpPr>
            <a:spLocks noChangeShapeType="1"/>
          </p:cNvSpPr>
          <p:nvPr/>
        </p:nvSpPr>
        <p:spPr bwMode="auto">
          <a:xfrm>
            <a:off x="3771900" y="57880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209" name="Text Box 17"/>
          <p:cNvSpPr txBox="1">
            <a:spLocks noChangeArrowheads="1"/>
          </p:cNvSpPr>
          <p:nvPr/>
        </p:nvSpPr>
        <p:spPr bwMode="auto">
          <a:xfrm>
            <a:off x="2552700" y="582612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64210" name="Text Box 18"/>
          <p:cNvSpPr txBox="1">
            <a:spLocks noChangeArrowheads="1"/>
          </p:cNvSpPr>
          <p:nvPr/>
        </p:nvSpPr>
        <p:spPr bwMode="auto">
          <a:xfrm>
            <a:off x="3359150" y="58261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64211" name="Text Box 19"/>
          <p:cNvSpPr txBox="1">
            <a:spLocks noChangeArrowheads="1"/>
          </p:cNvSpPr>
          <p:nvPr/>
        </p:nvSpPr>
        <p:spPr bwMode="auto">
          <a:xfrm>
            <a:off x="3771900" y="58261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d</a:t>
            </a:r>
          </a:p>
        </p:txBody>
      </p:sp>
      <p:grpSp>
        <p:nvGrpSpPr>
          <p:cNvPr id="264212" name="Group 20"/>
          <p:cNvGrpSpPr>
            <a:grpSpLocks/>
          </p:cNvGrpSpPr>
          <p:nvPr/>
        </p:nvGrpSpPr>
        <p:grpSpPr bwMode="auto">
          <a:xfrm>
            <a:off x="2400300" y="5181600"/>
            <a:ext cx="1385888" cy="949325"/>
            <a:chOff x="816" y="3098"/>
            <a:chExt cx="873" cy="598"/>
          </a:xfrm>
        </p:grpSpPr>
        <p:sp>
          <p:nvSpPr>
            <p:cNvPr id="264213" name="Line 21"/>
            <p:cNvSpPr>
              <a:spLocks noChangeShapeType="1"/>
            </p:cNvSpPr>
            <p:nvPr/>
          </p:nvSpPr>
          <p:spPr bwMode="auto">
            <a:xfrm>
              <a:off x="816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64214" name="Text Box 22"/>
            <p:cNvSpPr txBox="1">
              <a:spLocks noChangeArrowheads="1"/>
            </p:cNvSpPr>
            <p:nvPr/>
          </p:nvSpPr>
          <p:spPr bwMode="auto">
            <a:xfrm>
              <a:off x="902" y="3098"/>
              <a:ext cx="7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sz="2400" b="0">
                  <a:solidFill>
                    <a:schemeClr val="tx1"/>
                  </a:solidFill>
                  <a:latin typeface="Times New Roman" pitchFamily="18" charset="0"/>
                </a:rPr>
                <a:t>Interrupt</a:t>
              </a:r>
            </a:p>
          </p:txBody>
        </p:sp>
      </p:grpSp>
      <p:sp>
        <p:nvSpPr>
          <p:cNvPr id="264215" name="Line 23"/>
          <p:cNvSpPr>
            <a:spLocks noChangeShapeType="1"/>
          </p:cNvSpPr>
          <p:nvPr/>
        </p:nvSpPr>
        <p:spPr bwMode="auto">
          <a:xfrm>
            <a:off x="4305300" y="57880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216" name="Text Box 24"/>
          <p:cNvSpPr txBox="1">
            <a:spLocks noChangeArrowheads="1"/>
          </p:cNvSpPr>
          <p:nvPr/>
        </p:nvSpPr>
        <p:spPr bwMode="auto">
          <a:xfrm>
            <a:off x="4305300" y="582612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264217" name="Rectangle 25"/>
          <p:cNvSpPr>
            <a:spLocks noChangeArrowheads="1"/>
          </p:cNvSpPr>
          <p:nvPr/>
        </p:nvSpPr>
        <p:spPr bwMode="auto">
          <a:xfrm>
            <a:off x="4914900" y="5788025"/>
            <a:ext cx="19050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218" name="Line 26"/>
          <p:cNvSpPr>
            <a:spLocks noChangeShapeType="1"/>
          </p:cNvSpPr>
          <p:nvPr/>
        </p:nvSpPr>
        <p:spPr bwMode="auto">
          <a:xfrm>
            <a:off x="5676900" y="57880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219" name="Line 27"/>
          <p:cNvSpPr>
            <a:spLocks noChangeShapeType="1"/>
          </p:cNvSpPr>
          <p:nvPr/>
        </p:nvSpPr>
        <p:spPr bwMode="auto">
          <a:xfrm>
            <a:off x="6286500" y="57880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220" name="Text Box 28"/>
          <p:cNvSpPr txBox="1">
            <a:spLocks noChangeArrowheads="1"/>
          </p:cNvSpPr>
          <p:nvPr/>
        </p:nvSpPr>
        <p:spPr bwMode="auto">
          <a:xfrm>
            <a:off x="5067300" y="582612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64221" name="Text Box 29"/>
          <p:cNvSpPr txBox="1">
            <a:spLocks noChangeArrowheads="1"/>
          </p:cNvSpPr>
          <p:nvPr/>
        </p:nvSpPr>
        <p:spPr bwMode="auto">
          <a:xfrm>
            <a:off x="5797550" y="58261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64222" name="Text Box 30"/>
          <p:cNvSpPr txBox="1">
            <a:spLocks noChangeArrowheads="1"/>
          </p:cNvSpPr>
          <p:nvPr/>
        </p:nvSpPr>
        <p:spPr bwMode="auto">
          <a:xfrm>
            <a:off x="6438900" y="582612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 dirty="0">
                <a:solidFill>
                  <a:schemeClr val="tx1"/>
                </a:solidFill>
                <a:latin typeface="Times New Roman" pitchFamily="18" charset="0"/>
              </a:rPr>
              <a:t>c</a:t>
            </a:r>
          </a:p>
        </p:txBody>
      </p:sp>
      <p:grpSp>
        <p:nvGrpSpPr>
          <p:cNvPr id="264223" name="Group 31"/>
          <p:cNvGrpSpPr>
            <a:grpSpLocks/>
          </p:cNvGrpSpPr>
          <p:nvPr/>
        </p:nvGrpSpPr>
        <p:grpSpPr bwMode="auto">
          <a:xfrm>
            <a:off x="4906963" y="5181600"/>
            <a:ext cx="1249363" cy="949325"/>
            <a:chOff x="811" y="3098"/>
            <a:chExt cx="787" cy="598"/>
          </a:xfrm>
        </p:grpSpPr>
        <p:sp>
          <p:nvSpPr>
            <p:cNvPr id="264224" name="Line 32"/>
            <p:cNvSpPr>
              <a:spLocks noChangeShapeType="1"/>
            </p:cNvSpPr>
            <p:nvPr/>
          </p:nvSpPr>
          <p:spPr bwMode="auto">
            <a:xfrm>
              <a:off x="816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64225" name="Text Box 33"/>
            <p:cNvSpPr txBox="1">
              <a:spLocks noChangeArrowheads="1"/>
            </p:cNvSpPr>
            <p:nvPr/>
          </p:nvSpPr>
          <p:spPr bwMode="auto">
            <a:xfrm>
              <a:off x="811" y="3098"/>
              <a:ext cx="7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sz="2400" b="0" dirty="0">
                  <a:solidFill>
                    <a:schemeClr val="tx1"/>
                  </a:solidFill>
                  <a:latin typeface="Times New Roman" pitchFamily="18" charset="0"/>
                </a:rPr>
                <a:t>Interrupt</a:t>
              </a:r>
            </a:p>
          </p:txBody>
        </p:sp>
      </p:grpSp>
      <p:sp>
        <p:nvSpPr>
          <p:cNvPr id="264226" name="Text Box 34"/>
          <p:cNvSpPr txBox="1">
            <a:spLocks noChangeArrowheads="1"/>
          </p:cNvSpPr>
          <p:nvPr/>
        </p:nvSpPr>
        <p:spPr bwMode="auto">
          <a:xfrm>
            <a:off x="228600" y="4586288"/>
            <a:ext cx="891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Co przekłada się na następujący schemat wykonywania procesów:</a:t>
            </a:r>
            <a:endParaRPr lang="pl-PL" altLang="pl-PL" sz="180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36" name="Rectangle 25"/>
          <p:cNvSpPr>
            <a:spLocks noChangeArrowheads="1"/>
          </p:cNvSpPr>
          <p:nvPr/>
        </p:nvSpPr>
        <p:spPr bwMode="auto">
          <a:xfrm>
            <a:off x="6987480" y="5814020"/>
            <a:ext cx="19050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7" name="Line 26"/>
          <p:cNvSpPr>
            <a:spLocks noChangeShapeType="1"/>
          </p:cNvSpPr>
          <p:nvPr/>
        </p:nvSpPr>
        <p:spPr bwMode="auto">
          <a:xfrm>
            <a:off x="7749480" y="581402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" name="Line 27"/>
          <p:cNvSpPr>
            <a:spLocks noChangeShapeType="1"/>
          </p:cNvSpPr>
          <p:nvPr/>
        </p:nvSpPr>
        <p:spPr bwMode="auto">
          <a:xfrm>
            <a:off x="8359080" y="581402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7139880" y="585212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7870130" y="585212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41" name="Text Box 30"/>
          <p:cNvSpPr txBox="1">
            <a:spLocks noChangeArrowheads="1"/>
          </p:cNvSpPr>
          <p:nvPr/>
        </p:nvSpPr>
        <p:spPr bwMode="auto">
          <a:xfrm>
            <a:off x="8511480" y="5852120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2400" b="0" dirty="0" smtClean="0">
                <a:solidFill>
                  <a:schemeClr val="tx1"/>
                </a:solidFill>
                <a:latin typeface="Times New Roman" pitchFamily="18" charset="0"/>
              </a:rPr>
              <a:t>d</a:t>
            </a:r>
            <a:endParaRPr lang="en-US" altLang="pl-PL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42" name="Group 31"/>
          <p:cNvGrpSpPr>
            <a:grpSpLocks/>
          </p:cNvGrpSpPr>
          <p:nvPr/>
        </p:nvGrpSpPr>
        <p:grpSpPr bwMode="auto">
          <a:xfrm>
            <a:off x="6979543" y="5207595"/>
            <a:ext cx="1249363" cy="949325"/>
            <a:chOff x="811" y="3098"/>
            <a:chExt cx="787" cy="598"/>
          </a:xfrm>
        </p:grpSpPr>
        <p:sp>
          <p:nvSpPr>
            <p:cNvPr id="43" name="Line 32"/>
            <p:cNvSpPr>
              <a:spLocks noChangeShapeType="1"/>
            </p:cNvSpPr>
            <p:nvPr/>
          </p:nvSpPr>
          <p:spPr bwMode="auto">
            <a:xfrm>
              <a:off x="816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44" name="Text Box 33"/>
            <p:cNvSpPr txBox="1">
              <a:spLocks noChangeArrowheads="1"/>
            </p:cNvSpPr>
            <p:nvPr/>
          </p:nvSpPr>
          <p:spPr bwMode="auto">
            <a:xfrm>
              <a:off x="811" y="3098"/>
              <a:ext cx="7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sz="2400" b="0" dirty="0">
                  <a:solidFill>
                    <a:schemeClr val="tx1"/>
                  </a:solidFill>
                  <a:latin typeface="Times New Roman" pitchFamily="18" charset="0"/>
                </a:rPr>
                <a:t>Interrupt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08F030-91DA-4CAE-9BC3-C2066AC7DDFA}" type="slidenum">
              <a:rPr lang="pl-PL" altLang="pl-PL"/>
              <a:pPr/>
              <a:t>2</a:t>
            </a:fld>
            <a:endParaRPr lang="pl-PL" altLang="pl-PL"/>
          </a:p>
        </p:txBody>
      </p:sp>
      <p:sp>
        <p:nvSpPr>
          <p:cNvPr id="144386" name="Text Box 2"/>
          <p:cNvSpPr txBox="1">
            <a:spLocks noChangeArrowheads="1"/>
          </p:cNvSpPr>
          <p:nvPr/>
        </p:nvSpPr>
        <p:spPr bwMode="auto">
          <a:xfrm>
            <a:off x="381000" y="762000"/>
            <a:ext cx="8534400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pl-PL" sz="1800">
                <a:latin typeface="Arial" charset="0"/>
              </a:rPr>
              <a:t>Burns A, Wellings A.,</a:t>
            </a:r>
            <a:br>
              <a:rPr lang="en-US" altLang="pl-PL" sz="1800">
                <a:latin typeface="Arial" charset="0"/>
              </a:rPr>
            </a:br>
            <a:r>
              <a:rPr lang="en-US" altLang="pl-PL" sz="1800">
                <a:latin typeface="Arial" charset="0"/>
              </a:rPr>
              <a:t>Real-Time Systems and Programming Languages, third edition,</a:t>
            </a:r>
            <a:br>
              <a:rPr lang="en-US" altLang="pl-PL" sz="1800">
                <a:latin typeface="Arial" charset="0"/>
              </a:rPr>
            </a:br>
            <a:r>
              <a:rPr lang="en-US" altLang="pl-PL" sz="1800">
                <a:latin typeface="Arial" charset="0"/>
              </a:rPr>
              <a:t>Pearson Education Limited 2001.</a:t>
            </a:r>
            <a:r>
              <a:rPr lang="pl-PL" altLang="pl-PL" sz="1800"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pl-PL" sz="18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Butazzo G. C.</a:t>
            </a:r>
            <a:br>
              <a:rPr lang="en-US" altLang="pl-PL" sz="18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r>
              <a:rPr lang="en-US" altLang="pl-PL" sz="18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Hard Real-Time Computing Systems, Predictable Scheduling Algorithms and Applications,</a:t>
            </a:r>
            <a:r>
              <a:rPr lang="pl-PL" altLang="pl-PL" sz="18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pl-PL" sz="18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Kluwer Academic Publishers 1997.</a:t>
            </a:r>
            <a:endParaRPr lang="pl-PL" altLang="pl-PL" sz="180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Cottet F., Delacroix L., Kaiser C. Mammeri Z., Scheduling in real-time systems, Wiley 2002.</a:t>
            </a:r>
            <a:endParaRPr lang="pl-PL" altLang="pl-PL" sz="1800"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rgbClr val="000000"/>
                </a:solidFill>
                <a:latin typeface="Arial" charset="0"/>
              </a:rPr>
              <a:t>Szymczyk P.</a:t>
            </a:r>
            <a:r>
              <a:rPr lang="en-US" altLang="pl-PL" sz="1800">
                <a:solidFill>
                  <a:srgbClr val="000000"/>
                </a:solidFill>
                <a:latin typeface="Arial" charset="0"/>
              </a:rPr>
              <a:t> </a:t>
            </a:r>
            <a:br>
              <a:rPr lang="en-US" altLang="pl-PL" sz="1800">
                <a:solidFill>
                  <a:srgbClr val="000000"/>
                </a:solidFill>
                <a:latin typeface="Arial" charset="0"/>
              </a:rPr>
            </a:br>
            <a:r>
              <a:rPr lang="pl-PL" altLang="pl-PL" sz="1800">
                <a:solidFill>
                  <a:srgbClr val="000000"/>
                </a:solidFill>
                <a:latin typeface="Arial" charset="0"/>
              </a:rPr>
              <a:t>Systemy operacyjne czasu rzeczywistego, Wydawnictwo AGH 2003</a:t>
            </a:r>
            <a:r>
              <a:rPr lang="en-US" altLang="pl-PL" sz="1800">
                <a:solidFill>
                  <a:srgbClr val="000000"/>
                </a:solidFill>
                <a:latin typeface="Arial" charset="0"/>
              </a:rPr>
              <a:t>.</a:t>
            </a:r>
            <a:endParaRPr lang="pl-PL" altLang="pl-PL" sz="180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rgbClr val="000000"/>
                </a:solidFill>
                <a:latin typeface="Arial" charset="0"/>
              </a:rPr>
              <a:t>WxWorks Documentation</a:t>
            </a:r>
            <a:endParaRPr lang="pl-PL" altLang="pl-PL" sz="18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bg1"/>
                </a:solidFill>
              </a:rPr>
              <a:t> </a:t>
            </a:r>
            <a:r>
              <a:rPr lang="pl-PL" altLang="pl-PL" sz="2000">
                <a:solidFill>
                  <a:schemeClr val="tx1"/>
                </a:solidFill>
              </a:rPr>
              <a:t>Literatura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A57B0-563D-4B60-9CB8-A87BEE570F9D}" type="slidenum">
              <a:rPr lang="pl-PL" altLang="pl-PL"/>
              <a:pPr/>
              <a:t>20</a:t>
            </a:fld>
            <a:endParaRPr lang="pl-PL" altLang="pl-PL"/>
          </a:p>
        </p:txBody>
      </p:sp>
      <p:sp>
        <p:nvSpPr>
          <p:cNvPr id="26521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Wykonywanie cykliczne – właściwości</a:t>
            </a:r>
          </a:p>
        </p:txBody>
      </p:sp>
      <p:sp>
        <p:nvSpPr>
          <p:cNvPr id="265219" name="Text Box 3"/>
          <p:cNvSpPr txBox="1">
            <a:spLocks noChangeArrowheads="1"/>
          </p:cNvSpPr>
          <p:nvPr/>
        </p:nvSpPr>
        <p:spPr bwMode="auto">
          <a:xfrm>
            <a:off x="76200" y="965200"/>
            <a:ext cx="8915400" cy="206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 dirty="0">
                <a:latin typeface="Arial" charset="0"/>
              </a:rPr>
              <a:t>Wyeliminowano zestaw procesów (zadań) z systemu. Każdy z pośrednich cyklów jest sekwencją wołań procedur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 dirty="0">
                <a:latin typeface="Arial" charset="0"/>
              </a:rPr>
              <a:t>Procedury współdzielą wspólna przestrzeń adresową </a:t>
            </a:r>
            <a:r>
              <a:rPr lang="pl-PL" altLang="pl-PL" sz="1800" dirty="0" smtClean="0">
                <a:latin typeface="Arial" charset="0"/>
              </a:rPr>
              <a:t>stąd </a:t>
            </a:r>
            <a:r>
              <a:rPr lang="pl-PL" altLang="pl-PL" sz="1800" dirty="0">
                <a:latin typeface="Arial" charset="0"/>
              </a:rPr>
              <a:t>mogą wymieniać dane. Dane nie muszą być chronione (np. przez semafory), ponieważ współbieżny dostęp do zasobów jest niemożliwy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 dirty="0">
                <a:latin typeface="Arial" charset="0"/>
              </a:rPr>
              <a:t>Wszystkie okresy „procesów” muszą być wielokrotnością cyklu pośredniego.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99CF3F-8C4D-4DEE-9009-44F53F771031}" type="slidenum">
              <a:rPr lang="pl-PL" altLang="pl-PL"/>
              <a:pPr/>
              <a:t>21</a:t>
            </a:fld>
            <a:endParaRPr lang="pl-PL" altLang="pl-PL"/>
          </a:p>
        </p:txBody>
      </p:sp>
      <p:sp>
        <p:nvSpPr>
          <p:cNvPr id="266242" name="Text Box 2"/>
          <p:cNvSpPr txBox="1">
            <a:spLocks noChangeArrowheads="1"/>
          </p:cNvSpPr>
          <p:nvPr/>
        </p:nvSpPr>
        <p:spPr bwMode="auto">
          <a:xfrm>
            <a:off x="228600" y="136525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Wykonywanie cykliczne – problemy</a:t>
            </a:r>
          </a:p>
        </p:txBody>
      </p:sp>
      <p:sp>
        <p:nvSpPr>
          <p:cNvPr id="266243" name="Text Box 3"/>
          <p:cNvSpPr txBox="1">
            <a:spLocks noChangeArrowheads="1"/>
          </p:cNvSpPr>
          <p:nvPr/>
        </p:nvSpPr>
        <p:spPr bwMode="auto">
          <a:xfrm>
            <a:off x="76200" y="752475"/>
            <a:ext cx="8915400" cy="580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Mogą pojawić się problemy z włączeniem w system procesów o długim okresie. Główny cykl jest zarazem maksymalnym cyklem w systemie bez konieczności włączania dodatkowych modułów szeregujących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Zadania sporadyczne są trudne (jeśli niemożliwe) do włączenia w system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Stworzenie tabeli wykonywania cyklicznego jest trudne. Trudne jest również dokonywanie uaktualnień. Z punktu widzenia matematycznego otrzymuje się problem NP-trudny.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Może zaistnieć konieczność podzielania jednego „procesu” na sekwencję procedur o jednakowym czasie wykonywania, co może powodować dodatkowe błędy (program traci „eleganckość” z punku widzenia inżynierii oprogramowania)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Podejście praktycznie uniemożliwia zastosowanie innych, bardziej elastycznych metod szeregowania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 praktycznych zastosowaniach można zrezygnować z pełnego determinizmu aplikacji z zachowaniem przewidywalności</a:t>
            </a:r>
          </a:p>
          <a:p>
            <a:pPr>
              <a:spcBef>
                <a:spcPct val="10000"/>
              </a:spcBef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10000"/>
              </a:spcBef>
            </a:pPr>
            <a:r>
              <a:rPr lang="pl-PL" altLang="pl-PL" sz="1800">
                <a:latin typeface="Arial" charset="0"/>
              </a:rPr>
              <a:t>Wniosek: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Dla prostych, cyklicznych systemów warto rozważyć wykonywanie cykliczne, dla pozostałych zastosować  trzeba inne, zaawansowane rozwiązania.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3E5406-85CC-44DC-9B5E-B259C2336B55}" type="slidenum">
              <a:rPr lang="pl-PL" altLang="pl-PL"/>
              <a:pPr/>
              <a:t>22</a:t>
            </a:fld>
            <a:endParaRPr lang="pl-PL" altLang="pl-PL"/>
          </a:p>
        </p:txBody>
      </p:sp>
      <p:sp>
        <p:nvSpPr>
          <p:cNvPr id="26726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Założenia dotyczące zbioru zadań przewidzianych do szeregowania</a:t>
            </a:r>
            <a:br>
              <a:rPr lang="pl-PL" altLang="pl-PL" sz="2000">
                <a:solidFill>
                  <a:schemeClr val="tx1"/>
                </a:solidFill>
              </a:rPr>
            </a:br>
            <a:r>
              <a:rPr lang="pl-PL" altLang="pl-PL" sz="2000">
                <a:solidFill>
                  <a:schemeClr val="tx1"/>
                </a:solidFill>
              </a:rPr>
              <a:t>(RM, EDF, DMPO)</a:t>
            </a:r>
          </a:p>
        </p:txBody>
      </p:sp>
      <p:sp>
        <p:nvSpPr>
          <p:cNvPr id="267267" name="Text Box 3"/>
          <p:cNvSpPr txBox="1">
            <a:spLocks noChangeArrowheads="1"/>
          </p:cNvSpPr>
          <p:nvPr/>
        </p:nvSpPr>
        <p:spPr bwMode="auto">
          <a:xfrm>
            <a:off x="76200" y="762000"/>
            <a:ext cx="8915400" cy="563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AutoNum type="arabicPeriod"/>
            </a:pPr>
            <a:r>
              <a:rPr lang="pl-PL" altLang="pl-PL" sz="1800">
                <a:latin typeface="Arial" charset="0"/>
              </a:rPr>
              <a:t>Instancje (kolejne wystąpienia) zadania periodycznego t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 są regularnie aktywowane ze stałą częstotliwością. Przedział T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 pomiędzy kolejnymi aktywacjami nazywany jest okresem zadania.</a:t>
            </a:r>
          </a:p>
          <a:p>
            <a:pPr>
              <a:spcBef>
                <a:spcPct val="10000"/>
              </a:spcBef>
              <a:buFontTx/>
              <a:buAutoNum type="arabicPeriod"/>
            </a:pPr>
            <a:r>
              <a:rPr lang="pl-PL" altLang="pl-PL" sz="1800">
                <a:latin typeface="Arial" charset="0"/>
              </a:rPr>
              <a:t>Wszystkie instancje zadania mają ten sam najdłuższy czas wykonywania (WCET- Worst Case Execution Time) C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.</a:t>
            </a:r>
          </a:p>
          <a:p>
            <a:pPr>
              <a:spcBef>
                <a:spcPct val="10000"/>
              </a:spcBef>
              <a:buFontTx/>
              <a:buAutoNum type="arabicPeriod"/>
            </a:pPr>
            <a:r>
              <a:rPr lang="pl-PL" altLang="pl-PL" sz="1800">
                <a:latin typeface="Arial" charset="0"/>
              </a:rPr>
              <a:t>Wszystkie instancje zadania mają tą samą wartość względnego ostatecznego terminu zakończenia obliczeń (Relative deadline) D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.</a:t>
            </a:r>
          </a:p>
          <a:p>
            <a:pPr>
              <a:spcBef>
                <a:spcPct val="10000"/>
              </a:spcBef>
              <a:buFontTx/>
              <a:buAutoNum type="arabicPeriod"/>
            </a:pPr>
            <a:r>
              <a:rPr lang="pl-PL" altLang="pl-PL" sz="1800">
                <a:latin typeface="Arial" charset="0"/>
              </a:rPr>
              <a:t>Wszystkie szeregowane zadania są niezależne tzn. nie ma pomiędzy nimi relacji poprzedzania ani ograniczeń na zasobach.</a:t>
            </a:r>
          </a:p>
          <a:p>
            <a:pPr>
              <a:spcBef>
                <a:spcPct val="10000"/>
              </a:spcBef>
            </a:pPr>
            <a:r>
              <a:rPr lang="pl-PL" altLang="pl-PL" sz="1800">
                <a:latin typeface="Arial" charset="0"/>
              </a:rPr>
              <a:t>Dodatkowo:</a:t>
            </a:r>
          </a:p>
          <a:p>
            <a:pPr>
              <a:spcBef>
                <a:spcPct val="10000"/>
              </a:spcBef>
              <a:buFontTx/>
              <a:buAutoNum type="arabicPeriod" startAt="5"/>
            </a:pPr>
            <a:r>
              <a:rPr lang="pl-PL" altLang="pl-PL" sz="1800">
                <a:latin typeface="Arial" charset="0"/>
              </a:rPr>
              <a:t>Zadanie nie może zawiesić samego siebie (np. Dla wykonania operacji wej/wyj).</a:t>
            </a:r>
          </a:p>
          <a:p>
            <a:pPr>
              <a:spcBef>
                <a:spcPct val="10000"/>
              </a:spcBef>
              <a:buFontTx/>
              <a:buAutoNum type="arabicPeriod" startAt="5"/>
            </a:pPr>
            <a:r>
              <a:rPr lang="pl-PL" altLang="pl-PL" sz="1800">
                <a:latin typeface="Arial" charset="0"/>
              </a:rPr>
              <a:t>Zadania są wprowadzane do wykonywania z chwilą ich nadejścia do kolejki.</a:t>
            </a:r>
          </a:p>
          <a:p>
            <a:pPr>
              <a:spcBef>
                <a:spcPct val="10000"/>
              </a:spcBef>
              <a:buFontTx/>
              <a:buAutoNum type="arabicPeriod" startAt="5"/>
            </a:pPr>
            <a:r>
              <a:rPr lang="pl-PL" altLang="pl-PL" sz="1800">
                <a:latin typeface="Arial" charset="0"/>
              </a:rPr>
              <a:t>W rozważaniach pominięte będą czasy na obsługę przełączania zadań itp.</a:t>
            </a:r>
          </a:p>
          <a:p>
            <a:pPr>
              <a:spcBef>
                <a:spcPct val="10000"/>
              </a:spcBef>
              <a:buFontTx/>
              <a:buAutoNum type="arabicPeriod" startAt="5"/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10000"/>
              </a:spcBef>
            </a:pPr>
            <a:r>
              <a:rPr lang="pl-PL" altLang="pl-PL" sz="1800">
                <a:latin typeface="Arial" charset="0"/>
              </a:rPr>
              <a:t>Zadania spełniające założenia 1.-4. Opisać można przez 3 parametry: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Czas aktywacji pierwszej instancji danego zadania </a:t>
            </a:r>
            <a:r>
              <a:rPr lang="pl-PL" altLang="pl-PL" sz="1800">
                <a:latin typeface="Arial" charset="0"/>
                <a:sym typeface="Symbol" pitchFamily="18" charset="2"/>
              </a:rPr>
              <a:t></a:t>
            </a:r>
            <a:r>
              <a:rPr lang="pl-PL" altLang="pl-PL" sz="1800" baseline="-25000">
                <a:latin typeface="Arial" charset="0"/>
                <a:sym typeface="Symbol" pitchFamily="18" charset="2"/>
              </a:rPr>
              <a:t>i</a:t>
            </a:r>
            <a:r>
              <a:rPr lang="pl-PL" altLang="pl-PL" sz="1800">
                <a:latin typeface="Arial" charset="0"/>
                <a:sym typeface="Symbol" pitchFamily="18" charset="2"/>
              </a:rPr>
              <a:t>,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Okres danego zadania T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Najdłuższy czas wykonywania danego zadania C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9FE844-D432-4A6D-AB3A-CE7AC49F027A}" type="slidenum">
              <a:rPr lang="pl-PL" altLang="pl-PL"/>
              <a:pPr/>
              <a:t>23</a:t>
            </a:fld>
            <a:endParaRPr lang="pl-PL" altLang="pl-PL"/>
          </a:p>
        </p:txBody>
      </p:sp>
      <p:sp>
        <p:nvSpPr>
          <p:cNvPr id="268290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Współczynnik wykorzystania procesora</a:t>
            </a:r>
          </a:p>
        </p:txBody>
      </p:sp>
      <p:sp>
        <p:nvSpPr>
          <p:cNvPr id="268291" name="Text Box 3"/>
          <p:cNvSpPr txBox="1">
            <a:spLocks noChangeArrowheads="1"/>
          </p:cNvSpPr>
          <p:nvPr/>
        </p:nvSpPr>
        <p:spPr bwMode="auto">
          <a:xfrm>
            <a:off x="76200" y="7620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Wzór:</a:t>
            </a:r>
          </a:p>
        </p:txBody>
      </p:sp>
      <p:graphicFrame>
        <p:nvGraphicFramePr>
          <p:cNvPr id="268292" name="Object 4"/>
          <p:cNvGraphicFramePr>
            <a:graphicFrameLocks noChangeAspect="1"/>
          </p:cNvGraphicFramePr>
          <p:nvPr/>
        </p:nvGraphicFramePr>
        <p:xfrm>
          <a:off x="3657600" y="762000"/>
          <a:ext cx="121920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36" name="Równanie" r:id="rId3" imgW="660240" imgH="444240" progId="Equation.3">
                  <p:embed/>
                </p:oleObj>
              </mc:Choice>
              <mc:Fallback>
                <p:oleObj name="Równanie" r:id="rId3" imgW="66024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762000"/>
                        <a:ext cx="1219200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8293" name="Text Box 5"/>
          <p:cNvSpPr txBox="1">
            <a:spLocks noChangeArrowheads="1"/>
          </p:cNvSpPr>
          <p:nvPr/>
        </p:nvSpPr>
        <p:spPr bwMode="auto">
          <a:xfrm>
            <a:off x="76200" y="4210050"/>
            <a:ext cx="8915400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Współczynnik opisuje obciążenie procesora podczas wykonywania zbioru cyklicznych zadań.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Dla różnych algorytmów szeregowania i różnych zbiorów zadań współczynnik może przyjmować różne graniczne wartości, dla których dany zbiór zadań jest szeregowalny (może wykonać wszystkie swoje obliczenia w zadanych ograniczeniach czasowych).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Jeśli współczynnik przyjmuje wartość większą od 1, dany zbiór zadań nie może być szeregowany przez żaden algorytm.</a:t>
            </a:r>
          </a:p>
        </p:txBody>
      </p:sp>
      <p:sp>
        <p:nvSpPr>
          <p:cNvPr id="268294" name="Line 6"/>
          <p:cNvSpPr>
            <a:spLocks noChangeShapeType="1"/>
          </p:cNvSpPr>
          <p:nvPr/>
        </p:nvSpPr>
        <p:spPr bwMode="auto">
          <a:xfrm>
            <a:off x="1143000" y="34290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8295" name="Line 7"/>
          <p:cNvSpPr>
            <a:spLocks noChangeShapeType="1"/>
          </p:cNvSpPr>
          <p:nvPr/>
        </p:nvSpPr>
        <p:spPr bwMode="auto">
          <a:xfrm flipH="1">
            <a:off x="7239000" y="20574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8296" name="Line 8"/>
          <p:cNvSpPr>
            <a:spLocks noChangeShapeType="1"/>
          </p:cNvSpPr>
          <p:nvPr/>
        </p:nvSpPr>
        <p:spPr bwMode="auto">
          <a:xfrm flipV="1">
            <a:off x="1600200" y="19050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8297" name="Rectangle 9"/>
          <p:cNvSpPr>
            <a:spLocks noChangeArrowheads="1"/>
          </p:cNvSpPr>
          <p:nvPr/>
        </p:nvSpPr>
        <p:spPr bwMode="auto">
          <a:xfrm>
            <a:off x="3276600" y="3048000"/>
            <a:ext cx="2286000" cy="381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68298" name="Line 10"/>
          <p:cNvSpPr>
            <a:spLocks noChangeShapeType="1"/>
          </p:cNvSpPr>
          <p:nvPr/>
        </p:nvSpPr>
        <p:spPr bwMode="auto">
          <a:xfrm>
            <a:off x="3276600" y="2819400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8299" name="Text Box 11"/>
          <p:cNvSpPr txBox="1">
            <a:spLocks noChangeArrowheads="1"/>
          </p:cNvSpPr>
          <p:nvPr/>
        </p:nvSpPr>
        <p:spPr bwMode="auto">
          <a:xfrm>
            <a:off x="1447800" y="3519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a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68300" name="Text Box 12"/>
          <p:cNvSpPr txBox="1">
            <a:spLocks noChangeArrowheads="1"/>
          </p:cNvSpPr>
          <p:nvPr/>
        </p:nvSpPr>
        <p:spPr bwMode="auto">
          <a:xfrm>
            <a:off x="3048000" y="35814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s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68301" name="Text Box 13"/>
          <p:cNvSpPr txBox="1">
            <a:spLocks noChangeArrowheads="1"/>
          </p:cNvSpPr>
          <p:nvPr/>
        </p:nvSpPr>
        <p:spPr bwMode="auto">
          <a:xfrm>
            <a:off x="5410200" y="35814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f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68302" name="Text Box 14"/>
          <p:cNvSpPr txBox="1">
            <a:spLocks noChangeArrowheads="1"/>
          </p:cNvSpPr>
          <p:nvPr/>
        </p:nvSpPr>
        <p:spPr bwMode="auto">
          <a:xfrm>
            <a:off x="7086600" y="35814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d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68303" name="Text Box 15"/>
          <p:cNvSpPr txBox="1">
            <a:spLocks noChangeArrowheads="1"/>
          </p:cNvSpPr>
          <p:nvPr/>
        </p:nvSpPr>
        <p:spPr bwMode="auto">
          <a:xfrm>
            <a:off x="4267200" y="2452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hlink"/>
                </a:solidFill>
              </a:rPr>
              <a:t>C</a:t>
            </a:r>
            <a:r>
              <a:rPr lang="pl-PL" altLang="pl-PL" baseline="-250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268304" name="Text Box 16"/>
          <p:cNvSpPr txBox="1">
            <a:spLocks noChangeArrowheads="1"/>
          </p:cNvSpPr>
          <p:nvPr/>
        </p:nvSpPr>
        <p:spPr bwMode="auto">
          <a:xfrm>
            <a:off x="8001000" y="3276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t</a:t>
            </a:r>
            <a:endParaRPr lang="pl-PL" altLang="pl-PL" baseline="-25000">
              <a:solidFill>
                <a:schemeClr val="tx1"/>
              </a:solidFill>
            </a:endParaRPr>
          </a:p>
        </p:txBody>
      </p:sp>
      <p:sp>
        <p:nvSpPr>
          <p:cNvPr id="268305" name="Text Box 17"/>
          <p:cNvSpPr txBox="1">
            <a:spLocks noChangeArrowheads="1"/>
          </p:cNvSpPr>
          <p:nvPr/>
        </p:nvSpPr>
        <p:spPr bwMode="auto">
          <a:xfrm>
            <a:off x="533400" y="3262313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68306" name="Line 18"/>
          <p:cNvSpPr>
            <a:spLocks noChangeShapeType="1"/>
          </p:cNvSpPr>
          <p:nvPr/>
        </p:nvSpPr>
        <p:spPr bwMode="auto">
          <a:xfrm>
            <a:off x="1600200" y="2362200"/>
            <a:ext cx="563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8307" name="Text Box 19"/>
          <p:cNvSpPr txBox="1">
            <a:spLocks noChangeArrowheads="1"/>
          </p:cNvSpPr>
          <p:nvPr/>
        </p:nvSpPr>
        <p:spPr bwMode="auto">
          <a:xfrm>
            <a:off x="4267200" y="1905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hlink"/>
                </a:solidFill>
              </a:rPr>
              <a:t>T</a:t>
            </a:r>
            <a:r>
              <a:rPr lang="pl-PL" altLang="pl-PL" baseline="-25000">
                <a:solidFill>
                  <a:schemeClr val="hlink"/>
                </a:solidFill>
              </a:rPr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491B08-9B7E-4BC2-8B9B-810F438B81C8}" type="slidenum">
              <a:rPr lang="pl-PL" altLang="pl-PL"/>
              <a:pPr/>
              <a:t>24</a:t>
            </a:fld>
            <a:endParaRPr lang="pl-PL" altLang="pl-PL"/>
          </a:p>
        </p:txBody>
      </p:sp>
      <p:sp>
        <p:nvSpPr>
          <p:cNvPr id="269314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Algorytm szeregowania Rate Monotonic (RM) </a:t>
            </a:r>
            <a:br>
              <a:rPr lang="pl-PL" altLang="pl-PL" sz="2000">
                <a:solidFill>
                  <a:schemeClr val="tx1"/>
                </a:solidFill>
              </a:rPr>
            </a:br>
            <a:r>
              <a:rPr lang="pl-PL" altLang="pl-PL" sz="2000">
                <a:solidFill>
                  <a:schemeClr val="tx1"/>
                </a:solidFill>
              </a:rPr>
              <a:t>– podstawowe właściwości</a:t>
            </a:r>
          </a:p>
        </p:txBody>
      </p:sp>
      <p:sp>
        <p:nvSpPr>
          <p:cNvPr id="269315" name="Text Box 3"/>
          <p:cNvSpPr txBox="1">
            <a:spLocks noChangeArrowheads="1"/>
          </p:cNvSpPr>
          <p:nvPr/>
        </p:nvSpPr>
        <p:spPr bwMode="auto">
          <a:xfrm>
            <a:off x="76200" y="1096963"/>
            <a:ext cx="8915400" cy="492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Zasada przydziału priorytetów zadaniom: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Priorytet zadaniom przydziela się w zależności od częstotliwości wznawiania obliczeń (okresu).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Zadanie najczęściej wznawiane otrzymuje najwyższy priorytet. Kolejnym zadaniom o kolejnych większych okresach przydziela się kolejne niższe priorytety.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Priorytety przydziela się na stałe, przed rozpoczęciem wykonywania obliczeń przez zadania.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 założenia algorytm RM  przyjmuje możliwość przełączenia (wywłaszczenia) bieżącego zadania przez nowo aktywowane zadanie o wyższym priorytecie (mniejszym okresie).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Wykazano matematycznie, że algorytm RM jest optymalny spośród wszystkich algorytmów szeregowania zadań czasu rzeczywistego ze stałym przydziałem priorytetów.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Wskazano zasadę obliczanie maksymalnej wartości współczynnika wykorzystania procesora, dla której dany zbiór zadań czasu rzeczywistego jest szeregowalny.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9C44CA-A6D5-4A7A-B3A1-88C872BCEBAE}" type="slidenum">
              <a:rPr lang="pl-PL" altLang="pl-PL"/>
              <a:pPr/>
              <a:t>25</a:t>
            </a:fld>
            <a:endParaRPr lang="pl-PL" altLang="pl-PL"/>
          </a:p>
        </p:txBody>
      </p:sp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Algorytm szeregowania RM – interpretacja</a:t>
            </a:r>
          </a:p>
        </p:txBody>
      </p:sp>
      <p:sp>
        <p:nvSpPr>
          <p:cNvPr id="270339" name="Rectangle 3"/>
          <p:cNvSpPr>
            <a:spLocks noChangeArrowheads="1"/>
          </p:cNvSpPr>
          <p:nvPr/>
        </p:nvSpPr>
        <p:spPr bwMode="auto">
          <a:xfrm>
            <a:off x="533400" y="3048000"/>
            <a:ext cx="18288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40" name="Rectangle 4"/>
          <p:cNvSpPr>
            <a:spLocks noChangeArrowheads="1"/>
          </p:cNvSpPr>
          <p:nvPr/>
        </p:nvSpPr>
        <p:spPr bwMode="auto">
          <a:xfrm>
            <a:off x="2362200" y="30480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41" name="Rectangle 5"/>
          <p:cNvSpPr>
            <a:spLocks noChangeArrowheads="1"/>
          </p:cNvSpPr>
          <p:nvPr/>
        </p:nvSpPr>
        <p:spPr bwMode="auto">
          <a:xfrm>
            <a:off x="3276600" y="3048000"/>
            <a:ext cx="18288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altLang="pl-PL">
              <a:solidFill>
                <a:schemeClr val="tx1"/>
              </a:solidFill>
            </a:endParaRPr>
          </a:p>
        </p:txBody>
      </p:sp>
      <p:sp>
        <p:nvSpPr>
          <p:cNvPr id="270342" name="Rectangle 6"/>
          <p:cNvSpPr>
            <a:spLocks noChangeArrowheads="1"/>
          </p:cNvSpPr>
          <p:nvPr/>
        </p:nvSpPr>
        <p:spPr bwMode="auto">
          <a:xfrm>
            <a:off x="5105400" y="3048000"/>
            <a:ext cx="2286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43" name="Rectangle 7"/>
          <p:cNvSpPr>
            <a:spLocks noChangeArrowheads="1"/>
          </p:cNvSpPr>
          <p:nvPr/>
        </p:nvSpPr>
        <p:spPr bwMode="auto">
          <a:xfrm>
            <a:off x="533400" y="3962400"/>
            <a:ext cx="9144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44" name="Rectangle 8"/>
          <p:cNvSpPr>
            <a:spLocks noChangeArrowheads="1"/>
          </p:cNvSpPr>
          <p:nvPr/>
        </p:nvSpPr>
        <p:spPr bwMode="auto">
          <a:xfrm>
            <a:off x="4191000" y="39624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45" name="Rectangle 9"/>
          <p:cNvSpPr>
            <a:spLocks noChangeArrowheads="1"/>
          </p:cNvSpPr>
          <p:nvPr/>
        </p:nvSpPr>
        <p:spPr bwMode="auto">
          <a:xfrm>
            <a:off x="533400" y="48768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46" name="Rectangle 10"/>
          <p:cNvSpPr>
            <a:spLocks noChangeArrowheads="1"/>
          </p:cNvSpPr>
          <p:nvPr/>
        </p:nvSpPr>
        <p:spPr bwMode="auto">
          <a:xfrm>
            <a:off x="3276600" y="48768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grpSp>
        <p:nvGrpSpPr>
          <p:cNvPr id="270347" name="Group 11"/>
          <p:cNvGrpSpPr>
            <a:grpSpLocks/>
          </p:cNvGrpSpPr>
          <p:nvPr/>
        </p:nvGrpSpPr>
        <p:grpSpPr bwMode="auto">
          <a:xfrm>
            <a:off x="381000" y="5653088"/>
            <a:ext cx="5746750" cy="366712"/>
            <a:chOff x="336" y="3646"/>
            <a:chExt cx="3620" cy="231"/>
          </a:xfrm>
        </p:grpSpPr>
        <p:sp>
          <p:nvSpPr>
            <p:cNvPr id="270348" name="Text Box 12"/>
            <p:cNvSpPr txBox="1">
              <a:spLocks noChangeArrowheads="1"/>
            </p:cNvSpPr>
            <p:nvPr/>
          </p:nvSpPr>
          <p:spPr bwMode="auto">
            <a:xfrm>
              <a:off x="336" y="364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70349" name="Text Box 13"/>
            <p:cNvSpPr txBox="1">
              <a:spLocks noChangeArrowheads="1"/>
            </p:cNvSpPr>
            <p:nvPr/>
          </p:nvSpPr>
          <p:spPr bwMode="auto">
            <a:xfrm>
              <a:off x="816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270350" name="Text Box 14"/>
            <p:cNvSpPr txBox="1">
              <a:spLocks noChangeArrowheads="1"/>
            </p:cNvSpPr>
            <p:nvPr/>
          </p:nvSpPr>
          <p:spPr bwMode="auto">
            <a:xfrm>
              <a:off x="1392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270351" name="Text Box 15"/>
            <p:cNvSpPr txBox="1">
              <a:spLocks noChangeArrowheads="1"/>
            </p:cNvSpPr>
            <p:nvPr/>
          </p:nvSpPr>
          <p:spPr bwMode="auto">
            <a:xfrm>
              <a:off x="1968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30</a:t>
              </a:r>
            </a:p>
          </p:txBody>
        </p:sp>
        <p:sp>
          <p:nvSpPr>
            <p:cNvPr id="270352" name="Text Box 16"/>
            <p:cNvSpPr txBox="1">
              <a:spLocks noChangeArrowheads="1"/>
            </p:cNvSpPr>
            <p:nvPr/>
          </p:nvSpPr>
          <p:spPr bwMode="auto">
            <a:xfrm>
              <a:off x="2544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270353" name="Text Box 17"/>
            <p:cNvSpPr txBox="1">
              <a:spLocks noChangeArrowheads="1"/>
            </p:cNvSpPr>
            <p:nvPr/>
          </p:nvSpPr>
          <p:spPr bwMode="auto">
            <a:xfrm>
              <a:off x="3120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50</a:t>
              </a:r>
            </a:p>
          </p:txBody>
        </p:sp>
        <p:sp>
          <p:nvSpPr>
            <p:cNvPr id="270354" name="Text Box 18"/>
            <p:cNvSpPr txBox="1">
              <a:spLocks noChangeArrowheads="1"/>
            </p:cNvSpPr>
            <p:nvPr/>
          </p:nvSpPr>
          <p:spPr bwMode="auto">
            <a:xfrm>
              <a:off x="3696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60</a:t>
              </a:r>
            </a:p>
          </p:txBody>
        </p:sp>
      </p:grpSp>
      <p:sp>
        <p:nvSpPr>
          <p:cNvPr id="270355" name="Text Box 19"/>
          <p:cNvSpPr txBox="1">
            <a:spLocks noChangeArrowheads="1"/>
          </p:cNvSpPr>
          <p:nvPr/>
        </p:nvSpPr>
        <p:spPr bwMode="auto">
          <a:xfrm>
            <a:off x="2667000" y="6096000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Time</a:t>
            </a:r>
          </a:p>
        </p:txBody>
      </p:sp>
      <p:sp>
        <p:nvSpPr>
          <p:cNvPr id="270356" name="Line 20"/>
          <p:cNvSpPr>
            <a:spLocks noChangeShapeType="1"/>
          </p:cNvSpPr>
          <p:nvPr/>
        </p:nvSpPr>
        <p:spPr bwMode="auto">
          <a:xfrm>
            <a:off x="3429000" y="62865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57" name="Text Box 21"/>
          <p:cNvSpPr txBox="1">
            <a:spLocks noChangeArrowheads="1"/>
          </p:cNvSpPr>
          <p:nvPr/>
        </p:nvSpPr>
        <p:spPr bwMode="auto">
          <a:xfrm>
            <a:off x="92075" y="3086100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70358" name="Text Box 22"/>
          <p:cNvSpPr txBox="1">
            <a:spLocks noChangeArrowheads="1"/>
          </p:cNvSpPr>
          <p:nvPr/>
        </p:nvSpPr>
        <p:spPr bwMode="auto">
          <a:xfrm>
            <a:off x="15875" y="40005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70359" name="Text Box 23"/>
          <p:cNvSpPr txBox="1">
            <a:spLocks noChangeArrowheads="1"/>
          </p:cNvSpPr>
          <p:nvPr/>
        </p:nvSpPr>
        <p:spPr bwMode="auto">
          <a:xfrm>
            <a:off x="15875" y="4914900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70360" name="Line 24"/>
          <p:cNvSpPr>
            <a:spLocks noChangeShapeType="1"/>
          </p:cNvSpPr>
          <p:nvPr/>
        </p:nvSpPr>
        <p:spPr bwMode="auto">
          <a:xfrm>
            <a:off x="3276600" y="4648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1" name="Line 25"/>
          <p:cNvSpPr>
            <a:spLocks noChangeShapeType="1"/>
          </p:cNvSpPr>
          <p:nvPr/>
        </p:nvSpPr>
        <p:spPr bwMode="auto">
          <a:xfrm>
            <a:off x="4191000" y="3733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2" name="Line 26"/>
          <p:cNvSpPr>
            <a:spLocks noChangeShapeType="1"/>
          </p:cNvSpPr>
          <p:nvPr/>
        </p:nvSpPr>
        <p:spPr bwMode="auto">
          <a:xfrm>
            <a:off x="5105400" y="28194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3" name="Line 27"/>
          <p:cNvSpPr>
            <a:spLocks noChangeShapeType="1"/>
          </p:cNvSpPr>
          <p:nvPr/>
        </p:nvSpPr>
        <p:spPr bwMode="auto">
          <a:xfrm flipH="1">
            <a:off x="533400" y="27432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4" name="Line 28"/>
          <p:cNvSpPr>
            <a:spLocks noChangeShapeType="1"/>
          </p:cNvSpPr>
          <p:nvPr/>
        </p:nvSpPr>
        <p:spPr bwMode="auto">
          <a:xfrm>
            <a:off x="533400" y="3733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5" name="Line 29"/>
          <p:cNvSpPr>
            <a:spLocks noChangeShapeType="1"/>
          </p:cNvSpPr>
          <p:nvPr/>
        </p:nvSpPr>
        <p:spPr bwMode="auto">
          <a:xfrm>
            <a:off x="533400" y="4648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6" name="Oval 30"/>
          <p:cNvSpPr>
            <a:spLocks noChangeArrowheads="1"/>
          </p:cNvSpPr>
          <p:nvPr/>
        </p:nvSpPr>
        <p:spPr bwMode="auto">
          <a:xfrm>
            <a:off x="5029200" y="3429000"/>
            <a:ext cx="152400" cy="152400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7" name="Oval 31"/>
          <p:cNvSpPr>
            <a:spLocks noChangeArrowheads="1"/>
          </p:cNvSpPr>
          <p:nvPr/>
        </p:nvSpPr>
        <p:spPr bwMode="auto">
          <a:xfrm>
            <a:off x="5029200" y="43434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8" name="Oval 32"/>
          <p:cNvSpPr>
            <a:spLocks noChangeArrowheads="1"/>
          </p:cNvSpPr>
          <p:nvPr/>
        </p:nvSpPr>
        <p:spPr bwMode="auto">
          <a:xfrm>
            <a:off x="4114800" y="52578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9" name="Oval 33"/>
          <p:cNvSpPr>
            <a:spLocks noChangeArrowheads="1"/>
          </p:cNvSpPr>
          <p:nvPr/>
        </p:nvSpPr>
        <p:spPr bwMode="auto">
          <a:xfrm>
            <a:off x="1371600" y="52578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70" name="Rectangle 34"/>
          <p:cNvSpPr>
            <a:spLocks noChangeArrowheads="1"/>
          </p:cNvSpPr>
          <p:nvPr/>
        </p:nvSpPr>
        <p:spPr bwMode="auto">
          <a:xfrm>
            <a:off x="1447800" y="39624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71" name="Line 35"/>
          <p:cNvSpPr>
            <a:spLocks noChangeShapeType="1"/>
          </p:cNvSpPr>
          <p:nvPr/>
        </p:nvSpPr>
        <p:spPr bwMode="auto">
          <a:xfrm>
            <a:off x="488950" y="5638800"/>
            <a:ext cx="541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72" name="Rectangle 36"/>
          <p:cNvSpPr>
            <a:spLocks noChangeArrowheads="1"/>
          </p:cNvSpPr>
          <p:nvPr/>
        </p:nvSpPr>
        <p:spPr bwMode="auto">
          <a:xfrm>
            <a:off x="6413500" y="56388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73" name="Line 37"/>
          <p:cNvSpPr>
            <a:spLocks noChangeShapeType="1"/>
          </p:cNvSpPr>
          <p:nvPr/>
        </p:nvSpPr>
        <p:spPr bwMode="auto">
          <a:xfrm>
            <a:off x="6432550" y="3124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74" name="Text Box 38"/>
          <p:cNvSpPr txBox="1">
            <a:spLocks noChangeArrowheads="1"/>
          </p:cNvSpPr>
          <p:nvPr/>
        </p:nvSpPr>
        <p:spPr bwMode="auto">
          <a:xfrm>
            <a:off x="6508750" y="3148013"/>
            <a:ext cx="2190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Process Release Time</a:t>
            </a:r>
          </a:p>
        </p:txBody>
      </p:sp>
      <p:sp>
        <p:nvSpPr>
          <p:cNvPr id="270375" name="Oval 39"/>
          <p:cNvSpPr>
            <a:spLocks noChangeArrowheads="1"/>
          </p:cNvSpPr>
          <p:nvPr/>
        </p:nvSpPr>
        <p:spPr bwMode="auto">
          <a:xfrm>
            <a:off x="6356350" y="3792538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76" name="Oval 40"/>
          <p:cNvSpPr>
            <a:spLocks noChangeArrowheads="1"/>
          </p:cNvSpPr>
          <p:nvPr/>
        </p:nvSpPr>
        <p:spPr bwMode="auto">
          <a:xfrm>
            <a:off x="6356350" y="4443413"/>
            <a:ext cx="152400" cy="152400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77" name="Rectangle 41"/>
          <p:cNvSpPr>
            <a:spLocks noChangeArrowheads="1"/>
          </p:cNvSpPr>
          <p:nvPr/>
        </p:nvSpPr>
        <p:spPr bwMode="auto">
          <a:xfrm>
            <a:off x="6413500" y="5029200"/>
            <a:ext cx="9144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78" name="Text Box 42"/>
          <p:cNvSpPr txBox="1">
            <a:spLocks noChangeArrowheads="1"/>
          </p:cNvSpPr>
          <p:nvPr/>
        </p:nvSpPr>
        <p:spPr bwMode="auto">
          <a:xfrm>
            <a:off x="6508750" y="3605213"/>
            <a:ext cx="2559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Process Completion Time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Deadline Met</a:t>
            </a:r>
          </a:p>
        </p:txBody>
      </p:sp>
      <p:sp>
        <p:nvSpPr>
          <p:cNvPr id="270379" name="Text Box 43"/>
          <p:cNvSpPr txBox="1">
            <a:spLocks noChangeArrowheads="1"/>
          </p:cNvSpPr>
          <p:nvPr/>
        </p:nvSpPr>
        <p:spPr bwMode="auto">
          <a:xfrm>
            <a:off x="6508750" y="4214813"/>
            <a:ext cx="2559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Process Completion Time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Deadline Missed</a:t>
            </a:r>
          </a:p>
        </p:txBody>
      </p:sp>
      <p:sp>
        <p:nvSpPr>
          <p:cNvPr id="270380" name="Text Box 44"/>
          <p:cNvSpPr txBox="1">
            <a:spLocks noChangeArrowheads="1"/>
          </p:cNvSpPr>
          <p:nvPr/>
        </p:nvSpPr>
        <p:spPr bwMode="auto">
          <a:xfrm>
            <a:off x="7480300" y="5638800"/>
            <a:ext cx="1111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Executing</a:t>
            </a:r>
          </a:p>
        </p:txBody>
      </p:sp>
      <p:sp>
        <p:nvSpPr>
          <p:cNvPr id="270381" name="Text Box 45"/>
          <p:cNvSpPr txBox="1">
            <a:spLocks noChangeArrowheads="1"/>
          </p:cNvSpPr>
          <p:nvPr/>
        </p:nvSpPr>
        <p:spPr bwMode="auto">
          <a:xfrm>
            <a:off x="7480300" y="50292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Preempted</a:t>
            </a:r>
          </a:p>
        </p:txBody>
      </p:sp>
      <p:sp>
        <p:nvSpPr>
          <p:cNvPr id="270382" name="Line 46"/>
          <p:cNvSpPr>
            <a:spLocks noChangeShapeType="1"/>
          </p:cNvSpPr>
          <p:nvPr/>
        </p:nvSpPr>
        <p:spPr bwMode="auto">
          <a:xfrm flipH="1">
            <a:off x="6203950" y="24384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83" name="Line 47"/>
          <p:cNvSpPr>
            <a:spLocks noChangeShapeType="1"/>
          </p:cNvSpPr>
          <p:nvPr/>
        </p:nvSpPr>
        <p:spPr bwMode="auto">
          <a:xfrm>
            <a:off x="6203950" y="2438400"/>
            <a:ext cx="0" cy="396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84" name="Line 48"/>
          <p:cNvSpPr>
            <a:spLocks noChangeShapeType="1"/>
          </p:cNvSpPr>
          <p:nvPr/>
        </p:nvSpPr>
        <p:spPr bwMode="auto">
          <a:xfrm flipH="1">
            <a:off x="6203950" y="64008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85" name="Oval 49"/>
          <p:cNvSpPr>
            <a:spLocks noChangeArrowheads="1"/>
          </p:cNvSpPr>
          <p:nvPr/>
        </p:nvSpPr>
        <p:spPr bwMode="auto">
          <a:xfrm>
            <a:off x="2286000" y="43434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86" name="Rectangle 50"/>
          <p:cNvSpPr>
            <a:spLocks noChangeArrowheads="1"/>
          </p:cNvSpPr>
          <p:nvPr/>
        </p:nvSpPr>
        <p:spPr bwMode="auto">
          <a:xfrm>
            <a:off x="304800" y="685800"/>
            <a:ext cx="6477000" cy="218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ClrTx/>
            </a:pPr>
            <a:r>
              <a:rPr lang="en-US" altLang="pl-PL">
                <a:solidFill>
                  <a:schemeClr val="tx1"/>
                </a:solidFill>
              </a:rPr>
              <a:t>Process   Period   Computation</a:t>
            </a:r>
            <a:r>
              <a:rPr lang="pl-PL" altLang="pl-PL">
                <a:solidFill>
                  <a:schemeClr val="tx1"/>
                </a:solidFill>
              </a:rPr>
              <a:t> </a:t>
            </a:r>
            <a:r>
              <a:rPr lang="en-US" altLang="pl-PL">
                <a:solidFill>
                  <a:schemeClr val="tx1"/>
                </a:solidFill>
              </a:rPr>
              <a:t>Time   Priority   Utilization</a:t>
            </a:r>
          </a:p>
          <a:p>
            <a:pPr eaLnBrk="0" hangingPunct="0">
              <a:spcBef>
                <a:spcPct val="30000"/>
              </a:spcBef>
              <a:buClrTx/>
            </a:pPr>
            <a:r>
              <a:rPr lang="en-US" altLang="pl-PL">
                <a:solidFill>
                  <a:schemeClr val="tx1"/>
                </a:solidFill>
              </a:rPr>
              <a:t>                    T                    C                    P              U</a:t>
            </a:r>
            <a:r>
              <a:rPr lang="en-US" altLang="pl-PL" b="0">
                <a:solidFill>
                  <a:schemeClr val="tx1"/>
                </a:solidFill>
              </a:rPr>
              <a:t> </a:t>
            </a:r>
          </a:p>
          <a:p>
            <a:pPr eaLnBrk="0" hangingPunct="0">
              <a:spcBef>
                <a:spcPct val="3000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a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50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  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12         1     0.24 </a:t>
            </a:r>
          </a:p>
          <a:p>
            <a:pPr eaLnBrk="0" hangingPunct="0">
              <a:spcBef>
                <a:spcPct val="30000"/>
              </a:spcBef>
              <a:buClrTx/>
            </a:pP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   b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40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  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10         2     0.25 </a:t>
            </a:r>
          </a:p>
          <a:p>
            <a:pPr eaLnBrk="0" hangingPunct="0">
              <a:spcBef>
                <a:spcPct val="30000"/>
              </a:spcBef>
              <a:buClrTx/>
            </a:pP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   c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30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  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10         3     </a:t>
            </a:r>
            <a:r>
              <a:rPr lang="en-US" altLang="pl-PL" u="sng">
                <a:solidFill>
                  <a:schemeClr val="tx1"/>
                </a:solidFill>
                <a:latin typeface="Courier New" pitchFamily="49" charset="0"/>
              </a:rPr>
              <a:t>0.33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/>
            </a:r>
            <a:br>
              <a:rPr lang="pl-PL" altLang="pl-PL">
                <a:solidFill>
                  <a:schemeClr val="tx1"/>
                </a:solidFill>
                <a:latin typeface="Courier New" pitchFamily="49" charset="0"/>
              </a:rPr>
            </a:b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				   </a:t>
            </a:r>
            <a:r>
              <a:rPr lang="pl-PL" altLang="pl-PL">
                <a:solidFill>
                  <a:schemeClr val="hlink"/>
                </a:solidFill>
                <a:latin typeface="Courier New" pitchFamily="49" charset="0"/>
              </a:rPr>
              <a:t>0.82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 </a:t>
            </a:r>
            <a:endParaRPr lang="en-US" altLang="pl-PL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70387" name="Line 51"/>
          <p:cNvSpPr>
            <a:spLocks noChangeShapeType="1"/>
          </p:cNvSpPr>
          <p:nvPr/>
        </p:nvSpPr>
        <p:spPr bwMode="auto">
          <a:xfrm flipV="1">
            <a:off x="533400" y="26670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EC8D0A-9800-47E5-8D8C-6AED6EABB89E}" type="slidenum">
              <a:rPr lang="pl-PL" altLang="pl-PL"/>
              <a:pPr/>
              <a:t>26</a:t>
            </a:fld>
            <a:endParaRPr lang="pl-PL" altLang="pl-PL"/>
          </a:p>
        </p:txBody>
      </p:sp>
      <p:sp>
        <p:nvSpPr>
          <p:cNvPr id="27136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Algorytm szeregowania RM – warunek szeregowalności</a:t>
            </a:r>
          </a:p>
        </p:txBody>
      </p:sp>
      <p:sp>
        <p:nvSpPr>
          <p:cNvPr id="271363" name="Text Box 3"/>
          <p:cNvSpPr txBox="1">
            <a:spLocks noChangeArrowheads="1"/>
          </p:cNvSpPr>
          <p:nvPr/>
        </p:nvSpPr>
        <p:spPr bwMode="auto">
          <a:xfrm>
            <a:off x="152400" y="704850"/>
            <a:ext cx="8915400" cy="608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 dirty="0">
                <a:latin typeface="Arial" charset="0"/>
              </a:rPr>
              <a:t>Teoretyczny warunek </a:t>
            </a:r>
            <a:r>
              <a:rPr lang="pl-PL" altLang="pl-PL" sz="1800" dirty="0" err="1">
                <a:latin typeface="Arial" charset="0"/>
              </a:rPr>
              <a:t>szeregowlaności</a:t>
            </a:r>
            <a:r>
              <a:rPr lang="pl-PL" altLang="pl-PL" sz="1800" dirty="0">
                <a:latin typeface="Arial" charset="0"/>
              </a:rPr>
              <a:t> (dla małej ilości zadań):</a:t>
            </a:r>
          </a:p>
          <a:p>
            <a:pPr lvl="1">
              <a:spcBef>
                <a:spcPct val="10000"/>
              </a:spcBef>
            </a:pPr>
            <a:r>
              <a:rPr lang="pl-PL" altLang="pl-PL" sz="1800" dirty="0">
                <a:latin typeface="Arial" charset="0"/>
              </a:rPr>
              <a:t>			</a:t>
            </a:r>
          </a:p>
          <a:p>
            <a:pPr lvl="1">
              <a:spcBef>
                <a:spcPct val="10000"/>
              </a:spcBef>
            </a:pPr>
            <a:r>
              <a:rPr lang="pl-PL" altLang="pl-PL" sz="1800" dirty="0">
                <a:latin typeface="Arial" charset="0"/>
              </a:rPr>
              <a:t>					, </a:t>
            </a:r>
            <a:r>
              <a:rPr lang="pl-PL" altLang="pl-PL" b="0" dirty="0"/>
              <a:t>gdzie n – ilość zadań (1973)</a:t>
            </a:r>
          </a:p>
          <a:p>
            <a:pPr lvl="1">
              <a:spcBef>
                <a:spcPct val="10000"/>
              </a:spcBef>
            </a:pPr>
            <a:endParaRPr lang="pl-PL" altLang="pl-PL" sz="1800" dirty="0">
              <a:latin typeface="Arial" charset="0"/>
            </a:endParaRPr>
          </a:p>
          <a:p>
            <a:pPr lvl="1">
              <a:spcBef>
                <a:spcPct val="10000"/>
              </a:spcBef>
            </a:pPr>
            <a:endParaRPr lang="pl-PL" altLang="pl-PL" sz="1800" dirty="0">
              <a:latin typeface="Arial" charset="0"/>
            </a:endParaRPr>
          </a:p>
          <a:p>
            <a:pPr lvl="1">
              <a:spcBef>
                <a:spcPct val="10000"/>
              </a:spcBef>
            </a:pPr>
            <a:endParaRPr lang="pl-PL" altLang="pl-PL" sz="1800" dirty="0">
              <a:latin typeface="Arial" charset="0"/>
            </a:endParaRPr>
          </a:p>
          <a:p>
            <a:pPr lvl="1">
              <a:spcBef>
                <a:spcPct val="10000"/>
              </a:spcBef>
            </a:pPr>
            <a:r>
              <a:rPr lang="pl-PL" altLang="pl-PL" sz="1800" dirty="0">
                <a:latin typeface="Arial" charset="0"/>
              </a:rPr>
              <a:t>					, </a:t>
            </a:r>
            <a:r>
              <a:rPr lang="pl-PL" altLang="pl-PL" b="0" dirty="0"/>
              <a:t>gdzie n – ilość zadań (2003)</a:t>
            </a:r>
            <a:endParaRPr lang="pl-PL" altLang="pl-PL" sz="1800" dirty="0">
              <a:latin typeface="Arial" charset="0"/>
            </a:endParaRPr>
          </a:p>
          <a:p>
            <a:pPr lvl="1">
              <a:spcBef>
                <a:spcPct val="10000"/>
              </a:spcBef>
            </a:pPr>
            <a:endParaRPr lang="pl-PL" altLang="pl-PL" sz="1800" dirty="0">
              <a:latin typeface="Arial" charset="0"/>
            </a:endParaRP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 dirty="0">
                <a:latin typeface="Arial" charset="0"/>
              </a:rPr>
              <a:t>Dla dużej ilości zadań (1973):</a:t>
            </a:r>
          </a:p>
          <a:p>
            <a:pPr>
              <a:spcBef>
                <a:spcPct val="10000"/>
              </a:spcBef>
            </a:pPr>
            <a:r>
              <a:rPr lang="pl-PL" altLang="pl-PL" sz="1800" dirty="0">
                <a:latin typeface="Arial" charset="0"/>
              </a:rPr>
              <a:t>				</a:t>
            </a:r>
            <a:r>
              <a:rPr lang="pl-PL" altLang="pl-PL" b="0" i="1" dirty="0" err="1"/>
              <a:t>U</a:t>
            </a:r>
            <a:r>
              <a:rPr lang="pl-PL" altLang="pl-PL" b="0" baseline="-25000" dirty="0" err="1"/>
              <a:t>gr</a:t>
            </a:r>
            <a:r>
              <a:rPr lang="pl-PL" altLang="pl-PL" b="0" dirty="0"/>
              <a:t>= </a:t>
            </a:r>
            <a:r>
              <a:rPr lang="pl-PL" altLang="pl-PL" b="0" dirty="0" err="1"/>
              <a:t>ln</a:t>
            </a:r>
            <a:r>
              <a:rPr lang="pl-PL" altLang="pl-PL" b="0" dirty="0"/>
              <a:t> 2 </a:t>
            </a:r>
            <a:r>
              <a:rPr lang="pl-PL" altLang="pl-PL" b="0" dirty="0">
                <a:sym typeface="Symbol" pitchFamily="18" charset="2"/>
              </a:rPr>
              <a:t> </a:t>
            </a:r>
            <a:r>
              <a:rPr lang="pl-PL" altLang="pl-PL" dirty="0">
                <a:sym typeface="Symbol" pitchFamily="18" charset="2"/>
              </a:rPr>
              <a:t>0.69</a:t>
            </a:r>
            <a:endParaRPr lang="pl-PL" altLang="pl-PL" sz="1800" dirty="0">
              <a:latin typeface="Arial" charset="0"/>
            </a:endParaRPr>
          </a:p>
          <a:p>
            <a:pPr>
              <a:spcBef>
                <a:spcPct val="10000"/>
              </a:spcBef>
            </a:pPr>
            <a:endParaRPr lang="pl-PL" altLang="pl-PL" sz="1800" dirty="0">
              <a:latin typeface="Arial" charset="0"/>
            </a:endParaRP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 dirty="0">
                <a:latin typeface="Arial" charset="0"/>
              </a:rPr>
              <a:t>Dla przypadkowo dobieranych zbiorów zadań wykazano eksperymentalnie graniczną wartość współczynnika wykorzystania procesora, przy którym zbiór zadań jest </a:t>
            </a:r>
            <a:r>
              <a:rPr lang="pl-PL" altLang="pl-PL" sz="1800" dirty="0" err="1">
                <a:latin typeface="Arial" charset="0"/>
              </a:rPr>
              <a:t>szeregowalny</a:t>
            </a:r>
            <a:r>
              <a:rPr lang="pl-PL" altLang="pl-PL" sz="1800" dirty="0">
                <a:latin typeface="Arial" charset="0"/>
              </a:rPr>
              <a:t>:</a:t>
            </a:r>
          </a:p>
          <a:p>
            <a:pPr>
              <a:spcBef>
                <a:spcPct val="10000"/>
              </a:spcBef>
            </a:pPr>
            <a:r>
              <a:rPr lang="pl-PL" altLang="pl-PL" sz="1800" dirty="0">
                <a:latin typeface="Arial" charset="0"/>
              </a:rPr>
              <a:t>				</a:t>
            </a:r>
            <a:r>
              <a:rPr lang="pl-PL" altLang="pl-PL" b="0" i="1" dirty="0" err="1"/>
              <a:t>U</a:t>
            </a:r>
            <a:r>
              <a:rPr lang="pl-PL" altLang="pl-PL" b="0" baseline="-25000" dirty="0" err="1"/>
              <a:t>gr</a:t>
            </a:r>
            <a:r>
              <a:rPr lang="pl-PL" altLang="pl-PL" b="0" dirty="0"/>
              <a:t>= </a:t>
            </a:r>
            <a:r>
              <a:rPr lang="pl-PL" altLang="pl-PL" dirty="0">
                <a:sym typeface="Symbol" pitchFamily="18" charset="2"/>
              </a:rPr>
              <a:t>0.88</a:t>
            </a:r>
          </a:p>
          <a:p>
            <a:pPr>
              <a:spcBef>
                <a:spcPct val="10000"/>
              </a:spcBef>
              <a:buFontTx/>
              <a:buChar char="•"/>
            </a:pPr>
            <a:endParaRPr lang="pl-PL" altLang="pl-PL" sz="1800" dirty="0">
              <a:latin typeface="Arial" charset="0"/>
            </a:endParaRP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 dirty="0">
                <a:latin typeface="Arial" charset="0"/>
              </a:rPr>
              <a:t>Jeśli dla danego zbioru zadań współczynnik wykorzystania procesora mieści się pomiędzy </a:t>
            </a:r>
            <a:r>
              <a:rPr lang="pl-PL" altLang="pl-PL" sz="1800" i="1" dirty="0" err="1">
                <a:latin typeface="Arial" charset="0"/>
              </a:rPr>
              <a:t>U</a:t>
            </a:r>
            <a:r>
              <a:rPr lang="pl-PL" altLang="pl-PL" sz="1800" i="1" baseline="-25000" dirty="0" err="1">
                <a:latin typeface="Arial" charset="0"/>
              </a:rPr>
              <a:t>gr</a:t>
            </a:r>
            <a:r>
              <a:rPr lang="pl-PL" altLang="pl-PL" sz="1800" dirty="0">
                <a:latin typeface="Arial" charset="0"/>
              </a:rPr>
              <a:t> a 1, to nic nie można powiedzieć o wykonalności danego zbioru. </a:t>
            </a:r>
          </a:p>
        </p:txBody>
      </p:sp>
      <p:graphicFrame>
        <p:nvGraphicFramePr>
          <p:cNvPr id="271364" name="Object 4"/>
          <p:cNvGraphicFramePr>
            <a:graphicFrameLocks noChangeAspect="1"/>
          </p:cNvGraphicFramePr>
          <p:nvPr/>
        </p:nvGraphicFramePr>
        <p:xfrm>
          <a:off x="1905000" y="1143000"/>
          <a:ext cx="2719388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24" name="Równanie" r:id="rId3" imgW="1473120" imgH="482400" progId="Equation.3">
                  <p:embed/>
                </p:oleObj>
              </mc:Choice>
              <mc:Fallback>
                <p:oleObj name="Równanie" r:id="rId3" imgW="147312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143000"/>
                        <a:ext cx="2719388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372038"/>
              </p:ext>
            </p:extLst>
          </p:nvPr>
        </p:nvGraphicFramePr>
        <p:xfrm>
          <a:off x="2022475" y="2209800"/>
          <a:ext cx="2486025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25" name="Równanie" r:id="rId5" imgW="1346040" imgH="482400" progId="Equation.3">
                  <p:embed/>
                </p:oleObj>
              </mc:Choice>
              <mc:Fallback>
                <p:oleObj name="Równanie" r:id="rId5" imgW="134604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2475" y="2209800"/>
                        <a:ext cx="2486025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064EFA-E66E-40E2-A3F4-DF95E6CF7CE4}" type="slidenum">
              <a:rPr lang="pl-PL" altLang="pl-PL"/>
              <a:pPr/>
              <a:t>27</a:t>
            </a:fld>
            <a:endParaRPr lang="pl-PL" altLang="pl-PL"/>
          </a:p>
        </p:txBody>
      </p:sp>
      <p:sp>
        <p:nvSpPr>
          <p:cNvPr id="27238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Algorytm szeregowania Earliest Deadline First (EDF) </a:t>
            </a:r>
            <a:br>
              <a:rPr lang="pl-PL" altLang="pl-PL" sz="2000">
                <a:solidFill>
                  <a:schemeClr val="tx1"/>
                </a:solidFill>
              </a:rPr>
            </a:br>
            <a:r>
              <a:rPr lang="pl-PL" altLang="pl-PL" sz="2000">
                <a:solidFill>
                  <a:schemeClr val="tx1"/>
                </a:solidFill>
              </a:rPr>
              <a:t>– podstawowe właściwości</a:t>
            </a:r>
          </a:p>
        </p:txBody>
      </p:sp>
      <p:sp>
        <p:nvSpPr>
          <p:cNvPr id="272387" name="Text Box 3"/>
          <p:cNvSpPr txBox="1">
            <a:spLocks noChangeArrowheads="1"/>
          </p:cNvSpPr>
          <p:nvPr/>
        </p:nvSpPr>
        <p:spPr bwMode="auto">
          <a:xfrm>
            <a:off x="76200" y="762000"/>
            <a:ext cx="8915400" cy="604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Zasada przydziału priorytetów zadaniom: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Priorytet zadaniom przydziela się dynamicznie w zależności wartości absolutnego ostatecznego terminu zakończenia obliczeń.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Zadanie, które musi najszybciej zakończyć obliczenia otrzymuje najwyższy priorytet. Priorytety pozostałych zadań przydziela się według kolejnych zbliżających się dla nich ostatecznych terminów zakończenia obliczeń.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 związku z tym, że absolutny ostateczny termin zakończenia obliczeń w czasie wykonywania każdej z instancji zadania może ulec zmianie, zmianie w sposób dynamiczny ulegają również priorytety danych instancji zadań 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 założenia algorytm EDF  przyjmuje możliwość przełączenia (wywłaszczenia) bieżącego zadania przez nowo aktywowane zadanie o wyższym priorytecie.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Wykazano matematycznie, że algorytm EDF jest optymalny spośród wszystkich algorytmów szeregowania zadań czasu rzeczywistego z dynamicznym przydziałem priorytetów.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Wskazano zasadę obliczanie maksymalnej wartości współczynnika wykorzystania procesora, dla której dany zbiór zadań czasu rzeczywistego jest szeregowalny.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Algorytm jest również optymalny dla zadań nieperiodycznych.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66396-7A0E-4480-ACCE-03212C131843}" type="slidenum">
              <a:rPr lang="pl-PL" altLang="pl-PL"/>
              <a:pPr/>
              <a:t>28</a:t>
            </a:fld>
            <a:endParaRPr lang="pl-PL" altLang="pl-PL"/>
          </a:p>
        </p:txBody>
      </p:sp>
      <p:sp>
        <p:nvSpPr>
          <p:cNvPr id="273410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Algorytm szeregowania EDF – interpretacja</a:t>
            </a:r>
          </a:p>
        </p:txBody>
      </p:sp>
      <p:sp>
        <p:nvSpPr>
          <p:cNvPr id="273411" name="Rectangle 3"/>
          <p:cNvSpPr>
            <a:spLocks noChangeArrowheads="1"/>
          </p:cNvSpPr>
          <p:nvPr/>
        </p:nvSpPr>
        <p:spPr bwMode="auto">
          <a:xfrm>
            <a:off x="381000" y="3048000"/>
            <a:ext cx="18288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2209800" y="30480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13" name="Rectangle 5"/>
          <p:cNvSpPr>
            <a:spLocks noChangeArrowheads="1"/>
          </p:cNvSpPr>
          <p:nvPr/>
        </p:nvSpPr>
        <p:spPr bwMode="auto">
          <a:xfrm>
            <a:off x="3124200" y="3048000"/>
            <a:ext cx="2286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381000" y="3962400"/>
            <a:ext cx="9144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15" name="Rectangle 7"/>
          <p:cNvSpPr>
            <a:spLocks noChangeArrowheads="1"/>
          </p:cNvSpPr>
          <p:nvPr/>
        </p:nvSpPr>
        <p:spPr bwMode="auto">
          <a:xfrm>
            <a:off x="4267200" y="39624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16" name="Rectangle 8"/>
          <p:cNvSpPr>
            <a:spLocks noChangeArrowheads="1"/>
          </p:cNvSpPr>
          <p:nvPr/>
        </p:nvSpPr>
        <p:spPr bwMode="auto">
          <a:xfrm>
            <a:off x="381000" y="48768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17" name="Rectangle 9"/>
          <p:cNvSpPr>
            <a:spLocks noChangeArrowheads="1"/>
          </p:cNvSpPr>
          <p:nvPr/>
        </p:nvSpPr>
        <p:spPr bwMode="auto">
          <a:xfrm>
            <a:off x="3352800" y="48768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18" name="Text Box 10"/>
          <p:cNvSpPr txBox="1">
            <a:spLocks noChangeArrowheads="1"/>
          </p:cNvSpPr>
          <p:nvPr/>
        </p:nvSpPr>
        <p:spPr bwMode="auto">
          <a:xfrm>
            <a:off x="2514600" y="6096000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Time</a:t>
            </a:r>
          </a:p>
        </p:txBody>
      </p:sp>
      <p:sp>
        <p:nvSpPr>
          <p:cNvPr id="273419" name="Line 11"/>
          <p:cNvSpPr>
            <a:spLocks noChangeShapeType="1"/>
          </p:cNvSpPr>
          <p:nvPr/>
        </p:nvSpPr>
        <p:spPr bwMode="auto">
          <a:xfrm>
            <a:off x="3276600" y="62865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20" name="Text Box 12"/>
          <p:cNvSpPr txBox="1">
            <a:spLocks noChangeArrowheads="1"/>
          </p:cNvSpPr>
          <p:nvPr/>
        </p:nvSpPr>
        <p:spPr bwMode="auto">
          <a:xfrm>
            <a:off x="95250" y="3086100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73421" name="Text Box 13"/>
          <p:cNvSpPr txBox="1">
            <a:spLocks noChangeArrowheads="1"/>
          </p:cNvSpPr>
          <p:nvPr/>
        </p:nvSpPr>
        <p:spPr bwMode="auto">
          <a:xfrm>
            <a:off x="76200" y="40005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73422" name="Text Box 14"/>
          <p:cNvSpPr txBox="1">
            <a:spLocks noChangeArrowheads="1"/>
          </p:cNvSpPr>
          <p:nvPr/>
        </p:nvSpPr>
        <p:spPr bwMode="auto">
          <a:xfrm>
            <a:off x="76200" y="4914900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73423" name="Line 15"/>
          <p:cNvSpPr>
            <a:spLocks noChangeShapeType="1"/>
          </p:cNvSpPr>
          <p:nvPr/>
        </p:nvSpPr>
        <p:spPr bwMode="auto">
          <a:xfrm>
            <a:off x="3124200" y="4648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24" name="Line 16"/>
          <p:cNvSpPr>
            <a:spLocks noChangeShapeType="1"/>
          </p:cNvSpPr>
          <p:nvPr/>
        </p:nvSpPr>
        <p:spPr bwMode="auto">
          <a:xfrm>
            <a:off x="4038600" y="3733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25" name="Line 17"/>
          <p:cNvSpPr>
            <a:spLocks noChangeShapeType="1"/>
          </p:cNvSpPr>
          <p:nvPr/>
        </p:nvSpPr>
        <p:spPr bwMode="auto">
          <a:xfrm>
            <a:off x="4953000" y="28194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26" name="Line 18"/>
          <p:cNvSpPr>
            <a:spLocks noChangeShapeType="1"/>
          </p:cNvSpPr>
          <p:nvPr/>
        </p:nvSpPr>
        <p:spPr bwMode="auto">
          <a:xfrm flipH="1">
            <a:off x="381000" y="27432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27" name="Line 19"/>
          <p:cNvSpPr>
            <a:spLocks noChangeShapeType="1"/>
          </p:cNvSpPr>
          <p:nvPr/>
        </p:nvSpPr>
        <p:spPr bwMode="auto">
          <a:xfrm>
            <a:off x="381000" y="3733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28" name="Line 20"/>
          <p:cNvSpPr>
            <a:spLocks noChangeShapeType="1"/>
          </p:cNvSpPr>
          <p:nvPr/>
        </p:nvSpPr>
        <p:spPr bwMode="auto">
          <a:xfrm>
            <a:off x="381000" y="4648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29" name="Oval 21"/>
          <p:cNvSpPr>
            <a:spLocks noChangeArrowheads="1"/>
          </p:cNvSpPr>
          <p:nvPr/>
        </p:nvSpPr>
        <p:spPr bwMode="auto">
          <a:xfrm>
            <a:off x="3276600" y="3429000"/>
            <a:ext cx="1524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0" name="Oval 22"/>
          <p:cNvSpPr>
            <a:spLocks noChangeArrowheads="1"/>
          </p:cNvSpPr>
          <p:nvPr/>
        </p:nvSpPr>
        <p:spPr bwMode="auto">
          <a:xfrm>
            <a:off x="5105400" y="43434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1" name="Oval 23"/>
          <p:cNvSpPr>
            <a:spLocks noChangeArrowheads="1"/>
          </p:cNvSpPr>
          <p:nvPr/>
        </p:nvSpPr>
        <p:spPr bwMode="auto">
          <a:xfrm>
            <a:off x="4191000" y="52578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2" name="Oval 24"/>
          <p:cNvSpPr>
            <a:spLocks noChangeArrowheads="1"/>
          </p:cNvSpPr>
          <p:nvPr/>
        </p:nvSpPr>
        <p:spPr bwMode="auto">
          <a:xfrm>
            <a:off x="1219200" y="52578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3" name="Rectangle 25"/>
          <p:cNvSpPr>
            <a:spLocks noChangeArrowheads="1"/>
          </p:cNvSpPr>
          <p:nvPr/>
        </p:nvSpPr>
        <p:spPr bwMode="auto">
          <a:xfrm>
            <a:off x="1295400" y="39624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4" name="Line 26"/>
          <p:cNvSpPr>
            <a:spLocks noChangeShapeType="1"/>
          </p:cNvSpPr>
          <p:nvPr/>
        </p:nvSpPr>
        <p:spPr bwMode="auto">
          <a:xfrm>
            <a:off x="336550" y="5638800"/>
            <a:ext cx="7893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5" name="Oval 27"/>
          <p:cNvSpPr>
            <a:spLocks noChangeArrowheads="1"/>
          </p:cNvSpPr>
          <p:nvPr/>
        </p:nvSpPr>
        <p:spPr bwMode="auto">
          <a:xfrm>
            <a:off x="2133600" y="43434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6" name="Line 28"/>
          <p:cNvSpPr>
            <a:spLocks noChangeShapeType="1"/>
          </p:cNvSpPr>
          <p:nvPr/>
        </p:nvSpPr>
        <p:spPr bwMode="auto">
          <a:xfrm flipV="1">
            <a:off x="381000" y="26670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73437" name="Line 29"/>
          <p:cNvSpPr>
            <a:spLocks noChangeShapeType="1"/>
          </p:cNvSpPr>
          <p:nvPr/>
        </p:nvSpPr>
        <p:spPr bwMode="auto">
          <a:xfrm>
            <a:off x="7696200" y="3733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8" name="Line 30"/>
          <p:cNvSpPr>
            <a:spLocks noChangeShapeType="1"/>
          </p:cNvSpPr>
          <p:nvPr/>
        </p:nvSpPr>
        <p:spPr bwMode="auto">
          <a:xfrm>
            <a:off x="5867400" y="4648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9" name="Rectangle 31"/>
          <p:cNvSpPr>
            <a:spLocks noChangeArrowheads="1"/>
          </p:cNvSpPr>
          <p:nvPr/>
        </p:nvSpPr>
        <p:spPr bwMode="auto">
          <a:xfrm>
            <a:off x="4038600" y="3962400"/>
            <a:ext cx="2286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altLang="pl-PL">
              <a:solidFill>
                <a:schemeClr val="tx1"/>
              </a:solidFill>
            </a:endParaRPr>
          </a:p>
        </p:txBody>
      </p:sp>
      <p:sp>
        <p:nvSpPr>
          <p:cNvPr id="273440" name="Rectangle 32"/>
          <p:cNvSpPr>
            <a:spLocks noChangeArrowheads="1"/>
          </p:cNvSpPr>
          <p:nvPr/>
        </p:nvSpPr>
        <p:spPr bwMode="auto">
          <a:xfrm>
            <a:off x="3124200" y="4876800"/>
            <a:ext cx="2286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altLang="pl-PL">
              <a:solidFill>
                <a:schemeClr val="tx1"/>
              </a:solidFill>
            </a:endParaRPr>
          </a:p>
        </p:txBody>
      </p:sp>
      <p:sp>
        <p:nvSpPr>
          <p:cNvPr id="273441" name="Line 33"/>
          <p:cNvSpPr>
            <a:spLocks noChangeShapeType="1"/>
          </p:cNvSpPr>
          <p:nvPr/>
        </p:nvSpPr>
        <p:spPr bwMode="auto">
          <a:xfrm>
            <a:off x="3352800" y="3505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grpSp>
        <p:nvGrpSpPr>
          <p:cNvPr id="273442" name="Group 34"/>
          <p:cNvGrpSpPr>
            <a:grpSpLocks/>
          </p:cNvGrpSpPr>
          <p:nvPr/>
        </p:nvGrpSpPr>
        <p:grpSpPr bwMode="auto">
          <a:xfrm>
            <a:off x="228600" y="5746750"/>
            <a:ext cx="5746750" cy="366713"/>
            <a:chOff x="336" y="3646"/>
            <a:chExt cx="3620" cy="231"/>
          </a:xfrm>
        </p:grpSpPr>
        <p:sp>
          <p:nvSpPr>
            <p:cNvPr id="273443" name="Text Box 35"/>
            <p:cNvSpPr txBox="1">
              <a:spLocks noChangeArrowheads="1"/>
            </p:cNvSpPr>
            <p:nvPr/>
          </p:nvSpPr>
          <p:spPr bwMode="auto">
            <a:xfrm>
              <a:off x="336" y="364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73444" name="Text Box 36"/>
            <p:cNvSpPr txBox="1">
              <a:spLocks noChangeArrowheads="1"/>
            </p:cNvSpPr>
            <p:nvPr/>
          </p:nvSpPr>
          <p:spPr bwMode="auto">
            <a:xfrm>
              <a:off x="816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273445" name="Text Box 37"/>
            <p:cNvSpPr txBox="1">
              <a:spLocks noChangeArrowheads="1"/>
            </p:cNvSpPr>
            <p:nvPr/>
          </p:nvSpPr>
          <p:spPr bwMode="auto">
            <a:xfrm>
              <a:off x="1392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273446" name="Text Box 38"/>
            <p:cNvSpPr txBox="1">
              <a:spLocks noChangeArrowheads="1"/>
            </p:cNvSpPr>
            <p:nvPr/>
          </p:nvSpPr>
          <p:spPr bwMode="auto">
            <a:xfrm>
              <a:off x="1968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30</a:t>
              </a:r>
            </a:p>
          </p:txBody>
        </p:sp>
        <p:sp>
          <p:nvSpPr>
            <p:cNvPr id="273447" name="Text Box 39"/>
            <p:cNvSpPr txBox="1">
              <a:spLocks noChangeArrowheads="1"/>
            </p:cNvSpPr>
            <p:nvPr/>
          </p:nvSpPr>
          <p:spPr bwMode="auto">
            <a:xfrm>
              <a:off x="2544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273448" name="Text Box 40"/>
            <p:cNvSpPr txBox="1">
              <a:spLocks noChangeArrowheads="1"/>
            </p:cNvSpPr>
            <p:nvPr/>
          </p:nvSpPr>
          <p:spPr bwMode="auto">
            <a:xfrm>
              <a:off x="3120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50</a:t>
              </a:r>
            </a:p>
          </p:txBody>
        </p:sp>
        <p:sp>
          <p:nvSpPr>
            <p:cNvPr id="273449" name="Text Box 41"/>
            <p:cNvSpPr txBox="1">
              <a:spLocks noChangeArrowheads="1"/>
            </p:cNvSpPr>
            <p:nvPr/>
          </p:nvSpPr>
          <p:spPr bwMode="auto">
            <a:xfrm>
              <a:off x="3696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60</a:t>
              </a:r>
            </a:p>
          </p:txBody>
        </p:sp>
      </p:grpSp>
      <p:sp>
        <p:nvSpPr>
          <p:cNvPr id="273450" name="Text Box 42"/>
          <p:cNvSpPr txBox="1">
            <a:spLocks noChangeArrowheads="1"/>
          </p:cNvSpPr>
          <p:nvPr/>
        </p:nvSpPr>
        <p:spPr bwMode="auto">
          <a:xfrm>
            <a:off x="6569075" y="5753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70</a:t>
            </a:r>
          </a:p>
        </p:txBody>
      </p:sp>
      <p:sp>
        <p:nvSpPr>
          <p:cNvPr id="273451" name="Text Box 43"/>
          <p:cNvSpPr txBox="1">
            <a:spLocks noChangeArrowheads="1"/>
          </p:cNvSpPr>
          <p:nvPr/>
        </p:nvSpPr>
        <p:spPr bwMode="auto">
          <a:xfrm>
            <a:off x="7635875" y="5753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80</a:t>
            </a:r>
          </a:p>
        </p:txBody>
      </p:sp>
      <p:sp>
        <p:nvSpPr>
          <p:cNvPr id="273452" name="Rectangle 44"/>
          <p:cNvSpPr>
            <a:spLocks noChangeArrowheads="1"/>
          </p:cNvSpPr>
          <p:nvPr/>
        </p:nvSpPr>
        <p:spPr bwMode="auto">
          <a:xfrm>
            <a:off x="152400" y="762000"/>
            <a:ext cx="6477000" cy="191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ClrTx/>
            </a:pPr>
            <a:r>
              <a:rPr lang="en-US" altLang="pl-PL">
                <a:solidFill>
                  <a:schemeClr val="tx1"/>
                </a:solidFill>
              </a:rPr>
              <a:t>Process   Period   ComputationTime   Priority   Utilization</a:t>
            </a:r>
          </a:p>
          <a:p>
            <a:pPr eaLnBrk="0" hangingPunct="0">
              <a:spcBef>
                <a:spcPct val="30000"/>
              </a:spcBef>
              <a:buClrTx/>
            </a:pPr>
            <a:r>
              <a:rPr lang="en-US" altLang="pl-PL">
                <a:solidFill>
                  <a:schemeClr val="tx1"/>
                </a:solidFill>
              </a:rPr>
              <a:t>                    T                    C                    P              U</a:t>
            </a:r>
            <a:r>
              <a:rPr lang="en-US" altLang="pl-PL" b="0">
                <a:solidFill>
                  <a:schemeClr val="tx1"/>
                </a:solidFill>
              </a:rPr>
              <a:t> </a:t>
            </a:r>
          </a:p>
          <a:p>
            <a:pPr eaLnBrk="0" hangingPunct="0">
              <a:spcBef>
                <a:spcPct val="3000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a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50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  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12         1     0.24 </a:t>
            </a:r>
          </a:p>
          <a:p>
            <a:pPr eaLnBrk="0" hangingPunct="0">
              <a:spcBef>
                <a:spcPct val="30000"/>
              </a:spcBef>
              <a:buClrTx/>
            </a:pP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   b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40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  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10         2     0.25 </a:t>
            </a:r>
          </a:p>
          <a:p>
            <a:pPr eaLnBrk="0" hangingPunct="0">
              <a:spcBef>
                <a:spcPct val="30000"/>
              </a:spcBef>
              <a:buClrTx/>
            </a:pP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   c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30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  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10         3     0.33 </a:t>
            </a:r>
          </a:p>
        </p:txBody>
      </p:sp>
      <p:sp>
        <p:nvSpPr>
          <p:cNvPr id="273453" name="Line 45"/>
          <p:cNvSpPr>
            <a:spLocks noChangeShapeType="1"/>
          </p:cNvSpPr>
          <p:nvPr/>
        </p:nvSpPr>
        <p:spPr bwMode="auto">
          <a:xfrm>
            <a:off x="4267200" y="4419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73454" name="AutoShape 46"/>
          <p:cNvSpPr>
            <a:spLocks noChangeArrowheads="1"/>
          </p:cNvSpPr>
          <p:nvPr/>
        </p:nvSpPr>
        <p:spPr bwMode="auto">
          <a:xfrm>
            <a:off x="6324600" y="2057400"/>
            <a:ext cx="2590800" cy="914400"/>
          </a:xfrm>
          <a:prstGeom prst="wedgeRectCallout">
            <a:avLst>
              <a:gd name="adj1" fmla="val -160847"/>
              <a:gd name="adj2" fmla="val 11041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pl-PL" altLang="pl-PL">
                <a:solidFill>
                  <a:schemeClr val="tx1"/>
                </a:solidFill>
              </a:rPr>
              <a:t>Nastąpiło spełnienie ograniczeń czasowych!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79865A-7FA8-447C-99B5-BC77715689F9}" type="slidenum">
              <a:rPr lang="pl-PL" altLang="pl-PL"/>
              <a:pPr/>
              <a:t>29</a:t>
            </a:fld>
            <a:endParaRPr lang="pl-PL" altLang="pl-PL"/>
          </a:p>
        </p:txBody>
      </p:sp>
      <p:sp>
        <p:nvSpPr>
          <p:cNvPr id="274434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Algorytm szeregowania EDF – dyskusja</a:t>
            </a:r>
          </a:p>
        </p:txBody>
      </p:sp>
      <p:sp>
        <p:nvSpPr>
          <p:cNvPr id="274435" name="Text Box 3"/>
          <p:cNvSpPr txBox="1">
            <a:spLocks noChangeArrowheads="1"/>
          </p:cNvSpPr>
          <p:nvPr/>
        </p:nvSpPr>
        <p:spPr bwMode="auto">
          <a:xfrm>
            <a:off x="228600" y="24384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endParaRPr lang="en-GB" altLang="pl-PL" sz="1800">
              <a:latin typeface="Arial" charset="0"/>
            </a:endParaRPr>
          </a:p>
        </p:txBody>
      </p:sp>
      <p:graphicFrame>
        <p:nvGraphicFramePr>
          <p:cNvPr id="274436" name="Object 4"/>
          <p:cNvGraphicFramePr>
            <a:graphicFrameLocks noChangeAspect="1"/>
          </p:cNvGraphicFramePr>
          <p:nvPr/>
        </p:nvGraphicFramePr>
        <p:xfrm>
          <a:off x="6026150" y="855663"/>
          <a:ext cx="1593850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66" name="Równanie" r:id="rId3" imgW="863280" imgH="444240" progId="Equation.3">
                  <p:embed/>
                </p:oleObj>
              </mc:Choice>
              <mc:Fallback>
                <p:oleObj name="Równanie" r:id="rId3" imgW="86328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6150" y="855663"/>
                        <a:ext cx="1593850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4437" name="Text Box 5"/>
          <p:cNvSpPr txBox="1">
            <a:spLocks noChangeArrowheads="1"/>
          </p:cNvSpPr>
          <p:nvPr/>
        </p:nvSpPr>
        <p:spPr bwMode="auto">
          <a:xfrm>
            <a:off x="76200" y="1004888"/>
            <a:ext cx="8915400" cy="497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Warunek szeregowlaności:</a:t>
            </a:r>
          </a:p>
          <a:p>
            <a:pPr>
              <a:spcBef>
                <a:spcPct val="10000"/>
              </a:spcBef>
              <a:buFontTx/>
              <a:buChar char="•"/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10000"/>
              </a:spcBef>
              <a:buFontTx/>
              <a:buChar char="•"/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Dlaczego EDF nie jest preferowanym algorytmem szeregowania:</a:t>
            </a:r>
          </a:p>
          <a:p>
            <a:pPr>
              <a:spcBef>
                <a:spcPct val="10000"/>
              </a:spcBef>
            </a:pPr>
            <a:endParaRPr lang="pl-PL" altLang="pl-PL" sz="1800">
              <a:latin typeface="Arial" charset="0"/>
            </a:endParaRP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Algorytmy ze stałymi priorytetami są łatwiejsze w implementacji (mniejszy narzut obliczeniowy dla sytemu operacyjnego).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 przypadku przepełnienia zachowanie algorytmów ze stałymi priorytetami jest bardziej przewidywalne (procesy o niższym priorytecie nie wykonają się terminowo); Natomiast algorytm EDF może spowodować efekt domino, w którym wiele procesów nie spełni swoich ograniczeń czasowych.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Zastosowanie współczynnika utylizacji do określenia szeregowalności jest mylące. W przypadku algorytmów ze stałymi priorytetami możliwe jest poprawne działanie systemu pomimo, że przekroczy się teoretycznie wyznaczoną graniczną wartość współczynnika.</a:t>
            </a:r>
          </a:p>
          <a:p>
            <a:pPr lvl="1">
              <a:spcBef>
                <a:spcPct val="10000"/>
              </a:spcBef>
              <a:buFontTx/>
              <a:buChar char="•"/>
            </a:pPr>
            <a:endParaRPr lang="pl-PL" altLang="pl-PL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15BCC7-EF31-4900-8857-3478D1D509DF}" type="slidenum">
              <a:rPr lang="pl-PL" altLang="pl-PL"/>
              <a:pPr/>
              <a:t>3</a:t>
            </a:fld>
            <a:endParaRPr lang="pl-PL" altLang="pl-PL"/>
          </a:p>
        </p:txBody>
      </p:sp>
      <p:sp>
        <p:nvSpPr>
          <p:cNvPr id="186370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 Spotykane pojęcia</a:t>
            </a:r>
          </a:p>
        </p:txBody>
      </p:sp>
      <p:sp>
        <p:nvSpPr>
          <p:cNvPr id="186371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8534400" cy="393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Systemy o twardych wymaganiach czasowych</a:t>
            </a:r>
            <a:r>
              <a:rPr lang="pl-PL" altLang="pl-PL" sz="1800">
                <a:latin typeface="Arial" charset="0"/>
              </a:rPr>
              <a:t> (ang. Hard Real-Time Systems)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Systemy, gdzie ograniczenia czasowe muszą być zawsze spełnione, np. system kontroli lotu myśliwca.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Systemy o miękkich wymaganiach czasowych</a:t>
            </a:r>
            <a:r>
              <a:rPr lang="pl-PL" altLang="pl-PL" sz="1800">
                <a:latin typeface="Arial" charset="0"/>
              </a:rPr>
              <a:t> (ang. Soft Real-Time Systems)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Systemy, gdzie ograniczenia czasowe są istotne, ale uznaje się, że działają poprawnie, jeśli od czasu do czasu nastąpi przekroczenie ograniczeń, np. system akwizycji danych.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Systemy o solidnych wymaganiach czasowych</a:t>
            </a:r>
            <a:r>
              <a:rPr lang="pl-PL" altLang="pl-PL" sz="1800">
                <a:latin typeface="Arial" charset="0"/>
              </a:rPr>
              <a:t>(ang. Firm Real-Time Systems)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Systemy o miękkich wymaganiach czasowych, w których spóźniona odpowiedź jest traktowana jako błędna.</a:t>
            </a:r>
          </a:p>
        </p:txBody>
      </p:sp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381000" y="5181600"/>
            <a:ext cx="7924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Pojedynczy system czasu rzeczywistego posiada zwykle podsystemy o twardych i miękkich wymaganiach czasowych. Definiowane są również funkcje kosztu przekroczenia ograniczeń czasowych.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D6831D-8660-4766-A4DD-4E1D9CECC6D2}" type="slidenum">
              <a:rPr lang="pl-PL" altLang="pl-PL"/>
              <a:pPr/>
              <a:t>30</a:t>
            </a:fld>
            <a:endParaRPr lang="pl-PL" altLang="pl-PL"/>
          </a:p>
        </p:txBody>
      </p:sp>
      <p:sp>
        <p:nvSpPr>
          <p:cNvPr id="27545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Współdzielenie zasobów - inwersja priorytetów</a:t>
            </a:r>
          </a:p>
        </p:txBody>
      </p:sp>
      <p:sp>
        <p:nvSpPr>
          <p:cNvPr id="275459" name="Text Box 3"/>
          <p:cNvSpPr txBox="1">
            <a:spLocks noChangeArrowheads="1"/>
          </p:cNvSpPr>
          <p:nvPr/>
        </p:nvSpPr>
        <p:spPr bwMode="auto">
          <a:xfrm>
            <a:off x="228600" y="24384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endParaRPr lang="en-GB" altLang="pl-PL" sz="1800">
              <a:latin typeface="Arial" charset="0"/>
            </a:endParaRPr>
          </a:p>
        </p:txBody>
      </p:sp>
      <p:sp>
        <p:nvSpPr>
          <p:cNvPr id="275460" name="Text Box 4"/>
          <p:cNvSpPr txBox="1">
            <a:spLocks noChangeArrowheads="1"/>
          </p:cNvSpPr>
          <p:nvPr/>
        </p:nvSpPr>
        <p:spPr bwMode="auto">
          <a:xfrm>
            <a:off x="152400" y="685800"/>
            <a:ext cx="8915400" cy="550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 dirty="0">
                <a:latin typeface="Arial" charset="0"/>
              </a:rPr>
              <a:t>Jeśli dany proces jest zawieszony i oczekuje na zakończenie obliczeń przez proces o niższym priorytecie, wtedy model priorytetów w danym systemie jest w pewnym sensie podważony.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 dirty="0">
                <a:latin typeface="Arial" charset="0"/>
              </a:rPr>
              <a:t>Mówi się wtedy, że w systemie zachodzi </a:t>
            </a:r>
            <a:r>
              <a:rPr lang="pl-PL" altLang="pl-PL" sz="1800" dirty="0">
                <a:solidFill>
                  <a:schemeClr val="hlink"/>
                </a:solidFill>
                <a:latin typeface="Arial" charset="0"/>
              </a:rPr>
              <a:t>inwersja priorytetów</a:t>
            </a:r>
            <a:r>
              <a:rPr lang="pl-PL" altLang="pl-PL" sz="1800" dirty="0">
                <a:latin typeface="Arial" charset="0"/>
              </a:rPr>
              <a:t>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 dirty="0">
                <a:latin typeface="Arial" charset="0"/>
              </a:rPr>
              <a:t>Proces oczekujący na inny proces o niższym priorytecie nazywa się procesem zablokowanym (</a:t>
            </a:r>
            <a:r>
              <a:rPr lang="pl-PL" altLang="pl-PL" sz="1800" dirty="0" err="1">
                <a:latin typeface="Arial" charset="0"/>
              </a:rPr>
              <a:t>blocked</a:t>
            </a:r>
            <a:r>
              <a:rPr lang="pl-PL" altLang="pl-PL" sz="1800" dirty="0">
                <a:latin typeface="Arial" charset="0"/>
              </a:rPr>
              <a:t>).</a:t>
            </a:r>
          </a:p>
          <a:p>
            <a:pPr>
              <a:spcBef>
                <a:spcPct val="10000"/>
              </a:spcBef>
              <a:buFontTx/>
              <a:buChar char="•"/>
            </a:pPr>
            <a:endParaRPr lang="pl-PL" altLang="pl-PL" sz="1800" dirty="0">
              <a:latin typeface="Arial" charset="0"/>
            </a:endParaRP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 dirty="0">
                <a:latin typeface="Arial" charset="0"/>
              </a:rPr>
              <a:t>Dla zilustrowania ekstremalnego przykładu inwersji priorytetów rozważone zostanie wykonywanie 4 periodycznych zadań: a, b, c i d oraz dwu zasobów q i v.</a:t>
            </a:r>
          </a:p>
          <a:p>
            <a:pPr>
              <a:spcBef>
                <a:spcPct val="10000"/>
              </a:spcBef>
            </a:pPr>
            <a:endParaRPr lang="pl-PL" altLang="pl-PL" sz="1800" dirty="0">
              <a:latin typeface="Arial" charset="0"/>
            </a:endParaRPr>
          </a:p>
          <a:p>
            <a:pPr lvl="2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Monotype Sorts" pitchFamily="2" charset="2"/>
              <a:buNone/>
            </a:pPr>
            <a:r>
              <a:rPr kumimoji="1" lang="en-US" altLang="pl-PL" sz="1800" dirty="0">
                <a:latin typeface="Arial" charset="0"/>
              </a:rPr>
              <a:t>Process     Priority     Execution Sequence     Release Time </a:t>
            </a:r>
          </a:p>
          <a:p>
            <a:pPr lvl="2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Monotype Sorts" pitchFamily="2" charset="2"/>
              <a:buNone/>
            </a:pPr>
            <a:r>
              <a:rPr kumimoji="1" lang="en-US" altLang="pl-PL" sz="1800" dirty="0">
                <a:latin typeface="Arial" charset="0"/>
              </a:rPr>
              <a:t>      </a:t>
            </a:r>
            <a:r>
              <a:rPr kumimoji="1" lang="en-US" altLang="pl-PL" sz="1800" dirty="0">
                <a:latin typeface="Courier New" pitchFamily="49" charset="0"/>
              </a:rPr>
              <a:t>a</a:t>
            </a:r>
            <a:r>
              <a:rPr kumimoji="1" lang="pl-PL" altLang="pl-PL" sz="1800" dirty="0">
                <a:latin typeface="Courier New" pitchFamily="49" charset="0"/>
              </a:rPr>
              <a:t>	</a:t>
            </a:r>
            <a:r>
              <a:rPr kumimoji="1" lang="en-US" altLang="pl-PL" sz="1800" dirty="0">
                <a:latin typeface="Courier New" pitchFamily="49" charset="0"/>
              </a:rPr>
              <a:t>1          EQQQQE           0 </a:t>
            </a:r>
          </a:p>
          <a:p>
            <a:pPr lvl="2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Monotype Sorts" pitchFamily="2" charset="2"/>
              <a:buNone/>
            </a:pPr>
            <a:r>
              <a:rPr kumimoji="1" lang="en-US" altLang="pl-PL" sz="1800" dirty="0">
                <a:latin typeface="Courier New" pitchFamily="49" charset="0"/>
              </a:rPr>
              <a:t>   b</a:t>
            </a:r>
            <a:r>
              <a:rPr kumimoji="1" lang="pl-PL" altLang="pl-PL" sz="1800" dirty="0">
                <a:latin typeface="Courier New" pitchFamily="49" charset="0"/>
              </a:rPr>
              <a:t>	</a:t>
            </a:r>
            <a:r>
              <a:rPr kumimoji="1" lang="en-US" altLang="pl-PL" sz="1800" dirty="0">
                <a:latin typeface="Courier New" pitchFamily="49" charset="0"/>
              </a:rPr>
              <a:t>2            EE             2 </a:t>
            </a:r>
          </a:p>
          <a:p>
            <a:pPr lvl="2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Monotype Sorts" pitchFamily="2" charset="2"/>
              <a:buNone/>
            </a:pPr>
            <a:r>
              <a:rPr kumimoji="1" lang="en-US" altLang="pl-PL" sz="1800" dirty="0">
                <a:latin typeface="Courier New" pitchFamily="49" charset="0"/>
              </a:rPr>
              <a:t>   c</a:t>
            </a:r>
            <a:r>
              <a:rPr kumimoji="1" lang="pl-PL" altLang="pl-PL" sz="1800" dirty="0">
                <a:latin typeface="Courier New" pitchFamily="49" charset="0"/>
              </a:rPr>
              <a:t>	</a:t>
            </a:r>
            <a:r>
              <a:rPr kumimoji="1" lang="en-US" altLang="pl-PL" sz="1800" dirty="0">
                <a:latin typeface="Courier New" pitchFamily="49" charset="0"/>
              </a:rPr>
              <a:t>3           EVVE            2 </a:t>
            </a:r>
          </a:p>
          <a:p>
            <a:pPr lvl="2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Monotype Sorts" pitchFamily="2" charset="2"/>
              <a:buNone/>
            </a:pPr>
            <a:r>
              <a:rPr kumimoji="1" lang="en-US" altLang="pl-PL" sz="1800" dirty="0">
                <a:latin typeface="Courier New" pitchFamily="49" charset="0"/>
              </a:rPr>
              <a:t>   d</a:t>
            </a:r>
            <a:r>
              <a:rPr kumimoji="1" lang="pl-PL" altLang="pl-PL" sz="1800" dirty="0">
                <a:latin typeface="Courier New" pitchFamily="49" charset="0"/>
              </a:rPr>
              <a:t>	</a:t>
            </a:r>
            <a:r>
              <a:rPr kumimoji="1" lang="en-US" altLang="pl-PL" sz="1800" dirty="0">
                <a:latin typeface="Courier New" pitchFamily="49" charset="0"/>
              </a:rPr>
              <a:t>4          EEQVE            4 </a:t>
            </a:r>
          </a:p>
          <a:p>
            <a:pPr>
              <a:spcBef>
                <a:spcPct val="10000"/>
              </a:spcBef>
            </a:pPr>
            <a:endParaRPr lang="pl-PL" altLang="pl-PL" sz="1800" dirty="0">
              <a:latin typeface="Arial" charset="0"/>
            </a:endParaRPr>
          </a:p>
          <a:p>
            <a:pPr>
              <a:spcBef>
                <a:spcPct val="10000"/>
              </a:spcBef>
            </a:pPr>
            <a:endParaRPr lang="pl-PL" altLang="pl-PL" sz="1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AA9AF8-7F45-4E68-B316-EF2D58DC7A7F}" type="slidenum">
              <a:rPr lang="pl-PL" altLang="pl-PL"/>
              <a:pPr/>
              <a:t>31</a:t>
            </a:fld>
            <a:endParaRPr lang="pl-PL" altLang="pl-PL"/>
          </a:p>
        </p:txBody>
      </p:sp>
      <p:sp>
        <p:nvSpPr>
          <p:cNvPr id="27648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Inwersja priorytetów - przykład</a:t>
            </a:r>
          </a:p>
        </p:txBody>
      </p:sp>
      <p:sp>
        <p:nvSpPr>
          <p:cNvPr id="276483" name="Text Box 3"/>
          <p:cNvSpPr txBox="1">
            <a:spLocks noChangeArrowheads="1"/>
          </p:cNvSpPr>
          <p:nvPr/>
        </p:nvSpPr>
        <p:spPr bwMode="auto">
          <a:xfrm>
            <a:off x="228600" y="24384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endParaRPr lang="en-GB" altLang="pl-PL" sz="1800">
              <a:latin typeface="Arial" charset="0"/>
            </a:endParaRPr>
          </a:p>
        </p:txBody>
      </p:sp>
      <p:sp>
        <p:nvSpPr>
          <p:cNvPr id="276484" name="Line 4"/>
          <p:cNvSpPr>
            <a:spLocks noChangeShapeType="1"/>
          </p:cNvSpPr>
          <p:nvPr/>
        </p:nvSpPr>
        <p:spPr bwMode="auto">
          <a:xfrm>
            <a:off x="685800" y="1295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85" name="Line 5"/>
          <p:cNvSpPr>
            <a:spLocks noChangeShapeType="1"/>
          </p:cNvSpPr>
          <p:nvPr/>
        </p:nvSpPr>
        <p:spPr bwMode="auto">
          <a:xfrm>
            <a:off x="685800" y="4648200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86" name="Rectangle 6"/>
          <p:cNvSpPr>
            <a:spLocks noChangeArrowheads="1"/>
          </p:cNvSpPr>
          <p:nvPr/>
        </p:nvSpPr>
        <p:spPr bwMode="auto">
          <a:xfrm>
            <a:off x="29718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87" name="Rectangle 7"/>
          <p:cNvSpPr>
            <a:spLocks noChangeArrowheads="1"/>
          </p:cNvSpPr>
          <p:nvPr/>
        </p:nvSpPr>
        <p:spPr bwMode="auto">
          <a:xfrm>
            <a:off x="25146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88" name="Rectangle 8"/>
          <p:cNvSpPr>
            <a:spLocks noChangeArrowheads="1"/>
          </p:cNvSpPr>
          <p:nvPr/>
        </p:nvSpPr>
        <p:spPr bwMode="auto">
          <a:xfrm>
            <a:off x="20574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89" name="Rectangle 9"/>
          <p:cNvSpPr>
            <a:spLocks noChangeArrowheads="1"/>
          </p:cNvSpPr>
          <p:nvPr/>
        </p:nvSpPr>
        <p:spPr bwMode="auto">
          <a:xfrm>
            <a:off x="16002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0" name="Rectangle 10"/>
          <p:cNvSpPr>
            <a:spLocks noChangeArrowheads="1"/>
          </p:cNvSpPr>
          <p:nvPr/>
        </p:nvSpPr>
        <p:spPr bwMode="auto">
          <a:xfrm>
            <a:off x="1143000" y="3962400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1" name="Rectangle 11"/>
          <p:cNvSpPr>
            <a:spLocks noChangeArrowheads="1"/>
          </p:cNvSpPr>
          <p:nvPr/>
        </p:nvSpPr>
        <p:spPr bwMode="auto">
          <a:xfrm>
            <a:off x="685800" y="39624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2" name="Rectangle 12"/>
          <p:cNvSpPr>
            <a:spLocks noChangeArrowheads="1"/>
          </p:cNvSpPr>
          <p:nvPr/>
        </p:nvSpPr>
        <p:spPr bwMode="auto">
          <a:xfrm>
            <a:off x="5715000" y="3962400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3" name="Rectangle 13"/>
          <p:cNvSpPr>
            <a:spLocks noChangeArrowheads="1"/>
          </p:cNvSpPr>
          <p:nvPr/>
        </p:nvSpPr>
        <p:spPr bwMode="auto">
          <a:xfrm>
            <a:off x="5257800" y="3962400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4" name="Rectangle 14"/>
          <p:cNvSpPr>
            <a:spLocks noChangeArrowheads="1"/>
          </p:cNvSpPr>
          <p:nvPr/>
        </p:nvSpPr>
        <p:spPr bwMode="auto">
          <a:xfrm>
            <a:off x="48006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5" name="Rectangle 15"/>
          <p:cNvSpPr>
            <a:spLocks noChangeArrowheads="1"/>
          </p:cNvSpPr>
          <p:nvPr/>
        </p:nvSpPr>
        <p:spPr bwMode="auto">
          <a:xfrm>
            <a:off x="43434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6" name="Rectangle 16"/>
          <p:cNvSpPr>
            <a:spLocks noChangeArrowheads="1"/>
          </p:cNvSpPr>
          <p:nvPr/>
        </p:nvSpPr>
        <p:spPr bwMode="auto">
          <a:xfrm>
            <a:off x="38862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7" name="Rectangle 17"/>
          <p:cNvSpPr>
            <a:spLocks noChangeArrowheads="1"/>
          </p:cNvSpPr>
          <p:nvPr/>
        </p:nvSpPr>
        <p:spPr bwMode="auto">
          <a:xfrm>
            <a:off x="34290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8" name="Rectangle 18"/>
          <p:cNvSpPr>
            <a:spLocks noChangeArrowheads="1"/>
          </p:cNvSpPr>
          <p:nvPr/>
        </p:nvSpPr>
        <p:spPr bwMode="auto">
          <a:xfrm>
            <a:off x="8001000" y="39624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9" name="Rectangle 19"/>
          <p:cNvSpPr>
            <a:spLocks noChangeArrowheads="1"/>
          </p:cNvSpPr>
          <p:nvPr/>
        </p:nvSpPr>
        <p:spPr bwMode="auto">
          <a:xfrm>
            <a:off x="75438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0" name="Rectangle 20"/>
          <p:cNvSpPr>
            <a:spLocks noChangeArrowheads="1"/>
          </p:cNvSpPr>
          <p:nvPr/>
        </p:nvSpPr>
        <p:spPr bwMode="auto">
          <a:xfrm>
            <a:off x="70866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1" name="Rectangle 21"/>
          <p:cNvSpPr>
            <a:spLocks noChangeArrowheads="1"/>
          </p:cNvSpPr>
          <p:nvPr/>
        </p:nvSpPr>
        <p:spPr bwMode="auto">
          <a:xfrm>
            <a:off x="66294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2" name="Rectangle 22"/>
          <p:cNvSpPr>
            <a:spLocks noChangeArrowheads="1"/>
          </p:cNvSpPr>
          <p:nvPr/>
        </p:nvSpPr>
        <p:spPr bwMode="auto">
          <a:xfrm>
            <a:off x="6172200" y="3962400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3" name="Rectangle 23"/>
          <p:cNvSpPr>
            <a:spLocks noChangeArrowheads="1"/>
          </p:cNvSpPr>
          <p:nvPr/>
        </p:nvSpPr>
        <p:spPr bwMode="auto">
          <a:xfrm>
            <a:off x="2971800" y="3200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4" name="Rectangle 24"/>
          <p:cNvSpPr>
            <a:spLocks noChangeArrowheads="1"/>
          </p:cNvSpPr>
          <p:nvPr/>
        </p:nvSpPr>
        <p:spPr bwMode="auto">
          <a:xfrm>
            <a:off x="2514600" y="3200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5" name="Rectangle 25"/>
          <p:cNvSpPr>
            <a:spLocks noChangeArrowheads="1"/>
          </p:cNvSpPr>
          <p:nvPr/>
        </p:nvSpPr>
        <p:spPr bwMode="auto">
          <a:xfrm>
            <a:off x="2057400" y="3200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6" name="Rectangle 26"/>
          <p:cNvSpPr>
            <a:spLocks noChangeArrowheads="1"/>
          </p:cNvSpPr>
          <p:nvPr/>
        </p:nvSpPr>
        <p:spPr bwMode="auto">
          <a:xfrm>
            <a:off x="1600200" y="3200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7" name="Rectangle 27"/>
          <p:cNvSpPr>
            <a:spLocks noChangeArrowheads="1"/>
          </p:cNvSpPr>
          <p:nvPr/>
        </p:nvSpPr>
        <p:spPr bwMode="auto">
          <a:xfrm>
            <a:off x="4800600" y="32004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8" name="Rectangle 28"/>
          <p:cNvSpPr>
            <a:spLocks noChangeArrowheads="1"/>
          </p:cNvSpPr>
          <p:nvPr/>
        </p:nvSpPr>
        <p:spPr bwMode="auto">
          <a:xfrm>
            <a:off x="4343400" y="32004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9" name="Rectangle 29"/>
          <p:cNvSpPr>
            <a:spLocks noChangeArrowheads="1"/>
          </p:cNvSpPr>
          <p:nvPr/>
        </p:nvSpPr>
        <p:spPr bwMode="auto">
          <a:xfrm>
            <a:off x="3886200" y="3200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0" name="Rectangle 30"/>
          <p:cNvSpPr>
            <a:spLocks noChangeArrowheads="1"/>
          </p:cNvSpPr>
          <p:nvPr/>
        </p:nvSpPr>
        <p:spPr bwMode="auto">
          <a:xfrm>
            <a:off x="3429000" y="3200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1" name="Rectangle 31"/>
          <p:cNvSpPr>
            <a:spLocks noChangeArrowheads="1"/>
          </p:cNvSpPr>
          <p:nvPr/>
        </p:nvSpPr>
        <p:spPr bwMode="auto">
          <a:xfrm>
            <a:off x="2971800" y="2438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2" name="Rectangle 32"/>
          <p:cNvSpPr>
            <a:spLocks noChangeArrowheads="1"/>
          </p:cNvSpPr>
          <p:nvPr/>
        </p:nvSpPr>
        <p:spPr bwMode="auto">
          <a:xfrm>
            <a:off x="2514600" y="2438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3" name="Rectangle 33"/>
          <p:cNvSpPr>
            <a:spLocks noChangeArrowheads="1"/>
          </p:cNvSpPr>
          <p:nvPr/>
        </p:nvSpPr>
        <p:spPr bwMode="auto">
          <a:xfrm>
            <a:off x="2057400" y="2438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4" name="Rectangle 34"/>
          <p:cNvSpPr>
            <a:spLocks noChangeArrowheads="1"/>
          </p:cNvSpPr>
          <p:nvPr/>
        </p:nvSpPr>
        <p:spPr bwMode="auto">
          <a:xfrm>
            <a:off x="1600200" y="24384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5" name="Rectangle 35"/>
          <p:cNvSpPr>
            <a:spLocks noChangeArrowheads="1"/>
          </p:cNvSpPr>
          <p:nvPr/>
        </p:nvSpPr>
        <p:spPr bwMode="auto">
          <a:xfrm>
            <a:off x="3886200" y="24384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6" name="Rectangle 36"/>
          <p:cNvSpPr>
            <a:spLocks noChangeArrowheads="1"/>
          </p:cNvSpPr>
          <p:nvPr/>
        </p:nvSpPr>
        <p:spPr bwMode="auto">
          <a:xfrm>
            <a:off x="3429000" y="2438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7" name="Rectangle 37"/>
          <p:cNvSpPr>
            <a:spLocks noChangeArrowheads="1"/>
          </p:cNvSpPr>
          <p:nvPr/>
        </p:nvSpPr>
        <p:spPr bwMode="auto">
          <a:xfrm>
            <a:off x="2971800" y="16002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8" name="Rectangle 38"/>
          <p:cNvSpPr>
            <a:spLocks noChangeArrowheads="1"/>
          </p:cNvSpPr>
          <p:nvPr/>
        </p:nvSpPr>
        <p:spPr bwMode="auto">
          <a:xfrm>
            <a:off x="2514600" y="16002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9" name="Rectangle 39"/>
          <p:cNvSpPr>
            <a:spLocks noChangeArrowheads="1"/>
          </p:cNvSpPr>
          <p:nvPr/>
        </p:nvSpPr>
        <p:spPr bwMode="auto">
          <a:xfrm>
            <a:off x="5715000" y="1600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0" name="Rectangle 40"/>
          <p:cNvSpPr>
            <a:spLocks noChangeArrowheads="1"/>
          </p:cNvSpPr>
          <p:nvPr/>
        </p:nvSpPr>
        <p:spPr bwMode="auto">
          <a:xfrm>
            <a:off x="5257800" y="1600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1" name="Rectangle 41"/>
          <p:cNvSpPr>
            <a:spLocks noChangeArrowheads="1"/>
          </p:cNvSpPr>
          <p:nvPr/>
        </p:nvSpPr>
        <p:spPr bwMode="auto">
          <a:xfrm>
            <a:off x="4800600" y="1600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2" name="Rectangle 42"/>
          <p:cNvSpPr>
            <a:spLocks noChangeArrowheads="1"/>
          </p:cNvSpPr>
          <p:nvPr/>
        </p:nvSpPr>
        <p:spPr bwMode="auto">
          <a:xfrm>
            <a:off x="4343400" y="1600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3" name="Rectangle 43"/>
          <p:cNvSpPr>
            <a:spLocks noChangeArrowheads="1"/>
          </p:cNvSpPr>
          <p:nvPr/>
        </p:nvSpPr>
        <p:spPr bwMode="auto">
          <a:xfrm>
            <a:off x="3886200" y="1600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4" name="Rectangle 44"/>
          <p:cNvSpPr>
            <a:spLocks noChangeArrowheads="1"/>
          </p:cNvSpPr>
          <p:nvPr/>
        </p:nvSpPr>
        <p:spPr bwMode="auto">
          <a:xfrm>
            <a:off x="3429000" y="1600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5" name="Rectangle 45"/>
          <p:cNvSpPr>
            <a:spLocks noChangeArrowheads="1"/>
          </p:cNvSpPr>
          <p:nvPr/>
        </p:nvSpPr>
        <p:spPr bwMode="auto">
          <a:xfrm>
            <a:off x="7543800" y="16002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6" name="Rectangle 46"/>
          <p:cNvSpPr>
            <a:spLocks noChangeArrowheads="1"/>
          </p:cNvSpPr>
          <p:nvPr/>
        </p:nvSpPr>
        <p:spPr bwMode="auto">
          <a:xfrm>
            <a:off x="7086600" y="1600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7" name="Rectangle 47"/>
          <p:cNvSpPr>
            <a:spLocks noChangeArrowheads="1"/>
          </p:cNvSpPr>
          <p:nvPr/>
        </p:nvSpPr>
        <p:spPr bwMode="auto">
          <a:xfrm>
            <a:off x="6629400" y="1600200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8" name="Rectangle 48"/>
          <p:cNvSpPr>
            <a:spLocks noChangeArrowheads="1"/>
          </p:cNvSpPr>
          <p:nvPr/>
        </p:nvSpPr>
        <p:spPr bwMode="auto">
          <a:xfrm>
            <a:off x="6172200" y="1600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9" name="Text Box 49"/>
          <p:cNvSpPr txBox="1">
            <a:spLocks noChangeArrowheads="1"/>
          </p:cNvSpPr>
          <p:nvPr/>
        </p:nvSpPr>
        <p:spPr bwMode="auto">
          <a:xfrm>
            <a:off x="212725" y="950913"/>
            <a:ext cx="100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276530" name="Text Box 50"/>
          <p:cNvSpPr txBox="1">
            <a:spLocks noChangeArrowheads="1"/>
          </p:cNvSpPr>
          <p:nvPr/>
        </p:nvSpPr>
        <p:spPr bwMode="auto">
          <a:xfrm>
            <a:off x="212725" y="39989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76531" name="Text Box 51"/>
          <p:cNvSpPr txBox="1">
            <a:spLocks noChangeArrowheads="1"/>
          </p:cNvSpPr>
          <p:nvPr/>
        </p:nvSpPr>
        <p:spPr bwMode="auto">
          <a:xfrm>
            <a:off x="212725" y="3160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76532" name="Text Box 52"/>
          <p:cNvSpPr txBox="1">
            <a:spLocks noChangeArrowheads="1"/>
          </p:cNvSpPr>
          <p:nvPr/>
        </p:nvSpPr>
        <p:spPr bwMode="auto">
          <a:xfrm>
            <a:off x="212725" y="23987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76533" name="Text Box 53"/>
          <p:cNvSpPr txBox="1">
            <a:spLocks noChangeArrowheads="1"/>
          </p:cNvSpPr>
          <p:nvPr/>
        </p:nvSpPr>
        <p:spPr bwMode="auto">
          <a:xfrm>
            <a:off x="212725" y="15605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76534" name="Text Box 54"/>
          <p:cNvSpPr txBox="1">
            <a:spLocks noChangeArrowheads="1"/>
          </p:cNvSpPr>
          <p:nvPr/>
        </p:nvSpPr>
        <p:spPr bwMode="auto">
          <a:xfrm>
            <a:off x="593725" y="4684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76535" name="Text Box 55"/>
          <p:cNvSpPr txBox="1">
            <a:spLocks noChangeArrowheads="1"/>
          </p:cNvSpPr>
          <p:nvPr/>
        </p:nvSpPr>
        <p:spPr bwMode="auto">
          <a:xfrm>
            <a:off x="1416050" y="4684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76536" name="Text Box 56"/>
          <p:cNvSpPr txBox="1">
            <a:spLocks noChangeArrowheads="1"/>
          </p:cNvSpPr>
          <p:nvPr/>
        </p:nvSpPr>
        <p:spPr bwMode="auto">
          <a:xfrm>
            <a:off x="2330450" y="4684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76537" name="Text Box 57"/>
          <p:cNvSpPr txBox="1">
            <a:spLocks noChangeArrowheads="1"/>
          </p:cNvSpPr>
          <p:nvPr/>
        </p:nvSpPr>
        <p:spPr bwMode="auto">
          <a:xfrm>
            <a:off x="3244850" y="4684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76538" name="Text Box 58"/>
          <p:cNvSpPr txBox="1">
            <a:spLocks noChangeArrowheads="1"/>
          </p:cNvSpPr>
          <p:nvPr/>
        </p:nvSpPr>
        <p:spPr bwMode="auto">
          <a:xfrm>
            <a:off x="4159250" y="4684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76539" name="Text Box 59"/>
          <p:cNvSpPr txBox="1">
            <a:spLocks noChangeArrowheads="1"/>
          </p:cNvSpPr>
          <p:nvPr/>
        </p:nvSpPr>
        <p:spPr bwMode="auto">
          <a:xfrm>
            <a:off x="4997450" y="46847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76540" name="Text Box 60"/>
          <p:cNvSpPr txBox="1">
            <a:spLocks noChangeArrowheads="1"/>
          </p:cNvSpPr>
          <p:nvPr/>
        </p:nvSpPr>
        <p:spPr bwMode="auto">
          <a:xfrm>
            <a:off x="5911850" y="46847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76541" name="Text Box 61"/>
          <p:cNvSpPr txBox="1">
            <a:spLocks noChangeArrowheads="1"/>
          </p:cNvSpPr>
          <p:nvPr/>
        </p:nvSpPr>
        <p:spPr bwMode="auto">
          <a:xfrm>
            <a:off x="6826250" y="46847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276542" name="Text Box 62"/>
          <p:cNvSpPr txBox="1">
            <a:spLocks noChangeArrowheads="1"/>
          </p:cNvSpPr>
          <p:nvPr/>
        </p:nvSpPr>
        <p:spPr bwMode="auto">
          <a:xfrm>
            <a:off x="7740650" y="46847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276543" name="Text Box 63"/>
          <p:cNvSpPr txBox="1">
            <a:spLocks noChangeArrowheads="1"/>
          </p:cNvSpPr>
          <p:nvPr/>
        </p:nvSpPr>
        <p:spPr bwMode="auto">
          <a:xfrm>
            <a:off x="8655050" y="46847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76544" name="Rectangle 64"/>
          <p:cNvSpPr>
            <a:spLocks noChangeArrowheads="1"/>
          </p:cNvSpPr>
          <p:nvPr/>
        </p:nvSpPr>
        <p:spPr bwMode="auto">
          <a:xfrm>
            <a:off x="838200" y="52578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45" name="Text Box 65"/>
          <p:cNvSpPr txBox="1">
            <a:spLocks noChangeArrowheads="1"/>
          </p:cNvSpPr>
          <p:nvPr/>
        </p:nvSpPr>
        <p:spPr bwMode="auto">
          <a:xfrm>
            <a:off x="1584325" y="5253038"/>
            <a:ext cx="1187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Executing</a:t>
            </a:r>
          </a:p>
        </p:txBody>
      </p:sp>
      <p:sp>
        <p:nvSpPr>
          <p:cNvPr id="276546" name="Rectangle 66"/>
          <p:cNvSpPr>
            <a:spLocks noChangeArrowheads="1"/>
          </p:cNvSpPr>
          <p:nvPr/>
        </p:nvSpPr>
        <p:spPr bwMode="auto">
          <a:xfrm>
            <a:off x="838200" y="5867400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47" name="Text Box 67"/>
          <p:cNvSpPr txBox="1">
            <a:spLocks noChangeArrowheads="1"/>
          </p:cNvSpPr>
          <p:nvPr/>
        </p:nvSpPr>
        <p:spPr bwMode="auto">
          <a:xfrm>
            <a:off x="1524000" y="5862638"/>
            <a:ext cx="2622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Executing with Q locked</a:t>
            </a:r>
          </a:p>
        </p:txBody>
      </p:sp>
      <p:sp>
        <p:nvSpPr>
          <p:cNvPr id="276548" name="Rectangle 68"/>
          <p:cNvSpPr>
            <a:spLocks noChangeArrowheads="1"/>
          </p:cNvSpPr>
          <p:nvPr/>
        </p:nvSpPr>
        <p:spPr bwMode="auto">
          <a:xfrm>
            <a:off x="5029200" y="52578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49" name="Text Box 69"/>
          <p:cNvSpPr txBox="1">
            <a:spLocks noChangeArrowheads="1"/>
          </p:cNvSpPr>
          <p:nvPr/>
        </p:nvSpPr>
        <p:spPr bwMode="auto">
          <a:xfrm>
            <a:off x="5699125" y="5218113"/>
            <a:ext cx="1301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Preempted</a:t>
            </a:r>
          </a:p>
        </p:txBody>
      </p:sp>
      <p:sp>
        <p:nvSpPr>
          <p:cNvPr id="276550" name="Rectangle 70"/>
          <p:cNvSpPr>
            <a:spLocks noChangeArrowheads="1"/>
          </p:cNvSpPr>
          <p:nvPr/>
        </p:nvSpPr>
        <p:spPr bwMode="auto">
          <a:xfrm>
            <a:off x="838200" y="64008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51" name="Text Box 71"/>
          <p:cNvSpPr txBox="1">
            <a:spLocks noChangeArrowheads="1"/>
          </p:cNvSpPr>
          <p:nvPr/>
        </p:nvSpPr>
        <p:spPr bwMode="auto">
          <a:xfrm>
            <a:off x="1504950" y="6396038"/>
            <a:ext cx="2597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Executing with V locked</a:t>
            </a:r>
          </a:p>
        </p:txBody>
      </p:sp>
      <p:sp>
        <p:nvSpPr>
          <p:cNvPr id="276552" name="Rectangle 72"/>
          <p:cNvSpPr>
            <a:spLocks noChangeArrowheads="1"/>
          </p:cNvSpPr>
          <p:nvPr/>
        </p:nvSpPr>
        <p:spPr bwMode="auto">
          <a:xfrm>
            <a:off x="5029200" y="5867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53" name="Text Box 73"/>
          <p:cNvSpPr txBox="1">
            <a:spLocks noChangeArrowheads="1"/>
          </p:cNvSpPr>
          <p:nvPr/>
        </p:nvSpPr>
        <p:spPr bwMode="auto">
          <a:xfrm>
            <a:off x="5715000" y="5862638"/>
            <a:ext cx="996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Blocked</a:t>
            </a:r>
          </a:p>
        </p:txBody>
      </p:sp>
      <p:sp>
        <p:nvSpPr>
          <p:cNvPr id="276554" name="Line 74"/>
          <p:cNvSpPr>
            <a:spLocks noChangeShapeType="1"/>
          </p:cNvSpPr>
          <p:nvPr/>
        </p:nvSpPr>
        <p:spPr bwMode="auto">
          <a:xfrm>
            <a:off x="2514600" y="1371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55" name="Line 75"/>
          <p:cNvSpPr>
            <a:spLocks noChangeShapeType="1"/>
          </p:cNvSpPr>
          <p:nvPr/>
        </p:nvSpPr>
        <p:spPr bwMode="auto">
          <a:xfrm>
            <a:off x="685800" y="37719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56" name="Line 76"/>
          <p:cNvSpPr>
            <a:spLocks noChangeShapeType="1"/>
          </p:cNvSpPr>
          <p:nvPr/>
        </p:nvSpPr>
        <p:spPr bwMode="auto">
          <a:xfrm>
            <a:off x="1600200" y="2971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57" name="Line 77"/>
          <p:cNvSpPr>
            <a:spLocks noChangeShapeType="1"/>
          </p:cNvSpPr>
          <p:nvPr/>
        </p:nvSpPr>
        <p:spPr bwMode="auto">
          <a:xfrm>
            <a:off x="1600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58" name="Oval 78"/>
          <p:cNvSpPr>
            <a:spLocks noChangeArrowheads="1"/>
          </p:cNvSpPr>
          <p:nvPr/>
        </p:nvSpPr>
        <p:spPr bwMode="auto">
          <a:xfrm>
            <a:off x="8382000" y="41910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59" name="Oval 79"/>
          <p:cNvSpPr>
            <a:spLocks noChangeArrowheads="1"/>
          </p:cNvSpPr>
          <p:nvPr/>
        </p:nvSpPr>
        <p:spPr bwMode="auto">
          <a:xfrm>
            <a:off x="7924800" y="18288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60" name="Oval 80"/>
          <p:cNvSpPr>
            <a:spLocks noChangeArrowheads="1"/>
          </p:cNvSpPr>
          <p:nvPr/>
        </p:nvSpPr>
        <p:spPr bwMode="auto">
          <a:xfrm>
            <a:off x="4267200" y="26670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61" name="Oval 81"/>
          <p:cNvSpPr>
            <a:spLocks noChangeArrowheads="1"/>
          </p:cNvSpPr>
          <p:nvPr/>
        </p:nvSpPr>
        <p:spPr bwMode="auto">
          <a:xfrm>
            <a:off x="5181600" y="34290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342C7E-4232-47EF-AFA5-69FA88BFA23C}" type="slidenum">
              <a:rPr lang="pl-PL" altLang="pl-PL"/>
              <a:pPr/>
              <a:t>32</a:t>
            </a:fld>
            <a:endParaRPr lang="pl-PL" altLang="pl-PL"/>
          </a:p>
        </p:txBody>
      </p:sp>
      <p:sp>
        <p:nvSpPr>
          <p:cNvPr id="27750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Protokół dziedziczenia priorytetów (Priority Inheritance Protocol)</a:t>
            </a:r>
            <a:br>
              <a:rPr lang="pl-PL" altLang="pl-PL" sz="2000">
                <a:solidFill>
                  <a:schemeClr val="tx1"/>
                </a:solidFill>
              </a:rPr>
            </a:br>
            <a:r>
              <a:rPr lang="pl-PL" altLang="pl-PL" sz="2000">
                <a:solidFill>
                  <a:schemeClr val="tx1"/>
                </a:solidFill>
              </a:rPr>
              <a:t>  - przykład</a:t>
            </a:r>
          </a:p>
        </p:txBody>
      </p:sp>
      <p:sp>
        <p:nvSpPr>
          <p:cNvPr id="277507" name="Rectangle 3"/>
          <p:cNvSpPr>
            <a:spLocks noChangeArrowheads="1"/>
          </p:cNvSpPr>
          <p:nvPr/>
        </p:nvSpPr>
        <p:spPr bwMode="auto">
          <a:xfrm>
            <a:off x="152400" y="91440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Jeśli proces p jest blokowany przez proces q, wtedy proces q jest wykonywany z priorytetem procesu p.</a:t>
            </a:r>
            <a:endParaRPr lang="en-US" altLang="pl-PL" sz="1800">
              <a:latin typeface="Arial" charset="0"/>
            </a:endParaRPr>
          </a:p>
        </p:txBody>
      </p:sp>
      <p:sp>
        <p:nvSpPr>
          <p:cNvPr id="277508" name="Line 4"/>
          <p:cNvSpPr>
            <a:spLocks noChangeShapeType="1"/>
          </p:cNvSpPr>
          <p:nvPr/>
        </p:nvSpPr>
        <p:spPr bwMode="auto">
          <a:xfrm>
            <a:off x="685800" y="2416175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09" name="Line 5"/>
          <p:cNvSpPr>
            <a:spLocks noChangeShapeType="1"/>
          </p:cNvSpPr>
          <p:nvPr/>
        </p:nvSpPr>
        <p:spPr bwMode="auto">
          <a:xfrm>
            <a:off x="685800" y="5768975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0" name="Rectangle 6"/>
          <p:cNvSpPr>
            <a:spLocks noChangeArrowheads="1"/>
          </p:cNvSpPr>
          <p:nvPr/>
        </p:nvSpPr>
        <p:spPr bwMode="auto">
          <a:xfrm>
            <a:off x="29718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1" name="Rectangle 7"/>
          <p:cNvSpPr>
            <a:spLocks noChangeArrowheads="1"/>
          </p:cNvSpPr>
          <p:nvPr/>
        </p:nvSpPr>
        <p:spPr bwMode="auto">
          <a:xfrm>
            <a:off x="25146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2" name="Rectangle 8"/>
          <p:cNvSpPr>
            <a:spLocks noChangeArrowheads="1"/>
          </p:cNvSpPr>
          <p:nvPr/>
        </p:nvSpPr>
        <p:spPr bwMode="auto">
          <a:xfrm>
            <a:off x="20574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3" name="Rectangle 9"/>
          <p:cNvSpPr>
            <a:spLocks noChangeArrowheads="1"/>
          </p:cNvSpPr>
          <p:nvPr/>
        </p:nvSpPr>
        <p:spPr bwMode="auto">
          <a:xfrm>
            <a:off x="16002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4" name="Rectangle 10"/>
          <p:cNvSpPr>
            <a:spLocks noChangeArrowheads="1"/>
          </p:cNvSpPr>
          <p:nvPr/>
        </p:nvSpPr>
        <p:spPr bwMode="auto">
          <a:xfrm>
            <a:off x="1143000" y="508317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5" name="Rectangle 11"/>
          <p:cNvSpPr>
            <a:spLocks noChangeArrowheads="1"/>
          </p:cNvSpPr>
          <p:nvPr/>
        </p:nvSpPr>
        <p:spPr bwMode="auto">
          <a:xfrm>
            <a:off x="685800" y="50831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6" name="Rectangle 12"/>
          <p:cNvSpPr>
            <a:spLocks noChangeArrowheads="1"/>
          </p:cNvSpPr>
          <p:nvPr/>
        </p:nvSpPr>
        <p:spPr bwMode="auto">
          <a:xfrm>
            <a:off x="57150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7" name="Rectangle 13"/>
          <p:cNvSpPr>
            <a:spLocks noChangeArrowheads="1"/>
          </p:cNvSpPr>
          <p:nvPr/>
        </p:nvSpPr>
        <p:spPr bwMode="auto">
          <a:xfrm>
            <a:off x="52578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8" name="Rectangle 14"/>
          <p:cNvSpPr>
            <a:spLocks noChangeArrowheads="1"/>
          </p:cNvSpPr>
          <p:nvPr/>
        </p:nvSpPr>
        <p:spPr bwMode="auto">
          <a:xfrm>
            <a:off x="48006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9" name="Rectangle 15"/>
          <p:cNvSpPr>
            <a:spLocks noChangeArrowheads="1"/>
          </p:cNvSpPr>
          <p:nvPr/>
        </p:nvSpPr>
        <p:spPr bwMode="auto">
          <a:xfrm>
            <a:off x="4343400" y="508317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0" name="Rectangle 16"/>
          <p:cNvSpPr>
            <a:spLocks noChangeArrowheads="1"/>
          </p:cNvSpPr>
          <p:nvPr/>
        </p:nvSpPr>
        <p:spPr bwMode="auto">
          <a:xfrm>
            <a:off x="3886200" y="508317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1" name="Rectangle 17"/>
          <p:cNvSpPr>
            <a:spLocks noChangeArrowheads="1"/>
          </p:cNvSpPr>
          <p:nvPr/>
        </p:nvSpPr>
        <p:spPr bwMode="auto">
          <a:xfrm>
            <a:off x="3429000" y="508317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2" name="Rectangle 18"/>
          <p:cNvSpPr>
            <a:spLocks noChangeArrowheads="1"/>
          </p:cNvSpPr>
          <p:nvPr/>
        </p:nvSpPr>
        <p:spPr bwMode="auto">
          <a:xfrm>
            <a:off x="8001000" y="50831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3" name="Rectangle 19"/>
          <p:cNvSpPr>
            <a:spLocks noChangeArrowheads="1"/>
          </p:cNvSpPr>
          <p:nvPr/>
        </p:nvSpPr>
        <p:spPr bwMode="auto">
          <a:xfrm>
            <a:off x="75438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4" name="Rectangle 20"/>
          <p:cNvSpPr>
            <a:spLocks noChangeArrowheads="1"/>
          </p:cNvSpPr>
          <p:nvPr/>
        </p:nvSpPr>
        <p:spPr bwMode="auto">
          <a:xfrm>
            <a:off x="70866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5" name="Rectangle 21"/>
          <p:cNvSpPr>
            <a:spLocks noChangeArrowheads="1"/>
          </p:cNvSpPr>
          <p:nvPr/>
        </p:nvSpPr>
        <p:spPr bwMode="auto">
          <a:xfrm>
            <a:off x="66294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6" name="Rectangle 22"/>
          <p:cNvSpPr>
            <a:spLocks noChangeArrowheads="1"/>
          </p:cNvSpPr>
          <p:nvPr/>
        </p:nvSpPr>
        <p:spPr bwMode="auto">
          <a:xfrm>
            <a:off x="61722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7" name="Rectangle 23"/>
          <p:cNvSpPr>
            <a:spLocks noChangeArrowheads="1"/>
          </p:cNvSpPr>
          <p:nvPr/>
        </p:nvSpPr>
        <p:spPr bwMode="auto">
          <a:xfrm>
            <a:off x="29718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8" name="Rectangle 24"/>
          <p:cNvSpPr>
            <a:spLocks noChangeArrowheads="1"/>
          </p:cNvSpPr>
          <p:nvPr/>
        </p:nvSpPr>
        <p:spPr bwMode="auto">
          <a:xfrm>
            <a:off x="25146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9" name="Rectangle 25"/>
          <p:cNvSpPr>
            <a:spLocks noChangeArrowheads="1"/>
          </p:cNvSpPr>
          <p:nvPr/>
        </p:nvSpPr>
        <p:spPr bwMode="auto">
          <a:xfrm>
            <a:off x="20574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0" name="Rectangle 26"/>
          <p:cNvSpPr>
            <a:spLocks noChangeArrowheads="1"/>
          </p:cNvSpPr>
          <p:nvPr/>
        </p:nvSpPr>
        <p:spPr bwMode="auto">
          <a:xfrm>
            <a:off x="16002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1" name="Rectangle 27"/>
          <p:cNvSpPr>
            <a:spLocks noChangeArrowheads="1"/>
          </p:cNvSpPr>
          <p:nvPr/>
        </p:nvSpPr>
        <p:spPr bwMode="auto">
          <a:xfrm>
            <a:off x="48006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2" name="Rectangle 28"/>
          <p:cNvSpPr>
            <a:spLocks noChangeArrowheads="1"/>
          </p:cNvSpPr>
          <p:nvPr/>
        </p:nvSpPr>
        <p:spPr bwMode="auto">
          <a:xfrm>
            <a:off x="4343400" y="43211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3" name="Rectangle 29"/>
          <p:cNvSpPr>
            <a:spLocks noChangeArrowheads="1"/>
          </p:cNvSpPr>
          <p:nvPr/>
        </p:nvSpPr>
        <p:spPr bwMode="auto">
          <a:xfrm>
            <a:off x="3886200" y="43211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4" name="Rectangle 30"/>
          <p:cNvSpPr>
            <a:spLocks noChangeArrowheads="1"/>
          </p:cNvSpPr>
          <p:nvPr/>
        </p:nvSpPr>
        <p:spPr bwMode="auto">
          <a:xfrm>
            <a:off x="3429000" y="43211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5" name="Rectangle 31"/>
          <p:cNvSpPr>
            <a:spLocks noChangeArrowheads="1"/>
          </p:cNvSpPr>
          <p:nvPr/>
        </p:nvSpPr>
        <p:spPr bwMode="auto">
          <a:xfrm>
            <a:off x="2971800" y="3559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6" name="Rectangle 32"/>
          <p:cNvSpPr>
            <a:spLocks noChangeArrowheads="1"/>
          </p:cNvSpPr>
          <p:nvPr/>
        </p:nvSpPr>
        <p:spPr bwMode="auto">
          <a:xfrm>
            <a:off x="2514600" y="3559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7" name="Rectangle 33"/>
          <p:cNvSpPr>
            <a:spLocks noChangeArrowheads="1"/>
          </p:cNvSpPr>
          <p:nvPr/>
        </p:nvSpPr>
        <p:spPr bwMode="auto">
          <a:xfrm>
            <a:off x="2057400" y="3559175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8" name="Rectangle 34"/>
          <p:cNvSpPr>
            <a:spLocks noChangeArrowheads="1"/>
          </p:cNvSpPr>
          <p:nvPr/>
        </p:nvSpPr>
        <p:spPr bwMode="auto">
          <a:xfrm>
            <a:off x="1600200" y="35591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9" name="Rectangle 35"/>
          <p:cNvSpPr>
            <a:spLocks noChangeArrowheads="1"/>
          </p:cNvSpPr>
          <p:nvPr/>
        </p:nvSpPr>
        <p:spPr bwMode="auto">
          <a:xfrm>
            <a:off x="3886200" y="35591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0" name="Rectangle 36"/>
          <p:cNvSpPr>
            <a:spLocks noChangeArrowheads="1"/>
          </p:cNvSpPr>
          <p:nvPr/>
        </p:nvSpPr>
        <p:spPr bwMode="auto">
          <a:xfrm>
            <a:off x="3429000" y="35591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1" name="Rectangle 37"/>
          <p:cNvSpPr>
            <a:spLocks noChangeArrowheads="1"/>
          </p:cNvSpPr>
          <p:nvPr/>
        </p:nvSpPr>
        <p:spPr bwMode="auto">
          <a:xfrm>
            <a:off x="2971800" y="27209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2" name="Rectangle 38"/>
          <p:cNvSpPr>
            <a:spLocks noChangeArrowheads="1"/>
          </p:cNvSpPr>
          <p:nvPr/>
        </p:nvSpPr>
        <p:spPr bwMode="auto">
          <a:xfrm>
            <a:off x="2514600" y="27209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3" name="Rectangle 39"/>
          <p:cNvSpPr>
            <a:spLocks noChangeArrowheads="1"/>
          </p:cNvSpPr>
          <p:nvPr/>
        </p:nvSpPr>
        <p:spPr bwMode="auto">
          <a:xfrm>
            <a:off x="5715000" y="2720975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4" name="Rectangle 40"/>
          <p:cNvSpPr>
            <a:spLocks noChangeArrowheads="1"/>
          </p:cNvSpPr>
          <p:nvPr/>
        </p:nvSpPr>
        <p:spPr bwMode="auto">
          <a:xfrm>
            <a:off x="5257800" y="27209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5" name="Rectangle 41"/>
          <p:cNvSpPr>
            <a:spLocks noChangeArrowheads="1"/>
          </p:cNvSpPr>
          <p:nvPr/>
        </p:nvSpPr>
        <p:spPr bwMode="auto">
          <a:xfrm>
            <a:off x="4800600" y="272097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6" name="Rectangle 42"/>
          <p:cNvSpPr>
            <a:spLocks noChangeArrowheads="1"/>
          </p:cNvSpPr>
          <p:nvPr/>
        </p:nvSpPr>
        <p:spPr bwMode="auto">
          <a:xfrm>
            <a:off x="4343400" y="27209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7" name="Rectangle 43"/>
          <p:cNvSpPr>
            <a:spLocks noChangeArrowheads="1"/>
          </p:cNvSpPr>
          <p:nvPr/>
        </p:nvSpPr>
        <p:spPr bwMode="auto">
          <a:xfrm>
            <a:off x="3886200" y="27209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8" name="Rectangle 44"/>
          <p:cNvSpPr>
            <a:spLocks noChangeArrowheads="1"/>
          </p:cNvSpPr>
          <p:nvPr/>
        </p:nvSpPr>
        <p:spPr bwMode="auto">
          <a:xfrm>
            <a:off x="3429000" y="27209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9" name="Rectangle 45"/>
          <p:cNvSpPr>
            <a:spLocks noChangeArrowheads="1"/>
          </p:cNvSpPr>
          <p:nvPr/>
        </p:nvSpPr>
        <p:spPr bwMode="auto">
          <a:xfrm>
            <a:off x="6629400" y="35591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50" name="Rectangle 46"/>
          <p:cNvSpPr>
            <a:spLocks noChangeArrowheads="1"/>
          </p:cNvSpPr>
          <p:nvPr/>
        </p:nvSpPr>
        <p:spPr bwMode="auto">
          <a:xfrm>
            <a:off x="6172200" y="27209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51" name="Text Box 47"/>
          <p:cNvSpPr txBox="1">
            <a:spLocks noChangeArrowheads="1"/>
          </p:cNvSpPr>
          <p:nvPr/>
        </p:nvSpPr>
        <p:spPr bwMode="auto">
          <a:xfrm>
            <a:off x="212725" y="51196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77552" name="Text Box 48"/>
          <p:cNvSpPr txBox="1">
            <a:spLocks noChangeArrowheads="1"/>
          </p:cNvSpPr>
          <p:nvPr/>
        </p:nvSpPr>
        <p:spPr bwMode="auto">
          <a:xfrm>
            <a:off x="212725" y="4281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77553" name="Text Box 49"/>
          <p:cNvSpPr txBox="1">
            <a:spLocks noChangeArrowheads="1"/>
          </p:cNvSpPr>
          <p:nvPr/>
        </p:nvSpPr>
        <p:spPr bwMode="auto">
          <a:xfrm>
            <a:off x="212725" y="35194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77554" name="Text Box 50"/>
          <p:cNvSpPr txBox="1">
            <a:spLocks noChangeArrowheads="1"/>
          </p:cNvSpPr>
          <p:nvPr/>
        </p:nvSpPr>
        <p:spPr bwMode="auto">
          <a:xfrm>
            <a:off x="212725" y="2681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77555" name="Text Box 51"/>
          <p:cNvSpPr txBox="1">
            <a:spLocks noChangeArrowheads="1"/>
          </p:cNvSpPr>
          <p:nvPr/>
        </p:nvSpPr>
        <p:spPr bwMode="auto">
          <a:xfrm>
            <a:off x="593725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77556" name="Text Box 52"/>
          <p:cNvSpPr txBox="1">
            <a:spLocks noChangeArrowheads="1"/>
          </p:cNvSpPr>
          <p:nvPr/>
        </p:nvSpPr>
        <p:spPr bwMode="auto">
          <a:xfrm>
            <a:off x="1416050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77557" name="Text Box 53"/>
          <p:cNvSpPr txBox="1">
            <a:spLocks noChangeArrowheads="1"/>
          </p:cNvSpPr>
          <p:nvPr/>
        </p:nvSpPr>
        <p:spPr bwMode="auto">
          <a:xfrm>
            <a:off x="2330450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77558" name="Text Box 54"/>
          <p:cNvSpPr txBox="1">
            <a:spLocks noChangeArrowheads="1"/>
          </p:cNvSpPr>
          <p:nvPr/>
        </p:nvSpPr>
        <p:spPr bwMode="auto">
          <a:xfrm>
            <a:off x="3244850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77559" name="Text Box 55"/>
          <p:cNvSpPr txBox="1">
            <a:spLocks noChangeArrowheads="1"/>
          </p:cNvSpPr>
          <p:nvPr/>
        </p:nvSpPr>
        <p:spPr bwMode="auto">
          <a:xfrm>
            <a:off x="4159250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77560" name="Text Box 56"/>
          <p:cNvSpPr txBox="1">
            <a:spLocks noChangeArrowheads="1"/>
          </p:cNvSpPr>
          <p:nvPr/>
        </p:nvSpPr>
        <p:spPr bwMode="auto">
          <a:xfrm>
            <a:off x="49974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77561" name="Text Box 57"/>
          <p:cNvSpPr txBox="1">
            <a:spLocks noChangeArrowheads="1"/>
          </p:cNvSpPr>
          <p:nvPr/>
        </p:nvSpPr>
        <p:spPr bwMode="auto">
          <a:xfrm>
            <a:off x="59118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77562" name="Text Box 58"/>
          <p:cNvSpPr txBox="1">
            <a:spLocks noChangeArrowheads="1"/>
          </p:cNvSpPr>
          <p:nvPr/>
        </p:nvSpPr>
        <p:spPr bwMode="auto">
          <a:xfrm>
            <a:off x="68262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277563" name="Text Box 59"/>
          <p:cNvSpPr txBox="1">
            <a:spLocks noChangeArrowheads="1"/>
          </p:cNvSpPr>
          <p:nvPr/>
        </p:nvSpPr>
        <p:spPr bwMode="auto">
          <a:xfrm>
            <a:off x="77406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277564" name="Text Box 60"/>
          <p:cNvSpPr txBox="1">
            <a:spLocks noChangeArrowheads="1"/>
          </p:cNvSpPr>
          <p:nvPr/>
        </p:nvSpPr>
        <p:spPr bwMode="auto">
          <a:xfrm>
            <a:off x="86550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77565" name="Line 61"/>
          <p:cNvSpPr>
            <a:spLocks noChangeShapeType="1"/>
          </p:cNvSpPr>
          <p:nvPr/>
        </p:nvSpPr>
        <p:spPr bwMode="auto">
          <a:xfrm>
            <a:off x="2514600" y="249237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66" name="Line 62"/>
          <p:cNvSpPr>
            <a:spLocks noChangeShapeType="1"/>
          </p:cNvSpPr>
          <p:nvPr/>
        </p:nvSpPr>
        <p:spPr bwMode="auto">
          <a:xfrm>
            <a:off x="685800" y="489267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67" name="Line 63"/>
          <p:cNvSpPr>
            <a:spLocks noChangeShapeType="1"/>
          </p:cNvSpPr>
          <p:nvPr/>
        </p:nvSpPr>
        <p:spPr bwMode="auto">
          <a:xfrm>
            <a:off x="1600200" y="409257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68" name="Line 64"/>
          <p:cNvSpPr>
            <a:spLocks noChangeShapeType="1"/>
          </p:cNvSpPr>
          <p:nvPr/>
        </p:nvSpPr>
        <p:spPr bwMode="auto">
          <a:xfrm>
            <a:off x="1600200" y="333057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69" name="Oval 65"/>
          <p:cNvSpPr>
            <a:spLocks noChangeArrowheads="1"/>
          </p:cNvSpPr>
          <p:nvPr/>
        </p:nvSpPr>
        <p:spPr bwMode="auto">
          <a:xfrm>
            <a:off x="8382000" y="5311775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0" name="Oval 66"/>
          <p:cNvSpPr>
            <a:spLocks noChangeArrowheads="1"/>
          </p:cNvSpPr>
          <p:nvPr/>
        </p:nvSpPr>
        <p:spPr bwMode="auto">
          <a:xfrm>
            <a:off x="6553200" y="2949575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1" name="Oval 67"/>
          <p:cNvSpPr>
            <a:spLocks noChangeArrowheads="1"/>
          </p:cNvSpPr>
          <p:nvPr/>
        </p:nvSpPr>
        <p:spPr bwMode="auto">
          <a:xfrm>
            <a:off x="7010400" y="3787775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2" name="Text Box 68"/>
          <p:cNvSpPr txBox="1">
            <a:spLocks noChangeArrowheads="1"/>
          </p:cNvSpPr>
          <p:nvPr/>
        </p:nvSpPr>
        <p:spPr bwMode="auto">
          <a:xfrm>
            <a:off x="136525" y="1884363"/>
            <a:ext cx="100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277573" name="Rectangle 69"/>
          <p:cNvSpPr>
            <a:spLocks noChangeArrowheads="1"/>
          </p:cNvSpPr>
          <p:nvPr/>
        </p:nvSpPr>
        <p:spPr bwMode="auto">
          <a:xfrm>
            <a:off x="4343400" y="35591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4" name="Rectangle 70"/>
          <p:cNvSpPr>
            <a:spLocks noChangeArrowheads="1"/>
          </p:cNvSpPr>
          <p:nvPr/>
        </p:nvSpPr>
        <p:spPr bwMode="auto">
          <a:xfrm>
            <a:off x="4800600" y="3559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5" name="Rectangle 71"/>
          <p:cNvSpPr>
            <a:spLocks noChangeArrowheads="1"/>
          </p:cNvSpPr>
          <p:nvPr/>
        </p:nvSpPr>
        <p:spPr bwMode="auto">
          <a:xfrm>
            <a:off x="5715000" y="3559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6" name="Rectangle 72"/>
          <p:cNvSpPr>
            <a:spLocks noChangeArrowheads="1"/>
          </p:cNvSpPr>
          <p:nvPr/>
        </p:nvSpPr>
        <p:spPr bwMode="auto">
          <a:xfrm>
            <a:off x="5257800" y="3559175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7" name="Rectangle 73"/>
          <p:cNvSpPr>
            <a:spLocks noChangeArrowheads="1"/>
          </p:cNvSpPr>
          <p:nvPr/>
        </p:nvSpPr>
        <p:spPr bwMode="auto">
          <a:xfrm>
            <a:off x="6172200" y="3559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8" name="Rectangle 74"/>
          <p:cNvSpPr>
            <a:spLocks noChangeArrowheads="1"/>
          </p:cNvSpPr>
          <p:nvPr/>
        </p:nvSpPr>
        <p:spPr bwMode="auto">
          <a:xfrm>
            <a:off x="66294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9" name="Rectangle 75"/>
          <p:cNvSpPr>
            <a:spLocks noChangeArrowheads="1"/>
          </p:cNvSpPr>
          <p:nvPr/>
        </p:nvSpPr>
        <p:spPr bwMode="auto">
          <a:xfrm>
            <a:off x="61722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80" name="Rectangle 76"/>
          <p:cNvSpPr>
            <a:spLocks noChangeArrowheads="1"/>
          </p:cNvSpPr>
          <p:nvPr/>
        </p:nvSpPr>
        <p:spPr bwMode="auto">
          <a:xfrm>
            <a:off x="57150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81" name="Rectangle 77"/>
          <p:cNvSpPr>
            <a:spLocks noChangeArrowheads="1"/>
          </p:cNvSpPr>
          <p:nvPr/>
        </p:nvSpPr>
        <p:spPr bwMode="auto">
          <a:xfrm>
            <a:off x="52578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82" name="Rectangle 78"/>
          <p:cNvSpPr>
            <a:spLocks noChangeArrowheads="1"/>
          </p:cNvSpPr>
          <p:nvPr/>
        </p:nvSpPr>
        <p:spPr bwMode="auto">
          <a:xfrm>
            <a:off x="7543800" y="43211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83" name="Rectangle 79"/>
          <p:cNvSpPr>
            <a:spLocks noChangeArrowheads="1"/>
          </p:cNvSpPr>
          <p:nvPr/>
        </p:nvSpPr>
        <p:spPr bwMode="auto">
          <a:xfrm>
            <a:off x="7086600" y="43211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84" name="Oval 80"/>
          <p:cNvSpPr>
            <a:spLocks noChangeArrowheads="1"/>
          </p:cNvSpPr>
          <p:nvPr/>
        </p:nvSpPr>
        <p:spPr bwMode="auto">
          <a:xfrm>
            <a:off x="7924800" y="4549775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592B8F-CD7A-4F76-A43A-1AA1F0C292CC}" type="slidenum">
              <a:rPr lang="pl-PL" altLang="pl-PL"/>
              <a:pPr/>
              <a:t>33</a:t>
            </a:fld>
            <a:endParaRPr lang="pl-PL" altLang="pl-PL"/>
          </a:p>
        </p:txBody>
      </p:sp>
      <p:sp>
        <p:nvSpPr>
          <p:cNvPr id="279554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Protokół dziedziczenia priorytetów - dyskusja</a:t>
            </a:r>
          </a:p>
        </p:txBody>
      </p:sp>
      <p:sp>
        <p:nvSpPr>
          <p:cNvPr id="279555" name="Rectangle 3"/>
          <p:cNvSpPr>
            <a:spLocks noChangeArrowheads="1"/>
          </p:cNvSpPr>
          <p:nvPr/>
        </p:nvSpPr>
        <p:spPr bwMode="auto">
          <a:xfrm>
            <a:off x="152400" y="137160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Warunek szeregowalności :</a:t>
            </a:r>
          </a:p>
          <a:p>
            <a:pPr>
              <a:spcBef>
                <a:spcPct val="20000"/>
              </a:spcBef>
              <a:buClrTx/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20000"/>
              </a:spcBef>
              <a:buClrTx/>
              <a:buFontTx/>
              <a:buChar char="•"/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Algorytm wyliczania czasów zablokowania podano m. in. w: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G. C. Butazzo: Hard Real-Time Computing Systems, Predictable Scheduling Algorithms and Applications, Kluver Academic Publishers 1997.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Algorytm nie rozwiązuje dwu problemów: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Łańcucha zablokowań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Deadlock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endParaRPr lang="en-US" altLang="pl-PL" sz="1800">
              <a:latin typeface="Arial" charset="0"/>
            </a:endParaRPr>
          </a:p>
        </p:txBody>
      </p:sp>
      <p:graphicFrame>
        <p:nvGraphicFramePr>
          <p:cNvPr id="279556" name="Object 4"/>
          <p:cNvGraphicFramePr>
            <a:graphicFrameLocks noChangeAspect="1"/>
          </p:cNvGraphicFramePr>
          <p:nvPr/>
        </p:nvGraphicFramePr>
        <p:xfrm>
          <a:off x="4284663" y="1371600"/>
          <a:ext cx="4173537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85" name="Równanie" r:id="rId3" imgW="2260440" imgH="482400" progId="Equation.3">
                  <p:embed/>
                </p:oleObj>
              </mc:Choice>
              <mc:Fallback>
                <p:oleObj name="Równanie" r:id="rId3" imgW="226044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371600"/>
                        <a:ext cx="4173537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1C8DB4-8BD2-49AD-AFC8-7A100450D429}" type="slidenum">
              <a:rPr lang="pl-PL" altLang="pl-PL"/>
              <a:pPr/>
              <a:t>34</a:t>
            </a:fld>
            <a:endParaRPr lang="pl-PL" altLang="pl-PL"/>
          </a:p>
        </p:txBody>
      </p:sp>
      <p:sp>
        <p:nvSpPr>
          <p:cNvPr id="28057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Protokół dziedziczenia priorytetów – łańcuch zablokowań</a:t>
            </a:r>
          </a:p>
        </p:txBody>
      </p:sp>
      <p:sp>
        <p:nvSpPr>
          <p:cNvPr id="280579" name="Line 3"/>
          <p:cNvSpPr>
            <a:spLocks noChangeShapeType="1"/>
          </p:cNvSpPr>
          <p:nvPr/>
        </p:nvSpPr>
        <p:spPr bwMode="auto">
          <a:xfrm>
            <a:off x="685800" y="1598613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0" name="Line 4"/>
          <p:cNvSpPr>
            <a:spLocks noChangeShapeType="1"/>
          </p:cNvSpPr>
          <p:nvPr/>
        </p:nvSpPr>
        <p:spPr bwMode="auto">
          <a:xfrm>
            <a:off x="685800" y="4951413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1" name="Rectangle 5"/>
          <p:cNvSpPr>
            <a:spLocks noChangeArrowheads="1"/>
          </p:cNvSpPr>
          <p:nvPr/>
        </p:nvSpPr>
        <p:spPr bwMode="auto">
          <a:xfrm>
            <a:off x="29718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2" name="Rectangle 6"/>
          <p:cNvSpPr>
            <a:spLocks noChangeArrowheads="1"/>
          </p:cNvSpPr>
          <p:nvPr/>
        </p:nvSpPr>
        <p:spPr bwMode="auto">
          <a:xfrm>
            <a:off x="25146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3" name="Rectangle 7"/>
          <p:cNvSpPr>
            <a:spLocks noChangeArrowheads="1"/>
          </p:cNvSpPr>
          <p:nvPr/>
        </p:nvSpPr>
        <p:spPr bwMode="auto">
          <a:xfrm>
            <a:off x="20574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4" name="Rectangle 8"/>
          <p:cNvSpPr>
            <a:spLocks noChangeArrowheads="1"/>
          </p:cNvSpPr>
          <p:nvPr/>
        </p:nvSpPr>
        <p:spPr bwMode="auto">
          <a:xfrm>
            <a:off x="16002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5" name="Rectangle 9"/>
          <p:cNvSpPr>
            <a:spLocks noChangeArrowheads="1"/>
          </p:cNvSpPr>
          <p:nvPr/>
        </p:nvSpPr>
        <p:spPr bwMode="auto">
          <a:xfrm>
            <a:off x="1143000" y="4265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6" name="Rectangle 10"/>
          <p:cNvSpPr>
            <a:spLocks noChangeArrowheads="1"/>
          </p:cNvSpPr>
          <p:nvPr/>
        </p:nvSpPr>
        <p:spPr bwMode="auto">
          <a:xfrm>
            <a:off x="685800" y="42656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7" name="Rectangle 11"/>
          <p:cNvSpPr>
            <a:spLocks noChangeArrowheads="1"/>
          </p:cNvSpPr>
          <p:nvPr/>
        </p:nvSpPr>
        <p:spPr bwMode="auto">
          <a:xfrm>
            <a:off x="57150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8" name="Rectangle 12"/>
          <p:cNvSpPr>
            <a:spLocks noChangeArrowheads="1"/>
          </p:cNvSpPr>
          <p:nvPr/>
        </p:nvSpPr>
        <p:spPr bwMode="auto">
          <a:xfrm>
            <a:off x="52578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9" name="Rectangle 13"/>
          <p:cNvSpPr>
            <a:spLocks noChangeArrowheads="1"/>
          </p:cNvSpPr>
          <p:nvPr/>
        </p:nvSpPr>
        <p:spPr bwMode="auto">
          <a:xfrm>
            <a:off x="48006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0" name="Rectangle 14"/>
          <p:cNvSpPr>
            <a:spLocks noChangeArrowheads="1"/>
          </p:cNvSpPr>
          <p:nvPr/>
        </p:nvSpPr>
        <p:spPr bwMode="auto">
          <a:xfrm>
            <a:off x="4343400" y="4265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1" name="Rectangle 15"/>
          <p:cNvSpPr>
            <a:spLocks noChangeArrowheads="1"/>
          </p:cNvSpPr>
          <p:nvPr/>
        </p:nvSpPr>
        <p:spPr bwMode="auto">
          <a:xfrm>
            <a:off x="3886200" y="4265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2" name="Rectangle 16"/>
          <p:cNvSpPr>
            <a:spLocks noChangeArrowheads="1"/>
          </p:cNvSpPr>
          <p:nvPr/>
        </p:nvSpPr>
        <p:spPr bwMode="auto">
          <a:xfrm>
            <a:off x="3429000" y="4265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3" name="Rectangle 17"/>
          <p:cNvSpPr>
            <a:spLocks noChangeArrowheads="1"/>
          </p:cNvSpPr>
          <p:nvPr/>
        </p:nvSpPr>
        <p:spPr bwMode="auto">
          <a:xfrm>
            <a:off x="8001000" y="42656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4" name="Rectangle 18"/>
          <p:cNvSpPr>
            <a:spLocks noChangeArrowheads="1"/>
          </p:cNvSpPr>
          <p:nvPr/>
        </p:nvSpPr>
        <p:spPr bwMode="auto">
          <a:xfrm>
            <a:off x="75438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5" name="Rectangle 19"/>
          <p:cNvSpPr>
            <a:spLocks noChangeArrowheads="1"/>
          </p:cNvSpPr>
          <p:nvPr/>
        </p:nvSpPr>
        <p:spPr bwMode="auto">
          <a:xfrm>
            <a:off x="70866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6" name="Rectangle 20"/>
          <p:cNvSpPr>
            <a:spLocks noChangeArrowheads="1"/>
          </p:cNvSpPr>
          <p:nvPr/>
        </p:nvSpPr>
        <p:spPr bwMode="auto">
          <a:xfrm>
            <a:off x="66294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7" name="Rectangle 21"/>
          <p:cNvSpPr>
            <a:spLocks noChangeArrowheads="1"/>
          </p:cNvSpPr>
          <p:nvPr/>
        </p:nvSpPr>
        <p:spPr bwMode="auto">
          <a:xfrm>
            <a:off x="61722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8" name="Rectangle 22"/>
          <p:cNvSpPr>
            <a:spLocks noChangeArrowheads="1"/>
          </p:cNvSpPr>
          <p:nvPr/>
        </p:nvSpPr>
        <p:spPr bwMode="auto">
          <a:xfrm>
            <a:off x="29718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9" name="Rectangle 23"/>
          <p:cNvSpPr>
            <a:spLocks noChangeArrowheads="1"/>
          </p:cNvSpPr>
          <p:nvPr/>
        </p:nvSpPr>
        <p:spPr bwMode="auto">
          <a:xfrm>
            <a:off x="25146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0" name="Rectangle 24"/>
          <p:cNvSpPr>
            <a:spLocks noChangeArrowheads="1"/>
          </p:cNvSpPr>
          <p:nvPr/>
        </p:nvSpPr>
        <p:spPr bwMode="auto">
          <a:xfrm>
            <a:off x="20574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1" name="Rectangle 25"/>
          <p:cNvSpPr>
            <a:spLocks noChangeArrowheads="1"/>
          </p:cNvSpPr>
          <p:nvPr/>
        </p:nvSpPr>
        <p:spPr bwMode="auto">
          <a:xfrm>
            <a:off x="16002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2" name="Rectangle 26"/>
          <p:cNvSpPr>
            <a:spLocks noChangeArrowheads="1"/>
          </p:cNvSpPr>
          <p:nvPr/>
        </p:nvSpPr>
        <p:spPr bwMode="auto">
          <a:xfrm>
            <a:off x="48006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3" name="Rectangle 27"/>
          <p:cNvSpPr>
            <a:spLocks noChangeArrowheads="1"/>
          </p:cNvSpPr>
          <p:nvPr/>
        </p:nvSpPr>
        <p:spPr bwMode="auto">
          <a:xfrm>
            <a:off x="4343400" y="35036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4" name="Rectangle 28"/>
          <p:cNvSpPr>
            <a:spLocks noChangeArrowheads="1"/>
          </p:cNvSpPr>
          <p:nvPr/>
        </p:nvSpPr>
        <p:spPr bwMode="auto">
          <a:xfrm>
            <a:off x="3886200" y="35036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5" name="Rectangle 29"/>
          <p:cNvSpPr>
            <a:spLocks noChangeArrowheads="1"/>
          </p:cNvSpPr>
          <p:nvPr/>
        </p:nvSpPr>
        <p:spPr bwMode="auto">
          <a:xfrm>
            <a:off x="3429000" y="35036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6" name="Rectangle 30"/>
          <p:cNvSpPr>
            <a:spLocks noChangeArrowheads="1"/>
          </p:cNvSpPr>
          <p:nvPr/>
        </p:nvSpPr>
        <p:spPr bwMode="auto">
          <a:xfrm>
            <a:off x="2971800" y="2741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7" name="Rectangle 31"/>
          <p:cNvSpPr>
            <a:spLocks noChangeArrowheads="1"/>
          </p:cNvSpPr>
          <p:nvPr/>
        </p:nvSpPr>
        <p:spPr bwMode="auto">
          <a:xfrm>
            <a:off x="2514600" y="2741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8" name="Rectangle 32"/>
          <p:cNvSpPr>
            <a:spLocks noChangeArrowheads="1"/>
          </p:cNvSpPr>
          <p:nvPr/>
        </p:nvSpPr>
        <p:spPr bwMode="auto">
          <a:xfrm>
            <a:off x="2057400" y="274161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9" name="Rectangle 33"/>
          <p:cNvSpPr>
            <a:spLocks noChangeArrowheads="1"/>
          </p:cNvSpPr>
          <p:nvPr/>
        </p:nvSpPr>
        <p:spPr bwMode="auto">
          <a:xfrm>
            <a:off x="1600200" y="27416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0" name="Rectangle 34"/>
          <p:cNvSpPr>
            <a:spLocks noChangeArrowheads="1"/>
          </p:cNvSpPr>
          <p:nvPr/>
        </p:nvSpPr>
        <p:spPr bwMode="auto">
          <a:xfrm>
            <a:off x="3886200" y="27416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1" name="Rectangle 35"/>
          <p:cNvSpPr>
            <a:spLocks noChangeArrowheads="1"/>
          </p:cNvSpPr>
          <p:nvPr/>
        </p:nvSpPr>
        <p:spPr bwMode="auto">
          <a:xfrm>
            <a:off x="3429000" y="27416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2" name="Rectangle 36"/>
          <p:cNvSpPr>
            <a:spLocks noChangeArrowheads="1"/>
          </p:cNvSpPr>
          <p:nvPr/>
        </p:nvSpPr>
        <p:spPr bwMode="auto">
          <a:xfrm>
            <a:off x="2971800" y="19034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3" name="Rectangle 37"/>
          <p:cNvSpPr>
            <a:spLocks noChangeArrowheads="1"/>
          </p:cNvSpPr>
          <p:nvPr/>
        </p:nvSpPr>
        <p:spPr bwMode="auto">
          <a:xfrm>
            <a:off x="2514600" y="19034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4" name="Rectangle 38"/>
          <p:cNvSpPr>
            <a:spLocks noChangeArrowheads="1"/>
          </p:cNvSpPr>
          <p:nvPr/>
        </p:nvSpPr>
        <p:spPr bwMode="auto">
          <a:xfrm>
            <a:off x="5715000" y="190341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5" name="Rectangle 39"/>
          <p:cNvSpPr>
            <a:spLocks noChangeArrowheads="1"/>
          </p:cNvSpPr>
          <p:nvPr/>
        </p:nvSpPr>
        <p:spPr bwMode="auto">
          <a:xfrm>
            <a:off x="5257800" y="19034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6" name="Rectangle 40"/>
          <p:cNvSpPr>
            <a:spLocks noChangeArrowheads="1"/>
          </p:cNvSpPr>
          <p:nvPr/>
        </p:nvSpPr>
        <p:spPr bwMode="auto">
          <a:xfrm>
            <a:off x="4800600" y="19034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7" name="Rectangle 41"/>
          <p:cNvSpPr>
            <a:spLocks noChangeArrowheads="1"/>
          </p:cNvSpPr>
          <p:nvPr/>
        </p:nvSpPr>
        <p:spPr bwMode="auto">
          <a:xfrm>
            <a:off x="4343400" y="19034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8" name="Rectangle 42"/>
          <p:cNvSpPr>
            <a:spLocks noChangeArrowheads="1"/>
          </p:cNvSpPr>
          <p:nvPr/>
        </p:nvSpPr>
        <p:spPr bwMode="auto">
          <a:xfrm>
            <a:off x="3886200" y="19034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9" name="Rectangle 43"/>
          <p:cNvSpPr>
            <a:spLocks noChangeArrowheads="1"/>
          </p:cNvSpPr>
          <p:nvPr/>
        </p:nvSpPr>
        <p:spPr bwMode="auto">
          <a:xfrm>
            <a:off x="3429000" y="19034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20" name="Rectangle 44"/>
          <p:cNvSpPr>
            <a:spLocks noChangeArrowheads="1"/>
          </p:cNvSpPr>
          <p:nvPr/>
        </p:nvSpPr>
        <p:spPr bwMode="auto">
          <a:xfrm>
            <a:off x="6629400" y="27416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21" name="Rectangle 45"/>
          <p:cNvSpPr>
            <a:spLocks noChangeArrowheads="1"/>
          </p:cNvSpPr>
          <p:nvPr/>
        </p:nvSpPr>
        <p:spPr bwMode="auto">
          <a:xfrm>
            <a:off x="6172200" y="19034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22" name="Text Box 46"/>
          <p:cNvSpPr txBox="1">
            <a:spLocks noChangeArrowheads="1"/>
          </p:cNvSpPr>
          <p:nvPr/>
        </p:nvSpPr>
        <p:spPr bwMode="auto">
          <a:xfrm>
            <a:off x="212725" y="43021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80623" name="Text Box 47"/>
          <p:cNvSpPr txBox="1">
            <a:spLocks noChangeArrowheads="1"/>
          </p:cNvSpPr>
          <p:nvPr/>
        </p:nvSpPr>
        <p:spPr bwMode="auto">
          <a:xfrm>
            <a:off x="212725" y="3463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80624" name="Text Box 48"/>
          <p:cNvSpPr txBox="1">
            <a:spLocks noChangeArrowheads="1"/>
          </p:cNvSpPr>
          <p:nvPr/>
        </p:nvSpPr>
        <p:spPr bwMode="auto">
          <a:xfrm>
            <a:off x="212725" y="27019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80625" name="Text Box 49"/>
          <p:cNvSpPr txBox="1">
            <a:spLocks noChangeArrowheads="1"/>
          </p:cNvSpPr>
          <p:nvPr/>
        </p:nvSpPr>
        <p:spPr bwMode="auto">
          <a:xfrm>
            <a:off x="212725" y="1863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80626" name="Text Box 50"/>
          <p:cNvSpPr txBox="1">
            <a:spLocks noChangeArrowheads="1"/>
          </p:cNvSpPr>
          <p:nvPr/>
        </p:nvSpPr>
        <p:spPr bwMode="auto">
          <a:xfrm>
            <a:off x="593725" y="4987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80627" name="Text Box 51"/>
          <p:cNvSpPr txBox="1">
            <a:spLocks noChangeArrowheads="1"/>
          </p:cNvSpPr>
          <p:nvPr/>
        </p:nvSpPr>
        <p:spPr bwMode="auto">
          <a:xfrm>
            <a:off x="1416050" y="4987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330450" y="4987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80629" name="Text Box 53"/>
          <p:cNvSpPr txBox="1">
            <a:spLocks noChangeArrowheads="1"/>
          </p:cNvSpPr>
          <p:nvPr/>
        </p:nvSpPr>
        <p:spPr bwMode="auto">
          <a:xfrm>
            <a:off x="3244850" y="4987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4159250" y="4987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4997450" y="49879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80632" name="Text Box 56"/>
          <p:cNvSpPr txBox="1">
            <a:spLocks noChangeArrowheads="1"/>
          </p:cNvSpPr>
          <p:nvPr/>
        </p:nvSpPr>
        <p:spPr bwMode="auto">
          <a:xfrm>
            <a:off x="5911850" y="49879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80633" name="Text Box 57"/>
          <p:cNvSpPr txBox="1">
            <a:spLocks noChangeArrowheads="1"/>
          </p:cNvSpPr>
          <p:nvPr/>
        </p:nvSpPr>
        <p:spPr bwMode="auto">
          <a:xfrm>
            <a:off x="6826250" y="49879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280634" name="Text Box 58"/>
          <p:cNvSpPr txBox="1">
            <a:spLocks noChangeArrowheads="1"/>
          </p:cNvSpPr>
          <p:nvPr/>
        </p:nvSpPr>
        <p:spPr bwMode="auto">
          <a:xfrm>
            <a:off x="7740650" y="49879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280635" name="Text Box 59"/>
          <p:cNvSpPr txBox="1">
            <a:spLocks noChangeArrowheads="1"/>
          </p:cNvSpPr>
          <p:nvPr/>
        </p:nvSpPr>
        <p:spPr bwMode="auto">
          <a:xfrm>
            <a:off x="8655050" y="49879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80636" name="Line 60"/>
          <p:cNvSpPr>
            <a:spLocks noChangeShapeType="1"/>
          </p:cNvSpPr>
          <p:nvPr/>
        </p:nvSpPr>
        <p:spPr bwMode="auto">
          <a:xfrm>
            <a:off x="2514600" y="1674813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37" name="Line 61"/>
          <p:cNvSpPr>
            <a:spLocks noChangeShapeType="1"/>
          </p:cNvSpPr>
          <p:nvPr/>
        </p:nvSpPr>
        <p:spPr bwMode="auto">
          <a:xfrm>
            <a:off x="685800" y="4075113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38" name="Line 62"/>
          <p:cNvSpPr>
            <a:spLocks noChangeShapeType="1"/>
          </p:cNvSpPr>
          <p:nvPr/>
        </p:nvSpPr>
        <p:spPr bwMode="auto">
          <a:xfrm>
            <a:off x="1600200" y="3275013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39" name="Line 63"/>
          <p:cNvSpPr>
            <a:spLocks noChangeShapeType="1"/>
          </p:cNvSpPr>
          <p:nvPr/>
        </p:nvSpPr>
        <p:spPr bwMode="auto">
          <a:xfrm>
            <a:off x="1600200" y="2513013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0" name="Oval 64"/>
          <p:cNvSpPr>
            <a:spLocks noChangeArrowheads="1"/>
          </p:cNvSpPr>
          <p:nvPr/>
        </p:nvSpPr>
        <p:spPr bwMode="auto">
          <a:xfrm>
            <a:off x="8382000" y="4494213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1" name="Oval 65"/>
          <p:cNvSpPr>
            <a:spLocks noChangeArrowheads="1"/>
          </p:cNvSpPr>
          <p:nvPr/>
        </p:nvSpPr>
        <p:spPr bwMode="auto">
          <a:xfrm>
            <a:off x="6553200" y="2132013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2" name="Oval 66"/>
          <p:cNvSpPr>
            <a:spLocks noChangeArrowheads="1"/>
          </p:cNvSpPr>
          <p:nvPr/>
        </p:nvSpPr>
        <p:spPr bwMode="auto">
          <a:xfrm>
            <a:off x="7010400" y="2970213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3" name="Text Box 67"/>
          <p:cNvSpPr txBox="1">
            <a:spLocks noChangeArrowheads="1"/>
          </p:cNvSpPr>
          <p:nvPr/>
        </p:nvSpPr>
        <p:spPr bwMode="auto">
          <a:xfrm>
            <a:off x="136525" y="10668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280644" name="Rectangle 68"/>
          <p:cNvSpPr>
            <a:spLocks noChangeArrowheads="1"/>
          </p:cNvSpPr>
          <p:nvPr/>
        </p:nvSpPr>
        <p:spPr bwMode="auto">
          <a:xfrm>
            <a:off x="4343400" y="27416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5" name="Rectangle 69"/>
          <p:cNvSpPr>
            <a:spLocks noChangeArrowheads="1"/>
          </p:cNvSpPr>
          <p:nvPr/>
        </p:nvSpPr>
        <p:spPr bwMode="auto">
          <a:xfrm>
            <a:off x="4800600" y="2741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6" name="Rectangle 70"/>
          <p:cNvSpPr>
            <a:spLocks noChangeArrowheads="1"/>
          </p:cNvSpPr>
          <p:nvPr/>
        </p:nvSpPr>
        <p:spPr bwMode="auto">
          <a:xfrm>
            <a:off x="5715000" y="2741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7" name="Rectangle 71"/>
          <p:cNvSpPr>
            <a:spLocks noChangeArrowheads="1"/>
          </p:cNvSpPr>
          <p:nvPr/>
        </p:nvSpPr>
        <p:spPr bwMode="auto">
          <a:xfrm>
            <a:off x="5257800" y="274161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8" name="Rectangle 72"/>
          <p:cNvSpPr>
            <a:spLocks noChangeArrowheads="1"/>
          </p:cNvSpPr>
          <p:nvPr/>
        </p:nvSpPr>
        <p:spPr bwMode="auto">
          <a:xfrm>
            <a:off x="6172200" y="2741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9" name="Rectangle 73"/>
          <p:cNvSpPr>
            <a:spLocks noChangeArrowheads="1"/>
          </p:cNvSpPr>
          <p:nvPr/>
        </p:nvSpPr>
        <p:spPr bwMode="auto">
          <a:xfrm>
            <a:off x="66294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50" name="Rectangle 74"/>
          <p:cNvSpPr>
            <a:spLocks noChangeArrowheads="1"/>
          </p:cNvSpPr>
          <p:nvPr/>
        </p:nvSpPr>
        <p:spPr bwMode="auto">
          <a:xfrm>
            <a:off x="61722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51" name="Rectangle 75"/>
          <p:cNvSpPr>
            <a:spLocks noChangeArrowheads="1"/>
          </p:cNvSpPr>
          <p:nvPr/>
        </p:nvSpPr>
        <p:spPr bwMode="auto">
          <a:xfrm>
            <a:off x="57150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52" name="Rectangle 76"/>
          <p:cNvSpPr>
            <a:spLocks noChangeArrowheads="1"/>
          </p:cNvSpPr>
          <p:nvPr/>
        </p:nvSpPr>
        <p:spPr bwMode="auto">
          <a:xfrm>
            <a:off x="52578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53" name="Rectangle 77"/>
          <p:cNvSpPr>
            <a:spLocks noChangeArrowheads="1"/>
          </p:cNvSpPr>
          <p:nvPr/>
        </p:nvSpPr>
        <p:spPr bwMode="auto">
          <a:xfrm>
            <a:off x="7543800" y="35036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54" name="Rectangle 78"/>
          <p:cNvSpPr>
            <a:spLocks noChangeArrowheads="1"/>
          </p:cNvSpPr>
          <p:nvPr/>
        </p:nvSpPr>
        <p:spPr bwMode="auto">
          <a:xfrm>
            <a:off x="7086600" y="35036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55" name="Oval 79"/>
          <p:cNvSpPr>
            <a:spLocks noChangeArrowheads="1"/>
          </p:cNvSpPr>
          <p:nvPr/>
        </p:nvSpPr>
        <p:spPr bwMode="auto">
          <a:xfrm>
            <a:off x="7924800" y="3732213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0ECB52-B6EA-4197-B49B-39EFAE98F230}" type="slidenum">
              <a:rPr lang="pl-PL" altLang="pl-PL"/>
              <a:pPr/>
              <a:t>35</a:t>
            </a:fld>
            <a:endParaRPr lang="pl-PL" altLang="pl-PL"/>
          </a:p>
        </p:txBody>
      </p:sp>
      <p:sp>
        <p:nvSpPr>
          <p:cNvPr id="28160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Protokół dziedziczenia priorytetów – deadlock</a:t>
            </a:r>
          </a:p>
        </p:txBody>
      </p:sp>
      <p:sp>
        <p:nvSpPr>
          <p:cNvPr id="281603" name="Line 3"/>
          <p:cNvSpPr>
            <a:spLocks noChangeShapeType="1"/>
          </p:cNvSpPr>
          <p:nvPr/>
        </p:nvSpPr>
        <p:spPr bwMode="auto">
          <a:xfrm>
            <a:off x="838200" y="4038600"/>
            <a:ext cx="0" cy="2055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04" name="Line 4"/>
          <p:cNvSpPr>
            <a:spLocks noChangeShapeType="1"/>
          </p:cNvSpPr>
          <p:nvPr/>
        </p:nvSpPr>
        <p:spPr bwMode="auto">
          <a:xfrm>
            <a:off x="838200" y="6094413"/>
            <a:ext cx="3429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3124200" y="5408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2667000" y="5408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2209800" y="5408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08" name="Rectangle 8"/>
          <p:cNvSpPr>
            <a:spLocks noChangeArrowheads="1"/>
          </p:cNvSpPr>
          <p:nvPr/>
        </p:nvSpPr>
        <p:spPr bwMode="auto">
          <a:xfrm>
            <a:off x="1752600" y="5408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09" name="Rectangle 9"/>
          <p:cNvSpPr>
            <a:spLocks noChangeArrowheads="1"/>
          </p:cNvSpPr>
          <p:nvPr/>
        </p:nvSpPr>
        <p:spPr bwMode="auto">
          <a:xfrm>
            <a:off x="1295400" y="5408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10" name="Rectangle 10"/>
          <p:cNvSpPr>
            <a:spLocks noChangeArrowheads="1"/>
          </p:cNvSpPr>
          <p:nvPr/>
        </p:nvSpPr>
        <p:spPr bwMode="auto">
          <a:xfrm>
            <a:off x="838200" y="54086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11" name="Rectangle 11"/>
          <p:cNvSpPr>
            <a:spLocks noChangeArrowheads="1"/>
          </p:cNvSpPr>
          <p:nvPr/>
        </p:nvSpPr>
        <p:spPr bwMode="auto">
          <a:xfrm>
            <a:off x="3124200" y="45720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12" name="Rectangle 12"/>
          <p:cNvSpPr>
            <a:spLocks noChangeArrowheads="1"/>
          </p:cNvSpPr>
          <p:nvPr/>
        </p:nvSpPr>
        <p:spPr bwMode="auto">
          <a:xfrm>
            <a:off x="2667000" y="45720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13" name="Rectangle 13"/>
          <p:cNvSpPr>
            <a:spLocks noChangeArrowheads="1"/>
          </p:cNvSpPr>
          <p:nvPr/>
        </p:nvSpPr>
        <p:spPr bwMode="auto">
          <a:xfrm>
            <a:off x="2209800" y="45720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14" name="Rectangle 14"/>
          <p:cNvSpPr>
            <a:spLocks noChangeArrowheads="1"/>
          </p:cNvSpPr>
          <p:nvPr/>
        </p:nvSpPr>
        <p:spPr bwMode="auto">
          <a:xfrm>
            <a:off x="1752600" y="45720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15" name="Text Box 15"/>
          <p:cNvSpPr txBox="1">
            <a:spLocks noChangeArrowheads="1"/>
          </p:cNvSpPr>
          <p:nvPr/>
        </p:nvSpPr>
        <p:spPr bwMode="auto">
          <a:xfrm>
            <a:off x="304800" y="53546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81616" name="Text Box 16"/>
          <p:cNvSpPr txBox="1">
            <a:spLocks noChangeArrowheads="1"/>
          </p:cNvSpPr>
          <p:nvPr/>
        </p:nvSpPr>
        <p:spPr bwMode="auto">
          <a:xfrm>
            <a:off x="304800" y="4495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b="0">
                <a:solidFill>
                  <a:schemeClr val="tx1"/>
                </a:solidFill>
              </a:rPr>
              <a:t>b</a:t>
            </a:r>
            <a:endParaRPr lang="en-US" altLang="pl-PL" b="0">
              <a:solidFill>
                <a:schemeClr val="tx1"/>
              </a:solidFill>
            </a:endParaRPr>
          </a:p>
        </p:txBody>
      </p:sp>
      <p:sp>
        <p:nvSpPr>
          <p:cNvPr id="281617" name="Text Box 17"/>
          <p:cNvSpPr txBox="1">
            <a:spLocks noChangeArrowheads="1"/>
          </p:cNvSpPr>
          <p:nvPr/>
        </p:nvSpPr>
        <p:spPr bwMode="auto">
          <a:xfrm>
            <a:off x="746125" y="6130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81618" name="Text Box 18"/>
          <p:cNvSpPr txBox="1">
            <a:spLocks noChangeArrowheads="1"/>
          </p:cNvSpPr>
          <p:nvPr/>
        </p:nvSpPr>
        <p:spPr bwMode="auto">
          <a:xfrm>
            <a:off x="1568450" y="6130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1619" name="Text Box 19"/>
          <p:cNvSpPr txBox="1">
            <a:spLocks noChangeArrowheads="1"/>
          </p:cNvSpPr>
          <p:nvPr/>
        </p:nvSpPr>
        <p:spPr bwMode="auto">
          <a:xfrm>
            <a:off x="2482850" y="6130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81620" name="Text Box 20"/>
          <p:cNvSpPr txBox="1">
            <a:spLocks noChangeArrowheads="1"/>
          </p:cNvSpPr>
          <p:nvPr/>
        </p:nvSpPr>
        <p:spPr bwMode="auto">
          <a:xfrm>
            <a:off x="3397250" y="6130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81621" name="Line 21"/>
          <p:cNvSpPr>
            <a:spLocks noChangeShapeType="1"/>
          </p:cNvSpPr>
          <p:nvPr/>
        </p:nvSpPr>
        <p:spPr bwMode="auto">
          <a:xfrm>
            <a:off x="838200" y="5218113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22" name="Line 22"/>
          <p:cNvSpPr>
            <a:spLocks noChangeShapeType="1"/>
          </p:cNvSpPr>
          <p:nvPr/>
        </p:nvSpPr>
        <p:spPr bwMode="auto">
          <a:xfrm>
            <a:off x="1752600" y="43434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23" name="Text Box 23"/>
          <p:cNvSpPr txBox="1">
            <a:spLocks noChangeArrowheads="1"/>
          </p:cNvSpPr>
          <p:nvPr/>
        </p:nvSpPr>
        <p:spPr bwMode="auto">
          <a:xfrm>
            <a:off x="381000" y="35052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281624" name="Rectangle 24"/>
          <p:cNvSpPr>
            <a:spLocks noChangeArrowheads="1"/>
          </p:cNvSpPr>
          <p:nvPr/>
        </p:nvSpPr>
        <p:spPr bwMode="auto">
          <a:xfrm>
            <a:off x="4876800" y="1449388"/>
            <a:ext cx="1447800" cy="1600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81625" name="Rectangle 25"/>
          <p:cNvSpPr>
            <a:spLocks noChangeArrowheads="1"/>
          </p:cNvSpPr>
          <p:nvPr/>
        </p:nvSpPr>
        <p:spPr bwMode="auto">
          <a:xfrm>
            <a:off x="7391400" y="1450975"/>
            <a:ext cx="1524000" cy="15986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81626" name="Text Box 26"/>
          <p:cNvSpPr txBox="1">
            <a:spLocks noChangeArrowheads="1"/>
          </p:cNvSpPr>
          <p:nvPr/>
        </p:nvSpPr>
        <p:spPr bwMode="auto">
          <a:xfrm>
            <a:off x="5029200" y="1568450"/>
            <a:ext cx="1219200" cy="132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b="0">
                <a:solidFill>
                  <a:schemeClr val="tx1"/>
                </a:solidFill>
              </a:rPr>
              <a:t>Wait(s</a:t>
            </a:r>
            <a:r>
              <a:rPr lang="pl-PL" altLang="pl-PL" b="0" baseline="-25000">
                <a:solidFill>
                  <a:schemeClr val="tx1"/>
                </a:solidFill>
              </a:rPr>
              <a:t>Q</a:t>
            </a:r>
            <a:r>
              <a:rPr lang="pl-PL" altLang="pl-PL" b="0">
                <a:solidFill>
                  <a:schemeClr val="tx1"/>
                </a:solidFill>
              </a:rPr>
              <a:t>)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Wait(s</a:t>
            </a:r>
            <a:r>
              <a:rPr lang="pl-PL" altLang="pl-PL" b="0" baseline="-25000">
                <a:solidFill>
                  <a:schemeClr val="tx1"/>
                </a:solidFill>
              </a:rPr>
              <a:t>V</a:t>
            </a:r>
            <a:r>
              <a:rPr lang="pl-PL" altLang="pl-PL" b="0">
                <a:solidFill>
                  <a:schemeClr val="tx1"/>
                </a:solidFill>
              </a:rPr>
              <a:t>)</a:t>
            </a:r>
          </a:p>
          <a:p>
            <a:r>
              <a:rPr lang="pl-PL" altLang="pl-PL" b="0">
                <a:solidFill>
                  <a:schemeClr val="tx1"/>
                </a:solidFill>
              </a:rPr>
              <a:t>Signal(s</a:t>
            </a:r>
            <a:r>
              <a:rPr lang="pl-PL" altLang="pl-PL" b="0" baseline="-25000">
                <a:solidFill>
                  <a:schemeClr val="tx1"/>
                </a:solidFill>
              </a:rPr>
              <a:t>V</a:t>
            </a:r>
            <a:r>
              <a:rPr lang="pl-PL" altLang="pl-PL" b="0">
                <a:solidFill>
                  <a:schemeClr val="tx1"/>
                </a:solidFill>
              </a:rPr>
              <a:t>)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Signal(s</a:t>
            </a:r>
            <a:r>
              <a:rPr lang="pl-PL" altLang="pl-PL" b="0" baseline="-25000">
                <a:solidFill>
                  <a:schemeClr val="tx1"/>
                </a:solidFill>
              </a:rPr>
              <a:t>Q</a:t>
            </a:r>
            <a:r>
              <a:rPr lang="pl-PL" altLang="pl-PL" b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81627" name="Text Box 27"/>
          <p:cNvSpPr txBox="1">
            <a:spLocks noChangeArrowheads="1"/>
          </p:cNvSpPr>
          <p:nvPr/>
        </p:nvSpPr>
        <p:spPr bwMode="auto">
          <a:xfrm>
            <a:off x="7620000" y="1601788"/>
            <a:ext cx="1295400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b="0">
                <a:solidFill>
                  <a:schemeClr val="tx1"/>
                </a:solidFill>
              </a:rPr>
              <a:t>Wait(s</a:t>
            </a:r>
            <a:r>
              <a:rPr lang="pl-PL" altLang="pl-PL" b="0" baseline="-25000">
                <a:solidFill>
                  <a:schemeClr val="tx1"/>
                </a:solidFill>
              </a:rPr>
              <a:t>V</a:t>
            </a:r>
            <a:r>
              <a:rPr lang="pl-PL" altLang="pl-PL" b="0">
                <a:solidFill>
                  <a:schemeClr val="tx1"/>
                </a:solidFill>
              </a:rPr>
              <a:t>)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Wait(s</a:t>
            </a:r>
            <a:r>
              <a:rPr lang="pl-PL" altLang="pl-PL" b="0" baseline="-25000">
                <a:solidFill>
                  <a:schemeClr val="tx1"/>
                </a:solidFill>
              </a:rPr>
              <a:t>Q</a:t>
            </a:r>
            <a:r>
              <a:rPr lang="pl-PL" altLang="pl-PL" b="0">
                <a:solidFill>
                  <a:schemeClr val="tx1"/>
                </a:solidFill>
              </a:rPr>
              <a:t>)</a:t>
            </a:r>
          </a:p>
          <a:p>
            <a:r>
              <a:rPr lang="pl-PL" altLang="pl-PL" b="0">
                <a:solidFill>
                  <a:schemeClr val="tx1"/>
                </a:solidFill>
              </a:rPr>
              <a:t>Signal(s</a:t>
            </a:r>
            <a:r>
              <a:rPr lang="pl-PL" altLang="pl-PL" b="0" baseline="-25000">
                <a:solidFill>
                  <a:schemeClr val="tx1"/>
                </a:solidFill>
              </a:rPr>
              <a:t>Q</a:t>
            </a:r>
            <a:r>
              <a:rPr lang="pl-PL" altLang="pl-PL" b="0">
                <a:solidFill>
                  <a:schemeClr val="tx1"/>
                </a:solidFill>
              </a:rPr>
              <a:t>)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Signal(s</a:t>
            </a:r>
            <a:r>
              <a:rPr lang="pl-PL" altLang="pl-PL" b="0" baseline="-25000">
                <a:solidFill>
                  <a:schemeClr val="tx1"/>
                </a:solidFill>
              </a:rPr>
              <a:t>V</a:t>
            </a:r>
            <a:r>
              <a:rPr lang="pl-PL" altLang="pl-PL" b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81628" name="Text Box 28"/>
          <p:cNvSpPr txBox="1">
            <a:spLocks noChangeArrowheads="1"/>
          </p:cNvSpPr>
          <p:nvPr/>
        </p:nvSpPr>
        <p:spPr bwMode="auto">
          <a:xfrm>
            <a:off x="4953000" y="73025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altLang="pl-PL" b="0">
                <a:solidFill>
                  <a:schemeClr val="tx1"/>
                </a:solidFill>
              </a:rPr>
              <a:t>-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81629" name="Text Box 29"/>
          <p:cNvSpPr txBox="1">
            <a:spLocks noChangeArrowheads="1"/>
          </p:cNvSpPr>
          <p:nvPr/>
        </p:nvSpPr>
        <p:spPr bwMode="auto">
          <a:xfrm>
            <a:off x="7620000" y="73025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altLang="pl-PL" b="0">
                <a:solidFill>
                  <a:schemeClr val="tx1"/>
                </a:solidFill>
              </a:rPr>
              <a:t>-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81630" name="Text Box 30"/>
          <p:cNvSpPr txBox="1">
            <a:spLocks noChangeArrowheads="1"/>
          </p:cNvSpPr>
          <p:nvPr/>
        </p:nvSpPr>
        <p:spPr bwMode="auto">
          <a:xfrm>
            <a:off x="4953000" y="609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a</a:t>
            </a:r>
            <a:endParaRPr lang="pl-PL" altLang="pl-PL" baseline="-25000">
              <a:solidFill>
                <a:schemeClr val="tx1"/>
              </a:solidFill>
            </a:endParaRPr>
          </a:p>
        </p:txBody>
      </p:sp>
      <p:sp>
        <p:nvSpPr>
          <p:cNvPr id="281631" name="Text Box 31"/>
          <p:cNvSpPr txBox="1">
            <a:spLocks noChangeArrowheads="1"/>
          </p:cNvSpPr>
          <p:nvPr/>
        </p:nvSpPr>
        <p:spPr bwMode="auto">
          <a:xfrm>
            <a:off x="7772400" y="623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b</a:t>
            </a:r>
            <a:endParaRPr lang="pl-PL" altLang="pl-PL" baseline="-25000">
              <a:solidFill>
                <a:schemeClr val="tx1"/>
              </a:solidFill>
            </a:endParaRPr>
          </a:p>
        </p:txBody>
      </p:sp>
      <p:sp>
        <p:nvSpPr>
          <p:cNvPr id="281632" name="Rectangle 32"/>
          <p:cNvSpPr>
            <a:spLocks noChangeArrowheads="1"/>
          </p:cNvSpPr>
          <p:nvPr/>
        </p:nvSpPr>
        <p:spPr bwMode="auto">
          <a:xfrm>
            <a:off x="5029200" y="1906588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81633" name="Rectangle 33"/>
          <p:cNvSpPr>
            <a:spLocks noChangeArrowheads="1"/>
          </p:cNvSpPr>
          <p:nvPr/>
        </p:nvSpPr>
        <p:spPr bwMode="auto">
          <a:xfrm>
            <a:off x="7543800" y="1906588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81634" name="AutoShape 34"/>
          <p:cNvSpPr>
            <a:spLocks noChangeArrowheads="1"/>
          </p:cNvSpPr>
          <p:nvPr/>
        </p:nvSpPr>
        <p:spPr bwMode="auto">
          <a:xfrm>
            <a:off x="2590800" y="3830638"/>
            <a:ext cx="4267200" cy="381000"/>
          </a:xfrm>
          <a:prstGeom prst="wedgeRectCallout">
            <a:avLst>
              <a:gd name="adj1" fmla="val -47208"/>
              <a:gd name="adj2" fmla="val 1508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pl-PL" altLang="pl-PL">
                <a:solidFill>
                  <a:schemeClr val="tx1"/>
                </a:solidFill>
              </a:rPr>
              <a:t>Zablokowany na S</a:t>
            </a:r>
            <a:r>
              <a:rPr lang="pl-PL" altLang="pl-PL" baseline="-2500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281635" name="AutoShape 35"/>
          <p:cNvSpPr>
            <a:spLocks noChangeArrowheads="1"/>
          </p:cNvSpPr>
          <p:nvPr/>
        </p:nvSpPr>
        <p:spPr bwMode="auto">
          <a:xfrm>
            <a:off x="3962400" y="4745038"/>
            <a:ext cx="4267200" cy="381000"/>
          </a:xfrm>
          <a:prstGeom prst="wedgeRectCallout">
            <a:avLst>
              <a:gd name="adj1" fmla="val -58370"/>
              <a:gd name="adj2" fmla="val 1308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pl-PL" altLang="pl-PL">
                <a:solidFill>
                  <a:schemeClr val="tx1"/>
                </a:solidFill>
              </a:rPr>
              <a:t>Zablokowany na S</a:t>
            </a:r>
            <a:r>
              <a:rPr lang="pl-PL" altLang="pl-PL" baseline="-25000">
                <a:solidFill>
                  <a:schemeClr val="tx1"/>
                </a:solidFill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8CB178-E286-49F4-9290-A4FB04A015F2}" type="slidenum">
              <a:rPr lang="pl-PL" altLang="pl-PL"/>
              <a:pPr/>
              <a:t>36</a:t>
            </a:fld>
            <a:endParaRPr lang="pl-PL" altLang="pl-PL"/>
          </a:p>
        </p:txBody>
      </p:sp>
      <p:sp>
        <p:nvSpPr>
          <p:cNvPr id="28262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Protokół pułapu priorytetów (Priority Ceiling Protocol)</a:t>
            </a:r>
          </a:p>
        </p:txBody>
      </p:sp>
      <p:sp>
        <p:nvSpPr>
          <p:cNvPr id="282627" name="Rectangle 3"/>
          <p:cNvSpPr>
            <a:spLocks noChangeArrowheads="1"/>
          </p:cNvSpPr>
          <p:nvPr/>
        </p:nvSpPr>
        <p:spPr bwMode="auto">
          <a:xfrm>
            <a:off x="152400" y="137160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</a:pPr>
            <a:endParaRPr lang="en-US" altLang="pl-PL" sz="1800">
              <a:latin typeface="Arial" charset="0"/>
            </a:endParaRPr>
          </a:p>
        </p:txBody>
      </p:sp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76200" y="685800"/>
            <a:ext cx="9144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Na pojedynczym procesorze: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Proces o wyższym priorytecie może być zablokowany przez procesy o niższych priorytetach tylko raz podczas swojego wykonywania.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Nie występuje deadlock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Nie występuje łańcuch zablokowań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Wzajemne wykluczanie podczas dostępu do zasobów jest zapewnione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Algorytm: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Każdy proces posiada przywiązany statycznie określony priorytet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Każdy zasób posiada określoną statyczną wartość pułapu będącą maksymalnym priorytetem wśród procesów, które go używają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Dany proces posiada dynamiczny priorytet który określany jest jako maksimum ze statycznie przydzielonego priorytetu i wartości pułapów wszystkich zasobów z których będzie korzystał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W konsekwencji proces może być zablokowany jedynie na początku swojego wykonywania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Jeśli proces rozpoczyna swoje wykonywanie, wszystkie zasoby, których potrzebuje muszą być zwolnione. Jeśli nie były, to jakiś inny proces mógł mieć identyczny lub wyższy priorytet i wykonywanie danego procesu było odłożone.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24B3F-D1E2-40A0-8388-845E70E9CC12}" type="slidenum">
              <a:rPr lang="pl-PL" altLang="pl-PL"/>
              <a:pPr/>
              <a:t>37</a:t>
            </a:fld>
            <a:endParaRPr lang="pl-PL" altLang="pl-PL"/>
          </a:p>
        </p:txBody>
      </p:sp>
      <p:sp>
        <p:nvSpPr>
          <p:cNvPr id="283650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Protokół pułapu priorytetów - przykład</a:t>
            </a:r>
          </a:p>
        </p:txBody>
      </p:sp>
      <p:sp>
        <p:nvSpPr>
          <p:cNvPr id="283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</a:pPr>
            <a:endParaRPr lang="en-US" altLang="pl-PL" sz="1800">
              <a:latin typeface="Arial" charset="0"/>
            </a:endParaRPr>
          </a:p>
        </p:txBody>
      </p:sp>
      <p:sp>
        <p:nvSpPr>
          <p:cNvPr id="283652" name="Line 4"/>
          <p:cNvSpPr>
            <a:spLocks noChangeShapeType="1"/>
          </p:cNvSpPr>
          <p:nvPr/>
        </p:nvSpPr>
        <p:spPr bwMode="auto">
          <a:xfrm>
            <a:off x="625475" y="1177925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53" name="Line 5"/>
          <p:cNvSpPr>
            <a:spLocks noChangeShapeType="1"/>
          </p:cNvSpPr>
          <p:nvPr/>
        </p:nvSpPr>
        <p:spPr bwMode="auto">
          <a:xfrm>
            <a:off x="625475" y="4530725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29114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55" name="Rectangle 7"/>
          <p:cNvSpPr>
            <a:spLocks noChangeArrowheads="1"/>
          </p:cNvSpPr>
          <p:nvPr/>
        </p:nvSpPr>
        <p:spPr bwMode="auto">
          <a:xfrm>
            <a:off x="2454275" y="384492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56" name="Rectangle 8"/>
          <p:cNvSpPr>
            <a:spLocks noChangeArrowheads="1"/>
          </p:cNvSpPr>
          <p:nvPr/>
        </p:nvSpPr>
        <p:spPr bwMode="auto">
          <a:xfrm>
            <a:off x="1997075" y="384492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57" name="Rectangle 9"/>
          <p:cNvSpPr>
            <a:spLocks noChangeArrowheads="1"/>
          </p:cNvSpPr>
          <p:nvPr/>
        </p:nvSpPr>
        <p:spPr bwMode="auto">
          <a:xfrm>
            <a:off x="1539875" y="384492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58" name="Rectangle 10"/>
          <p:cNvSpPr>
            <a:spLocks noChangeArrowheads="1"/>
          </p:cNvSpPr>
          <p:nvPr/>
        </p:nvSpPr>
        <p:spPr bwMode="auto">
          <a:xfrm>
            <a:off x="1082675" y="384492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59" name="Rectangle 11"/>
          <p:cNvSpPr>
            <a:spLocks noChangeArrowheads="1"/>
          </p:cNvSpPr>
          <p:nvPr/>
        </p:nvSpPr>
        <p:spPr bwMode="auto">
          <a:xfrm>
            <a:off x="625475" y="38449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0" name="Rectangle 12"/>
          <p:cNvSpPr>
            <a:spLocks noChangeArrowheads="1"/>
          </p:cNvSpPr>
          <p:nvPr/>
        </p:nvSpPr>
        <p:spPr bwMode="auto">
          <a:xfrm>
            <a:off x="56546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1" name="Rectangle 13"/>
          <p:cNvSpPr>
            <a:spLocks noChangeArrowheads="1"/>
          </p:cNvSpPr>
          <p:nvPr/>
        </p:nvSpPr>
        <p:spPr bwMode="auto">
          <a:xfrm>
            <a:off x="51974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2" name="Rectangle 14"/>
          <p:cNvSpPr>
            <a:spLocks noChangeArrowheads="1"/>
          </p:cNvSpPr>
          <p:nvPr/>
        </p:nvSpPr>
        <p:spPr bwMode="auto">
          <a:xfrm>
            <a:off x="47402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3" name="Rectangle 15"/>
          <p:cNvSpPr>
            <a:spLocks noChangeArrowheads="1"/>
          </p:cNvSpPr>
          <p:nvPr/>
        </p:nvSpPr>
        <p:spPr bwMode="auto">
          <a:xfrm>
            <a:off x="42830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4" name="Rectangle 16"/>
          <p:cNvSpPr>
            <a:spLocks noChangeArrowheads="1"/>
          </p:cNvSpPr>
          <p:nvPr/>
        </p:nvSpPr>
        <p:spPr bwMode="auto">
          <a:xfrm>
            <a:off x="38258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5" name="Rectangle 17"/>
          <p:cNvSpPr>
            <a:spLocks noChangeArrowheads="1"/>
          </p:cNvSpPr>
          <p:nvPr/>
        </p:nvSpPr>
        <p:spPr bwMode="auto">
          <a:xfrm>
            <a:off x="33686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6" name="Rectangle 18"/>
          <p:cNvSpPr>
            <a:spLocks noChangeArrowheads="1"/>
          </p:cNvSpPr>
          <p:nvPr/>
        </p:nvSpPr>
        <p:spPr bwMode="auto">
          <a:xfrm>
            <a:off x="7940675" y="38449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7" name="Rectangle 19"/>
          <p:cNvSpPr>
            <a:spLocks noChangeArrowheads="1"/>
          </p:cNvSpPr>
          <p:nvPr/>
        </p:nvSpPr>
        <p:spPr bwMode="auto">
          <a:xfrm>
            <a:off x="70262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8" name="Rectangle 20"/>
          <p:cNvSpPr>
            <a:spLocks noChangeArrowheads="1"/>
          </p:cNvSpPr>
          <p:nvPr/>
        </p:nvSpPr>
        <p:spPr bwMode="auto">
          <a:xfrm>
            <a:off x="65690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9" name="Rectangle 21"/>
          <p:cNvSpPr>
            <a:spLocks noChangeArrowheads="1"/>
          </p:cNvSpPr>
          <p:nvPr/>
        </p:nvSpPr>
        <p:spPr bwMode="auto">
          <a:xfrm>
            <a:off x="61118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0" name="Rectangle 22"/>
          <p:cNvSpPr>
            <a:spLocks noChangeArrowheads="1"/>
          </p:cNvSpPr>
          <p:nvPr/>
        </p:nvSpPr>
        <p:spPr bwMode="auto">
          <a:xfrm>
            <a:off x="29114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1" name="Rectangle 23"/>
          <p:cNvSpPr>
            <a:spLocks noChangeArrowheads="1"/>
          </p:cNvSpPr>
          <p:nvPr/>
        </p:nvSpPr>
        <p:spPr bwMode="auto">
          <a:xfrm>
            <a:off x="2454275" y="308292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2" name="Rectangle 24"/>
          <p:cNvSpPr>
            <a:spLocks noChangeArrowheads="1"/>
          </p:cNvSpPr>
          <p:nvPr/>
        </p:nvSpPr>
        <p:spPr bwMode="auto">
          <a:xfrm>
            <a:off x="1997075" y="308292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3" name="Rectangle 25"/>
          <p:cNvSpPr>
            <a:spLocks noChangeArrowheads="1"/>
          </p:cNvSpPr>
          <p:nvPr/>
        </p:nvSpPr>
        <p:spPr bwMode="auto">
          <a:xfrm>
            <a:off x="1539875" y="308292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4" name="Rectangle 26"/>
          <p:cNvSpPr>
            <a:spLocks noChangeArrowheads="1"/>
          </p:cNvSpPr>
          <p:nvPr/>
        </p:nvSpPr>
        <p:spPr bwMode="auto">
          <a:xfrm>
            <a:off x="47402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5" name="Rectangle 27"/>
          <p:cNvSpPr>
            <a:spLocks noChangeArrowheads="1"/>
          </p:cNvSpPr>
          <p:nvPr/>
        </p:nvSpPr>
        <p:spPr bwMode="auto">
          <a:xfrm>
            <a:off x="42830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6" name="Rectangle 28"/>
          <p:cNvSpPr>
            <a:spLocks noChangeArrowheads="1"/>
          </p:cNvSpPr>
          <p:nvPr/>
        </p:nvSpPr>
        <p:spPr bwMode="auto">
          <a:xfrm>
            <a:off x="38258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7" name="Rectangle 29"/>
          <p:cNvSpPr>
            <a:spLocks noChangeArrowheads="1"/>
          </p:cNvSpPr>
          <p:nvPr/>
        </p:nvSpPr>
        <p:spPr bwMode="auto">
          <a:xfrm>
            <a:off x="33686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8" name="Rectangle 30"/>
          <p:cNvSpPr>
            <a:spLocks noChangeArrowheads="1"/>
          </p:cNvSpPr>
          <p:nvPr/>
        </p:nvSpPr>
        <p:spPr bwMode="auto">
          <a:xfrm>
            <a:off x="2911475" y="2320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9" name="Rectangle 31"/>
          <p:cNvSpPr>
            <a:spLocks noChangeArrowheads="1"/>
          </p:cNvSpPr>
          <p:nvPr/>
        </p:nvSpPr>
        <p:spPr bwMode="auto">
          <a:xfrm>
            <a:off x="2454275" y="232092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0" name="Rectangle 32"/>
          <p:cNvSpPr>
            <a:spLocks noChangeArrowheads="1"/>
          </p:cNvSpPr>
          <p:nvPr/>
        </p:nvSpPr>
        <p:spPr bwMode="auto">
          <a:xfrm>
            <a:off x="1997075" y="232092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1" name="Rectangle 33"/>
          <p:cNvSpPr>
            <a:spLocks noChangeArrowheads="1"/>
          </p:cNvSpPr>
          <p:nvPr/>
        </p:nvSpPr>
        <p:spPr bwMode="auto">
          <a:xfrm>
            <a:off x="1539875" y="232092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2" name="Rectangle 34"/>
          <p:cNvSpPr>
            <a:spLocks noChangeArrowheads="1"/>
          </p:cNvSpPr>
          <p:nvPr/>
        </p:nvSpPr>
        <p:spPr bwMode="auto">
          <a:xfrm>
            <a:off x="3825875" y="2320925"/>
            <a:ext cx="457200" cy="304800"/>
          </a:xfrm>
          <a:prstGeom prst="rect">
            <a:avLst/>
          </a:prstGeom>
          <a:noFill/>
          <a:ln w="12700">
            <a:solidFill>
              <a:srgbClr val="FF3300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3" name="Rectangle 35"/>
          <p:cNvSpPr>
            <a:spLocks noChangeArrowheads="1"/>
          </p:cNvSpPr>
          <p:nvPr/>
        </p:nvSpPr>
        <p:spPr bwMode="auto">
          <a:xfrm>
            <a:off x="3368675" y="2320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4" name="Rectangle 36"/>
          <p:cNvSpPr>
            <a:spLocks noChangeArrowheads="1"/>
          </p:cNvSpPr>
          <p:nvPr/>
        </p:nvSpPr>
        <p:spPr bwMode="auto">
          <a:xfrm>
            <a:off x="2911475" y="14827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5" name="Rectangle 37"/>
          <p:cNvSpPr>
            <a:spLocks noChangeArrowheads="1"/>
          </p:cNvSpPr>
          <p:nvPr/>
        </p:nvSpPr>
        <p:spPr bwMode="auto">
          <a:xfrm>
            <a:off x="2454275" y="148272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6" name="Rectangle 38"/>
          <p:cNvSpPr>
            <a:spLocks noChangeArrowheads="1"/>
          </p:cNvSpPr>
          <p:nvPr/>
        </p:nvSpPr>
        <p:spPr bwMode="auto">
          <a:xfrm>
            <a:off x="4740275" y="14827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7" name="Rectangle 39"/>
          <p:cNvSpPr>
            <a:spLocks noChangeArrowheads="1"/>
          </p:cNvSpPr>
          <p:nvPr/>
        </p:nvSpPr>
        <p:spPr bwMode="auto">
          <a:xfrm>
            <a:off x="4283075" y="1482725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8" name="Rectangle 40"/>
          <p:cNvSpPr>
            <a:spLocks noChangeArrowheads="1"/>
          </p:cNvSpPr>
          <p:nvPr/>
        </p:nvSpPr>
        <p:spPr bwMode="auto">
          <a:xfrm>
            <a:off x="3825875" y="148272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9" name="Rectangle 41"/>
          <p:cNvSpPr>
            <a:spLocks noChangeArrowheads="1"/>
          </p:cNvSpPr>
          <p:nvPr/>
        </p:nvSpPr>
        <p:spPr bwMode="auto">
          <a:xfrm>
            <a:off x="3368675" y="14827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90" name="Rectangle 42"/>
          <p:cNvSpPr>
            <a:spLocks noChangeArrowheads="1"/>
          </p:cNvSpPr>
          <p:nvPr/>
        </p:nvSpPr>
        <p:spPr bwMode="auto">
          <a:xfrm>
            <a:off x="6569075" y="23209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91" name="Text Box 43"/>
          <p:cNvSpPr txBox="1">
            <a:spLocks noChangeArrowheads="1"/>
          </p:cNvSpPr>
          <p:nvPr/>
        </p:nvSpPr>
        <p:spPr bwMode="auto">
          <a:xfrm>
            <a:off x="152400" y="38814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83692" name="Text Box 44"/>
          <p:cNvSpPr txBox="1">
            <a:spLocks noChangeArrowheads="1"/>
          </p:cNvSpPr>
          <p:nvPr/>
        </p:nvSpPr>
        <p:spPr bwMode="auto">
          <a:xfrm>
            <a:off x="152400" y="3043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83693" name="Text Box 45"/>
          <p:cNvSpPr txBox="1">
            <a:spLocks noChangeArrowheads="1"/>
          </p:cNvSpPr>
          <p:nvPr/>
        </p:nvSpPr>
        <p:spPr bwMode="auto">
          <a:xfrm>
            <a:off x="152400" y="2281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83694" name="Text Box 46"/>
          <p:cNvSpPr txBox="1">
            <a:spLocks noChangeArrowheads="1"/>
          </p:cNvSpPr>
          <p:nvPr/>
        </p:nvSpPr>
        <p:spPr bwMode="auto">
          <a:xfrm>
            <a:off x="152400" y="14430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83695" name="Text Box 47"/>
          <p:cNvSpPr txBox="1">
            <a:spLocks noChangeArrowheads="1"/>
          </p:cNvSpPr>
          <p:nvPr/>
        </p:nvSpPr>
        <p:spPr bwMode="auto">
          <a:xfrm>
            <a:off x="533400" y="4567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83696" name="Text Box 48"/>
          <p:cNvSpPr txBox="1">
            <a:spLocks noChangeArrowheads="1"/>
          </p:cNvSpPr>
          <p:nvPr/>
        </p:nvSpPr>
        <p:spPr bwMode="auto">
          <a:xfrm>
            <a:off x="1355725" y="4567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3697" name="Text Box 49"/>
          <p:cNvSpPr txBox="1">
            <a:spLocks noChangeArrowheads="1"/>
          </p:cNvSpPr>
          <p:nvPr/>
        </p:nvSpPr>
        <p:spPr bwMode="auto">
          <a:xfrm>
            <a:off x="2270125" y="4567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83698" name="Text Box 50"/>
          <p:cNvSpPr txBox="1">
            <a:spLocks noChangeArrowheads="1"/>
          </p:cNvSpPr>
          <p:nvPr/>
        </p:nvSpPr>
        <p:spPr bwMode="auto">
          <a:xfrm>
            <a:off x="3184525" y="4567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83699" name="Text Box 51"/>
          <p:cNvSpPr txBox="1">
            <a:spLocks noChangeArrowheads="1"/>
          </p:cNvSpPr>
          <p:nvPr/>
        </p:nvSpPr>
        <p:spPr bwMode="auto">
          <a:xfrm>
            <a:off x="4098925" y="4567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83700" name="Text Box 52"/>
          <p:cNvSpPr txBox="1">
            <a:spLocks noChangeArrowheads="1"/>
          </p:cNvSpPr>
          <p:nvPr/>
        </p:nvSpPr>
        <p:spPr bwMode="auto">
          <a:xfrm>
            <a:off x="4937125" y="456723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83701" name="Text Box 53"/>
          <p:cNvSpPr txBox="1">
            <a:spLocks noChangeArrowheads="1"/>
          </p:cNvSpPr>
          <p:nvPr/>
        </p:nvSpPr>
        <p:spPr bwMode="auto">
          <a:xfrm>
            <a:off x="5851525" y="456723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83702" name="Text Box 54"/>
          <p:cNvSpPr txBox="1">
            <a:spLocks noChangeArrowheads="1"/>
          </p:cNvSpPr>
          <p:nvPr/>
        </p:nvSpPr>
        <p:spPr bwMode="auto">
          <a:xfrm>
            <a:off x="6765925" y="456723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283703" name="Text Box 55"/>
          <p:cNvSpPr txBox="1">
            <a:spLocks noChangeArrowheads="1"/>
          </p:cNvSpPr>
          <p:nvPr/>
        </p:nvSpPr>
        <p:spPr bwMode="auto">
          <a:xfrm>
            <a:off x="7680325" y="456723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283704" name="Text Box 56"/>
          <p:cNvSpPr txBox="1">
            <a:spLocks noChangeArrowheads="1"/>
          </p:cNvSpPr>
          <p:nvPr/>
        </p:nvSpPr>
        <p:spPr bwMode="auto">
          <a:xfrm>
            <a:off x="8594725" y="456723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83705" name="Line 57"/>
          <p:cNvSpPr>
            <a:spLocks noChangeShapeType="1"/>
          </p:cNvSpPr>
          <p:nvPr/>
        </p:nvSpPr>
        <p:spPr bwMode="auto">
          <a:xfrm>
            <a:off x="2454275" y="125412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06" name="Line 58"/>
          <p:cNvSpPr>
            <a:spLocks noChangeShapeType="1"/>
          </p:cNvSpPr>
          <p:nvPr/>
        </p:nvSpPr>
        <p:spPr bwMode="auto">
          <a:xfrm>
            <a:off x="625475" y="365442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07" name="Line 59"/>
          <p:cNvSpPr>
            <a:spLocks noChangeShapeType="1"/>
          </p:cNvSpPr>
          <p:nvPr/>
        </p:nvSpPr>
        <p:spPr bwMode="auto">
          <a:xfrm>
            <a:off x="1539875" y="285432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08" name="Line 60"/>
          <p:cNvSpPr>
            <a:spLocks noChangeShapeType="1"/>
          </p:cNvSpPr>
          <p:nvPr/>
        </p:nvSpPr>
        <p:spPr bwMode="auto">
          <a:xfrm>
            <a:off x="1539875" y="209232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09" name="Oval 61"/>
          <p:cNvSpPr>
            <a:spLocks noChangeArrowheads="1"/>
          </p:cNvSpPr>
          <p:nvPr/>
        </p:nvSpPr>
        <p:spPr bwMode="auto">
          <a:xfrm>
            <a:off x="8321675" y="41148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0" name="Oval 62"/>
          <p:cNvSpPr>
            <a:spLocks noChangeArrowheads="1"/>
          </p:cNvSpPr>
          <p:nvPr/>
        </p:nvSpPr>
        <p:spPr bwMode="auto">
          <a:xfrm>
            <a:off x="5121275" y="1711325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1" name="Oval 63"/>
          <p:cNvSpPr>
            <a:spLocks noChangeArrowheads="1"/>
          </p:cNvSpPr>
          <p:nvPr/>
        </p:nvSpPr>
        <p:spPr bwMode="auto">
          <a:xfrm>
            <a:off x="6950075" y="2549525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2" name="Text Box 64"/>
          <p:cNvSpPr txBox="1">
            <a:spLocks noChangeArrowheads="1"/>
          </p:cNvSpPr>
          <p:nvPr/>
        </p:nvSpPr>
        <p:spPr bwMode="auto">
          <a:xfrm>
            <a:off x="76200" y="646113"/>
            <a:ext cx="100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283713" name="Rectangle 65"/>
          <p:cNvSpPr>
            <a:spLocks noChangeArrowheads="1"/>
          </p:cNvSpPr>
          <p:nvPr/>
        </p:nvSpPr>
        <p:spPr bwMode="auto">
          <a:xfrm>
            <a:off x="4283075" y="2320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4" name="Rectangle 66"/>
          <p:cNvSpPr>
            <a:spLocks noChangeArrowheads="1"/>
          </p:cNvSpPr>
          <p:nvPr/>
        </p:nvSpPr>
        <p:spPr bwMode="auto">
          <a:xfrm>
            <a:off x="4740275" y="2320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5" name="Rectangle 67"/>
          <p:cNvSpPr>
            <a:spLocks noChangeArrowheads="1"/>
          </p:cNvSpPr>
          <p:nvPr/>
        </p:nvSpPr>
        <p:spPr bwMode="auto">
          <a:xfrm>
            <a:off x="6111875" y="2320925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6" name="Rectangle 68"/>
          <p:cNvSpPr>
            <a:spLocks noChangeArrowheads="1"/>
          </p:cNvSpPr>
          <p:nvPr/>
        </p:nvSpPr>
        <p:spPr bwMode="auto">
          <a:xfrm>
            <a:off x="5654675" y="2320925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7" name="Rectangle 69"/>
          <p:cNvSpPr>
            <a:spLocks noChangeArrowheads="1"/>
          </p:cNvSpPr>
          <p:nvPr/>
        </p:nvSpPr>
        <p:spPr bwMode="auto">
          <a:xfrm>
            <a:off x="65690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8" name="Rectangle 70"/>
          <p:cNvSpPr>
            <a:spLocks noChangeArrowheads="1"/>
          </p:cNvSpPr>
          <p:nvPr/>
        </p:nvSpPr>
        <p:spPr bwMode="auto">
          <a:xfrm>
            <a:off x="61118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9" name="Rectangle 71"/>
          <p:cNvSpPr>
            <a:spLocks noChangeArrowheads="1"/>
          </p:cNvSpPr>
          <p:nvPr/>
        </p:nvSpPr>
        <p:spPr bwMode="auto">
          <a:xfrm>
            <a:off x="56546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0" name="Rectangle 72"/>
          <p:cNvSpPr>
            <a:spLocks noChangeArrowheads="1"/>
          </p:cNvSpPr>
          <p:nvPr/>
        </p:nvSpPr>
        <p:spPr bwMode="auto">
          <a:xfrm>
            <a:off x="51974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1" name="Rectangle 73"/>
          <p:cNvSpPr>
            <a:spLocks noChangeArrowheads="1"/>
          </p:cNvSpPr>
          <p:nvPr/>
        </p:nvSpPr>
        <p:spPr bwMode="auto">
          <a:xfrm>
            <a:off x="7026275" y="30829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2" name="Rectangle 74"/>
          <p:cNvSpPr>
            <a:spLocks noChangeArrowheads="1"/>
          </p:cNvSpPr>
          <p:nvPr/>
        </p:nvSpPr>
        <p:spPr bwMode="auto">
          <a:xfrm>
            <a:off x="5197475" y="23209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3" name="Rectangle 75"/>
          <p:cNvSpPr>
            <a:spLocks noChangeArrowheads="1"/>
          </p:cNvSpPr>
          <p:nvPr/>
        </p:nvSpPr>
        <p:spPr bwMode="auto">
          <a:xfrm>
            <a:off x="7483475" y="30829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4" name="Rectangle 76"/>
          <p:cNvSpPr>
            <a:spLocks noChangeArrowheads="1"/>
          </p:cNvSpPr>
          <p:nvPr/>
        </p:nvSpPr>
        <p:spPr bwMode="auto">
          <a:xfrm>
            <a:off x="74834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5" name="Oval 77"/>
          <p:cNvSpPr>
            <a:spLocks noChangeArrowheads="1"/>
          </p:cNvSpPr>
          <p:nvPr/>
        </p:nvSpPr>
        <p:spPr bwMode="auto">
          <a:xfrm>
            <a:off x="7864475" y="3311525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6" name="Rectangle 78"/>
          <p:cNvSpPr>
            <a:spLocks noChangeArrowheads="1"/>
          </p:cNvSpPr>
          <p:nvPr/>
        </p:nvSpPr>
        <p:spPr bwMode="auto">
          <a:xfrm>
            <a:off x="1228725" y="5068888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7" name="Text Box 79"/>
          <p:cNvSpPr txBox="1">
            <a:spLocks noChangeArrowheads="1"/>
          </p:cNvSpPr>
          <p:nvPr/>
        </p:nvSpPr>
        <p:spPr bwMode="auto">
          <a:xfrm>
            <a:off x="1974850" y="506412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Executing</a:t>
            </a:r>
          </a:p>
        </p:txBody>
      </p:sp>
      <p:sp>
        <p:nvSpPr>
          <p:cNvPr id="283728" name="Rectangle 80"/>
          <p:cNvSpPr>
            <a:spLocks noChangeArrowheads="1"/>
          </p:cNvSpPr>
          <p:nvPr/>
        </p:nvSpPr>
        <p:spPr bwMode="auto">
          <a:xfrm>
            <a:off x="1228725" y="5678488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9" name="Text Box 81"/>
          <p:cNvSpPr txBox="1">
            <a:spLocks noChangeArrowheads="1"/>
          </p:cNvSpPr>
          <p:nvPr/>
        </p:nvSpPr>
        <p:spPr bwMode="auto">
          <a:xfrm>
            <a:off x="1914525" y="5673725"/>
            <a:ext cx="262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Executing with Q locked</a:t>
            </a:r>
          </a:p>
        </p:txBody>
      </p:sp>
      <p:sp>
        <p:nvSpPr>
          <p:cNvPr id="283730" name="Rectangle 82"/>
          <p:cNvSpPr>
            <a:spLocks noChangeArrowheads="1"/>
          </p:cNvSpPr>
          <p:nvPr/>
        </p:nvSpPr>
        <p:spPr bwMode="auto">
          <a:xfrm>
            <a:off x="5419725" y="5068888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31" name="Text Box 83"/>
          <p:cNvSpPr txBox="1">
            <a:spLocks noChangeArrowheads="1"/>
          </p:cNvSpPr>
          <p:nvPr/>
        </p:nvSpPr>
        <p:spPr bwMode="auto">
          <a:xfrm>
            <a:off x="6089650" y="5029200"/>
            <a:ext cx="1301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Preempted</a:t>
            </a:r>
          </a:p>
        </p:txBody>
      </p:sp>
      <p:sp>
        <p:nvSpPr>
          <p:cNvPr id="283732" name="Rectangle 84"/>
          <p:cNvSpPr>
            <a:spLocks noChangeArrowheads="1"/>
          </p:cNvSpPr>
          <p:nvPr/>
        </p:nvSpPr>
        <p:spPr bwMode="auto">
          <a:xfrm>
            <a:off x="1228725" y="6211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33" name="Text Box 85"/>
          <p:cNvSpPr txBox="1">
            <a:spLocks noChangeArrowheads="1"/>
          </p:cNvSpPr>
          <p:nvPr/>
        </p:nvSpPr>
        <p:spPr bwMode="auto">
          <a:xfrm>
            <a:off x="1895475" y="6207125"/>
            <a:ext cx="259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Executing with V locked</a:t>
            </a:r>
          </a:p>
        </p:txBody>
      </p:sp>
      <p:sp>
        <p:nvSpPr>
          <p:cNvPr id="283734" name="Rectangle 86"/>
          <p:cNvSpPr>
            <a:spLocks noChangeArrowheads="1"/>
          </p:cNvSpPr>
          <p:nvPr/>
        </p:nvSpPr>
        <p:spPr bwMode="auto">
          <a:xfrm>
            <a:off x="5419725" y="56784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35" name="Text Box 87"/>
          <p:cNvSpPr txBox="1">
            <a:spLocks noChangeArrowheads="1"/>
          </p:cNvSpPr>
          <p:nvPr/>
        </p:nvSpPr>
        <p:spPr bwMode="auto">
          <a:xfrm>
            <a:off x="6105525" y="5673725"/>
            <a:ext cx="996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Blocked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E4F6E0-245B-4F47-8CBC-E20EBA23D920}" type="slidenum">
              <a:rPr lang="pl-PL" altLang="pl-PL"/>
              <a:pPr/>
              <a:t>38</a:t>
            </a:fld>
            <a:endParaRPr lang="pl-PL" altLang="pl-PL"/>
          </a:p>
        </p:txBody>
      </p:sp>
      <p:sp>
        <p:nvSpPr>
          <p:cNvPr id="284674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 dirty="0">
                <a:solidFill>
                  <a:schemeClr val="tx1"/>
                </a:solidFill>
              </a:rPr>
              <a:t>Algorytmy szeregowania </a:t>
            </a:r>
            <a:r>
              <a:rPr lang="pl-PL" altLang="pl-PL" sz="2000" dirty="0" smtClean="0">
                <a:solidFill>
                  <a:schemeClr val="tx1"/>
                </a:solidFill>
              </a:rPr>
              <a:t>zadań periodycznych i aperiodycznych (1)</a:t>
            </a:r>
            <a:endParaRPr lang="pl-PL" altLang="pl-PL" sz="2000" dirty="0">
              <a:solidFill>
                <a:schemeClr val="tx1"/>
              </a:solidFill>
            </a:endParaRPr>
          </a:p>
        </p:txBody>
      </p:sp>
      <p:sp>
        <p:nvSpPr>
          <p:cNvPr id="284675" name="Rectangle 3"/>
          <p:cNvSpPr>
            <a:spLocks noChangeArrowheads="1"/>
          </p:cNvSpPr>
          <p:nvPr/>
        </p:nvSpPr>
        <p:spPr bwMode="auto">
          <a:xfrm>
            <a:off x="152400" y="137160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</a:pPr>
            <a:endParaRPr lang="en-US" altLang="pl-PL" sz="1800">
              <a:latin typeface="Arial" charset="0"/>
            </a:endParaRPr>
          </a:p>
        </p:txBody>
      </p:sp>
      <p:sp>
        <p:nvSpPr>
          <p:cNvPr id="284676" name="Rectangle 4"/>
          <p:cNvSpPr>
            <a:spLocks noChangeArrowheads="1"/>
          </p:cNvSpPr>
          <p:nvPr/>
        </p:nvSpPr>
        <p:spPr bwMode="auto">
          <a:xfrm>
            <a:off x="35496" y="764704"/>
            <a:ext cx="9067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20000"/>
              </a:spcBef>
              <a:buClrTx/>
            </a:pPr>
            <a:r>
              <a:rPr lang="pl-PL" altLang="pl-PL" sz="1800" dirty="0" smtClean="0">
                <a:latin typeface="Arial" charset="0"/>
              </a:rPr>
              <a:t>Cele: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Zapewnienie spełnienia ograniczeń czasowych przez zadania periodyczne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Zapewnienie jak najszybszego średniego czasu odpowiedzi dla zadań aperiodycznych o miękkich wymaganiach czasowych</a:t>
            </a:r>
            <a:endParaRPr lang="pl-PL" altLang="pl-PL" sz="1800" dirty="0">
              <a:latin typeface="Aria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5496" y="2108448"/>
            <a:ext cx="9067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20000"/>
              </a:spcBef>
              <a:buClrTx/>
            </a:pPr>
            <a:r>
              <a:rPr lang="pl-PL" altLang="pl-PL" sz="1800" dirty="0" smtClean="0">
                <a:latin typeface="Arial" charset="0"/>
              </a:rPr>
              <a:t>Najprostsze rozwiązanie: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Wykonywanie zadań aperiodycznych „niekrytycznych” w tle (tzw. </a:t>
            </a:r>
            <a:r>
              <a:rPr lang="pl-PL" altLang="pl-PL" sz="1800" dirty="0" err="1" smtClean="0">
                <a:latin typeface="Arial" charset="0"/>
              </a:rPr>
              <a:t>Backgroud</a:t>
            </a:r>
            <a:r>
              <a:rPr lang="pl-PL" altLang="pl-PL" sz="1800" dirty="0" smtClean="0">
                <a:latin typeface="Arial" charset="0"/>
              </a:rPr>
              <a:t> </a:t>
            </a:r>
            <a:r>
              <a:rPr lang="pl-PL" altLang="pl-PL" sz="1800" dirty="0" err="1" smtClean="0">
                <a:latin typeface="Arial" charset="0"/>
              </a:rPr>
              <a:t>Scheduling</a:t>
            </a:r>
            <a:r>
              <a:rPr lang="pl-PL" altLang="pl-PL" sz="1800" dirty="0" smtClean="0">
                <a:latin typeface="Arial" charset="0"/>
              </a:rPr>
              <a:t>)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Kiedy system „wyszereguje” wszystkie zadania krytyczne, to „w wolnym czasie” przydziela czas procesora zadaniom pozostałym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Zalety: prostota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Wady: zadania aperiodyczne mogłyby być obsłużone wcześniej</a:t>
            </a:r>
            <a:endParaRPr lang="pl-PL" altLang="pl-PL" sz="1800" dirty="0">
              <a:latin typeface="Arial" charset="0"/>
            </a:endParaRPr>
          </a:p>
        </p:txBody>
      </p:sp>
      <p:pic>
        <p:nvPicPr>
          <p:cNvPr id="280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509120"/>
            <a:ext cx="3820492" cy="213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87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E4F6E0-245B-4F47-8CBC-E20EBA23D920}" type="slidenum">
              <a:rPr lang="pl-PL" altLang="pl-PL"/>
              <a:pPr/>
              <a:t>39</a:t>
            </a:fld>
            <a:endParaRPr lang="pl-PL" altLang="pl-PL"/>
          </a:p>
        </p:txBody>
      </p:sp>
      <p:sp>
        <p:nvSpPr>
          <p:cNvPr id="284674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 dirty="0">
                <a:solidFill>
                  <a:schemeClr val="tx1"/>
                </a:solidFill>
              </a:rPr>
              <a:t>Algorytmy szeregowania </a:t>
            </a:r>
            <a:r>
              <a:rPr lang="pl-PL" altLang="pl-PL" sz="2000" dirty="0" smtClean="0">
                <a:solidFill>
                  <a:schemeClr val="tx1"/>
                </a:solidFill>
              </a:rPr>
              <a:t>zadań periodycznych i aperiodycznych (2)</a:t>
            </a:r>
            <a:endParaRPr lang="pl-PL" altLang="pl-PL" sz="2000" dirty="0">
              <a:solidFill>
                <a:schemeClr val="tx1"/>
              </a:solidFill>
            </a:endParaRPr>
          </a:p>
        </p:txBody>
      </p:sp>
      <p:sp>
        <p:nvSpPr>
          <p:cNvPr id="284675" name="Rectangle 3"/>
          <p:cNvSpPr>
            <a:spLocks noChangeArrowheads="1"/>
          </p:cNvSpPr>
          <p:nvPr/>
        </p:nvSpPr>
        <p:spPr bwMode="auto">
          <a:xfrm>
            <a:off x="152400" y="137160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</a:pPr>
            <a:endParaRPr lang="en-US" altLang="pl-PL" sz="1800">
              <a:latin typeface="Arial" charset="0"/>
            </a:endParaRPr>
          </a:p>
        </p:txBody>
      </p:sp>
      <p:sp>
        <p:nvSpPr>
          <p:cNvPr id="284676" name="Rectangle 4"/>
          <p:cNvSpPr>
            <a:spLocks noChangeArrowheads="1"/>
          </p:cNvSpPr>
          <p:nvPr/>
        </p:nvSpPr>
        <p:spPr bwMode="auto">
          <a:xfrm>
            <a:off x="35496" y="764704"/>
            <a:ext cx="4104456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20000"/>
              </a:spcBef>
              <a:buClrTx/>
            </a:pPr>
            <a:r>
              <a:rPr lang="pl-PL" altLang="pl-PL" sz="1800" dirty="0" smtClean="0">
                <a:latin typeface="Arial" charset="0"/>
              </a:rPr>
              <a:t>Serwer odraczający (ang. </a:t>
            </a:r>
            <a:r>
              <a:rPr lang="pl-PL" altLang="pl-PL" sz="1800" dirty="0" err="1" smtClean="0">
                <a:latin typeface="Arial" charset="0"/>
              </a:rPr>
              <a:t>Defferable</a:t>
            </a:r>
            <a:r>
              <a:rPr lang="pl-PL" altLang="pl-PL" sz="1800" dirty="0" smtClean="0">
                <a:latin typeface="Arial" charset="0"/>
              </a:rPr>
              <a:t> Server) </a:t>
            </a:r>
            <a:br>
              <a:rPr lang="pl-PL" altLang="pl-PL" sz="1800" dirty="0" smtClean="0">
                <a:latin typeface="Arial" charset="0"/>
              </a:rPr>
            </a:br>
            <a:r>
              <a:rPr lang="pl-PL" altLang="pl-PL" sz="1800" dirty="0" smtClean="0">
                <a:latin typeface="Arial" charset="0"/>
              </a:rPr>
              <a:t>(uproszony serwer sporadyczny – ang. </a:t>
            </a:r>
            <a:r>
              <a:rPr lang="pl-PL" altLang="pl-PL" sz="1800" dirty="0" err="1" smtClean="0">
                <a:latin typeface="Arial" charset="0"/>
              </a:rPr>
              <a:t>Sporadic</a:t>
            </a:r>
            <a:r>
              <a:rPr lang="pl-PL" altLang="pl-PL" sz="1800" dirty="0" smtClean="0">
                <a:latin typeface="Arial" charset="0"/>
              </a:rPr>
              <a:t> Server)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Zostaje wyznaczone osobne zadanie periodyczne do obsługi zdarzeń aperiodycznych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Zadanie periodyczne ma przydzielony okres, priorytet oraz „pojemność”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Jeśli w przedziale pomiędzy „aktywacjami” zadania periodycznego pojawia się zadanie aperiodyczne, to zadanie zgodnie ze swoim priorytetem wykonuje całość, lub część obliczeń zadania aperiodycznego  </a:t>
            </a:r>
          </a:p>
        </p:txBody>
      </p:sp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817089"/>
            <a:ext cx="5502616" cy="4492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593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43CDDD-EC40-437E-9D66-7F6F186AA42A}" type="slidenum">
              <a:rPr lang="pl-PL" altLang="pl-PL"/>
              <a:pPr/>
              <a:t>4</a:t>
            </a:fld>
            <a:endParaRPr lang="pl-PL" altLang="pl-PL"/>
          </a:p>
        </p:txBody>
      </p:sp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 dirty="0">
                <a:solidFill>
                  <a:schemeClr val="tx1"/>
                </a:solidFill>
              </a:rPr>
              <a:t> Spotykane pojęcia</a:t>
            </a:r>
          </a:p>
        </p:txBody>
      </p:sp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421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Systemy wysokozintegrowane</a:t>
            </a:r>
            <a:r>
              <a:rPr lang="pl-PL" altLang="pl-PL" sz="1800">
                <a:latin typeface="Arial" charset="0"/>
              </a:rPr>
              <a:t> (ang. High Integity Systems)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Systemy, w których oprogramowanie steruje pewnymi procesami mającymi istotny wpływ na ludzi, środowisko, organizacje i społeczeństwo. 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Systemy wysokozintegowane dzieli się na: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Systemy krytyczne ze względu na bezpieczeństwo</a:t>
            </a:r>
            <a:r>
              <a:rPr lang="pl-PL" altLang="pl-PL" sz="1800">
                <a:latin typeface="Arial" charset="0"/>
              </a:rPr>
              <a:t> (ang. Safety Critical Systems), gdzie wynik działania systemu ma bezpośredni wpływ na życie, zdrowie człowieka lub na stan środowiska, np. systemy sterowania samolotu, ruchem pociągów, oprogramowanie samochodów i innych środków transportu, zabezpieczenia systemów energetycznych, urządzenia medyczne.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Systemy krytyczne ze względu napełniona misję</a:t>
            </a:r>
            <a:r>
              <a:rPr lang="pl-PL" altLang="pl-PL" sz="1800">
                <a:latin typeface="Arial" charset="0"/>
              </a:rPr>
              <a:t> (ang. Mission Critical Systems), gdzie poprawność działania oprogramowania ma poważny wpływ na działanie produkcji, instytucji, organizacji</a:t>
            </a:r>
          </a:p>
        </p:txBody>
      </p:sp>
      <p:sp>
        <p:nvSpPr>
          <p:cNvPr id="185349" name="Text Box 5"/>
          <p:cNvSpPr txBox="1">
            <a:spLocks noChangeArrowheads="1"/>
          </p:cNvSpPr>
          <p:nvPr/>
        </p:nvSpPr>
        <p:spPr bwMode="auto">
          <a:xfrm>
            <a:off x="381000" y="5454650"/>
            <a:ext cx="792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Szereg systemów krytycznych ze względu na bezpieczeństwo jest systemami czasu rzeczywistego.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E4F6E0-245B-4F47-8CBC-E20EBA23D920}" type="slidenum">
              <a:rPr lang="pl-PL" altLang="pl-PL"/>
              <a:pPr/>
              <a:t>40</a:t>
            </a:fld>
            <a:endParaRPr lang="pl-PL" altLang="pl-PL"/>
          </a:p>
        </p:txBody>
      </p:sp>
      <p:sp>
        <p:nvSpPr>
          <p:cNvPr id="284674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Algorytmy szeregowania i protokoły przydziału zasobów </a:t>
            </a:r>
            <a:br>
              <a:rPr lang="pl-PL" altLang="pl-PL" sz="2000">
                <a:solidFill>
                  <a:schemeClr val="tx1"/>
                </a:solidFill>
              </a:rPr>
            </a:br>
            <a:r>
              <a:rPr lang="pl-PL" altLang="pl-PL" sz="2000">
                <a:solidFill>
                  <a:schemeClr val="tx1"/>
                </a:solidFill>
              </a:rPr>
              <a:t>- uzupełnienie</a:t>
            </a:r>
          </a:p>
        </p:txBody>
      </p:sp>
      <p:sp>
        <p:nvSpPr>
          <p:cNvPr id="284675" name="Rectangle 3"/>
          <p:cNvSpPr>
            <a:spLocks noChangeArrowheads="1"/>
          </p:cNvSpPr>
          <p:nvPr/>
        </p:nvSpPr>
        <p:spPr bwMode="auto">
          <a:xfrm>
            <a:off x="152400" y="137160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</a:pPr>
            <a:endParaRPr lang="en-US" altLang="pl-PL" sz="1800">
              <a:latin typeface="Arial" charset="0"/>
            </a:endParaRPr>
          </a:p>
        </p:txBody>
      </p:sp>
      <p:sp>
        <p:nvSpPr>
          <p:cNvPr id="284676" name="Rectangle 4"/>
          <p:cNvSpPr>
            <a:spLocks noChangeArrowheads="1"/>
          </p:cNvSpPr>
          <p:nvPr/>
        </p:nvSpPr>
        <p:spPr bwMode="auto">
          <a:xfrm>
            <a:off x="76200" y="1143000"/>
            <a:ext cx="9067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>
                <a:latin typeface="Arial" charset="0"/>
              </a:rPr>
              <a:t>Krytyczne zadania aperiodyczne (wywoływane przerwaniami) traktuje się podczas projektowania systemów jako periodyczne o pewnej maksymalnej częstotliwości wznawiania.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>
                <a:latin typeface="Arial" charset="0"/>
              </a:rPr>
              <a:t>Niekrytyczne zadania aperiodyczne wykonywane są w tle zadań krytycznych, przy czym wprowadza się tzw. serwer nadzorujący wykonywanie tych zadań.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>
                <a:latin typeface="Arial" charset="0"/>
              </a:rPr>
              <a:t>Przy projektowaniu systemów rozważa się również możliwość przeładowania systemu i konsekwencji takiego stanu.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>
                <a:latin typeface="Arial" charset="0"/>
              </a:rPr>
              <a:t>Dla systemów wieloprocesorowych istnieją odpowiedniki algorytmów RM i EDF.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>
                <a:latin typeface="Arial" charset="0"/>
              </a:rPr>
              <a:t>Dla algorytmu EDF nie sformułowano protokołów dziedziczenia i pułapu </a:t>
            </a:r>
            <a:r>
              <a:rPr lang="pl-PL" altLang="pl-PL" sz="1800" dirty="0" smtClean="0">
                <a:latin typeface="Arial" charset="0"/>
              </a:rPr>
              <a:t>priorytetów.</a:t>
            </a:r>
            <a:endParaRPr lang="pl-PL" altLang="pl-PL" sz="1800" dirty="0">
              <a:latin typeface="Arial" charset="0"/>
            </a:endParaRP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>
                <a:latin typeface="Arial" charset="0"/>
              </a:rPr>
              <a:t>Najprawdopodobniej najlepszym schematem przydziału zasobów jest stosowa strategia zasobów (</a:t>
            </a:r>
            <a:r>
              <a:rPr lang="pl-PL" altLang="pl-PL" sz="1800" dirty="0" err="1">
                <a:latin typeface="Arial" charset="0"/>
              </a:rPr>
              <a:t>Stack</a:t>
            </a:r>
            <a:r>
              <a:rPr lang="pl-PL" altLang="pl-PL" sz="1800" dirty="0">
                <a:latin typeface="Arial" charset="0"/>
              </a:rPr>
              <a:t> Resource Policy [</a:t>
            </a:r>
            <a:r>
              <a:rPr lang="pl-PL" altLang="pl-PL" sz="1800" dirty="0" err="1">
                <a:latin typeface="Arial" charset="0"/>
              </a:rPr>
              <a:t>Butazzo</a:t>
            </a:r>
            <a:r>
              <a:rPr lang="pl-PL" altLang="pl-PL" sz="1800" dirty="0">
                <a:latin typeface="Arial" charset="0"/>
              </a:rPr>
              <a:t> 1997]).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298C4B-D89F-4DD4-B0DB-AA3B152E6D0F}" type="slidenum">
              <a:rPr lang="pl-PL" altLang="pl-PL"/>
              <a:pPr/>
              <a:t>41</a:t>
            </a:fld>
            <a:endParaRPr lang="pl-PL" altLang="pl-PL"/>
          </a:p>
        </p:txBody>
      </p:sp>
      <p:sp>
        <p:nvSpPr>
          <p:cNvPr id="30822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Rozproszone systemy czasu rzeczywistego</a:t>
            </a:r>
          </a:p>
        </p:txBody>
      </p:sp>
      <p:sp>
        <p:nvSpPr>
          <p:cNvPr id="308227" name="Rectangle 3"/>
          <p:cNvSpPr>
            <a:spLocks noChangeArrowheads="1"/>
          </p:cNvSpPr>
          <p:nvPr/>
        </p:nvSpPr>
        <p:spPr bwMode="auto">
          <a:xfrm>
            <a:off x="152400" y="69215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Kiedy elementy systemu czasu rzeczywistego są rozproszone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Zapewnia się spełnienia ograniczeń czasowych na poziomie węzłów.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Próbuje się stosować mechanizmy komunikacji, które da się oszacować czasowo (np. przemysłowe sieci komputerowe).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Aplikacje krytyczne czasowo, w których determinizm komunikacji odgrywa kluczową rolę są rzadkością.</a:t>
            </a:r>
            <a:endParaRPr lang="en-US" altLang="pl-PL" sz="1800">
              <a:latin typeface="Arial" charset="0"/>
            </a:endParaRPr>
          </a:p>
        </p:txBody>
      </p:sp>
      <p:sp>
        <p:nvSpPr>
          <p:cNvPr id="308228" name="Rectangle 4"/>
          <p:cNvSpPr>
            <a:spLocks noChangeArrowheads="1"/>
          </p:cNvSpPr>
          <p:nvPr/>
        </p:nvSpPr>
        <p:spPr bwMode="auto">
          <a:xfrm>
            <a:off x="76200" y="1143000"/>
            <a:ext cx="9067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endParaRPr lang="en-GB" altLang="pl-PL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298C4B-D89F-4DD4-B0DB-AA3B152E6D0F}" type="slidenum">
              <a:rPr lang="pl-PL" altLang="pl-PL"/>
              <a:pPr/>
              <a:t>42</a:t>
            </a:fld>
            <a:endParaRPr lang="pl-PL" altLang="pl-PL"/>
          </a:p>
        </p:txBody>
      </p:sp>
      <p:sp>
        <p:nvSpPr>
          <p:cNvPr id="30822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 dirty="0" smtClean="0">
                <a:solidFill>
                  <a:schemeClr val="tx1"/>
                </a:solidFill>
              </a:rPr>
              <a:t>Techniki programowania zadań czasu rzeczywistego </a:t>
            </a:r>
            <a:br>
              <a:rPr lang="pl-PL" altLang="pl-PL" sz="2000" dirty="0" smtClean="0">
                <a:solidFill>
                  <a:schemeClr val="tx1"/>
                </a:solidFill>
              </a:rPr>
            </a:br>
            <a:r>
              <a:rPr lang="pl-PL" altLang="pl-PL" sz="2000" dirty="0" smtClean="0">
                <a:solidFill>
                  <a:schemeClr val="tx1"/>
                </a:solidFill>
              </a:rPr>
              <a:t>– </a:t>
            </a:r>
            <a:r>
              <a:rPr lang="pl-PL" altLang="pl-PL" sz="2000" dirty="0" err="1" smtClean="0">
                <a:solidFill>
                  <a:schemeClr val="tx1"/>
                </a:solidFill>
              </a:rPr>
              <a:t>VxWorks</a:t>
            </a:r>
            <a:r>
              <a:rPr lang="pl-PL" altLang="pl-PL" sz="2000" dirty="0" smtClean="0">
                <a:solidFill>
                  <a:schemeClr val="tx1"/>
                </a:solidFill>
              </a:rPr>
              <a:t> (natywny) (1)</a:t>
            </a:r>
            <a:endParaRPr lang="pl-PL" altLang="pl-PL" sz="2000" dirty="0">
              <a:solidFill>
                <a:schemeClr val="tx1"/>
              </a:solidFill>
            </a:endParaRPr>
          </a:p>
        </p:txBody>
      </p:sp>
      <p:sp>
        <p:nvSpPr>
          <p:cNvPr id="308227" name="Rectangle 3"/>
          <p:cNvSpPr>
            <a:spLocks noChangeArrowheads="1"/>
          </p:cNvSpPr>
          <p:nvPr/>
        </p:nvSpPr>
        <p:spPr bwMode="auto">
          <a:xfrm>
            <a:off x="152400" y="692150"/>
            <a:ext cx="8991600" cy="194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Priorytety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Podstawowe szeregowanie – priorytetowe z możliwością wywłaszczania, ew. priorytetowe z </a:t>
            </a:r>
            <a:r>
              <a:rPr lang="pl-PL" altLang="pl-PL" sz="1800" dirty="0" err="1" smtClean="0">
                <a:latin typeface="Arial" charset="0"/>
              </a:rPr>
              <a:t>round-robin</a:t>
            </a:r>
            <a:r>
              <a:rPr lang="pl-PL" altLang="pl-PL" sz="1800" dirty="0" smtClean="0">
                <a:latin typeface="Arial" charset="0"/>
              </a:rPr>
              <a:t> dla zadań o tym samym priorytecie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Priorytety 100-255 są przeznaczone dla zadań czasu rzeczywistego (100 – najwyższy, 255 – najniższy)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Priorytety 51-99 są przeznaczone zadań obsługujących sterowniki urządzeń (przerwania)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Priorytet 50 przeznaczono dla obsługi sieci Ethernet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Priorytety są nadawane zadaniom w momencie ich uruchamiania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Współdzielenie zasobów: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Semafory </a:t>
            </a:r>
          </a:p>
          <a:p>
            <a:pPr lvl="2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Zliczające</a:t>
            </a:r>
          </a:p>
          <a:p>
            <a:pPr lvl="2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Binarne</a:t>
            </a:r>
          </a:p>
          <a:p>
            <a:pPr lvl="2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Wzajemnego wykluczania – możliwość uruchomienia protokołu dziedziczenia priorytetów</a:t>
            </a:r>
          </a:p>
          <a:p>
            <a:pPr lvl="2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Czytelników i pisarzy (polecane do systemów wieloprocesorowych)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Inne mechanizmy komunikacji: kolejki, potoki, zdarzenia, kanały,  sygnały.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Liczniki </a:t>
            </a:r>
            <a:r>
              <a:rPr lang="pl-PL" altLang="pl-PL" sz="1800" dirty="0" err="1" smtClean="0">
                <a:latin typeface="Arial" charset="0"/>
              </a:rPr>
              <a:t>watchdog</a:t>
            </a:r>
            <a:endParaRPr lang="pl-PL" altLang="pl-PL" sz="1800" dirty="0" smtClean="0">
              <a:latin typeface="Arial" charset="0"/>
            </a:endParaRP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endParaRPr lang="pl-PL" altLang="pl-PL" sz="1800" dirty="0" smtClean="0">
              <a:latin typeface="Arial" charset="0"/>
            </a:endParaRP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endParaRPr lang="en-US" altLang="pl-PL" sz="1800" dirty="0">
              <a:latin typeface="Arial" charset="0"/>
            </a:endParaRPr>
          </a:p>
        </p:txBody>
      </p:sp>
      <p:sp>
        <p:nvSpPr>
          <p:cNvPr id="308228" name="Rectangle 4"/>
          <p:cNvSpPr>
            <a:spLocks noChangeArrowheads="1"/>
          </p:cNvSpPr>
          <p:nvPr/>
        </p:nvSpPr>
        <p:spPr bwMode="auto">
          <a:xfrm>
            <a:off x="76200" y="1143000"/>
            <a:ext cx="9067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endParaRPr lang="en-GB" altLang="pl-PL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298C4B-D89F-4DD4-B0DB-AA3B152E6D0F}" type="slidenum">
              <a:rPr lang="pl-PL" altLang="pl-PL"/>
              <a:pPr/>
              <a:t>43</a:t>
            </a:fld>
            <a:endParaRPr lang="pl-PL" altLang="pl-PL"/>
          </a:p>
        </p:txBody>
      </p:sp>
      <p:sp>
        <p:nvSpPr>
          <p:cNvPr id="30822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 dirty="0" smtClean="0">
                <a:solidFill>
                  <a:schemeClr val="tx1"/>
                </a:solidFill>
              </a:rPr>
              <a:t>Techniki programowania zadań czasu rzeczywistego </a:t>
            </a:r>
            <a:br>
              <a:rPr lang="pl-PL" altLang="pl-PL" sz="2000" dirty="0" smtClean="0">
                <a:solidFill>
                  <a:schemeClr val="tx1"/>
                </a:solidFill>
              </a:rPr>
            </a:br>
            <a:r>
              <a:rPr lang="pl-PL" altLang="pl-PL" sz="2000" dirty="0" smtClean="0">
                <a:solidFill>
                  <a:schemeClr val="tx1"/>
                </a:solidFill>
              </a:rPr>
              <a:t>– </a:t>
            </a:r>
            <a:r>
              <a:rPr lang="pl-PL" altLang="pl-PL" sz="2000" dirty="0" err="1" smtClean="0">
                <a:solidFill>
                  <a:schemeClr val="tx1"/>
                </a:solidFill>
              </a:rPr>
              <a:t>VxWorks</a:t>
            </a:r>
            <a:r>
              <a:rPr lang="pl-PL" altLang="pl-PL" sz="2000" dirty="0" smtClean="0">
                <a:solidFill>
                  <a:schemeClr val="tx1"/>
                </a:solidFill>
              </a:rPr>
              <a:t> (natywny) (2)</a:t>
            </a:r>
            <a:endParaRPr lang="pl-PL" altLang="pl-PL" sz="2000" dirty="0">
              <a:solidFill>
                <a:schemeClr val="tx1"/>
              </a:solidFill>
            </a:endParaRPr>
          </a:p>
        </p:txBody>
      </p:sp>
      <p:sp>
        <p:nvSpPr>
          <p:cNvPr id="308227" name="Rectangle 3"/>
          <p:cNvSpPr>
            <a:spLocks noChangeArrowheads="1"/>
          </p:cNvSpPr>
          <p:nvPr/>
        </p:nvSpPr>
        <p:spPr bwMode="auto">
          <a:xfrm>
            <a:off x="152400" y="692150"/>
            <a:ext cx="89916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Tworzenie zadań: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endParaRPr lang="en-US" altLang="pl-PL" sz="1800" dirty="0">
              <a:latin typeface="Arial" charset="0"/>
            </a:endParaRPr>
          </a:p>
        </p:txBody>
      </p:sp>
      <p:sp>
        <p:nvSpPr>
          <p:cNvPr id="308228" name="Rectangle 4"/>
          <p:cNvSpPr>
            <a:spLocks noChangeArrowheads="1"/>
          </p:cNvSpPr>
          <p:nvPr/>
        </p:nvSpPr>
        <p:spPr bwMode="auto">
          <a:xfrm>
            <a:off x="76200" y="1143000"/>
            <a:ext cx="9067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endParaRPr lang="en-GB" altLang="pl-PL" sz="1800">
              <a:latin typeface="Arial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99638" y="1161744"/>
            <a:ext cx="8668523" cy="16004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TaskID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T_Test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]=</a:t>
            </a:r>
          </a:p>
          <a:p>
            <a:pPr>
              <a:spcBef>
                <a:spcPts val="0"/>
              </a:spcBef>
            </a:pP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taskSpawn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proc_table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T_Test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].NAME,</a:t>
            </a:r>
          </a:p>
          <a:p>
            <a:pPr>
              <a:spcBef>
                <a:spcPts val="0"/>
              </a:spcBef>
            </a:pP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proc_table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T_Test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].BASE_PRIORITY,</a:t>
            </a:r>
          </a:p>
          <a:p>
            <a:pPr>
              <a:spcBef>
                <a:spcPts val="0"/>
              </a:spcBef>
            </a:pP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VX_FP_TASK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proc_table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T_Test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].STACK_SIZE,</a:t>
            </a:r>
          </a:p>
          <a:p>
            <a:pPr>
              <a:spcBef>
                <a:spcPts val="0"/>
              </a:spcBef>
            </a:pP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(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FUNCPTR)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proc_table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T_Test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].ENTRY_POINT,</a:t>
            </a:r>
          </a:p>
          <a:p>
            <a:pPr>
              <a:spcBef>
                <a:spcPts val="0"/>
              </a:spcBef>
            </a:pP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0,0,0,0,0,0,0,0,0,0);</a:t>
            </a:r>
            <a:endParaRPr lang="pl-PL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7923" y="2908904"/>
            <a:ext cx="89916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Kod zadania sterowanego czasowo: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endParaRPr lang="en-US" altLang="pl-PL" sz="1800" dirty="0">
              <a:latin typeface="Arial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99637" y="3359754"/>
            <a:ext cx="8668523" cy="267765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Reg_Od_Po_Prz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What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want to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execure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once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(1){</a:t>
            </a:r>
            <a:endParaRPr lang="pl-PL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wdStart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WatchdogID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T_REG_Od_Po_Prz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</a:p>
          <a:p>
            <a:pPr>
              <a:spcBef>
                <a:spcPts val="0"/>
              </a:spcBef>
            </a:pP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 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proc_table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T_REG_Od_Po_Prz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].PERIOD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	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(FUNCPTR)Reg_Od_Po_Prz_wd_fun,1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== ERROR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spcBef>
                <a:spcPts val="0"/>
              </a:spcBef>
            </a:pP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	     	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logMsg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Watchdog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%d Error",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T_REG_Od_Po_Prz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spcBef>
                <a:spcPts val="0"/>
              </a:spcBef>
            </a:pP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	}</a:t>
            </a:r>
            <a:endParaRPr lang="pl-PL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CALCULATE 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ALGORITHM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pl-PL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taskSuspend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spcBef>
                <a:spcPts val="0"/>
              </a:spcBef>
            </a:pP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187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298C4B-D89F-4DD4-B0DB-AA3B152E6D0F}" type="slidenum">
              <a:rPr lang="pl-PL" altLang="pl-PL"/>
              <a:pPr/>
              <a:t>44</a:t>
            </a:fld>
            <a:endParaRPr lang="pl-PL" altLang="pl-PL"/>
          </a:p>
        </p:txBody>
      </p:sp>
      <p:sp>
        <p:nvSpPr>
          <p:cNvPr id="30822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 dirty="0" smtClean="0">
                <a:solidFill>
                  <a:schemeClr val="tx1"/>
                </a:solidFill>
              </a:rPr>
              <a:t>Techniki programowania zadań czasu rzeczywistego </a:t>
            </a:r>
            <a:br>
              <a:rPr lang="pl-PL" altLang="pl-PL" sz="2000" dirty="0" smtClean="0">
                <a:solidFill>
                  <a:schemeClr val="tx1"/>
                </a:solidFill>
              </a:rPr>
            </a:br>
            <a:r>
              <a:rPr lang="pl-PL" altLang="pl-PL" sz="2000" dirty="0" smtClean="0">
                <a:solidFill>
                  <a:schemeClr val="tx1"/>
                </a:solidFill>
              </a:rPr>
              <a:t>– </a:t>
            </a:r>
            <a:r>
              <a:rPr lang="pl-PL" altLang="pl-PL" sz="2000" dirty="0" err="1" smtClean="0">
                <a:solidFill>
                  <a:schemeClr val="tx1"/>
                </a:solidFill>
              </a:rPr>
              <a:t>VxWorks</a:t>
            </a:r>
            <a:r>
              <a:rPr lang="pl-PL" altLang="pl-PL" sz="2000" dirty="0" smtClean="0">
                <a:solidFill>
                  <a:schemeClr val="tx1"/>
                </a:solidFill>
              </a:rPr>
              <a:t> (natywny) (3)</a:t>
            </a:r>
            <a:endParaRPr lang="pl-PL" altLang="pl-PL" sz="2000" dirty="0">
              <a:solidFill>
                <a:schemeClr val="tx1"/>
              </a:solidFill>
            </a:endParaRPr>
          </a:p>
        </p:txBody>
      </p:sp>
      <p:sp>
        <p:nvSpPr>
          <p:cNvPr id="308227" name="Rectangle 3"/>
          <p:cNvSpPr>
            <a:spLocks noChangeArrowheads="1"/>
          </p:cNvSpPr>
          <p:nvPr/>
        </p:nvSpPr>
        <p:spPr bwMode="auto">
          <a:xfrm>
            <a:off x="76200" y="860286"/>
            <a:ext cx="8991600" cy="1344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Zapewnienie wzajemnego wykluczania:</a:t>
            </a:r>
            <a:br>
              <a:rPr lang="pl-PL" altLang="pl-PL" sz="1800" dirty="0" smtClean="0">
                <a:latin typeface="Arial" charset="0"/>
              </a:rPr>
            </a:br>
            <a:r>
              <a:rPr lang="pl-PL" altLang="pl-PL" sz="1800" dirty="0" smtClean="0">
                <a:latin typeface="Arial" charset="0"/>
              </a:rPr>
              <a:t>- Semafory </a:t>
            </a:r>
            <a:r>
              <a:rPr lang="pl-PL" altLang="pl-PL" sz="1800" dirty="0">
                <a:latin typeface="Arial" charset="0"/>
              </a:rPr>
              <a:t>wzajemnego wykluczania </a:t>
            </a:r>
            <a:r>
              <a:rPr lang="pl-PL" altLang="pl-PL" sz="1800" dirty="0" smtClean="0">
                <a:latin typeface="Arial" charset="0"/>
              </a:rPr>
              <a:t>(</a:t>
            </a:r>
            <a:r>
              <a:rPr lang="pl-PL" altLang="pl-PL" sz="1800" dirty="0" err="1" smtClean="0">
                <a:latin typeface="Arial" charset="0"/>
              </a:rPr>
              <a:t>semMCreate</a:t>
            </a:r>
            <a:r>
              <a:rPr lang="pl-PL" altLang="pl-PL" sz="1800" dirty="0">
                <a:latin typeface="Arial" charset="0"/>
              </a:rPr>
              <a:t>( </a:t>
            </a:r>
            <a:r>
              <a:rPr lang="pl-PL" altLang="pl-PL" sz="1800" dirty="0" smtClean="0">
                <a:latin typeface="Arial" charset="0"/>
              </a:rPr>
              <a:t>))</a:t>
            </a:r>
            <a:br>
              <a:rPr lang="pl-PL" altLang="pl-PL" sz="1800" dirty="0" smtClean="0">
                <a:latin typeface="Arial" charset="0"/>
              </a:rPr>
            </a:br>
            <a:r>
              <a:rPr lang="pl-PL" altLang="pl-PL" sz="1800" dirty="0" smtClean="0">
                <a:latin typeface="Arial" charset="0"/>
              </a:rPr>
              <a:t>- Możliwość globalnego zablokowania </a:t>
            </a:r>
            <a:r>
              <a:rPr lang="pl-PL" altLang="pl-PL" sz="1800" dirty="0">
                <a:latin typeface="Arial" charset="0"/>
              </a:rPr>
              <a:t>przerwań (</a:t>
            </a:r>
            <a:r>
              <a:rPr lang="pl-PL" altLang="pl-PL" sz="1800" dirty="0" err="1">
                <a:latin typeface="Arial" charset="0"/>
              </a:rPr>
              <a:t>intLock</a:t>
            </a:r>
            <a:r>
              <a:rPr lang="pl-PL" altLang="pl-PL" sz="1800" dirty="0">
                <a:latin typeface="Arial" charset="0"/>
              </a:rPr>
              <a:t>( ) </a:t>
            </a:r>
            <a:r>
              <a:rPr lang="pl-PL" altLang="pl-PL" sz="1800" dirty="0" err="1" smtClean="0">
                <a:latin typeface="Arial" charset="0"/>
              </a:rPr>
              <a:t>intUnlock</a:t>
            </a:r>
            <a:r>
              <a:rPr lang="pl-PL" altLang="pl-PL" sz="1800" dirty="0">
                <a:latin typeface="Arial" charset="0"/>
              </a:rPr>
              <a:t>( </a:t>
            </a:r>
            <a:r>
              <a:rPr lang="pl-PL" altLang="pl-PL" sz="1800" dirty="0" smtClean="0">
                <a:latin typeface="Arial" charset="0"/>
              </a:rPr>
              <a:t>))</a:t>
            </a:r>
            <a:br>
              <a:rPr lang="pl-PL" altLang="pl-PL" sz="1800" dirty="0" smtClean="0">
                <a:latin typeface="Arial" charset="0"/>
              </a:rPr>
            </a:br>
            <a:r>
              <a:rPr lang="pl-PL" altLang="pl-PL" sz="1800" dirty="0" smtClean="0">
                <a:latin typeface="Arial" charset="0"/>
              </a:rPr>
              <a:t>- </a:t>
            </a:r>
            <a:r>
              <a:rPr lang="pl-PL" altLang="pl-PL" sz="1800" dirty="0">
                <a:latin typeface="Arial" charset="0"/>
              </a:rPr>
              <a:t>M</a:t>
            </a:r>
            <a:r>
              <a:rPr lang="pl-PL" altLang="pl-PL" sz="1800" dirty="0" smtClean="0">
                <a:latin typeface="Arial" charset="0"/>
              </a:rPr>
              <a:t>ożliwość wyłączenia </a:t>
            </a:r>
            <a:r>
              <a:rPr lang="pl-PL" altLang="pl-PL" sz="1800" dirty="0">
                <a:latin typeface="Arial" charset="0"/>
              </a:rPr>
              <a:t>algorytmu szeregującego (</a:t>
            </a:r>
            <a:r>
              <a:rPr lang="pl-PL" altLang="pl-PL" sz="1800" dirty="0" err="1">
                <a:latin typeface="Arial" charset="0"/>
              </a:rPr>
              <a:t>taskLock</a:t>
            </a:r>
            <a:r>
              <a:rPr lang="pl-PL" altLang="pl-PL" sz="1800" dirty="0">
                <a:latin typeface="Arial" charset="0"/>
              </a:rPr>
              <a:t>( ) i</a:t>
            </a:r>
            <a:r>
              <a:rPr lang="pl-PL" altLang="pl-PL" sz="1800" dirty="0" smtClean="0">
                <a:latin typeface="Arial" charset="0"/>
              </a:rPr>
              <a:t> </a:t>
            </a:r>
            <a:r>
              <a:rPr lang="pl-PL" altLang="pl-PL" sz="1800" dirty="0" err="1">
                <a:latin typeface="Arial" charset="0"/>
              </a:rPr>
              <a:t>taskUnlock</a:t>
            </a:r>
            <a:r>
              <a:rPr lang="pl-PL" altLang="pl-PL" sz="1800" dirty="0">
                <a:latin typeface="Arial" charset="0"/>
              </a:rPr>
              <a:t>( </a:t>
            </a:r>
            <a:r>
              <a:rPr lang="pl-PL" altLang="pl-PL" sz="1800" dirty="0" smtClean="0">
                <a:latin typeface="Arial" charset="0"/>
              </a:rPr>
              <a:t>))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endParaRPr lang="en-US" altLang="pl-PL" sz="1800" dirty="0">
              <a:latin typeface="Arial" charset="0"/>
            </a:endParaRPr>
          </a:p>
        </p:txBody>
      </p:sp>
      <p:sp>
        <p:nvSpPr>
          <p:cNvPr id="308228" name="Rectangle 4"/>
          <p:cNvSpPr>
            <a:spLocks noChangeArrowheads="1"/>
          </p:cNvSpPr>
          <p:nvPr/>
        </p:nvSpPr>
        <p:spPr bwMode="auto">
          <a:xfrm>
            <a:off x="76200" y="1143000"/>
            <a:ext cx="9067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endParaRPr lang="en-GB" altLang="pl-PL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48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961C88-599D-44AC-A9E0-54D8924D39EA}" type="slidenum">
              <a:rPr lang="pl-PL" altLang="pl-PL"/>
              <a:pPr/>
              <a:t>45</a:t>
            </a:fld>
            <a:endParaRPr lang="pl-PL" altLang="pl-PL"/>
          </a:p>
        </p:txBody>
      </p:sp>
      <p:sp>
        <p:nvSpPr>
          <p:cNvPr id="30617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Szeregowanie a POSIX</a:t>
            </a:r>
          </a:p>
        </p:txBody>
      </p:sp>
      <p:sp>
        <p:nvSpPr>
          <p:cNvPr id="306179" name="Rectangle 3"/>
          <p:cNvSpPr>
            <a:spLocks noChangeArrowheads="1"/>
          </p:cNvSpPr>
          <p:nvPr/>
        </p:nvSpPr>
        <p:spPr bwMode="auto">
          <a:xfrm>
            <a:off x="152400" y="69215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POSIX wspiera szeregowanie oparte na priorytetach, posiada mechanizmy wspierające dziedziczenie priorytetów i protokół pułapowy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Priorytety mogą być ustawiane dynamicznie,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W obrębie danego priorytetu dostępne są następujące protokoły obsługi zadań: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FIFO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Round-Robin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Sporadic Server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OTHER (implementowane przez dany system)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Dla każdego protokołu minimum 32 poziomy priorytetów muszą być dostępne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Szeregowanie może być ustalone na poziomie procesu i na poziomie wątku. 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endParaRPr lang="en-US" altLang="pl-PL" sz="1800">
              <a:latin typeface="Arial" charset="0"/>
            </a:endParaRPr>
          </a:p>
        </p:txBody>
      </p:sp>
      <p:sp>
        <p:nvSpPr>
          <p:cNvPr id="306180" name="Rectangle 4"/>
          <p:cNvSpPr>
            <a:spLocks noChangeArrowheads="1"/>
          </p:cNvSpPr>
          <p:nvPr/>
        </p:nvSpPr>
        <p:spPr bwMode="auto">
          <a:xfrm>
            <a:off x="76200" y="1143000"/>
            <a:ext cx="9067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endParaRPr lang="en-GB" altLang="pl-PL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07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A3C6DC-47AC-4DA0-8753-901C9DF62747}" type="slidenum">
              <a:rPr lang="pl-PL" altLang="pl-PL">
                <a:solidFill>
                  <a:srgbClr val="000000"/>
                </a:solidFill>
              </a:rPr>
              <a:pPr/>
              <a:t>46</a:t>
            </a:fld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289794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 dirty="0">
                <a:solidFill>
                  <a:srgbClr val="000000"/>
                </a:solidFill>
              </a:rPr>
              <a:t>Programowanie wielowątkowe POSIX – wstępny przykład (1)</a:t>
            </a:r>
          </a:p>
        </p:txBody>
      </p:sp>
      <p:sp>
        <p:nvSpPr>
          <p:cNvPr id="289796" name="Text Box 4"/>
          <p:cNvSpPr txBox="1">
            <a:spLocks noChangeArrowheads="1"/>
          </p:cNvSpPr>
          <p:nvPr/>
        </p:nvSpPr>
        <p:spPr bwMode="auto">
          <a:xfrm>
            <a:off x="533400" y="1182688"/>
            <a:ext cx="673735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#include &lt;pthread.h&gt;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endParaRPr lang="en-US" altLang="pl-PL" sz="8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pthread_attr_t attributes;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pthread_t xp, yp, zp;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endParaRPr lang="en-US" altLang="pl-PL" sz="8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typedef enum {xplane, yplane, zplane} dimension;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endParaRPr lang="en-US" altLang="pl-PL" sz="8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int new_setting(dimension D);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void move_arm(int D, int P);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endParaRPr lang="en-US" altLang="pl-PL" sz="8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void controller(dimension *dim) 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int position, setting;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endParaRPr lang="en-US" altLang="pl-PL" sz="8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position = 0;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while (1) {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  setting = new_setting(*dim);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  position = position + setting;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  move_arm(*dim, position);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};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/* note, process does not terminate */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kumimoji="1" lang="en-US" altLang="pl-PL" b="0">
              <a:solidFill>
                <a:srgbClr val="00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36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650B2F-9945-4AD2-8879-77F5B7E844A9}" type="slidenum">
              <a:rPr lang="pl-PL" altLang="pl-PL">
                <a:solidFill>
                  <a:srgbClr val="000000"/>
                </a:solidFill>
              </a:rPr>
              <a:pPr/>
              <a:t>47</a:t>
            </a:fld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291842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rgbClr val="000000"/>
                </a:solidFill>
              </a:rPr>
              <a:t>Programowanie wielowątkowe POSIX – wstępny przykład (2)</a:t>
            </a:r>
          </a:p>
        </p:txBody>
      </p:sp>
      <p:sp>
        <p:nvSpPr>
          <p:cNvPr id="291844" name="Text Box 4"/>
          <p:cNvSpPr txBox="1">
            <a:spLocks noChangeArrowheads="1"/>
          </p:cNvSpPr>
          <p:nvPr/>
        </p:nvSpPr>
        <p:spPr bwMode="auto">
          <a:xfrm>
            <a:off x="323850" y="692150"/>
            <a:ext cx="8458200" cy="498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int main() {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dimension X, Y, Z;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void *result;  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endParaRPr lang="en-US" altLang="pl-PL" sz="8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X = xplane,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Y = yplane;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Z = zplane;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PTHREAD_ATTR_INIT(&amp;attributes); 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/* set default attributes */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endParaRPr lang="en-US" altLang="pl-PL" sz="8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PTHREAD_CREATE(&amp;xp, &amp;attributes, (void *)controller, &amp;X);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PTHREAD_CREATE(&amp;yp, &amp;attributes, (void *)controller, &amp;Y);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PTHREAD_CREATE(&amp;zp, &amp;attributes, (void *)controller, &amp;Z);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PTHREAD_JOIN(xp, &amp;result);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/* need to block main program */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endParaRPr lang="en-US" altLang="pl-PL" sz="8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exit(-1); /* error exit, the program should not terminate */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kumimoji="1" lang="en-US" altLang="pl-PL" sz="1600" b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91845" name="Text Box 5"/>
          <p:cNvSpPr txBox="1">
            <a:spLocks noChangeArrowheads="1"/>
          </p:cNvSpPr>
          <p:nvPr/>
        </p:nvSpPr>
        <p:spPr bwMode="auto">
          <a:xfrm>
            <a:off x="4057650" y="1530350"/>
            <a:ext cx="5102225" cy="658813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000000"/>
              </a:buClr>
              <a:buSzPct val="70000"/>
              <a:buFont typeface="Monotype Sorts" pitchFamily="2" charset="2"/>
              <a:buNone/>
            </a:pPr>
            <a:r>
              <a:rPr lang="en-US" altLang="pl-PL" sz="1600" b="0">
                <a:solidFill>
                  <a:srgbClr val="FF3300"/>
                </a:solidFill>
                <a:latin typeface="Courier New" pitchFamily="49" charset="0"/>
              </a:rPr>
              <a:t>Need JOIN as when a process terminates, </a:t>
            </a:r>
          </a:p>
          <a:p>
            <a:pPr eaLnBrk="0" hangingPunct="0">
              <a:spcBef>
                <a:spcPct val="20000"/>
              </a:spcBef>
              <a:buClr>
                <a:srgbClr val="000000"/>
              </a:buClr>
              <a:buSzPct val="70000"/>
              <a:buFont typeface="Monotype Sorts" pitchFamily="2" charset="2"/>
              <a:buNone/>
            </a:pPr>
            <a:r>
              <a:rPr lang="en-US" altLang="pl-PL" sz="1600" b="0">
                <a:solidFill>
                  <a:srgbClr val="FF3300"/>
                </a:solidFill>
                <a:latin typeface="Courier New" pitchFamily="49" charset="0"/>
              </a:rPr>
              <a:t>all its threads are forced to terminate</a:t>
            </a:r>
          </a:p>
        </p:txBody>
      </p:sp>
      <p:sp>
        <p:nvSpPr>
          <p:cNvPr id="291846" name="Text Box 6"/>
          <p:cNvSpPr txBox="1">
            <a:spLocks noChangeArrowheads="1"/>
          </p:cNvSpPr>
          <p:nvPr/>
        </p:nvSpPr>
        <p:spPr bwMode="auto">
          <a:xfrm>
            <a:off x="552450" y="5876925"/>
            <a:ext cx="4979988" cy="658813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000000"/>
              </a:buClr>
              <a:buSzPct val="70000"/>
              <a:buFont typeface="Monotype Sorts" pitchFamily="2" charset="2"/>
              <a:buNone/>
            </a:pPr>
            <a:r>
              <a:rPr lang="en-US" altLang="pl-PL" sz="1600" b="0">
                <a:solidFill>
                  <a:srgbClr val="FF3300"/>
                </a:solidFill>
                <a:latin typeface="Courier New" pitchFamily="49" charset="0"/>
              </a:rPr>
              <a:t>SYS_CALL style indicates a call to</a:t>
            </a:r>
          </a:p>
          <a:p>
            <a:pPr eaLnBrk="0" hangingPunct="0">
              <a:spcBef>
                <a:spcPct val="20000"/>
              </a:spcBef>
              <a:buClr>
                <a:srgbClr val="000000"/>
              </a:buClr>
              <a:buSzPct val="70000"/>
              <a:buFont typeface="Monotype Sorts" pitchFamily="2" charset="2"/>
              <a:buNone/>
            </a:pPr>
            <a:r>
              <a:rPr lang="en-US" altLang="pl-PL" sz="1600" b="0">
                <a:solidFill>
                  <a:srgbClr val="FF3300"/>
                </a:solidFill>
                <a:latin typeface="Courier New" pitchFamily="49" charset="0"/>
              </a:rPr>
              <a:t>sys_call with a check for error returns</a:t>
            </a:r>
          </a:p>
        </p:txBody>
      </p:sp>
    </p:spTree>
    <p:extLst>
      <p:ext uri="{BB962C8B-B14F-4D97-AF65-F5344CB8AC3E}">
        <p14:creationId xmlns:p14="http://schemas.microsoft.com/office/powerpoint/2010/main" val="313392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5" grpId="0" animBg="1" autoUpdateAnimBg="0"/>
      <p:bldP spid="291846" grpId="0" animBg="1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8751BF-53A9-44B7-88FC-2689497E0B26}" type="slidenum">
              <a:rPr lang="pl-PL" altLang="pl-PL">
                <a:solidFill>
                  <a:srgbClr val="000000"/>
                </a:solidFill>
              </a:rPr>
              <a:pPr/>
              <a:t>48</a:t>
            </a:fld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293890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rgbClr val="000000"/>
                </a:solidFill>
              </a:rPr>
              <a:t>Funkcje odczytu czasu POSIX - można odczytać dokładnie czas</a:t>
            </a:r>
          </a:p>
        </p:txBody>
      </p:sp>
      <p:sp>
        <p:nvSpPr>
          <p:cNvPr id="293892" name="Text Box 4"/>
          <p:cNvSpPr txBox="1">
            <a:spLocks noChangeArrowheads="1"/>
          </p:cNvSpPr>
          <p:nvPr/>
        </p:nvSpPr>
        <p:spPr bwMode="auto">
          <a:xfrm>
            <a:off x="179388" y="981075"/>
            <a:ext cx="8775700" cy="500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rgbClr val="000000"/>
                </a:solidFill>
                <a:latin typeface="Courier New" pitchFamily="49" charset="0"/>
              </a:rPr>
              <a:t>#define CLOCK_REALTIME ...; // clockid_t type</a:t>
            </a:r>
          </a:p>
          <a:p>
            <a:pPr eaLnBrk="0" hangingPunct="0">
              <a:spcBef>
                <a:spcPct val="0"/>
              </a:spcBef>
              <a:buClrTx/>
            </a:pPr>
            <a:endParaRPr lang="en-GB" altLang="pl-PL" sz="17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rgbClr val="000000"/>
                </a:solidFill>
                <a:latin typeface="Courier New" pitchFamily="49" charset="0"/>
              </a:rPr>
              <a:t>struct timespec {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rgbClr val="000000"/>
                </a:solidFill>
                <a:latin typeface="Courier New" pitchFamily="49" charset="0"/>
              </a:rPr>
              <a:t>  time_t tv_sec;   /* number of seconds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rgbClr val="000000"/>
                </a:solidFill>
                <a:latin typeface="Courier New" pitchFamily="49" charset="0"/>
              </a:rPr>
              <a:t>  long   tv_nsec;  /* number of nanoseconds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rgbClr val="000000"/>
                </a:solidFill>
                <a:latin typeface="Courier New" pitchFamily="49" charset="0"/>
              </a:rPr>
              <a:t>};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rgbClr val="000000"/>
                </a:solidFill>
                <a:latin typeface="Courier New" pitchFamily="49" charset="0"/>
              </a:rPr>
              <a:t>typedef ... clockid_t;</a:t>
            </a:r>
          </a:p>
          <a:p>
            <a:pPr eaLnBrk="0" hangingPunct="0">
              <a:spcBef>
                <a:spcPct val="0"/>
              </a:spcBef>
              <a:buClrTx/>
            </a:pPr>
            <a:endParaRPr lang="en-GB" altLang="pl-PL" sz="17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rgbClr val="000000"/>
                </a:solidFill>
                <a:latin typeface="Courier New" pitchFamily="49" charset="0"/>
              </a:rPr>
              <a:t>int clock_gettime(clockid_t clock_id, struct timespec *tp);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rgbClr val="000000"/>
                </a:solidFill>
                <a:latin typeface="Courier New" pitchFamily="49" charset="0"/>
              </a:rPr>
              <a:t>int clock_settime(clockid_t clock_id, const struct timespec *tp);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rgbClr val="000000"/>
                </a:solidFill>
                <a:latin typeface="Courier New" pitchFamily="49" charset="0"/>
              </a:rPr>
              <a:t>int clock_getres(clockid_t clock_id, struct timespec *res);</a:t>
            </a:r>
          </a:p>
          <a:p>
            <a:pPr eaLnBrk="0" hangingPunct="0">
              <a:spcBef>
                <a:spcPct val="0"/>
              </a:spcBef>
              <a:buClrTx/>
            </a:pPr>
            <a:endParaRPr lang="en-GB" altLang="pl-PL" sz="17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rgbClr val="000000"/>
                </a:solidFill>
                <a:latin typeface="Courier New" pitchFamily="49" charset="0"/>
              </a:rPr>
              <a:t>int clock_getcpuclockid(pid_t pid, clockid_t *clock_id);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rgbClr val="000000"/>
                </a:solidFill>
                <a:latin typeface="Courier New" pitchFamily="49" charset="0"/>
              </a:rPr>
              <a:t>int clock_getcpuclockid(pthread_t thread_id, clockid_t *clock_id);</a:t>
            </a:r>
          </a:p>
          <a:p>
            <a:pPr eaLnBrk="0" hangingPunct="0">
              <a:spcBef>
                <a:spcPct val="0"/>
              </a:spcBef>
              <a:buClrTx/>
            </a:pPr>
            <a:endParaRPr lang="en-GB" altLang="pl-PL" sz="17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rgbClr val="000000"/>
                </a:solidFill>
                <a:latin typeface="Courier New" pitchFamily="49" charset="0"/>
              </a:rPr>
              <a:t>int nanosleep(const struct timespec *rqtp, struct timespec *rmtp);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rgbClr val="000000"/>
                </a:solidFill>
                <a:latin typeface="Courier New" pitchFamily="49" charset="0"/>
              </a:rPr>
              <a:t>/* nanosleep return -1 if the sleep is interrupted by a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rgbClr val="000000"/>
                </a:solidFill>
                <a:latin typeface="Courier New" pitchFamily="49" charset="0"/>
              </a:rPr>
              <a:t>/* signal. In this case, rmtp has the remaining sleep time */</a:t>
            </a:r>
          </a:p>
          <a:p>
            <a:pPr eaLnBrk="0" hangingPunct="0">
              <a:spcBef>
                <a:spcPct val="0"/>
              </a:spcBef>
              <a:buClrTx/>
            </a:pPr>
            <a:endParaRPr lang="en-GB" altLang="pl-PL" sz="1700" b="0">
              <a:solidFill>
                <a:srgbClr val="00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94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F47C91-265B-4286-83AA-109D0900BEF7}" type="slidenum">
              <a:rPr lang="pl-PL" altLang="pl-PL">
                <a:solidFill>
                  <a:srgbClr val="000000"/>
                </a:solidFill>
              </a:rPr>
              <a:pPr/>
              <a:t>49</a:t>
            </a:fld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29593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rgbClr val="000000"/>
                </a:solidFill>
              </a:rPr>
              <a:t>Opóźnienie, zwieszenie procesu POSIX</a:t>
            </a:r>
          </a:p>
        </p:txBody>
      </p:sp>
      <p:sp>
        <p:nvSpPr>
          <p:cNvPr id="295940" name="Rectangle 4"/>
          <p:cNvSpPr>
            <a:spLocks noChangeArrowheads="1"/>
          </p:cNvSpPr>
          <p:nvPr/>
        </p:nvSpPr>
        <p:spPr bwMode="auto">
          <a:xfrm>
            <a:off x="179388" y="692150"/>
            <a:ext cx="7943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</a:pPr>
            <a:r>
              <a:rPr kumimoji="1" lang="pl-PL" altLang="pl-PL" b="0" dirty="0">
                <a:solidFill>
                  <a:srgbClr val="000000"/>
                </a:solidFill>
              </a:rPr>
              <a:t>F</a:t>
            </a:r>
            <a:r>
              <a:rPr kumimoji="1" lang="pl-PL" altLang="pl-PL" b="0" dirty="0" smtClean="0">
                <a:solidFill>
                  <a:srgbClr val="000000"/>
                </a:solidFill>
              </a:rPr>
              <a:t>unkcje</a:t>
            </a:r>
            <a:r>
              <a:rPr kumimoji="1" lang="en-US" altLang="pl-PL" b="0" dirty="0">
                <a:solidFill>
                  <a:srgbClr val="000000"/>
                </a:solidFill>
              </a:rPr>
              <a:t>: sleep</a:t>
            </a:r>
            <a:r>
              <a:rPr kumimoji="1" lang="pl-PL" altLang="pl-PL" b="0" dirty="0">
                <a:solidFill>
                  <a:srgbClr val="000000"/>
                </a:solidFill>
              </a:rPr>
              <a:t> i</a:t>
            </a:r>
            <a:r>
              <a:rPr kumimoji="1" lang="en-US" altLang="pl-PL" b="0" dirty="0">
                <a:solidFill>
                  <a:srgbClr val="000000"/>
                </a:solidFill>
              </a:rPr>
              <a:t>  </a:t>
            </a:r>
            <a:r>
              <a:rPr kumimoji="1" lang="en-US" altLang="pl-PL" b="0" dirty="0" err="1">
                <a:solidFill>
                  <a:srgbClr val="000000"/>
                </a:solidFill>
              </a:rPr>
              <a:t>nanosleep</a:t>
            </a:r>
            <a:r>
              <a:rPr kumimoji="1" lang="pl-PL" altLang="pl-PL" b="0" dirty="0">
                <a:solidFill>
                  <a:srgbClr val="000000"/>
                </a:solidFill>
              </a:rPr>
              <a:t> (można zdefiniować względny albo bezwzględny</a:t>
            </a:r>
            <a:br>
              <a:rPr kumimoji="1" lang="pl-PL" altLang="pl-PL" b="0" dirty="0">
                <a:solidFill>
                  <a:srgbClr val="000000"/>
                </a:solidFill>
              </a:rPr>
            </a:br>
            <a:r>
              <a:rPr kumimoji="1" lang="pl-PL" altLang="pl-PL" b="0" dirty="0">
                <a:solidFill>
                  <a:srgbClr val="000000"/>
                </a:solidFill>
              </a:rPr>
              <a:t>czas opóźnienia)</a:t>
            </a:r>
            <a:endParaRPr kumimoji="1" lang="en-GB" altLang="pl-PL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4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01E0DD-F196-4EC6-B703-33E94DD7C519}" type="slidenum">
              <a:rPr lang="pl-PL" altLang="pl-PL"/>
              <a:pPr/>
              <a:t>5</a:t>
            </a:fld>
            <a:endParaRPr lang="pl-PL" altLang="pl-PL"/>
          </a:p>
        </p:txBody>
      </p:sp>
      <p:sp>
        <p:nvSpPr>
          <p:cNvPr id="184322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System czasu rzeczywistego – uogólniony schemat</a:t>
            </a:r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2819400" y="990600"/>
            <a:ext cx="2894013" cy="5443538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</a:pPr>
            <a:endParaRPr lang="en-GB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3481388" y="1343025"/>
            <a:ext cx="1471612" cy="838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Cyfrowe</a:t>
            </a: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Algorytmy </a:t>
            </a: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sterowania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25" name="Text Box 5"/>
          <p:cNvSpPr txBox="1">
            <a:spLocks noChangeArrowheads="1"/>
          </p:cNvSpPr>
          <p:nvPr/>
        </p:nvSpPr>
        <p:spPr bwMode="auto">
          <a:xfrm>
            <a:off x="3387725" y="2830513"/>
            <a:ext cx="1592263" cy="5937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Archiwizowanie </a:t>
            </a: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danych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26" name="Text Box 6"/>
          <p:cNvSpPr txBox="1">
            <a:spLocks noChangeArrowheads="1"/>
          </p:cNvSpPr>
          <p:nvPr/>
        </p:nvSpPr>
        <p:spPr bwMode="auto">
          <a:xfrm>
            <a:off x="3509963" y="4075113"/>
            <a:ext cx="1457325" cy="838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Wyszukiwanie </a:t>
            </a: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i wyświetlanie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danych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27" name="Text Box 7"/>
          <p:cNvSpPr txBox="1">
            <a:spLocks noChangeArrowheads="1"/>
          </p:cNvSpPr>
          <p:nvPr/>
        </p:nvSpPr>
        <p:spPr bwMode="auto">
          <a:xfrm>
            <a:off x="3738563" y="5564188"/>
            <a:ext cx="1743075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Interfejs Operatora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28" name="Text Box 8"/>
          <p:cNvSpPr txBox="1">
            <a:spLocks noChangeArrowheads="1"/>
          </p:cNvSpPr>
          <p:nvPr/>
        </p:nvSpPr>
        <p:spPr bwMode="auto">
          <a:xfrm>
            <a:off x="6343650" y="1465263"/>
            <a:ext cx="877888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Interfejs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29" name="Text Box 9"/>
          <p:cNvSpPr txBox="1">
            <a:spLocks noChangeArrowheads="1"/>
          </p:cNvSpPr>
          <p:nvPr/>
        </p:nvSpPr>
        <p:spPr bwMode="auto">
          <a:xfrm>
            <a:off x="7675563" y="1343025"/>
            <a:ext cx="1282700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Instalacja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przemysłowa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30" name="Text Box 10"/>
          <p:cNvSpPr txBox="1">
            <a:spLocks noChangeArrowheads="1"/>
          </p:cNvSpPr>
          <p:nvPr/>
        </p:nvSpPr>
        <p:spPr bwMode="auto">
          <a:xfrm>
            <a:off x="6562725" y="2814638"/>
            <a:ext cx="1633538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System zdalnego 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monitorowania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31" name="Oval 11"/>
          <p:cNvSpPr>
            <a:spLocks noChangeArrowheads="1"/>
          </p:cNvSpPr>
          <p:nvPr/>
        </p:nvSpPr>
        <p:spPr bwMode="auto">
          <a:xfrm>
            <a:off x="381000" y="1193800"/>
            <a:ext cx="1287463" cy="9318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Zegar czasu </a:t>
            </a: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rzeczywistego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32" name="AutoShape 12"/>
          <p:cNvSpPr>
            <a:spLocks noChangeArrowheads="1"/>
          </p:cNvSpPr>
          <p:nvPr/>
        </p:nvSpPr>
        <p:spPr bwMode="auto">
          <a:xfrm>
            <a:off x="395288" y="3408363"/>
            <a:ext cx="1273175" cy="865187"/>
          </a:xfrm>
          <a:prstGeom prst="flowChartMagneticDisk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Baza danych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33" name="AutoShape 13"/>
          <p:cNvSpPr>
            <a:spLocks noChangeArrowheads="1"/>
          </p:cNvSpPr>
          <p:nvPr/>
        </p:nvSpPr>
        <p:spPr bwMode="auto">
          <a:xfrm>
            <a:off x="604838" y="5468938"/>
            <a:ext cx="1273175" cy="688975"/>
          </a:xfrm>
          <a:prstGeom prst="flowChartDisplay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Konsola</a:t>
            </a: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operatorska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34" name="AutoShape 14"/>
          <p:cNvSpPr>
            <a:spLocks noChangeArrowheads="1"/>
          </p:cNvSpPr>
          <p:nvPr/>
        </p:nvSpPr>
        <p:spPr bwMode="auto">
          <a:xfrm>
            <a:off x="6927850" y="4038600"/>
            <a:ext cx="1530350" cy="742950"/>
          </a:xfrm>
          <a:prstGeom prst="flowChartDisplay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Urządzenie</a:t>
            </a: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wyświetlające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35" name="Line 15"/>
          <p:cNvSpPr>
            <a:spLocks noChangeShapeType="1"/>
          </p:cNvSpPr>
          <p:nvPr/>
        </p:nvSpPr>
        <p:spPr bwMode="auto">
          <a:xfrm>
            <a:off x="4918075" y="1622425"/>
            <a:ext cx="1425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36" name="Line 16"/>
          <p:cNvSpPr>
            <a:spLocks noChangeShapeType="1"/>
          </p:cNvSpPr>
          <p:nvPr/>
        </p:nvSpPr>
        <p:spPr bwMode="auto">
          <a:xfrm>
            <a:off x="7265988" y="1622425"/>
            <a:ext cx="409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37" name="Line 17"/>
          <p:cNvSpPr>
            <a:spLocks noChangeShapeType="1"/>
          </p:cNvSpPr>
          <p:nvPr/>
        </p:nvSpPr>
        <p:spPr bwMode="auto">
          <a:xfrm>
            <a:off x="4859338" y="4418013"/>
            <a:ext cx="19923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38" name="Line 18"/>
          <p:cNvSpPr>
            <a:spLocks noChangeShapeType="1"/>
          </p:cNvSpPr>
          <p:nvPr/>
        </p:nvSpPr>
        <p:spPr bwMode="auto">
          <a:xfrm flipH="1">
            <a:off x="1878013" y="5865813"/>
            <a:ext cx="1860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39" name="Line 19"/>
          <p:cNvSpPr>
            <a:spLocks noChangeShapeType="1"/>
          </p:cNvSpPr>
          <p:nvPr/>
        </p:nvSpPr>
        <p:spPr bwMode="auto">
          <a:xfrm flipH="1">
            <a:off x="1668463" y="3048000"/>
            <a:ext cx="1760537" cy="541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0" name="Line 20"/>
          <p:cNvSpPr>
            <a:spLocks noChangeShapeType="1"/>
          </p:cNvSpPr>
          <p:nvPr/>
        </p:nvSpPr>
        <p:spPr bwMode="auto">
          <a:xfrm>
            <a:off x="1668463" y="3922713"/>
            <a:ext cx="1841500" cy="495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1" name="Line 21"/>
          <p:cNvSpPr>
            <a:spLocks noChangeShapeType="1"/>
          </p:cNvSpPr>
          <p:nvPr/>
        </p:nvSpPr>
        <p:spPr bwMode="auto">
          <a:xfrm>
            <a:off x="1668463" y="1622425"/>
            <a:ext cx="1812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2" name="Line 22"/>
          <p:cNvSpPr>
            <a:spLocks noChangeShapeType="1"/>
          </p:cNvSpPr>
          <p:nvPr/>
        </p:nvSpPr>
        <p:spPr bwMode="auto">
          <a:xfrm flipH="1">
            <a:off x="4859338" y="3019425"/>
            <a:ext cx="13001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3" name="Line 23"/>
          <p:cNvSpPr>
            <a:spLocks noChangeShapeType="1"/>
          </p:cNvSpPr>
          <p:nvPr/>
        </p:nvSpPr>
        <p:spPr bwMode="auto">
          <a:xfrm flipV="1">
            <a:off x="5911850" y="3019425"/>
            <a:ext cx="650875" cy="160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4" name="Line 24"/>
          <p:cNvSpPr>
            <a:spLocks noChangeShapeType="1"/>
          </p:cNvSpPr>
          <p:nvPr/>
        </p:nvSpPr>
        <p:spPr bwMode="auto">
          <a:xfrm flipH="1">
            <a:off x="5911850" y="3019425"/>
            <a:ext cx="247650" cy="160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5" name="Text Box 25"/>
          <p:cNvSpPr txBox="1">
            <a:spLocks noChangeArrowheads="1"/>
          </p:cNvSpPr>
          <p:nvPr/>
        </p:nvSpPr>
        <p:spPr bwMode="auto">
          <a:xfrm>
            <a:off x="5819775" y="5915025"/>
            <a:ext cx="27289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Komputer czasu rzeczywistego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(komputer wbudowany)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46" name="Line 26"/>
          <p:cNvSpPr>
            <a:spLocks noChangeShapeType="1"/>
          </p:cNvSpPr>
          <p:nvPr/>
        </p:nvSpPr>
        <p:spPr bwMode="auto">
          <a:xfrm flipH="1">
            <a:off x="4108450" y="2133600"/>
            <a:ext cx="6350" cy="696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7" name="Line 27"/>
          <p:cNvSpPr>
            <a:spLocks noChangeShapeType="1"/>
          </p:cNvSpPr>
          <p:nvPr/>
        </p:nvSpPr>
        <p:spPr bwMode="auto">
          <a:xfrm>
            <a:off x="4114800" y="4876800"/>
            <a:ext cx="11113" cy="687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8" name="Line 28"/>
          <p:cNvSpPr>
            <a:spLocks noChangeShapeType="1"/>
          </p:cNvSpPr>
          <p:nvPr/>
        </p:nvSpPr>
        <p:spPr bwMode="auto">
          <a:xfrm flipH="1">
            <a:off x="4108450" y="3429000"/>
            <a:ext cx="6350" cy="646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252755-5FF2-433D-9EAD-4CD240A97DFE}" type="slidenum">
              <a:rPr lang="pl-PL" altLang="pl-PL">
                <a:solidFill>
                  <a:srgbClr val="000000"/>
                </a:solidFill>
              </a:rPr>
              <a:pPr/>
              <a:t>50</a:t>
            </a:fld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29798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rgbClr val="000000"/>
                </a:solidFill>
              </a:rPr>
              <a:t>Definiowanie cyklicznych zadań POSIX (1)</a:t>
            </a:r>
          </a:p>
        </p:txBody>
      </p:sp>
      <p:sp>
        <p:nvSpPr>
          <p:cNvPr id="298005" name="Text Box 21"/>
          <p:cNvSpPr txBox="1">
            <a:spLocks noChangeArrowheads="1"/>
          </p:cNvSpPr>
          <p:nvPr/>
        </p:nvSpPr>
        <p:spPr bwMode="auto">
          <a:xfrm>
            <a:off x="222250" y="2205038"/>
            <a:ext cx="892175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#include &lt;signal.h&gt;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#include &lt;time.h&gt;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#include &lt;pthread.h&gt;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void periodic_thread() /* destined to be the thread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int signum;                 /* signal caught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sigset_t set;               /* signals to be waited for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struct sigevent sig;        /* signal information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timer_t periodic_timer;     /* timer for a periodic thread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struct itimerspec required, old;  /* timer details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struct timespec first, period;    /* start and repetition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long Thread_Period = ....   /* actual period in nanoseconds */</a:t>
            </a:r>
          </a:p>
        </p:txBody>
      </p:sp>
      <p:sp>
        <p:nvSpPr>
          <p:cNvPr id="298006" name="Text Box 22"/>
          <p:cNvSpPr txBox="1">
            <a:spLocks noChangeArrowheads="1"/>
          </p:cNvSpPr>
          <p:nvPr/>
        </p:nvSpPr>
        <p:spPr bwMode="auto">
          <a:xfrm>
            <a:off x="250825" y="700088"/>
            <a:ext cx="8569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pl-PL" altLang="pl-PL" sz="1800">
                <a:solidFill>
                  <a:srgbClr val="000000"/>
                </a:solidFill>
                <a:latin typeface="Arial" charset="0"/>
              </a:rPr>
              <a:t>Można tak skonstruować wątek POSIX, aby jego funkcja była wykonywana cyklicznie, co określony przedział czasowy… </a:t>
            </a:r>
          </a:p>
        </p:txBody>
      </p:sp>
    </p:spTree>
    <p:extLst>
      <p:ext uri="{BB962C8B-B14F-4D97-AF65-F5344CB8AC3E}">
        <p14:creationId xmlns:p14="http://schemas.microsoft.com/office/powerpoint/2010/main" val="407589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69E18-AD76-4AFD-BE16-AA28B15C049B}" type="slidenum">
              <a:rPr lang="pl-PL" altLang="pl-PL">
                <a:solidFill>
                  <a:srgbClr val="000000"/>
                </a:solidFill>
              </a:rPr>
              <a:pPr/>
              <a:t>51</a:t>
            </a:fld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29901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rgbClr val="000000"/>
                </a:solidFill>
              </a:rPr>
              <a:t>Definiowanie cyklicznych zadań POSIX (2)</a:t>
            </a:r>
          </a:p>
        </p:txBody>
      </p:sp>
      <p:sp>
        <p:nvSpPr>
          <p:cNvPr id="299012" name="Text Box 4"/>
          <p:cNvSpPr txBox="1">
            <a:spLocks noChangeArrowheads="1"/>
          </p:cNvSpPr>
          <p:nvPr/>
        </p:nvSpPr>
        <p:spPr bwMode="auto">
          <a:xfrm>
            <a:off x="114300" y="676275"/>
            <a:ext cx="8921750" cy="570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endParaRPr lang="en-US" altLang="pl-PL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/* set up signal interface */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sig.sigev_notify = SIGEV_SIGNALS;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sig.sigev_signo = SIGRTMIN; /* for example */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endParaRPr lang="en-US" altLang="pl-PL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/* allow, e.g., 1 sec from now for system initialisation */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CLOCK_GETTIME(CLOCK_REALTIME, &amp;first);  /* get current time */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first.tv_sec = first.tv_sec + 1;     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period.tv_sec = 0;         /* set repetition value to period*/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period.tv_nsec = Thread_Period;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required.it_value = first;  /* initialise timer details */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required.it_interval = period;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endParaRPr lang="en-US" altLang="pl-PL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TIMER_CREATE(CLOCK_REALTIME, &amp;sig, &amp;periodic_timer); 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SIGEMPTYSET(&amp;set);         /* initialise signal set to null */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SIGADDSET(&amp;set, SIGRTMIN);  /* only allow timer interrupts*/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TIMER_SETTIME(periodic_timer, 0, &amp;required, &amp;old);</a:t>
            </a:r>
          </a:p>
        </p:txBody>
      </p:sp>
    </p:spTree>
    <p:extLst>
      <p:ext uri="{BB962C8B-B14F-4D97-AF65-F5344CB8AC3E}">
        <p14:creationId xmlns:p14="http://schemas.microsoft.com/office/powerpoint/2010/main" val="19166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C3E85A-DEB3-4096-A362-40BBCEF5C494}" type="slidenum">
              <a:rPr lang="pl-PL" altLang="pl-PL">
                <a:solidFill>
                  <a:srgbClr val="000000"/>
                </a:solidFill>
              </a:rPr>
              <a:pPr/>
              <a:t>52</a:t>
            </a:fld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30003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rgbClr val="000000"/>
                </a:solidFill>
              </a:rPr>
              <a:t>Definiowanie cyklicznych zadań POSIX (3)</a:t>
            </a:r>
          </a:p>
        </p:txBody>
      </p:sp>
      <p:sp>
        <p:nvSpPr>
          <p:cNvPr id="300036" name="Text Box 4"/>
          <p:cNvSpPr txBox="1">
            <a:spLocks noChangeArrowheads="1"/>
          </p:cNvSpPr>
          <p:nvPr/>
        </p:nvSpPr>
        <p:spPr bwMode="auto">
          <a:xfrm>
            <a:off x="304800" y="908050"/>
            <a:ext cx="8102600" cy="512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endParaRPr lang="en-US" altLang="pl-PL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/* enter periodic loop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while(1) {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  SIGWAIT(&amp;set, &amp;signum);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altLang="pl-PL" b="0">
                <a:solidFill>
                  <a:srgbClr val="FF3300"/>
                </a:solidFill>
                <a:latin typeface="Courier New" pitchFamily="49" charset="0"/>
              </a:rPr>
              <a:t>/* code to be executed each period here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}      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pPr eaLnBrk="0" hangingPunct="0">
              <a:spcBef>
                <a:spcPct val="0"/>
              </a:spcBef>
              <a:buClrTx/>
            </a:pPr>
            <a:endParaRPr lang="en-US" altLang="pl-PL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int init() 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pthread_attr_t attributes;      /* thread attributes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pthread_t PT;                   /* thread pointer */</a:t>
            </a:r>
          </a:p>
          <a:p>
            <a:pPr eaLnBrk="0" hangingPunct="0">
              <a:spcBef>
                <a:spcPct val="0"/>
              </a:spcBef>
              <a:buClrTx/>
            </a:pPr>
            <a:endParaRPr lang="en-US" altLang="pl-PL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PTHREAD_ATTR_INIT(&amp;attributes); /* default attributes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PTHREAD_CREATE(&amp;PT, &amp;attributes, 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               (void *) periodic_thread, (void *)0);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pPr eaLnBrk="0" hangingPunct="0">
              <a:spcBef>
                <a:spcPct val="0"/>
              </a:spcBef>
              <a:buClrTx/>
            </a:pPr>
            <a:endParaRPr lang="en-US" altLang="pl-PL" sz="2400" b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71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F1E0AE-4A86-411F-B3B1-B0C8E8B83918}" type="slidenum">
              <a:rPr lang="pl-PL" altLang="pl-PL"/>
              <a:pPr/>
              <a:t>53</a:t>
            </a:fld>
            <a:endParaRPr lang="pl-PL" altLang="pl-PL"/>
          </a:p>
        </p:txBody>
      </p:sp>
      <p:sp>
        <p:nvSpPr>
          <p:cNvPr id="208898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 dirty="0">
                <a:solidFill>
                  <a:schemeClr val="tx1"/>
                </a:solidFill>
              </a:rPr>
              <a:t>Zadania w języku Ada – przykład wstępny</a:t>
            </a:r>
          </a:p>
        </p:txBody>
      </p:sp>
      <p:sp>
        <p:nvSpPr>
          <p:cNvPr id="208900" name="Text Box 4"/>
          <p:cNvSpPr txBox="1">
            <a:spLocks noChangeArrowheads="1"/>
          </p:cNvSpPr>
          <p:nvPr/>
        </p:nvSpPr>
        <p:spPr bwMode="auto">
          <a:xfrm>
            <a:off x="228600" y="685800"/>
            <a:ext cx="8686800" cy="585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procedure Example1 is </a:t>
            </a:r>
            <a:r>
              <a:rPr lang="pl-PL" altLang="pl-PL" sz="1800">
                <a:latin typeface="Courier New" pitchFamily="49" charset="0"/>
              </a:rPr>
              <a:t>-- zadanie może być definiowane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			  </a:t>
            </a:r>
            <a:r>
              <a:rPr lang="pl-PL" altLang="pl-PL" sz="1800">
                <a:latin typeface="Courier New" pitchFamily="49" charset="0"/>
              </a:rPr>
              <a:t>-- w procedurze lub pakiecie lub zadaniu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   task type A_Type;  </a:t>
            </a:r>
            <a:r>
              <a:rPr lang="pl-PL" altLang="pl-PL" sz="1800">
                <a:latin typeface="Courier New" pitchFamily="49" charset="0"/>
              </a:rPr>
              <a:t>-- zdefiniowanie typu zadaniowego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   task type B_Type;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A: A_Type;		  </a:t>
            </a:r>
            <a:r>
              <a:rPr lang="pl-PL" altLang="pl-PL" sz="1800">
                <a:latin typeface="Courier New" pitchFamily="49" charset="0"/>
              </a:rPr>
              <a:t>-- utworzenie zadań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B: B_Type;</a:t>
            </a:r>
          </a:p>
          <a:p>
            <a:endParaRPr lang="pl-PL" altLang="pl-PL" sz="180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task body A is</a:t>
            </a:r>
            <a:r>
              <a:rPr lang="pl-PL" altLang="pl-PL" sz="1800">
                <a:latin typeface="Courier New" pitchFamily="49" charset="0"/>
              </a:rPr>
              <a:t>	-- lokalne deklaracje dla zadania A</a:t>
            </a:r>
          </a:p>
          <a:p>
            <a:r>
              <a:rPr lang="pl-PL" altLang="pl-PL" sz="1800">
                <a:latin typeface="Courier New" pitchFamily="49" charset="0"/>
              </a:rPr>
              <a:t>	</a:t>
            </a:r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begin</a:t>
            </a:r>
            <a:r>
              <a:rPr lang="pl-PL" altLang="pl-PL" sz="1800">
                <a:latin typeface="Courier New" pitchFamily="49" charset="0"/>
              </a:rPr>
              <a:t>	      	-- sekwencja instrukcji dla zadania A</a:t>
            </a:r>
          </a:p>
          <a:p>
            <a:r>
              <a:rPr lang="pl-PL" altLang="pl-PL" sz="1800">
                <a:latin typeface="Courier New" pitchFamily="49" charset="0"/>
              </a:rPr>
              <a:t>	</a:t>
            </a:r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end A;</a:t>
            </a:r>
          </a:p>
          <a:p>
            <a:endParaRPr lang="pl-PL" altLang="pl-PL" sz="180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task body B is 	</a:t>
            </a:r>
            <a:r>
              <a:rPr lang="pl-PL" altLang="pl-PL" sz="1800">
                <a:latin typeface="Courier New" pitchFamily="49" charset="0"/>
              </a:rPr>
              <a:t>-- lokalne deklaracje dla zadania B</a:t>
            </a:r>
            <a:endParaRPr lang="pl-PL" altLang="pl-PL" sz="180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begin 		</a:t>
            </a:r>
            <a:r>
              <a:rPr lang="pl-PL" altLang="pl-PL" sz="1800">
                <a:latin typeface="Courier New" pitchFamily="49" charset="0"/>
              </a:rPr>
              <a:t>-- sekwencja instrukcji dla zadania B</a:t>
            </a:r>
          </a:p>
          <a:p>
            <a:r>
              <a:rPr lang="pl-PL" altLang="pl-PL" sz="1800">
                <a:latin typeface="Courier New" pitchFamily="49" charset="0"/>
              </a:rPr>
              <a:t>	</a:t>
            </a:r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end B;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begin</a:t>
            </a:r>
            <a:r>
              <a:rPr lang="pl-PL" altLang="pl-PL" sz="1800">
                <a:latin typeface="Courier New" pitchFamily="49" charset="0"/>
              </a:rPr>
              <a:t>	-- Zadania A i B rozpoczną swoje wykonywanie </a:t>
            </a:r>
          </a:p>
          <a:p>
            <a:r>
              <a:rPr lang="pl-PL" altLang="pl-PL" sz="1800">
                <a:latin typeface="Courier New" pitchFamily="49" charset="0"/>
              </a:rPr>
              <a:t>	   -- przed pierwszą instrukcją sekwencji</a:t>
            </a:r>
          </a:p>
          <a:p>
            <a:r>
              <a:rPr lang="pl-PL" altLang="pl-PL" sz="1800">
                <a:latin typeface="Courier New" pitchFamily="49" charset="0"/>
              </a:rPr>
              <a:t>	   -- instrukcji należących do procedury.</a:t>
            </a:r>
          </a:p>
          <a:p>
            <a:r>
              <a:rPr lang="pl-PL" altLang="pl-PL" sz="1800">
                <a:latin typeface="Courier New" pitchFamily="49" charset="0"/>
              </a:rPr>
              <a:t>	   -- System składa się z 3 (!) współbieżnych procesów: </a:t>
            </a:r>
          </a:p>
          <a:p>
            <a:r>
              <a:rPr lang="pl-PL" altLang="pl-PL" sz="1800">
                <a:latin typeface="Courier New" pitchFamily="49" charset="0"/>
              </a:rPr>
              <a:t>	   -- zadań A i B oraz procedury Example1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end Example1;</a:t>
            </a:r>
            <a:r>
              <a:rPr lang="pl-PL" altLang="pl-PL" sz="1800">
                <a:latin typeface="Courier New" pitchFamily="49" charset="0"/>
              </a:rPr>
              <a:t> 	-- procedura zakończy się dopiero</a:t>
            </a:r>
          </a:p>
          <a:p>
            <a:r>
              <a:rPr lang="pl-PL" altLang="pl-PL" sz="1800">
                <a:latin typeface="Courier New" pitchFamily="49" charset="0"/>
              </a:rPr>
              <a:t>				-- gdy zakończą działanie oba zadania</a:t>
            </a:r>
          </a:p>
        </p:txBody>
      </p:sp>
    </p:spTree>
    <p:extLst>
      <p:ext uri="{BB962C8B-B14F-4D97-AF65-F5344CB8AC3E}">
        <p14:creationId xmlns:p14="http://schemas.microsoft.com/office/powerpoint/2010/main" val="191020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74FC00-8A0B-4E06-9D4A-AB546DD0E62D}" type="slidenum">
              <a:rPr lang="pl-PL" altLang="pl-PL"/>
              <a:pPr/>
              <a:t>54</a:t>
            </a:fld>
            <a:endParaRPr lang="pl-PL" altLang="pl-PL"/>
          </a:p>
        </p:txBody>
      </p:sp>
      <p:sp>
        <p:nvSpPr>
          <p:cNvPr id="24473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Ada – programowanie zadań cyklicznych</a:t>
            </a:r>
          </a:p>
        </p:txBody>
      </p:sp>
      <p:sp>
        <p:nvSpPr>
          <p:cNvPr id="244739" name="Text Box 3"/>
          <p:cNvSpPr txBox="1">
            <a:spLocks noChangeArrowheads="1"/>
          </p:cNvSpPr>
          <p:nvPr/>
        </p:nvSpPr>
        <p:spPr bwMode="auto">
          <a:xfrm>
            <a:off x="228600" y="1143000"/>
            <a:ext cx="868680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altLang="pl-PL" sz="1800">
                <a:latin typeface="Courier New" pitchFamily="49" charset="0"/>
              </a:rPr>
              <a:t>-- Zadanie cykliczne – eliminacja niekorzystnych składników</a:t>
            </a:r>
          </a:p>
          <a:p>
            <a:r>
              <a:rPr lang="pl-PL" altLang="pl-PL" sz="1800">
                <a:latin typeface="Courier New" pitchFamily="49" charset="0"/>
              </a:rPr>
              <a:t>-- czasowych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task type Periodic;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   Seconds: 	constant Duration := 1.0;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   Period: 	constant Duration := 0.5 * Seconds;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   Offset: 	constant Duration := 0.2 * Seconds;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pl-PL" altLang="pl-PL" sz="1800">
                <a:solidFill>
                  <a:schemeClr val="hlink"/>
                </a:solidFill>
                <a:latin typeface="Courier New" pitchFamily="49" charset="0"/>
              </a:rPr>
              <a:t>Next_Time : Time := Calendar.Clock + Offset;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   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task body Periodic is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begin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loop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	</a:t>
            </a:r>
            <a:r>
              <a:rPr lang="pl-PL" altLang="pl-PL" sz="1800">
                <a:solidFill>
                  <a:schemeClr val="hlink"/>
                </a:solidFill>
                <a:latin typeface="Courier New" pitchFamily="49" charset="0"/>
              </a:rPr>
              <a:t>delay until Next_Time; </a:t>
            </a:r>
          </a:p>
          <a:p>
            <a:r>
              <a:rPr lang="pl-PL" altLang="pl-PL" sz="1800">
                <a:solidFill>
                  <a:schemeClr val="hlink"/>
                </a:solidFill>
                <a:latin typeface="Courier New" pitchFamily="49" charset="0"/>
              </a:rPr>
              <a:t>		</a:t>
            </a:r>
            <a:r>
              <a:rPr lang="pl-PL" altLang="pl-PL" sz="1800">
                <a:latin typeface="Courier New" pitchFamily="49" charset="0"/>
              </a:rPr>
              <a:t>-- lub: delay Next_Time – Calendar.Clock;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       Put("Nastepny Tick"); New_Line(2);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       </a:t>
            </a:r>
            <a:r>
              <a:rPr lang="pl-PL" altLang="pl-PL" sz="1800">
                <a:solidFill>
                  <a:schemeClr val="hlink"/>
                </a:solidFill>
                <a:latin typeface="Courier New" pitchFamily="49" charset="0"/>
              </a:rPr>
              <a:t>Next_Time := Next_Time + Period;</a:t>
            </a:r>
          </a:p>
          <a:p>
            <a:r>
              <a:rPr lang="pl-PL" altLang="pl-PL" sz="1800">
                <a:solidFill>
                  <a:schemeClr val="hlink"/>
                </a:solidFill>
                <a:latin typeface="Courier New" pitchFamily="49" charset="0"/>
              </a:rPr>
              <a:t>	</a:t>
            </a:r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end loop;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end Periodic;</a:t>
            </a:r>
          </a:p>
        </p:txBody>
      </p:sp>
    </p:spTree>
    <p:extLst>
      <p:ext uri="{BB962C8B-B14F-4D97-AF65-F5344CB8AC3E}">
        <p14:creationId xmlns:p14="http://schemas.microsoft.com/office/powerpoint/2010/main" val="366638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156593-97AD-4D9E-A666-517D9D4B5E6D}" type="slidenum">
              <a:rPr lang="pl-PL" altLang="pl-PL"/>
              <a:pPr/>
              <a:t>55</a:t>
            </a:fld>
            <a:endParaRPr lang="pl-PL" altLang="pl-PL"/>
          </a:p>
        </p:txBody>
      </p:sp>
      <p:sp>
        <p:nvSpPr>
          <p:cNvPr id="304130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Zadania w języku Ada – mechanizm synchronizacji</a:t>
            </a:r>
          </a:p>
        </p:txBody>
      </p:sp>
      <p:sp>
        <p:nvSpPr>
          <p:cNvPr id="304131" name="Text Box 3"/>
          <p:cNvSpPr txBox="1">
            <a:spLocks noChangeArrowheads="1"/>
          </p:cNvSpPr>
          <p:nvPr/>
        </p:nvSpPr>
        <p:spPr bwMode="auto">
          <a:xfrm>
            <a:off x="228600" y="892175"/>
            <a:ext cx="8610600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altLang="pl-PL" sz="1800">
                <a:latin typeface="Courier New" pitchFamily="49" charset="0"/>
              </a:rPr>
              <a:t>-- Instrukcja accept: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with Text_IO; use Text_IO;</a:t>
            </a:r>
          </a:p>
          <a:p>
            <a:endParaRPr lang="pl-PL" altLang="pl-PL" sz="180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procedure spotkanie is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task type odbiornik is</a:t>
            </a:r>
          </a:p>
          <a:p>
            <a:r>
              <a:rPr lang="pl-PL" altLang="pl-PL" sz="1800">
                <a:solidFill>
                  <a:schemeClr val="hlink"/>
                </a:solidFill>
                <a:latin typeface="Courier New" pitchFamily="49" charset="0"/>
              </a:rPr>
              <a:t>		entry GET; </a:t>
            </a:r>
            <a:r>
              <a:rPr lang="pl-PL" altLang="pl-PL" sz="1800">
                <a:latin typeface="Courier New" pitchFamily="49" charset="0"/>
              </a:rPr>
              <a:t>-- zdefiniowanie wejścia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end Odbiornik;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task type Nadajnik;</a:t>
            </a:r>
          </a:p>
          <a:p>
            <a:endParaRPr lang="pl-PL" altLang="pl-PL" sz="180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task body Odbiornik is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begin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	loop 	</a:t>
            </a:r>
            <a:r>
              <a:rPr lang="pl-PL" altLang="pl-PL" sz="1800">
                <a:latin typeface="Courier New" pitchFamily="49" charset="0"/>
              </a:rPr>
              <a:t>-– obsługa wejścia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		</a:t>
            </a:r>
            <a:r>
              <a:rPr lang="pl-PL" altLang="pl-PL" sz="1800">
                <a:solidFill>
                  <a:schemeClr val="hlink"/>
                </a:solidFill>
                <a:latin typeface="Courier New" pitchFamily="49" charset="0"/>
              </a:rPr>
              <a:t>accept GET do</a:t>
            </a:r>
          </a:p>
          <a:p>
            <a:r>
              <a:rPr lang="pl-PL" altLang="pl-PL" sz="1800">
                <a:solidFill>
                  <a:schemeClr val="hlink"/>
                </a:solidFill>
                <a:latin typeface="Courier New" pitchFamily="49" charset="0"/>
              </a:rPr>
              <a:t>				put("Odebrano komunikat");</a:t>
            </a:r>
          </a:p>
          <a:p>
            <a:r>
              <a:rPr lang="pl-PL" altLang="pl-PL" sz="1800">
                <a:solidFill>
                  <a:schemeClr val="hlink"/>
                </a:solidFill>
                <a:latin typeface="Courier New" pitchFamily="49" charset="0"/>
              </a:rPr>
              <a:t>				New_Line;</a:t>
            </a:r>
          </a:p>
          <a:p>
            <a:r>
              <a:rPr lang="pl-PL" altLang="pl-PL" sz="1800">
                <a:solidFill>
                  <a:schemeClr val="hlink"/>
                </a:solidFill>
                <a:latin typeface="Courier New" pitchFamily="49" charset="0"/>
              </a:rPr>
              <a:t>			end GET;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	end loop;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end Odbiornik;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pl-PL" altLang="pl-PL" sz="1800">
                <a:solidFill>
                  <a:schemeClr val="hlink"/>
                </a:solidFill>
                <a:latin typeface="Courier New" pitchFamily="49" charset="0"/>
              </a:rPr>
              <a:t>Odb : Odbiornik;</a:t>
            </a:r>
            <a:r>
              <a:rPr lang="pl-PL" altLang="pl-PL" sz="1800">
                <a:latin typeface="Courier New" pitchFamily="49" charset="0"/>
              </a:rPr>
              <a:t> -- uruchomienie zadania Odb</a:t>
            </a:r>
          </a:p>
        </p:txBody>
      </p:sp>
    </p:spTree>
    <p:extLst>
      <p:ext uri="{BB962C8B-B14F-4D97-AF65-F5344CB8AC3E}">
        <p14:creationId xmlns:p14="http://schemas.microsoft.com/office/powerpoint/2010/main" val="279392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6EF616-6485-4B18-B9D6-26CBAD143B4E}" type="slidenum">
              <a:rPr lang="pl-PL" altLang="pl-PL"/>
              <a:pPr/>
              <a:t>56</a:t>
            </a:fld>
            <a:endParaRPr lang="pl-PL" altLang="pl-PL"/>
          </a:p>
        </p:txBody>
      </p:sp>
      <p:sp>
        <p:nvSpPr>
          <p:cNvPr id="305154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Zadania w języku Ada – mechanizm synchronizacji</a:t>
            </a:r>
          </a:p>
        </p:txBody>
      </p:sp>
      <p:sp>
        <p:nvSpPr>
          <p:cNvPr id="305155" name="Text Box 3"/>
          <p:cNvSpPr txBox="1">
            <a:spLocks noChangeArrowheads="1"/>
          </p:cNvSpPr>
          <p:nvPr/>
        </p:nvSpPr>
        <p:spPr bwMode="auto">
          <a:xfrm>
            <a:off x="228600" y="892175"/>
            <a:ext cx="86868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altLang="pl-PL" sz="1800">
                <a:latin typeface="Courier New" pitchFamily="49" charset="0"/>
              </a:rPr>
              <a:t>-- Instrukcja accept (cd.):</a:t>
            </a:r>
          </a:p>
          <a:p>
            <a:endParaRPr lang="pl-PL" altLang="pl-PL" sz="1800">
              <a:latin typeface="Courier New" pitchFamily="49" charset="0"/>
            </a:endParaRPr>
          </a:p>
          <a:p>
            <a:r>
              <a:rPr lang="pl-PL" altLang="pl-PL" sz="1800">
                <a:latin typeface="Courier New" pitchFamily="49" charset="0"/>
              </a:rPr>
              <a:t>	</a:t>
            </a:r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task body Nadajnik is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c: Character;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begin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	loop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		Get(c);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		exit when C='?';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		</a:t>
            </a:r>
            <a:r>
              <a:rPr lang="pl-PL" altLang="pl-PL" sz="1800">
                <a:solidFill>
                  <a:schemeClr val="hlink"/>
                </a:solidFill>
                <a:latin typeface="Courier New" pitchFamily="49" charset="0"/>
              </a:rPr>
              <a:t>Odb.GET; 	</a:t>
            </a:r>
            <a:r>
              <a:rPr lang="pl-PL" altLang="pl-PL" sz="1800">
                <a:latin typeface="Courier New" pitchFamily="49" charset="0"/>
              </a:rPr>
              <a:t>-- Konieczne było wcześniejsze</a:t>
            </a:r>
          </a:p>
          <a:p>
            <a:r>
              <a:rPr lang="pl-PL" altLang="pl-PL" sz="1800">
                <a:latin typeface="Courier New" pitchFamily="49" charset="0"/>
              </a:rPr>
              <a:t>				  	-- utworzenie zadania Odb.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	end loop;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end Nadajnik;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pl-PL" altLang="pl-PL" sz="1800">
                <a:solidFill>
                  <a:schemeClr val="hlink"/>
                </a:solidFill>
                <a:latin typeface="Courier New" pitchFamily="49" charset="0"/>
              </a:rPr>
              <a:t>Nad : Nadajnik;</a:t>
            </a:r>
            <a:r>
              <a:rPr lang="pl-PL" altLang="pl-PL" sz="1800">
                <a:latin typeface="Courier New" pitchFamily="49" charset="0"/>
              </a:rPr>
              <a:t> -- uruchomienie zadania Nad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begin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Put("Uruchomiono zadania");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New_Line;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end Spotkanie;</a:t>
            </a:r>
            <a:r>
              <a:rPr lang="pl-PL" altLang="pl-PL" sz="1800">
                <a:latin typeface="Courier New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2726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C4CF97-568F-43BD-81A9-24568C9D1215}" type="slidenum">
              <a:rPr lang="pl-PL" altLang="pl-PL"/>
              <a:pPr/>
              <a:t>57</a:t>
            </a:fld>
            <a:endParaRPr lang="pl-PL" altLang="pl-PL"/>
          </a:p>
        </p:txBody>
      </p:sp>
      <p:sp>
        <p:nvSpPr>
          <p:cNvPr id="306178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Zadania w języku Ada – mechanizm synchronizacji</a:t>
            </a:r>
          </a:p>
        </p:txBody>
      </p:sp>
      <p:sp>
        <p:nvSpPr>
          <p:cNvPr id="306179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853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pitchFamily="34" charset="0"/>
              </a:rPr>
              <a:t>Mechanizm spotkania (</a:t>
            </a:r>
            <a:r>
              <a:rPr lang="pl-PL" altLang="pl-PL" sz="1800" i="1">
                <a:latin typeface="Arial" pitchFamily="34" charset="0"/>
              </a:rPr>
              <a:t>randezvous</a:t>
            </a:r>
            <a:r>
              <a:rPr lang="pl-PL" altLang="pl-PL" sz="1800">
                <a:latin typeface="Arial" pitchFamily="34" charset="0"/>
              </a:rPr>
              <a:t>):</a:t>
            </a:r>
          </a:p>
        </p:txBody>
      </p:sp>
      <p:sp>
        <p:nvSpPr>
          <p:cNvPr id="306180" name="Oval 4"/>
          <p:cNvSpPr>
            <a:spLocks noChangeArrowheads="1"/>
          </p:cNvSpPr>
          <p:nvPr/>
        </p:nvSpPr>
        <p:spPr bwMode="auto">
          <a:xfrm>
            <a:off x="2819400" y="1600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6181" name="Rectangle 5"/>
          <p:cNvSpPr>
            <a:spLocks noChangeArrowheads="1"/>
          </p:cNvSpPr>
          <p:nvPr/>
        </p:nvSpPr>
        <p:spPr bwMode="auto">
          <a:xfrm>
            <a:off x="2743200" y="2514600"/>
            <a:ext cx="6096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6182" name="Oval 6"/>
          <p:cNvSpPr>
            <a:spLocks noChangeArrowheads="1"/>
          </p:cNvSpPr>
          <p:nvPr/>
        </p:nvSpPr>
        <p:spPr bwMode="auto">
          <a:xfrm>
            <a:off x="2819400" y="5029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6183" name="Oval 7" descr="Jasny poziomy"/>
          <p:cNvSpPr>
            <a:spLocks noChangeArrowheads="1"/>
          </p:cNvSpPr>
          <p:nvPr/>
        </p:nvSpPr>
        <p:spPr bwMode="auto">
          <a:xfrm>
            <a:off x="2819400" y="3276600"/>
            <a:ext cx="457200" cy="457200"/>
          </a:xfrm>
          <a:prstGeom prst="ellipse">
            <a:avLst/>
          </a:prstGeom>
          <a:pattFill prst="ltHorz">
            <a:fgClr>
              <a:schemeClr val="bg2"/>
            </a:fgClr>
            <a:bgClr>
              <a:schemeClr val="bg1"/>
            </a:bgClr>
          </a:patt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6184" name="Oval 8" descr="Jasny pionowy"/>
          <p:cNvSpPr>
            <a:spLocks noChangeArrowheads="1"/>
          </p:cNvSpPr>
          <p:nvPr/>
        </p:nvSpPr>
        <p:spPr bwMode="auto">
          <a:xfrm>
            <a:off x="4343400" y="3276600"/>
            <a:ext cx="457200" cy="457200"/>
          </a:xfrm>
          <a:prstGeom prst="ellipse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6185" name="Oval 9" descr="Jasny poziomy"/>
          <p:cNvSpPr>
            <a:spLocks noChangeArrowheads="1"/>
          </p:cNvSpPr>
          <p:nvPr/>
        </p:nvSpPr>
        <p:spPr bwMode="auto">
          <a:xfrm>
            <a:off x="4343400" y="5029200"/>
            <a:ext cx="457200" cy="457200"/>
          </a:xfrm>
          <a:prstGeom prst="ellipse">
            <a:avLst/>
          </a:prstGeom>
          <a:pattFill prst="ltHorz">
            <a:fgClr>
              <a:schemeClr val="bg2"/>
            </a:fgClr>
            <a:bgClr>
              <a:srgbClr val="FFFFFF"/>
            </a:bgClr>
          </a:patt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6186" name="Oval 10" descr="Jasny pionowy"/>
          <p:cNvSpPr>
            <a:spLocks noChangeArrowheads="1"/>
          </p:cNvSpPr>
          <p:nvPr/>
        </p:nvSpPr>
        <p:spPr bwMode="auto">
          <a:xfrm>
            <a:off x="5867400" y="3276600"/>
            <a:ext cx="457200" cy="457200"/>
          </a:xfrm>
          <a:prstGeom prst="ellipse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6187" name="Oval 11"/>
          <p:cNvSpPr>
            <a:spLocks noChangeArrowheads="1"/>
          </p:cNvSpPr>
          <p:nvPr/>
        </p:nvSpPr>
        <p:spPr bwMode="auto">
          <a:xfrm>
            <a:off x="5867400" y="5029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6188" name="Oval 12"/>
          <p:cNvSpPr>
            <a:spLocks noChangeArrowheads="1"/>
          </p:cNvSpPr>
          <p:nvPr/>
        </p:nvSpPr>
        <p:spPr bwMode="auto">
          <a:xfrm>
            <a:off x="5867400" y="1600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6189" name="Rectangle 13"/>
          <p:cNvSpPr>
            <a:spLocks noChangeArrowheads="1"/>
          </p:cNvSpPr>
          <p:nvPr/>
        </p:nvSpPr>
        <p:spPr bwMode="auto">
          <a:xfrm>
            <a:off x="2743200" y="4267200"/>
            <a:ext cx="6096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6190" name="Rectangle 14"/>
          <p:cNvSpPr>
            <a:spLocks noChangeArrowheads="1"/>
          </p:cNvSpPr>
          <p:nvPr/>
        </p:nvSpPr>
        <p:spPr bwMode="auto">
          <a:xfrm>
            <a:off x="2743200" y="6019800"/>
            <a:ext cx="6096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6191" name="Rectangle 15"/>
          <p:cNvSpPr>
            <a:spLocks noChangeArrowheads="1"/>
          </p:cNvSpPr>
          <p:nvPr/>
        </p:nvSpPr>
        <p:spPr bwMode="auto">
          <a:xfrm>
            <a:off x="5791200" y="6019800"/>
            <a:ext cx="6096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6192" name="Rectangle 16"/>
          <p:cNvSpPr>
            <a:spLocks noChangeArrowheads="1"/>
          </p:cNvSpPr>
          <p:nvPr/>
        </p:nvSpPr>
        <p:spPr bwMode="auto">
          <a:xfrm>
            <a:off x="5791200" y="4267200"/>
            <a:ext cx="6096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6193" name="Rectangle 17"/>
          <p:cNvSpPr>
            <a:spLocks noChangeArrowheads="1"/>
          </p:cNvSpPr>
          <p:nvPr/>
        </p:nvSpPr>
        <p:spPr bwMode="auto">
          <a:xfrm>
            <a:off x="5791200" y="2590800"/>
            <a:ext cx="6096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cxnSp>
        <p:nvCxnSpPr>
          <p:cNvPr id="306194" name="AutoShape 18"/>
          <p:cNvCxnSpPr>
            <a:cxnSpLocks noChangeShapeType="1"/>
            <a:stCxn id="306180" idx="4"/>
            <a:endCxn id="306181" idx="0"/>
          </p:cNvCxnSpPr>
          <p:nvPr/>
        </p:nvCxnSpPr>
        <p:spPr bwMode="auto">
          <a:xfrm>
            <a:off x="3048000" y="2071688"/>
            <a:ext cx="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195" name="AutoShape 19"/>
          <p:cNvCxnSpPr>
            <a:cxnSpLocks noChangeShapeType="1"/>
            <a:stCxn id="306181" idx="2"/>
            <a:endCxn id="306183" idx="0"/>
          </p:cNvCxnSpPr>
          <p:nvPr/>
        </p:nvCxnSpPr>
        <p:spPr bwMode="auto">
          <a:xfrm>
            <a:off x="3048000" y="2757488"/>
            <a:ext cx="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196" name="AutoShape 20"/>
          <p:cNvCxnSpPr>
            <a:cxnSpLocks noChangeShapeType="1"/>
            <a:stCxn id="306183" idx="4"/>
            <a:endCxn id="306189" idx="0"/>
          </p:cNvCxnSpPr>
          <p:nvPr/>
        </p:nvCxnSpPr>
        <p:spPr bwMode="auto">
          <a:xfrm>
            <a:off x="3048000" y="3748088"/>
            <a:ext cx="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197" name="AutoShape 21"/>
          <p:cNvCxnSpPr>
            <a:cxnSpLocks noChangeShapeType="1"/>
            <a:stCxn id="306189" idx="2"/>
            <a:endCxn id="306182" idx="0"/>
          </p:cNvCxnSpPr>
          <p:nvPr/>
        </p:nvCxnSpPr>
        <p:spPr bwMode="auto">
          <a:xfrm>
            <a:off x="3048000" y="4510088"/>
            <a:ext cx="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198" name="AutoShape 22"/>
          <p:cNvCxnSpPr>
            <a:cxnSpLocks noChangeShapeType="1"/>
            <a:stCxn id="306182" idx="4"/>
            <a:endCxn id="306190" idx="0"/>
          </p:cNvCxnSpPr>
          <p:nvPr/>
        </p:nvCxnSpPr>
        <p:spPr bwMode="auto">
          <a:xfrm>
            <a:off x="3048000" y="5500688"/>
            <a:ext cx="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199" name="AutoShape 23"/>
          <p:cNvCxnSpPr>
            <a:cxnSpLocks noChangeShapeType="1"/>
            <a:stCxn id="306188" idx="4"/>
            <a:endCxn id="306193" idx="0"/>
          </p:cNvCxnSpPr>
          <p:nvPr/>
        </p:nvCxnSpPr>
        <p:spPr bwMode="auto">
          <a:xfrm>
            <a:off x="6096000" y="2071688"/>
            <a:ext cx="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200" name="AutoShape 24"/>
          <p:cNvCxnSpPr>
            <a:cxnSpLocks noChangeShapeType="1"/>
            <a:stCxn id="306193" idx="2"/>
            <a:endCxn id="306186" idx="0"/>
          </p:cNvCxnSpPr>
          <p:nvPr/>
        </p:nvCxnSpPr>
        <p:spPr bwMode="auto">
          <a:xfrm>
            <a:off x="6096000" y="2833688"/>
            <a:ext cx="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201" name="AutoShape 25"/>
          <p:cNvCxnSpPr>
            <a:cxnSpLocks noChangeShapeType="1"/>
            <a:stCxn id="306186" idx="4"/>
            <a:endCxn id="306192" idx="0"/>
          </p:cNvCxnSpPr>
          <p:nvPr/>
        </p:nvCxnSpPr>
        <p:spPr bwMode="auto">
          <a:xfrm>
            <a:off x="6096000" y="3748088"/>
            <a:ext cx="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202" name="AutoShape 26"/>
          <p:cNvCxnSpPr>
            <a:cxnSpLocks noChangeShapeType="1"/>
            <a:stCxn id="306192" idx="2"/>
            <a:endCxn id="306187" idx="0"/>
          </p:cNvCxnSpPr>
          <p:nvPr/>
        </p:nvCxnSpPr>
        <p:spPr bwMode="auto">
          <a:xfrm>
            <a:off x="6096000" y="4510088"/>
            <a:ext cx="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203" name="AutoShape 27"/>
          <p:cNvCxnSpPr>
            <a:cxnSpLocks noChangeShapeType="1"/>
            <a:stCxn id="306187" idx="4"/>
            <a:endCxn id="306191" idx="0"/>
          </p:cNvCxnSpPr>
          <p:nvPr/>
        </p:nvCxnSpPr>
        <p:spPr bwMode="auto">
          <a:xfrm>
            <a:off x="6096000" y="5500688"/>
            <a:ext cx="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204" name="AutoShape 28"/>
          <p:cNvCxnSpPr>
            <a:cxnSpLocks noChangeShapeType="1"/>
            <a:stCxn id="306191" idx="2"/>
            <a:endCxn id="306188" idx="0"/>
          </p:cNvCxnSpPr>
          <p:nvPr/>
        </p:nvCxnSpPr>
        <p:spPr bwMode="auto">
          <a:xfrm rot="5400000" flipH="1" flipV="1">
            <a:off x="3758406" y="3923507"/>
            <a:ext cx="4676775" cy="1588"/>
          </a:xfrm>
          <a:prstGeom prst="curvedConnector5">
            <a:avLst>
              <a:gd name="adj1" fmla="val -4583"/>
              <a:gd name="adj2" fmla="val 132299995"/>
              <a:gd name="adj3" fmla="val 104583"/>
            </a:avLst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205" name="AutoShape 29"/>
          <p:cNvCxnSpPr>
            <a:cxnSpLocks noChangeShapeType="1"/>
            <a:stCxn id="306190" idx="2"/>
            <a:endCxn id="306180" idx="0"/>
          </p:cNvCxnSpPr>
          <p:nvPr/>
        </p:nvCxnSpPr>
        <p:spPr bwMode="auto">
          <a:xfrm rot="5400000" flipH="1" flipV="1">
            <a:off x="710406" y="3923507"/>
            <a:ext cx="4676775" cy="1588"/>
          </a:xfrm>
          <a:prstGeom prst="curvedConnector5">
            <a:avLst>
              <a:gd name="adj1" fmla="val -4583"/>
              <a:gd name="adj2" fmla="val -133700005"/>
              <a:gd name="adj3" fmla="val 104583"/>
            </a:avLst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206" name="AutoShape 30"/>
          <p:cNvCxnSpPr>
            <a:cxnSpLocks noChangeShapeType="1"/>
            <a:stCxn id="306191" idx="2"/>
            <a:endCxn id="306185" idx="4"/>
          </p:cNvCxnSpPr>
          <p:nvPr/>
        </p:nvCxnSpPr>
        <p:spPr bwMode="auto">
          <a:xfrm rot="16200000" flipV="1">
            <a:off x="4953000" y="5119688"/>
            <a:ext cx="762000" cy="1524000"/>
          </a:xfrm>
          <a:prstGeom prst="curvedConnector3">
            <a:avLst>
              <a:gd name="adj1" fmla="val -2812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207" name="AutoShape 31"/>
          <p:cNvCxnSpPr>
            <a:cxnSpLocks noChangeShapeType="1"/>
            <a:stCxn id="306185" idx="0"/>
            <a:endCxn id="306189" idx="3"/>
          </p:cNvCxnSpPr>
          <p:nvPr/>
        </p:nvCxnSpPr>
        <p:spPr bwMode="auto">
          <a:xfrm rot="5400000" flipH="1">
            <a:off x="3652837" y="4095751"/>
            <a:ext cx="633413" cy="1204912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208" name="AutoShape 32"/>
          <p:cNvCxnSpPr>
            <a:cxnSpLocks noChangeShapeType="1"/>
            <a:stCxn id="306181" idx="3"/>
            <a:endCxn id="306184" idx="0"/>
          </p:cNvCxnSpPr>
          <p:nvPr/>
        </p:nvCxnSpPr>
        <p:spPr bwMode="auto">
          <a:xfrm>
            <a:off x="3367088" y="2628900"/>
            <a:ext cx="1204912" cy="633413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209" name="AutoShape 33"/>
          <p:cNvCxnSpPr>
            <a:cxnSpLocks noChangeShapeType="1"/>
            <a:stCxn id="306184" idx="4"/>
            <a:endCxn id="306192" idx="1"/>
          </p:cNvCxnSpPr>
          <p:nvPr/>
        </p:nvCxnSpPr>
        <p:spPr bwMode="auto">
          <a:xfrm rot="16200000" flipH="1">
            <a:off x="4857751" y="3462337"/>
            <a:ext cx="633412" cy="1204913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6210" name="Oval 34"/>
          <p:cNvSpPr>
            <a:spLocks noChangeArrowheads="1"/>
          </p:cNvSpPr>
          <p:nvPr/>
        </p:nvSpPr>
        <p:spPr bwMode="auto">
          <a:xfrm>
            <a:off x="2971800" y="1752600"/>
            <a:ext cx="152400" cy="1524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6211" name="Oval 35"/>
          <p:cNvSpPr>
            <a:spLocks noChangeArrowheads="1"/>
          </p:cNvSpPr>
          <p:nvPr/>
        </p:nvSpPr>
        <p:spPr bwMode="auto">
          <a:xfrm>
            <a:off x="6019800" y="1752600"/>
            <a:ext cx="152400" cy="1524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6212" name="Text Box 36"/>
          <p:cNvSpPr txBox="1">
            <a:spLocks noChangeArrowheads="1"/>
          </p:cNvSpPr>
          <p:nvPr/>
        </p:nvSpPr>
        <p:spPr bwMode="auto">
          <a:xfrm>
            <a:off x="304800" y="12192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Kient</a:t>
            </a:r>
            <a:br>
              <a:rPr lang="pl-PL" altLang="pl-PL">
                <a:solidFill>
                  <a:schemeClr val="tx1"/>
                </a:solidFill>
              </a:rPr>
            </a:br>
            <a:r>
              <a:rPr lang="pl-PL" altLang="pl-PL">
                <a:solidFill>
                  <a:schemeClr val="tx1"/>
                </a:solidFill>
              </a:rPr>
              <a:t>(Nadajnik)</a:t>
            </a:r>
          </a:p>
        </p:txBody>
      </p:sp>
      <p:sp>
        <p:nvSpPr>
          <p:cNvPr id="306213" name="Text Box 37"/>
          <p:cNvSpPr txBox="1">
            <a:spLocks noChangeArrowheads="1"/>
          </p:cNvSpPr>
          <p:nvPr/>
        </p:nvSpPr>
        <p:spPr bwMode="auto">
          <a:xfrm>
            <a:off x="7620000" y="1143000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Serwer</a:t>
            </a:r>
            <a:br>
              <a:rPr lang="pl-PL" altLang="pl-PL">
                <a:solidFill>
                  <a:schemeClr val="tx1"/>
                </a:solidFill>
              </a:rPr>
            </a:br>
            <a:r>
              <a:rPr lang="pl-PL" altLang="pl-PL">
                <a:solidFill>
                  <a:schemeClr val="tx1"/>
                </a:solidFill>
              </a:rPr>
              <a:t>(Odbiornik)</a:t>
            </a:r>
          </a:p>
        </p:txBody>
      </p:sp>
      <p:sp>
        <p:nvSpPr>
          <p:cNvPr id="306214" name="Text Box 38"/>
          <p:cNvSpPr txBox="1">
            <a:spLocks noChangeArrowheads="1"/>
          </p:cNvSpPr>
          <p:nvPr/>
        </p:nvSpPr>
        <p:spPr bwMode="auto">
          <a:xfrm>
            <a:off x="6477000" y="25146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accept</a:t>
            </a:r>
            <a:r>
              <a:rPr lang="pl-PL" altLang="pl-PL" b="0">
                <a:solidFill>
                  <a:schemeClr val="tx1"/>
                </a:solidFill>
              </a:rPr>
              <a:t> GET</a:t>
            </a:r>
          </a:p>
        </p:txBody>
      </p:sp>
      <p:sp>
        <p:nvSpPr>
          <p:cNvPr id="306215" name="Text Box 39"/>
          <p:cNvSpPr txBox="1">
            <a:spLocks noChangeArrowheads="1"/>
          </p:cNvSpPr>
          <p:nvPr/>
        </p:nvSpPr>
        <p:spPr bwMode="auto">
          <a:xfrm>
            <a:off x="1600200" y="245268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b="0">
                <a:solidFill>
                  <a:schemeClr val="tx1"/>
                </a:solidFill>
              </a:rPr>
              <a:t>Odb.GET</a:t>
            </a:r>
          </a:p>
        </p:txBody>
      </p:sp>
      <p:sp>
        <p:nvSpPr>
          <p:cNvPr id="306216" name="Text Box 40"/>
          <p:cNvSpPr txBox="1">
            <a:spLocks noChangeArrowheads="1"/>
          </p:cNvSpPr>
          <p:nvPr/>
        </p:nvSpPr>
        <p:spPr bwMode="auto">
          <a:xfrm>
            <a:off x="6400800" y="3168650"/>
            <a:ext cx="1828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b="0">
                <a:solidFill>
                  <a:schemeClr val="tx1"/>
                </a:solidFill>
              </a:rPr>
              <a:t>Czekaj na wywołanie GET</a:t>
            </a:r>
          </a:p>
        </p:txBody>
      </p:sp>
      <p:sp>
        <p:nvSpPr>
          <p:cNvPr id="306217" name="Text Box 41"/>
          <p:cNvSpPr txBox="1">
            <a:spLocks noChangeArrowheads="1"/>
          </p:cNvSpPr>
          <p:nvPr/>
        </p:nvSpPr>
        <p:spPr bwMode="auto">
          <a:xfrm>
            <a:off x="6400800" y="4953000"/>
            <a:ext cx="114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b="0">
                <a:solidFill>
                  <a:schemeClr val="tx1"/>
                </a:solidFill>
              </a:rPr>
              <a:t>Wykonaj </a:t>
            </a:r>
            <a:r>
              <a:rPr lang="pl-PL" altLang="pl-PL">
                <a:solidFill>
                  <a:schemeClr val="tx1"/>
                </a:solidFill>
              </a:rPr>
              <a:t>accept</a:t>
            </a:r>
          </a:p>
        </p:txBody>
      </p:sp>
      <p:sp>
        <p:nvSpPr>
          <p:cNvPr id="306218" name="Text Box 42"/>
          <p:cNvSpPr txBox="1">
            <a:spLocks noChangeArrowheads="1"/>
          </p:cNvSpPr>
          <p:nvPr/>
        </p:nvSpPr>
        <p:spPr bwMode="auto">
          <a:xfrm>
            <a:off x="990600" y="3352800"/>
            <a:ext cx="205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b="0">
                <a:solidFill>
                  <a:schemeClr val="tx1"/>
                </a:solidFill>
              </a:rPr>
              <a:t>Czekaj na wykonanie </a:t>
            </a:r>
            <a:r>
              <a:rPr lang="pl-PL" altLang="pl-PL">
                <a:solidFill>
                  <a:schemeClr val="tx1"/>
                </a:solidFill>
              </a:rPr>
              <a:t>accept</a:t>
            </a:r>
          </a:p>
        </p:txBody>
      </p:sp>
    </p:spTree>
    <p:extLst>
      <p:ext uri="{BB962C8B-B14F-4D97-AF65-F5344CB8AC3E}">
        <p14:creationId xmlns:p14="http://schemas.microsoft.com/office/powerpoint/2010/main" val="131804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77CA8B-E80F-44C4-AC6C-F3E3769D3A07}" type="slidenum">
              <a:rPr lang="pl-PL" altLang="pl-PL"/>
              <a:pPr/>
              <a:t>58</a:t>
            </a:fld>
            <a:endParaRPr lang="pl-PL" altLang="pl-PL"/>
          </a:p>
        </p:txBody>
      </p:sp>
      <p:sp>
        <p:nvSpPr>
          <p:cNvPr id="308226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Zadania w języku Ada – przykład – semafor</a:t>
            </a:r>
          </a:p>
        </p:txBody>
      </p:sp>
      <p:sp>
        <p:nvSpPr>
          <p:cNvPr id="308227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686800" cy="613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with Text_IO; use Text_IO;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with ada.integer_text_io; use ada.integer_text_io;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with ada.float_text_io;   use ada.float_text_io;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with Ada.Calendar; use  Ada.Calendar;</a:t>
            </a:r>
          </a:p>
          <a:p>
            <a:endParaRPr lang="pl-PL" altLang="pl-PL" sz="180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procedure main is</a:t>
            </a:r>
          </a:p>
          <a:p>
            <a:r>
              <a:rPr lang="pl-PL" altLang="pl-PL" sz="1800">
                <a:latin typeface="Courier New" pitchFamily="49" charset="0"/>
              </a:rPr>
              <a:t>-- Specyfikacja semafora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task type SEMAPHORE is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entry ACCES_TO;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entry FREE;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end SEMAPHORE;</a:t>
            </a:r>
          </a:p>
          <a:p>
            <a:endParaRPr lang="pl-PL" altLang="pl-PL" sz="180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pl-PL" altLang="pl-PL" sz="1800">
                <a:latin typeface="Courier New" pitchFamily="49" charset="0"/>
              </a:rPr>
              <a:t>-- Implmentacja semafora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task body SEMAPHORE is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begin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loop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	accept ACCES_TO;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	accept FREE;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	end loop;</a:t>
            </a: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end SEMAPHORE;</a:t>
            </a:r>
          </a:p>
          <a:p>
            <a:endParaRPr lang="pl-PL" altLang="pl-PL" sz="180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pl-PL" altLang="pl-PL" sz="1800">
                <a:solidFill>
                  <a:schemeClr val="accent2"/>
                </a:solidFill>
                <a:latin typeface="Courier New" pitchFamily="49" charset="0"/>
              </a:rPr>
              <a:t>Drukarka : Integer; </a:t>
            </a:r>
            <a:r>
              <a:rPr lang="pl-PL" altLang="pl-PL" sz="1800">
                <a:latin typeface="Courier New" pitchFamily="49" charset="0"/>
              </a:rPr>
              <a:t>-- zasób współdzielony</a:t>
            </a:r>
          </a:p>
        </p:txBody>
      </p:sp>
    </p:spTree>
    <p:extLst>
      <p:ext uri="{BB962C8B-B14F-4D97-AF65-F5344CB8AC3E}">
        <p14:creationId xmlns:p14="http://schemas.microsoft.com/office/powerpoint/2010/main" val="374033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E48B59-2402-446F-AAD2-3DCF89150A77}" type="slidenum">
              <a:rPr lang="pl-PL" altLang="pl-PL"/>
              <a:pPr/>
              <a:t>59</a:t>
            </a:fld>
            <a:endParaRPr lang="pl-PL" altLang="pl-PL"/>
          </a:p>
        </p:txBody>
      </p:sp>
      <p:sp>
        <p:nvSpPr>
          <p:cNvPr id="309250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Zadania w języku Ada – przykład - semafor</a:t>
            </a:r>
          </a:p>
        </p:txBody>
      </p:sp>
      <p:sp>
        <p:nvSpPr>
          <p:cNvPr id="309251" name="Text Box 3"/>
          <p:cNvSpPr txBox="1">
            <a:spLocks noChangeArrowheads="1"/>
          </p:cNvSpPr>
          <p:nvPr/>
        </p:nvSpPr>
        <p:spPr bwMode="auto">
          <a:xfrm>
            <a:off x="228600" y="685800"/>
            <a:ext cx="8686800" cy="613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Semafor : SEMAPHORE; </a:t>
            </a:r>
            <a:r>
              <a:rPr lang="pl-PL" altLang="pl-PL" sz="1800" dirty="0">
                <a:latin typeface="Courier New" pitchFamily="49" charset="0"/>
              </a:rPr>
              <a:t>-- uruchomienie semafora</a:t>
            </a:r>
          </a:p>
          <a:p>
            <a:r>
              <a:rPr lang="pl-PL" altLang="pl-PL" sz="1800" dirty="0">
                <a:latin typeface="Courier New" pitchFamily="49" charset="0"/>
              </a:rPr>
              <a:t>-- zadanie z parametrami wejściowymi:</a:t>
            </a:r>
          </a:p>
          <a:p>
            <a:r>
              <a:rPr lang="pl-PL" altLang="pl-PL" sz="1800" dirty="0" err="1">
                <a:solidFill>
                  <a:schemeClr val="hlink"/>
                </a:solidFill>
                <a:latin typeface="Courier New" pitchFamily="49" charset="0"/>
              </a:rPr>
              <a:t>task</a:t>
            </a:r>
            <a:r>
              <a:rPr lang="pl-PL" altLang="pl-PL" sz="1800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pl-PL" altLang="pl-PL" sz="1800" dirty="0" err="1">
                <a:solidFill>
                  <a:schemeClr val="hlink"/>
                </a:solidFill>
                <a:latin typeface="Courier New" pitchFamily="49" charset="0"/>
              </a:rPr>
              <a:t>type</a:t>
            </a:r>
            <a:r>
              <a:rPr lang="pl-PL" altLang="pl-PL" sz="1800" dirty="0">
                <a:solidFill>
                  <a:schemeClr val="hlink"/>
                </a:solidFill>
                <a:latin typeface="Courier New" pitchFamily="49" charset="0"/>
              </a:rPr>
              <a:t> T(</a:t>
            </a:r>
            <a:r>
              <a:rPr lang="pl-PL" altLang="pl-PL" sz="1800" dirty="0" err="1">
                <a:solidFill>
                  <a:schemeClr val="hlink"/>
                </a:solidFill>
                <a:latin typeface="Courier New" pitchFamily="49" charset="0"/>
              </a:rPr>
              <a:t>Init</a:t>
            </a:r>
            <a:r>
              <a:rPr lang="pl-PL" altLang="pl-PL" sz="1800" dirty="0">
                <a:solidFill>
                  <a:schemeClr val="hlink"/>
                </a:solidFill>
                <a:latin typeface="Courier New" pitchFamily="49" charset="0"/>
              </a:rPr>
              <a:t>: </a:t>
            </a:r>
            <a:r>
              <a:rPr lang="pl-PL" altLang="pl-PL" sz="1800" dirty="0" err="1">
                <a:solidFill>
                  <a:schemeClr val="hlink"/>
                </a:solidFill>
                <a:latin typeface="Courier New" pitchFamily="49" charset="0"/>
              </a:rPr>
              <a:t>Integer</a:t>
            </a:r>
            <a:r>
              <a:rPr lang="pl-PL" altLang="pl-PL" sz="1800" dirty="0">
                <a:solidFill>
                  <a:schemeClr val="hlink"/>
                </a:solidFill>
                <a:latin typeface="Courier New" pitchFamily="49" charset="0"/>
              </a:rPr>
              <a:t>; Del: </a:t>
            </a:r>
            <a:r>
              <a:rPr lang="pl-PL" altLang="pl-PL" sz="1800" dirty="0" err="1">
                <a:solidFill>
                  <a:schemeClr val="hlink"/>
                </a:solidFill>
                <a:latin typeface="Courier New" pitchFamily="49" charset="0"/>
              </a:rPr>
              <a:t>Integer</a:t>
            </a:r>
            <a:r>
              <a:rPr lang="pl-PL" altLang="pl-PL" sz="1800" dirty="0">
                <a:solidFill>
                  <a:schemeClr val="hlink"/>
                </a:solidFill>
                <a:latin typeface="Courier New" pitchFamily="49" charset="0"/>
              </a:rPr>
              <a:t>);</a:t>
            </a:r>
          </a:p>
          <a:p>
            <a:endParaRPr lang="pl-PL" altLang="pl-PL" sz="1800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pl-PL" altLang="pl-PL" sz="1800" dirty="0" err="1">
                <a:solidFill>
                  <a:schemeClr val="accent2"/>
                </a:solidFill>
                <a:latin typeface="Courier New" pitchFamily="49" charset="0"/>
              </a:rPr>
              <a:t>task</a:t>
            </a:r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 body T </a:t>
            </a:r>
            <a:r>
              <a:rPr lang="pl-PL" altLang="pl-PL" sz="1800" dirty="0" err="1">
                <a:solidFill>
                  <a:schemeClr val="accent2"/>
                </a:solidFill>
                <a:latin typeface="Courier New" pitchFamily="49" charset="0"/>
              </a:rPr>
              <a:t>is</a:t>
            </a:r>
            <a:endParaRPr lang="pl-PL" altLang="pl-PL" sz="1800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	dana : </a:t>
            </a:r>
            <a:r>
              <a:rPr lang="pl-PL" altLang="pl-PL" sz="1800" dirty="0" err="1">
                <a:solidFill>
                  <a:schemeClr val="accent2"/>
                </a:solidFill>
                <a:latin typeface="Courier New" pitchFamily="49" charset="0"/>
              </a:rPr>
              <a:t>Integer</a:t>
            </a:r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r>
              <a:rPr lang="pl-PL" altLang="pl-PL" sz="1800" dirty="0" err="1">
                <a:solidFill>
                  <a:schemeClr val="accent2"/>
                </a:solidFill>
                <a:latin typeface="Courier New" pitchFamily="49" charset="0"/>
              </a:rPr>
              <a:t>begin</a:t>
            </a:r>
            <a:endParaRPr lang="pl-PL" altLang="pl-PL" sz="1800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pl-PL" altLang="pl-PL" sz="1800" dirty="0" err="1">
                <a:solidFill>
                  <a:schemeClr val="accent2"/>
                </a:solidFill>
                <a:latin typeface="Courier New" pitchFamily="49" charset="0"/>
              </a:rPr>
              <a:t>loop</a:t>
            </a:r>
            <a:endParaRPr lang="pl-PL" altLang="pl-PL" sz="1800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		Dana := </a:t>
            </a:r>
            <a:r>
              <a:rPr lang="pl-PL" altLang="pl-PL" sz="1800" dirty="0" err="1">
                <a:solidFill>
                  <a:schemeClr val="accent2"/>
                </a:solidFill>
                <a:latin typeface="Courier New" pitchFamily="49" charset="0"/>
              </a:rPr>
              <a:t>Init</a:t>
            </a:r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		</a:t>
            </a:r>
            <a:r>
              <a:rPr lang="pl-PL" altLang="pl-PL" sz="1800" dirty="0" err="1">
                <a:solidFill>
                  <a:schemeClr val="hlink"/>
                </a:solidFill>
                <a:latin typeface="Courier New" pitchFamily="49" charset="0"/>
              </a:rPr>
              <a:t>Semafor.ACCES_TO</a:t>
            </a:r>
            <a:r>
              <a:rPr lang="pl-PL" altLang="pl-PL" sz="1800" dirty="0">
                <a:solidFill>
                  <a:schemeClr val="hlink"/>
                </a:solidFill>
                <a:latin typeface="Courier New" pitchFamily="49" charset="0"/>
              </a:rPr>
              <a:t>;</a:t>
            </a:r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 	</a:t>
            </a:r>
            <a:r>
              <a:rPr lang="pl-PL" altLang="pl-PL" sz="1800" dirty="0">
                <a:latin typeface="Courier New" pitchFamily="49" charset="0"/>
              </a:rPr>
              <a:t>-- początek sekcji krytycznej</a:t>
            </a:r>
          </a:p>
          <a:p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			Drukarka:=Dana;</a:t>
            </a:r>
          </a:p>
          <a:p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			</a:t>
            </a:r>
            <a:r>
              <a:rPr lang="pl-PL" altLang="pl-PL" sz="1800" dirty="0" err="1">
                <a:solidFill>
                  <a:schemeClr val="accent2"/>
                </a:solidFill>
                <a:latin typeface="Courier New" pitchFamily="49" charset="0"/>
              </a:rPr>
              <a:t>Put</a:t>
            </a:r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(Drukarka); </a:t>
            </a:r>
            <a:endParaRPr lang="pl-PL" altLang="pl-PL" sz="1800" dirty="0">
              <a:latin typeface="Courier New" pitchFamily="49" charset="0"/>
            </a:endParaRPr>
          </a:p>
          <a:p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			</a:t>
            </a:r>
            <a:r>
              <a:rPr lang="pl-PL" altLang="pl-PL" sz="1800" dirty="0" err="1">
                <a:solidFill>
                  <a:schemeClr val="accent2"/>
                </a:solidFill>
                <a:latin typeface="Courier New" pitchFamily="49" charset="0"/>
              </a:rPr>
              <a:t>New_Line</a:t>
            </a:r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		</a:t>
            </a:r>
            <a:r>
              <a:rPr lang="pl-PL" altLang="pl-PL" sz="1800" dirty="0" err="1">
                <a:solidFill>
                  <a:schemeClr val="hlink"/>
                </a:solidFill>
                <a:latin typeface="Courier New" pitchFamily="49" charset="0"/>
              </a:rPr>
              <a:t>Semafor.FREE</a:t>
            </a:r>
            <a:r>
              <a:rPr lang="pl-PL" altLang="pl-PL" sz="1800" dirty="0">
                <a:solidFill>
                  <a:schemeClr val="hlink"/>
                </a:solidFill>
                <a:latin typeface="Courier New" pitchFamily="49" charset="0"/>
              </a:rPr>
              <a:t>;</a:t>
            </a:r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		</a:t>
            </a:r>
            <a:r>
              <a:rPr lang="pl-PL" altLang="pl-PL" sz="1800" dirty="0">
                <a:latin typeface="Courier New" pitchFamily="49" charset="0"/>
              </a:rPr>
              <a:t>-- koniec sekcji krytycznej</a:t>
            </a:r>
            <a:endParaRPr lang="pl-PL" altLang="pl-PL" sz="1800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		</a:t>
            </a:r>
            <a:r>
              <a:rPr lang="pl-PL" altLang="pl-PL" sz="1800" dirty="0" err="1">
                <a:solidFill>
                  <a:schemeClr val="accent2"/>
                </a:solidFill>
                <a:latin typeface="Courier New" pitchFamily="49" charset="0"/>
              </a:rPr>
              <a:t>delay</a:t>
            </a:r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pl-PL" altLang="pl-PL" sz="1800" dirty="0" err="1">
                <a:solidFill>
                  <a:schemeClr val="accent2"/>
                </a:solidFill>
                <a:latin typeface="Courier New" pitchFamily="49" charset="0"/>
              </a:rPr>
              <a:t>Duration</a:t>
            </a:r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(Del);</a:t>
            </a:r>
          </a:p>
          <a:p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	end </a:t>
            </a:r>
            <a:r>
              <a:rPr lang="pl-PL" altLang="pl-PL" sz="1800" dirty="0" err="1">
                <a:solidFill>
                  <a:schemeClr val="accent2"/>
                </a:solidFill>
                <a:latin typeface="Courier New" pitchFamily="49" charset="0"/>
              </a:rPr>
              <a:t>loop</a:t>
            </a:r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end T;</a:t>
            </a:r>
          </a:p>
          <a:p>
            <a:endParaRPr lang="pl-PL" altLang="pl-PL" sz="1800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pl-PL" altLang="pl-PL" sz="1800" dirty="0">
                <a:solidFill>
                  <a:schemeClr val="hlink"/>
                </a:solidFill>
                <a:latin typeface="Courier New" pitchFamily="49" charset="0"/>
              </a:rPr>
              <a:t>Task1: T(2,1);</a:t>
            </a:r>
          </a:p>
          <a:p>
            <a:r>
              <a:rPr lang="pl-PL" altLang="pl-PL" sz="1800" dirty="0">
                <a:solidFill>
                  <a:schemeClr val="hlink"/>
                </a:solidFill>
                <a:latin typeface="Courier New" pitchFamily="49" charset="0"/>
              </a:rPr>
              <a:t>Task2: T(4,2);</a:t>
            </a:r>
          </a:p>
          <a:p>
            <a:endParaRPr lang="pl-PL" altLang="pl-PL" sz="1800" dirty="0">
              <a:solidFill>
                <a:schemeClr val="hlink"/>
              </a:solidFill>
              <a:latin typeface="Courier New" pitchFamily="49" charset="0"/>
            </a:endParaRPr>
          </a:p>
          <a:p>
            <a:r>
              <a:rPr lang="pl-PL" altLang="pl-PL" sz="1800" dirty="0" err="1">
                <a:solidFill>
                  <a:schemeClr val="accent2"/>
                </a:solidFill>
                <a:latin typeface="Courier New" pitchFamily="49" charset="0"/>
              </a:rPr>
              <a:t>begin</a:t>
            </a:r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pl-PL" altLang="pl-PL" sz="1800" dirty="0" err="1">
                <a:solidFill>
                  <a:schemeClr val="accent2"/>
                </a:solidFill>
                <a:latin typeface="Courier New" pitchFamily="49" charset="0"/>
              </a:rPr>
              <a:t>null;end</a:t>
            </a:r>
            <a:r>
              <a:rPr lang="pl-PL" altLang="pl-PL" sz="1800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21841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75225B-A8A9-4E20-A7B0-9F9739021A81}" type="slidenum">
              <a:rPr lang="pl-PL" altLang="pl-PL"/>
              <a:pPr/>
              <a:t>6</a:t>
            </a:fld>
            <a:endParaRPr lang="pl-PL" altLang="pl-PL"/>
          </a:p>
        </p:txBody>
      </p:sp>
      <p:sp>
        <p:nvSpPr>
          <p:cNvPr id="192514" name="Text Box 2"/>
          <p:cNvSpPr txBox="1">
            <a:spLocks noChangeArrowheads="1"/>
          </p:cNvSpPr>
          <p:nvPr/>
        </p:nvSpPr>
        <p:spPr bwMode="auto">
          <a:xfrm>
            <a:off x="304800" y="1295400"/>
            <a:ext cx="8534400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pl-PL" altLang="pl-PL" sz="1800" dirty="0">
                <a:latin typeface="Arial" charset="0"/>
              </a:rPr>
              <a:t>Tworzenie aplikacji bezpośrednio zarządzających elementami systemu mikrokomputerowego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pl-PL" altLang="pl-PL" sz="1800" dirty="0">
                <a:latin typeface="Arial" charset="0"/>
              </a:rPr>
              <a:t>Programowanie sterowników swobodnie programowalnych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pl-PL" altLang="pl-PL" sz="1800" dirty="0">
                <a:latin typeface="Arial" charset="0"/>
              </a:rPr>
              <a:t>Zastosowanie języków programowania systemów czasu rzeczywistego (</a:t>
            </a:r>
            <a:r>
              <a:rPr lang="pl-PL" altLang="pl-PL" sz="1800" dirty="0">
                <a:solidFill>
                  <a:schemeClr val="accent2"/>
                </a:solidFill>
                <a:latin typeface="Arial" charset="0"/>
              </a:rPr>
              <a:t>Ada2005</a:t>
            </a:r>
            <a:r>
              <a:rPr lang="pl-PL" altLang="pl-PL" sz="1800" dirty="0">
                <a:latin typeface="Arial" charset="0"/>
              </a:rPr>
              <a:t>, </a:t>
            </a:r>
            <a:r>
              <a:rPr lang="pl-PL" altLang="pl-PL" sz="1800" dirty="0" err="1">
                <a:latin typeface="Arial" charset="0"/>
              </a:rPr>
              <a:t>Occam</a:t>
            </a:r>
            <a:r>
              <a:rPr lang="pl-PL" altLang="pl-PL" sz="1800" dirty="0">
                <a:latin typeface="Arial" charset="0"/>
              </a:rPr>
              <a:t>, Pearl, Real-Time Java).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pl-PL" altLang="pl-PL" sz="1800" dirty="0">
                <a:latin typeface="Arial" charset="0"/>
              </a:rPr>
              <a:t>Zastosowanie wbudowanych funkcji systemów operacyjnych czasu rzeczywistego (</a:t>
            </a:r>
            <a:r>
              <a:rPr lang="pl-PL" altLang="pl-PL" sz="1800" dirty="0">
                <a:solidFill>
                  <a:schemeClr val="accent2"/>
                </a:solidFill>
                <a:latin typeface="Arial" charset="0"/>
              </a:rPr>
              <a:t>język C/ C++).</a:t>
            </a:r>
            <a:endParaRPr lang="pl-PL" altLang="pl-PL" sz="1800" dirty="0">
              <a:latin typeface="Arial" charset="0"/>
            </a:endParaRPr>
          </a:p>
        </p:txBody>
      </p:sp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304800" y="2286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bg1"/>
                </a:solidFill>
              </a:rPr>
              <a:t> </a:t>
            </a:r>
            <a:r>
              <a:rPr lang="pl-PL" altLang="pl-PL" sz="2000">
                <a:solidFill>
                  <a:schemeClr val="tx1"/>
                </a:solidFill>
              </a:rPr>
              <a:t>Metody programowania systemów czasu rzeczywistego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E48B59-2402-446F-AAD2-3DCF89150A77}" type="slidenum">
              <a:rPr lang="pl-PL" altLang="pl-PL"/>
              <a:pPr/>
              <a:t>60</a:t>
            </a:fld>
            <a:endParaRPr lang="pl-PL" altLang="pl-PL"/>
          </a:p>
        </p:txBody>
      </p:sp>
      <p:sp>
        <p:nvSpPr>
          <p:cNvPr id="309250" name="Text Box 2"/>
          <p:cNvSpPr txBox="1">
            <a:spLocks noChangeArrowheads="1"/>
          </p:cNvSpPr>
          <p:nvPr/>
        </p:nvSpPr>
        <p:spPr bwMode="auto">
          <a:xfrm>
            <a:off x="107504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 dirty="0">
                <a:solidFill>
                  <a:schemeClr val="tx1"/>
                </a:solidFill>
              </a:rPr>
              <a:t>Zadania w języku Ada – </a:t>
            </a:r>
            <a:r>
              <a:rPr lang="pl-PL" altLang="pl-PL" sz="2000" dirty="0" smtClean="0">
                <a:solidFill>
                  <a:schemeClr val="tx1"/>
                </a:solidFill>
              </a:rPr>
              <a:t>priorytety, szeregowanie, zasoby</a:t>
            </a:r>
            <a:endParaRPr lang="pl-PL" altLang="pl-PL" sz="2000" dirty="0">
              <a:solidFill>
                <a:schemeClr val="tx1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" y="692150"/>
            <a:ext cx="8991600" cy="504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Odpowiednimi poleceniami języka Ada można ustawić: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>
                <a:latin typeface="Arial" charset="0"/>
              </a:rPr>
              <a:t>Priorytety zadań </a:t>
            </a:r>
            <a:r>
              <a:rPr lang="pl-PL" altLang="pl-PL" sz="1800" dirty="0" smtClean="0">
                <a:latin typeface="Arial" charset="0"/>
              </a:rPr>
              <a:t>&lt; </a:t>
            </a:r>
            <a:r>
              <a:rPr lang="pl-PL" altLang="pl-PL" sz="1800" dirty="0" err="1" smtClean="0">
                <a:latin typeface="Arial" charset="0"/>
              </a:rPr>
              <a:t>pragma</a:t>
            </a:r>
            <a:r>
              <a:rPr lang="pl-PL" altLang="pl-PL" sz="1800" dirty="0" smtClean="0">
                <a:latin typeface="Arial" charset="0"/>
              </a:rPr>
              <a:t> </a:t>
            </a:r>
            <a:r>
              <a:rPr lang="pl-PL" altLang="pl-PL" sz="1800" dirty="0" err="1">
                <a:latin typeface="Arial" charset="0"/>
              </a:rPr>
              <a:t>Priority</a:t>
            </a:r>
            <a:r>
              <a:rPr lang="pl-PL" altLang="pl-PL" sz="1800" dirty="0">
                <a:latin typeface="Arial" charset="0"/>
              </a:rPr>
              <a:t>(10); </a:t>
            </a:r>
            <a:r>
              <a:rPr lang="pl-PL" altLang="pl-PL" sz="1800" dirty="0" smtClean="0">
                <a:latin typeface="Arial" charset="0"/>
              </a:rPr>
              <a:t>&gt;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Pułapowy protokół </a:t>
            </a:r>
            <a:r>
              <a:rPr lang="pl-PL" altLang="pl-PL" sz="1800" dirty="0">
                <a:latin typeface="Arial" charset="0"/>
              </a:rPr>
              <a:t>przydzielania zasobów</a:t>
            </a:r>
            <a:br>
              <a:rPr lang="pl-PL" altLang="pl-PL" sz="1800" dirty="0">
                <a:latin typeface="Arial" charset="0"/>
              </a:rPr>
            </a:br>
            <a:r>
              <a:rPr lang="pl-PL" altLang="pl-PL" sz="1800" dirty="0" smtClean="0">
                <a:latin typeface="Arial" charset="0"/>
              </a:rPr>
              <a:t> &lt; </a:t>
            </a:r>
            <a:r>
              <a:rPr lang="pl-PL" altLang="pl-PL" sz="1800" dirty="0" err="1" smtClean="0">
                <a:latin typeface="Arial" charset="0"/>
              </a:rPr>
              <a:t>pragma</a:t>
            </a:r>
            <a:r>
              <a:rPr lang="pl-PL" altLang="pl-PL" sz="1800" dirty="0" smtClean="0">
                <a:latin typeface="Arial" charset="0"/>
              </a:rPr>
              <a:t> </a:t>
            </a:r>
            <a:r>
              <a:rPr lang="pl-PL" altLang="pl-PL" sz="1800" dirty="0" err="1">
                <a:latin typeface="Arial" charset="0"/>
              </a:rPr>
              <a:t>Locking_Policy</a:t>
            </a:r>
            <a:r>
              <a:rPr lang="pl-PL" altLang="pl-PL" sz="1800" dirty="0">
                <a:latin typeface="Arial" charset="0"/>
              </a:rPr>
              <a:t>(</a:t>
            </a:r>
            <a:r>
              <a:rPr lang="pl-PL" altLang="pl-PL" sz="1800" dirty="0" err="1">
                <a:latin typeface="Arial" charset="0"/>
              </a:rPr>
              <a:t>Ceiling_Locking</a:t>
            </a:r>
            <a:r>
              <a:rPr lang="pl-PL" altLang="pl-PL" sz="1800" dirty="0" smtClean="0">
                <a:latin typeface="Arial" charset="0"/>
              </a:rPr>
              <a:t>); &gt;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Algorytmy szeregowania:</a:t>
            </a:r>
          </a:p>
          <a:p>
            <a:pPr lvl="2">
              <a:spcBef>
                <a:spcPct val="20000"/>
              </a:spcBef>
              <a:buClrTx/>
              <a:buFontTx/>
              <a:buChar char="•"/>
            </a:pPr>
            <a:r>
              <a:rPr lang="en-US" altLang="pl-PL" sz="1800" dirty="0" err="1">
                <a:latin typeface="Arial" charset="0"/>
              </a:rPr>
              <a:t>FIFO_Within_Priority</a:t>
            </a:r>
            <a:r>
              <a:rPr lang="en-US" altLang="pl-PL" sz="1800" dirty="0">
                <a:latin typeface="Arial" charset="0"/>
              </a:rPr>
              <a:t> --(</a:t>
            </a:r>
            <a:r>
              <a:rPr lang="en-US" altLang="pl-PL" sz="1800" dirty="0" smtClean="0">
                <a:latin typeface="Arial" charset="0"/>
              </a:rPr>
              <a:t>Ada95)</a:t>
            </a:r>
            <a:endParaRPr lang="pl-PL" altLang="pl-PL" sz="1800" dirty="0" smtClean="0">
              <a:latin typeface="Arial" charset="0"/>
            </a:endParaRPr>
          </a:p>
          <a:p>
            <a:pPr lvl="2">
              <a:spcBef>
                <a:spcPct val="20000"/>
              </a:spcBef>
              <a:buClrTx/>
              <a:buFontTx/>
              <a:buChar char="•"/>
            </a:pPr>
            <a:r>
              <a:rPr lang="en-US" altLang="pl-PL" sz="1800" dirty="0" err="1" smtClean="0">
                <a:latin typeface="Arial" charset="0"/>
              </a:rPr>
              <a:t>Non_Preemptive_FIFO_Within_Priorities</a:t>
            </a:r>
            <a:r>
              <a:rPr lang="en-US" altLang="pl-PL" sz="1800" dirty="0" smtClean="0">
                <a:latin typeface="Arial" charset="0"/>
              </a:rPr>
              <a:t> </a:t>
            </a:r>
            <a:r>
              <a:rPr lang="en-US" altLang="pl-PL" sz="1800" dirty="0">
                <a:latin typeface="Arial" charset="0"/>
              </a:rPr>
              <a:t>--(</a:t>
            </a:r>
            <a:r>
              <a:rPr lang="en-US" altLang="pl-PL" sz="1800" dirty="0" smtClean="0">
                <a:latin typeface="Arial" charset="0"/>
              </a:rPr>
              <a:t>Ada2005)</a:t>
            </a:r>
            <a:endParaRPr lang="pl-PL" altLang="pl-PL" sz="1800" dirty="0" smtClean="0">
              <a:latin typeface="Arial" charset="0"/>
            </a:endParaRPr>
          </a:p>
          <a:p>
            <a:pPr lvl="2">
              <a:spcBef>
                <a:spcPct val="20000"/>
              </a:spcBef>
              <a:buClrTx/>
              <a:buFontTx/>
              <a:buChar char="•"/>
            </a:pPr>
            <a:r>
              <a:rPr lang="en-US" altLang="pl-PL" sz="1800" dirty="0" err="1" smtClean="0">
                <a:latin typeface="Arial" charset="0"/>
              </a:rPr>
              <a:t>Round_Robin_Within_Priorities</a:t>
            </a:r>
            <a:r>
              <a:rPr lang="en-US" altLang="pl-PL" sz="1800" dirty="0" smtClean="0">
                <a:latin typeface="Arial" charset="0"/>
              </a:rPr>
              <a:t> </a:t>
            </a:r>
            <a:r>
              <a:rPr lang="en-US" altLang="pl-PL" sz="1800" dirty="0">
                <a:latin typeface="Arial" charset="0"/>
              </a:rPr>
              <a:t>--(</a:t>
            </a:r>
            <a:r>
              <a:rPr lang="en-US" altLang="pl-PL" sz="1800" dirty="0" smtClean="0">
                <a:latin typeface="Arial" charset="0"/>
              </a:rPr>
              <a:t>Ada2005)</a:t>
            </a:r>
            <a:endParaRPr lang="pl-PL" altLang="pl-PL" sz="1800" dirty="0" smtClean="0">
              <a:latin typeface="Arial" charset="0"/>
            </a:endParaRPr>
          </a:p>
          <a:p>
            <a:pPr lvl="2">
              <a:spcBef>
                <a:spcPct val="20000"/>
              </a:spcBef>
              <a:buClrTx/>
              <a:buFontTx/>
              <a:buChar char="•"/>
            </a:pPr>
            <a:r>
              <a:rPr lang="en-US" altLang="pl-PL" sz="1800" dirty="0" err="1" smtClean="0">
                <a:latin typeface="Arial" charset="0"/>
              </a:rPr>
              <a:t>EDF_Across_Priorities</a:t>
            </a:r>
            <a:r>
              <a:rPr lang="en-US" altLang="pl-PL" sz="1800" dirty="0" smtClean="0">
                <a:latin typeface="Arial" charset="0"/>
              </a:rPr>
              <a:t> </a:t>
            </a:r>
            <a:r>
              <a:rPr lang="en-US" altLang="pl-PL" sz="1800" dirty="0">
                <a:latin typeface="Arial" charset="0"/>
              </a:rPr>
              <a:t>--(Ada2005</a:t>
            </a:r>
            <a:r>
              <a:rPr lang="en-US" altLang="pl-PL" sz="1800" dirty="0" smtClean="0">
                <a:latin typeface="Arial" charset="0"/>
              </a:rPr>
              <a:t>)</a:t>
            </a:r>
            <a:endParaRPr lang="pl-PL" altLang="pl-PL" sz="1800" dirty="0" smtClean="0">
              <a:latin typeface="Arial" charset="0"/>
            </a:endParaRP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 smtClean="0">
                <a:latin typeface="Arial" charset="0"/>
              </a:rPr>
              <a:t>Współdzielone zasoby można zorganizować w postaci „obiektów chronionych”</a:t>
            </a:r>
            <a:endParaRPr lang="en-US" altLang="pl-PL" sz="1800" dirty="0">
              <a:latin typeface="Arial" charset="0"/>
            </a:endParaRPr>
          </a:p>
          <a:p>
            <a:pPr marL="457200" lvl="1" indent="0">
              <a:spcBef>
                <a:spcPct val="20000"/>
              </a:spcBef>
              <a:buClrTx/>
            </a:pPr>
            <a:endParaRPr lang="en-US" altLang="pl-PL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73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50543A-3406-4D0F-B3F5-18A0AFC0C005}" type="slidenum">
              <a:rPr lang="pl-PL" altLang="pl-PL"/>
              <a:pPr/>
              <a:t>61</a:t>
            </a:fld>
            <a:endParaRPr lang="pl-PL" altLang="pl-PL"/>
          </a:p>
        </p:txBody>
      </p:sp>
      <p:sp>
        <p:nvSpPr>
          <p:cNvPr id="31744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Obiekty chronione komunikacja przez zmienne dzielone</a:t>
            </a:r>
          </a:p>
        </p:txBody>
      </p:sp>
      <p:sp>
        <p:nvSpPr>
          <p:cNvPr id="317443" name="Text Box 3"/>
          <p:cNvSpPr txBox="1">
            <a:spLocks noChangeArrowheads="1"/>
          </p:cNvSpPr>
          <p:nvPr/>
        </p:nvSpPr>
        <p:spPr bwMode="auto">
          <a:xfrm>
            <a:off x="76200" y="1066800"/>
            <a:ext cx="8915400" cy="346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pitchFamily="34" charset="0"/>
              </a:rPr>
              <a:t>Obiekty chronione</a:t>
            </a:r>
            <a:r>
              <a:rPr lang="pl-PL" altLang="pl-PL" sz="1800">
                <a:latin typeface="Arial" pitchFamily="34" charset="0"/>
              </a:rPr>
              <a:t> stanowią konstrukcję zamykająca wewnątrz dane (o dowolnej strukturze), które są dostępne z zewnątrz przez udostępnianie operacji – podprogramów lub wejść.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pitchFamily="34" charset="0"/>
              </a:rPr>
              <a:t>Wywołanie operacji zewnętrznych obiektu chronionego jest synchronizowane w celu zapewnienia poprawności (wzajemne wykluczanie)  współbieżnego przetwarzanie danych wewnątrz obiektu.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pitchFamily="34" charset="0"/>
              </a:rPr>
              <a:t>Obiekt chroniony odpowiada monitorowi.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pitchFamily="34" charset="0"/>
              </a:rPr>
              <a:t>Obiekt chroniony w odróżnieniu od zadania jest wykonywany wyłącznie, jeśli wywołana zostanie pewna jego operacja, po zakończeniu której obiekt jest gotowy do realizacji następnej operacji Nie występuje oddzielny własny wątek wykonywania obiektu; synchronizacja dotyczy jedynie zapewnienia wzajemnego wykluczania odpowiednich operacji.</a:t>
            </a:r>
          </a:p>
        </p:txBody>
      </p:sp>
    </p:spTree>
    <p:extLst>
      <p:ext uri="{BB962C8B-B14F-4D97-AF65-F5344CB8AC3E}">
        <p14:creationId xmlns:p14="http://schemas.microsoft.com/office/powerpoint/2010/main" val="8759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13832-CE4C-4EE6-ABB8-E7B48EDC2816}" type="slidenum">
              <a:rPr lang="pl-PL" altLang="pl-PL"/>
              <a:pPr/>
              <a:t>62</a:t>
            </a:fld>
            <a:endParaRPr lang="pl-PL" altLang="pl-PL"/>
          </a:p>
        </p:txBody>
      </p:sp>
      <p:sp>
        <p:nvSpPr>
          <p:cNvPr id="31846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Semantyka obiektu chronionego</a:t>
            </a:r>
          </a:p>
        </p:txBody>
      </p:sp>
      <p:sp>
        <p:nvSpPr>
          <p:cNvPr id="318467" name="Text Box 3"/>
          <p:cNvSpPr txBox="1">
            <a:spLocks noChangeArrowheads="1"/>
          </p:cNvSpPr>
          <p:nvPr/>
        </p:nvSpPr>
        <p:spPr bwMode="auto">
          <a:xfrm>
            <a:off x="76200" y="839788"/>
            <a:ext cx="8915400" cy="511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pitchFamily="34" charset="0"/>
              </a:rPr>
              <a:t>Typ chroniony zamyka we wnętrzu dane, które są dostępne z zewnątrz przez wywołanie specyfikowanych w interfejsie funkcji, procedur lub wejść. Spełnione są przy tym następujące warunki: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pitchFamily="34" charset="0"/>
              </a:rPr>
              <a:t>Możliwe jest współbieżne wykonywanie wielu wywołanych funkcji obiektu chronionego. </a:t>
            </a:r>
            <a:r>
              <a:rPr lang="pl-PL" altLang="pl-PL" sz="1800">
                <a:solidFill>
                  <a:schemeClr val="hlink"/>
                </a:solidFill>
                <a:latin typeface="Arial" pitchFamily="34" charset="0"/>
              </a:rPr>
              <a:t>Funkcja</a:t>
            </a:r>
            <a:r>
              <a:rPr lang="pl-PL" altLang="pl-PL" sz="1800">
                <a:latin typeface="Arial" pitchFamily="34" charset="0"/>
              </a:rPr>
              <a:t> ma możliwość </a:t>
            </a:r>
            <a:r>
              <a:rPr lang="pl-PL" altLang="pl-PL" sz="1800">
                <a:solidFill>
                  <a:schemeClr val="hlink"/>
                </a:solidFill>
                <a:latin typeface="Arial" pitchFamily="34" charset="0"/>
              </a:rPr>
              <a:t>jedynie czytania</a:t>
            </a:r>
            <a:r>
              <a:rPr lang="pl-PL" altLang="pl-PL" sz="1800">
                <a:latin typeface="Arial" pitchFamily="34" charset="0"/>
              </a:rPr>
              <a:t> obiektu chronionego. Wykonywanie funkcji jest realizowane na zasadzie wyłączności względem procedur i wejść.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pitchFamily="34" charset="0"/>
              </a:rPr>
              <a:t>Procedury obiektu chronionego mogą być wykonywane na zasadzie wyłączności, tzn. jeśli </a:t>
            </a:r>
            <a:r>
              <a:rPr lang="pl-PL" altLang="pl-PL" sz="1800">
                <a:solidFill>
                  <a:schemeClr val="hlink"/>
                </a:solidFill>
                <a:latin typeface="Arial" pitchFamily="34" charset="0"/>
              </a:rPr>
              <a:t>wykonywana</a:t>
            </a:r>
            <a:r>
              <a:rPr lang="pl-PL" altLang="pl-PL" sz="1800">
                <a:latin typeface="Arial" pitchFamily="34" charset="0"/>
              </a:rPr>
              <a:t> jest </a:t>
            </a:r>
            <a:r>
              <a:rPr lang="pl-PL" altLang="pl-PL" sz="1800">
                <a:solidFill>
                  <a:schemeClr val="hlink"/>
                </a:solidFill>
                <a:latin typeface="Arial" pitchFamily="34" charset="0"/>
              </a:rPr>
              <a:t>procedura obiektu chronionego</a:t>
            </a:r>
            <a:r>
              <a:rPr lang="pl-PL" altLang="pl-PL" sz="1800">
                <a:latin typeface="Arial" pitchFamily="34" charset="0"/>
              </a:rPr>
              <a:t>, to</a:t>
            </a:r>
            <a:r>
              <a:rPr lang="pl-PL" altLang="pl-PL" sz="1800">
                <a:solidFill>
                  <a:schemeClr val="hlink"/>
                </a:solidFill>
                <a:latin typeface="Arial" pitchFamily="34" charset="0"/>
              </a:rPr>
              <a:t> jest </a:t>
            </a:r>
            <a:r>
              <a:rPr lang="pl-PL" altLang="pl-PL" sz="1800">
                <a:latin typeface="Arial" pitchFamily="34" charset="0"/>
              </a:rPr>
              <a:t>ona </a:t>
            </a:r>
            <a:r>
              <a:rPr lang="pl-PL" altLang="pl-PL" sz="1800">
                <a:solidFill>
                  <a:schemeClr val="hlink"/>
                </a:solidFill>
                <a:latin typeface="Arial" pitchFamily="34" charset="0"/>
              </a:rPr>
              <a:t>jedyną jednostką wykonywaną w danym momencie</a:t>
            </a:r>
            <a:r>
              <a:rPr lang="pl-PL" altLang="pl-PL" sz="1800">
                <a:latin typeface="Arial" pitchFamily="34" charset="0"/>
              </a:rPr>
              <a:t>.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pitchFamily="34" charset="0"/>
              </a:rPr>
              <a:t>Wykonanie </a:t>
            </a:r>
            <a:r>
              <a:rPr lang="pl-PL" altLang="pl-PL" sz="1800">
                <a:solidFill>
                  <a:schemeClr val="hlink"/>
                </a:solidFill>
                <a:latin typeface="Arial" pitchFamily="34" charset="0"/>
              </a:rPr>
              <a:t>wołanego wejścia</a:t>
            </a:r>
            <a:r>
              <a:rPr lang="pl-PL" altLang="pl-PL" sz="1800">
                <a:latin typeface="Arial" pitchFamily="34" charset="0"/>
              </a:rPr>
              <a:t> możliwe jest na zasadzie </a:t>
            </a:r>
            <a:r>
              <a:rPr lang="pl-PL" altLang="pl-PL" sz="1800">
                <a:solidFill>
                  <a:schemeClr val="hlink"/>
                </a:solidFill>
                <a:latin typeface="Arial" pitchFamily="34" charset="0"/>
              </a:rPr>
              <a:t>wyłączności względem innych elementów</a:t>
            </a:r>
            <a:r>
              <a:rPr lang="pl-PL" altLang="pl-PL" sz="1800">
                <a:latin typeface="Arial" pitchFamily="34" charset="0"/>
              </a:rPr>
              <a:t> (podobnie jak procedury). Możliwość wykonywania wejścia jest dodatkowo ograniczana przez wyrażenie logiczne („</a:t>
            </a:r>
            <a:r>
              <a:rPr lang="pl-PL" altLang="pl-PL" sz="1800">
                <a:solidFill>
                  <a:schemeClr val="hlink"/>
                </a:solidFill>
                <a:latin typeface="Arial" pitchFamily="34" charset="0"/>
              </a:rPr>
              <a:t>Warunek Bariery</a:t>
            </a:r>
            <a:r>
              <a:rPr lang="pl-PL" altLang="pl-PL" sz="1800">
                <a:latin typeface="Arial" pitchFamily="34" charset="0"/>
              </a:rPr>
              <a:t>”). Oznacza to, że oprócz warunków synchronizacji, konieczne jest również spełnienie tego wyrażenia logicznego. Odpowiada to konstrukcji warunkowego obszaru krytycznego.</a:t>
            </a:r>
          </a:p>
        </p:txBody>
      </p:sp>
    </p:spTree>
    <p:extLst>
      <p:ext uri="{BB962C8B-B14F-4D97-AF65-F5344CB8AC3E}">
        <p14:creationId xmlns:p14="http://schemas.microsoft.com/office/powerpoint/2010/main" val="267368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7467600" cy="11430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dirty="0" smtClean="0"/>
              <a:t>Specyfikacja ARINC 653P1-2 - partycje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28625" y="1303338"/>
            <a:ext cx="8143875" cy="1625600"/>
          </a:xfrm>
        </p:spPr>
        <p:txBody>
          <a:bodyPr rtlCol="0"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Nowe podejście do architektury systemu operacyjnego czasu rzeczywistego i zasad tworzenia aplikacji: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dirty="0" smtClean="0"/>
              <a:t>Partycje - moduły programowe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pl-PL" dirty="0" smtClean="0"/>
              <a:t>umożliwiające przestrzennie i czasowe wyizolowanie aplikacji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pl-PL" dirty="0" smtClean="0"/>
              <a:t>komunikujące się z innymi komponentami systemu poprzez ustalony interfejs – APEX (</a:t>
            </a:r>
            <a:r>
              <a:rPr lang="pl-PL" dirty="0" err="1" smtClean="0"/>
              <a:t>Application</a:t>
            </a:r>
            <a:r>
              <a:rPr lang="pl-PL" dirty="0" smtClean="0"/>
              <a:t>/</a:t>
            </a:r>
            <a:r>
              <a:rPr lang="pl-PL" dirty="0" err="1" smtClean="0"/>
              <a:t>EXecutive</a:t>
            </a:r>
            <a:r>
              <a:rPr lang="pl-PL" dirty="0" smtClean="0"/>
              <a:t>)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endParaRPr lang="pl-PL" dirty="0" smtClean="0"/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endParaRPr lang="pl-PL" dirty="0" smtClean="0"/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endParaRPr lang="pl-PL" dirty="0" smtClean="0"/>
          </a:p>
        </p:txBody>
      </p:sp>
      <p:sp>
        <p:nvSpPr>
          <p:cNvPr id="14340" name="Symbol zastępczy numeru slajdu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81A6138-296A-4CBE-9607-E726BFE6CC7A}" type="slidenum">
              <a:rPr lang="pl-PL" smtClean="0"/>
              <a:pPr/>
              <a:t>63</a:t>
            </a:fld>
            <a:endParaRPr lang="pl-PL" smtClean="0"/>
          </a:p>
        </p:txBody>
      </p:sp>
      <p:pic>
        <p:nvPicPr>
          <p:cNvPr id="1434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2786063"/>
            <a:ext cx="6243637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051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>
          <a:xfrm>
            <a:off x="457200" y="414338"/>
            <a:ext cx="8507413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600" dirty="0" smtClean="0"/>
              <a:t>Specyfikacja ARINC 653P1-2 - architektura sprzętowo-programowa (1)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 rtlCol="0"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Każdy z modułów sprzętowych może mieć 1 lub więcej procesorów,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Struktura sprzętowa może wymagać modyfikacji jądra systemu ale nie interfejsu APEX,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Procesy uruchamiane na 1 partycji  (tworzące aplikację) muszą być uruchamiane na 1 procesorze,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Oprogramowanie aplikacji powinno być przenośne między procesorami bez </a:t>
            </a:r>
            <a:r>
              <a:rPr lang="pl-PL" smtClean="0"/>
              <a:t>modyfikacji interfejsu </a:t>
            </a:r>
            <a:r>
              <a:rPr lang="pl-PL" dirty="0" smtClean="0"/>
              <a:t>z systemem operacyjnym,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Procesy uruchamiane na 1 partycji mogą być wykonywane współbieżnie,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/>
              <a:t>Komunikacja pomiędzy aplikacjami (partycjami) odbywa się za pomocą PORTÓW.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dirty="0" smtClean="0"/>
              <a:t>Aplikacja nie dysponuje informacją, gdzie znajduje się adresat informacji,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dirty="0" smtClean="0"/>
              <a:t>Kanały komunikacyjne pomiędzy portami są definiowane na innym poziomie opisu modułu.</a:t>
            </a:r>
          </a:p>
        </p:txBody>
      </p:sp>
      <p:sp>
        <p:nvSpPr>
          <p:cNvPr id="15364" name="Symbol zastępczy numeru slajdu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37CC5D3-88F3-42BD-8130-ED708E68D51A}" type="slidenum">
              <a:rPr lang="pl-PL" smtClean="0"/>
              <a:pPr/>
              <a:t>64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132783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/>
          <p:cNvSpPr>
            <a:spLocks noGrp="1"/>
          </p:cNvSpPr>
          <p:nvPr>
            <p:ph type="title"/>
          </p:nvPr>
        </p:nvSpPr>
        <p:spPr>
          <a:xfrm>
            <a:off x="457200" y="414338"/>
            <a:ext cx="86868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600" dirty="0" smtClean="0"/>
              <a:t>Specyfikacja ARINC 653P1-2 - architektura sprzętowo-programowa (2)</a:t>
            </a:r>
          </a:p>
        </p:txBody>
      </p:sp>
      <p:sp>
        <p:nvSpPr>
          <p:cNvPr id="9219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458913"/>
            <a:ext cx="8229600" cy="2185987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pl-PL" sz="2200" dirty="0" smtClean="0"/>
              <a:t>W module przewidziano osobny składnik – „monitor zdrowia” – odpowiedzialny za monitorowanie i wykrywanie błędów i uszkodzeń na poziomie sprzętu, aplikacji i systemu operacyjnego,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pl-PL" sz="2200" dirty="0" smtClean="0"/>
              <a:t>Czasowa izolacja realizowana jest przez założenie głównej ramy czasowej w której dla poszczególnych partycji są przewidziane tzw. okna czasowe.</a:t>
            </a:r>
          </a:p>
        </p:txBody>
      </p:sp>
      <p:sp>
        <p:nvSpPr>
          <p:cNvPr id="16388" name="Symbol zastępczy numeru slajdu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A52BFF3-09AD-452F-8FE8-1892B2C8D7BB}" type="slidenum">
              <a:rPr lang="pl-PL" smtClean="0"/>
              <a:pPr/>
              <a:t>65</a:t>
            </a:fld>
            <a:endParaRPr lang="pl-PL" smtClean="0"/>
          </a:p>
        </p:txBody>
      </p:sp>
      <p:pic>
        <p:nvPicPr>
          <p:cNvPr id="163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3429000"/>
            <a:ext cx="8429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63" y="4500563"/>
            <a:ext cx="7072312" cy="218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314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136904" cy="864096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800" dirty="0" smtClean="0"/>
              <a:t>Specyfikacja ARINC 653P1-2 – interfejs APEX (1)</a:t>
            </a:r>
          </a:p>
        </p:txBody>
      </p:sp>
      <p:sp>
        <p:nvSpPr>
          <p:cNvPr id="17411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85750" y="1500188"/>
            <a:ext cx="8572500" cy="4625975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pl-PL" sz="2800" dirty="0" smtClean="0"/>
              <a:t>Zarządzanie partycjami</a:t>
            </a:r>
            <a:br>
              <a:rPr lang="pl-PL" sz="2800" dirty="0" smtClean="0"/>
            </a:br>
            <a:r>
              <a:rPr lang="pl-PL" sz="2800" dirty="0" smtClean="0"/>
              <a:t>GET_PARTITION_STATUS, SET_PARTITION_MODE…</a:t>
            </a:r>
          </a:p>
          <a:p>
            <a:pPr eaLnBrk="1" hangingPunct="1">
              <a:buFont typeface="Arial" charset="0"/>
              <a:buChar char="•"/>
            </a:pPr>
            <a:r>
              <a:rPr lang="pl-PL" sz="2800" dirty="0" smtClean="0"/>
              <a:t>Zarządzanie procesami</a:t>
            </a:r>
            <a:br>
              <a:rPr lang="pl-PL" sz="2800" dirty="0" smtClean="0"/>
            </a:br>
            <a:r>
              <a:rPr lang="pl-PL" sz="2800" dirty="0" smtClean="0"/>
              <a:t> CREATE_PROCESS, START, SET_PRIORITY…</a:t>
            </a:r>
          </a:p>
          <a:p>
            <a:pPr eaLnBrk="1" hangingPunct="1">
              <a:buFont typeface="Arial" charset="0"/>
              <a:buChar char="•"/>
            </a:pPr>
            <a:r>
              <a:rPr lang="pl-PL" sz="2800" dirty="0" smtClean="0"/>
              <a:t>Zarządzanie czasem</a:t>
            </a:r>
            <a:br>
              <a:rPr lang="pl-PL" sz="2800" dirty="0" smtClean="0"/>
            </a:br>
            <a:r>
              <a:rPr lang="pl-PL" sz="2800" dirty="0" smtClean="0"/>
              <a:t> PERIODIC_WAIT, REPLENISH…</a:t>
            </a:r>
          </a:p>
          <a:p>
            <a:pPr eaLnBrk="1" hangingPunct="1">
              <a:buFont typeface="Arial" charset="0"/>
              <a:buChar char="•"/>
            </a:pPr>
            <a:r>
              <a:rPr lang="pl-PL" sz="2800" dirty="0" smtClean="0"/>
              <a:t>Brak zarządzania pamięcią – wszystkie obiekty muszą być statyczne i utworzone przed uruchomieniem partycji</a:t>
            </a:r>
          </a:p>
        </p:txBody>
      </p:sp>
      <p:sp>
        <p:nvSpPr>
          <p:cNvPr id="17412" name="Symbol zastępczy numeru slajdu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9BAC9A7-41D4-4A8E-83F6-02567C71AB5E}" type="slidenum">
              <a:rPr lang="pl-PL" smtClean="0"/>
              <a:pPr/>
              <a:t>66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296349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7700" y="260648"/>
            <a:ext cx="7772400" cy="11430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600" dirty="0" smtClean="0"/>
              <a:t>Specyfikacja ARINC 653P1-2 </a:t>
            </a:r>
            <a:br>
              <a:rPr lang="pl-PL" sz="3600" dirty="0" smtClean="0"/>
            </a:br>
            <a:r>
              <a:rPr lang="pl-PL" sz="3600" dirty="0" smtClean="0"/>
              <a:t>– interfejs APEX (2)</a:t>
            </a:r>
            <a:endParaRPr lang="pl-PL" dirty="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85750" y="1500188"/>
            <a:ext cx="8643938" cy="1214437"/>
          </a:xfrm>
        </p:spPr>
        <p:txBody>
          <a:bodyPr rtlCol="0"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3000" dirty="0" smtClean="0"/>
              <a:t>Komunikacja pomiędzy partycjami – porty i kanały</a:t>
            </a:r>
            <a:br>
              <a:rPr lang="pl-PL" sz="3000" dirty="0" smtClean="0"/>
            </a:br>
            <a:r>
              <a:rPr lang="pl-PL" sz="3000" dirty="0" err="1" smtClean="0"/>
              <a:t>CREATE_SAMPLING_PORT</a:t>
            </a:r>
            <a:r>
              <a:rPr lang="pl-PL" sz="3000" dirty="0" smtClean="0"/>
              <a:t>, </a:t>
            </a:r>
            <a:r>
              <a:rPr lang="pl-PL" sz="3000" dirty="0" err="1" smtClean="0"/>
              <a:t>WRITE_SAMPLING_MESSAGE</a:t>
            </a:r>
            <a:r>
              <a:rPr lang="pl-PL" sz="3000" dirty="0" smtClean="0"/>
              <a:t>, </a:t>
            </a:r>
            <a:r>
              <a:rPr lang="pl-PL" sz="3000" dirty="0" err="1" smtClean="0"/>
              <a:t>READ_SAMPLING_MESSAGE</a:t>
            </a:r>
            <a:r>
              <a:rPr lang="pl-PL" sz="3000" dirty="0" smtClean="0"/>
              <a:t>…</a:t>
            </a:r>
            <a:endParaRPr lang="pl-PL" dirty="0" smtClean="0"/>
          </a:p>
        </p:txBody>
      </p:sp>
      <p:sp>
        <p:nvSpPr>
          <p:cNvPr id="18436" name="Symbol zastępczy numeru slajdu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5493C5-D708-4468-AE8C-ACFDBC99B6F9}" type="slidenum">
              <a:rPr lang="pl-PL" smtClean="0"/>
              <a:pPr/>
              <a:t>67</a:t>
            </a:fld>
            <a:endParaRPr lang="pl-PL" smtClean="0"/>
          </a:p>
        </p:txBody>
      </p:sp>
      <p:pic>
        <p:nvPicPr>
          <p:cNvPr id="184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25" y="2714625"/>
            <a:ext cx="5924550" cy="398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334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1430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dirty="0" smtClean="0"/>
              <a:t>Specyfikacja ARINC 653P1-2 – interfejs APEX (3)</a:t>
            </a:r>
            <a:endParaRPr lang="pl-PL" dirty="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85750" y="1500188"/>
            <a:ext cx="8643938" cy="1214437"/>
          </a:xfrm>
        </p:spPr>
        <p:txBody>
          <a:bodyPr rtlCol="0"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3000" dirty="0" smtClean="0"/>
              <a:t>Komunikacja i synchronizacja w obrębie partycji – zdarzenia, semafory, bufory (kolejki), tablice (monitory)</a:t>
            </a:r>
            <a:r>
              <a:rPr lang="pl-PL" dirty="0" smtClean="0"/>
              <a:t> </a:t>
            </a:r>
            <a:r>
              <a:rPr lang="pl-PL" dirty="0" err="1" smtClean="0"/>
              <a:t>CREATE_BLACKBOARD</a:t>
            </a:r>
            <a:r>
              <a:rPr lang="pl-PL" dirty="0" smtClean="0"/>
              <a:t>, </a:t>
            </a:r>
            <a:r>
              <a:rPr lang="pl-PL" dirty="0" err="1" smtClean="0"/>
              <a:t>DISPLAY_BLACKBOARD</a:t>
            </a:r>
            <a:r>
              <a:rPr lang="pl-PL" dirty="0" smtClean="0"/>
              <a:t>, </a:t>
            </a:r>
            <a:r>
              <a:rPr lang="pl-PL" dirty="0" err="1" smtClean="0"/>
              <a:t>READ_BLACKBOARD</a:t>
            </a:r>
            <a:r>
              <a:rPr lang="pl-PL" dirty="0" smtClean="0"/>
              <a:t> </a:t>
            </a:r>
            <a:r>
              <a:rPr lang="pl-PL" sz="3000" dirty="0" smtClean="0"/>
              <a:t>…</a:t>
            </a:r>
            <a:endParaRPr lang="pl-PL" dirty="0" smtClean="0"/>
          </a:p>
        </p:txBody>
      </p:sp>
      <p:sp>
        <p:nvSpPr>
          <p:cNvPr id="19460" name="Symbol zastępczy numeru slajdu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489FD7D-47F8-4FD7-9C19-78B07052272E}" type="slidenum">
              <a:rPr lang="pl-PL" smtClean="0"/>
              <a:pPr/>
              <a:t>68</a:t>
            </a:fld>
            <a:endParaRPr lang="pl-PL" smtClean="0"/>
          </a:p>
        </p:txBody>
      </p:sp>
      <p:pic>
        <p:nvPicPr>
          <p:cNvPr id="194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6350" y="2705100"/>
            <a:ext cx="6581775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450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1430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800" dirty="0" smtClean="0"/>
              <a:t>Specyfikacja ARINC 653P1-2 – interfejs APEX (4)</a:t>
            </a:r>
          </a:p>
        </p:txBody>
      </p:sp>
      <p:sp>
        <p:nvSpPr>
          <p:cNvPr id="21507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85750" y="1571625"/>
            <a:ext cx="8643938" cy="4286250"/>
          </a:xfrm>
        </p:spPr>
        <p:txBody>
          <a:bodyPr/>
          <a:lstStyle/>
          <a:p>
            <a:pPr eaLnBrk="1" hangingPunct="1">
              <a:defRPr/>
            </a:pPr>
            <a:r>
              <a:rPr lang="pl-PL" sz="2800" dirty="0" smtClean="0"/>
              <a:t>Procedury zgłaszania błędów (wyjątków) do modułu „monitora zdrowia” </a:t>
            </a:r>
            <a:br>
              <a:rPr lang="pl-PL" sz="2800" dirty="0" smtClean="0"/>
            </a:br>
            <a:r>
              <a:rPr lang="pl-PL" dirty="0" err="1" smtClean="0"/>
              <a:t>CREATE_ERROR_HANDLER</a:t>
            </a:r>
            <a:r>
              <a:rPr lang="pl-PL" dirty="0" smtClean="0"/>
              <a:t>, </a:t>
            </a:r>
            <a:r>
              <a:rPr lang="pl-PL" dirty="0" err="1" smtClean="0"/>
              <a:t>GET_ERROR_STATUS</a:t>
            </a:r>
            <a:r>
              <a:rPr lang="pl-PL" dirty="0" smtClean="0"/>
              <a:t>, </a:t>
            </a:r>
            <a:r>
              <a:rPr lang="pl-PL" dirty="0" err="1" smtClean="0"/>
              <a:t>RAISE_APPLICATION_ERROR</a:t>
            </a:r>
            <a:r>
              <a:rPr lang="pl-PL" dirty="0" smtClean="0"/>
              <a:t> </a:t>
            </a:r>
            <a:r>
              <a:rPr lang="pl-PL" sz="3000" dirty="0" smtClean="0"/>
              <a:t>…</a:t>
            </a:r>
          </a:p>
          <a:p>
            <a:pPr eaLnBrk="1" hangingPunct="1">
              <a:defRPr/>
            </a:pPr>
            <a:endParaRPr lang="pl-PL" sz="3000" dirty="0" smtClean="0"/>
          </a:p>
          <a:p>
            <a:pPr eaLnBrk="1" hangingPunct="1">
              <a:defRPr/>
            </a:pPr>
            <a:r>
              <a:rPr lang="pl-PL" sz="2800" dirty="0" smtClean="0">
                <a:solidFill>
                  <a:schemeClr val="accent2">
                    <a:lumMod val="75000"/>
                  </a:schemeClr>
                </a:solidFill>
              </a:rPr>
              <a:t>Konfiguracja systemu</a:t>
            </a:r>
          </a:p>
          <a:p>
            <a:pPr lvl="1" eaLnBrk="1" hangingPunct="1">
              <a:defRPr/>
            </a:pPr>
            <a:r>
              <a:rPr lang="pl-PL" sz="2400" dirty="0" smtClean="0">
                <a:solidFill>
                  <a:schemeClr val="accent2">
                    <a:lumMod val="75000"/>
                  </a:schemeClr>
                </a:solidFill>
              </a:rPr>
              <a:t>Dostarczyciele aplikacji</a:t>
            </a:r>
          </a:p>
          <a:p>
            <a:pPr lvl="1" eaLnBrk="1" hangingPunct="1">
              <a:defRPr/>
            </a:pPr>
            <a:r>
              <a:rPr lang="pl-PL" sz="2400" dirty="0" smtClean="0">
                <a:solidFill>
                  <a:schemeClr val="accent2">
                    <a:lumMod val="75000"/>
                  </a:schemeClr>
                </a:solidFill>
              </a:rPr>
              <a:t>Integrator aplikacji</a:t>
            </a:r>
          </a:p>
        </p:txBody>
      </p:sp>
      <p:sp>
        <p:nvSpPr>
          <p:cNvPr id="20484" name="Symbol zastępczy numeru slajdu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249476-D1FF-4AAE-A8EB-E0E6B8AFA54C}" type="slidenum">
              <a:rPr lang="pl-PL" smtClean="0"/>
              <a:pPr/>
              <a:t>69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28066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DFEACC-B652-4093-8511-77ACA60D431C}" type="slidenum">
              <a:rPr lang="pl-PL" altLang="pl-PL"/>
              <a:pPr/>
              <a:t>7</a:t>
            </a:fld>
            <a:endParaRPr lang="pl-PL" altLang="pl-PL"/>
          </a:p>
        </p:txBody>
      </p:sp>
      <p:sp>
        <p:nvSpPr>
          <p:cNvPr id="247810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bg1"/>
                </a:solidFill>
              </a:rPr>
              <a:t> </a:t>
            </a:r>
            <a:r>
              <a:rPr lang="pl-PL" altLang="pl-PL" sz="2000">
                <a:solidFill>
                  <a:schemeClr val="tx1"/>
                </a:solidFill>
              </a:rPr>
              <a:t>KLUCZOWE CECHY SYSTEMÓW CZASU RZECZYWISTEGO</a:t>
            </a:r>
          </a:p>
        </p:txBody>
      </p:sp>
      <p:sp>
        <p:nvSpPr>
          <p:cNvPr id="247811" name="Text Box 3"/>
          <p:cNvSpPr txBox="1">
            <a:spLocks noChangeArrowheads="1"/>
          </p:cNvSpPr>
          <p:nvPr/>
        </p:nvSpPr>
        <p:spPr bwMode="auto">
          <a:xfrm>
            <a:off x="228600" y="1066800"/>
            <a:ext cx="8534400" cy="504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 punktu widzenia programisty system czasu rzeczywistego jest złożony ze zbioru współbieżnych zadań wymieniających informacje z otoczeniem i ze sobą.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 W związku z tym programowanie SCR obejmuje zagadnienia: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Programowania wielowątkowego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Komunikacji i synchronizacji w systemach współbieżnych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Współdzielenie zmiennych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Komunikaty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Współdzielenie zasobów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Synchronizacji czasowej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Szeregowania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Obsługi przerwań (obsługa podgrupy zdarzeń zewnętrznych)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Niezawodności, odporności na błędy (wyjątki).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4450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pl-PL" sz="2800" dirty="0" smtClean="0"/>
              <a:t>System sterowania kątem pochylenia samolotu zgodny z ARINC 653/664</a:t>
            </a:r>
            <a:endParaRPr lang="en-GB" dirty="0"/>
          </a:p>
        </p:txBody>
      </p:sp>
      <p:sp>
        <p:nvSpPr>
          <p:cNvPr id="16387" name="Symbol zastępczy numeru slajdu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8758F50-3450-4264-96E7-F14CB50194E4}" type="slidenum">
              <a:rPr lang="pl-PL" altLang="pl-PL" smtClean="0">
                <a:solidFill>
                  <a:srgbClr val="FFFFFF"/>
                </a:solidFill>
              </a:rPr>
              <a:pPr eaLnBrk="1" hangingPunct="1"/>
              <a:t>70</a:t>
            </a:fld>
            <a:endParaRPr lang="pl-PL" altLang="pl-PL" smtClean="0">
              <a:solidFill>
                <a:srgbClr val="FFFFFF"/>
              </a:solidFill>
            </a:endParaRPr>
          </a:p>
        </p:txBody>
      </p:sp>
      <p:pic>
        <p:nvPicPr>
          <p:cNvPr id="1638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96752"/>
            <a:ext cx="7591425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45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7E98C-CB72-4C7D-B597-1E74EB858950}" type="slidenum">
              <a:rPr lang="pl-PL" altLang="pl-PL"/>
              <a:pPr/>
              <a:t>8</a:t>
            </a:fld>
            <a:endParaRPr lang="pl-PL" altLang="pl-PL"/>
          </a:p>
        </p:txBody>
      </p:sp>
      <p:sp>
        <p:nvSpPr>
          <p:cNvPr id="151554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bg1"/>
                </a:solidFill>
              </a:rPr>
              <a:t> </a:t>
            </a:r>
            <a:r>
              <a:rPr lang="pl-PL" altLang="pl-PL" sz="2000">
                <a:solidFill>
                  <a:schemeClr val="tx1"/>
                </a:solidFill>
              </a:rPr>
              <a:t>Cechy programowania systemów czasu rzeczywistego</a:t>
            </a:r>
          </a:p>
        </p:txBody>
      </p:sp>
      <p:sp>
        <p:nvSpPr>
          <p:cNvPr id="151581" name="Text Box 29"/>
          <p:cNvSpPr txBox="1">
            <a:spLocks noChangeArrowheads="1"/>
          </p:cNvSpPr>
          <p:nvPr/>
        </p:nvSpPr>
        <p:spPr bwMode="auto">
          <a:xfrm>
            <a:off x="228600" y="1066800"/>
            <a:ext cx="8534400" cy="462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Możliwość zdefiniowania spójnych części, realizujących obsługę zdarzeń pojawiających się w otoczeniu –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zadań</a:t>
            </a:r>
            <a:r>
              <a:rPr lang="pl-PL" altLang="pl-PL" sz="1800">
                <a:latin typeface="Arial" charset="0"/>
              </a:rPr>
              <a:t> (aktywowanych zdarzeniami lub upływem czasu).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Konieczność istnienia mechanizmów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synchronizacji</a:t>
            </a:r>
            <a:r>
              <a:rPr lang="pl-PL" altLang="pl-PL" sz="1800">
                <a:latin typeface="Arial" charset="0"/>
              </a:rPr>
              <a:t> i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wymiany informacji</a:t>
            </a:r>
            <a:r>
              <a:rPr lang="pl-PL" altLang="pl-PL" sz="1800">
                <a:latin typeface="Arial" charset="0"/>
              </a:rPr>
              <a:t> pomiędzy zadaniami.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Konieczność  określenia dla zadań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priorytetu</a:t>
            </a:r>
            <a:r>
              <a:rPr lang="pl-PL" altLang="pl-PL" sz="1800">
                <a:latin typeface="Arial" charset="0"/>
              </a:rPr>
              <a:t> oraz możliwość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wywłaszczania</a:t>
            </a:r>
            <a:r>
              <a:rPr lang="pl-PL" altLang="pl-PL" sz="1800">
                <a:latin typeface="Arial" charset="0"/>
              </a:rPr>
              <a:t> zadania.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Możliwość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uzależnienia działania systemu</a:t>
            </a:r>
            <a:r>
              <a:rPr lang="pl-PL" altLang="pl-PL" sz="1800">
                <a:latin typeface="Arial" charset="0"/>
              </a:rPr>
              <a:t> od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czasu</a:t>
            </a:r>
            <a:r>
              <a:rPr lang="pl-PL" altLang="pl-PL" sz="1800">
                <a:latin typeface="Arial" charset="0"/>
              </a:rPr>
              <a:t> i innych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zdarzeń</a:t>
            </a:r>
            <a:r>
              <a:rPr lang="pl-PL" altLang="pl-PL" sz="1800">
                <a:latin typeface="Arial" charset="0"/>
              </a:rPr>
              <a:t> zachodzących w otoczeniu.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Możliwość definiowania procedur obsługi dla nietypowych (np. procesowych) wejść i wyjść.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Istnienie mechanizmów umożliwiających konstruowanie oprogramowania o podwyższonej niezawodności (np. obsługa wyjątków).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F520EE-8E29-4692-A2F2-256CB951FFB7}" type="slidenum">
              <a:rPr lang="pl-PL" altLang="pl-PL"/>
              <a:pPr/>
              <a:t>9</a:t>
            </a:fld>
            <a:endParaRPr lang="pl-PL" altLang="pl-PL"/>
          </a:p>
        </p:txBody>
      </p:sp>
      <p:sp>
        <p:nvSpPr>
          <p:cNvPr id="24985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Czas i przedział czasowy</a:t>
            </a:r>
          </a:p>
        </p:txBody>
      </p:sp>
      <p:sp>
        <p:nvSpPr>
          <p:cNvPr id="249859" name="Text Box 3"/>
          <p:cNvSpPr txBox="1">
            <a:spLocks noChangeArrowheads="1"/>
          </p:cNvSpPr>
          <p:nvPr/>
        </p:nvSpPr>
        <p:spPr bwMode="auto">
          <a:xfrm>
            <a:off x="228600" y="1250950"/>
            <a:ext cx="85344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Symulacja upływu czasu w komputerze: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Generator impulsów przesyłanych do licznika 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Przepełnienie licznika powoduje zgłoszenie przerwania obsługiwanego przez system operacyjny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System w przerwaniu modyfikuje zegar programowy (przesuwa go o 1 tyknięcie)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Wartość tyknięcia zależy od dokładności symulacji pomiaru czasu i jest kompromisem pomiędzy precyzja a efektywnością.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 klasycznych systemach operacyjnych: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System operacyjny aktualizuje zegar i kalendarz systemowy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Obiekty te są dostępne dla programów użytkowych przez wywołanie odpowiednich funkcji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 typowych aplikacjach dokładność odmierzania czasu nie jest zadaniem krytycznym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FF33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tx1"/>
          </a:buClr>
          <a:buSzTx/>
          <a:buFontTx/>
          <a:buNone/>
          <a:tabLst/>
          <a:defRPr kumimoji="0" lang="pl-PL" altLang="pl-PL" sz="18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tx1"/>
          </a:buClr>
          <a:buSzTx/>
          <a:buFontTx/>
          <a:buNone/>
          <a:tabLst/>
          <a:defRPr kumimoji="0" lang="pl-PL" altLang="pl-PL" sz="18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FF3300"/>
    </a:hlink>
    <a:folHlink>
      <a:srgbClr val="FF33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4790</TotalTime>
  <Words>4319</Words>
  <Application>Microsoft Office PowerPoint</Application>
  <PresentationFormat>Pokaz na ekranie (4:3)</PresentationFormat>
  <Paragraphs>921</Paragraphs>
  <Slides>70</Slides>
  <Notes>5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70</vt:i4>
      </vt:variant>
    </vt:vector>
  </HeadingPairs>
  <TitlesOfParts>
    <vt:vector size="72" baseType="lpstr">
      <vt:lpstr>Projekt domyślny</vt:lpstr>
      <vt:lpstr>Równanie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Specyfikacja ARINC 653P1-2 - partycje</vt:lpstr>
      <vt:lpstr>Specyfikacja ARINC 653P1-2 - architektura sprzętowo-programowa (1)</vt:lpstr>
      <vt:lpstr>Specyfikacja ARINC 653P1-2 - architektura sprzętowo-programowa (2)</vt:lpstr>
      <vt:lpstr>Specyfikacja ARINC 653P1-2 – interfejs APEX (1)</vt:lpstr>
      <vt:lpstr>Specyfikacja ARINC 653P1-2  – interfejs APEX (2)</vt:lpstr>
      <vt:lpstr>Specyfikacja ARINC 653P1-2 – interfejs APEX (3)</vt:lpstr>
      <vt:lpstr>Specyfikacja ARINC 653P1-2 – interfejs APEX (4)</vt:lpstr>
      <vt:lpstr>System sterowania kątem pochylenia samolotu zgodny z ARINC 653/664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Sławomir Samolej</dc:creator>
  <cp:lastModifiedBy>ssamolej</cp:lastModifiedBy>
  <cp:revision>383</cp:revision>
  <dcterms:created xsi:type="dcterms:W3CDTF">2003-07-22T10:36:14Z</dcterms:created>
  <dcterms:modified xsi:type="dcterms:W3CDTF">2015-05-04T17:13:48Z</dcterms:modified>
</cp:coreProperties>
</file>