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8"/>
  </p:notesMasterIdLst>
  <p:sldIdLst>
    <p:sldId id="257" r:id="rId3"/>
    <p:sldId id="258" r:id="rId4"/>
    <p:sldId id="259" r:id="rId5"/>
    <p:sldId id="290" r:id="rId6"/>
    <p:sldId id="260" r:id="rId7"/>
    <p:sldId id="261" r:id="rId8"/>
    <p:sldId id="262" r:id="rId9"/>
    <p:sldId id="289"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8" r:id="rId35"/>
    <p:sldId id="287" r:id="rId36"/>
    <p:sldId id="291" r:id="rId37"/>
  </p:sldIdLst>
  <p:sldSz cx="9144000" cy="6858000" type="screen4x3"/>
  <p:notesSz cx="7104063"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44" userDrawn="1">
          <p15:clr>
            <a:srgbClr val="A4A3A4"/>
          </p15:clr>
        </p15:guide>
        <p15:guide id="3" pos="2242" userDrawn="1">
          <p15:clr>
            <a:srgbClr val="A4A3A4"/>
          </p15:clr>
        </p15:guide>
        <p15:guide id="4" pos="2240" userDrawn="1">
          <p15:clr>
            <a:srgbClr val="A4A3A4"/>
          </p15:clr>
        </p15:guide>
        <p15:guide id="5"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1EBC09-842B-4BB2-87DB-491BAAC7BC4C}" v="2" dt="2021-06-06T18:09:34.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40" autoAdjust="0"/>
    <p:restoredTop sz="70850" autoAdjust="0"/>
  </p:normalViewPr>
  <p:slideViewPr>
    <p:cSldViewPr>
      <p:cViewPr varScale="1">
        <p:scale>
          <a:sx n="47" d="100"/>
          <a:sy n="47" d="100"/>
        </p:scale>
        <p:origin x="2136" y="44"/>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sorterViewPr>
    <p:cViewPr>
      <p:scale>
        <a:sx n="100" d="100"/>
        <a:sy n="100" d="100"/>
      </p:scale>
      <p:origin x="0" y="-5978"/>
    </p:cViewPr>
  </p:sorterViewPr>
  <p:notesViewPr>
    <p:cSldViewPr>
      <p:cViewPr varScale="1">
        <p:scale>
          <a:sx n="63" d="100"/>
          <a:sy n="63" d="100"/>
        </p:scale>
        <p:origin x="-3144" y="-72"/>
      </p:cViewPr>
      <p:guideLst>
        <p:guide orient="horz" pos="3224"/>
        <p:guide pos="2244"/>
        <p:guide pos="2242"/>
        <p:guide pos="2240"/>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awomir Samolej" userId="7d356f3593a961e4" providerId="LiveId" clId="{F51EBC09-842B-4BB2-87DB-491BAAC7BC4C}"/>
    <pc:docChg chg="undo custSel addSld modSld modNotesMaster">
      <pc:chgData name="Slawomir Samolej" userId="7d356f3593a961e4" providerId="LiveId" clId="{F51EBC09-842B-4BB2-87DB-491BAAC7BC4C}" dt="2021-06-06T18:09:34.584" v="914"/>
      <pc:docMkLst>
        <pc:docMk/>
      </pc:docMkLst>
      <pc:sldChg chg="modSp mod">
        <pc:chgData name="Slawomir Samolej" userId="7d356f3593a961e4" providerId="LiveId" clId="{F51EBC09-842B-4BB2-87DB-491BAAC7BC4C}" dt="2021-06-06T09:53:31.416" v="814" actId="14100"/>
        <pc:sldMkLst>
          <pc:docMk/>
          <pc:sldMk cId="0" sldId="262"/>
        </pc:sldMkLst>
        <pc:spChg chg="mod">
          <ac:chgData name="Slawomir Samolej" userId="7d356f3593a961e4" providerId="LiveId" clId="{F51EBC09-842B-4BB2-87DB-491BAAC7BC4C}" dt="2021-06-06T09:53:31.416" v="814" actId="14100"/>
          <ac:spMkLst>
            <pc:docMk/>
            <pc:sldMk cId="0" sldId="262"/>
            <ac:spMk id="3" creationId="{00000000-0000-0000-0000-000000000000}"/>
          </ac:spMkLst>
        </pc:spChg>
      </pc:sldChg>
      <pc:sldChg chg="modSp mod">
        <pc:chgData name="Slawomir Samolej" userId="7d356f3593a961e4" providerId="LiveId" clId="{F51EBC09-842B-4BB2-87DB-491BAAC7BC4C}" dt="2021-06-06T10:32:05.029" v="842" actId="20577"/>
        <pc:sldMkLst>
          <pc:docMk/>
          <pc:sldMk cId="0" sldId="264"/>
        </pc:sldMkLst>
        <pc:spChg chg="mod">
          <ac:chgData name="Slawomir Samolej" userId="7d356f3593a961e4" providerId="LiveId" clId="{F51EBC09-842B-4BB2-87DB-491BAAC7BC4C}" dt="2021-06-06T10:32:05.029" v="842" actId="20577"/>
          <ac:spMkLst>
            <pc:docMk/>
            <pc:sldMk cId="0" sldId="264"/>
            <ac:spMk id="2" creationId="{00000000-0000-0000-0000-000000000000}"/>
          </ac:spMkLst>
        </pc:spChg>
        <pc:spChg chg="mod">
          <ac:chgData name="Slawomir Samolej" userId="7d356f3593a961e4" providerId="LiveId" clId="{F51EBC09-842B-4BB2-87DB-491BAAC7BC4C}" dt="2021-06-06T10:18:48.791" v="841" actId="1036"/>
          <ac:spMkLst>
            <pc:docMk/>
            <pc:sldMk cId="0" sldId="264"/>
            <ac:spMk id="3" creationId="{00000000-0000-0000-0000-000000000000}"/>
          </ac:spMkLst>
        </pc:spChg>
      </pc:sldChg>
      <pc:sldChg chg="modSp mod modNotes modNotesTx">
        <pc:chgData name="Slawomir Samolej" userId="7d356f3593a961e4" providerId="LiveId" clId="{F51EBC09-842B-4BB2-87DB-491BAAC7BC4C}" dt="2021-06-06T18:09:34.584" v="914"/>
        <pc:sldMkLst>
          <pc:docMk/>
          <pc:sldMk cId="0" sldId="280"/>
        </pc:sldMkLst>
        <pc:spChg chg="mod">
          <ac:chgData name="Slawomir Samolej" userId="7d356f3593a961e4" providerId="LiveId" clId="{F51EBC09-842B-4BB2-87DB-491BAAC7BC4C}" dt="2021-06-06T17:55:06.703" v="862" actId="20577"/>
          <ac:spMkLst>
            <pc:docMk/>
            <pc:sldMk cId="0" sldId="280"/>
            <ac:spMk id="3" creationId="{00000000-0000-0000-0000-000000000000}"/>
          </ac:spMkLst>
        </pc:spChg>
      </pc:sldChg>
      <pc:sldChg chg="modSp mod">
        <pc:chgData name="Slawomir Samolej" userId="7d356f3593a961e4" providerId="LiveId" clId="{F51EBC09-842B-4BB2-87DB-491BAAC7BC4C}" dt="2021-06-06T09:53:44.696" v="815" actId="20577"/>
        <pc:sldMkLst>
          <pc:docMk/>
          <pc:sldMk cId="0" sldId="289"/>
        </pc:sldMkLst>
        <pc:spChg chg="mod">
          <ac:chgData name="Slawomir Samolej" userId="7d356f3593a961e4" providerId="LiveId" clId="{F51EBC09-842B-4BB2-87DB-491BAAC7BC4C}" dt="2021-06-06T09:53:44.696" v="815" actId="20577"/>
          <ac:spMkLst>
            <pc:docMk/>
            <pc:sldMk cId="0" sldId="289"/>
            <ac:spMk id="2" creationId="{00000000-0000-0000-0000-000000000000}"/>
          </ac:spMkLst>
        </pc:spChg>
      </pc:sldChg>
      <pc:sldChg chg="modSp new mod">
        <pc:chgData name="Slawomir Samolej" userId="7d356f3593a961e4" providerId="LiveId" clId="{F51EBC09-842B-4BB2-87DB-491BAAC7BC4C}" dt="2021-06-06T09:48:31.359" v="751" actId="14100"/>
        <pc:sldMkLst>
          <pc:docMk/>
          <pc:sldMk cId="1773712359" sldId="290"/>
        </pc:sldMkLst>
        <pc:spChg chg="mod">
          <ac:chgData name="Slawomir Samolej" userId="7d356f3593a961e4" providerId="LiveId" clId="{F51EBC09-842B-4BB2-87DB-491BAAC7BC4C}" dt="2021-06-06T08:37:55.611" v="63" actId="20577"/>
          <ac:spMkLst>
            <pc:docMk/>
            <pc:sldMk cId="1773712359" sldId="290"/>
            <ac:spMk id="2" creationId="{3420C937-2DD6-4A85-BCBB-3DA63260310F}"/>
          </ac:spMkLst>
        </pc:spChg>
        <pc:spChg chg="mod">
          <ac:chgData name="Slawomir Samolej" userId="7d356f3593a961e4" providerId="LiveId" clId="{F51EBC09-842B-4BB2-87DB-491BAAC7BC4C}" dt="2021-06-06T09:48:31.359" v="751" actId="14100"/>
          <ac:spMkLst>
            <pc:docMk/>
            <pc:sldMk cId="1773712359" sldId="290"/>
            <ac:spMk id="3" creationId="{AE2D24FB-5CEC-436B-B740-96D373EB2CAF}"/>
          </ac:spMkLst>
        </pc:spChg>
      </pc:sldChg>
      <pc:sldChg chg="modSp new mod">
        <pc:chgData name="Slawomir Samolej" userId="7d356f3593a961e4" providerId="LiveId" clId="{F51EBC09-842B-4BB2-87DB-491BAAC7BC4C}" dt="2021-06-06T18:03:46.808" v="913" actId="20577"/>
        <pc:sldMkLst>
          <pc:docMk/>
          <pc:sldMk cId="369607578" sldId="291"/>
        </pc:sldMkLst>
        <pc:spChg chg="mod">
          <ac:chgData name="Slawomir Samolej" userId="7d356f3593a961e4" providerId="LiveId" clId="{F51EBC09-842B-4BB2-87DB-491BAAC7BC4C}" dt="2021-06-06T18:00:14.417" v="877" actId="20577"/>
          <ac:spMkLst>
            <pc:docMk/>
            <pc:sldMk cId="369607578" sldId="291"/>
            <ac:spMk id="2" creationId="{148595E8-BF94-4765-BBC3-1A3EE9FD995D}"/>
          </ac:spMkLst>
        </pc:spChg>
        <pc:spChg chg="mod">
          <ac:chgData name="Slawomir Samolej" userId="7d356f3593a961e4" providerId="LiveId" clId="{F51EBC09-842B-4BB2-87DB-491BAAC7BC4C}" dt="2021-06-06T18:03:46.808" v="913" actId="20577"/>
          <ac:spMkLst>
            <pc:docMk/>
            <pc:sldMk cId="369607578" sldId="291"/>
            <ac:spMk id="3" creationId="{52D59385-B366-4168-986E-FA2A1284E25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3" y="5"/>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3995" y="5"/>
            <a:ext cx="3078427"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06.06.2021</a:t>
            </a:fld>
            <a:endParaRPr lang="pl-PL"/>
          </a:p>
        </p:txBody>
      </p:sp>
      <p:sp>
        <p:nvSpPr>
          <p:cNvPr id="4" name="Symbol zastępczy obrazu slajdu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3" y="9721112"/>
            <a:ext cx="3078427"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3995" y="9721112"/>
            <a:ext cx="3078427"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Punktem wyjścia do praktycznego generowania sygnatury będzie podstawowy algorytm RSA. Nie zapewnia on bezpieczeństwa, ale jest</a:t>
            </a:r>
            <a:r>
              <a:rPr lang="pl-PL" baseline="0" dirty="0"/>
              <a:t> dobrym punktem startowym do dalszych rozważań.</a:t>
            </a:r>
          </a:p>
          <a:p>
            <a:endParaRPr lang="pl-PL" baseline="0" dirty="0"/>
          </a:p>
          <a:p>
            <a:r>
              <a:rPr lang="pl-PL" baseline="0" dirty="0"/>
              <a:t>Sprawdzenie poprawności sygnatury polegające na podniesieniu sygnatury do potęgi e w naturalny sposób powinna zwrócić wartość m o ile wiadomość nie została zmodyfikowana.</a:t>
            </a:r>
          </a:p>
          <a:p>
            <a:endParaRPr lang="pl-PL" baseline="0" dirty="0"/>
          </a:p>
          <a:p>
            <a:r>
              <a:rPr lang="pl-PL" baseline="0" dirty="0"/>
              <a:t>Konstrukcja wydaje się bezpieczna, jeśli atakujący zna tylko klucz publiczny (N, e), bo trzeba rozwiązać do przygotowania poprawnej sfałszowanej sygnatury problem RSA. Niestety nie jest to właściwe spostrzeżenie. Po pierwsze problem RSA jest trudny, jeśli na jego wejście (wiadomość do zaszyfrowania) podaje się liczbę losową o jednolitym rozkładzie prawdopodobieństwa. Nic nie wiadomo o trudności rozwiązania problemu RSA dla wiadomości o innych własnościach. RSA nie rozważa również sytuacji, kiedy atakujący zna już podpisy innych wiadomości.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Na „czysty” system RSA</a:t>
            </a:r>
            <a:r>
              <a:rPr lang="pl-PL" baseline="0" dirty="0"/>
              <a:t> traktowany jako technika tworzenia podpisu elektronicznego można przeprowadzić następujący atak. Można przygotować fałszywy podpis złożony z (m, </a:t>
            </a:r>
            <a:r>
              <a:rPr lang="pl-PL" baseline="0" dirty="0" err="1"/>
              <a:t>ds</a:t>
            </a:r>
            <a:r>
              <a:rPr lang="pl-PL" baseline="0" dirty="0"/>
              <a:t>), gdzie m = </a:t>
            </a:r>
            <a:r>
              <a:rPr lang="pl-PL" dirty="0"/>
              <a:t>[</a:t>
            </a:r>
            <a:r>
              <a:rPr lang="pl-PL" dirty="0" err="1"/>
              <a:t>ds</a:t>
            </a:r>
            <a:r>
              <a:rPr lang="pl-PL" baseline="30000" dirty="0" err="1"/>
              <a:t>e</a:t>
            </a:r>
            <a:r>
              <a:rPr lang="pl-PL" dirty="0"/>
              <a:t> </a:t>
            </a:r>
            <a:r>
              <a:rPr lang="pl-PL" dirty="0" err="1"/>
              <a:t>mod</a:t>
            </a:r>
            <a:r>
              <a:rPr lang="pl-PL" dirty="0"/>
              <a:t> N].</a:t>
            </a:r>
            <a:r>
              <a:rPr lang="pl-PL" baseline="0" dirty="0"/>
              <a:t> Uruchomienie algorytmu sprawdzania podpisu zgodnego RSA da pozytywny wynik…</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Inny</a:t>
            </a:r>
            <a:r>
              <a:rPr lang="pl-PL" baseline="0" dirty="0"/>
              <a:t> atak na sygnaturę wykonaną za pomocą „czystego” RSA wymaga posiadania dwóch wiadomości m1 i m2 oraz ich dwóch sygnatur ds1 i ds2. Atakujący może wtedy stworzyć sfałszowaną wiadomość mnożąc ze sobą modulo wiadomości m1 i m2 oraz sfałszować sygnaturę mnożąc ze sobą modulo sygnatury. Zasada odszyfrowywania zgodna z RSA pokazuje, że tak spreparowana sygnatura zostanie uznana za prawidłową. Takie fałszerstwo być może nie ma znaczenia w podpisywaniu dokumentów, ale gdy weźmiemy pod uwagę podpisywanie kluczy szyfrowania, to sytuacja staje się groźniejsza…</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extLst>
      <p:ext uri="{BB962C8B-B14F-4D97-AF65-F5344CB8AC3E}">
        <p14:creationId xmlns:p14="http://schemas.microsoft.com/office/powerpoint/2010/main" val="2930334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konstrukcji RSA-FHD w</a:t>
            </a:r>
            <a:r>
              <a:rPr lang="pl-PL" baseline="0" dirty="0"/>
              <a:t> stosunku do „czystego” RSA wprowadza się funkcję H (mieszającą), która przekształca wiadomość do podpisywania w jej skrót/streszczenie. Oczekuje się, że streszczenie będzie mapowało wiadomości na zbiór (Z</a:t>
            </a:r>
            <a:r>
              <a:rPr lang="pl-PL" baseline="-25000" dirty="0"/>
              <a:t>N</a:t>
            </a:r>
            <a:r>
              <a:rPr lang="pl-PL" baseline="0" dirty="0"/>
              <a:t>)*. Samo obliczenie sygnatury polega na wykonaniu szyfrowania RSA na skrócie z wiadomości. Sprawdzanie poprawności wiadomości polega na odszyfrowaniu sygnatury i porównanie jej z wartością funkcji H wykonanej na wiadomości.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extLst>
      <p:ext uri="{BB962C8B-B14F-4D97-AF65-F5344CB8AC3E}">
        <p14:creationId xmlns:p14="http://schemas.microsoft.com/office/powerpoint/2010/main" val="116615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Innym trudnym problemem matematycznym, który może leżeć u podstaw konstruowania podpisów cyfrowych jest</a:t>
            </a:r>
            <a:r>
              <a:rPr lang="pl-PL" baseline="0" dirty="0"/>
              <a:t> rozwiązanie problemu dyskretnego logarytmu. Algorytmy DSA i ECDSA także bazują na problemie znajdowania dyskretnych logarytmów, przy czym drugi w dziedzinie krzywych eliptycznych (wystarczy stosować krótsze długości klucza). Istnieją rozwiązania stosujące tylko funkcje </a:t>
            </a:r>
            <a:r>
              <a:rPr lang="pl-PL" baseline="0" dirty="0" err="1"/>
              <a:t>hash</a:t>
            </a:r>
            <a:r>
              <a:rPr lang="pl-PL" baseline="0" dirty="0"/>
              <a:t> jako baza do tworzenia bezpiecznych jednorazowych podpisów.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extLst>
      <p:ext uri="{BB962C8B-B14F-4D97-AF65-F5344CB8AC3E}">
        <p14:creationId xmlns:p14="http://schemas.microsoft.com/office/powerpoint/2010/main" val="2619729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Pokazaliśmy wybrane bezpieczne konstrukcje stosujące kryptografię z kluczem publicznym. Do tej pory zakładaliśmy, że klucze publiczne są efektywnie rozdystrybuowane,</a:t>
            </a:r>
            <a:r>
              <a:rPr lang="pl-PL" baseline="0" dirty="0"/>
              <a:t> co więcej odszyfrowanie sygnatury za pomocą klucza publicznego miało także potwierdzić, że wiadomość podpisała konkretna osoba (niezaprzeczalność).  Okazuje się, że kryptografia klucza publicznego może również posłużyć do efektywnej i niezaprzeczalnej metody dystrybucji kluczy publicznych. To co zostanie pokazane, to że jeden klucz publiczny należący do instytucji zaufanej i rozdystrybuowany w sposób bezpieczny może „uruchomić” bezpieczną dystrybucję wielu innych kluczy publicznych. Zwłaszcza, że problem bezpiecznej dystrybucji kluczy musi być rozwiązany tylko raz.</a:t>
            </a:r>
          </a:p>
          <a:p>
            <a:r>
              <a:rPr lang="pl-PL" baseline="0" dirty="0"/>
              <a:t>Kluczowym pojęciem jest tutaj cyfrowy certyfikat, który w istocie jest podpisem łączącym klucz publiczny z jakąś osobą/tożsamością.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extLst>
      <p:ext uri="{BB962C8B-B14F-4D97-AF65-F5344CB8AC3E}">
        <p14:creationId xmlns:p14="http://schemas.microsoft.com/office/powerpoint/2010/main" val="3115896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Na początek zastanówmy się, co by się stało, gdybyśmy dla odmiany zaszyfrowali jakąś</a:t>
            </a:r>
            <a:r>
              <a:rPr lang="pl-PL" baseline="0" dirty="0"/>
              <a:t> wiadomość za pomocą naszego klucza sekretnego i pozwolili na jej odszyfrowanie za pomocą klucza publicznego? Na pierwszy rzut oka takie działanie wydaje się dziwne, ale po chwili zastanowienia możemy przeprowadzić następujące rozumowanie. Bob szyfruje wiadomość swoim kluczem sekretnym. Praktycznie każdy (w tym Alice) może tę wiadomość odszyfrować. Uzyskujemy tu jednak nową cechę: ponieważ tylko Bob mógł zaszyfrować tę wiadomość, to znaczy, że pochodzi ona </a:t>
            </a:r>
            <a:r>
              <a:rPr lang="pl-PL" b="1" baseline="0" dirty="0"/>
              <a:t>tylko od niego</a:t>
            </a:r>
            <a:r>
              <a:rPr lang="pl-PL" baseline="0" dirty="0"/>
              <a:t>, co więcej odpowiednio zorganizowany system szyfrowania może zapewnić </a:t>
            </a:r>
            <a:r>
              <a:rPr lang="pl-PL" b="1" baseline="0" dirty="0"/>
              <a:t>integralność</a:t>
            </a:r>
            <a:r>
              <a:rPr lang="pl-PL" baseline="0" dirty="0"/>
              <a:t> wiadomości oraz </a:t>
            </a:r>
            <a:r>
              <a:rPr lang="pl-PL" b="1" baseline="0" dirty="0"/>
              <a:t>niezaprzeczalność</a:t>
            </a:r>
            <a:r>
              <a:rPr lang="pl-PL" baseline="0" dirty="0"/>
              <a:t>, że jest się autorem wiadomości.</a:t>
            </a:r>
          </a:p>
          <a:p>
            <a:endParaRPr lang="pl-PL" baseline="0" dirty="0"/>
          </a:p>
          <a:p>
            <a:r>
              <a:rPr lang="pl-PL" baseline="0" dirty="0"/>
              <a:t>Atak na taki system polega na próbie podszycia się pod nadawcę wiadomości i oszukania odbiorcy, że sfałszowana wiadomość pochodzi od danej osoby i zawiera określoną treść. Bezpieczny system podpisu elektronicznego powinien zapobiegać takim atakom.</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Załóżmy, że Charlie jest centrum certyfikacji i wystawia certyfikat </a:t>
            </a:r>
            <a:r>
              <a:rPr lang="pl-PL" dirty="0" err="1"/>
              <a:t>Bob’owi</a:t>
            </a:r>
            <a:r>
              <a:rPr lang="pl-PL" dirty="0"/>
              <a:t> tak,</a:t>
            </a:r>
            <a:r>
              <a:rPr lang="pl-PL" baseline="0" dirty="0"/>
              <a:t> jak omówiliśmy to wcześniej. Teraz Bob wystawia certyfikat następnej osobie. Przykładowo, wystawia certyfikat kluczowi publicznemu Alice. </a:t>
            </a:r>
          </a:p>
          <a:p>
            <a:r>
              <a:rPr lang="pl-PL" baseline="0" dirty="0"/>
              <a:t>Teraz Alice, która chce wymieniać dane z </a:t>
            </a:r>
            <a:r>
              <a:rPr lang="pl-PL" baseline="0" dirty="0" err="1"/>
              <a:t>Dave’m</a:t>
            </a:r>
            <a:r>
              <a:rPr lang="pl-PL" baseline="0" dirty="0"/>
              <a:t> wysyła mu: </a:t>
            </a:r>
            <a:r>
              <a:rPr lang="pl-PL" dirty="0" err="1"/>
              <a:t>pk</a:t>
            </a:r>
            <a:r>
              <a:rPr lang="pl-PL" baseline="-25000" dirty="0" err="1"/>
              <a:t>A</a:t>
            </a:r>
            <a:r>
              <a:rPr lang="pl-PL" dirty="0"/>
              <a:t>, </a:t>
            </a:r>
            <a:r>
              <a:rPr lang="pl-PL" dirty="0" err="1"/>
              <a:t>cert</a:t>
            </a:r>
            <a:r>
              <a:rPr lang="pl-PL" baseline="-25000" dirty="0" err="1"/>
              <a:t>B→A</a:t>
            </a:r>
            <a:r>
              <a:rPr lang="pl-PL" dirty="0"/>
              <a:t>, </a:t>
            </a:r>
            <a:r>
              <a:rPr lang="pl-PL" dirty="0" err="1"/>
              <a:t>pk</a:t>
            </a:r>
            <a:r>
              <a:rPr lang="pl-PL" baseline="-25000" dirty="0" err="1"/>
              <a:t>B</a:t>
            </a:r>
            <a:r>
              <a:rPr lang="pl-PL" dirty="0"/>
              <a:t>, </a:t>
            </a:r>
            <a:r>
              <a:rPr lang="pl-PL" dirty="0" err="1"/>
              <a:t>cert</a:t>
            </a:r>
            <a:r>
              <a:rPr lang="pl-PL" baseline="-25000" dirty="0" err="1"/>
              <a:t>C→B</a:t>
            </a:r>
            <a:r>
              <a:rPr lang="pl-PL" baseline="0" dirty="0"/>
              <a:t>. Co może wydedukować </a:t>
            </a:r>
            <a:r>
              <a:rPr lang="pl-PL" baseline="0" dirty="0" err="1"/>
              <a:t>Dave</a:t>
            </a:r>
            <a:r>
              <a:rPr lang="pl-PL" baseline="0" dirty="0"/>
              <a:t>? </a:t>
            </a:r>
            <a:r>
              <a:rPr lang="pl-PL" baseline="0" dirty="0" err="1"/>
              <a:t>Dave</a:t>
            </a:r>
            <a:r>
              <a:rPr lang="pl-PL" baseline="0" dirty="0"/>
              <a:t> ufa </a:t>
            </a:r>
            <a:r>
              <a:rPr lang="pl-PL" baseline="0" dirty="0" err="1"/>
              <a:t>Charliemu</a:t>
            </a:r>
            <a:r>
              <a:rPr lang="pl-PL" baseline="0" dirty="0"/>
              <a:t>. Mając certyfikat klucza </a:t>
            </a:r>
            <a:r>
              <a:rPr lang="pl-PL" baseline="0" dirty="0" err="1"/>
              <a:t>pk</a:t>
            </a:r>
            <a:r>
              <a:rPr lang="pl-PL" baseline="-25000" dirty="0" err="1"/>
              <a:t>C</a:t>
            </a:r>
            <a:r>
              <a:rPr lang="pl-PL" baseline="0" dirty="0"/>
              <a:t> może on sprawdzić, że klucz </a:t>
            </a:r>
            <a:r>
              <a:rPr lang="pl-PL" baseline="0" dirty="0" err="1"/>
              <a:t>Bob’a</a:t>
            </a:r>
            <a:r>
              <a:rPr lang="pl-PL" baseline="0" dirty="0"/>
              <a:t> </a:t>
            </a:r>
            <a:r>
              <a:rPr lang="pl-PL" baseline="0" dirty="0" err="1"/>
              <a:t>pk</a:t>
            </a:r>
            <a:r>
              <a:rPr lang="pl-PL" baseline="-25000" dirty="0" err="1"/>
              <a:t>B</a:t>
            </a:r>
            <a:r>
              <a:rPr lang="pl-PL" baseline="0" dirty="0"/>
              <a:t> został podpisany przez </a:t>
            </a:r>
            <a:r>
              <a:rPr lang="pl-PL" baseline="0" dirty="0" err="1"/>
              <a:t>Charlie’go</a:t>
            </a:r>
            <a:r>
              <a:rPr lang="pl-PL" baseline="0" dirty="0"/>
              <a:t>, czyli że </a:t>
            </a:r>
            <a:r>
              <a:rPr lang="pl-PL" baseline="0" dirty="0" err="1"/>
              <a:t>Bob’owi</a:t>
            </a:r>
            <a:r>
              <a:rPr lang="pl-PL" baseline="0" dirty="0"/>
              <a:t> można ufać. Skoro tak, to jeśli Bob podpisał klucz Alice, to Alice także jest zaufana.</a:t>
            </a:r>
          </a:p>
          <a:p>
            <a:r>
              <a:rPr lang="pl-PL" baseline="0" dirty="0"/>
              <a:t>Tutaj Bob uzyskuje dodatkowe uprawnienia. Charlie nie tylko potwierdza tożsamość </a:t>
            </a:r>
            <a:r>
              <a:rPr lang="pl-PL" baseline="0" dirty="0" err="1"/>
              <a:t>Bob’a</a:t>
            </a:r>
            <a:r>
              <a:rPr lang="pl-PL" baseline="0" dirty="0"/>
              <a:t> ale również potwierdza, że Bob ma prawo sam potwierdzać tożsamość innej osoby.</a:t>
            </a:r>
          </a:p>
          <a:p>
            <a:r>
              <a:rPr lang="pl-PL" baseline="0" dirty="0"/>
              <a:t>W praktyce często centra certyfikacji tworzą drzewa, gdzie podstawowe centrum certyfikacji pozwala na weryfikację certyfikatów „niższym centrum”. </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a:t>Model sieci zaufania to przykład infrastruktury</a:t>
            </a:r>
            <a:r>
              <a:rPr lang="pl-PL" baseline="0" dirty="0"/>
              <a:t> klucza publicznego bez centralnych punktów zaufania. Jej wariantem jest PGP. Tutaj każdy może wystawić certyfikat każdemu, ale każdy musi sam podjąć decyzję, czy ufa danemu certyfikatowi. </a:t>
            </a:r>
          </a:p>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a:t>Możemy rozważyć następujący przykład. Alice ma już trzy klucze pk1, pk2 i pk3 użytkowników C1, C2 i C3. Inny użytkownik może być w posiadaniu trzech certyfikatów poświadczających jego klucz </a:t>
            </a:r>
            <a:r>
              <a:rPr lang="pl-PL" baseline="0" dirty="0" err="1"/>
              <a:t>pkB</a:t>
            </a:r>
            <a:r>
              <a:rPr lang="pl-PL" baseline="0" dirty="0"/>
              <a:t>: </a:t>
            </a:r>
            <a:r>
              <a:rPr lang="pl-PL" dirty="0"/>
              <a:t>cert</a:t>
            </a:r>
            <a:r>
              <a:rPr lang="pl-PL" baseline="-25000" dirty="0"/>
              <a:t>C1→B</a:t>
            </a:r>
            <a:r>
              <a:rPr lang="pl-PL" baseline="0" dirty="0"/>
              <a:t>, </a:t>
            </a:r>
            <a:r>
              <a:rPr lang="pl-PL" dirty="0"/>
              <a:t>cert</a:t>
            </a:r>
            <a:r>
              <a:rPr lang="pl-PL" baseline="-25000" dirty="0"/>
              <a:t>C3→B</a:t>
            </a:r>
            <a:r>
              <a:rPr lang="pl-PL" baseline="0" dirty="0"/>
              <a:t>, </a:t>
            </a:r>
            <a:r>
              <a:rPr lang="pl-PL" dirty="0"/>
              <a:t>cert</a:t>
            </a:r>
            <a:r>
              <a:rPr lang="pl-PL" baseline="-25000" dirty="0"/>
              <a:t>C4→B</a:t>
            </a:r>
            <a:r>
              <a:rPr lang="pl-PL" baseline="0" dirty="0"/>
              <a:t>. Może on je wysłać (wraz ze swoim kluczem publicznym) do Alice. Alicja nie może zweryfikować </a:t>
            </a:r>
            <a:r>
              <a:rPr lang="pl-PL" dirty="0"/>
              <a:t>cert</a:t>
            </a:r>
            <a:r>
              <a:rPr lang="pl-PL" baseline="-25000" dirty="0"/>
              <a:t>C4→B</a:t>
            </a:r>
            <a:r>
              <a:rPr lang="pl-PL" baseline="0" dirty="0"/>
              <a:t>, (Bo nie ma certyfikatu C4), ale może zweryfikować dwa pierwsze. Może zaufać kluczowi </a:t>
            </a:r>
            <a:r>
              <a:rPr lang="pl-PL" baseline="0" dirty="0" err="1"/>
              <a:t>pkB</a:t>
            </a:r>
            <a:r>
              <a:rPr lang="pl-PL" baseline="0" dirty="0"/>
              <a:t>, jeśli ufa na pewno C1, lub jeśli ufa  C1 i C3 w mniejszym stopniu (Może się jej wydawać, że jeden kluczy pkC1 lub pkC3 utracił zaufanie, ale jest mało prawdopodobne, że oba).</a:t>
            </a:r>
          </a:p>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a:t>W tym modelu spodziewa się, że użytkownicy powinni sami zbierać klucze publiczne innych oraz certyfikaty swojego klucza publicznego wystawione przez innych. Taka wymiana kluczy odbywa się na przykład na spotkaniach towarzyskich służących wymianie kluczy. Uczestnicy spotkania nie musza się dobrze znać, wystarczy, że potwierdzą czyjąś tożsamość na podstawie osobistej weryfikacji dokumentów stwierdzających tożsamość.</a:t>
            </a:r>
          </a:p>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a:t>System PGP oferuje również centralną bazę zawierającą klucze publiczne i ich certyfikaty (http://pgp.mit.edu). Wtedy jeśli Alice chce wysłać wiadomość do </a:t>
            </a:r>
            <a:r>
              <a:rPr lang="pl-PL" baseline="0" dirty="0" err="1"/>
              <a:t>Bob’a</a:t>
            </a:r>
            <a:r>
              <a:rPr lang="pl-PL" baseline="0" dirty="0"/>
              <a:t>, to może wyszukać go w bazie danych i znaleźć jego klucz publiczny wraz z wstawionymi na niego certyfikatami innych osób. Teraz Alice może zdecydować, czy ufa kluczowi Boba. W praktyce Alice może znaleźć wiele kluczy Boba i certyfikaty do nich.</a:t>
            </a:r>
          </a:p>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a:t>Przyjęty model nie wymaga istnienia centrum certyfikacji i dobrze nadaje się do utrzymywania infrastruktury kluczy do szyfrowania i podpisywania wiadomości email. Trochę jednak trudno sobie wyobrazić model wymiany informacji z bankiem, czy innymi instytucjami.</a:t>
            </a:r>
          </a:p>
          <a:p>
            <a:pPr marL="0" marR="0" indent="0" algn="l" defTabSz="914400" rtl="0" eaLnBrk="1" fontAlgn="auto" latinLnBrk="0" hangingPunct="1">
              <a:lnSpc>
                <a:spcPct val="100000"/>
              </a:lnSpc>
              <a:spcBef>
                <a:spcPts val="0"/>
              </a:spcBef>
              <a:spcAft>
                <a:spcPts val="0"/>
              </a:spcAft>
              <a:buClrTx/>
              <a:buSzTx/>
              <a:buFontTx/>
              <a:buNone/>
              <a:tabLst/>
              <a:defRPr/>
            </a:pPr>
            <a:endParaRPr lang="pl-PL" baseline="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r>
              <a:rPr lang="pl-PL" dirty="0"/>
              <a:t>Ważną właściwością certyfikatów jest fakt, że nie są one ważne na zawsze. Pracownik może opuścić firmę. Z chwilą jego odejścia nie</a:t>
            </a:r>
            <a:r>
              <a:rPr lang="pl-PL" baseline="0" dirty="0"/>
              <a:t> powinien on mieć możliwości elektronicznego podpisywania dokumentów i dostępu do zaszyfrowanych danych korporacyjnych. Klucz prywatny (np. zapisany na karcie chipowej) może być nam skradziony i (jeśli jesteśmy tego świadomi) możemy zażądać wygenerowania nowej pary kluczy wraz z nowym certyfikatem klucza publicznego. Trzeba też poinformować centrum certyfikacji o utracie klucza i spowodować, że nikt nie może się nim posługiwać. W każdym z tych scenariuszy został poruszony temat unieważnienia certyfikatu. </a:t>
            </a:r>
          </a:p>
          <a:p>
            <a:r>
              <a:rPr lang="pl-PL" baseline="0" dirty="0"/>
              <a:t>Rozważone zostaną dwa podstawowe mechanizmy i przyczyny unieważniania certyfikatów. Pierwszym z nich jest przedawnienie. Certyfikaty wydaje się na ustalony okres czasu i ten atrybut zapisuje się w strukturze certyfikatu. W uproszczeniu certyfikat ma więc jeszcze jedno pole: </a:t>
            </a:r>
            <a:r>
              <a:rPr lang="pl-PL" dirty="0" err="1"/>
              <a:t>cert</a:t>
            </a:r>
            <a:r>
              <a:rPr lang="pl-PL" baseline="-25000" dirty="0" err="1"/>
              <a:t>C→B</a:t>
            </a:r>
            <a:r>
              <a:rPr lang="pl-PL" dirty="0"/>
              <a:t> = </a:t>
            </a:r>
            <a:r>
              <a:rPr lang="pl-PL" dirty="0" err="1"/>
              <a:t>Sign</a:t>
            </a:r>
            <a:r>
              <a:rPr lang="pl-PL" dirty="0"/>
              <a:t>(</a:t>
            </a:r>
            <a:r>
              <a:rPr lang="pl-PL" dirty="0" err="1"/>
              <a:t>sk</a:t>
            </a:r>
            <a:r>
              <a:rPr lang="pl-PL" baseline="-25000" dirty="0" err="1"/>
              <a:t>C</a:t>
            </a:r>
            <a:r>
              <a:rPr lang="pl-PL" dirty="0"/>
              <a:t>, (</a:t>
            </a:r>
            <a:r>
              <a:rPr lang="pl-PL" baseline="0" dirty="0"/>
              <a:t>„To jest klucz Boba”, </a:t>
            </a:r>
            <a:r>
              <a:rPr lang="pl-PL" dirty="0" err="1"/>
              <a:t>pk</a:t>
            </a:r>
            <a:r>
              <a:rPr lang="pl-PL" baseline="-25000" dirty="0" err="1"/>
              <a:t>B</a:t>
            </a:r>
            <a:r>
              <a:rPr lang="pl-PL" dirty="0"/>
              <a:t>, </a:t>
            </a:r>
            <a:r>
              <a:rPr lang="pl-PL" baseline="0" dirty="0"/>
              <a:t>data wygaśnięcia)]. Datę wygaśnięcia ustala się z wydawcą. Użytkownik, który chce przedłużyć działanie klucza musi poprosić wystawcę certyfikatu o jego przedłużenie. Oczywiście wystawca ponownie weryfikuje dane posiadacza klucza. Dostawcy certyfikatów oferują często „próbne”, zwykle darmowe certyfikaty z czasem ważności np. 2-3 miesiące. Jest to na tyle długo, że można „wytestować” oprogramowanie z takim certyfikatem, ale na tyle krótko, że częste pobieranie nowych certyfikatów staje się uciążliwe i dostawcy aplikacji chronionych decydują się na zakup certyfikatów działających na 2-3 lata…</a:t>
            </a:r>
          </a:p>
          <a:p>
            <a:r>
              <a:rPr lang="pl-PL" baseline="0" dirty="0"/>
              <a:t>Jeśli sobie wyobraziliśmy, że w posiadanie certyfikatu wszedł pewien pracownik i na drugi dzień opuściło on pracę, to mechanizm przedawnienia certyfikatu jest niewystarczający. W takim przypadku potrzebny jest mechanizm natychmiastowego unieważnienia certyfikatu. Urząd certyfikacji powinien mieć taką możliwość. Każdy certyfikat wystawiony przez dany urząd certyfikacji posiada swój unikatowy numer. Jego postać rozszerza się nam więc do: </a:t>
            </a:r>
            <a:r>
              <a:rPr lang="pl-PL" dirty="0" err="1"/>
              <a:t>cert</a:t>
            </a:r>
            <a:r>
              <a:rPr lang="pl-PL" baseline="-25000" dirty="0" err="1"/>
              <a:t>C→B</a:t>
            </a:r>
            <a:r>
              <a:rPr lang="pl-PL" dirty="0"/>
              <a:t> = </a:t>
            </a:r>
            <a:r>
              <a:rPr lang="pl-PL" dirty="0" err="1"/>
              <a:t>Sign</a:t>
            </a:r>
            <a:r>
              <a:rPr lang="pl-PL" dirty="0"/>
              <a:t>(</a:t>
            </a:r>
            <a:r>
              <a:rPr lang="pl-PL" dirty="0" err="1"/>
              <a:t>sk</a:t>
            </a:r>
            <a:r>
              <a:rPr lang="pl-PL" baseline="-25000" dirty="0" err="1"/>
              <a:t>C</a:t>
            </a:r>
            <a:r>
              <a:rPr lang="pl-PL" dirty="0"/>
              <a:t>, (</a:t>
            </a:r>
            <a:r>
              <a:rPr lang="pl-PL" baseline="0" dirty="0"/>
              <a:t>„To jest klucz Boba”, </a:t>
            </a:r>
            <a:r>
              <a:rPr lang="pl-PL" dirty="0" err="1"/>
              <a:t>pk</a:t>
            </a:r>
            <a:r>
              <a:rPr lang="pl-PL" baseline="-25000" dirty="0" err="1"/>
              <a:t>B</a:t>
            </a:r>
            <a:r>
              <a:rPr lang="pl-PL" dirty="0"/>
              <a:t>, </a:t>
            </a:r>
            <a:r>
              <a:rPr lang="pl-PL" baseline="0" dirty="0"/>
              <a:t>data wygaśnięcia, ###)], gdzie ### jest numerem certyfikatu. Jeśli dany użytkownik zgłosi skradzenie klucza lub żądanie unieważnienia certyfikatu z jakiegokolwiek powodu, urząd certyfikacji „wyrzuca” certyfikat z puli zaufanych i zamieszcza go w publikowanej codziennie „liście unieważnionych certyfikatów” (ang. CRL </a:t>
            </a:r>
            <a:r>
              <a:rPr lang="pl-PL" baseline="0" dirty="0" err="1"/>
              <a:t>Certificate</a:t>
            </a:r>
            <a:r>
              <a:rPr lang="pl-PL" baseline="0" dirty="0"/>
              <a:t> </a:t>
            </a:r>
            <a:r>
              <a:rPr lang="pl-PL" baseline="0" dirty="0" err="1"/>
              <a:t>Revocation</a:t>
            </a:r>
            <a:r>
              <a:rPr lang="pl-PL" baseline="0" dirty="0"/>
              <a:t> List). Weryfikacja certyfikatu powinna przechodzić więc jeszcze jeden krok: sprawdzenie, czy certyfikat nie znajduje się na liście certyfikatów unieważnionych.</a:t>
            </a:r>
          </a:p>
          <a:p>
            <a:endParaRPr lang="pl-PL" baseline="0" dirty="0"/>
          </a:p>
          <a:p>
            <a:endParaRPr lang="pl-PL" baseline="0" dirty="0"/>
          </a:p>
          <a:p>
            <a:endParaRPr lang="pl-PL" baseline="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Protokół TLS (Transport </a:t>
            </a:r>
            <a:r>
              <a:rPr lang="pl-PL" dirty="0" err="1"/>
              <a:t>Layer</a:t>
            </a:r>
            <a:r>
              <a:rPr lang="pl-PL" dirty="0"/>
              <a:t> Security) jest stosowany do wymiany informacji</a:t>
            </a:r>
            <a:r>
              <a:rPr lang="pl-PL" baseline="0" dirty="0"/>
              <a:t> z w środowisku WWW. Jest on stosowany przez przeglądarki, kiedy łączą się do stron oznaczonych nagłówkiem https. Skupimy się na aspektach kryptograficznych protokołu dopuszczając pewne uproszczenia. </a:t>
            </a:r>
          </a:p>
          <a:p>
            <a:endParaRPr lang="pl-PL" baseline="0" dirty="0"/>
          </a:p>
          <a:p>
            <a:r>
              <a:rPr lang="pl-PL" baseline="0" dirty="0"/>
              <a:t>Protokół TLS basuje na wcześniejszym protokole SSL (</a:t>
            </a:r>
            <a:r>
              <a:rPr lang="pl-PL" baseline="0" dirty="0" err="1"/>
              <a:t>Secure</a:t>
            </a:r>
            <a:r>
              <a:rPr lang="pl-PL" baseline="0" dirty="0"/>
              <a:t> </a:t>
            </a:r>
            <a:r>
              <a:rPr lang="pl-PL" baseline="0" dirty="0" err="1"/>
              <a:t>Socket</a:t>
            </a:r>
            <a:r>
              <a:rPr lang="pl-PL" baseline="0" dirty="0"/>
              <a:t> </a:t>
            </a:r>
            <a:r>
              <a:rPr lang="pl-PL" baseline="0" dirty="0" err="1"/>
              <a:t>Layer</a:t>
            </a:r>
            <a:r>
              <a:rPr lang="pl-PL" baseline="0" dirty="0"/>
              <a:t>), który został opracowany przez firmę </a:t>
            </a:r>
            <a:r>
              <a:rPr lang="pl-PL" baseline="0" dirty="0" err="1"/>
              <a:t>Netscape</a:t>
            </a:r>
            <a:r>
              <a:rPr lang="pl-PL" baseline="0" dirty="0"/>
              <a:t> w połowie lat 90-tych. Ostatnia wersja protokołu posiada </a:t>
            </a:r>
            <a:r>
              <a:rPr lang="pl-PL" baseline="0" dirty="0" err="1"/>
              <a:t>nr</a:t>
            </a:r>
            <a:r>
              <a:rPr lang="pl-PL" baseline="0" dirty="0"/>
              <a:t>. 3.0. TSL 1.0 został ogłoszony w 1999 roku, wersję 1.1 wydano w 2006. Nowa wersja została wydana 2008 roku, najnowsza została zaproponowana 21 marca 2018 roku. Ok. 50% serwerów wciąż posługuje się wersją 1.0. Wszystkie ważniejsze przeglądarki oferują wsparcie dla wersji 1.2, chociaż w pewnych wypadkach starsze wersje TLS są akceptowane.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TLS pozwala klientowi (np. przeglądarce) i serwerowi (np. stronie</a:t>
            </a:r>
            <a:r>
              <a:rPr lang="pl-PL" baseline="0" dirty="0"/>
              <a:t> WWW) na wynegocjowanie zbioru współdzielonych kluczy a potem na ich stosowanie do szyfrowania i uwierzytelniania kolejnych komunikatów. TLS składa się z dwóch części. Protokołu ustalenia połączenia (ang. </a:t>
            </a:r>
            <a:r>
              <a:rPr lang="pl-PL" baseline="0" dirty="0" err="1"/>
              <a:t>Handshake</a:t>
            </a:r>
            <a:r>
              <a:rPr lang="pl-PL" baseline="0" dirty="0"/>
              <a:t> </a:t>
            </a:r>
            <a:r>
              <a:rPr lang="pl-PL" baseline="0" dirty="0" err="1"/>
              <a:t>Protocol</a:t>
            </a:r>
            <a:r>
              <a:rPr lang="pl-PL" baseline="0" dirty="0"/>
              <a:t>), który służy do uwierzytelnionej wymiany kluczy. Protokołu warstwy rekordów (ang. </a:t>
            </a:r>
            <a:r>
              <a:rPr lang="pl-PL" baseline="0" dirty="0" err="1"/>
              <a:t>Record-Layer</a:t>
            </a:r>
            <a:r>
              <a:rPr lang="pl-PL" baseline="0" dirty="0"/>
              <a:t> </a:t>
            </a:r>
            <a:r>
              <a:rPr lang="pl-PL" baseline="0" dirty="0" err="1"/>
              <a:t>Protocol</a:t>
            </a:r>
            <a:r>
              <a:rPr lang="pl-PL" baseline="0" dirty="0"/>
              <a:t>) zajmującego się szyfrowaniem i uwierzytelnianiem przesyłanych danych. Protokół może uwierzytelniać klientów w stosunku do serwera, ale jest przede wszystkim używany do poświadczenia, że komunikacja z serwerem odbywa się w sposób zaufany, ponieważ z reguły to serwery posiadają wystawione certyfikaty. </a:t>
            </a:r>
          </a:p>
          <a:p>
            <a:endParaRPr lang="pl-PL" baseline="0" dirty="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820738" y="768350"/>
            <a:ext cx="5318125" cy="3989388"/>
          </a:xfrm>
        </p:spPr>
      </p:sp>
      <p:sp>
        <p:nvSpPr>
          <p:cNvPr id="3" name="Symbol zastępczy notatek 2"/>
          <p:cNvSpPr>
            <a:spLocks noGrp="1"/>
          </p:cNvSpPr>
          <p:nvPr>
            <p:ph type="body" idx="1"/>
          </p:nvPr>
        </p:nvSpPr>
        <p:spPr>
          <a:xfrm>
            <a:off x="525666" y="4861441"/>
            <a:ext cx="5980674" cy="4936385"/>
          </a:xfrm>
        </p:spPr>
        <p:txBody>
          <a:bodyPr>
            <a:normAutofit fontScale="92500" lnSpcReduction="20000"/>
          </a:bodyPr>
          <a:lstStyle/>
          <a:p>
            <a:r>
              <a:rPr lang="pl-PL" dirty="0"/>
              <a:t>Połączenie pomiędzy serwerem a klientem bazuje na tym, że klient C posiada szereg certyfikatów zaufanych wystawców certyfikatów</a:t>
            </a:r>
            <a:r>
              <a:rPr lang="pl-PL" baseline="0" dirty="0"/>
              <a:t> w raz z ich kluczami {pk</a:t>
            </a:r>
            <a:r>
              <a:rPr lang="pl-PL" baseline="-25000" dirty="0"/>
              <a:t>1</a:t>
            </a:r>
            <a:r>
              <a:rPr lang="pl-PL" baseline="0" dirty="0"/>
              <a:t>, pk</a:t>
            </a:r>
            <a:r>
              <a:rPr lang="pl-PL" baseline="-25000" dirty="0"/>
              <a:t>2</a:t>
            </a:r>
            <a:r>
              <a:rPr lang="pl-PL" baseline="0" dirty="0"/>
              <a:t>, …, </a:t>
            </a:r>
            <a:r>
              <a:rPr lang="pl-PL" baseline="0" dirty="0" err="1"/>
              <a:t>pk</a:t>
            </a:r>
            <a:r>
              <a:rPr lang="pl-PL" baseline="-25000" dirty="0" err="1"/>
              <a:t>n</a:t>
            </a:r>
            <a:r>
              <a:rPr lang="pl-PL" baseline="0" dirty="0"/>
              <a:t>}. Serwer S zaś ma parę kluczy (</a:t>
            </a:r>
            <a:r>
              <a:rPr lang="pl-PL" baseline="0" dirty="0" err="1"/>
              <a:t>pk</a:t>
            </a:r>
            <a:r>
              <a:rPr lang="pl-PL" baseline="-25000" dirty="0" err="1"/>
              <a:t>S</a:t>
            </a:r>
            <a:r>
              <a:rPr lang="pl-PL" baseline="0" dirty="0"/>
              <a:t>, </a:t>
            </a:r>
            <a:r>
              <a:rPr lang="pl-PL" baseline="0" dirty="0" err="1"/>
              <a:t>sk</a:t>
            </a:r>
            <a:r>
              <a:rPr lang="pl-PL" baseline="-25000" dirty="0" err="1"/>
              <a:t>S</a:t>
            </a:r>
            <a:r>
              <a:rPr lang="pl-PL" baseline="0" dirty="0"/>
              <a:t>) poświadczonych certyfikatem </a:t>
            </a:r>
            <a:r>
              <a:rPr lang="pl-PL" dirty="0" err="1"/>
              <a:t>cert</a:t>
            </a:r>
            <a:r>
              <a:rPr lang="pl-PL" baseline="-25000" dirty="0" err="1"/>
              <a:t>i→S</a:t>
            </a:r>
            <a:r>
              <a:rPr lang="pl-PL" baseline="-25000" dirty="0"/>
              <a:t> </a:t>
            </a:r>
            <a:r>
              <a:rPr lang="pl-PL" baseline="0" dirty="0"/>
              <a:t>jednego z zaufanych wystawców certyfikatów. Aby klient połączył się z serwerem przeprowadzane są następujące kroki.</a:t>
            </a:r>
          </a:p>
          <a:p>
            <a:pPr marL="228600" indent="-228600">
              <a:buAutoNum type="arabicPeriod"/>
            </a:pPr>
            <a:r>
              <a:rPr lang="pl-PL" baseline="0" dirty="0"/>
              <a:t>C wysyła do serwera S wiadomość informującą go o wersjach protokołów, które jest w stanie obsłużyć i losową wartość </a:t>
            </a:r>
            <a:r>
              <a:rPr lang="pl-PL" baseline="0" dirty="0" err="1"/>
              <a:t>nonce</a:t>
            </a:r>
            <a:r>
              <a:rPr lang="pl-PL" baseline="0" dirty="0"/>
              <a:t> N</a:t>
            </a:r>
            <a:r>
              <a:rPr lang="pl-PL" baseline="-25000" dirty="0"/>
              <a:t>C</a:t>
            </a:r>
            <a:r>
              <a:rPr lang="pl-PL" baseline="0" dirty="0"/>
              <a:t>.</a:t>
            </a:r>
          </a:p>
          <a:p>
            <a:pPr marL="228600" indent="-228600">
              <a:buAutoNum type="arabicPeriod"/>
            </a:pPr>
            <a:r>
              <a:rPr lang="pl-PL" baseline="0" dirty="0"/>
              <a:t>S odpowiada wskazując najwyższą z zaproponowanych przez klienta wersją protokołu, która jest w stanie obsłużyć oraz zestawem algorytmów szyfrowania, które obsługuje. Dodatkowo wysyła swój klucz publiczny </a:t>
            </a:r>
            <a:r>
              <a:rPr lang="pl-PL" baseline="0" dirty="0" err="1"/>
              <a:t>pk</a:t>
            </a:r>
            <a:r>
              <a:rPr lang="pl-PL" baseline="-25000" dirty="0" err="1"/>
              <a:t>S</a:t>
            </a:r>
            <a:r>
              <a:rPr lang="pl-PL" baseline="0" dirty="0"/>
              <a:t> , swój certyfikat </a:t>
            </a:r>
            <a:r>
              <a:rPr lang="pl-PL" dirty="0" err="1"/>
              <a:t>cert</a:t>
            </a:r>
            <a:r>
              <a:rPr lang="pl-PL" baseline="-25000" dirty="0" err="1"/>
              <a:t>i→S</a:t>
            </a:r>
            <a:r>
              <a:rPr lang="pl-PL" baseline="0" dirty="0"/>
              <a:t> oraz własną wartość „</a:t>
            </a:r>
            <a:r>
              <a:rPr lang="pl-PL" baseline="0" dirty="0" err="1"/>
              <a:t>monce</a:t>
            </a:r>
            <a:r>
              <a:rPr lang="pl-PL" baseline="0" dirty="0"/>
              <a:t>” N</a:t>
            </a:r>
            <a:r>
              <a:rPr lang="pl-PL" baseline="-25000" dirty="0"/>
              <a:t>S</a:t>
            </a:r>
            <a:r>
              <a:rPr lang="pl-PL" baseline="0" dirty="0"/>
              <a:t>.   </a:t>
            </a:r>
          </a:p>
          <a:p>
            <a:pPr marL="228600" indent="-228600">
              <a:buAutoNum type="arabicPeriod"/>
            </a:pPr>
            <a:r>
              <a:rPr lang="pl-PL" baseline="0" dirty="0"/>
              <a:t>C sprawdza, czy jeden z kluczy publicznych pochodzących z centrum certyfikacji w jego posiadaniu (np. </a:t>
            </a:r>
            <a:r>
              <a:rPr lang="pl-PL" baseline="0" dirty="0" err="1"/>
              <a:t>pk</a:t>
            </a:r>
            <a:r>
              <a:rPr lang="pl-PL" baseline="-25000" dirty="0" err="1"/>
              <a:t>i</a:t>
            </a:r>
            <a:r>
              <a:rPr lang="pl-PL" baseline="0" dirty="0"/>
              <a:t>) odpowiada centrum certyfikacji, które podpisało klucz serwera S. Jeśli tak, to C weryfikuje certyfikat (i sprawdza, czy nie upłynął jego termin ważności oraz czy nie został unieważniony). Jeśli weryfikacja się udaje, to C przyjmuje do wiadomości, że </a:t>
            </a:r>
            <a:r>
              <a:rPr lang="pl-PL" baseline="0" dirty="0" err="1"/>
              <a:t>pk</a:t>
            </a:r>
            <a:r>
              <a:rPr lang="pl-PL" baseline="-25000" dirty="0" err="1"/>
              <a:t>S</a:t>
            </a:r>
            <a:r>
              <a:rPr lang="pl-PL" baseline="0" dirty="0"/>
              <a:t> jest kluczem publicznym serwera S. Następuje utworzenie wstępnego klucza symetrycznego sesji </a:t>
            </a:r>
            <a:r>
              <a:rPr lang="pl-PL" baseline="0" dirty="0" err="1"/>
              <a:t>pmk</a:t>
            </a:r>
            <a:r>
              <a:rPr lang="pl-PL" baseline="0" dirty="0"/>
              <a:t> (</a:t>
            </a:r>
            <a:r>
              <a:rPr lang="pl-PL" baseline="0" dirty="0" err="1"/>
              <a:t>pre</a:t>
            </a:r>
            <a:r>
              <a:rPr lang="pl-PL" baseline="0" dirty="0"/>
              <a:t>-master </a:t>
            </a:r>
            <a:r>
              <a:rPr lang="pl-PL" baseline="0" dirty="0" err="1"/>
              <a:t>key</a:t>
            </a:r>
            <a:r>
              <a:rPr lang="pl-PL" baseline="0" dirty="0"/>
              <a:t>)</a:t>
            </a:r>
            <a:r>
              <a:rPr lang="pl-PL" baseline="-25000" dirty="0"/>
              <a:t> </a:t>
            </a:r>
            <a:r>
              <a:rPr lang="pl-PL" baseline="0" dirty="0"/>
              <a:t>, który zostaje zaszyfrowany kluczem publicznym serwera S. Zaszyfrowany klucz wstępny jest odsyłany do serwera S (szyfrogram c).</a:t>
            </a:r>
            <a:br>
              <a:rPr lang="pl-PL" baseline="0" dirty="0"/>
            </a:br>
            <a:r>
              <a:rPr lang="pl-PL" baseline="0" dirty="0" err="1"/>
              <a:t>pmk</a:t>
            </a:r>
            <a:r>
              <a:rPr lang="pl-PL" baseline="0" dirty="0"/>
              <a:t> służy do wyprowadzenia głównego klucza (master </a:t>
            </a:r>
            <a:r>
              <a:rPr lang="pl-PL" baseline="0" dirty="0" err="1"/>
              <a:t>key</a:t>
            </a:r>
            <a:r>
              <a:rPr lang="pl-PL" baseline="0" dirty="0"/>
              <a:t>) „</a:t>
            </a:r>
            <a:r>
              <a:rPr lang="pl-PL" baseline="0" dirty="0" err="1"/>
              <a:t>mk</a:t>
            </a:r>
            <a:r>
              <a:rPr lang="pl-PL" baseline="0" dirty="0"/>
              <a:t>” z zastosowaniem funkcji wyprowadzającej klucze, której wejściem są: </a:t>
            </a:r>
            <a:r>
              <a:rPr lang="pl-PL" baseline="0" dirty="0" err="1"/>
              <a:t>pmk</a:t>
            </a:r>
            <a:r>
              <a:rPr lang="pl-PL" baseline="0" dirty="0"/>
              <a:t>, N</a:t>
            </a:r>
            <a:r>
              <a:rPr lang="pl-PL" baseline="-25000" dirty="0"/>
              <a:t>C</a:t>
            </a:r>
            <a:r>
              <a:rPr lang="pl-PL" baseline="0" dirty="0"/>
              <a:t> i N</a:t>
            </a:r>
            <a:r>
              <a:rPr lang="pl-PL" baseline="-25000" dirty="0"/>
              <a:t>S</a:t>
            </a:r>
            <a:r>
              <a:rPr lang="pl-PL" baseline="0" dirty="0"/>
              <a:t>. Następnie klient stosuje generator liczb pseudolosowych do wyprowadzenia kluczy </a:t>
            </a:r>
            <a:r>
              <a:rPr lang="en-US" kern="0" dirty="0" err="1">
                <a:solidFill>
                  <a:prstClr val="black"/>
                </a:solidFill>
              </a:rPr>
              <a:t>k</a:t>
            </a:r>
            <a:r>
              <a:rPr lang="en-US" sz="1200" kern="0" baseline="-25000" dirty="0" err="1">
                <a:solidFill>
                  <a:prstClr val="black"/>
                </a:solidFill>
              </a:rPr>
              <a:t>b⇾s</a:t>
            </a:r>
            <a:r>
              <a:rPr lang="en-US" kern="0" baseline="-25000" dirty="0">
                <a:solidFill>
                  <a:prstClr val="black"/>
                </a:solidFill>
              </a:rPr>
              <a:t> </a:t>
            </a:r>
            <a:r>
              <a:rPr lang="en-US" kern="0" dirty="0">
                <a:solidFill>
                  <a:prstClr val="black"/>
                </a:solidFill>
              </a:rPr>
              <a:t>, </a:t>
            </a:r>
            <a:r>
              <a:rPr lang="en-US" kern="0" dirty="0" err="1">
                <a:solidFill>
                  <a:prstClr val="black"/>
                </a:solidFill>
              </a:rPr>
              <a:t>k</a:t>
            </a:r>
            <a:r>
              <a:rPr lang="en-US" sz="1200" kern="0" baseline="-25000" dirty="0" err="1">
                <a:solidFill>
                  <a:prstClr val="black"/>
                </a:solidFill>
              </a:rPr>
              <a:t>s⇾b</a:t>
            </a:r>
            <a:r>
              <a:rPr lang="pl-PL" baseline="0" dirty="0"/>
              <a:t>.</a:t>
            </a:r>
            <a:br>
              <a:rPr lang="pl-PL" baseline="0" dirty="0"/>
            </a:br>
            <a:r>
              <a:rPr lang="pl-PL" baseline="0" dirty="0"/>
              <a:t>Na koniec C oblicza </a:t>
            </a:r>
            <a:r>
              <a:rPr lang="pl-PL" baseline="0" dirty="0" err="1"/>
              <a:t>r</a:t>
            </a:r>
            <a:r>
              <a:rPr lang="pl-PL" baseline="-25000" dirty="0" err="1"/>
              <a:t>C</a:t>
            </a:r>
            <a:r>
              <a:rPr lang="pl-PL" baseline="0" dirty="0"/>
              <a:t>=S</a:t>
            </a:r>
            <a:r>
              <a:rPr lang="pl-PL" baseline="-25000" dirty="0"/>
              <a:t>MAC</a:t>
            </a:r>
            <a:r>
              <a:rPr lang="pl-PL" baseline="0" dirty="0"/>
              <a:t>(</a:t>
            </a:r>
            <a:r>
              <a:rPr lang="pl-PL" baseline="0" dirty="0" err="1"/>
              <a:t>mk</a:t>
            </a:r>
            <a:r>
              <a:rPr lang="pl-PL" baseline="0" dirty="0"/>
              <a:t>, </a:t>
            </a:r>
            <a:r>
              <a:rPr lang="pl-PL" baseline="0" dirty="0" err="1"/>
              <a:t>transcript</a:t>
            </a:r>
            <a:r>
              <a:rPr lang="pl-PL" baseline="0" dirty="0"/>
              <a:t>), gdzie </a:t>
            </a:r>
            <a:r>
              <a:rPr lang="pl-PL" baseline="0" dirty="0" err="1"/>
              <a:t>transcript</a:t>
            </a:r>
            <a:r>
              <a:rPr lang="pl-PL" baseline="0" dirty="0"/>
              <a:t> oznacza wszystkie wiadomości wymienione pomiędzy C i S , do tej pory. Klient C wysyła wartość </a:t>
            </a:r>
            <a:r>
              <a:rPr lang="pl-PL" baseline="0" dirty="0" err="1"/>
              <a:t>r</a:t>
            </a:r>
            <a:r>
              <a:rPr lang="pl-PL" baseline="-25000" dirty="0" err="1"/>
              <a:t>C</a:t>
            </a:r>
            <a:r>
              <a:rPr lang="pl-PL" baseline="0" dirty="0"/>
              <a:t> do serwera S. </a:t>
            </a:r>
          </a:p>
          <a:p>
            <a:pPr marL="228600" indent="-228600">
              <a:buAutoNum type="arabicPeriod"/>
            </a:pPr>
            <a:r>
              <a:rPr lang="pl-PL" baseline="0" dirty="0"/>
              <a:t>S oblicza </a:t>
            </a:r>
            <a:r>
              <a:rPr lang="pl-PL" baseline="0" dirty="0" err="1"/>
              <a:t>pmk</a:t>
            </a:r>
            <a:r>
              <a:rPr lang="pl-PL" baseline="0" dirty="0"/>
              <a:t> = </a:t>
            </a:r>
            <a:r>
              <a:rPr lang="pl-PL" baseline="0" dirty="0" err="1"/>
              <a:t>Enc</a:t>
            </a:r>
            <a:r>
              <a:rPr lang="pl-PL" baseline="0" dirty="0"/>
              <a:t>(</a:t>
            </a:r>
            <a:r>
              <a:rPr lang="pl-PL" baseline="0" dirty="0" err="1"/>
              <a:t>sk</a:t>
            </a:r>
            <a:r>
              <a:rPr lang="pl-PL" baseline="-25000" dirty="0" err="1"/>
              <a:t>S</a:t>
            </a:r>
            <a:r>
              <a:rPr lang="pl-PL" baseline="0" dirty="0" err="1"/>
              <a:t>,c</a:t>
            </a:r>
            <a:r>
              <a:rPr lang="pl-PL" baseline="0" dirty="0"/>
              <a:t>). Wyprowadza z niego </a:t>
            </a:r>
            <a:r>
              <a:rPr lang="en-US" kern="0" dirty="0" err="1">
                <a:solidFill>
                  <a:prstClr val="black"/>
                </a:solidFill>
              </a:rPr>
              <a:t>k</a:t>
            </a:r>
            <a:r>
              <a:rPr lang="en-US" sz="1200" kern="0" baseline="-25000" dirty="0" err="1">
                <a:solidFill>
                  <a:prstClr val="black"/>
                </a:solidFill>
              </a:rPr>
              <a:t>b⇾s</a:t>
            </a:r>
            <a:r>
              <a:rPr lang="en-US" kern="0" baseline="-25000" dirty="0">
                <a:solidFill>
                  <a:prstClr val="black"/>
                </a:solidFill>
              </a:rPr>
              <a:t> </a:t>
            </a:r>
            <a:r>
              <a:rPr lang="en-US" kern="0" dirty="0">
                <a:solidFill>
                  <a:prstClr val="black"/>
                </a:solidFill>
              </a:rPr>
              <a:t>, </a:t>
            </a:r>
            <a:r>
              <a:rPr lang="en-US" kern="0" dirty="0" err="1">
                <a:solidFill>
                  <a:prstClr val="black"/>
                </a:solidFill>
              </a:rPr>
              <a:t>k</a:t>
            </a:r>
            <a:r>
              <a:rPr lang="en-US" sz="1200" kern="0" baseline="-25000" dirty="0" err="1">
                <a:solidFill>
                  <a:prstClr val="black"/>
                </a:solidFill>
              </a:rPr>
              <a:t>s⇾b</a:t>
            </a:r>
            <a:r>
              <a:rPr lang="pl-PL" baseline="0" dirty="0"/>
              <a:t>. Weryfikuje </a:t>
            </a:r>
            <a:r>
              <a:rPr lang="pl-PL" baseline="0" dirty="0" err="1"/>
              <a:t>transcript</a:t>
            </a:r>
            <a:r>
              <a:rPr lang="pl-PL" baseline="0" dirty="0"/>
              <a:t>: V</a:t>
            </a:r>
            <a:r>
              <a:rPr lang="pl-PL" baseline="-25000" dirty="0"/>
              <a:t>MAC</a:t>
            </a:r>
            <a:r>
              <a:rPr lang="pl-PL" baseline="0" dirty="0"/>
              <a:t>(</a:t>
            </a:r>
            <a:r>
              <a:rPr lang="pl-PL" baseline="0" dirty="0" err="1"/>
              <a:t>mk</a:t>
            </a:r>
            <a:r>
              <a:rPr lang="pl-PL" baseline="0" dirty="0"/>
              <a:t>, </a:t>
            </a:r>
            <a:r>
              <a:rPr lang="pl-PL" baseline="0" dirty="0" err="1"/>
              <a:t>r</a:t>
            </a:r>
            <a:r>
              <a:rPr lang="pl-PL" baseline="-25000" dirty="0" err="1"/>
              <a:t>C</a:t>
            </a:r>
            <a:r>
              <a:rPr lang="pl-PL" baseline="-25000" dirty="0"/>
              <a:t>, </a:t>
            </a:r>
            <a:r>
              <a:rPr lang="pl-PL" baseline="0" dirty="0" err="1"/>
              <a:t>transcript</a:t>
            </a:r>
            <a:r>
              <a:rPr lang="pl-PL" baseline="0" dirty="0"/>
              <a:t>). Jeśli weryfikacja zawodzi, to następuje przerwanie połączenia. Jeśli weryfikacja przechodzi, to następuje obliczenie </a:t>
            </a:r>
            <a:r>
              <a:rPr lang="pl-PL" baseline="0" dirty="0" err="1"/>
              <a:t>r</a:t>
            </a:r>
            <a:r>
              <a:rPr lang="pl-PL" baseline="-25000" dirty="0" err="1"/>
              <a:t>S</a:t>
            </a:r>
            <a:r>
              <a:rPr lang="pl-PL" baseline="0" dirty="0"/>
              <a:t> = S</a:t>
            </a:r>
            <a:r>
              <a:rPr lang="pl-PL" baseline="-25000" dirty="0"/>
              <a:t>MAC</a:t>
            </a:r>
            <a:r>
              <a:rPr lang="pl-PL" baseline="0" dirty="0"/>
              <a:t>(</a:t>
            </a:r>
            <a:r>
              <a:rPr lang="pl-PL" baseline="0" dirty="0" err="1"/>
              <a:t>mk</a:t>
            </a:r>
            <a:r>
              <a:rPr lang="pl-PL" baseline="0" dirty="0"/>
              <a:t>, </a:t>
            </a:r>
            <a:r>
              <a:rPr lang="pl-PL" baseline="0" dirty="0" err="1"/>
              <a:t>transcript</a:t>
            </a:r>
            <a:r>
              <a:rPr lang="pl-PL" baseline="0" dirty="0"/>
              <a:t>’), gdzie </a:t>
            </a:r>
            <a:r>
              <a:rPr lang="pl-PL" baseline="0" dirty="0" err="1"/>
              <a:t>transcript</a:t>
            </a:r>
            <a:r>
              <a:rPr lang="pl-PL" baseline="0" dirty="0"/>
              <a:t>’ oznacza wszystkie wiadomości wymienione do tej pory pomiędzy C i S (włączając w to właśnie otrzymaną wiadomość od C). Wartość </a:t>
            </a:r>
            <a:r>
              <a:rPr lang="pl-PL" baseline="0" dirty="0" err="1"/>
              <a:t>r</a:t>
            </a:r>
            <a:r>
              <a:rPr lang="pl-PL" baseline="-25000" dirty="0" err="1"/>
              <a:t>S</a:t>
            </a:r>
            <a:r>
              <a:rPr lang="pl-PL" baseline="0" dirty="0"/>
              <a:t>. Jest odsyłana do klienta C. </a:t>
            </a:r>
          </a:p>
          <a:p>
            <a:pPr marL="228600" indent="-228600">
              <a:buAutoNum type="arabicPeriod"/>
            </a:pPr>
            <a:r>
              <a:rPr lang="pl-PL" baseline="0" dirty="0"/>
              <a:t>Jeśli weryfikacja V</a:t>
            </a:r>
            <a:r>
              <a:rPr lang="pl-PL" baseline="-25000" dirty="0"/>
              <a:t>MAC</a:t>
            </a:r>
            <a:r>
              <a:rPr lang="pl-PL" baseline="0" dirty="0"/>
              <a:t>(</a:t>
            </a:r>
            <a:r>
              <a:rPr lang="pl-PL" baseline="0" dirty="0" err="1"/>
              <a:t>mk</a:t>
            </a:r>
            <a:r>
              <a:rPr lang="pl-PL" baseline="0" dirty="0"/>
              <a:t>, </a:t>
            </a:r>
            <a:r>
              <a:rPr lang="pl-PL" baseline="0" dirty="0" err="1"/>
              <a:t>r</a:t>
            </a:r>
            <a:r>
              <a:rPr lang="pl-PL" baseline="-25000" dirty="0" err="1"/>
              <a:t>S</a:t>
            </a:r>
            <a:r>
              <a:rPr lang="pl-PL" baseline="0" dirty="0"/>
              <a:t>, </a:t>
            </a:r>
            <a:r>
              <a:rPr lang="pl-PL" baseline="0" dirty="0" err="1"/>
              <a:t>transcript</a:t>
            </a:r>
            <a:r>
              <a:rPr lang="pl-PL" baseline="0" dirty="0"/>
              <a:t>’) się nie powiedzie, to połączenie jest przerywane.</a:t>
            </a:r>
          </a:p>
          <a:p>
            <a:pPr marL="0" indent="0">
              <a:buNone/>
            </a:pPr>
            <a:r>
              <a:rPr lang="pl-PL" baseline="0" dirty="0"/>
              <a:t>Ostatecznie protokół uzgodnienia powoduje, że po obu stronach znajdują się wymienione klucze </a:t>
            </a:r>
            <a:r>
              <a:rPr lang="en-US" kern="0" dirty="0" err="1">
                <a:solidFill>
                  <a:prstClr val="black"/>
                </a:solidFill>
              </a:rPr>
              <a:t>k</a:t>
            </a:r>
            <a:r>
              <a:rPr lang="en-US" sz="1200" kern="0" baseline="-25000" dirty="0" err="1">
                <a:solidFill>
                  <a:prstClr val="black"/>
                </a:solidFill>
              </a:rPr>
              <a:t>b⇾s</a:t>
            </a:r>
            <a:r>
              <a:rPr lang="en-US" kern="0" baseline="-25000" dirty="0">
                <a:solidFill>
                  <a:prstClr val="black"/>
                </a:solidFill>
              </a:rPr>
              <a:t> </a:t>
            </a:r>
            <a:r>
              <a:rPr lang="en-US" kern="0" dirty="0">
                <a:solidFill>
                  <a:prstClr val="black"/>
                </a:solidFill>
              </a:rPr>
              <a:t>, </a:t>
            </a:r>
            <a:r>
              <a:rPr lang="en-US" kern="0" dirty="0" err="1">
                <a:solidFill>
                  <a:prstClr val="black"/>
                </a:solidFill>
              </a:rPr>
              <a:t>k</a:t>
            </a:r>
            <a:r>
              <a:rPr lang="en-US" sz="1200" kern="0" baseline="-25000" dirty="0" err="1">
                <a:solidFill>
                  <a:prstClr val="black"/>
                </a:solidFill>
              </a:rPr>
              <a:t>s⇾b</a:t>
            </a:r>
            <a:r>
              <a:rPr lang="pl-PL" baseline="0" dirty="0"/>
              <a:t>. </a:t>
            </a:r>
          </a:p>
          <a:p>
            <a:pPr marL="0" indent="0">
              <a:buNone/>
            </a:pPr>
            <a:r>
              <a:rPr lang="pl-PL" baseline="0" dirty="0"/>
              <a:t>Tylko uznany przez klienta C serwer S otrzyma </a:t>
            </a:r>
            <a:r>
              <a:rPr lang="pl-PL" baseline="0" dirty="0" err="1"/>
              <a:t>pmk</a:t>
            </a:r>
            <a:r>
              <a:rPr lang="pl-PL" baseline="0" dirty="0"/>
              <a:t>, na podstawie którego wygeneruje pozostałe klucze potrzebne od wymiany wiadomości i dokończenia protokołu początkowego. Zastosowanie MAC służy zabezpieczeniu przez atakiem </a:t>
            </a:r>
            <a:r>
              <a:rPr lang="pl-PL" baseline="0" dirty="0" err="1"/>
              <a:t>man</a:t>
            </a:r>
            <a:r>
              <a:rPr lang="pl-PL" baseline="0" dirty="0"/>
              <a:t>-in-the-</a:t>
            </a:r>
            <a:r>
              <a:rPr lang="pl-PL" baseline="0" dirty="0" err="1"/>
              <a:t>middle</a:t>
            </a:r>
            <a:r>
              <a:rPr lang="pl-PL" baseline="0" dirty="0"/>
              <a:t>, który może np. polegać na próbie wymuszenia stosowania starszych standardów komunikacyjnych bardziej podatnych na atak.</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Omówimy</a:t>
            </a:r>
            <a:r>
              <a:rPr lang="pl-PL" baseline="0" dirty="0"/>
              <a:t> sobie rozwiązania szyfrowania z uwierzytelnieniem stosowane w rzeczywistości. Rozważmy więc TLS. Szyfrowanie danych w tym rozwiązaniu odbywa się z zastosowaniem „TLS </a:t>
            </a:r>
            <a:r>
              <a:rPr lang="pl-PL" baseline="0" dirty="0" err="1"/>
              <a:t>Record</a:t>
            </a:r>
            <a:r>
              <a:rPr lang="pl-PL" baseline="0" dirty="0"/>
              <a:t> </a:t>
            </a:r>
            <a:r>
              <a:rPr lang="pl-PL" baseline="0" dirty="0" err="1"/>
              <a:t>Protocol</a:t>
            </a:r>
            <a:r>
              <a:rPr lang="pl-PL" baseline="0" dirty="0"/>
              <a:t>” (rekord jest tu rozumiany jako porcja danych). Rekord danych jest poprzedzany nagłówkiem (HDR). Jego struktura zaraz będzie omówiona. Dane z nagłówkami służą do obustronnej komunikacji. W modelu komunikacji TLS największą porcję danych, jaką można przenieść w jednym rekordzie jest 16 kilobajtów. Jeśli ilość danych jest większa, to jest fragmentowana na mniejsze, max 16 kilobajtowe rekordy. TLS używa, tak zwanych jednokierunkowych kluczy. Osobny klucz służy do szyfrowania w kierunku od serwera do przeglądarki (</a:t>
            </a:r>
            <a:r>
              <a:rPr lang="pl-PL" baseline="0" dirty="0" err="1"/>
              <a:t>browser</a:t>
            </a:r>
            <a:r>
              <a:rPr lang="pl-PL" baseline="0" dirty="0"/>
              <a:t>), a osobny od przeglądarki do serwera. Jeden klucz służy więc wysyłaniu wiadomości, a drugi – odbieraniu. Zarówno serwer jak i przeglądarka znają oba klucze. Klucze są generowane z zastosowaniem tzw. „TLS </a:t>
            </a:r>
            <a:r>
              <a:rPr lang="pl-PL" baseline="0" dirty="0" err="1"/>
              <a:t>Exchnge</a:t>
            </a:r>
            <a:r>
              <a:rPr lang="pl-PL" baseline="0" dirty="0"/>
              <a:t> </a:t>
            </a:r>
            <a:r>
              <a:rPr lang="pl-PL" baseline="0" dirty="0" err="1"/>
              <a:t>Key</a:t>
            </a:r>
            <a:r>
              <a:rPr lang="pl-PL" baseline="0" dirty="0"/>
              <a:t> </a:t>
            </a:r>
            <a:r>
              <a:rPr lang="pl-PL" baseline="0" dirty="0" err="1"/>
              <a:t>Protocol</a:t>
            </a:r>
            <a:r>
              <a:rPr lang="pl-PL" baseline="0" dirty="0"/>
              <a:t>”, o którym będziemy mówili na następnych wykładach. Na chwilę obecną musimy założyć, że klucze zostały wygenerowane i (bezpiecznie) wymienione pomiędzy klientem a serwerem.</a:t>
            </a:r>
          </a:p>
          <a:p>
            <a:r>
              <a:rPr lang="pl-PL" baseline="0" dirty="0"/>
              <a:t>Wymiana informacji pomiędzy serwerem a przeglądarką odbywa się z tzw. zachowaniem stanu. To znaczy, że na czas wymiany informacji jest utrzymywana sesja (stan) i informacja o przesyłaniu kolejnych pakietów w ramach sesji modyfikuje stan nadawcy i odbiorcy. Z punktu widzenia protokołu najważniejsze są dwa 65-bitowe liczniki utrzymywane po każdej ze stron wymieniających informacje. Jeden z liczników liczy rekordy wysłane do nadawcy, a drugi rekordy, które zostały odebrane. Liczniki są zerowane na początku nawiązania sesji, a potem zwiększane po każdym wysłaniu/odebraniu rekordu. Liczniki są zastosowane, żeby zapobiec atakom powtórzeniowym. </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8159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10000"/>
          </a:bodyPr>
          <a:lstStyle/>
          <a:p>
            <a:r>
              <a:rPr lang="pl-PL" dirty="0" err="1"/>
              <a:t>Record</a:t>
            </a:r>
            <a:r>
              <a:rPr lang="pl-PL" dirty="0"/>
              <a:t> </a:t>
            </a:r>
            <a:r>
              <a:rPr lang="pl-PL" dirty="0" err="1"/>
              <a:t>Protocol</a:t>
            </a:r>
            <a:r>
              <a:rPr lang="pl-PL" dirty="0"/>
              <a:t> działa w następujący sposób. Konstrukcje</a:t>
            </a:r>
            <a:r>
              <a:rPr lang="pl-PL" baseline="0" dirty="0"/>
              <a:t> jakie zastosowano, to AES-128 i HMAC-SHA-1. TLS stosuje schemat MAC-</a:t>
            </a:r>
            <a:r>
              <a:rPr lang="pl-PL" baseline="0" dirty="0" err="1"/>
              <a:t>then</a:t>
            </a:r>
            <a:r>
              <a:rPr lang="pl-PL" baseline="0" dirty="0"/>
              <a:t>-ENCRYPT, więc najpierw następuje obliczenie MAC, a potem zaszyfrowanie. Rozważmy sposób przesyłania danych od przeglądarki do serwera. Klucz przeglądarka-do-serwera (</a:t>
            </a:r>
            <a:r>
              <a:rPr kumimoji="0" lang="en-US" sz="1200" b="0"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0" i="0" u="none" strike="noStrike" kern="1200" cap="none" spc="0" normalizeH="0" baseline="-25000" noProof="0" dirty="0" err="1">
                <a:ln>
                  <a:noFill/>
                </a:ln>
                <a:solidFill>
                  <a:sysClr val="windowText" lastClr="000000"/>
                </a:solidFill>
                <a:effectLst/>
                <a:uLnTx/>
                <a:uFillTx/>
                <a:latin typeface="+mn-lt"/>
                <a:ea typeface="+mn-ea"/>
                <a:cs typeface="+mn-cs"/>
              </a:rPr>
              <a:t>b⇾s</a:t>
            </a:r>
            <a:r>
              <a:rPr lang="pl-PL" baseline="0" dirty="0"/>
              <a:t>) składa się z 2 kluczy. Klucza do </a:t>
            </a:r>
            <a:r>
              <a:rPr lang="pl-PL" baseline="0" dirty="0" err="1"/>
              <a:t>oblicznia</a:t>
            </a:r>
            <a:r>
              <a:rPr lang="pl-PL" baseline="0" dirty="0"/>
              <a:t> MAC i klucza do szyfrowania. Są one ustalane w procesie inicjalizacji połączenia, który zostanie omówiony później. Ponieważ są osobne klucze: </a:t>
            </a:r>
            <a:r>
              <a:rPr kumimoji="0" lang="en-US" sz="1100" b="0"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0" i="0" u="none" strike="noStrike" kern="1200" cap="none" spc="0" normalizeH="0" baseline="-25000" noProof="0" dirty="0" err="1">
                <a:ln>
                  <a:noFill/>
                </a:ln>
                <a:solidFill>
                  <a:sysClr val="windowText" lastClr="000000"/>
                </a:solidFill>
                <a:effectLst/>
                <a:uLnTx/>
                <a:uFillTx/>
                <a:latin typeface="+mn-lt"/>
                <a:ea typeface="+mn-ea"/>
                <a:cs typeface="+mn-cs"/>
              </a:rPr>
              <a:t>b⇾s</a:t>
            </a:r>
            <a:r>
              <a:rPr lang="pl-PL" baseline="0" dirty="0"/>
              <a:t> (przeglądarka-do-serwera) i </a:t>
            </a:r>
            <a:r>
              <a:rPr kumimoji="0" lang="en-US" sz="1050" b="0"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0" i="0" u="none" strike="noStrike" kern="1200" cap="none" spc="0" normalizeH="0" baseline="-25000" noProof="0" dirty="0" err="1">
                <a:ln>
                  <a:noFill/>
                </a:ln>
                <a:solidFill>
                  <a:sysClr val="windowText" lastClr="000000"/>
                </a:solidFill>
                <a:effectLst/>
                <a:uLnTx/>
                <a:uFillTx/>
                <a:latin typeface="+mn-lt"/>
                <a:ea typeface="+mn-ea"/>
                <a:cs typeface="+mn-cs"/>
              </a:rPr>
              <a:t>s⇾b</a:t>
            </a:r>
            <a:r>
              <a:rPr kumimoji="0" lang="en-US" sz="1200" b="0" i="0" u="none" strike="noStrike" kern="1200" cap="none" spc="0" normalizeH="0" baseline="-25000" noProof="0" dirty="0">
                <a:ln>
                  <a:noFill/>
                </a:ln>
                <a:solidFill>
                  <a:sysClr val="windowText" lastClr="000000"/>
                </a:solidFill>
                <a:effectLst/>
                <a:uLnTx/>
                <a:uFillTx/>
                <a:latin typeface="+mn-lt"/>
                <a:ea typeface="+mn-ea"/>
                <a:cs typeface="+mn-cs"/>
              </a:rPr>
              <a:t> </a:t>
            </a:r>
            <a:r>
              <a:rPr lang="pl-PL" baseline="0" dirty="0"/>
              <a:t>(serwer-do-</a:t>
            </a:r>
            <a:r>
              <a:rPr lang="pl-PL" baseline="0" dirty="0" err="1"/>
              <a:t>przęglądarki</a:t>
            </a:r>
            <a:r>
              <a:rPr lang="pl-PL" baseline="0" dirty="0"/>
              <a:t>), w rezultacie w procesie przesyłania informacji biorą udział 4 klucze. Na rysunku pokazano, jak wygląda pakiet TLS. Nagłówek pakietu zwiera informację o typie pakietu, wersji protokołu oraz o długości pakietu on nie jest szyfrowany. Do procesu szyfrowania danych brany jest klucz </a:t>
            </a:r>
            <a:r>
              <a:rPr kumimoji="0" lang="en-US" sz="1200" b="1"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1" i="0" u="none" strike="noStrike" kern="1200" cap="none" spc="0" normalizeH="0" baseline="-25000" noProof="0" dirty="0" err="1">
                <a:ln>
                  <a:noFill/>
                </a:ln>
                <a:solidFill>
                  <a:sysClr val="windowText" lastClr="000000"/>
                </a:solidFill>
                <a:effectLst/>
                <a:uLnTx/>
                <a:uFillTx/>
                <a:latin typeface="+mn-lt"/>
                <a:ea typeface="+mn-ea"/>
                <a:cs typeface="+mn-cs"/>
              </a:rPr>
              <a:t>b⇾s</a:t>
            </a:r>
            <a:r>
              <a:rPr kumimoji="0" lang="en-US" sz="1200" b="1" i="0" u="none" strike="noStrike" kern="1200" cap="none" spc="0" normalizeH="0" baseline="-25000" noProof="0" dirty="0">
                <a:ln>
                  <a:noFill/>
                </a:ln>
                <a:solidFill>
                  <a:sysClr val="windowText" lastClr="000000"/>
                </a:solidFill>
                <a:effectLst/>
                <a:uLnTx/>
                <a:uFillTx/>
                <a:latin typeface="+mn-lt"/>
                <a:ea typeface="+mn-ea"/>
                <a:cs typeface="+mn-cs"/>
              </a:rPr>
              <a:t> </a:t>
            </a:r>
            <a:r>
              <a:rPr lang="pl-PL" baseline="0" dirty="0"/>
              <a:t>, dane i licznik (</a:t>
            </a:r>
            <a:r>
              <a:rPr kumimoji="0" lang="en-US" sz="1200" b="1" i="0" u="none" strike="noStrike" kern="1200" cap="none" spc="0" normalizeH="0" baseline="0" noProof="0" dirty="0" err="1">
                <a:ln>
                  <a:noFill/>
                </a:ln>
                <a:solidFill>
                  <a:sysClr val="windowText" lastClr="000000"/>
                </a:solidFill>
                <a:effectLst/>
                <a:uLnTx/>
                <a:uFillTx/>
                <a:latin typeface="+mn-lt"/>
                <a:ea typeface="+mn-ea"/>
                <a:cs typeface="+mn-cs"/>
              </a:rPr>
              <a:t>ctr</a:t>
            </a:r>
            <a:r>
              <a:rPr kumimoji="0" lang="en-US" sz="1400" b="1" i="0" u="none" strike="noStrike" kern="1200" cap="none" spc="0" normalizeH="0" baseline="-25000" noProof="0" dirty="0" err="1">
                <a:ln>
                  <a:noFill/>
                </a:ln>
                <a:solidFill>
                  <a:sysClr val="windowText" lastClr="000000"/>
                </a:solidFill>
                <a:effectLst/>
                <a:uLnTx/>
                <a:uFillTx/>
                <a:latin typeface="+mn-lt"/>
                <a:ea typeface="+mn-ea"/>
                <a:cs typeface="+mn-cs"/>
              </a:rPr>
              <a:t>b⇾s</a:t>
            </a:r>
            <a:r>
              <a:rPr lang="pl-PL" baseline="0" dirty="0"/>
              <a:t>). Najpierw obliczany jest MAC z danych połączonych z nagłówkiem oraz zwiększonym o jeden licznikiem. Wartość licznika (za wyjątkiem obliczonego z niego MAC) nigdy nie jest przesyłana. Serwer ma wiedzieć, jaka powinna być następna wartość licznika i zachowywać ją w wewnętrznym stanie. Znając ją i mając przesłany MAC może zweryfikować, czy nadesłano następny pakiet. Z punktu widzenia kryptograficznego liczniki są wartościami </a:t>
            </a:r>
            <a:r>
              <a:rPr lang="pl-PL" baseline="0" dirty="0" err="1"/>
              <a:t>nonce</a:t>
            </a:r>
            <a:r>
              <a:rPr lang="pl-PL" baseline="0" dirty="0"/>
              <a:t> i ponieważ obie strony wiedzą, jakiej kolejnej wartości należy się spodziewać, to nie musi ona być przesyłana. Do szyfrowania przeznaczone są nagłówek, dane oraz </a:t>
            </a:r>
            <a:r>
              <a:rPr lang="pl-PL" baseline="0" dirty="0" err="1"/>
              <a:t>tag</a:t>
            </a:r>
            <a:r>
              <a:rPr lang="pl-PL" baseline="0" dirty="0"/>
              <a:t>. Blok danych jest rozszerzany do rozmiaru akceptowalnego dla algorytmu AES. W tym wypadku stosujemy „prosty” pad. Jeśli w bloku brakuje 5 bajtów, to dołączamy do niego pięć bajtów, każdy z zapisaną w nim wartością 5 (…55555). Sposób uzupełniania ostatniego bloku wiadomości w szyfrowaniu blokowym (nie w generowaniu MAC!) był omówiony na wcześniejszych wykładach. Schemat szyfrowania to CBC z losowym IV. Na koniec do szyfrogramu dołączany jest jawny nagłówek (typ, wersja, długość). Daje to nam cały rekord w protokole TLS, który jest przesyłany do serwera. Dane zaznaczone ciemnym kolorem stanowią część zaszyfrowaną wiadomości, a zaznaczone na biało, to nagłówek, wcześniej zaszyfrowany i „</a:t>
            </a:r>
            <a:r>
              <a:rPr lang="pl-PL" baseline="0" dirty="0" err="1"/>
              <a:t>otagowany</a:t>
            </a:r>
            <a:r>
              <a:rPr lang="pl-PL" baseline="0" dirty="0"/>
              <a:t>”, żeby go nie można podrobić, ale ostatecznie przesyłany w formie jawnej. Porównując to to wcześniej omówionych schematów posługujemy się tutaj rozwiązaniem MAC-</a:t>
            </a:r>
            <a:r>
              <a:rPr lang="pl-PL" baseline="0" dirty="0" err="1"/>
              <a:t>then</a:t>
            </a:r>
            <a:r>
              <a:rPr lang="pl-PL" baseline="0" dirty="0"/>
              <a:t>-ENCRYPT, przy czym włączamy w system licznik, zabezpieczający przed wysyłaniem powielonych wiadomości.</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610575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a:bodyPr>
          <a:lstStyle/>
          <a:p>
            <a:r>
              <a:rPr lang="pl-PL" dirty="0">
                <a:solidFill>
                  <a:schemeClr val="tx1"/>
                </a:solidFill>
              </a:rPr>
              <a:t>Odszyfrowywanie bloku danych wygląda w następujący sposób.</a:t>
            </a:r>
            <a:r>
              <a:rPr lang="pl-PL" baseline="0" dirty="0">
                <a:solidFill>
                  <a:schemeClr val="tx1"/>
                </a:solidFill>
              </a:rPr>
              <a:t> Serwer otrzymuje blok danych (</a:t>
            </a:r>
            <a:r>
              <a:rPr lang="pl-PL" baseline="0" dirty="0" err="1">
                <a:solidFill>
                  <a:schemeClr val="tx1"/>
                </a:solidFill>
              </a:rPr>
              <a:t>record</a:t>
            </a:r>
            <a:r>
              <a:rPr lang="pl-PL" baseline="0" dirty="0">
                <a:solidFill>
                  <a:schemeClr val="tx1"/>
                </a:solidFill>
              </a:rPr>
              <a:t>) i posługuje się własną kopią klucza (</a:t>
            </a:r>
            <a:r>
              <a:rPr kumimoji="0" lang="en-US" sz="1200" b="1" i="0" u="none" strike="noStrike" kern="1200" cap="none" spc="0" normalizeH="0" baseline="0" noProof="0" dirty="0" err="1">
                <a:ln>
                  <a:noFill/>
                </a:ln>
                <a:solidFill>
                  <a:schemeClr val="tx1"/>
                </a:solidFill>
                <a:effectLst/>
                <a:uLnTx/>
                <a:uFillTx/>
                <a:latin typeface="+mn-lt"/>
                <a:ea typeface="+mn-ea"/>
                <a:cs typeface="+mn-cs"/>
              </a:rPr>
              <a:t>k</a:t>
            </a:r>
            <a:r>
              <a:rPr kumimoji="0" lang="en-US" sz="1200" b="1" i="0" u="none" strike="noStrike" kern="1200" cap="none" spc="0" normalizeH="0" baseline="-25000" noProof="0" dirty="0" err="1">
                <a:ln>
                  <a:noFill/>
                </a:ln>
                <a:solidFill>
                  <a:schemeClr val="tx1"/>
                </a:solidFill>
                <a:effectLst/>
                <a:uLnTx/>
                <a:uFillTx/>
                <a:latin typeface="+mn-lt"/>
                <a:ea typeface="+mn-ea"/>
                <a:cs typeface="+mn-cs"/>
              </a:rPr>
              <a:t>b⇾s</a:t>
            </a:r>
            <a:r>
              <a:rPr lang="pl-PL" baseline="0" dirty="0">
                <a:solidFill>
                  <a:schemeClr val="tx1"/>
                </a:solidFill>
              </a:rPr>
              <a:t>) i własną kopią licznika (</a:t>
            </a:r>
            <a:r>
              <a:rPr kumimoji="0" lang="en-US" sz="1200" b="1" i="0" u="none" strike="noStrike" kern="1200" cap="none" spc="0" normalizeH="0" baseline="0" noProof="0" dirty="0" err="1">
                <a:ln>
                  <a:noFill/>
                </a:ln>
                <a:solidFill>
                  <a:schemeClr val="tx1"/>
                </a:solidFill>
                <a:effectLst/>
                <a:uLnTx/>
                <a:uFillTx/>
                <a:latin typeface="+mn-lt"/>
                <a:ea typeface="+mn-ea"/>
                <a:cs typeface="+mn-cs"/>
              </a:rPr>
              <a:t>ctr</a:t>
            </a:r>
            <a:r>
              <a:rPr kumimoji="0" lang="en-US" sz="1400" b="1" i="0" u="none" strike="noStrike" kern="1200" cap="none" spc="0" normalizeH="0" baseline="-25000" noProof="0" dirty="0" err="1">
                <a:ln>
                  <a:noFill/>
                </a:ln>
                <a:solidFill>
                  <a:schemeClr val="tx1"/>
                </a:solidFill>
                <a:effectLst/>
                <a:uLnTx/>
                <a:uFillTx/>
                <a:latin typeface="+mn-lt"/>
                <a:ea typeface="+mn-ea"/>
                <a:cs typeface="+mn-cs"/>
              </a:rPr>
              <a:t>b⇾s</a:t>
            </a:r>
            <a:r>
              <a:rPr lang="pl-PL" baseline="0" dirty="0">
                <a:solidFill>
                  <a:schemeClr val="tx1"/>
                </a:solidFill>
              </a:rPr>
              <a:t>) do przeprowadzenia odszyfrowywania danych. W pierwszym kroku następuje uruchomienie algorytmu odszyfrowującego z kluczem </a:t>
            </a:r>
            <a:r>
              <a:rPr kumimoji="0" lang="en-US" sz="1200" b="0" i="0" u="none" strike="noStrike" kern="1200" cap="none" spc="0" normalizeH="0" baseline="0" noProof="0" dirty="0" err="1">
                <a:ln>
                  <a:noFill/>
                </a:ln>
                <a:solidFill>
                  <a:schemeClr val="tx1"/>
                </a:solidFill>
                <a:effectLst/>
                <a:uLnTx/>
                <a:uFillTx/>
                <a:latin typeface="+mn-lt"/>
                <a:ea typeface="+mn-ea"/>
                <a:cs typeface="+mn-cs"/>
              </a:rPr>
              <a:t>k</a:t>
            </a:r>
            <a:r>
              <a:rPr kumimoji="0" lang="en-US" sz="1200" b="0" i="0" u="none" strike="noStrike" kern="1200" cap="none" spc="0" normalizeH="0" baseline="-25000" noProof="0" dirty="0" err="1">
                <a:ln>
                  <a:noFill/>
                </a:ln>
                <a:solidFill>
                  <a:schemeClr val="tx1"/>
                </a:solidFill>
                <a:effectLst/>
                <a:uLnTx/>
                <a:uFillTx/>
                <a:latin typeface="+mn-lt"/>
                <a:ea typeface="+mn-ea"/>
                <a:cs typeface="+mn-cs"/>
              </a:rPr>
              <a:t>enc</a:t>
            </a:r>
            <a:r>
              <a:rPr lang="pl-PL" baseline="0" dirty="0">
                <a:solidFill>
                  <a:schemeClr val="tx1"/>
                </a:solidFill>
              </a:rPr>
              <a:t> . Potem sprawdzany jest format padu. Jeśli się nie zgadza, to odsyłany jest komunikat </a:t>
            </a:r>
            <a:r>
              <a:rPr kumimoji="0" lang="en-US" sz="1200" b="0" i="0" u="none" strike="noStrike" kern="1200" cap="none" spc="0" normalizeH="0" baseline="0" noProof="0" dirty="0" err="1">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dirty="0">
                <a:ln>
                  <a:noFill/>
                </a:ln>
                <a:solidFill>
                  <a:schemeClr val="tx1"/>
                </a:solidFill>
                <a:effectLst/>
                <a:uLnTx/>
                <a:uFillTx/>
                <a:latin typeface="Arial"/>
                <a:ea typeface="+mn-ea"/>
                <a:cs typeface="Arial"/>
              </a:rPr>
              <a:t> i następuje zerwanie komunikacji. Do rozpoczęcia nowego połączenia muszą zostać wynegocjowane nowe klucze sesji.</a:t>
            </a:r>
            <a:r>
              <a:rPr lang="pl-PL" baseline="0" dirty="0">
                <a:solidFill>
                  <a:schemeClr val="tx1"/>
                </a:solidFill>
              </a:rPr>
              <a:t> Po sprawdzeniu padu jest on odrzucany i sprawdzany jest MAC wiadomości. Znowu, jeśli sprawdzenie MAC zakończy się porażką protokół odsyła informację </a:t>
            </a:r>
            <a:r>
              <a:rPr kumimoji="0" lang="en-US" sz="1200" b="0" i="0" u="none" strike="noStrike" kern="1200" cap="none" spc="0" normalizeH="0" baseline="0" noProof="0" dirty="0" err="1">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dirty="0">
                <a:ln>
                  <a:noFill/>
                </a:ln>
                <a:solidFill>
                  <a:schemeClr val="tx1"/>
                </a:solidFill>
                <a:effectLst/>
                <a:uLnTx/>
                <a:uFillTx/>
                <a:latin typeface="Arial"/>
                <a:ea typeface="+mn-ea"/>
                <a:cs typeface="Arial"/>
              </a:rPr>
              <a:t> i następuje zerwanie komunikacji. Jeśli wszystko jest OK od wiadomości odrzucany jest nagłówek i </a:t>
            </a:r>
            <a:r>
              <a:rPr kumimoji="0" lang="pl-PL" sz="1200" b="0" i="0" u="none" strike="noStrike" kern="1200" cap="none" spc="0" normalizeH="0" baseline="0" noProof="0" dirty="0" err="1">
                <a:ln>
                  <a:noFill/>
                </a:ln>
                <a:solidFill>
                  <a:schemeClr val="tx1"/>
                </a:solidFill>
                <a:effectLst/>
                <a:uLnTx/>
                <a:uFillTx/>
                <a:latin typeface="Arial"/>
                <a:ea typeface="+mn-ea"/>
                <a:cs typeface="Arial"/>
              </a:rPr>
              <a:t>tag</a:t>
            </a:r>
            <a:r>
              <a:rPr kumimoji="0" lang="pl-PL" sz="1200" b="0" i="0" u="none" strike="noStrike" kern="1200" cap="none" spc="0" normalizeH="0" baseline="0" noProof="0" dirty="0">
                <a:ln>
                  <a:noFill/>
                </a:ln>
                <a:solidFill>
                  <a:schemeClr val="tx1"/>
                </a:solidFill>
                <a:effectLst/>
                <a:uLnTx/>
                <a:uFillTx/>
                <a:latin typeface="Arial"/>
                <a:ea typeface="+mn-ea"/>
                <a:cs typeface="Arial"/>
              </a:rPr>
              <a:t> i przesyłany jako odszyfrowane dane. Proszę zwrócić uwagę, że jeśli ktoś przejmie jakiś blok danych i spróbuje po jakimś czasie przesłać go ponownie do serwera, to zostanie on odrzucony, ponieważ wewnętrzny stan licznika ulegnie zmianie i nie będzie się on zgadał z wartością licznika zapisaną w zaszyfrowanych danych. Liczniki okazują się eleganckim rozwiązaniem zapobiegającym atakom powtórzeniowym. Dodatkowo, ponieważ nadawca i odbiorca utrzymują sesję (w tym stan liczników) nie ma potrzeby włączania wartości liczników w przesyłany komunikat, a same liczniki nie wydłużają długości przesyłanej wiadomości. Zastosowany schemat gwarantuje zachowanie szyfrowania z uwierzytelnieniem, ponadto żadne dodatkowe informacje, poza stwierdzeniem, że odszyfrowanie się nie powiodło nie są wysyłane na zewnątrz. Istnieją ataki na TLS, jeśli system zwraca więcej informacji… W pokazanej wersji TSL znacznik </a:t>
            </a:r>
            <a:r>
              <a:rPr kumimoji="0" lang="pl-PL" sz="1200" b="0" i="0" u="none" strike="noStrike" kern="1200" cap="none" spc="0" normalizeH="0" baseline="0" noProof="0" dirty="0" err="1">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dirty="0">
                <a:ln>
                  <a:noFill/>
                </a:ln>
                <a:solidFill>
                  <a:schemeClr val="tx1"/>
                </a:solidFill>
                <a:effectLst/>
                <a:uLnTx/>
                <a:uFillTx/>
                <a:latin typeface="Arial"/>
                <a:ea typeface="+mn-ea"/>
                <a:cs typeface="Arial"/>
              </a:rPr>
              <a:t> jest odpowiednikiem znacznika niepowodzenia w odszyfrowywaniu w szyfrowaniu z uwierzytelnieniem. Bardzo ważne jest, że odbiorca/atakujący dowiaduje się tylko , że odszyfrowanie się nie udało, ale nie jest mu podawana przyczyna niepowodzenia. Jeśli tylko dodalibyśmy, że odrzucenie odbyło się z jednej czy drugiej przyczyny, system mógłby być mocno zaatakowany (taki atak zostanie pokazany w dalszej części wykładu).</a:t>
            </a:r>
            <a:endParaRPr lang="pl-PL" dirty="0">
              <a:solidFill>
                <a:schemeClr val="tx1"/>
              </a:solidFill>
            </a:endParaRPr>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2004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30</a:t>
            </a:fld>
            <a:endParaRPr lang="pl-P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31</a:t>
            </a:fld>
            <a:endParaRPr lang="pl-P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32</a:t>
            </a:fld>
            <a:endParaRPr lang="pl-P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33</a:t>
            </a:fld>
            <a:endParaRPr lang="pl-P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34</a:t>
            </a:fld>
            <a:endParaRPr lang="pl-P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63E3D6C2-9694-4371-A084-2525EFB38A76}" type="slidenum">
              <a:rPr lang="pl-PL" smtClean="0"/>
              <a:pPr/>
              <a:t>35</a:t>
            </a:fld>
            <a:endParaRPr lang="pl-PL"/>
          </a:p>
        </p:txBody>
      </p:sp>
    </p:spTree>
    <p:extLst>
      <p:ext uri="{BB962C8B-B14F-4D97-AF65-F5344CB8AC3E}">
        <p14:creationId xmlns:p14="http://schemas.microsoft.com/office/powerpoint/2010/main" val="1554761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63E3D6C2-9694-4371-A084-2525EFB38A76}" type="slidenum">
              <a:rPr lang="pl-PL" smtClean="0"/>
              <a:pPr/>
              <a:t>4</a:t>
            </a:fld>
            <a:endParaRPr lang="pl-PL"/>
          </a:p>
        </p:txBody>
      </p:sp>
    </p:spTree>
    <p:extLst>
      <p:ext uri="{BB962C8B-B14F-4D97-AF65-F5344CB8AC3E}">
        <p14:creationId xmlns:p14="http://schemas.microsoft.com/office/powerpoint/2010/main" val="1209341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Zasada wykonywania podpisu elektronicznego wygląda następująco. Osoba podpisująca generuje</a:t>
            </a:r>
            <a:r>
              <a:rPr lang="pl-PL" baseline="0" dirty="0"/>
              <a:t> parę kluczy (</a:t>
            </a:r>
            <a:r>
              <a:rPr lang="pl-PL" baseline="0" dirty="0" err="1"/>
              <a:t>sk</a:t>
            </a:r>
            <a:r>
              <a:rPr lang="pl-PL" baseline="0" dirty="0"/>
              <a:t> i </a:t>
            </a:r>
            <a:r>
              <a:rPr lang="pl-PL" baseline="0" dirty="0" err="1"/>
              <a:t>pk</a:t>
            </a:r>
            <a:r>
              <a:rPr lang="pl-PL" baseline="0" dirty="0"/>
              <a:t>) [tak jak w kryptografii klucza publicznego: jeden klucz służy do szyfrowania, a drugi do odszyfrowywania]. Klucz publiczny osoby podpisującej jest udostępniany. Jeśli osoba chce podpisać jakąś wiadomość szyfruje ją z zastosowaniem klucza sekretnego </a:t>
            </a:r>
            <a:r>
              <a:rPr lang="pl-PL" baseline="0" dirty="0" err="1"/>
              <a:t>sk</a:t>
            </a:r>
            <a:r>
              <a:rPr lang="pl-PL" baseline="0" dirty="0"/>
              <a:t> i wysyła do odbiorcy parę (m, </a:t>
            </a:r>
            <a:r>
              <a:rPr lang="pl-PL" baseline="0" dirty="0" err="1"/>
              <a:t>ds</a:t>
            </a:r>
            <a:r>
              <a:rPr lang="pl-PL" baseline="0" dirty="0"/>
              <a:t>). Odbiorca znający klucz publiczny może odszyfrować podpis i sprawdzić, czy otrzymana wartość jest identyczna z nadesłaną wiadomością m. Wtedy dowiadujemy się 2 rzeczy: 1) wiadomość była od konkretnego nadawcy, 2) nie została zmodyfikowana (odszyfrowana wiadomość jest identyczna z nadesłaną).</a:t>
            </a:r>
          </a:p>
          <a:p>
            <a:endParaRPr lang="pl-PL" baseline="0" dirty="0"/>
          </a:p>
          <a:p>
            <a:r>
              <a:rPr lang="pl-PL" baseline="0" dirty="0"/>
              <a:t>Dalej, podobnie jak w przypadku MAC, system nie jest odporny na ataki powtórzeniowe.</a:t>
            </a:r>
          </a:p>
          <a:p>
            <a:endParaRPr lang="pl-PL" baseline="0" dirty="0"/>
          </a:p>
          <a:p>
            <a:r>
              <a:rPr lang="pl-PL" baseline="0" dirty="0"/>
              <a:t>W systemie zakłada się również, że istnieje jakiś mechanizm pewnego przekazywania kluczy. To znaczy, że odbiorca otrzymując klucz publiczny jest pewny, że jest to klucz od konkretnej osoby. </a:t>
            </a:r>
          </a:p>
          <a:p>
            <a:endParaRPr lang="pl-PL" baseline="0" dirty="0"/>
          </a:p>
          <a:p>
            <a:r>
              <a:rPr lang="pl-PL" baseline="0" dirty="0"/>
              <a:t>Jeśli potrafimy w sposób pewny dostarczyć właściwy klucz publiczny, to po co w ogóle tworzyć podpisy? Okazuje się, że takie pewne dostarczenie kluczy jest procesem trudnym i kosztownym, ale w schemacie podpisu elektronicznego musi być wykonane tylko raz. Potem można przekazywać podpisy nieskończoną liczbę razy. </a:t>
            </a:r>
          </a:p>
          <a:p>
            <a:endParaRPr lang="pl-PL" baseline="0" dirty="0"/>
          </a:p>
          <a:p>
            <a:r>
              <a:rPr lang="pl-PL" baseline="0" dirty="0"/>
              <a:t>Poza tym mechanizm podpisu elektronicznego służy do efektywnego przekazywania samych kluczy publicznych (np. PKI – public </a:t>
            </a:r>
            <a:r>
              <a:rPr lang="pl-PL" baseline="0" dirty="0" err="1"/>
              <a:t>key</a:t>
            </a:r>
            <a:r>
              <a:rPr lang="pl-PL" baseline="0" dirty="0"/>
              <a:t> </a:t>
            </a:r>
            <a:r>
              <a:rPr lang="pl-PL" baseline="0" dirty="0" err="1"/>
              <a:t>infrastructure</a:t>
            </a:r>
            <a:r>
              <a:rPr lang="pl-PL" baseline="0" dirty="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Rozważmy konstrukcję jak na rysunku. Jest to ogólna konstrukcja, według której buduje się funkcje skrótu. Zakładamy, że dysponujemy funkcją</a:t>
            </a:r>
            <a:r>
              <a:rPr lang="pl-PL" baseline="0" dirty="0"/>
              <a:t> h (</a:t>
            </a:r>
            <a:r>
              <a:rPr lang="pl-PL" baseline="0" dirty="0" err="1"/>
              <a:t>hash</a:t>
            </a:r>
            <a:r>
              <a:rPr lang="pl-PL" baseline="0" dirty="0"/>
              <a:t>) odporną na kolizje dla małych wiadomości. Funkcja nazywana jest też funkcją kompresującą. Wiadomość jest dzielona na bloki. W konstrukcji stosowany jest również IV (ang. </a:t>
            </a:r>
            <a:r>
              <a:rPr lang="pl-PL" baseline="0" dirty="0" err="1"/>
              <a:t>Initialisation</a:t>
            </a:r>
            <a:r>
              <a:rPr lang="pl-PL" baseline="0" dirty="0"/>
              <a:t> </a:t>
            </a:r>
            <a:r>
              <a:rPr lang="pl-PL" baseline="0" dirty="0" err="1"/>
              <a:t>Vector</a:t>
            </a:r>
            <a:r>
              <a:rPr lang="pl-PL" baseline="0" dirty="0"/>
              <a:t>), tym razem ustalany jednokrotnie raz na zawsze i wbudowywany w program (jego wartość jest ustalana na poziomie definiowania standardu). Wyjście funkcji kompresji (</a:t>
            </a:r>
            <a:r>
              <a:rPr lang="pl-PL" baseline="0" dirty="0" err="1"/>
              <a:t>H</a:t>
            </a:r>
            <a:r>
              <a:rPr lang="pl-PL" baseline="-25000" dirty="0" err="1"/>
              <a:t>n</a:t>
            </a:r>
            <a:r>
              <a:rPr lang="pl-PL" baseline="0" dirty="0"/>
              <a:t> nazywane zmienną łańcuchową) jest przekazywane na wejście kolejnej funkcji kompresji, która przekształca także kolejny blok wiadomości. Łańcuch przekształceń kolejnych porcji wiadomości jest kontynuowany do momentu osiągnięcia ostatniego bloku. Do ostatniego bloku musi zostać dodany tzw. „</a:t>
            </a:r>
            <a:r>
              <a:rPr lang="pl-PL" baseline="0" dirty="0" err="1"/>
              <a:t>padding</a:t>
            </a:r>
            <a:r>
              <a:rPr lang="pl-PL" baseline="0" dirty="0"/>
              <a:t> blok”. Ostatnia część widomości wraz z </a:t>
            </a:r>
            <a:r>
              <a:rPr lang="pl-PL" baseline="0" dirty="0" err="1"/>
              <a:t>paddingiem</a:t>
            </a:r>
            <a:r>
              <a:rPr lang="pl-PL" baseline="0" dirty="0"/>
              <a:t> jest przekształcana z zastosowaniem funkcji h i otrzymujemy wyliczony </a:t>
            </a:r>
            <a:r>
              <a:rPr lang="pl-PL" baseline="0" dirty="0" err="1"/>
              <a:t>hash</a:t>
            </a:r>
            <a:r>
              <a:rPr lang="pl-PL" baseline="0" dirty="0"/>
              <a:t> dla długiej wiadomości. </a:t>
            </a:r>
            <a:r>
              <a:rPr lang="pl-PL" baseline="0" dirty="0" err="1"/>
              <a:t>Padding</a:t>
            </a:r>
            <a:r>
              <a:rPr lang="pl-PL" baseline="0" dirty="0"/>
              <a:t> blok składa się z pola 10000…0 uzupełniającego wiadomość do odpowiedniej długości oraz 64 bitowego pola zawierającego długość wiadomości. Rozmiar wiadomości jest kodowany w polu o ustalonej długości. Przykładowo, we wszystkich funkcjach SHA długość wiadomości jest ograniczona do 2</a:t>
            </a:r>
            <a:r>
              <a:rPr lang="pl-PL" baseline="30000" dirty="0"/>
              <a:t>64</a:t>
            </a:r>
            <a:r>
              <a:rPr lang="pl-PL" baseline="0" dirty="0"/>
              <a:t>-1 (ostatni blok może zwierać sam </a:t>
            </a:r>
            <a:r>
              <a:rPr lang="pl-PL" baseline="0" dirty="0" err="1"/>
              <a:t>padding</a:t>
            </a:r>
            <a:r>
              <a:rPr lang="pl-PL" baseline="0" dirty="0"/>
              <a:t> i długość wiadomości, jeśli wiadomość ma długość równą całkowitej wielokrotności bloku). Ograniczenie wiadomości do podanego rozmiaru w rzeczywistości nie stanowi zbyt wielkiego ograniczenia (ok. 18 tys. TB).</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 wzorca tytułu</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7721B28-2315-4038-B465-4FAC5B10B454}" type="datetime1">
              <a:rPr lang="pl-PL" smtClean="0"/>
              <a:pPr/>
              <a:t>06.06.2021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CB8C871-E136-46BF-A553-D01E921EED53}" type="datetime1">
              <a:rPr lang="pl-PL" smtClean="0"/>
              <a:pPr/>
              <a:t>06.06.2021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 wzorca tytułu</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22D87DA-1D67-45DF-B82F-406BB1D4ECB1}" type="datetime1">
              <a:rPr lang="pl-PL" smtClean="0"/>
              <a:pPr/>
              <a:t>06.06.2021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80320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471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F7A5DAA-748A-4F7A-846D-4B599860028B}" type="datetime1">
              <a:rPr lang="pl-PL" smtClean="0"/>
              <a:pPr/>
              <a:t>06.06.2021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3087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5834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9707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42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 wzorca tytułu</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06.06.2021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762DABE-C89F-4876-874B-40737684B676}" type="datetime1">
              <a:rPr lang="pl-PL" smtClean="0"/>
              <a:pPr/>
              <a:t>06.06.2021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 wzorca tytułu</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29E3034B-4AD3-41CB-8B20-2F185E7F45AA}" type="datetime1">
              <a:rPr lang="pl-PL" smtClean="0"/>
              <a:pPr/>
              <a:t>06.06.2021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daty 2"/>
          <p:cNvSpPr>
            <a:spLocks noGrp="1"/>
          </p:cNvSpPr>
          <p:nvPr>
            <p:ph type="dt" sz="half" idx="10"/>
          </p:nvPr>
        </p:nvSpPr>
        <p:spPr/>
        <p:txBody>
          <a:bodyPr/>
          <a:lstStyle/>
          <a:p>
            <a:fld id="{3769A7AB-59E2-4256-AA67-21347BBE9FE5}" type="datetime1">
              <a:rPr lang="pl-PL" smtClean="0"/>
              <a:pPr/>
              <a:t>06.06.2021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06.06.2021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 wzorca tytułu</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06.06.2021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 wzorca tytułu</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06.06.2021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 wzorca tytułu</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06.06.2021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6/6/2021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a:t>Dan Boneh</a:t>
            </a:r>
          </a:p>
        </p:txBody>
      </p:sp>
    </p:spTree>
    <p:extLst>
      <p:ext uri="{BB962C8B-B14F-4D97-AF65-F5344CB8AC3E}">
        <p14:creationId xmlns:p14="http://schemas.microsoft.com/office/powerpoint/2010/main"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pl.wikipedia.org/wiki/Transport_Layer_Security"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a:t>Kryptografia i bezpieczeństwo danych </a:t>
            </a:r>
            <a:br>
              <a:rPr lang="pl-PL" sz="3600" dirty="0"/>
            </a:br>
            <a:r>
              <a:rPr lang="pl-PL" sz="3600" dirty="0"/>
              <a:t>- podpis elektroniczny</a:t>
            </a:r>
          </a:p>
        </p:txBody>
      </p:sp>
      <p:sp>
        <p:nvSpPr>
          <p:cNvPr id="3" name="Podtytuł 2"/>
          <p:cNvSpPr>
            <a:spLocks noGrp="1"/>
          </p:cNvSpPr>
          <p:nvPr>
            <p:ph type="subTitle" idx="1"/>
          </p:nvPr>
        </p:nvSpPr>
        <p:spPr/>
        <p:txBody>
          <a:bodyPr/>
          <a:lstStyle/>
          <a:p>
            <a:r>
              <a:rPr lang="pl-PL" dirty="0"/>
              <a:t>Sławomir </a:t>
            </a:r>
            <a:r>
              <a:rPr lang="pl-PL" dirty="0" err="1"/>
              <a:t>Samolej</a:t>
            </a:r>
            <a:br>
              <a:rPr lang="pl-PL" dirty="0"/>
            </a:br>
            <a:r>
              <a:rPr lang="pl-PL" dirty="0" err="1"/>
              <a:t>ssamolej.kia.prz.edu.pl</a:t>
            </a:r>
            <a:br>
              <a:rPr lang="pl-PL" dirty="0"/>
            </a:br>
            <a:r>
              <a:rPr lang="pl-PL" dirty="0" err="1"/>
              <a:t>ssamolej@prz.edu.pl</a:t>
            </a:r>
            <a:endParaRPr lang="pl-PL" dirty="0"/>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2800" dirty="0"/>
              <a:t>Czy można zastosować „czyste” RSA zastosowane do wygenerowania podpisu?</a:t>
            </a:r>
          </a:p>
        </p:txBody>
      </p:sp>
      <p:sp>
        <p:nvSpPr>
          <p:cNvPr id="3" name="Symbol zastępczy zawartości 2"/>
          <p:cNvSpPr>
            <a:spLocks noGrp="1"/>
          </p:cNvSpPr>
          <p:nvPr>
            <p:ph idx="1"/>
          </p:nvPr>
        </p:nvSpPr>
        <p:spPr>
          <a:xfrm>
            <a:off x="179512" y="1124744"/>
            <a:ext cx="8784976" cy="4032448"/>
          </a:xfrm>
        </p:spPr>
        <p:txBody>
          <a:bodyPr>
            <a:normAutofit fontScale="85000" lnSpcReduction="10000"/>
          </a:bodyPr>
          <a:lstStyle/>
          <a:p>
            <a:r>
              <a:rPr lang="pl-PL" dirty="0"/>
              <a:t>Niech </a:t>
            </a:r>
            <a:r>
              <a:rPr lang="pl-PL" dirty="0" err="1"/>
              <a:t>GenRSA</a:t>
            </a:r>
            <a:r>
              <a:rPr lang="pl-PL" dirty="0"/>
              <a:t> definiuje schemat wykonywania podpisu w następujący sposób:</a:t>
            </a:r>
          </a:p>
          <a:p>
            <a:pPr lvl="1"/>
            <a:r>
              <a:rPr lang="pl-PL" dirty="0"/>
              <a:t>Gen: algorytm generujący klucze RSA (N, d, e), gdzie </a:t>
            </a:r>
            <a:r>
              <a:rPr lang="pl-PL" dirty="0" err="1"/>
              <a:t>pk</a:t>
            </a:r>
            <a:r>
              <a:rPr lang="pl-PL" dirty="0"/>
              <a:t>=(N, e), </a:t>
            </a:r>
            <a:r>
              <a:rPr lang="pl-PL" dirty="0" err="1"/>
              <a:t>sk</a:t>
            </a:r>
            <a:r>
              <a:rPr lang="pl-PL" dirty="0"/>
              <a:t>=(N, d).</a:t>
            </a:r>
          </a:p>
          <a:p>
            <a:pPr lvl="1"/>
            <a:r>
              <a:rPr lang="pl-PL" dirty="0" err="1"/>
              <a:t>Sign</a:t>
            </a:r>
            <a:r>
              <a:rPr lang="pl-PL" dirty="0"/>
              <a:t>: algorytm podpisujący z zastosowaniem klucza sekretnego </a:t>
            </a:r>
            <a:r>
              <a:rPr lang="pl-PL" dirty="0" err="1"/>
              <a:t>sk</a:t>
            </a:r>
            <a:r>
              <a:rPr lang="pl-PL" dirty="0"/>
              <a:t>=(N, d) wiadomość m należącą do (Z</a:t>
            </a:r>
            <a:r>
              <a:rPr lang="pl-PL" baseline="-25000" dirty="0"/>
              <a:t>N</a:t>
            </a:r>
            <a:r>
              <a:rPr lang="pl-PL" dirty="0"/>
              <a:t>)* tworząc podpis:</a:t>
            </a:r>
          </a:p>
          <a:p>
            <a:pPr lvl="2"/>
            <a:r>
              <a:rPr lang="pl-PL" dirty="0" err="1"/>
              <a:t>ds</a:t>
            </a:r>
            <a:r>
              <a:rPr lang="pl-PL" dirty="0"/>
              <a:t> = [m</a:t>
            </a:r>
            <a:r>
              <a:rPr lang="pl-PL" baseline="30000" dirty="0"/>
              <a:t>d</a:t>
            </a:r>
            <a:r>
              <a:rPr lang="pl-PL" dirty="0"/>
              <a:t> </a:t>
            </a:r>
            <a:r>
              <a:rPr lang="pl-PL" dirty="0" err="1"/>
              <a:t>mod</a:t>
            </a:r>
            <a:r>
              <a:rPr lang="pl-PL" dirty="0"/>
              <a:t> N]</a:t>
            </a:r>
          </a:p>
          <a:p>
            <a:pPr lvl="1"/>
            <a:r>
              <a:rPr lang="pl-PL" dirty="0" err="1"/>
              <a:t>Vrfy</a:t>
            </a:r>
            <a:r>
              <a:rPr lang="pl-PL" dirty="0"/>
              <a:t>: algorytm weryfikujący podpis z zastosowaniem klucza publicznego (N, e) wiadomość m należącą do (Z</a:t>
            </a:r>
            <a:r>
              <a:rPr lang="pl-PL" baseline="-25000" dirty="0"/>
              <a:t>N</a:t>
            </a:r>
            <a:r>
              <a:rPr lang="pl-PL" dirty="0"/>
              <a:t>)* zwracający 1 wtedy i tylko wtedy, gdy</a:t>
            </a:r>
          </a:p>
          <a:p>
            <a:pPr lvl="2"/>
            <a:r>
              <a:rPr lang="pl-PL" dirty="0"/>
              <a:t>m = [</a:t>
            </a:r>
            <a:r>
              <a:rPr lang="pl-PL" dirty="0" err="1"/>
              <a:t>ds</a:t>
            </a:r>
            <a:r>
              <a:rPr lang="pl-PL" baseline="30000" dirty="0" err="1"/>
              <a:t>e</a:t>
            </a:r>
            <a:r>
              <a:rPr lang="pl-PL" dirty="0"/>
              <a:t> </a:t>
            </a:r>
            <a:r>
              <a:rPr lang="pl-PL" dirty="0" err="1"/>
              <a:t>mod</a:t>
            </a:r>
            <a:r>
              <a:rPr lang="pl-PL" dirty="0"/>
              <a:t> N]</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3200" dirty="0"/>
              <a:t>Atak bez wiadomości na „czysty” RSA zastosowany do tworzenia podpisu </a:t>
            </a:r>
          </a:p>
        </p:txBody>
      </p:sp>
      <p:sp>
        <p:nvSpPr>
          <p:cNvPr id="3" name="Symbol zastępczy zawartości 2"/>
          <p:cNvSpPr>
            <a:spLocks noGrp="1"/>
          </p:cNvSpPr>
          <p:nvPr>
            <p:ph idx="1"/>
          </p:nvPr>
        </p:nvSpPr>
        <p:spPr>
          <a:xfrm>
            <a:off x="179512" y="1124744"/>
            <a:ext cx="8784976" cy="2980928"/>
          </a:xfrm>
        </p:spPr>
        <p:txBody>
          <a:bodyPr>
            <a:normAutofit fontScale="92500" lnSpcReduction="10000"/>
          </a:bodyPr>
          <a:lstStyle/>
          <a:p>
            <a:r>
              <a:rPr lang="pl-PL" dirty="0"/>
              <a:t>Atakujący tworzy fałszywą wiadomość stosując tylko klucz publiczny (N, e):</a:t>
            </a:r>
          </a:p>
          <a:p>
            <a:pPr lvl="1"/>
            <a:r>
              <a:rPr lang="pl-PL" dirty="0"/>
              <a:t>Dysponujemy </a:t>
            </a:r>
            <a:r>
              <a:rPr lang="pl-PL" dirty="0" err="1"/>
              <a:t>pk</a:t>
            </a:r>
            <a:r>
              <a:rPr lang="pl-PL" dirty="0"/>
              <a:t> = (N, e), wybieramy losową wartość </a:t>
            </a:r>
            <a:r>
              <a:rPr lang="pl-PL" dirty="0" err="1"/>
              <a:t>ds</a:t>
            </a:r>
            <a:r>
              <a:rPr lang="pl-PL" dirty="0"/>
              <a:t> należącą do (Z</a:t>
            </a:r>
            <a:r>
              <a:rPr lang="pl-PL" baseline="-25000" dirty="0"/>
              <a:t>N</a:t>
            </a:r>
            <a:r>
              <a:rPr lang="pl-PL" dirty="0"/>
              <a:t>)* i obliczamy </a:t>
            </a:r>
            <a:br>
              <a:rPr lang="pl-PL" dirty="0"/>
            </a:br>
            <a:r>
              <a:rPr lang="pl-PL" dirty="0"/>
              <a:t>m = [</a:t>
            </a:r>
            <a:r>
              <a:rPr lang="pl-PL" dirty="0" err="1"/>
              <a:t>ds</a:t>
            </a:r>
            <a:r>
              <a:rPr lang="pl-PL" baseline="30000" dirty="0" err="1"/>
              <a:t>e</a:t>
            </a:r>
            <a:r>
              <a:rPr lang="pl-PL" dirty="0"/>
              <a:t> </a:t>
            </a:r>
            <a:r>
              <a:rPr lang="pl-PL" dirty="0" err="1"/>
              <a:t>mod</a:t>
            </a:r>
            <a:r>
              <a:rPr lang="pl-PL" dirty="0"/>
              <a:t> N], sfałszowana wiadomość to (m, </a:t>
            </a:r>
            <a:r>
              <a:rPr lang="pl-PL" dirty="0" err="1"/>
              <a:t>ds</a:t>
            </a:r>
            <a:r>
              <a:rPr lang="pl-PL" dirty="0"/>
              <a:t>).</a:t>
            </a:r>
          </a:p>
          <a:p>
            <a:pPr lvl="1"/>
            <a:r>
              <a:rPr lang="pl-PL" dirty="0"/>
              <a:t>W rezultacie przygotowaliśmy weryfikowalną sygnaturę dla wiadomości i ją sfałszowaliśmy.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30622"/>
            <a:ext cx="8229600" cy="490066"/>
          </a:xfrm>
        </p:spPr>
        <p:txBody>
          <a:bodyPr>
            <a:noAutofit/>
          </a:bodyPr>
          <a:lstStyle/>
          <a:p>
            <a:r>
              <a:rPr lang="pl-PL" sz="2400" dirty="0"/>
              <a:t>Fałszowanie podpisu „czystego” RSA </a:t>
            </a:r>
            <a:br>
              <a:rPr lang="pl-PL" sz="2400" dirty="0"/>
            </a:br>
            <a:r>
              <a:rPr lang="pl-PL" sz="2400" dirty="0"/>
              <a:t>z zastosowaniem ustalonej wiadomości</a:t>
            </a:r>
          </a:p>
        </p:txBody>
      </p:sp>
      <p:sp>
        <p:nvSpPr>
          <p:cNvPr id="3" name="Symbol zastępczy zawartości 2"/>
          <p:cNvSpPr>
            <a:spLocks noGrp="1"/>
          </p:cNvSpPr>
          <p:nvPr>
            <p:ph idx="1"/>
          </p:nvPr>
        </p:nvSpPr>
        <p:spPr>
          <a:xfrm>
            <a:off x="35496" y="764705"/>
            <a:ext cx="8928992" cy="4176464"/>
          </a:xfrm>
        </p:spPr>
        <p:txBody>
          <a:bodyPr>
            <a:normAutofit/>
          </a:bodyPr>
          <a:lstStyle/>
          <a:p>
            <a:r>
              <a:rPr lang="pl-PL" sz="2400" dirty="0"/>
              <a:t>Chcemy sfałszować wiadomość m </a:t>
            </a:r>
            <a:r>
              <a:rPr lang="en-US" sz="2400" dirty="0">
                <a:cs typeface="Arial" pitchFamily="34" charset="0"/>
                <a:sym typeface="Symbol"/>
              </a:rPr>
              <a:t></a:t>
            </a:r>
            <a:r>
              <a:rPr lang="pl-PL" sz="2400" dirty="0">
                <a:cs typeface="Arial" pitchFamily="34" charset="0"/>
                <a:sym typeface="Symbol"/>
              </a:rPr>
              <a:t> (Z</a:t>
            </a:r>
            <a:r>
              <a:rPr lang="pl-PL" sz="2400" baseline="-25000" dirty="0">
                <a:cs typeface="Arial" pitchFamily="34" charset="0"/>
                <a:sym typeface="Symbol"/>
              </a:rPr>
              <a:t>N</a:t>
            </a:r>
            <a:r>
              <a:rPr lang="pl-PL" sz="2400" dirty="0">
                <a:cs typeface="Arial" pitchFamily="34" charset="0"/>
                <a:sym typeface="Symbol"/>
              </a:rPr>
              <a:t>)* znając klucz publiczny (N, e), dwie inne wiadomości m</a:t>
            </a:r>
            <a:r>
              <a:rPr lang="pl-PL" sz="2400" baseline="-25000" dirty="0">
                <a:cs typeface="Arial" pitchFamily="34" charset="0"/>
                <a:sym typeface="Symbol"/>
              </a:rPr>
              <a:t>1</a:t>
            </a:r>
            <a:r>
              <a:rPr lang="pl-PL" sz="2400" dirty="0">
                <a:cs typeface="Arial" pitchFamily="34" charset="0"/>
                <a:sym typeface="Symbol"/>
              </a:rPr>
              <a:t>, m</a:t>
            </a:r>
            <a:r>
              <a:rPr lang="pl-PL" sz="2400" baseline="-25000" dirty="0">
                <a:cs typeface="Arial" pitchFamily="34" charset="0"/>
                <a:sym typeface="Symbol"/>
              </a:rPr>
              <a:t>2</a:t>
            </a:r>
            <a:r>
              <a:rPr lang="pl-PL" sz="2400" dirty="0">
                <a:cs typeface="Arial" pitchFamily="34" charset="0"/>
                <a:sym typeface="Symbol"/>
              </a:rPr>
              <a:t> (różne od m) i ich podpisy ds</a:t>
            </a:r>
            <a:r>
              <a:rPr lang="pl-PL" sz="2400" baseline="-25000" dirty="0">
                <a:cs typeface="Arial" pitchFamily="34" charset="0"/>
                <a:sym typeface="Symbol"/>
              </a:rPr>
              <a:t>1</a:t>
            </a:r>
            <a:r>
              <a:rPr lang="pl-PL" sz="2400" dirty="0">
                <a:cs typeface="Arial" pitchFamily="34" charset="0"/>
                <a:sym typeface="Symbol"/>
              </a:rPr>
              <a:t> i ds</a:t>
            </a:r>
            <a:r>
              <a:rPr lang="pl-PL" sz="2400" baseline="-25000" dirty="0">
                <a:cs typeface="Arial" pitchFamily="34" charset="0"/>
                <a:sym typeface="Symbol"/>
              </a:rPr>
              <a:t>2</a:t>
            </a:r>
            <a:r>
              <a:rPr lang="pl-PL" sz="2400" dirty="0">
                <a:cs typeface="Arial" pitchFamily="34" charset="0"/>
                <a:sym typeface="Symbol"/>
              </a:rPr>
              <a:t>.</a:t>
            </a:r>
          </a:p>
          <a:p>
            <a:r>
              <a:rPr lang="pl-PL" sz="2400" dirty="0">
                <a:cs typeface="Arial" pitchFamily="34" charset="0"/>
                <a:sym typeface="Symbol"/>
              </a:rPr>
              <a:t>Sfałszowany podpis można otrzymać tworząc wiadomość m = m</a:t>
            </a:r>
            <a:r>
              <a:rPr lang="pl-PL" sz="2400" baseline="-25000" dirty="0">
                <a:cs typeface="Arial" pitchFamily="34" charset="0"/>
                <a:sym typeface="Symbol"/>
              </a:rPr>
              <a:t>1</a:t>
            </a:r>
            <a:r>
              <a:rPr lang="pl-PL" sz="2400" dirty="0">
                <a:cs typeface="Arial" pitchFamily="34" charset="0"/>
                <a:sym typeface="Symbol"/>
              </a:rPr>
              <a:t>*m</a:t>
            </a:r>
            <a:r>
              <a:rPr lang="pl-PL" sz="2400" baseline="-25000" dirty="0">
                <a:cs typeface="Arial" pitchFamily="34" charset="0"/>
                <a:sym typeface="Symbol"/>
              </a:rPr>
              <a:t>2</a:t>
            </a:r>
            <a:r>
              <a:rPr lang="pl-PL" sz="2400" dirty="0">
                <a:cs typeface="Arial" pitchFamily="34" charset="0"/>
                <a:sym typeface="Symbol"/>
              </a:rPr>
              <a:t> </a:t>
            </a:r>
            <a:r>
              <a:rPr lang="pl-PL" sz="2400" dirty="0" err="1">
                <a:cs typeface="Arial" pitchFamily="34" charset="0"/>
                <a:sym typeface="Symbol"/>
              </a:rPr>
              <a:t>mod</a:t>
            </a:r>
            <a:r>
              <a:rPr lang="pl-PL" sz="2400" dirty="0">
                <a:cs typeface="Arial" pitchFamily="34" charset="0"/>
                <a:sym typeface="Symbol"/>
              </a:rPr>
              <a:t> N i podpis [ds</a:t>
            </a:r>
            <a:r>
              <a:rPr lang="pl-PL" sz="2400" baseline="-25000" dirty="0">
                <a:cs typeface="Arial" pitchFamily="34" charset="0"/>
                <a:sym typeface="Symbol"/>
              </a:rPr>
              <a:t>1</a:t>
            </a:r>
            <a:r>
              <a:rPr lang="pl-PL" sz="2400" dirty="0">
                <a:cs typeface="Arial" pitchFamily="34" charset="0"/>
                <a:sym typeface="Symbol"/>
              </a:rPr>
              <a:t>*ds</a:t>
            </a:r>
            <a:r>
              <a:rPr lang="pl-PL" sz="2400" baseline="-25000" dirty="0">
                <a:cs typeface="Arial" pitchFamily="34" charset="0"/>
                <a:sym typeface="Symbol"/>
              </a:rPr>
              <a:t>2</a:t>
            </a:r>
            <a:r>
              <a:rPr lang="pl-PL" sz="2400" dirty="0">
                <a:cs typeface="Arial" pitchFamily="34" charset="0"/>
                <a:sym typeface="Symbol"/>
              </a:rPr>
              <a:t> </a:t>
            </a:r>
            <a:r>
              <a:rPr lang="pl-PL" sz="2400" dirty="0" err="1">
                <a:cs typeface="Arial" pitchFamily="34" charset="0"/>
                <a:sym typeface="Symbol"/>
              </a:rPr>
              <a:t>mod</a:t>
            </a:r>
            <a:r>
              <a:rPr lang="pl-PL" sz="2400" dirty="0">
                <a:cs typeface="Arial" pitchFamily="34" charset="0"/>
                <a:sym typeface="Symbol"/>
              </a:rPr>
              <a:t> N].</a:t>
            </a:r>
          </a:p>
          <a:p>
            <a:r>
              <a:rPr lang="pl-PL" sz="2400" dirty="0">
                <a:cs typeface="Arial" pitchFamily="34" charset="0"/>
                <a:sym typeface="Symbol"/>
              </a:rPr>
              <a:t>Okazuje się, że jest to prawidłowa sygnatura dla wiadomości m, jeśli oczywiście dalej traktujemy wprost system RSA jako mechanizm służący do generowania podpisu:</a:t>
            </a:r>
          </a:p>
          <a:p>
            <a:r>
              <a:rPr lang="pl-PL" sz="2400" dirty="0">
                <a:cs typeface="Arial" pitchFamily="34" charset="0"/>
                <a:sym typeface="Symbol"/>
              </a:rPr>
              <a:t>Sprawdzanie wiadomości będzie działało następująco:</a:t>
            </a:r>
          </a:p>
          <a:p>
            <a:pPr marL="0" indent="0">
              <a:buNone/>
            </a:pPr>
            <a:r>
              <a:rPr lang="pl-PL" sz="2400" dirty="0">
                <a:cs typeface="Arial" pitchFamily="34" charset="0"/>
                <a:sym typeface="Symbol"/>
              </a:rPr>
              <a:t>	(ds</a:t>
            </a:r>
            <a:r>
              <a:rPr lang="pl-PL" sz="2400" baseline="-25000" dirty="0">
                <a:cs typeface="Arial" pitchFamily="34" charset="0"/>
                <a:sym typeface="Symbol"/>
              </a:rPr>
              <a:t>1</a:t>
            </a:r>
            <a:r>
              <a:rPr lang="pl-PL" sz="2400" dirty="0">
                <a:cs typeface="Arial" pitchFamily="34" charset="0"/>
                <a:sym typeface="Symbol"/>
              </a:rPr>
              <a:t>*ds</a:t>
            </a:r>
            <a:r>
              <a:rPr lang="pl-PL" sz="2400" baseline="-25000" dirty="0">
                <a:cs typeface="Arial" pitchFamily="34" charset="0"/>
                <a:sym typeface="Symbol"/>
              </a:rPr>
              <a:t>2</a:t>
            </a:r>
            <a:r>
              <a:rPr lang="pl-PL" sz="2400" dirty="0">
                <a:cs typeface="Arial" pitchFamily="34" charset="0"/>
                <a:sym typeface="Symbol"/>
              </a:rPr>
              <a:t>)</a:t>
            </a:r>
            <a:r>
              <a:rPr lang="pl-PL" sz="2400" baseline="30000" dirty="0">
                <a:cs typeface="Arial" pitchFamily="34" charset="0"/>
                <a:sym typeface="Symbol"/>
              </a:rPr>
              <a:t>e</a:t>
            </a:r>
            <a:r>
              <a:rPr lang="pl-PL" sz="2400" dirty="0">
                <a:cs typeface="Arial" pitchFamily="34" charset="0"/>
                <a:sym typeface="Symbol"/>
              </a:rPr>
              <a:t>=(m</a:t>
            </a:r>
            <a:r>
              <a:rPr lang="pl-PL" sz="2400" baseline="-25000" dirty="0">
                <a:cs typeface="Arial" pitchFamily="34" charset="0"/>
                <a:sym typeface="Symbol"/>
              </a:rPr>
              <a:t>1</a:t>
            </a:r>
            <a:r>
              <a:rPr lang="pl-PL" sz="2400" baseline="30000" dirty="0">
                <a:cs typeface="Arial" pitchFamily="34" charset="0"/>
                <a:sym typeface="Symbol"/>
              </a:rPr>
              <a:t>d</a:t>
            </a:r>
            <a:r>
              <a:rPr lang="pl-PL" sz="2400" dirty="0">
                <a:cs typeface="Arial" pitchFamily="34" charset="0"/>
                <a:sym typeface="Symbol"/>
              </a:rPr>
              <a:t>*m</a:t>
            </a:r>
            <a:r>
              <a:rPr lang="pl-PL" sz="2400" baseline="-25000" dirty="0">
                <a:cs typeface="Arial" pitchFamily="34" charset="0"/>
                <a:sym typeface="Symbol"/>
              </a:rPr>
              <a:t>2</a:t>
            </a:r>
            <a:r>
              <a:rPr lang="pl-PL" sz="2400" baseline="30000" dirty="0">
                <a:cs typeface="Arial" pitchFamily="34" charset="0"/>
                <a:sym typeface="Symbol"/>
              </a:rPr>
              <a:t>d</a:t>
            </a:r>
            <a:r>
              <a:rPr lang="pl-PL" sz="2400" dirty="0">
                <a:cs typeface="Arial" pitchFamily="34" charset="0"/>
                <a:sym typeface="Symbol"/>
              </a:rPr>
              <a:t>)</a:t>
            </a:r>
            <a:r>
              <a:rPr lang="pl-PL" sz="2400" baseline="30000" dirty="0">
                <a:cs typeface="Arial" pitchFamily="34" charset="0"/>
                <a:sym typeface="Symbol"/>
              </a:rPr>
              <a:t>e</a:t>
            </a:r>
            <a:r>
              <a:rPr lang="pl-PL" sz="2400" dirty="0">
                <a:cs typeface="Arial" pitchFamily="34" charset="0"/>
                <a:sym typeface="Symbol"/>
              </a:rPr>
              <a:t>=m</a:t>
            </a:r>
            <a:r>
              <a:rPr lang="pl-PL" sz="2400" baseline="-25000" dirty="0">
                <a:cs typeface="Arial" pitchFamily="34" charset="0"/>
                <a:sym typeface="Symbol"/>
              </a:rPr>
              <a:t>1</a:t>
            </a:r>
            <a:r>
              <a:rPr lang="pl-PL" sz="2400" baseline="30000" dirty="0">
                <a:cs typeface="Arial" pitchFamily="34" charset="0"/>
                <a:sym typeface="Symbol"/>
              </a:rPr>
              <a:t>de</a:t>
            </a:r>
            <a:r>
              <a:rPr lang="pl-PL" sz="2400" dirty="0">
                <a:cs typeface="Arial" pitchFamily="34" charset="0"/>
                <a:sym typeface="Symbol"/>
              </a:rPr>
              <a:t>*m</a:t>
            </a:r>
            <a:r>
              <a:rPr lang="pl-PL" sz="2400" baseline="-25000" dirty="0">
                <a:cs typeface="Arial" pitchFamily="34" charset="0"/>
                <a:sym typeface="Symbol"/>
              </a:rPr>
              <a:t>2</a:t>
            </a:r>
            <a:r>
              <a:rPr lang="pl-PL" sz="2400" baseline="30000" dirty="0">
                <a:cs typeface="Arial" pitchFamily="34" charset="0"/>
                <a:sym typeface="Symbol"/>
              </a:rPr>
              <a:t>de</a:t>
            </a:r>
            <a:r>
              <a:rPr lang="pl-PL" sz="2400" dirty="0">
                <a:cs typeface="Arial" pitchFamily="34" charset="0"/>
                <a:sym typeface="Symbol"/>
              </a:rPr>
              <a:t>=m</a:t>
            </a:r>
            <a:r>
              <a:rPr lang="pl-PL" sz="2400" baseline="-25000" dirty="0">
                <a:cs typeface="Arial" pitchFamily="34" charset="0"/>
                <a:sym typeface="Symbol"/>
              </a:rPr>
              <a:t>1</a:t>
            </a:r>
            <a:r>
              <a:rPr lang="pl-PL" sz="2400" dirty="0">
                <a:cs typeface="Arial" pitchFamily="34" charset="0"/>
                <a:sym typeface="Symbol"/>
              </a:rPr>
              <a:t>*m</a:t>
            </a:r>
            <a:r>
              <a:rPr lang="pl-PL" sz="2400" baseline="-25000" dirty="0">
                <a:cs typeface="Arial" pitchFamily="34" charset="0"/>
                <a:sym typeface="Symbol"/>
              </a:rPr>
              <a:t>2</a:t>
            </a:r>
            <a:r>
              <a:rPr lang="pl-PL" sz="2400" dirty="0">
                <a:cs typeface="Arial" pitchFamily="34" charset="0"/>
                <a:sym typeface="Symbol"/>
              </a:rPr>
              <a:t>=m</a:t>
            </a:r>
            <a:endParaRPr lang="pl-PL" baseline="30000" dirty="0">
              <a:cs typeface="Arial" pitchFamily="34" charset="0"/>
              <a:sym typeface="Symbol"/>
            </a:endParaRP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2800" dirty="0"/>
              <a:t>Konstrukcja </a:t>
            </a:r>
            <a:r>
              <a:rPr lang="pl-PL" sz="2800" dirty="0" err="1"/>
              <a:t>RSA-FDH</a:t>
            </a:r>
            <a:r>
              <a:rPr lang="pl-PL" sz="2800" dirty="0"/>
              <a:t> </a:t>
            </a:r>
            <a:r>
              <a:rPr lang="pl-PL" sz="2000" dirty="0"/>
              <a:t>(ang. RSA-Full </a:t>
            </a:r>
            <a:r>
              <a:rPr lang="pl-PL" sz="2000" dirty="0" err="1"/>
              <a:t>Domain</a:t>
            </a:r>
            <a:r>
              <a:rPr lang="pl-PL" sz="2000" dirty="0"/>
              <a:t> </a:t>
            </a:r>
            <a:r>
              <a:rPr lang="pl-PL" sz="2000" dirty="0" err="1"/>
              <a:t>Hash</a:t>
            </a:r>
            <a:r>
              <a:rPr lang="pl-PL" sz="2000" dirty="0"/>
              <a:t>)</a:t>
            </a:r>
            <a:endParaRPr lang="pl-PL" sz="2800" dirty="0"/>
          </a:p>
        </p:txBody>
      </p:sp>
      <p:sp>
        <p:nvSpPr>
          <p:cNvPr id="3" name="Symbol zastępczy zawartości 2"/>
          <p:cNvSpPr>
            <a:spLocks noGrp="1"/>
          </p:cNvSpPr>
          <p:nvPr>
            <p:ph idx="1"/>
          </p:nvPr>
        </p:nvSpPr>
        <p:spPr>
          <a:xfrm>
            <a:off x="107504" y="908720"/>
            <a:ext cx="8856984" cy="4464496"/>
          </a:xfrm>
        </p:spPr>
        <p:txBody>
          <a:bodyPr>
            <a:normAutofit fontScale="77500" lnSpcReduction="20000"/>
          </a:bodyPr>
          <a:lstStyle/>
          <a:p>
            <a:r>
              <a:rPr lang="pl-PL" dirty="0"/>
              <a:t>Niech </a:t>
            </a:r>
            <a:r>
              <a:rPr lang="pl-PL" dirty="0" err="1"/>
              <a:t>GenRSA</a:t>
            </a:r>
            <a:r>
              <a:rPr lang="pl-PL" dirty="0"/>
              <a:t> będzie takie, jak na wcześniejszym slajdzie. Konstrukcja schematu podpisu elektronicznego </a:t>
            </a:r>
            <a:r>
              <a:rPr lang="pl-PL" dirty="0" err="1"/>
              <a:t>RSA-FDH</a:t>
            </a:r>
            <a:r>
              <a:rPr lang="pl-PL" dirty="0"/>
              <a:t> wygląda w następujący sposób:</a:t>
            </a:r>
          </a:p>
          <a:p>
            <a:pPr lvl="1"/>
            <a:r>
              <a:rPr lang="pl-PL" dirty="0"/>
              <a:t>Gen jest generatorem kluczy (N, e , d). Klucz publiczny to (N, e), klucz sekretny to (N, d). Elementem alg. generowania kluczy jest funkcja </a:t>
            </a:r>
            <a:r>
              <a:rPr lang="pl-PL" dirty="0" err="1"/>
              <a:t>hash</a:t>
            </a:r>
            <a:r>
              <a:rPr lang="pl-PL" dirty="0"/>
              <a:t> H: </a:t>
            </a:r>
            <a:r>
              <a:rPr lang="en-US" dirty="0">
                <a:sym typeface="Symbol" charset="0"/>
              </a:rPr>
              <a:t>{0,1}</a:t>
            </a:r>
            <a:r>
              <a:rPr lang="pl-PL" baseline="30000" dirty="0">
                <a:sym typeface="Symbol" charset="0"/>
              </a:rPr>
              <a:t>*</a:t>
            </a:r>
            <a:r>
              <a:rPr lang="pl-PL" dirty="0"/>
              <a:t> -&gt; (Z</a:t>
            </a:r>
            <a:r>
              <a:rPr lang="pl-PL" baseline="-25000" dirty="0"/>
              <a:t>N</a:t>
            </a:r>
            <a:r>
              <a:rPr lang="pl-PL" dirty="0"/>
              <a:t>)*</a:t>
            </a:r>
          </a:p>
          <a:p>
            <a:pPr lvl="1"/>
            <a:r>
              <a:rPr lang="pl-PL" dirty="0" err="1"/>
              <a:t>Sign</a:t>
            </a:r>
            <a:r>
              <a:rPr lang="pl-PL" dirty="0"/>
              <a:t> bierze na wejście klucz prywatny (N, d), wiadomość m i oblicza:</a:t>
            </a:r>
          </a:p>
          <a:p>
            <a:pPr lvl="2"/>
            <a:r>
              <a:rPr lang="pl-PL" dirty="0" err="1"/>
              <a:t>ds</a:t>
            </a:r>
            <a:r>
              <a:rPr lang="pl-PL" dirty="0"/>
              <a:t> = [H(m)</a:t>
            </a:r>
            <a:r>
              <a:rPr lang="pl-PL" baseline="30000" dirty="0"/>
              <a:t>d</a:t>
            </a:r>
            <a:r>
              <a:rPr lang="pl-PL" dirty="0"/>
              <a:t> </a:t>
            </a:r>
            <a:r>
              <a:rPr lang="pl-PL" dirty="0" err="1"/>
              <a:t>mod</a:t>
            </a:r>
            <a:r>
              <a:rPr lang="pl-PL" dirty="0"/>
              <a:t> N]</a:t>
            </a:r>
          </a:p>
          <a:p>
            <a:pPr lvl="1"/>
            <a:r>
              <a:rPr lang="pl-PL" dirty="0" err="1"/>
              <a:t>Vrfy</a:t>
            </a:r>
            <a:r>
              <a:rPr lang="pl-PL" dirty="0"/>
              <a:t>: bierze na wejście klucz publiczny (N, e), wiadomość m i sygnaturę ds. i zwraca 1, jeśli </a:t>
            </a:r>
          </a:p>
          <a:p>
            <a:pPr lvl="2"/>
            <a:r>
              <a:rPr lang="pl-PL" dirty="0" err="1"/>
              <a:t>sd</a:t>
            </a:r>
            <a:r>
              <a:rPr lang="pl-PL" baseline="30000" dirty="0" err="1"/>
              <a:t>e</a:t>
            </a:r>
            <a:r>
              <a:rPr lang="pl-PL" dirty="0"/>
              <a:t>=H(m)</a:t>
            </a:r>
          </a:p>
          <a:p>
            <a:r>
              <a:rPr lang="pl-PL" dirty="0" err="1"/>
              <a:t>Tw</a:t>
            </a:r>
            <a:r>
              <a:rPr lang="pl-PL" dirty="0"/>
              <a:t>. Konstrukcja </a:t>
            </a:r>
            <a:r>
              <a:rPr lang="pl-PL" dirty="0" err="1"/>
              <a:t>RSA-FDH</a:t>
            </a:r>
            <a:r>
              <a:rPr lang="pl-PL" dirty="0"/>
              <a:t> </a:t>
            </a:r>
            <a:r>
              <a:rPr lang="pl-PL" b="1" dirty="0"/>
              <a:t>jest bezpieczna </a:t>
            </a:r>
            <a:r>
              <a:rPr lang="pl-PL" dirty="0"/>
              <a:t>jeśli funkcja H generuje ciągi losowe o jednorodnym rozkładzie (random </a:t>
            </a:r>
            <a:r>
              <a:rPr lang="pl-PL" dirty="0" err="1"/>
              <a:t>oracle</a:t>
            </a:r>
            <a:r>
              <a:rPr lang="pl-PL" dirty="0"/>
              <a:t>) zwracające wartości należące do zbioru (Z</a:t>
            </a:r>
            <a:r>
              <a:rPr lang="pl-PL" baseline="-25000" dirty="0"/>
              <a:t>N</a:t>
            </a:r>
            <a:r>
              <a:rPr lang="pl-PL" dirty="0"/>
              <a:t>)*</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Tree>
    <p:extLst>
      <p:ext uri="{BB962C8B-B14F-4D97-AF65-F5344CB8AC3E}">
        <p14:creationId xmlns:p14="http://schemas.microsoft.com/office/powerpoint/2010/main" val="3033554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rmAutofit fontScale="90000"/>
          </a:bodyPr>
          <a:lstStyle/>
          <a:p>
            <a:r>
              <a:rPr lang="pl-PL" sz="3200" dirty="0"/>
              <a:t>RSA PKCS#1 v2.1</a:t>
            </a:r>
          </a:p>
        </p:txBody>
      </p:sp>
      <p:sp>
        <p:nvSpPr>
          <p:cNvPr id="3" name="Symbol zastępczy zawartości 2"/>
          <p:cNvSpPr>
            <a:spLocks noGrp="1"/>
          </p:cNvSpPr>
          <p:nvPr>
            <p:ph idx="1"/>
          </p:nvPr>
        </p:nvSpPr>
        <p:spPr>
          <a:xfrm>
            <a:off x="179512" y="836712"/>
            <a:ext cx="8784976" cy="4752528"/>
          </a:xfrm>
        </p:spPr>
        <p:txBody>
          <a:bodyPr>
            <a:normAutofit fontScale="92500" lnSpcReduction="10000"/>
          </a:bodyPr>
          <a:lstStyle/>
          <a:p>
            <a:r>
              <a:rPr lang="pl-PL" sz="2800" dirty="0"/>
              <a:t>Standard RSA PKCS#1 v2.1 powiela schemat generowania i sprawdzania podpisu z RSA-FDH.</a:t>
            </a:r>
          </a:p>
          <a:p>
            <a:r>
              <a:rPr lang="pl-PL" sz="2800" dirty="0"/>
              <a:t> Dodatkową własnością dodaną do standardu jest </a:t>
            </a:r>
            <a:r>
              <a:rPr lang="pl-PL" sz="2800" i="1" dirty="0"/>
              <a:t>salt</a:t>
            </a:r>
            <a:r>
              <a:rPr lang="pl-PL" sz="2800" dirty="0"/>
              <a:t> (np. wartość losowa) wybierana przez osobę podpisującą w czasie generowania sygnatury. Standard dopuszcza wartość salt = 0, wtedy otrzymuje się standardowy schemat RSA-FDH.</a:t>
            </a:r>
          </a:p>
          <a:p>
            <a:r>
              <a:rPr lang="pl-PL" sz="2800" dirty="0"/>
              <a:t>Duże znaczenie ma praktyczne dobranie algorytmu funkcji mieszającej i zwracanie przez nią wyników bliskich zbiorowi  (Z</a:t>
            </a:r>
            <a:r>
              <a:rPr lang="pl-PL" sz="2800" baseline="-25000" dirty="0"/>
              <a:t>N</a:t>
            </a:r>
            <a:r>
              <a:rPr lang="pl-PL" sz="2800" dirty="0"/>
              <a:t>)*.</a:t>
            </a:r>
          </a:p>
          <a:p>
            <a:r>
              <a:rPr lang="pl-PL" sz="2800" dirty="0"/>
              <a:t>Znane są ataki na tak skonstruowane podpisy, gdzie zastosowano „krótkie” funkcje mieszające np. SHA-1. Wadą tego algorytmu jest zwracanie tylko 160-bitowej wartości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Tree>
    <p:extLst>
      <p:ext uri="{BB962C8B-B14F-4D97-AF65-F5344CB8AC3E}">
        <p14:creationId xmlns:p14="http://schemas.microsoft.com/office/powerpoint/2010/main" val="3541932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Inne systemy generowania podpisów elektronicznych</a:t>
            </a:r>
          </a:p>
        </p:txBody>
      </p:sp>
      <p:sp>
        <p:nvSpPr>
          <p:cNvPr id="3" name="Symbol zastępczy zawartości 2"/>
          <p:cNvSpPr>
            <a:spLocks noGrp="1"/>
          </p:cNvSpPr>
          <p:nvPr>
            <p:ph idx="1"/>
          </p:nvPr>
        </p:nvSpPr>
        <p:spPr/>
        <p:txBody>
          <a:bodyPr/>
          <a:lstStyle/>
          <a:p>
            <a:r>
              <a:rPr lang="pl-PL" dirty="0"/>
              <a:t>Generowanie podpisów z problemu dyskretnego logarytmu</a:t>
            </a:r>
          </a:p>
          <a:p>
            <a:r>
              <a:rPr lang="pl-PL" dirty="0"/>
              <a:t>DSA – Digital </a:t>
            </a:r>
            <a:r>
              <a:rPr lang="pl-PL" dirty="0" err="1"/>
              <a:t>Signature</a:t>
            </a:r>
            <a:r>
              <a:rPr lang="pl-PL" dirty="0"/>
              <a:t> </a:t>
            </a:r>
            <a:r>
              <a:rPr lang="pl-PL" dirty="0" err="1"/>
              <a:t>Algorithm</a:t>
            </a:r>
            <a:endParaRPr lang="pl-PL" dirty="0"/>
          </a:p>
          <a:p>
            <a:r>
              <a:rPr lang="pl-PL" dirty="0"/>
              <a:t>ECDSA – </a:t>
            </a:r>
            <a:r>
              <a:rPr lang="pl-PL" dirty="0" err="1"/>
              <a:t>Elliptic</a:t>
            </a:r>
            <a:r>
              <a:rPr lang="pl-PL" dirty="0"/>
              <a:t> </a:t>
            </a:r>
            <a:r>
              <a:rPr lang="pl-PL" dirty="0" err="1"/>
              <a:t>Curve</a:t>
            </a:r>
            <a:r>
              <a:rPr lang="pl-PL" dirty="0"/>
              <a:t> Digital </a:t>
            </a:r>
            <a:r>
              <a:rPr lang="pl-PL" dirty="0" err="1"/>
              <a:t>Signature</a:t>
            </a:r>
            <a:endParaRPr lang="pl-PL" dirty="0"/>
          </a:p>
          <a:p>
            <a:r>
              <a:rPr lang="pl-PL" dirty="0"/>
              <a:t>Sygnatury wywodzące się z funkcji </a:t>
            </a:r>
            <a:r>
              <a:rPr lang="pl-PL" dirty="0" err="1"/>
              <a:t>Hash</a:t>
            </a:r>
            <a:r>
              <a:rPr lang="pl-PL" dirty="0"/>
              <a:t>.</a:t>
            </a:r>
          </a:p>
          <a:p>
            <a:r>
              <a:rPr lang="pl-PL" dirty="0"/>
              <a:t>Rozpatruje się również łańcuchy i drzewa sygnatur…</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Tree>
    <p:extLst>
      <p:ext uri="{BB962C8B-B14F-4D97-AF65-F5344CB8AC3E}">
        <p14:creationId xmlns:p14="http://schemas.microsoft.com/office/powerpoint/2010/main" val="17486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2"/>
            <a:ext cx="8229600" cy="634082"/>
          </a:xfrm>
        </p:spPr>
        <p:txBody>
          <a:bodyPr>
            <a:normAutofit fontScale="90000"/>
          </a:bodyPr>
          <a:lstStyle/>
          <a:p>
            <a:r>
              <a:rPr lang="pl-PL" sz="3600" dirty="0"/>
              <a:t>Certyfikat</a:t>
            </a:r>
            <a:endParaRPr lang="pl-PL" sz="4000" dirty="0"/>
          </a:p>
        </p:txBody>
      </p:sp>
      <p:sp>
        <p:nvSpPr>
          <p:cNvPr id="3" name="Symbol zastępczy zawartości 2"/>
          <p:cNvSpPr>
            <a:spLocks noGrp="1"/>
          </p:cNvSpPr>
          <p:nvPr>
            <p:ph idx="1"/>
          </p:nvPr>
        </p:nvSpPr>
        <p:spPr>
          <a:xfrm>
            <a:off x="179512" y="784597"/>
            <a:ext cx="8712968" cy="4012555"/>
          </a:xfrm>
        </p:spPr>
        <p:txBody>
          <a:bodyPr>
            <a:normAutofit fontScale="77500" lnSpcReduction="20000"/>
          </a:bodyPr>
          <a:lstStyle/>
          <a:p>
            <a:r>
              <a:rPr lang="pl-PL" dirty="0"/>
              <a:t>Załóżmy, że Charlie wygenerował parę kluczy (</a:t>
            </a:r>
            <a:r>
              <a:rPr lang="pl-PL" dirty="0" err="1"/>
              <a:t>pk</a:t>
            </a:r>
            <a:r>
              <a:rPr lang="pl-PL" baseline="-25000" dirty="0" err="1"/>
              <a:t>C</a:t>
            </a:r>
            <a:r>
              <a:rPr lang="pl-PL" dirty="0"/>
              <a:t>, </a:t>
            </a:r>
            <a:r>
              <a:rPr lang="pl-PL" dirty="0" err="1"/>
              <a:t>sk</a:t>
            </a:r>
            <a:r>
              <a:rPr lang="pl-PL" baseline="-25000" dirty="0" err="1"/>
              <a:t>C</a:t>
            </a:r>
            <a:r>
              <a:rPr lang="pl-PL" dirty="0"/>
              <a:t>)</a:t>
            </a:r>
          </a:p>
          <a:p>
            <a:r>
              <a:rPr lang="pl-PL" dirty="0"/>
              <a:t>Załóżmy też, że Bob wygenerował parę kluczy (</a:t>
            </a:r>
            <a:r>
              <a:rPr lang="pl-PL" dirty="0" err="1"/>
              <a:t>pk</a:t>
            </a:r>
            <a:r>
              <a:rPr lang="pl-PL" baseline="-25000" dirty="0" err="1"/>
              <a:t>B</a:t>
            </a:r>
            <a:r>
              <a:rPr lang="pl-PL" dirty="0"/>
              <a:t>, </a:t>
            </a:r>
            <a:r>
              <a:rPr lang="pl-PL" dirty="0" err="1"/>
              <a:t>sk</a:t>
            </a:r>
            <a:r>
              <a:rPr lang="pl-PL" baseline="-25000" dirty="0" err="1"/>
              <a:t>B</a:t>
            </a:r>
            <a:r>
              <a:rPr lang="pl-PL" dirty="0"/>
              <a:t>)</a:t>
            </a:r>
          </a:p>
          <a:p>
            <a:r>
              <a:rPr lang="pl-PL" dirty="0"/>
              <a:t>Załóżmy, że Charlie wie, że </a:t>
            </a:r>
            <a:r>
              <a:rPr lang="pl-PL" dirty="0" err="1"/>
              <a:t>pk</a:t>
            </a:r>
            <a:r>
              <a:rPr lang="pl-PL" baseline="-25000" dirty="0" err="1"/>
              <a:t>B</a:t>
            </a:r>
            <a:r>
              <a:rPr lang="pl-PL" dirty="0"/>
              <a:t> jest kluczem publicznym </a:t>
            </a:r>
            <a:r>
              <a:rPr lang="pl-PL" dirty="0" err="1"/>
              <a:t>Bob’a</a:t>
            </a:r>
            <a:endParaRPr lang="pl-PL" dirty="0"/>
          </a:p>
          <a:p>
            <a:r>
              <a:rPr lang="pl-PL" dirty="0"/>
              <a:t>Wtedy Charlie może obliczyć podpis:</a:t>
            </a:r>
            <a:br>
              <a:rPr lang="pl-PL" dirty="0"/>
            </a:br>
            <a:r>
              <a:rPr lang="pl-PL" dirty="0" err="1"/>
              <a:t>cert</a:t>
            </a:r>
            <a:r>
              <a:rPr lang="pl-PL" baseline="-25000" dirty="0" err="1"/>
              <a:t>C→B</a:t>
            </a:r>
            <a:r>
              <a:rPr lang="pl-PL" dirty="0"/>
              <a:t> = </a:t>
            </a:r>
            <a:r>
              <a:rPr lang="pl-PL" dirty="0" err="1"/>
              <a:t>Sign</a:t>
            </a:r>
            <a:r>
              <a:rPr lang="pl-PL" dirty="0"/>
              <a:t>[</a:t>
            </a:r>
            <a:r>
              <a:rPr lang="pl-PL" dirty="0" err="1"/>
              <a:t>sk</a:t>
            </a:r>
            <a:r>
              <a:rPr lang="pl-PL" baseline="-25000" dirty="0" err="1"/>
              <a:t>C</a:t>
            </a:r>
            <a:r>
              <a:rPr lang="pl-PL" dirty="0"/>
              <a:t>,(„To jest klucz Boba”, </a:t>
            </a:r>
            <a:r>
              <a:rPr lang="pl-PL" dirty="0" err="1"/>
              <a:t>pk</a:t>
            </a:r>
            <a:r>
              <a:rPr lang="pl-PL" baseline="-25000" dirty="0" err="1"/>
              <a:t>B</a:t>
            </a:r>
            <a:r>
              <a:rPr lang="pl-PL" dirty="0"/>
              <a:t>)]</a:t>
            </a:r>
            <a:br>
              <a:rPr lang="pl-PL" dirty="0"/>
            </a:br>
            <a:r>
              <a:rPr lang="pl-PL" dirty="0"/>
              <a:t>i odesłać ten podpis </a:t>
            </a:r>
            <a:r>
              <a:rPr lang="pl-PL" dirty="0" err="1"/>
              <a:t>Bob’owi</a:t>
            </a:r>
            <a:r>
              <a:rPr lang="pl-PL" dirty="0"/>
              <a:t>.</a:t>
            </a:r>
          </a:p>
          <a:p>
            <a:r>
              <a:rPr lang="pl-PL" dirty="0"/>
              <a:t>Nazywamy </a:t>
            </a:r>
            <a:r>
              <a:rPr lang="pl-PL" dirty="0" err="1"/>
              <a:t>cert</a:t>
            </a:r>
            <a:r>
              <a:rPr lang="pl-PL" baseline="-25000" dirty="0" err="1"/>
              <a:t>C→B</a:t>
            </a:r>
            <a:r>
              <a:rPr lang="pl-PL" dirty="0"/>
              <a:t> certyfikatem dla klucza publicznego </a:t>
            </a:r>
            <a:r>
              <a:rPr lang="pl-PL" dirty="0" err="1"/>
              <a:t>Bob’a</a:t>
            </a:r>
            <a:r>
              <a:rPr lang="pl-PL" dirty="0"/>
              <a:t> wystawionym przez Charliego.</a:t>
            </a:r>
          </a:p>
          <a:p>
            <a:r>
              <a:rPr lang="pl-PL" dirty="0"/>
              <a:t>W praktyce certyfikat powinien jednoznacznie identyfikować </a:t>
            </a:r>
            <a:r>
              <a:rPr lang="pl-PL" dirty="0" err="1"/>
              <a:t>Bob’a</a:t>
            </a:r>
            <a:r>
              <a:rPr lang="pl-PL" dirty="0"/>
              <a:t>, czyli zawierać jego imię i nazwisko, email, stronę WWW i inne atrybuty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Tree>
    <p:extLst>
      <p:ext uri="{BB962C8B-B14F-4D97-AF65-F5344CB8AC3E}">
        <p14:creationId xmlns:p14="http://schemas.microsoft.com/office/powerpoint/2010/main" val="2568059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58614"/>
            <a:ext cx="8712968" cy="634082"/>
          </a:xfrm>
        </p:spPr>
        <p:txBody>
          <a:bodyPr>
            <a:noAutofit/>
          </a:bodyPr>
          <a:lstStyle/>
          <a:p>
            <a:r>
              <a:rPr lang="pl-PL" sz="2800" dirty="0"/>
              <a:t>Weryfikacja klucza publicznego na podstawie certyfikatu</a:t>
            </a:r>
          </a:p>
        </p:txBody>
      </p:sp>
      <p:sp>
        <p:nvSpPr>
          <p:cNvPr id="3" name="Symbol zastępczy zawartości 2"/>
          <p:cNvSpPr>
            <a:spLocks noGrp="1"/>
          </p:cNvSpPr>
          <p:nvPr>
            <p:ph idx="1"/>
          </p:nvPr>
        </p:nvSpPr>
        <p:spPr>
          <a:xfrm>
            <a:off x="107504" y="908720"/>
            <a:ext cx="8784976" cy="4320480"/>
          </a:xfrm>
        </p:spPr>
        <p:txBody>
          <a:bodyPr>
            <a:normAutofit fontScale="70000" lnSpcReduction="20000"/>
          </a:bodyPr>
          <a:lstStyle/>
          <a:p>
            <a:r>
              <a:rPr lang="pl-PL" dirty="0"/>
              <a:t>Teraz Bob chce skomunikować się z inną osobą/instytucją, np. Alice, która już zna </a:t>
            </a:r>
            <a:r>
              <a:rPr lang="pl-PL" dirty="0" err="1"/>
              <a:t>pk</a:t>
            </a:r>
            <a:r>
              <a:rPr lang="pl-PL" baseline="-25000" dirty="0" err="1"/>
              <a:t>C</a:t>
            </a:r>
            <a:r>
              <a:rPr lang="pl-PL" dirty="0"/>
              <a:t>.</a:t>
            </a:r>
          </a:p>
          <a:p>
            <a:r>
              <a:rPr lang="pl-PL" dirty="0"/>
              <a:t>Może on wysłać do Alice wiadomość (</a:t>
            </a:r>
            <a:r>
              <a:rPr lang="pl-PL" dirty="0" err="1"/>
              <a:t>pk</a:t>
            </a:r>
            <a:r>
              <a:rPr lang="pl-PL" baseline="-25000" dirty="0" err="1"/>
              <a:t>B</a:t>
            </a:r>
            <a:r>
              <a:rPr lang="pl-PL" dirty="0" err="1"/>
              <a:t>,cert</a:t>
            </a:r>
            <a:r>
              <a:rPr lang="pl-PL" baseline="-25000" dirty="0" err="1"/>
              <a:t>C→B</a:t>
            </a:r>
            <a:r>
              <a:rPr lang="pl-PL" dirty="0"/>
              <a:t>), która może zweryfikować, że </a:t>
            </a:r>
            <a:r>
              <a:rPr lang="pl-PL" dirty="0" err="1"/>
              <a:t>pk</a:t>
            </a:r>
            <a:r>
              <a:rPr lang="pl-PL" baseline="-25000" dirty="0" err="1"/>
              <a:t>B</a:t>
            </a:r>
            <a:r>
              <a:rPr lang="pl-PL" dirty="0"/>
              <a:t> rzeczywiście należy do </a:t>
            </a:r>
            <a:r>
              <a:rPr lang="pl-PL" dirty="0" err="1"/>
              <a:t>Bob’a</a:t>
            </a:r>
            <a:r>
              <a:rPr lang="pl-PL" dirty="0"/>
              <a:t>, o czym poświadcza </a:t>
            </a:r>
            <a:r>
              <a:rPr lang="pl-PL" dirty="0" err="1"/>
              <a:t>pk</a:t>
            </a:r>
            <a:r>
              <a:rPr lang="pl-PL" baseline="-25000" dirty="0" err="1"/>
              <a:t>C</a:t>
            </a:r>
            <a:r>
              <a:rPr lang="pl-PL" dirty="0"/>
              <a:t>. </a:t>
            </a:r>
          </a:p>
          <a:p>
            <a:r>
              <a:rPr lang="pl-PL" dirty="0"/>
              <a:t>Jeśli sprawdzenie podpisu się udało, to Alice wie, że Charlie podpisał klucz </a:t>
            </a:r>
            <a:r>
              <a:rPr lang="pl-PL" dirty="0" err="1"/>
              <a:t>Bob’a</a:t>
            </a:r>
            <a:endParaRPr lang="pl-PL" dirty="0"/>
          </a:p>
          <a:p>
            <a:r>
              <a:rPr lang="pl-PL" dirty="0"/>
              <a:t>Jeśli Alice ufa </a:t>
            </a:r>
            <a:r>
              <a:rPr lang="pl-PL" dirty="0" err="1"/>
              <a:t>Charlie’mu</a:t>
            </a:r>
            <a:r>
              <a:rPr lang="pl-PL" dirty="0"/>
              <a:t>, to może zaakceptować </a:t>
            </a:r>
            <a:r>
              <a:rPr lang="pl-PL" dirty="0" err="1"/>
              <a:t>pk</a:t>
            </a:r>
            <a:r>
              <a:rPr lang="pl-PL" baseline="-25000" dirty="0" err="1"/>
              <a:t>B</a:t>
            </a:r>
            <a:r>
              <a:rPr lang="pl-PL" dirty="0"/>
              <a:t> jako legalny klucz</a:t>
            </a:r>
          </a:p>
          <a:p>
            <a:r>
              <a:rPr lang="pl-PL" dirty="0"/>
              <a:t>Cała wymiana potwierdzająca </a:t>
            </a:r>
            <a:r>
              <a:rPr lang="pl-PL" dirty="0" err="1"/>
              <a:t>pk</a:t>
            </a:r>
            <a:r>
              <a:rPr lang="pl-PL" baseline="-25000" dirty="0" err="1"/>
              <a:t>B</a:t>
            </a:r>
            <a:r>
              <a:rPr lang="pl-PL" dirty="0"/>
              <a:t> może się odbyć w publicznym i niechronionym kanale komunikacyjnym</a:t>
            </a:r>
          </a:p>
          <a:p>
            <a:r>
              <a:rPr lang="pl-PL" dirty="0"/>
              <a:t>Dopóki Charlie (klucz prywatny </a:t>
            </a:r>
            <a:r>
              <a:rPr lang="pl-PL" dirty="0" err="1"/>
              <a:t>Charlie’go</a:t>
            </a:r>
            <a:r>
              <a:rPr lang="pl-PL" dirty="0"/>
              <a:t>) nie zostanie „skompromitowany” tak zweryfikowane klucze są uznawane za legalne i powiązane z daną osobą/instytucją.</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Tree>
    <p:extLst>
      <p:ext uri="{BB962C8B-B14F-4D97-AF65-F5344CB8AC3E}">
        <p14:creationId xmlns:p14="http://schemas.microsoft.com/office/powerpoint/2010/main" val="1319243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a:t>Kilka pominiętych detali</a:t>
            </a:r>
          </a:p>
        </p:txBody>
      </p:sp>
      <p:sp>
        <p:nvSpPr>
          <p:cNvPr id="3" name="Symbol zastępczy zawartości 2"/>
          <p:cNvSpPr>
            <a:spLocks noGrp="1"/>
          </p:cNvSpPr>
          <p:nvPr>
            <p:ph idx="1"/>
          </p:nvPr>
        </p:nvSpPr>
        <p:spPr>
          <a:xfrm>
            <a:off x="107504" y="880120"/>
            <a:ext cx="8892480" cy="3989040"/>
          </a:xfrm>
        </p:spPr>
        <p:txBody>
          <a:bodyPr>
            <a:normAutofit/>
          </a:bodyPr>
          <a:lstStyle/>
          <a:p>
            <a:r>
              <a:rPr lang="pl-PL" sz="2800" dirty="0"/>
              <a:t>Skąd Alice zna </a:t>
            </a:r>
            <a:r>
              <a:rPr lang="pl-PL" sz="2800" dirty="0" err="1"/>
              <a:t>pk</a:t>
            </a:r>
            <a:r>
              <a:rPr lang="pl-PL" sz="2800" baseline="-25000" dirty="0" err="1"/>
              <a:t>C</a:t>
            </a:r>
            <a:r>
              <a:rPr lang="pl-PL" sz="2800" dirty="0"/>
              <a:t> i mu ufa?</a:t>
            </a:r>
          </a:p>
          <a:p>
            <a:r>
              <a:rPr lang="pl-PL" sz="2800" dirty="0"/>
              <a:t>Skąd Charlie wie, że </a:t>
            </a:r>
            <a:r>
              <a:rPr lang="pl-PL" sz="2800" dirty="0" err="1"/>
              <a:t>pk</a:t>
            </a:r>
            <a:r>
              <a:rPr lang="pl-PL" sz="2800" baseline="-25000" dirty="0" err="1"/>
              <a:t>B</a:t>
            </a:r>
            <a:r>
              <a:rPr lang="pl-PL" sz="2800" dirty="0"/>
              <a:t> należy do Boba?</a:t>
            </a:r>
          </a:p>
          <a:p>
            <a:r>
              <a:rPr lang="pl-PL" sz="2800" dirty="0"/>
              <a:t>Jak Alice decyduje, czy ufać </a:t>
            </a:r>
            <a:r>
              <a:rPr lang="pl-PL" sz="2800" dirty="0" err="1"/>
              <a:t>Charlie’mu</a:t>
            </a:r>
            <a:r>
              <a:rPr lang="pl-PL" sz="2800" dirty="0"/>
              <a:t>?</a:t>
            </a:r>
          </a:p>
          <a:p>
            <a:endParaRPr lang="pl-PL" sz="2800" dirty="0"/>
          </a:p>
          <a:p>
            <a:r>
              <a:rPr lang="pl-PL" sz="2800" dirty="0"/>
              <a:t>Pełna specyfikacja, jak rozwiązać pokazane problemy opisana jest w dokumentach dotyczących Infrastruktury Klucza </a:t>
            </a:r>
            <a:r>
              <a:rPr lang="pl-PL" sz="2800" dirty="0" err="1"/>
              <a:t>Publiczengo</a:t>
            </a:r>
            <a:r>
              <a:rPr lang="pl-PL" sz="2800" dirty="0"/>
              <a:t> (PKI – Public </a:t>
            </a:r>
            <a:r>
              <a:rPr lang="pl-PL" sz="2800" dirty="0" err="1"/>
              <a:t>Key</a:t>
            </a:r>
            <a:r>
              <a:rPr lang="pl-PL" sz="2800" dirty="0"/>
              <a:t> </a:t>
            </a:r>
            <a:r>
              <a:rPr lang="pl-PL" sz="2800" dirty="0" err="1"/>
              <a:t>Infrastructure</a:t>
            </a:r>
            <a:r>
              <a:rPr lang="pl-PL" sz="2800" dirty="0"/>
              <a:t>)</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Tree>
    <p:extLst>
      <p:ext uri="{BB962C8B-B14F-4D97-AF65-F5344CB8AC3E}">
        <p14:creationId xmlns:p14="http://schemas.microsoft.com/office/powerpoint/2010/main" val="266268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435280" cy="706090"/>
          </a:xfrm>
        </p:spPr>
        <p:txBody>
          <a:bodyPr>
            <a:noAutofit/>
          </a:bodyPr>
          <a:lstStyle/>
          <a:p>
            <a:r>
              <a:rPr lang="pl-PL" sz="3200" dirty="0"/>
              <a:t>Pojedynczy weryfikator certyfikatów (ang. </a:t>
            </a:r>
            <a:r>
              <a:rPr lang="pl-PL" sz="3200" dirty="0" err="1"/>
              <a:t>Certificate</a:t>
            </a:r>
            <a:r>
              <a:rPr lang="pl-PL" sz="3200" dirty="0"/>
              <a:t> Authority)</a:t>
            </a:r>
          </a:p>
        </p:txBody>
      </p:sp>
      <p:sp>
        <p:nvSpPr>
          <p:cNvPr id="3" name="Symbol zastępczy zawartości 2"/>
          <p:cNvSpPr>
            <a:spLocks noGrp="1"/>
          </p:cNvSpPr>
          <p:nvPr>
            <p:ph idx="1"/>
          </p:nvPr>
        </p:nvSpPr>
        <p:spPr>
          <a:xfrm>
            <a:off x="72008" y="1052736"/>
            <a:ext cx="8964488" cy="4536504"/>
          </a:xfrm>
        </p:spPr>
        <p:txBody>
          <a:bodyPr>
            <a:normAutofit fontScale="70000" lnSpcReduction="20000"/>
          </a:bodyPr>
          <a:lstStyle/>
          <a:p>
            <a:r>
              <a:rPr lang="pl-PL" dirty="0"/>
              <a:t>Instytucja, której wszyscy ufają, i która wystawia certyfikaty dla każdego klucza publicznego</a:t>
            </a:r>
          </a:p>
          <a:p>
            <a:r>
              <a:rPr lang="pl-PL" dirty="0"/>
              <a:t>Każdy, kto ma ufać tej instytucji musi jednokrotnie w bezpieczny sposób (np. pendrive), pobrać klucz publiczny tej instytucji i jej zaufać.</a:t>
            </a:r>
          </a:p>
          <a:p>
            <a:r>
              <a:rPr lang="pl-PL" dirty="0"/>
              <a:t>Typowym sposobem bezpiecznego rozpowszechniania certyfikatów jest ich zaszywanie w kodzie oprogramowania. Legalne systemy operacyjne oraz przeglądarki internetowe są dystrybuowane z takimi kluczami, na podstawie których będą mogły potem identyfikować podpisane klucze publiczne innych programów, kanałów komunikacyjnych, czy użytkowników.</a:t>
            </a:r>
          </a:p>
          <a:p>
            <a:r>
              <a:rPr lang="pl-PL" dirty="0"/>
              <a:t>Mechanizm wystawiania certyfikatu musi być dokładnie kontrolowany. Przykładowo, wystawienie tzw. certyfikatu kwalifikowanego wymaga zwrócenia się do właściwego CA i personalne potwierdzenie swojej tożsamości przed człowiekiem.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Tree>
    <p:extLst>
      <p:ext uri="{BB962C8B-B14F-4D97-AF65-F5344CB8AC3E}">
        <p14:creationId xmlns:p14="http://schemas.microsoft.com/office/powerpoint/2010/main" val="4113488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04664"/>
            <a:ext cx="8229600" cy="490066"/>
          </a:xfrm>
        </p:spPr>
        <p:txBody>
          <a:bodyPr>
            <a:noAutofit/>
          </a:bodyPr>
          <a:lstStyle/>
          <a:p>
            <a:r>
              <a:rPr lang="pl-PL" sz="2400" dirty="0"/>
              <a:t>Co by się stało, gdybyśmy odwrócili przebieg szyfrowania z kluczem publicznym?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Rectangle 2"/>
          <p:cNvSpPr/>
          <p:nvPr/>
        </p:nvSpPr>
        <p:spPr>
          <a:xfrm>
            <a:off x="1905000" y="373035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dirty="0">
                <a:solidFill>
                  <a:srgbClr val="000000"/>
                </a:solidFill>
                <a:latin typeface="Calibri"/>
              </a:rPr>
              <a:t>D</a:t>
            </a:r>
            <a:endParaRPr kumimoji="0" lang="en-US" sz="2800" b="1" i="0" u="none" strike="noStrike" kern="0" cap="none" spc="0" normalizeH="0" baseline="0" noProof="0" dirty="0">
              <a:ln>
                <a:noFill/>
              </a:ln>
              <a:solidFill>
                <a:srgbClr val="000000"/>
              </a:solidFill>
              <a:effectLst/>
              <a:uLnTx/>
              <a:uFillTx/>
              <a:latin typeface="Calibri"/>
              <a:ea typeface="+mn-ea"/>
              <a:cs typeface="+mn-cs"/>
            </a:endParaRPr>
          </a:p>
        </p:txBody>
      </p:sp>
      <p:sp>
        <p:nvSpPr>
          <p:cNvPr id="6" name="Rectangle 3"/>
          <p:cNvSpPr/>
          <p:nvPr/>
        </p:nvSpPr>
        <p:spPr>
          <a:xfrm>
            <a:off x="6096000" y="373035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dirty="0">
                <a:solidFill>
                  <a:srgbClr val="000000"/>
                </a:solidFill>
                <a:latin typeface="Calibri"/>
              </a:rPr>
              <a:t>E</a:t>
            </a:r>
            <a:endParaRPr kumimoji="0" lang="en-US" sz="2800" b="1" i="0" u="none" strike="noStrike" kern="0" cap="none" spc="0" normalizeH="0" baseline="0" noProof="0" dirty="0">
              <a:ln>
                <a:noFill/>
              </a:ln>
              <a:solidFill>
                <a:srgbClr val="000000"/>
              </a:solidFill>
              <a:effectLst/>
              <a:uLnTx/>
              <a:uFillTx/>
              <a:latin typeface="Calibri"/>
              <a:ea typeface="+mn-ea"/>
              <a:cs typeface="+mn-cs"/>
            </a:endParaRPr>
          </a:p>
        </p:txBody>
      </p:sp>
      <p:cxnSp>
        <p:nvCxnSpPr>
          <p:cNvPr id="7" name="Straight Arrow Connector 20"/>
          <p:cNvCxnSpPr>
            <a:cxnSpLocks noChangeShapeType="1"/>
          </p:cNvCxnSpPr>
          <p:nvPr/>
        </p:nvCxnSpPr>
        <p:spPr bwMode="auto">
          <a:xfrm>
            <a:off x="2362200" y="3169270"/>
            <a:ext cx="2" cy="533401"/>
          </a:xfrm>
          <a:prstGeom prst="straightConnector1">
            <a:avLst/>
          </a:prstGeom>
          <a:noFill/>
          <a:ln w="9525" algn="ctr">
            <a:solidFill>
              <a:sysClr val="windowText" lastClr="000000"/>
            </a:solidFill>
            <a:round/>
            <a:headEnd/>
            <a:tailEnd type="arrow" w="med" len="med"/>
          </a:ln>
        </p:spPr>
      </p:cxnSp>
      <p:sp>
        <p:nvSpPr>
          <p:cNvPr id="8" name="TextBox 8"/>
          <p:cNvSpPr txBox="1"/>
          <p:nvPr/>
        </p:nvSpPr>
        <p:spPr>
          <a:xfrm>
            <a:off x="2133600" y="2712071"/>
            <a:ext cx="497552"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rPr>
              <a:t>pk</a:t>
            </a:r>
            <a:endParaRPr kumimoji="0" lang="en-US" sz="2400" b="1" i="0" u="none" strike="noStrike" kern="0" cap="none" spc="0" normalizeH="0" baseline="0" noProof="0" dirty="0">
              <a:ln>
                <a:noFill/>
              </a:ln>
              <a:solidFill>
                <a:prstClr val="black"/>
              </a:solidFill>
              <a:effectLst/>
              <a:uLnTx/>
              <a:uFillTx/>
            </a:endParaRPr>
          </a:p>
        </p:txBody>
      </p:sp>
      <p:sp>
        <p:nvSpPr>
          <p:cNvPr id="9" name="Line 7"/>
          <p:cNvSpPr>
            <a:spLocks noChangeShapeType="1"/>
          </p:cNvSpPr>
          <p:nvPr/>
        </p:nvSpPr>
        <p:spPr bwMode="auto">
          <a:xfrm>
            <a:off x="91440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 name="Text Box 8"/>
          <p:cNvSpPr txBox="1">
            <a:spLocks noChangeArrowheads="1"/>
          </p:cNvSpPr>
          <p:nvPr/>
        </p:nvSpPr>
        <p:spPr bwMode="auto">
          <a:xfrm>
            <a:off x="1074568" y="3858090"/>
            <a:ext cx="330540" cy="461665"/>
          </a:xfrm>
          <a:prstGeom prst="rect">
            <a:avLst/>
          </a:prstGeom>
          <a:noFill/>
          <a:ln w="9525">
            <a:noFill/>
            <a:miter lim="800000"/>
            <a:headEnd/>
            <a:tailEnd/>
          </a:ln>
        </p:spPr>
        <p:txBody>
          <a:bodyPr wrap="none">
            <a:spAutoFit/>
          </a:bodyPr>
          <a:lstStyle/>
          <a:p>
            <a:pPr algn="ctr">
              <a:spcBef>
                <a:spcPct val="50000"/>
              </a:spcBef>
            </a:pPr>
            <a:r>
              <a:rPr lang="pl-PL" sz="2400" dirty="0">
                <a:solidFill>
                  <a:prstClr val="black"/>
                </a:solidFill>
                <a:latin typeface="Tahoma" pitchFamily="34" charset="0"/>
              </a:rPr>
              <a:t>?</a:t>
            </a:r>
            <a:endParaRPr lang="en-US" sz="2400" dirty="0">
              <a:solidFill>
                <a:prstClr val="black"/>
              </a:solidFill>
              <a:latin typeface="Tahoma" pitchFamily="34" charset="0"/>
            </a:endParaRPr>
          </a:p>
        </p:txBody>
      </p:sp>
      <p:sp>
        <p:nvSpPr>
          <p:cNvPr id="11" name="Line 7"/>
          <p:cNvSpPr>
            <a:spLocks noChangeShapeType="1"/>
          </p:cNvSpPr>
          <p:nvPr/>
        </p:nvSpPr>
        <p:spPr bwMode="auto">
          <a:xfrm>
            <a:off x="304800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 name="Text Box 8"/>
          <p:cNvSpPr txBox="1">
            <a:spLocks noChangeArrowheads="1"/>
          </p:cNvSpPr>
          <p:nvPr/>
        </p:nvSpPr>
        <p:spPr bwMode="auto">
          <a:xfrm>
            <a:off x="3286297" y="3858090"/>
            <a:ext cx="326682" cy="461665"/>
          </a:xfrm>
          <a:prstGeom prst="rect">
            <a:avLst/>
          </a:prstGeom>
          <a:noFill/>
          <a:ln w="9525">
            <a:noFill/>
            <a:miter lim="800000"/>
            <a:headEnd/>
            <a:tailEnd/>
          </a:ln>
        </p:spPr>
        <p:txBody>
          <a:bodyPr wrap="none">
            <a:spAutoFit/>
          </a:bodyPr>
          <a:lstStyle/>
          <a:p>
            <a:pPr algn="ctr">
              <a:spcBef>
                <a:spcPct val="50000"/>
              </a:spcBef>
            </a:pPr>
            <a:r>
              <a:rPr lang="en-US" sz="2400" dirty="0">
                <a:solidFill>
                  <a:prstClr val="black"/>
                </a:solidFill>
                <a:latin typeface="Tahoma" pitchFamily="34" charset="0"/>
              </a:rPr>
              <a:t>c</a:t>
            </a:r>
          </a:p>
        </p:txBody>
      </p:sp>
      <p:sp>
        <p:nvSpPr>
          <p:cNvPr id="13" name="Line 7"/>
          <p:cNvSpPr>
            <a:spLocks noChangeShapeType="1"/>
          </p:cNvSpPr>
          <p:nvPr/>
        </p:nvSpPr>
        <p:spPr bwMode="auto">
          <a:xfrm>
            <a:off x="514461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4" name="Text Box 8"/>
          <p:cNvSpPr txBox="1">
            <a:spLocks noChangeArrowheads="1"/>
          </p:cNvSpPr>
          <p:nvPr/>
        </p:nvSpPr>
        <p:spPr bwMode="auto">
          <a:xfrm>
            <a:off x="5318711" y="3858090"/>
            <a:ext cx="327334" cy="461665"/>
          </a:xfrm>
          <a:prstGeom prst="rect">
            <a:avLst/>
          </a:prstGeom>
          <a:noFill/>
          <a:ln w="9525">
            <a:noFill/>
            <a:miter lim="800000"/>
            <a:headEnd/>
            <a:tailEnd/>
          </a:ln>
        </p:spPr>
        <p:txBody>
          <a:bodyPr wrap="none">
            <a:spAutoFit/>
          </a:bodyPr>
          <a:lstStyle/>
          <a:p>
            <a:pPr algn="ctr">
              <a:spcBef>
                <a:spcPct val="50000"/>
              </a:spcBef>
            </a:pPr>
            <a:r>
              <a:rPr lang="pl-PL" sz="2400" dirty="0">
                <a:solidFill>
                  <a:prstClr val="black"/>
                </a:solidFill>
                <a:latin typeface="Tahoma" pitchFamily="34" charset="0"/>
              </a:rPr>
              <a:t>c</a:t>
            </a:r>
            <a:endParaRPr lang="en-US" sz="2400" dirty="0">
              <a:solidFill>
                <a:prstClr val="black"/>
              </a:solidFill>
              <a:latin typeface="Tahoma" pitchFamily="34" charset="0"/>
            </a:endParaRPr>
          </a:p>
        </p:txBody>
      </p:sp>
      <p:sp>
        <p:nvSpPr>
          <p:cNvPr id="15" name="Line 7"/>
          <p:cNvSpPr>
            <a:spLocks noChangeShapeType="1"/>
          </p:cNvSpPr>
          <p:nvPr/>
        </p:nvSpPr>
        <p:spPr bwMode="auto">
          <a:xfrm>
            <a:off x="727821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6" name="Text Box 8"/>
          <p:cNvSpPr txBox="1">
            <a:spLocks noChangeArrowheads="1"/>
          </p:cNvSpPr>
          <p:nvPr/>
        </p:nvSpPr>
        <p:spPr bwMode="auto">
          <a:xfrm>
            <a:off x="7470603" y="3858090"/>
            <a:ext cx="443150" cy="461665"/>
          </a:xfrm>
          <a:prstGeom prst="rect">
            <a:avLst/>
          </a:prstGeom>
          <a:noFill/>
          <a:ln w="9525">
            <a:noFill/>
            <a:miter lim="800000"/>
            <a:headEnd/>
            <a:tailEnd/>
          </a:ln>
        </p:spPr>
        <p:txBody>
          <a:bodyPr wrap="none">
            <a:spAutoFit/>
          </a:bodyPr>
          <a:lstStyle/>
          <a:p>
            <a:pPr algn="ctr">
              <a:spcBef>
                <a:spcPct val="50000"/>
              </a:spcBef>
            </a:pPr>
            <a:r>
              <a:rPr lang="en-US" sz="2400" dirty="0">
                <a:solidFill>
                  <a:prstClr val="black"/>
                </a:solidFill>
                <a:latin typeface="Tahoma" pitchFamily="34" charset="0"/>
              </a:rPr>
              <a:t>m</a:t>
            </a:r>
          </a:p>
        </p:txBody>
      </p:sp>
      <p:cxnSp>
        <p:nvCxnSpPr>
          <p:cNvPr id="17" name="Straight Arrow Connector 20"/>
          <p:cNvCxnSpPr>
            <a:cxnSpLocks noChangeShapeType="1"/>
          </p:cNvCxnSpPr>
          <p:nvPr/>
        </p:nvCxnSpPr>
        <p:spPr bwMode="auto">
          <a:xfrm>
            <a:off x="6629400" y="3169271"/>
            <a:ext cx="2" cy="533401"/>
          </a:xfrm>
          <a:prstGeom prst="straightConnector1">
            <a:avLst/>
          </a:prstGeom>
          <a:noFill/>
          <a:ln w="9525" algn="ctr">
            <a:solidFill>
              <a:sysClr val="windowText" lastClr="000000"/>
            </a:solidFill>
            <a:round/>
            <a:headEnd/>
            <a:tailEnd type="arrow" w="med" len="med"/>
          </a:ln>
        </p:spPr>
      </p:cxnSp>
      <p:sp>
        <p:nvSpPr>
          <p:cNvPr id="18" name="TextBox 23"/>
          <p:cNvSpPr txBox="1"/>
          <p:nvPr/>
        </p:nvSpPr>
        <p:spPr>
          <a:xfrm>
            <a:off x="6400800" y="2712072"/>
            <a:ext cx="455173"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rPr>
              <a:t>sk</a:t>
            </a:r>
            <a:endParaRPr kumimoji="0" lang="en-US" sz="2400" b="1" i="0" u="none" strike="noStrike" kern="0" cap="none" spc="0" normalizeH="0" baseline="0" noProof="0" dirty="0">
              <a:ln>
                <a:noFill/>
              </a:ln>
              <a:solidFill>
                <a:prstClr val="black"/>
              </a:solidFill>
              <a:effectLst/>
              <a:uLnTx/>
              <a:uFillTx/>
            </a:endParaRPr>
          </a:p>
        </p:txBody>
      </p:sp>
      <p:sp>
        <p:nvSpPr>
          <p:cNvPr id="19" name="Rounded Rectangle 24"/>
          <p:cNvSpPr/>
          <p:nvPr/>
        </p:nvSpPr>
        <p:spPr>
          <a:xfrm>
            <a:off x="3962400" y="1520552"/>
            <a:ext cx="1066800" cy="5334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black"/>
                </a:solidFill>
                <a:effectLst/>
                <a:uLnTx/>
                <a:uFillTx/>
                <a:latin typeface="Calibri"/>
                <a:ea typeface="+mn-ea"/>
                <a:cs typeface="+mn-cs"/>
              </a:rPr>
              <a:t>Gen</a:t>
            </a:r>
          </a:p>
        </p:txBody>
      </p:sp>
      <p:cxnSp>
        <p:nvCxnSpPr>
          <p:cNvPr id="20" name="Straight Arrow Connector 26"/>
          <p:cNvCxnSpPr/>
          <p:nvPr/>
        </p:nvCxnSpPr>
        <p:spPr>
          <a:xfrm flipH="1">
            <a:off x="2667000" y="2053952"/>
            <a:ext cx="1524000" cy="762000"/>
          </a:xfrm>
          <a:prstGeom prst="straightConnector1">
            <a:avLst/>
          </a:prstGeom>
          <a:noFill/>
          <a:ln w="25400" cap="flat" cmpd="sng" algn="ctr">
            <a:solidFill>
              <a:srgbClr val="000090"/>
            </a:solidFill>
            <a:prstDash val="solid"/>
            <a:tailEnd type="arrow"/>
          </a:ln>
          <a:effectLst>
            <a:outerShdw blurRad="40000" dist="20000" dir="5400000" rotWithShape="0">
              <a:srgbClr val="000000">
                <a:alpha val="38000"/>
              </a:srgbClr>
            </a:outerShdw>
          </a:effectLst>
        </p:spPr>
      </p:cxnSp>
      <p:cxnSp>
        <p:nvCxnSpPr>
          <p:cNvPr id="21" name="Straight Arrow Connector 28"/>
          <p:cNvCxnSpPr/>
          <p:nvPr/>
        </p:nvCxnSpPr>
        <p:spPr>
          <a:xfrm>
            <a:off x="4800600" y="2053952"/>
            <a:ext cx="1600200" cy="762000"/>
          </a:xfrm>
          <a:prstGeom prst="straightConnector1">
            <a:avLst/>
          </a:prstGeom>
          <a:noFill/>
          <a:ln w="25400" cap="flat" cmpd="sng" algn="ctr">
            <a:solidFill>
              <a:srgbClr val="00009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3389379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a:t>Wielu weryfikatorów certyfikatów</a:t>
            </a:r>
          </a:p>
        </p:txBody>
      </p:sp>
      <p:sp>
        <p:nvSpPr>
          <p:cNvPr id="3" name="Symbol zastępczy zawartości 2"/>
          <p:cNvSpPr>
            <a:spLocks noGrp="1"/>
          </p:cNvSpPr>
          <p:nvPr>
            <p:ph idx="1"/>
          </p:nvPr>
        </p:nvSpPr>
        <p:spPr>
          <a:xfrm>
            <a:off x="457200" y="980729"/>
            <a:ext cx="8229600" cy="4032447"/>
          </a:xfrm>
        </p:spPr>
        <p:txBody>
          <a:bodyPr>
            <a:normAutofit lnSpcReduction="10000"/>
          </a:bodyPr>
          <a:lstStyle/>
          <a:p>
            <a:r>
              <a:rPr lang="pl-PL" sz="2400" dirty="0"/>
              <a:t>Zastosowanie  jednego centrum certyfikacji nie jest praktyczne.</a:t>
            </a:r>
          </a:p>
          <a:p>
            <a:pPr lvl="1"/>
            <a:r>
              <a:rPr lang="pl-PL" sz="2000" dirty="0"/>
              <a:t>Nie wszyscy chcą ufać jedynej instytucji</a:t>
            </a:r>
          </a:p>
          <a:p>
            <a:pPr lvl="1"/>
            <a:r>
              <a:rPr lang="pl-PL" sz="2000" dirty="0"/>
              <a:t>Pojedyncze centrum jest najsłabszym ogniwem infrastruktury</a:t>
            </a:r>
          </a:p>
          <a:p>
            <a:r>
              <a:rPr lang="pl-PL" sz="2400" dirty="0"/>
              <a:t>W rzeczywistości stosuje się wiele centrów certyfikacji</a:t>
            </a:r>
          </a:p>
          <a:p>
            <a:pPr lvl="1"/>
            <a:r>
              <a:rPr lang="pl-PL" sz="2000" dirty="0"/>
              <a:t>Można wystąpić o podpisanie swojego klucza przez wiele centrów certyfikacji</a:t>
            </a:r>
          </a:p>
          <a:p>
            <a:pPr lvl="1"/>
            <a:r>
              <a:rPr lang="pl-PL" sz="2000" dirty="0"/>
              <a:t>Osoba chcąca korzystać z naszego klucza może wybrać, której instytucji ufa</a:t>
            </a:r>
          </a:p>
          <a:p>
            <a:pPr lvl="1"/>
            <a:r>
              <a:rPr lang="pl-PL" sz="2000" dirty="0"/>
              <a:t>Trudność ma odbiorca takiego klucza. Bezpieczeństwo komunikacji przy pomocy wielokrotnie podpisanego klucza zależy od najsłabiej zabezpieczonego centrum certyfikacji</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Tree>
    <p:extLst>
      <p:ext uri="{BB962C8B-B14F-4D97-AF65-F5344CB8AC3E}">
        <p14:creationId xmlns:p14="http://schemas.microsoft.com/office/powerpoint/2010/main" val="2116885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30622"/>
            <a:ext cx="8229600" cy="418058"/>
          </a:xfrm>
        </p:spPr>
        <p:txBody>
          <a:bodyPr>
            <a:noAutofit/>
          </a:bodyPr>
          <a:lstStyle/>
          <a:p>
            <a:r>
              <a:rPr lang="pl-PL" sz="3600" dirty="0"/>
              <a:t>Delegacja i łańcuchy certyfikatów</a:t>
            </a:r>
          </a:p>
        </p:txBody>
      </p:sp>
      <p:sp>
        <p:nvSpPr>
          <p:cNvPr id="3" name="Symbol zastępczy zawartości 2"/>
          <p:cNvSpPr>
            <a:spLocks noGrp="1"/>
          </p:cNvSpPr>
          <p:nvPr>
            <p:ph idx="1"/>
          </p:nvPr>
        </p:nvSpPr>
        <p:spPr>
          <a:xfrm>
            <a:off x="179512" y="692696"/>
            <a:ext cx="8784976" cy="4248472"/>
          </a:xfrm>
        </p:spPr>
        <p:txBody>
          <a:bodyPr>
            <a:normAutofit fontScale="70000" lnSpcReduction="20000"/>
          </a:bodyPr>
          <a:lstStyle/>
          <a:p>
            <a:r>
              <a:rPr lang="pl-PL" dirty="0"/>
              <a:t>Jeśli dysponujemy certyfikatem naszego klucza publicznego, możemy sami spróbować zostać centrum certyfikacji.</a:t>
            </a:r>
          </a:p>
          <a:p>
            <a:r>
              <a:rPr lang="pl-PL" dirty="0"/>
              <a:t>Możemy wystawić certyfikat dla Alice:</a:t>
            </a:r>
          </a:p>
          <a:p>
            <a:pPr lvl="1">
              <a:buNone/>
            </a:pPr>
            <a:r>
              <a:rPr lang="pl-PL" dirty="0"/>
              <a:t> </a:t>
            </a:r>
            <a:r>
              <a:rPr lang="pl-PL" dirty="0" err="1"/>
              <a:t>cert</a:t>
            </a:r>
            <a:r>
              <a:rPr lang="pl-PL" baseline="-25000" dirty="0" err="1"/>
              <a:t>B→A</a:t>
            </a:r>
            <a:r>
              <a:rPr lang="pl-PL" dirty="0"/>
              <a:t> = </a:t>
            </a:r>
            <a:r>
              <a:rPr lang="pl-PL" dirty="0" err="1"/>
              <a:t>Sign</a:t>
            </a:r>
            <a:r>
              <a:rPr lang="pl-PL" dirty="0"/>
              <a:t>[</a:t>
            </a:r>
            <a:r>
              <a:rPr lang="pl-PL" dirty="0" err="1"/>
              <a:t>sk</a:t>
            </a:r>
            <a:r>
              <a:rPr lang="pl-PL" baseline="-25000" dirty="0" err="1"/>
              <a:t>B</a:t>
            </a:r>
            <a:r>
              <a:rPr lang="pl-PL" dirty="0"/>
              <a:t>,(”To jest klucz Alice”, </a:t>
            </a:r>
            <a:r>
              <a:rPr lang="pl-PL" dirty="0" err="1"/>
              <a:t>pk</a:t>
            </a:r>
            <a:r>
              <a:rPr lang="pl-PL" baseline="-25000" dirty="0" err="1"/>
              <a:t>A</a:t>
            </a:r>
            <a:r>
              <a:rPr lang="pl-PL" dirty="0"/>
              <a:t>)]</a:t>
            </a:r>
          </a:p>
          <a:p>
            <a:r>
              <a:rPr lang="pl-PL" dirty="0"/>
              <a:t>Alice wysyła: </a:t>
            </a:r>
            <a:r>
              <a:rPr lang="pl-PL" dirty="0" err="1"/>
              <a:t>pk</a:t>
            </a:r>
            <a:r>
              <a:rPr lang="pl-PL" baseline="-25000" dirty="0" err="1"/>
              <a:t>A</a:t>
            </a:r>
            <a:r>
              <a:rPr lang="pl-PL" dirty="0"/>
              <a:t>, </a:t>
            </a:r>
            <a:r>
              <a:rPr lang="pl-PL" dirty="0" err="1"/>
              <a:t>cert</a:t>
            </a:r>
            <a:r>
              <a:rPr lang="pl-PL" baseline="-25000" dirty="0" err="1"/>
              <a:t>B→A</a:t>
            </a:r>
            <a:r>
              <a:rPr lang="pl-PL" dirty="0"/>
              <a:t>, </a:t>
            </a:r>
            <a:r>
              <a:rPr lang="pl-PL" dirty="0" err="1"/>
              <a:t>pk</a:t>
            </a:r>
            <a:r>
              <a:rPr lang="pl-PL" baseline="-25000" dirty="0" err="1"/>
              <a:t>B</a:t>
            </a:r>
            <a:r>
              <a:rPr lang="pl-PL" dirty="0"/>
              <a:t>, </a:t>
            </a:r>
            <a:r>
              <a:rPr lang="pl-PL" dirty="0" err="1"/>
              <a:t>cert</a:t>
            </a:r>
            <a:r>
              <a:rPr lang="pl-PL" baseline="-25000" dirty="0" err="1"/>
              <a:t>C→B</a:t>
            </a:r>
            <a:r>
              <a:rPr lang="pl-PL" dirty="0"/>
              <a:t> do </a:t>
            </a:r>
            <a:r>
              <a:rPr lang="pl-PL" dirty="0" err="1"/>
              <a:t>Dave’a</a:t>
            </a:r>
            <a:r>
              <a:rPr lang="pl-PL" dirty="0"/>
              <a:t>.</a:t>
            </a:r>
          </a:p>
          <a:p>
            <a:r>
              <a:rPr lang="pl-PL" dirty="0"/>
              <a:t>Ponieważ </a:t>
            </a:r>
            <a:r>
              <a:rPr lang="pl-PL" dirty="0" err="1"/>
              <a:t>Dave</a:t>
            </a:r>
            <a:r>
              <a:rPr lang="pl-PL" dirty="0"/>
              <a:t> ufa </a:t>
            </a:r>
            <a:r>
              <a:rPr lang="pl-PL" dirty="0" err="1"/>
              <a:t>Charlie’mu</a:t>
            </a:r>
            <a:r>
              <a:rPr lang="pl-PL" dirty="0"/>
              <a:t>, a Charlie ufa Bobowi, to </a:t>
            </a:r>
            <a:r>
              <a:rPr lang="pl-PL" dirty="0" err="1"/>
              <a:t>Dave</a:t>
            </a:r>
            <a:r>
              <a:rPr lang="pl-PL" dirty="0"/>
              <a:t> ufa Bobowi.</a:t>
            </a:r>
          </a:p>
          <a:p>
            <a:r>
              <a:rPr lang="pl-PL" dirty="0"/>
              <a:t>Skoro Bob ufa Alice, to </a:t>
            </a:r>
            <a:r>
              <a:rPr lang="pl-PL" dirty="0" err="1"/>
              <a:t>Dave</a:t>
            </a:r>
            <a:r>
              <a:rPr lang="pl-PL" dirty="0"/>
              <a:t> ufa również Alice.</a:t>
            </a:r>
          </a:p>
          <a:p>
            <a:r>
              <a:rPr lang="pl-PL" dirty="0"/>
              <a:t>Warunkiem istnienia takiego rozwiązania, jest takie zaufanie Charliego do Boba, że pozwala on mu wystawiać własne certyfikaty.</a:t>
            </a:r>
          </a:p>
          <a:p>
            <a:r>
              <a:rPr lang="pl-PL" dirty="0"/>
              <a:t>W rozwiązaniach PKI często istnieją główne centra certyfikacji, które delegują uprawnienia do weryfikowania certyfikatów innym centrom certyfikacji.</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418058"/>
          </a:xfrm>
        </p:spPr>
        <p:txBody>
          <a:bodyPr>
            <a:normAutofit fontScale="90000"/>
          </a:bodyPr>
          <a:lstStyle/>
          <a:p>
            <a:r>
              <a:rPr lang="pl-PL" sz="3200" dirty="0"/>
              <a:t>„Sieć zaufania”</a:t>
            </a:r>
          </a:p>
        </p:txBody>
      </p:sp>
      <p:sp>
        <p:nvSpPr>
          <p:cNvPr id="3" name="Symbol zastępczy zawartości 2"/>
          <p:cNvSpPr>
            <a:spLocks noGrp="1"/>
          </p:cNvSpPr>
          <p:nvPr>
            <p:ph idx="1"/>
          </p:nvPr>
        </p:nvSpPr>
        <p:spPr>
          <a:xfrm>
            <a:off x="179512" y="620688"/>
            <a:ext cx="8784976" cy="3240360"/>
          </a:xfrm>
        </p:spPr>
        <p:txBody>
          <a:bodyPr>
            <a:normAutofit fontScale="85000" lnSpcReduction="20000"/>
          </a:bodyPr>
          <a:lstStyle/>
          <a:p>
            <a:r>
              <a:rPr lang="pl-PL" dirty="0"/>
              <a:t>W tym modelu brak jest centrum certyfikacji.</a:t>
            </a:r>
          </a:p>
          <a:p>
            <a:r>
              <a:rPr lang="pl-PL" dirty="0"/>
              <a:t>Zaufanie opiera się na certyfikatach wystawionych nawzajem sobie przez użytkowników danego systemu (np. PGP).</a:t>
            </a:r>
          </a:p>
          <a:p>
            <a:r>
              <a:rPr lang="pl-PL" dirty="0"/>
              <a:t>Dana osoba podejmuje decyzję o zaufaniu na podstawie posiadanych certyfikatów i własnej oceny.</a:t>
            </a:r>
          </a:p>
          <a:p>
            <a:r>
              <a:rPr lang="pl-PL" dirty="0"/>
              <a:t>Model dobry do szyfrowania i podpisywania poczty, nie nadaje się do komunikacji np. z bankiem.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274042"/>
          </a:xfrm>
        </p:spPr>
        <p:txBody>
          <a:bodyPr>
            <a:normAutofit fontScale="90000"/>
          </a:bodyPr>
          <a:lstStyle/>
          <a:p>
            <a:r>
              <a:rPr lang="pl-PL" dirty="0"/>
              <a:t>Utrata ważności certyfikatów</a:t>
            </a:r>
          </a:p>
        </p:txBody>
      </p:sp>
      <p:sp>
        <p:nvSpPr>
          <p:cNvPr id="3" name="Symbol zastępczy zawartości 2"/>
          <p:cNvSpPr>
            <a:spLocks noGrp="1"/>
          </p:cNvSpPr>
          <p:nvPr>
            <p:ph idx="1"/>
          </p:nvPr>
        </p:nvSpPr>
        <p:spPr>
          <a:xfrm>
            <a:off x="323528" y="692697"/>
            <a:ext cx="8640960" cy="3960440"/>
          </a:xfrm>
        </p:spPr>
        <p:txBody>
          <a:bodyPr>
            <a:normAutofit fontScale="77500" lnSpcReduction="20000"/>
          </a:bodyPr>
          <a:lstStyle/>
          <a:p>
            <a:r>
              <a:rPr lang="pl-PL" dirty="0"/>
              <a:t>Certyfikaty nie są wystawiane „na zawsze”</a:t>
            </a:r>
          </a:p>
          <a:p>
            <a:pPr lvl="1"/>
            <a:r>
              <a:rPr lang="pl-PL" dirty="0"/>
              <a:t>Praktyką jest ustalanie ich ważności na 2-3 lata</a:t>
            </a:r>
          </a:p>
          <a:p>
            <a:r>
              <a:rPr lang="pl-PL" dirty="0"/>
              <a:t>Utrata ważności certyfikatu najczęściej ma dwie przyczyny:</a:t>
            </a:r>
          </a:p>
          <a:p>
            <a:pPr lvl="1"/>
            <a:r>
              <a:rPr lang="pl-PL" dirty="0"/>
              <a:t>Wygaśnięcie certyfikatu</a:t>
            </a:r>
          </a:p>
          <a:p>
            <a:pPr lvl="1"/>
            <a:r>
              <a:rPr lang="pl-PL" dirty="0"/>
              <a:t>Unieważnienie certyfikatu</a:t>
            </a:r>
          </a:p>
          <a:p>
            <a:r>
              <a:rPr lang="pl-PL" dirty="0"/>
              <a:t>Tak naprawdę weryfikacja certyfikatu powinna obejmować 3 kroki:</a:t>
            </a:r>
          </a:p>
          <a:p>
            <a:pPr lvl="1"/>
            <a:r>
              <a:rPr lang="pl-PL" dirty="0"/>
              <a:t>Czy certyfikat można zweryfikować na podstawie zaufanego urzędu certyfikacji (czy dysponujemy kluczem publicznym urzędu?)</a:t>
            </a:r>
          </a:p>
          <a:p>
            <a:pPr lvl="1"/>
            <a:r>
              <a:rPr lang="pl-PL" dirty="0"/>
              <a:t>Czy certyfikat nie wygasł?</a:t>
            </a:r>
          </a:p>
          <a:p>
            <a:pPr lvl="1"/>
            <a:r>
              <a:rPr lang="pl-PL"/>
              <a:t>Czy certyfikat </a:t>
            </a:r>
            <a:r>
              <a:rPr lang="pl-PL" dirty="0"/>
              <a:t>nie został unieważniony?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a:t>TLS</a:t>
            </a:r>
          </a:p>
        </p:txBody>
      </p:sp>
      <p:sp>
        <p:nvSpPr>
          <p:cNvPr id="3" name="Symbol zastępczy zawartości 2"/>
          <p:cNvSpPr>
            <a:spLocks noGrp="1"/>
          </p:cNvSpPr>
          <p:nvPr>
            <p:ph idx="1"/>
          </p:nvPr>
        </p:nvSpPr>
        <p:spPr>
          <a:xfrm>
            <a:off x="251520" y="908721"/>
            <a:ext cx="8640960" cy="3960440"/>
          </a:xfrm>
        </p:spPr>
        <p:txBody>
          <a:bodyPr>
            <a:normAutofit fontScale="85000" lnSpcReduction="20000"/>
          </a:bodyPr>
          <a:lstStyle/>
          <a:p>
            <a:r>
              <a:rPr lang="pl-PL" dirty="0"/>
              <a:t>Stosowany do transmisji chronionej pomiędzy przeglądarką a serwerem WWW</a:t>
            </a:r>
          </a:p>
          <a:p>
            <a:r>
              <a:rPr lang="pl-PL" dirty="0"/>
              <a:t>Bazuje na protokole SSL (</a:t>
            </a:r>
            <a:r>
              <a:rPr lang="pl-PL" dirty="0" err="1"/>
              <a:t>Netscape</a:t>
            </a:r>
            <a:r>
              <a:rPr lang="pl-PL" dirty="0"/>
              <a:t>)</a:t>
            </a:r>
          </a:p>
          <a:p>
            <a:pPr lvl="1"/>
            <a:r>
              <a:rPr lang="pl-PL" dirty="0"/>
              <a:t>Ostatnia wersja SSL: 3.0 (lata 90-te)</a:t>
            </a:r>
          </a:p>
          <a:p>
            <a:pPr lvl="1"/>
            <a:r>
              <a:rPr lang="pl-PL" dirty="0"/>
              <a:t>Wersje TLS:</a:t>
            </a:r>
          </a:p>
          <a:p>
            <a:pPr lvl="2"/>
            <a:r>
              <a:rPr lang="pl-PL" dirty="0"/>
              <a:t>1.0: 1999 (</a:t>
            </a:r>
            <a:r>
              <a:rPr lang="pl-PL" dirty="0">
                <a:hlinkClick r:id="rId3"/>
              </a:rPr>
              <a:t>RFC 2246</a:t>
            </a:r>
            <a:r>
              <a:rPr lang="pl-PL" dirty="0"/>
              <a:t>)</a:t>
            </a:r>
          </a:p>
          <a:p>
            <a:pPr lvl="2"/>
            <a:r>
              <a:rPr lang="pl-PL" dirty="0"/>
              <a:t>1.1: 2006 (</a:t>
            </a:r>
            <a:r>
              <a:rPr lang="pl-PL" dirty="0">
                <a:hlinkClick r:id="rId3"/>
              </a:rPr>
              <a:t>RFC 4346</a:t>
            </a:r>
            <a:r>
              <a:rPr lang="pl-PL" dirty="0"/>
              <a:t>, </a:t>
            </a:r>
            <a:r>
              <a:rPr lang="pl-PL" dirty="0">
                <a:hlinkClick r:id="rId3"/>
              </a:rPr>
              <a:t>RFC 4366</a:t>
            </a:r>
            <a:r>
              <a:rPr lang="pl-PL" dirty="0"/>
              <a:t>, </a:t>
            </a:r>
            <a:r>
              <a:rPr lang="pl-PL" dirty="0">
                <a:hlinkClick r:id="rId3"/>
              </a:rPr>
              <a:t>RFC 4680</a:t>
            </a:r>
            <a:r>
              <a:rPr lang="pl-PL" dirty="0"/>
              <a:t>, </a:t>
            </a:r>
            <a:r>
              <a:rPr lang="pl-PL" dirty="0">
                <a:hlinkClick r:id="rId3"/>
              </a:rPr>
              <a:t>RFC 4681</a:t>
            </a:r>
            <a:r>
              <a:rPr lang="pl-PL" dirty="0"/>
              <a:t>)</a:t>
            </a:r>
          </a:p>
          <a:p>
            <a:pPr lvl="2"/>
            <a:r>
              <a:rPr lang="pl-PL" dirty="0"/>
              <a:t>1.2: 2008 (</a:t>
            </a:r>
            <a:r>
              <a:rPr lang="pl-PL" dirty="0">
                <a:hlinkClick r:id="rId3"/>
              </a:rPr>
              <a:t>RFC 5246</a:t>
            </a:r>
            <a:r>
              <a:rPr lang="pl-PL" dirty="0"/>
              <a:t>)</a:t>
            </a:r>
          </a:p>
          <a:p>
            <a:pPr lvl="2"/>
            <a:r>
              <a:rPr lang="pl-PL" dirty="0"/>
              <a:t>1.3: 21.03.2018 (</a:t>
            </a:r>
            <a:r>
              <a:rPr lang="pl-PL" dirty="0">
                <a:hlinkClick r:id="rId3"/>
              </a:rPr>
              <a:t>RFC 8446</a:t>
            </a:r>
            <a:r>
              <a:rPr lang="pl-PL" dirty="0"/>
              <a:t>)</a:t>
            </a:r>
          </a:p>
          <a:p>
            <a:r>
              <a:rPr lang="pl-PL" dirty="0"/>
              <a:t>Ok. 50% serwerów stosuje </a:t>
            </a:r>
            <a:r>
              <a:rPr lang="pl-PL" dirty="0" err="1"/>
              <a:t>ver</a:t>
            </a:r>
            <a:r>
              <a:rPr lang="pl-PL" dirty="0"/>
              <a:t>. 1.0. Wszystkie ważniejsze przeglądarki wspierają </a:t>
            </a:r>
            <a:r>
              <a:rPr lang="pl-PL" dirty="0" err="1"/>
              <a:t>ver</a:t>
            </a:r>
            <a:r>
              <a:rPr lang="pl-PL" dirty="0"/>
              <a:t>. 1.2 (1.3?).</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600" dirty="0"/>
              <a:t>Przeznaczenie TLS</a:t>
            </a:r>
          </a:p>
        </p:txBody>
      </p:sp>
      <p:sp>
        <p:nvSpPr>
          <p:cNvPr id="3" name="Symbol zastępczy zawartości 2"/>
          <p:cNvSpPr>
            <a:spLocks noGrp="1"/>
          </p:cNvSpPr>
          <p:nvPr>
            <p:ph idx="1"/>
          </p:nvPr>
        </p:nvSpPr>
        <p:spPr>
          <a:xfrm>
            <a:off x="251520" y="764704"/>
            <a:ext cx="8640960" cy="3672408"/>
          </a:xfrm>
        </p:spPr>
        <p:txBody>
          <a:bodyPr>
            <a:normAutofit fontScale="77500" lnSpcReduction="20000"/>
          </a:bodyPr>
          <a:lstStyle/>
          <a:p>
            <a:r>
              <a:rPr lang="pl-PL" dirty="0"/>
              <a:t>Wynegocjowanie pomiędzy klientem- przeglądarką (C) a serwerem-stroną HTTPS zbioru współdzielonych kluczy i wymiana danych za pomocą tych kluczy.</a:t>
            </a:r>
          </a:p>
          <a:p>
            <a:r>
              <a:rPr lang="pl-PL" dirty="0"/>
              <a:t>Dwa etapy:</a:t>
            </a:r>
          </a:p>
          <a:p>
            <a:pPr lvl="1"/>
            <a:r>
              <a:rPr lang="pl-PL" dirty="0"/>
              <a:t>Połączenie (</a:t>
            </a:r>
            <a:r>
              <a:rPr lang="pl-PL" dirty="0" err="1"/>
              <a:t>Handshake</a:t>
            </a:r>
            <a:r>
              <a:rPr lang="pl-PL" dirty="0"/>
              <a:t> </a:t>
            </a:r>
            <a:r>
              <a:rPr lang="pl-PL" dirty="0" err="1"/>
              <a:t>Protocol</a:t>
            </a:r>
            <a:r>
              <a:rPr lang="pl-PL" dirty="0"/>
              <a:t>)</a:t>
            </a:r>
          </a:p>
          <a:p>
            <a:pPr lvl="1"/>
            <a:r>
              <a:rPr lang="pl-PL" dirty="0"/>
              <a:t>Komunikacja (</a:t>
            </a:r>
            <a:r>
              <a:rPr lang="pl-PL" dirty="0" err="1"/>
              <a:t>Record-Layer</a:t>
            </a:r>
            <a:r>
              <a:rPr lang="pl-PL" dirty="0"/>
              <a:t> </a:t>
            </a:r>
            <a:r>
              <a:rPr lang="pl-PL" dirty="0" err="1"/>
              <a:t>Protocol</a:t>
            </a:r>
            <a:r>
              <a:rPr lang="pl-PL" dirty="0"/>
              <a:t>)</a:t>
            </a:r>
          </a:p>
          <a:p>
            <a:r>
              <a:rPr lang="pl-PL" dirty="0"/>
              <a:t>Jest możliwość obustronnej weryfikacji, ale zwykle to serwery posiadają certyfikaty kluczy.</a:t>
            </a:r>
          </a:p>
          <a:p>
            <a:r>
              <a:rPr lang="pl-PL" dirty="0"/>
              <a:t>Klient, jeśli jest weryfikowany, to już podczas ustalonej szyfrowanej sesji.</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30622"/>
            <a:ext cx="8229600" cy="490066"/>
          </a:xfrm>
        </p:spPr>
        <p:txBody>
          <a:bodyPr>
            <a:normAutofit fontScale="90000"/>
          </a:bodyPr>
          <a:lstStyle/>
          <a:p>
            <a:r>
              <a:rPr lang="pl-PL" dirty="0" err="1"/>
              <a:t>Handshake</a:t>
            </a:r>
            <a:r>
              <a:rPr lang="pl-PL" dirty="0"/>
              <a:t> </a:t>
            </a:r>
            <a:r>
              <a:rPr lang="pl-PL" dirty="0" err="1"/>
              <a:t>protocol</a:t>
            </a:r>
            <a:endParaRPr lang="pl-PL" dirty="0"/>
          </a:p>
        </p:txBody>
      </p:sp>
      <p:sp>
        <p:nvSpPr>
          <p:cNvPr id="3" name="Symbol zastępczy zawartości 2"/>
          <p:cNvSpPr>
            <a:spLocks noGrp="1"/>
          </p:cNvSpPr>
          <p:nvPr>
            <p:ph idx="1"/>
          </p:nvPr>
        </p:nvSpPr>
        <p:spPr>
          <a:xfrm>
            <a:off x="144016" y="764704"/>
            <a:ext cx="9036496" cy="5472608"/>
          </a:xfrm>
        </p:spPr>
        <p:txBody>
          <a:bodyPr>
            <a:normAutofit fontScale="85000" lnSpcReduction="20000"/>
          </a:bodyPr>
          <a:lstStyle/>
          <a:p>
            <a:r>
              <a:rPr lang="pl-PL" dirty="0"/>
              <a:t>C wysyła do S informację, jakie może obsłużyć protokoły i wartość </a:t>
            </a:r>
            <a:r>
              <a:rPr lang="pl-PL" dirty="0" err="1"/>
              <a:t>nonce</a:t>
            </a:r>
            <a:r>
              <a:rPr lang="pl-PL" dirty="0"/>
              <a:t> N</a:t>
            </a:r>
            <a:r>
              <a:rPr lang="pl-PL" baseline="-25000" dirty="0"/>
              <a:t>C</a:t>
            </a:r>
            <a:r>
              <a:rPr lang="pl-PL" dirty="0"/>
              <a:t> </a:t>
            </a:r>
          </a:p>
          <a:p>
            <a:r>
              <a:rPr lang="pl-PL" dirty="0"/>
              <a:t>S „proponuje” najwyższy z zaproponowanych przez klienta protokołów, który umie obsłużyć, dostępny zestaw prymitywów kryptograficznych, </a:t>
            </a:r>
            <a:r>
              <a:rPr lang="pl-PL" dirty="0" err="1"/>
              <a:t>pk</a:t>
            </a:r>
            <a:r>
              <a:rPr lang="pl-PL" baseline="-25000" dirty="0" err="1"/>
              <a:t>S</a:t>
            </a:r>
            <a:r>
              <a:rPr lang="pl-PL" dirty="0"/>
              <a:t>, </a:t>
            </a:r>
            <a:r>
              <a:rPr lang="pl-PL" dirty="0" err="1"/>
              <a:t>cert</a:t>
            </a:r>
            <a:r>
              <a:rPr lang="pl-PL" baseline="-25000" dirty="0" err="1"/>
              <a:t>i→S</a:t>
            </a:r>
            <a:r>
              <a:rPr lang="pl-PL" dirty="0"/>
              <a:t> , swój </a:t>
            </a:r>
            <a:r>
              <a:rPr lang="pl-PL" dirty="0" err="1"/>
              <a:t>nonce</a:t>
            </a:r>
            <a:r>
              <a:rPr lang="pl-PL" baseline="-25000" dirty="0"/>
              <a:t> </a:t>
            </a:r>
            <a:r>
              <a:rPr lang="pl-PL" dirty="0"/>
              <a:t>N</a:t>
            </a:r>
            <a:r>
              <a:rPr lang="pl-PL" baseline="-25000" dirty="0"/>
              <a:t>S</a:t>
            </a:r>
            <a:r>
              <a:rPr lang="pl-PL" dirty="0"/>
              <a:t>.</a:t>
            </a:r>
          </a:p>
          <a:p>
            <a:pPr lvl="0"/>
            <a:r>
              <a:rPr lang="pl-PL" dirty="0"/>
              <a:t>C sprawdza, czy zna klucz publiczny certyfikatu, weryfikuje certyfikat, uznaje </a:t>
            </a:r>
            <a:r>
              <a:rPr lang="pl-PL" dirty="0" err="1"/>
              <a:t>pk</a:t>
            </a:r>
            <a:r>
              <a:rPr lang="pl-PL" baseline="-25000" dirty="0" err="1"/>
              <a:t>S</a:t>
            </a:r>
            <a:r>
              <a:rPr lang="pl-PL" dirty="0"/>
              <a:t>. Tworzy </a:t>
            </a:r>
            <a:r>
              <a:rPr lang="pl-PL" dirty="0" err="1"/>
              <a:t>pmk</a:t>
            </a:r>
            <a:r>
              <a:rPr lang="pl-PL" dirty="0"/>
              <a:t>, szyfruje go </a:t>
            </a:r>
            <a:r>
              <a:rPr lang="pl-PL" dirty="0" err="1"/>
              <a:t>pk</a:t>
            </a:r>
            <a:r>
              <a:rPr lang="pl-PL" baseline="-25000" dirty="0" err="1"/>
              <a:t>S</a:t>
            </a:r>
            <a:r>
              <a:rPr lang="pl-PL" baseline="-25000" dirty="0"/>
              <a:t> </a:t>
            </a:r>
            <a:r>
              <a:rPr lang="pl-PL" dirty="0"/>
              <a:t>i odsyła do S. </a:t>
            </a:r>
            <a:r>
              <a:rPr lang="pl-PL" dirty="0" err="1"/>
              <a:t>mk</a:t>
            </a:r>
            <a:r>
              <a:rPr lang="pl-PL" dirty="0"/>
              <a:t> = </a:t>
            </a:r>
            <a:r>
              <a:rPr lang="pl-PL" dirty="0" err="1"/>
              <a:t>Derive</a:t>
            </a:r>
            <a:r>
              <a:rPr lang="pl-PL" dirty="0"/>
              <a:t>(</a:t>
            </a:r>
            <a:r>
              <a:rPr lang="pl-PL" dirty="0" err="1"/>
              <a:t>pmk</a:t>
            </a:r>
            <a:r>
              <a:rPr lang="pl-PL" dirty="0"/>
              <a:t>, N</a:t>
            </a:r>
            <a:r>
              <a:rPr lang="pl-PL" baseline="-25000" dirty="0"/>
              <a:t>C</a:t>
            </a:r>
            <a:r>
              <a:rPr lang="pl-PL" dirty="0"/>
              <a:t>, N</a:t>
            </a:r>
            <a:r>
              <a:rPr lang="pl-PL" baseline="-25000" dirty="0"/>
              <a:t>S</a:t>
            </a:r>
            <a:r>
              <a:rPr lang="pl-PL" dirty="0"/>
              <a:t>), Z </a:t>
            </a:r>
            <a:r>
              <a:rPr lang="pl-PL" dirty="0" err="1"/>
              <a:t>mk</a:t>
            </a:r>
            <a:r>
              <a:rPr lang="pl-PL" dirty="0"/>
              <a:t> wyprowadza się klucze sesji: </a:t>
            </a:r>
            <a:r>
              <a:rPr lang="en-US" kern="0" dirty="0" err="1">
                <a:solidFill>
                  <a:prstClr val="black"/>
                </a:solidFill>
              </a:rPr>
              <a:t>k</a:t>
            </a:r>
            <a:r>
              <a:rPr lang="en-US" sz="3600" kern="0" baseline="-25000" dirty="0" err="1">
                <a:solidFill>
                  <a:prstClr val="black"/>
                </a:solidFill>
              </a:rPr>
              <a:t>b⇾s</a:t>
            </a:r>
            <a:r>
              <a:rPr lang="en-US" kern="0" baseline="-25000" dirty="0">
                <a:solidFill>
                  <a:prstClr val="black"/>
                </a:solidFill>
              </a:rPr>
              <a:t> </a:t>
            </a:r>
            <a:r>
              <a:rPr lang="en-US" kern="0" dirty="0">
                <a:solidFill>
                  <a:prstClr val="black"/>
                </a:solidFill>
              </a:rPr>
              <a:t>, </a:t>
            </a:r>
            <a:r>
              <a:rPr lang="en-US" kern="0" dirty="0" err="1">
                <a:solidFill>
                  <a:prstClr val="black"/>
                </a:solidFill>
              </a:rPr>
              <a:t>k</a:t>
            </a:r>
            <a:r>
              <a:rPr lang="en-US" sz="3600" kern="0" baseline="-25000" dirty="0" err="1">
                <a:solidFill>
                  <a:prstClr val="black"/>
                </a:solidFill>
              </a:rPr>
              <a:t>s⇾b</a:t>
            </a:r>
            <a:r>
              <a:rPr lang="pl-PL" kern="0" baseline="-25000" dirty="0">
                <a:solidFill>
                  <a:prstClr val="black"/>
                </a:solidFill>
              </a:rPr>
              <a:t>.</a:t>
            </a:r>
            <a:r>
              <a:rPr lang="pl-PL" dirty="0"/>
              <a:t>Obliczany jest skrót: </a:t>
            </a:r>
            <a:r>
              <a:rPr lang="pl-PL" dirty="0" err="1"/>
              <a:t>r</a:t>
            </a:r>
            <a:r>
              <a:rPr lang="pl-PL" baseline="-25000" dirty="0" err="1"/>
              <a:t>C</a:t>
            </a:r>
            <a:r>
              <a:rPr lang="pl-PL" dirty="0"/>
              <a:t>=S</a:t>
            </a:r>
            <a:r>
              <a:rPr lang="pl-PL" baseline="-25000" dirty="0"/>
              <a:t>MAC</a:t>
            </a:r>
            <a:r>
              <a:rPr lang="pl-PL" dirty="0"/>
              <a:t>(</a:t>
            </a:r>
            <a:r>
              <a:rPr lang="pl-PL" dirty="0" err="1"/>
              <a:t>mk</a:t>
            </a:r>
            <a:r>
              <a:rPr lang="pl-PL" dirty="0"/>
              <a:t>, </a:t>
            </a:r>
            <a:r>
              <a:rPr lang="pl-PL" dirty="0" err="1"/>
              <a:t>transcript</a:t>
            </a:r>
            <a:r>
              <a:rPr lang="pl-PL" dirty="0"/>
              <a:t>). Odsyła </a:t>
            </a:r>
            <a:r>
              <a:rPr lang="pl-PL" dirty="0" err="1"/>
              <a:t>r</a:t>
            </a:r>
            <a:r>
              <a:rPr lang="pl-PL" baseline="-25000" dirty="0" err="1"/>
              <a:t>C</a:t>
            </a:r>
            <a:r>
              <a:rPr lang="pl-PL" dirty="0"/>
              <a:t>.</a:t>
            </a:r>
          </a:p>
          <a:p>
            <a:pPr lvl="0"/>
            <a:r>
              <a:rPr lang="pl-PL" dirty="0"/>
              <a:t>S oblicza </a:t>
            </a:r>
            <a:r>
              <a:rPr lang="pl-PL" dirty="0" err="1"/>
              <a:t>oblicza</a:t>
            </a:r>
            <a:r>
              <a:rPr lang="pl-PL" dirty="0"/>
              <a:t> </a:t>
            </a:r>
            <a:r>
              <a:rPr lang="pl-PL" dirty="0" err="1"/>
              <a:t>pmk</a:t>
            </a:r>
            <a:r>
              <a:rPr lang="pl-PL" dirty="0"/>
              <a:t> = </a:t>
            </a:r>
            <a:r>
              <a:rPr lang="pl-PL" dirty="0" err="1"/>
              <a:t>Enc</a:t>
            </a:r>
            <a:r>
              <a:rPr lang="pl-PL" dirty="0"/>
              <a:t>(</a:t>
            </a:r>
            <a:r>
              <a:rPr lang="pl-PL" dirty="0" err="1"/>
              <a:t>sk</a:t>
            </a:r>
            <a:r>
              <a:rPr lang="pl-PL" baseline="-25000" dirty="0" err="1"/>
              <a:t>S</a:t>
            </a:r>
            <a:r>
              <a:rPr lang="pl-PL" dirty="0" err="1"/>
              <a:t>,c</a:t>
            </a:r>
            <a:r>
              <a:rPr lang="pl-PL" dirty="0"/>
              <a:t>). Wyprowadza z niego </a:t>
            </a:r>
            <a:r>
              <a:rPr lang="en-US" kern="0" dirty="0" err="1">
                <a:solidFill>
                  <a:prstClr val="black"/>
                </a:solidFill>
              </a:rPr>
              <a:t>k</a:t>
            </a:r>
            <a:r>
              <a:rPr lang="en-US" sz="3600" kern="0" baseline="-25000" dirty="0" err="1">
                <a:solidFill>
                  <a:prstClr val="black"/>
                </a:solidFill>
              </a:rPr>
              <a:t>b⇾s</a:t>
            </a:r>
            <a:r>
              <a:rPr lang="en-US" kern="0" baseline="-25000" dirty="0">
                <a:solidFill>
                  <a:prstClr val="black"/>
                </a:solidFill>
              </a:rPr>
              <a:t> </a:t>
            </a:r>
            <a:r>
              <a:rPr lang="en-US" kern="0" dirty="0">
                <a:solidFill>
                  <a:prstClr val="black"/>
                </a:solidFill>
              </a:rPr>
              <a:t>, </a:t>
            </a:r>
            <a:r>
              <a:rPr lang="en-US" kern="0" dirty="0" err="1">
                <a:solidFill>
                  <a:prstClr val="black"/>
                </a:solidFill>
              </a:rPr>
              <a:t>k</a:t>
            </a:r>
            <a:r>
              <a:rPr lang="en-US" sz="3600" kern="0" baseline="-25000" dirty="0" err="1">
                <a:solidFill>
                  <a:prstClr val="black"/>
                </a:solidFill>
              </a:rPr>
              <a:t>s⇾b</a:t>
            </a:r>
            <a:r>
              <a:rPr lang="pl-PL" dirty="0"/>
              <a:t>. Weryfikuje </a:t>
            </a:r>
            <a:r>
              <a:rPr lang="pl-PL" dirty="0" err="1"/>
              <a:t>transcript</a:t>
            </a:r>
            <a:r>
              <a:rPr lang="pl-PL" dirty="0"/>
              <a:t>: V</a:t>
            </a:r>
            <a:r>
              <a:rPr lang="pl-PL" baseline="-25000" dirty="0"/>
              <a:t>MAC</a:t>
            </a:r>
            <a:r>
              <a:rPr lang="pl-PL" dirty="0"/>
              <a:t>(</a:t>
            </a:r>
            <a:r>
              <a:rPr lang="pl-PL" dirty="0" err="1"/>
              <a:t>mk</a:t>
            </a:r>
            <a:r>
              <a:rPr lang="pl-PL" dirty="0"/>
              <a:t>, </a:t>
            </a:r>
            <a:r>
              <a:rPr lang="pl-PL" dirty="0" err="1"/>
              <a:t>r</a:t>
            </a:r>
            <a:r>
              <a:rPr lang="pl-PL" baseline="-25000" dirty="0" err="1"/>
              <a:t>C</a:t>
            </a:r>
            <a:r>
              <a:rPr lang="pl-PL" dirty="0"/>
              <a:t>, </a:t>
            </a:r>
            <a:r>
              <a:rPr lang="pl-PL" dirty="0" err="1"/>
              <a:t>transcript</a:t>
            </a:r>
            <a:r>
              <a:rPr lang="pl-PL" dirty="0"/>
              <a:t>).  Oblicza </a:t>
            </a:r>
            <a:r>
              <a:rPr lang="pl-PL" dirty="0" err="1"/>
              <a:t>r</a:t>
            </a:r>
            <a:r>
              <a:rPr lang="pl-PL" baseline="-25000" dirty="0" err="1"/>
              <a:t>S</a:t>
            </a:r>
            <a:r>
              <a:rPr lang="pl-PL" dirty="0"/>
              <a:t> = S</a:t>
            </a:r>
            <a:r>
              <a:rPr lang="pl-PL" baseline="-25000" dirty="0"/>
              <a:t>MAC</a:t>
            </a:r>
            <a:r>
              <a:rPr lang="pl-PL" dirty="0"/>
              <a:t>(</a:t>
            </a:r>
            <a:r>
              <a:rPr lang="pl-PL" dirty="0" err="1"/>
              <a:t>mk</a:t>
            </a:r>
            <a:r>
              <a:rPr lang="pl-PL" dirty="0"/>
              <a:t>, </a:t>
            </a:r>
            <a:r>
              <a:rPr lang="pl-PL" dirty="0" err="1"/>
              <a:t>transcript</a:t>
            </a:r>
            <a:r>
              <a:rPr lang="pl-PL" dirty="0"/>
              <a:t>’), odsyła </a:t>
            </a:r>
            <a:r>
              <a:rPr lang="pl-PL" dirty="0" err="1"/>
              <a:t>r</a:t>
            </a:r>
            <a:r>
              <a:rPr lang="pl-PL" baseline="-25000" dirty="0" err="1"/>
              <a:t>S</a:t>
            </a:r>
            <a:r>
              <a:rPr lang="pl-PL" dirty="0"/>
              <a:t>.</a:t>
            </a:r>
          </a:p>
          <a:p>
            <a:r>
              <a:rPr lang="pl-PL" dirty="0"/>
              <a:t>C weryfikuje V</a:t>
            </a:r>
            <a:r>
              <a:rPr lang="pl-PL" baseline="-25000" dirty="0"/>
              <a:t>MAC</a:t>
            </a:r>
            <a:r>
              <a:rPr lang="pl-PL" dirty="0"/>
              <a:t>(</a:t>
            </a:r>
            <a:r>
              <a:rPr lang="pl-PL" dirty="0" err="1"/>
              <a:t>mk</a:t>
            </a:r>
            <a:r>
              <a:rPr lang="pl-PL" dirty="0"/>
              <a:t>, </a:t>
            </a:r>
            <a:r>
              <a:rPr lang="pl-PL" dirty="0" err="1"/>
              <a:t>r</a:t>
            </a:r>
            <a:r>
              <a:rPr lang="pl-PL" baseline="-25000" dirty="0" err="1"/>
              <a:t>S</a:t>
            </a:r>
            <a:r>
              <a:rPr lang="pl-PL" dirty="0"/>
              <a:t>, </a:t>
            </a:r>
            <a:r>
              <a:rPr lang="pl-PL" dirty="0" err="1"/>
              <a:t>transcript</a:t>
            </a:r>
            <a:r>
              <a:rPr lang="pl-PL" dirty="0"/>
              <a:t>’).</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 TSL </a:t>
            </a:r>
            <a:r>
              <a:rPr lang="pl-PL" dirty="0" err="1"/>
              <a:t>Record</a:t>
            </a:r>
            <a:r>
              <a:rPr lang="pl-PL" dirty="0"/>
              <a:t> </a:t>
            </a:r>
            <a:r>
              <a:rPr lang="pl-PL" dirty="0" err="1"/>
              <a:t>Protocol</a:t>
            </a:r>
            <a:r>
              <a:rPr lang="pl-PL" sz="2800" dirty="0"/>
              <a:t>(TSL 1.2)</a:t>
            </a:r>
            <a:endParaRPr lang="pl-PL"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Content Placeholder 2"/>
          <p:cNvSpPr txBox="1">
            <a:spLocks/>
          </p:cNvSpPr>
          <p:nvPr/>
        </p:nvSpPr>
        <p:spPr>
          <a:xfrm>
            <a:off x="362286" y="3870920"/>
            <a:ext cx="8686800" cy="2438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Jednokierunkowe klucze</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800" b="0"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0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dirty="0">
                <a:ln>
                  <a:noFill/>
                </a:ln>
                <a:solidFill>
                  <a:sysClr val="windowText" lastClr="000000"/>
                </a:solidFill>
                <a:effectLst/>
                <a:uLnTx/>
                <a:uFillTx/>
                <a:latin typeface="Calibri"/>
                <a:ea typeface="+mn-ea"/>
                <a:cs typeface="+mn-cs"/>
              </a:rPr>
              <a:t>i</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800" b="0" i="0" u="none" strike="noStrike" kern="1200" cap="none" spc="0" normalizeH="0" baseline="-25000" noProof="0" dirty="0" err="1">
                <a:ln>
                  <a:noFill/>
                </a:ln>
                <a:solidFill>
                  <a:sysClr val="windowText" lastClr="000000"/>
                </a:solidFill>
                <a:effectLst/>
                <a:uLnTx/>
                <a:uFillTx/>
                <a:latin typeface="Calibri"/>
                <a:ea typeface="+mn-ea"/>
                <a:cs typeface="+mn-cs"/>
              </a:rPr>
              <a:t>s⇾b</a:t>
            </a:r>
            <a:r>
              <a:rPr kumimoji="0" lang="en-US" sz="2800" b="0" i="0" u="none" strike="noStrike" kern="1200" cap="none" spc="0" normalizeH="0" baseline="-25000" noProof="0" dirty="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Szyfrowanie utrzymujące stan</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Każda strona utrzymuje dwa</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64-bit</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owe</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liczniki</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dirty="0" err="1">
                <a:ln>
                  <a:noFill/>
                </a:ln>
                <a:solidFill>
                  <a:sysClr val="windowText" lastClr="000000"/>
                </a:solidFill>
                <a:effectLst/>
                <a:uLnTx/>
                <a:uFillTx/>
                <a:latin typeface="Calibri"/>
                <a:ea typeface="+mn-ea"/>
                <a:cs typeface="+mn-cs"/>
              </a:rPr>
              <a:t>s⇾b</a:t>
            </a:r>
            <a:endParaRPr kumimoji="0" lang="en-US" sz="2800" b="0" i="0" u="none" strike="noStrike" kern="1200" cap="none" spc="0" normalizeH="0" baseline="-25000" noProof="0" dirty="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Liczniki są zerowane na początek sesji</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Zwiększane o 1 dla każdego rekordu</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zapobieganie atakom powtórzeniowym</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7677486" y="2118320"/>
            <a:ext cx="976993" cy="1276350"/>
          </a:xfrm>
          <a:prstGeom prst="rect">
            <a:avLst/>
          </a:prstGeom>
        </p:spPr>
      </p:pic>
      <p:cxnSp>
        <p:nvCxnSpPr>
          <p:cNvPr id="7" name="Straight Arrow Connector 4"/>
          <p:cNvCxnSpPr/>
          <p:nvPr/>
        </p:nvCxnSpPr>
        <p:spPr>
          <a:xfrm>
            <a:off x="1352886" y="2727920"/>
            <a:ext cx="60198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pic>
        <p:nvPicPr>
          <p:cNvPr id="8" name="Picture 9"/>
          <p:cNvPicPr>
            <a:picLocks noChangeAspect="1"/>
          </p:cNvPicPr>
          <p:nvPr/>
        </p:nvPicPr>
        <p:blipFill>
          <a:blip r:embed="rId4" cstate="print"/>
          <a:stretch>
            <a:fillRect/>
          </a:stretch>
        </p:blipFill>
        <p:spPr>
          <a:xfrm flipH="1">
            <a:off x="57486" y="2270720"/>
            <a:ext cx="1009650" cy="1009650"/>
          </a:xfrm>
          <a:prstGeom prst="rect">
            <a:avLst/>
          </a:prstGeom>
        </p:spPr>
      </p:pic>
      <p:sp>
        <p:nvSpPr>
          <p:cNvPr id="9" name="TextBox 11"/>
          <p:cNvSpPr txBox="1"/>
          <p:nvPr/>
        </p:nvSpPr>
        <p:spPr>
          <a:xfrm>
            <a:off x="35496" y="3108920"/>
            <a:ext cx="154599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prstClr val="black"/>
                </a:solidFill>
                <a:effectLst/>
                <a:uLnTx/>
                <a:uFillTx/>
                <a:latin typeface="Calibri"/>
                <a:ea typeface="+mn-ea"/>
                <a:cs typeface="+mn-cs"/>
              </a:rPr>
              <a:t>k</a:t>
            </a:r>
            <a:r>
              <a:rPr kumimoji="0" lang="en-US" sz="2800" b="0" i="0" u="none" strike="noStrike" kern="0" cap="none" spc="0" normalizeH="0" baseline="-25000" noProof="0" dirty="0" err="1">
                <a:ln>
                  <a:noFill/>
                </a:ln>
                <a:solidFill>
                  <a:prstClr val="black"/>
                </a:solidFill>
                <a:effectLst/>
                <a:uLnTx/>
                <a:uFillTx/>
                <a:latin typeface="Calibri"/>
                <a:ea typeface="+mn-ea"/>
                <a:cs typeface="+mn-cs"/>
              </a:rPr>
              <a:t>b⇾s</a:t>
            </a:r>
            <a:r>
              <a:rPr kumimoji="0" lang="en-US" sz="2400" b="0" i="0" u="none" strike="noStrike" kern="0" cap="none" spc="0" normalizeH="0" baseline="-25000" noProof="0" dirty="0">
                <a:ln>
                  <a:noFill/>
                </a:ln>
                <a:solidFill>
                  <a:prstClr val="black"/>
                </a:solidFill>
                <a:effectLst/>
                <a:uLnTx/>
                <a:uFillTx/>
                <a:latin typeface="Calibri"/>
                <a:ea typeface="+mn-ea"/>
                <a:cs typeface="+mn-cs"/>
              </a:rPr>
              <a:t> </a:t>
            </a:r>
            <a:r>
              <a:rPr kumimoji="0" lang="en-US" sz="2400" b="0" i="0" u="none" strike="noStrike" kern="0" cap="none" spc="0" normalizeH="0" baseline="0" noProof="0" dirty="0">
                <a:ln>
                  <a:noFill/>
                </a:ln>
                <a:solidFill>
                  <a:prstClr val="black"/>
                </a:solidFill>
                <a:effectLst/>
                <a:uLnTx/>
                <a:uFillTx/>
                <a:latin typeface="Calibri"/>
                <a:ea typeface="+mn-ea"/>
                <a:cs typeface="+mn-cs"/>
              </a:rPr>
              <a:t>, </a:t>
            </a:r>
            <a:r>
              <a:rPr kumimoji="0" lang="en-US" sz="2400" b="0" i="0" u="none" strike="noStrike" kern="0" cap="none" spc="0" normalizeH="0" baseline="0" noProof="0" dirty="0" err="1">
                <a:ln>
                  <a:noFill/>
                </a:ln>
                <a:solidFill>
                  <a:prstClr val="black"/>
                </a:solidFill>
                <a:effectLst/>
                <a:uLnTx/>
                <a:uFillTx/>
                <a:latin typeface="Calibri"/>
                <a:ea typeface="+mn-ea"/>
                <a:cs typeface="+mn-cs"/>
              </a:rPr>
              <a:t>k</a:t>
            </a:r>
            <a:r>
              <a:rPr kumimoji="0" lang="en-US" sz="2800" b="0" i="0" u="none" strike="noStrike" kern="0" cap="none" spc="0" normalizeH="0" baseline="-25000" noProof="0" dirty="0" err="1">
                <a:ln>
                  <a:noFill/>
                </a:ln>
                <a:solidFill>
                  <a:prstClr val="black"/>
                </a:solidFill>
                <a:effectLst/>
                <a:uLnTx/>
                <a:uFillTx/>
                <a:latin typeface="Calibri"/>
                <a:ea typeface="+mn-ea"/>
                <a:cs typeface="+mn-cs"/>
              </a:rPr>
              <a:t>s⇾b</a:t>
            </a:r>
            <a:r>
              <a:rPr kumimoji="0" lang="en-US" sz="2400" b="0" i="0" u="none" strike="noStrike" kern="0" cap="none" spc="0" normalizeH="0" baseline="-25000" noProof="0" dirty="0">
                <a:ln>
                  <a:noFill/>
                </a:ln>
                <a:solidFill>
                  <a:prstClr val="black"/>
                </a:solidFill>
                <a:effectLst/>
                <a:uLnTx/>
                <a:uFillTx/>
                <a:latin typeface="Calibri"/>
                <a:ea typeface="+mn-ea"/>
                <a:cs typeface="+mn-cs"/>
              </a:rPr>
              <a:t> </a:t>
            </a:r>
          </a:p>
        </p:txBody>
      </p:sp>
      <p:sp>
        <p:nvSpPr>
          <p:cNvPr id="10" name="TextBox 12"/>
          <p:cNvSpPr txBox="1"/>
          <p:nvPr/>
        </p:nvSpPr>
        <p:spPr>
          <a:xfrm>
            <a:off x="7372686" y="3261320"/>
            <a:ext cx="152267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prstClr val="black"/>
                </a:solidFill>
                <a:effectLst/>
                <a:uLnTx/>
                <a:uFillTx/>
                <a:latin typeface="Calibri"/>
                <a:ea typeface="+mn-ea"/>
                <a:cs typeface="+mn-cs"/>
              </a:rPr>
              <a:t>k</a:t>
            </a:r>
            <a:r>
              <a:rPr kumimoji="0" lang="en-US" sz="2800" b="0" i="0" u="none" strike="noStrike" kern="0" cap="none" spc="0" normalizeH="0" baseline="-25000" noProof="0" dirty="0" err="1">
                <a:ln>
                  <a:noFill/>
                </a:ln>
                <a:solidFill>
                  <a:prstClr val="black"/>
                </a:solidFill>
                <a:effectLst/>
                <a:uLnTx/>
                <a:uFillTx/>
                <a:latin typeface="Calibri"/>
                <a:ea typeface="+mn-ea"/>
                <a:cs typeface="+mn-cs"/>
              </a:rPr>
              <a:t>b⇾s</a:t>
            </a:r>
            <a:r>
              <a:rPr kumimoji="0" lang="en-US" sz="2400" b="0" i="0" u="none" strike="noStrike" kern="0" cap="none" spc="0" normalizeH="0" baseline="-25000" noProof="0" dirty="0">
                <a:ln>
                  <a:noFill/>
                </a:ln>
                <a:solidFill>
                  <a:prstClr val="black"/>
                </a:solidFill>
                <a:effectLst/>
                <a:uLnTx/>
                <a:uFillTx/>
                <a:latin typeface="Calibri"/>
                <a:ea typeface="+mn-ea"/>
                <a:cs typeface="+mn-cs"/>
              </a:rPr>
              <a:t> </a:t>
            </a:r>
            <a:r>
              <a:rPr kumimoji="0" lang="en-US" sz="2400" b="0" i="0" u="none" strike="noStrike" kern="0" cap="none" spc="0" normalizeH="0" baseline="0" noProof="0" dirty="0">
                <a:ln>
                  <a:noFill/>
                </a:ln>
                <a:solidFill>
                  <a:prstClr val="black"/>
                </a:solidFill>
                <a:effectLst/>
                <a:uLnTx/>
                <a:uFillTx/>
                <a:latin typeface="Calibri"/>
                <a:ea typeface="+mn-ea"/>
                <a:cs typeface="+mn-cs"/>
              </a:rPr>
              <a:t>, </a:t>
            </a:r>
            <a:r>
              <a:rPr kumimoji="0" lang="en-US" sz="2400" b="0" i="0" u="none" strike="noStrike" kern="0" cap="none" spc="0" normalizeH="0" baseline="0" noProof="0" dirty="0" err="1">
                <a:ln>
                  <a:noFill/>
                </a:ln>
                <a:solidFill>
                  <a:prstClr val="black"/>
                </a:solidFill>
                <a:effectLst/>
                <a:uLnTx/>
                <a:uFillTx/>
                <a:latin typeface="Calibri"/>
                <a:ea typeface="+mn-ea"/>
                <a:cs typeface="+mn-cs"/>
              </a:rPr>
              <a:t>k</a:t>
            </a:r>
            <a:r>
              <a:rPr kumimoji="0" lang="en-US" sz="2800" b="0" i="0" u="none" strike="noStrike" kern="0" cap="none" spc="0" normalizeH="0" baseline="-25000" noProof="0" dirty="0" err="1">
                <a:ln>
                  <a:noFill/>
                </a:ln>
                <a:solidFill>
                  <a:prstClr val="black"/>
                </a:solidFill>
                <a:effectLst/>
                <a:uLnTx/>
                <a:uFillTx/>
                <a:latin typeface="Calibri"/>
                <a:ea typeface="+mn-ea"/>
                <a:cs typeface="+mn-cs"/>
              </a:rPr>
              <a:t>s⇾b</a:t>
            </a:r>
            <a:r>
              <a:rPr kumimoji="0" lang="en-US" sz="2400" b="0" i="0" u="none" strike="noStrike" kern="0" cap="none" spc="0" normalizeH="0" baseline="-25000" noProof="0" dirty="0">
                <a:ln>
                  <a:noFill/>
                </a:ln>
                <a:solidFill>
                  <a:prstClr val="black"/>
                </a:solidFill>
                <a:effectLst/>
                <a:uLnTx/>
                <a:uFillTx/>
                <a:latin typeface="Calibri"/>
                <a:ea typeface="+mn-ea"/>
                <a:cs typeface="+mn-cs"/>
              </a:rPr>
              <a:t> </a:t>
            </a:r>
          </a:p>
        </p:txBody>
      </p:sp>
      <p:sp>
        <p:nvSpPr>
          <p:cNvPr id="11" name="Rectangle 13"/>
          <p:cNvSpPr/>
          <p:nvPr/>
        </p:nvSpPr>
        <p:spPr>
          <a:xfrm>
            <a:off x="2572086" y="2270720"/>
            <a:ext cx="3429000" cy="381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TLS record</a:t>
            </a:r>
          </a:p>
        </p:txBody>
      </p:sp>
      <p:sp>
        <p:nvSpPr>
          <p:cNvPr id="12" name="Rectangle 14"/>
          <p:cNvSpPr/>
          <p:nvPr/>
        </p:nvSpPr>
        <p:spPr>
          <a:xfrm>
            <a:off x="2572086" y="2270720"/>
            <a:ext cx="609600" cy="381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HDR</a:t>
            </a:r>
          </a:p>
        </p:txBody>
      </p:sp>
    </p:spTree>
    <p:extLst>
      <p:ext uri="{BB962C8B-B14F-4D97-AF65-F5344CB8AC3E}">
        <p14:creationId xmlns:p14="http://schemas.microsoft.com/office/powerpoint/2010/main" val="724830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800" dirty="0"/>
              <a:t>Rekord TLS: szyfrowanie </a:t>
            </a:r>
            <a:r>
              <a:rPr lang="pl-PL" sz="1600" dirty="0"/>
              <a:t>(CBC AES-128, HMAC-SHA1)</a:t>
            </a:r>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Rounded Rectangle 3"/>
          <p:cNvSpPr/>
          <p:nvPr/>
        </p:nvSpPr>
        <p:spPr>
          <a:xfrm>
            <a:off x="4290120" y="3770784"/>
            <a:ext cx="1219200" cy="457200"/>
          </a:xfrm>
          <a:prstGeom prst="roundRect">
            <a:avLst/>
          </a:prstGeom>
          <a:solidFill>
            <a:srgbClr val="F79646">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 name="Content Placeholder 2"/>
          <p:cNvSpPr txBox="1">
            <a:spLocks/>
          </p:cNvSpPr>
          <p:nvPr/>
        </p:nvSpPr>
        <p:spPr>
          <a:xfrm>
            <a:off x="251520" y="1637184"/>
            <a:ext cx="85344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a:ln>
                  <a:noFill/>
                </a:ln>
                <a:solidFill>
                  <a:sysClr val="windowText" lastClr="000000"/>
                </a:solidFill>
                <a:effectLst/>
                <a:uLnTx/>
                <a:uFillTx/>
                <a:latin typeface="Calibri"/>
                <a:ea typeface="+mn-ea"/>
                <a:cs typeface="+mn-cs"/>
              </a:rPr>
              <a:t>mac</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a:ln>
                  <a:noFill/>
                </a:ln>
                <a:solidFill>
                  <a:sysClr val="windowText" lastClr="000000"/>
                </a:solidFill>
                <a:effectLst/>
                <a:uLnTx/>
                <a:uFillTx/>
                <a:latin typeface="Calibri"/>
                <a:ea typeface="+mn-ea"/>
                <a:cs typeface="+mn-cs"/>
              </a:rPr>
              <a:t>enc</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Strona przeglądarki</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a:ln>
                  <a:noFill/>
                </a:ln>
                <a:solidFill>
                  <a:sysClr val="windowText" lastClr="000000"/>
                </a:solidFill>
                <a:effectLst/>
                <a:uLnTx/>
                <a:uFillTx/>
                <a:latin typeface="Calibri"/>
                <a:ea typeface="+mn-ea"/>
                <a:cs typeface="+mn-cs"/>
              </a:rPr>
              <a:t>enc</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mn-cs"/>
              </a:rPr>
              <a:t>, data, </a:t>
            </a:r>
            <a:r>
              <a:rPr kumimoji="0" lang="en-US" sz="2400" b="1" i="0" u="none" strike="noStrike" kern="1200" cap="none" spc="0" normalizeH="0" baseline="0" noProof="0" dirty="0" err="1">
                <a:ln>
                  <a:noFill/>
                </a:ln>
                <a:solidFill>
                  <a:sysClr val="windowText" lastClr="000000"/>
                </a:solidFill>
                <a:effectLst/>
                <a:uLnTx/>
                <a:uFillTx/>
                <a:latin typeface="Calibri"/>
                <a:ea typeface="+mn-ea"/>
                <a:cs typeface="+mn-cs"/>
              </a:rPr>
              <a:t>ctr</a:t>
            </a:r>
            <a:r>
              <a:rPr kumimoji="0" lang="en-US" sz="2800" b="1"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mn-cs"/>
              </a:rPr>
              <a:t>) :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1:     tag ⟵  S</a:t>
            </a:r>
            <a:r>
              <a:rPr kumimoji="0" lang="en-US" sz="32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a:ln>
                  <a:noFill/>
                </a:ln>
                <a:solidFill>
                  <a:sysClr val="windowText" lastClr="000000"/>
                </a:solidFill>
                <a:effectLst/>
                <a:uLnTx/>
                <a:uFillTx/>
                <a:latin typeface="Calibri"/>
                <a:ea typeface="+mn-ea"/>
                <a:cs typeface="+mn-cs"/>
              </a:rPr>
              <a:t>mac</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   </a:t>
            </a:r>
            <a:r>
              <a:rPr kumimoji="0" lang="en-US" sz="28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data</a:t>
            </a:r>
            <a:r>
              <a:rPr kumimoji="0" lang="en-US" sz="28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3200" b="0" i="0" u="none" strike="noStrike" kern="1200" cap="none" spc="0" normalizeH="0" baseline="0" noProof="0" dirty="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2:     pad   </a:t>
            </a:r>
            <a:r>
              <a:rPr kumimoji="0" lang="en-US" sz="28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data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tag </a:t>
            </a:r>
            <a:r>
              <a:rPr kumimoji="0" lang="en-US" sz="28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do</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rozmiaru bloku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AES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szyfrowanie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CBC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z</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a:ln>
                  <a:noFill/>
                </a:ln>
                <a:solidFill>
                  <a:sysClr val="windowText" lastClr="000000"/>
                </a:solidFill>
                <a:effectLst/>
                <a:uLnTx/>
                <a:uFillTx/>
                <a:latin typeface="Calibri"/>
                <a:ea typeface="+mn-ea"/>
                <a:cs typeface="+mn-cs"/>
              </a:rPr>
              <a:t>enc</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i</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nowym</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losowym</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IV</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4: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dołączenie nagłówka</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7" name="Group 15"/>
          <p:cNvGrpSpPr/>
          <p:nvPr/>
        </p:nvGrpSpPr>
        <p:grpSpPr>
          <a:xfrm>
            <a:off x="3909120" y="1484784"/>
            <a:ext cx="3886200" cy="1524000"/>
            <a:chOff x="4114800" y="895350"/>
            <a:chExt cx="3886200" cy="1524000"/>
          </a:xfrm>
        </p:grpSpPr>
        <p:sp>
          <p:nvSpPr>
            <p:cNvPr id="8" name="Rectangle 4"/>
            <p:cNvSpPr/>
            <p:nvPr/>
          </p:nvSpPr>
          <p:spPr>
            <a:xfrm>
              <a:off x="4114800" y="895350"/>
              <a:ext cx="3886200" cy="1524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Calibri"/>
                  <a:ea typeface="+mn-ea"/>
                  <a:cs typeface="+mn-cs"/>
                </a:rPr>
                <a:t>               data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 name="Rectangle 5"/>
            <p:cNvSpPr/>
            <p:nvPr/>
          </p:nvSpPr>
          <p:spPr>
            <a:xfrm>
              <a:off x="4114800" y="895350"/>
              <a:ext cx="1905000" cy="304800"/>
            </a:xfrm>
            <a:prstGeom prst="rect">
              <a:avLst/>
            </a:prstGeom>
            <a:solidFill>
              <a:sysClr val="window" lastClr="FFFFFF"/>
            </a:solidFill>
            <a:ln w="9525" cap="flat" cmpd="sng" algn="ctr">
              <a:solidFill>
                <a:srgbClr val="4F81BD">
                  <a:shade val="95000"/>
                  <a:satMod val="105000"/>
                </a:srgbClr>
              </a:solidFill>
              <a:prstDash val="solid"/>
            </a:ln>
            <a:effectLst/>
          </p:spPr>
          <p:txBody>
            <a:bodyPr bIns="13716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mn-cs"/>
                </a:rPr>
                <a:t>type </a:t>
              </a:r>
              <a:r>
                <a:rPr kumimoji="0" lang="en-US" sz="2400" b="0" i="0" u="none" strike="noStrike" kern="0" cap="none" spc="0" normalizeH="0" baseline="0" noProof="0" dirty="0" err="1">
                  <a:ln>
                    <a:noFill/>
                  </a:ln>
                  <a:solidFill>
                    <a:srgbClr val="000000"/>
                  </a:solidFill>
                  <a:effectLst/>
                  <a:uLnTx/>
                  <a:uFillTx/>
                  <a:latin typeface="Calibri"/>
                  <a:ea typeface="+mn-ea"/>
                  <a:cs typeface="+mn-cs"/>
                </a:rPr>
                <a:t>ll</a:t>
              </a:r>
              <a:r>
                <a:rPr kumimoji="0" lang="en-US" sz="2400" b="0" i="0" u="none" strike="noStrike" kern="0" cap="none" spc="0" normalizeH="0" baseline="0" noProof="0" dirty="0">
                  <a:ln>
                    <a:noFill/>
                  </a:ln>
                  <a:solidFill>
                    <a:srgbClr val="000000"/>
                  </a:solidFill>
                  <a:effectLst/>
                  <a:uLnTx/>
                  <a:uFillTx/>
                  <a:latin typeface="Calibri"/>
                  <a:ea typeface="+mn-ea"/>
                  <a:cs typeface="+mn-cs"/>
                </a:rPr>
                <a:t> </a:t>
              </a:r>
              <a:r>
                <a:rPr kumimoji="0" lang="en-US" sz="1800" b="0" i="0" u="none" strike="noStrike" kern="0" cap="none" spc="0" normalizeH="0" baseline="0" noProof="0" dirty="0" err="1">
                  <a:ln>
                    <a:noFill/>
                  </a:ln>
                  <a:solidFill>
                    <a:srgbClr val="000000"/>
                  </a:solidFill>
                  <a:effectLst/>
                  <a:uLnTx/>
                  <a:uFillTx/>
                  <a:latin typeface="Calibri"/>
                  <a:ea typeface="+mn-ea"/>
                  <a:cs typeface="+mn-cs"/>
                </a:rPr>
                <a:t>ver</a:t>
              </a:r>
              <a:r>
                <a:rPr kumimoji="0" lang="en-US" sz="1800" b="0" i="0" u="none" strike="noStrike" kern="0" cap="none" spc="0" normalizeH="0" baseline="0" noProof="0" dirty="0">
                  <a:ln>
                    <a:noFill/>
                  </a:ln>
                  <a:solidFill>
                    <a:srgbClr val="000000"/>
                  </a:solidFill>
                  <a:effectLst/>
                  <a:uLnTx/>
                  <a:uFillTx/>
                  <a:latin typeface="Calibri"/>
                  <a:ea typeface="+mn-ea"/>
                  <a:cs typeface="+mn-cs"/>
                </a:rPr>
                <a:t> </a:t>
              </a:r>
              <a:r>
                <a:rPr kumimoji="0" lang="en-US" sz="2400" b="0" i="0" u="none" strike="noStrike" kern="0" cap="none" spc="0" normalizeH="0" baseline="0" noProof="0" dirty="0" err="1">
                  <a:ln>
                    <a:noFill/>
                  </a:ln>
                  <a:solidFill>
                    <a:srgbClr val="000000"/>
                  </a:solidFill>
                  <a:effectLst/>
                  <a:uLnTx/>
                  <a:uFillTx/>
                  <a:latin typeface="Calibri"/>
                  <a:ea typeface="+mn-ea"/>
                  <a:cs typeface="+mn-cs"/>
                </a:rPr>
                <a:t>ll</a:t>
              </a:r>
              <a:r>
                <a:rPr kumimoji="0" lang="en-US" sz="2400" b="0" i="0" u="none" strike="noStrike" kern="0" cap="none" spc="0" normalizeH="0" baseline="0" noProof="0" dirty="0">
                  <a:ln>
                    <a:noFill/>
                  </a:ln>
                  <a:solidFill>
                    <a:srgbClr val="000000"/>
                  </a:solidFill>
                  <a:effectLst/>
                  <a:uLnTx/>
                  <a:uFillTx/>
                  <a:latin typeface="Calibri"/>
                  <a:ea typeface="+mn-ea"/>
                  <a:cs typeface="+mn-cs"/>
                </a:rPr>
                <a:t> </a:t>
              </a:r>
              <a:r>
                <a:rPr kumimoji="0" lang="en-US" sz="1800" b="0" i="0" u="none" strike="noStrike" kern="0" cap="none" spc="0" normalizeH="0" baseline="0" noProof="0" dirty="0" err="1">
                  <a:ln>
                    <a:noFill/>
                  </a:ln>
                  <a:solidFill>
                    <a:srgbClr val="000000"/>
                  </a:solidFill>
                  <a:effectLst/>
                  <a:uLnTx/>
                  <a:uFillTx/>
                  <a:latin typeface="Calibri"/>
                  <a:ea typeface="+mn-ea"/>
                  <a:cs typeface="+mn-cs"/>
                </a:rPr>
                <a:t>len</a:t>
              </a: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cxnSp>
          <p:nvCxnSpPr>
            <p:cNvPr id="10" name="Elbow Connector 7"/>
            <p:cNvCxnSpPr/>
            <p:nvPr/>
          </p:nvCxnSpPr>
          <p:spPr>
            <a:xfrm flipV="1">
              <a:off x="4114800" y="1504950"/>
              <a:ext cx="3886200" cy="381000"/>
            </a:xfrm>
            <a:prstGeom prst="bentConnector3">
              <a:avLst>
                <a:gd name="adj1" fmla="val 70588"/>
              </a:avLst>
            </a:prstGeom>
            <a:noFill/>
            <a:ln w="25400" cap="flat" cmpd="sng" algn="ctr">
              <a:solidFill>
                <a:sysClr val="windowText" lastClr="000000"/>
              </a:solidFill>
              <a:prstDash val="solid"/>
            </a:ln>
            <a:effectLst/>
          </p:spPr>
        </p:cxnSp>
        <p:sp>
          <p:nvSpPr>
            <p:cNvPr id="11" name="TextBox 12"/>
            <p:cNvSpPr txBox="1"/>
            <p:nvPr/>
          </p:nvSpPr>
          <p:spPr>
            <a:xfrm>
              <a:off x="5257800" y="1885950"/>
              <a:ext cx="58221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Calibri"/>
                  <a:ea typeface="+mn-ea"/>
                  <a:cs typeface="+mn-cs"/>
                </a:rPr>
                <a:t>tag</a:t>
              </a:r>
            </a:p>
          </p:txBody>
        </p:sp>
        <p:sp>
          <p:nvSpPr>
            <p:cNvPr id="12" name="Rectangle 13"/>
            <p:cNvSpPr/>
            <p:nvPr/>
          </p:nvSpPr>
          <p:spPr>
            <a:xfrm>
              <a:off x="7162800" y="2114550"/>
              <a:ext cx="838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ysClr val="windowText" lastClr="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pad</a:t>
              </a:r>
            </a:p>
          </p:txBody>
        </p:sp>
      </p:grpSp>
    </p:spTree>
    <p:extLst>
      <p:ext uri="{BB962C8B-B14F-4D97-AF65-F5344CB8AC3E}">
        <p14:creationId xmlns:p14="http://schemas.microsoft.com/office/powerpoint/2010/main" val="2151754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1143000"/>
          </a:xfrm>
        </p:spPr>
        <p:txBody>
          <a:bodyPr>
            <a:normAutofit fontScale="90000"/>
          </a:bodyPr>
          <a:lstStyle/>
          <a:p>
            <a:r>
              <a:rPr lang="pl-PL" sz="3600" dirty="0"/>
              <a:t>Rekord TLS: rozszyfrowywanie </a:t>
            </a:r>
            <a:br>
              <a:rPr lang="pl-PL" sz="3600" dirty="0"/>
            </a:br>
            <a:r>
              <a:rPr lang="pl-PL" sz="3600" dirty="0"/>
              <a:t>				</a:t>
            </a:r>
            <a:r>
              <a:rPr lang="en-US" sz="2400" dirty="0"/>
              <a:t>(CBC AES-128,   HMAC-SHA1)</a:t>
            </a:r>
            <a:endParaRPr lang="pl-PL" sz="3600"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Content Placeholder 2"/>
          <p:cNvSpPr txBox="1">
            <a:spLocks/>
          </p:cNvSpPr>
          <p:nvPr/>
        </p:nvSpPr>
        <p:spPr>
          <a:xfrm>
            <a:off x="304800" y="1556792"/>
            <a:ext cx="85344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Strona Serwera:</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a:ln>
                  <a:noFill/>
                </a:ln>
                <a:solidFill>
                  <a:sysClr val="windowText" lastClr="000000"/>
                </a:solidFill>
                <a:effectLst/>
                <a:uLnTx/>
                <a:uFillTx/>
                <a:latin typeface="Calibri"/>
                <a:ea typeface="+mn-ea"/>
                <a:cs typeface="+mn-cs"/>
              </a:rPr>
              <a:t>dec</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mn-cs"/>
              </a:rPr>
              <a:t>, record, </a:t>
            </a:r>
            <a:r>
              <a:rPr kumimoji="0" lang="en-US" sz="2400" b="1" i="0" u="none" strike="noStrike" kern="1200" cap="none" spc="0" normalizeH="0" baseline="0" noProof="0" dirty="0" err="1">
                <a:ln>
                  <a:noFill/>
                </a:ln>
                <a:solidFill>
                  <a:sysClr val="windowText" lastClr="000000"/>
                </a:solidFill>
                <a:effectLst/>
                <a:uLnTx/>
                <a:uFillTx/>
                <a:latin typeface="Calibri"/>
                <a:ea typeface="+mn-ea"/>
                <a:cs typeface="+mn-cs"/>
              </a:rPr>
              <a:t>ctr</a:t>
            </a:r>
            <a:r>
              <a:rPr kumimoji="0" lang="en-US" sz="2800" b="1"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rozszyfrowanie schematu CBC z </a:t>
            </a:r>
            <a:r>
              <a:rPr kumimoji="0" lang="pl-PL" sz="2400" b="0" i="0" u="none" strike="noStrike" kern="1200" cap="none" spc="0" normalizeH="0" baseline="0" noProof="0" dirty="0" err="1">
                <a:ln>
                  <a:noFill/>
                </a:ln>
                <a:solidFill>
                  <a:sysClr val="windowText" lastClr="000000"/>
                </a:solidFill>
                <a:effectLst/>
                <a:uLnTx/>
                <a:uFillTx/>
                <a:latin typeface="Calibri"/>
                <a:ea typeface="+mn-ea"/>
                <a:cs typeface="+mn-cs"/>
              </a:rPr>
              <a:t>zastoswaniem</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a:ln>
                  <a:noFill/>
                </a:ln>
                <a:solidFill>
                  <a:sysClr val="windowText" lastClr="000000"/>
                </a:solidFill>
                <a:effectLst/>
                <a:uLnTx/>
                <a:uFillTx/>
                <a:latin typeface="Calibri"/>
                <a:ea typeface="+mn-ea"/>
                <a:cs typeface="+mn-cs"/>
              </a:rPr>
              <a:t>enc</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sprawdzenie formatu padu</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b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			wysłanie</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rgbClr val="0000FF"/>
                </a:solidFill>
                <a:effectLst/>
                <a:uLnTx/>
                <a:uFillTx/>
                <a:latin typeface="Arial"/>
                <a:ea typeface="+mn-ea"/>
                <a:cs typeface="Arial"/>
              </a:rPr>
              <a:t>bad_record_mac</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jeśli się nie zgadza</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sprawdzenie </a:t>
            </a:r>
            <a:r>
              <a:rPr kumimoji="0" lang="pl-PL" sz="2400" b="0" i="0" u="none" strike="noStrike" kern="1200" cap="none" spc="0" normalizeH="0" baseline="0" noProof="0" dirty="0" err="1">
                <a:ln>
                  <a:noFill/>
                </a:ln>
                <a:solidFill>
                  <a:sysClr val="windowText" lastClr="000000"/>
                </a:solidFill>
                <a:effectLst/>
                <a:uLnTx/>
                <a:uFillTx/>
                <a:latin typeface="Calibri"/>
                <a:ea typeface="+mn-ea"/>
                <a:cs typeface="+mn-cs"/>
              </a:rPr>
              <a:t>tagu</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 bloku</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dirty="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dirty="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data</a:t>
            </a:r>
            <a:r>
              <a:rPr kumimoji="0" lang="en-US" sz="28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wysłanie</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a:ln>
                  <a:noFill/>
                </a:ln>
                <a:solidFill>
                  <a:srgbClr val="0000FF"/>
                </a:solidFill>
                <a:effectLst/>
                <a:uLnTx/>
                <a:uFillTx/>
                <a:latin typeface="Arial"/>
                <a:ea typeface="+mn-ea"/>
                <a:cs typeface="Arial"/>
              </a:rPr>
              <a:t>bad_record_mac</a:t>
            </a: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jeśli się nie zgadza</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pl-PL" sz="2400" b="0" i="0" u="none" strike="noStrike" kern="1200" cap="none" spc="0" normalizeH="0" baseline="0" noProof="0" dirty="0">
                <a:ln>
                  <a:noFill/>
                </a:ln>
                <a:solidFill>
                  <a:sysClr val="windowText" lastClr="000000"/>
                </a:solidFill>
                <a:effectLst/>
                <a:uLnTx/>
                <a:uFillTx/>
                <a:latin typeface="Calibri"/>
                <a:ea typeface="+mn-ea"/>
                <a:cs typeface="+mn-cs"/>
              </a:rPr>
              <a:t>Zapewnia szyfrowanie z uwierzytelnieniem</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dirty="0">
                <a:ln>
                  <a:noFill/>
                </a:ln>
                <a:solidFill>
                  <a:sysClr val="windowText" lastClr="000000"/>
                </a:solidFill>
                <a:effectLst/>
                <a:uLnTx/>
                <a:uFillTx/>
                <a:latin typeface="Calibri"/>
                <a:ea typeface="+mn-ea"/>
                <a:cs typeface="+mn-cs"/>
              </a:rPr>
              <a:t>nie dostarcza żadnych dodatkowych informacji podczas odszyfrowywania</a:t>
            </a:r>
            <a:r>
              <a:rPr kumimoji="0" lang="en-US" sz="2000" b="0" i="0" u="none" strike="noStrike" kern="1200" cap="none" spc="0" normalizeH="0" baseline="0" noProof="0" dirty="0">
                <a:ln>
                  <a:noFill/>
                </a:ln>
                <a:solidFill>
                  <a:sysClr val="windowText" lastClr="000000"/>
                </a:solidFill>
                <a:effectLst/>
                <a:uLnTx/>
                <a:uFillTx/>
                <a:latin typeface="Calibri"/>
                <a:ea typeface="+mn-ea"/>
                <a:cs typeface="+mn-cs"/>
              </a:rPr>
              <a:t>)</a:t>
            </a:r>
          </a:p>
        </p:txBody>
      </p:sp>
    </p:spTree>
    <p:extLst>
      <p:ext uri="{BB962C8B-B14F-4D97-AF65-F5344CB8AC3E}">
        <p14:creationId xmlns:p14="http://schemas.microsoft.com/office/powerpoint/2010/main" val="2524015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634082"/>
          </a:xfrm>
        </p:spPr>
        <p:txBody>
          <a:bodyPr>
            <a:normAutofit fontScale="90000"/>
          </a:bodyPr>
          <a:lstStyle/>
          <a:p>
            <a:r>
              <a:rPr lang="pl-PL" dirty="0"/>
              <a:t>Odniesienie do MAC</a:t>
            </a:r>
          </a:p>
        </p:txBody>
      </p:sp>
      <p:sp>
        <p:nvSpPr>
          <p:cNvPr id="3" name="Symbol zastępczy zawartości 2"/>
          <p:cNvSpPr>
            <a:spLocks noGrp="1"/>
          </p:cNvSpPr>
          <p:nvPr>
            <p:ph idx="1"/>
          </p:nvPr>
        </p:nvSpPr>
        <p:spPr>
          <a:xfrm>
            <a:off x="179512" y="836712"/>
            <a:ext cx="8712968" cy="6021288"/>
          </a:xfrm>
        </p:spPr>
        <p:txBody>
          <a:bodyPr>
            <a:normAutofit fontScale="77500" lnSpcReduction="20000"/>
          </a:bodyPr>
          <a:lstStyle/>
          <a:p>
            <a:r>
              <a:rPr lang="pl-PL" dirty="0"/>
              <a:t>Podpis elektroniczny i MAC mają na celu zapewnienie integralności wiadomości</a:t>
            </a:r>
          </a:p>
          <a:p>
            <a:r>
              <a:rPr lang="pl-PL" dirty="0"/>
              <a:t>Zastosowanie podpisu elektronicznego:</a:t>
            </a:r>
          </a:p>
          <a:p>
            <a:pPr lvl="1"/>
            <a:r>
              <a:rPr lang="pl-PL" dirty="0"/>
              <a:t>Upraszcza uwierzytelnienie wiadomości (nie ma potrzeby wymiany klucza symetrycznego z każdą osobą, dla której chcemy udowodnić integralność wiadomości)</a:t>
            </a:r>
          </a:p>
          <a:p>
            <a:pPr lvl="1"/>
            <a:r>
              <a:rPr lang="pl-PL" dirty="0"/>
              <a:t>Zapewnia publiczną weryfikowalność  (odpowiednie mechanizmy (np. PKI) pozwalają na sprawdzenie, czy dane zostały podpisane przez daną osobę)</a:t>
            </a:r>
            <a:br>
              <a:rPr lang="pl-PL" dirty="0"/>
            </a:br>
            <a:r>
              <a:rPr lang="pl-PL" dirty="0"/>
              <a:t> &lt;mechanizm niedostępny dla MAC&gt;</a:t>
            </a:r>
            <a:br>
              <a:rPr lang="pl-PL" dirty="0"/>
            </a:br>
            <a:r>
              <a:rPr lang="pl-PL" dirty="0"/>
              <a:t>W konsekwencji:</a:t>
            </a:r>
          </a:p>
          <a:p>
            <a:pPr lvl="2"/>
            <a:r>
              <a:rPr lang="pl-PL" dirty="0"/>
              <a:t>Podpis może być przenoszony i weryfikowany w różnych miejscach</a:t>
            </a:r>
          </a:p>
          <a:p>
            <a:pPr lvl="1"/>
            <a:r>
              <a:rPr lang="pl-PL" dirty="0"/>
              <a:t>Wprowadza możliwość niezaprzeczalności podpisania dokumentu (osoba podpisująca nie morze się wyprzeć, że taki podpis złożyła)</a:t>
            </a:r>
          </a:p>
          <a:p>
            <a:r>
              <a:rPr lang="pl-PL" dirty="0"/>
              <a:t>MAC są krótsze i 2-3 wydajniejsze, jeśli chodzi o czas obliczeń. W konsekwencji, jeśli w rozwiązaniu nie chodzi o zapewnienie publicznej weryfikowalności, możliwości transferu i niezaprzeczalności oraz komunikacja odbywa się z jednym odbiorcą, to należy stosować MAC.</a:t>
            </a:r>
          </a:p>
          <a:p>
            <a:pPr lvl="1"/>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800" dirty="0"/>
              <a:t>Krótkie przypomnienie: prymitywy kryptograficzne (1)</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30</a:t>
            </a:fld>
            <a:endParaRPr lang="pl-PL"/>
          </a:p>
        </p:txBody>
      </p:sp>
      <p:sp>
        <p:nvSpPr>
          <p:cNvPr id="5" name="Rectangle 4"/>
          <p:cNvSpPr/>
          <p:nvPr/>
        </p:nvSpPr>
        <p:spPr>
          <a:xfrm>
            <a:off x="628600" y="1575792"/>
            <a:ext cx="9906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PRG</a:t>
            </a:r>
          </a:p>
        </p:txBody>
      </p:sp>
      <p:sp>
        <p:nvSpPr>
          <p:cNvPr id="6" name="Rectangle 5"/>
          <p:cNvSpPr/>
          <p:nvPr/>
        </p:nvSpPr>
        <p:spPr>
          <a:xfrm>
            <a:off x="3067000" y="1575792"/>
            <a:ext cx="14478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PRF, PRP</a:t>
            </a:r>
          </a:p>
        </p:txBody>
      </p:sp>
      <p:sp>
        <p:nvSpPr>
          <p:cNvPr id="7" name="Rectangle 6"/>
          <p:cNvSpPr/>
          <p:nvPr/>
        </p:nvSpPr>
        <p:spPr>
          <a:xfrm>
            <a:off x="6419800" y="1575792"/>
            <a:ext cx="14478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MAC</a:t>
            </a:r>
          </a:p>
        </p:txBody>
      </p:sp>
      <p:cxnSp>
        <p:nvCxnSpPr>
          <p:cNvPr id="8" name="Straight Arrow Connector 8"/>
          <p:cNvCxnSpPr/>
          <p:nvPr/>
        </p:nvCxnSpPr>
        <p:spPr>
          <a:xfrm>
            <a:off x="1695400" y="2413992"/>
            <a:ext cx="12954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9"/>
          <p:cNvSpPr txBox="1"/>
          <p:nvPr/>
        </p:nvSpPr>
        <p:spPr>
          <a:xfrm>
            <a:off x="1924000" y="2076459"/>
            <a:ext cx="727558" cy="400110"/>
          </a:xfrm>
          <a:prstGeom prst="rect">
            <a:avLst/>
          </a:prstGeom>
          <a:noFill/>
        </p:spPr>
        <p:txBody>
          <a:bodyPr wrap="none" rtlCol="0">
            <a:spAutoFit/>
          </a:bodyPr>
          <a:lstStyle/>
          <a:p>
            <a:r>
              <a:rPr lang="en-US" sz="2000" dirty="0"/>
              <a:t>GGM</a:t>
            </a:r>
          </a:p>
        </p:txBody>
      </p:sp>
      <p:cxnSp>
        <p:nvCxnSpPr>
          <p:cNvPr id="10" name="Straight Arrow Connector 11"/>
          <p:cNvCxnSpPr/>
          <p:nvPr/>
        </p:nvCxnSpPr>
        <p:spPr>
          <a:xfrm flipH="1">
            <a:off x="1619200" y="1804392"/>
            <a:ext cx="13716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TextBox 12"/>
          <p:cNvSpPr txBox="1"/>
          <p:nvPr/>
        </p:nvSpPr>
        <p:spPr>
          <a:xfrm>
            <a:off x="2000200" y="1423392"/>
            <a:ext cx="585667" cy="400110"/>
          </a:xfrm>
          <a:prstGeom prst="rect">
            <a:avLst/>
          </a:prstGeom>
          <a:noFill/>
        </p:spPr>
        <p:txBody>
          <a:bodyPr wrap="none" rtlCol="0">
            <a:spAutoFit/>
          </a:bodyPr>
          <a:lstStyle/>
          <a:p>
            <a:r>
              <a:rPr lang="en-US" sz="2000" dirty="0"/>
              <a:t>CTR</a:t>
            </a:r>
          </a:p>
        </p:txBody>
      </p:sp>
      <p:cxnSp>
        <p:nvCxnSpPr>
          <p:cNvPr id="12" name="Straight Arrow Connector 14"/>
          <p:cNvCxnSpPr>
            <a:endCxn id="7" idx="1"/>
          </p:cNvCxnSpPr>
          <p:nvPr/>
        </p:nvCxnSpPr>
        <p:spPr>
          <a:xfrm>
            <a:off x="4591000" y="2032992"/>
            <a:ext cx="18288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5"/>
          <p:cNvSpPr txBox="1"/>
          <p:nvPr/>
        </p:nvSpPr>
        <p:spPr>
          <a:xfrm>
            <a:off x="4667200" y="1592077"/>
            <a:ext cx="1670074" cy="825440"/>
          </a:xfrm>
          <a:prstGeom prst="rect">
            <a:avLst/>
          </a:prstGeom>
          <a:noFill/>
        </p:spPr>
        <p:txBody>
          <a:bodyPr wrap="none" rtlCol="0">
            <a:spAutoFit/>
          </a:bodyPr>
          <a:lstStyle/>
          <a:p>
            <a:pPr algn="ctr">
              <a:lnSpc>
                <a:spcPts val="2900"/>
              </a:lnSpc>
            </a:pPr>
            <a:r>
              <a:rPr lang="en-US" sz="2000" dirty="0"/>
              <a:t>CMAC,  HMAC</a:t>
            </a:r>
            <a:br>
              <a:rPr lang="en-US" sz="2000" dirty="0"/>
            </a:br>
            <a:r>
              <a:rPr lang="en-US" sz="2000" dirty="0"/>
              <a:t>PMAC</a:t>
            </a:r>
          </a:p>
        </p:txBody>
      </p:sp>
      <p:sp>
        <p:nvSpPr>
          <p:cNvPr id="14" name="Rectangle 17"/>
          <p:cNvSpPr/>
          <p:nvPr/>
        </p:nvSpPr>
        <p:spPr>
          <a:xfrm>
            <a:off x="6419800" y="2642592"/>
            <a:ext cx="14478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a:t>Odporność na kolizje</a:t>
            </a:r>
            <a:endParaRPr lang="en-US" sz="2000" dirty="0"/>
          </a:p>
        </p:txBody>
      </p:sp>
      <p:sp>
        <p:nvSpPr>
          <p:cNvPr id="15" name="Rectangle 18"/>
          <p:cNvSpPr/>
          <p:nvPr/>
        </p:nvSpPr>
        <p:spPr>
          <a:xfrm>
            <a:off x="3371800" y="3099792"/>
            <a:ext cx="14478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a:t>Wymiana kluczy</a:t>
            </a:r>
            <a:endParaRPr lang="en-US" sz="2000" dirty="0"/>
          </a:p>
        </p:txBody>
      </p:sp>
      <p:sp>
        <p:nvSpPr>
          <p:cNvPr id="16" name="Rectangle 19"/>
          <p:cNvSpPr/>
          <p:nvPr/>
        </p:nvSpPr>
        <p:spPr>
          <a:xfrm>
            <a:off x="628600" y="4242792"/>
            <a:ext cx="14478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a:t>Funkcje zapadkowe</a:t>
            </a:r>
            <a:endParaRPr lang="en-US" sz="2000" dirty="0"/>
          </a:p>
        </p:txBody>
      </p:sp>
      <p:sp>
        <p:nvSpPr>
          <p:cNvPr id="17" name="Rectangle 20"/>
          <p:cNvSpPr/>
          <p:nvPr/>
        </p:nvSpPr>
        <p:spPr>
          <a:xfrm>
            <a:off x="3371800" y="4242792"/>
            <a:ext cx="14478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a:t>Szyfrowanie z kluczem publicznym</a:t>
            </a:r>
            <a:endParaRPr lang="en-US" sz="2000" dirty="0"/>
          </a:p>
        </p:txBody>
      </p:sp>
      <p:sp>
        <p:nvSpPr>
          <p:cNvPr id="18" name="Rectangle 21"/>
          <p:cNvSpPr/>
          <p:nvPr/>
        </p:nvSpPr>
        <p:spPr>
          <a:xfrm>
            <a:off x="6191200" y="4238490"/>
            <a:ext cx="19812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a:t>grupy </a:t>
            </a:r>
            <a:br>
              <a:rPr lang="pl-PL" sz="2000" dirty="0"/>
            </a:br>
            <a:r>
              <a:rPr lang="en-US" sz="2000" dirty="0" err="1"/>
              <a:t>Diffie</a:t>
            </a:r>
            <a:r>
              <a:rPr lang="en-US" sz="2000" dirty="0"/>
              <a:t>-Hellman </a:t>
            </a:r>
          </a:p>
        </p:txBody>
      </p:sp>
      <p:cxnSp>
        <p:nvCxnSpPr>
          <p:cNvPr id="19" name="Straight Arrow Connector 23"/>
          <p:cNvCxnSpPr>
            <a:stCxn id="16" idx="3"/>
            <a:endCxn id="17" idx="1"/>
          </p:cNvCxnSpPr>
          <p:nvPr/>
        </p:nvCxnSpPr>
        <p:spPr>
          <a:xfrm>
            <a:off x="2076400" y="4699992"/>
            <a:ext cx="12954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25"/>
          <p:cNvCxnSpPr>
            <a:endCxn id="15" idx="1"/>
          </p:cNvCxnSpPr>
          <p:nvPr/>
        </p:nvCxnSpPr>
        <p:spPr>
          <a:xfrm flipV="1">
            <a:off x="2076400" y="3556992"/>
            <a:ext cx="12954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7"/>
          <p:cNvCxnSpPr>
            <a:stCxn id="18" idx="1"/>
            <a:endCxn id="17" idx="3"/>
          </p:cNvCxnSpPr>
          <p:nvPr/>
        </p:nvCxnSpPr>
        <p:spPr>
          <a:xfrm flipH="1">
            <a:off x="4819600" y="4695690"/>
            <a:ext cx="1371600" cy="43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9"/>
          <p:cNvCxnSpPr>
            <a:endCxn id="15" idx="3"/>
          </p:cNvCxnSpPr>
          <p:nvPr/>
        </p:nvCxnSpPr>
        <p:spPr>
          <a:xfrm flipH="1" flipV="1">
            <a:off x="4819600" y="3556992"/>
            <a:ext cx="13716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994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Krótkie przypomnienie: prymitywy (2)</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31</a:t>
            </a:fld>
            <a:endParaRPr lang="pl-PL"/>
          </a:p>
        </p:txBody>
      </p:sp>
      <p:sp>
        <p:nvSpPr>
          <p:cNvPr id="5" name="Content Placeholder 2"/>
          <p:cNvSpPr>
            <a:spLocks noGrp="1"/>
          </p:cNvSpPr>
          <p:nvPr>
            <p:ph idx="1"/>
          </p:nvPr>
        </p:nvSpPr>
        <p:spPr>
          <a:xfrm>
            <a:off x="251520" y="1340768"/>
            <a:ext cx="8712968" cy="4248150"/>
          </a:xfrm>
        </p:spPr>
        <p:txBody>
          <a:bodyPr>
            <a:normAutofit fontScale="70000" lnSpcReduction="20000"/>
          </a:bodyPr>
          <a:lstStyle/>
          <a:p>
            <a:pPr marL="0" indent="0">
              <a:buNone/>
            </a:pPr>
            <a:r>
              <a:rPr lang="pl-PL" b="1" u="sng" dirty="0">
                <a:solidFill>
                  <a:srgbClr val="000090"/>
                </a:solidFill>
              </a:rPr>
              <a:t>Ochrona danych niezaszyfrowanych</a:t>
            </a:r>
            <a:r>
              <a:rPr lang="en-US" dirty="0"/>
              <a:t>:    </a:t>
            </a:r>
            <a:r>
              <a:rPr lang="en-US" sz="2000" dirty="0"/>
              <a:t>(</a:t>
            </a:r>
            <a:r>
              <a:rPr lang="pl-PL" sz="2000" dirty="0"/>
              <a:t>integralność danych</a:t>
            </a:r>
            <a:r>
              <a:rPr lang="en-US" sz="2000" dirty="0"/>
              <a:t>)</a:t>
            </a:r>
          </a:p>
          <a:p>
            <a:pPr lvl="1"/>
            <a:r>
              <a:rPr lang="pl-PL" dirty="0"/>
              <a:t>przy zastosowaniu małego obszaru tylko do odczytu</a:t>
            </a:r>
            <a:r>
              <a:rPr lang="en-US" dirty="0"/>
              <a:t>:  </a:t>
            </a:r>
            <a:r>
              <a:rPr lang="pl-PL" dirty="0"/>
              <a:t>stosuje się funkcje </a:t>
            </a:r>
            <a:r>
              <a:rPr lang="pl-PL" dirty="0" err="1"/>
              <a:t>hash</a:t>
            </a:r>
            <a:r>
              <a:rPr lang="pl-PL" dirty="0"/>
              <a:t> odporne na kolizje</a:t>
            </a:r>
            <a:endParaRPr lang="en-US" dirty="0"/>
          </a:p>
          <a:p>
            <a:pPr lvl="1"/>
            <a:r>
              <a:rPr lang="pl-PL" dirty="0"/>
              <a:t>brak obszaru tylko do odczytu</a:t>
            </a:r>
            <a:r>
              <a:rPr lang="en-US" dirty="0"/>
              <a:t>:   </a:t>
            </a:r>
            <a:r>
              <a:rPr lang="pl-PL" dirty="0"/>
              <a:t>stosuje się</a:t>
            </a:r>
            <a:r>
              <a:rPr lang="en-US" dirty="0"/>
              <a:t> MAC    … </a:t>
            </a:r>
            <a:r>
              <a:rPr lang="pl-PL" dirty="0"/>
              <a:t>wymaga posiadania klucza symetrycznego (tajnego)</a:t>
            </a:r>
            <a:endParaRPr lang="en-US" dirty="0"/>
          </a:p>
          <a:p>
            <a:pPr marL="0" indent="0">
              <a:buNone/>
            </a:pPr>
            <a:r>
              <a:rPr lang="pl-PL" b="1" u="sng" dirty="0">
                <a:solidFill>
                  <a:srgbClr val="000090"/>
                </a:solidFill>
              </a:rPr>
              <a:t>Ochrona wrażliwych danych</a:t>
            </a:r>
            <a:r>
              <a:rPr lang="en-US" dirty="0"/>
              <a:t>:    </a:t>
            </a:r>
            <a:r>
              <a:rPr lang="pl-PL" dirty="0"/>
              <a:t>należy używać tylko szyfrowania z uwierzytelnieniem </a:t>
            </a:r>
            <a:r>
              <a:rPr lang="en-US" dirty="0"/>
              <a:t>(</a:t>
            </a:r>
            <a:r>
              <a:rPr lang="pl-PL" dirty="0"/>
              <a:t>bezpieczeństwo na podsłuchiwanie to za mało</a:t>
            </a:r>
            <a:r>
              <a:rPr lang="en-US" dirty="0"/>
              <a:t>)</a:t>
            </a:r>
          </a:p>
          <a:p>
            <a:pPr marL="0" indent="0">
              <a:buNone/>
            </a:pPr>
            <a:endParaRPr lang="en-US" dirty="0"/>
          </a:p>
          <a:p>
            <a:pPr marL="0" indent="0">
              <a:buNone/>
            </a:pPr>
            <a:r>
              <a:rPr lang="pl-PL" b="1" dirty="0">
                <a:solidFill>
                  <a:srgbClr val="000090"/>
                </a:solidFill>
              </a:rPr>
              <a:t>Ustalenie sesji</a:t>
            </a:r>
            <a:r>
              <a:rPr lang="en-US" dirty="0">
                <a:solidFill>
                  <a:srgbClr val="000090"/>
                </a:solidFill>
              </a:rPr>
              <a:t>:</a:t>
            </a:r>
          </a:p>
          <a:p>
            <a:r>
              <a:rPr lang="pl-PL" dirty="0"/>
              <a:t>Występuje interakcja</a:t>
            </a:r>
            <a:r>
              <a:rPr lang="en-US" dirty="0"/>
              <a:t>:    </a:t>
            </a:r>
            <a:r>
              <a:rPr lang="pl-PL" dirty="0"/>
              <a:t>należy zastosować bezpieczny protokół wymiany kluczy</a:t>
            </a:r>
            <a:endParaRPr lang="en-US" dirty="0"/>
          </a:p>
          <a:p>
            <a:r>
              <a:rPr lang="pl-PL" dirty="0"/>
              <a:t>Kiedy nie ma interakcji</a:t>
            </a:r>
            <a:r>
              <a:rPr lang="en-US" dirty="0"/>
              <a:t>:   </a:t>
            </a:r>
            <a:r>
              <a:rPr lang="pl-PL" dirty="0"/>
              <a:t>kryptografia klucza publicznego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Nieomówione tematy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32</a:t>
            </a:fld>
            <a:endParaRPr lang="pl-PL"/>
          </a:p>
        </p:txBody>
      </p:sp>
      <p:sp>
        <p:nvSpPr>
          <p:cNvPr id="5" name="Content Placeholder 2"/>
          <p:cNvSpPr>
            <a:spLocks noGrp="1"/>
          </p:cNvSpPr>
          <p:nvPr>
            <p:ph idx="1"/>
          </p:nvPr>
        </p:nvSpPr>
        <p:spPr>
          <a:xfrm>
            <a:off x="0" y="1700808"/>
            <a:ext cx="8229600" cy="4095750"/>
          </a:xfrm>
        </p:spPr>
        <p:txBody>
          <a:bodyPr>
            <a:normAutofit/>
          </a:bodyPr>
          <a:lstStyle/>
          <a:p>
            <a:r>
              <a:rPr lang="pl-PL" dirty="0"/>
              <a:t>Autentykacja użytkowników</a:t>
            </a:r>
            <a:r>
              <a:rPr lang="en-US" dirty="0"/>
              <a:t>:</a:t>
            </a:r>
          </a:p>
          <a:p>
            <a:pPr marL="0" indent="0">
              <a:buNone/>
            </a:pPr>
            <a:r>
              <a:rPr lang="pl-PL" dirty="0"/>
              <a:t>hasła, </a:t>
            </a:r>
            <a:r>
              <a:rPr lang="pl-PL" dirty="0" err="1"/>
              <a:t>hasła</a:t>
            </a:r>
            <a:r>
              <a:rPr lang="pl-PL" dirty="0"/>
              <a:t> jednorazowe,  autentykacja przez wyzwanie</a:t>
            </a:r>
            <a:endParaRPr lang="en-US" dirty="0"/>
          </a:p>
          <a:p>
            <a:r>
              <a:rPr lang="pl-PL" dirty="0"/>
              <a:t>Mechanizmy prywatności</a:t>
            </a:r>
            <a:endParaRPr lang="en-US" dirty="0"/>
          </a:p>
          <a:p>
            <a:r>
              <a:rPr lang="pl-PL" dirty="0"/>
              <a:t>Protokoły z zerową wiedzą</a:t>
            </a:r>
          </a:p>
          <a:p>
            <a:r>
              <a:rPr lang="pl-PL" dirty="0"/>
              <a:t>Polityki bezpieczeństwa systemów informatycznych</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Inne zagadnienia z kryptografii warte przestudiowania</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33</a:t>
            </a:fld>
            <a:endParaRPr lang="pl-PL"/>
          </a:p>
        </p:txBody>
      </p:sp>
      <p:sp>
        <p:nvSpPr>
          <p:cNvPr id="5" name="Content Placeholder 2"/>
          <p:cNvSpPr>
            <a:spLocks noGrp="1"/>
          </p:cNvSpPr>
          <p:nvPr>
            <p:ph idx="1"/>
          </p:nvPr>
        </p:nvSpPr>
        <p:spPr>
          <a:xfrm>
            <a:off x="302840" y="1628800"/>
            <a:ext cx="8661648" cy="4968552"/>
          </a:xfrm>
        </p:spPr>
        <p:txBody>
          <a:bodyPr>
            <a:normAutofit fontScale="92500" lnSpcReduction="20000"/>
          </a:bodyPr>
          <a:lstStyle/>
          <a:p>
            <a:r>
              <a:rPr lang="pl-PL" dirty="0"/>
              <a:t>Kryptografia  w oparciu o krzywe eliptyczne</a:t>
            </a:r>
            <a:endParaRPr lang="en-US" dirty="0"/>
          </a:p>
          <a:p>
            <a:r>
              <a:rPr lang="pl-PL" dirty="0"/>
              <a:t>Obliczenia kwantowe</a:t>
            </a:r>
          </a:p>
          <a:p>
            <a:r>
              <a:rPr lang="pl-PL" dirty="0"/>
              <a:t>Nowe paradygmaty zarządzania kluczami:</a:t>
            </a:r>
            <a:endParaRPr lang="en-US" dirty="0"/>
          </a:p>
          <a:p>
            <a:pPr marL="0" indent="0">
              <a:buNone/>
            </a:pPr>
            <a:r>
              <a:rPr lang="pl-PL" dirty="0"/>
              <a:t>Szyfrowanie oparte na identyfikacji </a:t>
            </a:r>
            <a:r>
              <a:rPr lang="pl-PL"/>
              <a:t>i funkcyjne </a:t>
            </a:r>
            <a:r>
              <a:rPr lang="pl-PL" dirty="0"/>
              <a:t>szyfrowanie</a:t>
            </a:r>
            <a:endParaRPr lang="en-US" dirty="0"/>
          </a:p>
          <a:p>
            <a:r>
              <a:rPr lang="pl-PL" dirty="0"/>
              <a:t>Anonimowa cyfrowa waluta</a:t>
            </a:r>
            <a:endParaRPr lang="en-US" dirty="0"/>
          </a:p>
          <a:p>
            <a:r>
              <a:rPr lang="pl-PL" dirty="0"/>
              <a:t>Prywatne systemy aukcyjne i do głosowania</a:t>
            </a:r>
            <a:endParaRPr lang="en-US" dirty="0"/>
          </a:p>
          <a:p>
            <a:r>
              <a:rPr lang="pl-PL" dirty="0"/>
              <a:t>Obliczenia na szyfrogramach pełne homomorficzne szyfrowanie</a:t>
            </a:r>
            <a:endParaRPr lang="en-US" dirty="0"/>
          </a:p>
          <a:p>
            <a:r>
              <a:rPr lang="pl-PL" dirty="0"/>
              <a:t>Szyfrowanie oparte na drabinkach</a:t>
            </a:r>
            <a:endParaRPr lang="en-US" dirty="0"/>
          </a:p>
          <a:p>
            <a:r>
              <a:rPr lang="pl-PL" dirty="0"/>
              <a:t>Dwu i wielo instytucjonalne obliczenia</a:t>
            </a: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 koniec</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34</a:t>
            </a:fld>
            <a:endParaRPr lang="pl-PL"/>
          </a:p>
        </p:txBody>
      </p:sp>
      <p:sp>
        <p:nvSpPr>
          <p:cNvPr id="6" name="Content Placeholder 2"/>
          <p:cNvSpPr>
            <a:spLocks noGrp="1"/>
          </p:cNvSpPr>
          <p:nvPr>
            <p:ph idx="1"/>
          </p:nvPr>
        </p:nvSpPr>
        <p:spPr>
          <a:xfrm>
            <a:off x="457200" y="1349474"/>
            <a:ext cx="8229600" cy="4815830"/>
          </a:xfrm>
        </p:spPr>
        <p:txBody>
          <a:bodyPr>
            <a:normAutofit fontScale="85000" lnSpcReduction="10000"/>
          </a:bodyPr>
          <a:lstStyle/>
          <a:p>
            <a:pPr marL="0" indent="0">
              <a:buNone/>
            </a:pPr>
            <a:r>
              <a:rPr lang="pl-PL" dirty="0"/>
              <a:t>Proszę o ostrożność w stosowaniu kryptografii</a:t>
            </a:r>
            <a:r>
              <a:rPr lang="en-US" dirty="0"/>
              <a:t>:</a:t>
            </a:r>
          </a:p>
          <a:p>
            <a:r>
              <a:rPr lang="pl-PL" dirty="0"/>
              <a:t>Wspaniałe narzędzie, ale niewłaściwie zaimplementowane doprowadzi </a:t>
            </a:r>
            <a:r>
              <a:rPr lang="pl-PL"/>
              <a:t>to </a:t>
            </a:r>
            <a:r>
              <a:rPr lang="pl-PL" dirty="0" err="1"/>
              <a:t>t</a:t>
            </a:r>
            <a:r>
              <a:rPr lang="pl-PL"/>
              <a:t>ego</a:t>
            </a:r>
            <a:r>
              <a:rPr lang="pl-PL" dirty="0"/>
              <a:t>, że system będzie pracował, ale będzie go można łatwo zaatakować</a:t>
            </a:r>
            <a:endParaRPr lang="en-US" dirty="0"/>
          </a:p>
          <a:p>
            <a:endParaRPr lang="en-US" dirty="0"/>
          </a:p>
          <a:p>
            <a:pPr marL="0" indent="0">
              <a:buNone/>
            </a:pPr>
            <a:r>
              <a:rPr lang="pl-PL" dirty="0"/>
              <a:t>W czasie projektowania systemu z kryptografią wymagajcie, aby ktoś inny widział wasz projekt i kod.</a:t>
            </a:r>
            <a:endParaRPr lang="en-US" dirty="0"/>
          </a:p>
          <a:p>
            <a:pPr marL="0" indent="0">
              <a:buNone/>
            </a:pPr>
            <a:endParaRPr lang="en-US" dirty="0"/>
          </a:p>
          <a:p>
            <a:pPr marL="0" indent="0">
              <a:buNone/>
            </a:pPr>
            <a:r>
              <a:rPr lang="en-US" dirty="0"/>
              <a:t>	</a:t>
            </a:r>
            <a:r>
              <a:rPr lang="pl-PL" dirty="0"/>
              <a:t>Nie wymyślajcie własnych szyfrów </a:t>
            </a:r>
            <a:br>
              <a:rPr lang="pl-PL" dirty="0"/>
            </a:br>
            <a:r>
              <a:rPr lang="pl-PL" dirty="0"/>
              <a:t>		lub trybów szyfrowania</a:t>
            </a:r>
            <a:endParaRPr lang="en-US" dirty="0"/>
          </a:p>
        </p:txBody>
      </p:sp>
      <p:sp>
        <p:nvSpPr>
          <p:cNvPr id="7" name="Cloud Callout 3"/>
          <p:cNvSpPr/>
          <p:nvPr/>
        </p:nvSpPr>
        <p:spPr>
          <a:xfrm>
            <a:off x="395536" y="4797152"/>
            <a:ext cx="7620000" cy="1440160"/>
          </a:xfrm>
          <a:prstGeom prst="cloudCallout">
            <a:avLst>
              <a:gd name="adj1" fmla="val -16057"/>
              <a:gd name="adj2" fmla="val 48204"/>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8595E8-BF94-4765-BBC3-1A3EE9FD995D}"/>
              </a:ext>
            </a:extLst>
          </p:cNvPr>
          <p:cNvSpPr>
            <a:spLocks noGrp="1"/>
          </p:cNvSpPr>
          <p:nvPr>
            <p:ph type="title"/>
          </p:nvPr>
        </p:nvSpPr>
        <p:spPr/>
        <p:txBody>
          <a:bodyPr/>
          <a:lstStyle/>
          <a:p>
            <a:r>
              <a:rPr lang="pl-PL" dirty="0"/>
              <a:t>Bibliografia</a:t>
            </a:r>
            <a:endParaRPr lang="en-GB" dirty="0"/>
          </a:p>
        </p:txBody>
      </p:sp>
      <p:sp>
        <p:nvSpPr>
          <p:cNvPr id="3" name="Symbol zastępczy zawartości 2">
            <a:extLst>
              <a:ext uri="{FF2B5EF4-FFF2-40B4-BE49-F238E27FC236}">
                <a16:creationId xmlns:a16="http://schemas.microsoft.com/office/drawing/2014/main" id="{52D59385-B366-4168-986E-FA2A1284E25D}"/>
              </a:ext>
            </a:extLst>
          </p:cNvPr>
          <p:cNvSpPr>
            <a:spLocks noGrp="1"/>
          </p:cNvSpPr>
          <p:nvPr>
            <p:ph idx="1"/>
          </p:nvPr>
        </p:nvSpPr>
        <p:spPr/>
        <p:txBody>
          <a:bodyPr/>
          <a:lstStyle/>
          <a:p>
            <a:r>
              <a:rPr lang="en-GB" dirty="0"/>
              <a:t>Jonathan Katz</a:t>
            </a:r>
            <a:r>
              <a:rPr lang="pl-PL" dirty="0"/>
              <a:t>, </a:t>
            </a:r>
            <a:r>
              <a:rPr lang="en-GB" dirty="0"/>
              <a:t>Yehuda Lindell</a:t>
            </a:r>
            <a:r>
              <a:rPr lang="pl-PL" dirty="0"/>
              <a:t>: </a:t>
            </a:r>
            <a:r>
              <a:rPr lang="en-GB" dirty="0"/>
              <a:t>INTRODUCTION TO</a:t>
            </a:r>
            <a:r>
              <a:rPr lang="pl-PL" dirty="0"/>
              <a:t> </a:t>
            </a:r>
            <a:r>
              <a:rPr lang="en-GB" dirty="0"/>
              <a:t>MODERN</a:t>
            </a:r>
            <a:r>
              <a:rPr lang="pl-PL" dirty="0"/>
              <a:t> </a:t>
            </a:r>
            <a:r>
              <a:rPr lang="en-GB" dirty="0"/>
              <a:t>CRYPTOGRAPHY</a:t>
            </a:r>
            <a:r>
              <a:rPr lang="pl-PL" dirty="0"/>
              <a:t>, </a:t>
            </a:r>
            <a:r>
              <a:rPr lang="en-GB" dirty="0"/>
              <a:t>Second Edition</a:t>
            </a:r>
            <a:r>
              <a:rPr lang="pl-PL" dirty="0"/>
              <a:t>, CRC Press</a:t>
            </a:r>
            <a:r>
              <a:rPr lang="pl-PL"/>
              <a:t>, 2015.</a:t>
            </a:r>
            <a:endParaRPr lang="en-GB" dirty="0"/>
          </a:p>
        </p:txBody>
      </p:sp>
      <p:sp>
        <p:nvSpPr>
          <p:cNvPr id="4" name="Symbol zastępczy numeru slajdu 3">
            <a:extLst>
              <a:ext uri="{FF2B5EF4-FFF2-40B4-BE49-F238E27FC236}">
                <a16:creationId xmlns:a16="http://schemas.microsoft.com/office/drawing/2014/main" id="{A4FB8C1A-7C52-4775-A374-3186C2682002}"/>
              </a:ext>
            </a:extLst>
          </p:cNvPr>
          <p:cNvSpPr>
            <a:spLocks noGrp="1"/>
          </p:cNvSpPr>
          <p:nvPr>
            <p:ph type="sldNum" sz="quarter" idx="12"/>
          </p:nvPr>
        </p:nvSpPr>
        <p:spPr/>
        <p:txBody>
          <a:bodyPr/>
          <a:lstStyle/>
          <a:p>
            <a:fld id="{589B7C76-EFF2-4CD8-A475-4750F11B4BC6}" type="slidenum">
              <a:rPr lang="pl-PL" smtClean="0"/>
              <a:pPr/>
              <a:t>35</a:t>
            </a:fld>
            <a:endParaRPr lang="pl-PL"/>
          </a:p>
        </p:txBody>
      </p:sp>
    </p:spTree>
    <p:extLst>
      <p:ext uri="{BB962C8B-B14F-4D97-AF65-F5344CB8AC3E}">
        <p14:creationId xmlns:p14="http://schemas.microsoft.com/office/powerpoint/2010/main" val="369607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20C937-2DD6-4A85-BCBB-3DA63260310F}"/>
              </a:ext>
            </a:extLst>
          </p:cNvPr>
          <p:cNvSpPr>
            <a:spLocks noGrp="1"/>
          </p:cNvSpPr>
          <p:nvPr>
            <p:ph type="title"/>
          </p:nvPr>
        </p:nvSpPr>
        <p:spPr/>
        <p:txBody>
          <a:bodyPr/>
          <a:lstStyle/>
          <a:p>
            <a:r>
              <a:rPr lang="pl-PL" dirty="0"/>
              <a:t>Znaczenie podpisu elektronicznego</a:t>
            </a:r>
            <a:endParaRPr lang="en-GB" dirty="0"/>
          </a:p>
        </p:txBody>
      </p:sp>
      <p:sp>
        <p:nvSpPr>
          <p:cNvPr id="3" name="Symbol zastępczy zawartości 2">
            <a:extLst>
              <a:ext uri="{FF2B5EF4-FFF2-40B4-BE49-F238E27FC236}">
                <a16:creationId xmlns:a16="http://schemas.microsoft.com/office/drawing/2014/main" id="{AE2D24FB-5CEC-436B-B740-96D373EB2CAF}"/>
              </a:ext>
            </a:extLst>
          </p:cNvPr>
          <p:cNvSpPr>
            <a:spLocks noGrp="1"/>
          </p:cNvSpPr>
          <p:nvPr>
            <p:ph idx="1"/>
          </p:nvPr>
        </p:nvSpPr>
        <p:spPr>
          <a:xfrm>
            <a:off x="251520" y="1417638"/>
            <a:ext cx="8568952" cy="4938712"/>
          </a:xfrm>
        </p:spPr>
        <p:txBody>
          <a:bodyPr>
            <a:normAutofit fontScale="77500" lnSpcReduction="20000"/>
          </a:bodyPr>
          <a:lstStyle/>
          <a:p>
            <a:r>
              <a:rPr lang="pl-PL" dirty="0"/>
              <a:t>Weryfikowalność podpisu zależy do możliwości niezawodnego i możliwego do zweryfikowania udostepnienia klucza publicznego.</a:t>
            </a:r>
          </a:p>
          <a:p>
            <a:r>
              <a:rPr lang="pl-PL" dirty="0"/>
              <a:t>Taka procedura jest kosztowna, także ze względów organizacyjnych, ale zwykle wykonywana jest tylko raz, a potem każdy łatwo może uzyskać klucz i zweryfikować podpis.</a:t>
            </a:r>
          </a:p>
          <a:p>
            <a:r>
              <a:rPr lang="pl-PL" dirty="0"/>
              <a:t>Okazuje się, że właśnie schemat podpisu elektronicznego sam w sobie jest doskonałym mechanizmem dystrybucji kluczy publicznych.</a:t>
            </a:r>
          </a:p>
          <a:p>
            <a:r>
              <a:rPr lang="pl-PL" dirty="0"/>
              <a:t>Tak więc publikowanie kluczy publicznych odbywa się z zastosowaniem podpisów elektronicznych i jest podstawą do tzw. Infrastruktury Klucza Publicznego (PKI – Public </a:t>
            </a:r>
            <a:r>
              <a:rPr lang="pl-PL" dirty="0" err="1"/>
              <a:t>Key</a:t>
            </a:r>
            <a:r>
              <a:rPr lang="pl-PL" dirty="0"/>
              <a:t> </a:t>
            </a:r>
            <a:r>
              <a:rPr lang="pl-PL" dirty="0" err="1"/>
              <a:t>Infrastructure</a:t>
            </a:r>
            <a:r>
              <a:rPr lang="pl-PL" dirty="0"/>
              <a:t>) </a:t>
            </a:r>
            <a:endParaRPr lang="en-GB" dirty="0"/>
          </a:p>
        </p:txBody>
      </p:sp>
      <p:sp>
        <p:nvSpPr>
          <p:cNvPr id="4" name="Symbol zastępczy numeru slajdu 3">
            <a:extLst>
              <a:ext uri="{FF2B5EF4-FFF2-40B4-BE49-F238E27FC236}">
                <a16:creationId xmlns:a16="http://schemas.microsoft.com/office/drawing/2014/main" id="{E967BA6E-B7D3-48B3-B016-7C1CF2A04884}"/>
              </a:ext>
            </a:extLst>
          </p:cNvPr>
          <p:cNvSpPr>
            <a:spLocks noGrp="1"/>
          </p:cNvSpPr>
          <p:nvPr>
            <p:ph type="sldNum" sz="quarter" idx="12"/>
          </p:nvPr>
        </p:nvSpPr>
        <p:spPr/>
        <p:txBody>
          <a:bodyPr/>
          <a:lstStyle/>
          <a:p>
            <a:fld id="{589B7C76-EFF2-4CD8-A475-4750F11B4BC6}" type="slidenum">
              <a:rPr lang="pl-PL" smtClean="0"/>
              <a:pPr/>
              <a:t>4</a:t>
            </a:fld>
            <a:endParaRPr lang="pl-PL"/>
          </a:p>
        </p:txBody>
      </p:sp>
    </p:spTree>
    <p:extLst>
      <p:ext uri="{BB962C8B-B14F-4D97-AF65-F5344CB8AC3E}">
        <p14:creationId xmlns:p14="http://schemas.microsoft.com/office/powerpoint/2010/main" val="1773712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Definicja podpisu elektronicznego</a:t>
            </a:r>
          </a:p>
        </p:txBody>
      </p:sp>
      <p:sp>
        <p:nvSpPr>
          <p:cNvPr id="3" name="Symbol zastępczy zawartości 2"/>
          <p:cNvSpPr>
            <a:spLocks noGrp="1"/>
          </p:cNvSpPr>
          <p:nvPr>
            <p:ph idx="1"/>
          </p:nvPr>
        </p:nvSpPr>
        <p:spPr/>
        <p:txBody>
          <a:bodyPr>
            <a:normAutofit fontScale="92500" lnSpcReduction="20000"/>
          </a:bodyPr>
          <a:lstStyle/>
          <a:p>
            <a:pPr>
              <a:buNone/>
            </a:pPr>
            <a:r>
              <a:rPr lang="pl-PL" dirty="0"/>
              <a:t>Podpis elektroniczny: (Gen, </a:t>
            </a:r>
            <a:r>
              <a:rPr lang="pl-PL" dirty="0" err="1"/>
              <a:t>Sign</a:t>
            </a:r>
            <a:r>
              <a:rPr lang="pl-PL" dirty="0"/>
              <a:t>, </a:t>
            </a:r>
            <a:r>
              <a:rPr lang="pl-PL" dirty="0" err="1"/>
              <a:t>Vrfy</a:t>
            </a:r>
            <a:r>
              <a:rPr lang="pl-PL" dirty="0"/>
              <a:t>)</a:t>
            </a:r>
          </a:p>
          <a:p>
            <a:r>
              <a:rPr lang="pl-PL" dirty="0"/>
              <a:t>Gen: algorytm generacji pary kluczy (</a:t>
            </a:r>
            <a:r>
              <a:rPr lang="pl-PL" dirty="0" err="1"/>
              <a:t>pk</a:t>
            </a:r>
            <a:r>
              <a:rPr lang="pl-PL" dirty="0"/>
              <a:t> i </a:t>
            </a:r>
            <a:r>
              <a:rPr lang="pl-PL" dirty="0" err="1"/>
              <a:t>sk</a:t>
            </a:r>
            <a:r>
              <a:rPr lang="pl-PL" dirty="0"/>
              <a:t>)</a:t>
            </a:r>
          </a:p>
          <a:p>
            <a:r>
              <a:rPr lang="pl-PL" dirty="0" err="1"/>
              <a:t>Sign</a:t>
            </a:r>
            <a:r>
              <a:rPr lang="pl-PL" dirty="0"/>
              <a:t>: algorytm podpisujący </a:t>
            </a:r>
          </a:p>
          <a:p>
            <a:pPr>
              <a:buNone/>
            </a:pPr>
            <a:r>
              <a:rPr lang="pl-PL" dirty="0"/>
              <a:t>			(m, </a:t>
            </a:r>
            <a:r>
              <a:rPr lang="pl-PL" dirty="0" err="1"/>
              <a:t>ds</a:t>
            </a:r>
            <a:r>
              <a:rPr lang="pl-PL" dirty="0"/>
              <a:t>) </a:t>
            </a:r>
            <a:r>
              <a:rPr lang="pl-PL" dirty="0" err="1">
                <a:latin typeface="Calibri"/>
              </a:rPr>
              <a:t>←</a:t>
            </a:r>
            <a:r>
              <a:rPr lang="pl-PL" dirty="0" err="1"/>
              <a:t>Sign</a:t>
            </a:r>
            <a:r>
              <a:rPr lang="pl-PL" dirty="0"/>
              <a:t>(</a:t>
            </a:r>
            <a:r>
              <a:rPr lang="pl-PL" dirty="0" err="1"/>
              <a:t>sk,m</a:t>
            </a:r>
            <a:r>
              <a:rPr lang="pl-PL" dirty="0"/>
              <a:t>)</a:t>
            </a:r>
          </a:p>
          <a:p>
            <a:r>
              <a:rPr lang="pl-PL" dirty="0" err="1"/>
              <a:t>Vrfy</a:t>
            </a:r>
            <a:r>
              <a:rPr lang="pl-PL" dirty="0"/>
              <a:t>: algorytm weryfikujący </a:t>
            </a:r>
          </a:p>
          <a:p>
            <a:pPr>
              <a:buNone/>
            </a:pPr>
            <a:r>
              <a:rPr lang="pl-PL" dirty="0"/>
              <a:t>			</a:t>
            </a:r>
            <a:r>
              <a:rPr lang="pl-PL" dirty="0" err="1"/>
              <a:t>Vrfy</a:t>
            </a:r>
            <a:r>
              <a:rPr lang="pl-PL" dirty="0"/>
              <a:t>(</a:t>
            </a:r>
            <a:r>
              <a:rPr lang="pl-PL" dirty="0" err="1"/>
              <a:t>pk</a:t>
            </a:r>
            <a:r>
              <a:rPr lang="pl-PL" dirty="0"/>
              <a:t>, m, </a:t>
            </a:r>
            <a:r>
              <a:rPr lang="pl-PL" dirty="0" err="1"/>
              <a:t>ds</a:t>
            </a:r>
            <a:r>
              <a:rPr lang="pl-PL" dirty="0"/>
              <a:t>)</a:t>
            </a:r>
          </a:p>
          <a:p>
            <a:pPr>
              <a:buNone/>
            </a:pPr>
            <a:r>
              <a:rPr lang="pl-PL" dirty="0"/>
              <a:t>	Zwraca 1, gdy podpis jest prawidłowo zweryfikowany, 0 gdy weryfikacja się nie udała.</a:t>
            </a:r>
          </a:p>
          <a:p>
            <a:pPr>
              <a:buNone/>
            </a:pPr>
            <a:r>
              <a:rPr lang="pl-PL" dirty="0"/>
              <a:t>Dla wszystkich legalnych wiadomości zachodzi:</a:t>
            </a:r>
          </a:p>
          <a:p>
            <a:pPr>
              <a:buNone/>
            </a:pPr>
            <a:r>
              <a:rPr lang="pl-PL" dirty="0"/>
              <a:t>	</a:t>
            </a:r>
            <a:r>
              <a:rPr lang="pl-PL" dirty="0" err="1"/>
              <a:t>Vrfy</a:t>
            </a:r>
            <a:r>
              <a:rPr lang="pl-PL" dirty="0"/>
              <a:t>(</a:t>
            </a:r>
            <a:r>
              <a:rPr lang="pl-PL" dirty="0" err="1"/>
              <a:t>pk,m,Sign</a:t>
            </a:r>
            <a:r>
              <a:rPr lang="pl-PL" dirty="0"/>
              <a:t>(</a:t>
            </a:r>
            <a:r>
              <a:rPr lang="pl-PL" dirty="0" err="1"/>
              <a:t>sk,m</a:t>
            </a:r>
            <a:r>
              <a:rPr lang="pl-PL" dirty="0"/>
              <a:t>)) = 1.</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Bezpieczeństwo schematów podpisywania elektronicznego</a:t>
            </a:r>
          </a:p>
        </p:txBody>
      </p:sp>
      <p:sp>
        <p:nvSpPr>
          <p:cNvPr id="3" name="Symbol zastępczy zawartości 2"/>
          <p:cNvSpPr>
            <a:spLocks noGrp="1"/>
          </p:cNvSpPr>
          <p:nvPr>
            <p:ph idx="1"/>
          </p:nvPr>
        </p:nvSpPr>
        <p:spPr>
          <a:xfrm>
            <a:off x="457200" y="1600201"/>
            <a:ext cx="8229600" cy="2548879"/>
          </a:xfrm>
        </p:spPr>
        <p:txBody>
          <a:bodyPr>
            <a:normAutofit fontScale="92500"/>
          </a:bodyPr>
          <a:lstStyle/>
          <a:p>
            <a:r>
              <a:rPr lang="pl-PL" sz="2800" dirty="0"/>
              <a:t>Atakujący dysponuje wiadomościami M, kluczem publicznym </a:t>
            </a:r>
            <a:r>
              <a:rPr lang="pl-PL" sz="2800" dirty="0" err="1"/>
              <a:t>pk</a:t>
            </a:r>
            <a:r>
              <a:rPr lang="pl-PL" sz="2800" dirty="0"/>
              <a:t> oraz podpisami DS.</a:t>
            </a:r>
          </a:p>
          <a:p>
            <a:r>
              <a:rPr lang="pl-PL" sz="2800" dirty="0"/>
              <a:t>System jest bezpieczny, jeśli atakujący nie jest w stanie wygenerować nowej (innej, ot tych które przejął) wiadomości m’, którą można prawidłowo zweryfikować systemem sprawdzania podpisu elektronicznego</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Autofit/>
          </a:bodyPr>
          <a:lstStyle/>
          <a:p>
            <a:r>
              <a:rPr lang="pl-PL" sz="3200" dirty="0"/>
              <a:t>Paradygmat </a:t>
            </a:r>
            <a:r>
              <a:rPr lang="pl-PL" sz="3200" dirty="0" err="1"/>
              <a:t>Hash-and-Sign</a:t>
            </a:r>
            <a:r>
              <a:rPr lang="pl-PL" sz="3200" dirty="0"/>
              <a:t> </a:t>
            </a:r>
            <a:br>
              <a:rPr lang="pl-PL" sz="3200" dirty="0"/>
            </a:br>
            <a:r>
              <a:rPr lang="pl-PL" sz="3200" dirty="0"/>
              <a:t>(oblicz </a:t>
            </a:r>
            <a:r>
              <a:rPr lang="pl-PL" sz="3200" dirty="0" err="1"/>
              <a:t>hash</a:t>
            </a:r>
            <a:r>
              <a:rPr lang="pl-PL" sz="3200" dirty="0"/>
              <a:t>, potem podpisuj)</a:t>
            </a:r>
          </a:p>
        </p:txBody>
      </p:sp>
      <p:sp>
        <p:nvSpPr>
          <p:cNvPr id="3" name="Symbol zastępczy zawartości 2"/>
          <p:cNvSpPr>
            <a:spLocks noGrp="1"/>
          </p:cNvSpPr>
          <p:nvPr>
            <p:ph idx="1"/>
          </p:nvPr>
        </p:nvSpPr>
        <p:spPr>
          <a:xfrm>
            <a:off x="179512" y="1240160"/>
            <a:ext cx="8712968" cy="3917032"/>
          </a:xfrm>
        </p:spPr>
        <p:txBody>
          <a:bodyPr>
            <a:normAutofit/>
          </a:bodyPr>
          <a:lstStyle/>
          <a:p>
            <a:r>
              <a:rPr lang="pl-PL" sz="2800" dirty="0"/>
              <a:t>Zaszyfrowanie całych, zwłaszcza długich wiadomości jest kosztowne obliczeniowo</a:t>
            </a:r>
          </a:p>
          <a:p>
            <a:r>
              <a:rPr lang="pl-PL" sz="2800" dirty="0"/>
              <a:t>Popularne jest rozwiązanie „hybrydowe”:</a:t>
            </a:r>
          </a:p>
          <a:p>
            <a:pPr lvl="1"/>
            <a:r>
              <a:rPr lang="pl-PL" sz="2400" dirty="0"/>
              <a:t>Najpierw stosuje się funkcję </a:t>
            </a:r>
            <a:r>
              <a:rPr lang="pl-PL" sz="2400" dirty="0" err="1"/>
              <a:t>hash</a:t>
            </a:r>
            <a:r>
              <a:rPr lang="pl-PL" sz="2400" dirty="0"/>
              <a:t> do „streszczenia” wiadomości</a:t>
            </a:r>
          </a:p>
          <a:p>
            <a:pPr lvl="1"/>
            <a:r>
              <a:rPr lang="pl-PL" sz="2400" dirty="0"/>
              <a:t>Potem szyfrowanie przeprowadza się tylko na skrócie/streszczeniu wiadomości (ang. </a:t>
            </a:r>
            <a:r>
              <a:rPr lang="pl-PL" sz="2400" dirty="0" err="1"/>
              <a:t>digest</a:t>
            </a:r>
            <a:r>
              <a:rPr lang="pl-PL" sz="2400" dirty="0"/>
              <a:t>)</a:t>
            </a:r>
          </a:p>
          <a:p>
            <a:pPr lvl="1"/>
            <a:r>
              <a:rPr lang="pl-PL" sz="2400" dirty="0"/>
              <a:t>Rozwiązanie jest odpowiednikiem schematu </a:t>
            </a:r>
            <a:r>
              <a:rPr lang="pl-PL" sz="2400" dirty="0" err="1"/>
              <a:t>hash</a:t>
            </a:r>
            <a:r>
              <a:rPr lang="pl-PL" sz="2400" dirty="0"/>
              <a:t>-</a:t>
            </a:r>
            <a:r>
              <a:rPr lang="pl-PL" sz="2400" dirty="0" err="1"/>
              <a:t>then</a:t>
            </a:r>
            <a:r>
              <a:rPr lang="pl-PL" sz="2400" dirty="0"/>
              <a:t>-MAC</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200" dirty="0" err="1"/>
              <a:t>Hash</a:t>
            </a:r>
            <a:r>
              <a:rPr lang="pl-PL" sz="3200" dirty="0"/>
              <a:t> wiadomości - przypomnienie</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Content Placeholder 2"/>
          <p:cNvSpPr>
            <a:spLocks noGrp="1"/>
          </p:cNvSpPr>
          <p:nvPr>
            <p:ph idx="1"/>
          </p:nvPr>
        </p:nvSpPr>
        <p:spPr>
          <a:xfrm>
            <a:off x="381000" y="3410744"/>
            <a:ext cx="8153400" cy="2114550"/>
          </a:xfrm>
        </p:spPr>
        <p:txBody>
          <a:bodyPr>
            <a:normAutofit/>
          </a:bodyPr>
          <a:lstStyle/>
          <a:p>
            <a:pPr marL="0" indent="0">
              <a:buNone/>
            </a:pPr>
            <a:r>
              <a:rPr lang="pl-PL" sz="2600" dirty="0"/>
              <a:t>Dana jest</a:t>
            </a:r>
            <a:r>
              <a:rPr lang="en-US" sz="2600" dirty="0"/>
              <a:t>   </a:t>
            </a:r>
            <a:r>
              <a:rPr lang="en-US" sz="2200" b="1" dirty="0">
                <a:solidFill>
                  <a:srgbClr val="FF0000"/>
                </a:solidFill>
              </a:rPr>
              <a:t>h: T × X ⟶ T         </a:t>
            </a:r>
            <a:r>
              <a:rPr lang="pl-PL" sz="2200" b="1" dirty="0">
                <a:solidFill>
                  <a:srgbClr val="FF0000"/>
                </a:solidFill>
              </a:rPr>
              <a:t>	  </a:t>
            </a:r>
            <a:r>
              <a:rPr lang="en-US" sz="2600" dirty="0"/>
              <a:t>(</a:t>
            </a:r>
            <a:r>
              <a:rPr lang="pl-PL" sz="2600" dirty="0"/>
              <a:t>funkcja kompresująca</a:t>
            </a:r>
            <a:r>
              <a:rPr lang="en-US" sz="2600" dirty="0"/>
              <a:t>)</a:t>
            </a:r>
          </a:p>
          <a:p>
            <a:pPr marL="0" indent="0">
              <a:spcBef>
                <a:spcPts val="1824"/>
              </a:spcBef>
              <a:buNone/>
            </a:pPr>
            <a:r>
              <a:rPr lang="pl-PL" sz="2600" dirty="0"/>
              <a:t>otrzymujemy</a:t>
            </a:r>
            <a:r>
              <a:rPr lang="en-US" sz="2600" dirty="0"/>
              <a:t>    </a:t>
            </a:r>
            <a:r>
              <a:rPr lang="en-US" sz="2200" b="1" dirty="0">
                <a:solidFill>
                  <a:srgbClr val="FF0000"/>
                </a:solidFill>
              </a:rPr>
              <a:t>H: X</a:t>
            </a:r>
            <a:r>
              <a:rPr lang="en-US" sz="2200" b="1" baseline="30000" dirty="0">
                <a:solidFill>
                  <a:srgbClr val="FF0000"/>
                </a:solidFill>
              </a:rPr>
              <a:t>≤L</a:t>
            </a:r>
            <a:r>
              <a:rPr lang="en-US" sz="2200" b="1" dirty="0">
                <a:solidFill>
                  <a:srgbClr val="FF0000"/>
                </a:solidFill>
              </a:rPr>
              <a:t> ⟶ T </a:t>
            </a:r>
            <a:r>
              <a:rPr lang="en-US" sz="2600" dirty="0"/>
              <a:t>.      H</a:t>
            </a:r>
            <a:r>
              <a:rPr lang="en-US" sz="2600" baseline="-25000" dirty="0"/>
              <a:t>i</a:t>
            </a:r>
            <a:r>
              <a:rPr lang="en-US" sz="2600" dirty="0"/>
              <a:t>  -  </a:t>
            </a:r>
            <a:r>
              <a:rPr lang="pl-PL" sz="2600" dirty="0"/>
              <a:t>zmienna łańcuchowa</a:t>
            </a:r>
            <a:endParaRPr lang="en-US" sz="2600" dirty="0"/>
          </a:p>
          <a:p>
            <a:pPr marL="0" indent="0">
              <a:spcBef>
                <a:spcPts val="1824"/>
              </a:spcBef>
              <a:buNone/>
            </a:pPr>
            <a:r>
              <a:rPr lang="en-US" sz="2600" dirty="0"/>
              <a:t>PB:    padding </a:t>
            </a:r>
            <a:r>
              <a:rPr lang="en-US" sz="2600" dirty="0" err="1"/>
              <a:t>blok</a:t>
            </a:r>
            <a:r>
              <a:rPr lang="en-US" sz="2600" baseline="-25000" dirty="0"/>
              <a:t> </a:t>
            </a:r>
          </a:p>
          <a:p>
            <a:pPr>
              <a:buFont typeface="Arial" pitchFamily="34" charset="0"/>
              <a:buChar char="•"/>
            </a:pPr>
            <a:endParaRPr lang="en-US" dirty="0"/>
          </a:p>
        </p:txBody>
      </p:sp>
      <p:sp>
        <p:nvSpPr>
          <p:cNvPr id="6" name="AutoShape 3"/>
          <p:cNvSpPr>
            <a:spLocks noChangeArrowheads="1"/>
          </p:cNvSpPr>
          <p:nvPr/>
        </p:nvSpPr>
        <p:spPr bwMode="auto">
          <a:xfrm>
            <a:off x="831810" y="1124744"/>
            <a:ext cx="7239000" cy="2057400"/>
          </a:xfrm>
          <a:prstGeom prst="roundRect">
            <a:avLst>
              <a:gd name="adj" fmla="val 16667"/>
            </a:avLst>
          </a:prstGeom>
          <a:solidFill>
            <a:srgbClr val="CCFF99"/>
          </a:solidFill>
          <a:ln w="9525">
            <a:noFill/>
            <a:round/>
            <a:headEnd/>
            <a:tailEnd/>
          </a:ln>
        </p:spPr>
        <p:txBody>
          <a:bodyPr wrap="none" anchor="ctr"/>
          <a:lstStyle/>
          <a:p>
            <a:endParaRPr lang="en-US">
              <a:solidFill>
                <a:srgbClr val="FFFFCC"/>
              </a:solidFill>
            </a:endParaRPr>
          </a:p>
        </p:txBody>
      </p:sp>
      <p:sp>
        <p:nvSpPr>
          <p:cNvPr id="7" name="Rectangle 7"/>
          <p:cNvSpPr>
            <a:spLocks noChangeArrowheads="1"/>
          </p:cNvSpPr>
          <p:nvPr/>
        </p:nvSpPr>
        <p:spPr bwMode="auto">
          <a:xfrm>
            <a:off x="1670010" y="2153444"/>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rPr>
              <a:t>h</a:t>
            </a:r>
            <a:endParaRPr lang="en-US" dirty="0">
              <a:latin typeface="Arial" charset="0"/>
              <a:sym typeface="Symbol" pitchFamily="18" charset="2"/>
            </a:endParaRPr>
          </a:p>
        </p:txBody>
      </p:sp>
      <p:sp>
        <p:nvSpPr>
          <p:cNvPr id="8" name="Rectangle 8"/>
          <p:cNvSpPr>
            <a:spLocks noChangeArrowheads="1"/>
          </p:cNvSpPr>
          <p:nvPr/>
        </p:nvSpPr>
        <p:spPr bwMode="auto">
          <a:xfrm>
            <a:off x="3346410" y="2153444"/>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rPr>
              <a:t>h</a:t>
            </a:r>
            <a:endParaRPr lang="en-US" dirty="0">
              <a:latin typeface="Arial" charset="0"/>
              <a:sym typeface="Symbol" pitchFamily="18" charset="2"/>
            </a:endParaRPr>
          </a:p>
        </p:txBody>
      </p:sp>
      <p:sp>
        <p:nvSpPr>
          <p:cNvPr id="9" name="Rectangle 9"/>
          <p:cNvSpPr>
            <a:spLocks noChangeArrowheads="1"/>
          </p:cNvSpPr>
          <p:nvPr/>
        </p:nvSpPr>
        <p:spPr bwMode="auto">
          <a:xfrm>
            <a:off x="6623010" y="2153444"/>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sym typeface="Symbol" pitchFamily="18" charset="2"/>
              </a:rPr>
              <a:t>h</a:t>
            </a:r>
          </a:p>
        </p:txBody>
      </p:sp>
      <p:sp>
        <p:nvSpPr>
          <p:cNvPr id="10" name="Rectangle 10"/>
          <p:cNvSpPr>
            <a:spLocks noChangeArrowheads="1"/>
          </p:cNvSpPr>
          <p:nvPr/>
        </p:nvSpPr>
        <p:spPr bwMode="auto">
          <a:xfrm>
            <a:off x="1136610" y="1353344"/>
            <a:ext cx="1524000" cy="285750"/>
          </a:xfrm>
          <a:prstGeom prst="rect">
            <a:avLst/>
          </a:prstGeom>
          <a:solidFill>
            <a:schemeClr val="accent6">
              <a:lumMod val="75000"/>
            </a:schemeClr>
          </a:solidFill>
          <a:ln w="9525">
            <a:solidFill>
              <a:schemeClr val="tx1"/>
            </a:solidFill>
            <a:miter lim="800000"/>
            <a:headEnd/>
            <a:tailEnd/>
          </a:ln>
        </p:spPr>
        <p:txBody>
          <a:bodyPr wrap="none" anchor="ctr"/>
          <a:lstStyle/>
          <a:p>
            <a:pPr algn="ctr"/>
            <a:r>
              <a:rPr lang="en-US" sz="1800" dirty="0">
                <a:solidFill>
                  <a:srgbClr val="FFFFCC"/>
                </a:solidFill>
                <a:latin typeface="Arial" charset="0"/>
              </a:rPr>
              <a:t>m[0]</a:t>
            </a:r>
          </a:p>
        </p:txBody>
      </p:sp>
      <p:sp>
        <p:nvSpPr>
          <p:cNvPr id="11" name="Rectangle 11"/>
          <p:cNvSpPr>
            <a:spLocks noChangeArrowheads="1"/>
          </p:cNvSpPr>
          <p:nvPr/>
        </p:nvSpPr>
        <p:spPr bwMode="auto">
          <a:xfrm>
            <a:off x="2660610" y="1353344"/>
            <a:ext cx="1676400" cy="285750"/>
          </a:xfrm>
          <a:prstGeom prst="rect">
            <a:avLst/>
          </a:prstGeom>
          <a:solidFill>
            <a:schemeClr val="accent6">
              <a:lumMod val="75000"/>
            </a:schemeClr>
          </a:solidFill>
          <a:ln w="9525">
            <a:solidFill>
              <a:schemeClr val="tx1"/>
            </a:solidFill>
            <a:miter lim="800000"/>
            <a:headEnd/>
            <a:tailEnd/>
          </a:ln>
        </p:spPr>
        <p:txBody>
          <a:bodyPr wrap="none" anchor="ctr"/>
          <a:lstStyle/>
          <a:p>
            <a:pPr algn="ctr"/>
            <a:r>
              <a:rPr lang="en-US" sz="1800">
                <a:solidFill>
                  <a:srgbClr val="FFFFCC"/>
                </a:solidFill>
                <a:latin typeface="Arial" charset="0"/>
              </a:rPr>
              <a:t>m[1]</a:t>
            </a:r>
          </a:p>
        </p:txBody>
      </p:sp>
      <p:sp>
        <p:nvSpPr>
          <p:cNvPr id="12" name="Rectangle 12"/>
          <p:cNvSpPr>
            <a:spLocks noChangeArrowheads="1"/>
          </p:cNvSpPr>
          <p:nvPr/>
        </p:nvSpPr>
        <p:spPr bwMode="auto">
          <a:xfrm>
            <a:off x="4337010" y="1353344"/>
            <a:ext cx="1600200" cy="285750"/>
          </a:xfrm>
          <a:prstGeom prst="rect">
            <a:avLst/>
          </a:prstGeom>
          <a:solidFill>
            <a:schemeClr val="accent6">
              <a:lumMod val="75000"/>
            </a:schemeClr>
          </a:solidFill>
          <a:ln w="9525">
            <a:solidFill>
              <a:schemeClr val="tx1"/>
            </a:solidFill>
            <a:miter lim="800000"/>
            <a:headEnd/>
            <a:tailEnd/>
          </a:ln>
        </p:spPr>
        <p:txBody>
          <a:bodyPr wrap="none" anchor="ctr"/>
          <a:lstStyle/>
          <a:p>
            <a:pPr algn="ctr"/>
            <a:r>
              <a:rPr lang="en-US" sz="1800" dirty="0">
                <a:solidFill>
                  <a:srgbClr val="FFFFCC"/>
                </a:solidFill>
                <a:latin typeface="Arial" charset="0"/>
              </a:rPr>
              <a:t>m[2]</a:t>
            </a:r>
          </a:p>
        </p:txBody>
      </p:sp>
      <p:sp>
        <p:nvSpPr>
          <p:cNvPr id="13" name="Rectangle 13"/>
          <p:cNvSpPr>
            <a:spLocks noChangeArrowheads="1"/>
          </p:cNvSpPr>
          <p:nvPr/>
        </p:nvSpPr>
        <p:spPr bwMode="auto">
          <a:xfrm>
            <a:off x="5937210" y="1353344"/>
            <a:ext cx="1524000" cy="285750"/>
          </a:xfrm>
          <a:prstGeom prst="rect">
            <a:avLst/>
          </a:prstGeom>
          <a:solidFill>
            <a:schemeClr val="accent6">
              <a:lumMod val="75000"/>
            </a:schemeClr>
          </a:solidFill>
          <a:ln w="9525">
            <a:solidFill>
              <a:schemeClr val="tx1"/>
            </a:solidFill>
            <a:miter lim="800000"/>
            <a:headEnd/>
            <a:tailEnd/>
          </a:ln>
        </p:spPr>
        <p:txBody>
          <a:bodyPr wrap="none" anchor="ctr"/>
          <a:lstStyle/>
          <a:p>
            <a:r>
              <a:rPr lang="en-US" sz="1800" dirty="0">
                <a:solidFill>
                  <a:srgbClr val="FFFFCC"/>
                </a:solidFill>
                <a:latin typeface="Arial" charset="0"/>
              </a:rPr>
              <a:t>m[3]  </a:t>
            </a:r>
            <a:r>
              <a:rPr lang="en-US" sz="1800" dirty="0" err="1">
                <a:solidFill>
                  <a:srgbClr val="FFFFCC"/>
                </a:solidFill>
                <a:latin typeface="Arial" charset="0"/>
              </a:rPr>
              <a:t>ll</a:t>
            </a:r>
            <a:r>
              <a:rPr lang="en-US" sz="1800" dirty="0">
                <a:solidFill>
                  <a:srgbClr val="FFFFCC"/>
                </a:solidFill>
                <a:latin typeface="Arial" charset="0"/>
              </a:rPr>
              <a:t>   </a:t>
            </a:r>
            <a:r>
              <a:rPr lang="en-US" sz="1800" b="1" dirty="0">
                <a:solidFill>
                  <a:srgbClr val="FFFF00"/>
                </a:solidFill>
                <a:latin typeface="Arial" charset="0"/>
              </a:rPr>
              <a:t>PB</a:t>
            </a:r>
          </a:p>
        </p:txBody>
      </p:sp>
      <p:sp>
        <p:nvSpPr>
          <p:cNvPr id="14" name="Rectangle 26"/>
          <p:cNvSpPr>
            <a:spLocks noChangeArrowheads="1"/>
          </p:cNvSpPr>
          <p:nvPr/>
        </p:nvSpPr>
        <p:spPr bwMode="auto">
          <a:xfrm>
            <a:off x="5022810" y="2153444"/>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sym typeface="Symbol" pitchFamily="18" charset="2"/>
              </a:rPr>
              <a:t>h</a:t>
            </a:r>
          </a:p>
        </p:txBody>
      </p:sp>
      <p:grpSp>
        <p:nvGrpSpPr>
          <p:cNvPr id="15" name="Group 67"/>
          <p:cNvGrpSpPr/>
          <p:nvPr/>
        </p:nvGrpSpPr>
        <p:grpSpPr>
          <a:xfrm>
            <a:off x="93806" y="2128044"/>
            <a:ext cx="1576204" cy="646331"/>
            <a:chOff x="-128404" y="2908445"/>
            <a:chExt cx="1576204" cy="861777"/>
          </a:xfrm>
        </p:grpSpPr>
        <p:cxnSp>
          <p:nvCxnSpPr>
            <p:cNvPr id="16" name="Straight Arrow Connector 31"/>
            <p:cNvCxnSpPr/>
            <p:nvPr/>
          </p:nvCxnSpPr>
          <p:spPr bwMode="auto">
            <a:xfrm>
              <a:off x="304800" y="3364468"/>
              <a:ext cx="11430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7" name="TextBox 34"/>
            <p:cNvSpPr txBox="1"/>
            <p:nvPr/>
          </p:nvSpPr>
          <p:spPr>
            <a:xfrm>
              <a:off x="-128404" y="2908445"/>
              <a:ext cx="1115947" cy="861777"/>
            </a:xfrm>
            <a:prstGeom prst="rect">
              <a:avLst/>
            </a:prstGeom>
            <a:noFill/>
          </p:spPr>
          <p:txBody>
            <a:bodyPr wrap="none" rtlCol="0">
              <a:spAutoFit/>
            </a:bodyPr>
            <a:lstStyle/>
            <a:p>
              <a:pPr algn="ctr"/>
              <a:r>
                <a:rPr lang="en-US" sz="1800" dirty="0">
                  <a:latin typeface="+mn-lt"/>
                </a:rPr>
                <a:t>IV</a:t>
              </a:r>
            </a:p>
            <a:p>
              <a:pPr algn="ctr"/>
              <a:r>
                <a:rPr lang="en-US" dirty="0"/>
                <a:t>(</a:t>
              </a:r>
              <a:r>
                <a:rPr lang="pl-PL" dirty="0"/>
                <a:t>ustalony</a:t>
              </a:r>
              <a:r>
                <a:rPr lang="en-US" dirty="0"/>
                <a:t>)</a:t>
              </a:r>
              <a:endParaRPr lang="en-US" sz="1800" dirty="0">
                <a:latin typeface="+mn-lt"/>
              </a:endParaRPr>
            </a:p>
          </p:txBody>
        </p:sp>
      </p:grpSp>
      <p:grpSp>
        <p:nvGrpSpPr>
          <p:cNvPr id="18" name="Group 47"/>
          <p:cNvGrpSpPr/>
          <p:nvPr/>
        </p:nvGrpSpPr>
        <p:grpSpPr>
          <a:xfrm>
            <a:off x="1364416" y="1639689"/>
            <a:ext cx="305594" cy="629246"/>
            <a:chOff x="1218406" y="2134394"/>
            <a:chExt cx="305594" cy="838994"/>
          </a:xfrm>
        </p:grpSpPr>
        <p:cxnSp>
          <p:nvCxnSpPr>
            <p:cNvPr id="19" name="Straight Connector 42"/>
            <p:cNvCxnSpPr/>
            <p:nvPr/>
          </p:nvCxnSpPr>
          <p:spPr bwMode="auto">
            <a:xfrm rot="5400000">
              <a:off x="800100" y="2552700"/>
              <a:ext cx="838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Arrow Connector 46"/>
            <p:cNvCxnSpPr/>
            <p:nvPr/>
          </p:nvCxnSpPr>
          <p:spPr bwMode="auto">
            <a:xfrm>
              <a:off x="1219200" y="2971800"/>
              <a:ext cx="304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pSp>
        <p:nvGrpSpPr>
          <p:cNvPr id="21" name="Group 48"/>
          <p:cNvGrpSpPr/>
          <p:nvPr/>
        </p:nvGrpSpPr>
        <p:grpSpPr>
          <a:xfrm>
            <a:off x="3041610" y="1639094"/>
            <a:ext cx="305594" cy="629246"/>
            <a:chOff x="1218406" y="2134394"/>
            <a:chExt cx="305594" cy="838994"/>
          </a:xfrm>
        </p:grpSpPr>
        <p:cxnSp>
          <p:nvCxnSpPr>
            <p:cNvPr id="22" name="Straight Connector 49"/>
            <p:cNvCxnSpPr/>
            <p:nvPr/>
          </p:nvCxnSpPr>
          <p:spPr bwMode="auto">
            <a:xfrm rot="5400000">
              <a:off x="800100" y="2552700"/>
              <a:ext cx="838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Arrow Connector 50"/>
            <p:cNvCxnSpPr/>
            <p:nvPr/>
          </p:nvCxnSpPr>
          <p:spPr bwMode="auto">
            <a:xfrm>
              <a:off x="1219200" y="2971800"/>
              <a:ext cx="304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pSp>
        <p:nvGrpSpPr>
          <p:cNvPr id="24" name="Group 51"/>
          <p:cNvGrpSpPr/>
          <p:nvPr/>
        </p:nvGrpSpPr>
        <p:grpSpPr>
          <a:xfrm>
            <a:off x="4718010" y="1639094"/>
            <a:ext cx="305594" cy="629246"/>
            <a:chOff x="1218406" y="2134394"/>
            <a:chExt cx="305594" cy="838994"/>
          </a:xfrm>
        </p:grpSpPr>
        <p:cxnSp>
          <p:nvCxnSpPr>
            <p:cNvPr id="25" name="Straight Connector 52"/>
            <p:cNvCxnSpPr/>
            <p:nvPr/>
          </p:nvCxnSpPr>
          <p:spPr bwMode="auto">
            <a:xfrm rot="5400000">
              <a:off x="800100" y="2552700"/>
              <a:ext cx="838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Arrow Connector 53"/>
            <p:cNvCxnSpPr/>
            <p:nvPr/>
          </p:nvCxnSpPr>
          <p:spPr bwMode="auto">
            <a:xfrm>
              <a:off x="1219200" y="2971800"/>
              <a:ext cx="304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pSp>
        <p:nvGrpSpPr>
          <p:cNvPr id="27" name="Group 54"/>
          <p:cNvGrpSpPr/>
          <p:nvPr/>
        </p:nvGrpSpPr>
        <p:grpSpPr>
          <a:xfrm>
            <a:off x="6318210" y="1639094"/>
            <a:ext cx="305594" cy="629246"/>
            <a:chOff x="1218406" y="2134394"/>
            <a:chExt cx="305594" cy="838994"/>
          </a:xfrm>
        </p:grpSpPr>
        <p:cxnSp>
          <p:nvCxnSpPr>
            <p:cNvPr id="28" name="Straight Connector 55"/>
            <p:cNvCxnSpPr/>
            <p:nvPr/>
          </p:nvCxnSpPr>
          <p:spPr bwMode="auto">
            <a:xfrm rot="5400000">
              <a:off x="800100" y="2552700"/>
              <a:ext cx="838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Straight Arrow Connector 56"/>
            <p:cNvCxnSpPr/>
            <p:nvPr/>
          </p:nvCxnSpPr>
          <p:spPr bwMode="auto">
            <a:xfrm>
              <a:off x="1219200" y="2971800"/>
              <a:ext cx="304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cxnSp>
        <p:nvCxnSpPr>
          <p:cNvPr id="30" name="Straight Arrow Connector 58"/>
          <p:cNvCxnSpPr/>
          <p:nvPr/>
        </p:nvCxnSpPr>
        <p:spPr bwMode="auto">
          <a:xfrm>
            <a:off x="2584410" y="2472377"/>
            <a:ext cx="762000" cy="11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1" name="Straight Arrow Connector 59"/>
          <p:cNvCxnSpPr/>
          <p:nvPr/>
        </p:nvCxnSpPr>
        <p:spPr bwMode="auto">
          <a:xfrm>
            <a:off x="4260810" y="2472377"/>
            <a:ext cx="762000" cy="11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2" name="Straight Arrow Connector 62"/>
          <p:cNvCxnSpPr/>
          <p:nvPr/>
        </p:nvCxnSpPr>
        <p:spPr bwMode="auto">
          <a:xfrm>
            <a:off x="5937210" y="2495153"/>
            <a:ext cx="685800" cy="11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3" name="Straight Arrow Connector 65"/>
          <p:cNvCxnSpPr/>
          <p:nvPr/>
        </p:nvCxnSpPr>
        <p:spPr bwMode="auto">
          <a:xfrm>
            <a:off x="7537410" y="2495153"/>
            <a:ext cx="990600" cy="11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4" name="TextBox 68"/>
          <p:cNvSpPr txBox="1"/>
          <p:nvPr/>
        </p:nvSpPr>
        <p:spPr>
          <a:xfrm>
            <a:off x="8134310" y="2051844"/>
            <a:ext cx="704890" cy="400110"/>
          </a:xfrm>
          <a:prstGeom prst="rect">
            <a:avLst/>
          </a:prstGeom>
          <a:noFill/>
        </p:spPr>
        <p:txBody>
          <a:bodyPr wrap="none" rtlCol="0">
            <a:spAutoFit/>
          </a:bodyPr>
          <a:lstStyle/>
          <a:p>
            <a:r>
              <a:rPr lang="en-US" sz="2000" dirty="0">
                <a:latin typeface="+mn-lt"/>
              </a:rPr>
              <a:t>H(m)</a:t>
            </a:r>
          </a:p>
        </p:txBody>
      </p:sp>
      <p:grpSp>
        <p:nvGrpSpPr>
          <p:cNvPr id="35" name="Group 73"/>
          <p:cNvGrpSpPr/>
          <p:nvPr/>
        </p:nvGrpSpPr>
        <p:grpSpPr>
          <a:xfrm>
            <a:off x="3346410" y="2140744"/>
            <a:ext cx="1066800" cy="285750"/>
            <a:chOff x="1524000" y="2819400"/>
            <a:chExt cx="1066800" cy="381000"/>
          </a:xfrm>
        </p:grpSpPr>
        <p:sp>
          <p:nvSpPr>
            <p:cNvPr id="36" name="Right Triangle 74"/>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37" name="Straight Connector 75"/>
            <p:cNvCxnSpPr>
              <a:stCxn id="36"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8" name="Group 76"/>
          <p:cNvGrpSpPr/>
          <p:nvPr/>
        </p:nvGrpSpPr>
        <p:grpSpPr>
          <a:xfrm>
            <a:off x="5022810" y="2140744"/>
            <a:ext cx="1066800" cy="285750"/>
            <a:chOff x="1524000" y="2819400"/>
            <a:chExt cx="1066800" cy="381000"/>
          </a:xfrm>
        </p:grpSpPr>
        <p:sp>
          <p:nvSpPr>
            <p:cNvPr id="39" name="Right Triangle 77"/>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40" name="Straight Connector 78"/>
            <p:cNvCxnSpPr>
              <a:stCxn id="39"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1" name="Group 79"/>
          <p:cNvGrpSpPr/>
          <p:nvPr/>
        </p:nvGrpSpPr>
        <p:grpSpPr>
          <a:xfrm>
            <a:off x="6623010" y="2140744"/>
            <a:ext cx="1066800" cy="285750"/>
            <a:chOff x="1524000" y="2819400"/>
            <a:chExt cx="1066800" cy="381000"/>
          </a:xfrm>
        </p:grpSpPr>
        <p:sp>
          <p:nvSpPr>
            <p:cNvPr id="42" name="Right Triangle 80"/>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43" name="Straight Connector 81"/>
            <p:cNvCxnSpPr>
              <a:stCxn id="42"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4" name="Group 57"/>
          <p:cNvGrpSpPr/>
          <p:nvPr/>
        </p:nvGrpSpPr>
        <p:grpSpPr>
          <a:xfrm flipV="1">
            <a:off x="1670010" y="2507405"/>
            <a:ext cx="1066800" cy="285750"/>
            <a:chOff x="1524000" y="2819400"/>
            <a:chExt cx="1066800" cy="381000"/>
          </a:xfrm>
        </p:grpSpPr>
        <p:sp>
          <p:nvSpPr>
            <p:cNvPr id="45" name="Right Triangle 60"/>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46" name="Straight Connector 61"/>
            <p:cNvCxnSpPr>
              <a:stCxn id="45"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7" name="Group 63"/>
          <p:cNvGrpSpPr/>
          <p:nvPr/>
        </p:nvGrpSpPr>
        <p:grpSpPr>
          <a:xfrm flipV="1">
            <a:off x="3346410" y="2507405"/>
            <a:ext cx="1066800" cy="285750"/>
            <a:chOff x="1524000" y="2819400"/>
            <a:chExt cx="1066800" cy="381000"/>
          </a:xfrm>
        </p:grpSpPr>
        <p:sp>
          <p:nvSpPr>
            <p:cNvPr id="48" name="Right Triangle 64"/>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49" name="Straight Connector 66"/>
            <p:cNvCxnSpPr>
              <a:stCxn id="48"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0" name="Group 70"/>
          <p:cNvGrpSpPr/>
          <p:nvPr/>
        </p:nvGrpSpPr>
        <p:grpSpPr>
          <a:xfrm flipV="1">
            <a:off x="5022810" y="2507405"/>
            <a:ext cx="1066800" cy="285750"/>
            <a:chOff x="1524000" y="2819400"/>
            <a:chExt cx="1066800" cy="381000"/>
          </a:xfrm>
        </p:grpSpPr>
        <p:sp>
          <p:nvSpPr>
            <p:cNvPr id="51" name="Right Triangle 82"/>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52" name="Straight Connector 83"/>
            <p:cNvCxnSpPr>
              <a:stCxn id="51"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3" name="Group 84"/>
          <p:cNvGrpSpPr/>
          <p:nvPr/>
        </p:nvGrpSpPr>
        <p:grpSpPr>
          <a:xfrm flipV="1">
            <a:off x="6623010" y="2507405"/>
            <a:ext cx="1066800" cy="285750"/>
            <a:chOff x="1524000" y="2819400"/>
            <a:chExt cx="1066800" cy="381000"/>
          </a:xfrm>
        </p:grpSpPr>
        <p:sp>
          <p:nvSpPr>
            <p:cNvPr id="54" name="Right Triangle 85"/>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55" name="Straight Connector 86"/>
            <p:cNvCxnSpPr>
              <a:stCxn id="54"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6" name="Group 87"/>
          <p:cNvGrpSpPr/>
          <p:nvPr/>
        </p:nvGrpSpPr>
        <p:grpSpPr>
          <a:xfrm>
            <a:off x="1670010" y="2140744"/>
            <a:ext cx="1066800" cy="285750"/>
            <a:chOff x="1524000" y="2819400"/>
            <a:chExt cx="1066800" cy="381000"/>
          </a:xfrm>
        </p:grpSpPr>
        <p:sp>
          <p:nvSpPr>
            <p:cNvPr id="57" name="Right Triangle 88"/>
            <p:cNvSpPr/>
            <p:nvPr/>
          </p:nvSpPr>
          <p:spPr bwMode="auto">
            <a:xfrm flipH="1" flipV="1">
              <a:off x="1524000" y="2819400"/>
              <a:ext cx="1066800" cy="381000"/>
            </a:xfrm>
            <a:prstGeom prst="rtTriangle">
              <a:avLst/>
            </a:prstGeom>
            <a:solidFill>
              <a:srgbClr val="CCFF99"/>
            </a:solidFill>
            <a:ln w="9525">
              <a:noFill/>
              <a:miter lim="800000"/>
              <a:headEnd/>
              <a:tailEnd/>
            </a:ln>
            <a:effectLst/>
          </p:spPr>
          <p:txBody>
            <a:bodyPr rtlCol="0" anchor="ctr"/>
            <a:lstStyle/>
            <a:p>
              <a:pPr algn="ctr"/>
              <a:endParaRPr lang="en-US" dirty="0">
                <a:latin typeface="+mn-lt"/>
              </a:endParaRPr>
            </a:p>
          </p:txBody>
        </p:sp>
        <p:cxnSp>
          <p:nvCxnSpPr>
            <p:cNvPr id="58" name="Straight Connector 89"/>
            <p:cNvCxnSpPr>
              <a:stCxn id="57" idx="4"/>
            </p:cNvCxnSpPr>
            <p:nvPr/>
          </p:nvCxnSpPr>
          <p:spPr bwMode="auto">
            <a:xfrm rot="16200000" flipH="1">
              <a:off x="1828800" y="2514600"/>
              <a:ext cx="3048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9" name="Group 17"/>
          <p:cNvGrpSpPr/>
          <p:nvPr/>
        </p:nvGrpSpPr>
        <p:grpSpPr>
          <a:xfrm>
            <a:off x="1060410" y="2305844"/>
            <a:ext cx="7033620" cy="461665"/>
            <a:chOff x="1060410" y="1924050"/>
            <a:chExt cx="7033620" cy="461665"/>
          </a:xfrm>
        </p:grpSpPr>
        <p:sp>
          <p:nvSpPr>
            <p:cNvPr id="60" name="TextBox 3"/>
            <p:cNvSpPr txBox="1"/>
            <p:nvPr/>
          </p:nvSpPr>
          <p:spPr>
            <a:xfrm>
              <a:off x="1060410" y="1924050"/>
              <a:ext cx="480420" cy="461665"/>
            </a:xfrm>
            <a:prstGeom prst="rect">
              <a:avLst/>
            </a:prstGeom>
            <a:noFill/>
          </p:spPr>
          <p:txBody>
            <a:bodyPr wrap="none" rtlCol="0">
              <a:spAutoFit/>
            </a:bodyPr>
            <a:lstStyle/>
            <a:p>
              <a:r>
                <a:rPr lang="en-US" sz="2400" dirty="0"/>
                <a:t>H</a:t>
              </a:r>
              <a:r>
                <a:rPr lang="en-US" sz="2400" baseline="-25000" dirty="0"/>
                <a:t>0</a:t>
              </a:r>
            </a:p>
          </p:txBody>
        </p:sp>
        <p:sp>
          <p:nvSpPr>
            <p:cNvPr id="61" name="TextBox 69"/>
            <p:cNvSpPr txBox="1"/>
            <p:nvPr/>
          </p:nvSpPr>
          <p:spPr>
            <a:xfrm>
              <a:off x="2743646" y="1924050"/>
              <a:ext cx="480420" cy="461665"/>
            </a:xfrm>
            <a:prstGeom prst="rect">
              <a:avLst/>
            </a:prstGeom>
            <a:noFill/>
          </p:spPr>
          <p:txBody>
            <a:bodyPr wrap="none" rtlCol="0">
              <a:spAutoFit/>
            </a:bodyPr>
            <a:lstStyle/>
            <a:p>
              <a:r>
                <a:rPr lang="en-US" sz="2400" dirty="0"/>
                <a:t>H</a:t>
              </a:r>
              <a:r>
                <a:rPr lang="en-US" sz="2400" baseline="-25000" dirty="0"/>
                <a:t>1</a:t>
              </a:r>
            </a:p>
          </p:txBody>
        </p:sp>
        <p:sp>
          <p:nvSpPr>
            <p:cNvPr id="62" name="TextBox 71"/>
            <p:cNvSpPr txBox="1"/>
            <p:nvPr/>
          </p:nvSpPr>
          <p:spPr>
            <a:xfrm>
              <a:off x="4420046" y="1924050"/>
              <a:ext cx="480420" cy="461665"/>
            </a:xfrm>
            <a:prstGeom prst="rect">
              <a:avLst/>
            </a:prstGeom>
            <a:noFill/>
          </p:spPr>
          <p:txBody>
            <a:bodyPr wrap="none" rtlCol="0">
              <a:spAutoFit/>
            </a:bodyPr>
            <a:lstStyle/>
            <a:p>
              <a:r>
                <a:rPr lang="en-US" sz="2400" dirty="0"/>
                <a:t>H</a:t>
              </a:r>
              <a:r>
                <a:rPr lang="en-US" sz="2400" baseline="-25000" dirty="0"/>
                <a:t>2</a:t>
              </a:r>
            </a:p>
          </p:txBody>
        </p:sp>
        <p:sp>
          <p:nvSpPr>
            <p:cNvPr id="63" name="TextBox 72"/>
            <p:cNvSpPr txBox="1"/>
            <p:nvPr/>
          </p:nvSpPr>
          <p:spPr>
            <a:xfrm>
              <a:off x="6096446" y="1924050"/>
              <a:ext cx="480420" cy="461665"/>
            </a:xfrm>
            <a:prstGeom prst="rect">
              <a:avLst/>
            </a:prstGeom>
            <a:noFill/>
          </p:spPr>
          <p:txBody>
            <a:bodyPr wrap="none" rtlCol="0">
              <a:spAutoFit/>
            </a:bodyPr>
            <a:lstStyle/>
            <a:p>
              <a:r>
                <a:rPr lang="en-US" sz="2400" dirty="0"/>
                <a:t>H</a:t>
              </a:r>
              <a:r>
                <a:rPr lang="en-US" sz="2400" baseline="-25000" dirty="0"/>
                <a:t>3</a:t>
              </a:r>
            </a:p>
          </p:txBody>
        </p:sp>
        <p:sp>
          <p:nvSpPr>
            <p:cNvPr id="64" name="TextBox 90"/>
            <p:cNvSpPr txBox="1"/>
            <p:nvPr/>
          </p:nvSpPr>
          <p:spPr>
            <a:xfrm>
              <a:off x="7613610" y="1924050"/>
              <a:ext cx="480420" cy="461665"/>
            </a:xfrm>
            <a:prstGeom prst="rect">
              <a:avLst/>
            </a:prstGeom>
            <a:noFill/>
          </p:spPr>
          <p:txBody>
            <a:bodyPr wrap="none" rtlCol="0">
              <a:spAutoFit/>
            </a:bodyPr>
            <a:lstStyle/>
            <a:p>
              <a:r>
                <a:rPr lang="en-US" sz="2400" dirty="0"/>
                <a:t>H</a:t>
              </a:r>
              <a:r>
                <a:rPr lang="en-US" sz="2400" baseline="-25000" dirty="0"/>
                <a:t>4</a:t>
              </a:r>
            </a:p>
          </p:txBody>
        </p:sp>
      </p:grpSp>
      <p:grpSp>
        <p:nvGrpSpPr>
          <p:cNvPr id="65" name="Group 15"/>
          <p:cNvGrpSpPr/>
          <p:nvPr/>
        </p:nvGrpSpPr>
        <p:grpSpPr>
          <a:xfrm>
            <a:off x="3275856" y="4632176"/>
            <a:ext cx="2404815" cy="899468"/>
            <a:chOff x="3275856" y="4250382"/>
            <a:chExt cx="2404815" cy="899468"/>
          </a:xfrm>
        </p:grpSpPr>
        <p:sp>
          <p:nvSpPr>
            <p:cNvPr id="66" name="Rectangle 4"/>
            <p:cNvSpPr/>
            <p:nvPr/>
          </p:nvSpPr>
          <p:spPr>
            <a:xfrm>
              <a:off x="3275856" y="4250382"/>
              <a:ext cx="2362200" cy="381000"/>
            </a:xfrm>
            <a:prstGeom prst="rect">
              <a:avLst/>
            </a:prstGeom>
            <a:solidFill>
              <a:srgbClr val="E46C0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FFFFCC"/>
                  </a:solidFill>
                </a:rPr>
                <a:t>1000…0  </a:t>
              </a:r>
              <a:r>
                <a:rPr lang="en-US" sz="2000" dirty="0" err="1">
                  <a:solidFill>
                    <a:srgbClr val="FFFFCC"/>
                  </a:solidFill>
                </a:rPr>
                <a:t>ll</a:t>
              </a:r>
              <a:r>
                <a:rPr lang="en-US" sz="2000" dirty="0">
                  <a:solidFill>
                    <a:srgbClr val="FFFFCC"/>
                  </a:solidFill>
                </a:rPr>
                <a:t>  </a:t>
              </a:r>
              <a:r>
                <a:rPr lang="en-US" sz="2000" dirty="0" err="1">
                  <a:solidFill>
                    <a:srgbClr val="FFFFCC"/>
                  </a:solidFill>
                </a:rPr>
                <a:t>msg</a:t>
              </a:r>
              <a:r>
                <a:rPr lang="en-US" sz="2000" dirty="0">
                  <a:solidFill>
                    <a:srgbClr val="FFFFCC"/>
                  </a:solidFill>
                </a:rPr>
                <a:t> </a:t>
              </a:r>
              <a:r>
                <a:rPr lang="en-US" sz="2000" dirty="0" err="1">
                  <a:solidFill>
                    <a:srgbClr val="FFFFCC"/>
                  </a:solidFill>
                </a:rPr>
                <a:t>len</a:t>
              </a:r>
              <a:endParaRPr lang="en-US" sz="2000" dirty="0">
                <a:solidFill>
                  <a:srgbClr val="FFFFCC"/>
                </a:solidFill>
              </a:endParaRPr>
            </a:p>
          </p:txBody>
        </p:sp>
        <p:sp>
          <p:nvSpPr>
            <p:cNvPr id="67" name="Right Brace 13"/>
            <p:cNvSpPr/>
            <p:nvPr/>
          </p:nvSpPr>
          <p:spPr>
            <a:xfrm rot="5400000">
              <a:off x="4991100" y="4324350"/>
              <a:ext cx="152400" cy="914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8" name="TextBox 14"/>
            <p:cNvSpPr txBox="1"/>
            <p:nvPr/>
          </p:nvSpPr>
          <p:spPr>
            <a:xfrm>
              <a:off x="4673600" y="4780518"/>
              <a:ext cx="1007071" cy="369332"/>
            </a:xfrm>
            <a:prstGeom prst="rect">
              <a:avLst/>
            </a:prstGeom>
            <a:noFill/>
          </p:spPr>
          <p:txBody>
            <a:bodyPr wrap="none" rtlCol="0">
              <a:spAutoFit/>
            </a:bodyPr>
            <a:lstStyle/>
            <a:p>
              <a:r>
                <a:rPr lang="en-US" dirty="0"/>
                <a:t>64 bit</a:t>
              </a:r>
              <a:r>
                <a:rPr lang="pl-PL" dirty="0"/>
                <a:t>ów</a:t>
              </a:r>
              <a:endParaRPr lang="en-US" dirty="0"/>
            </a:p>
          </p:txBody>
        </p:sp>
      </p:grpSp>
      <p:sp>
        <p:nvSpPr>
          <p:cNvPr id="69" name="TextBox 16"/>
          <p:cNvSpPr txBox="1"/>
          <p:nvPr/>
        </p:nvSpPr>
        <p:spPr>
          <a:xfrm>
            <a:off x="6248400" y="4629944"/>
            <a:ext cx="2280881" cy="1015663"/>
          </a:xfrm>
          <a:prstGeom prst="rect">
            <a:avLst/>
          </a:prstGeom>
          <a:noFill/>
        </p:spPr>
        <p:txBody>
          <a:bodyPr wrap="none" rtlCol="0">
            <a:spAutoFit/>
          </a:bodyPr>
          <a:lstStyle/>
          <a:p>
            <a:r>
              <a:rPr lang="pl-PL" sz="2000" dirty="0"/>
              <a:t>Jeśli nie ma miejsca</a:t>
            </a:r>
            <a:r>
              <a:rPr lang="en-US" sz="2000" dirty="0"/>
              <a:t> </a:t>
            </a:r>
            <a:br>
              <a:rPr lang="en-US" sz="2000" dirty="0"/>
            </a:br>
            <a:r>
              <a:rPr lang="pl-PL" sz="2000" dirty="0"/>
              <a:t>dla PD, dodaj </a:t>
            </a:r>
            <a:br>
              <a:rPr lang="pl-PL" sz="2000" dirty="0"/>
            </a:br>
            <a:r>
              <a:rPr lang="pl-PL" sz="2000" dirty="0"/>
              <a:t>jeszcze jeden </a:t>
            </a:r>
            <a:r>
              <a:rPr lang="en-US" sz="2000" dirty="0" err="1"/>
              <a:t>blok</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30622"/>
            <a:ext cx="8229600" cy="274042"/>
          </a:xfrm>
        </p:spPr>
        <p:txBody>
          <a:bodyPr>
            <a:noAutofit/>
          </a:bodyPr>
          <a:lstStyle/>
          <a:p>
            <a:r>
              <a:rPr lang="pl-PL" sz="3200" dirty="0"/>
              <a:t>Formalizacja konstrukcji </a:t>
            </a:r>
            <a:r>
              <a:rPr lang="pl-PL" sz="3200" dirty="0" err="1"/>
              <a:t>hash-and-sign</a:t>
            </a:r>
            <a:endParaRPr lang="pl-PL" sz="3200" dirty="0"/>
          </a:p>
        </p:txBody>
      </p:sp>
      <p:sp>
        <p:nvSpPr>
          <p:cNvPr id="3" name="Symbol zastępczy zawartości 2"/>
          <p:cNvSpPr>
            <a:spLocks noGrp="1"/>
          </p:cNvSpPr>
          <p:nvPr>
            <p:ph idx="1"/>
          </p:nvPr>
        </p:nvSpPr>
        <p:spPr>
          <a:xfrm>
            <a:off x="107504" y="548680"/>
            <a:ext cx="8856984" cy="5505475"/>
          </a:xfrm>
        </p:spPr>
        <p:txBody>
          <a:bodyPr>
            <a:normAutofit/>
          </a:bodyPr>
          <a:lstStyle/>
          <a:p>
            <a:r>
              <a:rPr lang="pl-PL" sz="2400" dirty="0"/>
              <a:t>Niech (Gen, </a:t>
            </a:r>
            <a:r>
              <a:rPr lang="pl-PL" sz="2400" dirty="0" err="1"/>
              <a:t>Sign</a:t>
            </a:r>
            <a:r>
              <a:rPr lang="pl-PL" sz="2400" dirty="0"/>
              <a:t>, </a:t>
            </a:r>
            <a:r>
              <a:rPr lang="pl-PL" sz="2400" dirty="0" err="1"/>
              <a:t>Vrfy</a:t>
            </a:r>
            <a:r>
              <a:rPr lang="pl-PL" sz="2400" dirty="0"/>
              <a:t>) będzie schematem podpisu elektronicznego wiadomości o długości n.</a:t>
            </a:r>
          </a:p>
          <a:p>
            <a:r>
              <a:rPr lang="pl-PL" sz="2400" dirty="0"/>
              <a:t>Niech (</a:t>
            </a:r>
            <a:r>
              <a:rPr lang="pl-PL" sz="2400" dirty="0" err="1"/>
              <a:t>GenH</a:t>
            </a:r>
            <a:r>
              <a:rPr lang="pl-PL" sz="2400" dirty="0"/>
              <a:t>, H) będzie funkcją </a:t>
            </a:r>
            <a:r>
              <a:rPr lang="pl-PL" sz="2400" dirty="0" err="1"/>
              <a:t>hash</a:t>
            </a:r>
            <a:r>
              <a:rPr lang="pl-PL" sz="2400" dirty="0"/>
              <a:t> zwracającą dane długości n.</a:t>
            </a:r>
          </a:p>
          <a:p>
            <a:r>
              <a:rPr lang="pl-PL" sz="2400" dirty="0"/>
              <a:t>Nowy schemat podpisu elektronicznego (Gen’, </a:t>
            </a:r>
            <a:r>
              <a:rPr lang="pl-PL" sz="2400" dirty="0" err="1"/>
              <a:t>Sign</a:t>
            </a:r>
            <a:r>
              <a:rPr lang="pl-PL" sz="2400" dirty="0"/>
              <a:t>’, </a:t>
            </a:r>
            <a:r>
              <a:rPr lang="pl-PL" sz="2400" dirty="0" err="1"/>
              <a:t>Vrfy</a:t>
            </a:r>
            <a:r>
              <a:rPr lang="pl-PL" sz="2400" dirty="0"/>
              <a:t>’) można zdefiniować: </a:t>
            </a:r>
          </a:p>
          <a:p>
            <a:pPr lvl="1"/>
            <a:r>
              <a:rPr lang="pl-PL" sz="2000" dirty="0"/>
              <a:t>Gen’: uruchom Gen, aby otrzymać klucze (</a:t>
            </a:r>
            <a:r>
              <a:rPr lang="pl-PL" sz="2000" dirty="0" err="1"/>
              <a:t>pk</a:t>
            </a:r>
            <a:r>
              <a:rPr lang="pl-PL" sz="2000" dirty="0"/>
              <a:t>, </a:t>
            </a:r>
            <a:r>
              <a:rPr lang="pl-PL" sz="2000" dirty="0" err="1"/>
              <a:t>sk</a:t>
            </a:r>
            <a:r>
              <a:rPr lang="pl-PL" sz="2000" dirty="0"/>
              <a:t>), uruchom </a:t>
            </a:r>
            <a:r>
              <a:rPr lang="pl-PL" sz="2000" dirty="0" err="1"/>
              <a:t>GenH</a:t>
            </a:r>
            <a:r>
              <a:rPr lang="pl-PL" sz="2000" dirty="0"/>
              <a:t>, aby otrzymać s: kluczem publicznym jest &lt;</a:t>
            </a:r>
            <a:r>
              <a:rPr lang="pl-PL" sz="2000" dirty="0" err="1"/>
              <a:t>pk</a:t>
            </a:r>
            <a:r>
              <a:rPr lang="pl-PL" sz="2000" dirty="0"/>
              <a:t>, s&gt;, kluczem sekretnym &lt;</a:t>
            </a:r>
            <a:r>
              <a:rPr lang="pl-PL" sz="2000" dirty="0" err="1"/>
              <a:t>sk</a:t>
            </a:r>
            <a:r>
              <a:rPr lang="pl-PL" sz="2000" dirty="0"/>
              <a:t>, s&gt;,</a:t>
            </a:r>
          </a:p>
          <a:p>
            <a:pPr lvl="1"/>
            <a:r>
              <a:rPr lang="pl-PL" sz="2000" dirty="0" err="1"/>
              <a:t>Sign</a:t>
            </a:r>
            <a:r>
              <a:rPr lang="pl-PL" sz="2000" dirty="0"/>
              <a:t>’: oblicz podpis </a:t>
            </a:r>
            <a:r>
              <a:rPr lang="pl-PL" sz="2000" dirty="0" err="1"/>
              <a:t>ds</a:t>
            </a:r>
            <a:r>
              <a:rPr lang="pl-PL" sz="2000" dirty="0"/>
              <a:t> = </a:t>
            </a:r>
            <a:r>
              <a:rPr lang="pl-PL" sz="2000" dirty="0" err="1"/>
              <a:t>Sign</a:t>
            </a:r>
            <a:r>
              <a:rPr lang="pl-PL" sz="2000" dirty="0"/>
              <a:t>(</a:t>
            </a:r>
            <a:r>
              <a:rPr lang="pl-PL" sz="2000" dirty="0" err="1"/>
              <a:t>sk</a:t>
            </a:r>
            <a:r>
              <a:rPr lang="pl-PL" sz="2000" dirty="0"/>
              <a:t>, H(s, m))</a:t>
            </a:r>
          </a:p>
          <a:p>
            <a:pPr lvl="1"/>
            <a:r>
              <a:rPr lang="pl-PL" sz="2000" dirty="0" err="1"/>
              <a:t>Vrfy</a:t>
            </a:r>
            <a:r>
              <a:rPr lang="pl-PL" sz="2000" dirty="0"/>
              <a:t>’: weryfikuj podpis z zastosowaniem &lt;</a:t>
            </a:r>
            <a:r>
              <a:rPr lang="pl-PL" sz="2000" dirty="0" err="1"/>
              <a:t>pk</a:t>
            </a:r>
            <a:r>
              <a:rPr lang="pl-PL" sz="2000" dirty="0"/>
              <a:t>, s&gt;, m i </a:t>
            </a:r>
            <a:r>
              <a:rPr lang="pl-PL" sz="2000" dirty="0" err="1"/>
              <a:t>ds</a:t>
            </a:r>
            <a:r>
              <a:rPr lang="pl-PL" sz="2000" dirty="0"/>
              <a:t>:</a:t>
            </a:r>
          </a:p>
          <a:p>
            <a:pPr lvl="1">
              <a:buNone/>
            </a:pPr>
            <a:r>
              <a:rPr lang="pl-PL" sz="2000" dirty="0"/>
              <a:t>				</a:t>
            </a:r>
            <a:r>
              <a:rPr lang="pl-PL" sz="2000" dirty="0" err="1"/>
              <a:t>Vrfy</a:t>
            </a:r>
            <a:r>
              <a:rPr lang="pl-PL" sz="2000" dirty="0"/>
              <a:t>(</a:t>
            </a:r>
            <a:r>
              <a:rPr lang="pl-PL" sz="2000" dirty="0" err="1"/>
              <a:t>pk</a:t>
            </a:r>
            <a:r>
              <a:rPr lang="pl-PL" sz="2000" dirty="0"/>
              <a:t>, m, H(s, m), </a:t>
            </a:r>
            <a:r>
              <a:rPr lang="pl-PL" sz="2000" dirty="0" err="1"/>
              <a:t>ds</a:t>
            </a:r>
            <a:r>
              <a:rPr lang="pl-PL" sz="2000" dirty="0"/>
              <a:t>) </a:t>
            </a:r>
          </a:p>
          <a:p>
            <a:pPr>
              <a:buNone/>
            </a:pPr>
            <a:endParaRPr lang="pl-PL" sz="2400" dirty="0"/>
          </a:p>
          <a:p>
            <a:r>
              <a:rPr lang="pl-PL" sz="2400" dirty="0" err="1"/>
              <a:t>Tw</a:t>
            </a:r>
            <a:r>
              <a:rPr lang="pl-PL" sz="2400" dirty="0"/>
              <a:t>. : Jeśli schemat podpisywania (Gen, </a:t>
            </a:r>
            <a:r>
              <a:rPr lang="pl-PL" sz="2400" dirty="0" err="1"/>
              <a:t>Sign</a:t>
            </a:r>
            <a:r>
              <a:rPr lang="pl-PL" sz="2400" dirty="0"/>
              <a:t>, </a:t>
            </a:r>
            <a:r>
              <a:rPr lang="pl-PL" sz="2400" dirty="0" err="1"/>
              <a:t>Vrfy</a:t>
            </a:r>
            <a:r>
              <a:rPr lang="pl-PL" sz="2400" dirty="0"/>
              <a:t>) jest bezpieczny dla wiadomości o długości n i funkcja (</a:t>
            </a:r>
            <a:r>
              <a:rPr lang="pl-PL" sz="2400" dirty="0" err="1"/>
              <a:t>GenH</a:t>
            </a:r>
            <a:r>
              <a:rPr lang="pl-PL" sz="2400" dirty="0"/>
              <a:t>, H) jest odporna na kolizje, to schemat (Gen’, </a:t>
            </a:r>
            <a:r>
              <a:rPr lang="pl-PL" sz="2400" dirty="0" err="1"/>
              <a:t>Sign</a:t>
            </a:r>
            <a:r>
              <a:rPr lang="pl-PL" sz="2400" dirty="0"/>
              <a:t>’, </a:t>
            </a:r>
            <a:r>
              <a:rPr lang="pl-PL" sz="2400" dirty="0" err="1"/>
              <a:t>Vrfy</a:t>
            </a:r>
            <a:r>
              <a:rPr lang="pl-PL" sz="2400" dirty="0"/>
              <a:t>’) jest bezpieczny.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9208</TotalTime>
  <Words>6814</Words>
  <Application>Microsoft Office PowerPoint</Application>
  <PresentationFormat>Pokaz na ekranie (4:3)</PresentationFormat>
  <Paragraphs>393</Paragraphs>
  <Slides>35</Slides>
  <Notes>35</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35</vt:i4>
      </vt:variant>
    </vt:vector>
  </HeadingPairs>
  <TitlesOfParts>
    <vt:vector size="40" baseType="lpstr">
      <vt:lpstr>Arial</vt:lpstr>
      <vt:lpstr>Calibri</vt:lpstr>
      <vt:lpstr>Tahoma</vt:lpstr>
      <vt:lpstr>Motyw pakietu Office</vt:lpstr>
      <vt:lpstr>1_Lecture</vt:lpstr>
      <vt:lpstr>Kryptografia i bezpieczeństwo danych  - podpis elektroniczny</vt:lpstr>
      <vt:lpstr>Co by się stało, gdybyśmy odwrócili przebieg szyfrowania z kluczem publicznym?</vt:lpstr>
      <vt:lpstr>Odniesienie do MAC</vt:lpstr>
      <vt:lpstr>Znaczenie podpisu elektronicznego</vt:lpstr>
      <vt:lpstr>Definicja podpisu elektronicznego</vt:lpstr>
      <vt:lpstr>Bezpieczeństwo schematów podpisywania elektronicznego</vt:lpstr>
      <vt:lpstr>Paradygmat Hash-and-Sign  (oblicz hash, potem podpisuj)</vt:lpstr>
      <vt:lpstr>Hash wiadomości - przypomnienie</vt:lpstr>
      <vt:lpstr>Formalizacja konstrukcji hash-and-sign</vt:lpstr>
      <vt:lpstr>Czy można zastosować „czyste” RSA zastosowane do wygenerowania podpisu?</vt:lpstr>
      <vt:lpstr>Atak bez wiadomości na „czysty” RSA zastosowany do tworzenia podpisu </vt:lpstr>
      <vt:lpstr>Fałszowanie podpisu „czystego” RSA  z zastosowaniem ustalonej wiadomości</vt:lpstr>
      <vt:lpstr>Konstrukcja RSA-FDH (ang. RSA-Full Domain Hash)</vt:lpstr>
      <vt:lpstr>RSA PKCS#1 v2.1</vt:lpstr>
      <vt:lpstr>Inne systemy generowania podpisów elektronicznych</vt:lpstr>
      <vt:lpstr>Certyfikat</vt:lpstr>
      <vt:lpstr>Weryfikacja klucza publicznego na podstawie certyfikatu</vt:lpstr>
      <vt:lpstr>Kilka pominiętych detali</vt:lpstr>
      <vt:lpstr>Pojedynczy weryfikator certyfikatów (ang. Certificate Authority)</vt:lpstr>
      <vt:lpstr>Wielu weryfikatorów certyfikatów</vt:lpstr>
      <vt:lpstr>Delegacja i łańcuchy certyfikatów</vt:lpstr>
      <vt:lpstr>„Sieć zaufania”</vt:lpstr>
      <vt:lpstr>Utrata ważności certyfikatów</vt:lpstr>
      <vt:lpstr>TLS</vt:lpstr>
      <vt:lpstr>Przeznaczenie TLS</vt:lpstr>
      <vt:lpstr>Handshake protocol</vt:lpstr>
      <vt:lpstr>Protokół: TSL Record Protocol(TSL 1.2)</vt:lpstr>
      <vt:lpstr>Rekord TLS: szyfrowanie (CBC AES-128, HMAC-SHA1)</vt:lpstr>
      <vt:lpstr>Rekord TLS: rozszyfrowywanie      (CBC AES-128,   HMAC-SHA1)</vt:lpstr>
      <vt:lpstr>Krótkie przypomnienie: prymitywy kryptograficzne (1)</vt:lpstr>
      <vt:lpstr>Krótkie przypomnienie: prymitywy (2)</vt:lpstr>
      <vt:lpstr>Nieomówione tematy</vt:lpstr>
      <vt:lpstr>Inne zagadnienia z kryptografii warte przestudiowania</vt:lpstr>
      <vt:lpstr>Na koniec</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Slawomir Samolej</cp:lastModifiedBy>
  <cp:revision>1435</cp:revision>
  <cp:lastPrinted>2021-06-06T18:09:51Z</cp:lastPrinted>
  <dcterms:created xsi:type="dcterms:W3CDTF">2020-04-09T12:37:01Z</dcterms:created>
  <dcterms:modified xsi:type="dcterms:W3CDTF">2021-06-06T18:09:53Z</dcterms:modified>
</cp:coreProperties>
</file>