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21"/>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7099300" cy="102346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42" userDrawn="1">
          <p15:clr>
            <a:srgbClr val="A4A3A4"/>
          </p15:clr>
        </p15:guide>
        <p15:guide id="3" pos="2240" userDrawn="1">
          <p15:clr>
            <a:srgbClr val="A4A3A4"/>
          </p15:clr>
        </p15:guide>
        <p15:guide id="4" pos="2238" userDrawn="1">
          <p15:clr>
            <a:srgbClr val="A4A3A4"/>
          </p15:clr>
        </p15:guide>
        <p15:guide id="5"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7" autoAdjust="0"/>
    <p:restoredTop sz="93615" autoAdjust="0"/>
  </p:normalViewPr>
  <p:slideViewPr>
    <p:cSldViewPr>
      <p:cViewPr varScale="1">
        <p:scale>
          <a:sx n="66" d="100"/>
          <a:sy n="66" d="100"/>
        </p:scale>
        <p:origin x="533" y="26"/>
      </p:cViewPr>
      <p:guideLst>
        <p:guide orient="horz" pos="2160"/>
        <p:guide pos="2880"/>
      </p:guideLst>
    </p:cSldViewPr>
  </p:slideViewPr>
  <p:outlineViewPr>
    <p:cViewPr>
      <p:scale>
        <a:sx n="33" d="100"/>
        <a:sy n="33" d="100"/>
      </p:scale>
      <p:origin x="0" y="-401"/>
    </p:cViewPr>
  </p:outlineViewPr>
  <p:notesTextViewPr>
    <p:cViewPr>
      <p:scale>
        <a:sx n="125" d="100"/>
        <a:sy n="125" d="100"/>
      </p:scale>
      <p:origin x="0" y="0"/>
    </p:cViewPr>
  </p:notesTextViewPr>
  <p:sorterViewPr>
    <p:cViewPr>
      <p:scale>
        <a:sx n="100" d="100"/>
        <a:sy n="100" d="100"/>
      </p:scale>
      <p:origin x="0" y="-5978"/>
    </p:cViewPr>
  </p:sorterViewPr>
  <p:notesViewPr>
    <p:cSldViewPr>
      <p:cViewPr varScale="1">
        <p:scale>
          <a:sx n="44" d="100"/>
          <a:sy n="44" d="100"/>
        </p:scale>
        <p:origin x="2810" y="46"/>
      </p:cViewPr>
      <p:guideLst>
        <p:guide orient="horz" pos="3224"/>
        <p:guide pos="2242"/>
        <p:guide pos="2240"/>
        <p:guide pos="2238"/>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3" y="5"/>
            <a:ext cx="3076363" cy="511731"/>
          </a:xfrm>
          <a:prstGeom prst="rect">
            <a:avLst/>
          </a:prstGeom>
        </p:spPr>
        <p:txBody>
          <a:bodyPr vert="horz" lIns="99075" tIns="49538" rIns="99075" bIns="49538" rtlCol="0"/>
          <a:lstStyle>
            <a:lvl1pPr algn="l">
              <a:defRPr sz="1300"/>
            </a:lvl1pPr>
          </a:lstStyle>
          <a:p>
            <a:endParaRPr lang="pl-PL"/>
          </a:p>
        </p:txBody>
      </p:sp>
      <p:sp>
        <p:nvSpPr>
          <p:cNvPr id="3" name="Symbol zastępczy daty 2"/>
          <p:cNvSpPr>
            <a:spLocks noGrp="1"/>
          </p:cNvSpPr>
          <p:nvPr>
            <p:ph type="dt" idx="1"/>
          </p:nvPr>
        </p:nvSpPr>
        <p:spPr>
          <a:xfrm>
            <a:off x="4021297" y="5"/>
            <a:ext cx="3076363" cy="511731"/>
          </a:xfrm>
          <a:prstGeom prst="rect">
            <a:avLst/>
          </a:prstGeom>
        </p:spPr>
        <p:txBody>
          <a:bodyPr vert="horz" lIns="99075" tIns="49538" rIns="99075" bIns="49538" rtlCol="0"/>
          <a:lstStyle>
            <a:lvl1pPr algn="r">
              <a:defRPr sz="1300"/>
            </a:lvl1pPr>
          </a:lstStyle>
          <a:p>
            <a:fld id="{FCB2EF67-3303-449F-B522-A67DB1C8A572}" type="datetimeFigureOut">
              <a:rPr lang="pl-PL" smtClean="0"/>
              <a:pPr/>
              <a:t>15.06.2020</a:t>
            </a:fld>
            <a:endParaRPr lang="pl-PL"/>
          </a:p>
        </p:txBody>
      </p:sp>
      <p:sp>
        <p:nvSpPr>
          <p:cNvPr id="4" name="Symbol zastępczy obrazu slajdu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75" tIns="49538" rIns="99075" bIns="49538" rtlCol="0" anchor="ctr"/>
          <a:lstStyle/>
          <a:p>
            <a:endParaRPr lang="pl-PL"/>
          </a:p>
        </p:txBody>
      </p:sp>
      <p:sp>
        <p:nvSpPr>
          <p:cNvPr id="5" name="Symbol zastępczy notatek 4"/>
          <p:cNvSpPr>
            <a:spLocks noGrp="1"/>
          </p:cNvSpPr>
          <p:nvPr>
            <p:ph type="body" sz="quarter" idx="3"/>
          </p:nvPr>
        </p:nvSpPr>
        <p:spPr>
          <a:xfrm>
            <a:off x="709930" y="4861441"/>
            <a:ext cx="5679440" cy="4605576"/>
          </a:xfrm>
          <a:prstGeom prst="rect">
            <a:avLst/>
          </a:prstGeom>
        </p:spPr>
        <p:txBody>
          <a:bodyPr vert="horz" lIns="99075" tIns="49538" rIns="99075" bIns="49538"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3" y="9721111"/>
            <a:ext cx="3076363" cy="511731"/>
          </a:xfrm>
          <a:prstGeom prst="rect">
            <a:avLst/>
          </a:prstGeom>
        </p:spPr>
        <p:txBody>
          <a:bodyPr vert="horz" lIns="99075" tIns="49538" rIns="99075" bIns="49538" rtlCol="0" anchor="b"/>
          <a:lstStyle>
            <a:lvl1pPr algn="l">
              <a:defRPr sz="1300"/>
            </a:lvl1pPr>
          </a:lstStyle>
          <a:p>
            <a:endParaRPr lang="pl-PL"/>
          </a:p>
        </p:txBody>
      </p:sp>
      <p:sp>
        <p:nvSpPr>
          <p:cNvPr id="7" name="Symbol zastępczy numeru slajdu 6"/>
          <p:cNvSpPr>
            <a:spLocks noGrp="1"/>
          </p:cNvSpPr>
          <p:nvPr>
            <p:ph type="sldNum" sz="quarter" idx="5"/>
          </p:nvPr>
        </p:nvSpPr>
        <p:spPr>
          <a:xfrm>
            <a:off x="4021297" y="9721111"/>
            <a:ext cx="3076363" cy="511731"/>
          </a:xfrm>
          <a:prstGeom prst="rect">
            <a:avLst/>
          </a:prstGeom>
        </p:spPr>
        <p:txBody>
          <a:bodyPr vert="horz" lIns="99075" tIns="49538" rIns="99075" bIns="49538" rtlCol="0" anchor="b"/>
          <a:lstStyle>
            <a:lvl1pPr algn="r">
              <a:defRPr sz="1300"/>
            </a:lvl1pPr>
          </a:lstStyle>
          <a:p>
            <a:fld id="{63E3D6C2-9694-4371-A084-2525EFB38A76}"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Pokazaliśmy wybrane bezpieczne konstrukcje stosujące kryptografię z kluczem publicznym. Do tej pory zakładaliśmy, że klucze publiczne są efektywnie rozdystrybuowane,</a:t>
            </a:r>
            <a:r>
              <a:rPr lang="pl-PL" baseline="0" dirty="0" smtClean="0"/>
              <a:t> co więcej odszyfrowanie sygnatury za pomocą klucza publicznego miało także potwierdzić, że wiadomość podpisała konkretna osoba (niezaprzeczalność).  Okazuje się, że kryptografia klucza publicznego może również posłużyć do efektywnej i niezaprzeczalnej metody dystrybucji kluczy publicznych. To co zostanie pokazane, to że jeden klucz publiczny należący do instytucji zaufanej i rozdystrybuowany w sposób bezpieczny może „uruchomić” bezpieczną dystrybucję wielu innych kluczy publicznych. Zwłaszcza, że problem bezpiecznej dystrybucji kluczy musi być rozwiązany tylko raz.</a:t>
            </a:r>
          </a:p>
          <a:p>
            <a:r>
              <a:rPr lang="pl-PL" baseline="0" dirty="0" smtClean="0"/>
              <a:t>Kluczowym pojęciem jest tutaj cyfrowy certyfikat, który w istocie jest podpisem łączącym klucz publiczny z jakąś osobą/tożsamością.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14</a:t>
            </a:fld>
            <a:endParaRPr lang="pl-PL"/>
          </a:p>
        </p:txBody>
      </p:sp>
    </p:spTree>
    <p:extLst>
      <p:ext uri="{BB962C8B-B14F-4D97-AF65-F5344CB8AC3E}">
        <p14:creationId xmlns:p14="http://schemas.microsoft.com/office/powerpoint/2010/main" val="3115896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Na początek zastanówmy się, co by się stało, gdybyśmy dla odmiany zaszyfrowali jakąś</a:t>
            </a:r>
            <a:r>
              <a:rPr lang="pl-PL" baseline="0" dirty="0" smtClean="0"/>
              <a:t> wiadomość za pomocą naszego klucza sekretnego i pozwolili na jej odszyfrowanie za pomocą klucza publicznego? Na pierwszy rzut oka takie działanie wydaje się dziwne, ale po chwili zastanowienia możemy przeprowadzić następujące rozumowanie. Bob szyfruje wiadomość swoim kluczem sekretnym. Praktycznie każdy (w tym Alice) może tę wiadomość odszyfrować. Uzyskujemy tu jednak nową cechę: ponieważ tylko Bob mógł zaszyfrować tę wiadomość, to znaczy, że pochodzi ona </a:t>
            </a:r>
            <a:r>
              <a:rPr lang="pl-PL" b="1" baseline="0" dirty="0" smtClean="0"/>
              <a:t>tylko od niego</a:t>
            </a:r>
            <a:r>
              <a:rPr lang="pl-PL" baseline="0" dirty="0" smtClean="0"/>
              <a:t>, co więcej odpowiednio zorganizowany system szyfrowania może zapewnić </a:t>
            </a:r>
            <a:r>
              <a:rPr lang="pl-PL" b="1" baseline="0" dirty="0" smtClean="0"/>
              <a:t>integralność</a:t>
            </a:r>
            <a:r>
              <a:rPr lang="pl-PL" baseline="0" dirty="0" smtClean="0"/>
              <a:t> wiadomości oraz </a:t>
            </a:r>
            <a:r>
              <a:rPr lang="pl-PL" b="1" baseline="0" dirty="0" smtClean="0"/>
              <a:t>niezaprzeczalność</a:t>
            </a:r>
            <a:r>
              <a:rPr lang="pl-PL" baseline="0" dirty="0" smtClean="0"/>
              <a:t>, że jest się autorem wiadomości.</a:t>
            </a:r>
          </a:p>
          <a:p>
            <a:endParaRPr lang="pl-PL" baseline="0" dirty="0" smtClean="0"/>
          </a:p>
          <a:p>
            <a:r>
              <a:rPr lang="pl-PL" baseline="0" dirty="0" smtClean="0"/>
              <a:t>Atak na taki system polega na próbie podszycia się pod nadawcę wiadomości i oszukania odbiorcy, że sfałszowana wiadomość pochodzi od danej osoby i zawiera określoną treść. Bezpieczny system podpisu elektronicznego powinien zapobiegać takim atakom.</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Zasada wykonywania podpisu elektronicznego wygląda następująco. Osoba podpisująca generuje</a:t>
            </a:r>
            <a:r>
              <a:rPr lang="pl-PL" baseline="0" dirty="0" smtClean="0"/>
              <a:t> parę kluczy (</a:t>
            </a:r>
            <a:r>
              <a:rPr lang="pl-PL" baseline="0" dirty="0" err="1" smtClean="0"/>
              <a:t>sk</a:t>
            </a:r>
            <a:r>
              <a:rPr lang="pl-PL" baseline="0" dirty="0" smtClean="0"/>
              <a:t> i </a:t>
            </a:r>
            <a:r>
              <a:rPr lang="pl-PL" baseline="0" dirty="0" err="1" smtClean="0"/>
              <a:t>pk</a:t>
            </a:r>
            <a:r>
              <a:rPr lang="pl-PL" baseline="0" dirty="0" smtClean="0"/>
              <a:t>) [tak jak w kryptografii klucza publicznego: jeden klucz służy do szyfrowania, a drugi do odszyfrowywania]. Klucz publiczny osoby podpisującej jest udostępniany. Jeśli osoba chce podpisać jakąś wiadomość szyfruje ją z zastosowaniem klucza sekretnego </a:t>
            </a:r>
            <a:r>
              <a:rPr lang="pl-PL" baseline="0" dirty="0" err="1" smtClean="0"/>
              <a:t>sk</a:t>
            </a:r>
            <a:r>
              <a:rPr lang="pl-PL" baseline="0" dirty="0" smtClean="0"/>
              <a:t> i wysyła do odbiorcy parę (m, </a:t>
            </a:r>
            <a:r>
              <a:rPr lang="pl-PL" baseline="0" dirty="0" err="1" smtClean="0"/>
              <a:t>ds</a:t>
            </a:r>
            <a:r>
              <a:rPr lang="pl-PL" baseline="0" dirty="0" smtClean="0"/>
              <a:t>). Odbiorca znający klucz publiczny może odszyfrować podpis i sprawdzić, czy otrzymana wartość jest identyczna z nadesłaną wiadomością m. Wtedy dowiadujemy się 2 rzeczy: 1) wiadomość była od konkretnego nadawcy, 2) nie została zmodyfikowana (odszyfrowana wiadomość jest identyczna z nadesłaną).</a:t>
            </a:r>
          </a:p>
          <a:p>
            <a:endParaRPr lang="pl-PL" baseline="0" dirty="0" smtClean="0"/>
          </a:p>
          <a:p>
            <a:r>
              <a:rPr lang="pl-PL" baseline="0" dirty="0" smtClean="0"/>
              <a:t>Dalej, podobnie jak w przypadku MAC, system nie jest odporny na ataki powtórzeniowe.</a:t>
            </a:r>
          </a:p>
          <a:p>
            <a:endParaRPr lang="pl-PL" baseline="0" dirty="0" smtClean="0"/>
          </a:p>
          <a:p>
            <a:r>
              <a:rPr lang="pl-PL" baseline="0" dirty="0" smtClean="0"/>
              <a:t>W systemie zakłada się również, że istnieje jakiś mechanizm pewnego przekazywania kluczy. To znaczy, że odbiorca otrzymując klucz publiczny jest pewny, że jest to klucz od konkretnej osoby. </a:t>
            </a:r>
          </a:p>
          <a:p>
            <a:endParaRPr lang="pl-PL" baseline="0" dirty="0" smtClean="0"/>
          </a:p>
          <a:p>
            <a:r>
              <a:rPr lang="pl-PL" baseline="0" dirty="0" smtClean="0"/>
              <a:t>Jeśli potrafimy w sposób pewny dostarczyć właściwy klucz publiczny, to po co w ogóle tworzyć podpisy? Okazuje się, że takie pewne dostarczenie kluczy jest procesem trudnym i kosztownym, ale w schemacie podpisu elektronicznego musi być wykonane tylko raz. Potem można przekazywać podpisy nieskończoną liczbę razy. </a:t>
            </a:r>
          </a:p>
          <a:p>
            <a:endParaRPr lang="pl-PL" baseline="0" dirty="0" smtClean="0"/>
          </a:p>
          <a:p>
            <a:r>
              <a:rPr lang="pl-PL" baseline="0" dirty="0" smtClean="0"/>
              <a:t>Poza tym mechanizm podpisu elektronicznego służy do efektywnego przekazywania samych kluczy publicznych (np. PKI – public </a:t>
            </a:r>
            <a:r>
              <a:rPr lang="pl-PL" baseline="0" dirty="0" err="1" smtClean="0"/>
              <a:t>key</a:t>
            </a:r>
            <a:r>
              <a:rPr lang="pl-PL" baseline="0" dirty="0" smtClean="0"/>
              <a:t> </a:t>
            </a:r>
            <a:r>
              <a:rPr lang="pl-PL" baseline="0" dirty="0" err="1" smtClean="0"/>
              <a:t>infrastructure</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4</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Punktem wyjścia do praktycznego generowania sygnatury będzie podstawowy algorytm RSA. Nie zapewnia on bezpieczeństwa, ale jest</a:t>
            </a:r>
            <a:r>
              <a:rPr lang="pl-PL" baseline="0" dirty="0" smtClean="0"/>
              <a:t> dobrym punktem startowym do dalszych rozważań.</a:t>
            </a:r>
          </a:p>
          <a:p>
            <a:endParaRPr lang="pl-PL" baseline="0" dirty="0" smtClean="0"/>
          </a:p>
          <a:p>
            <a:r>
              <a:rPr lang="pl-PL" baseline="0" dirty="0" smtClean="0"/>
              <a:t>Sprawdzenie poprawności sygnatury polegające na podniesieniu sygnatury do potęgi e w naturalny sposób powinna zwrócić wartość m o ile wiadomość nie została zmodyfikowana.</a:t>
            </a:r>
          </a:p>
          <a:p>
            <a:endParaRPr lang="pl-PL" baseline="0" dirty="0" smtClean="0"/>
          </a:p>
          <a:p>
            <a:r>
              <a:rPr lang="pl-PL" baseline="0" dirty="0" smtClean="0"/>
              <a:t>Konstrukcja wydaje się bezpieczna, jeśli atakujący zna tylko klucz publiczny (N, e), bo trzeba rozwiązać do przygotowania poprawnej sfałszowanej sygnatury problem RSA. Niestety nie jest to właściwe spostrzeżenie. Po pierwsze problem RSA jest trudny, jeśli na jego wejście (wiadomość do zaszyfrowania) podaje się liczbę losową o jednolitym rozkładzie prawdopodobieństwa. Nic nie wiadomo o trudności rozwiązania problemu RSA dla wiadomości o innych własnościach. RSA nie rozważa również sytuacji, kiedy atakujący zna już podpisy innych wiadomości.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8</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Na „czysty” system RSA</a:t>
            </a:r>
            <a:r>
              <a:rPr lang="pl-PL" baseline="0" dirty="0" smtClean="0"/>
              <a:t> traktowany jako technika tworzenia podpisu elektronicznego można przeprowadzić następujący atak. Można przygotować fałszywy podpis złożony z (m, </a:t>
            </a:r>
            <a:r>
              <a:rPr lang="pl-PL" baseline="0" dirty="0" err="1" smtClean="0"/>
              <a:t>ds</a:t>
            </a:r>
            <a:r>
              <a:rPr lang="pl-PL" baseline="0" dirty="0" smtClean="0"/>
              <a:t>), gdzie m = </a:t>
            </a:r>
            <a:r>
              <a:rPr lang="pl-PL" dirty="0" smtClean="0"/>
              <a:t>[</a:t>
            </a:r>
            <a:r>
              <a:rPr lang="pl-PL" dirty="0" err="1" smtClean="0"/>
              <a:t>ds</a:t>
            </a:r>
            <a:r>
              <a:rPr lang="pl-PL" baseline="30000" dirty="0" err="1" smtClean="0"/>
              <a:t>e</a:t>
            </a:r>
            <a:r>
              <a:rPr lang="pl-PL" dirty="0" smtClean="0"/>
              <a:t> </a:t>
            </a:r>
            <a:r>
              <a:rPr lang="pl-PL" dirty="0" err="1" smtClean="0"/>
              <a:t>mod</a:t>
            </a:r>
            <a:r>
              <a:rPr lang="pl-PL" dirty="0" smtClean="0"/>
              <a:t> N].</a:t>
            </a:r>
            <a:r>
              <a:rPr lang="pl-PL" baseline="0" dirty="0" smtClean="0"/>
              <a:t> Uruchomienie algorytmu sprawdzania podpisu zgodnego RSA da pozytywny wynik…</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9</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10</a:t>
            </a:fld>
            <a:endParaRPr lang="pl-PL"/>
          </a:p>
        </p:txBody>
      </p:sp>
    </p:spTree>
    <p:extLst>
      <p:ext uri="{BB962C8B-B14F-4D97-AF65-F5344CB8AC3E}">
        <p14:creationId xmlns:p14="http://schemas.microsoft.com/office/powerpoint/2010/main" val="2930334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W konstrukcji RSA-FHD w</a:t>
            </a:r>
            <a:r>
              <a:rPr lang="pl-PL" baseline="0" dirty="0" smtClean="0"/>
              <a:t> stosunku do „czystego” RSA wprowadza się funkcję H (mieszającą), która przekształca wiadomość do podpisywania w jej skrót/streszczenie. Oczekuje się, że streszczenie będzie mapowało wiadomości na zbiór (Z</a:t>
            </a:r>
            <a:r>
              <a:rPr lang="pl-PL" baseline="-25000" dirty="0" smtClean="0"/>
              <a:t>N</a:t>
            </a:r>
            <a:r>
              <a:rPr lang="pl-PL" baseline="0" dirty="0" smtClean="0"/>
              <a:t>)*. Samo </a:t>
            </a:r>
            <a:r>
              <a:rPr lang="pl-PL" baseline="0" dirty="0" err="1" smtClean="0"/>
              <a:t>oblicznie</a:t>
            </a:r>
            <a:r>
              <a:rPr lang="pl-PL" baseline="0" dirty="0" smtClean="0"/>
              <a:t> sygnatury polega na wykonaniu szyfrowania RSA na skrócie z wiadomości. Sprawdzanie poprawności wiadomości polega na odszyfrowaniu sygnatury i porównanie jej z wartością funkcji H wykonanej na wiadomości.</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11</a:t>
            </a:fld>
            <a:endParaRPr lang="pl-PL"/>
          </a:p>
        </p:txBody>
      </p:sp>
    </p:spTree>
    <p:extLst>
      <p:ext uri="{BB962C8B-B14F-4D97-AF65-F5344CB8AC3E}">
        <p14:creationId xmlns:p14="http://schemas.microsoft.com/office/powerpoint/2010/main" val="116615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Innym trudnym problemem matematycznym, który może leżeć u podstaw konstruowania podpisów cyfrowych jest</a:t>
            </a:r>
            <a:r>
              <a:rPr lang="pl-PL" baseline="0" dirty="0" smtClean="0"/>
              <a:t> rozwiązanie problemu dyskretnego logarytmu. Algorytmy DSA i ECDSA także bazują na problemie znajdowania dyskretnych logarytmów, przy czym drugi w dziedzinie krzywych eliptycznych (wystarczy stosować krótsze długości klucza). Istnieją rozwiązania stosujące tylko funkcje </a:t>
            </a:r>
            <a:r>
              <a:rPr lang="pl-PL" baseline="0" dirty="0" err="1" smtClean="0"/>
              <a:t>hash</a:t>
            </a:r>
            <a:r>
              <a:rPr lang="pl-PL" baseline="0" dirty="0" smtClean="0"/>
              <a:t> jako baza do tworzenia bezpiecznych jednorazowych podpisów.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13</a:t>
            </a:fld>
            <a:endParaRPr lang="pl-PL"/>
          </a:p>
        </p:txBody>
      </p:sp>
    </p:spTree>
    <p:extLst>
      <p:ext uri="{BB962C8B-B14F-4D97-AF65-F5344CB8AC3E}">
        <p14:creationId xmlns:p14="http://schemas.microsoft.com/office/powerpoint/2010/main" val="2619729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77721B28-2315-4038-B465-4FAC5B10B454}" type="datetime1">
              <a:rPr lang="pl-PL" smtClean="0"/>
              <a:pPr/>
              <a:t>15.06.2020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CB8C871-E136-46BF-A553-D01E921EED53}" type="datetime1">
              <a:rPr lang="pl-PL" smtClean="0"/>
              <a:pPr/>
              <a:t>15.06.2020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22D87DA-1D67-45DF-B82F-406BB1D4ECB1}" type="datetime1">
              <a:rPr lang="pl-PL" smtClean="0"/>
              <a:pPr/>
              <a:t>15.06.2020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6426200"/>
            <a:ext cx="762000" cy="40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803209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5471296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76417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6/15/2020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76703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4CFE4B-17F2-49B1-A8CD-48A7230178BE}" type="datetimeFigureOut">
              <a:rPr lang="en-US" smtClean="0">
                <a:solidFill>
                  <a:prstClr val="black">
                    <a:tint val="75000"/>
                  </a:prstClr>
                </a:solidFill>
              </a:rPr>
              <a:pPr/>
              <a:t>6/15/2020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0500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4CFE4B-17F2-49B1-A8CD-48A7230178BE}" type="datetimeFigureOut">
              <a:rPr lang="en-US" smtClean="0">
                <a:solidFill>
                  <a:prstClr val="black">
                    <a:tint val="75000"/>
                  </a:prstClr>
                </a:solidFill>
              </a:rPr>
              <a:pPr/>
              <a:t>6/15/2020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109385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CFE4B-17F2-49B1-A8CD-48A7230178BE}" type="datetimeFigureOut">
              <a:rPr lang="en-US" smtClean="0">
                <a:solidFill>
                  <a:prstClr val="black">
                    <a:tint val="75000"/>
                  </a:prstClr>
                </a:solidFill>
              </a:rPr>
              <a:pPr/>
              <a:t>6/15/2020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91570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6/15/2020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2113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F7A5DAA-748A-4F7A-846D-4B599860028B}" type="datetime1">
              <a:rPr lang="pl-PL" smtClean="0"/>
              <a:pPr/>
              <a:t>15.06.2020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6/15/2020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795401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18876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340805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330872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5834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97078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14200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793AB58D-58D2-4AE6-80D9-8D3DF8BAF14B}" type="datetime1">
              <a:rPr lang="pl-PL" smtClean="0"/>
              <a:pPr/>
              <a:t>15.06.2020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762DABE-C89F-4876-874B-40737684B676}" type="datetime1">
              <a:rPr lang="pl-PL" smtClean="0"/>
              <a:pPr/>
              <a:t>15.06.2020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9E3034B-4AD3-41CB-8B20-2F185E7F45AA}" type="datetime1">
              <a:rPr lang="pl-PL" smtClean="0"/>
              <a:pPr/>
              <a:t>15.06.2020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3769A7AB-59E2-4256-AA67-21347BBE9FE5}" type="datetime1">
              <a:rPr lang="pl-PL" smtClean="0"/>
              <a:pPr/>
              <a:t>15.06.2020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B28064E-E6B1-4522-A7B8-5C69592EE5A8}" type="datetime1">
              <a:rPr lang="pl-PL" smtClean="0"/>
              <a:pPr/>
              <a:t>15.06.2020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DC994D-374A-4B89-997A-EE72F90ECB95}" type="datetime1">
              <a:rPr lang="pl-PL" smtClean="0"/>
              <a:pPr/>
              <a:t>15.06.2020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1AF5160-A345-47DB-A4D1-A295F922454B}" type="datetime1">
              <a:rPr lang="pl-PL" smtClean="0"/>
              <a:pPr/>
              <a:t>15.06.2020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AEB0A-0CA8-466B-8EA8-794AC25D5CDA}" type="datetime1">
              <a:rPr lang="pl-PL" smtClean="0"/>
              <a:pPr/>
              <a:t>15.06.2020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54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97000"/>
            <a:ext cx="8229600" cy="54610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4CFE4B-17F2-49B1-A8CD-48A7230178BE}" type="datetimeFigureOut">
              <a:rPr lang="en-US" smtClean="0">
                <a:solidFill>
                  <a:prstClr val="black">
                    <a:tint val="75000"/>
                  </a:prstClr>
                </a:solidFill>
              </a:rPr>
              <a:pPr/>
              <a:t>6/15/2020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7" name="TextBox 6"/>
          <p:cNvSpPr txBox="1"/>
          <p:nvPr userDrawn="1"/>
        </p:nvSpPr>
        <p:spPr>
          <a:xfrm>
            <a:off x="8495978" y="6589889"/>
            <a:ext cx="699230" cy="230832"/>
          </a:xfrm>
          <a:prstGeom prst="rect">
            <a:avLst/>
          </a:prstGeom>
          <a:noFill/>
        </p:spPr>
        <p:txBody>
          <a:bodyPr wrap="none" rtlCol="0">
            <a:spAutoFit/>
          </a:bodyPr>
          <a:lstStyle/>
          <a:p>
            <a:r>
              <a:rPr lang="en-US" sz="900" dirty="0" smtClean="0"/>
              <a:t>Dan Boneh</a:t>
            </a:r>
            <a:endParaRPr lang="en-US" sz="900" dirty="0"/>
          </a:p>
        </p:txBody>
      </p:sp>
    </p:spTree>
    <p:extLst>
      <p:ext uri="{BB962C8B-B14F-4D97-AF65-F5344CB8AC3E}">
        <p14:creationId xmlns:p14="http://schemas.microsoft.com/office/powerpoint/2010/main" val="998833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844824"/>
            <a:ext cx="7772400" cy="1470025"/>
          </a:xfrm>
        </p:spPr>
        <p:txBody>
          <a:bodyPr>
            <a:noAutofit/>
          </a:bodyPr>
          <a:lstStyle/>
          <a:p>
            <a:r>
              <a:rPr lang="pl-PL" sz="3600" dirty="0" smtClean="0"/>
              <a:t>Kryptografia i bezpieczeństwo danych </a:t>
            </a:r>
            <a:br>
              <a:rPr lang="pl-PL" sz="3600" dirty="0" smtClean="0"/>
            </a:br>
            <a:r>
              <a:rPr lang="pl-PL" sz="3600" dirty="0" smtClean="0"/>
              <a:t>- podpis elektroniczny</a:t>
            </a:r>
            <a:endParaRPr lang="pl-PL" sz="3600" dirty="0"/>
          </a:p>
        </p:txBody>
      </p:sp>
      <p:sp>
        <p:nvSpPr>
          <p:cNvPr id="3" name="Podtytuł 2"/>
          <p:cNvSpPr>
            <a:spLocks noGrp="1"/>
          </p:cNvSpPr>
          <p:nvPr>
            <p:ph type="subTitle" idx="1"/>
          </p:nvPr>
        </p:nvSpPr>
        <p:spPr/>
        <p:txBody>
          <a:bodyPr/>
          <a:lstStyle/>
          <a:p>
            <a:r>
              <a:rPr lang="pl-PL" dirty="0" smtClean="0"/>
              <a:t>Sławomir </a:t>
            </a:r>
            <a:r>
              <a:rPr lang="pl-PL" dirty="0" err="1" smtClean="0"/>
              <a:t>Samolej</a:t>
            </a:r>
            <a:r>
              <a:rPr lang="pl-PL" dirty="0" smtClean="0"/>
              <a:t/>
            </a:r>
            <a:br>
              <a:rPr lang="pl-PL" dirty="0" smtClean="0"/>
            </a:br>
            <a:r>
              <a:rPr lang="pl-PL" dirty="0" err="1" smtClean="0"/>
              <a:t>ssamolej.kia.prz.edu.pl</a:t>
            </a:r>
            <a:r>
              <a:rPr lang="pl-PL" dirty="0" smtClean="0"/>
              <a:t/>
            </a:r>
            <a:br>
              <a:rPr lang="pl-PL" dirty="0" smtClean="0"/>
            </a:br>
            <a:r>
              <a:rPr lang="pl-PL" dirty="0" err="1" smtClean="0"/>
              <a:t>ssamolej@prz.edu.pl</a:t>
            </a:r>
            <a:endParaRPr lang="pl-PL" dirty="0" smtClean="0"/>
          </a:p>
          <a:p>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Fałszowanie podpisu „czystego” RSA z zastosowaniem </a:t>
            </a:r>
            <a:r>
              <a:rPr lang="pl-PL" smtClean="0"/>
              <a:t>ustalonej wiadomości</a:t>
            </a:r>
            <a:endParaRPr lang="pl-PL" dirty="0"/>
          </a:p>
        </p:txBody>
      </p:sp>
      <p:sp>
        <p:nvSpPr>
          <p:cNvPr id="3" name="Symbol zastępczy zawartości 2"/>
          <p:cNvSpPr>
            <a:spLocks noGrp="1"/>
          </p:cNvSpPr>
          <p:nvPr>
            <p:ph idx="1"/>
          </p:nvPr>
        </p:nvSpPr>
        <p:spPr>
          <a:xfrm>
            <a:off x="323528" y="1600200"/>
            <a:ext cx="8568952" cy="4525963"/>
          </a:xfrm>
        </p:spPr>
        <p:txBody>
          <a:bodyPr>
            <a:normAutofit/>
          </a:bodyPr>
          <a:lstStyle/>
          <a:p>
            <a:r>
              <a:rPr lang="pl-PL" sz="2400" dirty="0" smtClean="0"/>
              <a:t>Chcemy sfałszować wiadomość m </a:t>
            </a:r>
            <a:r>
              <a:rPr lang="en-US" sz="2400" dirty="0" smtClean="0">
                <a:cs typeface="Arial" pitchFamily="34" charset="0"/>
                <a:sym typeface="Symbol"/>
              </a:rPr>
              <a:t></a:t>
            </a:r>
            <a:r>
              <a:rPr lang="pl-PL" sz="2400" dirty="0" smtClean="0">
                <a:cs typeface="Arial" pitchFamily="34" charset="0"/>
                <a:sym typeface="Symbol"/>
              </a:rPr>
              <a:t> (Z</a:t>
            </a:r>
            <a:r>
              <a:rPr lang="pl-PL" sz="2400" baseline="-25000" dirty="0" smtClean="0">
                <a:cs typeface="Arial" pitchFamily="34" charset="0"/>
                <a:sym typeface="Symbol"/>
              </a:rPr>
              <a:t>N</a:t>
            </a:r>
            <a:r>
              <a:rPr lang="pl-PL" sz="2400" dirty="0" smtClean="0">
                <a:cs typeface="Arial" pitchFamily="34" charset="0"/>
                <a:sym typeface="Symbol"/>
              </a:rPr>
              <a:t>)* znając klucz publiczny (N, e), dwie inne wiadomości m</a:t>
            </a:r>
            <a:r>
              <a:rPr lang="pl-PL" sz="2400" baseline="-25000" dirty="0" smtClean="0">
                <a:cs typeface="Arial" pitchFamily="34" charset="0"/>
                <a:sym typeface="Symbol"/>
              </a:rPr>
              <a:t>1</a:t>
            </a:r>
            <a:r>
              <a:rPr lang="pl-PL" sz="2400" dirty="0" smtClean="0">
                <a:cs typeface="Arial" pitchFamily="34" charset="0"/>
                <a:sym typeface="Symbol"/>
              </a:rPr>
              <a:t>, m</a:t>
            </a:r>
            <a:r>
              <a:rPr lang="pl-PL" sz="2400" baseline="-25000" dirty="0" smtClean="0">
                <a:cs typeface="Arial" pitchFamily="34" charset="0"/>
                <a:sym typeface="Symbol"/>
              </a:rPr>
              <a:t>2</a:t>
            </a:r>
            <a:r>
              <a:rPr lang="pl-PL" sz="2400" dirty="0" smtClean="0">
                <a:cs typeface="Arial" pitchFamily="34" charset="0"/>
                <a:sym typeface="Symbol"/>
              </a:rPr>
              <a:t> (różne od m) i ich podpisy ds</a:t>
            </a:r>
            <a:r>
              <a:rPr lang="pl-PL" sz="2400" baseline="-25000" dirty="0" smtClean="0">
                <a:cs typeface="Arial" pitchFamily="34" charset="0"/>
                <a:sym typeface="Symbol"/>
              </a:rPr>
              <a:t>1</a:t>
            </a:r>
            <a:r>
              <a:rPr lang="pl-PL" sz="2400" dirty="0" smtClean="0">
                <a:cs typeface="Arial" pitchFamily="34" charset="0"/>
                <a:sym typeface="Symbol"/>
              </a:rPr>
              <a:t> i ds</a:t>
            </a:r>
            <a:r>
              <a:rPr lang="pl-PL" sz="2400" baseline="-25000" dirty="0" smtClean="0">
                <a:cs typeface="Arial" pitchFamily="34" charset="0"/>
                <a:sym typeface="Symbol"/>
              </a:rPr>
              <a:t>2</a:t>
            </a:r>
            <a:r>
              <a:rPr lang="pl-PL" sz="2400" dirty="0" smtClean="0">
                <a:cs typeface="Arial" pitchFamily="34" charset="0"/>
                <a:sym typeface="Symbol"/>
              </a:rPr>
              <a:t>.</a:t>
            </a:r>
          </a:p>
          <a:p>
            <a:r>
              <a:rPr lang="pl-PL" sz="2400" dirty="0" smtClean="0">
                <a:cs typeface="Arial" pitchFamily="34" charset="0"/>
                <a:sym typeface="Symbol"/>
              </a:rPr>
              <a:t>Sfałszowany podpis można otrzymać tworząc wiadomość m = m</a:t>
            </a:r>
            <a:r>
              <a:rPr lang="pl-PL" sz="2400" baseline="-25000" dirty="0" smtClean="0">
                <a:cs typeface="Arial" pitchFamily="34" charset="0"/>
                <a:sym typeface="Symbol"/>
              </a:rPr>
              <a:t>1</a:t>
            </a:r>
            <a:r>
              <a:rPr lang="pl-PL" sz="2400" dirty="0" smtClean="0">
                <a:cs typeface="Arial" pitchFamily="34" charset="0"/>
                <a:sym typeface="Symbol"/>
              </a:rPr>
              <a:t>*m</a:t>
            </a:r>
            <a:r>
              <a:rPr lang="pl-PL" sz="2400" baseline="-25000" dirty="0" smtClean="0">
                <a:cs typeface="Arial" pitchFamily="34" charset="0"/>
                <a:sym typeface="Symbol"/>
              </a:rPr>
              <a:t>2</a:t>
            </a:r>
            <a:r>
              <a:rPr lang="pl-PL" sz="2400" dirty="0" smtClean="0">
                <a:cs typeface="Arial" pitchFamily="34" charset="0"/>
                <a:sym typeface="Symbol"/>
              </a:rPr>
              <a:t> </a:t>
            </a:r>
            <a:r>
              <a:rPr lang="pl-PL" sz="2400" dirty="0" err="1" smtClean="0">
                <a:cs typeface="Arial" pitchFamily="34" charset="0"/>
                <a:sym typeface="Symbol"/>
              </a:rPr>
              <a:t>mod</a:t>
            </a:r>
            <a:r>
              <a:rPr lang="pl-PL" sz="2400" dirty="0" smtClean="0">
                <a:cs typeface="Arial" pitchFamily="34" charset="0"/>
                <a:sym typeface="Symbol"/>
              </a:rPr>
              <a:t> N i podpis [ds</a:t>
            </a:r>
            <a:r>
              <a:rPr lang="pl-PL" sz="2400" baseline="-25000" dirty="0" smtClean="0">
                <a:cs typeface="Arial" pitchFamily="34" charset="0"/>
                <a:sym typeface="Symbol"/>
              </a:rPr>
              <a:t>1</a:t>
            </a:r>
            <a:r>
              <a:rPr lang="pl-PL" sz="2400" dirty="0" smtClean="0">
                <a:cs typeface="Arial" pitchFamily="34" charset="0"/>
                <a:sym typeface="Symbol"/>
              </a:rPr>
              <a:t>*ds</a:t>
            </a:r>
            <a:r>
              <a:rPr lang="pl-PL" sz="2400" baseline="-25000" dirty="0" smtClean="0">
                <a:cs typeface="Arial" pitchFamily="34" charset="0"/>
                <a:sym typeface="Symbol"/>
              </a:rPr>
              <a:t>2</a:t>
            </a:r>
            <a:r>
              <a:rPr lang="pl-PL" sz="2400" dirty="0" smtClean="0">
                <a:cs typeface="Arial" pitchFamily="34" charset="0"/>
                <a:sym typeface="Symbol"/>
              </a:rPr>
              <a:t> </a:t>
            </a:r>
            <a:r>
              <a:rPr lang="pl-PL" sz="2400" dirty="0" err="1" smtClean="0">
                <a:cs typeface="Arial" pitchFamily="34" charset="0"/>
                <a:sym typeface="Symbol"/>
              </a:rPr>
              <a:t>mod</a:t>
            </a:r>
            <a:r>
              <a:rPr lang="pl-PL" sz="2400" dirty="0" smtClean="0">
                <a:cs typeface="Arial" pitchFamily="34" charset="0"/>
                <a:sym typeface="Symbol"/>
              </a:rPr>
              <a:t> N].</a:t>
            </a:r>
          </a:p>
          <a:p>
            <a:r>
              <a:rPr lang="pl-PL" sz="2400" dirty="0" smtClean="0">
                <a:cs typeface="Arial" pitchFamily="34" charset="0"/>
                <a:sym typeface="Symbol"/>
              </a:rPr>
              <a:t>Okazuje się, że jest to prawidłowa sygnatura dla wiadomości m, jeśli oczywiście dalej traktujemy wprost system RSA jako mechanizm służący do generowania podpisu:</a:t>
            </a:r>
          </a:p>
          <a:p>
            <a:r>
              <a:rPr lang="pl-PL" sz="2400" dirty="0" smtClean="0">
                <a:cs typeface="Arial" pitchFamily="34" charset="0"/>
                <a:sym typeface="Symbol"/>
              </a:rPr>
              <a:t>Sprawdzanie wiadomości będzie działało następująco:</a:t>
            </a:r>
          </a:p>
          <a:p>
            <a:pPr marL="0" indent="0">
              <a:buNone/>
            </a:pPr>
            <a:r>
              <a:rPr lang="pl-PL" sz="2400" dirty="0" smtClean="0">
                <a:cs typeface="Arial" pitchFamily="34" charset="0"/>
                <a:sym typeface="Symbol"/>
              </a:rPr>
              <a:t>	(ds</a:t>
            </a:r>
            <a:r>
              <a:rPr lang="pl-PL" sz="2400" baseline="-25000" dirty="0" smtClean="0">
                <a:cs typeface="Arial" pitchFamily="34" charset="0"/>
                <a:sym typeface="Symbol"/>
              </a:rPr>
              <a:t>1</a:t>
            </a:r>
            <a:r>
              <a:rPr lang="pl-PL" sz="2400" dirty="0" smtClean="0">
                <a:cs typeface="Arial" pitchFamily="34" charset="0"/>
                <a:sym typeface="Symbol"/>
              </a:rPr>
              <a:t>*ds</a:t>
            </a:r>
            <a:r>
              <a:rPr lang="pl-PL" sz="2400" baseline="-25000" dirty="0" smtClean="0">
                <a:cs typeface="Arial" pitchFamily="34" charset="0"/>
                <a:sym typeface="Symbol"/>
              </a:rPr>
              <a:t>2</a:t>
            </a:r>
            <a:r>
              <a:rPr lang="pl-PL" sz="2400" dirty="0" smtClean="0">
                <a:cs typeface="Arial" pitchFamily="34" charset="0"/>
                <a:sym typeface="Symbol"/>
              </a:rPr>
              <a:t>)</a:t>
            </a:r>
            <a:r>
              <a:rPr lang="pl-PL" sz="2400" baseline="30000" dirty="0" smtClean="0">
                <a:cs typeface="Arial" pitchFamily="34" charset="0"/>
                <a:sym typeface="Symbol"/>
              </a:rPr>
              <a:t>e</a:t>
            </a:r>
            <a:r>
              <a:rPr lang="pl-PL" sz="2400" dirty="0" smtClean="0">
                <a:cs typeface="Arial" pitchFamily="34" charset="0"/>
                <a:sym typeface="Symbol"/>
              </a:rPr>
              <a:t>=(m</a:t>
            </a:r>
            <a:r>
              <a:rPr lang="pl-PL" sz="2400" baseline="-25000" dirty="0" smtClean="0">
                <a:cs typeface="Arial" pitchFamily="34" charset="0"/>
                <a:sym typeface="Symbol"/>
              </a:rPr>
              <a:t>1</a:t>
            </a:r>
            <a:r>
              <a:rPr lang="pl-PL" sz="2400" baseline="30000" dirty="0" smtClean="0">
                <a:cs typeface="Arial" pitchFamily="34" charset="0"/>
                <a:sym typeface="Symbol"/>
              </a:rPr>
              <a:t>d</a:t>
            </a:r>
            <a:r>
              <a:rPr lang="pl-PL" sz="2400" dirty="0" smtClean="0">
                <a:cs typeface="Arial" pitchFamily="34" charset="0"/>
                <a:sym typeface="Symbol"/>
              </a:rPr>
              <a:t>*m</a:t>
            </a:r>
            <a:r>
              <a:rPr lang="pl-PL" sz="2400" baseline="-25000" dirty="0" smtClean="0">
                <a:cs typeface="Arial" pitchFamily="34" charset="0"/>
                <a:sym typeface="Symbol"/>
              </a:rPr>
              <a:t>2</a:t>
            </a:r>
            <a:r>
              <a:rPr lang="pl-PL" sz="2400" baseline="30000" dirty="0" smtClean="0">
                <a:cs typeface="Arial" pitchFamily="34" charset="0"/>
                <a:sym typeface="Symbol"/>
              </a:rPr>
              <a:t>d</a:t>
            </a:r>
            <a:r>
              <a:rPr lang="pl-PL" sz="2400" dirty="0" smtClean="0">
                <a:cs typeface="Arial" pitchFamily="34" charset="0"/>
                <a:sym typeface="Symbol"/>
              </a:rPr>
              <a:t>)</a:t>
            </a:r>
            <a:r>
              <a:rPr lang="pl-PL" sz="2400" baseline="30000" dirty="0" smtClean="0">
                <a:cs typeface="Arial" pitchFamily="34" charset="0"/>
                <a:sym typeface="Symbol"/>
              </a:rPr>
              <a:t>e</a:t>
            </a:r>
            <a:r>
              <a:rPr lang="pl-PL" sz="2400" dirty="0" smtClean="0">
                <a:cs typeface="Arial" pitchFamily="34" charset="0"/>
                <a:sym typeface="Symbol"/>
              </a:rPr>
              <a:t>=m</a:t>
            </a:r>
            <a:r>
              <a:rPr lang="pl-PL" sz="2400" baseline="-25000" dirty="0" smtClean="0">
                <a:cs typeface="Arial" pitchFamily="34" charset="0"/>
                <a:sym typeface="Symbol"/>
              </a:rPr>
              <a:t>1</a:t>
            </a:r>
            <a:r>
              <a:rPr lang="pl-PL" sz="2400" baseline="30000" dirty="0" smtClean="0">
                <a:cs typeface="Arial" pitchFamily="34" charset="0"/>
                <a:sym typeface="Symbol"/>
              </a:rPr>
              <a:t>de</a:t>
            </a:r>
            <a:r>
              <a:rPr lang="pl-PL" sz="2400" dirty="0" smtClean="0">
                <a:cs typeface="Arial" pitchFamily="34" charset="0"/>
                <a:sym typeface="Symbol"/>
              </a:rPr>
              <a:t>*m</a:t>
            </a:r>
            <a:r>
              <a:rPr lang="pl-PL" sz="2400" baseline="-25000" dirty="0" smtClean="0">
                <a:cs typeface="Arial" pitchFamily="34" charset="0"/>
                <a:sym typeface="Symbol"/>
              </a:rPr>
              <a:t>2</a:t>
            </a:r>
            <a:r>
              <a:rPr lang="pl-PL" sz="2400" baseline="30000" dirty="0" smtClean="0">
                <a:cs typeface="Arial" pitchFamily="34" charset="0"/>
                <a:sym typeface="Symbol"/>
              </a:rPr>
              <a:t>de</a:t>
            </a:r>
            <a:r>
              <a:rPr lang="pl-PL" sz="2400" dirty="0" smtClean="0">
                <a:cs typeface="Arial" pitchFamily="34" charset="0"/>
                <a:sym typeface="Symbol"/>
              </a:rPr>
              <a:t>=m</a:t>
            </a:r>
            <a:r>
              <a:rPr lang="pl-PL" sz="2400" baseline="-25000" dirty="0" smtClean="0">
                <a:cs typeface="Arial" pitchFamily="34" charset="0"/>
                <a:sym typeface="Symbol"/>
              </a:rPr>
              <a:t>1</a:t>
            </a:r>
            <a:r>
              <a:rPr lang="pl-PL" sz="2400" dirty="0" smtClean="0">
                <a:cs typeface="Arial" pitchFamily="34" charset="0"/>
                <a:sym typeface="Symbol"/>
              </a:rPr>
              <a:t>*m</a:t>
            </a:r>
            <a:r>
              <a:rPr lang="pl-PL" sz="2400" baseline="-25000" dirty="0" smtClean="0">
                <a:cs typeface="Arial" pitchFamily="34" charset="0"/>
                <a:sym typeface="Symbol"/>
              </a:rPr>
              <a:t>2</a:t>
            </a:r>
            <a:r>
              <a:rPr lang="pl-PL" sz="2400" dirty="0" smtClean="0">
                <a:cs typeface="Arial" pitchFamily="34" charset="0"/>
                <a:sym typeface="Symbol"/>
              </a:rPr>
              <a:t>=m</a:t>
            </a:r>
            <a:endParaRPr lang="pl-PL" baseline="30000" dirty="0">
              <a:cs typeface="Arial" pitchFamily="34" charset="0"/>
              <a:sym typeface="Symbol"/>
            </a:endParaRP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10</a:t>
            </a:fld>
            <a:endParaRPr lang="pl-PL"/>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Konstrukcja RSA-FHD</a:t>
            </a:r>
            <a:br>
              <a:rPr lang="pl-PL" dirty="0" smtClean="0"/>
            </a:br>
            <a:r>
              <a:rPr lang="pl-PL" dirty="0" smtClean="0"/>
              <a:t>(ang. RSA-Full </a:t>
            </a:r>
            <a:r>
              <a:rPr lang="pl-PL" dirty="0" err="1"/>
              <a:t>D</a:t>
            </a:r>
            <a:r>
              <a:rPr lang="pl-PL" dirty="0" err="1" smtClean="0"/>
              <a:t>omain</a:t>
            </a:r>
            <a:r>
              <a:rPr lang="pl-PL" dirty="0" smtClean="0"/>
              <a:t> </a:t>
            </a:r>
            <a:r>
              <a:rPr lang="pl-PL" dirty="0" err="1"/>
              <a:t>H</a:t>
            </a:r>
            <a:r>
              <a:rPr lang="pl-PL" dirty="0" err="1" smtClean="0"/>
              <a:t>ash</a:t>
            </a:r>
            <a:r>
              <a:rPr lang="pl-PL" dirty="0" smtClean="0"/>
              <a:t>)</a:t>
            </a:r>
            <a:endParaRPr lang="pl-PL" dirty="0"/>
          </a:p>
        </p:txBody>
      </p:sp>
      <p:sp>
        <p:nvSpPr>
          <p:cNvPr id="3" name="Symbol zastępczy zawartości 2"/>
          <p:cNvSpPr>
            <a:spLocks noGrp="1"/>
          </p:cNvSpPr>
          <p:nvPr>
            <p:ph idx="1"/>
          </p:nvPr>
        </p:nvSpPr>
        <p:spPr>
          <a:xfrm>
            <a:off x="457200" y="1600200"/>
            <a:ext cx="8229600" cy="4997152"/>
          </a:xfrm>
        </p:spPr>
        <p:txBody>
          <a:bodyPr>
            <a:normAutofit fontScale="77500" lnSpcReduction="20000"/>
          </a:bodyPr>
          <a:lstStyle/>
          <a:p>
            <a:r>
              <a:rPr lang="pl-PL" dirty="0" smtClean="0"/>
              <a:t>Niech </a:t>
            </a:r>
            <a:r>
              <a:rPr lang="pl-PL" dirty="0" err="1" smtClean="0"/>
              <a:t>GenRSA</a:t>
            </a:r>
            <a:r>
              <a:rPr lang="pl-PL" dirty="0" smtClean="0"/>
              <a:t> będzie takie, jak na wcześniejszym slajdzie. Konstrukcja schematu podpisu elektronicznego RSA-FHD wygląda w następujący sposób:</a:t>
            </a:r>
          </a:p>
          <a:p>
            <a:pPr lvl="1"/>
            <a:r>
              <a:rPr lang="pl-PL" dirty="0" smtClean="0"/>
              <a:t>Gen jest generatorem kluczy (N, e , d). Klucz publiczny to (N, e), klucz sekretny to (N, d). Elementem alg. generowania kluczy jest funkcja </a:t>
            </a:r>
            <a:r>
              <a:rPr lang="pl-PL" dirty="0" err="1" smtClean="0"/>
              <a:t>hash</a:t>
            </a:r>
            <a:r>
              <a:rPr lang="pl-PL" dirty="0" smtClean="0"/>
              <a:t> H: </a:t>
            </a:r>
            <a:r>
              <a:rPr lang="en-US" dirty="0">
                <a:sym typeface="Symbol" charset="0"/>
              </a:rPr>
              <a:t>{0,1</a:t>
            </a:r>
            <a:r>
              <a:rPr lang="en-US" dirty="0" smtClean="0">
                <a:sym typeface="Symbol" charset="0"/>
              </a:rPr>
              <a:t>}</a:t>
            </a:r>
            <a:r>
              <a:rPr lang="pl-PL" baseline="30000" dirty="0" smtClean="0">
                <a:sym typeface="Symbol" charset="0"/>
              </a:rPr>
              <a:t>*</a:t>
            </a:r>
            <a:r>
              <a:rPr lang="pl-PL" dirty="0" smtClean="0"/>
              <a:t> -&gt; (Z</a:t>
            </a:r>
            <a:r>
              <a:rPr lang="pl-PL" baseline="-25000" dirty="0" smtClean="0"/>
              <a:t>N</a:t>
            </a:r>
            <a:r>
              <a:rPr lang="pl-PL" dirty="0" smtClean="0"/>
              <a:t>)*</a:t>
            </a:r>
          </a:p>
          <a:p>
            <a:pPr lvl="1"/>
            <a:r>
              <a:rPr lang="pl-PL" dirty="0" err="1" smtClean="0"/>
              <a:t>Sign</a:t>
            </a:r>
            <a:r>
              <a:rPr lang="pl-PL" dirty="0" smtClean="0"/>
              <a:t> bierze na wejście klucz prywatny (N, d), wiadomość m i oblicza:</a:t>
            </a:r>
          </a:p>
          <a:p>
            <a:pPr lvl="2"/>
            <a:r>
              <a:rPr lang="pl-PL" dirty="0" err="1" smtClean="0"/>
              <a:t>ds</a:t>
            </a:r>
            <a:r>
              <a:rPr lang="pl-PL" dirty="0" smtClean="0"/>
              <a:t> = [H(m)</a:t>
            </a:r>
            <a:r>
              <a:rPr lang="pl-PL" baseline="30000" dirty="0" smtClean="0"/>
              <a:t>d</a:t>
            </a:r>
            <a:r>
              <a:rPr lang="pl-PL" dirty="0" smtClean="0"/>
              <a:t> </a:t>
            </a:r>
            <a:r>
              <a:rPr lang="pl-PL" dirty="0" err="1" smtClean="0"/>
              <a:t>mod</a:t>
            </a:r>
            <a:r>
              <a:rPr lang="pl-PL" dirty="0" smtClean="0"/>
              <a:t> N]</a:t>
            </a:r>
          </a:p>
          <a:p>
            <a:pPr lvl="1"/>
            <a:r>
              <a:rPr lang="pl-PL" dirty="0" err="1" smtClean="0"/>
              <a:t>Vrfy</a:t>
            </a:r>
            <a:r>
              <a:rPr lang="pl-PL" dirty="0" smtClean="0"/>
              <a:t>: bierze na wejście klucz publiczny (N, e), wiadomość m i sygnaturę ds. i zwraca 1, jeśli </a:t>
            </a:r>
          </a:p>
          <a:p>
            <a:pPr lvl="2"/>
            <a:r>
              <a:rPr lang="pl-PL" dirty="0" err="1" smtClean="0"/>
              <a:t>sd</a:t>
            </a:r>
            <a:r>
              <a:rPr lang="pl-PL" baseline="30000" dirty="0" err="1" smtClean="0"/>
              <a:t>e</a:t>
            </a:r>
            <a:r>
              <a:rPr lang="pl-PL" dirty="0" smtClean="0"/>
              <a:t>=H(m)</a:t>
            </a:r>
          </a:p>
          <a:p>
            <a:r>
              <a:rPr lang="pl-PL" dirty="0" err="1" smtClean="0"/>
              <a:t>Tw</a:t>
            </a:r>
            <a:r>
              <a:rPr lang="pl-PL" dirty="0" smtClean="0"/>
              <a:t>. Konstrukcja RSA-FHD </a:t>
            </a:r>
            <a:r>
              <a:rPr lang="pl-PL" b="1" dirty="0" smtClean="0"/>
              <a:t>jest bezpieczna </a:t>
            </a:r>
            <a:r>
              <a:rPr lang="pl-PL" dirty="0" smtClean="0"/>
              <a:t>jeśli funkcja H generuje ciągi losowe o jednorodnym rozkładzie (</a:t>
            </a:r>
            <a:r>
              <a:rPr lang="pl-PL" dirty="0" err="1" smtClean="0"/>
              <a:t>random</a:t>
            </a:r>
            <a:r>
              <a:rPr lang="pl-PL" dirty="0" smtClean="0"/>
              <a:t> </a:t>
            </a:r>
            <a:r>
              <a:rPr lang="pl-PL" dirty="0" err="1" smtClean="0"/>
              <a:t>oracle</a:t>
            </a:r>
            <a:r>
              <a:rPr lang="pl-PL" dirty="0" smtClean="0"/>
              <a:t>) zwracające wartości należące do zbioru (Z</a:t>
            </a:r>
            <a:r>
              <a:rPr lang="pl-PL" baseline="-25000" dirty="0" smtClean="0"/>
              <a:t>N</a:t>
            </a:r>
            <a:r>
              <a:rPr lang="pl-PL" dirty="0" smtClean="0"/>
              <a:t>)*</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11</a:t>
            </a:fld>
            <a:endParaRPr lang="pl-PL"/>
          </a:p>
        </p:txBody>
      </p:sp>
    </p:spTree>
    <p:extLst>
      <p:ext uri="{BB962C8B-B14F-4D97-AF65-F5344CB8AC3E}">
        <p14:creationId xmlns:p14="http://schemas.microsoft.com/office/powerpoint/2010/main" val="3033554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RSA PKCS#1 v2.1</a:t>
            </a:r>
            <a:endParaRPr lang="pl-PL" dirty="0"/>
          </a:p>
        </p:txBody>
      </p:sp>
      <p:sp>
        <p:nvSpPr>
          <p:cNvPr id="3" name="Symbol zastępczy zawartości 2"/>
          <p:cNvSpPr>
            <a:spLocks noGrp="1"/>
          </p:cNvSpPr>
          <p:nvPr>
            <p:ph idx="1"/>
          </p:nvPr>
        </p:nvSpPr>
        <p:spPr>
          <a:xfrm>
            <a:off x="457200" y="1600200"/>
            <a:ext cx="8229600" cy="5069160"/>
          </a:xfrm>
        </p:spPr>
        <p:txBody>
          <a:bodyPr>
            <a:normAutofit fontScale="85000" lnSpcReduction="20000"/>
          </a:bodyPr>
          <a:lstStyle/>
          <a:p>
            <a:r>
              <a:rPr lang="pl-PL" dirty="0" smtClean="0"/>
              <a:t>Standard RSA PKCS#1 v2.1 powiela schemat generowania i sprawdzania podpisu z RSA-FDH.</a:t>
            </a:r>
          </a:p>
          <a:p>
            <a:r>
              <a:rPr lang="pl-PL" dirty="0" smtClean="0"/>
              <a:t> Dodatkową własnością dodaną do standardu jest </a:t>
            </a:r>
            <a:r>
              <a:rPr lang="pl-PL" i="1" dirty="0" smtClean="0"/>
              <a:t>salt</a:t>
            </a:r>
            <a:r>
              <a:rPr lang="pl-PL" dirty="0" smtClean="0"/>
              <a:t> (np. wartość losowa) wybierana przez osobę podpisującą w czasie generowania sygnatury. Standard dopuszcza wartość salt = 0, wtedy otrzymuje się standardowy schemat RSA-FDH.</a:t>
            </a:r>
          </a:p>
          <a:p>
            <a:r>
              <a:rPr lang="pl-PL" dirty="0" smtClean="0"/>
              <a:t>Duże znaczenie ma praktyczne dobranie algorytmu funkcji mieszającej i zwracanie przez nią wyników bliskich zbiorowi  </a:t>
            </a:r>
            <a:r>
              <a:rPr lang="pl-PL" dirty="0"/>
              <a:t>(Z</a:t>
            </a:r>
            <a:r>
              <a:rPr lang="pl-PL" baseline="-25000" dirty="0"/>
              <a:t>N</a:t>
            </a:r>
            <a:r>
              <a:rPr lang="pl-PL" dirty="0" smtClean="0"/>
              <a:t>)*.</a:t>
            </a:r>
          </a:p>
          <a:p>
            <a:r>
              <a:rPr lang="pl-PL" dirty="0" smtClean="0"/>
              <a:t>Znane są ataki na tak skonstruowane podpisy, gdzie zastosowano „krótkie” funkcje mieszające np. SHA-1. Wadą tego algorytmu jest zwracanie tylko 160-bitowej wartości </a:t>
            </a:r>
            <a:endParaRPr lang="pl-PL" dirty="0"/>
          </a:p>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12</a:t>
            </a:fld>
            <a:endParaRPr lang="pl-PL"/>
          </a:p>
        </p:txBody>
      </p:sp>
    </p:spTree>
    <p:extLst>
      <p:ext uri="{BB962C8B-B14F-4D97-AF65-F5344CB8AC3E}">
        <p14:creationId xmlns:p14="http://schemas.microsoft.com/office/powerpoint/2010/main" val="3541932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Inne systemy generowania podpisów elektronicznych</a:t>
            </a:r>
            <a:endParaRPr lang="pl-PL" dirty="0"/>
          </a:p>
        </p:txBody>
      </p:sp>
      <p:sp>
        <p:nvSpPr>
          <p:cNvPr id="3" name="Symbol zastępczy zawartości 2"/>
          <p:cNvSpPr>
            <a:spLocks noGrp="1"/>
          </p:cNvSpPr>
          <p:nvPr>
            <p:ph idx="1"/>
          </p:nvPr>
        </p:nvSpPr>
        <p:spPr/>
        <p:txBody>
          <a:bodyPr/>
          <a:lstStyle/>
          <a:p>
            <a:r>
              <a:rPr lang="pl-PL" dirty="0" smtClean="0"/>
              <a:t>Generowanie podpisów z problemu dyskretnego logarytmu</a:t>
            </a:r>
          </a:p>
          <a:p>
            <a:r>
              <a:rPr lang="pl-PL" dirty="0" smtClean="0"/>
              <a:t>DSA – Digital </a:t>
            </a:r>
            <a:r>
              <a:rPr lang="pl-PL" dirty="0" err="1" smtClean="0"/>
              <a:t>Signature</a:t>
            </a:r>
            <a:r>
              <a:rPr lang="pl-PL" dirty="0" smtClean="0"/>
              <a:t> </a:t>
            </a:r>
            <a:r>
              <a:rPr lang="pl-PL" dirty="0" err="1" smtClean="0"/>
              <a:t>Algorithm</a:t>
            </a:r>
            <a:endParaRPr lang="pl-PL" dirty="0" smtClean="0"/>
          </a:p>
          <a:p>
            <a:r>
              <a:rPr lang="pl-PL" dirty="0" smtClean="0"/>
              <a:t>ECDSA – </a:t>
            </a:r>
            <a:r>
              <a:rPr lang="pl-PL" dirty="0" err="1" smtClean="0"/>
              <a:t>Elliptic</a:t>
            </a:r>
            <a:r>
              <a:rPr lang="pl-PL" dirty="0" smtClean="0"/>
              <a:t> </a:t>
            </a:r>
            <a:r>
              <a:rPr lang="pl-PL" dirty="0" err="1" smtClean="0"/>
              <a:t>Curve</a:t>
            </a:r>
            <a:r>
              <a:rPr lang="pl-PL" dirty="0" smtClean="0"/>
              <a:t> Digital </a:t>
            </a:r>
            <a:r>
              <a:rPr lang="pl-PL" dirty="0" err="1" smtClean="0"/>
              <a:t>Signature</a:t>
            </a:r>
            <a:endParaRPr lang="pl-PL" dirty="0" smtClean="0"/>
          </a:p>
          <a:p>
            <a:r>
              <a:rPr lang="pl-PL" dirty="0" err="1" smtClean="0"/>
              <a:t>Sygantury</a:t>
            </a:r>
            <a:r>
              <a:rPr lang="pl-PL" dirty="0" smtClean="0"/>
              <a:t> wywodzące się z funkcji </a:t>
            </a:r>
            <a:r>
              <a:rPr lang="pl-PL" dirty="0" err="1" smtClean="0"/>
              <a:t>Hash</a:t>
            </a:r>
            <a:r>
              <a:rPr lang="pl-PL" dirty="0" smtClean="0"/>
              <a:t>.</a:t>
            </a:r>
          </a:p>
          <a:p>
            <a:r>
              <a:rPr lang="pl-PL" dirty="0" smtClean="0"/>
              <a:t>Rozpatruje się również łańcuchy i drzewa sygnatur…</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13</a:t>
            </a:fld>
            <a:endParaRPr lang="pl-PL"/>
          </a:p>
        </p:txBody>
      </p:sp>
    </p:spTree>
    <p:extLst>
      <p:ext uri="{BB962C8B-B14F-4D97-AF65-F5344CB8AC3E}">
        <p14:creationId xmlns:p14="http://schemas.microsoft.com/office/powerpoint/2010/main" val="174869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Certyfikat</a:t>
            </a:r>
            <a:endParaRPr lang="pl-PL" dirty="0"/>
          </a:p>
        </p:txBody>
      </p:sp>
      <p:sp>
        <p:nvSpPr>
          <p:cNvPr id="3" name="Symbol zastępczy zawartości 2"/>
          <p:cNvSpPr>
            <a:spLocks noGrp="1"/>
          </p:cNvSpPr>
          <p:nvPr>
            <p:ph idx="1"/>
          </p:nvPr>
        </p:nvSpPr>
        <p:spPr>
          <a:xfrm>
            <a:off x="457200" y="1196752"/>
            <a:ext cx="8229600" cy="5524723"/>
          </a:xfrm>
        </p:spPr>
        <p:txBody>
          <a:bodyPr>
            <a:normAutofit fontScale="85000" lnSpcReduction="10000"/>
          </a:bodyPr>
          <a:lstStyle/>
          <a:p>
            <a:r>
              <a:rPr lang="pl-PL" dirty="0" smtClean="0"/>
              <a:t>Załóżmy, że Charlie wygenerował parę kluczy (</a:t>
            </a:r>
            <a:r>
              <a:rPr lang="pl-PL" dirty="0" err="1" smtClean="0"/>
              <a:t>pk</a:t>
            </a:r>
            <a:r>
              <a:rPr lang="pl-PL" baseline="-25000" dirty="0" err="1"/>
              <a:t>C</a:t>
            </a:r>
            <a:r>
              <a:rPr lang="pl-PL" dirty="0" smtClean="0"/>
              <a:t>, </a:t>
            </a:r>
            <a:r>
              <a:rPr lang="pl-PL" dirty="0" err="1" smtClean="0"/>
              <a:t>sk</a:t>
            </a:r>
            <a:r>
              <a:rPr lang="pl-PL" baseline="-25000" dirty="0" err="1"/>
              <a:t>C</a:t>
            </a:r>
            <a:r>
              <a:rPr lang="pl-PL" dirty="0" smtClean="0"/>
              <a:t>)</a:t>
            </a:r>
          </a:p>
          <a:p>
            <a:r>
              <a:rPr lang="pl-PL" dirty="0" smtClean="0"/>
              <a:t>Załóżmy też, że Bob wygenerował parę kluczy </a:t>
            </a:r>
            <a:r>
              <a:rPr lang="pl-PL" dirty="0"/>
              <a:t>(</a:t>
            </a:r>
            <a:r>
              <a:rPr lang="pl-PL" dirty="0" err="1" smtClean="0"/>
              <a:t>pk</a:t>
            </a:r>
            <a:r>
              <a:rPr lang="pl-PL" baseline="-25000" dirty="0" err="1"/>
              <a:t>B</a:t>
            </a:r>
            <a:r>
              <a:rPr lang="pl-PL" dirty="0" smtClean="0"/>
              <a:t>, </a:t>
            </a:r>
            <a:r>
              <a:rPr lang="pl-PL" dirty="0" err="1" smtClean="0"/>
              <a:t>sk</a:t>
            </a:r>
            <a:r>
              <a:rPr lang="pl-PL" baseline="-25000" dirty="0" err="1" smtClean="0"/>
              <a:t>B</a:t>
            </a:r>
            <a:r>
              <a:rPr lang="pl-PL" dirty="0" smtClean="0"/>
              <a:t>)</a:t>
            </a:r>
          </a:p>
          <a:p>
            <a:r>
              <a:rPr lang="pl-PL" dirty="0" smtClean="0"/>
              <a:t>Załóżmy, że Charlie wie, że </a:t>
            </a:r>
            <a:r>
              <a:rPr lang="pl-PL" dirty="0" err="1" smtClean="0"/>
              <a:t>pk</a:t>
            </a:r>
            <a:r>
              <a:rPr lang="pl-PL" baseline="-25000" dirty="0" err="1" smtClean="0"/>
              <a:t>B</a:t>
            </a:r>
            <a:r>
              <a:rPr lang="pl-PL" dirty="0" smtClean="0"/>
              <a:t> jest kluczem publicznym </a:t>
            </a:r>
            <a:r>
              <a:rPr lang="pl-PL" dirty="0" err="1" smtClean="0"/>
              <a:t>Bob’a</a:t>
            </a:r>
            <a:endParaRPr lang="pl-PL" dirty="0" smtClean="0"/>
          </a:p>
          <a:p>
            <a:r>
              <a:rPr lang="pl-PL" dirty="0" smtClean="0"/>
              <a:t>Wtedy Charlie może obliczyć podpis:</a:t>
            </a:r>
            <a:br>
              <a:rPr lang="pl-PL" dirty="0" smtClean="0"/>
            </a:br>
            <a:r>
              <a:rPr lang="pl-PL" dirty="0" err="1" smtClean="0"/>
              <a:t>cert</a:t>
            </a:r>
            <a:r>
              <a:rPr lang="pl-PL" baseline="-25000" dirty="0" err="1" smtClean="0"/>
              <a:t>C→B</a:t>
            </a:r>
            <a:r>
              <a:rPr lang="pl-PL" dirty="0" smtClean="0"/>
              <a:t> = </a:t>
            </a:r>
            <a:r>
              <a:rPr lang="pl-PL" dirty="0" err="1" smtClean="0"/>
              <a:t>Sign</a:t>
            </a:r>
            <a:r>
              <a:rPr lang="pl-PL" dirty="0" smtClean="0"/>
              <a:t>(</a:t>
            </a:r>
            <a:r>
              <a:rPr lang="pl-PL" dirty="0" err="1" smtClean="0"/>
              <a:t>sk</a:t>
            </a:r>
            <a:r>
              <a:rPr lang="pl-PL" baseline="-25000" dirty="0" err="1" smtClean="0"/>
              <a:t>C</a:t>
            </a:r>
            <a:r>
              <a:rPr lang="pl-PL" dirty="0" smtClean="0"/>
              <a:t>, </a:t>
            </a:r>
            <a:r>
              <a:rPr lang="pl-PL" dirty="0" err="1" smtClean="0"/>
              <a:t>pk</a:t>
            </a:r>
            <a:r>
              <a:rPr lang="pl-PL" baseline="-25000" dirty="0" err="1" smtClean="0"/>
              <a:t>B</a:t>
            </a:r>
            <a:r>
              <a:rPr lang="pl-PL" dirty="0" smtClean="0"/>
              <a:t>)</a:t>
            </a:r>
            <a:br>
              <a:rPr lang="pl-PL" dirty="0" smtClean="0"/>
            </a:br>
            <a:r>
              <a:rPr lang="pl-PL" dirty="0" smtClean="0"/>
              <a:t>i odesłać ten podpis </a:t>
            </a:r>
            <a:r>
              <a:rPr lang="pl-PL" dirty="0" err="1" smtClean="0"/>
              <a:t>Bob’owi</a:t>
            </a:r>
            <a:r>
              <a:rPr lang="pl-PL" dirty="0" smtClean="0"/>
              <a:t>.</a:t>
            </a:r>
          </a:p>
          <a:p>
            <a:r>
              <a:rPr lang="pl-PL" dirty="0" smtClean="0"/>
              <a:t>Nazywamy </a:t>
            </a:r>
            <a:r>
              <a:rPr lang="pl-PL" dirty="0" err="1"/>
              <a:t>cert</a:t>
            </a:r>
            <a:r>
              <a:rPr lang="pl-PL" baseline="-25000" dirty="0" err="1"/>
              <a:t>C→B</a:t>
            </a:r>
            <a:r>
              <a:rPr lang="pl-PL" dirty="0" smtClean="0"/>
              <a:t> certyfikatem dla klucza publicznego </a:t>
            </a:r>
            <a:r>
              <a:rPr lang="pl-PL" dirty="0" err="1" smtClean="0"/>
              <a:t>Bob’a</a:t>
            </a:r>
            <a:r>
              <a:rPr lang="pl-PL" dirty="0"/>
              <a:t> </a:t>
            </a:r>
            <a:r>
              <a:rPr lang="pl-PL" dirty="0" smtClean="0"/>
              <a:t>wystawionym przez Charliego.</a:t>
            </a:r>
          </a:p>
          <a:p>
            <a:r>
              <a:rPr lang="pl-PL" dirty="0" smtClean="0"/>
              <a:t>W praktyce certyfikat powinien jednoznacznie identyfikować </a:t>
            </a:r>
            <a:r>
              <a:rPr lang="pl-PL" dirty="0" err="1" smtClean="0"/>
              <a:t>Bob’a</a:t>
            </a:r>
            <a:r>
              <a:rPr lang="pl-PL" dirty="0" smtClean="0"/>
              <a:t>, czyli zawierać jego imię i nazwisko, email, stronę WWW i inne atrybuty</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14</a:t>
            </a:fld>
            <a:endParaRPr lang="pl-PL"/>
          </a:p>
        </p:txBody>
      </p:sp>
    </p:spTree>
    <p:extLst>
      <p:ext uri="{BB962C8B-B14F-4D97-AF65-F5344CB8AC3E}">
        <p14:creationId xmlns:p14="http://schemas.microsoft.com/office/powerpoint/2010/main" val="2568059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Autofit/>
          </a:bodyPr>
          <a:lstStyle/>
          <a:p>
            <a:r>
              <a:rPr lang="pl-PL" sz="3200" dirty="0" smtClean="0"/>
              <a:t>Weryfikacja klucza publicznego na podstawie certyfikatu</a:t>
            </a:r>
            <a:endParaRPr lang="pl-PL" sz="3200" dirty="0"/>
          </a:p>
        </p:txBody>
      </p:sp>
      <p:sp>
        <p:nvSpPr>
          <p:cNvPr id="3" name="Symbol zastępczy zawartości 2"/>
          <p:cNvSpPr>
            <a:spLocks noGrp="1"/>
          </p:cNvSpPr>
          <p:nvPr>
            <p:ph idx="1"/>
          </p:nvPr>
        </p:nvSpPr>
        <p:spPr>
          <a:xfrm>
            <a:off x="107504" y="908720"/>
            <a:ext cx="8856984" cy="5760640"/>
          </a:xfrm>
        </p:spPr>
        <p:txBody>
          <a:bodyPr>
            <a:normAutofit fontScale="85000" lnSpcReduction="10000"/>
          </a:bodyPr>
          <a:lstStyle/>
          <a:p>
            <a:r>
              <a:rPr lang="pl-PL" dirty="0" smtClean="0"/>
              <a:t>Teraz Bob chce skomunikować się z inną osobą/instytucją, np. Alice, która już zna </a:t>
            </a:r>
            <a:r>
              <a:rPr lang="pl-PL" dirty="0" err="1" smtClean="0"/>
              <a:t>pk</a:t>
            </a:r>
            <a:r>
              <a:rPr lang="pl-PL" baseline="-25000" dirty="0" err="1" smtClean="0"/>
              <a:t>C</a:t>
            </a:r>
            <a:r>
              <a:rPr lang="pl-PL" dirty="0" smtClean="0"/>
              <a:t>.</a:t>
            </a:r>
          </a:p>
          <a:p>
            <a:r>
              <a:rPr lang="pl-PL" dirty="0" smtClean="0"/>
              <a:t>Może on wysłać do Alice wiadomość (</a:t>
            </a:r>
            <a:r>
              <a:rPr lang="pl-PL" dirty="0" err="1" smtClean="0"/>
              <a:t>pk</a:t>
            </a:r>
            <a:r>
              <a:rPr lang="pl-PL" baseline="-25000" dirty="0" err="1" smtClean="0"/>
              <a:t>B</a:t>
            </a:r>
            <a:r>
              <a:rPr lang="pl-PL" dirty="0" err="1" smtClean="0"/>
              <a:t>,cert</a:t>
            </a:r>
            <a:r>
              <a:rPr lang="pl-PL" baseline="-25000" dirty="0" err="1" smtClean="0"/>
              <a:t>C→B</a:t>
            </a:r>
            <a:r>
              <a:rPr lang="pl-PL" dirty="0" smtClean="0"/>
              <a:t>), która może zweryfikować, że </a:t>
            </a:r>
            <a:r>
              <a:rPr lang="pl-PL" dirty="0" err="1" smtClean="0"/>
              <a:t>pk</a:t>
            </a:r>
            <a:r>
              <a:rPr lang="pl-PL" baseline="-25000" dirty="0" err="1" smtClean="0"/>
              <a:t>B</a:t>
            </a:r>
            <a:r>
              <a:rPr lang="pl-PL" dirty="0" smtClean="0"/>
              <a:t> rzeczywiście należy do </a:t>
            </a:r>
            <a:r>
              <a:rPr lang="pl-PL" dirty="0" err="1" smtClean="0"/>
              <a:t>Bob’a</a:t>
            </a:r>
            <a:r>
              <a:rPr lang="pl-PL" dirty="0" smtClean="0"/>
              <a:t>, o czym poświadcza </a:t>
            </a:r>
            <a:r>
              <a:rPr lang="pl-PL" dirty="0" err="1" smtClean="0"/>
              <a:t>pk</a:t>
            </a:r>
            <a:r>
              <a:rPr lang="pl-PL" baseline="-25000" dirty="0" err="1" smtClean="0"/>
              <a:t>C</a:t>
            </a:r>
            <a:r>
              <a:rPr lang="pl-PL" dirty="0" smtClean="0"/>
              <a:t>. </a:t>
            </a:r>
          </a:p>
          <a:p>
            <a:r>
              <a:rPr lang="pl-PL" dirty="0" smtClean="0"/>
              <a:t>Jeśli sprawdzenie podpisu się udało, to Alice wie, że Charlie podpisał wskazaną wiadomość</a:t>
            </a:r>
          </a:p>
          <a:p>
            <a:r>
              <a:rPr lang="pl-PL" dirty="0" smtClean="0"/>
              <a:t>Jeśli Alice ufa </a:t>
            </a:r>
            <a:r>
              <a:rPr lang="pl-PL" dirty="0" err="1" smtClean="0"/>
              <a:t>Charlie’mu</a:t>
            </a:r>
            <a:r>
              <a:rPr lang="pl-PL" dirty="0" smtClean="0"/>
              <a:t>, to może zaakceptować </a:t>
            </a:r>
            <a:r>
              <a:rPr lang="pl-PL" dirty="0" err="1" smtClean="0"/>
              <a:t>pk</a:t>
            </a:r>
            <a:r>
              <a:rPr lang="pl-PL" baseline="-25000" dirty="0" err="1" smtClean="0"/>
              <a:t>B</a:t>
            </a:r>
            <a:r>
              <a:rPr lang="pl-PL" dirty="0" smtClean="0"/>
              <a:t> jako legalny klucz</a:t>
            </a:r>
          </a:p>
          <a:p>
            <a:r>
              <a:rPr lang="pl-PL" dirty="0" smtClean="0"/>
              <a:t>Cała wymiana potwierdzająca </a:t>
            </a:r>
            <a:r>
              <a:rPr lang="pl-PL" dirty="0" err="1" smtClean="0"/>
              <a:t>pk</a:t>
            </a:r>
            <a:r>
              <a:rPr lang="pl-PL" baseline="-25000" dirty="0" err="1" smtClean="0"/>
              <a:t>B</a:t>
            </a:r>
            <a:r>
              <a:rPr lang="pl-PL" dirty="0" smtClean="0"/>
              <a:t> może się odbyć w publicznym i niechronionym kanale komunikacyjnym</a:t>
            </a:r>
          </a:p>
          <a:p>
            <a:r>
              <a:rPr lang="pl-PL" dirty="0" smtClean="0"/>
              <a:t>Dopóki Charlie (klucz prywatny </a:t>
            </a:r>
            <a:r>
              <a:rPr lang="pl-PL" dirty="0" err="1" smtClean="0"/>
              <a:t>Charlie’go</a:t>
            </a:r>
            <a:r>
              <a:rPr lang="pl-PL" dirty="0" smtClean="0"/>
              <a:t>) nie zostanie „skompromitowany” tak zweryfikowane klucze są uznawane za legalne i powiązane z daną osobą/instytucją.</a:t>
            </a:r>
          </a:p>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15</a:t>
            </a:fld>
            <a:endParaRPr lang="pl-PL"/>
          </a:p>
        </p:txBody>
      </p:sp>
    </p:spTree>
    <p:extLst>
      <p:ext uri="{BB962C8B-B14F-4D97-AF65-F5344CB8AC3E}">
        <p14:creationId xmlns:p14="http://schemas.microsoft.com/office/powerpoint/2010/main" val="1319243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Kilka pominiętych detali</a:t>
            </a:r>
            <a:endParaRPr lang="pl-PL" dirty="0"/>
          </a:p>
        </p:txBody>
      </p:sp>
      <p:sp>
        <p:nvSpPr>
          <p:cNvPr id="3" name="Symbol zastępczy zawartości 2"/>
          <p:cNvSpPr>
            <a:spLocks noGrp="1"/>
          </p:cNvSpPr>
          <p:nvPr>
            <p:ph idx="1"/>
          </p:nvPr>
        </p:nvSpPr>
        <p:spPr/>
        <p:txBody>
          <a:bodyPr/>
          <a:lstStyle/>
          <a:p>
            <a:r>
              <a:rPr lang="pl-PL" dirty="0" smtClean="0"/>
              <a:t>Skąd Alice zna </a:t>
            </a:r>
            <a:r>
              <a:rPr lang="pl-PL" dirty="0" err="1" smtClean="0"/>
              <a:t>pk</a:t>
            </a:r>
            <a:r>
              <a:rPr lang="pl-PL" baseline="-25000" dirty="0" err="1" smtClean="0"/>
              <a:t>C</a:t>
            </a:r>
            <a:r>
              <a:rPr lang="pl-PL" dirty="0" smtClean="0"/>
              <a:t> i mu ufa?</a:t>
            </a:r>
          </a:p>
          <a:p>
            <a:r>
              <a:rPr lang="pl-PL" dirty="0" smtClean="0"/>
              <a:t>Skąd Charlie wie, że </a:t>
            </a:r>
            <a:r>
              <a:rPr lang="pl-PL" dirty="0" err="1" smtClean="0"/>
              <a:t>pk</a:t>
            </a:r>
            <a:r>
              <a:rPr lang="pl-PL" baseline="-25000" dirty="0" err="1" smtClean="0"/>
              <a:t>B</a:t>
            </a:r>
            <a:r>
              <a:rPr lang="pl-PL" dirty="0" smtClean="0"/>
              <a:t> należy do Boba?</a:t>
            </a:r>
          </a:p>
          <a:p>
            <a:r>
              <a:rPr lang="pl-PL" dirty="0" smtClean="0"/>
              <a:t>Jak Alice decyduje, czy ufać </a:t>
            </a:r>
            <a:r>
              <a:rPr lang="pl-PL" dirty="0" err="1" smtClean="0"/>
              <a:t>Charlie’mu</a:t>
            </a:r>
            <a:r>
              <a:rPr lang="pl-PL" dirty="0" smtClean="0"/>
              <a:t>?</a:t>
            </a:r>
          </a:p>
          <a:p>
            <a:endParaRPr lang="pl-PL" dirty="0"/>
          </a:p>
          <a:p>
            <a:r>
              <a:rPr lang="pl-PL" dirty="0" smtClean="0"/>
              <a:t>Pełna specyfikacja, jak rozwiązać pokazane problemy opisana jest w dokumentach dotyczących Infrastruktury Klucza </a:t>
            </a:r>
            <a:r>
              <a:rPr lang="pl-PL" dirty="0" err="1" smtClean="0"/>
              <a:t>Publiczengo</a:t>
            </a:r>
            <a:r>
              <a:rPr lang="pl-PL" dirty="0" smtClean="0"/>
              <a:t> (PKI – Public </a:t>
            </a:r>
            <a:r>
              <a:rPr lang="pl-PL" dirty="0" err="1" smtClean="0"/>
              <a:t>Key</a:t>
            </a:r>
            <a:r>
              <a:rPr lang="pl-PL" dirty="0" smtClean="0"/>
              <a:t> </a:t>
            </a:r>
            <a:r>
              <a:rPr lang="pl-PL" dirty="0" err="1" smtClean="0"/>
              <a:t>Infrastructure</a:t>
            </a:r>
            <a:r>
              <a:rPr lang="pl-PL" dirty="0" smtClean="0"/>
              <a:t>)</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16</a:t>
            </a:fld>
            <a:endParaRPr lang="pl-PL"/>
          </a:p>
        </p:txBody>
      </p:sp>
    </p:spTree>
    <p:extLst>
      <p:ext uri="{BB962C8B-B14F-4D97-AF65-F5344CB8AC3E}">
        <p14:creationId xmlns:p14="http://schemas.microsoft.com/office/powerpoint/2010/main" val="266268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Pojedynczy weryfikator certyfikatów (ang. </a:t>
            </a:r>
            <a:r>
              <a:rPr lang="pl-PL" dirty="0" err="1" smtClean="0"/>
              <a:t>Certificate</a:t>
            </a:r>
            <a:r>
              <a:rPr lang="pl-PL" dirty="0" smtClean="0"/>
              <a:t> Authority)</a:t>
            </a:r>
            <a:endParaRPr lang="pl-PL" dirty="0"/>
          </a:p>
        </p:txBody>
      </p:sp>
      <p:sp>
        <p:nvSpPr>
          <p:cNvPr id="3" name="Symbol zastępczy zawartości 2"/>
          <p:cNvSpPr>
            <a:spLocks noGrp="1"/>
          </p:cNvSpPr>
          <p:nvPr>
            <p:ph idx="1"/>
          </p:nvPr>
        </p:nvSpPr>
        <p:spPr>
          <a:xfrm>
            <a:off x="251520" y="1600200"/>
            <a:ext cx="8640960" cy="5121275"/>
          </a:xfrm>
        </p:spPr>
        <p:txBody>
          <a:bodyPr>
            <a:normAutofit fontScale="70000" lnSpcReduction="20000"/>
          </a:bodyPr>
          <a:lstStyle/>
          <a:p>
            <a:r>
              <a:rPr lang="pl-PL" dirty="0" smtClean="0"/>
              <a:t>Instytucja, której wszyscy ufają, i która wystawia certyfikaty dla każdego klucza publicznego</a:t>
            </a:r>
          </a:p>
          <a:p>
            <a:r>
              <a:rPr lang="pl-PL" dirty="0" smtClean="0"/>
              <a:t>Każdy, kto ma ufać tej instytucji musi jednokrotnie w bezpieczny sposób (np. pendrive), pobrać klucz publiczny tej instytucji i jej zaufać.</a:t>
            </a:r>
          </a:p>
          <a:p>
            <a:r>
              <a:rPr lang="pl-PL" dirty="0" smtClean="0"/>
              <a:t>Typowym sposobem bezpiecznego rozpowszechniania certyfikatów jest ich zaszywanie w kodzie oprogramowania. Legalne systemy operacyjne oraz przeglądarki internetowe są dystrybuowane z takimi kluczami, na podstawie których będą mogły potem identyfikować podpisane klucze publiczne innych programów, kanałów komunikacyjnych, czy użytkowników.</a:t>
            </a:r>
          </a:p>
          <a:p>
            <a:r>
              <a:rPr lang="pl-PL" dirty="0" smtClean="0"/>
              <a:t>Mechanizm wystawiania certyfikatu musi być dokładnie kontrolowany. Przykładowo, wystawienie tzw. certyfikatu kwalifikowanego wymaga zwrócenia się do właściwego CA i personalne potwierdzenie swojej tożsamości przed człowiekiem.</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17</a:t>
            </a:fld>
            <a:endParaRPr lang="pl-PL"/>
          </a:p>
        </p:txBody>
      </p:sp>
    </p:spTree>
    <p:extLst>
      <p:ext uri="{BB962C8B-B14F-4D97-AF65-F5344CB8AC3E}">
        <p14:creationId xmlns:p14="http://schemas.microsoft.com/office/powerpoint/2010/main" val="4113488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Wielu weryfikatorów certyfikatów</a:t>
            </a:r>
            <a:endParaRPr lang="pl-PL" dirty="0"/>
          </a:p>
        </p:txBody>
      </p:sp>
      <p:sp>
        <p:nvSpPr>
          <p:cNvPr id="3" name="Symbol zastępczy zawartości 2"/>
          <p:cNvSpPr>
            <a:spLocks noGrp="1"/>
          </p:cNvSpPr>
          <p:nvPr>
            <p:ph idx="1"/>
          </p:nvPr>
        </p:nvSpPr>
        <p:spPr/>
        <p:txBody>
          <a:bodyPr/>
          <a:lstStyle/>
          <a:p>
            <a:r>
              <a:rPr lang="pl-PL" dirty="0" smtClean="0"/>
              <a:t>Zastosowanie jednego weryfikatora certyfikatów jest niepraktyczne </a:t>
            </a:r>
          </a:p>
          <a:p>
            <a:pPr lvl="1"/>
            <a:r>
              <a:rPr lang="pl-PL" dirty="0" smtClean="0"/>
              <a:t>Np. nie wszyscy ufają jedynej organizacji na świecie.</a:t>
            </a:r>
          </a:p>
          <a:p>
            <a:pPr lvl="1"/>
            <a:r>
              <a:rPr lang="pl-PL" dirty="0" smtClean="0"/>
              <a:t>To byłby słaby punkt systemu, jego zaatakowanie zniszczyłoby całą infrastrukturę</a:t>
            </a:r>
          </a:p>
          <a:p>
            <a:r>
              <a:rPr lang="pl-PL" dirty="0" smtClean="0"/>
              <a:t>Dlatego stosuje się wiele </a:t>
            </a:r>
            <a:r>
              <a:rPr lang="pl-PL" smtClean="0"/>
              <a:t>centrów certyfikacji</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18</a:t>
            </a:fld>
            <a:endParaRPr lang="pl-PL"/>
          </a:p>
        </p:txBody>
      </p:sp>
    </p:spTree>
    <p:extLst>
      <p:ext uri="{BB962C8B-B14F-4D97-AF65-F5344CB8AC3E}">
        <p14:creationId xmlns:p14="http://schemas.microsoft.com/office/powerpoint/2010/main" val="2116885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404664"/>
            <a:ext cx="8229600" cy="490066"/>
          </a:xfrm>
        </p:spPr>
        <p:txBody>
          <a:bodyPr>
            <a:noAutofit/>
          </a:bodyPr>
          <a:lstStyle/>
          <a:p>
            <a:r>
              <a:rPr lang="pl-PL" sz="2400" dirty="0" smtClean="0"/>
              <a:t>Co by się stało, gdybyśmy odwrócili przebieg szyfrowania z kluczem publicznym?</a:t>
            </a:r>
            <a:endParaRPr lang="pl-PL" sz="24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a:t>
            </a:fld>
            <a:endParaRPr lang="pl-PL"/>
          </a:p>
        </p:txBody>
      </p:sp>
      <p:sp>
        <p:nvSpPr>
          <p:cNvPr id="5" name="Rectangle 2"/>
          <p:cNvSpPr/>
          <p:nvPr/>
        </p:nvSpPr>
        <p:spPr>
          <a:xfrm>
            <a:off x="1905000" y="3730352"/>
            <a:ext cx="1143000" cy="1066800"/>
          </a:xfrm>
          <a:prstGeom prst="rect">
            <a:avLst/>
          </a:prstGeom>
          <a:solidFill>
            <a:srgbClr val="CCFFFF"/>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2800" b="1" kern="0" dirty="0" smtClean="0">
                <a:solidFill>
                  <a:srgbClr val="000000"/>
                </a:solidFill>
                <a:latin typeface="Calibri"/>
              </a:rPr>
              <a:t>D</a:t>
            </a:r>
            <a:endParaRPr kumimoji="0" lang="en-US" sz="2800" b="1" i="0" u="none" strike="noStrike" kern="0" cap="none" spc="0" normalizeH="0" baseline="0" noProof="0" dirty="0" smtClean="0">
              <a:ln>
                <a:noFill/>
              </a:ln>
              <a:solidFill>
                <a:srgbClr val="000000"/>
              </a:solidFill>
              <a:effectLst/>
              <a:uLnTx/>
              <a:uFillTx/>
              <a:latin typeface="Calibri"/>
              <a:ea typeface="+mn-ea"/>
              <a:cs typeface="+mn-cs"/>
            </a:endParaRPr>
          </a:p>
        </p:txBody>
      </p:sp>
      <p:sp>
        <p:nvSpPr>
          <p:cNvPr id="6" name="Rectangle 3"/>
          <p:cNvSpPr/>
          <p:nvPr/>
        </p:nvSpPr>
        <p:spPr>
          <a:xfrm>
            <a:off x="6096000" y="3730352"/>
            <a:ext cx="1143000" cy="1066800"/>
          </a:xfrm>
          <a:prstGeom prst="rect">
            <a:avLst/>
          </a:prstGeom>
          <a:solidFill>
            <a:srgbClr val="CCFFFF"/>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2800" b="1" kern="0" dirty="0" smtClean="0">
                <a:solidFill>
                  <a:srgbClr val="000000"/>
                </a:solidFill>
                <a:latin typeface="Calibri"/>
              </a:rPr>
              <a:t>E</a:t>
            </a:r>
            <a:endParaRPr kumimoji="0" lang="en-US" sz="2800" b="1" i="0" u="none" strike="noStrike" kern="0" cap="none" spc="0" normalizeH="0" baseline="0" noProof="0" dirty="0" smtClean="0">
              <a:ln>
                <a:noFill/>
              </a:ln>
              <a:solidFill>
                <a:srgbClr val="000000"/>
              </a:solidFill>
              <a:effectLst/>
              <a:uLnTx/>
              <a:uFillTx/>
              <a:latin typeface="Calibri"/>
              <a:ea typeface="+mn-ea"/>
              <a:cs typeface="+mn-cs"/>
            </a:endParaRPr>
          </a:p>
        </p:txBody>
      </p:sp>
      <p:cxnSp>
        <p:nvCxnSpPr>
          <p:cNvPr id="7" name="Straight Arrow Connector 20"/>
          <p:cNvCxnSpPr>
            <a:cxnSpLocks noChangeShapeType="1"/>
          </p:cNvCxnSpPr>
          <p:nvPr/>
        </p:nvCxnSpPr>
        <p:spPr bwMode="auto">
          <a:xfrm>
            <a:off x="2362200" y="3169270"/>
            <a:ext cx="2" cy="533401"/>
          </a:xfrm>
          <a:prstGeom prst="straightConnector1">
            <a:avLst/>
          </a:prstGeom>
          <a:noFill/>
          <a:ln w="9525" algn="ctr">
            <a:solidFill>
              <a:sysClr val="windowText" lastClr="000000"/>
            </a:solidFill>
            <a:round/>
            <a:headEnd/>
            <a:tailEnd type="arrow" w="med" len="med"/>
          </a:ln>
        </p:spPr>
      </p:cxnSp>
      <p:sp>
        <p:nvSpPr>
          <p:cNvPr id="8" name="TextBox 8"/>
          <p:cNvSpPr txBox="1"/>
          <p:nvPr/>
        </p:nvSpPr>
        <p:spPr>
          <a:xfrm>
            <a:off x="2133600" y="2712071"/>
            <a:ext cx="497552" cy="461665"/>
          </a:xfrm>
          <a:prstGeom prst="rect">
            <a:avLst/>
          </a:prstGeom>
          <a:noFill/>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smtClean="0">
                <a:ln>
                  <a:noFill/>
                </a:ln>
                <a:solidFill>
                  <a:prstClr val="black"/>
                </a:solidFill>
                <a:effectLst/>
                <a:uLnTx/>
                <a:uFillTx/>
              </a:rPr>
              <a:t>pk</a:t>
            </a:r>
            <a:endParaRPr kumimoji="0" lang="en-US" sz="2400" b="1" i="0" u="none" strike="noStrike" kern="0" cap="none" spc="0" normalizeH="0" baseline="0" noProof="0" dirty="0">
              <a:ln>
                <a:noFill/>
              </a:ln>
              <a:solidFill>
                <a:prstClr val="black"/>
              </a:solidFill>
              <a:effectLst/>
              <a:uLnTx/>
              <a:uFillTx/>
            </a:endParaRPr>
          </a:p>
        </p:txBody>
      </p:sp>
      <p:sp>
        <p:nvSpPr>
          <p:cNvPr id="9" name="Line 7"/>
          <p:cNvSpPr>
            <a:spLocks noChangeShapeType="1"/>
          </p:cNvSpPr>
          <p:nvPr/>
        </p:nvSpPr>
        <p:spPr bwMode="auto">
          <a:xfrm>
            <a:off x="914400" y="4241130"/>
            <a:ext cx="914400" cy="0"/>
          </a:xfrm>
          <a:prstGeom prst="line">
            <a:avLst/>
          </a:prstGeom>
          <a:noFill/>
          <a:ln w="9525">
            <a:solidFill>
              <a:sysClr val="windowText" lastClr="000000"/>
            </a:solidFill>
            <a:round/>
            <a:headEnd type="triangle"/>
            <a:tailEnd type="non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0" name="Text Box 8"/>
          <p:cNvSpPr txBox="1">
            <a:spLocks noChangeArrowheads="1"/>
          </p:cNvSpPr>
          <p:nvPr/>
        </p:nvSpPr>
        <p:spPr bwMode="auto">
          <a:xfrm>
            <a:off x="1074568" y="3858090"/>
            <a:ext cx="330540" cy="461665"/>
          </a:xfrm>
          <a:prstGeom prst="rect">
            <a:avLst/>
          </a:prstGeom>
          <a:noFill/>
          <a:ln w="9525">
            <a:noFill/>
            <a:miter lim="800000"/>
            <a:headEnd/>
            <a:tailEnd/>
          </a:ln>
        </p:spPr>
        <p:txBody>
          <a:bodyPr wrap="none">
            <a:spAutoFit/>
          </a:bodyPr>
          <a:lstStyle/>
          <a:p>
            <a:pPr algn="ctr">
              <a:spcBef>
                <a:spcPct val="50000"/>
              </a:spcBef>
            </a:pPr>
            <a:r>
              <a:rPr lang="pl-PL" sz="2400" dirty="0" smtClean="0">
                <a:solidFill>
                  <a:prstClr val="black"/>
                </a:solidFill>
                <a:latin typeface="Tahoma" pitchFamily="34" charset="0"/>
              </a:rPr>
              <a:t>?</a:t>
            </a:r>
            <a:endParaRPr lang="en-US" sz="2400" dirty="0">
              <a:solidFill>
                <a:prstClr val="black"/>
              </a:solidFill>
              <a:latin typeface="Tahoma" pitchFamily="34" charset="0"/>
            </a:endParaRPr>
          </a:p>
        </p:txBody>
      </p:sp>
      <p:sp>
        <p:nvSpPr>
          <p:cNvPr id="11" name="Line 7"/>
          <p:cNvSpPr>
            <a:spLocks noChangeShapeType="1"/>
          </p:cNvSpPr>
          <p:nvPr/>
        </p:nvSpPr>
        <p:spPr bwMode="auto">
          <a:xfrm>
            <a:off x="3048000" y="4241130"/>
            <a:ext cx="914400" cy="0"/>
          </a:xfrm>
          <a:prstGeom prst="line">
            <a:avLst/>
          </a:prstGeom>
          <a:noFill/>
          <a:ln w="9525">
            <a:solidFill>
              <a:sysClr val="windowText" lastClr="000000"/>
            </a:solidFill>
            <a:round/>
            <a:headEnd type="triangle"/>
            <a:tailEnd type="non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2" name="Text Box 8"/>
          <p:cNvSpPr txBox="1">
            <a:spLocks noChangeArrowheads="1"/>
          </p:cNvSpPr>
          <p:nvPr/>
        </p:nvSpPr>
        <p:spPr bwMode="auto">
          <a:xfrm>
            <a:off x="3286297" y="3858090"/>
            <a:ext cx="326682" cy="461665"/>
          </a:xfrm>
          <a:prstGeom prst="rect">
            <a:avLst/>
          </a:prstGeom>
          <a:noFill/>
          <a:ln w="9525">
            <a:noFill/>
            <a:miter lim="800000"/>
            <a:headEnd/>
            <a:tailEnd/>
          </a:ln>
        </p:spPr>
        <p:txBody>
          <a:bodyPr wrap="none">
            <a:spAutoFit/>
          </a:bodyPr>
          <a:lstStyle/>
          <a:p>
            <a:pPr algn="ctr">
              <a:spcBef>
                <a:spcPct val="50000"/>
              </a:spcBef>
            </a:pPr>
            <a:r>
              <a:rPr lang="en-US" sz="2400" dirty="0">
                <a:solidFill>
                  <a:prstClr val="black"/>
                </a:solidFill>
                <a:latin typeface="Tahoma" pitchFamily="34" charset="0"/>
              </a:rPr>
              <a:t>c</a:t>
            </a:r>
          </a:p>
        </p:txBody>
      </p:sp>
      <p:sp>
        <p:nvSpPr>
          <p:cNvPr id="13" name="Line 7"/>
          <p:cNvSpPr>
            <a:spLocks noChangeShapeType="1"/>
          </p:cNvSpPr>
          <p:nvPr/>
        </p:nvSpPr>
        <p:spPr bwMode="auto">
          <a:xfrm>
            <a:off x="5144610" y="4241130"/>
            <a:ext cx="914400" cy="0"/>
          </a:xfrm>
          <a:prstGeom prst="line">
            <a:avLst/>
          </a:prstGeom>
          <a:noFill/>
          <a:ln w="9525">
            <a:solidFill>
              <a:sysClr val="windowText" lastClr="000000"/>
            </a:solidFill>
            <a:round/>
            <a:headEnd type="triangle"/>
            <a:tailEnd type="non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4" name="Text Box 8"/>
          <p:cNvSpPr txBox="1">
            <a:spLocks noChangeArrowheads="1"/>
          </p:cNvSpPr>
          <p:nvPr/>
        </p:nvSpPr>
        <p:spPr bwMode="auto">
          <a:xfrm>
            <a:off x="5318711" y="3858090"/>
            <a:ext cx="327334" cy="461665"/>
          </a:xfrm>
          <a:prstGeom prst="rect">
            <a:avLst/>
          </a:prstGeom>
          <a:noFill/>
          <a:ln w="9525">
            <a:noFill/>
            <a:miter lim="800000"/>
            <a:headEnd/>
            <a:tailEnd/>
          </a:ln>
        </p:spPr>
        <p:txBody>
          <a:bodyPr wrap="none">
            <a:spAutoFit/>
          </a:bodyPr>
          <a:lstStyle/>
          <a:p>
            <a:pPr algn="ctr">
              <a:spcBef>
                <a:spcPct val="50000"/>
              </a:spcBef>
            </a:pPr>
            <a:r>
              <a:rPr lang="pl-PL" sz="2400" dirty="0" smtClean="0">
                <a:solidFill>
                  <a:prstClr val="black"/>
                </a:solidFill>
                <a:latin typeface="Tahoma" pitchFamily="34" charset="0"/>
              </a:rPr>
              <a:t>c</a:t>
            </a:r>
            <a:endParaRPr lang="en-US" sz="2400" dirty="0">
              <a:solidFill>
                <a:prstClr val="black"/>
              </a:solidFill>
              <a:latin typeface="Tahoma" pitchFamily="34" charset="0"/>
            </a:endParaRPr>
          </a:p>
        </p:txBody>
      </p:sp>
      <p:sp>
        <p:nvSpPr>
          <p:cNvPr id="15" name="Line 7"/>
          <p:cNvSpPr>
            <a:spLocks noChangeShapeType="1"/>
          </p:cNvSpPr>
          <p:nvPr/>
        </p:nvSpPr>
        <p:spPr bwMode="auto">
          <a:xfrm>
            <a:off x="7278210" y="4241130"/>
            <a:ext cx="914400" cy="0"/>
          </a:xfrm>
          <a:prstGeom prst="line">
            <a:avLst/>
          </a:prstGeom>
          <a:noFill/>
          <a:ln w="9525">
            <a:solidFill>
              <a:sysClr val="windowText" lastClr="000000"/>
            </a:solidFill>
            <a:round/>
            <a:headEnd type="triangle"/>
            <a:tailEnd type="non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6" name="Text Box 8"/>
          <p:cNvSpPr txBox="1">
            <a:spLocks noChangeArrowheads="1"/>
          </p:cNvSpPr>
          <p:nvPr/>
        </p:nvSpPr>
        <p:spPr bwMode="auto">
          <a:xfrm>
            <a:off x="7470603" y="3858090"/>
            <a:ext cx="443150" cy="461665"/>
          </a:xfrm>
          <a:prstGeom prst="rect">
            <a:avLst/>
          </a:prstGeom>
          <a:noFill/>
          <a:ln w="9525">
            <a:noFill/>
            <a:miter lim="800000"/>
            <a:headEnd/>
            <a:tailEnd/>
          </a:ln>
        </p:spPr>
        <p:txBody>
          <a:bodyPr wrap="none">
            <a:spAutoFit/>
          </a:bodyPr>
          <a:lstStyle/>
          <a:p>
            <a:pPr algn="ctr">
              <a:spcBef>
                <a:spcPct val="50000"/>
              </a:spcBef>
            </a:pPr>
            <a:r>
              <a:rPr lang="en-US" sz="2400" dirty="0" smtClean="0">
                <a:solidFill>
                  <a:prstClr val="black"/>
                </a:solidFill>
                <a:latin typeface="Tahoma" pitchFamily="34" charset="0"/>
              </a:rPr>
              <a:t>m</a:t>
            </a:r>
            <a:endParaRPr lang="en-US" sz="2400" dirty="0">
              <a:solidFill>
                <a:prstClr val="black"/>
              </a:solidFill>
              <a:latin typeface="Tahoma" pitchFamily="34" charset="0"/>
            </a:endParaRPr>
          </a:p>
        </p:txBody>
      </p:sp>
      <p:cxnSp>
        <p:nvCxnSpPr>
          <p:cNvPr id="17" name="Straight Arrow Connector 20"/>
          <p:cNvCxnSpPr>
            <a:cxnSpLocks noChangeShapeType="1"/>
          </p:cNvCxnSpPr>
          <p:nvPr/>
        </p:nvCxnSpPr>
        <p:spPr bwMode="auto">
          <a:xfrm>
            <a:off x="6629400" y="3169271"/>
            <a:ext cx="2" cy="533401"/>
          </a:xfrm>
          <a:prstGeom prst="straightConnector1">
            <a:avLst/>
          </a:prstGeom>
          <a:noFill/>
          <a:ln w="9525" algn="ctr">
            <a:solidFill>
              <a:sysClr val="windowText" lastClr="000000"/>
            </a:solidFill>
            <a:round/>
            <a:headEnd/>
            <a:tailEnd type="arrow" w="med" len="med"/>
          </a:ln>
        </p:spPr>
      </p:cxnSp>
      <p:sp>
        <p:nvSpPr>
          <p:cNvPr id="18" name="TextBox 23"/>
          <p:cNvSpPr txBox="1"/>
          <p:nvPr/>
        </p:nvSpPr>
        <p:spPr>
          <a:xfrm>
            <a:off x="6400800" y="2712072"/>
            <a:ext cx="455173" cy="461665"/>
          </a:xfrm>
          <a:prstGeom prst="rect">
            <a:avLst/>
          </a:prstGeom>
          <a:noFill/>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a:ln>
                  <a:noFill/>
                </a:ln>
                <a:solidFill>
                  <a:prstClr val="black"/>
                </a:solidFill>
                <a:effectLst/>
                <a:uLnTx/>
                <a:uFillTx/>
              </a:rPr>
              <a:t>s</a:t>
            </a:r>
            <a:r>
              <a:rPr kumimoji="0" lang="en-US" sz="2400" b="1" i="0" u="none" strike="noStrike" kern="0" cap="none" spc="0" normalizeH="0" baseline="0" noProof="0" dirty="0" err="1" smtClean="0">
                <a:ln>
                  <a:noFill/>
                </a:ln>
                <a:solidFill>
                  <a:prstClr val="black"/>
                </a:solidFill>
                <a:effectLst/>
                <a:uLnTx/>
                <a:uFillTx/>
              </a:rPr>
              <a:t>k</a:t>
            </a:r>
            <a:endParaRPr kumimoji="0" lang="en-US" sz="2400" b="1" i="0" u="none" strike="noStrike" kern="0" cap="none" spc="0" normalizeH="0" baseline="0" noProof="0" dirty="0">
              <a:ln>
                <a:noFill/>
              </a:ln>
              <a:solidFill>
                <a:prstClr val="black"/>
              </a:solidFill>
              <a:effectLst/>
              <a:uLnTx/>
              <a:uFillTx/>
            </a:endParaRPr>
          </a:p>
        </p:txBody>
      </p:sp>
      <p:sp>
        <p:nvSpPr>
          <p:cNvPr id="19" name="Rounded Rectangle 24"/>
          <p:cNvSpPr/>
          <p:nvPr/>
        </p:nvSpPr>
        <p:spPr>
          <a:xfrm>
            <a:off x="3962400" y="1520552"/>
            <a:ext cx="1066800" cy="533400"/>
          </a:xfrm>
          <a:prstGeom prst="round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prstClr val="black"/>
                </a:solidFill>
                <a:effectLst/>
                <a:uLnTx/>
                <a:uFillTx/>
                <a:latin typeface="Calibri"/>
                <a:ea typeface="+mn-ea"/>
                <a:cs typeface="+mn-cs"/>
              </a:rPr>
              <a:t>Gen</a:t>
            </a:r>
          </a:p>
        </p:txBody>
      </p:sp>
      <p:cxnSp>
        <p:nvCxnSpPr>
          <p:cNvPr id="20" name="Straight Arrow Connector 26"/>
          <p:cNvCxnSpPr/>
          <p:nvPr/>
        </p:nvCxnSpPr>
        <p:spPr>
          <a:xfrm flipH="1">
            <a:off x="2667000" y="2053952"/>
            <a:ext cx="1524000" cy="762000"/>
          </a:xfrm>
          <a:prstGeom prst="straightConnector1">
            <a:avLst/>
          </a:prstGeom>
          <a:noFill/>
          <a:ln w="25400" cap="flat" cmpd="sng" algn="ctr">
            <a:solidFill>
              <a:srgbClr val="000090"/>
            </a:solidFill>
            <a:prstDash val="solid"/>
            <a:tailEnd type="arrow"/>
          </a:ln>
          <a:effectLst>
            <a:outerShdw blurRad="40000" dist="20000" dir="5400000" rotWithShape="0">
              <a:srgbClr val="000000">
                <a:alpha val="38000"/>
              </a:srgbClr>
            </a:outerShdw>
          </a:effectLst>
        </p:spPr>
      </p:cxnSp>
      <p:cxnSp>
        <p:nvCxnSpPr>
          <p:cNvPr id="21" name="Straight Arrow Connector 28"/>
          <p:cNvCxnSpPr/>
          <p:nvPr/>
        </p:nvCxnSpPr>
        <p:spPr>
          <a:xfrm>
            <a:off x="4800600" y="2053952"/>
            <a:ext cx="1600200" cy="762000"/>
          </a:xfrm>
          <a:prstGeom prst="straightConnector1">
            <a:avLst/>
          </a:prstGeom>
          <a:noFill/>
          <a:ln w="25400" cap="flat" cmpd="sng" algn="ctr">
            <a:solidFill>
              <a:srgbClr val="000090"/>
            </a:solidFill>
            <a:prstDash val="solid"/>
            <a:tailEnd type="arrow"/>
          </a:ln>
          <a:effectLst>
            <a:outerShdw blurRad="40000" dist="20000" dir="5400000" rotWithShape="0">
              <a:srgbClr val="000000">
                <a:alpha val="38000"/>
              </a:srgbClr>
            </a:outerShdw>
          </a:effectLst>
        </p:spPr>
      </p:cxnSp>
    </p:spTree>
    <p:extLst>
      <p:ext uri="{BB962C8B-B14F-4D97-AF65-F5344CB8AC3E}">
        <p14:creationId xmlns:p14="http://schemas.microsoft.com/office/powerpoint/2010/main" val="3389379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2"/>
            <a:ext cx="8229600" cy="634082"/>
          </a:xfrm>
        </p:spPr>
        <p:txBody>
          <a:bodyPr>
            <a:normAutofit fontScale="90000"/>
          </a:bodyPr>
          <a:lstStyle/>
          <a:p>
            <a:r>
              <a:rPr lang="pl-PL" dirty="0" smtClean="0"/>
              <a:t>Odniesienie do MAC</a:t>
            </a:r>
            <a:endParaRPr lang="pl-PL" dirty="0"/>
          </a:p>
        </p:txBody>
      </p:sp>
      <p:sp>
        <p:nvSpPr>
          <p:cNvPr id="3" name="Symbol zastępczy zawartości 2"/>
          <p:cNvSpPr>
            <a:spLocks noGrp="1"/>
          </p:cNvSpPr>
          <p:nvPr>
            <p:ph idx="1"/>
          </p:nvPr>
        </p:nvSpPr>
        <p:spPr>
          <a:xfrm>
            <a:off x="179512" y="836712"/>
            <a:ext cx="8712968" cy="6021288"/>
          </a:xfrm>
        </p:spPr>
        <p:txBody>
          <a:bodyPr>
            <a:normAutofit fontScale="77500" lnSpcReduction="20000"/>
          </a:bodyPr>
          <a:lstStyle/>
          <a:p>
            <a:r>
              <a:rPr lang="pl-PL" dirty="0" smtClean="0"/>
              <a:t>Podpis elektroniczny i MAC mają na celu zapewnienie integralności wiadomości</a:t>
            </a:r>
          </a:p>
          <a:p>
            <a:r>
              <a:rPr lang="pl-PL" dirty="0" smtClean="0"/>
              <a:t>Zastosowanie podpisu elektronicznego:</a:t>
            </a:r>
          </a:p>
          <a:p>
            <a:pPr lvl="1"/>
            <a:r>
              <a:rPr lang="pl-PL" dirty="0" smtClean="0"/>
              <a:t>Upraszcza uwierzytelnienie wiadomości (nie ma potrzeby wymiany klucza symetrycznego z każdą osobą, dla której chcemy udowodnić integralność wiadomości)</a:t>
            </a:r>
          </a:p>
          <a:p>
            <a:pPr lvl="1"/>
            <a:r>
              <a:rPr lang="pl-PL" dirty="0" smtClean="0"/>
              <a:t>Zapewnia publiczną weryfikowalność  (odpowiednie mechanizmy (np. PKI) pozwalają na sprawdzenie, czy dane zostały podpisane przez daną osobę)</a:t>
            </a:r>
            <a:br>
              <a:rPr lang="pl-PL" dirty="0" smtClean="0"/>
            </a:br>
            <a:r>
              <a:rPr lang="pl-PL" dirty="0" smtClean="0"/>
              <a:t> &lt;mechanizm niedostępny dla MAC&gt;</a:t>
            </a:r>
            <a:br>
              <a:rPr lang="pl-PL" dirty="0" smtClean="0"/>
            </a:br>
            <a:r>
              <a:rPr lang="pl-PL" dirty="0" smtClean="0"/>
              <a:t>W konsekwencji:</a:t>
            </a:r>
          </a:p>
          <a:p>
            <a:pPr lvl="2"/>
            <a:r>
              <a:rPr lang="pl-PL" dirty="0" smtClean="0"/>
              <a:t>Podpis może być przenoszony i weryfikowany w różnych miejscach</a:t>
            </a:r>
          </a:p>
          <a:p>
            <a:pPr lvl="1"/>
            <a:r>
              <a:rPr lang="pl-PL" dirty="0" smtClean="0"/>
              <a:t>Wprowadza możliwość niezaprzeczalności podpisania dokumentu (osoba podpisująca nie morze się wyprzeć, że taki podpis złożyła)</a:t>
            </a:r>
          </a:p>
          <a:p>
            <a:r>
              <a:rPr lang="pl-PL" dirty="0" smtClean="0"/>
              <a:t>MAC są krótsze i 2-3 wydajniejsze, jeśli chodzi o czas obliczeń. W konsekwencji, jeśli w rozwiązaniu nie chodzi o zapewnienie publicznej weryfikowalności, możliwości transferu i niezaprzeczalności oraz komunikacja odbywa się z jednym odbiorcą, to należy stosować MAC.</a:t>
            </a:r>
          </a:p>
          <a:p>
            <a:pPr lvl="1"/>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a:t>
            </a:fld>
            <a:endParaRPr lang="pl-P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Definicja podpisu elektronicznego</a:t>
            </a:r>
            <a:endParaRPr lang="pl-PL" dirty="0"/>
          </a:p>
        </p:txBody>
      </p:sp>
      <p:sp>
        <p:nvSpPr>
          <p:cNvPr id="3" name="Symbol zastępczy zawartości 2"/>
          <p:cNvSpPr>
            <a:spLocks noGrp="1"/>
          </p:cNvSpPr>
          <p:nvPr>
            <p:ph idx="1"/>
          </p:nvPr>
        </p:nvSpPr>
        <p:spPr/>
        <p:txBody>
          <a:bodyPr>
            <a:normAutofit fontScale="92500" lnSpcReduction="20000"/>
          </a:bodyPr>
          <a:lstStyle/>
          <a:p>
            <a:pPr>
              <a:buNone/>
            </a:pPr>
            <a:r>
              <a:rPr lang="pl-PL" dirty="0" smtClean="0"/>
              <a:t>Podpis elektroniczny: (Gen, </a:t>
            </a:r>
            <a:r>
              <a:rPr lang="pl-PL" dirty="0" err="1" smtClean="0"/>
              <a:t>Sign</a:t>
            </a:r>
            <a:r>
              <a:rPr lang="pl-PL" dirty="0" smtClean="0"/>
              <a:t>, </a:t>
            </a:r>
            <a:r>
              <a:rPr lang="pl-PL" dirty="0" err="1" smtClean="0"/>
              <a:t>Vrfy</a:t>
            </a:r>
            <a:r>
              <a:rPr lang="pl-PL" dirty="0" smtClean="0"/>
              <a:t>)</a:t>
            </a:r>
          </a:p>
          <a:p>
            <a:r>
              <a:rPr lang="pl-PL" dirty="0" smtClean="0"/>
              <a:t>Gen: algorytm generacji pary kluczy (</a:t>
            </a:r>
            <a:r>
              <a:rPr lang="pl-PL" dirty="0" err="1" smtClean="0"/>
              <a:t>pk</a:t>
            </a:r>
            <a:r>
              <a:rPr lang="pl-PL" dirty="0" smtClean="0"/>
              <a:t> i </a:t>
            </a:r>
            <a:r>
              <a:rPr lang="pl-PL" dirty="0" err="1" smtClean="0"/>
              <a:t>sk</a:t>
            </a:r>
            <a:r>
              <a:rPr lang="pl-PL" dirty="0" smtClean="0"/>
              <a:t>)</a:t>
            </a:r>
          </a:p>
          <a:p>
            <a:r>
              <a:rPr lang="pl-PL" dirty="0" err="1" smtClean="0"/>
              <a:t>Sign</a:t>
            </a:r>
            <a:r>
              <a:rPr lang="pl-PL" dirty="0" smtClean="0"/>
              <a:t>: algorytm podpisujący </a:t>
            </a:r>
          </a:p>
          <a:p>
            <a:pPr>
              <a:buNone/>
            </a:pPr>
            <a:r>
              <a:rPr lang="pl-PL" dirty="0" smtClean="0"/>
              <a:t>			(m, </a:t>
            </a:r>
            <a:r>
              <a:rPr lang="pl-PL" dirty="0" err="1" smtClean="0"/>
              <a:t>ds</a:t>
            </a:r>
            <a:r>
              <a:rPr lang="pl-PL" dirty="0" smtClean="0"/>
              <a:t>) </a:t>
            </a:r>
            <a:r>
              <a:rPr lang="pl-PL" dirty="0" err="1" smtClean="0">
                <a:latin typeface="Calibri"/>
              </a:rPr>
              <a:t>←</a:t>
            </a:r>
            <a:r>
              <a:rPr lang="pl-PL" dirty="0" err="1" smtClean="0"/>
              <a:t>Sign</a:t>
            </a:r>
            <a:r>
              <a:rPr lang="pl-PL" dirty="0" smtClean="0"/>
              <a:t>(</a:t>
            </a:r>
            <a:r>
              <a:rPr lang="pl-PL" dirty="0" err="1" smtClean="0"/>
              <a:t>sk,m</a:t>
            </a:r>
            <a:r>
              <a:rPr lang="pl-PL" dirty="0" smtClean="0"/>
              <a:t>)</a:t>
            </a:r>
          </a:p>
          <a:p>
            <a:r>
              <a:rPr lang="pl-PL" dirty="0" err="1" smtClean="0"/>
              <a:t>Vrfy</a:t>
            </a:r>
            <a:r>
              <a:rPr lang="pl-PL" dirty="0" smtClean="0"/>
              <a:t>: algorytm weryfikujący </a:t>
            </a:r>
          </a:p>
          <a:p>
            <a:pPr>
              <a:buNone/>
            </a:pPr>
            <a:r>
              <a:rPr lang="pl-PL" dirty="0" smtClean="0"/>
              <a:t>			</a:t>
            </a:r>
            <a:r>
              <a:rPr lang="pl-PL" dirty="0" err="1" smtClean="0"/>
              <a:t>Vrfy</a:t>
            </a:r>
            <a:r>
              <a:rPr lang="pl-PL" dirty="0" smtClean="0"/>
              <a:t>(</a:t>
            </a:r>
            <a:r>
              <a:rPr lang="pl-PL" dirty="0" err="1" smtClean="0"/>
              <a:t>pk</a:t>
            </a:r>
            <a:r>
              <a:rPr lang="pl-PL" dirty="0" smtClean="0"/>
              <a:t>, m, </a:t>
            </a:r>
            <a:r>
              <a:rPr lang="pl-PL" dirty="0" err="1" smtClean="0"/>
              <a:t>ds</a:t>
            </a:r>
            <a:r>
              <a:rPr lang="pl-PL" dirty="0" smtClean="0"/>
              <a:t>)</a:t>
            </a:r>
          </a:p>
          <a:p>
            <a:pPr>
              <a:buNone/>
            </a:pPr>
            <a:r>
              <a:rPr lang="pl-PL" dirty="0" smtClean="0"/>
              <a:t>	Zwraca 1, gdy podpis jest prawidłowo zweryfikowany, 0 gdy weryfikacja się nie udała.</a:t>
            </a:r>
          </a:p>
          <a:p>
            <a:pPr>
              <a:buNone/>
            </a:pPr>
            <a:r>
              <a:rPr lang="pl-PL" dirty="0" smtClean="0"/>
              <a:t>Dla wszystkich legalnych wiadomości zachodzi:</a:t>
            </a:r>
          </a:p>
          <a:p>
            <a:pPr>
              <a:buNone/>
            </a:pPr>
            <a:r>
              <a:rPr lang="pl-PL" dirty="0" smtClean="0"/>
              <a:t>	</a:t>
            </a:r>
            <a:r>
              <a:rPr lang="pl-PL" dirty="0" err="1" smtClean="0"/>
              <a:t>Vrfy</a:t>
            </a:r>
            <a:r>
              <a:rPr lang="pl-PL" dirty="0" smtClean="0"/>
              <a:t>(</a:t>
            </a:r>
            <a:r>
              <a:rPr lang="pl-PL" dirty="0" err="1" smtClean="0"/>
              <a:t>pk,m,Sign</a:t>
            </a:r>
            <a:r>
              <a:rPr lang="pl-PL" dirty="0" smtClean="0"/>
              <a:t>(</a:t>
            </a:r>
            <a:r>
              <a:rPr lang="pl-PL" dirty="0" err="1" smtClean="0"/>
              <a:t>sk,m</a:t>
            </a:r>
            <a:r>
              <a:rPr lang="pl-PL" dirty="0" smtClean="0"/>
              <a:t>)) = 1.</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4</a:t>
            </a:fld>
            <a:endParaRPr lang="pl-PL"/>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Bezpieczeństwo schematów podpisywania elektronicznego</a:t>
            </a:r>
            <a:endParaRPr lang="pl-PL" dirty="0"/>
          </a:p>
        </p:txBody>
      </p:sp>
      <p:sp>
        <p:nvSpPr>
          <p:cNvPr id="3" name="Symbol zastępczy zawartości 2"/>
          <p:cNvSpPr>
            <a:spLocks noGrp="1"/>
          </p:cNvSpPr>
          <p:nvPr>
            <p:ph idx="1"/>
          </p:nvPr>
        </p:nvSpPr>
        <p:spPr/>
        <p:txBody>
          <a:bodyPr/>
          <a:lstStyle/>
          <a:p>
            <a:r>
              <a:rPr lang="pl-PL" dirty="0" smtClean="0"/>
              <a:t>Atakujący dysponuje wiadomościami M, kluczem publicznym </a:t>
            </a:r>
            <a:r>
              <a:rPr lang="pl-PL" dirty="0" err="1" smtClean="0"/>
              <a:t>pk</a:t>
            </a:r>
            <a:r>
              <a:rPr lang="pl-PL" dirty="0" smtClean="0"/>
              <a:t> oraz podpisami DS.</a:t>
            </a:r>
          </a:p>
          <a:p>
            <a:r>
              <a:rPr lang="pl-PL" dirty="0" smtClean="0"/>
              <a:t>System jest bezpieczny, jeśli atakujący nie jest w stanie wygenerować nowej (innej, ot tych które przejął) wiadomości m’, którą można prawidłowo zweryfikować systemem sprawdzania podpisu elektronicznego</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5</a:t>
            </a:fld>
            <a:endParaRPr lang="pl-PL"/>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Paradygmat </a:t>
            </a:r>
            <a:r>
              <a:rPr lang="pl-PL" dirty="0" err="1" smtClean="0"/>
              <a:t>Hash-and-Sign</a:t>
            </a:r>
            <a:r>
              <a:rPr lang="pl-PL" dirty="0" smtClean="0"/>
              <a:t> </a:t>
            </a:r>
            <a:br>
              <a:rPr lang="pl-PL" dirty="0" smtClean="0"/>
            </a:br>
            <a:r>
              <a:rPr lang="pl-PL" dirty="0" smtClean="0"/>
              <a:t>(oblicz </a:t>
            </a:r>
            <a:r>
              <a:rPr lang="pl-PL" dirty="0" err="1" smtClean="0"/>
              <a:t>hash</a:t>
            </a:r>
            <a:r>
              <a:rPr lang="pl-PL" dirty="0" smtClean="0"/>
              <a:t>, potem podpisuj)</a:t>
            </a:r>
            <a:endParaRPr lang="pl-PL" dirty="0"/>
          </a:p>
        </p:txBody>
      </p:sp>
      <p:sp>
        <p:nvSpPr>
          <p:cNvPr id="3" name="Symbol zastępczy zawartości 2"/>
          <p:cNvSpPr>
            <a:spLocks noGrp="1"/>
          </p:cNvSpPr>
          <p:nvPr>
            <p:ph idx="1"/>
          </p:nvPr>
        </p:nvSpPr>
        <p:spPr/>
        <p:txBody>
          <a:bodyPr/>
          <a:lstStyle/>
          <a:p>
            <a:r>
              <a:rPr lang="pl-PL" dirty="0" smtClean="0"/>
              <a:t>Zaszyfrowanie całych, zwłaszcza długich wiadomości jest kosztowne obliczeniowo</a:t>
            </a:r>
          </a:p>
          <a:p>
            <a:r>
              <a:rPr lang="pl-PL" dirty="0" smtClean="0"/>
              <a:t>Popularne jest rozwiązanie „hybrydowe”:</a:t>
            </a:r>
          </a:p>
          <a:p>
            <a:pPr lvl="1"/>
            <a:r>
              <a:rPr lang="pl-PL" dirty="0" smtClean="0"/>
              <a:t>Najpierw stosuje się funkcję </a:t>
            </a:r>
            <a:r>
              <a:rPr lang="pl-PL" dirty="0" err="1" smtClean="0"/>
              <a:t>hash</a:t>
            </a:r>
            <a:r>
              <a:rPr lang="pl-PL" dirty="0" smtClean="0"/>
              <a:t> do „streszczenia” wiadomości</a:t>
            </a:r>
          </a:p>
          <a:p>
            <a:pPr lvl="1"/>
            <a:r>
              <a:rPr lang="pl-PL" dirty="0" smtClean="0"/>
              <a:t>Potem szyfrowanie przeprowadza się tylko na skrócie/streszczeniu wiadomości (ang. </a:t>
            </a:r>
            <a:r>
              <a:rPr lang="pl-PL" dirty="0" err="1" smtClean="0"/>
              <a:t>digest</a:t>
            </a:r>
            <a:r>
              <a:rPr lang="pl-PL" dirty="0" smtClean="0"/>
              <a:t>)</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6</a:t>
            </a:fld>
            <a:endParaRPr lang="pl-P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rmAutofit fontScale="90000"/>
          </a:bodyPr>
          <a:lstStyle/>
          <a:p>
            <a:r>
              <a:rPr lang="pl-PL" dirty="0" smtClean="0"/>
              <a:t>Formalizacja konstrukcji </a:t>
            </a:r>
            <a:r>
              <a:rPr lang="pl-PL" dirty="0" err="1" smtClean="0"/>
              <a:t>hash-and-sign</a:t>
            </a:r>
            <a:endParaRPr lang="pl-PL" dirty="0"/>
          </a:p>
        </p:txBody>
      </p:sp>
      <p:sp>
        <p:nvSpPr>
          <p:cNvPr id="3" name="Symbol zastępczy zawartości 2"/>
          <p:cNvSpPr>
            <a:spLocks noGrp="1"/>
          </p:cNvSpPr>
          <p:nvPr>
            <p:ph idx="1"/>
          </p:nvPr>
        </p:nvSpPr>
        <p:spPr>
          <a:xfrm>
            <a:off x="179512" y="875853"/>
            <a:ext cx="8712968" cy="5793507"/>
          </a:xfrm>
        </p:spPr>
        <p:txBody>
          <a:bodyPr>
            <a:normAutofit fontScale="77500" lnSpcReduction="20000"/>
          </a:bodyPr>
          <a:lstStyle/>
          <a:p>
            <a:r>
              <a:rPr lang="pl-PL" dirty="0" smtClean="0"/>
              <a:t>Niech (Gen, </a:t>
            </a:r>
            <a:r>
              <a:rPr lang="pl-PL" dirty="0" err="1" smtClean="0"/>
              <a:t>Sign</a:t>
            </a:r>
            <a:r>
              <a:rPr lang="pl-PL" dirty="0" smtClean="0"/>
              <a:t>, </a:t>
            </a:r>
            <a:r>
              <a:rPr lang="pl-PL" dirty="0" err="1" smtClean="0"/>
              <a:t>Vrfy</a:t>
            </a:r>
            <a:r>
              <a:rPr lang="pl-PL" dirty="0" smtClean="0"/>
              <a:t>) będzie schematem podpisu elektronicznego wiadomości o długości n.</a:t>
            </a:r>
          </a:p>
          <a:p>
            <a:r>
              <a:rPr lang="pl-PL" dirty="0" smtClean="0"/>
              <a:t>Niech (</a:t>
            </a:r>
            <a:r>
              <a:rPr lang="pl-PL" dirty="0" err="1" smtClean="0"/>
              <a:t>GenH</a:t>
            </a:r>
            <a:r>
              <a:rPr lang="pl-PL" dirty="0" smtClean="0"/>
              <a:t>, H) będzie funkcją </a:t>
            </a:r>
            <a:r>
              <a:rPr lang="pl-PL" dirty="0" err="1" smtClean="0"/>
              <a:t>hash</a:t>
            </a:r>
            <a:r>
              <a:rPr lang="pl-PL" dirty="0" smtClean="0"/>
              <a:t> zwracającą dane długości n.</a:t>
            </a:r>
          </a:p>
          <a:p>
            <a:r>
              <a:rPr lang="pl-PL" dirty="0" smtClean="0"/>
              <a:t>Nowy schemat podpisu elektronicznego (Gen’, </a:t>
            </a:r>
            <a:r>
              <a:rPr lang="pl-PL" dirty="0" err="1" smtClean="0"/>
              <a:t>Sign</a:t>
            </a:r>
            <a:r>
              <a:rPr lang="pl-PL" dirty="0" smtClean="0"/>
              <a:t>’, </a:t>
            </a:r>
            <a:r>
              <a:rPr lang="pl-PL" dirty="0" err="1" smtClean="0"/>
              <a:t>Vrfy</a:t>
            </a:r>
            <a:r>
              <a:rPr lang="pl-PL" dirty="0" smtClean="0"/>
              <a:t>’) można zdefiniować: </a:t>
            </a:r>
          </a:p>
          <a:p>
            <a:pPr lvl="1"/>
            <a:r>
              <a:rPr lang="pl-PL" dirty="0" smtClean="0"/>
              <a:t>Gen’: uruchom Gen, aby otrzymać klucze (</a:t>
            </a:r>
            <a:r>
              <a:rPr lang="pl-PL" dirty="0" err="1" smtClean="0"/>
              <a:t>pk</a:t>
            </a:r>
            <a:r>
              <a:rPr lang="pl-PL" dirty="0" smtClean="0"/>
              <a:t>, </a:t>
            </a:r>
            <a:r>
              <a:rPr lang="pl-PL" dirty="0" err="1" smtClean="0"/>
              <a:t>sk</a:t>
            </a:r>
            <a:r>
              <a:rPr lang="pl-PL" dirty="0" smtClean="0"/>
              <a:t>), uruchom </a:t>
            </a:r>
            <a:r>
              <a:rPr lang="pl-PL" dirty="0" err="1" smtClean="0"/>
              <a:t>GenH</a:t>
            </a:r>
            <a:r>
              <a:rPr lang="pl-PL" dirty="0" smtClean="0"/>
              <a:t>, aby otrzymać s: kluczem publicznym jest &lt;</a:t>
            </a:r>
            <a:r>
              <a:rPr lang="pl-PL" dirty="0" err="1" smtClean="0"/>
              <a:t>pk</a:t>
            </a:r>
            <a:r>
              <a:rPr lang="pl-PL" dirty="0" smtClean="0"/>
              <a:t>, s&gt;, kluczem sekretnym &lt;</a:t>
            </a:r>
            <a:r>
              <a:rPr lang="pl-PL" dirty="0" err="1" smtClean="0"/>
              <a:t>sk</a:t>
            </a:r>
            <a:r>
              <a:rPr lang="pl-PL" dirty="0" smtClean="0"/>
              <a:t>, s&gt;,</a:t>
            </a:r>
          </a:p>
          <a:p>
            <a:pPr lvl="1"/>
            <a:r>
              <a:rPr lang="pl-PL" dirty="0" err="1" smtClean="0"/>
              <a:t>Sign</a:t>
            </a:r>
            <a:r>
              <a:rPr lang="pl-PL" dirty="0" smtClean="0"/>
              <a:t>’: oblicz podpis </a:t>
            </a:r>
            <a:r>
              <a:rPr lang="pl-PL" dirty="0" err="1" smtClean="0"/>
              <a:t>ds</a:t>
            </a:r>
            <a:r>
              <a:rPr lang="pl-PL" dirty="0" smtClean="0"/>
              <a:t> = </a:t>
            </a:r>
            <a:r>
              <a:rPr lang="pl-PL" dirty="0" err="1" smtClean="0"/>
              <a:t>Sign</a:t>
            </a:r>
            <a:r>
              <a:rPr lang="pl-PL" dirty="0" smtClean="0"/>
              <a:t>(</a:t>
            </a:r>
            <a:r>
              <a:rPr lang="pl-PL" dirty="0" err="1" smtClean="0"/>
              <a:t>sk</a:t>
            </a:r>
            <a:r>
              <a:rPr lang="pl-PL" dirty="0" smtClean="0"/>
              <a:t>, H(s, m))</a:t>
            </a:r>
          </a:p>
          <a:p>
            <a:pPr lvl="1"/>
            <a:r>
              <a:rPr lang="pl-PL" dirty="0" err="1" smtClean="0"/>
              <a:t>Vrfy</a:t>
            </a:r>
            <a:r>
              <a:rPr lang="pl-PL" dirty="0" smtClean="0"/>
              <a:t>’: weryfikuj podpis z zastosowaniem &lt;</a:t>
            </a:r>
            <a:r>
              <a:rPr lang="pl-PL" dirty="0" err="1" smtClean="0"/>
              <a:t>pk</a:t>
            </a:r>
            <a:r>
              <a:rPr lang="pl-PL" dirty="0" smtClean="0"/>
              <a:t>, s&gt;, m i </a:t>
            </a:r>
            <a:r>
              <a:rPr lang="pl-PL" dirty="0" err="1" smtClean="0"/>
              <a:t>ds</a:t>
            </a:r>
            <a:r>
              <a:rPr lang="pl-PL" dirty="0" smtClean="0"/>
              <a:t>:</a:t>
            </a:r>
          </a:p>
          <a:p>
            <a:pPr lvl="1">
              <a:buNone/>
            </a:pPr>
            <a:r>
              <a:rPr lang="pl-PL" dirty="0" smtClean="0"/>
              <a:t>				</a:t>
            </a:r>
            <a:r>
              <a:rPr lang="pl-PL" dirty="0" err="1" smtClean="0"/>
              <a:t>Vrfy</a:t>
            </a:r>
            <a:r>
              <a:rPr lang="pl-PL" dirty="0" smtClean="0"/>
              <a:t>(</a:t>
            </a:r>
            <a:r>
              <a:rPr lang="pl-PL" dirty="0" err="1" smtClean="0"/>
              <a:t>pk</a:t>
            </a:r>
            <a:r>
              <a:rPr lang="pl-PL" dirty="0" smtClean="0"/>
              <a:t>, m, H(s, m), </a:t>
            </a:r>
            <a:r>
              <a:rPr lang="pl-PL" dirty="0" err="1" smtClean="0"/>
              <a:t>ds</a:t>
            </a:r>
            <a:r>
              <a:rPr lang="pl-PL" dirty="0" smtClean="0"/>
              <a:t>) </a:t>
            </a:r>
          </a:p>
          <a:p>
            <a:pPr>
              <a:buNone/>
            </a:pPr>
            <a:endParaRPr lang="pl-PL" dirty="0" smtClean="0"/>
          </a:p>
          <a:p>
            <a:r>
              <a:rPr lang="pl-PL" dirty="0" err="1" smtClean="0"/>
              <a:t>Tw</a:t>
            </a:r>
            <a:r>
              <a:rPr lang="pl-PL" dirty="0" smtClean="0"/>
              <a:t>. : Jeśli schemat podpisywania (Gen, </a:t>
            </a:r>
            <a:r>
              <a:rPr lang="pl-PL" dirty="0" err="1" smtClean="0"/>
              <a:t>Sign</a:t>
            </a:r>
            <a:r>
              <a:rPr lang="pl-PL" dirty="0" smtClean="0"/>
              <a:t>, </a:t>
            </a:r>
            <a:r>
              <a:rPr lang="pl-PL" dirty="0" err="1" smtClean="0"/>
              <a:t>Vrfy</a:t>
            </a:r>
            <a:r>
              <a:rPr lang="pl-PL" dirty="0" smtClean="0"/>
              <a:t>) jest bezpieczny dla wiadomości o długości n i funkcja (</a:t>
            </a:r>
            <a:r>
              <a:rPr lang="pl-PL" dirty="0" err="1" smtClean="0"/>
              <a:t>GenH</a:t>
            </a:r>
            <a:r>
              <a:rPr lang="pl-PL" dirty="0" smtClean="0"/>
              <a:t>, H) jest odporna na kolizje, to schemat (Gen’, </a:t>
            </a:r>
            <a:r>
              <a:rPr lang="pl-PL" dirty="0" err="1" smtClean="0"/>
              <a:t>Sign</a:t>
            </a:r>
            <a:r>
              <a:rPr lang="pl-PL" dirty="0" smtClean="0"/>
              <a:t>’, </a:t>
            </a:r>
            <a:r>
              <a:rPr lang="pl-PL" dirty="0" err="1" smtClean="0"/>
              <a:t>Vrfy</a:t>
            </a:r>
            <a:r>
              <a:rPr lang="pl-PL" dirty="0" smtClean="0"/>
              <a:t>’) jest bezpieczny.</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7</a:t>
            </a:fld>
            <a:endParaRPr lang="pl-PL"/>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„Czyste” RSA zastosowane do wygenerowania podpisu</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Niech </a:t>
            </a:r>
            <a:r>
              <a:rPr lang="pl-PL" dirty="0" err="1" smtClean="0"/>
              <a:t>GenRSA</a:t>
            </a:r>
            <a:r>
              <a:rPr lang="pl-PL" dirty="0" smtClean="0"/>
              <a:t> definiuje schemat wykonywania podpisu w następujący sposób:</a:t>
            </a:r>
          </a:p>
          <a:p>
            <a:pPr lvl="1"/>
            <a:r>
              <a:rPr lang="pl-PL" dirty="0" smtClean="0"/>
              <a:t>Gen: algorytm generujący klucze RSA (N, d, e), gdzie </a:t>
            </a:r>
            <a:r>
              <a:rPr lang="pl-PL" dirty="0" err="1" smtClean="0"/>
              <a:t>pk</a:t>
            </a:r>
            <a:r>
              <a:rPr lang="pl-PL" dirty="0" smtClean="0"/>
              <a:t>=(N, e), </a:t>
            </a:r>
            <a:r>
              <a:rPr lang="pl-PL" dirty="0" err="1" smtClean="0"/>
              <a:t>sk</a:t>
            </a:r>
            <a:r>
              <a:rPr lang="pl-PL" dirty="0" smtClean="0"/>
              <a:t>=(N, d).</a:t>
            </a:r>
          </a:p>
          <a:p>
            <a:pPr lvl="1"/>
            <a:r>
              <a:rPr lang="pl-PL" dirty="0" err="1" smtClean="0"/>
              <a:t>Sign</a:t>
            </a:r>
            <a:r>
              <a:rPr lang="pl-PL" dirty="0" smtClean="0"/>
              <a:t>: algorytm podpisujący z zastosowaniem klucza sekretnego </a:t>
            </a:r>
            <a:r>
              <a:rPr lang="pl-PL" dirty="0" err="1" smtClean="0"/>
              <a:t>sj</a:t>
            </a:r>
            <a:r>
              <a:rPr lang="pl-PL" dirty="0" smtClean="0"/>
              <a:t>=(N, d) wiadomość m należącą do (Z</a:t>
            </a:r>
            <a:r>
              <a:rPr lang="pl-PL" baseline="-25000" dirty="0" smtClean="0"/>
              <a:t>N</a:t>
            </a:r>
            <a:r>
              <a:rPr lang="pl-PL" dirty="0" smtClean="0"/>
              <a:t>)* tworząc podpis:</a:t>
            </a:r>
          </a:p>
          <a:p>
            <a:pPr lvl="2"/>
            <a:r>
              <a:rPr lang="pl-PL" dirty="0" err="1" smtClean="0"/>
              <a:t>ds</a:t>
            </a:r>
            <a:r>
              <a:rPr lang="pl-PL" dirty="0" smtClean="0"/>
              <a:t> = [m</a:t>
            </a:r>
            <a:r>
              <a:rPr lang="pl-PL" baseline="30000" dirty="0" smtClean="0"/>
              <a:t>d</a:t>
            </a:r>
            <a:r>
              <a:rPr lang="pl-PL" dirty="0" smtClean="0"/>
              <a:t> </a:t>
            </a:r>
            <a:r>
              <a:rPr lang="pl-PL" dirty="0" err="1" smtClean="0"/>
              <a:t>mod</a:t>
            </a:r>
            <a:r>
              <a:rPr lang="pl-PL" dirty="0" smtClean="0"/>
              <a:t> N]</a:t>
            </a:r>
          </a:p>
          <a:p>
            <a:pPr lvl="1"/>
            <a:r>
              <a:rPr lang="pl-PL" dirty="0" err="1" smtClean="0"/>
              <a:t>Vrfy</a:t>
            </a:r>
            <a:r>
              <a:rPr lang="pl-PL" dirty="0" smtClean="0"/>
              <a:t>: algorytm weryfikujący podpis z zastosowaniem klucza publicznego (N, e) wiadomość m należącą do (Z</a:t>
            </a:r>
            <a:r>
              <a:rPr lang="pl-PL" baseline="-25000" dirty="0" smtClean="0"/>
              <a:t>N</a:t>
            </a:r>
            <a:r>
              <a:rPr lang="pl-PL" dirty="0" smtClean="0"/>
              <a:t>)* zwracający 1 wtedy i tylko wtedy, gdy</a:t>
            </a:r>
          </a:p>
          <a:p>
            <a:pPr lvl="2"/>
            <a:r>
              <a:rPr lang="pl-PL" dirty="0" smtClean="0"/>
              <a:t>m = [</a:t>
            </a:r>
            <a:r>
              <a:rPr lang="pl-PL" dirty="0" err="1" smtClean="0"/>
              <a:t>ds</a:t>
            </a:r>
            <a:r>
              <a:rPr lang="pl-PL" baseline="30000" dirty="0" err="1" smtClean="0"/>
              <a:t>e</a:t>
            </a:r>
            <a:r>
              <a:rPr lang="pl-PL" dirty="0" smtClean="0"/>
              <a:t> </a:t>
            </a:r>
            <a:r>
              <a:rPr lang="pl-PL" dirty="0" err="1" smtClean="0"/>
              <a:t>mod</a:t>
            </a:r>
            <a:r>
              <a:rPr lang="pl-PL" dirty="0" smtClean="0"/>
              <a:t> N]</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8</a:t>
            </a:fld>
            <a:endParaRPr lang="pl-P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Autofit/>
          </a:bodyPr>
          <a:lstStyle/>
          <a:p>
            <a:r>
              <a:rPr lang="pl-PL" sz="3200" dirty="0" smtClean="0"/>
              <a:t>Atak bez wiadomości na „czysty” RSA zastosowany do tworzenia podpisu </a:t>
            </a:r>
            <a:endParaRPr lang="pl-PL" sz="3200" dirty="0"/>
          </a:p>
        </p:txBody>
      </p:sp>
      <p:sp>
        <p:nvSpPr>
          <p:cNvPr id="3" name="Symbol zastępczy zawartości 2"/>
          <p:cNvSpPr>
            <a:spLocks noGrp="1"/>
          </p:cNvSpPr>
          <p:nvPr>
            <p:ph idx="1"/>
          </p:nvPr>
        </p:nvSpPr>
        <p:spPr>
          <a:xfrm>
            <a:off x="457200" y="1600201"/>
            <a:ext cx="8229600" cy="2980928"/>
          </a:xfrm>
        </p:spPr>
        <p:txBody>
          <a:bodyPr>
            <a:normAutofit fontScale="92500" lnSpcReduction="10000"/>
          </a:bodyPr>
          <a:lstStyle/>
          <a:p>
            <a:r>
              <a:rPr lang="pl-PL" dirty="0" smtClean="0"/>
              <a:t>Atakujący tworzy fałszywą wiadomość stosując tylko klucz publiczny (N, e):</a:t>
            </a:r>
          </a:p>
          <a:p>
            <a:pPr lvl="1"/>
            <a:r>
              <a:rPr lang="pl-PL" dirty="0" smtClean="0"/>
              <a:t>Dysponujemy </a:t>
            </a:r>
            <a:r>
              <a:rPr lang="pl-PL" dirty="0" err="1" smtClean="0"/>
              <a:t>pk</a:t>
            </a:r>
            <a:r>
              <a:rPr lang="pl-PL" dirty="0" smtClean="0"/>
              <a:t> = (N, e), wybieramy losową wartość </a:t>
            </a:r>
            <a:r>
              <a:rPr lang="pl-PL" dirty="0" err="1" smtClean="0"/>
              <a:t>ds</a:t>
            </a:r>
            <a:r>
              <a:rPr lang="pl-PL" dirty="0" smtClean="0"/>
              <a:t> </a:t>
            </a:r>
            <a:r>
              <a:rPr lang="pl-PL" dirty="0" err="1" smtClean="0"/>
              <a:t>należacą</a:t>
            </a:r>
            <a:r>
              <a:rPr lang="pl-PL" dirty="0" smtClean="0"/>
              <a:t> do (Z</a:t>
            </a:r>
            <a:r>
              <a:rPr lang="pl-PL" baseline="-25000" dirty="0" smtClean="0"/>
              <a:t>N</a:t>
            </a:r>
            <a:r>
              <a:rPr lang="pl-PL" dirty="0" smtClean="0"/>
              <a:t>)* i obliczamy </a:t>
            </a:r>
            <a:br>
              <a:rPr lang="pl-PL" dirty="0" smtClean="0"/>
            </a:br>
            <a:r>
              <a:rPr lang="pl-PL" dirty="0" smtClean="0"/>
              <a:t>m = [</a:t>
            </a:r>
            <a:r>
              <a:rPr lang="pl-PL" dirty="0" err="1" smtClean="0"/>
              <a:t>ds</a:t>
            </a:r>
            <a:r>
              <a:rPr lang="pl-PL" baseline="30000" dirty="0" err="1" smtClean="0"/>
              <a:t>e</a:t>
            </a:r>
            <a:r>
              <a:rPr lang="pl-PL" dirty="0" smtClean="0"/>
              <a:t> </a:t>
            </a:r>
            <a:r>
              <a:rPr lang="pl-PL" dirty="0" err="1" smtClean="0"/>
              <a:t>mod</a:t>
            </a:r>
            <a:r>
              <a:rPr lang="pl-PL" dirty="0" smtClean="0"/>
              <a:t> N], sfałszowana wiadomość to (m, </a:t>
            </a:r>
            <a:r>
              <a:rPr lang="pl-PL" dirty="0" err="1" smtClean="0"/>
              <a:t>ds</a:t>
            </a:r>
            <a:r>
              <a:rPr lang="pl-PL" dirty="0" smtClean="0"/>
              <a:t>).</a:t>
            </a:r>
          </a:p>
          <a:p>
            <a:pPr lvl="1"/>
            <a:r>
              <a:rPr lang="pl-PL" dirty="0" smtClean="0"/>
              <a:t>W rezultacie przygotowaliśmy weryfikowalną sygnaturę dla wiadomości i ją sfałszowaliśmy.</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9</a:t>
            </a:fld>
            <a:endParaRPr lang="pl-PL"/>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7936</TotalTime>
  <Words>2352</Words>
  <Application>Microsoft Office PowerPoint</Application>
  <PresentationFormat>Pokaz na ekranie (4:3)</PresentationFormat>
  <Paragraphs>163</Paragraphs>
  <Slides>18</Slides>
  <Notes>10</Notes>
  <HiddenSlides>0</HiddenSlides>
  <MMClips>0</MMClips>
  <ScaleCrop>false</ScaleCrop>
  <HeadingPairs>
    <vt:vector size="6" baseType="variant">
      <vt:variant>
        <vt:lpstr>Używane czcionki</vt:lpstr>
      </vt:variant>
      <vt:variant>
        <vt:i4>4</vt:i4>
      </vt:variant>
      <vt:variant>
        <vt:lpstr>Motyw</vt:lpstr>
      </vt:variant>
      <vt:variant>
        <vt:i4>2</vt:i4>
      </vt:variant>
      <vt:variant>
        <vt:lpstr>Tytuły slajdów</vt:lpstr>
      </vt:variant>
      <vt:variant>
        <vt:i4>18</vt:i4>
      </vt:variant>
    </vt:vector>
  </HeadingPairs>
  <TitlesOfParts>
    <vt:vector size="24" baseType="lpstr">
      <vt:lpstr>Arial</vt:lpstr>
      <vt:lpstr>Calibri</vt:lpstr>
      <vt:lpstr>Symbol</vt:lpstr>
      <vt:lpstr>Tahoma</vt:lpstr>
      <vt:lpstr>Motyw pakietu Office</vt:lpstr>
      <vt:lpstr>1_Lecture</vt:lpstr>
      <vt:lpstr>Kryptografia i bezpieczeństwo danych  - podpis elektroniczny</vt:lpstr>
      <vt:lpstr>Co by się stało, gdybyśmy odwrócili przebieg szyfrowania z kluczem publicznym?</vt:lpstr>
      <vt:lpstr>Odniesienie do MAC</vt:lpstr>
      <vt:lpstr>Definicja podpisu elektronicznego</vt:lpstr>
      <vt:lpstr>Bezpieczeństwo schematów podpisywania elektronicznego</vt:lpstr>
      <vt:lpstr>Paradygmat Hash-and-Sign  (oblicz hash, potem podpisuj)</vt:lpstr>
      <vt:lpstr>Formalizacja konstrukcji hash-and-sign</vt:lpstr>
      <vt:lpstr>„Czyste” RSA zastosowane do wygenerowania podpisu</vt:lpstr>
      <vt:lpstr>Atak bez wiadomości na „czysty” RSA zastosowany do tworzenia podpisu </vt:lpstr>
      <vt:lpstr>Fałszowanie podpisu „czystego” RSA z zastosowaniem ustalonej wiadomości</vt:lpstr>
      <vt:lpstr>Konstrukcja RSA-FHD (ang. RSA-Full Domain Hash)</vt:lpstr>
      <vt:lpstr>RSA PKCS#1 v2.1</vt:lpstr>
      <vt:lpstr>Inne systemy generowania podpisów elektronicznych</vt:lpstr>
      <vt:lpstr>Certyfikat</vt:lpstr>
      <vt:lpstr>Weryfikacja klucza publicznego na podstawie certyfikatu</vt:lpstr>
      <vt:lpstr>Kilka pominiętych detali</vt:lpstr>
      <vt:lpstr>Pojedynczy weryfikator certyfikatów (ang. Certificate Authority)</vt:lpstr>
      <vt:lpstr>Wielu weryfikatorów certyfikatów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Slawomir Samolej</dc:creator>
  <cp:lastModifiedBy>Slawomir Samolej</cp:lastModifiedBy>
  <cp:revision>1325</cp:revision>
  <cp:lastPrinted>2020-05-03T19:21:43Z</cp:lastPrinted>
  <dcterms:created xsi:type="dcterms:W3CDTF">2020-04-09T12:37:01Z</dcterms:created>
  <dcterms:modified xsi:type="dcterms:W3CDTF">2020-06-15T09:57:51Z</dcterms:modified>
</cp:coreProperties>
</file>