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7"/>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4" userDrawn="1">
          <p15:clr>
            <a:srgbClr val="A4A3A4"/>
          </p15:clr>
        </p15:guide>
        <p15:guide id="2" pos="2242" userDrawn="1">
          <p15:clr>
            <a:srgbClr val="A4A3A4"/>
          </p15:clr>
        </p15:guide>
        <p15:guide id="3" pos="2240" userDrawn="1">
          <p15:clr>
            <a:srgbClr val="A4A3A4"/>
          </p15:clr>
        </p15:guide>
        <p15:guide id="4"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0" autoAdjust="0"/>
    <p:restoredTop sz="64686" autoAdjust="0"/>
  </p:normalViewPr>
  <p:slideViewPr>
    <p:cSldViewPr>
      <p:cViewPr varScale="1">
        <p:scale>
          <a:sx n="77" d="100"/>
          <a:sy n="77" d="100"/>
        </p:scale>
        <p:origin x="-3024" y="-102"/>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sorterViewPr>
    <p:cViewPr>
      <p:scale>
        <a:sx n="100" d="100"/>
        <a:sy n="100" d="100"/>
      </p:scale>
      <p:origin x="0" y="-5978"/>
    </p:cViewPr>
  </p:sorterViewPr>
  <p:notesViewPr>
    <p:cSldViewPr>
      <p:cViewPr varScale="1">
        <p:scale>
          <a:sx n="44" d="100"/>
          <a:sy n="44" d="100"/>
        </p:scale>
        <p:origin x="2810" y="46"/>
      </p:cViewPr>
      <p:guideLst>
        <p:guide orient="horz" pos="3224"/>
        <p:guide pos="2240"/>
        <p:guide pos="2238"/>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5"/>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7" y="5"/>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2020-06-08</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3" y="9721111"/>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7" y="9721111"/>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Najbardziej czasochłonne operacje podczas szyfrowania to wyliczenie dwóch wartości potęg</a:t>
            </a:r>
            <a:r>
              <a:rPr lang="pl-PL" baseline="0" dirty="0" smtClean="0"/>
              <a:t> (kilka milisekund na współczesnych komputerach). Odszyfrowywanie to obliczenie jednej potęgi. Wyliczenie wartości potęgowania przy szyfrowaniu można przyspieszyć zauważając, że będziemy podnosić do potęgi zawsze tę samą podstawę. Można więc przygotować w tablicy kwadratowe potęgi g i h. W rezultacie szyfrowanie może odbywać się nawet szybciej niż odszyfrowywanie.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 xmlns:p14="http://schemas.microsoft.com/office/powerpoint/2010/main" val="1947500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Bezpieczeństwo systemu</a:t>
            </a:r>
            <a:r>
              <a:rPr lang="pl-PL" baseline="0" dirty="0" smtClean="0"/>
              <a:t> DH opiera się na założeniu, że znając g, </a:t>
            </a:r>
            <a:r>
              <a:rPr lang="pl-PL" baseline="0" dirty="0" err="1" smtClean="0"/>
              <a:t>g</a:t>
            </a:r>
            <a:r>
              <a:rPr lang="pl-PL" baseline="30000" dirty="0" err="1" smtClean="0"/>
              <a:t>a</a:t>
            </a:r>
            <a:r>
              <a:rPr lang="pl-PL" baseline="0" dirty="0" smtClean="0"/>
              <a:t> i </a:t>
            </a:r>
            <a:r>
              <a:rPr lang="pl-PL" baseline="0" dirty="0" err="1" smtClean="0"/>
              <a:t>g</a:t>
            </a:r>
            <a:r>
              <a:rPr lang="pl-PL" baseline="30000" dirty="0" err="1" smtClean="0"/>
              <a:t>b</a:t>
            </a:r>
            <a:r>
              <a:rPr lang="pl-PL" baseline="0" dirty="0" smtClean="0"/>
              <a:t> trudno jest wyznaczyć </a:t>
            </a:r>
            <a:r>
              <a:rPr lang="pl-PL" baseline="0" dirty="0" err="1" smtClean="0"/>
              <a:t>g</a:t>
            </a:r>
            <a:r>
              <a:rPr lang="pl-PL" baseline="30000" dirty="0" err="1" smtClean="0"/>
              <a:t>ab</a:t>
            </a:r>
            <a:r>
              <a:rPr lang="pl-PL" baseline="0" dirty="0" smtClean="0"/>
              <a:t>. </a:t>
            </a:r>
          </a:p>
          <a:p>
            <a:r>
              <a:rPr lang="pl-PL" baseline="0" dirty="0" smtClean="0"/>
              <a:t>Można udowodnić </a:t>
            </a:r>
            <a:r>
              <a:rPr lang="pl-PL" b="1" baseline="0" dirty="0" smtClean="0"/>
              <a:t>semantyczne bezpieczeństwo </a:t>
            </a:r>
            <a:r>
              <a:rPr lang="pl-PL" baseline="0" dirty="0" smtClean="0"/>
              <a:t>systemu szyfrowania z kluczem publicznym opartego na protokole DH. </a:t>
            </a:r>
          </a:p>
          <a:p>
            <a:endParaRPr lang="pl-PL" baseline="0" dirty="0" smtClean="0"/>
          </a:p>
          <a:p>
            <a:r>
              <a:rPr lang="pl-PL" baseline="0" dirty="0" smtClean="0"/>
              <a:t>Udowodnienie bezpieczeństwa tego systemu a atak z wybranym szyfrogramem wprost z założenia obliczeniowego DH jest niemożliwe. </a:t>
            </a:r>
          </a:p>
          <a:p>
            <a:endParaRPr lang="pl-PL" baseline="0" dirty="0" smtClean="0"/>
          </a:p>
          <a:p>
            <a:r>
              <a:rPr lang="pl-PL" baseline="0" dirty="0" smtClean="0"/>
              <a:t>Założenia matematyczne tej konstrukcji trzeba przenieść w inną dziedzinę </a:t>
            </a:r>
            <a:r>
              <a:rPr lang="pl-PL" baseline="0" dirty="0" err="1" smtClean="0"/>
              <a:t>matematycznąi</a:t>
            </a:r>
            <a:r>
              <a:rPr lang="pl-PL" baseline="0" dirty="0" smtClean="0"/>
              <a:t> tam jest to do udowodnienia.</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Ostatnie</a:t>
            </a:r>
            <a:r>
              <a:rPr lang="pl-PL" baseline="0" dirty="0" smtClean="0"/>
              <a:t> lata badań nad zagadnieniami kryptograficznymi dotyczyły między innymi poszukiwań nad algorytmami </a:t>
            </a:r>
            <a:r>
              <a:rPr lang="pl-PL" baseline="0" dirty="0" err="1" smtClean="0"/>
              <a:t>ElGamal</a:t>
            </a:r>
            <a:r>
              <a:rPr lang="pl-PL" baseline="0" dirty="0" smtClean="0"/>
              <a:t> o zwiększonym bezpieczeństwie. Jednym z nich był tzw. bliźniaczy </a:t>
            </a:r>
            <a:r>
              <a:rPr lang="pl-PL" baseline="0" dirty="0" err="1" smtClean="0"/>
              <a:t>ELGamal</a:t>
            </a:r>
            <a:r>
              <a:rPr lang="pl-PL" baseline="0" dirty="0" smtClean="0"/>
              <a:t>. W tym algorytmie, zamiast pojedynczej wartości a, losuje się dwie różne wartości a1 i a2. Klucz publiczny składa się wtedy z trzech pól: g, h1 i h2 obliczonych jak na slajdzie. Klucz sekretny także składa się z pary wartości a1 i a2. Wygenerowanie klucza polega na uruchomieniu funkcji mieszającej (</a:t>
            </a:r>
            <a:r>
              <a:rPr lang="pl-PL" baseline="0" dirty="0" err="1" smtClean="0"/>
              <a:t>hash</a:t>
            </a:r>
            <a:r>
              <a:rPr lang="pl-PL" baseline="0" dirty="0" smtClean="0"/>
              <a:t>) z trzema argumentami: g, h1 i h2. Samo szyfrowanie symetryczne wygląda tak samo, szyfrogram składa się z </a:t>
            </a:r>
            <a:r>
              <a:rPr lang="pl-PL" baseline="0" dirty="0" err="1" smtClean="0"/>
              <a:t>g</a:t>
            </a:r>
            <a:r>
              <a:rPr lang="pl-PL" baseline="30000" dirty="0" err="1" smtClean="0"/>
              <a:t>b</a:t>
            </a:r>
            <a:r>
              <a:rPr lang="pl-PL" baseline="0" dirty="0" smtClean="0"/>
              <a:t> i zaszyfrowanej kluczem symetrycznym k wiadomości m. Odszyfrowywanie wiadomości wymaga wyliczenia ponownie </a:t>
            </a:r>
            <a:r>
              <a:rPr lang="pl-PL" baseline="0" dirty="0" err="1" smtClean="0"/>
              <a:t>hash</a:t>
            </a:r>
            <a:r>
              <a:rPr lang="pl-PL" baseline="0" dirty="0" smtClean="0"/>
              <a:t> z odpowiednich 3 wartości oraz odszyfrowania szyfrogramu c z zastosowaniem klucza symetrycznego k. </a:t>
            </a:r>
          </a:p>
          <a:p>
            <a:r>
              <a:rPr lang="pl-PL" baseline="0" dirty="0" smtClean="0"/>
              <a:t>Dla takiej konstrukcji można udowodnić bezpieczeństwo na atak z wybranym szyfrogramem wprost z założeń obliczeniowych DH, jeśli funkcja </a:t>
            </a:r>
            <a:r>
              <a:rPr lang="pl-PL" baseline="0" dirty="0" err="1" smtClean="0"/>
              <a:t>hash</a:t>
            </a:r>
            <a:r>
              <a:rPr lang="pl-PL" baseline="0" dirty="0" smtClean="0"/>
              <a:t> jest nieodróżnialna od ciągu losowego o jednorodnym rozkładzie. </a:t>
            </a:r>
          </a:p>
          <a:p>
            <a:r>
              <a:rPr lang="pl-PL" baseline="0" dirty="0" smtClean="0"/>
              <a:t>Istnieją prace naukowe pokazujące, jak udowodnić bezpieczeństwo na atak z wybranym szyfrogramem na omawiany system, bez wymagania od funkcji </a:t>
            </a:r>
            <a:r>
              <a:rPr lang="pl-PL" baseline="0" dirty="0" err="1" smtClean="0"/>
              <a:t>Hash</a:t>
            </a:r>
            <a:r>
              <a:rPr lang="pl-PL" baseline="0" dirty="0" smtClean="0"/>
              <a:t> tak dobrych parametrów losowych.</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Przypomnijmy wspomniane</a:t>
            </a:r>
            <a:r>
              <a:rPr lang="pl-PL" baseline="0" dirty="0" smtClean="0"/>
              <a:t> wcześniej zastosowania kryptografii z kluczem publicznym. Po pierwsze może ona służyć do efektywnej chronionej wymiany kluczy symetrycznych w środowisku sieciowym (SSL) (serwer wysyła swój klucz publiczny do przeglądarki; przeglądarka wybiera klucz/sekret i szyfruje ten sekret kluczem publicznym serwera i odsyła do serwera; serwer odszyfrowuje wiadomość i teraz obie strony dysponują tylko sobie znanym sekretem. </a:t>
            </a:r>
          </a:p>
          <a:p>
            <a:r>
              <a:rPr lang="pl-PL" baseline="0" dirty="0" smtClean="0"/>
              <a:t>Jeśli interakcja nie jest możliwa, to kryptografia z kluczem publicznym jest bezpośrednio stosowana do szyfrowania wiadomości. Przykładem jest tu szyfrowana poczta elektroniczna. Nadawca szyfruje kluczem publicznym odbiorcy dane, wiadomość przychodzi na skrzynkę pocztową i odbiorca po jej pobraniu może ją odszyfrować. Okazuje się, że kryptografia z kluczem publicznym dobrze nadaje się do chronionego współdzielenia plików. Załóżmy, że Bob chce przechowywać zaszyfrowane pliki na dysku sieciowym. Generuje on klucz symetryczny </a:t>
            </a:r>
            <a:r>
              <a:rPr lang="pl-PL" baseline="0" dirty="0" err="1" smtClean="0"/>
              <a:t>kF</a:t>
            </a:r>
            <a:r>
              <a:rPr lang="pl-PL" baseline="0" dirty="0" smtClean="0"/>
              <a:t> i używa go do zaszyfrowania pliku. Potem szyfruje klucz </a:t>
            </a:r>
            <a:r>
              <a:rPr lang="pl-PL" baseline="0" dirty="0" err="1" smtClean="0"/>
              <a:t>kF</a:t>
            </a:r>
            <a:r>
              <a:rPr lang="pl-PL" baseline="0" dirty="0" smtClean="0"/>
              <a:t> z zastosowaniem swojego klucza publicznego. To daje Bobowi dostęp do klucza później, kiedy będzie go potrzebował. Po prostu z zastosowaniem swojego klucza prywatnego odszyfruje on klucz </a:t>
            </a:r>
            <a:r>
              <a:rPr lang="pl-PL" baseline="0" dirty="0" err="1" smtClean="0"/>
              <a:t>kF</a:t>
            </a:r>
            <a:r>
              <a:rPr lang="pl-PL" baseline="0" dirty="0" smtClean="0"/>
              <a:t> i będzie mógł odszyfrować plik. Jeśli bob będzie chciał udostępnić plik Alice, to może on go zaszyfrować kluczem publicznym Alice i wtedy ona będzie mogła go sobie odszyfrować swoim kluczem prywatnym. </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 xmlns:p14="http://schemas.microsoft.com/office/powerpoint/2010/main" val="842959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Innym przykładem zastosowania kryptografii z kluczem publicznym w systemie nieinteraktywnym</a:t>
            </a:r>
            <a:r>
              <a:rPr lang="pl-PL" baseline="0" dirty="0" smtClean="0"/>
              <a:t> jest przechowywanie kluczy. Załóżmy, że Bob zamieścił dane na dysku i potem przestał być dostępny (może został zwolniony albo jest chory). Teraz przedsiębiorstwo chce uzyskać pliki Boba. Założenie, że Bob jest jedyną osobą mogącą odszyfrować swoje pliki jest niedopuszczalne z perspektywy firmy. </a:t>
            </a:r>
          </a:p>
          <a:p>
            <a:r>
              <a:rPr lang="pl-PL" baseline="0" dirty="0" smtClean="0"/>
              <a:t>W zmodyfikowanym środowisku Bob, jak poprzednio szyfruje swoje pliki z zastosowaniem klucza symetrycznego, zabezpiecza ten klucz swoim kluczem publicznym, ale również zabezpiecza klucz </a:t>
            </a:r>
            <a:r>
              <a:rPr lang="pl-PL" baseline="0" dirty="0" err="1" smtClean="0"/>
              <a:t>kF</a:t>
            </a:r>
            <a:r>
              <a:rPr lang="pl-PL" baseline="0" dirty="0" smtClean="0"/>
              <a:t> innym kluczem, należącym do firmowej usługi przechowywania kluczy. Wtedy pod jego nieobecność istnieje możliwość uzyskania dostępu do zaszyfrowanych przez niego danych. Tutaj usługa przechowywania kluczy jest zupełnie offline. Ona tylko udostępnia swój klucz publiczny, a potem bez udziału </a:t>
            </a:r>
            <a:r>
              <a:rPr lang="pl-PL" baseline="0" dirty="0" err="1" smtClean="0"/>
              <a:t>Bob’a</a:t>
            </a:r>
            <a:r>
              <a:rPr lang="pl-PL" baseline="0" dirty="0" smtClean="0"/>
              <a:t> może odzyskać jego dane.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extLst>
      <p:ext uri="{BB962C8B-B14F-4D97-AF65-F5344CB8AC3E}">
        <p14:creationId xmlns="" xmlns:p14="http://schemas.microsoft.com/office/powerpoint/2010/main" val="2345567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a:t>
            </a:r>
            <a:r>
              <a:rPr lang="pl-PL" baseline="0" dirty="0" smtClean="0"/>
              <a:t> dotąd wprowadziliśmy również schemat szyfrowania z zastosowaniem kryptografii z kluczem publicznym oparty na funkcjach zapadkowych (RSA). Wprowadziliśmy ustandaryzowany schemat szyfrowania, oraz schematy stosowane w praktyce (PKCS). Teraz zostanie wprowadzony schemat szyfrowania z kluczem publicznym oparty o protokół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 xmlns:p14="http://schemas.microsoft.com/office/powerpoint/2010/main" val="402051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prstClr val="black"/>
                </a:solidFill>
                <a:effectLst/>
                <a:uLnTx/>
                <a:uFillTx/>
                <a:latin typeface="+mn-lt"/>
                <a:ea typeface="+mn-ea"/>
                <a:cs typeface="+mn-cs"/>
              </a:rPr>
              <a:t>Protokół działa w następujący sposób. Alicja wybiera losową liczbę całkowitą z zakresu 1 do n-1. Wtedy oblicza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a</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Przypisuje otrzymany wynik do zmiennej A. Wartość A jest wysyłana bo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Bob’a</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Bob robi to samo. Wybiera liczbę losową z przedziału 1 do n i oblicza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b</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Przypisuje otrzymany wynik do zmiennej B. Wartość B jest wysyłana do Alice. Tajny klucz wynosi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ab</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prstClr val="black"/>
                </a:solidFill>
                <a:effectLst/>
                <a:uLnTx/>
                <a:uFillTx/>
                <a:latin typeface="+mn-lt"/>
                <a:ea typeface="+mn-ea"/>
                <a:cs typeface="+mn-cs"/>
              </a:rPr>
              <a:t>Atakujący widzi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a</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i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b</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i g i ma wyliczyć </a:t>
            </a:r>
            <a:r>
              <a:rPr kumimoji="0" lang="pl-PL" sz="1200" b="0" i="0" u="none" strike="noStrike" kern="1200" cap="none" spc="0" normalizeH="0" baseline="0" noProof="0" dirty="0" err="1" smtClean="0">
                <a:ln>
                  <a:noFill/>
                </a:ln>
                <a:solidFill>
                  <a:prstClr val="black"/>
                </a:solidFill>
                <a:effectLst/>
                <a:uLnTx/>
                <a:uFillTx/>
                <a:latin typeface="+mn-lt"/>
                <a:ea typeface="+mn-ea"/>
                <a:cs typeface="+mn-cs"/>
              </a:rPr>
              <a:t>g</a:t>
            </a:r>
            <a:r>
              <a:rPr kumimoji="0" lang="pl-PL" sz="1200" b="0" i="0" u="none" strike="noStrike" kern="1200" cap="none" spc="0" normalizeH="0" baseline="30000" noProof="0" dirty="0" err="1" smtClean="0">
                <a:ln>
                  <a:noFill/>
                </a:ln>
                <a:solidFill>
                  <a:prstClr val="black"/>
                </a:solidFill>
                <a:effectLst/>
                <a:uLnTx/>
                <a:uFillTx/>
                <a:latin typeface="+mn-lt"/>
                <a:ea typeface="+mn-ea"/>
                <a:cs typeface="+mn-cs"/>
              </a:rPr>
              <a:t>ab</a:t>
            </a:r>
            <a:r>
              <a:rPr kumimoji="0" lang="pl-PL" sz="1200" b="0" i="0" u="none" strike="noStrike" kern="1200" cap="none" spc="0" normalizeH="0" baseline="0" noProof="0" dirty="0" smtClean="0">
                <a:ln>
                  <a:noFill/>
                </a:ln>
                <a:solidFill>
                  <a:prstClr val="black"/>
                </a:solidFill>
                <a:effectLst/>
                <a:uLnTx/>
                <a:uFillTx/>
                <a:latin typeface="+mn-lt"/>
                <a:ea typeface="+mn-ea"/>
                <a:cs typeface="+mn-cs"/>
              </a:rPr>
              <a:t>, co okazuje się złożonym obliczeniowo problemem. </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 xmlns:p14="http://schemas.microsoft.com/office/powerpoint/2010/main" val="3620755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a:t>
            </a:r>
            <a:r>
              <a:rPr lang="pl-PL" dirty="0" err="1" smtClean="0"/>
              <a:t>Diffiego-Hellmann’a</a:t>
            </a:r>
            <a:r>
              <a:rPr lang="pl-PL" dirty="0" smtClean="0"/>
              <a:t> można</a:t>
            </a:r>
            <a:r>
              <a:rPr lang="pl-PL" baseline="0" dirty="0" smtClean="0"/>
              <a:t> przekształcić w system szyfrowania z kluczem publicznym. Podobnie, jak w przypadku protokołu </a:t>
            </a:r>
            <a:r>
              <a:rPr lang="pl-PL" baseline="0" dirty="0" err="1" smtClean="0"/>
              <a:t>Diffie-Helmann’a</a:t>
            </a:r>
            <a:r>
              <a:rPr lang="pl-PL" baseline="0" dirty="0" smtClean="0"/>
              <a:t> dysponujemy skończoną grupą cykliczną i znalezioną w niej wartością generatora. Koncepcję wymiany klucza zastępujemy akcjami oddzielonymi w czasie. Akcja wykonana przez Boba nie następuje natychmiast w odpowiedzi na klucz wysłany przez Alice. Pierwszy etap protokołu jest generowaniem klucza A. Duże </a:t>
            </a:r>
            <a:r>
              <a:rPr lang="pl-PL" b="1" baseline="0" dirty="0" smtClean="0"/>
              <a:t>A</a:t>
            </a:r>
            <a:r>
              <a:rPr lang="pl-PL" baseline="0" dirty="0" smtClean="0"/>
              <a:t> będzie rozumiane jako klucz publiczny a małe </a:t>
            </a:r>
            <a:r>
              <a:rPr lang="pl-PL" b="1" baseline="0" dirty="0" smtClean="0"/>
              <a:t>a</a:t>
            </a:r>
            <a:r>
              <a:rPr lang="pl-PL" baseline="0" dirty="0" smtClean="0"/>
              <a:t> będzie kluczem prywatnym. Zauważmy, że odzyskanie małego a z dużego A, to problem wyznaczenia dyskretnego logarytmu, który jest uważany za trudny. Jeśli Bob chce później zaszyfrować wiadomość do Alice, to oblicza wartość „swojej połówki” protokołu </a:t>
            </a:r>
            <a:r>
              <a:rPr lang="pl-PL" baseline="0" dirty="0" err="1" smtClean="0"/>
              <a:t>Diffiego-Hellmann’a</a:t>
            </a:r>
            <a:r>
              <a:rPr lang="pl-PL" baseline="0" dirty="0" smtClean="0"/>
              <a:t>, czyli B=</a:t>
            </a:r>
            <a:r>
              <a:rPr lang="pl-PL" baseline="0" dirty="0" err="1" smtClean="0"/>
              <a:t>g</a:t>
            </a:r>
            <a:r>
              <a:rPr lang="pl-PL" baseline="30000" dirty="0" err="1" smtClean="0"/>
              <a:t>b</a:t>
            </a:r>
            <a:r>
              <a:rPr lang="pl-PL" baseline="0" dirty="0" smtClean="0"/>
              <a:t>. Oblicza wartość </a:t>
            </a:r>
            <a:r>
              <a:rPr lang="pl-PL" baseline="0" dirty="0" err="1" smtClean="0"/>
              <a:t>g</a:t>
            </a:r>
            <a:r>
              <a:rPr lang="pl-PL" baseline="30000" dirty="0" err="1" smtClean="0"/>
              <a:t>ab</a:t>
            </a:r>
            <a:r>
              <a:rPr lang="pl-PL" baseline="0" dirty="0" smtClean="0"/>
              <a:t>, z tej wartości wyprowadza klucz szyfrowania symetrycznego k, a następnie szyfruje wiadomość m z zastosowaniem tego klucza. Ostatecznie „odsyła” do Alice swój wkład w protokół </a:t>
            </a:r>
            <a:r>
              <a:rPr lang="pl-PL" baseline="0" dirty="0" err="1" smtClean="0"/>
              <a:t>Diffiego-Helmann’a</a:t>
            </a:r>
            <a:r>
              <a:rPr lang="pl-PL" baseline="0" dirty="0" smtClean="0"/>
              <a:t> (</a:t>
            </a:r>
            <a:r>
              <a:rPr lang="pl-PL" baseline="0" dirty="0" err="1" smtClean="0"/>
              <a:t>g</a:t>
            </a:r>
            <a:r>
              <a:rPr lang="pl-PL" baseline="30000" dirty="0" err="1" smtClean="0"/>
              <a:t>b</a:t>
            </a:r>
            <a:r>
              <a:rPr lang="pl-PL" baseline="0" dirty="0" smtClean="0"/>
              <a:t>) oraz zaszyfrowaną wiadomość m kluczem k wywiedzionym z wartości </a:t>
            </a:r>
            <a:r>
              <a:rPr lang="pl-PL" baseline="0" dirty="0" err="1" smtClean="0"/>
              <a:t>g</a:t>
            </a:r>
            <a:r>
              <a:rPr lang="pl-PL" baseline="30000" dirty="0" err="1" smtClean="0"/>
              <a:t>ab</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 xmlns:p14="http://schemas.microsoft.com/office/powerpoint/2010/main" val="1040213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Alice,</a:t>
            </a:r>
            <a:r>
              <a:rPr lang="pl-PL" baseline="0" dirty="0" smtClean="0"/>
              <a:t> żeby odszyfrować wiadomość również oblicza </a:t>
            </a:r>
            <a:r>
              <a:rPr lang="pl-PL" baseline="0" dirty="0" err="1" smtClean="0"/>
              <a:t>g</a:t>
            </a:r>
            <a:r>
              <a:rPr lang="pl-PL" baseline="30000" dirty="0" err="1" smtClean="0"/>
              <a:t>ab</a:t>
            </a:r>
            <a:r>
              <a:rPr lang="pl-PL" baseline="0" dirty="0" smtClean="0"/>
              <a:t>, stosuje te wartość do obliczenia klucza k, który to z kolei może posłużyć do odszyfrowania wiadomości. </a:t>
            </a:r>
          </a:p>
          <a:p>
            <a:r>
              <a:rPr lang="pl-PL" baseline="0" dirty="0" smtClean="0"/>
              <a:t>Proszę zwrócić uwagę na interesujące właściwości tak opracowanego protokołu. Po pierwsze pokazany schemat jest schematem zrandomizowanym. Za każdym razem wartość b jest losowana na nowo.</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 xmlns:p14="http://schemas.microsoft.com/office/powerpoint/2010/main" val="345866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Bardziej formalnie.</a:t>
            </a:r>
            <a:r>
              <a:rPr lang="pl-PL" baseline="0" dirty="0" smtClean="0"/>
              <a:t> System szyfrowania z kluczem publicznym oparty na protokole wymiany kluczy </a:t>
            </a:r>
            <a:r>
              <a:rPr lang="pl-PL" baseline="0" dirty="0" err="1" smtClean="0"/>
              <a:t>Diffiego-Helmanna</a:t>
            </a:r>
            <a:r>
              <a:rPr lang="pl-PL" baseline="0" dirty="0" smtClean="0"/>
              <a:t> można opisać w następujący sposób. G jest skończoną grupą cykliczną rzędu n. </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a:t>
            </a:r>
            <a:r>
              <a:rPr kumimoji="0" lang="en-US" sz="1200" b="0" i="0" u="none" strike="noStrike" kern="1200" cap="none" spc="0" normalizeH="0" baseline="0" noProof="0" dirty="0" err="1" smtClean="0">
                <a:ln>
                  <a:noFill/>
                </a:ln>
                <a:solidFill>
                  <a:sysClr val="windowText" lastClr="000000"/>
                </a:solidFill>
                <a:effectLst/>
                <a:uLnTx/>
                <a:uFillTx/>
                <a:latin typeface="+mn-lt"/>
                <a:ea typeface="+mn-ea"/>
                <a:cs typeface="+mn-cs"/>
              </a:rPr>
              <a:t>E</a:t>
            </a:r>
            <a:r>
              <a:rPr kumimoji="0" lang="en-US" sz="1200" b="0" i="0" u="none" strike="noStrike" kern="1200" cap="none" spc="0" normalizeH="0" baseline="-25000" noProof="0" dirty="0" err="1" smtClean="0">
                <a:ln>
                  <a:noFill/>
                </a:ln>
                <a:solidFill>
                  <a:sysClr val="windowText" lastClr="000000"/>
                </a:solidFill>
                <a:effectLst/>
                <a:uLnTx/>
                <a:uFillTx/>
                <a:latin typeface="+mn-lt"/>
                <a:ea typeface="+mn-ea"/>
                <a:cs typeface="+mn-cs"/>
              </a:rPr>
              <a:t>s</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 D</a:t>
            </a:r>
            <a:r>
              <a:rPr kumimoji="0" lang="en-US" sz="1200" b="0" i="0" u="none" strike="noStrike" kern="1200" cap="none" spc="0" normalizeH="0" baseline="-25000" noProof="0" dirty="0" smtClean="0">
                <a:ln>
                  <a:noFill/>
                </a:ln>
                <a:solidFill>
                  <a:sysClr val="windowText" lastClr="000000"/>
                </a:solidFill>
                <a:effectLst/>
                <a:uLnTx/>
                <a:uFillTx/>
                <a:latin typeface="+mn-lt"/>
                <a:ea typeface="+mn-ea"/>
                <a:cs typeface="+mn-cs"/>
              </a:rPr>
              <a:t>s</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 </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jest symetrycznym systemem kryptograficznym z uwierzytelnianiem, H jest funkcją mieszającą (</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hash</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mapująca zbiór G</a:t>
            </a:r>
            <a:r>
              <a:rPr kumimoji="0" lang="pl-PL" sz="1200" b="0" i="0" u="none" strike="noStrike" kern="1200" cap="none" spc="0" normalizeH="0" baseline="30000" noProof="0" dirty="0" smtClean="0">
                <a:ln>
                  <a:noFill/>
                </a:ln>
                <a:solidFill>
                  <a:sysClr val="windowText" lastClr="000000"/>
                </a:solidFill>
                <a:effectLst/>
                <a:uLnTx/>
                <a:uFillTx/>
                <a:latin typeface="+mn-lt"/>
                <a:ea typeface="+mn-ea"/>
                <a:cs typeface="+mn-cs"/>
              </a:rPr>
              <a:t>2</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na zbiór kluczy K. Tworzony system jest złożony z 3 elementów </a:t>
            </a:r>
            <a:r>
              <a:rPr kumimoji="0" lang="en-US" sz="1200" b="0" i="0" u="none" strike="noStrike" kern="1200" cap="none" spc="0" normalizeH="0" baseline="0" noProof="0" dirty="0" smtClean="0">
                <a:ln>
                  <a:noFill/>
                </a:ln>
                <a:solidFill>
                  <a:sysClr val="windowText" lastClr="000000"/>
                </a:solidFill>
                <a:effectLst/>
                <a:uLnTx/>
                <a:uFillTx/>
                <a:latin typeface="+mn-lt"/>
                <a:ea typeface="+mn-ea"/>
                <a:cs typeface="+mn-cs"/>
              </a:rPr>
              <a:t>(Gen, E, D)</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Gen jest generatorem kluczy. W ramach tego algorytmu </a:t>
            </a:r>
            <a:r>
              <a:rPr kumimoji="0" lang="pl-PL" sz="1200" b="0" i="0" u="none" strike="noStrike" kern="1200" cap="none" spc="0" normalizeH="0" baseline="0" noProof="0" smtClean="0">
                <a:ln>
                  <a:noFill/>
                </a:ln>
                <a:solidFill>
                  <a:sysClr val="windowText" lastClr="000000"/>
                </a:solidFill>
                <a:effectLst/>
                <a:uLnTx/>
                <a:uFillTx/>
                <a:latin typeface="+mn-lt"/>
                <a:ea typeface="+mn-ea"/>
                <a:cs typeface="+mn-cs"/>
              </a:rPr>
              <a:t>jest wybierany </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losowy generator grupy g oraz losowa liczba a należąca do Zn. Kluczem sekretnym systemu jest wybrana liczba a, natomiast kluczem publicznym para wartości: (g, h=</a:t>
            </a:r>
            <a:r>
              <a:rPr kumimoji="0" lang="pl-PL" sz="1200" b="0" i="0" u="none" strike="noStrike" kern="1200" cap="none" spc="0" normalizeH="0" baseline="0" noProof="0" dirty="0" err="1" smtClean="0">
                <a:ln>
                  <a:noFill/>
                </a:ln>
                <a:solidFill>
                  <a:sysClr val="windowText" lastClr="000000"/>
                </a:solidFill>
                <a:effectLst/>
                <a:uLnTx/>
                <a:uFillTx/>
                <a:latin typeface="+mn-lt"/>
                <a:ea typeface="+mn-ea"/>
                <a:cs typeface="+mn-cs"/>
              </a:rPr>
              <a:t>g</a:t>
            </a:r>
            <a:r>
              <a:rPr kumimoji="0" lang="pl-PL" sz="1200" b="0" i="0" u="none" strike="noStrike" kern="1200" cap="none" spc="0" normalizeH="0" baseline="30000" noProof="0" dirty="0" err="1" smtClean="0">
                <a:ln>
                  <a:noFill/>
                </a:ln>
                <a:solidFill>
                  <a:sysClr val="windowText" lastClr="000000"/>
                </a:solidFill>
                <a:effectLst/>
                <a:uLnTx/>
                <a:uFillTx/>
                <a:latin typeface="+mn-lt"/>
                <a:ea typeface="+mn-ea"/>
                <a:cs typeface="+mn-cs"/>
              </a:rPr>
              <a:t>a</a:t>
            </a:r>
            <a:r>
              <a:rPr kumimoji="0" lang="pl-PL" sz="1200" b="0" i="0" u="none" strike="noStrike" kern="1200" cap="none" spc="0" normalizeH="0" baseline="0" noProof="0" dirty="0" smtClean="0">
                <a:ln>
                  <a:noFill/>
                </a:ln>
                <a:solidFill>
                  <a:sysClr val="windowText" lastClr="000000"/>
                </a:solidFill>
                <a:effectLst/>
                <a:uLnTx/>
                <a:uFillTx/>
                <a:latin typeface="+mn-lt"/>
                <a:ea typeface="+mn-ea"/>
                <a:cs typeface="+mn-cs"/>
              </a:rPr>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 xmlns:p14="http://schemas.microsoft.com/office/powerpoint/2010/main" val="1018556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 Bob chce zaszyfrować wiadomość, to bierze klucz publiczny złożony z wartości g i</a:t>
            </a:r>
            <a:r>
              <a:rPr lang="pl-PL" baseline="0" dirty="0" smtClean="0"/>
              <a:t> h. Losuje własną liczbę b. Następnie oblicza wyrażenie </a:t>
            </a:r>
            <a:r>
              <a:rPr lang="pl-PL" baseline="0" dirty="0" err="1" smtClean="0"/>
              <a:t>g</a:t>
            </a:r>
            <a:r>
              <a:rPr lang="pl-PL" baseline="30000" dirty="0" err="1" smtClean="0"/>
              <a:t>b</a:t>
            </a:r>
            <a:r>
              <a:rPr lang="pl-PL" baseline="0" dirty="0" smtClean="0"/>
              <a:t>, a potem oblicza sekret DH jako </a:t>
            </a:r>
            <a:r>
              <a:rPr lang="pl-PL" baseline="0" dirty="0" err="1" smtClean="0"/>
              <a:t>h</a:t>
            </a:r>
            <a:r>
              <a:rPr lang="pl-PL" baseline="30000" dirty="0" err="1" smtClean="0"/>
              <a:t>b</a:t>
            </a:r>
            <a:r>
              <a:rPr lang="pl-PL" baseline="0" dirty="0" smtClean="0"/>
              <a:t>. Kolejny krokiem jest obliczenie funkcji mieszającej (</a:t>
            </a:r>
            <a:r>
              <a:rPr lang="pl-PL" baseline="0" dirty="0" err="1" smtClean="0"/>
              <a:t>Hash</a:t>
            </a:r>
            <a:r>
              <a:rPr lang="pl-PL" baseline="0" dirty="0" smtClean="0"/>
              <a:t>) z wejściami u i v. Jej rezultatem jest symetryczny klucz k. Wiadomość jest z kolei szyfrowana z zastosowaniem klucza k. Ostatecznie Bob wysyła do Alice parę (u i c).</a:t>
            </a:r>
          </a:p>
          <a:p>
            <a:r>
              <a:rPr lang="pl-PL" baseline="0" dirty="0" smtClean="0"/>
              <a:t>Alce odszyfrowuje wiadomość w następujący sposób: Podnosi wartość u do potęgi a i otrzymuje v. Oblicza wartość klucza k poprzez wyliczenie wyjścia funkcji mieszającej (</a:t>
            </a:r>
            <a:r>
              <a:rPr lang="pl-PL" baseline="0" dirty="0" err="1" smtClean="0"/>
              <a:t>hash</a:t>
            </a:r>
            <a:r>
              <a:rPr lang="pl-PL" baseline="0" dirty="0" smtClean="0"/>
              <a:t>) z parametrami u i v. Odszyfrowuje z zastosowaniem klucza k szyfrogram c i otrzymuje wiadomość m.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 xmlns:p14="http://schemas.microsoft.com/office/powerpoint/2010/main" val="342347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2020-06-08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2020-06-08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2020-06-08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2020-06-08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2020-06-08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2020-06-08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6/8/2020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Kryptografia klucza publicznego  </a:t>
            </a:r>
            <a:r>
              <a:rPr lang="pl-PL" sz="3600" dirty="0" err="1" smtClean="0"/>
              <a:t>ElGamal</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3200" dirty="0"/>
              <a:t>System </a:t>
            </a:r>
            <a:r>
              <a:rPr lang="pl-PL" sz="3200" dirty="0" err="1"/>
              <a:t>ElGamal</a:t>
            </a:r>
            <a:r>
              <a:rPr lang="pl-PL" sz="3200" dirty="0"/>
              <a:t> (współczesne podejście) </a:t>
            </a:r>
            <a:r>
              <a:rPr lang="pl-PL" sz="3200" dirty="0" smtClean="0"/>
              <a:t>(2)</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3"/>
          <p:cNvSpPr txBox="1">
            <a:spLocks/>
          </p:cNvSpPr>
          <p:nvPr/>
        </p:nvSpPr>
        <p:spPr>
          <a:xfrm>
            <a:off x="457200" y="3315817"/>
            <a:ext cx="3962400" cy="2057399"/>
          </a:xfrm>
          <a:prstGeom prst="rect">
            <a:avLst/>
          </a:prstGeom>
          <a:ln>
            <a:solidFill>
              <a:srgbClr val="008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g,h</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m</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 ⟵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u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32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v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h</a:t>
            </a:r>
            <a:r>
              <a:rPr kumimoji="0" lang="en-US" sz="28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1033463"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H(</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u,v</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c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sz="2400" dirty="0" smtClean="0">
                <a:solidFill>
                  <a:sysClr val="windowText" lastClr="000000"/>
                </a:solidFill>
                <a:latin typeface="Calibri"/>
              </a:rPr>
              <a:t>wyjście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(u, c)</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Content Placeholder 4"/>
          <p:cNvSpPr txBox="1">
            <a:spLocks/>
          </p:cNvSpPr>
          <p:nvPr/>
        </p:nvSpPr>
        <p:spPr>
          <a:xfrm>
            <a:off x="4648200" y="3315817"/>
            <a:ext cx="4114800" cy="2057399"/>
          </a:xfrm>
          <a:prstGeom prst="rect">
            <a:avLst/>
          </a:prstGeom>
          <a:ln>
            <a:solidFill>
              <a:srgbClr val="008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 (</a:t>
            </a:r>
            <a:r>
              <a:rPr kumimoji="0" lang="en-US" sz="2400" b="1" i="0" u="sng" strike="noStrike" kern="1200" cap="none" spc="0" normalizeH="0" baseline="0" noProof="0" dirty="0" err="1" smtClean="0">
                <a:ln>
                  <a:noFill/>
                </a:ln>
                <a:solidFill>
                  <a:sysClr val="windowText" lastClr="000000"/>
                </a:solidFill>
                <a:effectLst/>
                <a:uLnTx/>
                <a:uFillTx/>
                <a:latin typeface="Calibri"/>
                <a:ea typeface="+mn-ea"/>
                <a:cs typeface="+mn-cs"/>
              </a:rPr>
              <a:t>u,c</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1" i="0" u="sng"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8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v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u</a:t>
            </a:r>
            <a:r>
              <a:rPr kumimoji="0" lang="en-US" sz="28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H(</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u,v</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m ⟵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(k, 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wyjście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7" name="TextBox 5"/>
          <p:cNvSpPr txBox="1"/>
          <p:nvPr/>
        </p:nvSpPr>
        <p:spPr>
          <a:xfrm>
            <a:off x="304800" y="1196752"/>
            <a:ext cx="7571303" cy="2000548"/>
          </a:xfrm>
          <a:prstGeom prst="rect">
            <a:avLst/>
          </a:prstGeom>
          <a:noFill/>
        </p:spPr>
        <p:txBody>
          <a:bodyPr wrap="none" rtlCol="0">
            <a:spAutoFit/>
          </a:bodyPr>
          <a:lstStyle/>
          <a:p>
            <a:pPr marL="342900" marR="0" lvl="0" indent="-342900" defTabSz="914400" eaLnBrk="1" fontAlgn="auto" latinLnBrk="0" hangingPunct="1">
              <a:lnSpc>
                <a:spcPct val="100000"/>
              </a:lnSpc>
              <a:spcBef>
                <a:spcPts val="1176"/>
              </a:spcBef>
              <a:spcAft>
                <a:spcPts val="0"/>
              </a:spcAft>
              <a:buClrTx/>
              <a:buSzTx/>
              <a:buFont typeface="Arial"/>
              <a:buChar char="•"/>
              <a:tabLst/>
              <a:defRPr/>
            </a:pPr>
            <a:r>
              <a:rPr kumimoji="0" lang="en-US" sz="2400" b="0" i="0" u="none" strike="noStrike" kern="0" cap="none" spc="0" normalizeH="0" baseline="0" noProof="0" dirty="0" smtClean="0">
                <a:ln>
                  <a:noFill/>
                </a:ln>
                <a:solidFill>
                  <a:prstClr val="black"/>
                </a:solidFill>
                <a:effectLst/>
                <a:uLnTx/>
                <a:uFillTx/>
              </a:rPr>
              <a:t>G:   </a:t>
            </a:r>
            <a:r>
              <a:rPr kumimoji="0" lang="pl-PL" sz="2400" b="0" i="0" u="none" strike="noStrike" kern="0" cap="none" spc="0" normalizeH="0" baseline="0" noProof="0" dirty="0" smtClean="0">
                <a:ln>
                  <a:noFill/>
                </a:ln>
                <a:solidFill>
                  <a:prstClr val="black"/>
                </a:solidFill>
                <a:effectLst/>
                <a:uLnTx/>
                <a:uFillTx/>
              </a:rPr>
              <a:t>skończona grupa cykliczna rzędu</a:t>
            </a:r>
            <a:r>
              <a:rPr kumimoji="0" lang="en-US" sz="2400" b="0" i="0" u="none" strike="noStrike" kern="0" cap="none" spc="0" normalizeH="0" baseline="0" noProof="0" dirty="0" smtClean="0">
                <a:ln>
                  <a:noFill/>
                </a:ln>
                <a:solidFill>
                  <a:prstClr val="black"/>
                </a:solidFill>
                <a:effectLst/>
                <a:uLnTx/>
                <a:uFillTx/>
              </a:rPr>
              <a:t> n </a:t>
            </a:r>
          </a:p>
          <a:p>
            <a:pPr marL="342900" lvl="0" indent="-342900">
              <a:spcBef>
                <a:spcPts val="1176"/>
              </a:spcBef>
              <a:buFont typeface="Arial" pitchFamily="34" charset="0"/>
              <a:buChar char="•"/>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E</a:t>
            </a:r>
            <a:r>
              <a:rPr kumimoji="0" lang="en-US" sz="2400" b="0" i="0" u="none" strike="noStrike" kern="0" cap="none" spc="0" normalizeH="0" baseline="-25000" noProof="0" dirty="0" err="1" smtClean="0">
                <a:ln>
                  <a:noFill/>
                </a:ln>
                <a:solidFill>
                  <a:prstClr val="black"/>
                </a:solidFill>
                <a:effectLst/>
                <a:uLnTx/>
                <a:uFillTx/>
              </a:rPr>
              <a:t>s</a:t>
            </a:r>
            <a:r>
              <a:rPr kumimoji="0" lang="en-US" sz="2400" b="0" i="0" u="none" strike="noStrike" kern="0" cap="none" spc="0" normalizeH="0" baseline="0" noProof="0" dirty="0" smtClean="0">
                <a:ln>
                  <a:noFill/>
                </a:ln>
                <a:solidFill>
                  <a:prstClr val="black"/>
                </a:solidFill>
                <a:effectLst/>
                <a:uLnTx/>
                <a:uFillTx/>
              </a:rPr>
              <a:t>, D</a:t>
            </a:r>
            <a:r>
              <a:rPr kumimoji="0" lang="en-US" sz="2400" b="0" i="0" u="none" strike="noStrike" kern="0" cap="none" spc="0" normalizeH="0" baseline="-25000" noProof="0" dirty="0" smtClean="0">
                <a:ln>
                  <a:noFill/>
                </a:ln>
                <a:solidFill>
                  <a:prstClr val="black"/>
                </a:solidFill>
                <a:effectLst/>
                <a:uLnTx/>
                <a:uFillTx/>
              </a:rPr>
              <a:t>s</a:t>
            </a:r>
            <a:r>
              <a:rPr kumimoji="0" lang="en-US" sz="2400" b="0" i="0" u="none" strike="noStrike" kern="0" cap="none" spc="0" normalizeH="0" baseline="0" noProof="0" dirty="0" smtClean="0">
                <a:ln>
                  <a:noFill/>
                </a:ln>
                <a:solidFill>
                  <a:prstClr val="black"/>
                </a:solidFill>
                <a:effectLst/>
                <a:uLnTx/>
                <a:uFillTx/>
              </a:rPr>
              <a:t>) :   </a:t>
            </a:r>
            <a:r>
              <a:rPr kumimoji="0" lang="pl-PL" sz="2400" b="0" i="0" u="none" strike="noStrike" kern="0" cap="none" spc="0" normalizeH="0" baseline="0" noProof="0" dirty="0" smtClean="0">
                <a:ln>
                  <a:noFill/>
                </a:ln>
                <a:solidFill>
                  <a:prstClr val="black"/>
                </a:solidFill>
                <a:effectLst/>
                <a:uLnTx/>
                <a:uFillTx/>
              </a:rPr>
              <a:t>	</a:t>
            </a:r>
            <a:r>
              <a:rPr lang="pl-PL" sz="2400" dirty="0" smtClean="0">
                <a:solidFill>
                  <a:sysClr val="windowText" lastClr="000000"/>
                </a:solidFill>
              </a:rPr>
              <a:t>symetryczny </a:t>
            </a:r>
            <a:r>
              <a:rPr lang="pl-PL" sz="2400" dirty="0">
                <a:solidFill>
                  <a:sysClr val="windowText" lastClr="000000"/>
                </a:solidFill>
              </a:rPr>
              <a:t>system kryptograficzny z 	</a:t>
            </a:r>
            <a:br>
              <a:rPr lang="pl-PL" sz="2400" dirty="0">
                <a:solidFill>
                  <a:sysClr val="windowText" lastClr="000000"/>
                </a:solidFill>
              </a:rPr>
            </a:br>
            <a:r>
              <a:rPr lang="pl-PL" sz="2400" dirty="0">
                <a:solidFill>
                  <a:sysClr val="windowText" lastClr="000000"/>
                </a:solidFill>
              </a:rPr>
              <a:t>	</a:t>
            </a:r>
            <a:r>
              <a:rPr lang="pl-PL" sz="2400" dirty="0" smtClean="0">
                <a:solidFill>
                  <a:sysClr val="windowText" lastClr="000000"/>
                </a:solidFill>
              </a:rPr>
              <a:t>	uwierzytelnieniem</a:t>
            </a:r>
            <a:r>
              <a:rPr lang="en-US" sz="3200" dirty="0" smtClean="0">
                <a:solidFill>
                  <a:sysClr val="windowText" lastClr="000000"/>
                </a:solidFill>
              </a:rPr>
              <a:t> </a:t>
            </a:r>
            <a:r>
              <a:rPr lang="en-US" sz="3200" dirty="0">
                <a:solidFill>
                  <a:sysClr val="windowText" lastClr="000000"/>
                </a:solidFill>
              </a:rPr>
              <a:t>(K,M,C)</a:t>
            </a:r>
          </a:p>
          <a:p>
            <a:pPr marL="342900" indent="-342900">
              <a:spcBef>
                <a:spcPts val="1176"/>
              </a:spcBef>
              <a:buFont typeface="Arial"/>
              <a:buChar char="•"/>
            </a:pPr>
            <a:r>
              <a:rPr kumimoji="0" lang="en-US" sz="2400" b="0" i="0" u="none" strike="noStrike" kern="0" cap="none" spc="0" normalizeH="0" baseline="0" noProof="0" dirty="0" smtClean="0">
                <a:ln>
                  <a:noFill/>
                </a:ln>
                <a:solidFill>
                  <a:prstClr val="black"/>
                </a:solidFill>
                <a:effectLst/>
                <a:uLnTx/>
                <a:uFillTx/>
              </a:rPr>
              <a:t>H: G</a:t>
            </a:r>
            <a:r>
              <a:rPr kumimoji="0" lang="en-US" sz="2400" b="0" i="0" u="none" strike="noStrike" kern="0" cap="none" spc="0" normalizeH="0" baseline="30000" noProof="0" dirty="0" smtClean="0">
                <a:ln>
                  <a:noFill/>
                </a:ln>
                <a:solidFill>
                  <a:prstClr val="black"/>
                </a:solidFill>
                <a:effectLst/>
                <a:uLnTx/>
                <a:uFillTx/>
              </a:rPr>
              <a:t>2</a:t>
            </a:r>
            <a:r>
              <a:rPr kumimoji="0" lang="en-US" sz="2400" b="0" i="0" u="none" strike="noStrike" kern="0" cap="none" spc="0" normalizeH="0" baseline="0" noProof="0" dirty="0" smtClean="0">
                <a:ln>
                  <a:noFill/>
                </a:ln>
                <a:solidFill>
                  <a:prstClr val="black"/>
                </a:solidFill>
                <a:effectLst/>
                <a:uLnTx/>
                <a:uFillTx/>
              </a:rPr>
              <a:t> ⟶ </a:t>
            </a:r>
            <a:r>
              <a:rPr kumimoji="0" lang="pl-PL" sz="2400" b="0" i="0" u="none" strike="noStrike" kern="0" cap="none" spc="0" normalizeH="0" baseline="0" noProof="0" dirty="0" smtClean="0">
                <a:ln>
                  <a:noFill/>
                </a:ln>
                <a:solidFill>
                  <a:prstClr val="black"/>
                </a:solidFill>
                <a:effectLst/>
                <a:uLnTx/>
                <a:uFillTx/>
              </a:rPr>
              <a:t>K:	</a:t>
            </a:r>
            <a:r>
              <a:rPr lang="pl-PL" sz="2400" dirty="0" smtClean="0">
                <a:solidFill>
                  <a:sysClr val="windowText" lastClr="000000"/>
                </a:solidFill>
              </a:rPr>
              <a:t>funkcja </a:t>
            </a:r>
            <a:r>
              <a:rPr lang="pl-PL" sz="2400" dirty="0" err="1">
                <a:solidFill>
                  <a:sysClr val="windowText" lastClr="000000"/>
                </a:solidFill>
              </a:rPr>
              <a:t>hash</a:t>
            </a:r>
            <a:r>
              <a:rPr lang="pl-PL" sz="2400" dirty="0">
                <a:solidFill>
                  <a:sysClr val="windowText" lastClr="000000"/>
                </a:solidFill>
              </a:rPr>
              <a:t> (mieszająca</a:t>
            </a:r>
            <a:r>
              <a:rPr lang="pl-PL" sz="2400" dirty="0" smtClean="0">
                <a:solidFill>
                  <a:sysClr val="windowText" lastClr="000000"/>
                </a:solidFill>
              </a:rPr>
              <a:t>)</a:t>
            </a:r>
            <a:endParaRPr lang="en-US" sz="2400" dirty="0">
              <a:solidFill>
                <a:sysClr val="windowText" lastClr="000000"/>
              </a:solidFill>
            </a:endParaRPr>
          </a:p>
        </p:txBody>
      </p:sp>
      <p:sp>
        <p:nvSpPr>
          <p:cNvPr id="8" name="TextBox 6"/>
          <p:cNvSpPr txBox="1"/>
          <p:nvPr/>
        </p:nvSpPr>
        <p:spPr>
          <a:xfrm>
            <a:off x="1258410" y="3824554"/>
            <a:ext cx="282149"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rPr>
              <a:t>R</a:t>
            </a:r>
          </a:p>
        </p:txBody>
      </p:sp>
    </p:spTree>
    <p:extLst>
      <p:ext uri="{BB962C8B-B14F-4D97-AF65-F5344CB8AC3E}">
        <p14:creationId xmlns="" xmlns:p14="http://schemas.microsoft.com/office/powerpoint/2010/main" val="9821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Wydajność </a:t>
            </a:r>
            <a:r>
              <a:rPr lang="pl-PL" dirty="0" err="1" smtClean="0"/>
              <a:t>ElGamal</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5"/>
          <p:cNvSpPr txBox="1">
            <a:spLocks/>
          </p:cNvSpPr>
          <p:nvPr/>
        </p:nvSpPr>
        <p:spPr>
          <a:xfrm>
            <a:off x="323528" y="2782416"/>
            <a:ext cx="8534400" cy="2590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Szyfrowanie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potęgowania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 stałej podstawie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Można przygotować wcześniej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rPr>
              <a:t>(2^i)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h</a:t>
            </a:r>
            <a:r>
              <a:rPr kumimoji="0" lang="en-US" sz="2800" b="0" i="0" u="none" strike="noStrike" kern="1200" cap="none" spc="0" normalizeH="0" baseline="30000" noProof="0" dirty="0" smtClean="0">
                <a:ln>
                  <a:noFill/>
                </a:ln>
                <a:solidFill>
                  <a:sysClr val="windowText" lastClr="000000"/>
                </a:solidFill>
                <a:effectLst/>
                <a:uLnTx/>
                <a:uFillTx/>
                <a:latin typeface="Calibri"/>
                <a:ea typeface="+mn-ea"/>
                <a:cs typeface="+mn-cs"/>
              </a:rPr>
              <a:t>(2^i)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for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=1,…,log</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en-US" sz="32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Potrójne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przyspieszenie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albo lepiej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3624"/>
              </a:spcBef>
              <a:spcAft>
                <a:spcPts val="0"/>
              </a:spcAft>
              <a:buClrTx/>
              <a:buSzTx/>
              <a:buFont typeface="Arial" pitchFamily="34" charset="0"/>
              <a:buNone/>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Odszyfrowywanie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potęgowanie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różne podstawy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Content Placeholder 3"/>
          <p:cNvSpPr txBox="1">
            <a:spLocks/>
          </p:cNvSpPr>
          <p:nvPr/>
        </p:nvSpPr>
        <p:spPr>
          <a:xfrm>
            <a:off x="323528" y="1410817"/>
            <a:ext cx="3886200" cy="990599"/>
          </a:xfrm>
          <a:prstGeom prst="rect">
            <a:avLst/>
          </a:prstGeom>
          <a:ln>
            <a:solidFill>
              <a:srgbClr val="008000"/>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prstClr val="black"/>
                </a:solidFill>
                <a:effectLst/>
                <a:uLnTx/>
                <a:uFillTx/>
                <a:latin typeface="Calibri"/>
                <a:ea typeface="+mn-ea"/>
                <a:cs typeface="+mn-cs"/>
              </a:rPr>
              <a:t>E( </a:t>
            </a:r>
            <a:r>
              <a:rPr kumimoji="0" lang="en-US" sz="2400" b="1" i="0" u="sng" strike="noStrike" kern="1200" cap="none" spc="0" normalizeH="0" baseline="0" noProof="0" dirty="0" err="1" smtClean="0">
                <a:ln>
                  <a:noFill/>
                </a:ln>
                <a:solidFill>
                  <a:prstClr val="black"/>
                </a:solidFill>
                <a:effectLst/>
                <a:uLnTx/>
                <a:uFillTx/>
                <a:latin typeface="Calibri"/>
                <a:ea typeface="+mn-ea"/>
                <a:cs typeface="+mn-cs"/>
              </a:rPr>
              <a:t>pk</a:t>
            </a:r>
            <a:r>
              <a:rPr kumimoji="0" lang="en-US" sz="2400" b="1" i="0" u="sng" strike="noStrike" kern="1200" cap="none" spc="0" normalizeH="0" baseline="0" noProof="0" dirty="0" smtClean="0">
                <a:ln>
                  <a:noFill/>
                </a:ln>
                <a:solidFill>
                  <a:prstClr val="black"/>
                </a:solidFill>
                <a:effectLst/>
                <a:uLnTx/>
                <a:uFillTx/>
                <a:latin typeface="Calibri"/>
                <a:ea typeface="+mn-ea"/>
                <a:cs typeface="+mn-cs"/>
              </a:rPr>
              <a:t>=(</a:t>
            </a:r>
            <a:r>
              <a:rPr kumimoji="0" lang="en-US" sz="2400" b="1" i="0" u="sng" strike="noStrike" kern="1200" cap="none" spc="0" normalizeH="0" baseline="0" noProof="0" dirty="0" err="1" smtClean="0">
                <a:ln>
                  <a:noFill/>
                </a:ln>
                <a:solidFill>
                  <a:prstClr val="black"/>
                </a:solidFill>
                <a:effectLst/>
                <a:uLnTx/>
                <a:uFillTx/>
                <a:latin typeface="Calibri"/>
                <a:ea typeface="+mn-ea"/>
                <a:cs typeface="+mn-cs"/>
              </a:rPr>
              <a:t>g,h</a:t>
            </a:r>
            <a:r>
              <a:rPr kumimoji="0" lang="en-US" sz="2400" b="1" i="0" u="sng" strike="noStrike" kern="1200" cap="none" spc="0" normalizeH="0" baseline="0" noProof="0" dirty="0" smtClean="0">
                <a:ln>
                  <a:noFill/>
                </a:ln>
                <a:solidFill>
                  <a:prstClr val="black"/>
                </a:solidFill>
                <a:effectLst/>
                <a:uLnTx/>
                <a:uFillTx/>
                <a:latin typeface="Calibri"/>
                <a:ea typeface="+mn-ea"/>
                <a:cs typeface="+mn-cs"/>
              </a:rPr>
              <a:t>),  m)</a:t>
            </a: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	b ⟵ Z</a:t>
            </a:r>
            <a:r>
              <a:rPr kumimoji="0" lang="en-US" sz="2400" b="0" i="0" u="none" strike="noStrike" kern="1200" cap="none" spc="0" normalizeH="0" baseline="-25000" noProof="0" dirty="0" smtClean="0">
                <a:ln>
                  <a:noFill/>
                </a:ln>
                <a:solidFill>
                  <a:prstClr val="black"/>
                </a:solidFill>
                <a:effectLst/>
                <a:uLnTx/>
                <a:uFillTx/>
                <a:latin typeface="Calibri"/>
                <a:ea typeface="+mn-ea"/>
                <a:cs typeface="+mn-cs"/>
              </a:rPr>
              <a:t>n </a:t>
            </a: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  u ⟵ </a:t>
            </a:r>
            <a:r>
              <a:rPr kumimoji="0" lang="en-US" sz="2400" b="0" i="0" u="none" strike="noStrike" kern="1200" cap="none" spc="0" normalizeH="0" baseline="0" noProof="0" dirty="0" err="1" smtClean="0">
                <a:ln>
                  <a:noFill/>
                </a:ln>
                <a:solidFill>
                  <a:prstClr val="black"/>
                </a:solidFill>
                <a:effectLst/>
                <a:uLnTx/>
                <a:uFillTx/>
                <a:latin typeface="Calibri"/>
                <a:ea typeface="+mn-ea"/>
                <a:cs typeface="+mn-cs"/>
              </a:rPr>
              <a:t>g</a:t>
            </a:r>
            <a:r>
              <a:rPr kumimoji="0" lang="en-US" sz="3200" b="0" i="0" u="none" strike="noStrike" kern="1200" cap="none" spc="0" normalizeH="0" baseline="30000" noProof="0" dirty="0" err="1" smtClean="0">
                <a:ln>
                  <a:noFill/>
                </a:ln>
                <a:solidFill>
                  <a:prstClr val="black"/>
                </a:solidFill>
                <a:effectLst/>
                <a:uLnTx/>
                <a:uFillTx/>
                <a:latin typeface="Calibri"/>
                <a:ea typeface="+mn-ea"/>
                <a:cs typeface="+mn-cs"/>
              </a:rPr>
              <a:t>b</a:t>
            </a: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 ,  v ⟵ </a:t>
            </a:r>
            <a:r>
              <a:rPr kumimoji="0" lang="en-US" sz="2400" b="0" i="0" u="none" strike="noStrike" kern="1200" cap="none" spc="0" normalizeH="0" baseline="0" noProof="0" dirty="0" err="1" smtClean="0">
                <a:ln>
                  <a:noFill/>
                </a:ln>
                <a:solidFill>
                  <a:prstClr val="black"/>
                </a:solidFill>
                <a:effectLst/>
                <a:uLnTx/>
                <a:uFillTx/>
                <a:latin typeface="Calibri"/>
                <a:ea typeface="+mn-ea"/>
                <a:cs typeface="+mn-cs"/>
              </a:rPr>
              <a:t>h</a:t>
            </a:r>
            <a:r>
              <a:rPr kumimoji="0" lang="en-US" sz="3000" b="0" i="0" u="none" strike="noStrike" kern="1200" cap="none" spc="0" normalizeH="0" baseline="30000" noProof="0" dirty="0" err="1" smtClean="0">
                <a:ln>
                  <a:noFill/>
                </a:ln>
                <a:solidFill>
                  <a:prstClr val="black"/>
                </a:solidFill>
                <a:effectLst/>
                <a:uLnTx/>
                <a:uFillTx/>
                <a:latin typeface="Calibri"/>
                <a:ea typeface="+mn-ea"/>
                <a:cs typeface="+mn-cs"/>
              </a:rPr>
              <a:t>b</a:t>
            </a: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 </a:t>
            </a:r>
            <a:endParaRPr kumimoji="0" lang="en-US" sz="2400" b="0" i="0" u="none" strike="noStrike" kern="1200" cap="none" spc="0" normalizeH="0" baseline="30000" noProof="0" dirty="0" smtClean="0">
              <a:ln>
                <a:noFill/>
              </a:ln>
              <a:solidFill>
                <a:prstClr val="black"/>
              </a:solidFill>
              <a:effectLst/>
              <a:uLnTx/>
              <a:uFillTx/>
              <a:latin typeface="Calibri"/>
              <a:ea typeface="+mn-ea"/>
              <a:cs typeface="+mn-cs"/>
            </a:endParaRPr>
          </a:p>
        </p:txBody>
      </p:sp>
      <p:sp>
        <p:nvSpPr>
          <p:cNvPr id="7" name="Content Placeholder 4"/>
          <p:cNvSpPr txBox="1">
            <a:spLocks/>
          </p:cNvSpPr>
          <p:nvPr/>
        </p:nvSpPr>
        <p:spPr>
          <a:xfrm>
            <a:off x="4438328" y="1410817"/>
            <a:ext cx="4114800" cy="990599"/>
          </a:xfrm>
          <a:prstGeom prst="rect">
            <a:avLst/>
          </a:prstGeom>
          <a:ln>
            <a:solidFill>
              <a:srgbClr val="008000"/>
            </a:solidFill>
          </a:ln>
        </p:spPr>
        <p:txBody>
          <a:bodyPr>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Lst>
              <a:defRPr/>
            </a:pPr>
            <a:r>
              <a:rPr kumimoji="0" lang="en-US" sz="2400" b="1" i="0" u="sng" strike="noStrike" kern="1200" cap="none" spc="0" normalizeH="0" baseline="0" noProof="0" dirty="0" smtClean="0">
                <a:ln>
                  <a:noFill/>
                </a:ln>
                <a:solidFill>
                  <a:prstClr val="black"/>
                </a:solidFill>
                <a:effectLst/>
                <a:uLnTx/>
                <a:uFillTx/>
                <a:latin typeface="Calibri"/>
                <a:ea typeface="+mn-ea"/>
                <a:cs typeface="+mn-cs"/>
              </a:rPr>
              <a:t>D( </a:t>
            </a:r>
            <a:r>
              <a:rPr kumimoji="0" lang="en-US" sz="2400" b="1" i="0" u="sng" strike="noStrike" kern="1200" cap="none" spc="0" normalizeH="0" baseline="0" noProof="0" dirty="0" err="1" smtClean="0">
                <a:ln>
                  <a:noFill/>
                </a:ln>
                <a:solidFill>
                  <a:prstClr val="black"/>
                </a:solidFill>
                <a:effectLst/>
                <a:uLnTx/>
                <a:uFillTx/>
                <a:latin typeface="Calibri"/>
                <a:ea typeface="+mn-ea"/>
                <a:cs typeface="+mn-cs"/>
              </a:rPr>
              <a:t>sk</a:t>
            </a:r>
            <a:r>
              <a:rPr kumimoji="0" lang="en-US" sz="2400" b="1" i="0" u="sng" strike="noStrike" kern="1200" cap="none" spc="0" normalizeH="0" baseline="0" noProof="0" dirty="0" smtClean="0">
                <a:ln>
                  <a:noFill/>
                </a:ln>
                <a:solidFill>
                  <a:prstClr val="black"/>
                </a:solidFill>
                <a:effectLst/>
                <a:uLnTx/>
                <a:uFillTx/>
                <a:latin typeface="Calibri"/>
                <a:ea typeface="+mn-ea"/>
                <a:cs typeface="+mn-cs"/>
              </a:rPr>
              <a:t>=a, (</a:t>
            </a:r>
            <a:r>
              <a:rPr kumimoji="0" lang="en-US" sz="2400" b="1" i="0" u="sng" strike="noStrike" kern="1200" cap="none" spc="0" normalizeH="0" baseline="0" noProof="0" dirty="0" err="1" smtClean="0">
                <a:ln>
                  <a:noFill/>
                </a:ln>
                <a:solidFill>
                  <a:prstClr val="black"/>
                </a:solidFill>
                <a:effectLst/>
                <a:uLnTx/>
                <a:uFillTx/>
                <a:latin typeface="Calibri"/>
                <a:ea typeface="+mn-ea"/>
                <a:cs typeface="+mn-cs"/>
              </a:rPr>
              <a:t>u,c</a:t>
            </a:r>
            <a:r>
              <a:rPr kumimoji="0" lang="en-US" sz="2400" b="1" i="0" u="sng" strike="noStrike" kern="1200" cap="none" spc="0" normalizeH="0" baseline="0" noProof="0" dirty="0" smtClean="0">
                <a:ln>
                  <a:noFill/>
                </a:ln>
                <a:solidFill>
                  <a:prstClr val="black"/>
                </a:solidFill>
                <a:effectLst/>
                <a:uLnTx/>
                <a:uFillTx/>
                <a:latin typeface="Calibri"/>
                <a:ea typeface="+mn-ea"/>
                <a:cs typeface="+mn-cs"/>
              </a:rPr>
              <a:t>) )</a:t>
            </a: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5613" algn="l"/>
                <a:tab pos="1947863" algn="l"/>
              </a:tabLst>
              <a:defRPr/>
            </a:pPr>
            <a:r>
              <a:rPr kumimoji="0" lang="en-US" sz="2400" b="0" i="0" u="none" strike="noStrike" kern="1200" cap="none" spc="0" normalizeH="0" baseline="0" noProof="0" dirty="0" smtClean="0">
                <a:ln>
                  <a:noFill/>
                </a:ln>
                <a:solidFill>
                  <a:prstClr val="black"/>
                </a:solidFill>
                <a:effectLst/>
                <a:uLnTx/>
                <a:uFillTx/>
                <a:latin typeface="Calibri"/>
                <a:ea typeface="+mn-ea"/>
                <a:cs typeface="+mn-cs"/>
              </a:rPr>
              <a:t>	v ⟵ </a:t>
            </a:r>
            <a:r>
              <a:rPr kumimoji="0" lang="en-US" sz="2400" b="0" i="0" u="none" strike="noStrike" kern="1200" cap="none" spc="0" normalizeH="0" baseline="0" noProof="0" dirty="0" err="1" smtClean="0">
                <a:ln>
                  <a:noFill/>
                </a:ln>
                <a:solidFill>
                  <a:prstClr val="black"/>
                </a:solidFill>
                <a:effectLst/>
                <a:uLnTx/>
                <a:uFillTx/>
                <a:latin typeface="Calibri"/>
                <a:ea typeface="+mn-ea"/>
                <a:cs typeface="+mn-cs"/>
              </a:rPr>
              <a:t>u</a:t>
            </a:r>
            <a:r>
              <a:rPr kumimoji="0" lang="en-US" sz="2400" b="0" i="0" u="none" strike="noStrike" kern="1200" cap="none" spc="0" normalizeH="0" baseline="30000" noProof="0" dirty="0" err="1" smtClean="0">
                <a:ln>
                  <a:noFill/>
                </a:ln>
                <a:solidFill>
                  <a:prstClr val="black"/>
                </a:solidFill>
                <a:effectLst/>
                <a:uLnTx/>
                <a:uFillTx/>
                <a:latin typeface="Calibri"/>
                <a:ea typeface="+mn-ea"/>
                <a:cs typeface="+mn-cs"/>
              </a:rPr>
              <a:t>a</a:t>
            </a:r>
            <a:endParaRPr kumimoji="0" lang="en-US" sz="2400" b="0" i="0" u="none" strike="noStrike" kern="1200" cap="none" spc="0" normalizeH="0" baseline="0" noProof="0" dirty="0" smtClean="0">
              <a:ln>
                <a:noFill/>
              </a:ln>
              <a:solidFill>
                <a:prstClr val="black"/>
              </a:solidFill>
              <a:effectLst/>
              <a:uLnTx/>
              <a:uFillTx/>
              <a:latin typeface="Calibri"/>
              <a:ea typeface="+mn-ea"/>
              <a:cs typeface="+mn-cs"/>
            </a:endParaRPr>
          </a:p>
        </p:txBody>
      </p:sp>
    </p:spTree>
    <p:extLst>
      <p:ext uri="{BB962C8B-B14F-4D97-AF65-F5344CB8AC3E}">
        <p14:creationId xmlns="" xmlns:p14="http://schemas.microsoft.com/office/powerpoint/2010/main" val="191648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81000" y="1493490"/>
            <a:ext cx="8610600" cy="4887838"/>
          </a:xfrm>
        </p:spPr>
        <p:txBody>
          <a:bodyPr>
            <a:normAutofit/>
          </a:bodyPr>
          <a:lstStyle/>
          <a:p>
            <a:pPr marL="0" indent="0">
              <a:buNone/>
            </a:pPr>
            <a:r>
              <a:rPr lang="en-US" sz="2800" dirty="0"/>
              <a:t>G:   </a:t>
            </a:r>
            <a:r>
              <a:rPr lang="pl-PL" sz="2800" dirty="0" smtClean="0"/>
              <a:t>skończona grupa cykliczna rzędu</a:t>
            </a:r>
            <a:r>
              <a:rPr lang="en-US" sz="2800" dirty="0" smtClean="0"/>
              <a:t> </a:t>
            </a:r>
            <a:r>
              <a:rPr lang="en-US" sz="2800" dirty="0"/>
              <a:t>n </a:t>
            </a:r>
          </a:p>
          <a:p>
            <a:pPr marL="0" indent="0">
              <a:buNone/>
            </a:pPr>
            <a:r>
              <a:rPr lang="pl-PL" sz="2800" dirty="0" smtClean="0"/>
              <a:t>Założenia obliczeniowe </a:t>
            </a:r>
            <a:r>
              <a:rPr lang="en-US" sz="2800" dirty="0" smtClean="0"/>
              <a:t> DH  (CDH) </a:t>
            </a:r>
            <a:r>
              <a:rPr lang="pl-PL" sz="2800" dirty="0" smtClean="0"/>
              <a:t>zachodzą w </a:t>
            </a:r>
            <a:r>
              <a:rPr lang="en-US" sz="2800" dirty="0" smtClean="0"/>
              <a:t> G</a:t>
            </a:r>
            <a:r>
              <a:rPr lang="pl-PL" sz="2800" dirty="0" smtClean="0"/>
              <a:t>,</a:t>
            </a:r>
            <a:br>
              <a:rPr lang="pl-PL" sz="2800" dirty="0" smtClean="0"/>
            </a:br>
            <a:r>
              <a:rPr lang="pl-PL" sz="2800" dirty="0" smtClean="0"/>
              <a:t>jeśli</a:t>
            </a:r>
            <a:r>
              <a:rPr lang="en-US" sz="2800" dirty="0" smtClean="0"/>
              <a:t>:     g,  </a:t>
            </a:r>
            <a:r>
              <a:rPr lang="en-US" sz="2800" dirty="0" err="1" smtClean="0"/>
              <a:t>g</a:t>
            </a:r>
            <a:r>
              <a:rPr lang="en-US" sz="2400" baseline="30000" dirty="0" err="1"/>
              <a:t>a</a:t>
            </a:r>
            <a:r>
              <a:rPr lang="en-US" sz="2800" dirty="0" smtClean="0"/>
              <a:t> ,  </a:t>
            </a:r>
            <a:r>
              <a:rPr lang="en-US" sz="2800" dirty="0" err="1" smtClean="0"/>
              <a:t>g</a:t>
            </a:r>
            <a:r>
              <a:rPr lang="en-US" sz="2400" baseline="30000" dirty="0" err="1"/>
              <a:t>b</a:t>
            </a:r>
            <a:r>
              <a:rPr lang="en-US" sz="2800" dirty="0" smtClean="0"/>
              <a:t>     </a:t>
            </a:r>
            <a:r>
              <a:rPr lang="en-US" dirty="0" smtClean="0"/>
              <a:t>⇏</a:t>
            </a:r>
            <a:r>
              <a:rPr lang="en-US" sz="2800" dirty="0" smtClean="0"/>
              <a:t>    g</a:t>
            </a:r>
            <a:r>
              <a:rPr lang="en-US" sz="2400" baseline="30000" dirty="0" smtClean="0"/>
              <a:t>ab</a:t>
            </a:r>
            <a:endParaRPr lang="en-US" sz="2800" dirty="0"/>
          </a:p>
          <a:p>
            <a:pPr marL="0" indent="0">
              <a:lnSpc>
                <a:spcPct val="110000"/>
              </a:lnSpc>
              <a:spcBef>
                <a:spcPts val="3672"/>
              </a:spcBef>
              <a:buClr>
                <a:schemeClr val="accent2"/>
              </a:buClr>
              <a:buSzPct val="70000"/>
              <a:buNone/>
            </a:pPr>
            <a:r>
              <a:rPr kumimoji="1" lang="en-US" sz="2800" dirty="0">
                <a:solidFill>
                  <a:srgbClr val="000000"/>
                </a:solidFill>
                <a:sym typeface="Symbol" pitchFamily="18" charset="2"/>
              </a:rPr>
              <a:t>	</a:t>
            </a:r>
            <a:r>
              <a:rPr kumimoji="1" lang="pl-PL" sz="2800" dirty="0" smtClean="0">
                <a:solidFill>
                  <a:srgbClr val="000000"/>
                </a:solidFill>
                <a:sym typeface="Symbol" pitchFamily="18" charset="2"/>
              </a:rPr>
              <a:t>dla wszystkich efektywnych algorytmów</a:t>
            </a:r>
            <a:r>
              <a:rPr kumimoji="1" lang="en-US" sz="2800" dirty="0" smtClean="0">
                <a:solidFill>
                  <a:srgbClr val="000000"/>
                </a:solidFill>
                <a:sym typeface="Symbol" pitchFamily="18" charset="2"/>
              </a:rPr>
              <a:t>  </a:t>
            </a:r>
            <a:r>
              <a:rPr kumimoji="1" lang="en-US" sz="2800" dirty="0">
                <a:solidFill>
                  <a:srgbClr val="000000"/>
                </a:solidFill>
                <a:sym typeface="Symbol" pitchFamily="18" charset="2"/>
              </a:rPr>
              <a:t>A:</a:t>
            </a:r>
            <a:endParaRPr lang="en-US" sz="2800" dirty="0">
              <a:solidFill>
                <a:srgbClr val="000000"/>
              </a:solidFill>
            </a:endParaRPr>
          </a:p>
          <a:p>
            <a:pPr>
              <a:lnSpc>
                <a:spcPct val="110000"/>
              </a:lnSpc>
              <a:buClr>
                <a:schemeClr val="accent2"/>
              </a:buClr>
              <a:buSzPct val="70000"/>
              <a:buNone/>
            </a:pPr>
            <a:r>
              <a:rPr lang="en-US" sz="2800" dirty="0">
                <a:solidFill>
                  <a:srgbClr val="000000"/>
                </a:solidFill>
              </a:rPr>
              <a:t>		</a:t>
            </a:r>
            <a:r>
              <a:rPr lang="en-US" sz="2800" dirty="0" smtClean="0">
                <a:solidFill>
                  <a:srgbClr val="000000"/>
                </a:solidFill>
              </a:rPr>
              <a:t>	Pr</a:t>
            </a:r>
            <a:r>
              <a:rPr lang="en-US" sz="3600" dirty="0">
                <a:solidFill>
                  <a:srgbClr val="000000"/>
                </a:solidFill>
              </a:rPr>
              <a:t>[</a:t>
            </a:r>
            <a:r>
              <a:rPr lang="en-US" sz="2800" dirty="0">
                <a:solidFill>
                  <a:srgbClr val="000000"/>
                </a:solidFill>
              </a:rPr>
              <a:t>  A</a:t>
            </a:r>
            <a:r>
              <a:rPr lang="en-US" sz="2800" dirty="0" smtClean="0">
                <a:solidFill>
                  <a:srgbClr val="000000"/>
                </a:solidFill>
              </a:rPr>
              <a:t>(g, </a:t>
            </a:r>
            <a:r>
              <a:rPr lang="en-US" sz="2800" dirty="0" err="1" smtClean="0"/>
              <a:t>g</a:t>
            </a:r>
            <a:r>
              <a:rPr lang="en-US" sz="2400" baseline="30000" dirty="0" err="1"/>
              <a:t>a</a:t>
            </a:r>
            <a:r>
              <a:rPr lang="en-US" sz="2800" dirty="0" smtClean="0"/>
              <a:t>, </a:t>
            </a:r>
            <a:r>
              <a:rPr lang="en-US" sz="2800" dirty="0" err="1" smtClean="0"/>
              <a:t>g</a:t>
            </a:r>
            <a:r>
              <a:rPr lang="en-US" sz="2400" baseline="30000" dirty="0" err="1"/>
              <a:t>b</a:t>
            </a:r>
            <a:r>
              <a:rPr lang="en-US" sz="2800" dirty="0" smtClean="0"/>
              <a:t> </a:t>
            </a:r>
            <a:r>
              <a:rPr lang="en-US" sz="2800" dirty="0" smtClean="0">
                <a:solidFill>
                  <a:srgbClr val="000000"/>
                </a:solidFill>
              </a:rPr>
              <a:t>) </a:t>
            </a:r>
            <a:r>
              <a:rPr lang="en-US" sz="2800" dirty="0">
                <a:solidFill>
                  <a:srgbClr val="000000"/>
                </a:solidFill>
              </a:rPr>
              <a:t>= </a:t>
            </a:r>
            <a:r>
              <a:rPr lang="en-US" sz="2800" dirty="0" smtClean="0">
                <a:solidFill>
                  <a:srgbClr val="000000"/>
                </a:solidFill>
              </a:rPr>
              <a:t>g</a:t>
            </a:r>
            <a:r>
              <a:rPr lang="en-US" sz="2400" baseline="30000" dirty="0" smtClean="0">
                <a:solidFill>
                  <a:srgbClr val="000000"/>
                </a:solidFill>
              </a:rPr>
              <a:t>ab</a:t>
            </a:r>
            <a:r>
              <a:rPr lang="en-US" sz="2800" dirty="0" smtClean="0">
                <a:solidFill>
                  <a:srgbClr val="000000"/>
                </a:solidFill>
              </a:rPr>
              <a:t> </a:t>
            </a:r>
            <a:r>
              <a:rPr lang="en-US" sz="2800" dirty="0" smtClean="0">
                <a:solidFill>
                  <a:srgbClr val="000000"/>
                </a:solidFill>
                <a:sym typeface="Symbol" pitchFamily="18" charset="2"/>
              </a:rPr>
              <a:t> </a:t>
            </a:r>
            <a:r>
              <a:rPr lang="en-US" sz="3600" dirty="0">
                <a:solidFill>
                  <a:srgbClr val="000000"/>
                </a:solidFill>
                <a:sym typeface="Symbol" pitchFamily="18" charset="2"/>
              </a:rPr>
              <a:t>]</a:t>
            </a:r>
            <a:r>
              <a:rPr lang="en-US" sz="2800" dirty="0">
                <a:solidFill>
                  <a:srgbClr val="000000"/>
                </a:solidFill>
                <a:sym typeface="Symbol" pitchFamily="18" charset="2"/>
              </a:rPr>
              <a:t> &lt; </a:t>
            </a:r>
            <a:r>
              <a:rPr lang="pl-PL" sz="2800" dirty="0" smtClean="0">
                <a:solidFill>
                  <a:srgbClr val="000000"/>
                </a:solidFill>
                <a:sym typeface="Symbol" pitchFamily="18" charset="2"/>
              </a:rPr>
              <a:t>pomijalne</a:t>
            </a:r>
            <a:endParaRPr lang="en-US" sz="2800" dirty="0">
              <a:solidFill>
                <a:srgbClr val="000000"/>
              </a:solidFill>
              <a:sym typeface="Symbol" pitchFamily="18" charset="2"/>
            </a:endParaRPr>
          </a:p>
          <a:p>
            <a:pPr marL="0" indent="0">
              <a:lnSpc>
                <a:spcPct val="110000"/>
              </a:lnSpc>
              <a:spcBef>
                <a:spcPts val="2976"/>
              </a:spcBef>
              <a:buClr>
                <a:schemeClr val="accent2"/>
              </a:buClr>
              <a:buSzPct val="70000"/>
              <a:buNone/>
            </a:pPr>
            <a:r>
              <a:rPr lang="en-US" sz="2800" dirty="0" smtClean="0">
                <a:solidFill>
                  <a:srgbClr val="000000"/>
                </a:solidFill>
                <a:sym typeface="Symbol" pitchFamily="18" charset="2"/>
              </a:rPr>
              <a:t>	</a:t>
            </a:r>
            <a:r>
              <a:rPr lang="pl-PL" sz="2800" dirty="0" smtClean="0">
                <a:solidFill>
                  <a:srgbClr val="000000"/>
                </a:solidFill>
                <a:sym typeface="Symbol" pitchFamily="18" charset="2"/>
              </a:rPr>
              <a:t>gdzie</a:t>
            </a:r>
            <a:r>
              <a:rPr lang="en-US" sz="2800" dirty="0" smtClean="0">
                <a:solidFill>
                  <a:srgbClr val="000000"/>
                </a:solidFill>
                <a:sym typeface="Symbol" pitchFamily="18" charset="2"/>
              </a:rPr>
              <a:t>    g ⟵ </a:t>
            </a:r>
            <a:r>
              <a:rPr lang="en-US" sz="2400" dirty="0" smtClean="0">
                <a:solidFill>
                  <a:srgbClr val="000000"/>
                </a:solidFill>
                <a:sym typeface="Symbol" pitchFamily="18" charset="2"/>
              </a:rPr>
              <a:t>{</a:t>
            </a:r>
            <a:r>
              <a:rPr lang="pl-PL" sz="2800" dirty="0" smtClean="0">
                <a:solidFill>
                  <a:srgbClr val="000000"/>
                </a:solidFill>
                <a:sym typeface="Symbol" pitchFamily="18" charset="2"/>
              </a:rPr>
              <a:t>generatory</a:t>
            </a:r>
            <a:r>
              <a:rPr lang="en-US" sz="2800" dirty="0" smtClean="0">
                <a:solidFill>
                  <a:srgbClr val="000000"/>
                </a:solidFill>
                <a:sym typeface="Symbol" pitchFamily="18" charset="2"/>
              </a:rPr>
              <a:t> G</a:t>
            </a:r>
            <a:r>
              <a:rPr lang="en-US" sz="2400" dirty="0" smtClean="0">
                <a:solidFill>
                  <a:srgbClr val="000000"/>
                </a:solidFill>
                <a:sym typeface="Symbol" pitchFamily="18" charset="2"/>
              </a:rPr>
              <a:t>} </a:t>
            </a:r>
            <a:r>
              <a:rPr lang="en-US" sz="2800" dirty="0" smtClean="0">
                <a:solidFill>
                  <a:srgbClr val="000000"/>
                </a:solidFill>
                <a:sym typeface="Symbol" pitchFamily="18" charset="2"/>
              </a:rPr>
              <a:t>,      a, </a:t>
            </a:r>
            <a:r>
              <a:rPr lang="en-US" sz="2800" dirty="0">
                <a:solidFill>
                  <a:srgbClr val="000000"/>
                </a:solidFill>
                <a:sym typeface="Symbol" pitchFamily="18" charset="2"/>
              </a:rPr>
              <a:t>b</a:t>
            </a:r>
            <a:r>
              <a:rPr lang="en-US" sz="2800" dirty="0" smtClean="0">
                <a:solidFill>
                  <a:srgbClr val="000000"/>
                </a:solidFill>
                <a:sym typeface="Symbol" pitchFamily="18" charset="2"/>
              </a:rPr>
              <a:t> </a:t>
            </a:r>
            <a:r>
              <a:rPr lang="en-US" sz="2800" dirty="0">
                <a:solidFill>
                  <a:srgbClr val="000000"/>
                </a:solidFill>
                <a:sym typeface="Symbol" pitchFamily="18" charset="2"/>
              </a:rPr>
              <a:t>⟵ </a:t>
            </a:r>
            <a:r>
              <a:rPr lang="en-US" sz="2800" dirty="0" smtClean="0">
                <a:solidFill>
                  <a:srgbClr val="000000"/>
                </a:solidFill>
                <a:sym typeface="Symbol" pitchFamily="18" charset="2"/>
              </a:rPr>
              <a:t>Z</a:t>
            </a:r>
            <a:r>
              <a:rPr lang="en-US" sz="2400" baseline="-25000" dirty="0" smtClean="0">
                <a:solidFill>
                  <a:srgbClr val="000000"/>
                </a:solidFill>
                <a:sym typeface="Symbol" pitchFamily="18" charset="2"/>
              </a:rPr>
              <a:t>n</a:t>
            </a:r>
            <a:endParaRPr lang="en-US" sz="2400" baseline="-25000" dirty="0"/>
          </a:p>
          <a:p>
            <a:endParaRPr lang="en-US" sz="2800" dirty="0"/>
          </a:p>
        </p:txBody>
      </p:sp>
      <p:sp>
        <p:nvSpPr>
          <p:cNvPr id="2" name="Tytuł 1"/>
          <p:cNvSpPr>
            <a:spLocks noGrp="1"/>
          </p:cNvSpPr>
          <p:nvPr>
            <p:ph type="title"/>
          </p:nvPr>
        </p:nvSpPr>
        <p:spPr>
          <a:xfrm>
            <a:off x="457200" y="274638"/>
            <a:ext cx="8229600" cy="634082"/>
          </a:xfrm>
        </p:spPr>
        <p:txBody>
          <a:bodyPr>
            <a:noAutofit/>
          </a:bodyPr>
          <a:lstStyle/>
          <a:p>
            <a:r>
              <a:rPr lang="pl-PL" sz="2800" dirty="0" smtClean="0"/>
              <a:t>Założenie obliczeniowe systemu </a:t>
            </a:r>
            <a:r>
              <a:rPr lang="pl-PL" sz="2800" dirty="0" err="1" smtClean="0"/>
              <a:t>Diffie-Helmann’a</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dirty="0"/>
          </a:p>
        </p:txBody>
      </p:sp>
      <p:sp>
        <p:nvSpPr>
          <p:cNvPr id="5" name="Text Box 8"/>
          <p:cNvSpPr txBox="1">
            <a:spLocks noChangeArrowheads="1"/>
          </p:cNvSpPr>
          <p:nvPr/>
        </p:nvSpPr>
        <p:spPr bwMode="auto">
          <a:xfrm>
            <a:off x="1066800" y="3311624"/>
            <a:ext cx="7393632" cy="2493640"/>
          </a:xfrm>
          <a:prstGeom prst="rect">
            <a:avLst/>
          </a:prstGeom>
          <a:noFill/>
          <a:ln w="19050">
            <a:solidFill>
              <a:srgbClr val="008000"/>
            </a:solidFill>
            <a:miter lim="800000"/>
            <a:headEnd/>
            <a:tailEnd/>
          </a:ln>
          <a:effectLst/>
        </p:spPr>
        <p:txBody>
          <a:bodyPr wrap="square">
            <a:noAutofit/>
          </a:bodyPr>
          <a:lstStyle/>
          <a:p>
            <a:pPr>
              <a:lnSpc>
                <a:spcPct val="110000"/>
              </a:lnSpc>
              <a:spcBef>
                <a:spcPct val="60000"/>
              </a:spcBef>
              <a:buClr>
                <a:schemeClr val="accent2"/>
              </a:buClr>
              <a:buSzPct val="70000"/>
            </a:pPr>
            <a:endParaRPr lang="en-US" sz="2400" dirty="0">
              <a:solidFill>
                <a:srgbClr val="000000"/>
              </a:solidFill>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a:bodyPr>
          <a:lstStyle/>
          <a:p>
            <a:r>
              <a:rPr lang="pl-PL" sz="4000" dirty="0" smtClean="0"/>
              <a:t>Warianty: bliźniaczy </a:t>
            </a:r>
            <a:r>
              <a:rPr lang="pl-PL" sz="4000" dirty="0" err="1" smtClean="0"/>
              <a:t>ElGamal</a:t>
            </a:r>
            <a:r>
              <a:rPr lang="pl-PL" sz="4000" dirty="0" smtClean="0"/>
              <a:t> </a:t>
            </a:r>
            <a:r>
              <a:rPr lang="pl-PL" sz="2800" dirty="0" smtClean="0"/>
              <a:t>[CKS’08]</a:t>
            </a:r>
            <a:endParaRPr lang="pl-PL" sz="4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a:spLocks noGrp="1"/>
          </p:cNvSpPr>
          <p:nvPr>
            <p:ph idx="1"/>
          </p:nvPr>
        </p:nvSpPr>
        <p:spPr>
          <a:xfrm>
            <a:off x="438472" y="1559023"/>
            <a:ext cx="8229600" cy="1447800"/>
          </a:xfrm>
        </p:spPr>
        <p:txBody>
          <a:bodyPr>
            <a:normAutofit fontScale="77500" lnSpcReduction="20000"/>
          </a:bodyPr>
          <a:lstStyle/>
          <a:p>
            <a:pPr marL="0" indent="0">
              <a:buNone/>
              <a:tabLst>
                <a:tab pos="1374775" algn="l"/>
              </a:tabLst>
            </a:pPr>
            <a:r>
              <a:rPr lang="en-US" b="1" dirty="0" err="1"/>
              <a:t>KeyGen</a:t>
            </a:r>
            <a:r>
              <a:rPr lang="en-US" dirty="0"/>
              <a:t>:	</a:t>
            </a:r>
            <a:r>
              <a:rPr lang="en-US" dirty="0">
                <a:solidFill>
                  <a:srgbClr val="000000"/>
                </a:solidFill>
                <a:sym typeface="Symbol" pitchFamily="18" charset="2"/>
              </a:rPr>
              <a:t>g ⟵ </a:t>
            </a:r>
            <a:r>
              <a:rPr lang="en-US" dirty="0" smtClean="0">
                <a:solidFill>
                  <a:srgbClr val="000000"/>
                </a:solidFill>
                <a:sym typeface="Symbol" pitchFamily="18" charset="2"/>
              </a:rPr>
              <a:t>{</a:t>
            </a:r>
            <a:r>
              <a:rPr lang="pl-PL" dirty="0" smtClean="0">
                <a:solidFill>
                  <a:srgbClr val="000000"/>
                </a:solidFill>
                <a:sym typeface="Symbol" pitchFamily="18" charset="2"/>
              </a:rPr>
              <a:t>generatory</a:t>
            </a:r>
            <a:r>
              <a:rPr lang="en-US" dirty="0" smtClean="0">
                <a:solidFill>
                  <a:srgbClr val="000000"/>
                </a:solidFill>
                <a:sym typeface="Symbol" pitchFamily="18" charset="2"/>
              </a:rPr>
              <a:t> G</a:t>
            </a:r>
            <a:r>
              <a:rPr lang="en-US" dirty="0">
                <a:solidFill>
                  <a:srgbClr val="000000"/>
                </a:solidFill>
                <a:sym typeface="Symbol" pitchFamily="18" charset="2"/>
              </a:rPr>
              <a:t>}   ,     </a:t>
            </a:r>
            <a:r>
              <a:rPr lang="en-US" dirty="0" smtClean="0"/>
              <a:t>a1, a2 </a:t>
            </a:r>
            <a:r>
              <a:rPr lang="en-US" dirty="0"/>
              <a:t>⟵ Z</a:t>
            </a:r>
            <a:r>
              <a:rPr lang="en-US" baseline="-25000" dirty="0"/>
              <a:t>n</a:t>
            </a:r>
          </a:p>
          <a:p>
            <a:pPr marL="0" indent="0">
              <a:spcBef>
                <a:spcPts val="2976"/>
              </a:spcBef>
              <a:buNone/>
              <a:tabLst>
                <a:tab pos="1374775" algn="l"/>
              </a:tabLst>
            </a:pPr>
            <a:r>
              <a:rPr lang="en-US" baseline="-25000" dirty="0"/>
              <a:t>	</a:t>
            </a:r>
            <a:r>
              <a:rPr lang="pl-PL" dirty="0" smtClean="0"/>
              <a:t>wyjście</a:t>
            </a:r>
            <a:r>
              <a:rPr lang="en-US" dirty="0" smtClean="0"/>
              <a:t>     </a:t>
            </a:r>
            <a:r>
              <a:rPr lang="en-US" dirty="0" err="1"/>
              <a:t>pk</a:t>
            </a:r>
            <a:r>
              <a:rPr lang="en-US" dirty="0"/>
              <a:t> = (g, </a:t>
            </a:r>
            <a:r>
              <a:rPr lang="en-US" dirty="0" smtClean="0"/>
              <a:t>h</a:t>
            </a:r>
            <a:r>
              <a:rPr lang="en-US" baseline="-25000" dirty="0" smtClean="0"/>
              <a:t>1</a:t>
            </a:r>
            <a:r>
              <a:rPr lang="en-US" dirty="0" smtClean="0"/>
              <a:t>=g</a:t>
            </a:r>
            <a:r>
              <a:rPr lang="en-US" sz="2800" baseline="30000" dirty="0" smtClean="0"/>
              <a:t>a1</a:t>
            </a:r>
            <a:r>
              <a:rPr lang="en-US" dirty="0" smtClean="0"/>
              <a:t>, h</a:t>
            </a:r>
            <a:r>
              <a:rPr lang="en-US" baseline="-25000" dirty="0" smtClean="0"/>
              <a:t>2</a:t>
            </a:r>
            <a:r>
              <a:rPr lang="en-US" dirty="0" smtClean="0"/>
              <a:t>=g</a:t>
            </a:r>
            <a:r>
              <a:rPr lang="en-US" sz="2800" baseline="30000" dirty="0" smtClean="0"/>
              <a:t>a2</a:t>
            </a:r>
            <a:r>
              <a:rPr lang="en-US" dirty="0" smtClean="0"/>
              <a:t>)    </a:t>
            </a:r>
            <a:r>
              <a:rPr lang="en-US" dirty="0"/>
              <a:t>,     </a:t>
            </a:r>
            <a:r>
              <a:rPr lang="en-US" dirty="0" err="1"/>
              <a:t>sk</a:t>
            </a:r>
            <a:r>
              <a:rPr lang="en-US" dirty="0"/>
              <a:t> = </a:t>
            </a:r>
            <a:r>
              <a:rPr lang="en-US" dirty="0" smtClean="0"/>
              <a:t>(a1, a2)</a:t>
            </a:r>
            <a:endParaRPr lang="en-US" baseline="-25000" dirty="0"/>
          </a:p>
          <a:p>
            <a:endParaRPr lang="en-US" dirty="0"/>
          </a:p>
        </p:txBody>
      </p:sp>
      <p:sp>
        <p:nvSpPr>
          <p:cNvPr id="6" name="Content Placeholder 4"/>
          <p:cNvSpPr txBox="1">
            <a:spLocks/>
          </p:cNvSpPr>
          <p:nvPr/>
        </p:nvSpPr>
        <p:spPr>
          <a:xfrm>
            <a:off x="4705672" y="3159223"/>
            <a:ext cx="4114800" cy="2285999"/>
          </a:xfrm>
          <a:prstGeom prst="rect">
            <a:avLst/>
          </a:prstGeom>
          <a:ln>
            <a:solidFill>
              <a:srgbClr val="008000"/>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tabLst>
                <a:tab pos="455613" algn="l"/>
              </a:tabLst>
            </a:pPr>
            <a:r>
              <a:rPr lang="en-US" b="1" dirty="0" smtClean="0"/>
              <a:t>D</a:t>
            </a:r>
            <a:r>
              <a:rPr lang="en-US" sz="2800" b="1" dirty="0" smtClean="0"/>
              <a:t>(</a:t>
            </a:r>
            <a:r>
              <a:rPr lang="en-US" b="1" dirty="0" smtClean="0"/>
              <a:t> </a:t>
            </a:r>
            <a:r>
              <a:rPr lang="en-US" b="1" dirty="0" err="1" smtClean="0"/>
              <a:t>sk</a:t>
            </a:r>
            <a:r>
              <a:rPr lang="en-US" b="1" dirty="0" smtClean="0"/>
              <a:t>=(a1,a2), (</a:t>
            </a:r>
            <a:r>
              <a:rPr lang="en-US" b="1" dirty="0" err="1" smtClean="0"/>
              <a:t>u,c</a:t>
            </a:r>
            <a:r>
              <a:rPr lang="en-US" b="1" dirty="0" smtClean="0"/>
              <a:t>) </a:t>
            </a:r>
            <a:r>
              <a:rPr lang="en-US" sz="2800" b="1" dirty="0" smtClean="0"/>
              <a:t>)</a:t>
            </a:r>
            <a:r>
              <a:rPr lang="en-US" b="1" dirty="0" smtClean="0"/>
              <a:t> :</a:t>
            </a:r>
          </a:p>
          <a:p>
            <a:pPr marL="0" indent="0">
              <a:spcBef>
                <a:spcPts val="1872"/>
              </a:spcBef>
              <a:buNone/>
              <a:tabLst>
                <a:tab pos="455613" algn="l"/>
                <a:tab pos="1947863" algn="l"/>
              </a:tabLst>
            </a:pPr>
            <a:r>
              <a:rPr lang="en-US" dirty="0" smtClean="0"/>
              <a:t>	k ⟵ H(u, u</a:t>
            </a:r>
            <a:r>
              <a:rPr lang="en-US" sz="2800" baseline="30000" dirty="0" smtClean="0"/>
              <a:t>a1</a:t>
            </a:r>
            <a:r>
              <a:rPr lang="en-US" dirty="0" smtClean="0"/>
              <a:t>, u</a:t>
            </a:r>
            <a:r>
              <a:rPr lang="en-US" sz="2800" baseline="30000" dirty="0" smtClean="0"/>
              <a:t>a2</a:t>
            </a:r>
            <a:r>
              <a:rPr lang="en-US" dirty="0" smtClean="0"/>
              <a:t>)    </a:t>
            </a:r>
          </a:p>
          <a:p>
            <a:pPr marL="0" indent="0">
              <a:spcBef>
                <a:spcPts val="1872"/>
              </a:spcBef>
              <a:buNone/>
              <a:tabLst>
                <a:tab pos="455613" algn="l"/>
                <a:tab pos="1947863" algn="l"/>
              </a:tabLst>
            </a:pPr>
            <a:r>
              <a:rPr lang="en-US" dirty="0"/>
              <a:t>	</a:t>
            </a:r>
            <a:r>
              <a:rPr lang="en-US" dirty="0" smtClean="0"/>
              <a:t>m ⟵ D</a:t>
            </a:r>
            <a:r>
              <a:rPr lang="en-US" baseline="-25000" dirty="0" smtClean="0"/>
              <a:t>s</a:t>
            </a:r>
            <a:r>
              <a:rPr lang="en-US" dirty="0" smtClean="0"/>
              <a:t>(k, c)</a:t>
            </a:r>
          </a:p>
          <a:p>
            <a:pPr marL="0" indent="0">
              <a:spcBef>
                <a:spcPts val="1872"/>
              </a:spcBef>
              <a:buFont typeface="Arial" pitchFamily="34" charset="0"/>
              <a:buNone/>
              <a:tabLst>
                <a:tab pos="455613" algn="l"/>
              </a:tabLst>
            </a:pPr>
            <a:r>
              <a:rPr lang="en-US" dirty="0" smtClean="0"/>
              <a:t>	</a:t>
            </a:r>
            <a:r>
              <a:rPr lang="pl-PL" dirty="0" smtClean="0"/>
              <a:t>wyjście</a:t>
            </a:r>
            <a:r>
              <a:rPr lang="en-US" dirty="0" smtClean="0"/>
              <a:t>  m</a:t>
            </a:r>
          </a:p>
          <a:p>
            <a:pPr marL="0" indent="0">
              <a:buFont typeface="Arial" pitchFamily="34" charset="0"/>
              <a:buNone/>
              <a:tabLst>
                <a:tab pos="455613" algn="l"/>
              </a:tabLst>
            </a:pPr>
            <a:endParaRPr lang="en-US" dirty="0"/>
          </a:p>
        </p:txBody>
      </p:sp>
      <p:sp>
        <p:nvSpPr>
          <p:cNvPr id="7" name="Content Placeholder 3"/>
          <p:cNvSpPr txBox="1">
            <a:spLocks/>
          </p:cNvSpPr>
          <p:nvPr/>
        </p:nvSpPr>
        <p:spPr>
          <a:xfrm>
            <a:off x="286072" y="3159224"/>
            <a:ext cx="4191000" cy="2286000"/>
          </a:xfrm>
          <a:prstGeom prst="rect">
            <a:avLst/>
          </a:prstGeom>
          <a:ln>
            <a:solidFill>
              <a:srgbClr val="008000"/>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b="1" dirty="0" smtClean="0"/>
              <a:t>E</a:t>
            </a:r>
            <a:r>
              <a:rPr lang="en-US" sz="2600" b="1" dirty="0" smtClean="0"/>
              <a:t>(</a:t>
            </a:r>
            <a:r>
              <a:rPr lang="en-US" b="1" dirty="0" smtClean="0"/>
              <a:t> </a:t>
            </a:r>
            <a:r>
              <a:rPr lang="en-US" b="1" dirty="0" err="1" smtClean="0"/>
              <a:t>pk</a:t>
            </a:r>
            <a:r>
              <a:rPr lang="en-US" b="1" dirty="0" smtClean="0"/>
              <a:t>=(g,h</a:t>
            </a:r>
            <a:r>
              <a:rPr lang="en-US" b="1" baseline="-25000" dirty="0" smtClean="0"/>
              <a:t>1</a:t>
            </a:r>
            <a:r>
              <a:rPr lang="en-US" b="1" dirty="0" smtClean="0"/>
              <a:t>,h</a:t>
            </a:r>
            <a:r>
              <a:rPr lang="en-US" b="1" baseline="-25000" dirty="0" smtClean="0"/>
              <a:t>2</a:t>
            </a:r>
            <a:r>
              <a:rPr lang="en-US" b="1" dirty="0" smtClean="0"/>
              <a:t>),  m</a:t>
            </a:r>
            <a:r>
              <a:rPr lang="en-US" sz="2600" b="1" dirty="0" smtClean="0"/>
              <a:t>)</a:t>
            </a:r>
            <a:r>
              <a:rPr lang="en-US" b="1" dirty="0" smtClean="0"/>
              <a:t> :     </a:t>
            </a:r>
            <a:r>
              <a:rPr lang="en-US" dirty="0" smtClean="0"/>
              <a:t>b ⟵ Z</a:t>
            </a:r>
            <a:r>
              <a:rPr lang="en-US" baseline="-25000" dirty="0" smtClean="0"/>
              <a:t>n </a:t>
            </a:r>
            <a:r>
              <a:rPr lang="en-US" dirty="0" smtClean="0"/>
              <a:t> </a:t>
            </a:r>
            <a:endParaRPr lang="en-US" baseline="30000" dirty="0" smtClean="0"/>
          </a:p>
          <a:p>
            <a:pPr marL="0" indent="0" defTabSz="1033463">
              <a:spcBef>
                <a:spcPts val="1872"/>
              </a:spcBef>
              <a:buFont typeface="Arial" pitchFamily="34" charset="0"/>
              <a:buNone/>
              <a:tabLst>
                <a:tab pos="455613" algn="l"/>
                <a:tab pos="1947863" algn="l"/>
              </a:tabLst>
            </a:pPr>
            <a:r>
              <a:rPr lang="en-US" dirty="0" smtClean="0"/>
              <a:t>	k ⟵ H(</a:t>
            </a:r>
            <a:r>
              <a:rPr lang="en-US" dirty="0" err="1" smtClean="0"/>
              <a:t>g</a:t>
            </a:r>
            <a:r>
              <a:rPr lang="en-US" sz="2800" baseline="30000" dirty="0" err="1" smtClean="0"/>
              <a:t>b</a:t>
            </a:r>
            <a:r>
              <a:rPr lang="en-US" dirty="0" smtClean="0"/>
              <a:t>, h</a:t>
            </a:r>
            <a:r>
              <a:rPr lang="en-US" baseline="-25000" dirty="0" smtClean="0"/>
              <a:t>1</a:t>
            </a:r>
            <a:r>
              <a:rPr lang="en-US" sz="2800" baseline="30000" dirty="0" smtClean="0"/>
              <a:t>b</a:t>
            </a:r>
            <a:r>
              <a:rPr lang="en-US" sz="2800" dirty="0" smtClean="0"/>
              <a:t>,</a:t>
            </a:r>
            <a:r>
              <a:rPr lang="en-US" sz="2800" baseline="30000" dirty="0" smtClean="0"/>
              <a:t> </a:t>
            </a:r>
            <a:r>
              <a:rPr lang="en-US" dirty="0" smtClean="0"/>
              <a:t>h</a:t>
            </a:r>
            <a:r>
              <a:rPr lang="en-US" baseline="-25000" dirty="0" smtClean="0"/>
              <a:t>2</a:t>
            </a:r>
            <a:r>
              <a:rPr lang="en-US" sz="2800" baseline="30000" dirty="0" smtClean="0"/>
              <a:t>b</a:t>
            </a:r>
            <a:r>
              <a:rPr lang="en-US" dirty="0" smtClean="0"/>
              <a:t>)    </a:t>
            </a:r>
          </a:p>
          <a:p>
            <a:pPr marL="0" indent="0" defTabSz="1033463">
              <a:spcBef>
                <a:spcPts val="1872"/>
              </a:spcBef>
              <a:buFont typeface="Arial" pitchFamily="34" charset="0"/>
              <a:buNone/>
              <a:tabLst>
                <a:tab pos="455613" algn="l"/>
                <a:tab pos="1947863" algn="l"/>
              </a:tabLst>
            </a:pPr>
            <a:r>
              <a:rPr lang="en-US" dirty="0" smtClean="0"/>
              <a:t>	c ⟵ </a:t>
            </a:r>
            <a:r>
              <a:rPr lang="en-US" dirty="0" err="1" smtClean="0"/>
              <a:t>E</a:t>
            </a:r>
            <a:r>
              <a:rPr lang="en-US" baseline="-25000" dirty="0" err="1" smtClean="0"/>
              <a:t>s</a:t>
            </a:r>
            <a:r>
              <a:rPr lang="en-US" dirty="0" smtClean="0"/>
              <a:t>(k, m)</a:t>
            </a:r>
          </a:p>
          <a:p>
            <a:pPr marL="0" indent="0">
              <a:spcBef>
                <a:spcPts val="1872"/>
              </a:spcBef>
              <a:buFont typeface="Arial" pitchFamily="34" charset="0"/>
              <a:buNone/>
              <a:tabLst>
                <a:tab pos="455613" algn="l"/>
              </a:tabLst>
            </a:pPr>
            <a:r>
              <a:rPr lang="en-US" dirty="0" smtClean="0"/>
              <a:t>	</a:t>
            </a:r>
            <a:r>
              <a:rPr lang="pl-PL" dirty="0" smtClean="0"/>
              <a:t>wyjście</a:t>
            </a:r>
            <a:r>
              <a:rPr lang="en-US" dirty="0" smtClean="0"/>
              <a:t>   (</a:t>
            </a:r>
            <a:r>
              <a:rPr lang="en-US" dirty="0" err="1" smtClean="0"/>
              <a:t>g</a:t>
            </a:r>
            <a:r>
              <a:rPr lang="en-US" sz="2800" baseline="30000" dirty="0" err="1" smtClean="0"/>
              <a:t>b</a:t>
            </a:r>
            <a:r>
              <a:rPr lang="en-US" dirty="0" smtClean="0"/>
              <a:t>, 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 dodatkowa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a:spLocks noGrp="1"/>
          </p:cNvSpPr>
          <p:nvPr>
            <p:ph idx="1"/>
          </p:nvPr>
        </p:nvSpPr>
        <p:spPr>
          <a:xfrm>
            <a:off x="457200" y="1565498"/>
            <a:ext cx="8229600" cy="4095750"/>
          </a:xfrm>
        </p:spPr>
        <p:txBody>
          <a:bodyPr>
            <a:normAutofit/>
          </a:bodyPr>
          <a:lstStyle/>
          <a:p>
            <a:r>
              <a:rPr lang="en-US" sz="2000" dirty="0"/>
              <a:t>The </a:t>
            </a:r>
            <a:r>
              <a:rPr lang="en-US" sz="2000" dirty="0" smtClean="0"/>
              <a:t>Decision </a:t>
            </a:r>
            <a:r>
              <a:rPr lang="en-US" sz="2000" dirty="0" err="1"/>
              <a:t>Diffie</a:t>
            </a:r>
            <a:r>
              <a:rPr lang="en-US" sz="2000" dirty="0"/>
              <a:t>-Hellman </a:t>
            </a:r>
            <a:r>
              <a:rPr lang="en-US" sz="2000" dirty="0" smtClean="0"/>
              <a:t>problem.      D. Boneh,   ANTS 3,   1998</a:t>
            </a:r>
          </a:p>
          <a:p>
            <a:pPr>
              <a:spcBef>
                <a:spcPts val="2280"/>
              </a:spcBef>
            </a:pPr>
            <a:r>
              <a:rPr lang="en-US" sz="2000" dirty="0"/>
              <a:t>Universal hash proofs and a paradigm for chosen </a:t>
            </a:r>
            <a:r>
              <a:rPr lang="en-US" sz="2000" dirty="0" err="1"/>
              <a:t>ciphertext</a:t>
            </a:r>
            <a:r>
              <a:rPr lang="en-US" sz="2000" dirty="0"/>
              <a:t> secure public key </a:t>
            </a:r>
            <a:r>
              <a:rPr lang="en-US" sz="2000" dirty="0" smtClean="0"/>
              <a:t>encryption.     </a:t>
            </a:r>
            <a:r>
              <a:rPr lang="en-US" sz="2000" dirty="0"/>
              <a:t>R</a:t>
            </a:r>
            <a:r>
              <a:rPr lang="en-US" sz="2000" dirty="0" smtClean="0"/>
              <a:t>. Cramer and V. </a:t>
            </a:r>
            <a:r>
              <a:rPr lang="en-US" sz="2000" dirty="0" err="1" smtClean="0"/>
              <a:t>Shoup</a:t>
            </a:r>
            <a:r>
              <a:rPr lang="en-US" sz="2000" dirty="0" smtClean="0"/>
              <a:t>,   </a:t>
            </a:r>
            <a:r>
              <a:rPr lang="en-US" sz="2000" dirty="0" err="1" smtClean="0"/>
              <a:t>Eurocrypt</a:t>
            </a:r>
            <a:r>
              <a:rPr lang="en-US" sz="2000" dirty="0" smtClean="0"/>
              <a:t> 2002</a:t>
            </a:r>
          </a:p>
          <a:p>
            <a:pPr>
              <a:spcBef>
                <a:spcPts val="2280"/>
              </a:spcBef>
            </a:pPr>
            <a:r>
              <a:rPr lang="en-US" sz="2000" dirty="0"/>
              <a:t>Chosen</a:t>
            </a:r>
            <a:r>
              <a:rPr lang="en-US" sz="2000" dirty="0" smtClean="0"/>
              <a:t>-</a:t>
            </a:r>
            <a:r>
              <a:rPr lang="en-US" sz="2000" dirty="0" err="1" smtClean="0"/>
              <a:t>ciphertext</a:t>
            </a:r>
            <a:r>
              <a:rPr lang="en-US" sz="2000" dirty="0" smtClean="0"/>
              <a:t> security </a:t>
            </a:r>
            <a:r>
              <a:rPr lang="en-US" sz="2000" dirty="0"/>
              <a:t>from Identity-Based </a:t>
            </a:r>
            <a:r>
              <a:rPr lang="en-US" sz="2000" dirty="0" smtClean="0"/>
              <a:t>Encryption.</a:t>
            </a:r>
            <a:br>
              <a:rPr lang="en-US" sz="2000" dirty="0" smtClean="0"/>
            </a:br>
            <a:r>
              <a:rPr lang="en-US" sz="2000" dirty="0" smtClean="0"/>
              <a:t>D. </a:t>
            </a:r>
            <a:r>
              <a:rPr lang="en-US" sz="2000" dirty="0"/>
              <a:t>Boneh, </a:t>
            </a:r>
            <a:r>
              <a:rPr lang="en-US" sz="2000" dirty="0" smtClean="0"/>
              <a:t>R. </a:t>
            </a:r>
            <a:r>
              <a:rPr lang="en-US" sz="2000" dirty="0"/>
              <a:t>Canetti, </a:t>
            </a:r>
            <a:r>
              <a:rPr lang="en-US" sz="2000" dirty="0" smtClean="0"/>
              <a:t>S. </a:t>
            </a:r>
            <a:r>
              <a:rPr lang="en-US" sz="2000" dirty="0" err="1"/>
              <a:t>Halevi</a:t>
            </a:r>
            <a:r>
              <a:rPr lang="en-US" sz="2000" dirty="0"/>
              <a:t>, </a:t>
            </a:r>
            <a:r>
              <a:rPr lang="en-US" sz="2000" dirty="0" smtClean="0"/>
              <a:t>and J. Katz,    SICOMP 2007</a:t>
            </a:r>
          </a:p>
          <a:p>
            <a:pPr>
              <a:spcBef>
                <a:spcPts val="2280"/>
              </a:spcBef>
            </a:pPr>
            <a:r>
              <a:rPr lang="en-US" sz="2000" dirty="0"/>
              <a:t>The Twin </a:t>
            </a:r>
            <a:r>
              <a:rPr lang="en-US" sz="2000" dirty="0" err="1"/>
              <a:t>Diffie</a:t>
            </a:r>
            <a:r>
              <a:rPr lang="en-US" sz="2000" dirty="0"/>
              <a:t>-Hellman problem and applications.</a:t>
            </a:r>
            <a:br>
              <a:rPr lang="en-US" sz="2000" dirty="0"/>
            </a:br>
            <a:r>
              <a:rPr lang="en-US" sz="2000" dirty="0"/>
              <a:t>D. </a:t>
            </a:r>
            <a:r>
              <a:rPr lang="en-US" sz="2000" dirty="0" smtClean="0"/>
              <a:t>Cash, </a:t>
            </a:r>
            <a:r>
              <a:rPr lang="en-US" sz="2000" dirty="0"/>
              <a:t>E. </a:t>
            </a:r>
            <a:r>
              <a:rPr lang="en-US" sz="2000" dirty="0" err="1" smtClean="0"/>
              <a:t>Kiltz</a:t>
            </a:r>
            <a:r>
              <a:rPr lang="en-US" sz="2000" dirty="0" smtClean="0"/>
              <a:t>, V. </a:t>
            </a:r>
            <a:r>
              <a:rPr lang="en-US" sz="2000" dirty="0" err="1" smtClean="0"/>
              <a:t>Shoup</a:t>
            </a:r>
            <a:r>
              <a:rPr lang="en-US" sz="2000" dirty="0" smtClean="0"/>
              <a:t>,  </a:t>
            </a:r>
            <a:r>
              <a:rPr lang="en-US" sz="2000" dirty="0" err="1" smtClean="0"/>
              <a:t>Eurocrypt</a:t>
            </a:r>
            <a:r>
              <a:rPr lang="en-US" sz="2000" dirty="0" smtClean="0"/>
              <a:t> 2008</a:t>
            </a:r>
          </a:p>
          <a:p>
            <a:pPr>
              <a:spcBef>
                <a:spcPts val="2280"/>
              </a:spcBef>
            </a:pPr>
            <a:r>
              <a:rPr lang="en-US" sz="2000" dirty="0" smtClean="0"/>
              <a:t>Efficient chosen-</a:t>
            </a:r>
            <a:r>
              <a:rPr lang="en-US" sz="2000" dirty="0" err="1" smtClean="0"/>
              <a:t>ciphertext</a:t>
            </a:r>
            <a:r>
              <a:rPr lang="en-US" sz="2000" dirty="0" smtClean="0"/>
              <a:t> security </a:t>
            </a:r>
            <a:r>
              <a:rPr lang="en-US" sz="2000" dirty="0"/>
              <a:t>via </a:t>
            </a:r>
            <a:r>
              <a:rPr lang="en-US" sz="2000" dirty="0" smtClean="0"/>
              <a:t>extractable hash </a:t>
            </a:r>
            <a:r>
              <a:rPr lang="en-US" sz="2000" dirty="0"/>
              <a:t>p</a:t>
            </a:r>
            <a:r>
              <a:rPr lang="en-US" sz="2000" dirty="0" smtClean="0"/>
              <a:t>roofs.</a:t>
            </a:r>
            <a:br>
              <a:rPr lang="en-US" sz="2000" dirty="0" smtClean="0"/>
            </a:br>
            <a:r>
              <a:rPr lang="en-US" sz="2000" dirty="0" smtClean="0"/>
              <a:t>H. Wee,  Crypto 2010</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400" dirty="0" smtClean="0"/>
              <a:t>Przypomnienie: kryptografia klucza publicznego (Gen, E, D)</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Rectangle 2"/>
          <p:cNvSpPr/>
          <p:nvPr/>
        </p:nvSpPr>
        <p:spPr>
          <a:xfrm>
            <a:off x="1905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0000"/>
                </a:solidFill>
                <a:effectLst/>
                <a:uLnTx/>
                <a:uFillTx/>
                <a:latin typeface="Calibri"/>
                <a:ea typeface="+mn-ea"/>
                <a:cs typeface="+mn-cs"/>
              </a:rPr>
              <a:t>E</a:t>
            </a:r>
          </a:p>
        </p:txBody>
      </p:sp>
      <p:sp>
        <p:nvSpPr>
          <p:cNvPr id="6" name="Rectangle 3"/>
          <p:cNvSpPr/>
          <p:nvPr/>
        </p:nvSpPr>
        <p:spPr>
          <a:xfrm>
            <a:off x="6096000" y="373035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srgbClr val="000000"/>
                </a:solidFill>
                <a:effectLst/>
                <a:uLnTx/>
                <a:uFillTx/>
                <a:latin typeface="Calibri"/>
                <a:ea typeface="+mn-ea"/>
                <a:cs typeface="+mn-cs"/>
              </a:rPr>
              <a:t>D</a:t>
            </a:r>
          </a:p>
        </p:txBody>
      </p:sp>
      <p:cxnSp>
        <p:nvCxnSpPr>
          <p:cNvPr id="7" name="Straight Arrow Connector 20"/>
          <p:cNvCxnSpPr>
            <a:cxnSpLocks noChangeShapeType="1"/>
          </p:cNvCxnSpPr>
          <p:nvPr/>
        </p:nvCxnSpPr>
        <p:spPr bwMode="auto">
          <a:xfrm>
            <a:off x="2362200" y="3169270"/>
            <a:ext cx="2" cy="533401"/>
          </a:xfrm>
          <a:prstGeom prst="straightConnector1">
            <a:avLst/>
          </a:prstGeom>
          <a:noFill/>
          <a:ln w="9525" algn="ctr">
            <a:solidFill>
              <a:sysClr val="windowText" lastClr="000000"/>
            </a:solidFill>
            <a:round/>
            <a:headEnd/>
            <a:tailEnd type="arrow" w="med" len="med"/>
          </a:ln>
        </p:spPr>
      </p:cxnSp>
      <p:sp>
        <p:nvSpPr>
          <p:cNvPr id="8" name="TextBox 8"/>
          <p:cNvSpPr txBox="1"/>
          <p:nvPr/>
        </p:nvSpPr>
        <p:spPr>
          <a:xfrm>
            <a:off x="2133600" y="2712071"/>
            <a:ext cx="497552"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pk</a:t>
            </a:r>
            <a:endParaRPr kumimoji="0" lang="en-US" sz="2400" b="1" i="0" u="none" strike="noStrike" kern="0" cap="none" spc="0" normalizeH="0" baseline="0" noProof="0" dirty="0">
              <a:ln>
                <a:noFill/>
              </a:ln>
              <a:solidFill>
                <a:prstClr val="black"/>
              </a:solidFill>
              <a:effectLst/>
              <a:uLnTx/>
              <a:uFillTx/>
            </a:endParaRPr>
          </a:p>
        </p:txBody>
      </p:sp>
      <p:sp>
        <p:nvSpPr>
          <p:cNvPr id="9" name="Line 7"/>
          <p:cNvSpPr>
            <a:spLocks noChangeShapeType="1"/>
          </p:cNvSpPr>
          <p:nvPr/>
        </p:nvSpPr>
        <p:spPr bwMode="auto">
          <a:xfrm>
            <a:off x="914400" y="4241130"/>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0" name="Text Box 8"/>
          <p:cNvSpPr txBox="1">
            <a:spLocks noChangeArrowheads="1"/>
          </p:cNvSpPr>
          <p:nvPr/>
        </p:nvSpPr>
        <p:spPr bwMode="auto">
          <a:xfrm>
            <a:off x="1018263" y="3858090"/>
            <a:ext cx="443150"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m</a:t>
            </a:r>
            <a:endParaRPr lang="en-US" sz="2400" dirty="0">
              <a:solidFill>
                <a:prstClr val="black"/>
              </a:solidFill>
              <a:latin typeface="Tahoma" pitchFamily="34" charset="0"/>
            </a:endParaRPr>
          </a:p>
        </p:txBody>
      </p:sp>
      <p:sp>
        <p:nvSpPr>
          <p:cNvPr id="11" name="Line 7"/>
          <p:cNvSpPr>
            <a:spLocks noChangeShapeType="1"/>
          </p:cNvSpPr>
          <p:nvPr/>
        </p:nvSpPr>
        <p:spPr bwMode="auto">
          <a:xfrm>
            <a:off x="3048000" y="4241130"/>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2" name="Text Box 8"/>
          <p:cNvSpPr txBox="1">
            <a:spLocks noChangeArrowheads="1"/>
          </p:cNvSpPr>
          <p:nvPr/>
        </p:nvSpPr>
        <p:spPr bwMode="auto">
          <a:xfrm>
            <a:off x="3286297" y="3858090"/>
            <a:ext cx="326682" cy="461665"/>
          </a:xfrm>
          <a:prstGeom prst="rect">
            <a:avLst/>
          </a:prstGeom>
          <a:noFill/>
          <a:ln w="9525">
            <a:noFill/>
            <a:miter lim="800000"/>
            <a:headEnd/>
            <a:tailEnd/>
          </a:ln>
        </p:spPr>
        <p:txBody>
          <a:bodyPr wrap="none">
            <a:spAutoFit/>
          </a:bodyPr>
          <a:lstStyle/>
          <a:p>
            <a:pPr algn="ctr">
              <a:spcBef>
                <a:spcPct val="50000"/>
              </a:spcBef>
            </a:pPr>
            <a:r>
              <a:rPr lang="en-US" sz="2400" dirty="0">
                <a:solidFill>
                  <a:prstClr val="black"/>
                </a:solidFill>
                <a:latin typeface="Tahoma" pitchFamily="34" charset="0"/>
              </a:rPr>
              <a:t>c</a:t>
            </a:r>
          </a:p>
        </p:txBody>
      </p:sp>
      <p:sp>
        <p:nvSpPr>
          <p:cNvPr id="13" name="Line 7"/>
          <p:cNvSpPr>
            <a:spLocks noChangeShapeType="1"/>
          </p:cNvSpPr>
          <p:nvPr/>
        </p:nvSpPr>
        <p:spPr bwMode="auto">
          <a:xfrm>
            <a:off x="5144610" y="4241130"/>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4" name="Text Box 8"/>
          <p:cNvSpPr txBox="1">
            <a:spLocks noChangeArrowheads="1"/>
          </p:cNvSpPr>
          <p:nvPr/>
        </p:nvSpPr>
        <p:spPr bwMode="auto">
          <a:xfrm>
            <a:off x="5319037" y="3858090"/>
            <a:ext cx="326682"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c</a:t>
            </a:r>
            <a:endParaRPr lang="en-US" sz="2400" dirty="0">
              <a:solidFill>
                <a:prstClr val="black"/>
              </a:solidFill>
              <a:latin typeface="Tahoma" pitchFamily="34" charset="0"/>
            </a:endParaRPr>
          </a:p>
        </p:txBody>
      </p:sp>
      <p:sp>
        <p:nvSpPr>
          <p:cNvPr id="15" name="Line 7"/>
          <p:cNvSpPr>
            <a:spLocks noChangeShapeType="1"/>
          </p:cNvSpPr>
          <p:nvPr/>
        </p:nvSpPr>
        <p:spPr bwMode="auto">
          <a:xfrm>
            <a:off x="7278210" y="4241130"/>
            <a:ext cx="914400" cy="0"/>
          </a:xfrm>
          <a:prstGeom prst="line">
            <a:avLst/>
          </a:prstGeom>
          <a:noFill/>
          <a:ln w="9525">
            <a:solidFill>
              <a:sysClr val="windowText" lastClr="000000"/>
            </a:solidFill>
            <a:round/>
            <a:headEnd/>
            <a:tailEnd type="triangle" w="med" len="me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endParaRPr>
          </a:p>
        </p:txBody>
      </p:sp>
      <p:sp>
        <p:nvSpPr>
          <p:cNvPr id="16" name="Text Box 8"/>
          <p:cNvSpPr txBox="1">
            <a:spLocks noChangeArrowheads="1"/>
          </p:cNvSpPr>
          <p:nvPr/>
        </p:nvSpPr>
        <p:spPr bwMode="auto">
          <a:xfrm>
            <a:off x="7470603" y="3858090"/>
            <a:ext cx="443150" cy="461665"/>
          </a:xfrm>
          <a:prstGeom prst="rect">
            <a:avLst/>
          </a:prstGeom>
          <a:noFill/>
          <a:ln w="9525">
            <a:noFill/>
            <a:miter lim="800000"/>
            <a:headEnd/>
            <a:tailEnd/>
          </a:ln>
        </p:spPr>
        <p:txBody>
          <a:bodyPr wrap="none">
            <a:spAutoFit/>
          </a:bodyPr>
          <a:lstStyle/>
          <a:p>
            <a:pPr algn="ctr">
              <a:spcBef>
                <a:spcPct val="50000"/>
              </a:spcBef>
            </a:pPr>
            <a:r>
              <a:rPr lang="en-US" sz="2400" dirty="0" smtClean="0">
                <a:solidFill>
                  <a:prstClr val="black"/>
                </a:solidFill>
                <a:latin typeface="Tahoma" pitchFamily="34" charset="0"/>
              </a:rPr>
              <a:t>m</a:t>
            </a:r>
            <a:endParaRPr lang="en-US" sz="2400" dirty="0">
              <a:solidFill>
                <a:prstClr val="black"/>
              </a:solidFill>
              <a:latin typeface="Tahoma" pitchFamily="34" charset="0"/>
            </a:endParaRPr>
          </a:p>
        </p:txBody>
      </p:sp>
      <p:cxnSp>
        <p:nvCxnSpPr>
          <p:cNvPr id="17" name="Straight Arrow Connector 20"/>
          <p:cNvCxnSpPr>
            <a:cxnSpLocks noChangeShapeType="1"/>
          </p:cNvCxnSpPr>
          <p:nvPr/>
        </p:nvCxnSpPr>
        <p:spPr bwMode="auto">
          <a:xfrm>
            <a:off x="6629400" y="3169271"/>
            <a:ext cx="2" cy="533401"/>
          </a:xfrm>
          <a:prstGeom prst="straightConnector1">
            <a:avLst/>
          </a:prstGeom>
          <a:noFill/>
          <a:ln w="9525" algn="ctr">
            <a:solidFill>
              <a:sysClr val="windowText" lastClr="000000"/>
            </a:solidFill>
            <a:round/>
            <a:headEnd/>
            <a:tailEnd type="arrow" w="med" len="med"/>
          </a:ln>
        </p:spPr>
      </p:cxnSp>
      <p:sp>
        <p:nvSpPr>
          <p:cNvPr id="18" name="TextBox 23"/>
          <p:cNvSpPr txBox="1"/>
          <p:nvPr/>
        </p:nvSpPr>
        <p:spPr>
          <a:xfrm>
            <a:off x="6400800" y="2712072"/>
            <a:ext cx="455173" cy="461665"/>
          </a:xfrm>
          <a:prstGeom prst="rect">
            <a:avLst/>
          </a:prstGeom>
          <a:no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a:ln>
                  <a:noFill/>
                </a:ln>
                <a:solidFill>
                  <a:prstClr val="black"/>
                </a:solidFill>
                <a:effectLst/>
                <a:uLnTx/>
                <a:uFillTx/>
              </a:rPr>
              <a:t>s</a:t>
            </a:r>
            <a:r>
              <a:rPr kumimoji="0" lang="en-US" sz="2400" b="1" i="0" u="none" strike="noStrike" kern="0" cap="none" spc="0" normalizeH="0" baseline="0" noProof="0" dirty="0" err="1" smtClean="0">
                <a:ln>
                  <a:noFill/>
                </a:ln>
                <a:solidFill>
                  <a:prstClr val="black"/>
                </a:solidFill>
                <a:effectLst/>
                <a:uLnTx/>
                <a:uFillTx/>
              </a:rPr>
              <a:t>k</a:t>
            </a:r>
            <a:endParaRPr kumimoji="0" lang="en-US" sz="2400" b="1" i="0" u="none" strike="noStrike" kern="0" cap="none" spc="0" normalizeH="0" baseline="0" noProof="0" dirty="0">
              <a:ln>
                <a:noFill/>
              </a:ln>
              <a:solidFill>
                <a:prstClr val="black"/>
              </a:solidFill>
              <a:effectLst/>
              <a:uLnTx/>
              <a:uFillTx/>
            </a:endParaRPr>
          </a:p>
        </p:txBody>
      </p:sp>
      <p:sp>
        <p:nvSpPr>
          <p:cNvPr id="19" name="Rounded Rectangle 24"/>
          <p:cNvSpPr/>
          <p:nvPr/>
        </p:nvSpPr>
        <p:spPr>
          <a:xfrm>
            <a:off x="3962400" y="1520552"/>
            <a:ext cx="1066800" cy="5334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smtClean="0">
                <a:ln>
                  <a:noFill/>
                </a:ln>
                <a:solidFill>
                  <a:prstClr val="black"/>
                </a:solidFill>
                <a:effectLst/>
                <a:uLnTx/>
                <a:uFillTx/>
                <a:latin typeface="Calibri"/>
                <a:ea typeface="+mn-ea"/>
                <a:cs typeface="+mn-cs"/>
              </a:rPr>
              <a:t>Gen</a:t>
            </a:r>
          </a:p>
        </p:txBody>
      </p:sp>
      <p:cxnSp>
        <p:nvCxnSpPr>
          <p:cNvPr id="20" name="Straight Arrow Connector 26"/>
          <p:cNvCxnSpPr/>
          <p:nvPr/>
        </p:nvCxnSpPr>
        <p:spPr>
          <a:xfrm flipH="1">
            <a:off x="2667000" y="2053952"/>
            <a:ext cx="15240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cxnSp>
        <p:nvCxnSpPr>
          <p:cNvPr id="21" name="Straight Arrow Connector 28"/>
          <p:cNvCxnSpPr/>
          <p:nvPr/>
        </p:nvCxnSpPr>
        <p:spPr>
          <a:xfrm>
            <a:off x="4800600" y="2053952"/>
            <a:ext cx="1600200" cy="762000"/>
          </a:xfrm>
          <a:prstGeom prst="straightConnector1">
            <a:avLst/>
          </a:prstGeom>
          <a:noFill/>
          <a:ln w="25400" cap="flat" cmpd="sng" algn="ctr">
            <a:solidFill>
              <a:srgbClr val="000090"/>
            </a:solidFill>
            <a:prstDash val="solid"/>
            <a:tailEnd type="arrow"/>
          </a:ln>
          <a:effectLst>
            <a:outerShdw blurRad="40000" dist="20000" dir="5400000" rotWithShape="0">
              <a:srgbClr val="000000">
                <a:alpha val="38000"/>
              </a:srgbClr>
            </a:outerShdw>
          </a:effectLst>
        </p:spPr>
      </p:cxnSp>
    </p:spTree>
    <p:extLst>
      <p:ext uri="{BB962C8B-B14F-4D97-AF65-F5344CB8AC3E}">
        <p14:creationId xmlns="" xmlns:p14="http://schemas.microsoft.com/office/powerpoint/2010/main" val="3389379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7570" y="306338"/>
            <a:ext cx="8229600" cy="418058"/>
          </a:xfrm>
        </p:spPr>
        <p:txBody>
          <a:bodyPr>
            <a:noAutofit/>
          </a:bodyPr>
          <a:lstStyle/>
          <a:p>
            <a:r>
              <a:rPr lang="pl-PL" sz="2800" dirty="0" smtClean="0"/>
              <a:t>Zastosowania kryptografii z kluczem publicznym (1)</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251520" y="1178024"/>
            <a:ext cx="86868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22828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Wymiana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in HTTPS)</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22828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Szyfrowanie w nieinteraktywnym środowisku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Chroniony Email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Bob ma publiczny klucz Alice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i wysyła do niej wiadomości</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Szyfrowane systemy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plików</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grpSp>
        <p:nvGrpSpPr>
          <p:cNvPr id="6" name="Group 25"/>
          <p:cNvGrpSpPr/>
          <p:nvPr/>
        </p:nvGrpSpPr>
        <p:grpSpPr>
          <a:xfrm>
            <a:off x="251520" y="3616424"/>
            <a:ext cx="933450" cy="1452265"/>
            <a:chOff x="457200" y="3181350"/>
            <a:chExt cx="933450" cy="1452265"/>
          </a:xfrm>
        </p:grpSpPr>
        <p:pic>
          <p:nvPicPr>
            <p:cNvPr id="7" name="Picture 3"/>
            <p:cNvPicPr>
              <a:picLocks noChangeAspect="1"/>
            </p:cNvPicPr>
            <p:nvPr/>
          </p:nvPicPr>
          <p:blipFill>
            <a:blip r:embed="rId3" cstate="print"/>
            <a:stretch>
              <a:fillRect/>
            </a:stretch>
          </p:blipFill>
          <p:spPr>
            <a:xfrm flipH="1">
              <a:off x="457200" y="3181350"/>
              <a:ext cx="933450" cy="933450"/>
            </a:xfrm>
            <a:prstGeom prst="rect">
              <a:avLst/>
            </a:prstGeom>
          </p:spPr>
        </p:pic>
        <p:sp>
          <p:nvSpPr>
            <p:cNvPr id="8" name="TextBox 4"/>
            <p:cNvSpPr txBox="1"/>
            <p:nvPr/>
          </p:nvSpPr>
          <p:spPr>
            <a:xfrm>
              <a:off x="457200" y="4171950"/>
              <a:ext cx="676087"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a:t>
              </a:r>
            </a:p>
          </p:txBody>
        </p:sp>
      </p:grpSp>
      <p:pic>
        <p:nvPicPr>
          <p:cNvPr id="9" name="Picture 5"/>
          <p:cNvPicPr>
            <a:picLocks noChangeAspect="1"/>
          </p:cNvPicPr>
          <p:nvPr/>
        </p:nvPicPr>
        <p:blipFill>
          <a:blip r:embed="rId4" cstate="print"/>
          <a:stretch>
            <a:fillRect/>
          </a:stretch>
        </p:blipFill>
        <p:spPr>
          <a:xfrm>
            <a:off x="2842320" y="3692624"/>
            <a:ext cx="990600" cy="1021237"/>
          </a:xfrm>
          <a:prstGeom prst="rect">
            <a:avLst/>
          </a:prstGeom>
        </p:spPr>
      </p:pic>
      <p:grpSp>
        <p:nvGrpSpPr>
          <p:cNvPr id="10" name="Group 23"/>
          <p:cNvGrpSpPr/>
          <p:nvPr/>
        </p:nvGrpSpPr>
        <p:grpSpPr>
          <a:xfrm>
            <a:off x="979290" y="3616424"/>
            <a:ext cx="1581150" cy="901799"/>
            <a:chOff x="1184970" y="3181350"/>
            <a:chExt cx="1581150" cy="901799"/>
          </a:xfrm>
        </p:grpSpPr>
        <p:cxnSp>
          <p:nvCxnSpPr>
            <p:cNvPr id="11" name="Straight Arrow Connector 8"/>
            <p:cNvCxnSpPr>
              <a:stCxn id="7" idx="1"/>
            </p:cNvCxnSpPr>
            <p:nvPr/>
          </p:nvCxnSpPr>
          <p:spPr>
            <a:xfrm flipV="1">
              <a:off x="1184970" y="4073624"/>
              <a:ext cx="1581150" cy="952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9"/>
            <p:cNvSpPr txBox="1"/>
            <p:nvPr/>
          </p:nvSpPr>
          <p:spPr>
            <a:xfrm>
              <a:off x="1752600" y="3181350"/>
              <a:ext cx="81304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pisze</a:t>
              </a:r>
              <a:endParaRPr kumimoji="0" lang="en-US" sz="2400" b="0" i="0" u="none" strike="noStrike" kern="0" cap="none" spc="0" normalizeH="0" baseline="0" noProof="0" dirty="0" smtClean="0">
                <a:ln>
                  <a:noFill/>
                </a:ln>
                <a:solidFill>
                  <a:prstClr val="black"/>
                </a:solidFill>
                <a:effectLst/>
                <a:uLnTx/>
                <a:uFillTx/>
              </a:endParaRPr>
            </a:p>
          </p:txBody>
        </p:sp>
      </p:grpSp>
      <p:grpSp>
        <p:nvGrpSpPr>
          <p:cNvPr id="13" name="Group 22"/>
          <p:cNvGrpSpPr/>
          <p:nvPr/>
        </p:nvGrpSpPr>
        <p:grpSpPr>
          <a:xfrm>
            <a:off x="1546920" y="4226024"/>
            <a:ext cx="4800600" cy="1219200"/>
            <a:chOff x="1752600" y="3790950"/>
            <a:chExt cx="4800600" cy="1219200"/>
          </a:xfrm>
        </p:grpSpPr>
        <p:sp>
          <p:nvSpPr>
            <p:cNvPr id="14" name="Rectangle 6"/>
            <p:cNvSpPr/>
            <p:nvPr/>
          </p:nvSpPr>
          <p:spPr>
            <a:xfrm>
              <a:off x="1752600" y="4400550"/>
              <a:ext cx="3124200" cy="609600"/>
            </a:xfrm>
            <a:prstGeom prst="rect">
              <a:avLst/>
            </a:prstGeom>
            <a:solidFill>
              <a:srgbClr val="F79646">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k</a:t>
              </a:r>
              <a:r>
                <a:rPr kumimoji="0" lang="en-US" sz="2400" b="0" i="0" u="none" strike="noStrike" kern="0" cap="none" spc="0" normalizeH="0" baseline="-25000" noProof="0" dirty="0" err="1"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File)</a:t>
              </a:r>
            </a:p>
          </p:txBody>
        </p:sp>
        <p:sp>
          <p:nvSpPr>
            <p:cNvPr id="15" name="Rectangle 10"/>
            <p:cNvSpPr/>
            <p:nvPr/>
          </p:nvSpPr>
          <p:spPr>
            <a:xfrm>
              <a:off x="4876800" y="3790950"/>
              <a:ext cx="1676400" cy="609600"/>
            </a:xfrm>
            <a:prstGeom prst="rect">
              <a:avLst/>
            </a:prstGeom>
            <a:solidFill>
              <a:srgbClr val="0000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pk</a:t>
              </a:r>
              <a:r>
                <a:rPr kumimoji="0" lang="en-US" sz="3200" b="0" i="0" u="none" strike="noStrike" kern="0" cap="none" spc="0" normalizeH="0" baseline="-25000" noProof="0" dirty="0" err="1" smtClean="0">
                  <a:ln>
                    <a:noFill/>
                  </a:ln>
                  <a:solidFill>
                    <a:prstClr val="white"/>
                  </a:solidFill>
                  <a:effectLst/>
                  <a:uLnTx/>
                  <a:uFillTx/>
                  <a:latin typeface="Calibri"/>
                  <a:ea typeface="+mn-ea"/>
                  <a:cs typeface="+mn-cs"/>
                </a:rPr>
                <a:t>A</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K</a:t>
              </a:r>
              <a:r>
                <a:rPr kumimoji="0" lang="en-US" sz="2400" b="0" i="0" u="none" strike="noStrike" kern="0" cap="none" spc="0" normalizeH="0" baseline="-25000" noProof="0" dirty="0"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6" name="Rectangle 11"/>
            <p:cNvSpPr/>
            <p:nvPr/>
          </p:nvSpPr>
          <p:spPr>
            <a:xfrm>
              <a:off x="4876800" y="4400550"/>
              <a:ext cx="1676400" cy="609600"/>
            </a:xfrm>
            <a:prstGeom prst="rect">
              <a:avLst/>
            </a:prstGeom>
            <a:solidFill>
              <a:srgbClr val="0000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pk</a:t>
              </a:r>
              <a:r>
                <a:rPr kumimoji="0" lang="en-US" sz="3200" b="0" i="0" u="none" strike="noStrike" kern="0" cap="none" spc="0" normalizeH="0" baseline="-25000" noProof="0" dirty="0" err="1" smtClean="0">
                  <a:ln>
                    <a:noFill/>
                  </a:ln>
                  <a:solidFill>
                    <a:prstClr val="white"/>
                  </a:solidFill>
                  <a:effectLst/>
                  <a:uLnTx/>
                  <a:uFillTx/>
                  <a:latin typeface="Calibri"/>
                  <a:ea typeface="+mn-ea"/>
                  <a:cs typeface="+mn-cs"/>
                </a:rPr>
                <a:t>B</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K</a:t>
              </a:r>
              <a:r>
                <a:rPr kumimoji="0" lang="en-US" sz="2400" b="0" i="0" u="none" strike="noStrike" kern="0" cap="none" spc="0" normalizeH="0" baseline="-25000" noProof="0" dirty="0"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grpSp>
      <p:grpSp>
        <p:nvGrpSpPr>
          <p:cNvPr id="17" name="Group 24"/>
          <p:cNvGrpSpPr/>
          <p:nvPr/>
        </p:nvGrpSpPr>
        <p:grpSpPr>
          <a:xfrm>
            <a:off x="3985320" y="3540224"/>
            <a:ext cx="4648200" cy="838200"/>
            <a:chOff x="4191000" y="3105150"/>
            <a:chExt cx="4648200" cy="838200"/>
          </a:xfrm>
        </p:grpSpPr>
        <p:sp>
          <p:nvSpPr>
            <p:cNvPr id="18" name="Rounded Rectangle 13"/>
            <p:cNvSpPr/>
            <p:nvPr/>
          </p:nvSpPr>
          <p:spPr>
            <a:xfrm>
              <a:off x="7696200" y="3105150"/>
              <a:ext cx="1143000" cy="838200"/>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sp>
          <p:nvSpPr>
            <p:cNvPr id="19" name="TextBox 16"/>
            <p:cNvSpPr txBox="1"/>
            <p:nvPr/>
          </p:nvSpPr>
          <p:spPr>
            <a:xfrm>
              <a:off x="5562600" y="3105150"/>
              <a:ext cx="825867"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czyta</a:t>
              </a:r>
              <a:endParaRPr kumimoji="0" lang="en-US" sz="2400" b="0" i="0" u="none" strike="noStrike" kern="0" cap="none" spc="0" normalizeH="0" baseline="0" noProof="0" dirty="0" smtClean="0">
                <a:ln>
                  <a:noFill/>
                </a:ln>
                <a:solidFill>
                  <a:prstClr val="black"/>
                </a:solidFill>
                <a:effectLst/>
                <a:uLnTx/>
                <a:uFillTx/>
              </a:endParaRPr>
            </a:p>
          </p:txBody>
        </p:sp>
        <p:cxnSp>
          <p:nvCxnSpPr>
            <p:cNvPr id="20" name="Straight Arrow Connector 20"/>
            <p:cNvCxnSpPr/>
            <p:nvPr/>
          </p:nvCxnSpPr>
          <p:spPr>
            <a:xfrm flipH="1">
              <a:off x="4191000" y="3562350"/>
              <a:ext cx="3505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sp>
        <p:nvSpPr>
          <p:cNvPr id="21" name="TextBox 26"/>
          <p:cNvSpPr txBox="1"/>
          <p:nvPr/>
        </p:nvSpPr>
        <p:spPr>
          <a:xfrm>
            <a:off x="7719120" y="4602559"/>
            <a:ext cx="62048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File</a:t>
            </a:r>
          </a:p>
        </p:txBody>
      </p:sp>
      <p:sp>
        <p:nvSpPr>
          <p:cNvPr id="22" name="TextBox 27"/>
          <p:cNvSpPr txBox="1"/>
          <p:nvPr/>
        </p:nvSpPr>
        <p:spPr>
          <a:xfrm>
            <a:off x="8023920" y="3235424"/>
            <a:ext cx="603250" cy="461665"/>
          </a:xfrm>
          <a:prstGeom prst="rect">
            <a:avLst/>
          </a:prstGeom>
          <a:solidFill>
            <a:srgbClr val="FF0000"/>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white"/>
                </a:solidFill>
                <a:effectLst/>
                <a:uLnTx/>
                <a:uFillTx/>
              </a:rPr>
              <a:t>sk</a:t>
            </a:r>
            <a:r>
              <a:rPr kumimoji="0" lang="en-US" sz="3200" b="0" i="0" u="none" strike="noStrike" kern="0" cap="none" spc="0" normalizeH="0" baseline="-25000" noProof="0" dirty="0" err="1" smtClean="0">
                <a:ln>
                  <a:noFill/>
                </a:ln>
                <a:solidFill>
                  <a:prstClr val="white"/>
                </a:solidFill>
                <a:effectLst/>
                <a:uLnTx/>
                <a:uFillTx/>
              </a:rPr>
              <a:t>A</a:t>
            </a:r>
            <a:endParaRPr kumimoji="0" lang="en-US" sz="3200" b="0" i="0" u="none" strike="noStrike" kern="0" cap="none" spc="0" normalizeH="0" baseline="-25000" noProof="0" dirty="0" smtClean="0">
              <a:ln>
                <a:noFill/>
              </a:ln>
              <a:solidFill>
                <a:prstClr val="white"/>
              </a:solidFill>
              <a:effectLst/>
              <a:uLnTx/>
              <a:uFillTx/>
            </a:endParaRPr>
          </a:p>
        </p:txBody>
      </p:sp>
    </p:spTree>
    <p:extLst>
      <p:ext uri="{BB962C8B-B14F-4D97-AF65-F5344CB8AC3E}">
        <p14:creationId xmlns="" xmlns:p14="http://schemas.microsoft.com/office/powerpoint/2010/main" val="157947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6"/>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Autofit/>
          </a:bodyPr>
          <a:lstStyle/>
          <a:p>
            <a:r>
              <a:rPr lang="pl-PL" sz="2800" dirty="0"/>
              <a:t>Zastosowania kryptografii z kluczem publicznym </a:t>
            </a:r>
            <a:r>
              <a:rPr lang="pl-PL" sz="2800" dirty="0" smtClean="0"/>
              <a:t>(2)</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
        <p:nvSpPr>
          <p:cNvPr id="5" name="Content Placeholder 2"/>
          <p:cNvSpPr txBox="1">
            <a:spLocks/>
          </p:cNvSpPr>
          <p:nvPr/>
        </p:nvSpPr>
        <p:spPr>
          <a:xfrm>
            <a:off x="252331" y="810853"/>
            <a:ext cx="8686800" cy="46718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tabLst>
                <a:tab pos="2282825" algn="l"/>
              </a:tabLst>
              <a:defRPr/>
            </a:pPr>
            <a:r>
              <a:rPr lang="pl-PL" dirty="0">
                <a:solidFill>
                  <a:sysClr val="windowText" lastClr="000000"/>
                </a:solidFill>
              </a:rPr>
              <a:t>Wymiana kluczy</a:t>
            </a:r>
            <a:r>
              <a:rPr lang="en-US" dirty="0">
                <a:solidFill>
                  <a:sysClr val="windowText" lastClr="000000"/>
                </a:solidFill>
              </a:rPr>
              <a:t>  (</a:t>
            </a:r>
            <a:r>
              <a:rPr lang="pl-PL" dirty="0">
                <a:solidFill>
                  <a:sysClr val="windowText" lastClr="000000"/>
                </a:solidFill>
              </a:rPr>
              <a:t>np.</a:t>
            </a:r>
            <a:r>
              <a:rPr lang="en-US" dirty="0">
                <a:solidFill>
                  <a:sysClr val="windowText" lastClr="000000"/>
                </a:solidFill>
              </a:rPr>
              <a:t>  in HTTPS)</a:t>
            </a:r>
          </a:p>
          <a:p>
            <a:pPr marL="0" lvl="0" indent="0">
              <a:buNone/>
              <a:tabLst>
                <a:tab pos="2282825" algn="l"/>
              </a:tabLst>
              <a:defRPr/>
            </a:pPr>
            <a:r>
              <a:rPr lang="pl-PL" dirty="0">
                <a:solidFill>
                  <a:sysClr val="windowText" lastClr="000000"/>
                </a:solidFill>
              </a:rPr>
              <a:t>Szyfrowanie w nieinteraktywnym środowisku</a:t>
            </a:r>
            <a:r>
              <a:rPr lang="en-US" dirty="0">
                <a:solidFill>
                  <a:sysClr val="windowText" lastClr="000000"/>
                </a:solidFill>
              </a:rPr>
              <a:t>:</a:t>
            </a:r>
          </a:p>
          <a:p>
            <a:pPr lvl="0">
              <a:defRPr/>
            </a:pPr>
            <a:r>
              <a:rPr lang="pl-PL" dirty="0">
                <a:solidFill>
                  <a:sysClr val="windowText" lastClr="000000"/>
                </a:solidFill>
              </a:rPr>
              <a:t>Chroniony Email</a:t>
            </a:r>
            <a:r>
              <a:rPr lang="en-US" dirty="0">
                <a:solidFill>
                  <a:sysClr val="windowText" lastClr="000000"/>
                </a:solidFill>
              </a:rPr>
              <a:t>: </a:t>
            </a:r>
            <a:r>
              <a:rPr lang="pl-PL" dirty="0">
                <a:solidFill>
                  <a:sysClr val="windowText" lastClr="000000"/>
                </a:solidFill>
              </a:rPr>
              <a:t>Bob ma publiczny klucz Alice i wysyła do niej wiadomości</a:t>
            </a:r>
            <a:endParaRPr lang="en-US" dirty="0">
              <a:solidFill>
                <a:sysClr val="windowText" lastClr="000000"/>
              </a:solidFill>
            </a:endParaRPr>
          </a:p>
          <a:p>
            <a:pPr lvl="0">
              <a:defRPr/>
            </a:pPr>
            <a:r>
              <a:rPr lang="pl-PL" dirty="0">
                <a:solidFill>
                  <a:sysClr val="windowText" lastClr="000000"/>
                </a:solidFill>
              </a:rPr>
              <a:t>Szyfrowane systemy plików</a:t>
            </a:r>
            <a:endParaRPr lang="en-US" dirty="0">
              <a:solidFill>
                <a:sysClr val="windowText" lastClr="00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Przechowywanie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odzyskiwanie danych bez klucza Boba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grpSp>
        <p:nvGrpSpPr>
          <p:cNvPr id="6" name="Group 25"/>
          <p:cNvGrpSpPr/>
          <p:nvPr/>
        </p:nvGrpSpPr>
        <p:grpSpPr>
          <a:xfrm>
            <a:off x="251520" y="3923184"/>
            <a:ext cx="933450" cy="1452265"/>
            <a:chOff x="457200" y="3181350"/>
            <a:chExt cx="933450" cy="1452265"/>
          </a:xfrm>
        </p:grpSpPr>
        <p:pic>
          <p:nvPicPr>
            <p:cNvPr id="7" name="Picture 3"/>
            <p:cNvPicPr>
              <a:picLocks noChangeAspect="1"/>
            </p:cNvPicPr>
            <p:nvPr/>
          </p:nvPicPr>
          <p:blipFill>
            <a:blip r:embed="rId3" cstate="print"/>
            <a:stretch>
              <a:fillRect/>
            </a:stretch>
          </p:blipFill>
          <p:spPr>
            <a:xfrm flipH="1">
              <a:off x="457200" y="3181350"/>
              <a:ext cx="933450" cy="933450"/>
            </a:xfrm>
            <a:prstGeom prst="rect">
              <a:avLst/>
            </a:prstGeom>
          </p:spPr>
        </p:pic>
        <p:sp>
          <p:nvSpPr>
            <p:cNvPr id="8" name="TextBox 4"/>
            <p:cNvSpPr txBox="1"/>
            <p:nvPr/>
          </p:nvSpPr>
          <p:spPr>
            <a:xfrm>
              <a:off x="457200" y="4171950"/>
              <a:ext cx="676087"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a:t>
              </a:r>
            </a:p>
          </p:txBody>
        </p:sp>
      </p:grpSp>
      <p:pic>
        <p:nvPicPr>
          <p:cNvPr id="9" name="Picture 5"/>
          <p:cNvPicPr>
            <a:picLocks noChangeAspect="1"/>
          </p:cNvPicPr>
          <p:nvPr/>
        </p:nvPicPr>
        <p:blipFill>
          <a:blip r:embed="rId4" cstate="print"/>
          <a:stretch>
            <a:fillRect/>
          </a:stretch>
        </p:blipFill>
        <p:spPr>
          <a:xfrm>
            <a:off x="2842320" y="3999384"/>
            <a:ext cx="990600" cy="1021237"/>
          </a:xfrm>
          <a:prstGeom prst="rect">
            <a:avLst/>
          </a:prstGeom>
        </p:spPr>
      </p:pic>
      <p:grpSp>
        <p:nvGrpSpPr>
          <p:cNvPr id="10" name="Group 23"/>
          <p:cNvGrpSpPr/>
          <p:nvPr/>
        </p:nvGrpSpPr>
        <p:grpSpPr>
          <a:xfrm>
            <a:off x="979290" y="3923184"/>
            <a:ext cx="1581150" cy="1208559"/>
            <a:chOff x="1184970" y="3181350"/>
            <a:chExt cx="1581150" cy="1208559"/>
          </a:xfrm>
        </p:grpSpPr>
        <p:cxnSp>
          <p:nvCxnSpPr>
            <p:cNvPr id="11" name="Straight Arrow Connector 8"/>
            <p:cNvCxnSpPr>
              <a:stCxn id="7" idx="1"/>
            </p:cNvCxnSpPr>
            <p:nvPr/>
          </p:nvCxnSpPr>
          <p:spPr>
            <a:xfrm flipV="1">
              <a:off x="1184970" y="4380384"/>
              <a:ext cx="1581150" cy="952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9"/>
            <p:cNvSpPr txBox="1"/>
            <p:nvPr/>
          </p:nvSpPr>
          <p:spPr>
            <a:xfrm>
              <a:off x="1752600" y="3181350"/>
              <a:ext cx="83884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write</a:t>
              </a:r>
            </a:p>
          </p:txBody>
        </p:sp>
      </p:grpSp>
      <p:grpSp>
        <p:nvGrpSpPr>
          <p:cNvPr id="13" name="Group 22"/>
          <p:cNvGrpSpPr/>
          <p:nvPr/>
        </p:nvGrpSpPr>
        <p:grpSpPr>
          <a:xfrm>
            <a:off x="1318320" y="4532784"/>
            <a:ext cx="5486400" cy="1219200"/>
            <a:chOff x="1752600" y="3790950"/>
            <a:chExt cx="5486400" cy="1219200"/>
          </a:xfrm>
        </p:grpSpPr>
        <p:sp>
          <p:nvSpPr>
            <p:cNvPr id="14" name="Rectangle 6"/>
            <p:cNvSpPr/>
            <p:nvPr/>
          </p:nvSpPr>
          <p:spPr>
            <a:xfrm>
              <a:off x="1752600" y="4400550"/>
              <a:ext cx="3124200" cy="609600"/>
            </a:xfrm>
            <a:prstGeom prst="rect">
              <a:avLst/>
            </a:prstGeom>
            <a:solidFill>
              <a:srgbClr val="F79646">
                <a:lumMod val="75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k</a:t>
              </a:r>
              <a:r>
                <a:rPr kumimoji="0" lang="en-US" sz="2400" b="0" i="0" u="none" strike="noStrike" kern="0" cap="none" spc="0" normalizeH="0" baseline="-25000" noProof="0" dirty="0" err="1"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File)</a:t>
              </a:r>
            </a:p>
          </p:txBody>
        </p:sp>
        <p:sp>
          <p:nvSpPr>
            <p:cNvPr id="15" name="Rectangle 10"/>
            <p:cNvSpPr/>
            <p:nvPr/>
          </p:nvSpPr>
          <p:spPr>
            <a:xfrm>
              <a:off x="4876800" y="3790950"/>
              <a:ext cx="2362200" cy="609600"/>
            </a:xfrm>
            <a:prstGeom prst="rect">
              <a:avLst/>
            </a:prstGeom>
            <a:solidFill>
              <a:srgbClr val="0000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pk</a:t>
              </a:r>
              <a:r>
                <a:rPr kumimoji="0" lang="pl-PL" sz="3200" b="0" i="0" u="none" strike="noStrike" kern="0" cap="none" spc="0" normalizeH="0" baseline="-25000" noProof="0" dirty="0" err="1" smtClean="0">
                  <a:ln>
                    <a:noFill/>
                  </a:ln>
                  <a:solidFill>
                    <a:prstClr val="white"/>
                  </a:solidFill>
                  <a:effectLst/>
                  <a:uLnTx/>
                  <a:uFillTx/>
                  <a:latin typeface="Calibri"/>
                  <a:ea typeface="+mn-ea"/>
                  <a:cs typeface="+mn-cs"/>
                </a:rPr>
                <a:t>przech</a:t>
              </a:r>
              <a:r>
                <a:rPr kumimoji="0" lang="pl-PL" sz="3200" b="0" i="0" u="none" strike="noStrike" kern="0" cap="none" spc="0" normalizeH="0" baseline="-25000" noProof="0" dirty="0" smtClean="0">
                  <a:ln>
                    <a:noFill/>
                  </a:ln>
                  <a:solidFill>
                    <a:prstClr val="white"/>
                  </a:solidFill>
                  <a:effectLst/>
                  <a:uLnTx/>
                  <a:uFillTx/>
                  <a:latin typeface="Calibri"/>
                  <a:ea typeface="+mn-ea"/>
                  <a:cs typeface="+mn-cs"/>
                </a:rPr>
                <a:t> </a:t>
              </a:r>
              <a:r>
                <a:rPr kumimoji="0" lang="pl-PL" sz="2400" b="0" i="0" u="none" strike="noStrike" kern="0" cap="none" spc="0" normalizeH="0" baseline="0" noProof="0" dirty="0" smtClean="0">
                  <a:ln>
                    <a:noFill/>
                  </a:ln>
                  <a:solidFill>
                    <a:prstClr val="white"/>
                  </a:solidFill>
                  <a:effectLst/>
                  <a:uLnTx/>
                  <a:uFillTx/>
                  <a:latin typeface="Calibri"/>
                  <a:ea typeface="+mn-ea"/>
                  <a:cs typeface="+mn-cs"/>
                </a:rPr>
                <a:t>,</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K</a:t>
              </a:r>
              <a:r>
                <a:rPr kumimoji="0" lang="en-US" sz="2400" b="0" i="0" u="none" strike="noStrike" kern="0" cap="none" spc="0" normalizeH="0" baseline="-25000" noProof="0" dirty="0"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sp>
          <p:nvSpPr>
            <p:cNvPr id="16" name="Rectangle 11"/>
            <p:cNvSpPr/>
            <p:nvPr/>
          </p:nvSpPr>
          <p:spPr>
            <a:xfrm>
              <a:off x="4876800" y="4400550"/>
              <a:ext cx="2362200" cy="609600"/>
            </a:xfrm>
            <a:prstGeom prst="rect">
              <a:avLst/>
            </a:prstGeom>
            <a:solidFill>
              <a:srgbClr val="0000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E(</a:t>
              </a:r>
              <a:r>
                <a:rPr kumimoji="0" lang="en-US" sz="2400" b="0" i="0" u="none" strike="noStrike" kern="0" cap="none" spc="0" normalizeH="0" baseline="0" noProof="0" dirty="0" err="1" smtClean="0">
                  <a:ln>
                    <a:noFill/>
                  </a:ln>
                  <a:solidFill>
                    <a:prstClr val="white"/>
                  </a:solidFill>
                  <a:effectLst/>
                  <a:uLnTx/>
                  <a:uFillTx/>
                  <a:latin typeface="Calibri"/>
                  <a:ea typeface="+mn-ea"/>
                  <a:cs typeface="+mn-cs"/>
                </a:rPr>
                <a:t>pk</a:t>
              </a:r>
              <a:r>
                <a:rPr kumimoji="0" lang="en-US" sz="3200" b="0" i="0" u="none" strike="noStrike" kern="0" cap="none" spc="0" normalizeH="0" baseline="-25000" noProof="0" dirty="0" err="1" smtClean="0">
                  <a:ln>
                    <a:noFill/>
                  </a:ln>
                  <a:solidFill>
                    <a:prstClr val="white"/>
                  </a:solidFill>
                  <a:effectLst/>
                  <a:uLnTx/>
                  <a:uFillTx/>
                  <a:latin typeface="Calibri"/>
                  <a:ea typeface="+mn-ea"/>
                  <a:cs typeface="+mn-cs"/>
                </a:rPr>
                <a:t>B</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  K</a:t>
              </a:r>
              <a:r>
                <a:rPr kumimoji="0" lang="en-US" sz="2400" b="0" i="0" u="none" strike="noStrike" kern="0" cap="none" spc="0" normalizeH="0" baseline="-25000" noProof="0" dirty="0" smtClean="0">
                  <a:ln>
                    <a:noFill/>
                  </a:ln>
                  <a:solidFill>
                    <a:prstClr val="white"/>
                  </a:solidFill>
                  <a:effectLst/>
                  <a:uLnTx/>
                  <a:uFillTx/>
                  <a:latin typeface="Calibri"/>
                  <a:ea typeface="+mn-ea"/>
                  <a:cs typeface="+mn-cs"/>
                </a:rPr>
                <a:t>F</a:t>
              </a:r>
              <a:r>
                <a:rPr kumimoji="0" lang="en-US" sz="2400" b="0" i="0" u="none" strike="noStrike" kern="0" cap="none" spc="0" normalizeH="0" baseline="0" noProof="0" dirty="0" smtClean="0">
                  <a:ln>
                    <a:noFill/>
                  </a:ln>
                  <a:solidFill>
                    <a:prstClr val="white"/>
                  </a:solidFill>
                  <a:effectLst/>
                  <a:uLnTx/>
                  <a:uFillTx/>
                  <a:latin typeface="Calibri"/>
                  <a:ea typeface="+mn-ea"/>
                  <a:cs typeface="+mn-cs"/>
                </a:rPr>
                <a:t>)</a:t>
              </a:r>
            </a:p>
          </p:txBody>
        </p:sp>
      </p:grpSp>
      <p:grpSp>
        <p:nvGrpSpPr>
          <p:cNvPr id="17" name="Group 15"/>
          <p:cNvGrpSpPr/>
          <p:nvPr/>
        </p:nvGrpSpPr>
        <p:grpSpPr>
          <a:xfrm>
            <a:off x="5509856" y="3354301"/>
            <a:ext cx="3521976" cy="1254683"/>
            <a:chOff x="5715536" y="2612467"/>
            <a:chExt cx="3521976" cy="1254683"/>
          </a:xfrm>
        </p:grpSpPr>
        <p:sp>
          <p:nvSpPr>
            <p:cNvPr id="18" name="Rounded Rectangle 13"/>
            <p:cNvSpPr/>
            <p:nvPr/>
          </p:nvSpPr>
          <p:spPr>
            <a:xfrm>
              <a:off x="6865912" y="2612467"/>
              <a:ext cx="2371600" cy="838200"/>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white"/>
                  </a:solidFill>
                  <a:effectLst/>
                  <a:uLnTx/>
                  <a:uFillTx/>
                  <a:latin typeface="Calibri"/>
                  <a:ea typeface="+mn-ea"/>
                  <a:cs typeface="+mn-cs"/>
                </a:rPr>
                <a:t>Usługa</a:t>
              </a:r>
              <a:endParaRPr kumimoji="0" lang="en-US" sz="2400" b="0" i="0" u="none" strike="noStrike" kern="0" cap="none" spc="0" normalizeH="0" baseline="0" noProof="0" dirty="0" smtClean="0">
                <a:ln>
                  <a:noFill/>
                </a:ln>
                <a:solidFill>
                  <a:prstClr val="white"/>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white"/>
                  </a:solidFill>
                  <a:latin typeface="Calibri"/>
                </a:rPr>
                <a:t>przechowywania</a:t>
              </a:r>
              <a:endParaRPr kumimoji="0" lang="en-US" sz="24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19" name="TextBox 27"/>
            <p:cNvSpPr txBox="1"/>
            <p:nvPr/>
          </p:nvSpPr>
          <p:spPr>
            <a:xfrm>
              <a:off x="7668739" y="3405485"/>
              <a:ext cx="1188146" cy="461665"/>
            </a:xfrm>
            <a:prstGeom prst="rect">
              <a:avLst/>
            </a:prstGeom>
            <a:solidFill>
              <a:srgbClr val="FF0000"/>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white"/>
                  </a:solidFill>
                  <a:effectLst/>
                  <a:uLnTx/>
                  <a:uFillTx/>
                </a:rPr>
                <a:t>sk</a:t>
              </a:r>
              <a:r>
                <a:rPr kumimoji="0" lang="pl-PL" sz="3200" b="0" i="0" u="none" strike="noStrike" kern="0" cap="none" spc="0" normalizeH="0" baseline="-25000" noProof="0" dirty="0" err="1" smtClean="0">
                  <a:ln>
                    <a:noFill/>
                  </a:ln>
                  <a:solidFill>
                    <a:prstClr val="white"/>
                  </a:solidFill>
                  <a:effectLst/>
                  <a:uLnTx/>
                  <a:uFillTx/>
                </a:rPr>
                <a:t>przech</a:t>
              </a:r>
              <a:endParaRPr kumimoji="0" lang="en-US" sz="3200" b="0" i="0" u="none" strike="noStrike" kern="0" cap="none" spc="0" normalizeH="0" baseline="-25000" noProof="0" dirty="0" smtClean="0">
                <a:ln>
                  <a:noFill/>
                </a:ln>
                <a:solidFill>
                  <a:prstClr val="white"/>
                </a:solidFill>
                <a:effectLst/>
                <a:uLnTx/>
                <a:uFillTx/>
              </a:endParaRPr>
            </a:p>
          </p:txBody>
        </p:sp>
        <p:sp>
          <p:nvSpPr>
            <p:cNvPr id="20" name="Freeform 12"/>
            <p:cNvSpPr/>
            <p:nvPr/>
          </p:nvSpPr>
          <p:spPr>
            <a:xfrm>
              <a:off x="5715536" y="2998118"/>
              <a:ext cx="1355938" cy="792832"/>
            </a:xfrm>
            <a:custGeom>
              <a:avLst/>
              <a:gdLst>
                <a:gd name="connsiteX0" fmla="*/ 1355938 w 1355938"/>
                <a:gd name="connsiteY0" fmla="*/ 4759 h 622494"/>
                <a:gd name="connsiteX1" fmla="*/ 291785 w 1355938"/>
                <a:gd name="connsiteY1" fmla="*/ 90556 h 622494"/>
                <a:gd name="connsiteX2" fmla="*/ 0 w 1355938"/>
                <a:gd name="connsiteY2" fmla="*/ 622494 h 622494"/>
              </a:gdLst>
              <a:ahLst/>
              <a:cxnLst>
                <a:cxn ang="0">
                  <a:pos x="connsiteX0" y="connsiteY0"/>
                </a:cxn>
                <a:cxn ang="0">
                  <a:pos x="connsiteX1" y="connsiteY1"/>
                </a:cxn>
                <a:cxn ang="0">
                  <a:pos x="connsiteX2" y="connsiteY2"/>
                </a:cxn>
              </a:cxnLst>
              <a:rect l="l" t="t" r="r" b="b"/>
              <a:pathLst>
                <a:path w="1355938" h="622494">
                  <a:moveTo>
                    <a:pt x="1355938" y="4759"/>
                  </a:moveTo>
                  <a:cubicBezTo>
                    <a:pt x="936856" y="-3821"/>
                    <a:pt x="517775" y="-12400"/>
                    <a:pt x="291785" y="90556"/>
                  </a:cubicBezTo>
                  <a:cubicBezTo>
                    <a:pt x="65795" y="193512"/>
                    <a:pt x="0" y="622494"/>
                    <a:pt x="0" y="622494"/>
                  </a:cubicBezTo>
                </a:path>
              </a:pathLst>
            </a:custGeom>
            <a:noFill/>
            <a:ln w="57150" cap="flat" cmpd="sng" algn="ctr">
              <a:solidFill>
                <a:srgbClr val="000090"/>
              </a:solidFill>
              <a:prstDash val="solid"/>
              <a:headEnd type="none"/>
              <a:tailEnd type="arrow"/>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grpSp>
    </p:spTree>
    <p:extLst>
      <p:ext uri="{BB962C8B-B14F-4D97-AF65-F5344CB8AC3E}">
        <p14:creationId xmlns="" xmlns:p14="http://schemas.microsoft.com/office/powerpoint/2010/main" val="190629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6"/>
                                        </p:tgtEl>
                                        <p:attrNameLst>
                                          <p:attrName>style.visibility</p:attrName>
                                        </p:attrNameLst>
                                      </p:cBhvr>
                                      <p:to>
                                        <p:strVal val="hidden"/>
                                      </p:to>
                                    </p:set>
                                  </p:childTnLst>
                                </p:cTn>
                              </p:par>
                              <p:par>
                                <p:cTn id="18" presetID="1" presetClass="exit" presetSubtype="0" fill="hold" nodeType="withEffect">
                                  <p:stCondLst>
                                    <p:cond delay="0"/>
                                  </p:stCondLst>
                                  <p:childTnLst>
                                    <p:set>
                                      <p:cBhvr>
                                        <p:cTn id="19" dur="1" fill="hold">
                                          <p:stCondLst>
                                            <p:cond delay="0"/>
                                          </p:stCondLst>
                                        </p:cTn>
                                        <p:tgtEl>
                                          <p:spTgt spid="10"/>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rmAutofit fontScale="90000"/>
          </a:bodyPr>
          <a:lstStyle/>
          <a:p>
            <a:r>
              <a:rPr lang="pl-PL" dirty="0" smtClean="0"/>
              <a:t>Konstrukcje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107504" y="1484784"/>
            <a:ext cx="8928992"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Dwie rodziny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schematów z kluczem publicznym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Wprowadzone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smtClean="0">
                <a:solidFill>
                  <a:sysClr val="windowText" lastClr="000000"/>
                </a:solidFill>
                <a:latin typeface="Calibri"/>
              </a:rPr>
              <a:t>oparte na funkcjach zapadkowych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RSA)</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Schematy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ISO standard,     OAEP+,    …</a:t>
            </a:r>
          </a:p>
          <a:p>
            <a:pPr marL="342900" marR="0" lvl="0" indent="-342900" algn="l" defTabSz="914400" rtl="0" eaLnBrk="1" fontAlgn="auto" latinLnBrk="0" hangingPunct="1">
              <a:lnSpc>
                <a:spcPct val="100000"/>
              </a:lnSpc>
              <a:spcBef>
                <a:spcPts val="29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Nowa część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oparte na protokole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Diffie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-Hellman</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Schematy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szyfrowanie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ElGamal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jego warianty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stosowane</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GPG)</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Poziom bezpieczeństwa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odporność na atak</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 wybranym szyfrogramem</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51349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Przypomnienie protokołu </a:t>
            </a:r>
            <a:r>
              <a:rPr lang="pl-PL" sz="2800" dirty="0" err="1" smtClean="0"/>
              <a:t>Diffie-Hellman’a</a:t>
            </a:r>
            <a:r>
              <a:rPr lang="pl-PL" sz="2800" dirty="0" smtClean="0"/>
              <a:t> </a:t>
            </a:r>
            <a:r>
              <a:rPr lang="pl-PL" sz="1800" dirty="0" smtClean="0"/>
              <a:t>(1977)</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Rounded Rectangle 15"/>
          <p:cNvSpPr/>
          <p:nvPr/>
        </p:nvSpPr>
        <p:spPr>
          <a:xfrm>
            <a:off x="3993609" y="4547592"/>
            <a:ext cx="1600200" cy="609600"/>
          </a:xfrm>
          <a:prstGeom prst="roundRect">
            <a:avLst/>
          </a:prstGeom>
          <a:solidFill>
            <a:srgbClr val="F79646">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6" name="Content Placeholder 2"/>
          <p:cNvSpPr txBox="1">
            <a:spLocks/>
          </p:cNvSpPr>
          <p:nvPr/>
        </p:nvSpPr>
        <p:spPr>
          <a:xfrm>
            <a:off x="640809" y="1194792"/>
            <a:ext cx="8229600" cy="11430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Ustal skończoną grupę cykliczną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 rzędzie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noProof="0" dirty="0" smtClean="0">
                <a:solidFill>
                  <a:sysClr val="windowText" lastClr="000000"/>
                </a:solidFill>
                <a:latin typeface="Calibri"/>
              </a:rPr>
              <a:t>Ustal generator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in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{1, g,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n-1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7" name="TextBox 3"/>
          <p:cNvSpPr txBox="1"/>
          <p:nvPr/>
        </p:nvSpPr>
        <p:spPr>
          <a:xfrm>
            <a:off x="640809" y="2337792"/>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4"/>
          <p:cNvSpPr txBox="1"/>
          <p:nvPr/>
        </p:nvSpPr>
        <p:spPr>
          <a:xfrm>
            <a:off x="7803609" y="2337792"/>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9" name="TextBox 5"/>
          <p:cNvSpPr txBox="1"/>
          <p:nvPr/>
        </p:nvSpPr>
        <p:spPr>
          <a:xfrm>
            <a:off x="604425" y="2794992"/>
            <a:ext cx="3153427"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losowy</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a</a:t>
            </a:r>
            <a:r>
              <a:rPr kumimoji="0" lang="en-US" sz="2000" b="0" i="0" u="none" strike="noStrike" kern="0" cap="none" spc="0" normalizeH="0" baseline="0" noProof="0" dirty="0" smtClean="0">
                <a:ln>
                  <a:noFill/>
                </a:ln>
                <a:solidFill>
                  <a:prstClr val="black"/>
                </a:solidFill>
                <a:effectLst/>
                <a:uLnTx/>
                <a:uFillTx/>
              </a:rPr>
              <a:t> in {1,…,n}</a:t>
            </a:r>
          </a:p>
        </p:txBody>
      </p:sp>
      <p:sp>
        <p:nvSpPr>
          <p:cNvPr id="10" name="TextBox 6"/>
          <p:cNvSpPr txBox="1"/>
          <p:nvPr/>
        </p:nvSpPr>
        <p:spPr>
          <a:xfrm>
            <a:off x="5822409" y="2794992"/>
            <a:ext cx="31662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losowy</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in {1,…,n}</a:t>
            </a:r>
          </a:p>
        </p:txBody>
      </p:sp>
      <p:cxnSp>
        <p:nvCxnSpPr>
          <p:cNvPr id="11" name="Straight Arrow Connector 8"/>
          <p:cNvCxnSpPr/>
          <p:nvPr/>
        </p:nvCxnSpPr>
        <p:spPr>
          <a:xfrm flipH="1">
            <a:off x="1021809" y="4242792"/>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2" name="Straight Arrow Connector 9"/>
          <p:cNvCxnSpPr/>
          <p:nvPr/>
        </p:nvCxnSpPr>
        <p:spPr>
          <a:xfrm>
            <a:off x="1021809" y="3709392"/>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3" name="TextBox 10"/>
          <p:cNvSpPr txBox="1"/>
          <p:nvPr/>
        </p:nvSpPr>
        <p:spPr>
          <a:xfrm>
            <a:off x="4146009" y="4589474"/>
            <a:ext cx="1316294"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k</a:t>
            </a:r>
            <a:r>
              <a:rPr kumimoji="0" lang="en-US" sz="2400" b="1" i="0" u="none" strike="noStrike" kern="0" cap="none" spc="0" normalizeH="0" baseline="-25000" noProof="0" dirty="0" err="1" smtClean="0">
                <a:ln>
                  <a:noFill/>
                </a:ln>
                <a:solidFill>
                  <a:prstClr val="black"/>
                </a:solidFill>
                <a:effectLst/>
                <a:uLnTx/>
                <a:uFillTx/>
              </a:rPr>
              <a:t>AB</a:t>
            </a:r>
            <a:r>
              <a:rPr kumimoji="0" lang="en-US" sz="2400" b="1" i="0" u="none" strike="noStrike" kern="0" cap="none" spc="0" normalizeH="0" baseline="0" noProof="0" dirty="0" smtClean="0">
                <a:ln>
                  <a:noFill/>
                </a:ln>
                <a:solidFill>
                  <a:prstClr val="black"/>
                </a:solidFill>
                <a:effectLst/>
                <a:uLnTx/>
                <a:uFillTx/>
              </a:rPr>
              <a:t> = </a:t>
            </a:r>
            <a:r>
              <a:rPr kumimoji="0" lang="en-US" sz="2800" b="1" i="0" u="none" strike="noStrike" kern="0" cap="none" spc="0" normalizeH="0" baseline="0" noProof="0" dirty="0" smtClean="0">
                <a:ln>
                  <a:noFill/>
                </a:ln>
                <a:solidFill>
                  <a:prstClr val="black"/>
                </a:solidFill>
                <a:effectLst/>
                <a:uLnTx/>
                <a:uFillTx/>
              </a:rPr>
              <a:t>g</a:t>
            </a:r>
            <a:r>
              <a:rPr kumimoji="0" lang="en-US" sz="3200" b="1" i="0" u="none" strike="noStrike" kern="0" cap="none" spc="0" normalizeH="0" baseline="30000" noProof="0" dirty="0" smtClean="0">
                <a:ln>
                  <a:noFill/>
                </a:ln>
                <a:solidFill>
                  <a:prstClr val="black"/>
                </a:solidFill>
                <a:effectLst/>
                <a:uLnTx/>
                <a:uFillTx/>
              </a:rPr>
              <a:t>ab</a:t>
            </a:r>
            <a:r>
              <a:rPr kumimoji="0" lang="en-US" sz="2800" b="1" i="0" u="none" strike="noStrike" kern="0" cap="none" spc="0" normalizeH="0" baseline="0" noProof="0" dirty="0" smtClean="0">
                <a:ln>
                  <a:noFill/>
                </a:ln>
                <a:solidFill>
                  <a:prstClr val="black"/>
                </a:solidFill>
                <a:effectLst/>
                <a:uLnTx/>
                <a:uFillTx/>
              </a:rPr>
              <a:t>  </a:t>
            </a:r>
            <a:endParaRPr kumimoji="0" lang="en-US" sz="2000" b="0" i="0" u="none" strike="noStrike" kern="0" cap="none" spc="0" normalizeH="0" baseline="-25000" noProof="0" dirty="0" smtClean="0">
              <a:ln>
                <a:noFill/>
              </a:ln>
              <a:solidFill>
                <a:prstClr val="black"/>
              </a:solidFill>
              <a:effectLst/>
              <a:uLnTx/>
              <a:uFillTx/>
            </a:endParaRPr>
          </a:p>
        </p:txBody>
      </p:sp>
      <p:sp>
        <p:nvSpPr>
          <p:cNvPr id="14" name="TextBox 11"/>
          <p:cNvSpPr txBox="1"/>
          <p:nvPr/>
        </p:nvSpPr>
        <p:spPr>
          <a:xfrm>
            <a:off x="5898609" y="4559242"/>
            <a:ext cx="2534142"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err="1" smtClean="0">
                <a:ln>
                  <a:noFill/>
                </a:ln>
                <a:solidFill>
                  <a:prstClr val="black"/>
                </a:solidFill>
                <a:effectLst/>
                <a:uLnTx/>
                <a:uFillTx/>
              </a:rPr>
              <a:t>A</a:t>
            </a:r>
            <a:r>
              <a:rPr kumimoji="0" lang="en-US" sz="2800" b="1"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30000" noProof="0" dirty="0" smtClean="0">
                <a:ln>
                  <a:noFill/>
                </a:ln>
                <a:solidFill>
                  <a:prstClr val="black"/>
                </a:solidFill>
                <a:effectLst/>
                <a:uLnTx/>
                <a:uFillTx/>
              </a:rPr>
              <a:t> </a:t>
            </a:r>
            <a:endParaRPr kumimoji="0" lang="en-US" sz="1600" b="0" i="0" u="none" strike="noStrike" kern="0" cap="none" spc="0" normalizeH="0" baseline="30000" noProof="0" dirty="0" smtClean="0">
              <a:ln>
                <a:noFill/>
              </a:ln>
              <a:solidFill>
                <a:prstClr val="black"/>
              </a:solidFill>
              <a:effectLst/>
              <a:uLnTx/>
              <a:uFillTx/>
            </a:endParaRPr>
          </a:p>
        </p:txBody>
      </p:sp>
      <p:sp>
        <p:nvSpPr>
          <p:cNvPr id="15" name="TextBox 12"/>
          <p:cNvSpPr txBox="1"/>
          <p:nvPr/>
        </p:nvSpPr>
        <p:spPr>
          <a:xfrm>
            <a:off x="412209" y="4570892"/>
            <a:ext cx="2467358"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800" b="1" i="0" u="none" strike="noStrike" kern="0" cap="none" spc="0" normalizeH="0" baseline="30000" noProof="0" dirty="0" smtClean="0">
                <a:ln>
                  <a:noFill/>
                </a:ln>
                <a:solidFill>
                  <a:prstClr val="black"/>
                </a:solidFill>
                <a:effectLst/>
                <a:uLnTx/>
                <a:uFillTx/>
              </a:rPr>
              <a:t>a</a:t>
            </a:r>
            <a:r>
              <a:rPr kumimoji="0" lang="en-US" sz="2800" b="0" i="0" u="none" strike="noStrike" kern="0" cap="none" spc="0" normalizeH="0" baseline="30000" noProof="0" dirty="0" smtClean="0">
                <a:ln>
                  <a:noFill/>
                </a:ln>
                <a:solidFill>
                  <a:prstClr val="black"/>
                </a:solidFill>
                <a:effectLst/>
                <a:uLnTx/>
                <a:uFillTx/>
              </a:rPr>
              <a:t>  </a:t>
            </a:r>
            <a:r>
              <a:rPr kumimoji="0" lang="en-US" sz="16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endParaRPr kumimoji="0" lang="en-US" sz="2400" b="0" i="0" u="none" strike="noStrike" kern="0" cap="none" spc="0" normalizeH="0" baseline="30000" noProof="0" dirty="0" smtClean="0">
              <a:ln>
                <a:noFill/>
              </a:ln>
              <a:solidFill>
                <a:prstClr val="black"/>
              </a:solidFill>
              <a:effectLst/>
              <a:uLnTx/>
              <a:uFillTx/>
            </a:endParaRPr>
          </a:p>
        </p:txBody>
      </p:sp>
      <p:sp>
        <p:nvSpPr>
          <p:cNvPr id="16" name="TextBox 7"/>
          <p:cNvSpPr txBox="1"/>
          <p:nvPr/>
        </p:nvSpPr>
        <p:spPr>
          <a:xfrm>
            <a:off x="2403479" y="3303669"/>
            <a:ext cx="93111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a</a:t>
            </a:r>
            <a:endParaRPr kumimoji="0" lang="en-US" sz="3200" b="0" i="0" u="none" strike="noStrike" kern="0" cap="none" spc="0" normalizeH="0" baseline="30000" noProof="0" dirty="0" smtClean="0">
              <a:ln>
                <a:noFill/>
              </a:ln>
              <a:solidFill>
                <a:prstClr val="black"/>
              </a:solidFill>
              <a:effectLst/>
              <a:uLnTx/>
              <a:uFillTx/>
            </a:endParaRPr>
          </a:p>
        </p:txBody>
      </p:sp>
      <p:sp>
        <p:nvSpPr>
          <p:cNvPr id="17" name="TextBox 14"/>
          <p:cNvSpPr txBox="1"/>
          <p:nvPr/>
        </p:nvSpPr>
        <p:spPr>
          <a:xfrm>
            <a:off x="5289009" y="3857327"/>
            <a:ext cx="93313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b</a:t>
            </a:r>
            <a:endParaRPr kumimoji="0" lang="en-US" sz="3200" b="0" i="0" u="none" strike="noStrike" kern="0" cap="none" spc="0" normalizeH="0" baseline="30000" noProof="0" dirty="0" smtClean="0">
              <a:ln>
                <a:noFill/>
              </a:ln>
              <a:solidFill>
                <a:prstClr val="black"/>
              </a:solidFill>
              <a:effectLst/>
              <a:uLnTx/>
              <a:uFillTx/>
            </a:endParaRPr>
          </a:p>
        </p:txBody>
      </p:sp>
    </p:spTree>
    <p:extLst>
      <p:ext uri="{BB962C8B-B14F-4D97-AF65-F5344CB8AC3E}">
        <p14:creationId xmlns="" xmlns:p14="http://schemas.microsoft.com/office/powerpoint/2010/main" val="351324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2800" dirty="0" err="1" smtClean="0"/>
              <a:t>ElGamal</a:t>
            </a:r>
            <a:r>
              <a:rPr lang="pl-PL" sz="2800" dirty="0" smtClean="0"/>
              <a:t>: zamiana na system z kluczem publicznym </a:t>
            </a:r>
            <a:r>
              <a:rPr lang="pl-PL" sz="1800" dirty="0" smtClean="0"/>
              <a:t>(1984)</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215896" y="1484784"/>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 skończoną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grupę cykliczną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 rzędzie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 generator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{1, g,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215896" y="2627784"/>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378696" y="2627784"/>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179512" y="3084984"/>
            <a:ext cx="308770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losowe</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a</a:t>
            </a:r>
            <a:r>
              <a:rPr kumimoji="0" lang="en-US" sz="2000" b="0" i="0" u="none" strike="noStrike" kern="0" cap="none" spc="0" normalizeH="0" baseline="0" noProof="0" dirty="0" smtClean="0">
                <a:ln>
                  <a:noFill/>
                </a:ln>
                <a:solidFill>
                  <a:prstClr val="black"/>
                </a:solidFill>
                <a:effectLst/>
                <a:uLnTx/>
                <a:uFillTx/>
              </a:rPr>
              <a:t> in {1,…,n}</a:t>
            </a:r>
          </a:p>
        </p:txBody>
      </p:sp>
      <p:sp>
        <p:nvSpPr>
          <p:cNvPr id="9" name="TextBox 6"/>
          <p:cNvSpPr txBox="1"/>
          <p:nvPr/>
        </p:nvSpPr>
        <p:spPr>
          <a:xfrm>
            <a:off x="5397496" y="3084984"/>
            <a:ext cx="310052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losowe</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w</a:t>
            </a:r>
            <a:r>
              <a:rPr kumimoji="0" lang="en-US" sz="2000" b="0" i="0" u="none" strike="noStrike" kern="0" cap="none" spc="0" normalizeH="0" baseline="0" noProof="0" dirty="0" smtClean="0">
                <a:ln>
                  <a:noFill/>
                </a:ln>
                <a:solidFill>
                  <a:prstClr val="black"/>
                </a:solidFill>
                <a:effectLst/>
                <a:uLnTx/>
                <a:uFillTx/>
              </a:rPr>
              <a:t> {1,…,n}</a:t>
            </a:r>
          </a:p>
        </p:txBody>
      </p:sp>
      <p:cxnSp>
        <p:nvCxnSpPr>
          <p:cNvPr id="10" name="Straight Arrow Connector 8"/>
          <p:cNvCxnSpPr/>
          <p:nvPr/>
        </p:nvCxnSpPr>
        <p:spPr>
          <a:xfrm flipH="1">
            <a:off x="596896" y="5117560"/>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9"/>
          <p:cNvCxnSpPr/>
          <p:nvPr/>
        </p:nvCxnSpPr>
        <p:spPr>
          <a:xfrm>
            <a:off x="618936" y="4018256"/>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7"/>
          <p:cNvSpPr txBox="1"/>
          <p:nvPr/>
        </p:nvSpPr>
        <p:spPr>
          <a:xfrm>
            <a:off x="1978566" y="3593661"/>
            <a:ext cx="93111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a</a:t>
            </a:r>
            <a:endParaRPr kumimoji="0" lang="en-US" sz="3200" b="0" i="0" u="none" strike="noStrike" kern="0" cap="none" spc="0" normalizeH="0" baseline="30000" noProof="0" dirty="0" smtClean="0">
              <a:ln>
                <a:noFill/>
              </a:ln>
              <a:solidFill>
                <a:prstClr val="black"/>
              </a:solidFill>
              <a:effectLst/>
              <a:uLnTx/>
              <a:uFillTx/>
            </a:endParaRPr>
          </a:p>
        </p:txBody>
      </p:sp>
      <p:sp>
        <p:nvSpPr>
          <p:cNvPr id="13" name="TextBox 14"/>
          <p:cNvSpPr txBox="1"/>
          <p:nvPr/>
        </p:nvSpPr>
        <p:spPr>
          <a:xfrm>
            <a:off x="3841244" y="4732095"/>
            <a:ext cx="93313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b</a:t>
            </a:r>
            <a:endParaRPr kumimoji="0" lang="en-US" sz="3200" b="0" i="0" u="none" strike="noStrike" kern="0" cap="none" spc="0" normalizeH="0" baseline="30000" noProof="0" dirty="0" smtClean="0">
              <a:ln>
                <a:noFill/>
              </a:ln>
              <a:solidFill>
                <a:prstClr val="black"/>
              </a:solidFill>
              <a:effectLst/>
              <a:uLnTx/>
              <a:uFillTx/>
            </a:endParaRPr>
          </a:p>
        </p:txBody>
      </p:sp>
      <p:sp>
        <p:nvSpPr>
          <p:cNvPr id="14" name="Rounded Rectangular Callout 13"/>
          <p:cNvSpPr/>
          <p:nvPr/>
        </p:nvSpPr>
        <p:spPr>
          <a:xfrm>
            <a:off x="3189357" y="2404730"/>
            <a:ext cx="2133600" cy="1024270"/>
          </a:xfrm>
          <a:prstGeom prst="wedgeRoundRectCallout">
            <a:avLst>
              <a:gd name="adj1" fmla="val -65876"/>
              <a:gd name="adj2" fmla="val 84198"/>
              <a:gd name="adj3" fmla="val 16667"/>
            </a:avLst>
          </a:prstGeom>
          <a:solidFill>
            <a:srgbClr val="FAC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srgbClr val="000090"/>
                </a:solidFill>
                <a:effectLst/>
                <a:uLnTx/>
                <a:uFillTx/>
                <a:latin typeface="Calibri"/>
                <a:ea typeface="+mn-ea"/>
                <a:cs typeface="+mn-cs"/>
              </a:rPr>
              <a:t>Traktuj jako</a:t>
            </a:r>
            <a:br>
              <a:rPr kumimoji="0" lang="pl-PL" sz="2400" b="0" i="0" u="none" strike="noStrike" kern="0" cap="none" spc="0" normalizeH="0" baseline="0" noProof="0" dirty="0" smtClean="0">
                <a:ln>
                  <a:noFill/>
                </a:ln>
                <a:solidFill>
                  <a:srgbClr val="000090"/>
                </a:solidFill>
                <a:effectLst/>
                <a:uLnTx/>
                <a:uFillTx/>
                <a:latin typeface="Calibri"/>
                <a:ea typeface="+mn-ea"/>
                <a:cs typeface="+mn-cs"/>
              </a:rPr>
            </a:br>
            <a:r>
              <a:rPr kumimoji="0" lang="pl-PL" sz="2400" b="0" i="0" u="none" strike="noStrike" kern="0" cap="none" spc="0" normalizeH="0" baseline="0" noProof="0" dirty="0" smtClean="0">
                <a:ln>
                  <a:noFill/>
                </a:ln>
                <a:solidFill>
                  <a:srgbClr val="000090"/>
                </a:solidFill>
                <a:effectLst/>
                <a:uLnTx/>
                <a:uFillTx/>
                <a:latin typeface="Calibri"/>
                <a:ea typeface="+mn-ea"/>
                <a:cs typeface="+mn-cs"/>
              </a:rPr>
              <a:t>kl. publiczny</a:t>
            </a:r>
            <a:endParaRPr kumimoji="0" lang="en-US" sz="2400" b="0" i="0" u="none" strike="noStrike" kern="0" cap="none" spc="0" normalizeH="0" baseline="0" noProof="0" dirty="0" smtClean="0">
              <a:ln>
                <a:noFill/>
              </a:ln>
              <a:solidFill>
                <a:srgbClr val="000090"/>
              </a:solidFill>
              <a:effectLst/>
              <a:uLnTx/>
              <a:uFillTx/>
              <a:latin typeface="Calibri"/>
              <a:ea typeface="+mn-ea"/>
              <a:cs typeface="+mn-cs"/>
            </a:endParaRPr>
          </a:p>
        </p:txBody>
      </p:sp>
      <p:grpSp>
        <p:nvGrpSpPr>
          <p:cNvPr id="15" name="Group 18"/>
          <p:cNvGrpSpPr/>
          <p:nvPr/>
        </p:nvGrpSpPr>
        <p:grpSpPr>
          <a:xfrm>
            <a:off x="2882896" y="4141529"/>
            <a:ext cx="5944907" cy="1094575"/>
            <a:chOff x="3124200" y="3552095"/>
            <a:chExt cx="5944907" cy="1094575"/>
          </a:xfrm>
        </p:grpSpPr>
        <p:sp>
          <p:nvSpPr>
            <p:cNvPr id="16" name="TextBox 16"/>
            <p:cNvSpPr txBox="1"/>
            <p:nvPr/>
          </p:nvSpPr>
          <p:spPr>
            <a:xfrm>
              <a:off x="3124200" y="3815673"/>
              <a:ext cx="5944907"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black"/>
                  </a:solidFill>
                  <a:effectLst/>
                  <a:uLnTx/>
                  <a:uFillTx/>
                </a:rPr>
                <a:t>ct</a:t>
              </a:r>
              <a:r>
                <a:rPr kumimoji="0" lang="en-US" sz="2400" b="0" i="0" u="none" strike="noStrike" kern="0" cap="none" spc="0" normalizeH="0" baseline="0" noProof="0" dirty="0" smtClean="0">
                  <a:ln>
                    <a:noFill/>
                  </a:ln>
                  <a:solidFill>
                    <a:prstClr val="black"/>
                  </a:solidFill>
                  <a:effectLst/>
                  <a:uLnTx/>
                  <a:uFillTx/>
                </a:rPr>
                <a:t> =</a:t>
              </a:r>
              <a:r>
                <a:rPr kumimoji="0" lang="en-US" sz="3200" b="0" i="0" u="none" strike="noStrike" kern="0" cap="none" spc="0" normalizeH="0" baseline="0" noProof="0" dirty="0" smtClean="0">
                  <a:ln>
                    <a:noFill/>
                  </a:ln>
                  <a:solidFill>
                    <a:prstClr val="black"/>
                  </a:solidFill>
                  <a:effectLst/>
                  <a:uLnTx/>
                  <a:uFillTx/>
                </a:rPr>
                <a:t> </a:t>
              </a:r>
              <a:r>
                <a:rPr kumimoji="0" lang="en-US" sz="4800" b="0" i="0" u="none" strike="noStrike" kern="0" cap="none" spc="0" normalizeH="0" baseline="0" noProof="0" dirty="0" smtClean="0">
                  <a:ln>
                    <a:noFill/>
                  </a:ln>
                  <a:solidFill>
                    <a:prstClr val="black"/>
                  </a:solidFill>
                  <a:effectLst/>
                  <a:uLnTx/>
                  <a:uFillTx/>
                </a:rPr>
                <a:t>[</a:t>
              </a:r>
              <a:r>
                <a:rPr kumimoji="0" lang="en-US" sz="3200" b="0" i="0" u="none" strike="noStrike" kern="0" cap="none" spc="0" normalizeH="0" baseline="0" noProof="0" dirty="0" smtClean="0">
                  <a:ln>
                    <a:noFill/>
                  </a:ln>
                  <a:solidFill>
                    <a:prstClr val="black"/>
                  </a:solidFill>
                  <a:effectLst/>
                  <a:uLnTx/>
                  <a:uFillTx/>
                </a:rPr>
                <a:t>            ,                                       </a:t>
              </a:r>
              <a:r>
                <a:rPr kumimoji="0" lang="en-US" sz="4800" b="0" i="0" u="none" strike="noStrike" kern="0" cap="none" spc="0" normalizeH="0" baseline="0" noProof="0" dirty="0" smtClean="0">
                  <a:ln>
                    <a:noFill/>
                  </a:ln>
                  <a:solidFill>
                    <a:prstClr val="black"/>
                  </a:solidFill>
                  <a:effectLst/>
                  <a:uLnTx/>
                  <a:uFillTx/>
                </a:rPr>
                <a:t>]</a:t>
              </a:r>
            </a:p>
          </p:txBody>
        </p:sp>
        <p:sp>
          <p:nvSpPr>
            <p:cNvPr id="17" name="TextBox 17"/>
            <p:cNvSpPr txBox="1"/>
            <p:nvPr/>
          </p:nvSpPr>
          <p:spPr>
            <a:xfrm>
              <a:off x="5307985" y="3552095"/>
              <a:ext cx="3321743" cy="101566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oblicz</a:t>
              </a:r>
              <a:r>
                <a:rPr kumimoji="0" lang="en-US" sz="20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ab</a:t>
              </a:r>
              <a:r>
                <a:rPr kumimoji="0" lang="en-US" sz="2000" b="0" i="0" u="none" strike="noStrike" kern="0" cap="none" spc="0" normalizeH="0" baseline="0" noProof="0" dirty="0" smtClean="0">
                  <a:ln>
                    <a:noFill/>
                  </a:ln>
                  <a:solidFill>
                    <a:prstClr val="black"/>
                  </a:solidFill>
                  <a:effectLst/>
                  <a:uLnTx/>
                  <a:uFillTx/>
                </a:rPr>
                <a:t> = A</a:t>
              </a:r>
              <a:r>
                <a:rPr kumimoji="0" lang="en-US" sz="2400" b="0" i="0" u="none" strike="noStrike" kern="0" cap="none" spc="0" normalizeH="0" baseline="3000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a:t>
              </a:r>
              <a:endParaRPr kumimoji="0" lang="en-US" sz="2400" b="0" i="0" u="none" strike="noStrike" kern="0" cap="none" spc="0" normalizeH="0" baseline="30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Dostarcz klucz symetryczny</a:t>
              </a:r>
              <a:r>
                <a:rPr kumimoji="0" lang="en-US" sz="2000" b="0" i="0" u="none" strike="noStrike" kern="0" cap="none" spc="0" normalizeH="0" baseline="0" noProof="0" dirty="0" smtClean="0">
                  <a:ln>
                    <a:noFill/>
                  </a:ln>
                  <a:solidFill>
                    <a:prstClr val="black"/>
                  </a:solidFill>
                  <a:effectLst/>
                  <a:uLnTx/>
                  <a:uFillTx/>
                </a:rPr>
                <a:t> k ,</a:t>
              </a:r>
            </a:p>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Zaszyfruj m</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kluczem</a:t>
              </a:r>
              <a:r>
                <a:rPr kumimoji="0" lang="en-US" sz="2000" b="0" i="0" u="none" strike="noStrike" kern="0" cap="none" spc="0" normalizeH="0" baseline="0" noProof="0" dirty="0" smtClean="0">
                  <a:ln>
                    <a:noFill/>
                  </a:ln>
                  <a:solidFill>
                    <a:prstClr val="black"/>
                  </a:solidFill>
                  <a:effectLst/>
                  <a:uLnTx/>
                  <a:uFillTx/>
                </a:rPr>
                <a:t> k</a:t>
              </a:r>
            </a:p>
          </p:txBody>
        </p:sp>
      </p:grpSp>
    </p:spTree>
    <p:extLst>
      <p:ext uri="{BB962C8B-B14F-4D97-AF65-F5344CB8AC3E}">
        <p14:creationId xmlns="" xmlns:p14="http://schemas.microsoft.com/office/powerpoint/2010/main" val="312954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2800" dirty="0" err="1" smtClean="0"/>
              <a:t>ElGamal</a:t>
            </a:r>
            <a:r>
              <a:rPr lang="pl-PL" sz="2800" dirty="0" smtClean="0"/>
              <a:t>: zamiana na system z kluczem publicznym </a:t>
            </a:r>
            <a:r>
              <a:rPr lang="pl-PL" sz="1800" dirty="0" smtClean="0"/>
              <a:t>(1984)</a:t>
            </a:r>
            <a:endParaRPr lang="pl-PL" sz="28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txBox="1">
            <a:spLocks/>
          </p:cNvSpPr>
          <p:nvPr/>
        </p:nvSpPr>
        <p:spPr>
          <a:xfrm>
            <a:off x="215896" y="1484784"/>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 skończoną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grupę cykliczną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 rzędzie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a:t>
            </a: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 generator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taki, że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{1, g,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n-1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215896" y="2627784"/>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378696" y="2627784"/>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179512" y="3084984"/>
            <a:ext cx="308770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losowe</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a</a:t>
            </a:r>
            <a:r>
              <a:rPr kumimoji="0" lang="en-US" sz="2000" b="0" i="0" u="none" strike="noStrike" kern="0" cap="none" spc="0" normalizeH="0" baseline="0" noProof="0" dirty="0" smtClean="0">
                <a:ln>
                  <a:noFill/>
                </a:ln>
                <a:solidFill>
                  <a:prstClr val="black"/>
                </a:solidFill>
                <a:effectLst/>
                <a:uLnTx/>
                <a:uFillTx/>
              </a:rPr>
              <a:t> in {1,…,n}</a:t>
            </a:r>
          </a:p>
        </p:txBody>
      </p:sp>
      <p:sp>
        <p:nvSpPr>
          <p:cNvPr id="9" name="TextBox 6"/>
          <p:cNvSpPr txBox="1"/>
          <p:nvPr/>
        </p:nvSpPr>
        <p:spPr>
          <a:xfrm>
            <a:off x="5397496" y="3084984"/>
            <a:ext cx="310052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losowe</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w</a:t>
            </a:r>
            <a:r>
              <a:rPr kumimoji="0" lang="en-US" sz="2000" b="0" i="0" u="none" strike="noStrike" kern="0" cap="none" spc="0" normalizeH="0" baseline="0" noProof="0" dirty="0" smtClean="0">
                <a:ln>
                  <a:noFill/>
                </a:ln>
                <a:solidFill>
                  <a:prstClr val="black"/>
                </a:solidFill>
                <a:effectLst/>
                <a:uLnTx/>
                <a:uFillTx/>
              </a:rPr>
              <a:t> {1,…,n}</a:t>
            </a:r>
          </a:p>
        </p:txBody>
      </p:sp>
      <p:cxnSp>
        <p:nvCxnSpPr>
          <p:cNvPr id="10" name="Straight Arrow Connector 8"/>
          <p:cNvCxnSpPr/>
          <p:nvPr/>
        </p:nvCxnSpPr>
        <p:spPr>
          <a:xfrm flipH="1">
            <a:off x="596896" y="5117560"/>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9"/>
          <p:cNvCxnSpPr/>
          <p:nvPr/>
        </p:nvCxnSpPr>
        <p:spPr>
          <a:xfrm>
            <a:off x="618936" y="4018256"/>
            <a:ext cx="6934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7"/>
          <p:cNvSpPr txBox="1"/>
          <p:nvPr/>
        </p:nvSpPr>
        <p:spPr>
          <a:xfrm>
            <a:off x="1978566" y="3593661"/>
            <a:ext cx="93111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a</a:t>
            </a:r>
            <a:endParaRPr kumimoji="0" lang="en-US" sz="3200" b="0" i="0" u="none" strike="noStrike" kern="0" cap="none" spc="0" normalizeH="0" baseline="30000" noProof="0" dirty="0" smtClean="0">
              <a:ln>
                <a:noFill/>
              </a:ln>
              <a:solidFill>
                <a:prstClr val="black"/>
              </a:solidFill>
              <a:effectLst/>
              <a:uLnTx/>
              <a:uFillTx/>
            </a:endParaRPr>
          </a:p>
        </p:txBody>
      </p:sp>
      <p:sp>
        <p:nvSpPr>
          <p:cNvPr id="13" name="TextBox 14"/>
          <p:cNvSpPr txBox="1"/>
          <p:nvPr/>
        </p:nvSpPr>
        <p:spPr>
          <a:xfrm>
            <a:off x="3841244" y="4732095"/>
            <a:ext cx="93313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 = </a:t>
            </a:r>
            <a:r>
              <a:rPr kumimoji="0" lang="en-US" sz="2400" b="0" i="0" u="none" strike="noStrike" kern="0" cap="none" spc="0" normalizeH="0" baseline="0" noProof="0" dirty="0" err="1" smtClean="0">
                <a:ln>
                  <a:noFill/>
                </a:ln>
                <a:solidFill>
                  <a:prstClr val="black"/>
                </a:solidFill>
                <a:effectLst/>
                <a:uLnTx/>
                <a:uFillTx/>
              </a:rPr>
              <a:t>g</a:t>
            </a:r>
            <a:r>
              <a:rPr kumimoji="0" lang="en-US" sz="3200" b="0" i="0" u="none" strike="noStrike" kern="0" cap="none" spc="0" normalizeH="0" baseline="30000" noProof="0" dirty="0" err="1" smtClean="0">
                <a:ln>
                  <a:noFill/>
                </a:ln>
                <a:solidFill>
                  <a:prstClr val="black"/>
                </a:solidFill>
                <a:effectLst/>
                <a:uLnTx/>
                <a:uFillTx/>
              </a:rPr>
              <a:t>b</a:t>
            </a:r>
            <a:endParaRPr kumimoji="0" lang="en-US" sz="3200" b="0" i="0" u="none" strike="noStrike" kern="0" cap="none" spc="0" normalizeH="0" baseline="30000" noProof="0" dirty="0" smtClean="0">
              <a:ln>
                <a:noFill/>
              </a:ln>
              <a:solidFill>
                <a:prstClr val="black"/>
              </a:solidFill>
              <a:effectLst/>
              <a:uLnTx/>
              <a:uFillTx/>
            </a:endParaRPr>
          </a:p>
        </p:txBody>
      </p:sp>
      <p:sp>
        <p:nvSpPr>
          <p:cNvPr id="14" name="Rounded Rectangular Callout 13"/>
          <p:cNvSpPr/>
          <p:nvPr/>
        </p:nvSpPr>
        <p:spPr>
          <a:xfrm>
            <a:off x="3189357" y="2404730"/>
            <a:ext cx="2133600" cy="1024270"/>
          </a:xfrm>
          <a:prstGeom prst="wedgeRoundRectCallout">
            <a:avLst>
              <a:gd name="adj1" fmla="val -65876"/>
              <a:gd name="adj2" fmla="val 84198"/>
              <a:gd name="adj3" fmla="val 16667"/>
            </a:avLst>
          </a:prstGeom>
          <a:solidFill>
            <a:srgbClr val="FAC09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srgbClr val="000090"/>
                </a:solidFill>
                <a:effectLst/>
                <a:uLnTx/>
                <a:uFillTx/>
                <a:latin typeface="Calibri"/>
                <a:ea typeface="+mn-ea"/>
                <a:cs typeface="+mn-cs"/>
              </a:rPr>
              <a:t>Traktuj jako</a:t>
            </a:r>
            <a:br>
              <a:rPr kumimoji="0" lang="pl-PL" sz="2400" b="0" i="0" u="none" strike="noStrike" kern="0" cap="none" spc="0" normalizeH="0" baseline="0" noProof="0" dirty="0" smtClean="0">
                <a:ln>
                  <a:noFill/>
                </a:ln>
                <a:solidFill>
                  <a:srgbClr val="000090"/>
                </a:solidFill>
                <a:effectLst/>
                <a:uLnTx/>
                <a:uFillTx/>
                <a:latin typeface="Calibri"/>
                <a:ea typeface="+mn-ea"/>
                <a:cs typeface="+mn-cs"/>
              </a:rPr>
            </a:br>
            <a:r>
              <a:rPr kumimoji="0" lang="pl-PL" sz="2400" b="0" i="0" u="none" strike="noStrike" kern="0" cap="none" spc="0" normalizeH="0" baseline="0" noProof="0" dirty="0" smtClean="0">
                <a:ln>
                  <a:noFill/>
                </a:ln>
                <a:solidFill>
                  <a:srgbClr val="000090"/>
                </a:solidFill>
                <a:effectLst/>
                <a:uLnTx/>
                <a:uFillTx/>
                <a:latin typeface="Calibri"/>
                <a:ea typeface="+mn-ea"/>
                <a:cs typeface="+mn-cs"/>
              </a:rPr>
              <a:t>kl. publiczny</a:t>
            </a:r>
            <a:endParaRPr kumimoji="0" lang="en-US" sz="2400" b="0" i="0" u="none" strike="noStrike" kern="0" cap="none" spc="0" normalizeH="0" baseline="0" noProof="0" dirty="0" smtClean="0">
              <a:ln>
                <a:noFill/>
              </a:ln>
              <a:solidFill>
                <a:srgbClr val="000090"/>
              </a:solidFill>
              <a:effectLst/>
              <a:uLnTx/>
              <a:uFillTx/>
              <a:latin typeface="Calibri"/>
              <a:ea typeface="+mn-ea"/>
              <a:cs typeface="+mn-cs"/>
            </a:endParaRPr>
          </a:p>
        </p:txBody>
      </p:sp>
      <p:grpSp>
        <p:nvGrpSpPr>
          <p:cNvPr id="15" name="Group 18"/>
          <p:cNvGrpSpPr/>
          <p:nvPr/>
        </p:nvGrpSpPr>
        <p:grpSpPr>
          <a:xfrm>
            <a:off x="2882896" y="4141529"/>
            <a:ext cx="5944907" cy="1094575"/>
            <a:chOff x="3124200" y="3552095"/>
            <a:chExt cx="5944907" cy="1094575"/>
          </a:xfrm>
        </p:grpSpPr>
        <p:sp>
          <p:nvSpPr>
            <p:cNvPr id="16" name="TextBox 16"/>
            <p:cNvSpPr txBox="1"/>
            <p:nvPr/>
          </p:nvSpPr>
          <p:spPr>
            <a:xfrm>
              <a:off x="3124200" y="3815673"/>
              <a:ext cx="5944907"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black"/>
                  </a:solidFill>
                  <a:effectLst/>
                  <a:uLnTx/>
                  <a:uFillTx/>
                </a:rPr>
                <a:t>ct</a:t>
              </a:r>
              <a:r>
                <a:rPr kumimoji="0" lang="en-US" sz="2400" b="0" i="0" u="none" strike="noStrike" kern="0" cap="none" spc="0" normalizeH="0" baseline="0" noProof="0" dirty="0" smtClean="0">
                  <a:ln>
                    <a:noFill/>
                  </a:ln>
                  <a:solidFill>
                    <a:prstClr val="black"/>
                  </a:solidFill>
                  <a:effectLst/>
                  <a:uLnTx/>
                  <a:uFillTx/>
                </a:rPr>
                <a:t> =</a:t>
              </a:r>
              <a:r>
                <a:rPr kumimoji="0" lang="en-US" sz="3200" b="0" i="0" u="none" strike="noStrike" kern="0" cap="none" spc="0" normalizeH="0" baseline="0" noProof="0" dirty="0" smtClean="0">
                  <a:ln>
                    <a:noFill/>
                  </a:ln>
                  <a:solidFill>
                    <a:prstClr val="black"/>
                  </a:solidFill>
                  <a:effectLst/>
                  <a:uLnTx/>
                  <a:uFillTx/>
                </a:rPr>
                <a:t> </a:t>
              </a:r>
              <a:r>
                <a:rPr kumimoji="0" lang="en-US" sz="4800" b="0" i="0" u="none" strike="noStrike" kern="0" cap="none" spc="0" normalizeH="0" baseline="0" noProof="0" dirty="0" smtClean="0">
                  <a:ln>
                    <a:noFill/>
                  </a:ln>
                  <a:solidFill>
                    <a:prstClr val="black"/>
                  </a:solidFill>
                  <a:effectLst/>
                  <a:uLnTx/>
                  <a:uFillTx/>
                </a:rPr>
                <a:t>[</a:t>
              </a:r>
              <a:r>
                <a:rPr kumimoji="0" lang="en-US" sz="3200" b="0" i="0" u="none" strike="noStrike" kern="0" cap="none" spc="0" normalizeH="0" baseline="0" noProof="0" dirty="0" smtClean="0">
                  <a:ln>
                    <a:noFill/>
                  </a:ln>
                  <a:solidFill>
                    <a:prstClr val="black"/>
                  </a:solidFill>
                  <a:effectLst/>
                  <a:uLnTx/>
                  <a:uFillTx/>
                </a:rPr>
                <a:t>            ,                                       </a:t>
              </a:r>
              <a:r>
                <a:rPr kumimoji="0" lang="en-US" sz="4800" b="0" i="0" u="none" strike="noStrike" kern="0" cap="none" spc="0" normalizeH="0" baseline="0" noProof="0" dirty="0" smtClean="0">
                  <a:ln>
                    <a:noFill/>
                  </a:ln>
                  <a:solidFill>
                    <a:prstClr val="black"/>
                  </a:solidFill>
                  <a:effectLst/>
                  <a:uLnTx/>
                  <a:uFillTx/>
                </a:rPr>
                <a:t>]</a:t>
              </a:r>
            </a:p>
          </p:txBody>
        </p:sp>
        <p:sp>
          <p:nvSpPr>
            <p:cNvPr id="17" name="TextBox 17"/>
            <p:cNvSpPr txBox="1"/>
            <p:nvPr/>
          </p:nvSpPr>
          <p:spPr>
            <a:xfrm>
              <a:off x="5307985" y="3552095"/>
              <a:ext cx="3368230" cy="101566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oblicz</a:t>
              </a:r>
              <a:r>
                <a:rPr kumimoji="0" lang="en-US" sz="2000" b="0" i="0" u="none" strike="noStrike" kern="0" cap="none" spc="0" normalizeH="0" baseline="0" noProof="0" dirty="0" smtClean="0">
                  <a:ln>
                    <a:noFill/>
                  </a:ln>
                  <a:solidFill>
                    <a:prstClr val="black"/>
                  </a:solidFill>
                  <a:effectLst/>
                  <a:uLnTx/>
                  <a:uFillTx/>
                </a:rPr>
                <a:t>  g</a:t>
              </a:r>
              <a:r>
                <a:rPr kumimoji="0" lang="en-US" sz="2400" b="0" i="0" u="none" strike="noStrike" kern="0" cap="none" spc="0" normalizeH="0" baseline="30000" noProof="0" dirty="0" smtClean="0">
                  <a:ln>
                    <a:noFill/>
                  </a:ln>
                  <a:solidFill>
                    <a:prstClr val="black"/>
                  </a:solidFill>
                  <a:effectLst/>
                  <a:uLnTx/>
                  <a:uFillTx/>
                </a:rPr>
                <a:t>ab</a:t>
              </a:r>
              <a:r>
                <a:rPr kumimoji="0" lang="en-US" sz="2000" b="0" i="0" u="none" strike="noStrike" kern="0" cap="none" spc="0" normalizeH="0" baseline="0" noProof="0" dirty="0" smtClean="0">
                  <a:ln>
                    <a:noFill/>
                  </a:ln>
                  <a:solidFill>
                    <a:prstClr val="black"/>
                  </a:solidFill>
                  <a:effectLst/>
                  <a:uLnTx/>
                  <a:uFillTx/>
                </a:rPr>
                <a:t> = A</a:t>
              </a:r>
              <a:r>
                <a:rPr kumimoji="0" lang="en-US" sz="2400" b="0" i="0" u="none" strike="noStrike" kern="0" cap="none" spc="0" normalizeH="0" baseline="3000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a:t>
              </a:r>
              <a:endParaRPr kumimoji="0" lang="en-US" sz="2400" b="0" i="0" u="none" strike="noStrike" kern="0" cap="none" spc="0" normalizeH="0" baseline="30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Wywiedź klucz symetryczny</a:t>
              </a:r>
              <a:r>
                <a:rPr kumimoji="0" lang="en-US" sz="2000" b="0" i="0" u="none" strike="noStrike" kern="0" cap="none" spc="0" normalizeH="0" baseline="0" noProof="0" dirty="0" smtClean="0">
                  <a:ln>
                    <a:noFill/>
                  </a:ln>
                  <a:solidFill>
                    <a:prstClr val="black"/>
                  </a:solidFill>
                  <a:effectLst/>
                  <a:uLnTx/>
                  <a:uFillTx/>
                </a:rPr>
                <a:t> k ,</a:t>
              </a:r>
            </a:p>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Zaszyfruj m</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kluczem</a:t>
              </a:r>
              <a:r>
                <a:rPr kumimoji="0" lang="en-US" sz="2000" b="0" i="0" u="none" strike="noStrike" kern="0" cap="none" spc="0" normalizeH="0" baseline="0" noProof="0" dirty="0" smtClean="0">
                  <a:ln>
                    <a:noFill/>
                  </a:ln>
                  <a:solidFill>
                    <a:prstClr val="black"/>
                  </a:solidFill>
                  <a:effectLst/>
                  <a:uLnTx/>
                  <a:uFillTx/>
                </a:rPr>
                <a:t> k</a:t>
              </a:r>
            </a:p>
          </p:txBody>
        </p:sp>
      </p:grpSp>
      <p:sp>
        <p:nvSpPr>
          <p:cNvPr id="18" name="TextBox 19"/>
          <p:cNvSpPr txBox="1"/>
          <p:nvPr/>
        </p:nvSpPr>
        <p:spPr>
          <a:xfrm>
            <a:off x="229771" y="5301208"/>
            <a:ext cx="2831224" cy="1200329"/>
          </a:xfrm>
          <a:prstGeom prst="rect">
            <a:avLst/>
          </a:prstGeom>
          <a:noFill/>
          <a:ln>
            <a:solidFill>
              <a:srgbClr val="0000FF"/>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Aby odszyfrować</a:t>
            </a:r>
            <a:r>
              <a:rPr kumimoji="0" lang="en-US" sz="2400" b="0" i="0" u="none" strike="noStrike" kern="0" cap="none" spc="0" normalizeH="0" baseline="0" noProof="0" dirty="0" smtClean="0">
                <a:ln>
                  <a:noFill/>
                </a:ln>
                <a:solidFill>
                  <a:prstClr val="black"/>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oblicz</a:t>
            </a:r>
            <a:r>
              <a:rPr kumimoji="0" lang="en-US" sz="2400" b="0" i="0" u="none" strike="noStrike" kern="0" cap="none" spc="0" normalizeH="0" baseline="0" noProof="0" dirty="0" smtClean="0">
                <a:ln>
                  <a:noFill/>
                </a:ln>
                <a:solidFill>
                  <a:prstClr val="black"/>
                </a:solidFill>
                <a:effectLst/>
                <a:uLnTx/>
                <a:uFillTx/>
              </a:rPr>
              <a:t>  g</a:t>
            </a:r>
            <a:r>
              <a:rPr kumimoji="0" lang="en-US" sz="2800" b="0" i="0" u="none" strike="noStrike" kern="0" cap="none" spc="0" normalizeH="0" baseline="30000" noProof="0" dirty="0" smtClean="0">
                <a:ln>
                  <a:noFill/>
                </a:ln>
                <a:solidFill>
                  <a:prstClr val="black"/>
                </a:solidFill>
                <a:effectLst/>
                <a:uLnTx/>
                <a:uFillTx/>
              </a:rPr>
              <a:t>ab</a:t>
            </a:r>
            <a:r>
              <a:rPr kumimoji="0" lang="en-US" sz="2400" b="0" i="0" u="none" strike="noStrike" kern="0" cap="none" spc="0" normalizeH="0" baseline="0" noProof="0" dirty="0" smtClean="0">
                <a:ln>
                  <a:noFill/>
                </a:ln>
                <a:solidFill>
                  <a:prstClr val="black"/>
                </a:solidFill>
                <a:effectLst/>
                <a:uLnTx/>
                <a:uFillTx/>
              </a:rPr>
              <a:t> = B</a:t>
            </a:r>
            <a:r>
              <a:rPr kumimoji="0" lang="en-US" sz="2800" b="0" i="0" u="none" strike="noStrike" kern="0" cap="none" spc="0" normalizeH="0" baseline="30000" noProof="0" dirty="0" smtClean="0">
                <a:ln>
                  <a:noFill/>
                </a:ln>
                <a:solidFill>
                  <a:prstClr val="black"/>
                </a:solidFill>
                <a:effectLst/>
                <a:uLnTx/>
                <a:uFillTx/>
              </a:rPr>
              <a:t>a</a:t>
            </a:r>
            <a:r>
              <a:rPr kumimoji="0" lang="en-US" sz="2400" b="0" i="0" u="none" strike="noStrike" kern="0" cap="none" spc="0" normalizeH="0" baseline="0" noProof="0" dirty="0" smtClean="0">
                <a:ln>
                  <a:noFill/>
                </a:ln>
                <a:solidFill>
                  <a:prstClr val="black"/>
                </a:solidFill>
                <a:effectLst/>
                <a:uLnTx/>
                <a:uFillTx/>
              </a:rPr>
              <a:t> ,</a:t>
            </a:r>
            <a:endParaRPr kumimoji="0" lang="en-US" sz="2800" b="0" i="0" u="none" strike="noStrike" kern="0" cap="none" spc="0" normalizeH="0" baseline="3000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wywiedź</a:t>
            </a:r>
            <a:r>
              <a:rPr kumimoji="0" lang="en-US" sz="2400" b="0" i="0" u="none" strike="noStrike" kern="0" cap="none" spc="0" normalizeH="0" baseline="0" noProof="0" dirty="0" smtClean="0">
                <a:ln>
                  <a:noFill/>
                </a:ln>
                <a:solidFill>
                  <a:prstClr val="black"/>
                </a:solidFill>
                <a:effectLst/>
                <a:uLnTx/>
                <a:uFillTx/>
              </a:rPr>
              <a:t> k</a:t>
            </a:r>
            <a:r>
              <a:rPr kumimoji="0" lang="pl-PL" sz="2400" b="0" i="0" u="none" strike="noStrike" kern="0" cap="none" spc="0" normalizeH="0" baseline="0" noProof="0" dirty="0" smtClean="0">
                <a:ln>
                  <a:noFill/>
                </a:ln>
                <a:solidFill>
                  <a:prstClr val="black"/>
                </a:solidFill>
                <a:effectLst/>
                <a:uLnTx/>
                <a:uFillTx/>
              </a:rPr>
              <a:t> i odszyfruj</a:t>
            </a:r>
            <a:endParaRPr kumimoji="0" lang="en-US" sz="24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 xmlns:p14="http://schemas.microsoft.com/office/powerpoint/2010/main" val="328974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4280" y="256696"/>
            <a:ext cx="8229600" cy="490066"/>
          </a:xfrm>
        </p:spPr>
        <p:txBody>
          <a:bodyPr>
            <a:normAutofit fontScale="90000"/>
          </a:bodyPr>
          <a:lstStyle/>
          <a:p>
            <a:r>
              <a:rPr lang="pl-PL" sz="3200" dirty="0" smtClean="0"/>
              <a:t>System </a:t>
            </a:r>
            <a:r>
              <a:rPr lang="pl-PL" sz="3200" dirty="0" err="1" smtClean="0"/>
              <a:t>ElGamal</a:t>
            </a:r>
            <a:r>
              <a:rPr lang="pl-PL" sz="3200" dirty="0" smtClean="0"/>
              <a:t> (współczesne podejście) (1)</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205680" y="1412776"/>
            <a:ext cx="86868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skończona grupa cykliczna rzędu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s</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noProof="0" dirty="0" smtClean="0">
                <a:solidFill>
                  <a:sysClr val="windowText" lastClr="000000"/>
                </a:solidFill>
                <a:latin typeface="Calibri"/>
              </a:rPr>
              <a:t>symetryczny system kryptograficzny z 				uwierzytelnieniem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(K,M,C)</a:t>
            </a: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K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funkcja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hash</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(mieszająca)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Konstruujemy system szyfrowania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 kluczem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(Gen, E, D):</a:t>
            </a: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Generator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Gen:    </a:t>
            </a:r>
          </a:p>
          <a:p>
            <a:pPr marL="742950" marR="0" lvl="1" indent="-28575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Wybierz losowy generator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losową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Z</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n</a:t>
            </a:r>
          </a:p>
          <a:p>
            <a:pPr marL="742950" marR="0" lvl="1" indent="-285750" algn="l" defTabSz="914400" rtl="0" eaLnBrk="1" fontAlgn="auto" latinLnBrk="0" hangingPunct="1">
              <a:lnSpc>
                <a:spcPct val="100000"/>
              </a:lnSpc>
              <a:spcBef>
                <a:spcPts val="1176"/>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zwróć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     ,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 h=</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6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 xmlns:p14="http://schemas.microsoft.com/office/powerpoint/2010/main" val="24043745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7395</TotalTime>
  <Words>1975</Words>
  <Application>Microsoft Office PowerPoint</Application>
  <PresentationFormat>Pokaz na ekranie (4:3)</PresentationFormat>
  <Paragraphs>193</Paragraphs>
  <Slides>14</Slides>
  <Notes>13</Notes>
  <HiddenSlides>0</HiddenSlides>
  <MMClips>0</MMClips>
  <ScaleCrop>false</ScaleCrop>
  <HeadingPairs>
    <vt:vector size="4" baseType="variant">
      <vt:variant>
        <vt:lpstr>Motyw</vt:lpstr>
      </vt:variant>
      <vt:variant>
        <vt:i4>2</vt:i4>
      </vt:variant>
      <vt:variant>
        <vt:lpstr>Tytuły slajdów</vt:lpstr>
      </vt:variant>
      <vt:variant>
        <vt:i4>14</vt:i4>
      </vt:variant>
    </vt:vector>
  </HeadingPairs>
  <TitlesOfParts>
    <vt:vector size="16" baseType="lpstr">
      <vt:lpstr>Motyw pakietu Office</vt:lpstr>
      <vt:lpstr>1_Lecture</vt:lpstr>
      <vt:lpstr>Kryptografia i bezpieczeństwo danych  - Kryptografia klucza publicznego  ElGamal</vt:lpstr>
      <vt:lpstr>Przypomnienie: kryptografia klucza publicznego (Gen, E, D)</vt:lpstr>
      <vt:lpstr>Zastosowania kryptografii z kluczem publicznym (1)</vt:lpstr>
      <vt:lpstr>Zastosowania kryptografii z kluczem publicznym (2)</vt:lpstr>
      <vt:lpstr>Konstrukcje</vt:lpstr>
      <vt:lpstr>Przypomnienie protokołu Diffie-Hellman’a (1977)</vt:lpstr>
      <vt:lpstr>ElGamal: zamiana na system z kluczem publicznym (1984)</vt:lpstr>
      <vt:lpstr>ElGamal: zamiana na system z kluczem publicznym (1984)</vt:lpstr>
      <vt:lpstr>System ElGamal (współczesne podejście) (1)</vt:lpstr>
      <vt:lpstr>System ElGamal (współczesne podejście) (2)</vt:lpstr>
      <vt:lpstr>Wydajność ElGamal</vt:lpstr>
      <vt:lpstr>Założenie obliczeniowe systemu Diffie-Helmann’a</vt:lpstr>
      <vt:lpstr>Warianty: bliźniaczy ElGamal [CKS’08]</vt:lpstr>
      <vt:lpstr>Literatur dodatkowa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1238</cp:revision>
  <cp:lastPrinted>2020-05-03T19:21:43Z</cp:lastPrinted>
  <dcterms:created xsi:type="dcterms:W3CDTF">2020-04-09T12:37:01Z</dcterms:created>
  <dcterms:modified xsi:type="dcterms:W3CDTF">2020-06-08T20:39:13Z</dcterms:modified>
</cp:coreProperties>
</file>