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0" r:id="rId2"/>
  </p:sldMasterIdLst>
  <p:notesMasterIdLst>
    <p:notesMasterId r:id="rId17"/>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99300" cy="10234613"/>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4" userDrawn="1">
          <p15:clr>
            <a:srgbClr val="A4A3A4"/>
          </p15:clr>
        </p15:guide>
        <p15:guide id="2" pos="2242" userDrawn="1">
          <p15:clr>
            <a:srgbClr val="A4A3A4"/>
          </p15:clr>
        </p15:guide>
        <p15:guide id="3" pos="2240" userDrawn="1">
          <p15:clr>
            <a:srgbClr val="A4A3A4"/>
          </p15:clr>
        </p15:guide>
        <p15:guide id="4"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840" autoAdjust="0"/>
    <p:restoredTop sz="64686" autoAdjust="0"/>
  </p:normalViewPr>
  <p:slideViewPr>
    <p:cSldViewPr>
      <p:cViewPr varScale="1">
        <p:scale>
          <a:sx n="77" d="100"/>
          <a:sy n="77" d="100"/>
        </p:scale>
        <p:origin x="-3024" y="-102"/>
      </p:cViewPr>
      <p:guideLst>
        <p:guide orient="horz" pos="2160"/>
        <p:guide pos="2880"/>
      </p:guideLst>
    </p:cSldViewPr>
  </p:slideViewPr>
  <p:outlineViewPr>
    <p:cViewPr>
      <p:scale>
        <a:sx n="33" d="100"/>
        <a:sy n="33" d="100"/>
      </p:scale>
      <p:origin x="0" y="-401"/>
    </p:cViewPr>
  </p:outlineViewPr>
  <p:notesTextViewPr>
    <p:cViewPr>
      <p:scale>
        <a:sx n="125" d="100"/>
        <a:sy n="125" d="100"/>
      </p:scale>
      <p:origin x="0" y="0"/>
    </p:cViewPr>
  </p:notesTextViewPr>
  <p:sorterViewPr>
    <p:cViewPr>
      <p:scale>
        <a:sx n="100" d="100"/>
        <a:sy n="100" d="100"/>
      </p:scale>
      <p:origin x="0" y="-5978"/>
    </p:cViewPr>
  </p:sorterViewPr>
  <p:notesViewPr>
    <p:cSldViewPr>
      <p:cViewPr varScale="1">
        <p:scale>
          <a:sx n="44" d="100"/>
          <a:sy n="44" d="100"/>
        </p:scale>
        <p:origin x="2810" y="46"/>
      </p:cViewPr>
      <p:guideLst>
        <p:guide orient="horz" pos="3224"/>
        <p:guide pos="2240"/>
        <p:guide pos="2238"/>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3" y="5"/>
            <a:ext cx="3076363" cy="511731"/>
          </a:xfrm>
          <a:prstGeom prst="rect">
            <a:avLst/>
          </a:prstGeom>
        </p:spPr>
        <p:txBody>
          <a:bodyPr vert="horz" lIns="99075" tIns="49538" rIns="99075" bIns="49538" rtlCol="0"/>
          <a:lstStyle>
            <a:lvl1pPr algn="l">
              <a:defRPr sz="1300"/>
            </a:lvl1pPr>
          </a:lstStyle>
          <a:p>
            <a:endParaRPr lang="pl-PL"/>
          </a:p>
        </p:txBody>
      </p:sp>
      <p:sp>
        <p:nvSpPr>
          <p:cNvPr id="3" name="Symbol zastępczy daty 2"/>
          <p:cNvSpPr>
            <a:spLocks noGrp="1"/>
          </p:cNvSpPr>
          <p:nvPr>
            <p:ph type="dt" idx="1"/>
          </p:nvPr>
        </p:nvSpPr>
        <p:spPr>
          <a:xfrm>
            <a:off x="4021297" y="5"/>
            <a:ext cx="3076363" cy="511731"/>
          </a:xfrm>
          <a:prstGeom prst="rect">
            <a:avLst/>
          </a:prstGeom>
        </p:spPr>
        <p:txBody>
          <a:bodyPr vert="horz" lIns="99075" tIns="49538" rIns="99075" bIns="49538" rtlCol="0"/>
          <a:lstStyle>
            <a:lvl1pPr algn="r">
              <a:defRPr sz="1300"/>
            </a:lvl1pPr>
          </a:lstStyle>
          <a:p>
            <a:fld id="{FCB2EF67-3303-449F-B522-A67DB1C8A572}" type="datetimeFigureOut">
              <a:rPr lang="pl-PL" smtClean="0"/>
              <a:pPr/>
              <a:t>2020-06-08</a:t>
            </a:fld>
            <a:endParaRPr lang="pl-PL"/>
          </a:p>
        </p:txBody>
      </p:sp>
      <p:sp>
        <p:nvSpPr>
          <p:cNvPr id="4" name="Symbol zastępczy obrazu slajdu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75" tIns="49538" rIns="99075" bIns="49538" rtlCol="0" anchor="ctr"/>
          <a:lstStyle/>
          <a:p>
            <a:endParaRPr lang="pl-PL"/>
          </a:p>
        </p:txBody>
      </p:sp>
      <p:sp>
        <p:nvSpPr>
          <p:cNvPr id="5" name="Symbol zastępczy notatek 4"/>
          <p:cNvSpPr>
            <a:spLocks noGrp="1"/>
          </p:cNvSpPr>
          <p:nvPr>
            <p:ph type="body" sz="quarter" idx="3"/>
          </p:nvPr>
        </p:nvSpPr>
        <p:spPr>
          <a:xfrm>
            <a:off x="709930" y="4861441"/>
            <a:ext cx="5679440" cy="4605576"/>
          </a:xfrm>
          <a:prstGeom prst="rect">
            <a:avLst/>
          </a:prstGeom>
        </p:spPr>
        <p:txBody>
          <a:bodyPr vert="horz" lIns="99075" tIns="49538" rIns="99075" bIns="49538"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3" y="9721111"/>
            <a:ext cx="3076363" cy="511731"/>
          </a:xfrm>
          <a:prstGeom prst="rect">
            <a:avLst/>
          </a:prstGeom>
        </p:spPr>
        <p:txBody>
          <a:bodyPr vert="horz" lIns="99075" tIns="49538" rIns="99075" bIns="49538" rtlCol="0" anchor="b"/>
          <a:lstStyle>
            <a:lvl1pPr algn="l">
              <a:defRPr sz="1300"/>
            </a:lvl1pPr>
          </a:lstStyle>
          <a:p>
            <a:endParaRPr lang="pl-PL"/>
          </a:p>
        </p:txBody>
      </p:sp>
      <p:sp>
        <p:nvSpPr>
          <p:cNvPr id="7" name="Symbol zastępczy numeru slajdu 6"/>
          <p:cNvSpPr>
            <a:spLocks noGrp="1"/>
          </p:cNvSpPr>
          <p:nvPr>
            <p:ph type="sldNum" sz="quarter" idx="5"/>
          </p:nvPr>
        </p:nvSpPr>
        <p:spPr>
          <a:xfrm>
            <a:off x="4021297" y="9721111"/>
            <a:ext cx="3076363" cy="511731"/>
          </a:xfrm>
          <a:prstGeom prst="rect">
            <a:avLst/>
          </a:prstGeom>
        </p:spPr>
        <p:txBody>
          <a:bodyPr vert="horz" lIns="99075" tIns="49538" rIns="99075" bIns="49538" rtlCol="0" anchor="b"/>
          <a:lstStyle>
            <a:lvl1pPr algn="r">
              <a:defRPr sz="1300"/>
            </a:lvl1pPr>
          </a:lstStyle>
          <a:p>
            <a:fld id="{63E3D6C2-9694-4371-A084-2525EFB38A76}"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A1934D5E-0317-4942-A56D-0F7AA37EAAE4}" type="slidenum">
              <a:rPr lang="pl-PL" smtClean="0"/>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Najbardziej czasochłonne operacje podczas szyfrowania to wyliczenie dwóch wartości potęg</a:t>
            </a:r>
            <a:r>
              <a:rPr lang="pl-PL" baseline="0" dirty="0" smtClean="0"/>
              <a:t> (kilka milisekund na współczesnych komputerach). Odszyfrowywanie to obliczenie jednej potęgi. Wyliczenie wartości potęgowania przy szyfrowaniu można przyspieszyć zauważając, że będziemy podnosić do potęgi zawsze tę samą podstawę. Można więc przygotować w tablicy kwadratowe potęgi g i h. W rezultacie szyfrowanie może odbywać się nawet szybciej niż odszyfrowywanie.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11</a:t>
            </a:fld>
            <a:endParaRPr lang="pl-PL"/>
          </a:p>
        </p:txBody>
      </p:sp>
    </p:spTree>
    <p:extLst>
      <p:ext uri="{BB962C8B-B14F-4D97-AF65-F5344CB8AC3E}">
        <p14:creationId xmlns="" xmlns:p14="http://schemas.microsoft.com/office/powerpoint/2010/main" val="19475006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Bezpieczeństwo systemu</a:t>
            </a:r>
            <a:r>
              <a:rPr lang="pl-PL" baseline="0" dirty="0" smtClean="0"/>
              <a:t> DH opiera się na założeniu, że znając g, </a:t>
            </a:r>
            <a:r>
              <a:rPr lang="pl-PL" baseline="0" dirty="0" err="1" smtClean="0"/>
              <a:t>g</a:t>
            </a:r>
            <a:r>
              <a:rPr lang="pl-PL" baseline="30000" dirty="0" err="1" smtClean="0"/>
              <a:t>a</a:t>
            </a:r>
            <a:r>
              <a:rPr lang="pl-PL" baseline="0" dirty="0" smtClean="0"/>
              <a:t> i </a:t>
            </a:r>
            <a:r>
              <a:rPr lang="pl-PL" baseline="0" dirty="0" err="1" smtClean="0"/>
              <a:t>g</a:t>
            </a:r>
            <a:r>
              <a:rPr lang="pl-PL" baseline="30000" dirty="0" err="1" smtClean="0"/>
              <a:t>b</a:t>
            </a:r>
            <a:r>
              <a:rPr lang="pl-PL" baseline="0" dirty="0" smtClean="0"/>
              <a:t> trudno jest wyznaczyć </a:t>
            </a:r>
            <a:r>
              <a:rPr lang="pl-PL" baseline="0" dirty="0" err="1" smtClean="0"/>
              <a:t>g</a:t>
            </a:r>
            <a:r>
              <a:rPr lang="pl-PL" baseline="30000" dirty="0" err="1" smtClean="0"/>
              <a:t>ab</a:t>
            </a:r>
            <a:r>
              <a:rPr lang="pl-PL" baseline="0" dirty="0" smtClean="0"/>
              <a:t>. </a:t>
            </a:r>
          </a:p>
          <a:p>
            <a:r>
              <a:rPr lang="pl-PL" baseline="0" dirty="0" smtClean="0"/>
              <a:t>Można udowodnić </a:t>
            </a:r>
            <a:r>
              <a:rPr lang="pl-PL" b="1" baseline="0" dirty="0" smtClean="0"/>
              <a:t>semantyczne bezpieczeństwo </a:t>
            </a:r>
            <a:r>
              <a:rPr lang="pl-PL" baseline="0" dirty="0" smtClean="0"/>
              <a:t>systemu szyfrowania z kluczem publicznym opartego na protokole DH. </a:t>
            </a:r>
          </a:p>
          <a:p>
            <a:endParaRPr lang="pl-PL" baseline="0" dirty="0" smtClean="0"/>
          </a:p>
          <a:p>
            <a:r>
              <a:rPr lang="pl-PL" baseline="0" dirty="0" smtClean="0"/>
              <a:t>Udowodnienie bezpieczeństwa tego systemu a atak z wybranym szyfrogramem wprost z założenia obliczeniowego DH jest niemożliwe. </a:t>
            </a:r>
          </a:p>
          <a:p>
            <a:endParaRPr lang="pl-PL" baseline="0" dirty="0" smtClean="0"/>
          </a:p>
          <a:p>
            <a:r>
              <a:rPr lang="pl-PL" baseline="0" dirty="0" smtClean="0"/>
              <a:t>Założenia matematyczne tej konstrukcji trzeba przenieść w inną dziedzinę </a:t>
            </a:r>
            <a:r>
              <a:rPr lang="pl-PL" baseline="0" dirty="0" err="1" smtClean="0"/>
              <a:t>matematycznąi</a:t>
            </a:r>
            <a:r>
              <a:rPr lang="pl-PL" baseline="0" dirty="0" smtClean="0"/>
              <a:t> tam jest to do udowodnienia.</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12</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dirty="0" smtClean="0"/>
              <a:t>Ostatnie</a:t>
            </a:r>
            <a:r>
              <a:rPr lang="pl-PL" baseline="0" dirty="0" smtClean="0"/>
              <a:t> lata badań nad zagadnieniami kryptograficznymi dotyczyły między innymi poszukiwań nad algorytmami </a:t>
            </a:r>
            <a:r>
              <a:rPr lang="pl-PL" baseline="0" dirty="0" err="1" smtClean="0"/>
              <a:t>ElGamal</a:t>
            </a:r>
            <a:r>
              <a:rPr lang="pl-PL" baseline="0" dirty="0" smtClean="0"/>
              <a:t> o zwiększonym bezpieczeństwie. Jednym z nich był tzw. bliźniaczy </a:t>
            </a:r>
            <a:r>
              <a:rPr lang="pl-PL" baseline="0" dirty="0" err="1" smtClean="0"/>
              <a:t>ELGamal</a:t>
            </a:r>
            <a:r>
              <a:rPr lang="pl-PL" baseline="0" dirty="0" smtClean="0"/>
              <a:t>. W tym algorytmie, zamiast pojedynczej wartości a, losuje się dwie różne wartości a1 i a2. Klucz publiczny składa się wtedy z trzech pól: g, h1 i h2 obliczonych jak na slajdzie. Klucz sekretny także składa się z pary wartości a1 i a2. Wygenerowanie klucza polega na uruchomieniu funkcji mieszającej (</a:t>
            </a:r>
            <a:r>
              <a:rPr lang="pl-PL" baseline="0" dirty="0" err="1" smtClean="0"/>
              <a:t>hash</a:t>
            </a:r>
            <a:r>
              <a:rPr lang="pl-PL" baseline="0" dirty="0" smtClean="0"/>
              <a:t>) z trzema argumentami: g, h1 i h2. Samo szyfrowanie symetryczne wygląda tak samo, szyfrogram składa się z </a:t>
            </a:r>
            <a:r>
              <a:rPr lang="pl-PL" baseline="0" dirty="0" err="1" smtClean="0"/>
              <a:t>g</a:t>
            </a:r>
            <a:r>
              <a:rPr lang="pl-PL" baseline="30000" dirty="0" err="1" smtClean="0"/>
              <a:t>b</a:t>
            </a:r>
            <a:r>
              <a:rPr lang="pl-PL" baseline="0" dirty="0" smtClean="0"/>
              <a:t> i zaszyfrowanej kluczem symetrycznym k wiadomości m. Odszyfrowywanie wiadomości wymaga wyliczenia ponownie </a:t>
            </a:r>
            <a:r>
              <a:rPr lang="pl-PL" baseline="0" dirty="0" err="1" smtClean="0"/>
              <a:t>hash</a:t>
            </a:r>
            <a:r>
              <a:rPr lang="pl-PL" baseline="0" dirty="0" smtClean="0"/>
              <a:t> z odpowiednich 3 wartości oraz odszyfrowania szyfrogramu c z zastosowaniem klucza symetrycznego k. </a:t>
            </a:r>
          </a:p>
          <a:p>
            <a:r>
              <a:rPr lang="pl-PL" baseline="0" dirty="0" smtClean="0"/>
              <a:t>Dla takiej konstrukcji można udowodnić bezpieczeństwo na atak z wybranym szyfrogramem wprost z założeń obliczeniowych DH, jeśli funkcja </a:t>
            </a:r>
            <a:r>
              <a:rPr lang="pl-PL" baseline="0" dirty="0" err="1" smtClean="0"/>
              <a:t>hash</a:t>
            </a:r>
            <a:r>
              <a:rPr lang="pl-PL" baseline="0" dirty="0" smtClean="0"/>
              <a:t> jest nieodróżnialna od ciągu losowego o jednorodnym rozkładzie. </a:t>
            </a:r>
          </a:p>
          <a:p>
            <a:r>
              <a:rPr lang="pl-PL" baseline="0" dirty="0" smtClean="0"/>
              <a:t>Istnieją prace naukowe pokazujące, jak udowodnić bezpieczeństwo na atak z wybranym szyfrogramem na omawiany system, bez wymagania od funkcji </a:t>
            </a:r>
            <a:r>
              <a:rPr lang="pl-PL" baseline="0" dirty="0" err="1" smtClean="0"/>
              <a:t>Hash</a:t>
            </a:r>
            <a:r>
              <a:rPr lang="pl-PL" baseline="0" dirty="0" smtClean="0"/>
              <a:t> tak dobrych parametrów losowych.</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13</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14</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Przypomnijmy wspomniane</a:t>
            </a:r>
            <a:r>
              <a:rPr lang="pl-PL" baseline="0" dirty="0" smtClean="0"/>
              <a:t> wcześniej zastosowania kryptografii z kluczem publicznym. Po pierwsze może ona służyć do efektywnej chronionej wymiany kluczy symetrycznych w środowisku sieciowym (SSL) (serwer wysyła swój klucz publiczny do przeglądarki; przeglądarka wybiera klucz/sekret i szyfruje ten sekret kluczem publicznym serwera i odsyła do serwera; serwer odszyfrowuje wiadomość i teraz obie strony dysponują tylko sobie znanym sekretem. </a:t>
            </a:r>
          </a:p>
          <a:p>
            <a:r>
              <a:rPr lang="pl-PL" baseline="0" dirty="0" smtClean="0"/>
              <a:t>Jeśli interakcja nie jest możliwa, to kryptografia z kluczem publicznym jest bezpośrednio stosowana do szyfrowania wiadomości. Przykładem jest tu szyfrowana poczta elektroniczna. Nadawca szyfruje kluczem publicznym odbiorcy dane, wiadomość przychodzi na skrzynkę pocztową i odbiorca po jej pobraniu może ją odszyfrować. Okazuje się, że kryptografia z kluczem publicznym dobrze nadaje się do chronionego współdzielenia plików. Załóżmy, że Bob chce przechowywać zaszyfrowane pliki na dysku sieciowym. Generuje on klucz symetryczny </a:t>
            </a:r>
            <a:r>
              <a:rPr lang="pl-PL" baseline="0" dirty="0" err="1" smtClean="0"/>
              <a:t>kF</a:t>
            </a:r>
            <a:r>
              <a:rPr lang="pl-PL" baseline="0" dirty="0" smtClean="0"/>
              <a:t> i używa go do zaszyfrowania pliku. Potem szyfruje klucz </a:t>
            </a:r>
            <a:r>
              <a:rPr lang="pl-PL" baseline="0" dirty="0" err="1" smtClean="0"/>
              <a:t>kF</a:t>
            </a:r>
            <a:r>
              <a:rPr lang="pl-PL" baseline="0" dirty="0" smtClean="0"/>
              <a:t> z zastosowaniem swojego klucza publicznego. To daje Bobowi dostęp do klucza później, kiedy będzie go potrzebował. Po prostu z zastosowaniem swojego klucza prywatnego odszyfruje on klucz </a:t>
            </a:r>
            <a:r>
              <a:rPr lang="pl-PL" baseline="0" dirty="0" err="1" smtClean="0"/>
              <a:t>kF</a:t>
            </a:r>
            <a:r>
              <a:rPr lang="pl-PL" baseline="0" dirty="0" smtClean="0"/>
              <a:t> i będzie mógł odszyfrować plik. Jeśli bob będzie chciał udostępnić plik Alice, to może on go zaszyfrować kluczem publicznym Alice i wtedy ona będzie mogła go sobie odszyfrować swoim kluczem prywatnym. </a:t>
            </a:r>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3</a:t>
            </a:fld>
            <a:endParaRPr lang="pl-PL"/>
          </a:p>
        </p:txBody>
      </p:sp>
    </p:spTree>
    <p:extLst>
      <p:ext uri="{BB962C8B-B14F-4D97-AF65-F5344CB8AC3E}">
        <p14:creationId xmlns="" xmlns:p14="http://schemas.microsoft.com/office/powerpoint/2010/main" val="842959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Innym przykładem zastosowania kryptografii z kluczem publicznym w systemie nieinteraktywnym</a:t>
            </a:r>
            <a:r>
              <a:rPr lang="pl-PL" baseline="0" dirty="0" smtClean="0"/>
              <a:t> jest przechowywanie kluczy. Załóżmy, że Bob zamieścił dane na dysku i potem przestał być dostępny (może został zwolniony albo jest chory). Teraz przedsiębiorstwo chce uzyskać pliki Boba. Założenie, że Bob jest jedyną osobą mogącą odszyfrować swoje pliki jest niedopuszczalne z perspektywy firmy. </a:t>
            </a:r>
          </a:p>
          <a:p>
            <a:r>
              <a:rPr lang="pl-PL" baseline="0" dirty="0" smtClean="0"/>
              <a:t>W zmodyfikowanym środowisku Bob, jak poprzednio szyfruje swoje pliki z zastosowaniem klucza symetrycznego, zabezpiecza ten klucz swoim kluczem publicznym, ale również zabezpiecza klucz </a:t>
            </a:r>
            <a:r>
              <a:rPr lang="pl-PL" baseline="0" dirty="0" err="1" smtClean="0"/>
              <a:t>kF</a:t>
            </a:r>
            <a:r>
              <a:rPr lang="pl-PL" baseline="0" dirty="0" smtClean="0"/>
              <a:t> innym kluczem, należącym do firmowej usługi przechowywania kluczy. Wtedy pod jego nieobecność istnieje możliwość uzyskania dostępu do zaszyfrowanych przez niego danych. Tutaj usługa przechowywania kluczy jest zupełnie offline. Ona tylko udostępnia swój klucz publiczny, a potem bez udziału </a:t>
            </a:r>
            <a:r>
              <a:rPr lang="pl-PL" baseline="0" dirty="0" err="1" smtClean="0"/>
              <a:t>Bob’a</a:t>
            </a:r>
            <a:r>
              <a:rPr lang="pl-PL" baseline="0" dirty="0" smtClean="0"/>
              <a:t> może odzyskać jego dane.</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4</a:t>
            </a:fld>
            <a:endParaRPr lang="pl-PL"/>
          </a:p>
        </p:txBody>
      </p:sp>
    </p:spTree>
    <p:extLst>
      <p:ext uri="{BB962C8B-B14F-4D97-AF65-F5344CB8AC3E}">
        <p14:creationId xmlns="" xmlns:p14="http://schemas.microsoft.com/office/powerpoint/2010/main" val="2345567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Jak</a:t>
            </a:r>
            <a:r>
              <a:rPr lang="pl-PL" baseline="0" dirty="0" smtClean="0"/>
              <a:t> dotąd wprowadziliśmy również schemat szyfrowania z zastosowaniem kryptografii z kluczem publicznym oparty na funkcjach zapadkowych (RSA). Wprowadziliśmy ustandaryzowany schemat szyfrowania, oraz schematy stosowane w praktyce (PKCS). Teraz zostanie wprowadzony schemat szyfrowania z kluczem publicznym oparty o protokół </a:t>
            </a:r>
            <a:r>
              <a:rPr lang="pl-PL" baseline="0" dirty="0" err="1" smtClean="0"/>
              <a:t>Diffie-Hellman’a</a:t>
            </a:r>
            <a:r>
              <a:rPr lang="pl-PL" baseline="0" dirty="0" smtClean="0"/>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5</a:t>
            </a:fld>
            <a:endParaRPr lang="pl-PL"/>
          </a:p>
        </p:txBody>
      </p:sp>
    </p:spTree>
    <p:extLst>
      <p:ext uri="{BB962C8B-B14F-4D97-AF65-F5344CB8AC3E}">
        <p14:creationId xmlns="" xmlns:p14="http://schemas.microsoft.com/office/powerpoint/2010/main" val="4020515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Protokół działa w następujący sposób. Alicja wybiera losową liczbę całkowitą z zakresu 1 do n-1. Wtedy oblicza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g</a:t>
            </a:r>
            <a:r>
              <a:rPr kumimoji="0" lang="pl-PL" sz="1200" b="0" i="0" u="none" strike="noStrike" kern="1200" cap="none" spc="0" normalizeH="0" baseline="30000" noProof="0" dirty="0" err="1" smtClean="0">
                <a:ln>
                  <a:noFill/>
                </a:ln>
                <a:solidFill>
                  <a:prstClr val="black"/>
                </a:solidFill>
                <a:effectLst/>
                <a:uLnTx/>
                <a:uFillTx/>
                <a:latin typeface="+mn-lt"/>
                <a:ea typeface="+mn-ea"/>
                <a:cs typeface="+mn-cs"/>
              </a:rPr>
              <a:t>a</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Przypisuje otrzymany wynik do zmiennej A. Wartość A jest wysyłana bo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Bob’a</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Bob robi to samo. Wybiera liczbę losową z przedziału 1 do n i oblicza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g</a:t>
            </a:r>
            <a:r>
              <a:rPr kumimoji="0" lang="pl-PL" sz="1200" b="0" i="0" u="none" strike="noStrike" kern="1200" cap="none" spc="0" normalizeH="0" baseline="30000" noProof="0" dirty="0" err="1" smtClean="0">
                <a:ln>
                  <a:noFill/>
                </a:ln>
                <a:solidFill>
                  <a:prstClr val="black"/>
                </a:solidFill>
                <a:effectLst/>
                <a:uLnTx/>
                <a:uFillTx/>
                <a:latin typeface="+mn-lt"/>
                <a:ea typeface="+mn-ea"/>
                <a:cs typeface="+mn-cs"/>
              </a:rPr>
              <a:t>b</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Przypisuje otrzymany wynik do zmiennej B. Wartość B jest wysyłana do Alice. Tajny klucz wynosi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g</a:t>
            </a:r>
            <a:r>
              <a:rPr kumimoji="0" lang="pl-PL" sz="1200" b="0" i="0" u="none" strike="noStrike" kern="1200" cap="none" spc="0" normalizeH="0" baseline="30000" noProof="0" dirty="0" err="1" smtClean="0">
                <a:ln>
                  <a:noFill/>
                </a:ln>
                <a:solidFill>
                  <a:prstClr val="black"/>
                </a:solidFill>
                <a:effectLst/>
                <a:uLnTx/>
                <a:uFillTx/>
                <a:latin typeface="+mn-lt"/>
                <a:ea typeface="+mn-ea"/>
                <a:cs typeface="+mn-cs"/>
              </a:rPr>
              <a:t>ab</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pl-PL" sz="1200" b="0" i="0" u="none" strike="noStrike" kern="1200" cap="none" spc="0" normalizeH="0" baseline="0" noProof="0" dirty="0" smtClean="0">
                <a:ln>
                  <a:noFill/>
                </a:ln>
                <a:solidFill>
                  <a:prstClr val="black"/>
                </a:solidFill>
                <a:effectLst/>
                <a:uLnTx/>
                <a:uFillTx/>
                <a:latin typeface="+mn-lt"/>
                <a:ea typeface="+mn-ea"/>
                <a:cs typeface="+mn-cs"/>
              </a:rPr>
              <a:t>Atakujący widzi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g</a:t>
            </a:r>
            <a:r>
              <a:rPr kumimoji="0" lang="pl-PL" sz="1200" b="0" i="0" u="none" strike="noStrike" kern="1200" cap="none" spc="0" normalizeH="0" baseline="30000" noProof="0" dirty="0" err="1" smtClean="0">
                <a:ln>
                  <a:noFill/>
                </a:ln>
                <a:solidFill>
                  <a:prstClr val="black"/>
                </a:solidFill>
                <a:effectLst/>
                <a:uLnTx/>
                <a:uFillTx/>
                <a:latin typeface="+mn-lt"/>
                <a:ea typeface="+mn-ea"/>
                <a:cs typeface="+mn-cs"/>
              </a:rPr>
              <a:t>a</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i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g</a:t>
            </a:r>
            <a:r>
              <a:rPr kumimoji="0" lang="pl-PL" sz="1200" b="0" i="0" u="none" strike="noStrike" kern="1200" cap="none" spc="0" normalizeH="0" baseline="30000" noProof="0" dirty="0" err="1" smtClean="0">
                <a:ln>
                  <a:noFill/>
                </a:ln>
                <a:solidFill>
                  <a:prstClr val="black"/>
                </a:solidFill>
                <a:effectLst/>
                <a:uLnTx/>
                <a:uFillTx/>
                <a:latin typeface="+mn-lt"/>
                <a:ea typeface="+mn-ea"/>
                <a:cs typeface="+mn-cs"/>
              </a:rPr>
              <a:t>b</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i g i ma wyliczyć </a:t>
            </a:r>
            <a:r>
              <a:rPr kumimoji="0" lang="pl-PL" sz="1200" b="0" i="0" u="none" strike="noStrike" kern="1200" cap="none" spc="0" normalizeH="0" baseline="0" noProof="0" dirty="0" err="1" smtClean="0">
                <a:ln>
                  <a:noFill/>
                </a:ln>
                <a:solidFill>
                  <a:prstClr val="black"/>
                </a:solidFill>
                <a:effectLst/>
                <a:uLnTx/>
                <a:uFillTx/>
                <a:latin typeface="+mn-lt"/>
                <a:ea typeface="+mn-ea"/>
                <a:cs typeface="+mn-cs"/>
              </a:rPr>
              <a:t>g</a:t>
            </a:r>
            <a:r>
              <a:rPr kumimoji="0" lang="pl-PL" sz="1200" b="0" i="0" u="none" strike="noStrike" kern="1200" cap="none" spc="0" normalizeH="0" baseline="30000" noProof="0" dirty="0" err="1" smtClean="0">
                <a:ln>
                  <a:noFill/>
                </a:ln>
                <a:solidFill>
                  <a:prstClr val="black"/>
                </a:solidFill>
                <a:effectLst/>
                <a:uLnTx/>
                <a:uFillTx/>
                <a:latin typeface="+mn-lt"/>
                <a:ea typeface="+mn-ea"/>
                <a:cs typeface="+mn-cs"/>
              </a:rPr>
              <a:t>ab</a:t>
            </a:r>
            <a:r>
              <a:rPr kumimoji="0" lang="pl-PL" sz="1200" b="0" i="0" u="none" strike="noStrike" kern="1200" cap="none" spc="0" normalizeH="0" baseline="0" noProof="0" dirty="0" smtClean="0">
                <a:ln>
                  <a:noFill/>
                </a:ln>
                <a:solidFill>
                  <a:prstClr val="black"/>
                </a:solidFill>
                <a:effectLst/>
                <a:uLnTx/>
                <a:uFillTx/>
                <a:latin typeface="+mn-lt"/>
                <a:ea typeface="+mn-ea"/>
                <a:cs typeface="+mn-cs"/>
              </a:rPr>
              <a:t>, co okazuje się złożonym obliczeniowo problemem. </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6</a:t>
            </a:fld>
            <a:endParaRPr lang="pl-PL"/>
          </a:p>
        </p:txBody>
      </p:sp>
    </p:spTree>
    <p:extLst>
      <p:ext uri="{BB962C8B-B14F-4D97-AF65-F5344CB8AC3E}">
        <p14:creationId xmlns="" xmlns:p14="http://schemas.microsoft.com/office/powerpoint/2010/main" val="3620755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Protokół </a:t>
            </a:r>
            <a:r>
              <a:rPr lang="pl-PL" dirty="0" err="1" smtClean="0"/>
              <a:t>Diffiego-Hellmann’a</a:t>
            </a:r>
            <a:r>
              <a:rPr lang="pl-PL" dirty="0" smtClean="0"/>
              <a:t> można</a:t>
            </a:r>
            <a:r>
              <a:rPr lang="pl-PL" baseline="0" dirty="0" smtClean="0"/>
              <a:t> przekształcić w system szyfrowania z kluczem publicznym. Podobnie, jak w przypadku protokołu </a:t>
            </a:r>
            <a:r>
              <a:rPr lang="pl-PL" baseline="0" dirty="0" err="1" smtClean="0"/>
              <a:t>Diffie-Helmann’a</a:t>
            </a:r>
            <a:r>
              <a:rPr lang="pl-PL" baseline="0" dirty="0" smtClean="0"/>
              <a:t> dysponujemy skończoną grupą cykliczną i znalezioną w niej wartością generatora. Koncepcję wymiany klucza zastępujemy akcjami oddzielonymi w czasie. Akcja wykonana przez Boba nie następuje natychmiast w odpowiedzi na klucz wysłany przez Alice. Pierwszy etap protokołu jest generowaniem klucza A. Duże </a:t>
            </a:r>
            <a:r>
              <a:rPr lang="pl-PL" b="1" baseline="0" dirty="0" smtClean="0"/>
              <a:t>A</a:t>
            </a:r>
            <a:r>
              <a:rPr lang="pl-PL" baseline="0" dirty="0" smtClean="0"/>
              <a:t> będzie rozumiane jako klucz publiczny a małe </a:t>
            </a:r>
            <a:r>
              <a:rPr lang="pl-PL" b="1" baseline="0" dirty="0" smtClean="0"/>
              <a:t>a</a:t>
            </a:r>
            <a:r>
              <a:rPr lang="pl-PL" baseline="0" dirty="0" smtClean="0"/>
              <a:t> będzie kluczem prywatnym. Zauważmy, że odzyskanie małego a z dużego A, to problem wyznaczenia dyskretnego logarytmu, który jest uważany za trudny. Jeśli Bob chce później zaszyfrować wiadomość do Alice, to oblicza wartość „swojej połówki” protokołu </a:t>
            </a:r>
            <a:r>
              <a:rPr lang="pl-PL" baseline="0" dirty="0" err="1" smtClean="0"/>
              <a:t>Diffiego-Hellmann’a</a:t>
            </a:r>
            <a:r>
              <a:rPr lang="pl-PL" baseline="0" dirty="0" smtClean="0"/>
              <a:t>, czyli B=</a:t>
            </a:r>
            <a:r>
              <a:rPr lang="pl-PL" baseline="0" dirty="0" err="1" smtClean="0"/>
              <a:t>g</a:t>
            </a:r>
            <a:r>
              <a:rPr lang="pl-PL" baseline="30000" dirty="0" err="1" smtClean="0"/>
              <a:t>b</a:t>
            </a:r>
            <a:r>
              <a:rPr lang="pl-PL" baseline="0" dirty="0" smtClean="0"/>
              <a:t>. Oblicza wartość </a:t>
            </a:r>
            <a:r>
              <a:rPr lang="pl-PL" baseline="0" dirty="0" err="1" smtClean="0"/>
              <a:t>g</a:t>
            </a:r>
            <a:r>
              <a:rPr lang="pl-PL" baseline="30000" dirty="0" err="1" smtClean="0"/>
              <a:t>ab</a:t>
            </a:r>
            <a:r>
              <a:rPr lang="pl-PL" baseline="0" dirty="0" smtClean="0"/>
              <a:t>, z tej wartości wyprowadza klucz szyfrowania symetrycznego k, a następnie szyfruje wiadomość m z zastosowaniem tego klucza. Ostatecznie „odsyła” do Alice swój wkład w protokół </a:t>
            </a:r>
            <a:r>
              <a:rPr lang="pl-PL" baseline="0" dirty="0" err="1" smtClean="0"/>
              <a:t>Diffiego-Helmann’a</a:t>
            </a:r>
            <a:r>
              <a:rPr lang="pl-PL" baseline="0" dirty="0" smtClean="0"/>
              <a:t> (</a:t>
            </a:r>
            <a:r>
              <a:rPr lang="pl-PL" baseline="0" dirty="0" err="1" smtClean="0"/>
              <a:t>g</a:t>
            </a:r>
            <a:r>
              <a:rPr lang="pl-PL" baseline="30000" dirty="0" err="1" smtClean="0"/>
              <a:t>b</a:t>
            </a:r>
            <a:r>
              <a:rPr lang="pl-PL" baseline="0" dirty="0" smtClean="0"/>
              <a:t>) oraz zaszyfrowaną wiadomość m kluczem k wywiedzionym z wartości </a:t>
            </a:r>
            <a:r>
              <a:rPr lang="pl-PL" baseline="0" dirty="0" err="1" smtClean="0"/>
              <a:t>g</a:t>
            </a:r>
            <a:r>
              <a:rPr lang="pl-PL" baseline="30000" dirty="0" err="1" smtClean="0"/>
              <a:t>ab</a:t>
            </a:r>
            <a:r>
              <a:rPr lang="pl-PL" baseline="0" dirty="0" smtClean="0"/>
              <a:t>.</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7</a:t>
            </a:fld>
            <a:endParaRPr lang="pl-PL"/>
          </a:p>
        </p:txBody>
      </p:sp>
    </p:spTree>
    <p:extLst>
      <p:ext uri="{BB962C8B-B14F-4D97-AF65-F5344CB8AC3E}">
        <p14:creationId xmlns="" xmlns:p14="http://schemas.microsoft.com/office/powerpoint/2010/main" val="1040213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Alice,</a:t>
            </a:r>
            <a:r>
              <a:rPr lang="pl-PL" baseline="0" dirty="0" smtClean="0"/>
              <a:t> żeby odszyfrować wiadomość również oblicza </a:t>
            </a:r>
            <a:r>
              <a:rPr lang="pl-PL" baseline="0" dirty="0" err="1" smtClean="0"/>
              <a:t>g</a:t>
            </a:r>
            <a:r>
              <a:rPr lang="pl-PL" baseline="30000" dirty="0" err="1" smtClean="0"/>
              <a:t>ab</a:t>
            </a:r>
            <a:r>
              <a:rPr lang="pl-PL" baseline="0" dirty="0" smtClean="0"/>
              <a:t>, stosuje te wartość do obliczenia klucza k, który to z kolei może posłużyć do odszyfrowania wiadomości. </a:t>
            </a:r>
          </a:p>
          <a:p>
            <a:r>
              <a:rPr lang="pl-PL" baseline="0" dirty="0" smtClean="0"/>
              <a:t>Proszę zwrócić uwagę na interesujące właściwości tak opracowanego protokołu. Po pierwsze pokazany schemat jest schematem zrandomizowanym. Za każdym razem wartość b jest losowana na nowo.</a:t>
            </a:r>
          </a:p>
          <a:p>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8</a:t>
            </a:fld>
            <a:endParaRPr lang="pl-PL"/>
          </a:p>
        </p:txBody>
      </p:sp>
    </p:spTree>
    <p:extLst>
      <p:ext uri="{BB962C8B-B14F-4D97-AF65-F5344CB8AC3E}">
        <p14:creationId xmlns="" xmlns:p14="http://schemas.microsoft.com/office/powerpoint/2010/main" val="34586699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Bardziej formalnie.</a:t>
            </a:r>
            <a:r>
              <a:rPr lang="pl-PL" baseline="0" dirty="0" smtClean="0"/>
              <a:t> System szyfrowania z kluczem publicznym oparty na protokole wymiany kluczy </a:t>
            </a:r>
            <a:r>
              <a:rPr lang="pl-PL" baseline="0" dirty="0" err="1" smtClean="0"/>
              <a:t>Diffiego-Helmanna</a:t>
            </a:r>
            <a:r>
              <a:rPr lang="pl-PL" baseline="0" dirty="0" smtClean="0"/>
              <a:t> można opisać w następujący sposób. G jest skończoną grupą cykliczną rzędu n. </a:t>
            </a:r>
            <a:r>
              <a:rPr kumimoji="0" lang="en-US" sz="1200" b="0" i="0" u="none" strike="noStrike" kern="1200" cap="none" spc="0" normalizeH="0" baseline="0" noProof="0" dirty="0" smtClean="0">
                <a:ln>
                  <a:noFill/>
                </a:ln>
                <a:solidFill>
                  <a:sysClr val="windowText" lastClr="000000"/>
                </a:solidFill>
                <a:effectLst/>
                <a:uLnTx/>
                <a:uFillTx/>
                <a:latin typeface="+mn-lt"/>
                <a:ea typeface="+mn-ea"/>
                <a:cs typeface="+mn-cs"/>
              </a:rPr>
              <a:t>(</a:t>
            </a:r>
            <a:r>
              <a:rPr kumimoji="0" lang="en-US" sz="1200" b="0" i="0" u="none" strike="noStrike" kern="1200" cap="none" spc="0" normalizeH="0" baseline="0" noProof="0" dirty="0" err="1" smtClean="0">
                <a:ln>
                  <a:noFill/>
                </a:ln>
                <a:solidFill>
                  <a:sysClr val="windowText" lastClr="000000"/>
                </a:solidFill>
                <a:effectLst/>
                <a:uLnTx/>
                <a:uFillTx/>
                <a:latin typeface="+mn-lt"/>
                <a:ea typeface="+mn-ea"/>
                <a:cs typeface="+mn-cs"/>
              </a:rPr>
              <a:t>E</a:t>
            </a:r>
            <a:r>
              <a:rPr kumimoji="0" lang="en-US" sz="1200" b="0" i="0" u="none" strike="noStrike" kern="1200" cap="none" spc="0" normalizeH="0" baseline="-25000" noProof="0" dirty="0" err="1" smtClean="0">
                <a:ln>
                  <a:noFill/>
                </a:ln>
                <a:solidFill>
                  <a:sysClr val="windowText" lastClr="000000"/>
                </a:solidFill>
                <a:effectLst/>
                <a:uLnTx/>
                <a:uFillTx/>
                <a:latin typeface="+mn-lt"/>
                <a:ea typeface="+mn-ea"/>
                <a:cs typeface="+mn-cs"/>
              </a:rPr>
              <a:t>s</a:t>
            </a:r>
            <a:r>
              <a:rPr kumimoji="0" lang="en-US" sz="1200" b="0" i="0" u="none" strike="noStrike" kern="1200" cap="none" spc="0" normalizeH="0" baseline="0" noProof="0" dirty="0" smtClean="0">
                <a:ln>
                  <a:noFill/>
                </a:ln>
                <a:solidFill>
                  <a:sysClr val="windowText" lastClr="000000"/>
                </a:solidFill>
                <a:effectLst/>
                <a:uLnTx/>
                <a:uFillTx/>
                <a:latin typeface="+mn-lt"/>
                <a:ea typeface="+mn-ea"/>
                <a:cs typeface="+mn-cs"/>
              </a:rPr>
              <a:t>, D</a:t>
            </a:r>
            <a:r>
              <a:rPr kumimoji="0" lang="en-US" sz="1200" b="0" i="0" u="none" strike="noStrike" kern="1200" cap="none" spc="0" normalizeH="0" baseline="-25000" noProof="0" dirty="0" smtClean="0">
                <a:ln>
                  <a:noFill/>
                </a:ln>
                <a:solidFill>
                  <a:sysClr val="windowText" lastClr="000000"/>
                </a:solidFill>
                <a:effectLst/>
                <a:uLnTx/>
                <a:uFillTx/>
                <a:latin typeface="+mn-lt"/>
                <a:ea typeface="+mn-ea"/>
                <a:cs typeface="+mn-cs"/>
              </a:rPr>
              <a:t>s</a:t>
            </a:r>
            <a:r>
              <a:rPr kumimoji="0" lang="en-US" sz="1200" b="0" i="0" u="none" strike="noStrike" kern="1200" cap="none" spc="0" normalizeH="0" baseline="0" noProof="0" dirty="0" smtClean="0">
                <a:ln>
                  <a:noFill/>
                </a:ln>
                <a:solidFill>
                  <a:sysClr val="windowText" lastClr="000000"/>
                </a:solidFill>
                <a:effectLst/>
                <a:uLnTx/>
                <a:uFillTx/>
                <a:latin typeface="+mn-lt"/>
                <a:ea typeface="+mn-ea"/>
                <a:cs typeface="+mn-cs"/>
              </a:rPr>
              <a:t>) </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jest symetrycznym systemem kryptograficznym z uwierzytelnianiem, H jest funkcją mieszającą (</a:t>
            </a:r>
            <a:r>
              <a:rPr kumimoji="0" lang="pl-PL" sz="1200" b="0" i="0" u="none" strike="noStrike" kern="1200" cap="none" spc="0" normalizeH="0" baseline="0" noProof="0" dirty="0" err="1" smtClean="0">
                <a:ln>
                  <a:noFill/>
                </a:ln>
                <a:solidFill>
                  <a:sysClr val="windowText" lastClr="000000"/>
                </a:solidFill>
                <a:effectLst/>
                <a:uLnTx/>
                <a:uFillTx/>
                <a:latin typeface="+mn-lt"/>
                <a:ea typeface="+mn-ea"/>
                <a:cs typeface="+mn-cs"/>
              </a:rPr>
              <a:t>hash</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 mapująca zbiór G</a:t>
            </a:r>
            <a:r>
              <a:rPr kumimoji="0" lang="pl-PL" sz="1200" b="0" i="0" u="none" strike="noStrike" kern="1200" cap="none" spc="0" normalizeH="0" baseline="30000" noProof="0" dirty="0" smtClean="0">
                <a:ln>
                  <a:noFill/>
                </a:ln>
                <a:solidFill>
                  <a:sysClr val="windowText" lastClr="000000"/>
                </a:solidFill>
                <a:effectLst/>
                <a:uLnTx/>
                <a:uFillTx/>
                <a:latin typeface="+mn-lt"/>
                <a:ea typeface="+mn-ea"/>
                <a:cs typeface="+mn-cs"/>
              </a:rPr>
              <a:t>2</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 na zbiór kluczy K. Tworzony system jest złożony z 3 elementów </a:t>
            </a:r>
            <a:r>
              <a:rPr kumimoji="0" lang="en-US" sz="1200" b="0" i="0" u="none" strike="noStrike" kern="1200" cap="none" spc="0" normalizeH="0" baseline="0" noProof="0" dirty="0" smtClean="0">
                <a:ln>
                  <a:noFill/>
                </a:ln>
                <a:solidFill>
                  <a:sysClr val="windowText" lastClr="000000"/>
                </a:solidFill>
                <a:effectLst/>
                <a:uLnTx/>
                <a:uFillTx/>
                <a:latin typeface="+mn-lt"/>
                <a:ea typeface="+mn-ea"/>
                <a:cs typeface="+mn-cs"/>
              </a:rPr>
              <a:t>(Gen, E, D)</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 Gen jest generatorem kluczy. W ramach tego algorytmu </a:t>
            </a:r>
            <a:r>
              <a:rPr kumimoji="0" lang="pl-PL" sz="1200" b="0" i="0" u="none" strike="noStrike" kern="1200" cap="none" spc="0" normalizeH="0" baseline="0" noProof="0" smtClean="0">
                <a:ln>
                  <a:noFill/>
                </a:ln>
                <a:solidFill>
                  <a:sysClr val="windowText" lastClr="000000"/>
                </a:solidFill>
                <a:effectLst/>
                <a:uLnTx/>
                <a:uFillTx/>
                <a:latin typeface="+mn-lt"/>
                <a:ea typeface="+mn-ea"/>
                <a:cs typeface="+mn-cs"/>
              </a:rPr>
              <a:t>jest wybierany </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losowy generator grupy g oraz losowa liczba a należąca do Zn. Kluczem sekretnym systemu jest wybrana liczba a, natomiast kluczem publicznym para wartości: (g, h=</a:t>
            </a:r>
            <a:r>
              <a:rPr kumimoji="0" lang="pl-PL" sz="1200" b="0" i="0" u="none" strike="noStrike" kern="1200" cap="none" spc="0" normalizeH="0" baseline="0" noProof="0" dirty="0" err="1" smtClean="0">
                <a:ln>
                  <a:noFill/>
                </a:ln>
                <a:solidFill>
                  <a:sysClr val="windowText" lastClr="000000"/>
                </a:solidFill>
                <a:effectLst/>
                <a:uLnTx/>
                <a:uFillTx/>
                <a:latin typeface="+mn-lt"/>
                <a:ea typeface="+mn-ea"/>
                <a:cs typeface="+mn-cs"/>
              </a:rPr>
              <a:t>g</a:t>
            </a:r>
            <a:r>
              <a:rPr kumimoji="0" lang="pl-PL" sz="1200" b="0" i="0" u="none" strike="noStrike" kern="1200" cap="none" spc="0" normalizeH="0" baseline="30000" noProof="0" dirty="0" err="1" smtClean="0">
                <a:ln>
                  <a:noFill/>
                </a:ln>
                <a:solidFill>
                  <a:sysClr val="windowText" lastClr="000000"/>
                </a:solidFill>
                <a:effectLst/>
                <a:uLnTx/>
                <a:uFillTx/>
                <a:latin typeface="+mn-lt"/>
                <a:ea typeface="+mn-ea"/>
                <a:cs typeface="+mn-cs"/>
              </a:rPr>
              <a:t>a</a:t>
            </a:r>
            <a:r>
              <a:rPr kumimoji="0" lang="pl-PL" sz="1200" b="0" i="0" u="none" strike="noStrike" kern="1200" cap="none" spc="0" normalizeH="0" baseline="0" noProof="0" dirty="0" smtClean="0">
                <a:ln>
                  <a:noFill/>
                </a:ln>
                <a:solidFill>
                  <a:sysClr val="windowText" lastClr="000000"/>
                </a:solidFill>
                <a:effectLst/>
                <a:uLnTx/>
                <a:uFillTx/>
                <a:latin typeface="+mn-lt"/>
                <a:ea typeface="+mn-ea"/>
                <a:cs typeface="+mn-cs"/>
              </a:rPr>
              <a:t>).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9</a:t>
            </a:fld>
            <a:endParaRPr lang="pl-PL"/>
          </a:p>
        </p:txBody>
      </p:sp>
    </p:spTree>
    <p:extLst>
      <p:ext uri="{BB962C8B-B14F-4D97-AF65-F5344CB8AC3E}">
        <p14:creationId xmlns="" xmlns:p14="http://schemas.microsoft.com/office/powerpoint/2010/main" val="1018556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r>
              <a:rPr lang="pl-PL" dirty="0" smtClean="0"/>
              <a:t>Jeśli Bob chce zaszyfrować wiadomość, to bierze klucz publiczny złożony z wartości g i</a:t>
            </a:r>
            <a:r>
              <a:rPr lang="pl-PL" baseline="0" dirty="0" smtClean="0"/>
              <a:t> h. Losuje własną liczbę b. Następnie oblicza wyrażenie </a:t>
            </a:r>
            <a:r>
              <a:rPr lang="pl-PL" baseline="0" dirty="0" err="1" smtClean="0"/>
              <a:t>g</a:t>
            </a:r>
            <a:r>
              <a:rPr lang="pl-PL" baseline="30000" dirty="0" err="1" smtClean="0"/>
              <a:t>b</a:t>
            </a:r>
            <a:r>
              <a:rPr lang="pl-PL" baseline="0" dirty="0" smtClean="0"/>
              <a:t>, a potem oblicza sekret DH jako </a:t>
            </a:r>
            <a:r>
              <a:rPr lang="pl-PL" baseline="0" dirty="0" err="1" smtClean="0"/>
              <a:t>h</a:t>
            </a:r>
            <a:r>
              <a:rPr lang="pl-PL" baseline="30000" dirty="0" err="1" smtClean="0"/>
              <a:t>b</a:t>
            </a:r>
            <a:r>
              <a:rPr lang="pl-PL" baseline="0" dirty="0" smtClean="0"/>
              <a:t>. Kolejny krokiem jest obliczenie funkcji mieszającej (</a:t>
            </a:r>
            <a:r>
              <a:rPr lang="pl-PL" baseline="0" dirty="0" err="1" smtClean="0"/>
              <a:t>Hash</a:t>
            </a:r>
            <a:r>
              <a:rPr lang="pl-PL" baseline="0" dirty="0" smtClean="0"/>
              <a:t>) z wejściami u i v. Jej rezultatem jest symetryczny klucz k. Wiadomość jest z kolei szyfrowana z zastosowaniem klucza k. Ostatecznie Bob wysyła do Alice parę (u i c).</a:t>
            </a:r>
          </a:p>
          <a:p>
            <a:r>
              <a:rPr lang="pl-PL" baseline="0" dirty="0" smtClean="0"/>
              <a:t>Alce odszyfrowuje wiadomość w następujący sposób: Podnosi wartość u do potęgi a i otrzymuje v. Oblicza wartość klucza k poprzez wyliczenie wyjścia funkcji mieszającej (</a:t>
            </a:r>
            <a:r>
              <a:rPr lang="pl-PL" baseline="0" dirty="0" err="1" smtClean="0"/>
              <a:t>hash</a:t>
            </a:r>
            <a:r>
              <a:rPr lang="pl-PL" baseline="0" dirty="0" smtClean="0"/>
              <a:t>) z parametrami u i v. Odszyfrowuje z zastosowaniem klucza k szyfrogram c i otrzymuje wiadomość m. </a:t>
            </a:r>
            <a:endParaRPr lang="pl-PL" dirty="0"/>
          </a:p>
        </p:txBody>
      </p:sp>
      <p:sp>
        <p:nvSpPr>
          <p:cNvPr id="4" name="Symbol zastępczy numeru slajdu 3"/>
          <p:cNvSpPr>
            <a:spLocks noGrp="1"/>
          </p:cNvSpPr>
          <p:nvPr>
            <p:ph type="sldNum" sz="quarter" idx="10"/>
          </p:nvPr>
        </p:nvSpPr>
        <p:spPr/>
        <p:txBody>
          <a:bodyPr/>
          <a:lstStyle/>
          <a:p>
            <a:fld id="{63E3D6C2-9694-4371-A084-2525EFB38A76}" type="slidenum">
              <a:rPr lang="pl-PL" smtClean="0"/>
              <a:pPr/>
              <a:t>10</a:t>
            </a:fld>
            <a:endParaRPr lang="pl-PL"/>
          </a:p>
        </p:txBody>
      </p:sp>
    </p:spTree>
    <p:extLst>
      <p:ext uri="{BB962C8B-B14F-4D97-AF65-F5344CB8AC3E}">
        <p14:creationId xmlns="" xmlns:p14="http://schemas.microsoft.com/office/powerpoint/2010/main" val="34234715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 wzorca tytułu</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77721B28-2315-4038-B465-4FAC5B10B454}"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5CB8C871-E136-46BF-A553-D01E921EED53}"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 wzorca tytułu</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922D87DA-1D67-45DF-B82F-406BB1D4ECB1}"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8365066" y="6426200"/>
            <a:ext cx="762000" cy="406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2803209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054712963"/>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576417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8767033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170500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7109385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191570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4221137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F7A5DAA-748A-4F7A-846D-4B599860028B}"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5795401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1188761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 xmlns:p14="http://schemas.microsoft.com/office/powerpoint/2010/main" val="26340805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45330872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955834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32039707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26414200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 wzorca tytułu</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793AB58D-58D2-4AE6-80D9-8D3DF8BAF14B}" type="datetime1">
              <a:rPr lang="pl-PL" smtClean="0"/>
              <a:pPr/>
              <a:t>2020-06-08</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3762DABE-C89F-4876-874B-40737684B676}" type="datetime1">
              <a:rPr lang="pl-PL" smtClean="0"/>
              <a:pPr/>
              <a:t>2020-06-08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29E3034B-4AD3-41CB-8B20-2F185E7F45AA}" type="datetime1">
              <a:rPr lang="pl-PL" smtClean="0"/>
              <a:pPr/>
              <a:t>2020-06-08</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 wzorca tytułu</a:t>
            </a:r>
            <a:endParaRPr lang="pl-PL"/>
          </a:p>
        </p:txBody>
      </p:sp>
      <p:sp>
        <p:nvSpPr>
          <p:cNvPr id="3" name="Symbol zastępczy daty 2"/>
          <p:cNvSpPr>
            <a:spLocks noGrp="1"/>
          </p:cNvSpPr>
          <p:nvPr>
            <p:ph type="dt" sz="half" idx="10"/>
          </p:nvPr>
        </p:nvSpPr>
        <p:spPr/>
        <p:txBody>
          <a:bodyPr/>
          <a:lstStyle/>
          <a:p>
            <a:fld id="{3769A7AB-59E2-4256-AA67-21347BBE9FE5}" type="datetime1">
              <a:rPr lang="pl-PL" smtClean="0"/>
              <a:pPr/>
              <a:t>2020-06-08</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7B28064E-E6B1-4522-A7B8-5C69592EE5A8}" type="datetime1">
              <a:rPr lang="pl-PL" smtClean="0"/>
              <a:pPr/>
              <a:t>2020-06-08</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 wzorca tytułu</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22DC994D-374A-4B89-997A-EE72F90ECB95}" type="datetime1">
              <a:rPr lang="pl-PL" smtClean="0"/>
              <a:pPr/>
              <a:t>2020-06-08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 wzorca tytułu</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41AF5160-A345-47DB-A4D1-A295F922454B}" type="datetime1">
              <a:rPr lang="pl-PL" smtClean="0"/>
              <a:pPr/>
              <a:t>2020-06-08</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 wzorca tytułu</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6AEB0A-0CA8-466B-8EA8-794AC25D5CDA}" type="datetime1">
              <a:rPr lang="pl-PL" smtClean="0"/>
              <a:pPr/>
              <a:t>2020-06-08</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9B7C76-EFF2-4CD8-A475-4750F11B4BC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5400"/>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97000"/>
            <a:ext cx="8229600" cy="54610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4CFE4B-17F2-49B1-A8CD-48A7230178BE}" type="datetimeFigureOut">
              <a:rPr lang="en-US" smtClean="0">
                <a:solidFill>
                  <a:prstClr val="black">
                    <a:tint val="75000"/>
                  </a:prstClr>
                </a:solidFill>
              </a:rPr>
              <a:pPr/>
              <a:t>6/8/2020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43A558-56C3-499B-89A2-59E5853E6BB4}" type="slidenum">
              <a:rPr lang="en-US" smtClean="0">
                <a:solidFill>
                  <a:prstClr val="black">
                    <a:tint val="75000"/>
                  </a:prstClr>
                </a:solidFill>
              </a:rPr>
              <a:pPr/>
              <a:t>‹#›</a:t>
            </a:fld>
            <a:endParaRPr lang="en-US" dirty="0">
              <a:solidFill>
                <a:prstClr val="black">
                  <a:tint val="75000"/>
                </a:prstClr>
              </a:solidFill>
            </a:endParaRPr>
          </a:p>
        </p:txBody>
      </p:sp>
      <p:sp>
        <p:nvSpPr>
          <p:cNvPr id="7" name="TextBox 6"/>
          <p:cNvSpPr txBox="1"/>
          <p:nvPr userDrawn="1"/>
        </p:nvSpPr>
        <p:spPr>
          <a:xfrm>
            <a:off x="8495978" y="6589889"/>
            <a:ext cx="699230" cy="230832"/>
          </a:xfrm>
          <a:prstGeom prst="rect">
            <a:avLst/>
          </a:prstGeom>
          <a:noFill/>
        </p:spPr>
        <p:txBody>
          <a:bodyPr wrap="none" rtlCol="0">
            <a:spAutoFit/>
          </a:bodyPr>
          <a:lstStyle/>
          <a:p>
            <a:r>
              <a:rPr lang="en-US" sz="900" dirty="0" smtClean="0"/>
              <a:t>Dan Boneh</a:t>
            </a:r>
            <a:endParaRPr lang="en-US" sz="900" dirty="0"/>
          </a:p>
        </p:txBody>
      </p:sp>
    </p:spTree>
    <p:extLst>
      <p:ext uri="{BB962C8B-B14F-4D97-AF65-F5344CB8AC3E}">
        <p14:creationId xmlns="" xmlns:p14="http://schemas.microsoft.com/office/powerpoint/2010/main" val="998833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3568" y="1844824"/>
            <a:ext cx="7772400" cy="1470025"/>
          </a:xfrm>
        </p:spPr>
        <p:txBody>
          <a:bodyPr>
            <a:noAutofit/>
          </a:bodyPr>
          <a:lstStyle/>
          <a:p>
            <a:r>
              <a:rPr lang="pl-PL" sz="3600" dirty="0" smtClean="0"/>
              <a:t>Kryptografia i bezpieczeństwo danych </a:t>
            </a:r>
            <a:br>
              <a:rPr lang="pl-PL" sz="3600" dirty="0" smtClean="0"/>
            </a:br>
            <a:r>
              <a:rPr lang="pl-PL" sz="3600" dirty="0" smtClean="0"/>
              <a:t>- Kryptografia klucza publicznego  </a:t>
            </a:r>
            <a:r>
              <a:rPr lang="pl-PL" sz="3600" dirty="0" err="1" smtClean="0"/>
              <a:t>ElGamal</a:t>
            </a:r>
            <a:endParaRPr lang="pl-PL" sz="3600" dirty="0"/>
          </a:p>
        </p:txBody>
      </p:sp>
      <p:sp>
        <p:nvSpPr>
          <p:cNvPr id="3" name="Podtytuł 2"/>
          <p:cNvSpPr>
            <a:spLocks noGrp="1"/>
          </p:cNvSpPr>
          <p:nvPr>
            <p:ph type="subTitle" idx="1"/>
          </p:nvPr>
        </p:nvSpPr>
        <p:spPr/>
        <p:txBody>
          <a:bodyPr/>
          <a:lstStyle/>
          <a:p>
            <a:r>
              <a:rPr lang="pl-PL" dirty="0" smtClean="0"/>
              <a:t>Sławomir </a:t>
            </a:r>
            <a:r>
              <a:rPr lang="pl-PL" dirty="0" err="1" smtClean="0"/>
              <a:t>Samolej</a:t>
            </a:r>
            <a:r>
              <a:rPr lang="pl-PL" dirty="0" smtClean="0"/>
              <a:t/>
            </a:r>
            <a:br>
              <a:rPr lang="pl-PL" dirty="0" smtClean="0"/>
            </a:br>
            <a:r>
              <a:rPr lang="pl-PL" dirty="0" err="1" smtClean="0"/>
              <a:t>ssamolej.kia.prz.edu.pl</a:t>
            </a:r>
            <a:r>
              <a:rPr lang="pl-PL" dirty="0" smtClean="0"/>
              <a:t/>
            </a:r>
            <a:br>
              <a:rPr lang="pl-PL" dirty="0" smtClean="0"/>
            </a:br>
            <a:r>
              <a:rPr lang="pl-PL" dirty="0" err="1" smtClean="0"/>
              <a:t>ssamolej@prz.edu.pl</a:t>
            </a:r>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3200" dirty="0"/>
              <a:t>System </a:t>
            </a:r>
            <a:r>
              <a:rPr lang="pl-PL" sz="3200" dirty="0" err="1"/>
              <a:t>ElGamal</a:t>
            </a:r>
            <a:r>
              <a:rPr lang="pl-PL" sz="3200" dirty="0"/>
              <a:t> (współczesne podejście) </a:t>
            </a:r>
            <a:r>
              <a:rPr lang="pl-PL" sz="3200" dirty="0" smtClean="0"/>
              <a:t>(2)</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10</a:t>
            </a:fld>
            <a:endParaRPr lang="pl-PL"/>
          </a:p>
        </p:txBody>
      </p:sp>
      <p:sp>
        <p:nvSpPr>
          <p:cNvPr id="5" name="Content Placeholder 3"/>
          <p:cNvSpPr txBox="1">
            <a:spLocks/>
          </p:cNvSpPr>
          <p:nvPr/>
        </p:nvSpPr>
        <p:spPr>
          <a:xfrm>
            <a:off x="457200" y="3315817"/>
            <a:ext cx="3962400" cy="2057399"/>
          </a:xfrm>
          <a:prstGeom prst="rect">
            <a:avLst/>
          </a:prstGeom>
          <a:ln>
            <a:solidFill>
              <a:srgbClr val="00800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E</a:t>
            </a:r>
            <a:r>
              <a:rPr kumimoji="0" lang="en-US" sz="28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sng"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1" i="0" u="sng" strike="noStrike" kern="1200" cap="none" spc="0" normalizeH="0" baseline="0" noProof="0" dirty="0" err="1" smtClean="0">
                <a:ln>
                  <a:noFill/>
                </a:ln>
                <a:solidFill>
                  <a:sysClr val="windowText" lastClr="000000"/>
                </a:solidFill>
                <a:effectLst/>
                <a:uLnTx/>
                <a:uFillTx/>
                <a:latin typeface="Calibri"/>
                <a:ea typeface="+mn-ea"/>
                <a:cs typeface="+mn-cs"/>
              </a:rPr>
              <a:t>g,h</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  m</a:t>
            </a:r>
            <a:r>
              <a:rPr kumimoji="0" lang="en-US" sz="28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8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b ⟵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u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3200" b="0" i="0" u="none" strike="noStrike" kern="1200" cap="none" spc="0" normalizeH="0" baseline="30000" noProof="0" dirty="0" err="1" smtClean="0">
                <a:ln>
                  <a:noFill/>
                </a:ln>
                <a:solidFill>
                  <a:sysClr val="windowText" lastClr="000000"/>
                </a:solidFill>
                <a:effectLst/>
                <a:uLnTx/>
                <a:uFillTx/>
                <a:latin typeface="Calibri"/>
                <a:ea typeface="+mn-ea"/>
                <a:cs typeface="+mn-cs"/>
              </a:rPr>
              <a:t>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v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h</a:t>
            </a:r>
            <a:r>
              <a:rPr kumimoji="0" lang="en-US" sz="2800" b="0" i="0" u="none" strike="noStrike" kern="1200" cap="none" spc="0" normalizeH="0" baseline="30000" noProof="0" dirty="0" err="1" smtClean="0">
                <a:ln>
                  <a:noFill/>
                </a:ln>
                <a:solidFill>
                  <a:sysClr val="windowText" lastClr="000000"/>
                </a:solidFill>
                <a:effectLst/>
                <a:uLnTx/>
                <a:uFillTx/>
                <a:latin typeface="Calibri"/>
                <a:ea typeface="+mn-ea"/>
                <a:cs typeface="+mn-cs"/>
              </a:rPr>
              <a:t>b</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endParaRPr kumimoji="0" lang="en-US" sz="28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1033463"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 ⟵ H(</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u,v</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c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(k, 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sz="2400" dirty="0" smtClean="0">
                <a:solidFill>
                  <a:sysClr val="windowText" lastClr="000000"/>
                </a:solidFill>
                <a:latin typeface="Calibri"/>
              </a:rPr>
              <a:t>wyjście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(u, c)</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Content Placeholder 4"/>
          <p:cNvSpPr txBox="1">
            <a:spLocks/>
          </p:cNvSpPr>
          <p:nvPr/>
        </p:nvSpPr>
        <p:spPr>
          <a:xfrm>
            <a:off x="4648200" y="3315817"/>
            <a:ext cx="4114800" cy="2057399"/>
          </a:xfrm>
          <a:prstGeom prst="rect">
            <a:avLst/>
          </a:prstGeom>
          <a:ln>
            <a:solidFill>
              <a:srgbClr val="008000"/>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Lst>
              <a:defRPr/>
            </a:pP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D</a:t>
            </a:r>
            <a:r>
              <a:rPr kumimoji="0" lang="en-US" sz="28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sng"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=a, (</a:t>
            </a:r>
            <a:r>
              <a:rPr kumimoji="0" lang="en-US" sz="2400" b="1" i="0" u="sng" strike="noStrike" kern="1200" cap="none" spc="0" normalizeH="0" baseline="0" noProof="0" dirty="0" err="1" smtClean="0">
                <a:ln>
                  <a:noFill/>
                </a:ln>
                <a:solidFill>
                  <a:sysClr val="windowText" lastClr="000000"/>
                </a:solidFill>
                <a:effectLst/>
                <a:uLnTx/>
                <a:uFillTx/>
                <a:latin typeface="Calibri"/>
                <a:ea typeface="+mn-ea"/>
                <a:cs typeface="+mn-cs"/>
              </a:rPr>
              <a:t>u,c</a:t>
            </a:r>
            <a:r>
              <a:rPr kumimoji="0" lang="en-US" sz="2400" b="1" i="0" u="sng"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800" b="1" i="0" u="sng"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800" b="1"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v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u</a:t>
            </a:r>
            <a:r>
              <a:rPr kumimoji="0" lang="en-US" sz="2800" b="0" i="0" u="none" strike="noStrike" kern="1200" cap="none" spc="0" normalizeH="0" baseline="30000" noProof="0" dirty="0" err="1" smtClean="0">
                <a:ln>
                  <a:noFill/>
                </a:ln>
                <a:solidFill>
                  <a:sysClr val="windowText" lastClr="000000"/>
                </a:solidFill>
                <a:effectLst/>
                <a:uLnTx/>
                <a:uFillTx/>
                <a:latin typeface="Calibri"/>
                <a:ea typeface="+mn-ea"/>
                <a:cs typeface="+mn-cs"/>
              </a:rPr>
              <a:t>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 ⟵ H(</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u,v</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m ⟵ D</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(k, c)</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wyjście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m</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Lst>
              <a:defRPr/>
            </a:pP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7" name="TextBox 5"/>
          <p:cNvSpPr txBox="1"/>
          <p:nvPr/>
        </p:nvSpPr>
        <p:spPr>
          <a:xfrm>
            <a:off x="304800" y="1196752"/>
            <a:ext cx="7571303" cy="2000548"/>
          </a:xfrm>
          <a:prstGeom prst="rect">
            <a:avLst/>
          </a:prstGeom>
          <a:noFill/>
        </p:spPr>
        <p:txBody>
          <a:bodyPr wrap="none" rtlCol="0">
            <a:spAutoFit/>
          </a:bodyPr>
          <a:lstStyle/>
          <a:p>
            <a:pPr marL="342900" marR="0" lvl="0" indent="-342900" defTabSz="914400" eaLnBrk="1" fontAlgn="auto" latinLnBrk="0" hangingPunct="1">
              <a:lnSpc>
                <a:spcPct val="100000"/>
              </a:lnSpc>
              <a:spcBef>
                <a:spcPts val="1176"/>
              </a:spcBef>
              <a:spcAft>
                <a:spcPts val="0"/>
              </a:spcAft>
              <a:buClrTx/>
              <a:buSzTx/>
              <a:buFont typeface="Arial"/>
              <a:buChar char="•"/>
              <a:tabLst/>
              <a:defRPr/>
            </a:pPr>
            <a:r>
              <a:rPr kumimoji="0" lang="en-US" sz="2400" b="0" i="0" u="none" strike="noStrike" kern="0" cap="none" spc="0" normalizeH="0" baseline="0" noProof="0" dirty="0" smtClean="0">
                <a:ln>
                  <a:noFill/>
                </a:ln>
                <a:solidFill>
                  <a:prstClr val="black"/>
                </a:solidFill>
                <a:effectLst/>
                <a:uLnTx/>
                <a:uFillTx/>
              </a:rPr>
              <a:t>G:   </a:t>
            </a:r>
            <a:r>
              <a:rPr kumimoji="0" lang="pl-PL" sz="2400" b="0" i="0" u="none" strike="noStrike" kern="0" cap="none" spc="0" normalizeH="0" baseline="0" noProof="0" dirty="0" smtClean="0">
                <a:ln>
                  <a:noFill/>
                </a:ln>
                <a:solidFill>
                  <a:prstClr val="black"/>
                </a:solidFill>
                <a:effectLst/>
                <a:uLnTx/>
                <a:uFillTx/>
              </a:rPr>
              <a:t>skończona grupa cykliczna rzędu</a:t>
            </a:r>
            <a:r>
              <a:rPr kumimoji="0" lang="en-US" sz="2400" b="0" i="0" u="none" strike="noStrike" kern="0" cap="none" spc="0" normalizeH="0" baseline="0" noProof="0" dirty="0" smtClean="0">
                <a:ln>
                  <a:noFill/>
                </a:ln>
                <a:solidFill>
                  <a:prstClr val="black"/>
                </a:solidFill>
                <a:effectLst/>
                <a:uLnTx/>
                <a:uFillTx/>
              </a:rPr>
              <a:t> n </a:t>
            </a:r>
          </a:p>
          <a:p>
            <a:pPr marL="342900" lvl="0" indent="-342900">
              <a:spcBef>
                <a:spcPts val="1176"/>
              </a:spcBef>
              <a:buFont typeface="Arial" pitchFamily="34" charset="0"/>
              <a:buChar char="•"/>
              <a:defRPr/>
            </a:pPr>
            <a:r>
              <a:rPr kumimoji="0" lang="en-US" sz="24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E</a:t>
            </a:r>
            <a:r>
              <a:rPr kumimoji="0" lang="en-US" sz="2400" b="0" i="0" u="none" strike="noStrike" kern="0" cap="none" spc="0" normalizeH="0" baseline="-25000" noProof="0" dirty="0" err="1" smtClean="0">
                <a:ln>
                  <a:noFill/>
                </a:ln>
                <a:solidFill>
                  <a:prstClr val="black"/>
                </a:solidFill>
                <a:effectLst/>
                <a:uLnTx/>
                <a:uFillTx/>
              </a:rPr>
              <a:t>s</a:t>
            </a:r>
            <a:r>
              <a:rPr kumimoji="0" lang="en-US" sz="2400" b="0" i="0" u="none" strike="noStrike" kern="0" cap="none" spc="0" normalizeH="0" baseline="0" noProof="0" dirty="0" smtClean="0">
                <a:ln>
                  <a:noFill/>
                </a:ln>
                <a:solidFill>
                  <a:prstClr val="black"/>
                </a:solidFill>
                <a:effectLst/>
                <a:uLnTx/>
                <a:uFillTx/>
              </a:rPr>
              <a:t>, D</a:t>
            </a:r>
            <a:r>
              <a:rPr kumimoji="0" lang="en-US" sz="2400" b="0" i="0" u="none" strike="noStrike" kern="0" cap="none" spc="0" normalizeH="0" baseline="-25000" noProof="0" dirty="0" smtClean="0">
                <a:ln>
                  <a:noFill/>
                </a:ln>
                <a:solidFill>
                  <a:prstClr val="black"/>
                </a:solidFill>
                <a:effectLst/>
                <a:uLnTx/>
                <a:uFillTx/>
              </a:rPr>
              <a:t>s</a:t>
            </a:r>
            <a:r>
              <a:rPr kumimoji="0" lang="en-US" sz="2400" b="0" i="0" u="none" strike="noStrike" kern="0" cap="none" spc="0" normalizeH="0" baseline="0" noProof="0" dirty="0" smtClean="0">
                <a:ln>
                  <a:noFill/>
                </a:ln>
                <a:solidFill>
                  <a:prstClr val="black"/>
                </a:solidFill>
                <a:effectLst/>
                <a:uLnTx/>
                <a:uFillTx/>
              </a:rPr>
              <a:t>) :   </a:t>
            </a:r>
            <a:r>
              <a:rPr kumimoji="0" lang="pl-PL" sz="2400" b="0" i="0" u="none" strike="noStrike" kern="0" cap="none" spc="0" normalizeH="0" baseline="0" noProof="0" dirty="0" smtClean="0">
                <a:ln>
                  <a:noFill/>
                </a:ln>
                <a:solidFill>
                  <a:prstClr val="black"/>
                </a:solidFill>
                <a:effectLst/>
                <a:uLnTx/>
                <a:uFillTx/>
              </a:rPr>
              <a:t>	</a:t>
            </a:r>
            <a:r>
              <a:rPr lang="pl-PL" sz="2400" dirty="0" smtClean="0">
                <a:solidFill>
                  <a:sysClr val="windowText" lastClr="000000"/>
                </a:solidFill>
              </a:rPr>
              <a:t>symetryczny </a:t>
            </a:r>
            <a:r>
              <a:rPr lang="pl-PL" sz="2400" dirty="0">
                <a:solidFill>
                  <a:sysClr val="windowText" lastClr="000000"/>
                </a:solidFill>
              </a:rPr>
              <a:t>system kryptograficzny z 	</a:t>
            </a:r>
            <a:br>
              <a:rPr lang="pl-PL" sz="2400" dirty="0">
                <a:solidFill>
                  <a:sysClr val="windowText" lastClr="000000"/>
                </a:solidFill>
              </a:rPr>
            </a:br>
            <a:r>
              <a:rPr lang="pl-PL" sz="2400" dirty="0">
                <a:solidFill>
                  <a:sysClr val="windowText" lastClr="000000"/>
                </a:solidFill>
              </a:rPr>
              <a:t>	</a:t>
            </a:r>
            <a:r>
              <a:rPr lang="pl-PL" sz="2400" dirty="0" smtClean="0">
                <a:solidFill>
                  <a:sysClr val="windowText" lastClr="000000"/>
                </a:solidFill>
              </a:rPr>
              <a:t>	uwierzytelnieniem</a:t>
            </a:r>
            <a:r>
              <a:rPr lang="en-US" sz="3200" dirty="0" smtClean="0">
                <a:solidFill>
                  <a:sysClr val="windowText" lastClr="000000"/>
                </a:solidFill>
              </a:rPr>
              <a:t> </a:t>
            </a:r>
            <a:r>
              <a:rPr lang="en-US" sz="3200" dirty="0">
                <a:solidFill>
                  <a:sysClr val="windowText" lastClr="000000"/>
                </a:solidFill>
              </a:rPr>
              <a:t>(K,M,C)</a:t>
            </a:r>
          </a:p>
          <a:p>
            <a:pPr marL="342900" indent="-342900">
              <a:spcBef>
                <a:spcPts val="1176"/>
              </a:spcBef>
              <a:buFont typeface="Arial"/>
              <a:buChar char="•"/>
            </a:pPr>
            <a:r>
              <a:rPr kumimoji="0" lang="en-US" sz="2400" b="0" i="0" u="none" strike="noStrike" kern="0" cap="none" spc="0" normalizeH="0" baseline="0" noProof="0" dirty="0" smtClean="0">
                <a:ln>
                  <a:noFill/>
                </a:ln>
                <a:solidFill>
                  <a:prstClr val="black"/>
                </a:solidFill>
                <a:effectLst/>
                <a:uLnTx/>
                <a:uFillTx/>
              </a:rPr>
              <a:t>H: G</a:t>
            </a:r>
            <a:r>
              <a:rPr kumimoji="0" lang="en-US" sz="2400" b="0" i="0" u="none" strike="noStrike" kern="0" cap="none" spc="0" normalizeH="0" baseline="30000" noProof="0" dirty="0" smtClean="0">
                <a:ln>
                  <a:noFill/>
                </a:ln>
                <a:solidFill>
                  <a:prstClr val="black"/>
                </a:solidFill>
                <a:effectLst/>
                <a:uLnTx/>
                <a:uFillTx/>
              </a:rPr>
              <a:t>2</a:t>
            </a:r>
            <a:r>
              <a:rPr kumimoji="0" lang="en-US" sz="2400" b="0" i="0" u="none" strike="noStrike" kern="0" cap="none" spc="0" normalizeH="0" baseline="0" noProof="0" dirty="0" smtClean="0">
                <a:ln>
                  <a:noFill/>
                </a:ln>
                <a:solidFill>
                  <a:prstClr val="black"/>
                </a:solidFill>
                <a:effectLst/>
                <a:uLnTx/>
                <a:uFillTx/>
              </a:rPr>
              <a:t> ⟶ </a:t>
            </a:r>
            <a:r>
              <a:rPr kumimoji="0" lang="pl-PL" sz="2400" b="0" i="0" u="none" strike="noStrike" kern="0" cap="none" spc="0" normalizeH="0" baseline="0" noProof="0" dirty="0" smtClean="0">
                <a:ln>
                  <a:noFill/>
                </a:ln>
                <a:solidFill>
                  <a:prstClr val="black"/>
                </a:solidFill>
                <a:effectLst/>
                <a:uLnTx/>
                <a:uFillTx/>
              </a:rPr>
              <a:t>K:	</a:t>
            </a:r>
            <a:r>
              <a:rPr lang="pl-PL" sz="2400" dirty="0" smtClean="0">
                <a:solidFill>
                  <a:sysClr val="windowText" lastClr="000000"/>
                </a:solidFill>
              </a:rPr>
              <a:t>funkcja </a:t>
            </a:r>
            <a:r>
              <a:rPr lang="pl-PL" sz="2400" dirty="0" err="1">
                <a:solidFill>
                  <a:sysClr val="windowText" lastClr="000000"/>
                </a:solidFill>
              </a:rPr>
              <a:t>hash</a:t>
            </a:r>
            <a:r>
              <a:rPr lang="pl-PL" sz="2400" dirty="0">
                <a:solidFill>
                  <a:sysClr val="windowText" lastClr="000000"/>
                </a:solidFill>
              </a:rPr>
              <a:t> (mieszająca</a:t>
            </a:r>
            <a:r>
              <a:rPr lang="pl-PL" sz="2400" dirty="0" smtClean="0">
                <a:solidFill>
                  <a:sysClr val="windowText" lastClr="000000"/>
                </a:solidFill>
              </a:rPr>
              <a:t>)</a:t>
            </a:r>
            <a:endParaRPr lang="en-US" sz="2400" dirty="0">
              <a:solidFill>
                <a:sysClr val="windowText" lastClr="000000"/>
              </a:solidFill>
            </a:endParaRPr>
          </a:p>
        </p:txBody>
      </p:sp>
      <p:sp>
        <p:nvSpPr>
          <p:cNvPr id="8" name="TextBox 6"/>
          <p:cNvSpPr txBox="1"/>
          <p:nvPr/>
        </p:nvSpPr>
        <p:spPr>
          <a:xfrm>
            <a:off x="1258410" y="3824554"/>
            <a:ext cx="282149" cy="30777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400" b="0" i="0" u="none" strike="noStrike" kern="0" cap="none" spc="0" normalizeH="0" baseline="0" noProof="0" dirty="0" smtClean="0">
                <a:ln>
                  <a:noFill/>
                </a:ln>
                <a:solidFill>
                  <a:prstClr val="black"/>
                </a:solidFill>
                <a:effectLst/>
                <a:uLnTx/>
                <a:uFillTx/>
              </a:rPr>
              <a:t>R</a:t>
            </a:r>
          </a:p>
        </p:txBody>
      </p:sp>
    </p:spTree>
    <p:extLst>
      <p:ext uri="{BB962C8B-B14F-4D97-AF65-F5344CB8AC3E}">
        <p14:creationId xmlns="" xmlns:p14="http://schemas.microsoft.com/office/powerpoint/2010/main" val="98215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62074"/>
          </a:xfrm>
        </p:spPr>
        <p:txBody>
          <a:bodyPr>
            <a:normAutofit fontScale="90000"/>
          </a:bodyPr>
          <a:lstStyle/>
          <a:p>
            <a:r>
              <a:rPr lang="pl-PL" dirty="0" smtClean="0"/>
              <a:t>Wydajność </a:t>
            </a:r>
            <a:r>
              <a:rPr lang="pl-PL" dirty="0" err="1" smtClean="0"/>
              <a:t>ElGamal</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11</a:t>
            </a:fld>
            <a:endParaRPr lang="pl-PL"/>
          </a:p>
        </p:txBody>
      </p:sp>
      <p:sp>
        <p:nvSpPr>
          <p:cNvPr id="5" name="Content Placeholder 5"/>
          <p:cNvSpPr txBox="1">
            <a:spLocks/>
          </p:cNvSpPr>
          <p:nvPr/>
        </p:nvSpPr>
        <p:spPr>
          <a:xfrm>
            <a:off x="323528" y="2782416"/>
            <a:ext cx="8534400" cy="25908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Szyfrowanie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2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potęgowania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 stałej podstawie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Można przygotować wcześniej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800" b="0" i="0" u="none" strike="noStrike" kern="1200" cap="none" spc="0" normalizeH="0" baseline="30000" noProof="0" dirty="0" smtClean="0">
                <a:ln>
                  <a:noFill/>
                </a:ln>
                <a:solidFill>
                  <a:sysClr val="windowText" lastClr="000000"/>
                </a:solidFill>
                <a:effectLst/>
                <a:uLnTx/>
                <a:uFillTx/>
                <a:latin typeface="Calibri"/>
                <a:ea typeface="+mn-ea"/>
                <a:cs typeface="+mn-cs"/>
              </a:rPr>
              <a:t>(2^i)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h</a:t>
            </a:r>
            <a:r>
              <a:rPr kumimoji="0" lang="en-US" sz="2800" b="0" i="0" u="none" strike="noStrike" kern="1200" cap="none" spc="0" normalizeH="0" baseline="30000" noProof="0" dirty="0" smtClean="0">
                <a:ln>
                  <a:noFill/>
                </a:ln>
                <a:solidFill>
                  <a:sysClr val="windowText" lastClr="000000"/>
                </a:solidFill>
                <a:effectLst/>
                <a:uLnTx/>
                <a:uFillTx/>
                <a:latin typeface="Calibri"/>
                <a:ea typeface="+mn-ea"/>
                <a:cs typeface="+mn-cs"/>
              </a:rPr>
              <a:t>(2^i)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for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i</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=1,…,log</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a:t>
            </a:r>
            <a:r>
              <a:rPr kumimoji="0" lang="en-US" sz="32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Potrójne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przyspieszenie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albo lepiej</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0" marR="0" lvl="0" indent="0" algn="l" defTabSz="914400" rtl="0" eaLnBrk="1" fontAlgn="auto" latinLnBrk="0" hangingPunct="1">
              <a:lnSpc>
                <a:spcPct val="100000"/>
              </a:lnSpc>
              <a:spcBef>
                <a:spcPts val="3624"/>
              </a:spcBef>
              <a:spcAft>
                <a:spcPts val="0"/>
              </a:spcAft>
              <a:buClrTx/>
              <a:buSzTx/>
              <a:buFont typeface="Arial" pitchFamily="34" charset="0"/>
              <a:buNone/>
              <a:tabLst/>
              <a:defRPr/>
            </a:pPr>
            <a:r>
              <a:rPr kumimoji="0" lang="pl-PL" sz="2400" b="1" i="0" u="none" strike="noStrike" kern="1200" cap="none" spc="0" normalizeH="0" baseline="0" noProof="0" dirty="0" smtClean="0">
                <a:ln>
                  <a:noFill/>
                </a:ln>
                <a:solidFill>
                  <a:sysClr val="windowText" lastClr="000000"/>
                </a:solidFill>
                <a:effectLst/>
                <a:uLnTx/>
                <a:uFillTx/>
                <a:latin typeface="Calibri"/>
                <a:ea typeface="+mn-ea"/>
                <a:cs typeface="+mn-cs"/>
              </a:rPr>
              <a:t>Odszyfrowywanie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1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potęgowanie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różne podstawy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Content Placeholder 3"/>
          <p:cNvSpPr txBox="1">
            <a:spLocks/>
          </p:cNvSpPr>
          <p:nvPr/>
        </p:nvSpPr>
        <p:spPr>
          <a:xfrm>
            <a:off x="323528" y="1410817"/>
            <a:ext cx="3886200" cy="990599"/>
          </a:xfrm>
          <a:prstGeom prst="rect">
            <a:avLst/>
          </a:prstGeom>
          <a:ln>
            <a:solidFill>
              <a:srgbClr val="008000"/>
            </a:solidFill>
          </a:ln>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400" b="1" i="0" u="sng" strike="noStrike" kern="1200" cap="none" spc="0" normalizeH="0" baseline="0" noProof="0" dirty="0" smtClean="0">
                <a:ln>
                  <a:noFill/>
                </a:ln>
                <a:solidFill>
                  <a:prstClr val="black"/>
                </a:solidFill>
                <a:effectLst/>
                <a:uLnTx/>
                <a:uFillTx/>
                <a:latin typeface="Calibri"/>
                <a:ea typeface="+mn-ea"/>
                <a:cs typeface="+mn-cs"/>
              </a:rPr>
              <a:t>E( </a:t>
            </a:r>
            <a:r>
              <a:rPr kumimoji="0" lang="en-US" sz="2400" b="1" i="0" u="sng" strike="noStrike" kern="1200" cap="none" spc="0" normalizeH="0" baseline="0" noProof="0" dirty="0" err="1" smtClean="0">
                <a:ln>
                  <a:noFill/>
                </a:ln>
                <a:solidFill>
                  <a:prstClr val="black"/>
                </a:solidFill>
                <a:effectLst/>
                <a:uLnTx/>
                <a:uFillTx/>
                <a:latin typeface="Calibri"/>
                <a:ea typeface="+mn-ea"/>
                <a:cs typeface="+mn-cs"/>
              </a:rPr>
              <a:t>pk</a:t>
            </a:r>
            <a:r>
              <a:rPr kumimoji="0" lang="en-US" sz="2400" b="1" i="0" u="sng" strike="noStrike" kern="1200" cap="none" spc="0" normalizeH="0" baseline="0" noProof="0" dirty="0" smtClean="0">
                <a:ln>
                  <a:noFill/>
                </a:ln>
                <a:solidFill>
                  <a:prstClr val="black"/>
                </a:solidFill>
                <a:effectLst/>
                <a:uLnTx/>
                <a:uFillTx/>
                <a:latin typeface="Calibri"/>
                <a:ea typeface="+mn-ea"/>
                <a:cs typeface="+mn-cs"/>
              </a:rPr>
              <a:t>=(</a:t>
            </a:r>
            <a:r>
              <a:rPr kumimoji="0" lang="en-US" sz="2400" b="1" i="0" u="sng" strike="noStrike" kern="1200" cap="none" spc="0" normalizeH="0" baseline="0" noProof="0" dirty="0" err="1" smtClean="0">
                <a:ln>
                  <a:noFill/>
                </a:ln>
                <a:solidFill>
                  <a:prstClr val="black"/>
                </a:solidFill>
                <a:effectLst/>
                <a:uLnTx/>
                <a:uFillTx/>
                <a:latin typeface="Calibri"/>
                <a:ea typeface="+mn-ea"/>
                <a:cs typeface="+mn-cs"/>
              </a:rPr>
              <a:t>g,h</a:t>
            </a:r>
            <a:r>
              <a:rPr kumimoji="0" lang="en-US" sz="2400" b="1" i="0" u="sng" strike="noStrike" kern="1200" cap="none" spc="0" normalizeH="0" baseline="0" noProof="0" dirty="0" smtClean="0">
                <a:ln>
                  <a:noFill/>
                </a:ln>
                <a:solidFill>
                  <a:prstClr val="black"/>
                </a:solidFill>
                <a:effectLst/>
                <a:uLnTx/>
                <a:uFillTx/>
                <a:latin typeface="Calibri"/>
                <a:ea typeface="+mn-ea"/>
                <a:cs typeface="+mn-cs"/>
              </a:rPr>
              <a:t>),  m)</a:t>
            </a:r>
            <a:r>
              <a:rPr kumimoji="0" lang="en-US" sz="2400" b="1" i="0" u="none" strike="noStrike" kern="1200" cap="none" spc="0" normalizeH="0" baseline="0" noProof="0" dirty="0" smtClean="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prstClr val="black"/>
                </a:solidFill>
                <a:effectLst/>
                <a:uLnTx/>
                <a:uFillTx/>
                <a:latin typeface="Calibri"/>
                <a:ea typeface="+mn-ea"/>
                <a:cs typeface="+mn-cs"/>
              </a:rPr>
              <a:t>	b ⟵ Z</a:t>
            </a:r>
            <a:r>
              <a:rPr kumimoji="0" lang="en-US" sz="2400" b="0" i="0" u="none" strike="noStrike" kern="1200" cap="none" spc="0" normalizeH="0" baseline="-25000" noProof="0" dirty="0" smtClean="0">
                <a:ln>
                  <a:noFill/>
                </a:ln>
                <a:solidFill>
                  <a:prstClr val="black"/>
                </a:solidFill>
                <a:effectLst/>
                <a:uLnTx/>
                <a:uFillTx/>
                <a:latin typeface="Calibri"/>
                <a:ea typeface="+mn-ea"/>
                <a:cs typeface="+mn-cs"/>
              </a:rPr>
              <a:t>n </a:t>
            </a:r>
            <a:r>
              <a:rPr kumimoji="0" lang="en-US" sz="2400" b="0" i="0" u="none" strike="noStrike" kern="1200" cap="none" spc="0" normalizeH="0" baseline="0" noProof="0" dirty="0" smtClean="0">
                <a:ln>
                  <a:noFill/>
                </a:ln>
                <a:solidFill>
                  <a:prstClr val="black"/>
                </a:solidFill>
                <a:effectLst/>
                <a:uLnTx/>
                <a:uFillTx/>
                <a:latin typeface="Calibri"/>
                <a:ea typeface="+mn-ea"/>
                <a:cs typeface="+mn-cs"/>
              </a:rPr>
              <a:t>,  u ⟵ </a:t>
            </a:r>
            <a:r>
              <a:rPr kumimoji="0" lang="en-US" sz="2400" b="0" i="0" u="none" strike="noStrike" kern="1200" cap="none" spc="0" normalizeH="0" baseline="0" noProof="0" dirty="0" err="1" smtClean="0">
                <a:ln>
                  <a:noFill/>
                </a:ln>
                <a:solidFill>
                  <a:prstClr val="black"/>
                </a:solidFill>
                <a:effectLst/>
                <a:uLnTx/>
                <a:uFillTx/>
                <a:latin typeface="Calibri"/>
                <a:ea typeface="+mn-ea"/>
                <a:cs typeface="+mn-cs"/>
              </a:rPr>
              <a:t>g</a:t>
            </a:r>
            <a:r>
              <a:rPr kumimoji="0" lang="en-US" sz="3200" b="0" i="0" u="none" strike="noStrike" kern="1200" cap="none" spc="0" normalizeH="0" baseline="30000" noProof="0" dirty="0" err="1" smtClean="0">
                <a:ln>
                  <a:noFill/>
                </a:ln>
                <a:solidFill>
                  <a:prstClr val="black"/>
                </a:solidFill>
                <a:effectLst/>
                <a:uLnTx/>
                <a:uFillTx/>
                <a:latin typeface="Calibri"/>
                <a:ea typeface="+mn-ea"/>
                <a:cs typeface="+mn-cs"/>
              </a:rPr>
              <a:t>b</a:t>
            </a:r>
            <a:r>
              <a:rPr kumimoji="0" lang="en-US" sz="2400" b="0" i="0" u="none" strike="noStrike" kern="1200" cap="none" spc="0" normalizeH="0" baseline="0" noProof="0" dirty="0" smtClean="0">
                <a:ln>
                  <a:noFill/>
                </a:ln>
                <a:solidFill>
                  <a:prstClr val="black"/>
                </a:solidFill>
                <a:effectLst/>
                <a:uLnTx/>
                <a:uFillTx/>
                <a:latin typeface="Calibri"/>
                <a:ea typeface="+mn-ea"/>
                <a:cs typeface="+mn-cs"/>
              </a:rPr>
              <a:t> ,  v ⟵ </a:t>
            </a:r>
            <a:r>
              <a:rPr kumimoji="0" lang="en-US" sz="2400" b="0" i="0" u="none" strike="noStrike" kern="1200" cap="none" spc="0" normalizeH="0" baseline="0" noProof="0" dirty="0" err="1" smtClean="0">
                <a:ln>
                  <a:noFill/>
                </a:ln>
                <a:solidFill>
                  <a:prstClr val="black"/>
                </a:solidFill>
                <a:effectLst/>
                <a:uLnTx/>
                <a:uFillTx/>
                <a:latin typeface="Calibri"/>
                <a:ea typeface="+mn-ea"/>
                <a:cs typeface="+mn-cs"/>
              </a:rPr>
              <a:t>h</a:t>
            </a:r>
            <a:r>
              <a:rPr kumimoji="0" lang="en-US" sz="3000" b="0" i="0" u="none" strike="noStrike" kern="1200" cap="none" spc="0" normalizeH="0" baseline="30000" noProof="0" dirty="0" err="1" smtClean="0">
                <a:ln>
                  <a:noFill/>
                </a:ln>
                <a:solidFill>
                  <a:prstClr val="black"/>
                </a:solidFill>
                <a:effectLst/>
                <a:uLnTx/>
                <a:uFillTx/>
                <a:latin typeface="Calibri"/>
                <a:ea typeface="+mn-ea"/>
                <a:cs typeface="+mn-cs"/>
              </a:rPr>
              <a:t>b</a:t>
            </a:r>
            <a:r>
              <a:rPr kumimoji="0" lang="en-US" sz="2400" b="0" i="0" u="none" strike="noStrike" kern="1200" cap="none" spc="0" normalizeH="0" baseline="0" noProof="0" dirty="0" smtClean="0">
                <a:ln>
                  <a:noFill/>
                </a:ln>
                <a:solidFill>
                  <a:prstClr val="black"/>
                </a:solidFill>
                <a:effectLst/>
                <a:uLnTx/>
                <a:uFillTx/>
                <a:latin typeface="Calibri"/>
                <a:ea typeface="+mn-ea"/>
                <a:cs typeface="+mn-cs"/>
              </a:rPr>
              <a:t> </a:t>
            </a:r>
            <a:endParaRPr kumimoji="0" lang="en-US" sz="2400" b="0" i="0" u="none" strike="noStrike" kern="1200" cap="none" spc="0" normalizeH="0" baseline="30000" noProof="0" dirty="0" smtClean="0">
              <a:ln>
                <a:noFill/>
              </a:ln>
              <a:solidFill>
                <a:prstClr val="black"/>
              </a:solidFill>
              <a:effectLst/>
              <a:uLnTx/>
              <a:uFillTx/>
              <a:latin typeface="Calibri"/>
              <a:ea typeface="+mn-ea"/>
              <a:cs typeface="+mn-cs"/>
            </a:endParaRPr>
          </a:p>
        </p:txBody>
      </p:sp>
      <p:sp>
        <p:nvSpPr>
          <p:cNvPr id="7" name="Content Placeholder 4"/>
          <p:cNvSpPr txBox="1">
            <a:spLocks/>
          </p:cNvSpPr>
          <p:nvPr/>
        </p:nvSpPr>
        <p:spPr>
          <a:xfrm>
            <a:off x="4438328" y="1410817"/>
            <a:ext cx="4114800" cy="990599"/>
          </a:xfrm>
          <a:prstGeom prst="rect">
            <a:avLst/>
          </a:prstGeom>
          <a:ln>
            <a:solidFill>
              <a:srgbClr val="008000"/>
            </a:solidFill>
          </a:ln>
        </p:spPr>
        <p:txBody>
          <a:bodyPr>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Lst>
              <a:defRPr/>
            </a:pPr>
            <a:r>
              <a:rPr kumimoji="0" lang="en-US" sz="2400" b="1" i="0" u="sng" strike="noStrike" kern="1200" cap="none" spc="0" normalizeH="0" baseline="0" noProof="0" dirty="0" smtClean="0">
                <a:ln>
                  <a:noFill/>
                </a:ln>
                <a:solidFill>
                  <a:prstClr val="black"/>
                </a:solidFill>
                <a:effectLst/>
                <a:uLnTx/>
                <a:uFillTx/>
                <a:latin typeface="Calibri"/>
                <a:ea typeface="+mn-ea"/>
                <a:cs typeface="+mn-cs"/>
              </a:rPr>
              <a:t>D( </a:t>
            </a:r>
            <a:r>
              <a:rPr kumimoji="0" lang="en-US" sz="2400" b="1" i="0" u="sng" strike="noStrike" kern="1200" cap="none" spc="0" normalizeH="0" baseline="0" noProof="0" dirty="0" err="1" smtClean="0">
                <a:ln>
                  <a:noFill/>
                </a:ln>
                <a:solidFill>
                  <a:prstClr val="black"/>
                </a:solidFill>
                <a:effectLst/>
                <a:uLnTx/>
                <a:uFillTx/>
                <a:latin typeface="Calibri"/>
                <a:ea typeface="+mn-ea"/>
                <a:cs typeface="+mn-cs"/>
              </a:rPr>
              <a:t>sk</a:t>
            </a:r>
            <a:r>
              <a:rPr kumimoji="0" lang="en-US" sz="2400" b="1" i="0" u="sng" strike="noStrike" kern="1200" cap="none" spc="0" normalizeH="0" baseline="0" noProof="0" dirty="0" smtClean="0">
                <a:ln>
                  <a:noFill/>
                </a:ln>
                <a:solidFill>
                  <a:prstClr val="black"/>
                </a:solidFill>
                <a:effectLst/>
                <a:uLnTx/>
                <a:uFillTx/>
                <a:latin typeface="Calibri"/>
                <a:ea typeface="+mn-ea"/>
                <a:cs typeface="+mn-cs"/>
              </a:rPr>
              <a:t>=a, (</a:t>
            </a:r>
            <a:r>
              <a:rPr kumimoji="0" lang="en-US" sz="2400" b="1" i="0" u="sng" strike="noStrike" kern="1200" cap="none" spc="0" normalizeH="0" baseline="0" noProof="0" dirty="0" err="1" smtClean="0">
                <a:ln>
                  <a:noFill/>
                </a:ln>
                <a:solidFill>
                  <a:prstClr val="black"/>
                </a:solidFill>
                <a:effectLst/>
                <a:uLnTx/>
                <a:uFillTx/>
                <a:latin typeface="Calibri"/>
                <a:ea typeface="+mn-ea"/>
                <a:cs typeface="+mn-cs"/>
              </a:rPr>
              <a:t>u,c</a:t>
            </a:r>
            <a:r>
              <a:rPr kumimoji="0" lang="en-US" sz="2400" b="1" i="0" u="sng" strike="noStrike" kern="1200" cap="none" spc="0" normalizeH="0" baseline="0" noProof="0" dirty="0" smtClean="0">
                <a:ln>
                  <a:noFill/>
                </a:ln>
                <a:solidFill>
                  <a:prstClr val="black"/>
                </a:solidFill>
                <a:effectLst/>
                <a:uLnTx/>
                <a:uFillTx/>
                <a:latin typeface="Calibri"/>
                <a:ea typeface="+mn-ea"/>
                <a:cs typeface="+mn-cs"/>
              </a:rPr>
              <a:t>) )</a:t>
            </a:r>
            <a:r>
              <a:rPr kumimoji="0" lang="en-US" sz="2400" b="1" i="0" u="none" strike="noStrike" kern="1200" cap="none" spc="0" normalizeH="0" baseline="0" noProof="0" dirty="0" smtClean="0">
                <a:ln>
                  <a:noFill/>
                </a:ln>
                <a:solidFill>
                  <a:prstClr val="black"/>
                </a:solidFill>
                <a:effectLst/>
                <a:uLnTx/>
                <a:uFillTx/>
                <a:latin typeface="Calibri"/>
                <a:ea typeface="+mn-ea"/>
                <a:cs typeface="+mn-cs"/>
              </a:rPr>
              <a:t> :</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455613" algn="l"/>
                <a:tab pos="1947863" algn="l"/>
              </a:tabLst>
              <a:defRPr/>
            </a:pPr>
            <a:r>
              <a:rPr kumimoji="0" lang="en-US" sz="2400" b="0" i="0" u="none" strike="noStrike" kern="1200" cap="none" spc="0" normalizeH="0" baseline="0" noProof="0" dirty="0" smtClean="0">
                <a:ln>
                  <a:noFill/>
                </a:ln>
                <a:solidFill>
                  <a:prstClr val="black"/>
                </a:solidFill>
                <a:effectLst/>
                <a:uLnTx/>
                <a:uFillTx/>
                <a:latin typeface="Calibri"/>
                <a:ea typeface="+mn-ea"/>
                <a:cs typeface="+mn-cs"/>
              </a:rPr>
              <a:t>	v ⟵ </a:t>
            </a:r>
            <a:r>
              <a:rPr kumimoji="0" lang="en-US" sz="2400" b="0" i="0" u="none" strike="noStrike" kern="1200" cap="none" spc="0" normalizeH="0" baseline="0" noProof="0" dirty="0" err="1" smtClean="0">
                <a:ln>
                  <a:noFill/>
                </a:ln>
                <a:solidFill>
                  <a:prstClr val="black"/>
                </a:solidFill>
                <a:effectLst/>
                <a:uLnTx/>
                <a:uFillTx/>
                <a:latin typeface="Calibri"/>
                <a:ea typeface="+mn-ea"/>
                <a:cs typeface="+mn-cs"/>
              </a:rPr>
              <a:t>u</a:t>
            </a:r>
            <a:r>
              <a:rPr kumimoji="0" lang="en-US" sz="2400" b="0" i="0" u="none" strike="noStrike" kern="1200" cap="none" spc="0" normalizeH="0" baseline="30000" noProof="0" dirty="0" err="1" smtClean="0">
                <a:ln>
                  <a:noFill/>
                </a:ln>
                <a:solidFill>
                  <a:prstClr val="black"/>
                </a:solidFill>
                <a:effectLst/>
                <a:uLnTx/>
                <a:uFillTx/>
                <a:latin typeface="Calibri"/>
                <a:ea typeface="+mn-ea"/>
                <a:cs typeface="+mn-cs"/>
              </a:rPr>
              <a:t>a</a:t>
            </a:r>
            <a:endParaRPr kumimoji="0" lang="en-US" sz="2400" b="0" i="0" u="none" strike="noStrike" kern="1200" cap="none" spc="0" normalizeH="0" baseline="0" noProof="0" dirty="0" smtClean="0">
              <a:ln>
                <a:noFill/>
              </a:ln>
              <a:solidFill>
                <a:prstClr val="black"/>
              </a:solidFill>
              <a:effectLst/>
              <a:uLnTx/>
              <a:uFillTx/>
              <a:latin typeface="Calibri"/>
              <a:ea typeface="+mn-ea"/>
              <a:cs typeface="+mn-cs"/>
            </a:endParaRPr>
          </a:p>
        </p:txBody>
      </p:sp>
    </p:spTree>
    <p:extLst>
      <p:ext uri="{BB962C8B-B14F-4D97-AF65-F5344CB8AC3E}">
        <p14:creationId xmlns="" xmlns:p14="http://schemas.microsoft.com/office/powerpoint/2010/main" val="1916487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7">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381000" y="1493490"/>
            <a:ext cx="8610600" cy="4887838"/>
          </a:xfrm>
        </p:spPr>
        <p:txBody>
          <a:bodyPr>
            <a:normAutofit/>
          </a:bodyPr>
          <a:lstStyle/>
          <a:p>
            <a:pPr marL="0" indent="0">
              <a:buNone/>
            </a:pPr>
            <a:r>
              <a:rPr lang="en-US" sz="2800" dirty="0"/>
              <a:t>G:   </a:t>
            </a:r>
            <a:r>
              <a:rPr lang="pl-PL" sz="2800" dirty="0" smtClean="0"/>
              <a:t>skończona grupa cykliczna rzędu</a:t>
            </a:r>
            <a:r>
              <a:rPr lang="en-US" sz="2800" dirty="0" smtClean="0"/>
              <a:t> </a:t>
            </a:r>
            <a:r>
              <a:rPr lang="en-US" sz="2800" dirty="0"/>
              <a:t>n </a:t>
            </a:r>
          </a:p>
          <a:p>
            <a:pPr marL="0" indent="0">
              <a:buNone/>
            </a:pPr>
            <a:r>
              <a:rPr lang="pl-PL" sz="2800" dirty="0" smtClean="0"/>
              <a:t>Założenia obliczeniowe </a:t>
            </a:r>
            <a:r>
              <a:rPr lang="en-US" sz="2800" dirty="0" smtClean="0"/>
              <a:t> DH  (CDH) </a:t>
            </a:r>
            <a:r>
              <a:rPr lang="pl-PL" sz="2800" dirty="0" smtClean="0"/>
              <a:t>zachodzą w </a:t>
            </a:r>
            <a:r>
              <a:rPr lang="en-US" sz="2800" dirty="0" smtClean="0"/>
              <a:t> G</a:t>
            </a:r>
            <a:r>
              <a:rPr lang="pl-PL" sz="2800" dirty="0" smtClean="0"/>
              <a:t>,</a:t>
            </a:r>
            <a:br>
              <a:rPr lang="pl-PL" sz="2800" dirty="0" smtClean="0"/>
            </a:br>
            <a:r>
              <a:rPr lang="pl-PL" sz="2800" dirty="0" smtClean="0"/>
              <a:t>jeśli</a:t>
            </a:r>
            <a:r>
              <a:rPr lang="en-US" sz="2800" dirty="0" smtClean="0"/>
              <a:t>:     g,  </a:t>
            </a:r>
            <a:r>
              <a:rPr lang="en-US" sz="2800" dirty="0" err="1" smtClean="0"/>
              <a:t>g</a:t>
            </a:r>
            <a:r>
              <a:rPr lang="en-US" sz="2400" baseline="30000" dirty="0" err="1"/>
              <a:t>a</a:t>
            </a:r>
            <a:r>
              <a:rPr lang="en-US" sz="2800" dirty="0" smtClean="0"/>
              <a:t> ,  </a:t>
            </a:r>
            <a:r>
              <a:rPr lang="en-US" sz="2800" dirty="0" err="1" smtClean="0"/>
              <a:t>g</a:t>
            </a:r>
            <a:r>
              <a:rPr lang="en-US" sz="2400" baseline="30000" dirty="0" err="1"/>
              <a:t>b</a:t>
            </a:r>
            <a:r>
              <a:rPr lang="en-US" sz="2800" dirty="0" smtClean="0"/>
              <a:t>     </a:t>
            </a:r>
            <a:r>
              <a:rPr lang="en-US" dirty="0" smtClean="0"/>
              <a:t>⇏</a:t>
            </a:r>
            <a:r>
              <a:rPr lang="en-US" sz="2800" dirty="0" smtClean="0"/>
              <a:t>    g</a:t>
            </a:r>
            <a:r>
              <a:rPr lang="en-US" sz="2400" baseline="30000" dirty="0" smtClean="0"/>
              <a:t>ab</a:t>
            </a:r>
            <a:endParaRPr lang="en-US" sz="2800" dirty="0"/>
          </a:p>
          <a:p>
            <a:pPr marL="0" indent="0">
              <a:lnSpc>
                <a:spcPct val="110000"/>
              </a:lnSpc>
              <a:spcBef>
                <a:spcPts val="3672"/>
              </a:spcBef>
              <a:buClr>
                <a:schemeClr val="accent2"/>
              </a:buClr>
              <a:buSzPct val="70000"/>
              <a:buNone/>
            </a:pPr>
            <a:r>
              <a:rPr kumimoji="1" lang="en-US" sz="2800" dirty="0">
                <a:solidFill>
                  <a:srgbClr val="000000"/>
                </a:solidFill>
                <a:sym typeface="Symbol" pitchFamily="18" charset="2"/>
              </a:rPr>
              <a:t>	</a:t>
            </a:r>
            <a:r>
              <a:rPr kumimoji="1" lang="pl-PL" sz="2800" dirty="0" smtClean="0">
                <a:solidFill>
                  <a:srgbClr val="000000"/>
                </a:solidFill>
                <a:sym typeface="Symbol" pitchFamily="18" charset="2"/>
              </a:rPr>
              <a:t>dla wszystkich efektywnych algorytmów</a:t>
            </a:r>
            <a:r>
              <a:rPr kumimoji="1" lang="en-US" sz="2800" dirty="0" smtClean="0">
                <a:solidFill>
                  <a:srgbClr val="000000"/>
                </a:solidFill>
                <a:sym typeface="Symbol" pitchFamily="18" charset="2"/>
              </a:rPr>
              <a:t>  </a:t>
            </a:r>
            <a:r>
              <a:rPr kumimoji="1" lang="en-US" sz="2800" dirty="0">
                <a:solidFill>
                  <a:srgbClr val="000000"/>
                </a:solidFill>
                <a:sym typeface="Symbol" pitchFamily="18" charset="2"/>
              </a:rPr>
              <a:t>A:</a:t>
            </a:r>
            <a:endParaRPr lang="en-US" sz="2800" dirty="0">
              <a:solidFill>
                <a:srgbClr val="000000"/>
              </a:solidFill>
            </a:endParaRPr>
          </a:p>
          <a:p>
            <a:pPr>
              <a:lnSpc>
                <a:spcPct val="110000"/>
              </a:lnSpc>
              <a:buClr>
                <a:schemeClr val="accent2"/>
              </a:buClr>
              <a:buSzPct val="70000"/>
              <a:buNone/>
            </a:pPr>
            <a:r>
              <a:rPr lang="en-US" sz="2800" dirty="0">
                <a:solidFill>
                  <a:srgbClr val="000000"/>
                </a:solidFill>
              </a:rPr>
              <a:t>		</a:t>
            </a:r>
            <a:r>
              <a:rPr lang="en-US" sz="2800" dirty="0" smtClean="0">
                <a:solidFill>
                  <a:srgbClr val="000000"/>
                </a:solidFill>
              </a:rPr>
              <a:t>	Pr</a:t>
            </a:r>
            <a:r>
              <a:rPr lang="en-US" sz="3600" dirty="0">
                <a:solidFill>
                  <a:srgbClr val="000000"/>
                </a:solidFill>
              </a:rPr>
              <a:t>[</a:t>
            </a:r>
            <a:r>
              <a:rPr lang="en-US" sz="2800" dirty="0">
                <a:solidFill>
                  <a:srgbClr val="000000"/>
                </a:solidFill>
              </a:rPr>
              <a:t>  A</a:t>
            </a:r>
            <a:r>
              <a:rPr lang="en-US" sz="2800" dirty="0" smtClean="0">
                <a:solidFill>
                  <a:srgbClr val="000000"/>
                </a:solidFill>
              </a:rPr>
              <a:t>(g, </a:t>
            </a:r>
            <a:r>
              <a:rPr lang="en-US" sz="2800" dirty="0" err="1" smtClean="0"/>
              <a:t>g</a:t>
            </a:r>
            <a:r>
              <a:rPr lang="en-US" sz="2400" baseline="30000" dirty="0" err="1"/>
              <a:t>a</a:t>
            </a:r>
            <a:r>
              <a:rPr lang="en-US" sz="2800" dirty="0" smtClean="0"/>
              <a:t>, </a:t>
            </a:r>
            <a:r>
              <a:rPr lang="en-US" sz="2800" dirty="0" err="1" smtClean="0"/>
              <a:t>g</a:t>
            </a:r>
            <a:r>
              <a:rPr lang="en-US" sz="2400" baseline="30000" dirty="0" err="1"/>
              <a:t>b</a:t>
            </a:r>
            <a:r>
              <a:rPr lang="en-US" sz="2800" dirty="0" smtClean="0"/>
              <a:t> </a:t>
            </a:r>
            <a:r>
              <a:rPr lang="en-US" sz="2800" dirty="0" smtClean="0">
                <a:solidFill>
                  <a:srgbClr val="000000"/>
                </a:solidFill>
              </a:rPr>
              <a:t>) </a:t>
            </a:r>
            <a:r>
              <a:rPr lang="en-US" sz="2800" dirty="0">
                <a:solidFill>
                  <a:srgbClr val="000000"/>
                </a:solidFill>
              </a:rPr>
              <a:t>= </a:t>
            </a:r>
            <a:r>
              <a:rPr lang="en-US" sz="2800" dirty="0" smtClean="0">
                <a:solidFill>
                  <a:srgbClr val="000000"/>
                </a:solidFill>
              </a:rPr>
              <a:t>g</a:t>
            </a:r>
            <a:r>
              <a:rPr lang="en-US" sz="2400" baseline="30000" dirty="0" smtClean="0">
                <a:solidFill>
                  <a:srgbClr val="000000"/>
                </a:solidFill>
              </a:rPr>
              <a:t>ab</a:t>
            </a:r>
            <a:r>
              <a:rPr lang="en-US" sz="2800" dirty="0" smtClean="0">
                <a:solidFill>
                  <a:srgbClr val="000000"/>
                </a:solidFill>
              </a:rPr>
              <a:t> </a:t>
            </a:r>
            <a:r>
              <a:rPr lang="en-US" sz="2800" dirty="0" smtClean="0">
                <a:solidFill>
                  <a:srgbClr val="000000"/>
                </a:solidFill>
                <a:sym typeface="Symbol" pitchFamily="18" charset="2"/>
              </a:rPr>
              <a:t> </a:t>
            </a:r>
            <a:r>
              <a:rPr lang="en-US" sz="3600" dirty="0">
                <a:solidFill>
                  <a:srgbClr val="000000"/>
                </a:solidFill>
                <a:sym typeface="Symbol" pitchFamily="18" charset="2"/>
              </a:rPr>
              <a:t>]</a:t>
            </a:r>
            <a:r>
              <a:rPr lang="en-US" sz="2800" dirty="0">
                <a:solidFill>
                  <a:srgbClr val="000000"/>
                </a:solidFill>
                <a:sym typeface="Symbol" pitchFamily="18" charset="2"/>
              </a:rPr>
              <a:t> &lt; </a:t>
            </a:r>
            <a:r>
              <a:rPr lang="pl-PL" sz="2800" dirty="0" smtClean="0">
                <a:solidFill>
                  <a:srgbClr val="000000"/>
                </a:solidFill>
                <a:sym typeface="Symbol" pitchFamily="18" charset="2"/>
              </a:rPr>
              <a:t>pomijalne</a:t>
            </a:r>
            <a:endParaRPr lang="en-US" sz="2800" dirty="0">
              <a:solidFill>
                <a:srgbClr val="000000"/>
              </a:solidFill>
              <a:sym typeface="Symbol" pitchFamily="18" charset="2"/>
            </a:endParaRPr>
          </a:p>
          <a:p>
            <a:pPr marL="0" indent="0">
              <a:lnSpc>
                <a:spcPct val="110000"/>
              </a:lnSpc>
              <a:spcBef>
                <a:spcPts val="2976"/>
              </a:spcBef>
              <a:buClr>
                <a:schemeClr val="accent2"/>
              </a:buClr>
              <a:buSzPct val="70000"/>
              <a:buNone/>
            </a:pPr>
            <a:r>
              <a:rPr lang="en-US" sz="2800" dirty="0" smtClean="0">
                <a:solidFill>
                  <a:srgbClr val="000000"/>
                </a:solidFill>
                <a:sym typeface="Symbol" pitchFamily="18" charset="2"/>
              </a:rPr>
              <a:t>	</a:t>
            </a:r>
            <a:r>
              <a:rPr lang="pl-PL" sz="2800" dirty="0" smtClean="0">
                <a:solidFill>
                  <a:srgbClr val="000000"/>
                </a:solidFill>
                <a:sym typeface="Symbol" pitchFamily="18" charset="2"/>
              </a:rPr>
              <a:t>gdzie</a:t>
            </a:r>
            <a:r>
              <a:rPr lang="en-US" sz="2800" dirty="0" smtClean="0">
                <a:solidFill>
                  <a:srgbClr val="000000"/>
                </a:solidFill>
                <a:sym typeface="Symbol" pitchFamily="18" charset="2"/>
              </a:rPr>
              <a:t>    g ⟵ </a:t>
            </a:r>
            <a:r>
              <a:rPr lang="en-US" sz="2400" dirty="0" smtClean="0">
                <a:solidFill>
                  <a:srgbClr val="000000"/>
                </a:solidFill>
                <a:sym typeface="Symbol" pitchFamily="18" charset="2"/>
              </a:rPr>
              <a:t>{</a:t>
            </a:r>
            <a:r>
              <a:rPr lang="pl-PL" sz="2800" dirty="0" smtClean="0">
                <a:solidFill>
                  <a:srgbClr val="000000"/>
                </a:solidFill>
                <a:sym typeface="Symbol" pitchFamily="18" charset="2"/>
              </a:rPr>
              <a:t>generatory</a:t>
            </a:r>
            <a:r>
              <a:rPr lang="en-US" sz="2800" dirty="0" smtClean="0">
                <a:solidFill>
                  <a:srgbClr val="000000"/>
                </a:solidFill>
                <a:sym typeface="Symbol" pitchFamily="18" charset="2"/>
              </a:rPr>
              <a:t> G</a:t>
            </a:r>
            <a:r>
              <a:rPr lang="en-US" sz="2400" dirty="0" smtClean="0">
                <a:solidFill>
                  <a:srgbClr val="000000"/>
                </a:solidFill>
                <a:sym typeface="Symbol" pitchFamily="18" charset="2"/>
              </a:rPr>
              <a:t>} </a:t>
            </a:r>
            <a:r>
              <a:rPr lang="en-US" sz="2800" dirty="0" smtClean="0">
                <a:solidFill>
                  <a:srgbClr val="000000"/>
                </a:solidFill>
                <a:sym typeface="Symbol" pitchFamily="18" charset="2"/>
              </a:rPr>
              <a:t>,      a, </a:t>
            </a:r>
            <a:r>
              <a:rPr lang="en-US" sz="2800" dirty="0">
                <a:solidFill>
                  <a:srgbClr val="000000"/>
                </a:solidFill>
                <a:sym typeface="Symbol" pitchFamily="18" charset="2"/>
              </a:rPr>
              <a:t>b</a:t>
            </a:r>
            <a:r>
              <a:rPr lang="en-US" sz="2800" dirty="0" smtClean="0">
                <a:solidFill>
                  <a:srgbClr val="000000"/>
                </a:solidFill>
                <a:sym typeface="Symbol" pitchFamily="18" charset="2"/>
              </a:rPr>
              <a:t> </a:t>
            </a:r>
            <a:r>
              <a:rPr lang="en-US" sz="2800" dirty="0">
                <a:solidFill>
                  <a:srgbClr val="000000"/>
                </a:solidFill>
                <a:sym typeface="Symbol" pitchFamily="18" charset="2"/>
              </a:rPr>
              <a:t>⟵ </a:t>
            </a:r>
            <a:r>
              <a:rPr lang="en-US" sz="2800" dirty="0" smtClean="0">
                <a:solidFill>
                  <a:srgbClr val="000000"/>
                </a:solidFill>
                <a:sym typeface="Symbol" pitchFamily="18" charset="2"/>
              </a:rPr>
              <a:t>Z</a:t>
            </a:r>
            <a:r>
              <a:rPr lang="en-US" sz="2400" baseline="-25000" dirty="0" smtClean="0">
                <a:solidFill>
                  <a:srgbClr val="000000"/>
                </a:solidFill>
                <a:sym typeface="Symbol" pitchFamily="18" charset="2"/>
              </a:rPr>
              <a:t>n</a:t>
            </a:r>
            <a:endParaRPr lang="en-US" sz="2400" baseline="-25000" dirty="0"/>
          </a:p>
          <a:p>
            <a:endParaRPr lang="en-US" sz="2800" dirty="0"/>
          </a:p>
        </p:txBody>
      </p:sp>
      <p:sp>
        <p:nvSpPr>
          <p:cNvPr id="2" name="Tytuł 1"/>
          <p:cNvSpPr>
            <a:spLocks noGrp="1"/>
          </p:cNvSpPr>
          <p:nvPr>
            <p:ph type="title"/>
          </p:nvPr>
        </p:nvSpPr>
        <p:spPr>
          <a:xfrm>
            <a:off x="457200" y="274638"/>
            <a:ext cx="8229600" cy="634082"/>
          </a:xfrm>
        </p:spPr>
        <p:txBody>
          <a:bodyPr>
            <a:noAutofit/>
          </a:bodyPr>
          <a:lstStyle/>
          <a:p>
            <a:r>
              <a:rPr lang="pl-PL" sz="2800" dirty="0" smtClean="0"/>
              <a:t>Założenie obliczeniowe systemu </a:t>
            </a:r>
            <a:r>
              <a:rPr lang="pl-PL" sz="2800" dirty="0" err="1" smtClean="0"/>
              <a:t>Diffie-Helmann’a</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12</a:t>
            </a:fld>
            <a:endParaRPr lang="pl-PL" dirty="0"/>
          </a:p>
        </p:txBody>
      </p:sp>
      <p:sp>
        <p:nvSpPr>
          <p:cNvPr id="5" name="Text Box 8"/>
          <p:cNvSpPr txBox="1">
            <a:spLocks noChangeArrowheads="1"/>
          </p:cNvSpPr>
          <p:nvPr/>
        </p:nvSpPr>
        <p:spPr bwMode="auto">
          <a:xfrm>
            <a:off x="1066800" y="3311624"/>
            <a:ext cx="7393632" cy="2493640"/>
          </a:xfrm>
          <a:prstGeom prst="rect">
            <a:avLst/>
          </a:prstGeom>
          <a:noFill/>
          <a:ln w="19050">
            <a:solidFill>
              <a:srgbClr val="008000"/>
            </a:solidFill>
            <a:miter lim="800000"/>
            <a:headEnd/>
            <a:tailEnd/>
          </a:ln>
          <a:effectLst/>
        </p:spPr>
        <p:txBody>
          <a:bodyPr wrap="square">
            <a:noAutofit/>
          </a:bodyPr>
          <a:lstStyle/>
          <a:p>
            <a:pPr>
              <a:lnSpc>
                <a:spcPct val="110000"/>
              </a:lnSpc>
              <a:spcBef>
                <a:spcPct val="60000"/>
              </a:spcBef>
              <a:buClr>
                <a:schemeClr val="accent2"/>
              </a:buClr>
              <a:buSzPct val="70000"/>
            </a:pPr>
            <a:endParaRPr lang="en-US" sz="2400" dirty="0">
              <a:solidFill>
                <a:srgbClr val="000000"/>
              </a:solidFill>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06090"/>
          </a:xfrm>
        </p:spPr>
        <p:txBody>
          <a:bodyPr>
            <a:normAutofit/>
          </a:bodyPr>
          <a:lstStyle/>
          <a:p>
            <a:r>
              <a:rPr lang="pl-PL" sz="4000" dirty="0" smtClean="0"/>
              <a:t>Warianty: bliźniaczy </a:t>
            </a:r>
            <a:r>
              <a:rPr lang="pl-PL" sz="4000" dirty="0" err="1" smtClean="0"/>
              <a:t>ElGamal</a:t>
            </a:r>
            <a:r>
              <a:rPr lang="pl-PL" sz="4000" dirty="0" smtClean="0"/>
              <a:t> </a:t>
            </a:r>
            <a:r>
              <a:rPr lang="pl-PL" sz="2800" dirty="0" smtClean="0"/>
              <a:t>[CKS’08]</a:t>
            </a:r>
            <a:endParaRPr lang="pl-PL" sz="40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13</a:t>
            </a:fld>
            <a:endParaRPr lang="pl-PL"/>
          </a:p>
        </p:txBody>
      </p:sp>
      <p:sp>
        <p:nvSpPr>
          <p:cNvPr id="5" name="Content Placeholder 2"/>
          <p:cNvSpPr>
            <a:spLocks noGrp="1"/>
          </p:cNvSpPr>
          <p:nvPr>
            <p:ph idx="1"/>
          </p:nvPr>
        </p:nvSpPr>
        <p:spPr>
          <a:xfrm>
            <a:off x="438472" y="1559023"/>
            <a:ext cx="8229600" cy="1447800"/>
          </a:xfrm>
        </p:spPr>
        <p:txBody>
          <a:bodyPr>
            <a:normAutofit fontScale="77500" lnSpcReduction="20000"/>
          </a:bodyPr>
          <a:lstStyle/>
          <a:p>
            <a:pPr marL="0" indent="0">
              <a:buNone/>
              <a:tabLst>
                <a:tab pos="1374775" algn="l"/>
              </a:tabLst>
            </a:pPr>
            <a:r>
              <a:rPr lang="en-US" b="1" dirty="0" err="1"/>
              <a:t>KeyGen</a:t>
            </a:r>
            <a:r>
              <a:rPr lang="en-US" dirty="0"/>
              <a:t>:	</a:t>
            </a:r>
            <a:r>
              <a:rPr lang="en-US" dirty="0">
                <a:solidFill>
                  <a:srgbClr val="000000"/>
                </a:solidFill>
                <a:sym typeface="Symbol" pitchFamily="18" charset="2"/>
              </a:rPr>
              <a:t>g ⟵ </a:t>
            </a:r>
            <a:r>
              <a:rPr lang="en-US" dirty="0" smtClean="0">
                <a:solidFill>
                  <a:srgbClr val="000000"/>
                </a:solidFill>
                <a:sym typeface="Symbol" pitchFamily="18" charset="2"/>
              </a:rPr>
              <a:t>{</a:t>
            </a:r>
            <a:r>
              <a:rPr lang="pl-PL" dirty="0" smtClean="0">
                <a:solidFill>
                  <a:srgbClr val="000000"/>
                </a:solidFill>
                <a:sym typeface="Symbol" pitchFamily="18" charset="2"/>
              </a:rPr>
              <a:t>generatory</a:t>
            </a:r>
            <a:r>
              <a:rPr lang="en-US" dirty="0" smtClean="0">
                <a:solidFill>
                  <a:srgbClr val="000000"/>
                </a:solidFill>
                <a:sym typeface="Symbol" pitchFamily="18" charset="2"/>
              </a:rPr>
              <a:t> G</a:t>
            </a:r>
            <a:r>
              <a:rPr lang="en-US" dirty="0">
                <a:solidFill>
                  <a:srgbClr val="000000"/>
                </a:solidFill>
                <a:sym typeface="Symbol" pitchFamily="18" charset="2"/>
              </a:rPr>
              <a:t>}   ,     </a:t>
            </a:r>
            <a:r>
              <a:rPr lang="en-US" dirty="0" smtClean="0"/>
              <a:t>a1, a2 </a:t>
            </a:r>
            <a:r>
              <a:rPr lang="en-US" dirty="0"/>
              <a:t>⟵ Z</a:t>
            </a:r>
            <a:r>
              <a:rPr lang="en-US" baseline="-25000" dirty="0"/>
              <a:t>n</a:t>
            </a:r>
          </a:p>
          <a:p>
            <a:pPr marL="0" indent="0">
              <a:spcBef>
                <a:spcPts val="2976"/>
              </a:spcBef>
              <a:buNone/>
              <a:tabLst>
                <a:tab pos="1374775" algn="l"/>
              </a:tabLst>
            </a:pPr>
            <a:r>
              <a:rPr lang="en-US" baseline="-25000" dirty="0"/>
              <a:t>	</a:t>
            </a:r>
            <a:r>
              <a:rPr lang="pl-PL" dirty="0" smtClean="0"/>
              <a:t>wyjście</a:t>
            </a:r>
            <a:r>
              <a:rPr lang="en-US" dirty="0" smtClean="0"/>
              <a:t>     </a:t>
            </a:r>
            <a:r>
              <a:rPr lang="en-US" dirty="0" err="1"/>
              <a:t>pk</a:t>
            </a:r>
            <a:r>
              <a:rPr lang="en-US" dirty="0"/>
              <a:t> = (g, </a:t>
            </a:r>
            <a:r>
              <a:rPr lang="en-US" dirty="0" smtClean="0"/>
              <a:t>h</a:t>
            </a:r>
            <a:r>
              <a:rPr lang="en-US" baseline="-25000" dirty="0" smtClean="0"/>
              <a:t>1</a:t>
            </a:r>
            <a:r>
              <a:rPr lang="en-US" dirty="0" smtClean="0"/>
              <a:t>=g</a:t>
            </a:r>
            <a:r>
              <a:rPr lang="en-US" sz="2800" baseline="30000" dirty="0" smtClean="0"/>
              <a:t>a1</a:t>
            </a:r>
            <a:r>
              <a:rPr lang="en-US" dirty="0" smtClean="0"/>
              <a:t>, h</a:t>
            </a:r>
            <a:r>
              <a:rPr lang="en-US" baseline="-25000" dirty="0" smtClean="0"/>
              <a:t>2</a:t>
            </a:r>
            <a:r>
              <a:rPr lang="en-US" dirty="0" smtClean="0"/>
              <a:t>=g</a:t>
            </a:r>
            <a:r>
              <a:rPr lang="en-US" sz="2800" baseline="30000" dirty="0" smtClean="0"/>
              <a:t>a2</a:t>
            </a:r>
            <a:r>
              <a:rPr lang="en-US" dirty="0" smtClean="0"/>
              <a:t>)    </a:t>
            </a:r>
            <a:r>
              <a:rPr lang="en-US" dirty="0"/>
              <a:t>,     </a:t>
            </a:r>
            <a:r>
              <a:rPr lang="en-US" dirty="0" err="1"/>
              <a:t>sk</a:t>
            </a:r>
            <a:r>
              <a:rPr lang="en-US" dirty="0"/>
              <a:t> = </a:t>
            </a:r>
            <a:r>
              <a:rPr lang="en-US" dirty="0" smtClean="0"/>
              <a:t>(a1, a2)</a:t>
            </a:r>
            <a:endParaRPr lang="en-US" baseline="-25000" dirty="0"/>
          </a:p>
          <a:p>
            <a:endParaRPr lang="en-US" dirty="0"/>
          </a:p>
        </p:txBody>
      </p:sp>
      <p:sp>
        <p:nvSpPr>
          <p:cNvPr id="6" name="Content Placeholder 4"/>
          <p:cNvSpPr txBox="1">
            <a:spLocks/>
          </p:cNvSpPr>
          <p:nvPr/>
        </p:nvSpPr>
        <p:spPr>
          <a:xfrm>
            <a:off x="4705672" y="3159223"/>
            <a:ext cx="4114800" cy="2285999"/>
          </a:xfrm>
          <a:prstGeom prst="rect">
            <a:avLst/>
          </a:prstGeom>
          <a:ln>
            <a:solidFill>
              <a:srgbClr val="008000"/>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tabLst>
                <a:tab pos="455613" algn="l"/>
              </a:tabLst>
            </a:pPr>
            <a:r>
              <a:rPr lang="en-US" b="1" dirty="0" smtClean="0"/>
              <a:t>D</a:t>
            </a:r>
            <a:r>
              <a:rPr lang="en-US" sz="2800" b="1" dirty="0" smtClean="0"/>
              <a:t>(</a:t>
            </a:r>
            <a:r>
              <a:rPr lang="en-US" b="1" dirty="0" smtClean="0"/>
              <a:t> </a:t>
            </a:r>
            <a:r>
              <a:rPr lang="en-US" b="1" dirty="0" err="1" smtClean="0"/>
              <a:t>sk</a:t>
            </a:r>
            <a:r>
              <a:rPr lang="en-US" b="1" dirty="0" smtClean="0"/>
              <a:t>=(a1,a2), (</a:t>
            </a:r>
            <a:r>
              <a:rPr lang="en-US" b="1" dirty="0" err="1" smtClean="0"/>
              <a:t>u,c</a:t>
            </a:r>
            <a:r>
              <a:rPr lang="en-US" b="1" dirty="0" smtClean="0"/>
              <a:t>) </a:t>
            </a:r>
            <a:r>
              <a:rPr lang="en-US" sz="2800" b="1" dirty="0" smtClean="0"/>
              <a:t>)</a:t>
            </a:r>
            <a:r>
              <a:rPr lang="en-US" b="1" dirty="0" smtClean="0"/>
              <a:t> :</a:t>
            </a:r>
          </a:p>
          <a:p>
            <a:pPr marL="0" indent="0">
              <a:spcBef>
                <a:spcPts val="1872"/>
              </a:spcBef>
              <a:buNone/>
              <a:tabLst>
                <a:tab pos="455613" algn="l"/>
                <a:tab pos="1947863" algn="l"/>
              </a:tabLst>
            </a:pPr>
            <a:r>
              <a:rPr lang="en-US" dirty="0" smtClean="0"/>
              <a:t>	k ⟵ H(u, u</a:t>
            </a:r>
            <a:r>
              <a:rPr lang="en-US" sz="2800" baseline="30000" dirty="0" smtClean="0"/>
              <a:t>a1</a:t>
            </a:r>
            <a:r>
              <a:rPr lang="en-US" dirty="0" smtClean="0"/>
              <a:t>, u</a:t>
            </a:r>
            <a:r>
              <a:rPr lang="en-US" sz="2800" baseline="30000" dirty="0" smtClean="0"/>
              <a:t>a2</a:t>
            </a:r>
            <a:r>
              <a:rPr lang="en-US" dirty="0" smtClean="0"/>
              <a:t>)    </a:t>
            </a:r>
          </a:p>
          <a:p>
            <a:pPr marL="0" indent="0">
              <a:spcBef>
                <a:spcPts val="1872"/>
              </a:spcBef>
              <a:buNone/>
              <a:tabLst>
                <a:tab pos="455613" algn="l"/>
                <a:tab pos="1947863" algn="l"/>
              </a:tabLst>
            </a:pPr>
            <a:r>
              <a:rPr lang="en-US" dirty="0"/>
              <a:t>	</a:t>
            </a:r>
            <a:r>
              <a:rPr lang="en-US" dirty="0" smtClean="0"/>
              <a:t>m ⟵ D</a:t>
            </a:r>
            <a:r>
              <a:rPr lang="en-US" baseline="-25000" dirty="0" smtClean="0"/>
              <a:t>s</a:t>
            </a:r>
            <a:r>
              <a:rPr lang="en-US" dirty="0" smtClean="0"/>
              <a:t>(k, c)</a:t>
            </a:r>
          </a:p>
          <a:p>
            <a:pPr marL="0" indent="0">
              <a:spcBef>
                <a:spcPts val="1872"/>
              </a:spcBef>
              <a:buFont typeface="Arial" pitchFamily="34" charset="0"/>
              <a:buNone/>
              <a:tabLst>
                <a:tab pos="455613" algn="l"/>
              </a:tabLst>
            </a:pPr>
            <a:r>
              <a:rPr lang="en-US" dirty="0" smtClean="0"/>
              <a:t>	</a:t>
            </a:r>
            <a:r>
              <a:rPr lang="pl-PL" dirty="0" smtClean="0"/>
              <a:t>wyjście</a:t>
            </a:r>
            <a:r>
              <a:rPr lang="en-US" dirty="0" smtClean="0"/>
              <a:t>  m</a:t>
            </a:r>
          </a:p>
          <a:p>
            <a:pPr marL="0" indent="0">
              <a:buFont typeface="Arial" pitchFamily="34" charset="0"/>
              <a:buNone/>
              <a:tabLst>
                <a:tab pos="455613" algn="l"/>
              </a:tabLst>
            </a:pPr>
            <a:endParaRPr lang="en-US" dirty="0"/>
          </a:p>
        </p:txBody>
      </p:sp>
      <p:sp>
        <p:nvSpPr>
          <p:cNvPr id="7" name="Content Placeholder 3"/>
          <p:cNvSpPr txBox="1">
            <a:spLocks/>
          </p:cNvSpPr>
          <p:nvPr/>
        </p:nvSpPr>
        <p:spPr>
          <a:xfrm>
            <a:off x="286072" y="3159224"/>
            <a:ext cx="4191000" cy="2286000"/>
          </a:xfrm>
          <a:prstGeom prst="rect">
            <a:avLst/>
          </a:prstGeom>
          <a:ln>
            <a:solidFill>
              <a:srgbClr val="008000"/>
            </a:solidFill>
          </a:ln>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US" b="1" dirty="0" smtClean="0"/>
              <a:t>E</a:t>
            </a:r>
            <a:r>
              <a:rPr lang="en-US" sz="2600" b="1" dirty="0" smtClean="0"/>
              <a:t>(</a:t>
            </a:r>
            <a:r>
              <a:rPr lang="en-US" b="1" dirty="0" smtClean="0"/>
              <a:t> </a:t>
            </a:r>
            <a:r>
              <a:rPr lang="en-US" b="1" dirty="0" err="1" smtClean="0"/>
              <a:t>pk</a:t>
            </a:r>
            <a:r>
              <a:rPr lang="en-US" b="1" dirty="0" smtClean="0"/>
              <a:t>=(g,h</a:t>
            </a:r>
            <a:r>
              <a:rPr lang="en-US" b="1" baseline="-25000" dirty="0" smtClean="0"/>
              <a:t>1</a:t>
            </a:r>
            <a:r>
              <a:rPr lang="en-US" b="1" dirty="0" smtClean="0"/>
              <a:t>,h</a:t>
            </a:r>
            <a:r>
              <a:rPr lang="en-US" b="1" baseline="-25000" dirty="0" smtClean="0"/>
              <a:t>2</a:t>
            </a:r>
            <a:r>
              <a:rPr lang="en-US" b="1" dirty="0" smtClean="0"/>
              <a:t>),  m</a:t>
            </a:r>
            <a:r>
              <a:rPr lang="en-US" sz="2600" b="1" dirty="0" smtClean="0"/>
              <a:t>)</a:t>
            </a:r>
            <a:r>
              <a:rPr lang="en-US" b="1" dirty="0" smtClean="0"/>
              <a:t> :     </a:t>
            </a:r>
            <a:r>
              <a:rPr lang="en-US" dirty="0" smtClean="0"/>
              <a:t>b ⟵ Z</a:t>
            </a:r>
            <a:r>
              <a:rPr lang="en-US" baseline="-25000" dirty="0" smtClean="0"/>
              <a:t>n </a:t>
            </a:r>
            <a:r>
              <a:rPr lang="en-US" dirty="0" smtClean="0"/>
              <a:t> </a:t>
            </a:r>
            <a:endParaRPr lang="en-US" baseline="30000" dirty="0" smtClean="0"/>
          </a:p>
          <a:p>
            <a:pPr marL="0" indent="0" defTabSz="1033463">
              <a:spcBef>
                <a:spcPts val="1872"/>
              </a:spcBef>
              <a:buFont typeface="Arial" pitchFamily="34" charset="0"/>
              <a:buNone/>
              <a:tabLst>
                <a:tab pos="455613" algn="l"/>
                <a:tab pos="1947863" algn="l"/>
              </a:tabLst>
            </a:pPr>
            <a:r>
              <a:rPr lang="en-US" dirty="0" smtClean="0"/>
              <a:t>	k ⟵ H(</a:t>
            </a:r>
            <a:r>
              <a:rPr lang="en-US" dirty="0" err="1" smtClean="0"/>
              <a:t>g</a:t>
            </a:r>
            <a:r>
              <a:rPr lang="en-US" sz="2800" baseline="30000" dirty="0" err="1" smtClean="0"/>
              <a:t>b</a:t>
            </a:r>
            <a:r>
              <a:rPr lang="en-US" dirty="0" smtClean="0"/>
              <a:t>, h</a:t>
            </a:r>
            <a:r>
              <a:rPr lang="en-US" baseline="-25000" dirty="0" smtClean="0"/>
              <a:t>1</a:t>
            </a:r>
            <a:r>
              <a:rPr lang="en-US" sz="2800" baseline="30000" dirty="0" smtClean="0"/>
              <a:t>b</a:t>
            </a:r>
            <a:r>
              <a:rPr lang="en-US" sz="2800" dirty="0" smtClean="0"/>
              <a:t>,</a:t>
            </a:r>
            <a:r>
              <a:rPr lang="en-US" sz="2800" baseline="30000" dirty="0" smtClean="0"/>
              <a:t> </a:t>
            </a:r>
            <a:r>
              <a:rPr lang="en-US" dirty="0" smtClean="0"/>
              <a:t>h</a:t>
            </a:r>
            <a:r>
              <a:rPr lang="en-US" baseline="-25000" dirty="0" smtClean="0"/>
              <a:t>2</a:t>
            </a:r>
            <a:r>
              <a:rPr lang="en-US" sz="2800" baseline="30000" dirty="0" smtClean="0"/>
              <a:t>b</a:t>
            </a:r>
            <a:r>
              <a:rPr lang="en-US" dirty="0" smtClean="0"/>
              <a:t>)    </a:t>
            </a:r>
          </a:p>
          <a:p>
            <a:pPr marL="0" indent="0" defTabSz="1033463">
              <a:spcBef>
                <a:spcPts val="1872"/>
              </a:spcBef>
              <a:buFont typeface="Arial" pitchFamily="34" charset="0"/>
              <a:buNone/>
              <a:tabLst>
                <a:tab pos="455613" algn="l"/>
                <a:tab pos="1947863" algn="l"/>
              </a:tabLst>
            </a:pPr>
            <a:r>
              <a:rPr lang="en-US" dirty="0" smtClean="0"/>
              <a:t>	c ⟵ </a:t>
            </a:r>
            <a:r>
              <a:rPr lang="en-US" dirty="0" err="1" smtClean="0"/>
              <a:t>E</a:t>
            </a:r>
            <a:r>
              <a:rPr lang="en-US" baseline="-25000" dirty="0" err="1" smtClean="0"/>
              <a:t>s</a:t>
            </a:r>
            <a:r>
              <a:rPr lang="en-US" dirty="0" smtClean="0"/>
              <a:t>(k, m)</a:t>
            </a:r>
          </a:p>
          <a:p>
            <a:pPr marL="0" indent="0">
              <a:spcBef>
                <a:spcPts val="1872"/>
              </a:spcBef>
              <a:buFont typeface="Arial" pitchFamily="34" charset="0"/>
              <a:buNone/>
              <a:tabLst>
                <a:tab pos="455613" algn="l"/>
              </a:tabLst>
            </a:pPr>
            <a:r>
              <a:rPr lang="en-US" dirty="0" smtClean="0"/>
              <a:t>	</a:t>
            </a:r>
            <a:r>
              <a:rPr lang="pl-PL" dirty="0" smtClean="0"/>
              <a:t>wyjście</a:t>
            </a:r>
            <a:r>
              <a:rPr lang="en-US" dirty="0" smtClean="0"/>
              <a:t>   (</a:t>
            </a:r>
            <a:r>
              <a:rPr lang="en-US" dirty="0" err="1" smtClean="0"/>
              <a:t>g</a:t>
            </a:r>
            <a:r>
              <a:rPr lang="en-US" sz="2800" baseline="30000" dirty="0" err="1" smtClean="0"/>
              <a:t>b</a:t>
            </a:r>
            <a:r>
              <a:rPr lang="en-US" dirty="0" smtClean="0"/>
              <a:t>, c)</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bg/>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6">
                                            <p:txEl>
                                              <p:pRg st="0" end="0"/>
                                            </p:txEl>
                                          </p:spTgt>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grpId="0" nodeType="afterEffect">
                                  <p:stCondLst>
                                    <p:cond delay="0"/>
                                  </p:stCondLst>
                                  <p:childTnLst>
                                    <p:set>
                                      <p:cBhvr>
                                        <p:cTn id="15" dur="1" fill="hold">
                                          <p:stCondLst>
                                            <p:cond delay="0"/>
                                          </p:stCondLst>
                                        </p:cTn>
                                        <p:tgtEl>
                                          <p:spTgt spid="6">
                                            <p:txEl>
                                              <p:pRg st="2" end="2"/>
                                            </p:txEl>
                                          </p:spTgt>
                                        </p:tgtEl>
                                        <p:attrNameLst>
                                          <p:attrName>style.visibility</p:attrName>
                                        </p:attrNameLst>
                                      </p:cBhvr>
                                      <p:to>
                                        <p:strVal val="visible"/>
                                      </p:to>
                                    </p:set>
                                  </p:childTnLst>
                                </p:cTn>
                              </p:par>
                            </p:childTnLst>
                          </p:cTn>
                        </p:par>
                        <p:par>
                          <p:cTn id="16" fill="hold">
                            <p:stCondLst>
                              <p:cond delay="0"/>
                            </p:stCondLst>
                            <p:childTnLst>
                              <p:par>
                                <p:cTn id="17" presetID="1" presetClass="entr" presetSubtype="0" fill="hold" grpId="0"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Literatur dodatkowa</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14</a:t>
            </a:fld>
            <a:endParaRPr lang="pl-PL"/>
          </a:p>
        </p:txBody>
      </p:sp>
      <p:sp>
        <p:nvSpPr>
          <p:cNvPr id="5" name="Content Placeholder 2"/>
          <p:cNvSpPr>
            <a:spLocks noGrp="1"/>
          </p:cNvSpPr>
          <p:nvPr>
            <p:ph idx="1"/>
          </p:nvPr>
        </p:nvSpPr>
        <p:spPr>
          <a:xfrm>
            <a:off x="457200" y="1565498"/>
            <a:ext cx="8229600" cy="4095750"/>
          </a:xfrm>
        </p:spPr>
        <p:txBody>
          <a:bodyPr>
            <a:normAutofit/>
          </a:bodyPr>
          <a:lstStyle/>
          <a:p>
            <a:r>
              <a:rPr lang="en-US" sz="2000" dirty="0"/>
              <a:t>The </a:t>
            </a:r>
            <a:r>
              <a:rPr lang="en-US" sz="2000" dirty="0" smtClean="0"/>
              <a:t>Decision </a:t>
            </a:r>
            <a:r>
              <a:rPr lang="en-US" sz="2000" dirty="0" err="1"/>
              <a:t>Diffie</a:t>
            </a:r>
            <a:r>
              <a:rPr lang="en-US" sz="2000" dirty="0"/>
              <a:t>-Hellman </a:t>
            </a:r>
            <a:r>
              <a:rPr lang="en-US" sz="2000" dirty="0" smtClean="0"/>
              <a:t>problem.      D. Boneh,   ANTS 3,   1998</a:t>
            </a:r>
          </a:p>
          <a:p>
            <a:pPr>
              <a:spcBef>
                <a:spcPts val="2280"/>
              </a:spcBef>
            </a:pPr>
            <a:r>
              <a:rPr lang="en-US" sz="2000" dirty="0"/>
              <a:t>Universal hash proofs and a paradigm for chosen </a:t>
            </a:r>
            <a:r>
              <a:rPr lang="en-US" sz="2000" dirty="0" err="1"/>
              <a:t>ciphertext</a:t>
            </a:r>
            <a:r>
              <a:rPr lang="en-US" sz="2000" dirty="0"/>
              <a:t> secure public key </a:t>
            </a:r>
            <a:r>
              <a:rPr lang="en-US" sz="2000" dirty="0" smtClean="0"/>
              <a:t>encryption.     </a:t>
            </a:r>
            <a:r>
              <a:rPr lang="en-US" sz="2000" dirty="0"/>
              <a:t>R</a:t>
            </a:r>
            <a:r>
              <a:rPr lang="en-US" sz="2000" dirty="0" smtClean="0"/>
              <a:t>. Cramer and V. </a:t>
            </a:r>
            <a:r>
              <a:rPr lang="en-US" sz="2000" dirty="0" err="1" smtClean="0"/>
              <a:t>Shoup</a:t>
            </a:r>
            <a:r>
              <a:rPr lang="en-US" sz="2000" dirty="0" smtClean="0"/>
              <a:t>,   </a:t>
            </a:r>
            <a:r>
              <a:rPr lang="en-US" sz="2000" dirty="0" err="1" smtClean="0"/>
              <a:t>Eurocrypt</a:t>
            </a:r>
            <a:r>
              <a:rPr lang="en-US" sz="2000" dirty="0" smtClean="0"/>
              <a:t> 2002</a:t>
            </a:r>
          </a:p>
          <a:p>
            <a:pPr>
              <a:spcBef>
                <a:spcPts val="2280"/>
              </a:spcBef>
            </a:pPr>
            <a:r>
              <a:rPr lang="en-US" sz="2000" dirty="0"/>
              <a:t>Chosen</a:t>
            </a:r>
            <a:r>
              <a:rPr lang="en-US" sz="2000" dirty="0" smtClean="0"/>
              <a:t>-</a:t>
            </a:r>
            <a:r>
              <a:rPr lang="en-US" sz="2000" dirty="0" err="1" smtClean="0"/>
              <a:t>ciphertext</a:t>
            </a:r>
            <a:r>
              <a:rPr lang="en-US" sz="2000" dirty="0" smtClean="0"/>
              <a:t> security </a:t>
            </a:r>
            <a:r>
              <a:rPr lang="en-US" sz="2000" dirty="0"/>
              <a:t>from Identity-Based </a:t>
            </a:r>
            <a:r>
              <a:rPr lang="en-US" sz="2000" dirty="0" smtClean="0"/>
              <a:t>Encryption.</a:t>
            </a:r>
            <a:br>
              <a:rPr lang="en-US" sz="2000" dirty="0" smtClean="0"/>
            </a:br>
            <a:r>
              <a:rPr lang="en-US" sz="2000" dirty="0" smtClean="0"/>
              <a:t>D. </a:t>
            </a:r>
            <a:r>
              <a:rPr lang="en-US" sz="2000" dirty="0"/>
              <a:t>Boneh, </a:t>
            </a:r>
            <a:r>
              <a:rPr lang="en-US" sz="2000" dirty="0" smtClean="0"/>
              <a:t>R. </a:t>
            </a:r>
            <a:r>
              <a:rPr lang="en-US" sz="2000" dirty="0"/>
              <a:t>Canetti, </a:t>
            </a:r>
            <a:r>
              <a:rPr lang="en-US" sz="2000" dirty="0" smtClean="0"/>
              <a:t>S. </a:t>
            </a:r>
            <a:r>
              <a:rPr lang="en-US" sz="2000" dirty="0" err="1"/>
              <a:t>Halevi</a:t>
            </a:r>
            <a:r>
              <a:rPr lang="en-US" sz="2000" dirty="0"/>
              <a:t>, </a:t>
            </a:r>
            <a:r>
              <a:rPr lang="en-US" sz="2000" dirty="0" smtClean="0"/>
              <a:t>and J. Katz,    SICOMP 2007</a:t>
            </a:r>
          </a:p>
          <a:p>
            <a:pPr>
              <a:spcBef>
                <a:spcPts val="2280"/>
              </a:spcBef>
            </a:pPr>
            <a:r>
              <a:rPr lang="en-US" sz="2000" dirty="0"/>
              <a:t>The Twin </a:t>
            </a:r>
            <a:r>
              <a:rPr lang="en-US" sz="2000" dirty="0" err="1"/>
              <a:t>Diffie</a:t>
            </a:r>
            <a:r>
              <a:rPr lang="en-US" sz="2000" dirty="0"/>
              <a:t>-Hellman problem and applications.</a:t>
            </a:r>
            <a:br>
              <a:rPr lang="en-US" sz="2000" dirty="0"/>
            </a:br>
            <a:r>
              <a:rPr lang="en-US" sz="2000" dirty="0"/>
              <a:t>D. </a:t>
            </a:r>
            <a:r>
              <a:rPr lang="en-US" sz="2000" dirty="0" smtClean="0"/>
              <a:t>Cash, </a:t>
            </a:r>
            <a:r>
              <a:rPr lang="en-US" sz="2000" dirty="0"/>
              <a:t>E. </a:t>
            </a:r>
            <a:r>
              <a:rPr lang="en-US" sz="2000" dirty="0" err="1" smtClean="0"/>
              <a:t>Kiltz</a:t>
            </a:r>
            <a:r>
              <a:rPr lang="en-US" sz="2000" dirty="0" smtClean="0"/>
              <a:t>, V. </a:t>
            </a:r>
            <a:r>
              <a:rPr lang="en-US" sz="2000" dirty="0" err="1" smtClean="0"/>
              <a:t>Shoup</a:t>
            </a:r>
            <a:r>
              <a:rPr lang="en-US" sz="2000" dirty="0" smtClean="0"/>
              <a:t>,  </a:t>
            </a:r>
            <a:r>
              <a:rPr lang="en-US" sz="2000" dirty="0" err="1" smtClean="0"/>
              <a:t>Eurocrypt</a:t>
            </a:r>
            <a:r>
              <a:rPr lang="en-US" sz="2000" dirty="0" smtClean="0"/>
              <a:t> 2008</a:t>
            </a:r>
          </a:p>
          <a:p>
            <a:pPr>
              <a:spcBef>
                <a:spcPts val="2280"/>
              </a:spcBef>
            </a:pPr>
            <a:r>
              <a:rPr lang="en-US" sz="2000" dirty="0" smtClean="0"/>
              <a:t>Efficient chosen-</a:t>
            </a:r>
            <a:r>
              <a:rPr lang="en-US" sz="2000" dirty="0" err="1" smtClean="0"/>
              <a:t>ciphertext</a:t>
            </a:r>
            <a:r>
              <a:rPr lang="en-US" sz="2000" dirty="0" smtClean="0"/>
              <a:t> security </a:t>
            </a:r>
            <a:r>
              <a:rPr lang="en-US" sz="2000" dirty="0"/>
              <a:t>via </a:t>
            </a:r>
            <a:r>
              <a:rPr lang="en-US" sz="2000" dirty="0" smtClean="0"/>
              <a:t>extractable hash </a:t>
            </a:r>
            <a:r>
              <a:rPr lang="en-US" sz="2000" dirty="0"/>
              <a:t>p</a:t>
            </a:r>
            <a:r>
              <a:rPr lang="en-US" sz="2000" dirty="0" smtClean="0"/>
              <a:t>roofs.</a:t>
            </a:r>
            <a:br>
              <a:rPr lang="en-US" sz="2000" dirty="0" smtClean="0"/>
            </a:br>
            <a:r>
              <a:rPr lang="en-US" sz="2000" dirty="0" smtClean="0"/>
              <a:t>H. Wee,  Crypto 2010</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400" dirty="0" smtClean="0"/>
              <a:t>Przypomnienie: kryptografia klucza publicznego (Gen, E, D)</a:t>
            </a:r>
            <a:endParaRPr lang="pl-PL" sz="24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2</a:t>
            </a:fld>
            <a:endParaRPr lang="pl-PL"/>
          </a:p>
        </p:txBody>
      </p:sp>
      <p:sp>
        <p:nvSpPr>
          <p:cNvPr id="5" name="Rectangle 2"/>
          <p:cNvSpPr/>
          <p:nvPr/>
        </p:nvSpPr>
        <p:spPr>
          <a:xfrm>
            <a:off x="1905000" y="373035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0000"/>
                </a:solidFill>
                <a:effectLst/>
                <a:uLnTx/>
                <a:uFillTx/>
                <a:latin typeface="Calibri"/>
                <a:ea typeface="+mn-ea"/>
                <a:cs typeface="+mn-cs"/>
              </a:rPr>
              <a:t>E</a:t>
            </a:r>
          </a:p>
        </p:txBody>
      </p:sp>
      <p:sp>
        <p:nvSpPr>
          <p:cNvPr id="6" name="Rectangle 3"/>
          <p:cNvSpPr/>
          <p:nvPr/>
        </p:nvSpPr>
        <p:spPr>
          <a:xfrm>
            <a:off x="6096000" y="3730352"/>
            <a:ext cx="1143000" cy="1066800"/>
          </a:xfrm>
          <a:prstGeom prst="rect">
            <a:avLst/>
          </a:prstGeom>
          <a:solidFill>
            <a:srgbClr val="CCFF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srgbClr val="000000"/>
                </a:solidFill>
                <a:effectLst/>
                <a:uLnTx/>
                <a:uFillTx/>
                <a:latin typeface="Calibri"/>
                <a:ea typeface="+mn-ea"/>
                <a:cs typeface="+mn-cs"/>
              </a:rPr>
              <a:t>D</a:t>
            </a:r>
          </a:p>
        </p:txBody>
      </p:sp>
      <p:cxnSp>
        <p:nvCxnSpPr>
          <p:cNvPr id="7" name="Straight Arrow Connector 20"/>
          <p:cNvCxnSpPr>
            <a:cxnSpLocks noChangeShapeType="1"/>
          </p:cNvCxnSpPr>
          <p:nvPr/>
        </p:nvCxnSpPr>
        <p:spPr bwMode="auto">
          <a:xfrm>
            <a:off x="2362200" y="3169270"/>
            <a:ext cx="2" cy="533401"/>
          </a:xfrm>
          <a:prstGeom prst="straightConnector1">
            <a:avLst/>
          </a:prstGeom>
          <a:noFill/>
          <a:ln w="9525" algn="ctr">
            <a:solidFill>
              <a:sysClr val="windowText" lastClr="000000"/>
            </a:solidFill>
            <a:round/>
            <a:headEnd/>
            <a:tailEnd type="arrow" w="med" len="med"/>
          </a:ln>
        </p:spPr>
      </p:cxnSp>
      <p:sp>
        <p:nvSpPr>
          <p:cNvPr id="8" name="TextBox 8"/>
          <p:cNvSpPr txBox="1"/>
          <p:nvPr/>
        </p:nvSpPr>
        <p:spPr>
          <a:xfrm>
            <a:off x="2133600" y="2712071"/>
            <a:ext cx="497552" cy="461665"/>
          </a:xfrm>
          <a:prstGeom prst="rect">
            <a:avLst/>
          </a:prstGeom>
          <a:no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black"/>
                </a:solidFill>
                <a:effectLst/>
                <a:uLnTx/>
                <a:uFillTx/>
              </a:rPr>
              <a:t>pk</a:t>
            </a:r>
            <a:endParaRPr kumimoji="0" lang="en-US" sz="2400" b="1" i="0" u="none" strike="noStrike" kern="0" cap="none" spc="0" normalizeH="0" baseline="0" noProof="0" dirty="0">
              <a:ln>
                <a:noFill/>
              </a:ln>
              <a:solidFill>
                <a:prstClr val="black"/>
              </a:solidFill>
              <a:effectLst/>
              <a:uLnTx/>
              <a:uFillTx/>
            </a:endParaRPr>
          </a:p>
        </p:txBody>
      </p:sp>
      <p:sp>
        <p:nvSpPr>
          <p:cNvPr id="9" name="Line 7"/>
          <p:cNvSpPr>
            <a:spLocks noChangeShapeType="1"/>
          </p:cNvSpPr>
          <p:nvPr/>
        </p:nvSpPr>
        <p:spPr bwMode="auto">
          <a:xfrm>
            <a:off x="914400" y="4241130"/>
            <a:ext cx="914400" cy="0"/>
          </a:xfrm>
          <a:prstGeom prst="line">
            <a:avLst/>
          </a:prstGeom>
          <a:noFill/>
          <a:ln w="9525">
            <a:solidFill>
              <a:sysClr val="windowText" lastClr="000000"/>
            </a:solidFill>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0" name="Text Box 8"/>
          <p:cNvSpPr txBox="1">
            <a:spLocks noChangeArrowheads="1"/>
          </p:cNvSpPr>
          <p:nvPr/>
        </p:nvSpPr>
        <p:spPr bwMode="auto">
          <a:xfrm>
            <a:off x="1018263" y="3858090"/>
            <a:ext cx="443150" cy="461665"/>
          </a:xfrm>
          <a:prstGeom prst="rect">
            <a:avLst/>
          </a:prstGeom>
          <a:noFill/>
          <a:ln w="9525">
            <a:noFill/>
            <a:miter lim="800000"/>
            <a:headEnd/>
            <a:tailEnd/>
          </a:ln>
        </p:spPr>
        <p:txBody>
          <a:bodyPr wrap="none">
            <a:spAutoFit/>
          </a:bodyPr>
          <a:lstStyle/>
          <a:p>
            <a:pPr algn="ctr">
              <a:spcBef>
                <a:spcPct val="50000"/>
              </a:spcBef>
            </a:pPr>
            <a:r>
              <a:rPr lang="en-US" sz="2400" dirty="0" smtClean="0">
                <a:solidFill>
                  <a:prstClr val="black"/>
                </a:solidFill>
                <a:latin typeface="Tahoma" pitchFamily="34" charset="0"/>
              </a:rPr>
              <a:t>m</a:t>
            </a:r>
            <a:endParaRPr lang="en-US" sz="2400" dirty="0">
              <a:solidFill>
                <a:prstClr val="black"/>
              </a:solidFill>
              <a:latin typeface="Tahoma" pitchFamily="34" charset="0"/>
            </a:endParaRPr>
          </a:p>
        </p:txBody>
      </p:sp>
      <p:sp>
        <p:nvSpPr>
          <p:cNvPr id="11" name="Line 7"/>
          <p:cNvSpPr>
            <a:spLocks noChangeShapeType="1"/>
          </p:cNvSpPr>
          <p:nvPr/>
        </p:nvSpPr>
        <p:spPr bwMode="auto">
          <a:xfrm>
            <a:off x="3048000" y="4241130"/>
            <a:ext cx="914400" cy="0"/>
          </a:xfrm>
          <a:prstGeom prst="line">
            <a:avLst/>
          </a:prstGeom>
          <a:noFill/>
          <a:ln w="9525">
            <a:solidFill>
              <a:sysClr val="windowText" lastClr="000000"/>
            </a:solidFill>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2" name="Text Box 8"/>
          <p:cNvSpPr txBox="1">
            <a:spLocks noChangeArrowheads="1"/>
          </p:cNvSpPr>
          <p:nvPr/>
        </p:nvSpPr>
        <p:spPr bwMode="auto">
          <a:xfrm>
            <a:off x="3286297" y="3858090"/>
            <a:ext cx="326682" cy="461665"/>
          </a:xfrm>
          <a:prstGeom prst="rect">
            <a:avLst/>
          </a:prstGeom>
          <a:noFill/>
          <a:ln w="9525">
            <a:noFill/>
            <a:miter lim="800000"/>
            <a:headEnd/>
            <a:tailEnd/>
          </a:ln>
        </p:spPr>
        <p:txBody>
          <a:bodyPr wrap="none">
            <a:spAutoFit/>
          </a:bodyPr>
          <a:lstStyle/>
          <a:p>
            <a:pPr algn="ctr">
              <a:spcBef>
                <a:spcPct val="50000"/>
              </a:spcBef>
            </a:pPr>
            <a:r>
              <a:rPr lang="en-US" sz="2400" dirty="0">
                <a:solidFill>
                  <a:prstClr val="black"/>
                </a:solidFill>
                <a:latin typeface="Tahoma" pitchFamily="34" charset="0"/>
              </a:rPr>
              <a:t>c</a:t>
            </a:r>
          </a:p>
        </p:txBody>
      </p:sp>
      <p:sp>
        <p:nvSpPr>
          <p:cNvPr id="13" name="Line 7"/>
          <p:cNvSpPr>
            <a:spLocks noChangeShapeType="1"/>
          </p:cNvSpPr>
          <p:nvPr/>
        </p:nvSpPr>
        <p:spPr bwMode="auto">
          <a:xfrm>
            <a:off x="5144610" y="4241130"/>
            <a:ext cx="914400" cy="0"/>
          </a:xfrm>
          <a:prstGeom prst="line">
            <a:avLst/>
          </a:prstGeom>
          <a:noFill/>
          <a:ln w="9525">
            <a:solidFill>
              <a:sysClr val="windowText" lastClr="000000"/>
            </a:solidFill>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4" name="Text Box 8"/>
          <p:cNvSpPr txBox="1">
            <a:spLocks noChangeArrowheads="1"/>
          </p:cNvSpPr>
          <p:nvPr/>
        </p:nvSpPr>
        <p:spPr bwMode="auto">
          <a:xfrm>
            <a:off x="5319037" y="3858090"/>
            <a:ext cx="326682" cy="461665"/>
          </a:xfrm>
          <a:prstGeom prst="rect">
            <a:avLst/>
          </a:prstGeom>
          <a:noFill/>
          <a:ln w="9525">
            <a:noFill/>
            <a:miter lim="800000"/>
            <a:headEnd/>
            <a:tailEnd/>
          </a:ln>
        </p:spPr>
        <p:txBody>
          <a:bodyPr wrap="none">
            <a:spAutoFit/>
          </a:bodyPr>
          <a:lstStyle/>
          <a:p>
            <a:pPr algn="ctr">
              <a:spcBef>
                <a:spcPct val="50000"/>
              </a:spcBef>
            </a:pPr>
            <a:r>
              <a:rPr lang="en-US" sz="2400" dirty="0" smtClean="0">
                <a:solidFill>
                  <a:prstClr val="black"/>
                </a:solidFill>
                <a:latin typeface="Tahoma" pitchFamily="34" charset="0"/>
              </a:rPr>
              <a:t>c</a:t>
            </a:r>
            <a:endParaRPr lang="en-US" sz="2400" dirty="0">
              <a:solidFill>
                <a:prstClr val="black"/>
              </a:solidFill>
              <a:latin typeface="Tahoma" pitchFamily="34" charset="0"/>
            </a:endParaRPr>
          </a:p>
        </p:txBody>
      </p:sp>
      <p:sp>
        <p:nvSpPr>
          <p:cNvPr id="15" name="Line 7"/>
          <p:cNvSpPr>
            <a:spLocks noChangeShapeType="1"/>
          </p:cNvSpPr>
          <p:nvPr/>
        </p:nvSpPr>
        <p:spPr bwMode="auto">
          <a:xfrm>
            <a:off x="7278210" y="4241130"/>
            <a:ext cx="914400" cy="0"/>
          </a:xfrm>
          <a:prstGeom prst="line">
            <a:avLst/>
          </a:prstGeom>
          <a:noFill/>
          <a:ln w="9525">
            <a:solidFill>
              <a:sysClr val="windowText" lastClr="000000"/>
            </a:solidFill>
            <a:round/>
            <a:headEnd/>
            <a:tailEnd type="triangle" w="med" len="med"/>
          </a:ln>
        </p:spPr>
        <p:txBody>
          <a:bodyPr wrap="none" anchor="ct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endParaRPr>
          </a:p>
        </p:txBody>
      </p:sp>
      <p:sp>
        <p:nvSpPr>
          <p:cNvPr id="16" name="Text Box 8"/>
          <p:cNvSpPr txBox="1">
            <a:spLocks noChangeArrowheads="1"/>
          </p:cNvSpPr>
          <p:nvPr/>
        </p:nvSpPr>
        <p:spPr bwMode="auto">
          <a:xfrm>
            <a:off x="7470603" y="3858090"/>
            <a:ext cx="443150" cy="461665"/>
          </a:xfrm>
          <a:prstGeom prst="rect">
            <a:avLst/>
          </a:prstGeom>
          <a:noFill/>
          <a:ln w="9525">
            <a:noFill/>
            <a:miter lim="800000"/>
            <a:headEnd/>
            <a:tailEnd/>
          </a:ln>
        </p:spPr>
        <p:txBody>
          <a:bodyPr wrap="none">
            <a:spAutoFit/>
          </a:bodyPr>
          <a:lstStyle/>
          <a:p>
            <a:pPr algn="ctr">
              <a:spcBef>
                <a:spcPct val="50000"/>
              </a:spcBef>
            </a:pPr>
            <a:r>
              <a:rPr lang="en-US" sz="2400" dirty="0" smtClean="0">
                <a:solidFill>
                  <a:prstClr val="black"/>
                </a:solidFill>
                <a:latin typeface="Tahoma" pitchFamily="34" charset="0"/>
              </a:rPr>
              <a:t>m</a:t>
            </a:r>
            <a:endParaRPr lang="en-US" sz="2400" dirty="0">
              <a:solidFill>
                <a:prstClr val="black"/>
              </a:solidFill>
              <a:latin typeface="Tahoma" pitchFamily="34" charset="0"/>
            </a:endParaRPr>
          </a:p>
        </p:txBody>
      </p:sp>
      <p:cxnSp>
        <p:nvCxnSpPr>
          <p:cNvPr id="17" name="Straight Arrow Connector 20"/>
          <p:cNvCxnSpPr>
            <a:cxnSpLocks noChangeShapeType="1"/>
          </p:cNvCxnSpPr>
          <p:nvPr/>
        </p:nvCxnSpPr>
        <p:spPr bwMode="auto">
          <a:xfrm>
            <a:off x="6629400" y="3169271"/>
            <a:ext cx="2" cy="533401"/>
          </a:xfrm>
          <a:prstGeom prst="straightConnector1">
            <a:avLst/>
          </a:prstGeom>
          <a:noFill/>
          <a:ln w="9525" algn="ctr">
            <a:solidFill>
              <a:sysClr val="windowText" lastClr="000000"/>
            </a:solidFill>
            <a:round/>
            <a:headEnd/>
            <a:tailEnd type="arrow" w="med" len="med"/>
          </a:ln>
        </p:spPr>
      </p:cxnSp>
      <p:sp>
        <p:nvSpPr>
          <p:cNvPr id="18" name="TextBox 23"/>
          <p:cNvSpPr txBox="1"/>
          <p:nvPr/>
        </p:nvSpPr>
        <p:spPr>
          <a:xfrm>
            <a:off x="6400800" y="2712072"/>
            <a:ext cx="455173" cy="461665"/>
          </a:xfrm>
          <a:prstGeom prst="rect">
            <a:avLst/>
          </a:prstGeom>
          <a:noFill/>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a:ln>
                  <a:noFill/>
                </a:ln>
                <a:solidFill>
                  <a:prstClr val="black"/>
                </a:solidFill>
                <a:effectLst/>
                <a:uLnTx/>
                <a:uFillTx/>
              </a:rPr>
              <a:t>s</a:t>
            </a:r>
            <a:r>
              <a:rPr kumimoji="0" lang="en-US" sz="2400" b="1" i="0" u="none" strike="noStrike" kern="0" cap="none" spc="0" normalizeH="0" baseline="0" noProof="0" dirty="0" err="1" smtClean="0">
                <a:ln>
                  <a:noFill/>
                </a:ln>
                <a:solidFill>
                  <a:prstClr val="black"/>
                </a:solidFill>
                <a:effectLst/>
                <a:uLnTx/>
                <a:uFillTx/>
              </a:rPr>
              <a:t>k</a:t>
            </a:r>
            <a:endParaRPr kumimoji="0" lang="en-US" sz="2400" b="1" i="0" u="none" strike="noStrike" kern="0" cap="none" spc="0" normalizeH="0" baseline="0" noProof="0" dirty="0">
              <a:ln>
                <a:noFill/>
              </a:ln>
              <a:solidFill>
                <a:prstClr val="black"/>
              </a:solidFill>
              <a:effectLst/>
              <a:uLnTx/>
              <a:uFillTx/>
            </a:endParaRPr>
          </a:p>
        </p:txBody>
      </p:sp>
      <p:sp>
        <p:nvSpPr>
          <p:cNvPr id="19" name="Rounded Rectangle 24"/>
          <p:cNvSpPr/>
          <p:nvPr/>
        </p:nvSpPr>
        <p:spPr>
          <a:xfrm>
            <a:off x="3962400" y="1520552"/>
            <a:ext cx="1066800" cy="533400"/>
          </a:xfrm>
          <a:prstGeom prst="roundRect">
            <a:avLst/>
          </a:prstGeom>
          <a:solidFill>
            <a:srgbClr val="F79646">
              <a:lumMod val="60000"/>
              <a:lumOff val="40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solidFill>
                  <a:prstClr val="black"/>
                </a:solidFill>
                <a:effectLst/>
                <a:uLnTx/>
                <a:uFillTx/>
                <a:latin typeface="Calibri"/>
                <a:ea typeface="+mn-ea"/>
                <a:cs typeface="+mn-cs"/>
              </a:rPr>
              <a:t>Gen</a:t>
            </a:r>
          </a:p>
        </p:txBody>
      </p:sp>
      <p:cxnSp>
        <p:nvCxnSpPr>
          <p:cNvPr id="20" name="Straight Arrow Connector 26"/>
          <p:cNvCxnSpPr/>
          <p:nvPr/>
        </p:nvCxnSpPr>
        <p:spPr>
          <a:xfrm flipH="1">
            <a:off x="2667000" y="2053952"/>
            <a:ext cx="1524000" cy="762000"/>
          </a:xfrm>
          <a:prstGeom prst="straightConnector1">
            <a:avLst/>
          </a:prstGeom>
          <a:noFill/>
          <a:ln w="25400" cap="flat" cmpd="sng" algn="ctr">
            <a:solidFill>
              <a:srgbClr val="000090"/>
            </a:solidFill>
            <a:prstDash val="solid"/>
            <a:tailEnd type="arrow"/>
          </a:ln>
          <a:effectLst>
            <a:outerShdw blurRad="40000" dist="20000" dir="5400000" rotWithShape="0">
              <a:srgbClr val="000000">
                <a:alpha val="38000"/>
              </a:srgbClr>
            </a:outerShdw>
          </a:effectLst>
        </p:spPr>
      </p:cxnSp>
      <p:cxnSp>
        <p:nvCxnSpPr>
          <p:cNvPr id="21" name="Straight Arrow Connector 28"/>
          <p:cNvCxnSpPr/>
          <p:nvPr/>
        </p:nvCxnSpPr>
        <p:spPr>
          <a:xfrm>
            <a:off x="4800600" y="2053952"/>
            <a:ext cx="1600200" cy="762000"/>
          </a:xfrm>
          <a:prstGeom prst="straightConnector1">
            <a:avLst/>
          </a:prstGeom>
          <a:noFill/>
          <a:ln w="25400" cap="flat" cmpd="sng" algn="ctr">
            <a:solidFill>
              <a:srgbClr val="000090"/>
            </a:solidFill>
            <a:prstDash val="solid"/>
            <a:tailEnd type="arrow"/>
          </a:ln>
          <a:effectLst>
            <a:outerShdw blurRad="40000" dist="20000" dir="5400000" rotWithShape="0">
              <a:srgbClr val="000000">
                <a:alpha val="38000"/>
              </a:srgbClr>
            </a:outerShdw>
          </a:effectLst>
        </p:spPr>
      </p:cxnSp>
    </p:spTree>
    <p:extLst>
      <p:ext uri="{BB962C8B-B14F-4D97-AF65-F5344CB8AC3E}">
        <p14:creationId xmlns="" xmlns:p14="http://schemas.microsoft.com/office/powerpoint/2010/main" val="3389379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7570" y="306338"/>
            <a:ext cx="8229600" cy="418058"/>
          </a:xfrm>
        </p:spPr>
        <p:txBody>
          <a:bodyPr>
            <a:noAutofit/>
          </a:bodyPr>
          <a:lstStyle/>
          <a:p>
            <a:r>
              <a:rPr lang="pl-PL" sz="2800" dirty="0" smtClean="0"/>
              <a:t>Zastosowania kryptografii z kluczem publicznym (1)</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3</a:t>
            </a:fld>
            <a:endParaRPr lang="pl-PL"/>
          </a:p>
        </p:txBody>
      </p:sp>
      <p:sp>
        <p:nvSpPr>
          <p:cNvPr id="5" name="Content Placeholder 2"/>
          <p:cNvSpPr txBox="1">
            <a:spLocks/>
          </p:cNvSpPr>
          <p:nvPr/>
        </p:nvSpPr>
        <p:spPr>
          <a:xfrm>
            <a:off x="251520" y="1178024"/>
            <a:ext cx="8686800"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2282825"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Wymiana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in HTTPS)</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tab pos="2282825" algn="l"/>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Szyfrowanie w nieinteraktywnym środowisku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Chroniony Email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Bob ma publiczny klucz Alice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i wysyła do niej wiadomości</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Szyfrowane systemy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plików</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grpSp>
        <p:nvGrpSpPr>
          <p:cNvPr id="6" name="Group 25"/>
          <p:cNvGrpSpPr/>
          <p:nvPr/>
        </p:nvGrpSpPr>
        <p:grpSpPr>
          <a:xfrm>
            <a:off x="251520" y="3616424"/>
            <a:ext cx="933450" cy="1452265"/>
            <a:chOff x="457200" y="3181350"/>
            <a:chExt cx="933450" cy="1452265"/>
          </a:xfrm>
        </p:grpSpPr>
        <p:pic>
          <p:nvPicPr>
            <p:cNvPr id="7" name="Picture 3"/>
            <p:cNvPicPr>
              <a:picLocks noChangeAspect="1"/>
            </p:cNvPicPr>
            <p:nvPr/>
          </p:nvPicPr>
          <p:blipFill>
            <a:blip r:embed="rId3" cstate="print"/>
            <a:stretch>
              <a:fillRect/>
            </a:stretch>
          </p:blipFill>
          <p:spPr>
            <a:xfrm flipH="1">
              <a:off x="457200" y="3181350"/>
              <a:ext cx="933450" cy="933450"/>
            </a:xfrm>
            <a:prstGeom prst="rect">
              <a:avLst/>
            </a:prstGeom>
          </p:spPr>
        </p:pic>
        <p:sp>
          <p:nvSpPr>
            <p:cNvPr id="8" name="TextBox 4"/>
            <p:cNvSpPr txBox="1"/>
            <p:nvPr/>
          </p:nvSpPr>
          <p:spPr>
            <a:xfrm>
              <a:off x="457200" y="4171950"/>
              <a:ext cx="676087"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Bob</a:t>
              </a:r>
            </a:p>
          </p:txBody>
        </p:sp>
      </p:grpSp>
      <p:pic>
        <p:nvPicPr>
          <p:cNvPr id="9" name="Picture 5"/>
          <p:cNvPicPr>
            <a:picLocks noChangeAspect="1"/>
          </p:cNvPicPr>
          <p:nvPr/>
        </p:nvPicPr>
        <p:blipFill>
          <a:blip r:embed="rId4" cstate="print"/>
          <a:stretch>
            <a:fillRect/>
          </a:stretch>
        </p:blipFill>
        <p:spPr>
          <a:xfrm>
            <a:off x="2842320" y="3692624"/>
            <a:ext cx="990600" cy="1021237"/>
          </a:xfrm>
          <a:prstGeom prst="rect">
            <a:avLst/>
          </a:prstGeom>
        </p:spPr>
      </p:pic>
      <p:grpSp>
        <p:nvGrpSpPr>
          <p:cNvPr id="10" name="Group 23"/>
          <p:cNvGrpSpPr/>
          <p:nvPr/>
        </p:nvGrpSpPr>
        <p:grpSpPr>
          <a:xfrm>
            <a:off x="979290" y="3616424"/>
            <a:ext cx="1581150" cy="901799"/>
            <a:chOff x="1184970" y="3181350"/>
            <a:chExt cx="1581150" cy="901799"/>
          </a:xfrm>
        </p:grpSpPr>
        <p:cxnSp>
          <p:nvCxnSpPr>
            <p:cNvPr id="11" name="Straight Arrow Connector 8"/>
            <p:cNvCxnSpPr>
              <a:stCxn id="7" idx="1"/>
            </p:cNvCxnSpPr>
            <p:nvPr/>
          </p:nvCxnSpPr>
          <p:spPr>
            <a:xfrm flipV="1">
              <a:off x="1184970" y="4073624"/>
              <a:ext cx="1581150" cy="952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9"/>
            <p:cNvSpPr txBox="1"/>
            <p:nvPr/>
          </p:nvSpPr>
          <p:spPr>
            <a:xfrm>
              <a:off x="1752600" y="3181350"/>
              <a:ext cx="813043"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pisze</a:t>
              </a:r>
              <a:endParaRPr kumimoji="0" lang="en-US" sz="2400" b="0" i="0" u="none" strike="noStrike" kern="0" cap="none" spc="0" normalizeH="0" baseline="0" noProof="0" dirty="0" smtClean="0">
                <a:ln>
                  <a:noFill/>
                </a:ln>
                <a:solidFill>
                  <a:prstClr val="black"/>
                </a:solidFill>
                <a:effectLst/>
                <a:uLnTx/>
                <a:uFillTx/>
              </a:endParaRPr>
            </a:p>
          </p:txBody>
        </p:sp>
      </p:grpSp>
      <p:grpSp>
        <p:nvGrpSpPr>
          <p:cNvPr id="13" name="Group 22"/>
          <p:cNvGrpSpPr/>
          <p:nvPr/>
        </p:nvGrpSpPr>
        <p:grpSpPr>
          <a:xfrm>
            <a:off x="1546920" y="4226024"/>
            <a:ext cx="4800600" cy="1219200"/>
            <a:chOff x="1752600" y="3790950"/>
            <a:chExt cx="4800600" cy="1219200"/>
          </a:xfrm>
        </p:grpSpPr>
        <p:sp>
          <p:nvSpPr>
            <p:cNvPr id="14" name="Rectangle 6"/>
            <p:cNvSpPr/>
            <p:nvPr/>
          </p:nvSpPr>
          <p:spPr>
            <a:xfrm>
              <a:off x="1752600" y="4400550"/>
              <a:ext cx="3124200" cy="609600"/>
            </a:xfrm>
            <a:prstGeom prst="rect">
              <a:avLst/>
            </a:prstGeom>
            <a:solidFill>
              <a:srgbClr val="F79646">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E(</a:t>
              </a:r>
              <a:r>
                <a:rPr kumimoji="0" lang="en-US" sz="2400" b="0" i="0" u="none" strike="noStrike" kern="0" cap="none" spc="0" normalizeH="0" baseline="0" noProof="0" dirty="0" err="1" smtClean="0">
                  <a:ln>
                    <a:noFill/>
                  </a:ln>
                  <a:solidFill>
                    <a:prstClr val="white"/>
                  </a:solidFill>
                  <a:effectLst/>
                  <a:uLnTx/>
                  <a:uFillTx/>
                  <a:latin typeface="Calibri"/>
                  <a:ea typeface="+mn-ea"/>
                  <a:cs typeface="+mn-cs"/>
                </a:rPr>
                <a:t>k</a:t>
              </a:r>
              <a:r>
                <a:rPr kumimoji="0" lang="en-US" sz="2400" b="0" i="0" u="none" strike="noStrike" kern="0" cap="none" spc="0" normalizeH="0" baseline="-25000" noProof="0" dirty="0" err="1" smtClean="0">
                  <a:ln>
                    <a:noFill/>
                  </a:ln>
                  <a:solidFill>
                    <a:prstClr val="white"/>
                  </a:solidFill>
                  <a:effectLst/>
                  <a:uLnTx/>
                  <a:uFillTx/>
                  <a:latin typeface="Calibri"/>
                  <a:ea typeface="+mn-ea"/>
                  <a:cs typeface="+mn-cs"/>
                </a:rPr>
                <a:t>F</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File)</a:t>
              </a:r>
            </a:p>
          </p:txBody>
        </p:sp>
        <p:sp>
          <p:nvSpPr>
            <p:cNvPr id="15" name="Rectangle 10"/>
            <p:cNvSpPr/>
            <p:nvPr/>
          </p:nvSpPr>
          <p:spPr>
            <a:xfrm>
              <a:off x="4876800" y="3790950"/>
              <a:ext cx="1676400" cy="609600"/>
            </a:xfrm>
            <a:prstGeom prst="rect">
              <a:avLst/>
            </a:prstGeom>
            <a:solidFill>
              <a:srgbClr val="0000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E(</a:t>
              </a:r>
              <a:r>
                <a:rPr kumimoji="0" lang="en-US" sz="2400" b="0" i="0" u="none" strike="noStrike" kern="0" cap="none" spc="0" normalizeH="0" baseline="0" noProof="0" dirty="0" err="1" smtClean="0">
                  <a:ln>
                    <a:noFill/>
                  </a:ln>
                  <a:solidFill>
                    <a:prstClr val="white"/>
                  </a:solidFill>
                  <a:effectLst/>
                  <a:uLnTx/>
                  <a:uFillTx/>
                  <a:latin typeface="Calibri"/>
                  <a:ea typeface="+mn-ea"/>
                  <a:cs typeface="+mn-cs"/>
                </a:rPr>
                <a:t>pk</a:t>
              </a:r>
              <a:r>
                <a:rPr kumimoji="0" lang="en-US" sz="3200" b="0" i="0" u="none" strike="noStrike" kern="0" cap="none" spc="0" normalizeH="0" baseline="-25000" noProof="0" dirty="0" err="1" smtClean="0">
                  <a:ln>
                    <a:noFill/>
                  </a:ln>
                  <a:solidFill>
                    <a:prstClr val="white"/>
                  </a:solidFill>
                  <a:effectLst/>
                  <a:uLnTx/>
                  <a:uFillTx/>
                  <a:latin typeface="Calibri"/>
                  <a:ea typeface="+mn-ea"/>
                  <a:cs typeface="+mn-cs"/>
                </a:rPr>
                <a:t>A</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K</a:t>
              </a:r>
              <a:r>
                <a:rPr kumimoji="0" lang="en-US" sz="2400" b="0" i="0" u="none" strike="noStrike" kern="0" cap="none" spc="0" normalizeH="0" baseline="-25000" noProof="0" dirty="0" smtClean="0">
                  <a:ln>
                    <a:noFill/>
                  </a:ln>
                  <a:solidFill>
                    <a:prstClr val="white"/>
                  </a:solidFill>
                  <a:effectLst/>
                  <a:uLnTx/>
                  <a:uFillTx/>
                  <a:latin typeface="Calibri"/>
                  <a:ea typeface="+mn-ea"/>
                  <a:cs typeface="+mn-cs"/>
                </a:rPr>
                <a:t>F</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16" name="Rectangle 11"/>
            <p:cNvSpPr/>
            <p:nvPr/>
          </p:nvSpPr>
          <p:spPr>
            <a:xfrm>
              <a:off x="4876800" y="4400550"/>
              <a:ext cx="1676400" cy="609600"/>
            </a:xfrm>
            <a:prstGeom prst="rect">
              <a:avLst/>
            </a:prstGeom>
            <a:solidFill>
              <a:srgbClr val="0000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E(</a:t>
              </a:r>
              <a:r>
                <a:rPr kumimoji="0" lang="en-US" sz="2400" b="0" i="0" u="none" strike="noStrike" kern="0" cap="none" spc="0" normalizeH="0" baseline="0" noProof="0" dirty="0" err="1" smtClean="0">
                  <a:ln>
                    <a:noFill/>
                  </a:ln>
                  <a:solidFill>
                    <a:prstClr val="white"/>
                  </a:solidFill>
                  <a:effectLst/>
                  <a:uLnTx/>
                  <a:uFillTx/>
                  <a:latin typeface="Calibri"/>
                  <a:ea typeface="+mn-ea"/>
                  <a:cs typeface="+mn-cs"/>
                </a:rPr>
                <a:t>pk</a:t>
              </a:r>
              <a:r>
                <a:rPr kumimoji="0" lang="en-US" sz="3200" b="0" i="0" u="none" strike="noStrike" kern="0" cap="none" spc="0" normalizeH="0" baseline="-25000" noProof="0" dirty="0" err="1" smtClean="0">
                  <a:ln>
                    <a:noFill/>
                  </a:ln>
                  <a:solidFill>
                    <a:prstClr val="white"/>
                  </a:solidFill>
                  <a:effectLst/>
                  <a:uLnTx/>
                  <a:uFillTx/>
                  <a:latin typeface="Calibri"/>
                  <a:ea typeface="+mn-ea"/>
                  <a:cs typeface="+mn-cs"/>
                </a:rPr>
                <a:t>B</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K</a:t>
              </a:r>
              <a:r>
                <a:rPr kumimoji="0" lang="en-US" sz="2400" b="0" i="0" u="none" strike="noStrike" kern="0" cap="none" spc="0" normalizeH="0" baseline="-25000" noProof="0" dirty="0" smtClean="0">
                  <a:ln>
                    <a:noFill/>
                  </a:ln>
                  <a:solidFill>
                    <a:prstClr val="white"/>
                  </a:solidFill>
                  <a:effectLst/>
                  <a:uLnTx/>
                  <a:uFillTx/>
                  <a:latin typeface="Calibri"/>
                  <a:ea typeface="+mn-ea"/>
                  <a:cs typeface="+mn-cs"/>
                </a:rPr>
                <a:t>F</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grpSp>
      <p:grpSp>
        <p:nvGrpSpPr>
          <p:cNvPr id="17" name="Group 24"/>
          <p:cNvGrpSpPr/>
          <p:nvPr/>
        </p:nvGrpSpPr>
        <p:grpSpPr>
          <a:xfrm>
            <a:off x="3985320" y="3540224"/>
            <a:ext cx="4648200" cy="838200"/>
            <a:chOff x="4191000" y="3105150"/>
            <a:chExt cx="4648200" cy="838200"/>
          </a:xfrm>
        </p:grpSpPr>
        <p:sp>
          <p:nvSpPr>
            <p:cNvPr id="18" name="Rounded Rectangle 13"/>
            <p:cNvSpPr/>
            <p:nvPr/>
          </p:nvSpPr>
          <p:spPr>
            <a:xfrm>
              <a:off x="7696200" y="3105150"/>
              <a:ext cx="1143000" cy="838200"/>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Alice</a:t>
              </a:r>
            </a:p>
          </p:txBody>
        </p:sp>
        <p:sp>
          <p:nvSpPr>
            <p:cNvPr id="19" name="TextBox 16"/>
            <p:cNvSpPr txBox="1"/>
            <p:nvPr/>
          </p:nvSpPr>
          <p:spPr>
            <a:xfrm>
              <a:off x="5562600" y="3105150"/>
              <a:ext cx="825867"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czyta</a:t>
              </a:r>
              <a:endParaRPr kumimoji="0" lang="en-US" sz="2400" b="0" i="0" u="none" strike="noStrike" kern="0" cap="none" spc="0" normalizeH="0" baseline="0" noProof="0" dirty="0" smtClean="0">
                <a:ln>
                  <a:noFill/>
                </a:ln>
                <a:solidFill>
                  <a:prstClr val="black"/>
                </a:solidFill>
                <a:effectLst/>
                <a:uLnTx/>
                <a:uFillTx/>
              </a:endParaRPr>
            </a:p>
          </p:txBody>
        </p:sp>
        <p:cxnSp>
          <p:nvCxnSpPr>
            <p:cNvPr id="20" name="Straight Arrow Connector 20"/>
            <p:cNvCxnSpPr/>
            <p:nvPr/>
          </p:nvCxnSpPr>
          <p:spPr>
            <a:xfrm flipH="1">
              <a:off x="4191000" y="3562350"/>
              <a:ext cx="35052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grpSp>
      <p:sp>
        <p:nvSpPr>
          <p:cNvPr id="21" name="TextBox 26"/>
          <p:cNvSpPr txBox="1"/>
          <p:nvPr/>
        </p:nvSpPr>
        <p:spPr>
          <a:xfrm>
            <a:off x="7719120" y="4602559"/>
            <a:ext cx="620482"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File</a:t>
            </a:r>
          </a:p>
        </p:txBody>
      </p:sp>
      <p:sp>
        <p:nvSpPr>
          <p:cNvPr id="22" name="TextBox 27"/>
          <p:cNvSpPr txBox="1"/>
          <p:nvPr/>
        </p:nvSpPr>
        <p:spPr>
          <a:xfrm>
            <a:off x="8023920" y="3235424"/>
            <a:ext cx="603250" cy="461665"/>
          </a:xfrm>
          <a:prstGeom prst="rect">
            <a:avLst/>
          </a:prstGeom>
          <a:solidFill>
            <a:srgbClr val="FF0000"/>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prstClr val="white"/>
                </a:solidFill>
                <a:effectLst/>
                <a:uLnTx/>
                <a:uFillTx/>
              </a:rPr>
              <a:t>sk</a:t>
            </a:r>
            <a:r>
              <a:rPr kumimoji="0" lang="en-US" sz="3200" b="0" i="0" u="none" strike="noStrike" kern="0" cap="none" spc="0" normalizeH="0" baseline="-25000" noProof="0" dirty="0" err="1" smtClean="0">
                <a:ln>
                  <a:noFill/>
                </a:ln>
                <a:solidFill>
                  <a:prstClr val="white"/>
                </a:solidFill>
                <a:effectLst/>
                <a:uLnTx/>
                <a:uFillTx/>
              </a:rPr>
              <a:t>A</a:t>
            </a:r>
            <a:endParaRPr kumimoji="0" lang="en-US" sz="3200" b="0" i="0" u="none" strike="noStrike" kern="0" cap="none" spc="0" normalizeH="0" baseline="-25000" noProof="0" dirty="0" smtClean="0">
              <a:ln>
                <a:noFill/>
              </a:ln>
              <a:solidFill>
                <a:prstClr val="white"/>
              </a:solidFill>
              <a:effectLst/>
              <a:uLnTx/>
              <a:uFillTx/>
            </a:endParaRPr>
          </a:p>
        </p:txBody>
      </p:sp>
    </p:spTree>
    <p:extLst>
      <p:ext uri="{BB962C8B-B14F-4D97-AF65-F5344CB8AC3E}">
        <p14:creationId xmlns="" xmlns:p14="http://schemas.microsoft.com/office/powerpoint/2010/main" val="1579476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0"/>
                                  </p:stCondLst>
                                  <p:childTnLst>
                                    <p:set>
                                      <p:cBhvr>
                                        <p:cTn id="15" dur="1" fill="hold">
                                          <p:stCondLst>
                                            <p:cond delay="0"/>
                                          </p:stCondLst>
                                        </p:cTn>
                                        <p:tgtEl>
                                          <p:spTgt spid="13"/>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xit" presetSubtype="0" fill="hold" nodeType="clickEffect">
                                  <p:stCondLst>
                                    <p:cond delay="0"/>
                                  </p:stCondLst>
                                  <p:childTnLst>
                                    <p:set>
                                      <p:cBhvr>
                                        <p:cTn id="19" dur="1" fill="hold">
                                          <p:stCondLst>
                                            <p:cond delay="0"/>
                                          </p:stCondLst>
                                        </p:cTn>
                                        <p:tgtEl>
                                          <p:spTgt spid="6"/>
                                        </p:tgtEl>
                                        <p:attrNameLst>
                                          <p:attrName>style.visibility</p:attrName>
                                        </p:attrNameLst>
                                      </p:cBhvr>
                                      <p:to>
                                        <p:strVal val="hidden"/>
                                      </p:to>
                                    </p:set>
                                  </p:childTnLst>
                                </p:cTn>
                              </p:par>
                              <p:par>
                                <p:cTn id="20" presetID="1" presetClass="exit" presetSubtype="0" fill="hold" nodeType="withEffect">
                                  <p:stCondLst>
                                    <p:cond delay="0"/>
                                  </p:stCondLst>
                                  <p:childTnLst>
                                    <p:set>
                                      <p:cBhvr>
                                        <p:cTn id="21" dur="1" fill="hold">
                                          <p:stCondLst>
                                            <p:cond delay="0"/>
                                          </p:stCondLst>
                                        </p:cTn>
                                        <p:tgtEl>
                                          <p:spTgt spid="10"/>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17"/>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22"/>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90066"/>
          </a:xfrm>
        </p:spPr>
        <p:txBody>
          <a:bodyPr>
            <a:noAutofit/>
          </a:bodyPr>
          <a:lstStyle/>
          <a:p>
            <a:r>
              <a:rPr lang="pl-PL" sz="2800" dirty="0"/>
              <a:t>Zastosowania kryptografii z kluczem publicznym </a:t>
            </a:r>
            <a:r>
              <a:rPr lang="pl-PL" sz="2800" dirty="0" smtClean="0"/>
              <a:t>(2)</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4</a:t>
            </a:fld>
            <a:endParaRPr lang="pl-PL"/>
          </a:p>
        </p:txBody>
      </p:sp>
      <p:sp>
        <p:nvSpPr>
          <p:cNvPr id="5" name="Content Placeholder 2"/>
          <p:cNvSpPr txBox="1">
            <a:spLocks/>
          </p:cNvSpPr>
          <p:nvPr/>
        </p:nvSpPr>
        <p:spPr>
          <a:xfrm>
            <a:off x="252331" y="810853"/>
            <a:ext cx="8686800" cy="467181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tabLst>
                <a:tab pos="2282825" algn="l"/>
              </a:tabLst>
              <a:defRPr/>
            </a:pPr>
            <a:r>
              <a:rPr lang="pl-PL" dirty="0">
                <a:solidFill>
                  <a:sysClr val="windowText" lastClr="000000"/>
                </a:solidFill>
              </a:rPr>
              <a:t>Wymiana kluczy</a:t>
            </a:r>
            <a:r>
              <a:rPr lang="en-US" dirty="0">
                <a:solidFill>
                  <a:sysClr val="windowText" lastClr="000000"/>
                </a:solidFill>
              </a:rPr>
              <a:t>  (</a:t>
            </a:r>
            <a:r>
              <a:rPr lang="pl-PL" dirty="0">
                <a:solidFill>
                  <a:sysClr val="windowText" lastClr="000000"/>
                </a:solidFill>
              </a:rPr>
              <a:t>np.</a:t>
            </a:r>
            <a:r>
              <a:rPr lang="en-US" dirty="0">
                <a:solidFill>
                  <a:sysClr val="windowText" lastClr="000000"/>
                </a:solidFill>
              </a:rPr>
              <a:t>  in HTTPS)</a:t>
            </a:r>
          </a:p>
          <a:p>
            <a:pPr marL="0" lvl="0" indent="0">
              <a:buNone/>
              <a:tabLst>
                <a:tab pos="2282825" algn="l"/>
              </a:tabLst>
              <a:defRPr/>
            </a:pPr>
            <a:r>
              <a:rPr lang="pl-PL" dirty="0">
                <a:solidFill>
                  <a:sysClr val="windowText" lastClr="000000"/>
                </a:solidFill>
              </a:rPr>
              <a:t>Szyfrowanie w nieinteraktywnym środowisku</a:t>
            </a:r>
            <a:r>
              <a:rPr lang="en-US" dirty="0">
                <a:solidFill>
                  <a:sysClr val="windowText" lastClr="000000"/>
                </a:solidFill>
              </a:rPr>
              <a:t>:</a:t>
            </a:r>
          </a:p>
          <a:p>
            <a:pPr lvl="0">
              <a:defRPr/>
            </a:pPr>
            <a:r>
              <a:rPr lang="pl-PL" dirty="0">
                <a:solidFill>
                  <a:sysClr val="windowText" lastClr="000000"/>
                </a:solidFill>
              </a:rPr>
              <a:t>Chroniony Email</a:t>
            </a:r>
            <a:r>
              <a:rPr lang="en-US" dirty="0">
                <a:solidFill>
                  <a:sysClr val="windowText" lastClr="000000"/>
                </a:solidFill>
              </a:rPr>
              <a:t>: </a:t>
            </a:r>
            <a:r>
              <a:rPr lang="pl-PL" dirty="0">
                <a:solidFill>
                  <a:sysClr val="windowText" lastClr="000000"/>
                </a:solidFill>
              </a:rPr>
              <a:t>Bob ma publiczny klucz Alice i wysyła do niej wiadomości</a:t>
            </a:r>
            <a:endParaRPr lang="en-US" dirty="0">
              <a:solidFill>
                <a:sysClr val="windowText" lastClr="000000"/>
              </a:solidFill>
            </a:endParaRPr>
          </a:p>
          <a:p>
            <a:pPr lvl="0">
              <a:defRPr/>
            </a:pPr>
            <a:r>
              <a:rPr lang="pl-PL" dirty="0">
                <a:solidFill>
                  <a:sysClr val="windowText" lastClr="000000"/>
                </a:solidFill>
              </a:rPr>
              <a:t>Szyfrowane systemy plików</a:t>
            </a:r>
            <a:endParaRPr lang="en-US" dirty="0">
              <a:solidFill>
                <a:sysClr val="windowText" lastClr="00000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Przechowywanie</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odzyskiwanie danych bez klucza Boba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p:txBody>
      </p:sp>
      <p:grpSp>
        <p:nvGrpSpPr>
          <p:cNvPr id="6" name="Group 25"/>
          <p:cNvGrpSpPr/>
          <p:nvPr/>
        </p:nvGrpSpPr>
        <p:grpSpPr>
          <a:xfrm>
            <a:off x="251520" y="3923184"/>
            <a:ext cx="933450" cy="1452265"/>
            <a:chOff x="457200" y="3181350"/>
            <a:chExt cx="933450" cy="1452265"/>
          </a:xfrm>
        </p:grpSpPr>
        <p:pic>
          <p:nvPicPr>
            <p:cNvPr id="7" name="Picture 3"/>
            <p:cNvPicPr>
              <a:picLocks noChangeAspect="1"/>
            </p:cNvPicPr>
            <p:nvPr/>
          </p:nvPicPr>
          <p:blipFill>
            <a:blip r:embed="rId3" cstate="print"/>
            <a:stretch>
              <a:fillRect/>
            </a:stretch>
          </p:blipFill>
          <p:spPr>
            <a:xfrm flipH="1">
              <a:off x="457200" y="3181350"/>
              <a:ext cx="933450" cy="933450"/>
            </a:xfrm>
            <a:prstGeom prst="rect">
              <a:avLst/>
            </a:prstGeom>
          </p:spPr>
        </p:pic>
        <p:sp>
          <p:nvSpPr>
            <p:cNvPr id="8" name="TextBox 4"/>
            <p:cNvSpPr txBox="1"/>
            <p:nvPr/>
          </p:nvSpPr>
          <p:spPr>
            <a:xfrm>
              <a:off x="457200" y="4171950"/>
              <a:ext cx="676087"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Bob</a:t>
              </a:r>
            </a:p>
          </p:txBody>
        </p:sp>
      </p:grpSp>
      <p:pic>
        <p:nvPicPr>
          <p:cNvPr id="9" name="Picture 5"/>
          <p:cNvPicPr>
            <a:picLocks noChangeAspect="1"/>
          </p:cNvPicPr>
          <p:nvPr/>
        </p:nvPicPr>
        <p:blipFill>
          <a:blip r:embed="rId4" cstate="print"/>
          <a:stretch>
            <a:fillRect/>
          </a:stretch>
        </p:blipFill>
        <p:spPr>
          <a:xfrm>
            <a:off x="2842320" y="3999384"/>
            <a:ext cx="990600" cy="1021237"/>
          </a:xfrm>
          <a:prstGeom prst="rect">
            <a:avLst/>
          </a:prstGeom>
        </p:spPr>
      </p:pic>
      <p:grpSp>
        <p:nvGrpSpPr>
          <p:cNvPr id="10" name="Group 23"/>
          <p:cNvGrpSpPr/>
          <p:nvPr/>
        </p:nvGrpSpPr>
        <p:grpSpPr>
          <a:xfrm>
            <a:off x="979290" y="3923184"/>
            <a:ext cx="1581150" cy="1208559"/>
            <a:chOff x="1184970" y="3181350"/>
            <a:chExt cx="1581150" cy="1208559"/>
          </a:xfrm>
        </p:grpSpPr>
        <p:cxnSp>
          <p:nvCxnSpPr>
            <p:cNvPr id="11" name="Straight Arrow Connector 8"/>
            <p:cNvCxnSpPr>
              <a:stCxn id="7" idx="1"/>
            </p:cNvCxnSpPr>
            <p:nvPr/>
          </p:nvCxnSpPr>
          <p:spPr>
            <a:xfrm flipV="1">
              <a:off x="1184970" y="4380384"/>
              <a:ext cx="1581150" cy="9525"/>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9"/>
            <p:cNvSpPr txBox="1"/>
            <p:nvPr/>
          </p:nvSpPr>
          <p:spPr>
            <a:xfrm>
              <a:off x="1752600" y="3181350"/>
              <a:ext cx="83884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write</a:t>
              </a:r>
            </a:p>
          </p:txBody>
        </p:sp>
      </p:grpSp>
      <p:grpSp>
        <p:nvGrpSpPr>
          <p:cNvPr id="13" name="Group 22"/>
          <p:cNvGrpSpPr/>
          <p:nvPr/>
        </p:nvGrpSpPr>
        <p:grpSpPr>
          <a:xfrm>
            <a:off x="1318320" y="4532784"/>
            <a:ext cx="5486400" cy="1219200"/>
            <a:chOff x="1752600" y="3790950"/>
            <a:chExt cx="5486400" cy="1219200"/>
          </a:xfrm>
        </p:grpSpPr>
        <p:sp>
          <p:nvSpPr>
            <p:cNvPr id="14" name="Rectangle 6"/>
            <p:cNvSpPr/>
            <p:nvPr/>
          </p:nvSpPr>
          <p:spPr>
            <a:xfrm>
              <a:off x="1752600" y="4400550"/>
              <a:ext cx="3124200" cy="609600"/>
            </a:xfrm>
            <a:prstGeom prst="rect">
              <a:avLst/>
            </a:prstGeom>
            <a:solidFill>
              <a:srgbClr val="F79646">
                <a:lumMod val="75000"/>
              </a:srgbClr>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E(</a:t>
              </a:r>
              <a:r>
                <a:rPr kumimoji="0" lang="en-US" sz="2400" b="0" i="0" u="none" strike="noStrike" kern="0" cap="none" spc="0" normalizeH="0" baseline="0" noProof="0" dirty="0" err="1" smtClean="0">
                  <a:ln>
                    <a:noFill/>
                  </a:ln>
                  <a:solidFill>
                    <a:prstClr val="white"/>
                  </a:solidFill>
                  <a:effectLst/>
                  <a:uLnTx/>
                  <a:uFillTx/>
                  <a:latin typeface="Calibri"/>
                  <a:ea typeface="+mn-ea"/>
                  <a:cs typeface="+mn-cs"/>
                </a:rPr>
                <a:t>k</a:t>
              </a:r>
              <a:r>
                <a:rPr kumimoji="0" lang="en-US" sz="2400" b="0" i="0" u="none" strike="noStrike" kern="0" cap="none" spc="0" normalizeH="0" baseline="-25000" noProof="0" dirty="0" err="1" smtClean="0">
                  <a:ln>
                    <a:noFill/>
                  </a:ln>
                  <a:solidFill>
                    <a:prstClr val="white"/>
                  </a:solidFill>
                  <a:effectLst/>
                  <a:uLnTx/>
                  <a:uFillTx/>
                  <a:latin typeface="Calibri"/>
                  <a:ea typeface="+mn-ea"/>
                  <a:cs typeface="+mn-cs"/>
                </a:rPr>
                <a:t>F</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File)</a:t>
              </a:r>
            </a:p>
          </p:txBody>
        </p:sp>
        <p:sp>
          <p:nvSpPr>
            <p:cNvPr id="15" name="Rectangle 10"/>
            <p:cNvSpPr/>
            <p:nvPr/>
          </p:nvSpPr>
          <p:spPr>
            <a:xfrm>
              <a:off x="4876800" y="3790950"/>
              <a:ext cx="2362200" cy="609600"/>
            </a:xfrm>
            <a:prstGeom prst="rect">
              <a:avLst/>
            </a:prstGeom>
            <a:solidFill>
              <a:srgbClr val="0000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E(</a:t>
              </a:r>
              <a:r>
                <a:rPr kumimoji="0" lang="en-US" sz="2400" b="0" i="0" u="none" strike="noStrike" kern="0" cap="none" spc="0" normalizeH="0" baseline="0" noProof="0" dirty="0" err="1" smtClean="0">
                  <a:ln>
                    <a:noFill/>
                  </a:ln>
                  <a:solidFill>
                    <a:prstClr val="white"/>
                  </a:solidFill>
                  <a:effectLst/>
                  <a:uLnTx/>
                  <a:uFillTx/>
                  <a:latin typeface="Calibri"/>
                  <a:ea typeface="+mn-ea"/>
                  <a:cs typeface="+mn-cs"/>
                </a:rPr>
                <a:t>pk</a:t>
              </a:r>
              <a:r>
                <a:rPr kumimoji="0" lang="pl-PL" sz="3200" b="0" i="0" u="none" strike="noStrike" kern="0" cap="none" spc="0" normalizeH="0" baseline="-25000" noProof="0" dirty="0" err="1" smtClean="0">
                  <a:ln>
                    <a:noFill/>
                  </a:ln>
                  <a:solidFill>
                    <a:prstClr val="white"/>
                  </a:solidFill>
                  <a:effectLst/>
                  <a:uLnTx/>
                  <a:uFillTx/>
                  <a:latin typeface="Calibri"/>
                  <a:ea typeface="+mn-ea"/>
                  <a:cs typeface="+mn-cs"/>
                </a:rPr>
                <a:t>przech</a:t>
              </a:r>
              <a:r>
                <a:rPr kumimoji="0" lang="pl-PL" sz="3200" b="0" i="0" u="none" strike="noStrike" kern="0" cap="none" spc="0" normalizeH="0" baseline="-25000" noProof="0" dirty="0" smtClean="0">
                  <a:ln>
                    <a:noFill/>
                  </a:ln>
                  <a:solidFill>
                    <a:prstClr val="white"/>
                  </a:solidFill>
                  <a:effectLst/>
                  <a:uLnTx/>
                  <a:uFillTx/>
                  <a:latin typeface="Calibri"/>
                  <a:ea typeface="+mn-ea"/>
                  <a:cs typeface="+mn-cs"/>
                </a:rPr>
                <a:t> </a:t>
              </a:r>
              <a:r>
                <a:rPr kumimoji="0" lang="pl-PL" sz="2400" b="0" i="0" u="none" strike="noStrike" kern="0" cap="none" spc="0" normalizeH="0" baseline="0" noProof="0" dirty="0" smtClean="0">
                  <a:ln>
                    <a:noFill/>
                  </a:ln>
                  <a:solidFill>
                    <a:prstClr val="white"/>
                  </a:solidFill>
                  <a:effectLst/>
                  <a:uLnTx/>
                  <a:uFillTx/>
                  <a:latin typeface="Calibri"/>
                  <a:ea typeface="+mn-ea"/>
                  <a:cs typeface="+mn-cs"/>
                </a:rPr>
                <a:t>,</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K</a:t>
              </a:r>
              <a:r>
                <a:rPr kumimoji="0" lang="en-US" sz="2400" b="0" i="0" u="none" strike="noStrike" kern="0" cap="none" spc="0" normalizeH="0" baseline="-25000" noProof="0" dirty="0" smtClean="0">
                  <a:ln>
                    <a:noFill/>
                  </a:ln>
                  <a:solidFill>
                    <a:prstClr val="white"/>
                  </a:solidFill>
                  <a:effectLst/>
                  <a:uLnTx/>
                  <a:uFillTx/>
                  <a:latin typeface="Calibri"/>
                  <a:ea typeface="+mn-ea"/>
                  <a:cs typeface="+mn-cs"/>
                </a:rPr>
                <a:t>F</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sp>
          <p:nvSpPr>
            <p:cNvPr id="16" name="Rectangle 11"/>
            <p:cNvSpPr/>
            <p:nvPr/>
          </p:nvSpPr>
          <p:spPr>
            <a:xfrm>
              <a:off x="4876800" y="4400550"/>
              <a:ext cx="2362200" cy="609600"/>
            </a:xfrm>
            <a:prstGeom prst="rect">
              <a:avLst/>
            </a:prstGeom>
            <a:solidFill>
              <a:srgbClr val="0000FF"/>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white"/>
                  </a:solidFill>
                  <a:effectLst/>
                  <a:uLnTx/>
                  <a:uFillTx/>
                  <a:latin typeface="Calibri"/>
                  <a:ea typeface="+mn-ea"/>
                  <a:cs typeface="+mn-cs"/>
                </a:rPr>
                <a:t>E(</a:t>
              </a:r>
              <a:r>
                <a:rPr kumimoji="0" lang="en-US" sz="2400" b="0" i="0" u="none" strike="noStrike" kern="0" cap="none" spc="0" normalizeH="0" baseline="0" noProof="0" dirty="0" err="1" smtClean="0">
                  <a:ln>
                    <a:noFill/>
                  </a:ln>
                  <a:solidFill>
                    <a:prstClr val="white"/>
                  </a:solidFill>
                  <a:effectLst/>
                  <a:uLnTx/>
                  <a:uFillTx/>
                  <a:latin typeface="Calibri"/>
                  <a:ea typeface="+mn-ea"/>
                  <a:cs typeface="+mn-cs"/>
                </a:rPr>
                <a:t>pk</a:t>
              </a:r>
              <a:r>
                <a:rPr kumimoji="0" lang="en-US" sz="3200" b="0" i="0" u="none" strike="noStrike" kern="0" cap="none" spc="0" normalizeH="0" baseline="-25000" noProof="0" dirty="0" err="1" smtClean="0">
                  <a:ln>
                    <a:noFill/>
                  </a:ln>
                  <a:solidFill>
                    <a:prstClr val="white"/>
                  </a:solidFill>
                  <a:effectLst/>
                  <a:uLnTx/>
                  <a:uFillTx/>
                  <a:latin typeface="Calibri"/>
                  <a:ea typeface="+mn-ea"/>
                  <a:cs typeface="+mn-cs"/>
                </a:rPr>
                <a:t>B</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  K</a:t>
              </a:r>
              <a:r>
                <a:rPr kumimoji="0" lang="en-US" sz="2400" b="0" i="0" u="none" strike="noStrike" kern="0" cap="none" spc="0" normalizeH="0" baseline="-25000" noProof="0" dirty="0" smtClean="0">
                  <a:ln>
                    <a:noFill/>
                  </a:ln>
                  <a:solidFill>
                    <a:prstClr val="white"/>
                  </a:solidFill>
                  <a:effectLst/>
                  <a:uLnTx/>
                  <a:uFillTx/>
                  <a:latin typeface="Calibri"/>
                  <a:ea typeface="+mn-ea"/>
                  <a:cs typeface="+mn-cs"/>
                </a:rPr>
                <a:t>F</a:t>
              </a:r>
              <a:r>
                <a:rPr kumimoji="0" lang="en-US" sz="2400" b="0" i="0" u="none" strike="noStrike" kern="0" cap="none" spc="0" normalizeH="0" baseline="0" noProof="0" dirty="0" smtClean="0">
                  <a:ln>
                    <a:noFill/>
                  </a:ln>
                  <a:solidFill>
                    <a:prstClr val="white"/>
                  </a:solidFill>
                  <a:effectLst/>
                  <a:uLnTx/>
                  <a:uFillTx/>
                  <a:latin typeface="Calibri"/>
                  <a:ea typeface="+mn-ea"/>
                  <a:cs typeface="+mn-cs"/>
                </a:rPr>
                <a:t>)</a:t>
              </a:r>
            </a:p>
          </p:txBody>
        </p:sp>
      </p:grpSp>
      <p:grpSp>
        <p:nvGrpSpPr>
          <p:cNvPr id="17" name="Group 15"/>
          <p:cNvGrpSpPr/>
          <p:nvPr/>
        </p:nvGrpSpPr>
        <p:grpSpPr>
          <a:xfrm>
            <a:off x="5509856" y="3354301"/>
            <a:ext cx="3521976" cy="1254683"/>
            <a:chOff x="5715536" y="2612467"/>
            <a:chExt cx="3521976" cy="1254683"/>
          </a:xfrm>
        </p:grpSpPr>
        <p:sp>
          <p:nvSpPr>
            <p:cNvPr id="18" name="Rounded Rectangle 13"/>
            <p:cNvSpPr/>
            <p:nvPr/>
          </p:nvSpPr>
          <p:spPr>
            <a:xfrm>
              <a:off x="6865912" y="2612467"/>
              <a:ext cx="2371600" cy="838200"/>
            </a:xfrm>
            <a:prstGeom prst="roundRect">
              <a:avLst/>
            </a:prstGeom>
            <a:gradFill rotWithShape="1">
              <a:gsLst>
                <a:gs pos="0">
                  <a:srgbClr val="4F81BD">
                    <a:shade val="51000"/>
                    <a:satMod val="130000"/>
                  </a:srgbClr>
                </a:gs>
                <a:gs pos="80000">
                  <a:srgbClr val="4F81BD">
                    <a:shade val="93000"/>
                    <a:satMod val="130000"/>
                  </a:srgbClr>
                </a:gs>
                <a:gs pos="100000">
                  <a:srgbClr val="4F81BD">
                    <a:shade val="94000"/>
                    <a:satMod val="135000"/>
                  </a:srgbClr>
                </a:gs>
              </a:gsLst>
              <a:lin ang="16200000" scaled="0"/>
            </a:gra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white"/>
                  </a:solidFill>
                  <a:effectLst/>
                  <a:uLnTx/>
                  <a:uFillTx/>
                  <a:latin typeface="Calibri"/>
                  <a:ea typeface="+mn-ea"/>
                  <a:cs typeface="+mn-cs"/>
                </a:rPr>
                <a:t>Usługa</a:t>
              </a:r>
              <a:endParaRPr kumimoji="0" lang="en-US" sz="2400" b="0" i="0" u="none" strike="noStrike" kern="0" cap="none" spc="0" normalizeH="0" baseline="0" noProof="0" dirty="0" smtClean="0">
                <a:ln>
                  <a:noFill/>
                </a:ln>
                <a:solidFill>
                  <a:prstClr val="white"/>
                </a:solidFill>
                <a:effectLst/>
                <a:uLnTx/>
                <a:uFillTx/>
                <a:latin typeface="Calibri"/>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lang="pl-PL" sz="2400" kern="0" dirty="0" smtClean="0">
                  <a:solidFill>
                    <a:prstClr val="white"/>
                  </a:solidFill>
                  <a:latin typeface="Calibri"/>
                </a:rPr>
                <a:t>przechowywania</a:t>
              </a:r>
              <a:endParaRPr kumimoji="0" lang="en-US" sz="2400" b="0" i="0" u="none" strike="noStrike" kern="0" cap="none" spc="0" normalizeH="0" baseline="0" noProof="0" dirty="0" smtClean="0">
                <a:ln>
                  <a:noFill/>
                </a:ln>
                <a:solidFill>
                  <a:prstClr val="white"/>
                </a:solidFill>
                <a:effectLst/>
                <a:uLnTx/>
                <a:uFillTx/>
                <a:latin typeface="Calibri"/>
                <a:ea typeface="+mn-ea"/>
                <a:cs typeface="+mn-cs"/>
              </a:endParaRPr>
            </a:p>
          </p:txBody>
        </p:sp>
        <p:sp>
          <p:nvSpPr>
            <p:cNvPr id="19" name="TextBox 27"/>
            <p:cNvSpPr txBox="1"/>
            <p:nvPr/>
          </p:nvSpPr>
          <p:spPr>
            <a:xfrm>
              <a:off x="7668739" y="3405485"/>
              <a:ext cx="1188146" cy="461665"/>
            </a:xfrm>
            <a:prstGeom prst="rect">
              <a:avLst/>
            </a:prstGeom>
            <a:solidFill>
              <a:srgbClr val="FF0000"/>
            </a:solid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prstClr val="white"/>
                  </a:solidFill>
                  <a:effectLst/>
                  <a:uLnTx/>
                  <a:uFillTx/>
                </a:rPr>
                <a:t>sk</a:t>
              </a:r>
              <a:r>
                <a:rPr kumimoji="0" lang="pl-PL" sz="3200" b="0" i="0" u="none" strike="noStrike" kern="0" cap="none" spc="0" normalizeH="0" baseline="-25000" noProof="0" dirty="0" err="1" smtClean="0">
                  <a:ln>
                    <a:noFill/>
                  </a:ln>
                  <a:solidFill>
                    <a:prstClr val="white"/>
                  </a:solidFill>
                  <a:effectLst/>
                  <a:uLnTx/>
                  <a:uFillTx/>
                </a:rPr>
                <a:t>przech</a:t>
              </a:r>
              <a:endParaRPr kumimoji="0" lang="en-US" sz="3200" b="0" i="0" u="none" strike="noStrike" kern="0" cap="none" spc="0" normalizeH="0" baseline="-25000" noProof="0" dirty="0" smtClean="0">
                <a:ln>
                  <a:noFill/>
                </a:ln>
                <a:solidFill>
                  <a:prstClr val="white"/>
                </a:solidFill>
                <a:effectLst/>
                <a:uLnTx/>
                <a:uFillTx/>
              </a:endParaRPr>
            </a:p>
          </p:txBody>
        </p:sp>
        <p:sp>
          <p:nvSpPr>
            <p:cNvPr id="20" name="Freeform 12"/>
            <p:cNvSpPr/>
            <p:nvPr/>
          </p:nvSpPr>
          <p:spPr>
            <a:xfrm>
              <a:off x="5715536" y="2998118"/>
              <a:ext cx="1355938" cy="792832"/>
            </a:xfrm>
            <a:custGeom>
              <a:avLst/>
              <a:gdLst>
                <a:gd name="connsiteX0" fmla="*/ 1355938 w 1355938"/>
                <a:gd name="connsiteY0" fmla="*/ 4759 h 622494"/>
                <a:gd name="connsiteX1" fmla="*/ 291785 w 1355938"/>
                <a:gd name="connsiteY1" fmla="*/ 90556 h 622494"/>
                <a:gd name="connsiteX2" fmla="*/ 0 w 1355938"/>
                <a:gd name="connsiteY2" fmla="*/ 622494 h 622494"/>
              </a:gdLst>
              <a:ahLst/>
              <a:cxnLst>
                <a:cxn ang="0">
                  <a:pos x="connsiteX0" y="connsiteY0"/>
                </a:cxn>
                <a:cxn ang="0">
                  <a:pos x="connsiteX1" y="connsiteY1"/>
                </a:cxn>
                <a:cxn ang="0">
                  <a:pos x="connsiteX2" y="connsiteY2"/>
                </a:cxn>
              </a:cxnLst>
              <a:rect l="l" t="t" r="r" b="b"/>
              <a:pathLst>
                <a:path w="1355938" h="622494">
                  <a:moveTo>
                    <a:pt x="1355938" y="4759"/>
                  </a:moveTo>
                  <a:cubicBezTo>
                    <a:pt x="936856" y="-3821"/>
                    <a:pt x="517775" y="-12400"/>
                    <a:pt x="291785" y="90556"/>
                  </a:cubicBezTo>
                  <a:cubicBezTo>
                    <a:pt x="65795" y="193512"/>
                    <a:pt x="0" y="622494"/>
                    <a:pt x="0" y="622494"/>
                  </a:cubicBezTo>
                </a:path>
              </a:pathLst>
            </a:custGeom>
            <a:noFill/>
            <a:ln w="57150" cap="flat" cmpd="sng" algn="ctr">
              <a:solidFill>
                <a:srgbClr val="000090"/>
              </a:solidFill>
              <a:prstDash val="solid"/>
              <a:headEnd type="none"/>
              <a:tailEnd type="arrow"/>
            </a:ln>
            <a:effectLst>
              <a:outerShdw blurRad="40000" dist="20000" dir="5400000" rotWithShape="0">
                <a:srgbClr val="000000">
                  <a:alpha val="38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a typeface="+mn-ea"/>
                <a:cs typeface="+mn-cs"/>
              </a:endParaRPr>
            </a:p>
          </p:txBody>
        </p:sp>
      </p:grpSp>
    </p:spTree>
    <p:extLst>
      <p:ext uri="{BB962C8B-B14F-4D97-AF65-F5344CB8AC3E}">
        <p14:creationId xmlns="" xmlns:p14="http://schemas.microsoft.com/office/powerpoint/2010/main" val="1906296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xit" presetSubtype="0" fill="hold" nodeType="clickEffect">
                                  <p:stCondLst>
                                    <p:cond delay="0"/>
                                  </p:stCondLst>
                                  <p:childTnLst>
                                    <p:set>
                                      <p:cBhvr>
                                        <p:cTn id="17" dur="1" fill="hold">
                                          <p:stCondLst>
                                            <p:cond delay="0"/>
                                          </p:stCondLst>
                                        </p:cTn>
                                        <p:tgtEl>
                                          <p:spTgt spid="6"/>
                                        </p:tgtEl>
                                        <p:attrNameLst>
                                          <p:attrName>style.visibility</p:attrName>
                                        </p:attrNameLst>
                                      </p:cBhvr>
                                      <p:to>
                                        <p:strVal val="hidden"/>
                                      </p:to>
                                    </p:set>
                                  </p:childTnLst>
                                </p:cTn>
                              </p:par>
                              <p:par>
                                <p:cTn id="18" presetID="1" presetClass="exit" presetSubtype="0" fill="hold" nodeType="withEffect">
                                  <p:stCondLst>
                                    <p:cond delay="0"/>
                                  </p:stCondLst>
                                  <p:childTnLst>
                                    <p:set>
                                      <p:cBhvr>
                                        <p:cTn id="19" dur="1" fill="hold">
                                          <p:stCondLst>
                                            <p:cond delay="0"/>
                                          </p:stCondLst>
                                        </p:cTn>
                                        <p:tgtEl>
                                          <p:spTgt spid="10"/>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346050"/>
          </a:xfrm>
        </p:spPr>
        <p:txBody>
          <a:bodyPr>
            <a:normAutofit fontScale="90000"/>
          </a:bodyPr>
          <a:lstStyle/>
          <a:p>
            <a:r>
              <a:rPr lang="pl-PL" dirty="0" smtClean="0"/>
              <a:t>Konstrukcje</a:t>
            </a:r>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5</a:t>
            </a:fld>
            <a:endParaRPr lang="pl-PL"/>
          </a:p>
        </p:txBody>
      </p:sp>
      <p:sp>
        <p:nvSpPr>
          <p:cNvPr id="5" name="Content Placeholder 2"/>
          <p:cNvSpPr txBox="1">
            <a:spLocks/>
          </p:cNvSpPr>
          <p:nvPr/>
        </p:nvSpPr>
        <p:spPr>
          <a:xfrm>
            <a:off x="107504" y="1484784"/>
            <a:ext cx="8928992" cy="40957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Dwie rodziny</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schematów z kluczem publicznym</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342900" marR="0" lvl="0" indent="-342900" algn="l" defTabSz="914400" rtl="0" eaLnBrk="1" fontAlgn="auto" latinLnBrk="0" hangingPunct="1">
              <a:lnSpc>
                <a:spcPct val="100000"/>
              </a:lnSpc>
              <a:spcBef>
                <a:spcPts val="23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Wprowadzone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dirty="0" smtClean="0">
                <a:solidFill>
                  <a:sysClr val="windowText" lastClr="000000"/>
                </a:solidFill>
                <a:latin typeface="Calibri"/>
              </a:rPr>
              <a:t>oparte na funkcjach zapadkowych</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RSA)</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Schematy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ISO standard,     OAEP+,    …</a:t>
            </a:r>
          </a:p>
          <a:p>
            <a:pPr marL="342900" marR="0" lvl="0" indent="-342900" algn="l" defTabSz="914400" rtl="0" eaLnBrk="1" fontAlgn="auto" latinLnBrk="0" hangingPunct="1">
              <a:lnSpc>
                <a:spcPct val="100000"/>
              </a:lnSpc>
              <a:spcBef>
                <a:spcPts val="29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Nowa część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oparte na protokole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Diffie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-Hellman</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Schematy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szyfrowanie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ElGamal</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jego warianty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r>
            <a:b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b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stosowane</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0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000" b="0" i="0" u="none" strike="noStrike" kern="1200" cap="none" spc="0" normalizeH="0" baseline="0" noProof="0" dirty="0" smtClean="0">
                <a:ln>
                  <a:noFill/>
                </a:ln>
                <a:solidFill>
                  <a:sysClr val="windowText" lastClr="000000"/>
                </a:solidFill>
                <a:effectLst/>
                <a:uLnTx/>
                <a:uFillTx/>
                <a:latin typeface="Calibri"/>
                <a:ea typeface="+mn-ea"/>
                <a:cs typeface="+mn-cs"/>
              </a:rPr>
              <a:t> GPG)</a:t>
            </a:r>
          </a:p>
          <a:p>
            <a:pPr marL="742950" marR="0" lvl="1" indent="-28575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Poziom bezpieczeństwa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odporność na atak</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z wybranym szyfrogramem</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513499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418058"/>
          </a:xfrm>
        </p:spPr>
        <p:txBody>
          <a:bodyPr>
            <a:noAutofit/>
          </a:bodyPr>
          <a:lstStyle/>
          <a:p>
            <a:r>
              <a:rPr lang="pl-PL" sz="2800" dirty="0" smtClean="0"/>
              <a:t>Przypomnienie protokołu </a:t>
            </a:r>
            <a:r>
              <a:rPr lang="pl-PL" sz="2800" dirty="0" err="1" smtClean="0"/>
              <a:t>Diffie-Hellman’a</a:t>
            </a:r>
            <a:r>
              <a:rPr lang="pl-PL" sz="2800" dirty="0" smtClean="0"/>
              <a:t> </a:t>
            </a:r>
            <a:r>
              <a:rPr lang="pl-PL" sz="1800" dirty="0" smtClean="0"/>
              <a:t>(1977)</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6</a:t>
            </a:fld>
            <a:endParaRPr lang="pl-PL"/>
          </a:p>
        </p:txBody>
      </p:sp>
      <p:sp>
        <p:nvSpPr>
          <p:cNvPr id="5" name="Rounded Rectangle 15"/>
          <p:cNvSpPr/>
          <p:nvPr/>
        </p:nvSpPr>
        <p:spPr>
          <a:xfrm>
            <a:off x="3993609" y="4547592"/>
            <a:ext cx="1600200" cy="609600"/>
          </a:xfrm>
          <a:prstGeom prst="roundRect">
            <a:avLst/>
          </a:prstGeom>
          <a:solidFill>
            <a:srgbClr val="F79646">
              <a:lumMod val="60000"/>
              <a:lumOff val="40000"/>
            </a:srgbClr>
          </a:solidFill>
          <a:ln w="9525" cap="flat" cmpd="sng" algn="ctr">
            <a:no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white"/>
              </a:solidFill>
              <a:effectLst/>
              <a:uLnTx/>
              <a:uFillTx/>
              <a:latin typeface="Calibri"/>
              <a:ea typeface="+mn-ea"/>
              <a:cs typeface="+mn-cs"/>
            </a:endParaRPr>
          </a:p>
        </p:txBody>
      </p:sp>
      <p:sp>
        <p:nvSpPr>
          <p:cNvPr id="6" name="Content Placeholder 2"/>
          <p:cNvSpPr txBox="1">
            <a:spLocks/>
          </p:cNvSpPr>
          <p:nvPr/>
        </p:nvSpPr>
        <p:spPr>
          <a:xfrm>
            <a:off x="640809" y="1194792"/>
            <a:ext cx="8229600" cy="11430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dirty="0" smtClean="0">
                <a:solidFill>
                  <a:sysClr val="windowText" lastClr="000000"/>
                </a:solidFill>
                <a:latin typeface="Calibri"/>
              </a:rPr>
              <a:t>Ustal skończoną grupę cykliczną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 rzędzie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a:t>
            </a:r>
            <a:endPar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lang="pl-PL" noProof="0" dirty="0" smtClean="0">
                <a:solidFill>
                  <a:sysClr val="windowText" lastClr="000000"/>
                </a:solidFill>
                <a:latin typeface="Calibri"/>
              </a:rPr>
              <a:t>Ustal generator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  in  G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taki, że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{1, g,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n-1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7" name="TextBox 3"/>
          <p:cNvSpPr txBox="1"/>
          <p:nvPr/>
        </p:nvSpPr>
        <p:spPr>
          <a:xfrm>
            <a:off x="640809" y="2337792"/>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8" name="TextBox 4"/>
          <p:cNvSpPr txBox="1"/>
          <p:nvPr/>
        </p:nvSpPr>
        <p:spPr>
          <a:xfrm>
            <a:off x="7803609" y="2337792"/>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9" name="TextBox 5"/>
          <p:cNvSpPr txBox="1"/>
          <p:nvPr/>
        </p:nvSpPr>
        <p:spPr>
          <a:xfrm>
            <a:off x="604425" y="2794992"/>
            <a:ext cx="3153427"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losowy</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a</a:t>
            </a:r>
            <a:r>
              <a:rPr kumimoji="0" lang="en-US" sz="2000" b="0" i="0" u="none" strike="noStrike" kern="0" cap="none" spc="0" normalizeH="0" baseline="0" noProof="0" dirty="0" smtClean="0">
                <a:ln>
                  <a:noFill/>
                </a:ln>
                <a:solidFill>
                  <a:prstClr val="black"/>
                </a:solidFill>
                <a:effectLst/>
                <a:uLnTx/>
                <a:uFillTx/>
              </a:rPr>
              <a:t> in {1,…,n}</a:t>
            </a:r>
          </a:p>
        </p:txBody>
      </p:sp>
      <p:sp>
        <p:nvSpPr>
          <p:cNvPr id="10" name="TextBox 6"/>
          <p:cNvSpPr txBox="1"/>
          <p:nvPr/>
        </p:nvSpPr>
        <p:spPr>
          <a:xfrm>
            <a:off x="5822409" y="2794992"/>
            <a:ext cx="3166251"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losowy</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b</a:t>
            </a:r>
            <a:r>
              <a:rPr kumimoji="0" lang="en-US" sz="2000" b="0" i="0" u="none" strike="noStrike" kern="0" cap="none" spc="0" normalizeH="0" baseline="0" noProof="0" dirty="0" smtClean="0">
                <a:ln>
                  <a:noFill/>
                </a:ln>
                <a:solidFill>
                  <a:prstClr val="black"/>
                </a:solidFill>
                <a:effectLst/>
                <a:uLnTx/>
                <a:uFillTx/>
              </a:rPr>
              <a:t> in {1,…,n}</a:t>
            </a:r>
          </a:p>
        </p:txBody>
      </p:sp>
      <p:cxnSp>
        <p:nvCxnSpPr>
          <p:cNvPr id="11" name="Straight Arrow Connector 8"/>
          <p:cNvCxnSpPr/>
          <p:nvPr/>
        </p:nvCxnSpPr>
        <p:spPr>
          <a:xfrm flipH="1">
            <a:off x="1021809" y="4242792"/>
            <a:ext cx="69342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2" name="Straight Arrow Connector 9"/>
          <p:cNvCxnSpPr/>
          <p:nvPr/>
        </p:nvCxnSpPr>
        <p:spPr>
          <a:xfrm>
            <a:off x="1021809" y="3709392"/>
            <a:ext cx="69342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3" name="TextBox 10"/>
          <p:cNvSpPr txBox="1"/>
          <p:nvPr/>
        </p:nvSpPr>
        <p:spPr>
          <a:xfrm>
            <a:off x="4146009" y="4589474"/>
            <a:ext cx="1316294"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err="1" smtClean="0">
                <a:ln>
                  <a:noFill/>
                </a:ln>
                <a:solidFill>
                  <a:prstClr val="black"/>
                </a:solidFill>
                <a:effectLst/>
                <a:uLnTx/>
                <a:uFillTx/>
              </a:rPr>
              <a:t>k</a:t>
            </a:r>
            <a:r>
              <a:rPr kumimoji="0" lang="en-US" sz="2400" b="1" i="0" u="none" strike="noStrike" kern="0" cap="none" spc="0" normalizeH="0" baseline="-25000" noProof="0" dirty="0" err="1" smtClean="0">
                <a:ln>
                  <a:noFill/>
                </a:ln>
                <a:solidFill>
                  <a:prstClr val="black"/>
                </a:solidFill>
                <a:effectLst/>
                <a:uLnTx/>
                <a:uFillTx/>
              </a:rPr>
              <a:t>AB</a:t>
            </a:r>
            <a:r>
              <a:rPr kumimoji="0" lang="en-US" sz="2400" b="1" i="0" u="none" strike="noStrike" kern="0" cap="none" spc="0" normalizeH="0" baseline="0" noProof="0" dirty="0" smtClean="0">
                <a:ln>
                  <a:noFill/>
                </a:ln>
                <a:solidFill>
                  <a:prstClr val="black"/>
                </a:solidFill>
                <a:effectLst/>
                <a:uLnTx/>
                <a:uFillTx/>
              </a:rPr>
              <a:t> = </a:t>
            </a:r>
            <a:r>
              <a:rPr kumimoji="0" lang="en-US" sz="2800" b="1" i="0" u="none" strike="noStrike" kern="0" cap="none" spc="0" normalizeH="0" baseline="0" noProof="0" dirty="0" smtClean="0">
                <a:ln>
                  <a:noFill/>
                </a:ln>
                <a:solidFill>
                  <a:prstClr val="black"/>
                </a:solidFill>
                <a:effectLst/>
                <a:uLnTx/>
                <a:uFillTx/>
              </a:rPr>
              <a:t>g</a:t>
            </a:r>
            <a:r>
              <a:rPr kumimoji="0" lang="en-US" sz="3200" b="1" i="0" u="none" strike="noStrike" kern="0" cap="none" spc="0" normalizeH="0" baseline="30000" noProof="0" dirty="0" smtClean="0">
                <a:ln>
                  <a:noFill/>
                </a:ln>
                <a:solidFill>
                  <a:prstClr val="black"/>
                </a:solidFill>
                <a:effectLst/>
                <a:uLnTx/>
                <a:uFillTx/>
              </a:rPr>
              <a:t>ab</a:t>
            </a:r>
            <a:r>
              <a:rPr kumimoji="0" lang="en-US" sz="2800" b="1" i="0" u="none" strike="noStrike" kern="0" cap="none" spc="0" normalizeH="0" baseline="0" noProof="0" dirty="0" smtClean="0">
                <a:ln>
                  <a:noFill/>
                </a:ln>
                <a:solidFill>
                  <a:prstClr val="black"/>
                </a:solidFill>
                <a:effectLst/>
                <a:uLnTx/>
                <a:uFillTx/>
              </a:rPr>
              <a:t>  </a:t>
            </a:r>
            <a:endParaRPr kumimoji="0" lang="en-US" sz="2000" b="0" i="0" u="none" strike="noStrike" kern="0" cap="none" spc="0" normalizeH="0" baseline="-25000" noProof="0" dirty="0" smtClean="0">
              <a:ln>
                <a:noFill/>
              </a:ln>
              <a:solidFill>
                <a:prstClr val="black"/>
              </a:solidFill>
              <a:effectLst/>
              <a:uLnTx/>
              <a:uFillTx/>
            </a:endParaRPr>
          </a:p>
        </p:txBody>
      </p:sp>
      <p:sp>
        <p:nvSpPr>
          <p:cNvPr id="14" name="TextBox 11"/>
          <p:cNvSpPr txBox="1"/>
          <p:nvPr/>
        </p:nvSpPr>
        <p:spPr>
          <a:xfrm>
            <a:off x="5898609" y="4559242"/>
            <a:ext cx="2534142"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   </a:t>
            </a:r>
            <a:r>
              <a:rPr kumimoji="0" lang="en-US" sz="28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800" b="0" i="0" u="none" strike="noStrike" kern="0" cap="none" spc="0" normalizeH="0" baseline="30000" noProof="0" dirty="0" err="1" smtClean="0">
                <a:ln>
                  <a:noFill/>
                </a:ln>
                <a:solidFill>
                  <a:prstClr val="black"/>
                </a:solidFill>
                <a:effectLst/>
                <a:uLnTx/>
                <a:uFillTx/>
              </a:rPr>
              <a:t>a</a:t>
            </a:r>
            <a:r>
              <a:rPr kumimoji="0" lang="en-US" sz="2800" b="0" i="0" u="none" strike="noStrike" kern="0" cap="none" spc="0" normalizeH="0" baseline="0" noProof="0" dirty="0" smtClean="0">
                <a:ln>
                  <a:noFill/>
                </a:ln>
                <a:solidFill>
                  <a:prstClr val="black"/>
                </a:solidFill>
                <a:effectLst/>
                <a:uLnTx/>
                <a:uFillTx/>
              </a:rPr>
              <a:t>)</a:t>
            </a:r>
            <a:r>
              <a:rPr kumimoji="0" lang="en-US" sz="2800" b="0" i="0" u="none" strike="noStrike" kern="0" cap="none" spc="0" normalizeH="0" baseline="50000" noProof="0" dirty="0" smtClean="0">
                <a:ln>
                  <a:noFill/>
                </a:ln>
                <a:solidFill>
                  <a:prstClr val="black"/>
                </a:solidFill>
                <a:effectLst/>
                <a:uLnTx/>
                <a:uFillTx/>
              </a:rPr>
              <a:t>b</a:t>
            </a:r>
            <a:r>
              <a:rPr kumimoji="0" lang="en-US" sz="28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smtClean="0">
                <a:ln>
                  <a:noFill/>
                </a:ln>
                <a:solidFill>
                  <a:prstClr val="black"/>
                </a:solidFill>
                <a:effectLst/>
                <a:uLnTx/>
                <a:uFillTx/>
              </a:rPr>
              <a:t>=</a:t>
            </a:r>
            <a:r>
              <a:rPr kumimoji="0" lang="en-US" sz="28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err="1" smtClean="0">
                <a:ln>
                  <a:noFill/>
                </a:ln>
                <a:solidFill>
                  <a:prstClr val="black"/>
                </a:solidFill>
                <a:effectLst/>
                <a:uLnTx/>
                <a:uFillTx/>
              </a:rPr>
              <a:t>A</a:t>
            </a:r>
            <a:r>
              <a:rPr kumimoji="0" lang="en-US" sz="2800" b="1" i="0" u="none" strike="noStrike" kern="0" cap="none" spc="0" normalizeH="0" baseline="30000" noProof="0" dirty="0" err="1" smtClean="0">
                <a:ln>
                  <a:noFill/>
                </a:ln>
                <a:solidFill>
                  <a:prstClr val="black"/>
                </a:solidFill>
                <a:effectLst/>
                <a:uLnTx/>
                <a:uFillTx/>
              </a:rPr>
              <a:t>b</a:t>
            </a:r>
            <a:r>
              <a:rPr kumimoji="0" lang="en-US" sz="2800" b="0" i="0" u="none" strike="noStrike" kern="0" cap="none" spc="0" normalizeH="0" baseline="30000" noProof="0" dirty="0" smtClean="0">
                <a:ln>
                  <a:noFill/>
                </a:ln>
                <a:solidFill>
                  <a:prstClr val="black"/>
                </a:solidFill>
                <a:effectLst/>
                <a:uLnTx/>
                <a:uFillTx/>
              </a:rPr>
              <a:t> </a:t>
            </a:r>
            <a:endParaRPr kumimoji="0" lang="en-US" sz="1600" b="0" i="0" u="none" strike="noStrike" kern="0" cap="none" spc="0" normalizeH="0" baseline="30000" noProof="0" dirty="0" smtClean="0">
              <a:ln>
                <a:noFill/>
              </a:ln>
              <a:solidFill>
                <a:prstClr val="black"/>
              </a:solidFill>
              <a:effectLst/>
              <a:uLnTx/>
              <a:uFillTx/>
            </a:endParaRPr>
          </a:p>
        </p:txBody>
      </p:sp>
      <p:sp>
        <p:nvSpPr>
          <p:cNvPr id="15" name="TextBox 12"/>
          <p:cNvSpPr txBox="1"/>
          <p:nvPr/>
        </p:nvSpPr>
        <p:spPr>
          <a:xfrm>
            <a:off x="412209" y="4570892"/>
            <a:ext cx="2467358" cy="523220"/>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B</a:t>
            </a:r>
            <a:r>
              <a:rPr kumimoji="0" lang="en-US" sz="2800" b="1" i="0" u="none" strike="noStrike" kern="0" cap="none" spc="0" normalizeH="0" baseline="30000" noProof="0" dirty="0" smtClean="0">
                <a:ln>
                  <a:noFill/>
                </a:ln>
                <a:solidFill>
                  <a:prstClr val="black"/>
                </a:solidFill>
                <a:effectLst/>
                <a:uLnTx/>
                <a:uFillTx/>
              </a:rPr>
              <a:t>a</a:t>
            </a:r>
            <a:r>
              <a:rPr kumimoji="0" lang="en-US" sz="2800" b="0" i="0" u="none" strike="noStrike" kern="0" cap="none" spc="0" normalizeH="0" baseline="30000" noProof="0" dirty="0" smtClean="0">
                <a:ln>
                  <a:noFill/>
                </a:ln>
                <a:solidFill>
                  <a:prstClr val="black"/>
                </a:solidFill>
                <a:effectLst/>
                <a:uLnTx/>
                <a:uFillTx/>
              </a:rPr>
              <a:t>  </a:t>
            </a:r>
            <a:r>
              <a:rPr kumimoji="0" lang="en-US" sz="16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smtClean="0">
                <a:ln>
                  <a:noFill/>
                </a:ln>
                <a:solidFill>
                  <a:prstClr val="black"/>
                </a:solidFill>
                <a:effectLst/>
                <a:uLnTx/>
                <a:uFillTx/>
              </a:rPr>
              <a:t>=       </a:t>
            </a:r>
            <a:r>
              <a:rPr kumimoji="0" lang="en-US" sz="2800" b="0" i="0" u="none" strike="noStrike" kern="0" cap="none" spc="0" normalizeH="0" baseline="0" noProof="0" dirty="0" smtClean="0">
                <a:ln>
                  <a:noFill/>
                </a:ln>
                <a:solidFill>
                  <a:prstClr val="black"/>
                </a:solidFill>
                <a:effectLst/>
                <a:uLnTx/>
                <a:uFillTx/>
              </a:rPr>
              <a:t>(</a:t>
            </a:r>
            <a:r>
              <a:rPr kumimoji="0" lang="en-US" sz="2400" b="0" i="0" u="none" strike="noStrike" kern="0" cap="none" spc="0" normalizeH="0" baseline="0" noProof="0" dirty="0" err="1" smtClean="0">
                <a:ln>
                  <a:noFill/>
                </a:ln>
                <a:solidFill>
                  <a:prstClr val="black"/>
                </a:solidFill>
                <a:effectLst/>
                <a:uLnTx/>
                <a:uFillTx/>
              </a:rPr>
              <a:t>g</a:t>
            </a:r>
            <a:r>
              <a:rPr kumimoji="0" lang="en-US" sz="2800" b="0" i="0" u="none" strike="noStrike" kern="0" cap="none" spc="0" normalizeH="0" baseline="30000" noProof="0" dirty="0" err="1" smtClean="0">
                <a:ln>
                  <a:noFill/>
                </a:ln>
                <a:solidFill>
                  <a:prstClr val="black"/>
                </a:solidFill>
                <a:effectLst/>
                <a:uLnTx/>
                <a:uFillTx/>
              </a:rPr>
              <a:t>b</a:t>
            </a:r>
            <a:r>
              <a:rPr kumimoji="0" lang="en-US" sz="2800" b="0" i="0" u="none" strike="noStrike" kern="0" cap="none" spc="0" normalizeH="0" baseline="0" noProof="0" dirty="0" smtClean="0">
                <a:ln>
                  <a:noFill/>
                </a:ln>
                <a:solidFill>
                  <a:prstClr val="black"/>
                </a:solidFill>
                <a:effectLst/>
                <a:uLnTx/>
                <a:uFillTx/>
              </a:rPr>
              <a:t>)</a:t>
            </a:r>
            <a:r>
              <a:rPr kumimoji="0" lang="en-US" sz="2800" b="0" i="0" u="none" strike="noStrike" kern="0" cap="none" spc="0" normalizeH="0" baseline="50000" noProof="0" dirty="0" smtClean="0">
                <a:ln>
                  <a:noFill/>
                </a:ln>
                <a:solidFill>
                  <a:prstClr val="black"/>
                </a:solidFill>
                <a:effectLst/>
                <a:uLnTx/>
                <a:uFillTx/>
              </a:rPr>
              <a:t>a</a:t>
            </a:r>
            <a:r>
              <a:rPr kumimoji="0" lang="en-US" sz="2800" b="0" i="0" u="none" strike="noStrike" kern="0" cap="none" spc="0" normalizeH="0" baseline="0" noProof="0" dirty="0" smtClean="0">
                <a:ln>
                  <a:noFill/>
                </a:ln>
                <a:solidFill>
                  <a:prstClr val="black"/>
                </a:solidFill>
                <a:effectLst/>
                <a:uLnTx/>
                <a:uFillTx/>
              </a:rPr>
              <a:t>  </a:t>
            </a:r>
            <a:r>
              <a:rPr kumimoji="0" lang="en-US" sz="2400" b="0" i="0" u="none" strike="noStrike" kern="0" cap="none" spc="0" normalizeH="0" baseline="0" noProof="0" dirty="0" smtClean="0">
                <a:ln>
                  <a:noFill/>
                </a:ln>
                <a:solidFill>
                  <a:prstClr val="black"/>
                </a:solidFill>
                <a:effectLst/>
                <a:uLnTx/>
                <a:uFillTx/>
              </a:rPr>
              <a:t>=</a:t>
            </a:r>
            <a:endParaRPr kumimoji="0" lang="en-US" sz="2400" b="0" i="0" u="none" strike="noStrike" kern="0" cap="none" spc="0" normalizeH="0" baseline="30000" noProof="0" dirty="0" smtClean="0">
              <a:ln>
                <a:noFill/>
              </a:ln>
              <a:solidFill>
                <a:prstClr val="black"/>
              </a:solidFill>
              <a:effectLst/>
              <a:uLnTx/>
              <a:uFillTx/>
            </a:endParaRPr>
          </a:p>
        </p:txBody>
      </p:sp>
      <p:sp>
        <p:nvSpPr>
          <p:cNvPr id="16" name="TextBox 7"/>
          <p:cNvSpPr txBox="1"/>
          <p:nvPr/>
        </p:nvSpPr>
        <p:spPr>
          <a:xfrm>
            <a:off x="2403479" y="3303669"/>
            <a:ext cx="93111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 = </a:t>
            </a:r>
            <a:r>
              <a:rPr kumimoji="0" lang="en-US" sz="2400" b="0" i="0" u="none" strike="noStrike" kern="0" cap="none" spc="0" normalizeH="0" baseline="0" noProof="0" dirty="0" err="1" smtClean="0">
                <a:ln>
                  <a:noFill/>
                </a:ln>
                <a:solidFill>
                  <a:prstClr val="black"/>
                </a:solidFill>
                <a:effectLst/>
                <a:uLnTx/>
                <a:uFillTx/>
              </a:rPr>
              <a:t>g</a:t>
            </a:r>
            <a:r>
              <a:rPr kumimoji="0" lang="en-US" sz="3200" b="0" i="0" u="none" strike="noStrike" kern="0" cap="none" spc="0" normalizeH="0" baseline="30000" noProof="0" dirty="0" err="1" smtClean="0">
                <a:ln>
                  <a:noFill/>
                </a:ln>
                <a:solidFill>
                  <a:prstClr val="black"/>
                </a:solidFill>
                <a:effectLst/>
                <a:uLnTx/>
                <a:uFillTx/>
              </a:rPr>
              <a:t>a</a:t>
            </a:r>
            <a:endParaRPr kumimoji="0" lang="en-US" sz="3200" b="0" i="0" u="none" strike="noStrike" kern="0" cap="none" spc="0" normalizeH="0" baseline="30000" noProof="0" dirty="0" smtClean="0">
              <a:ln>
                <a:noFill/>
              </a:ln>
              <a:solidFill>
                <a:prstClr val="black"/>
              </a:solidFill>
              <a:effectLst/>
              <a:uLnTx/>
              <a:uFillTx/>
            </a:endParaRPr>
          </a:p>
        </p:txBody>
      </p:sp>
      <p:sp>
        <p:nvSpPr>
          <p:cNvPr id="17" name="TextBox 14"/>
          <p:cNvSpPr txBox="1"/>
          <p:nvPr/>
        </p:nvSpPr>
        <p:spPr>
          <a:xfrm>
            <a:off x="5289009" y="3857327"/>
            <a:ext cx="93313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 = </a:t>
            </a:r>
            <a:r>
              <a:rPr kumimoji="0" lang="en-US" sz="2400" b="0" i="0" u="none" strike="noStrike" kern="0" cap="none" spc="0" normalizeH="0" baseline="0" noProof="0" dirty="0" err="1" smtClean="0">
                <a:ln>
                  <a:noFill/>
                </a:ln>
                <a:solidFill>
                  <a:prstClr val="black"/>
                </a:solidFill>
                <a:effectLst/>
                <a:uLnTx/>
                <a:uFillTx/>
              </a:rPr>
              <a:t>g</a:t>
            </a:r>
            <a:r>
              <a:rPr kumimoji="0" lang="en-US" sz="3200" b="0" i="0" u="none" strike="noStrike" kern="0" cap="none" spc="0" normalizeH="0" baseline="30000" noProof="0" dirty="0" err="1" smtClean="0">
                <a:ln>
                  <a:noFill/>
                </a:ln>
                <a:solidFill>
                  <a:prstClr val="black"/>
                </a:solidFill>
                <a:effectLst/>
                <a:uLnTx/>
                <a:uFillTx/>
              </a:rPr>
              <a:t>b</a:t>
            </a:r>
            <a:endParaRPr kumimoji="0" lang="en-US" sz="3200" b="0" i="0" u="none" strike="noStrike" kern="0" cap="none" spc="0" normalizeH="0" baseline="30000" noProof="0" dirty="0" smtClean="0">
              <a:ln>
                <a:noFill/>
              </a:ln>
              <a:solidFill>
                <a:prstClr val="black"/>
              </a:solidFill>
              <a:effectLst/>
              <a:uLnTx/>
              <a:uFillTx/>
            </a:endParaRPr>
          </a:p>
        </p:txBody>
      </p:sp>
    </p:spTree>
    <p:extLst>
      <p:ext uri="{BB962C8B-B14F-4D97-AF65-F5344CB8AC3E}">
        <p14:creationId xmlns="" xmlns:p14="http://schemas.microsoft.com/office/powerpoint/2010/main" val="351324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3" grpId="0"/>
      <p:bldP spid="14" grpId="0"/>
      <p:bldP spid="1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r>
              <a:rPr lang="pl-PL" sz="2800" dirty="0" err="1" smtClean="0"/>
              <a:t>ElGamal</a:t>
            </a:r>
            <a:r>
              <a:rPr lang="pl-PL" sz="2800" dirty="0" smtClean="0"/>
              <a:t>: zamiana na system z kluczem publicznym </a:t>
            </a:r>
            <a:r>
              <a:rPr lang="pl-PL" sz="1800" dirty="0" smtClean="0"/>
              <a:t>(1984)</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7</a:t>
            </a:fld>
            <a:endParaRPr lang="pl-PL"/>
          </a:p>
        </p:txBody>
      </p:sp>
      <p:sp>
        <p:nvSpPr>
          <p:cNvPr id="5" name="Content Placeholder 2"/>
          <p:cNvSpPr txBox="1">
            <a:spLocks/>
          </p:cNvSpPr>
          <p:nvPr/>
        </p:nvSpPr>
        <p:spPr>
          <a:xfrm>
            <a:off x="215896" y="1484784"/>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Ustal skończoną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grupę cykliczną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 rzędzie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a:t>
            </a:r>
            <a:endPar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Ustal generator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taki, że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{1, g,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n-1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215896" y="2627784"/>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4"/>
          <p:cNvSpPr txBox="1"/>
          <p:nvPr/>
        </p:nvSpPr>
        <p:spPr>
          <a:xfrm>
            <a:off x="7378696" y="2627784"/>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5"/>
          <p:cNvSpPr txBox="1"/>
          <p:nvPr/>
        </p:nvSpPr>
        <p:spPr>
          <a:xfrm>
            <a:off x="179512" y="3084984"/>
            <a:ext cx="308770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losowe</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a</a:t>
            </a:r>
            <a:r>
              <a:rPr kumimoji="0" lang="en-US" sz="2000" b="0" i="0" u="none" strike="noStrike" kern="0" cap="none" spc="0" normalizeH="0" baseline="0" noProof="0" dirty="0" smtClean="0">
                <a:ln>
                  <a:noFill/>
                </a:ln>
                <a:solidFill>
                  <a:prstClr val="black"/>
                </a:solidFill>
                <a:effectLst/>
                <a:uLnTx/>
                <a:uFillTx/>
              </a:rPr>
              <a:t> in {1,…,n}</a:t>
            </a:r>
          </a:p>
        </p:txBody>
      </p:sp>
      <p:sp>
        <p:nvSpPr>
          <p:cNvPr id="9" name="TextBox 6"/>
          <p:cNvSpPr txBox="1"/>
          <p:nvPr/>
        </p:nvSpPr>
        <p:spPr>
          <a:xfrm>
            <a:off x="5397496" y="3084984"/>
            <a:ext cx="310052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losowe</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b</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w</a:t>
            </a:r>
            <a:r>
              <a:rPr kumimoji="0" lang="en-US" sz="2000" b="0" i="0" u="none" strike="noStrike" kern="0" cap="none" spc="0" normalizeH="0" baseline="0" noProof="0" dirty="0" smtClean="0">
                <a:ln>
                  <a:noFill/>
                </a:ln>
                <a:solidFill>
                  <a:prstClr val="black"/>
                </a:solidFill>
                <a:effectLst/>
                <a:uLnTx/>
                <a:uFillTx/>
              </a:rPr>
              <a:t> {1,…,n}</a:t>
            </a:r>
          </a:p>
        </p:txBody>
      </p:sp>
      <p:cxnSp>
        <p:nvCxnSpPr>
          <p:cNvPr id="10" name="Straight Arrow Connector 8"/>
          <p:cNvCxnSpPr/>
          <p:nvPr/>
        </p:nvCxnSpPr>
        <p:spPr>
          <a:xfrm flipH="1">
            <a:off x="596896" y="5117560"/>
            <a:ext cx="69342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9"/>
          <p:cNvCxnSpPr/>
          <p:nvPr/>
        </p:nvCxnSpPr>
        <p:spPr>
          <a:xfrm>
            <a:off x="618936" y="4018256"/>
            <a:ext cx="69342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7"/>
          <p:cNvSpPr txBox="1"/>
          <p:nvPr/>
        </p:nvSpPr>
        <p:spPr>
          <a:xfrm>
            <a:off x="1978566" y="3593661"/>
            <a:ext cx="93111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 = </a:t>
            </a:r>
            <a:r>
              <a:rPr kumimoji="0" lang="en-US" sz="2400" b="0" i="0" u="none" strike="noStrike" kern="0" cap="none" spc="0" normalizeH="0" baseline="0" noProof="0" dirty="0" err="1" smtClean="0">
                <a:ln>
                  <a:noFill/>
                </a:ln>
                <a:solidFill>
                  <a:prstClr val="black"/>
                </a:solidFill>
                <a:effectLst/>
                <a:uLnTx/>
                <a:uFillTx/>
              </a:rPr>
              <a:t>g</a:t>
            </a:r>
            <a:r>
              <a:rPr kumimoji="0" lang="en-US" sz="3200" b="0" i="0" u="none" strike="noStrike" kern="0" cap="none" spc="0" normalizeH="0" baseline="30000" noProof="0" dirty="0" err="1" smtClean="0">
                <a:ln>
                  <a:noFill/>
                </a:ln>
                <a:solidFill>
                  <a:prstClr val="black"/>
                </a:solidFill>
                <a:effectLst/>
                <a:uLnTx/>
                <a:uFillTx/>
              </a:rPr>
              <a:t>a</a:t>
            </a:r>
            <a:endParaRPr kumimoji="0" lang="en-US" sz="3200" b="0" i="0" u="none" strike="noStrike" kern="0" cap="none" spc="0" normalizeH="0" baseline="30000" noProof="0" dirty="0" smtClean="0">
              <a:ln>
                <a:noFill/>
              </a:ln>
              <a:solidFill>
                <a:prstClr val="black"/>
              </a:solidFill>
              <a:effectLst/>
              <a:uLnTx/>
              <a:uFillTx/>
            </a:endParaRPr>
          </a:p>
        </p:txBody>
      </p:sp>
      <p:sp>
        <p:nvSpPr>
          <p:cNvPr id="13" name="TextBox 14"/>
          <p:cNvSpPr txBox="1"/>
          <p:nvPr/>
        </p:nvSpPr>
        <p:spPr>
          <a:xfrm>
            <a:off x="3841244" y="4732095"/>
            <a:ext cx="93313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 = </a:t>
            </a:r>
            <a:r>
              <a:rPr kumimoji="0" lang="en-US" sz="2400" b="0" i="0" u="none" strike="noStrike" kern="0" cap="none" spc="0" normalizeH="0" baseline="0" noProof="0" dirty="0" err="1" smtClean="0">
                <a:ln>
                  <a:noFill/>
                </a:ln>
                <a:solidFill>
                  <a:prstClr val="black"/>
                </a:solidFill>
                <a:effectLst/>
                <a:uLnTx/>
                <a:uFillTx/>
              </a:rPr>
              <a:t>g</a:t>
            </a:r>
            <a:r>
              <a:rPr kumimoji="0" lang="en-US" sz="3200" b="0" i="0" u="none" strike="noStrike" kern="0" cap="none" spc="0" normalizeH="0" baseline="30000" noProof="0" dirty="0" err="1" smtClean="0">
                <a:ln>
                  <a:noFill/>
                </a:ln>
                <a:solidFill>
                  <a:prstClr val="black"/>
                </a:solidFill>
                <a:effectLst/>
                <a:uLnTx/>
                <a:uFillTx/>
              </a:rPr>
              <a:t>b</a:t>
            </a:r>
            <a:endParaRPr kumimoji="0" lang="en-US" sz="3200" b="0" i="0" u="none" strike="noStrike" kern="0" cap="none" spc="0" normalizeH="0" baseline="30000" noProof="0" dirty="0" smtClean="0">
              <a:ln>
                <a:noFill/>
              </a:ln>
              <a:solidFill>
                <a:prstClr val="black"/>
              </a:solidFill>
              <a:effectLst/>
              <a:uLnTx/>
              <a:uFillTx/>
            </a:endParaRPr>
          </a:p>
        </p:txBody>
      </p:sp>
      <p:sp>
        <p:nvSpPr>
          <p:cNvPr id="14" name="Rounded Rectangular Callout 13"/>
          <p:cNvSpPr/>
          <p:nvPr/>
        </p:nvSpPr>
        <p:spPr>
          <a:xfrm>
            <a:off x="3189357" y="2404730"/>
            <a:ext cx="2133600" cy="1024270"/>
          </a:xfrm>
          <a:prstGeom prst="wedgeRoundRectCallout">
            <a:avLst>
              <a:gd name="adj1" fmla="val -65876"/>
              <a:gd name="adj2" fmla="val 84198"/>
              <a:gd name="adj3" fmla="val 16667"/>
            </a:avLst>
          </a:prstGeom>
          <a:solidFill>
            <a:srgbClr val="FAC09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srgbClr val="000090"/>
                </a:solidFill>
                <a:effectLst/>
                <a:uLnTx/>
                <a:uFillTx/>
                <a:latin typeface="Calibri"/>
                <a:ea typeface="+mn-ea"/>
                <a:cs typeface="+mn-cs"/>
              </a:rPr>
              <a:t>Traktuj jako</a:t>
            </a:r>
            <a:br>
              <a:rPr kumimoji="0" lang="pl-PL" sz="2400" b="0" i="0" u="none" strike="noStrike" kern="0" cap="none" spc="0" normalizeH="0" baseline="0" noProof="0" dirty="0" smtClean="0">
                <a:ln>
                  <a:noFill/>
                </a:ln>
                <a:solidFill>
                  <a:srgbClr val="000090"/>
                </a:solidFill>
                <a:effectLst/>
                <a:uLnTx/>
                <a:uFillTx/>
                <a:latin typeface="Calibri"/>
                <a:ea typeface="+mn-ea"/>
                <a:cs typeface="+mn-cs"/>
              </a:rPr>
            </a:br>
            <a:r>
              <a:rPr kumimoji="0" lang="pl-PL" sz="2400" b="0" i="0" u="none" strike="noStrike" kern="0" cap="none" spc="0" normalizeH="0" baseline="0" noProof="0" dirty="0" smtClean="0">
                <a:ln>
                  <a:noFill/>
                </a:ln>
                <a:solidFill>
                  <a:srgbClr val="000090"/>
                </a:solidFill>
                <a:effectLst/>
                <a:uLnTx/>
                <a:uFillTx/>
                <a:latin typeface="Calibri"/>
                <a:ea typeface="+mn-ea"/>
                <a:cs typeface="+mn-cs"/>
              </a:rPr>
              <a:t>kl. publiczny</a:t>
            </a:r>
            <a:endParaRPr kumimoji="0" lang="en-US" sz="2400" b="0" i="0" u="none" strike="noStrike" kern="0" cap="none" spc="0" normalizeH="0" baseline="0" noProof="0" dirty="0" smtClean="0">
              <a:ln>
                <a:noFill/>
              </a:ln>
              <a:solidFill>
                <a:srgbClr val="000090"/>
              </a:solidFill>
              <a:effectLst/>
              <a:uLnTx/>
              <a:uFillTx/>
              <a:latin typeface="Calibri"/>
              <a:ea typeface="+mn-ea"/>
              <a:cs typeface="+mn-cs"/>
            </a:endParaRPr>
          </a:p>
        </p:txBody>
      </p:sp>
      <p:grpSp>
        <p:nvGrpSpPr>
          <p:cNvPr id="15" name="Group 18"/>
          <p:cNvGrpSpPr/>
          <p:nvPr/>
        </p:nvGrpSpPr>
        <p:grpSpPr>
          <a:xfrm>
            <a:off x="2882896" y="4141529"/>
            <a:ext cx="5944907" cy="1094575"/>
            <a:chOff x="3124200" y="3552095"/>
            <a:chExt cx="5944907" cy="1094575"/>
          </a:xfrm>
        </p:grpSpPr>
        <p:sp>
          <p:nvSpPr>
            <p:cNvPr id="16" name="TextBox 16"/>
            <p:cNvSpPr txBox="1"/>
            <p:nvPr/>
          </p:nvSpPr>
          <p:spPr>
            <a:xfrm>
              <a:off x="3124200" y="3815673"/>
              <a:ext cx="5944907"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prstClr val="black"/>
                  </a:solidFill>
                  <a:effectLst/>
                  <a:uLnTx/>
                  <a:uFillTx/>
                </a:rPr>
                <a:t>ct</a:t>
              </a:r>
              <a:r>
                <a:rPr kumimoji="0" lang="en-US" sz="2400" b="0" i="0" u="none" strike="noStrike" kern="0" cap="none" spc="0" normalizeH="0" baseline="0" noProof="0" dirty="0" smtClean="0">
                  <a:ln>
                    <a:noFill/>
                  </a:ln>
                  <a:solidFill>
                    <a:prstClr val="black"/>
                  </a:solidFill>
                  <a:effectLst/>
                  <a:uLnTx/>
                  <a:uFillTx/>
                </a:rPr>
                <a:t> =</a:t>
              </a:r>
              <a:r>
                <a:rPr kumimoji="0" lang="en-US" sz="3200" b="0" i="0" u="none" strike="noStrike" kern="0" cap="none" spc="0" normalizeH="0" baseline="0" noProof="0" dirty="0" smtClean="0">
                  <a:ln>
                    <a:noFill/>
                  </a:ln>
                  <a:solidFill>
                    <a:prstClr val="black"/>
                  </a:solidFill>
                  <a:effectLst/>
                  <a:uLnTx/>
                  <a:uFillTx/>
                </a:rPr>
                <a:t> </a:t>
              </a:r>
              <a:r>
                <a:rPr kumimoji="0" lang="en-US" sz="4800" b="0" i="0" u="none" strike="noStrike" kern="0" cap="none" spc="0" normalizeH="0" baseline="0" noProof="0" dirty="0" smtClean="0">
                  <a:ln>
                    <a:noFill/>
                  </a:ln>
                  <a:solidFill>
                    <a:prstClr val="black"/>
                  </a:solidFill>
                  <a:effectLst/>
                  <a:uLnTx/>
                  <a:uFillTx/>
                </a:rPr>
                <a:t>[</a:t>
              </a:r>
              <a:r>
                <a:rPr kumimoji="0" lang="en-US" sz="3200" b="0" i="0" u="none" strike="noStrike" kern="0" cap="none" spc="0" normalizeH="0" baseline="0" noProof="0" dirty="0" smtClean="0">
                  <a:ln>
                    <a:noFill/>
                  </a:ln>
                  <a:solidFill>
                    <a:prstClr val="black"/>
                  </a:solidFill>
                  <a:effectLst/>
                  <a:uLnTx/>
                  <a:uFillTx/>
                </a:rPr>
                <a:t>            ,                                       </a:t>
              </a:r>
              <a:r>
                <a:rPr kumimoji="0" lang="en-US" sz="4800" b="0" i="0" u="none" strike="noStrike" kern="0" cap="none" spc="0" normalizeH="0" baseline="0" noProof="0" dirty="0" smtClean="0">
                  <a:ln>
                    <a:noFill/>
                  </a:ln>
                  <a:solidFill>
                    <a:prstClr val="black"/>
                  </a:solidFill>
                  <a:effectLst/>
                  <a:uLnTx/>
                  <a:uFillTx/>
                </a:rPr>
                <a:t>]</a:t>
              </a:r>
            </a:p>
          </p:txBody>
        </p:sp>
        <p:sp>
          <p:nvSpPr>
            <p:cNvPr id="17" name="TextBox 17"/>
            <p:cNvSpPr txBox="1"/>
            <p:nvPr/>
          </p:nvSpPr>
          <p:spPr>
            <a:xfrm>
              <a:off x="5307985" y="3552095"/>
              <a:ext cx="3321743" cy="101566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oblicz</a:t>
              </a:r>
              <a:r>
                <a:rPr kumimoji="0" lang="en-US" sz="2000" b="0" i="0" u="none" strike="noStrike" kern="0" cap="none" spc="0" normalizeH="0" baseline="0" noProof="0" dirty="0" smtClean="0">
                  <a:ln>
                    <a:noFill/>
                  </a:ln>
                  <a:solidFill>
                    <a:prstClr val="black"/>
                  </a:solidFill>
                  <a:effectLst/>
                  <a:uLnTx/>
                  <a:uFillTx/>
                </a:rPr>
                <a:t>  g</a:t>
              </a:r>
              <a:r>
                <a:rPr kumimoji="0" lang="en-US" sz="2400" b="0" i="0" u="none" strike="noStrike" kern="0" cap="none" spc="0" normalizeH="0" baseline="30000" noProof="0" dirty="0" smtClean="0">
                  <a:ln>
                    <a:noFill/>
                  </a:ln>
                  <a:solidFill>
                    <a:prstClr val="black"/>
                  </a:solidFill>
                  <a:effectLst/>
                  <a:uLnTx/>
                  <a:uFillTx/>
                </a:rPr>
                <a:t>ab</a:t>
              </a:r>
              <a:r>
                <a:rPr kumimoji="0" lang="en-US" sz="2000" b="0" i="0" u="none" strike="noStrike" kern="0" cap="none" spc="0" normalizeH="0" baseline="0" noProof="0" dirty="0" smtClean="0">
                  <a:ln>
                    <a:noFill/>
                  </a:ln>
                  <a:solidFill>
                    <a:prstClr val="black"/>
                  </a:solidFill>
                  <a:effectLst/>
                  <a:uLnTx/>
                  <a:uFillTx/>
                </a:rPr>
                <a:t> = A</a:t>
              </a:r>
              <a:r>
                <a:rPr kumimoji="0" lang="en-US" sz="2400" b="0" i="0" u="none" strike="noStrike" kern="0" cap="none" spc="0" normalizeH="0" baseline="30000" noProof="0" dirty="0" smtClean="0">
                  <a:ln>
                    <a:noFill/>
                  </a:ln>
                  <a:solidFill>
                    <a:prstClr val="black"/>
                  </a:solidFill>
                  <a:effectLst/>
                  <a:uLnTx/>
                  <a:uFillTx/>
                </a:rPr>
                <a:t>b</a:t>
              </a:r>
              <a:r>
                <a:rPr kumimoji="0" lang="en-US" sz="2000" b="0" i="0" u="none" strike="noStrike" kern="0" cap="none" spc="0" normalizeH="0" baseline="0" noProof="0" dirty="0" smtClean="0">
                  <a:ln>
                    <a:noFill/>
                  </a:ln>
                  <a:solidFill>
                    <a:prstClr val="black"/>
                  </a:solidFill>
                  <a:effectLst/>
                  <a:uLnTx/>
                  <a:uFillTx/>
                </a:rPr>
                <a:t> ,</a:t>
              </a:r>
              <a:endParaRPr kumimoji="0" lang="en-US" sz="2400" b="0" i="0" u="none" strike="noStrike" kern="0" cap="none" spc="0" normalizeH="0" baseline="30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Dostarcz klucz symetryczny</a:t>
              </a:r>
              <a:r>
                <a:rPr kumimoji="0" lang="en-US" sz="2000" b="0" i="0" u="none" strike="noStrike" kern="0" cap="none" spc="0" normalizeH="0" baseline="0" noProof="0" dirty="0" smtClean="0">
                  <a:ln>
                    <a:noFill/>
                  </a:ln>
                  <a:solidFill>
                    <a:prstClr val="black"/>
                  </a:solidFill>
                  <a:effectLst/>
                  <a:uLnTx/>
                  <a:uFillTx/>
                </a:rPr>
                <a:t> k ,</a:t>
              </a:r>
            </a:p>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Zaszyfruj m</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kluczem</a:t>
              </a:r>
              <a:r>
                <a:rPr kumimoji="0" lang="en-US" sz="2000" b="0" i="0" u="none" strike="noStrike" kern="0" cap="none" spc="0" normalizeH="0" baseline="0" noProof="0" dirty="0" smtClean="0">
                  <a:ln>
                    <a:noFill/>
                  </a:ln>
                  <a:solidFill>
                    <a:prstClr val="black"/>
                  </a:solidFill>
                  <a:effectLst/>
                  <a:uLnTx/>
                  <a:uFillTx/>
                </a:rPr>
                <a:t> k</a:t>
              </a:r>
            </a:p>
          </p:txBody>
        </p:sp>
      </p:grpSp>
    </p:spTree>
    <p:extLst>
      <p:ext uri="{BB962C8B-B14F-4D97-AF65-F5344CB8AC3E}">
        <p14:creationId xmlns="" xmlns:p14="http://schemas.microsoft.com/office/powerpoint/2010/main" val="312954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634082"/>
          </a:xfrm>
        </p:spPr>
        <p:txBody>
          <a:bodyPr>
            <a:noAutofit/>
          </a:bodyPr>
          <a:lstStyle/>
          <a:p>
            <a:r>
              <a:rPr lang="pl-PL" sz="2800" dirty="0" err="1" smtClean="0"/>
              <a:t>ElGamal</a:t>
            </a:r>
            <a:r>
              <a:rPr lang="pl-PL" sz="2800" dirty="0" smtClean="0"/>
              <a:t>: zamiana na system z kluczem publicznym </a:t>
            </a:r>
            <a:r>
              <a:rPr lang="pl-PL" sz="1800" dirty="0" smtClean="0"/>
              <a:t>(1984)</a:t>
            </a:r>
            <a:endParaRPr lang="pl-PL" sz="28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8</a:t>
            </a:fld>
            <a:endParaRPr lang="pl-PL"/>
          </a:p>
        </p:txBody>
      </p:sp>
      <p:sp>
        <p:nvSpPr>
          <p:cNvPr id="5" name="Content Placeholder 2"/>
          <p:cNvSpPr txBox="1">
            <a:spLocks/>
          </p:cNvSpPr>
          <p:nvPr/>
        </p:nvSpPr>
        <p:spPr>
          <a:xfrm>
            <a:off x="215896" y="1484784"/>
            <a:ext cx="8229600" cy="1143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Ustal skończoną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grupę cykliczną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np.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p</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o rzędzie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a:t>
            </a:r>
            <a:endPar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Ustal generator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taki, że</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 {1, g,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3</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n-1</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8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
        <p:nvSpPr>
          <p:cNvPr id="6" name="TextBox 3"/>
          <p:cNvSpPr txBox="1"/>
          <p:nvPr/>
        </p:nvSpPr>
        <p:spPr>
          <a:xfrm>
            <a:off x="215896" y="2627784"/>
            <a:ext cx="806080"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Alice</a:t>
            </a:r>
          </a:p>
        </p:txBody>
      </p:sp>
      <p:sp>
        <p:nvSpPr>
          <p:cNvPr id="7" name="TextBox 4"/>
          <p:cNvSpPr txBox="1"/>
          <p:nvPr/>
        </p:nvSpPr>
        <p:spPr>
          <a:xfrm>
            <a:off x="7378696" y="2627784"/>
            <a:ext cx="687808"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sng" strike="noStrike" kern="0" cap="none" spc="0" normalizeH="0" baseline="0" noProof="0" dirty="0" smtClean="0">
                <a:ln>
                  <a:noFill/>
                </a:ln>
                <a:solidFill>
                  <a:prstClr val="black"/>
                </a:solidFill>
                <a:effectLst/>
                <a:uLnTx/>
                <a:uFillTx/>
              </a:rPr>
              <a:t>Bob</a:t>
            </a:r>
          </a:p>
        </p:txBody>
      </p:sp>
      <p:sp>
        <p:nvSpPr>
          <p:cNvPr id="8" name="TextBox 5"/>
          <p:cNvSpPr txBox="1"/>
          <p:nvPr/>
        </p:nvSpPr>
        <p:spPr>
          <a:xfrm>
            <a:off x="179512" y="3084984"/>
            <a:ext cx="308770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losowe</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a</a:t>
            </a:r>
            <a:r>
              <a:rPr kumimoji="0" lang="en-US" sz="2000" b="0" i="0" u="none" strike="noStrike" kern="0" cap="none" spc="0" normalizeH="0" baseline="0" noProof="0" dirty="0" smtClean="0">
                <a:ln>
                  <a:noFill/>
                </a:ln>
                <a:solidFill>
                  <a:prstClr val="black"/>
                </a:solidFill>
                <a:effectLst/>
                <a:uLnTx/>
                <a:uFillTx/>
              </a:rPr>
              <a:t> in {1,…,n}</a:t>
            </a:r>
          </a:p>
        </p:txBody>
      </p:sp>
      <p:sp>
        <p:nvSpPr>
          <p:cNvPr id="9" name="TextBox 6"/>
          <p:cNvSpPr txBox="1"/>
          <p:nvPr/>
        </p:nvSpPr>
        <p:spPr>
          <a:xfrm>
            <a:off x="5397496" y="3084984"/>
            <a:ext cx="3100529"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Wybierz losowe</a:t>
            </a:r>
            <a:r>
              <a:rPr kumimoji="0" lang="en-US" sz="2000" b="0" i="0" u="none" strike="noStrike" kern="0" cap="none" spc="0" normalizeH="0" baseline="0" noProof="0" dirty="0" smtClean="0">
                <a:ln>
                  <a:noFill/>
                </a:ln>
                <a:solidFill>
                  <a:prstClr val="black"/>
                </a:solidFill>
                <a:effectLst/>
                <a:uLnTx/>
                <a:uFillTx/>
              </a:rPr>
              <a:t> </a:t>
            </a:r>
            <a:r>
              <a:rPr kumimoji="0" lang="en-US" sz="2400" b="1" i="0" u="none" strike="noStrike" kern="0" cap="none" spc="0" normalizeH="0" baseline="0" noProof="0" dirty="0" smtClean="0">
                <a:ln>
                  <a:noFill/>
                </a:ln>
                <a:solidFill>
                  <a:prstClr val="black"/>
                </a:solidFill>
                <a:effectLst/>
                <a:uLnTx/>
                <a:uFillTx/>
              </a:rPr>
              <a:t>b</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w</a:t>
            </a:r>
            <a:r>
              <a:rPr kumimoji="0" lang="en-US" sz="2000" b="0" i="0" u="none" strike="noStrike" kern="0" cap="none" spc="0" normalizeH="0" baseline="0" noProof="0" dirty="0" smtClean="0">
                <a:ln>
                  <a:noFill/>
                </a:ln>
                <a:solidFill>
                  <a:prstClr val="black"/>
                </a:solidFill>
                <a:effectLst/>
                <a:uLnTx/>
                <a:uFillTx/>
              </a:rPr>
              <a:t> {1,…,n}</a:t>
            </a:r>
          </a:p>
        </p:txBody>
      </p:sp>
      <p:cxnSp>
        <p:nvCxnSpPr>
          <p:cNvPr id="10" name="Straight Arrow Connector 8"/>
          <p:cNvCxnSpPr/>
          <p:nvPr/>
        </p:nvCxnSpPr>
        <p:spPr>
          <a:xfrm flipH="1">
            <a:off x="596896" y="5117560"/>
            <a:ext cx="69342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cxnSp>
        <p:nvCxnSpPr>
          <p:cNvPr id="11" name="Straight Arrow Connector 9"/>
          <p:cNvCxnSpPr/>
          <p:nvPr/>
        </p:nvCxnSpPr>
        <p:spPr>
          <a:xfrm>
            <a:off x="618936" y="4018256"/>
            <a:ext cx="6934200" cy="0"/>
          </a:xfrm>
          <a:prstGeom prst="straightConnector1">
            <a:avLst/>
          </a:prstGeom>
          <a:noFill/>
          <a:ln w="25400" cap="flat" cmpd="sng" algn="ctr">
            <a:solidFill>
              <a:srgbClr val="4F81BD"/>
            </a:solidFill>
            <a:prstDash val="solid"/>
            <a:tailEnd type="arrow"/>
          </a:ln>
          <a:effectLst>
            <a:outerShdw blurRad="40000" dist="20000" dir="5400000" rotWithShape="0">
              <a:srgbClr val="000000">
                <a:alpha val="38000"/>
              </a:srgbClr>
            </a:outerShdw>
          </a:effectLst>
        </p:spPr>
      </p:cxnSp>
      <p:sp>
        <p:nvSpPr>
          <p:cNvPr id="12" name="TextBox 7"/>
          <p:cNvSpPr txBox="1"/>
          <p:nvPr/>
        </p:nvSpPr>
        <p:spPr>
          <a:xfrm>
            <a:off x="1978566" y="3593661"/>
            <a:ext cx="931114"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A = </a:t>
            </a:r>
            <a:r>
              <a:rPr kumimoji="0" lang="en-US" sz="2400" b="0" i="0" u="none" strike="noStrike" kern="0" cap="none" spc="0" normalizeH="0" baseline="0" noProof="0" dirty="0" err="1" smtClean="0">
                <a:ln>
                  <a:noFill/>
                </a:ln>
                <a:solidFill>
                  <a:prstClr val="black"/>
                </a:solidFill>
                <a:effectLst/>
                <a:uLnTx/>
                <a:uFillTx/>
              </a:rPr>
              <a:t>g</a:t>
            </a:r>
            <a:r>
              <a:rPr kumimoji="0" lang="en-US" sz="3200" b="0" i="0" u="none" strike="noStrike" kern="0" cap="none" spc="0" normalizeH="0" baseline="30000" noProof="0" dirty="0" err="1" smtClean="0">
                <a:ln>
                  <a:noFill/>
                </a:ln>
                <a:solidFill>
                  <a:prstClr val="black"/>
                </a:solidFill>
                <a:effectLst/>
                <a:uLnTx/>
                <a:uFillTx/>
              </a:rPr>
              <a:t>a</a:t>
            </a:r>
            <a:endParaRPr kumimoji="0" lang="en-US" sz="3200" b="0" i="0" u="none" strike="noStrike" kern="0" cap="none" spc="0" normalizeH="0" baseline="30000" noProof="0" dirty="0" smtClean="0">
              <a:ln>
                <a:noFill/>
              </a:ln>
              <a:solidFill>
                <a:prstClr val="black"/>
              </a:solidFill>
              <a:effectLst/>
              <a:uLnTx/>
              <a:uFillTx/>
            </a:endParaRPr>
          </a:p>
        </p:txBody>
      </p:sp>
      <p:sp>
        <p:nvSpPr>
          <p:cNvPr id="13" name="TextBox 14"/>
          <p:cNvSpPr txBox="1"/>
          <p:nvPr/>
        </p:nvSpPr>
        <p:spPr>
          <a:xfrm>
            <a:off x="3841244" y="4732095"/>
            <a:ext cx="933135" cy="461665"/>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smtClean="0">
                <a:ln>
                  <a:noFill/>
                </a:ln>
                <a:solidFill>
                  <a:prstClr val="black"/>
                </a:solidFill>
                <a:effectLst/>
                <a:uLnTx/>
                <a:uFillTx/>
              </a:rPr>
              <a:t>B = </a:t>
            </a:r>
            <a:r>
              <a:rPr kumimoji="0" lang="en-US" sz="2400" b="0" i="0" u="none" strike="noStrike" kern="0" cap="none" spc="0" normalizeH="0" baseline="0" noProof="0" dirty="0" err="1" smtClean="0">
                <a:ln>
                  <a:noFill/>
                </a:ln>
                <a:solidFill>
                  <a:prstClr val="black"/>
                </a:solidFill>
                <a:effectLst/>
                <a:uLnTx/>
                <a:uFillTx/>
              </a:rPr>
              <a:t>g</a:t>
            </a:r>
            <a:r>
              <a:rPr kumimoji="0" lang="en-US" sz="3200" b="0" i="0" u="none" strike="noStrike" kern="0" cap="none" spc="0" normalizeH="0" baseline="30000" noProof="0" dirty="0" err="1" smtClean="0">
                <a:ln>
                  <a:noFill/>
                </a:ln>
                <a:solidFill>
                  <a:prstClr val="black"/>
                </a:solidFill>
                <a:effectLst/>
                <a:uLnTx/>
                <a:uFillTx/>
              </a:rPr>
              <a:t>b</a:t>
            </a:r>
            <a:endParaRPr kumimoji="0" lang="en-US" sz="3200" b="0" i="0" u="none" strike="noStrike" kern="0" cap="none" spc="0" normalizeH="0" baseline="30000" noProof="0" dirty="0" smtClean="0">
              <a:ln>
                <a:noFill/>
              </a:ln>
              <a:solidFill>
                <a:prstClr val="black"/>
              </a:solidFill>
              <a:effectLst/>
              <a:uLnTx/>
              <a:uFillTx/>
            </a:endParaRPr>
          </a:p>
        </p:txBody>
      </p:sp>
      <p:sp>
        <p:nvSpPr>
          <p:cNvPr id="14" name="Rounded Rectangular Callout 13"/>
          <p:cNvSpPr/>
          <p:nvPr/>
        </p:nvSpPr>
        <p:spPr>
          <a:xfrm>
            <a:off x="3189357" y="2404730"/>
            <a:ext cx="2133600" cy="1024270"/>
          </a:xfrm>
          <a:prstGeom prst="wedgeRoundRectCallout">
            <a:avLst>
              <a:gd name="adj1" fmla="val -65876"/>
              <a:gd name="adj2" fmla="val 84198"/>
              <a:gd name="adj3" fmla="val 16667"/>
            </a:avLst>
          </a:prstGeom>
          <a:solidFill>
            <a:srgbClr val="FAC090"/>
          </a:solidFill>
          <a:ln w="9525" cap="flat" cmpd="sng" algn="ctr">
            <a:solidFill>
              <a:srgbClr val="4F81BD">
                <a:shade val="95000"/>
                <a:satMod val="105000"/>
              </a:srgbClr>
            </a:solidFill>
            <a:prstDash val="solid"/>
          </a:ln>
          <a:effectLst>
            <a:outerShdw blurRad="40000" dist="23000" dir="5400000" rotWithShape="0">
              <a:srgbClr val="000000">
                <a:alpha val="35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srgbClr val="000090"/>
                </a:solidFill>
                <a:effectLst/>
                <a:uLnTx/>
                <a:uFillTx/>
                <a:latin typeface="Calibri"/>
                <a:ea typeface="+mn-ea"/>
                <a:cs typeface="+mn-cs"/>
              </a:rPr>
              <a:t>Traktuj jako</a:t>
            </a:r>
            <a:br>
              <a:rPr kumimoji="0" lang="pl-PL" sz="2400" b="0" i="0" u="none" strike="noStrike" kern="0" cap="none" spc="0" normalizeH="0" baseline="0" noProof="0" dirty="0" smtClean="0">
                <a:ln>
                  <a:noFill/>
                </a:ln>
                <a:solidFill>
                  <a:srgbClr val="000090"/>
                </a:solidFill>
                <a:effectLst/>
                <a:uLnTx/>
                <a:uFillTx/>
                <a:latin typeface="Calibri"/>
                <a:ea typeface="+mn-ea"/>
                <a:cs typeface="+mn-cs"/>
              </a:rPr>
            </a:br>
            <a:r>
              <a:rPr kumimoji="0" lang="pl-PL" sz="2400" b="0" i="0" u="none" strike="noStrike" kern="0" cap="none" spc="0" normalizeH="0" baseline="0" noProof="0" dirty="0" smtClean="0">
                <a:ln>
                  <a:noFill/>
                </a:ln>
                <a:solidFill>
                  <a:srgbClr val="000090"/>
                </a:solidFill>
                <a:effectLst/>
                <a:uLnTx/>
                <a:uFillTx/>
                <a:latin typeface="Calibri"/>
                <a:ea typeface="+mn-ea"/>
                <a:cs typeface="+mn-cs"/>
              </a:rPr>
              <a:t>kl. publiczny</a:t>
            </a:r>
            <a:endParaRPr kumimoji="0" lang="en-US" sz="2400" b="0" i="0" u="none" strike="noStrike" kern="0" cap="none" spc="0" normalizeH="0" baseline="0" noProof="0" dirty="0" smtClean="0">
              <a:ln>
                <a:noFill/>
              </a:ln>
              <a:solidFill>
                <a:srgbClr val="000090"/>
              </a:solidFill>
              <a:effectLst/>
              <a:uLnTx/>
              <a:uFillTx/>
              <a:latin typeface="Calibri"/>
              <a:ea typeface="+mn-ea"/>
              <a:cs typeface="+mn-cs"/>
            </a:endParaRPr>
          </a:p>
        </p:txBody>
      </p:sp>
      <p:grpSp>
        <p:nvGrpSpPr>
          <p:cNvPr id="15" name="Group 18"/>
          <p:cNvGrpSpPr/>
          <p:nvPr/>
        </p:nvGrpSpPr>
        <p:grpSpPr>
          <a:xfrm>
            <a:off x="2882896" y="4141529"/>
            <a:ext cx="5944907" cy="1094575"/>
            <a:chOff x="3124200" y="3552095"/>
            <a:chExt cx="5944907" cy="1094575"/>
          </a:xfrm>
        </p:grpSpPr>
        <p:sp>
          <p:nvSpPr>
            <p:cNvPr id="16" name="TextBox 16"/>
            <p:cNvSpPr txBox="1"/>
            <p:nvPr/>
          </p:nvSpPr>
          <p:spPr>
            <a:xfrm>
              <a:off x="3124200" y="3815673"/>
              <a:ext cx="5944907" cy="830997"/>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err="1" smtClean="0">
                  <a:ln>
                    <a:noFill/>
                  </a:ln>
                  <a:solidFill>
                    <a:prstClr val="black"/>
                  </a:solidFill>
                  <a:effectLst/>
                  <a:uLnTx/>
                  <a:uFillTx/>
                </a:rPr>
                <a:t>ct</a:t>
              </a:r>
              <a:r>
                <a:rPr kumimoji="0" lang="en-US" sz="2400" b="0" i="0" u="none" strike="noStrike" kern="0" cap="none" spc="0" normalizeH="0" baseline="0" noProof="0" dirty="0" smtClean="0">
                  <a:ln>
                    <a:noFill/>
                  </a:ln>
                  <a:solidFill>
                    <a:prstClr val="black"/>
                  </a:solidFill>
                  <a:effectLst/>
                  <a:uLnTx/>
                  <a:uFillTx/>
                </a:rPr>
                <a:t> =</a:t>
              </a:r>
              <a:r>
                <a:rPr kumimoji="0" lang="en-US" sz="3200" b="0" i="0" u="none" strike="noStrike" kern="0" cap="none" spc="0" normalizeH="0" baseline="0" noProof="0" dirty="0" smtClean="0">
                  <a:ln>
                    <a:noFill/>
                  </a:ln>
                  <a:solidFill>
                    <a:prstClr val="black"/>
                  </a:solidFill>
                  <a:effectLst/>
                  <a:uLnTx/>
                  <a:uFillTx/>
                </a:rPr>
                <a:t> </a:t>
              </a:r>
              <a:r>
                <a:rPr kumimoji="0" lang="en-US" sz="4800" b="0" i="0" u="none" strike="noStrike" kern="0" cap="none" spc="0" normalizeH="0" baseline="0" noProof="0" dirty="0" smtClean="0">
                  <a:ln>
                    <a:noFill/>
                  </a:ln>
                  <a:solidFill>
                    <a:prstClr val="black"/>
                  </a:solidFill>
                  <a:effectLst/>
                  <a:uLnTx/>
                  <a:uFillTx/>
                </a:rPr>
                <a:t>[</a:t>
              </a:r>
              <a:r>
                <a:rPr kumimoji="0" lang="en-US" sz="3200" b="0" i="0" u="none" strike="noStrike" kern="0" cap="none" spc="0" normalizeH="0" baseline="0" noProof="0" dirty="0" smtClean="0">
                  <a:ln>
                    <a:noFill/>
                  </a:ln>
                  <a:solidFill>
                    <a:prstClr val="black"/>
                  </a:solidFill>
                  <a:effectLst/>
                  <a:uLnTx/>
                  <a:uFillTx/>
                </a:rPr>
                <a:t>            ,                                       </a:t>
              </a:r>
              <a:r>
                <a:rPr kumimoji="0" lang="en-US" sz="4800" b="0" i="0" u="none" strike="noStrike" kern="0" cap="none" spc="0" normalizeH="0" baseline="0" noProof="0" dirty="0" smtClean="0">
                  <a:ln>
                    <a:noFill/>
                  </a:ln>
                  <a:solidFill>
                    <a:prstClr val="black"/>
                  </a:solidFill>
                  <a:effectLst/>
                  <a:uLnTx/>
                  <a:uFillTx/>
                </a:rPr>
                <a:t>]</a:t>
              </a:r>
            </a:p>
          </p:txBody>
        </p:sp>
        <p:sp>
          <p:nvSpPr>
            <p:cNvPr id="17" name="TextBox 17"/>
            <p:cNvSpPr txBox="1"/>
            <p:nvPr/>
          </p:nvSpPr>
          <p:spPr>
            <a:xfrm>
              <a:off x="5307985" y="3552095"/>
              <a:ext cx="3368230" cy="1015663"/>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oblicz</a:t>
              </a:r>
              <a:r>
                <a:rPr kumimoji="0" lang="en-US" sz="2000" b="0" i="0" u="none" strike="noStrike" kern="0" cap="none" spc="0" normalizeH="0" baseline="0" noProof="0" dirty="0" smtClean="0">
                  <a:ln>
                    <a:noFill/>
                  </a:ln>
                  <a:solidFill>
                    <a:prstClr val="black"/>
                  </a:solidFill>
                  <a:effectLst/>
                  <a:uLnTx/>
                  <a:uFillTx/>
                </a:rPr>
                <a:t>  g</a:t>
              </a:r>
              <a:r>
                <a:rPr kumimoji="0" lang="en-US" sz="2400" b="0" i="0" u="none" strike="noStrike" kern="0" cap="none" spc="0" normalizeH="0" baseline="30000" noProof="0" dirty="0" smtClean="0">
                  <a:ln>
                    <a:noFill/>
                  </a:ln>
                  <a:solidFill>
                    <a:prstClr val="black"/>
                  </a:solidFill>
                  <a:effectLst/>
                  <a:uLnTx/>
                  <a:uFillTx/>
                </a:rPr>
                <a:t>ab</a:t>
              </a:r>
              <a:r>
                <a:rPr kumimoji="0" lang="en-US" sz="2000" b="0" i="0" u="none" strike="noStrike" kern="0" cap="none" spc="0" normalizeH="0" baseline="0" noProof="0" dirty="0" smtClean="0">
                  <a:ln>
                    <a:noFill/>
                  </a:ln>
                  <a:solidFill>
                    <a:prstClr val="black"/>
                  </a:solidFill>
                  <a:effectLst/>
                  <a:uLnTx/>
                  <a:uFillTx/>
                </a:rPr>
                <a:t> = A</a:t>
              </a:r>
              <a:r>
                <a:rPr kumimoji="0" lang="en-US" sz="2400" b="0" i="0" u="none" strike="noStrike" kern="0" cap="none" spc="0" normalizeH="0" baseline="30000" noProof="0" dirty="0" smtClean="0">
                  <a:ln>
                    <a:noFill/>
                  </a:ln>
                  <a:solidFill>
                    <a:prstClr val="black"/>
                  </a:solidFill>
                  <a:effectLst/>
                  <a:uLnTx/>
                  <a:uFillTx/>
                </a:rPr>
                <a:t>b</a:t>
              </a:r>
              <a:r>
                <a:rPr kumimoji="0" lang="en-US" sz="2000" b="0" i="0" u="none" strike="noStrike" kern="0" cap="none" spc="0" normalizeH="0" baseline="0" noProof="0" dirty="0" smtClean="0">
                  <a:ln>
                    <a:noFill/>
                  </a:ln>
                  <a:solidFill>
                    <a:prstClr val="black"/>
                  </a:solidFill>
                  <a:effectLst/>
                  <a:uLnTx/>
                  <a:uFillTx/>
                </a:rPr>
                <a:t> ,</a:t>
              </a:r>
              <a:endParaRPr kumimoji="0" lang="en-US" sz="2400" b="0" i="0" u="none" strike="noStrike" kern="0" cap="none" spc="0" normalizeH="0" baseline="30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Wywiedź klucz symetryczny</a:t>
              </a:r>
              <a:r>
                <a:rPr kumimoji="0" lang="en-US" sz="2000" b="0" i="0" u="none" strike="noStrike" kern="0" cap="none" spc="0" normalizeH="0" baseline="0" noProof="0" dirty="0" smtClean="0">
                  <a:ln>
                    <a:noFill/>
                  </a:ln>
                  <a:solidFill>
                    <a:prstClr val="black"/>
                  </a:solidFill>
                  <a:effectLst/>
                  <a:uLnTx/>
                  <a:uFillTx/>
                </a:rPr>
                <a:t> k ,</a:t>
              </a:r>
            </a:p>
            <a:p>
              <a:pPr marL="0" marR="0" lvl="0" indent="0" defTabSz="914400" eaLnBrk="1" fontAlgn="auto" latinLnBrk="0" hangingPunct="1">
                <a:lnSpc>
                  <a:spcPct val="100000"/>
                </a:lnSpc>
                <a:spcBef>
                  <a:spcPts val="0"/>
                </a:spcBef>
                <a:spcAft>
                  <a:spcPts val="0"/>
                </a:spcAft>
                <a:buClrTx/>
                <a:buSzTx/>
                <a:buFontTx/>
                <a:buNone/>
                <a:tabLst/>
                <a:defRPr/>
              </a:pPr>
              <a:r>
                <a:rPr kumimoji="0" lang="pl-PL" sz="2000" b="0" i="0" u="none" strike="noStrike" kern="0" cap="none" spc="0" normalizeH="0" baseline="0" noProof="0" dirty="0" smtClean="0">
                  <a:ln>
                    <a:noFill/>
                  </a:ln>
                  <a:solidFill>
                    <a:prstClr val="black"/>
                  </a:solidFill>
                  <a:effectLst/>
                  <a:uLnTx/>
                  <a:uFillTx/>
                </a:rPr>
                <a:t>Zaszyfruj m</a:t>
              </a:r>
              <a:r>
                <a:rPr kumimoji="0" lang="en-US" sz="2000" b="0" i="0" u="none" strike="noStrike" kern="0" cap="none" spc="0" normalizeH="0" baseline="0" noProof="0" dirty="0" smtClean="0">
                  <a:ln>
                    <a:noFill/>
                  </a:ln>
                  <a:solidFill>
                    <a:prstClr val="black"/>
                  </a:solidFill>
                  <a:effectLst/>
                  <a:uLnTx/>
                  <a:uFillTx/>
                </a:rPr>
                <a:t> </a:t>
              </a:r>
              <a:r>
                <a:rPr kumimoji="0" lang="pl-PL" sz="2000" b="0" i="0" u="none" strike="noStrike" kern="0" cap="none" spc="0" normalizeH="0" baseline="0" noProof="0" dirty="0" smtClean="0">
                  <a:ln>
                    <a:noFill/>
                  </a:ln>
                  <a:solidFill>
                    <a:prstClr val="black"/>
                  </a:solidFill>
                  <a:effectLst/>
                  <a:uLnTx/>
                  <a:uFillTx/>
                </a:rPr>
                <a:t>kluczem</a:t>
              </a:r>
              <a:r>
                <a:rPr kumimoji="0" lang="en-US" sz="2000" b="0" i="0" u="none" strike="noStrike" kern="0" cap="none" spc="0" normalizeH="0" baseline="0" noProof="0" dirty="0" smtClean="0">
                  <a:ln>
                    <a:noFill/>
                  </a:ln>
                  <a:solidFill>
                    <a:prstClr val="black"/>
                  </a:solidFill>
                  <a:effectLst/>
                  <a:uLnTx/>
                  <a:uFillTx/>
                </a:rPr>
                <a:t> k</a:t>
              </a:r>
            </a:p>
          </p:txBody>
        </p:sp>
      </p:grpSp>
      <p:sp>
        <p:nvSpPr>
          <p:cNvPr id="18" name="TextBox 19"/>
          <p:cNvSpPr txBox="1"/>
          <p:nvPr/>
        </p:nvSpPr>
        <p:spPr>
          <a:xfrm>
            <a:off x="229771" y="5301208"/>
            <a:ext cx="2831224" cy="1200329"/>
          </a:xfrm>
          <a:prstGeom prst="rect">
            <a:avLst/>
          </a:prstGeom>
          <a:noFill/>
          <a:ln>
            <a:solidFill>
              <a:srgbClr val="0000FF"/>
            </a:solid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Aby odszyfrować</a:t>
            </a:r>
            <a:r>
              <a:rPr kumimoji="0" lang="en-US" sz="2400" b="0" i="0" u="none" strike="noStrike" kern="0" cap="none" spc="0" normalizeH="0" baseline="0" noProof="0" dirty="0" smtClean="0">
                <a:ln>
                  <a:noFill/>
                </a:ln>
                <a:solidFill>
                  <a:prstClr val="black"/>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oblicz</a:t>
            </a:r>
            <a:r>
              <a:rPr kumimoji="0" lang="en-US" sz="2400" b="0" i="0" u="none" strike="noStrike" kern="0" cap="none" spc="0" normalizeH="0" baseline="0" noProof="0" dirty="0" smtClean="0">
                <a:ln>
                  <a:noFill/>
                </a:ln>
                <a:solidFill>
                  <a:prstClr val="black"/>
                </a:solidFill>
                <a:effectLst/>
                <a:uLnTx/>
                <a:uFillTx/>
              </a:rPr>
              <a:t>  g</a:t>
            </a:r>
            <a:r>
              <a:rPr kumimoji="0" lang="en-US" sz="2800" b="0" i="0" u="none" strike="noStrike" kern="0" cap="none" spc="0" normalizeH="0" baseline="30000" noProof="0" dirty="0" smtClean="0">
                <a:ln>
                  <a:noFill/>
                </a:ln>
                <a:solidFill>
                  <a:prstClr val="black"/>
                </a:solidFill>
                <a:effectLst/>
                <a:uLnTx/>
                <a:uFillTx/>
              </a:rPr>
              <a:t>ab</a:t>
            </a:r>
            <a:r>
              <a:rPr kumimoji="0" lang="en-US" sz="2400" b="0" i="0" u="none" strike="noStrike" kern="0" cap="none" spc="0" normalizeH="0" baseline="0" noProof="0" dirty="0" smtClean="0">
                <a:ln>
                  <a:noFill/>
                </a:ln>
                <a:solidFill>
                  <a:prstClr val="black"/>
                </a:solidFill>
                <a:effectLst/>
                <a:uLnTx/>
                <a:uFillTx/>
              </a:rPr>
              <a:t> = B</a:t>
            </a:r>
            <a:r>
              <a:rPr kumimoji="0" lang="en-US" sz="2800" b="0" i="0" u="none" strike="noStrike" kern="0" cap="none" spc="0" normalizeH="0" baseline="30000" noProof="0" dirty="0" smtClean="0">
                <a:ln>
                  <a:noFill/>
                </a:ln>
                <a:solidFill>
                  <a:prstClr val="black"/>
                </a:solidFill>
                <a:effectLst/>
                <a:uLnTx/>
                <a:uFillTx/>
              </a:rPr>
              <a:t>a</a:t>
            </a:r>
            <a:r>
              <a:rPr kumimoji="0" lang="en-US" sz="2400" b="0" i="0" u="none" strike="noStrike" kern="0" cap="none" spc="0" normalizeH="0" baseline="0" noProof="0" dirty="0" smtClean="0">
                <a:ln>
                  <a:noFill/>
                </a:ln>
                <a:solidFill>
                  <a:prstClr val="black"/>
                </a:solidFill>
                <a:effectLst/>
                <a:uLnTx/>
                <a:uFillTx/>
              </a:rPr>
              <a:t> ,</a:t>
            </a:r>
            <a:endParaRPr kumimoji="0" lang="en-US" sz="2800" b="0" i="0" u="none" strike="noStrike" kern="0" cap="none" spc="0" normalizeH="0" baseline="30000" noProof="0" dirty="0" smtClean="0">
              <a:ln>
                <a:noFill/>
              </a:ln>
              <a:solidFill>
                <a:prstClr val="black"/>
              </a:solidFill>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pl-PL" sz="2400" b="0" i="0" u="none" strike="noStrike" kern="0" cap="none" spc="0" normalizeH="0" baseline="0" noProof="0" dirty="0" smtClean="0">
                <a:ln>
                  <a:noFill/>
                </a:ln>
                <a:solidFill>
                  <a:prstClr val="black"/>
                </a:solidFill>
                <a:effectLst/>
                <a:uLnTx/>
                <a:uFillTx/>
              </a:rPr>
              <a:t>wywiedź</a:t>
            </a:r>
            <a:r>
              <a:rPr kumimoji="0" lang="en-US" sz="2400" b="0" i="0" u="none" strike="noStrike" kern="0" cap="none" spc="0" normalizeH="0" baseline="0" noProof="0" dirty="0" smtClean="0">
                <a:ln>
                  <a:noFill/>
                </a:ln>
                <a:solidFill>
                  <a:prstClr val="black"/>
                </a:solidFill>
                <a:effectLst/>
                <a:uLnTx/>
                <a:uFillTx/>
              </a:rPr>
              <a:t> k</a:t>
            </a:r>
            <a:r>
              <a:rPr kumimoji="0" lang="pl-PL" sz="2400" b="0" i="0" u="none" strike="noStrike" kern="0" cap="none" spc="0" normalizeH="0" baseline="0" noProof="0" dirty="0" smtClean="0">
                <a:ln>
                  <a:noFill/>
                </a:ln>
                <a:solidFill>
                  <a:prstClr val="black"/>
                </a:solidFill>
                <a:effectLst/>
                <a:uLnTx/>
                <a:uFillTx/>
              </a:rPr>
              <a:t> i odszyfruj</a:t>
            </a:r>
            <a:endParaRPr kumimoji="0" lang="en-US" sz="2400" b="0" i="0" u="none" strike="noStrike" kern="0" cap="none" spc="0" normalizeH="0" baseline="0" noProof="0" dirty="0" smtClean="0">
              <a:ln>
                <a:noFill/>
              </a:ln>
              <a:solidFill>
                <a:prstClr val="black"/>
              </a:solidFill>
              <a:effectLst/>
              <a:uLnTx/>
              <a:uFillTx/>
            </a:endParaRPr>
          </a:p>
        </p:txBody>
      </p:sp>
    </p:spTree>
    <p:extLst>
      <p:ext uri="{BB962C8B-B14F-4D97-AF65-F5344CB8AC3E}">
        <p14:creationId xmlns="" xmlns:p14="http://schemas.microsoft.com/office/powerpoint/2010/main" val="328974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34280" y="256696"/>
            <a:ext cx="8229600" cy="490066"/>
          </a:xfrm>
        </p:spPr>
        <p:txBody>
          <a:bodyPr>
            <a:normAutofit fontScale="90000"/>
          </a:bodyPr>
          <a:lstStyle/>
          <a:p>
            <a:r>
              <a:rPr lang="pl-PL" sz="3200" dirty="0" smtClean="0"/>
              <a:t>System </a:t>
            </a:r>
            <a:r>
              <a:rPr lang="pl-PL" sz="3200" dirty="0" err="1" smtClean="0"/>
              <a:t>ElGamal</a:t>
            </a:r>
            <a:r>
              <a:rPr lang="pl-PL" sz="3200" dirty="0" smtClean="0"/>
              <a:t> (współczesne podejście) (1)</a:t>
            </a:r>
            <a:endParaRPr lang="pl-PL" sz="3200"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9</a:t>
            </a:fld>
            <a:endParaRPr lang="pl-PL"/>
          </a:p>
        </p:txBody>
      </p:sp>
      <p:sp>
        <p:nvSpPr>
          <p:cNvPr id="5" name="Content Placeholder 2"/>
          <p:cNvSpPr txBox="1">
            <a:spLocks/>
          </p:cNvSpPr>
          <p:nvPr/>
        </p:nvSpPr>
        <p:spPr>
          <a:xfrm>
            <a:off x="205680" y="1412776"/>
            <a:ext cx="8686800" cy="409575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l" defTabSz="914400" rtl="0" eaLnBrk="1" fontAlgn="auto" latinLnBrk="0" hangingPunct="1">
              <a:lnSpc>
                <a:spcPct val="100000"/>
              </a:lnSpc>
              <a:spcBef>
                <a:spcPts val="1176"/>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skończona grupa cykliczna rzędu</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n </a:t>
            </a:r>
          </a:p>
          <a:p>
            <a:pPr marL="342900" marR="0" lvl="0" indent="-342900" algn="l" defTabSz="914400" rtl="0" eaLnBrk="1" fontAlgn="auto" latinLnBrk="0" hangingPunct="1">
              <a:lnSpc>
                <a:spcPct val="100000"/>
              </a:lnSpc>
              <a:spcBef>
                <a:spcPts val="1176"/>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E</a:t>
            </a:r>
            <a:r>
              <a:rPr kumimoji="0" lang="en-US" sz="2400" b="0" i="0" u="none" strike="noStrike" kern="1200" cap="none" spc="0" normalizeH="0" baseline="-25000" noProof="0" dirty="0" err="1"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D</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s</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lang="pl-PL" noProof="0" dirty="0" smtClean="0">
                <a:solidFill>
                  <a:sysClr val="windowText" lastClr="000000"/>
                </a:solidFill>
                <a:latin typeface="Calibri"/>
              </a:rPr>
              <a:t>symetryczny system kryptograficzny z 				uwierzytelnieniem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(K,M,C)</a:t>
            </a:r>
          </a:p>
          <a:p>
            <a:pPr marL="342900" marR="0" lvl="0" indent="-342900" algn="l" defTabSz="914400" rtl="0" eaLnBrk="1" fontAlgn="auto" latinLnBrk="0" hangingPunct="1">
              <a:lnSpc>
                <a:spcPct val="100000"/>
              </a:lnSpc>
              <a:spcBef>
                <a:spcPts val="1176"/>
              </a:spcBef>
              <a:spcAft>
                <a:spcPts val="0"/>
              </a:spcAft>
              <a:buClrTx/>
              <a:buSzTx/>
              <a:buFont typeface="Arial" pitchFamily="34" charset="0"/>
              <a:buChar char="•"/>
              <a:tabLst/>
              <a:defRPr/>
            </a:pP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H: G</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2</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K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funkcja </a:t>
            </a:r>
            <a:r>
              <a:rPr kumimoji="0" lang="pl-PL" sz="2400" b="0" i="0" u="none" strike="noStrike" kern="1200" cap="none" spc="0" normalizeH="0" baseline="0" noProof="0" dirty="0" err="1" smtClean="0">
                <a:ln>
                  <a:noFill/>
                </a:ln>
                <a:solidFill>
                  <a:sysClr val="windowText" lastClr="000000"/>
                </a:solidFill>
                <a:effectLst/>
                <a:uLnTx/>
                <a:uFillTx/>
                <a:latin typeface="Calibri"/>
                <a:ea typeface="+mn-ea"/>
                <a:cs typeface="+mn-cs"/>
              </a:rPr>
              <a:t>hash</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 (mieszająca)</a:t>
            </a:r>
            <a:endPar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endParaRPr>
          </a:p>
          <a:p>
            <a:pPr marL="0" marR="0" lvl="0" indent="0" algn="l" defTabSz="914400" rtl="0" eaLnBrk="1" fontAlgn="auto" latinLnBrk="0" hangingPunct="1">
              <a:lnSpc>
                <a:spcPct val="100000"/>
              </a:lnSpc>
              <a:spcBef>
                <a:spcPts val="3576"/>
              </a:spcBef>
              <a:spcAft>
                <a:spcPts val="0"/>
              </a:spcAft>
              <a:buClrTx/>
              <a:buSzTx/>
              <a:buFont typeface="Arial" pitchFamily="34" charset="0"/>
              <a:buNone/>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Konstruujemy system szyfrowania</a:t>
            </a:r>
            <a:r>
              <a:rPr kumimoji="0" lang="pl-PL" sz="2400" b="0" i="0" u="none" strike="noStrike" kern="1200" cap="none" spc="0" normalizeH="0" noProof="0" dirty="0" smtClean="0">
                <a:ln>
                  <a:noFill/>
                </a:ln>
                <a:solidFill>
                  <a:sysClr val="windowText" lastClr="000000"/>
                </a:solidFill>
                <a:effectLst/>
                <a:uLnTx/>
                <a:uFillTx/>
                <a:latin typeface="Calibri"/>
                <a:ea typeface="+mn-ea"/>
                <a:cs typeface="+mn-cs"/>
              </a:rPr>
              <a:t> z kluczem publicznym</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(Gen, E, D):</a:t>
            </a:r>
          </a:p>
          <a:p>
            <a:pPr marL="342900" marR="0" lvl="0" indent="-342900" algn="l" defTabSz="914400" rtl="0" eaLnBrk="1" fontAlgn="auto" latinLnBrk="0" hangingPunct="1">
              <a:lnSpc>
                <a:spcPct val="100000"/>
              </a:lnSpc>
              <a:spcBef>
                <a:spcPts val="11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Generator kluczy</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Gen:    </a:t>
            </a:r>
          </a:p>
          <a:p>
            <a:pPr marL="742950" marR="0" lvl="1" indent="-285750" algn="l" defTabSz="914400" rtl="0" eaLnBrk="1" fontAlgn="auto" latinLnBrk="0" hangingPunct="1">
              <a:lnSpc>
                <a:spcPct val="100000"/>
              </a:lnSpc>
              <a:spcBef>
                <a:spcPts val="11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Wybierz losowy generator</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g</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G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i losową</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1" i="0" u="none" strike="noStrike" kern="1200" cap="none" spc="0" normalizeH="0" baseline="0" noProof="0" dirty="0" smtClean="0">
                <a:ln>
                  <a:noFill/>
                </a:ln>
                <a:solidFill>
                  <a:sysClr val="windowText" lastClr="000000"/>
                </a:solidFill>
                <a:effectLst/>
                <a:uLnTx/>
                <a:uFillTx/>
                <a:latin typeface="Calibri"/>
                <a:ea typeface="+mn-ea"/>
                <a:cs typeface="+mn-cs"/>
              </a:rPr>
              <a:t>a</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Z</a:t>
            </a:r>
            <a:r>
              <a:rPr kumimoji="0" lang="en-US" sz="2400" b="0" i="0" u="none" strike="noStrike" kern="1200" cap="none" spc="0" normalizeH="0" baseline="-25000" noProof="0" dirty="0" smtClean="0">
                <a:ln>
                  <a:noFill/>
                </a:ln>
                <a:solidFill>
                  <a:sysClr val="windowText" lastClr="000000"/>
                </a:solidFill>
                <a:effectLst/>
                <a:uLnTx/>
                <a:uFillTx/>
                <a:latin typeface="Calibri"/>
                <a:ea typeface="+mn-ea"/>
                <a:cs typeface="+mn-cs"/>
              </a:rPr>
              <a:t>n</a:t>
            </a:r>
          </a:p>
          <a:p>
            <a:pPr marL="742950" marR="0" lvl="1" indent="-285750" algn="l" defTabSz="914400" rtl="0" eaLnBrk="1" fontAlgn="auto" latinLnBrk="0" hangingPunct="1">
              <a:lnSpc>
                <a:spcPct val="100000"/>
              </a:lnSpc>
              <a:spcBef>
                <a:spcPts val="1176"/>
              </a:spcBef>
              <a:spcAft>
                <a:spcPts val="0"/>
              </a:spcAft>
              <a:buClrTx/>
              <a:buSzTx/>
              <a:buFont typeface="Arial" pitchFamily="34" charset="0"/>
              <a:buChar char="–"/>
              <a:tabLst/>
              <a:defRPr/>
            </a:pPr>
            <a:r>
              <a:rPr kumimoji="0" lang="pl-PL" sz="2400" b="0" i="0" u="none" strike="noStrike" kern="1200" cap="none" spc="0" normalizeH="0" baseline="0" noProof="0" dirty="0" smtClean="0">
                <a:ln>
                  <a:noFill/>
                </a:ln>
                <a:solidFill>
                  <a:sysClr val="windowText" lastClr="000000"/>
                </a:solidFill>
                <a:effectLst/>
                <a:uLnTx/>
                <a:uFillTx/>
                <a:latin typeface="Calibri"/>
                <a:ea typeface="+mn-ea"/>
                <a:cs typeface="+mn-cs"/>
              </a:rPr>
              <a:t>zwróć</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sk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a     ,     </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pk</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 = (g, h=</a:t>
            </a:r>
            <a:r>
              <a:rPr kumimoji="0" lang="en-US" sz="2400" b="0" i="0" u="none" strike="noStrike" kern="1200" cap="none" spc="0" normalizeH="0" baseline="0" noProof="0" dirty="0" err="1" smtClean="0">
                <a:ln>
                  <a:noFill/>
                </a:ln>
                <a:solidFill>
                  <a:sysClr val="windowText" lastClr="000000"/>
                </a:solidFill>
                <a:effectLst/>
                <a:uLnTx/>
                <a:uFillTx/>
                <a:latin typeface="Calibri"/>
                <a:ea typeface="+mn-ea"/>
                <a:cs typeface="+mn-cs"/>
              </a:rPr>
              <a:t>g</a:t>
            </a:r>
            <a:r>
              <a:rPr kumimoji="0" lang="en-US" sz="2600" b="0" i="0" u="none" strike="noStrike" kern="1200" cap="none" spc="0" normalizeH="0" baseline="30000" noProof="0" dirty="0" err="1" smtClean="0">
                <a:ln>
                  <a:noFill/>
                </a:ln>
                <a:solidFill>
                  <a:sysClr val="windowText" lastClr="000000"/>
                </a:solidFill>
                <a:effectLst/>
                <a:uLnTx/>
                <a:uFillTx/>
                <a:latin typeface="Calibri"/>
                <a:ea typeface="+mn-ea"/>
                <a:cs typeface="+mn-cs"/>
              </a:rPr>
              <a:t>a</a:t>
            </a:r>
            <a:r>
              <a:rPr kumimoji="0" lang="en-US" sz="2400" b="0" i="0" u="none" strike="noStrike" kern="1200" cap="none" spc="0" normalizeH="0" baseline="30000" noProof="0" dirty="0" smtClean="0">
                <a:ln>
                  <a:noFill/>
                </a:ln>
                <a:solidFill>
                  <a:sysClr val="windowText" lastClr="000000"/>
                </a:solidFill>
                <a:effectLst/>
                <a:uLnTx/>
                <a:uFillTx/>
                <a:latin typeface="Calibri"/>
                <a:ea typeface="+mn-ea"/>
                <a:cs typeface="+mn-cs"/>
              </a:rPr>
              <a:t> </a:t>
            </a:r>
            <a:r>
              <a:rPr kumimoji="0" lang="en-US" sz="2400" b="0" i="0" u="none" strike="noStrike" kern="1200" cap="none" spc="0" normalizeH="0" baseline="0" noProof="0" dirty="0" smtClean="0">
                <a:ln>
                  <a:noFill/>
                </a:ln>
                <a:solidFill>
                  <a:sysClr val="windowText" lastClr="000000"/>
                </a:solidFill>
                <a:effectLst/>
                <a:uLnTx/>
                <a:uFillTx/>
                <a:latin typeface="Calibri"/>
                <a:ea typeface="+mn-ea"/>
                <a:cs typeface="+mn-cs"/>
              </a:rPr>
              <a:t>)</a:t>
            </a:r>
            <a:endParaRPr kumimoji="0" lang="en-US" sz="2400" b="0" i="0" u="none" strike="noStrike" kern="1200" cap="none" spc="0" normalizeH="0" baseline="0" noProof="0" dirty="0">
              <a:ln>
                <a:noFill/>
              </a:ln>
              <a:solidFill>
                <a:sysClr val="windowText" lastClr="000000"/>
              </a:solidFill>
              <a:effectLst/>
              <a:uLnTx/>
              <a:uFillTx/>
              <a:latin typeface="Calibri"/>
              <a:ea typeface="+mn-ea"/>
              <a:cs typeface="+mn-cs"/>
            </a:endParaRPr>
          </a:p>
        </p:txBody>
      </p:sp>
    </p:spTree>
    <p:extLst>
      <p:ext uri="{BB962C8B-B14F-4D97-AF65-F5344CB8AC3E}">
        <p14:creationId xmlns="" xmlns:p14="http://schemas.microsoft.com/office/powerpoint/2010/main" val="24043745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Lectu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7395</TotalTime>
  <Words>1975</Words>
  <Application>Microsoft Office PowerPoint</Application>
  <PresentationFormat>Pokaz na ekranie (4:3)</PresentationFormat>
  <Paragraphs>193</Paragraphs>
  <Slides>14</Slides>
  <Notes>13</Notes>
  <HiddenSlides>0</HiddenSlides>
  <MMClips>0</MMClips>
  <ScaleCrop>false</ScaleCrop>
  <HeadingPairs>
    <vt:vector size="4" baseType="variant">
      <vt:variant>
        <vt:lpstr>Motyw</vt:lpstr>
      </vt:variant>
      <vt:variant>
        <vt:i4>2</vt:i4>
      </vt:variant>
      <vt:variant>
        <vt:lpstr>Tytuły slajdów</vt:lpstr>
      </vt:variant>
      <vt:variant>
        <vt:i4>14</vt:i4>
      </vt:variant>
    </vt:vector>
  </HeadingPairs>
  <TitlesOfParts>
    <vt:vector size="16" baseType="lpstr">
      <vt:lpstr>Motyw pakietu Office</vt:lpstr>
      <vt:lpstr>1_Lecture</vt:lpstr>
      <vt:lpstr>Kryptografia i bezpieczeństwo danych  - Kryptografia klucza publicznego  ElGamal</vt:lpstr>
      <vt:lpstr>Przypomnienie: kryptografia klucza publicznego (Gen, E, D)</vt:lpstr>
      <vt:lpstr>Zastosowania kryptografii z kluczem publicznym (1)</vt:lpstr>
      <vt:lpstr>Zastosowania kryptografii z kluczem publicznym (2)</vt:lpstr>
      <vt:lpstr>Konstrukcje</vt:lpstr>
      <vt:lpstr>Przypomnienie protokołu Diffie-Hellman’a (1977)</vt:lpstr>
      <vt:lpstr>ElGamal: zamiana na system z kluczem publicznym (1984)</vt:lpstr>
      <vt:lpstr>ElGamal: zamiana na system z kluczem publicznym (1984)</vt:lpstr>
      <vt:lpstr>System ElGamal (współczesne podejście) (1)</vt:lpstr>
      <vt:lpstr>System ElGamal (współczesne podejście) (2)</vt:lpstr>
      <vt:lpstr>Wydajność ElGamal</vt:lpstr>
      <vt:lpstr>Założenie obliczeniowe systemu Diffie-Helmann’a</vt:lpstr>
      <vt:lpstr>Warianty: bliźniaczy ElGamal [CKS’08]</vt:lpstr>
      <vt:lpstr>Literatur dodatkowa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Slawomir Samolej</dc:creator>
  <cp:lastModifiedBy>ssamolej</cp:lastModifiedBy>
  <cp:revision>1238</cp:revision>
  <cp:lastPrinted>2020-05-03T19:21:43Z</cp:lastPrinted>
  <dcterms:created xsi:type="dcterms:W3CDTF">2020-04-09T12:37:01Z</dcterms:created>
  <dcterms:modified xsi:type="dcterms:W3CDTF">2020-06-08T20:39:13Z</dcterms:modified>
</cp:coreProperties>
</file>