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ink/ink18.xml" ContentType="application/inkml+xml"/>
  <Override PartName="/ppt/ink/ink29.xml" ContentType="application/inkml+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ink/ink6.xml" ContentType="application/inkml+xml"/>
  <Override PartName="/ppt/ink/ink25.xml" ContentType="application/inkml+xml"/>
  <Override PartName="/ppt/ink/ink36.xml" ContentType="application/inkml+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ink/ink14.xml" ContentType="application/inkml+xml"/>
  <Override PartName="/ppt/ink/ink43.xml" ContentType="application/inkml+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ink/ink2.xml" ContentType="application/inkml+xml"/>
  <Override PartName="/ppt/ink/ink21.xml" ContentType="application/inkml+xml"/>
  <Override PartName="/ppt/ink/ink32.xml" ContentType="application/inkml+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ink/ink10.xml" ContentType="application/inkml+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ink/ink19.xml" ContentType="application/inkml+xml"/>
  <Override PartName="/ppt/ink/ink37.xml" ContentType="application/inkml+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ink/ink7.xml" ContentType="application/inkml+xml"/>
  <Override PartName="/ppt/ink/ink26.xml" ContentType="application/inkml+xml"/>
  <Override PartName="/ppt/ink/ink44.xml" ContentType="application/inkml+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ink/ink3.xml" ContentType="application/inkml+xml"/>
  <Override PartName="/ppt/ink/ink15.xml" ContentType="application/inkml+xml"/>
  <Override PartName="/ppt/ink/ink33.xml" ContentType="application/inkml+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ink/ink1.xml" ContentType="application/inkml+xml"/>
  <Override PartName="/ppt/ink/ink13.xml" ContentType="application/inkml+xml"/>
  <Override PartName="/ppt/ink/ink22.xml" ContentType="application/inkml+xml"/>
  <Override PartName="/ppt/ink/ink31.xml" ContentType="application/inkml+xml"/>
  <Override PartName="/ppt/ink/ink40.xml" ContentType="application/inkml+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ink/ink11.xml" ContentType="application/inkml+xml"/>
  <Override PartName="/ppt/ink/ink20.xml" ContentType="application/inkml+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ink/ink8.xml" ContentType="application/inkml+xml"/>
  <Override PartName="/ppt/ink/ink27.xml" ContentType="application/inkml+xml"/>
  <Override PartName="/ppt/ink/ink38.xml" ContentType="application/inkml+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ink/ink16.xml" ContentType="application/inkml+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ink/ink4.xml" ContentType="application/inkml+xml"/>
  <Override PartName="/ppt/ink/ink23.xml" ContentType="application/inkml+xml"/>
  <Override PartName="/ppt/ink/ink34.xml" ContentType="application/inkml+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ink/ink12.xml" ContentType="application/inkml+xml"/>
  <Override PartName="/ppt/ink/ink41.xml" ContentType="application/inkml+xml"/>
  <Override PartName="/ppt/notesSlides/notesSlide9.xml" ContentType="application/vnd.openxmlformats-officedocument.presentationml.notesSlide+xml"/>
  <Override PartName="/ppt/notesSlides/notesSlide21.xml" ContentType="application/vnd.openxmlformats-officedocument.presentationml.notesSlide+xml"/>
  <Override PartName="/ppt/ink/ink30.xml" ContentType="application/inkml+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ink/ink39.xml" ContentType="application/inkml+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ink/ink9.xml" ContentType="application/inkml+xml"/>
  <Override PartName="/ppt/ink/ink28.xml" ContentType="application/inkml+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Override PartName="/ppt/notesSlides/notesSlide37.xml" ContentType="application/vnd.openxmlformats-officedocument.presentationml.notesSlide+xml"/>
  <Default Extension="jpeg" ContentType="image/jpeg"/>
  <Override PartName="/ppt/ink/ink17.xml" ContentType="application/inkml+xml"/>
  <Override PartName="/ppt/ink/ink35.xml" ContentType="application/inkml+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ink/ink5.xml" ContentType="application/inkml+xml"/>
  <Override PartName="/ppt/ink/ink24.xml" ContentType="application/inkml+xml"/>
  <Override PartName="/ppt/ink/ink42.xml" ContentType="application/inkml+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42"/>
  </p:notesMasterIdLst>
  <p:sldIdLst>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7099300"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4" userDrawn="1">
          <p15:clr>
            <a:srgbClr val="A4A3A4"/>
          </p15:clr>
        </p15:guide>
        <p15:guide id="2" pos="2242" userDrawn="1">
          <p15:clr>
            <a:srgbClr val="A4A3A4"/>
          </p15:clr>
        </p15:guide>
        <p15:guide id="3" pos="2240" userDrawn="1">
          <p15:clr>
            <a:srgbClr val="A4A3A4"/>
          </p15:clr>
        </p15:guide>
        <p15:guide id="4"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40" autoAdjust="0"/>
    <p:restoredTop sz="64686" autoAdjust="0"/>
  </p:normalViewPr>
  <p:slideViewPr>
    <p:cSldViewPr>
      <p:cViewPr varScale="1">
        <p:scale>
          <a:sx n="77" d="100"/>
          <a:sy n="77" d="100"/>
        </p:scale>
        <p:origin x="-3024" y="-102"/>
      </p:cViewPr>
      <p:guideLst>
        <p:guide orient="horz" pos="2160"/>
        <p:guide pos="2880"/>
      </p:guideLst>
    </p:cSldViewPr>
  </p:slideViewPr>
  <p:outlineViewPr>
    <p:cViewPr>
      <p:scale>
        <a:sx n="33" d="100"/>
        <a:sy n="33" d="100"/>
      </p:scale>
      <p:origin x="0" y="-401"/>
    </p:cViewPr>
  </p:outlineViewPr>
  <p:notesTextViewPr>
    <p:cViewPr>
      <p:scale>
        <a:sx n="125" d="100"/>
        <a:sy n="125" d="100"/>
      </p:scale>
      <p:origin x="0" y="0"/>
    </p:cViewPr>
  </p:notesTextViewPr>
  <p:sorterViewPr>
    <p:cViewPr>
      <p:scale>
        <a:sx n="100" d="100"/>
        <a:sy n="100" d="100"/>
      </p:scale>
      <p:origin x="0" y="-5978"/>
    </p:cViewPr>
  </p:sorterViewPr>
  <p:notesViewPr>
    <p:cSldViewPr>
      <p:cViewPr varScale="1">
        <p:scale>
          <a:sx n="44" d="100"/>
          <a:sy n="44" d="100"/>
        </p:scale>
        <p:origin x="2810" y="46"/>
      </p:cViewPr>
      <p:guideLst>
        <p:guide orient="horz" pos="3224"/>
        <p:guide pos="2240"/>
        <p:guide pos="2238"/>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31T20:04:19.689"/>
    </inkml:context>
    <inkml:brush xml:id="br0">
      <inkml:brushProperty name="width" value="0.05292" units="cm"/>
      <inkml:brushProperty name="height" value="0.05292" units="cm"/>
      <inkml:brushProperty name="color" value="#0070C0"/>
      <inkml:brushProperty name="fitToCurve" value="1"/>
    </inkml:brush>
  </inkml:definitions>
  <inkml:trace contextRef="#ctx0" brushRef="#br0">198 71,'-17'0,"17"35,-18 0,18 1,-18 16,-17-16,35-1,0 0,-17 18,-1-18,1 1,17-1,0 18,-18-18,1 0,-1 0,18 18,18-88,-1-18,1 18</inkml:trace>
  <inkml:trace contextRef="#ctx0" brushRef="#br0" timeOffset="1133">128 177,'0'-36,"17"-16,19 34,-1 18,17-18,-16 18,-1 0,0 18,18-18,-18 0,0 18,0 17,-35 18,0-18,-53 0,36 18,-18-35,-18 17,18-35,0 17,-1-17,-16 0,17 0,35-52</inkml:trace>
  <inkml:trace contextRef="#ctx0" brushRef="#br0" timeOffset="4074">831 247,'-18'35,"1"1,17-1,-18 18,18-18,-35 0,17 0,-17 18,18-18,34-52,1-36</inkml:trace>
  <inkml:trace contextRef="#ctx0" brushRef="#br0" timeOffset="4627">1164 159,'-35'-35,"0"52,0 19,17-1,18 18,0-18,0 0,36 0,-1-35,17 0,1 0,17-52,1-1,-36 17,0-16,-35 16,-18-16,-17-1,-17 35,16 0,-16 18,-1 53</inkml:trace>
  <inkml:trace contextRef="#ctx0" brushRef="#br0" timeOffset="5197">1375 89,'0'17,"-17"36,17 0,-18-18,18 0,0 18,-17-18,17 18,0-17,-18-1,18 0,-18 18,18-18,0 0,-17 1,-1-1,1 18,-1-18,1 0,-19 0,54-70,35-18,-36 18,36 0,-35 0,17-18,17-18,-16 36,-1 0</inkml:trace>
</inkml:ink>
</file>

<file path=ppt/ink/ink1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0.302"/>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0 22 0,'53'-22'31,"-32"86"0,0 10 1,0 11-17,-21-32-15,21 31 0,-21-31 16,22 64 0,-22-65-16,0 22 15,0-10 1,0-11-16,0 0 31</inkml:trace>
</inkml:ink>
</file>

<file path=ppt/ink/ink1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0.588"/>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0 0 0,'84'22'0,"1"-1"16,-32-21-1,31 0-15,-9-21 16,-12 21 0</inkml:trace>
</inkml:ink>
</file>

<file path=ppt/ink/ink1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1.796"/>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131 0 0,'21'85'31,"-42"-32"-31,21 10 16,-21 11 0,0 43-16,0-33 15,21-31-15,-43 32 16,43-22-1,-21-10 1,42-106 31</inkml:trace>
</inkml:ink>
</file>

<file path=ppt/ink/ink1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2.034"/>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0 134 0,'63'-64'16,"-10"43"-16,32 10 16,0-10-1,-11 0-15,-11 42 16,-63 32 15</inkml:trace>
</inkml:ink>
</file>

<file path=ppt/ink/ink1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2.255"/>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0 52 0,'53'0'15,"10"0"-15,11-21 16,11 21 0,-32-21-16,0 21 15,-106 42 32</inkml:trace>
</inkml:ink>
</file>

<file path=ppt/ink/ink1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2.435"/>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22 22 0,'-22'52'15,"75"-52"1,11 0 0,-11 0-16,10-21 15,-10 0-15,11-11 32</inkml:trace>
</inkml:ink>
</file>

<file path=ppt/ink/ink1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2.914"/>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339 27 0,'-64'-32'16,"11"32"15,-10 32-15,21 31-1,20 1-15,12-12 16,42 12 15,31-11 0,22 0-31,-22-21 16,-10-11 0,11 21-1,-1-21 1,-52 32 0,-64 11-1,-11-1 1,1-31-16,-11-11 15,-22 21 1,44-20 0,-12-44-16,11-9 15</inkml:trace>
</inkml:ink>
</file>

<file path=ppt/ink/ink1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3.699"/>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285 0 0,'-64'-21'16,"33"74"15,-12 10-31,1 22 16,-11 31-1,43-52-15,-12-11 0,22 10 0,-21-10 16,21 0-16,0 32 0,21 0 16,1-33-1,30-30 1,1-22-16</inkml:trace>
</inkml:ink>
</file>

<file path=ppt/ink/ink18.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4.184"/>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0 540 0,'64'-42'15,"-32"-22"-15,52 22 16,-20-22 0,10-20-1,-21 20-15,-11 0 16,-21 12-16,0-12 31,-63 128 16,21 20-31,0-10-16,21-10 0,-21 42 15,-1 10 1,1-31-1,21-32-15,-21 0 16,85-32 0,-1-106-1</inkml:trace>
</inkml:ink>
</file>

<file path=ppt/ink/ink1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4.500"/>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95 8 0,'53'-11'0,"11"11"31,-12 53-15,-52 11-1,0-11-15,-31 10 16,-12-10-16,-20 32 16,-11 10-1,31-32 1,33-10 0,10 11-1,53-53 1,10-22-16,11-10 15,-10-43 1</inkml:trace>
</inkml:ink>
</file>

<file path=ppt/ink/ink2.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31T20:04:28.477"/>
    </inkml:context>
    <inkml:brush xml:id="br0">
      <inkml:brushProperty name="width" value="0.05292" units="cm"/>
      <inkml:brushProperty name="height" value="0.05292" units="cm"/>
      <inkml:brushProperty name="color" value="#0070C0"/>
      <inkml:brushProperty name="fitToCurve" value="1"/>
    </inkml:brush>
  </inkml:definitions>
  <inkml:trace contextRef="#ctx0" brushRef="#br0">71 673,'-35'0,"17"-18,36-17,-1-18,36 35,-18-17,1 35,-1 17,18 19,-18-19,0 1,1-18,16 0,-16 0,-19-35</inkml:trace>
  <inkml:trace contextRef="#ctx0" brushRef="#br0" timeOffset="721">36 885,'-36'0,"36"-18,0-35,53 18,-18 0,1 35,-1 0,18 17,-36 19,36-1,-17-17,-1-18,0 0,18 0,-18-36,-17 1</inkml:trace>
  <inkml:trace contextRef="#ctx0" brushRef="#br0" timeOffset="1649">705 337,'0'17,"0"19,0 17,0 0,0 0,0-18,18 18,-18-17,0 17,0 0,0 0,18 0,-18-17,17-1,1-53,-18-17,18-36,-1 0,-17 18,18 18,-18-18,0 0,0 0,0-1,0 19,0 0,0-1,0-17,0 0,0 18,0-1,0 1,35 35,18 18,-18-1,1 1,16 0,19-1,-1-17,1 0,17-17,-53-1,1 18,-1-18,18 1,17-19,18 19,-52 17,-1-36,0 19,18 17,-18-18,1 0,-1 0,-17 54,-1-1,-17 18,0-17,0-1,0 18,-17 18,-1-18,18-18,35-35,-52-17</inkml:trace>
  <inkml:trace contextRef="#ctx0" brushRef="#br0" timeOffset="3140">1252 425,'0'35,"0"1,0 17,-18-18,18 1,0 52,-35-17,35-18,-18 0,1 0,17-17,17-54,1-35,-18 17</inkml:trace>
  <inkml:trace contextRef="#ctx0" brushRef="#br0" timeOffset="3665">1270 443,'0'17,"0"19,0 17,0-18,0 1,0-1,17 0,1 19,-18-19,18 0,-1 1,1 17,17-53,-17-36,-18-17,35 0,-35 18,18-1,-18 1,17-18,-17 18,18-36,-18 35,0-17,35 53</inkml:trace>
</inkml:ink>
</file>

<file path=ppt/ink/ink2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5.038"/>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227 402 0,'64'-53'16,"-22"-42"0,-21 21-1,1 10 1,-22-10-16,-64 32 31,11 63-15,-10 43-1,42-11 1,21-1 0,0 12-1,21-11 1,21 10 0,-10 1-1,10-11 1,0 10 15,-20-10-15,-44 11-1,-41-11 1,-1 10 0,12-42-1,-33-21 1,32-42-1,11-43 1,63 32-16,42-31 16,-10 41-1,-10-20-15</inkml:trace>
</inkml:ink>
</file>

<file path=ppt/ink/ink2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6.841"/>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117 0 0,'0'53'62,"-21"0"-46,21 10-16,-22-10 15,1 32 1,21-11-16,-21-11 16,21-10-16,21 11 15,43-33 17,-11-31-17,-11-53 1,0-10-1,-42 10 1,-21-32 0,-74 22-1,31 42 1,12 42 0,30 32-1,22 10 1</inkml:trace>
</inkml:ink>
</file>

<file path=ppt/ink/ink2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7.080"/>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32 0 0,'-11'53'16,"11"10"-1,0 11 1,0-10 0,-21-11-1</inkml:trace>
</inkml:ink>
</file>

<file path=ppt/ink/ink2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7.212"/>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0 0 0,'0'63'16</inkml:trace>
</inkml:ink>
</file>

<file path=ppt/ink/ink2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7.500"/>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222 0 0,'0'63'16,"0"12"-16,0-12 16,-21 43-16,-32 10 15,11 1-15,-1-22 16,1-10 0,21-33-16</inkml:trace>
</inkml:ink>
</file>

<file path=ppt/ink/ink2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7.631"/>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0 0 0,'64'22'31,"-11"-22"-16</inkml:trace>
</inkml:ink>
</file>

<file path=ppt/ink/ink2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27.964"/>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275 0 0,'21'53'15,"0"11"1,1-11-16,20 31 16,-42-31-16,21 11 0,0 42 15,0-43-15,1-10 0,-22 0 16,0 10-16,0-10 15,0 0-15,-22 11 0,1 42 0,-21-43 16,0 22-16,-32-1 16,-11-9-1,21-12-15,1-21 16,10-31-16</inkml:trace>
</inkml:ink>
</file>

<file path=ppt/ink/ink2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2.455"/>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1262 18 0,'-63'-11'93,"10"-10"-61,-11 42 15,11-10-16,-10 31 0,10 1 0,-11-1-15,22 11 0,-11-11 15,32 22-16,-21-11 1,-1 10 15,22-10-15,11 10 0,-12-10-1,-20 11 1,21-11-1,21 10 1,0 11 0,-21-10-1,21-11 1,0 0 0,0 31-1,-11-31-15,11 11 16,0-11-1,11 0 1,-11 31 0,0-10-16,-11-10 15,11-11 17,-21 32-32,21-33 15,-21 33-15,0-32 16,-1 32-1,1-1-15,-21 1 16,21 0-16,-22-1 16,1-20-1,0 21-15,-1-33 16,12 12-16,-33-1 16,1-105 15,63-21-16,21-11 1,0-11 0,43 42 15,-12 43-15,12 22-1,-11-1 1,10 21-1,-41 11 1,-12 11 0,11 10-1,-42-11-15,11-10 16,10 32 0,0-32-16,0 31 15,10-31-15,11 32 16,22-32-16,41 21 15,-20-42 1,20 10-16,1-21 16,-32 0-1,32-21-15,-1-42 32,-31 0-32,-32-32 15</inkml:trace>
</inkml:ink>
</file>

<file path=ppt/ink/ink28.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3.851"/>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117 93 0,'42'-63'31,"11"41"-15,32 22-1,-32 43 1,-32 10 31,-42 31-31,-43 12-1,1-33-15,-1-10 16,1-11-1,10 22-15,10-11 16,43 10 0,85-21-1,-11-42 1,11 0 0,-11-21-1,-11 0-15</inkml:trace>
</inkml:ink>
</file>

<file path=ppt/ink/ink2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4.257"/>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192 0 0,'-53'21'16,"10"32"-1,12 10 1,-12-10-16,22 11 0,21-11 16,21 10-1,22-10 1,10-32-1,21-21 1,10-21 0,-20-42-1,-1 31-15,-31-32 16,-11 11 0,-21-10-1,-63-22 1,-22 43-16,22 42 15,10 0 1,0 21-16</inkml:trace>
</inkml:ink>
</file>

<file path=ppt/ink/ink3.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31T20:14:00.333"/>
    </inkml:context>
    <inkml:brush xml:id="br0">
      <inkml:brushProperty name="width" value="0.05292" units="cm"/>
      <inkml:brushProperty name="height" value="0.05292" units="cm"/>
      <inkml:brushProperty name="color" value="#0070C0"/>
      <inkml:brushProperty name="fitToCurve" value="1"/>
    </inkml:brush>
  </inkml:definitions>
  <inkml:trace contextRef="#ctx0" brushRef="#br0">56 529,'0'-36,"-17"54,-1 35,18-18,-17 0,17 1,0-1,0 18,0-18,52-17,-16-18,-1 0,0 0,18 0,-18-36,-17-17,17 1,-35 16,18 1,-18-18,0 0,-18 18,18 0,-53 0,18 17,0 36,35 17,0 0,0 18,0-18,0 0,0 1,0 17,0-1,-18 1,0 18,18-36,-17 18,17 0,-18 0,18-18,0 35,0-34,0-1,0 0,-53-17</inkml:trace>
  <inkml:trace contextRef="#ctx0" brushRef="#br0" timeOffset="3005">796 158,'-18'0,"-17"36,17-1,1 18,-1-18,1 0,-1 18,0 0,18 0,-17 17,17-17,0-17,0 16,0-16,0 17,0-18,35-53,-35-17</inkml:trace>
  <inkml:trace contextRef="#ctx0" brushRef="#br0" timeOffset="3594">990 264,'0'18,"0"17,0 18,-18 0,18 0,-18 17,1-17,-18 0,35 0,0-88</inkml:trace>
  <inkml:trace contextRef="#ctx0" brushRef="#br0" timeOffset="3932">937 352,'17'18,"-17"17,0 0,0 18,18-17,-18-1,0 0,18 18,-18-18,17 0,18-17,1-53,-19-18,-17 18,18-36,-1-17,1 35,0 0,-18 18,0 53</inkml:trace>
  <inkml:trace contextRef="#ctx0" brushRef="#br0" timeOffset="4638">1324 141,'35'0,"1"35,-19 0,1 36,-1-1,-17 1,0-18,0-18,0 35,0-34,0 34,-35 1,35-36,-17 18,-19-18,19 18,-18-18,-1-17,19-36,17-17</inkml:trace>
  <inkml:trace contextRef="#ctx0" brushRef="#br0" timeOffset="5165">1641 476,'35'-36,"1"36,-1 0,0 0,18 0,-18 0,0 0,0 0</inkml:trace>
  <inkml:trace contextRef="#ctx0" brushRef="#br0" timeOffset="5447">1641 599,'18'0,"35"0,-18 0,18 0,-18 0,0 18,0-18</inkml:trace>
  <inkml:trace contextRef="#ctx0" brushRef="#br0" timeOffset="7433">2662 229,'18'17,"-18"36,0 18,0-36,-18 0,1 1,17 17,-35-18,17 0,18 0,-18 18,-17 0,35-18,-17 1,-19 16,36-16,0-54,18-35,0 0</inkml:trace>
  <inkml:trace contextRef="#ctx0" brushRef="#br0" timeOffset="7917">2645 211,'0'18,"0"17,17 36,-17-18,18-1,-18 1,18-17,-18-1,0 18,17 0,-17-18,0 0,0 0,0 1,18 16,-1-16,1-54,0-35,17 0,0-35,-35 53,18 0,17-18,-35 0,17-18,1 19,0 16,-1 1,-17-18,0 18,-17 70,-19-17</inkml:trace>
  <inkml:trace contextRef="#ctx0" brushRef="#br0" timeOffset="9228">1641 246,'18'-35,"-1"0,36 0,-18 17,1-17,16 35,-16 18,-1-1,0 18,18-35,-18 0,0 0,1 0,-19-35</inkml:trace>
  <inkml:trace contextRef="#ctx0" brushRef="#br0" timeOffset="12238">3191 617,'35'-36,"18"36,-1 0,-16 0,17 0,-36-35</inkml:trace>
  <inkml:trace contextRef="#ctx0" brushRef="#br0" timeOffset="12611">3596 370,'17'-53,"18"35,18 1,-18-1,1 0,-1 18,0 36,-35 34,0-34,-18 16,-17 37,-35-1,-1-35,54-1,-54 1,36-17,-18-1,89-35,16 17,-16 1,-1-18,0 18,18-18,-18-18,-17-35</inkml:trace>
  <inkml:trace contextRef="#ctx0" brushRef="#br0" timeOffset="13298">4001 211,'0'18,"0"52,17-17,-17-17,0 34,18 1,-18-19,17 37,-17-54,0 18,0-18,53-35,-53-53,18 0,17 0,-35 18,18-18,-18 18,0-18,17 18,-17 0,0-36,18 36,-18-1,17 1,-17 0,18-18,17 53,18 0,-18 0,1 0,16 0,19 0,-18 0,-18 0,35 0,-17 0,0-17,0 17,0-18,-18 0,18 1,-1 17,-16-18,-1-17,-35 88,0 0,-35-1,17 1,-17 0,35 18,-18-36,-17-53</inkml:trace>
  <inkml:trace contextRef="#ctx0" brushRef="#br0" timeOffset="14937">4511 352,'0'18,"0"35,-17 0,-19 17,19-35,17 1,-18 17,-17 17,17-17,1-18,17-52,0-19</inkml:trace>
  <inkml:trace contextRef="#ctx0" brushRef="#br0" timeOffset="15314">4458 458,'0'-53,"53"71,-53 17,0 18,18 0,-18 0,0-18,17 0,-17 0,18 1,17-36,-17-18,-1-17,19-18,-19-18,1 36,-1 0,1-36,-18 19,18 16</inkml:trace>
</inkml:ink>
</file>

<file path=ppt/ink/ink3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4.758"/>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277 0 0,'-53'0'15,"-11"64"1,22-11 0,-21 31-16,20-20 15,22-1 1,63-10 0,22-53-1,-11-21 1,0 11-16,10-12 15,-63 75 64,-42 32-79,0-22 15,20-10 1,86-31 15</inkml:trace>
</inkml:ink>
</file>

<file path=ppt/ink/ink3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5.337"/>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143 476 0,'21'-64'0,"21"11"16,22-10 0,-12-1-1,-30 11-15,-22-10 16,-22 10 0,-9-10-1,-33 84 16,11 0-15,11 32 0,21 10-1,42-10 1,0 11-16,21-1 16,-10-10-1,11 11 1,-22-11-1,0 10 1,-21-10-16,0 0 31,-21 32-15,-22-22-16,-20-10 16,10-32-1,-11-21 1,33-53-1,10-31 1,-1-1-16,44 11 16,20 10-16,11 22 15,10 42 1,-10 42 0</inkml:trace>
</inkml:ink>
</file>

<file path=ppt/ink/ink3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6.638"/>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0 375 0,'95'-74'47,"-42"63"-47,11-52 15,20 21-15,-20-22 16,-22 1 0,-42 10-1,-63 32 16,10 42-15,-43 42 0,65 1-1,-12 20-15,1 1 16,21-32 0,21 32-16,0-32 15,53 10 1,10-63-1,11-21 1,-10 0 0,-1-32-1,-84-11 32,-63 43-31,31 42-16,10 64 31</inkml:trace>
</inkml:ink>
</file>

<file path=ppt/ink/ink3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6.844"/>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89 0 0,'-64'42'31,"64"11"-31,0 0 31,-21 11-31,21-12 16,21 12 0,32-85 15</inkml:trace>
</inkml:ink>
</file>

<file path=ppt/ink/ink3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6.976"/>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7 0 0,'-11'63'15,"64"-84"1</inkml:trace>
</inkml:ink>
</file>

<file path=ppt/ink/ink3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7.274"/>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212 0 0,'-21'53'62,"-1"53"-62,-20 21 16,42-75-16,-21 12 0,0-11 0,21 0 16,-21 10-16,-1-10 0,22 11 15,-21-11-15,0 52 16,21-20-16,21-32 15</inkml:trace>
</inkml:ink>
</file>

<file path=ppt/ink/ink3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7.455"/>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0 0 0,'53'10'47,"32"12"-47,-33-22 15,33 21 1,-21 0-16,-11 0 16</inkml:trace>
</inkml:ink>
</file>

<file path=ppt/ink/ink3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7.752"/>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152 46 0,'-64'-42'16,"12"84"15,9 22 0,64-12-15,43 12-1,-11-64 1,31-21-16,-31-22 16,11-9 15,-64-12-31,-64 22 31,-10 31-31,-10 22 16</inkml:trace>
</inkml:ink>
</file>

<file path=ppt/ink/ink38.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7.925"/>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43 0 0,'-22'84'31,"1"33"-31,21-12 16,0-52-16,0 32 15,0-32 1</inkml:trace>
</inkml:ink>
</file>

<file path=ppt/ink/ink3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48.441"/>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92 112 0,'-64'53'16,"54"10"-16,-11-10 16,42 11-1,32-1 1,10-84 0,-10-21-1,11 42 79,-11 0-94,31-21 16,1 0-1,0-22-15,-22-20 16,-31 10-1,-11-11 1,-84 1 0,10 52-1,-53 32 1,-21 22-16,53-22 16</inkml:trace>
</inkml:ink>
</file>

<file path=ppt/ink/ink4.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31T20:14:52.22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0 356,'0'-36,"36"19,-1-19,0 18,18 0,-18 1,0 17,1 0,-1 35,-35 1,0-1,35 1,0-36,18 0,-17-18,-1 0,-18-17</inkml:trace>
  <inkml:trace contextRef="#ctx0" brushRef="#br0" timeOffset="1282">53 535,'18'-18,"17"-17,0 35,18 0,-53 17,35 19,1-1,-1-17,-17-53,34 35,1 17,0-17,-18-17,1-19</inkml:trace>
  <inkml:trace contextRef="#ctx0" brushRef="#br0" timeOffset="5493">1005 36,'18'-36,"-18"54,0 35,0-17,-18-1,0 1,18 17,0-17,-17 0,17-1,-18 1,0 18,18-18,0-1,-17 1,-1 17,1-17,17-1,0 1,-18 17,0-17,18 0,0-72,0-17,0 17</inkml:trace>
  <inkml:trace contextRef="#ctx0" brushRef="#br0" timeOffset="6847">1040 71,'0'-53,"0"88,18 1,-18 0,0-1,17 1,-17 17,18-17,-18-1,0 1,0 18,18-18,-1 0,1-1,-18 1,0 17,18-17,-18-1,35-53,-35-17,17-19,1 1,0 0,-1 17,1-18,0 18,-18 1,35-19,-18 1,1 17,0 1,-1-1,1-17,-18 17</inkml:trace>
</inkml:ink>
</file>

<file path=ppt/ink/ink4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53.883"/>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0 516 0,'63'-21'62,"1"-42"-30,-33 10-17,33-11-15,31-31 16,-52 31-1,-1 1 1,-10 10 0,-32 0-1,-11 127 63,-10-10-62,21 10 0,-21-11-1,21-10-15,-21 32 16,21-32-16,-22 10 16,22-10-1,0 0 1,43-106-1</inkml:trace>
</inkml:ink>
</file>

<file path=ppt/ink/ink4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54.369"/>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127 24 0,'63'-42'31,"-10"63"-16,11 21 17,-64 11-17,-21 32 1,-22-32-16,1 10 16,-22 22-1,1-22-15,31 1 16,-10-11 31,95-32-32,10 0 17,-10-21-17,11-42 1,-1-22-1</inkml:trace>
</inkml:ink>
</file>

<file path=ppt/ink/ink4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55.138"/>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228 338 0,'21'-53'16,"42"-11"-1,-41 1-15,-1 10 16,-42-10 0,-43 10 15,11 74 0,-32 21-15,43 11-1,0 10 1,21-10 0,42 11-1,42-11 17,-10-11-17,11-21 1,-1 22-1,-10-1 17,-53 11-17,0 0 1,-42 10 15,-11 1-15,-11-11-1,1-11 1,10-63 15,11-32-31,20-11 16,22-10 0,22 11-1,20 10-15,0-11 16,11 22-1,11 21 1</inkml:trace>
</inkml:ink>
</file>

<file path=ppt/ink/ink4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8T10:42:17.612"/>
    </inkml:context>
    <inkml:brush xml:id="br0">
      <inkml:brushProperty name="width" value="0.11667" units="cm"/>
      <inkml:brushProperty name="height" value="0.11667" units="cm"/>
      <inkml:brushProperty name="color" value="#ED1C24"/>
      <inkml:brushProperty name="fitToCurve" value="1"/>
    </inkml:brush>
  </inkml:definitions>
  <inkml:trace contextRef="#ctx0" brushRef="#br0">303 0 0,'-61'91'140,"31"-16"-124,30 1 0,-30 15-1,15-16-15,-16 16 16,1-15-16,0 14 15,0-14 1,30 15-16,-31-16 16,16 16 15,61-182 16,-16 16-32</inkml:trace>
  <inkml:trace contextRef="#ctx0" brushRef="#br0" timeOffset="585.1668">212 0 0,'30'91'31,"0"-16"1,-30 16-17,0-15-15,0 45 16,31-46 0,-31 1-1,0 15 1,0-16-16,30 16 15,46-91 64,-16-91-64,-45 0 1,121-151-1,-121 167-15,46-46 16,-31 30 0,0 16-16,1-16 47</inkml:trace>
  <inkml:trace contextRef="#ctx0" brushRef="#br0" timeOffset="1173.2135">953 786 0,'75'0'15,"16"-30"1,-15 30-1,-1 0-15,46-60 16,-30 14 15</inkml:trace>
  <inkml:trace contextRef="#ctx0" brushRef="#br0" timeOffset="967.0031">1104 499 0,'76'-30'0,"45"30"15,-16 0 1,-14 0 0,-15-31-1</inkml:trace>
  <inkml:trace contextRef="#ctx0" brushRef="#br0" timeOffset="3490.105">1981 76 0,'76'-61'32,"14"31"-32,-14 30 31,-1 0-15,16 60-1,-61 31 1,1-15-1,-62 14 1,-59-14 0,-1 15-16,15-31 15,-14 31-15,-1-76 16,15 46 0,137 29 46,14-29-46,16-16-1,-15-45 32,-16-76-31</inkml:trace>
  <inkml:trace contextRef="#ctx0" brushRef="#br0" timeOffset="4311.4886">2692-257 0,'75'-60'110,"16"14"-95,-16 16 1,16 0 0,-91 105 15,-30 16-16,-31-15 1,16 14 0,-46 1 15,31-15 0,151-46 16,-16-30-31,16-61-1</inkml:trace>
  <inkml:trace contextRef="#ctx0" brushRef="#br0" timeOffset="4722.0833">3387-317 0,'-60'75'47,"14"16"-31,16 0-1,30-16 1,45 1 15,46-46-31,-15-60 16,45 15-1,-31-76 1,-120 0 15,0 16-31,-31-16 16,-14 0 0</inkml:trace>
  <inkml:trace contextRef="#ctx0" brushRef="#br0" timeOffset="5186.2866">3916-378 0,'0'76'63,"-45"14"-48,-16-14 1,92 15 15,44-76-15,16-30 15,-152 90 0,-29-14-15,59 29 15,122-120 0</inkml:trace>
  <inkml:trace contextRef="#ctx0" brushRef="#br0" timeOffset="5826.0597">4400-197 0,'76'-30'16,"14"-45"-1,-59-16 17,-31 15-17,-91 16 32,30 151-31,46-16-1,-15 16 1,0-16 0,30 16 15,30-15-15,0 14 15,-30-14-16,0 0 1,-91 14 15,1-29-15,14-61 0,46-91-1,60-15 1,0 16-1,46 29 1,15 61 0,-16 0-1</inkml:trace>
  <inkml:trace contextRef="#ctx0" brushRef="#br0" timeOffset="7927.4652">31 1935 0,'-76'91'31,"76"0"-16,0-16 1,76 16 0,14-91-1,-14 0 1,15-60 0,-16-1-1,-75-15 1,-45-14-1,-16 14 1,-29 16 0,14 29-1</inkml:trace>
  <inkml:trace contextRef="#ctx0" brushRef="#br0" timeOffset="8226.7997">454 1436 0,'0'106'46,"-30"15"-46,-1-15 16,1 60-16,-30-30 16,29 16-1,-29-62-15,60-14 16,-30 15 0</inkml:trace>
  <inkml:trace contextRef="#ctx0" brushRef="#br0" timeOffset="8662.6369">1406 1527 0,'-90'76'47,"29"14"-47,-14 1 16,-61 0-1,-1 45-15,1-30 16,61-46-16,14 16 16,61 14 15,76-74-15,15 14-1,-16 0-15,16-30 31,-15 30-15</inkml:trace>
  <inkml:trace contextRef="#ctx0" brushRef="#br0" timeOffset="11310.592">1981 1920 0,'91'-60'31,"-16"29"-16,16 16 1,-15 61 15,-46 44 1,-60-14-17,-46 15 1,-15-1-1,1-29 1,14-16 0,-15-15-16,61 61 47,121-45-16,-16-16-16,16-30-15,-15-30 32,14-46-32</inkml:trace>
  <inkml:trace contextRef="#ctx0" brushRef="#br0" timeOffset="12137.9468">2707 1330 0,'-31'91'62,"62"-15"-31,59-16 1,-14-29-17,15-1 1,-91 45 31,-91-14-16,0-16-15,16-15-1,-16-120 16</inkml:trace>
  <inkml:trace contextRef="#ctx0" brushRef="#br0" timeOffset="12314.0682">2903 1210 0,'106'-16'0,"-15"16"16,-16 16 15</inkml:trace>
  <inkml:trace contextRef="#ctx0" brushRef="#br0" timeOffset="12795.465">3100 1633 0,'75'30'15,"16"-60"1,-15-31-16,14 31 16,1-61 15,-76 16-16,15-1 1,-90 182 31,-1-15-31,46 0-1,-45-16-15,30 16 31,-1-16-15,1 16-16</inkml:trace>
  <inkml:trace contextRef="#ctx0" brushRef="#br0" timeOffset="13234.2351">3765 1361 0,'91'-61'0,"-16"1"15,16 60 16,-46 90 1,-45-14-17,-45 15 1,-15-16 0,-31-14-1,15 30 1,16-16-1,135-14 17,16-31-17,-15-30-15,14 0 32,-14 0-17,-46-91 1</inkml:trace>
  <inkml:trace contextRef="#ctx0" brushRef="#br0" timeOffset="133817.9737">-4127 4581 0,'-91'0'94,"61"91"-47,-15-16 0,14 16 0,31-15-16,31 14 16,14-14 15,46-46-30,-16-60-1,16 0 0,0-46-15,-46-15-1,15 16 1,-29-16 0,-31 16-1,0-16 1,-31 15-16,-44 46 31,-16 60-15,16 1-1,44 44 1,1 16 15</inkml:trace>
  <inkml:trace contextRef="#ctx0" brushRef="#br0" timeOffset="134191.3309">-3538 5080 0</inkml:trace>
  <inkml:trace contextRef="#ctx0" brushRef="#br0" timeOffset="136700.8529">-3205 4626 0,'76'-45'79,"14"15"-33,-14 30-30,-16 75 47,-120 16-32,-16-30-16,-14-16-15,29 46 79,152-61-48,-15 30-16,14-44 17</inkml:trace>
  <inkml:trace contextRef="#ctx0" brushRef="#br0" timeOffset="137515.503">-2464 4611 0,'-76'0'31,"46"76"1,121-16-1,-16-90-15,16-61 15,-121 16-16,-31-16 1,16 182 109,75-16-94,-15 16-15,46-15 0,-31 14 15,-30-14-16,-30 15 17,-46-46-1,-14-45-15,14 0-1,-15-15 16,76-76-15</inkml:trace>
  <inkml:trace contextRef="#ctx0" brushRef="#br0" timeOffset="139636.7035">-2041 4657 0,'30'-91'16,"46"31"15,15 14-15,0-14-1,-16 60 16,-45 75-15,-60 16 0,0-15-1,0 14 1,-61 1 0,46-15-16,-46 14 15,0-29 32,121 14-31,61 16 15,-15-61-15,14-60-1,1-61 1</inkml:trace>
  <inkml:trace contextRef="#ctx0" brushRef="#br0" timeOffset="141565.6842">-1043 4838 0,'91'-15'15,"-16"15"1,16 0 15,-15 0 0</inkml:trace>
  <inkml:trace contextRef="#ctx0" brushRef="#br0" timeOffset="141828.6732">-982 5004 0,'75'31'16,"1"-31"-1,14-31 1</inkml:trace>
  <inkml:trace contextRef="#ctx0" brushRef="#br0" timeOffset="142429.3687">-378 4929 0,'76'-30'0,"15"-31"15,-1-14 1,-14 14 0,-16-30-1,31 16 1,-91 150 93,-30 1-93,0 45-16,-31-30 16,31-16-1,15 16-15,-46-16 16,61 16-1</inkml:trace>
  <inkml:trace contextRef="#ctx0" brushRef="#br0" timeOffset="143652.5167">-1013 4611 0,'31'-75'79,"44"-16"-64,16 61 32,-16 90 16,16-29-48,-15-31 1,15-91 15</inkml:trace>
  <inkml:trace contextRef="#ctx0" brushRef="#br0" timeOffset="145693.0913">575 4944 0,'91'-30'0,"-16"15"16,16 30 0</inkml:trace>
  <inkml:trace contextRef="#ctx0" brushRef="#br0" timeOffset="146310.3533">1391 4611 0,'91'-60'0,"-15"-1"16,45 1 15,-31-31-15,-29 16-16,-16-16 15,-60 15 1,-15 152 62,30 15-78,-31-16 16,31 46-16,-30-15 15,0-15 1,30-16-1</inkml:trace>
  <inkml:trace contextRef="#ctx0" brushRef="#br0" timeOffset="147616.7912">1301 5322 0,'0'76'16,"30"14"-1,-15-14-15,-15 15 16,30-16-1,-30 16 1,91-46 15,-31-120 1,-14-16-17,-16 15-15,0-45 16,0 0-1,1 46 1,-1-16 0,0 15-1,46 76 32,-1 0-31,16 31-1,-15-31-15,45 0 16,-46-31 0,16 1 15,-76 106 47,-30 15-47,-15-16-15,-31 16-16,31 0 16</inkml:trace>
  <inkml:trace contextRef="#ctx0" brushRef="#br0" timeOffset="146726.7689">1346 5050 0,'121'-30'15,"-15"30"-15,15-31 16,30 31 0,-30 0-16,-15-30 0,-16 30 15,-14-30 1</inkml:trace>
  <inkml:trace contextRef="#ctx0" brushRef="#br0" timeOffset="148193.7178">1799 5534 0,'76'-61'0,"15"61"16,-16 30 15,-44 46 0,-92 15-15,-30-1-1,16-44-15,14 44 16,-14-29 15,150-31 1,16-15-17,-15 46 1,14-1 15,-14-60 0,15-90-15</inkml:trace>
</inkml:ink>
</file>

<file path=ppt/ink/ink4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8T11:02:16.781"/>
    </inkml:context>
    <inkml:brush xml:id="br0">
      <inkml:brushProperty name="width" value="0.11667" units="cm"/>
      <inkml:brushProperty name="height" value="0.11667" units="cm"/>
      <inkml:brushProperty name="color" value="#ED1C24"/>
      <inkml:brushProperty name="fitToCurve" value="1"/>
    </inkml:brush>
  </inkml:definitions>
  <inkml:trace contextRef="#ctx0" brushRef="#br0">197 196 0,'-60'91'78,"29"-15"-62,16 14-1,-45-14 1,29 15 0,122-182 62,-61-30-63,-14 45 1,-16-14 0,30 14-16,-30 0 0,91-14 31,-16 90 16,-45 75-32,-30 16 1,-60-15 0,15 14 15,-46-59-16,91 44 48,30 16-32,0-16-15,-30 1-1,76-121 1</inkml:trace>
  <inkml:trace contextRef="#ctx0" brushRef="#br0" timeOffset="-2848.5053">454 1209 0,'61'-75'0,"14"44"16,46-29 0,-30-1 15,-16 31-31,16 0 31,-61 121 0,-30-16-15,-30 16 0,0-15-1</inkml:trace>
  <inkml:trace contextRef="#ctx0" brushRef="#br0" timeOffset="-3233.0872">726 1164 0,'61'-91'78,"-122"182"-16,1 0-46,-31 30 0,0-31-1,31-14-15,14 15 31,92-182 1</inkml:trace>
  <inkml:trace contextRef="#ctx0" brushRef="#br0" timeOffset="478.9601">772-91 0,'-76'0'31,"-15"91"0,31-16-15,45 16 15,90-31 1,16-29-1,-15-16-16,-46 76 17,-30-16-17,-61 16 1,-14-31 0,-16-14-1,15-16 1,76-106-1</inkml:trace>
  <inkml:trace contextRef="#ctx0" brushRef="#br0" timeOffset="763.404">1180-76 0,'-30'91'63,"-31"0"-63,31 14 15,0-14 1,-31 30-16,16-45 15,45 14 1</inkml:trace>
  <inkml:trace contextRef="#ctx0" brushRef="#br0" timeOffset="986.9136">1270-121 0,'-30'90'31,"60"62"-15,-60-31-1,30-46-15,-30 16 16,0-15-1,0 14 1</inkml:trace>
  <inkml:trace contextRef="#ctx0" brushRef="#br0" timeOffset="1163.9729">1119 363 0,'91'60'16,"-15"1"-1,14-61-15,-14 0 16</inkml:trace>
  <inkml:trace contextRef="#ctx0" brushRef="#br0" timeOffset="2654.5273">1785 211 0,'90'31'31,"-14"-31"-15,15 30-16,-16-30 16,1 0 15</inkml:trace>
  <inkml:trace contextRef="#ctx0" brushRef="#br0" timeOffset="2973.5906">2525 151 0,'-30'-76'0,"-45"76"47,-16 46-31,-30 59-1,30-29 1,76 15-16,-15-16 16,30 16-1,75-46-15,16-45 16,15 0-16,-15-45 31</inkml:trace>
  <inkml:trace contextRef="#ctx0" brushRef="#br0" timeOffset="4951.8536">-347-212 0,'-121'60'15,"45"1"-15,-30 60 16,1 60-16,105-105 16,0 15-16,0-16 0,30 46 0,0 0 15,30-45-15,1 14 0,105 47 16,-90-92-16,15 15 16,14-60-16,16 31 0,-15-31 0,15-31 15,0 1-15,0 0 0</inkml:trace>
  <inkml:trace contextRef="#ctx0" brushRef="#br0" timeOffset="3616.0083">2903 166 0,'-60'91'47,"-1"-16"-32,16 16 1,15-15-16,0 14 31,120-180 0,-29-1-31,-1-30 32,-45 15-17,31-60-15,-46 45 16,15 45-1,76 106 32,-61 46-31,-30 15 0,0-16 15,-30 1-16,-31 15 17,31-1-17,15-14 17,15 0-17,0 14 1,75-90 15</inkml:trace>
  <inkml:trace contextRef="#ctx0" brushRef="#br0" timeOffset="4067.2161">3674-91 0,'-60'166'47,"45"-75"-31,-15-15-16,-31 45 15,1-31-15,29 16 16,1-15 0,121-152 15</inkml:trace>
  <inkml:trace contextRef="#ctx0" brushRef="#br0" timeOffset="4236.0382">3538-167 0,'76'31'15,"45"-1"1,-46-30-16,1 0 15,121 30 1,-107-60-16</inkml:trace>
  <inkml:trace contextRef="#ctx0" brushRef="#br0" timeOffset="5469.1504">4158-726 0,'91'91'0,"-61"-16"16,31 46-1,29 136 1,-29-106-16,-61 16 16,0-92-16,0 16 0,-61 60 0,1-15 15,-1-60 1,-29 15-1</inkml:trace>
  <inkml:trace contextRef="#ctx0" brushRef="#br0" timeOffset="6557.534">5035 786 0,'0'91'63,"91"-122"-32,0-59 0,-182 29 16,0 122-31,76 29 0</inkml:trace>
  <inkml:trace contextRef="#ctx0" brushRef="#br0" timeOffset="6205.5524">4990-257 0,'30'-91'31,"46"76"-15,45 15 0,-46 0-1,16 45 1,-46 46 0,-45-16-1,-45 16 16,-46-30-15,0-16-16,16 46 16,45-1-1,90 31 17,31-45-17</inkml:trace>
</inkml:ink>
</file>

<file path=ppt/ink/ink5.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31T20:22:33.176"/>
    </inkml:context>
    <inkml:brush xml:id="br0">
      <inkml:brushProperty name="width" value="0.05292" units="cm"/>
      <inkml:brushProperty name="height" value="0.05292" units="cm"/>
      <inkml:brushProperty name="color" value="#0070C0"/>
      <inkml:brushProperty name="fitToCurve" value="1"/>
    </inkml:brush>
  </inkml:definitions>
  <inkml:trace contextRef="#ctx0" brushRef="#br0">90 35,'0'-35,"0"53,0 17,-17 0,17 36,0-19,-18-16,18 17,0-1,0-16,0 17,-18-1,18 1,0-18,-18 1,0 34,18-35,0 18,0-17,-17-54,52 18,19 18,35-1,-18-17,-18 0,-17 0,-1 0,-35-17</inkml:trace>
  <inkml:trace contextRef="#ctx0" brushRef="#br0" timeOffset="913">357 652,'36'-18,"17"18,-17 0,0 0,-1 18,19 35,-54-18,0 0,-18 1,-18 34,-17-17,-18 0,17 0,19-18,-19-17,90-18</inkml:trace>
  <inkml:trace contextRef="#ctx0" brushRef="#br0" timeOffset="1887">909 740,'18'18,"-18"35,0-1,0 1,0-17,0-1,54 0,-19-35,1-35,-1 0,-17 52,18 1,17-18,-17 0,0-35,-19-1,-17-17,-17 18,-37 0,36 0</inkml:trace>
</inkml:ink>
</file>

<file path=ppt/ink/ink6.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31T20:22:36.011"/>
    </inkml:context>
    <inkml:brush xml:id="br0">
      <inkml:brushProperty name="width" value="0.05292" units="cm"/>
      <inkml:brushProperty name="height" value="0.05292" units="cm"/>
      <inkml:brushProperty name="color" value="#0070C0"/>
      <inkml:brushProperty name="fitToCurve" value="1"/>
    </inkml:brush>
  </inkml:definitions>
  <inkml:trace contextRef="#ctx0" brushRef="#br0">125 40,'18'-17,"17"-1,18 18,-1 0,-16 18,16-1,1-17,0 0,-18 18,18-1,-18 0,0-17,-52 35,-36 35,0-18,0 17,-17 18,-18 0,53-52,0 0,-1 0,1-18,-35 52,17-34,18 17,35-17,53-35,0 18,-1-18,1 0,-18 0,0 0,18-18,-35-17,-18 1</inkml:trace>
  <inkml:trace contextRef="#ctx0" brushRef="#br0" timeOffset="989">741 92,'0'18,"-18"16,-35 53,-17-17,52-18,-34-17,34 0,-17-1,-18 1,18 17,0-17,0 0,-1 0,-34 17,35 0,70-52,0-17</inkml:trace>
  <inkml:trace contextRef="#ctx0" brushRef="#br0" timeOffset="1815">600 40,'35'0,"0"18,1-1,-1-17</inkml:trace>
  <inkml:trace contextRef="#ctx0" brushRef="#br0" timeOffset="2375">266 718,'-35'52,"70"-52,0 18,0-1,0-17,18 18,0-18,-18 0</inkml:trace>
  <inkml:trace contextRef="#ctx0" brushRef="#br0" timeOffset="2941">882 666,'0'17,"-53"18,35 35,-35-18,36 0,-18-17,-1 0,72-53</inkml:trace>
  <inkml:trace contextRef="#ctx0" brushRef="#br0" timeOffset="3142">882 701,'-36'35,"36"17,0-17,18 17,-18-17,18-1,17-16,0-18,0-35,18 0,-18-17,-17 0,-1 17</inkml:trace>
</inkml:ink>
</file>

<file path=ppt/ink/ink7.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31T20:22:40.982"/>
    </inkml:context>
    <inkml:brush xml:id="br0">
      <inkml:brushProperty name="width" value="0.05292" units="cm"/>
      <inkml:brushProperty name="height" value="0.05292" units="cm"/>
      <inkml:brushProperty name="color" value="#0070C0"/>
      <inkml:brushProperty name="fitToCurve" value="1"/>
    </inkml:brush>
  </inkml:definitions>
  <inkml:trace contextRef="#ctx0" brushRef="#br0">321 35,'-35'-17,"0"17,-18 52,18 19,17-36,0 17,1-17,-1 18,-17-1,17 1,18 17,-17-17,-1-1,18-17,0 1,0 16,18 18,17-17,0-1,18-52,-18 0</inkml:trace>
  <inkml:trace contextRef="#ctx0" brushRef="#br0" timeOffset="528">585 491,'-35'-17,"18"34,-1 18,0 35,1-17,-1-18,18 0,35 18,1-53,16-18,-16-17,-1-17,-17 16,-1-16,-17 17,-17-18,-36 53</inkml:trace>
  <inkml:trace contextRef="#ctx0" brushRef="#br0" timeOffset="902">621 509,'17'35,"1"0,-18 17,0-16,0-1,0 0,0 0,35-35</inkml:trace>
  <inkml:trace contextRef="#ctx0" brushRef="#br0" timeOffset="1199">832 544,'0'17,"0"18,0 0,0 18,35-35,1-18,-1-53,0 18,0 0</inkml:trace>
  <inkml:trace contextRef="#ctx0" brushRef="#br0" timeOffset="1457">1043 526,'-17'35,"17"0,0 0,53 1,0-36,-18 0,0-18,-35-35,-18 36,-17 34,35 18,-17 36,-1-36,18 0,-18 0,18 0,0 17,0-17,0 1,0-1,0 0,-17 17,-19-17,-16 18,-1-36,0 1,0-18,0-35,36-18,17-17,17 35,1-35,-1 35</inkml:trace>
  <inkml:trace contextRef="#ctx0" brushRef="#br0" timeOffset="2146">1466 0,'0'18,"0"34,0 19,0-36,-17 35,17-35,0 0,0 0,-18 18,18-18,0 0,0 0,-18 17,1 18,-1-34,18-1</inkml:trace>
  <inkml:trace contextRef="#ctx0" brushRef="#br0" timeOffset="2459">1308 351,'17'0,"19"0,16 0,1 17,0 1,18-18,-19-18,1 1</inkml:trace>
  <inkml:trace contextRef="#ctx0" brushRef="#br0" timeOffset="3050">1607 421,'35'0,"-35"18,0 34,0-17,0 18,0-1,0-16,0-1,0 17,36-69,-19-36,1 18,17-35,-17 35,-18-18,0 18,0 53,0 34,0-17,0 18,17-18,19-35,34-35,-35 0,1 0,-19-18,1 88,-18 0,-18 0,18 0,0 18,18-53,35 0,-1-35</inkml:trace>
  <inkml:trace contextRef="#ctx0" brushRef="#br0" timeOffset="3704">2171 544,'35'-18,"0"18,1-17,-1-18,-35 0,-18 17,-35 18,18 35,0 35,35-35,0 0,-18 0,18 1,0 16,71-34,-36-18,0 0,0-35,18 0,-35-1</inkml:trace>
  <inkml:trace contextRef="#ctx0" brushRef="#br0" timeOffset="4238">2647 18,'-53'0,"53"35,0 18,-18 17,18-18,0 18,-18-35,18 0,0 1,0-1,0 17,-17 18,17-35,-18 0,18 18,35-88</inkml:trace>
  <inkml:trace contextRef="#ctx0" brushRef="#br0" timeOffset="4515">2523 351,'0'17,"35"1,1 0,-1-1,18 1</inkml:trace>
  <inkml:trace contextRef="#ctx0" brushRef="#br0" timeOffset="4660">2717 439,'35'35,"0"-18,18-17,0 0,0 0,-71-17,-34 34,16 18,-17 35,36-35,-18 18,17-18,18 35,-18-35,1 35,17-35,-18 36,18 16,-17-17,17-17,0-18,-18 18,18-1,-35 1,-18-1,0-52,18 0,0-35,17 0,18 0,0-17,0 17,0 0,53 17,0 0,-18 1,0-1,53-52,-53 70,18-52,35-36</inkml:trace>
  <inkml:trace contextRef="#ctx0" brushRef="#br0" timeOffset="5547">3246 70,'-18'36,"18"-1,0 0,-18 35,1-18,-1 1,18-18,-18 18,18-18,-17 35,-1 0,1-35,52-35,0-53</inkml:trace>
  <inkml:trace contextRef="#ctx0" brushRef="#br0" timeOffset="5816">3334 368,'-53'18,"0"17,0 35,35-35,-17 18,35-18,18 0,17-17,36-18,-19 0,1-53,0 35,18-17,-36 0,-35 0,-18 0,-17 0,-18 35,53 35,0 18,35-36,18-17,0 0,0 0,-18-52,0 17,-35 0,-17-18,-19 35,1 36,35 35,18-1,-1 1,-17-18,18 0,-18 0,53 0,17-35,-17-35,35 0</inkml:trace>
</inkml:ink>
</file>

<file path=ppt/ink/ink8.xml><?xml version="1.0" encoding="utf-8"?>
<inkml:ink xmlns:inkml="http://www.w3.org/2003/InkML">
  <inkml:definitions>
    <inkml:context xml:id="ctx0">
      <inkml:inkSource xml:id="inkSrc0">
        <inkml:traceFormat>
          <inkml:channel name="X" type="integer" max="3200" units="cm"/>
          <inkml:channel name="Y" type="integer" max="1080" units="cm"/>
        </inkml:traceFormat>
        <inkml:channelProperties>
          <inkml:channelProperty channel="X" name="resolution" value="70.79646" units="1/cm"/>
          <inkml:channelProperty channel="Y" name="resolution" value="38.29787" units="1/cm"/>
        </inkml:channelProperties>
      </inkml:inkSource>
      <inkml:timestamp xml:id="ts0" timeString="2020-05-31T20:22:47.916"/>
    </inkml:context>
    <inkml:brush xml:id="br0">
      <inkml:brushProperty name="width" value="0.05292" units="cm"/>
      <inkml:brushProperty name="height" value="0.05292" units="cm"/>
      <inkml:brushProperty name="color" value="#0070C0"/>
      <inkml:brushProperty name="fitToCurve" value="1"/>
    </inkml:brush>
  </inkml:definitions>
  <inkml:trace contextRef="#ctx0" brushRef="#br0">71 476,'0'18,"-18"35,1 0,-1 35,18-35,-18-18,18 18,0-18,0 18,18-88,35-18,-53 18,17-18,-17 17,18-17,0 18,-18 0,0-18,17 0,18 88,-17 1,-18 17,0-18,-18 0,18 18,0-18,18-17,35-36,0-35,0-17,-36 17,1 0,-1 106,-17-18,-17 18,17-18,17 1,36-19,-18-17,1-17,16-19</inkml:trace>
  <inkml:trace contextRef="#ctx0" brushRef="#br0" timeOffset="637">617 635,'-36'0,"1"0,18 35,-1 0,18 18,35-17,36-19,-36-17,0-17,0-19,18 1,-35 0,-18-1,0-16,-53-1,18 17,-1 19,-16 17,16 17,54 36</inkml:trace>
  <inkml:trace contextRef="#ctx0" brushRef="#br0" timeOffset="1164">916 635,'-18'-35,"-17"35,0 35,35 18,0-18,0 0,35 1,18-19,0-17,-18 0,0-17,18-36,-53 17,-18 1,-34-18,16 36,-16 17,87-18</inkml:trace>
  <inkml:trace contextRef="#ctx0" brushRef="#br0" timeOffset="1565">1356 0,'-17'35,"-19"54,19-54,-1 18,18 0,-17 0,-1-18,0 18,1 0,17-1,-18-16,0 17,1-1,17-16,35-36,18 0,-18-18</inkml:trace>
  <inkml:trace contextRef="#ctx0" brushRef="#br0" timeOffset="1801">1356 564,'-17'18,"17"17,0 18,0-18,52 1,-16-36,16 0,-16-18,-1 0,0-35,-53 53,-17 36,18-1,-1 0,18 1,35-36,18-36,0 1,-18-18</inkml:trace>
  <inkml:trace contextRef="#ctx0" brushRef="#br0" timeOffset="2236">1849 88,'-17'18,"-1"53,0-19,18-16,-17-1,17 18,-18-18,1 36,-1-19,18-16,0 17,-18 17,1 1,17-36,0 0,17-17,36-18,0-35,-18 17,0-17</inkml:trace>
  <inkml:trace contextRef="#ctx0" brushRef="#br0" timeOffset="2481">1902 670,'0'18,"-18"17,18 18,53-53,18 0,-36 0,18 0,0-53,-18 18,-35-1,-35-16,-18 34,-18-17,18 35,18 0</inkml:trace>
  <inkml:trace contextRef="#ctx0" brushRef="#br0" timeOffset="3099">2606 124,'-17'17,"-18"36,35 0,-18 0,18-18,-18 36,18-36,0 0,0 18,53-53,0-18,17-34,-52 16,17 1,-17-18,-18 0,0-17,-18 17,-17 18,0 17,0 18,-18 35,35 18,18-18,-17 18,17 35,0-35</inkml:trace>
  <inkml:trace contextRef="#ctx0" brushRef="#br0" timeOffset="3521">2571 705,'-35'18,"0"17,17 1,18-1,0 18,35-36,1 1,-1-18,0-35,-17-1,-18-16,0 16,-36 1,19-18,-36 53,88 0,18-18</inkml:trace>
  <inkml:trace contextRef="#ctx0" brushRef="#br0" timeOffset="3928">3152 71,'-35'-18,"0"18,17 35,-35 36,53-36,-17 0,17 1,-36 52,19-18,17-34,0 16,0-16,53-19,-18-17,18-17,-18-1,18-35,-36 18,1 0,-18-18,-18-18,18 36,-52 0,-1 35,0 17,18 1,-18 53,0 17,35 0,18-53,0 0</inkml:trace>
  <inkml:trace contextRef="#ctx0" brushRef="#br0" timeOffset="4321">2923 846,'0'53,"-35"-17,35-1,-18 0,18 18,36-18,16-35,1-17,0-19,-35 1,-18 0,0-36,-35 18,-1 18,1 0,0 35,70 0,18 0</inkml:trace>
  <inkml:trace contextRef="#ctx0" brushRef="#br0" timeOffset="4739">3487 177,'-35'17,"-1"36,1 18,17-36,-17 18,35-18,-17 0,-1 0,0 18,18 0,0-18,36-17,16-18,1-18,0-17,0 0,-53 0,18-18,-18-18,-18 18,0 1,-34 34,16 18,1 18,-18 52,36 1,17-36,0 18,0-18</inkml:trace>
  <inkml:trace contextRef="#ctx0" brushRef="#br0" timeOffset="5112">3399 935,'-53'17,"53"18,-18 1,18-1,35 0,1-17,-1-18,18 0,-18-53,-17 18,-18-1,-36 1,19-18,-36 18,18 0,-1 35,54 0,17-18</inkml:trace>
  <inkml:trace contextRef="#ctx0" brushRef="#br0" timeOffset="5575">3909 71,'0'35,"18"0,-18 1,18-1,-18 35,17 1,-17-18,18 17,-18 36,0-36,0 1,0 17,-18-17,1 17,-1-35,-17 0,0 17,17-17,-17-18,-1 18,-34 35,35-70,-36 52,36-52,-53 53,35-36,18-18,-35 36,34-35</inkml:trace>
</inkml:ink>
</file>

<file path=ppt/ink/ink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6-01T13:01:19.807"/>
    </inkml:context>
    <inkml:brush xml:id="br0">
      <inkml:brushProperty name="width" value="0.11667" units="cm"/>
      <inkml:brushProperty name="height" value="0.11667" units="cm"/>
      <inkml:brushProperty name="color" value="#3165BB"/>
      <inkml:brushProperty name="fitToCurve" value="1"/>
    </inkml:brush>
  </inkml:definitions>
  <inkml:trace contextRef="#ctx0" brushRef="#br0">348 52 0,'21'-52'62,"-42"104"110,-11 12-156,11-11-1,-1 10 1,-20-10 15,21 11 0,-11-1-15,11-10 15,0 11 0,0-11-15,-22 10 15,33-10-15,-33 11 0,22-12 15,42-104 47</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3" y="5"/>
            <a:ext cx="3076363"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1297" y="5"/>
            <a:ext cx="3076363" cy="511731"/>
          </a:xfrm>
          <a:prstGeom prst="rect">
            <a:avLst/>
          </a:prstGeom>
        </p:spPr>
        <p:txBody>
          <a:bodyPr vert="horz" lIns="99075" tIns="49538" rIns="99075" bIns="49538" rtlCol="0"/>
          <a:lstStyle>
            <a:lvl1pPr algn="r">
              <a:defRPr sz="1300"/>
            </a:lvl1pPr>
          </a:lstStyle>
          <a:p>
            <a:fld id="{FCB2EF67-3303-449F-B522-A67DB1C8A572}" type="datetimeFigureOut">
              <a:rPr lang="pl-PL" smtClean="0"/>
              <a:pPr/>
              <a:t>2020-06-08</a:t>
            </a:fld>
            <a:endParaRPr lang="pl-PL"/>
          </a:p>
        </p:txBody>
      </p:sp>
      <p:sp>
        <p:nvSpPr>
          <p:cNvPr id="4" name="Symbol zastępczy obrazu slajd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09930" y="4861441"/>
            <a:ext cx="5679440" cy="4605576"/>
          </a:xfrm>
          <a:prstGeom prst="rect">
            <a:avLst/>
          </a:prstGeom>
        </p:spPr>
        <p:txBody>
          <a:bodyPr vert="horz" lIns="99075" tIns="49538" rIns="99075" bIns="49538"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3" y="9721111"/>
            <a:ext cx="3076363"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1297" y="9721111"/>
            <a:ext cx="3076363" cy="511731"/>
          </a:xfrm>
          <a:prstGeom prst="rect">
            <a:avLst/>
          </a:prstGeom>
        </p:spPr>
        <p:txBody>
          <a:bodyPr vert="horz" lIns="99075" tIns="49538" rIns="99075" bIns="49538" rtlCol="0" anchor="b"/>
          <a:lstStyle>
            <a:lvl1pPr algn="r">
              <a:defRPr sz="1300"/>
            </a:lvl1pPr>
          </a:lstStyle>
          <a:p>
            <a:fld id="{63E3D6C2-9694-4371-A084-2525EFB38A76}"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Stosując pomysł na bezpieczne funkcje zapadkowe można sformułować pojęcie systemu szyfrowania</a:t>
            </a:r>
            <a:r>
              <a:rPr lang="pl-PL" baseline="0" dirty="0" smtClean="0"/>
              <a:t> z kluczem publicznym. Pierwszym elementem systemu jest funkcja zapadkowa. Drugim elementem – symetryczny system szyfrowania. Zakładamy, że system z kluczem symetrycznym jest bezpieczny ze względu na aktywne ataki. System szyfrowania symetrycznego pobiera na wejściu klucze ze zbioru K, a funkcja zapadkowa elementy ze zbioru X. To są różne zbiory, dlatego potrzebujemy funkcję </a:t>
            </a:r>
            <a:r>
              <a:rPr lang="pl-PL" baseline="0" dirty="0" err="1" smtClean="0"/>
              <a:t>hash</a:t>
            </a:r>
            <a:r>
              <a:rPr lang="pl-PL" baseline="0" dirty="0" smtClean="0"/>
              <a:t>. Ona przekształca wartości z ze zbioru X na wartości ze zbioru K (mapuje elementy ze zbioru X na elementy ze zbioru K). </a:t>
            </a:r>
          </a:p>
          <a:p>
            <a:r>
              <a:rPr lang="pl-PL" baseline="0" dirty="0" smtClean="0"/>
              <a:t>Mając te wszystkie elementy możemy zacząć konstruować system szyfrowania z kluczem publicznym w następujący sposób. System składa się z 3 elementów (G, E, D). Generowanie kluczy w naszym systemie będzie się odbywać dokładnie w taki sam sposób, jak w przypadku funkcji pułapkowych. Po uruchomieniu generatora kluczy otrzymamy klucz publiczny i klucz sekretny.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10</a:t>
            </a:fld>
            <a:endParaRPr lang="pl-PL"/>
          </a:p>
        </p:txBody>
      </p:sp>
    </p:spTree>
    <p:extLst>
      <p:ext uri="{BB962C8B-B14F-4D97-AF65-F5344CB8AC3E}">
        <p14:creationId xmlns:p14="http://schemas.microsoft.com/office/powerpoint/2010/main" xmlns="" val="2487933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Wejściem</a:t>
            </a:r>
            <a:r>
              <a:rPr lang="pl-PL" baseline="0" dirty="0" smtClean="0"/>
              <a:t> podsystemu szyfrującego jest klucz publiczny (</a:t>
            </a:r>
            <a:r>
              <a:rPr lang="pl-PL" baseline="0" dirty="0" err="1" smtClean="0"/>
              <a:t>pk</a:t>
            </a:r>
            <a:r>
              <a:rPr lang="pl-PL" baseline="0" dirty="0" smtClean="0"/>
              <a:t>) i wiadomość (m). Najpierw generujemy losową wartość ze zbioru X, a potem stosujemy funkcję zapadkową F z kluczem </a:t>
            </a:r>
            <a:r>
              <a:rPr lang="pl-PL" baseline="0" dirty="0" err="1" smtClean="0"/>
              <a:t>pk</a:t>
            </a:r>
            <a:r>
              <a:rPr lang="pl-PL" baseline="0" dirty="0" smtClean="0"/>
              <a:t> do obliczenia wartości y. y jest przekształceniem wartości x przez funkcję F z kluczem </a:t>
            </a:r>
            <a:r>
              <a:rPr lang="pl-PL" baseline="0" dirty="0" err="1" smtClean="0"/>
              <a:t>pk</a:t>
            </a:r>
            <a:r>
              <a:rPr lang="pl-PL" baseline="0" dirty="0" smtClean="0"/>
              <a:t>. Teraz z kolei przekształcamy z zastosowaniem funkcji </a:t>
            </a:r>
            <a:r>
              <a:rPr lang="pl-PL" baseline="0" dirty="0" err="1" smtClean="0"/>
              <a:t>hash</a:t>
            </a:r>
            <a:r>
              <a:rPr lang="pl-PL" baseline="0" dirty="0" smtClean="0"/>
              <a:t> wartość x na klucz k (klucz symetryczny do „szybkiej” komunikacji szyfrowanej). Na koniec szyfrujemy wiadomość szyfrem symetrycznym z otrzymanym kluczem k. Wyjściem algorytmu są szyfrogram i wartość y. Zwróćmy uwagę, że funkcja zapadkowa jest zastosowana tylko do przekształcenia losowej wartości x w y. Szyfrowanie zaś odbywa się z zastosowaniem szyfru symetrycznego. </a:t>
            </a:r>
          </a:p>
          <a:p>
            <a:r>
              <a:rPr lang="pl-PL" baseline="0" dirty="0" smtClean="0"/>
              <a:t>Rozważmy proces odszyfrowywania. Algorytm deszyfrujący bierze jako wejście klucz sekretny i parę wartości y i c. Deszyfrowanie rozpoczyna się od odwrócenia wartości y z zastosowaniem funkcji zapadkowej i klucza </a:t>
            </a:r>
            <a:r>
              <a:rPr lang="pl-PL" baseline="0" dirty="0" err="1" smtClean="0"/>
              <a:t>sk</a:t>
            </a:r>
            <a:r>
              <a:rPr lang="pl-PL" baseline="0" dirty="0" smtClean="0"/>
              <a:t>. Na podstawie otrzymanej wartości x z zastosowaniem funkcji </a:t>
            </a:r>
            <a:r>
              <a:rPr lang="pl-PL" baseline="0" dirty="0" err="1" smtClean="0"/>
              <a:t>hash</a:t>
            </a:r>
            <a:r>
              <a:rPr lang="pl-PL" baseline="0" dirty="0" smtClean="0"/>
              <a:t> oblicza się klucz. Algorytm deszyfrujący kryptografii symetrycznej odszyfrowuje szyfrogram z zastosowaniem „odzyskanego” klucza k.</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11</a:t>
            </a:fld>
            <a:endParaRPr lang="pl-PL"/>
          </a:p>
        </p:txBody>
      </p:sp>
    </p:spTree>
    <p:extLst>
      <p:ext uri="{BB962C8B-B14F-4D97-AF65-F5344CB8AC3E}">
        <p14:creationId xmlns:p14="http://schemas.microsoft.com/office/powerpoint/2010/main" xmlns="" val="38294929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Wiadomość w takim schemacie</a:t>
            </a:r>
            <a:r>
              <a:rPr lang="pl-PL" baseline="0" dirty="0" smtClean="0"/>
              <a:t> szyfrowania składa się z dwóch pól. Nagłówka zawierającego przekształcenie wartości x z zastosowaniem funkcji zapadkowej oraz szyfrogramu zaszyfrowanego za po mocą klucza otrzymanego przez wykonanie funkcji </a:t>
            </a:r>
            <a:r>
              <a:rPr lang="pl-PL" baseline="0" dirty="0" err="1" smtClean="0"/>
              <a:t>hash</a:t>
            </a:r>
            <a:r>
              <a:rPr lang="pl-PL" baseline="0" dirty="0" smtClean="0"/>
              <a:t> na wartości x. W czasie odszyfrowywania najpierw odszyfrowujemy nagłówek z zastosowaniem odwrotności funkcji zapadkowej i klucza prywatnego, żeby obliczyć x. Następnie obliczmy skrót z x otrzymując klucz symetryczny i odszyfrowujemy wiadomość w systemie szyfrowania z kluczem symetrycznym.</a:t>
            </a:r>
          </a:p>
          <a:p>
            <a:r>
              <a:rPr lang="pl-PL" baseline="0" dirty="0" smtClean="0"/>
              <a:t>Jest udowodnione twierdzenie, które mówi, że jeśli dysponujemy bezpieczną funkcją zapadkową, system szyfrowania symetrycznego z uwierzytelnieniem oraz funkcję </a:t>
            </a:r>
            <a:r>
              <a:rPr lang="pl-PL" baseline="0" dirty="0" err="1" smtClean="0"/>
              <a:t>hash</a:t>
            </a:r>
            <a:r>
              <a:rPr lang="pl-PL" baseline="0" dirty="0" smtClean="0"/>
              <a:t> generującą ciągi nieodróżnialne od ciągów pseudolosowych, to zaproponowany system jest odporny na ataki z wybranym szyfrogramem (Indeks </a:t>
            </a:r>
            <a:r>
              <a:rPr lang="pl-PL" b="1" baseline="0" dirty="0" smtClean="0"/>
              <a:t>ro</a:t>
            </a:r>
            <a:r>
              <a:rPr lang="pl-PL" baseline="0" dirty="0" smtClean="0"/>
              <a:t> oznacza, że bezpieczeństwo zostało wyprowadzone w modelu „random </a:t>
            </a:r>
            <a:r>
              <a:rPr lang="pl-PL" baseline="0" dirty="0" err="1" smtClean="0"/>
              <a:t>oracle</a:t>
            </a:r>
            <a:r>
              <a:rPr lang="pl-PL" baseline="0" dirty="0" smtClean="0"/>
              <a:t>” – wyidealizowanej definicji funkcji </a:t>
            </a:r>
            <a:r>
              <a:rPr lang="pl-PL" baseline="0" dirty="0" err="1" smtClean="0"/>
              <a:t>hash</a:t>
            </a:r>
            <a:r>
              <a:rPr lang="pl-PL" baseline="0" dirty="0" smtClean="0"/>
              <a:t>).</a:t>
            </a:r>
          </a:p>
          <a:p>
            <a:r>
              <a:rPr lang="pl-PL" baseline="0" dirty="0" smtClean="0"/>
              <a:t>Taki system szyfrowania został ustandaryzowany przez ISO (ang. International Standard </a:t>
            </a:r>
            <a:r>
              <a:rPr lang="pl-PL" baseline="0" dirty="0" err="1" smtClean="0"/>
              <a:t>Organisation</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12</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Warto zwrócić uwagę, na możliwość popełnienia błędu w posługiwaniu się funkcjami zapadkowymi. Pierwszy pomysł</a:t>
            </a:r>
            <a:r>
              <a:rPr lang="pl-PL" baseline="0" dirty="0" smtClean="0"/>
              <a:t> (niestety błędny) jaki przychodzi do głowy, to zastosowanie bezpośrednio funkcji zapadkowej oraz klucza </a:t>
            </a:r>
            <a:r>
              <a:rPr lang="pl-PL" baseline="0" dirty="0" err="1" smtClean="0"/>
              <a:t>pk</a:t>
            </a:r>
            <a:r>
              <a:rPr lang="pl-PL" baseline="0" dirty="0" smtClean="0"/>
              <a:t> do zaszyfrowania wiadomości, a następnie zastosowanie funkcji odwrotnej i klucza </a:t>
            </a:r>
            <a:r>
              <a:rPr lang="pl-PL" baseline="0" dirty="0" err="1" smtClean="0"/>
              <a:t>sk</a:t>
            </a:r>
            <a:r>
              <a:rPr lang="pl-PL" baseline="0" dirty="0" smtClean="0"/>
              <a:t> do jej odszyfrowania. Dowodów na niepoprawność takiego systemu szyfrowania jest wiele. Najprościej można wykazać, że taki system jest szyfrowaniem deterministycznym (za każdym razem ta sama wiadomość uzyskuje ten sam szyfrogram). Wybrane ataki na niepoprawnie skonstruowane systemy szyfrowania z kluczem publicznym zostaną omówione później.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13</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14</a:t>
            </a:fld>
            <a:endParaRPr lang="pl-PL"/>
          </a:p>
        </p:txBody>
      </p:sp>
    </p:spTree>
    <p:extLst>
      <p:ext uri="{BB962C8B-B14F-4D97-AF65-F5344CB8AC3E}">
        <p14:creationId xmlns:p14="http://schemas.microsoft.com/office/powerpoint/2010/main" xmlns="" val="8788598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Przypomnijmy też najważniejsze</a:t>
            </a:r>
            <a:r>
              <a:rPr lang="pl-PL" baseline="0" dirty="0" smtClean="0"/>
              <a:t> potrzebne fakty z arytmetyki modulo. Zakładamy, że dysponujemy liczbą złożoną N otrzymaną z iloczynu dwóch liczb pierwszych. Ich rozmiary są podobne. Dla naszych rozważań możemy przyjąć ich rozmiar w przybliżeniu pierwiastkowi kwadratowemu z N. Z</a:t>
            </a:r>
            <a:r>
              <a:rPr lang="pl-PL" baseline="-25000" dirty="0" smtClean="0"/>
              <a:t>N</a:t>
            </a:r>
            <a:r>
              <a:rPr lang="pl-PL" baseline="0" dirty="0" smtClean="0"/>
              <a:t> jest nazywany zbiorem liczb całkowitych od 0 do N-1. (Z</a:t>
            </a:r>
            <a:r>
              <a:rPr lang="pl-PL" baseline="-25000" dirty="0" smtClean="0"/>
              <a:t>N</a:t>
            </a:r>
            <a:r>
              <a:rPr lang="pl-PL" baseline="0" dirty="0" smtClean="0"/>
              <a:t>)* oznacza zbiór odwracalnych liczb z w zbiorze Z</a:t>
            </a:r>
            <a:r>
              <a:rPr lang="pl-PL" baseline="-25000" dirty="0" smtClean="0"/>
              <a:t>N</a:t>
            </a:r>
            <a:r>
              <a:rPr lang="pl-PL" baseline="0" dirty="0" smtClean="0"/>
              <a:t>. Pamiętamy, że uznajemy jakąś liczbę odwracalną, jeśli jej największy wspólny dzielnik z N wynosi 1, czyli jest względnie pierwsza z N. Przypomnijmy również, że liczba elementów w (ZN)* jest wyrażona funkcją </a:t>
            </a:r>
            <a:r>
              <a:rPr lang="pl-PL" baseline="0" dirty="0" err="1" smtClean="0"/>
              <a:t>Euler’a</a:t>
            </a:r>
            <a:r>
              <a:rPr lang="pl-PL" baseline="0" dirty="0" smtClean="0"/>
              <a:t> i dla N skonstruowanego, jak na początku slajdu wynosi (p-1)(q-1) = N – p – q – 1. Jeśli przyjmiemy, że q i p mają w przybliżeniu rozmiar pierwiastka kwadratowego z N, to wartość funkcji </a:t>
            </a:r>
            <a:r>
              <a:rPr lang="el-GR" baseline="0" dirty="0" smtClean="0">
                <a:latin typeface="Calibri"/>
              </a:rPr>
              <a:t>φ</a:t>
            </a:r>
            <a:r>
              <a:rPr lang="pl-PL" baseline="0" dirty="0" smtClean="0">
                <a:latin typeface="Calibri"/>
              </a:rPr>
              <a:t> powinna wynosić w przybliżeniu N-2*sqrt(N), co jest w zasadzie bardzo bliskie samej wartości N. W konsekwencji, jeśli weźmiemy jakiś losowy element ze zbioru Z</a:t>
            </a:r>
            <a:r>
              <a:rPr lang="pl-PL" sz="1100" baseline="-25000" dirty="0" smtClean="0">
                <a:latin typeface="Calibri"/>
              </a:rPr>
              <a:t>N</a:t>
            </a:r>
            <a:r>
              <a:rPr lang="pl-PL" sz="1200" baseline="0" dirty="0" smtClean="0">
                <a:latin typeface="Calibri"/>
              </a:rPr>
              <a:t> to jest bardzo prawdopodobne, że będzie on należał również do (Z</a:t>
            </a:r>
            <a:r>
              <a:rPr lang="pl-PL" sz="1200" baseline="-25000" dirty="0" smtClean="0">
                <a:latin typeface="Calibri"/>
              </a:rPr>
              <a:t>N</a:t>
            </a:r>
            <a:r>
              <a:rPr lang="pl-PL" sz="1200" baseline="0" dirty="0" smtClean="0">
                <a:latin typeface="Calibri"/>
              </a:rPr>
              <a:t>)*. Ostatni fakt, o którym należy pamiętać to to, że jeśli wezmę jakikolwiek element  x ze zbioru  </a:t>
            </a:r>
            <a:r>
              <a:rPr lang="pl-PL" sz="1200" baseline="0" dirty="0" smtClean="0">
                <a:latin typeface="+mn-lt"/>
              </a:rPr>
              <a:t>(Z</a:t>
            </a:r>
            <a:r>
              <a:rPr lang="pl-PL" sz="1200" baseline="-25000" dirty="0" smtClean="0">
                <a:latin typeface="+mn-lt"/>
              </a:rPr>
              <a:t>N</a:t>
            </a:r>
            <a:r>
              <a:rPr lang="pl-PL" sz="1200" baseline="0" dirty="0" smtClean="0">
                <a:latin typeface="+mn-lt"/>
              </a:rPr>
              <a:t>)* i go podniosę do potęgi </a:t>
            </a:r>
            <a:r>
              <a:rPr lang="el-GR" baseline="0" dirty="0" smtClean="0">
                <a:latin typeface="+mn-lt"/>
              </a:rPr>
              <a:t>φ</a:t>
            </a:r>
            <a:r>
              <a:rPr lang="pl-PL" baseline="0" dirty="0" smtClean="0">
                <a:latin typeface="+mn-lt"/>
              </a:rPr>
              <a:t>(N), to otrzymam 1 (z </a:t>
            </a:r>
            <a:r>
              <a:rPr lang="pl-PL" baseline="0" dirty="0" err="1" smtClean="0">
                <a:latin typeface="+mn-lt"/>
              </a:rPr>
              <a:t>tw</a:t>
            </a:r>
            <a:r>
              <a:rPr lang="pl-PL" baseline="0" dirty="0" smtClean="0">
                <a:latin typeface="+mn-lt"/>
              </a:rPr>
              <a:t>. </a:t>
            </a:r>
            <a:r>
              <a:rPr lang="pl-PL" baseline="0" dirty="0" err="1" smtClean="0">
                <a:latin typeface="+mn-lt"/>
              </a:rPr>
              <a:t>Euler’a</a:t>
            </a:r>
            <a:r>
              <a:rPr lang="pl-PL" baseline="0" dirty="0" smtClean="0">
                <a:latin typeface="+mn-lt"/>
              </a:rPr>
              <a:t>).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15</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Pułapkowa permutacja RSA była pierwszy rzaz opublikowana</a:t>
            </a:r>
            <a:r>
              <a:rPr lang="pl-PL" baseline="0" dirty="0" smtClean="0"/>
              <a:t> w 1977 roku w Scientific </a:t>
            </a:r>
            <a:r>
              <a:rPr lang="pl-PL" baseline="0" dirty="0" err="1" smtClean="0"/>
              <a:t>Armerican</a:t>
            </a:r>
            <a:r>
              <a:rPr lang="pl-PL" baseline="0" dirty="0" smtClean="0"/>
              <a:t> (po polsku: Świat Nauki). Do tej pory ta funkcja jest bardzo popularna w konstrukcjach współczesnych systemów kryptograficznych, takich jak SSL/TSL do wystawiania certyfikatów i wymiany kluczy, w ochronie poczty elektronicznej, czy plików dyskowych.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16</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Aby</a:t>
            </a:r>
            <a:r>
              <a:rPr lang="pl-PL" baseline="0" dirty="0" smtClean="0"/>
              <a:t> zdefiniować funkcję pułapkową RSA trzeba pokazać definicje funkcji generowania kluczy G, funkcji F i F</a:t>
            </a:r>
            <a:r>
              <a:rPr lang="pl-PL" baseline="30000" dirty="0" smtClean="0"/>
              <a:t>-1</a:t>
            </a:r>
            <a:r>
              <a:rPr lang="pl-PL" baseline="0" dirty="0" smtClean="0"/>
              <a:t>. Generowanie kluczy rozpoczyna się od wylosowania dwóch liczb pierwszych p i q, o długości zbliżonej do 1024 bity (około 300 cyfr). Liczba systemu modularnego, ma którym będziemy pracować jest iloczynem tych dwóch liczb. Wybieramy takie dwie liczby e i d, takie że ich iloczyn wynosi 1 modulo </a:t>
            </a:r>
            <a:r>
              <a:rPr kumimoji="0" lang="en-US"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φ(N)</a:t>
            </a:r>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To oznacza, że są względem siebie pierwsze oraz jedna jest odwrotnością drugiej (modulo </a:t>
            </a:r>
            <a:r>
              <a:rPr kumimoji="0" lang="en-US"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φ(N)</a:t>
            </a:r>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Zwracamy klucz publiczny jako para (N, e) i klucz sekretny jako para (N, d). e jest nazywana wykładnikiem szyfrującym, a d – wykładnikiem deszyfrującym. </a:t>
            </a:r>
          </a:p>
          <a:p>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Funkcja zapadkowa przekształca zbiór (Z</a:t>
            </a:r>
            <a:r>
              <a:rPr kumimoji="0" lang="pl-PL" sz="1200" b="0" i="0" u="none" strike="noStrike" kern="1200" cap="none" spc="0" normalizeH="0" baseline="-25000" noProof="0" dirty="0" smtClean="0">
                <a:ln>
                  <a:noFill/>
                </a:ln>
                <a:solidFill>
                  <a:srgbClr val="000000"/>
                </a:solidFill>
                <a:effectLst/>
                <a:uLnTx/>
                <a:uFillTx/>
                <a:latin typeface="+mn-lt"/>
                <a:ea typeface="+mn-ea"/>
                <a:cs typeface="+mn-cs"/>
                <a:sym typeface="Symbol" pitchFamily="18" charset="2"/>
              </a:rPr>
              <a:t>N</a:t>
            </a:r>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w (Z</a:t>
            </a:r>
            <a:r>
              <a:rPr kumimoji="0" lang="pl-PL" sz="1200" b="0" i="0" u="none" strike="noStrike" kern="1200" cap="none" spc="0" normalizeH="0" baseline="-25000" noProof="0" dirty="0" smtClean="0">
                <a:ln>
                  <a:noFill/>
                </a:ln>
                <a:solidFill>
                  <a:srgbClr val="000000"/>
                </a:solidFill>
                <a:effectLst/>
                <a:uLnTx/>
                <a:uFillTx/>
                <a:latin typeface="+mn-lt"/>
                <a:ea typeface="+mn-ea"/>
                <a:cs typeface="+mn-cs"/>
                <a:sym typeface="Symbol" pitchFamily="18" charset="2"/>
              </a:rPr>
              <a:t>N</a:t>
            </a:r>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Dla wejścia x funkcja oblicza wartość wyrażenia </a:t>
            </a:r>
            <a:r>
              <a:rPr kumimoji="0" lang="pl-PL" sz="1200" b="0" i="0" u="none" strike="noStrike" kern="1200" cap="none" spc="0" normalizeH="0" baseline="0" noProof="0" dirty="0" err="1" smtClean="0">
                <a:ln>
                  <a:noFill/>
                </a:ln>
                <a:solidFill>
                  <a:srgbClr val="000000"/>
                </a:solidFill>
                <a:effectLst/>
                <a:uLnTx/>
                <a:uFillTx/>
                <a:latin typeface="+mn-lt"/>
                <a:ea typeface="+mn-ea"/>
                <a:cs typeface="+mn-cs"/>
                <a:sym typeface="Symbol" pitchFamily="18" charset="2"/>
              </a:rPr>
              <a:t>x</a:t>
            </a:r>
            <a:r>
              <a:rPr kumimoji="0" lang="pl-PL" sz="1200" b="0" i="0" u="none" strike="noStrike" kern="1200" cap="none" spc="0" normalizeH="0" baseline="30000" noProof="0" dirty="0" err="1" smtClean="0">
                <a:ln>
                  <a:noFill/>
                </a:ln>
                <a:solidFill>
                  <a:srgbClr val="000000"/>
                </a:solidFill>
                <a:effectLst/>
                <a:uLnTx/>
                <a:uFillTx/>
                <a:latin typeface="+mn-lt"/>
                <a:ea typeface="+mn-ea"/>
                <a:cs typeface="+mn-cs"/>
                <a:sym typeface="Symbol" pitchFamily="18" charset="2"/>
              </a:rPr>
              <a:t>e</a:t>
            </a:r>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(w zbiorze Z</a:t>
            </a:r>
            <a:r>
              <a:rPr kumimoji="0" lang="pl-PL" sz="1200" b="0" i="0" u="none" strike="noStrike" kern="1200" cap="none" spc="0" normalizeH="0" baseline="-25000" noProof="0" dirty="0" smtClean="0">
                <a:ln>
                  <a:noFill/>
                </a:ln>
                <a:solidFill>
                  <a:srgbClr val="000000"/>
                </a:solidFill>
                <a:effectLst/>
                <a:uLnTx/>
                <a:uFillTx/>
                <a:latin typeface="+mn-lt"/>
                <a:ea typeface="+mn-ea"/>
                <a:cs typeface="+mn-cs"/>
                <a:sym typeface="Symbol" pitchFamily="18" charset="2"/>
              </a:rPr>
              <a:t>N</a:t>
            </a:r>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i je zwraca. Aby odszyfrować jakąś wartość (y) podnosimy ją do potęgi d, czyli obliczamy </a:t>
            </a:r>
            <a:r>
              <a:rPr kumimoji="0" lang="pl-PL" sz="1200" b="0" i="0" u="none" strike="noStrike" kern="1200" cap="none" spc="0" normalizeH="0" baseline="0" noProof="0" dirty="0" err="1" smtClean="0">
                <a:ln>
                  <a:noFill/>
                </a:ln>
                <a:solidFill>
                  <a:srgbClr val="000000"/>
                </a:solidFill>
                <a:effectLst/>
                <a:uLnTx/>
                <a:uFillTx/>
                <a:latin typeface="+mn-lt"/>
                <a:ea typeface="+mn-ea"/>
                <a:cs typeface="+mn-cs"/>
                <a:sym typeface="Symbol" pitchFamily="18" charset="2"/>
              </a:rPr>
              <a:t>y</a:t>
            </a:r>
            <a:r>
              <a:rPr kumimoji="0" lang="pl-PL" sz="1200" b="0" i="0" u="none" strike="noStrike" kern="1200" cap="none" spc="0" normalizeH="0" baseline="30000" noProof="0" dirty="0" err="1" smtClean="0">
                <a:ln>
                  <a:noFill/>
                </a:ln>
                <a:solidFill>
                  <a:srgbClr val="000000"/>
                </a:solidFill>
                <a:effectLst/>
                <a:uLnTx/>
                <a:uFillTx/>
                <a:latin typeface="+mn-lt"/>
                <a:ea typeface="+mn-ea"/>
                <a:cs typeface="+mn-cs"/>
                <a:sym typeface="Symbol" pitchFamily="18" charset="2"/>
              </a:rPr>
              <a:t>d</a:t>
            </a:r>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Oznacza to, że obliczamy </a:t>
            </a:r>
            <a:r>
              <a:rPr kumimoji="0" lang="pl-PL" sz="1200" b="0" i="0" u="none" strike="noStrike" kern="1200" cap="none" spc="0" normalizeH="0" baseline="0" noProof="0" dirty="0" err="1" smtClean="0">
                <a:ln>
                  <a:noFill/>
                </a:ln>
                <a:solidFill>
                  <a:srgbClr val="000000"/>
                </a:solidFill>
                <a:effectLst/>
                <a:uLnTx/>
                <a:uFillTx/>
                <a:latin typeface="+mn-lt"/>
                <a:ea typeface="+mn-ea"/>
                <a:cs typeface="+mn-cs"/>
                <a:sym typeface="Symbol" pitchFamily="18" charset="2"/>
              </a:rPr>
              <a:t>x</a:t>
            </a:r>
            <a:r>
              <a:rPr kumimoji="0" lang="pl-PL" sz="1200" b="0" i="0" u="none" strike="noStrike" kern="1200" cap="none" spc="0" normalizeH="0" baseline="30000" noProof="0" dirty="0" err="1" smtClean="0">
                <a:ln>
                  <a:noFill/>
                </a:ln>
                <a:solidFill>
                  <a:srgbClr val="000000"/>
                </a:solidFill>
                <a:effectLst/>
                <a:uLnTx/>
                <a:uFillTx/>
                <a:latin typeface="+mn-lt"/>
                <a:ea typeface="+mn-ea"/>
                <a:cs typeface="+mn-cs"/>
                <a:sym typeface="Symbol" pitchFamily="18" charset="2"/>
              </a:rPr>
              <a:t>ed</a:t>
            </a:r>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Ponieważ e*d = 1 (</a:t>
            </a:r>
            <a:r>
              <a:rPr kumimoji="0" lang="pl-PL" sz="1200" b="0" i="0" u="none" strike="noStrike" kern="1200" cap="none" spc="0" normalizeH="0" baseline="0" noProof="0" dirty="0" err="1" smtClean="0">
                <a:ln>
                  <a:noFill/>
                </a:ln>
                <a:solidFill>
                  <a:srgbClr val="000000"/>
                </a:solidFill>
                <a:effectLst/>
                <a:uLnTx/>
                <a:uFillTx/>
                <a:latin typeface="+mn-lt"/>
                <a:ea typeface="+mn-ea"/>
                <a:cs typeface="+mn-cs"/>
                <a:sym typeface="Symbol" pitchFamily="18" charset="2"/>
              </a:rPr>
              <a:t>mod</a:t>
            </a:r>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a:t>
            </a:r>
            <a:r>
              <a:rPr lang="pl-PL" baseline="0" dirty="0" smtClean="0"/>
              <a:t> </a:t>
            </a:r>
            <a:r>
              <a:rPr kumimoji="0" lang="en-US"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φ(N)</a:t>
            </a:r>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to wykładnik x możemy zapisać: k</a:t>
            </a:r>
            <a:r>
              <a:rPr kumimoji="0" lang="en-US"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φ(N)</a:t>
            </a:r>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+1. Czyli wykonanie takiego potęgowania zwraca nam z powrotem x.</a:t>
            </a:r>
          </a:p>
          <a:p>
            <a:r>
              <a:rPr kumimoji="0" lang="pl-PL" sz="1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Trzeba sobie oczywiście odpowiedzieć na pytanie, dlaczego tak sformułowana funkcja zapadkowa staje się jednokierunkowa, jeśli nie dysponujemy kluczem sekretnym?</a:t>
            </a:r>
            <a:endParaRPr lang="pl-PL" b="0"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17</a:t>
            </a:fld>
            <a:endParaRPr lang="pl-PL"/>
          </a:p>
        </p:txBody>
      </p:sp>
    </p:spTree>
    <p:extLst>
      <p:ext uri="{BB962C8B-B14F-4D97-AF65-F5344CB8AC3E}">
        <p14:creationId xmlns:p14="http://schemas.microsoft.com/office/powerpoint/2010/main" xmlns="" val="984691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U podstawy bezpieczeństwa rozwiązania RSA leży </a:t>
            </a:r>
            <a:r>
              <a:rPr lang="pl-PL" b="1" dirty="0" smtClean="0"/>
              <a:t>założenie</a:t>
            </a:r>
            <a:r>
              <a:rPr lang="pl-PL" dirty="0" smtClean="0"/>
              <a:t>, że zaproponowane</a:t>
            </a:r>
            <a:r>
              <a:rPr lang="pl-PL" baseline="0" dirty="0" smtClean="0"/>
              <a:t> przekształcenie jest jednokierunkową permutacją</a:t>
            </a:r>
            <a:r>
              <a:rPr lang="pl-PL" dirty="0" smtClean="0"/>
              <a:t>. Dokładnie: zakładając, że p i q są liczbami pierwszymi, N jest ich iloczynem, y jest losową liczbą należącą do (Z</a:t>
            </a:r>
            <a:r>
              <a:rPr lang="pl-PL" baseline="-25000" dirty="0" smtClean="0"/>
              <a:t>N</a:t>
            </a:r>
            <a:r>
              <a:rPr lang="pl-PL" dirty="0" smtClean="0"/>
              <a:t>)*</a:t>
            </a:r>
            <a:r>
              <a:rPr lang="pl-PL" baseline="0" dirty="0" smtClean="0"/>
              <a:t>, to posiadając N, e (wykładnik), y nie jesteśmy w stanie znaleźć efektywnego algorytmu obliczającego odwrotność funkcji RSA w y, czyli obliczyć  y</a:t>
            </a:r>
            <a:r>
              <a:rPr lang="pl-PL" baseline="30000" dirty="0" smtClean="0"/>
              <a:t>1/e</a:t>
            </a:r>
            <a:r>
              <a:rPr lang="pl-PL" baseline="0" dirty="0" smtClean="0"/>
              <a:t>.</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18</a:t>
            </a:fld>
            <a:endParaRPr lang="pl-PL"/>
          </a:p>
        </p:txBody>
      </p:sp>
    </p:spTree>
    <p:extLst>
      <p:ext uri="{BB962C8B-B14F-4D97-AF65-F5344CB8AC3E}">
        <p14:creationId xmlns:p14="http://schemas.microsoft.com/office/powerpoint/2010/main" xmlns="" val="33845387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Dysponując bezpieczną permutacją zapadkową, możemy ją „włączyć” do znormalizowanego schematu szyfrowania z kluczem publicznym</a:t>
            </a:r>
            <a:r>
              <a:rPr lang="pl-PL" baseline="0" dirty="0" smtClean="0"/>
              <a:t> i otrzymać nasz „pierwszy” system szyfrowania z kluczem publicznym. Naszymi „klockami” były: system szyfrowania symetrycznego z uwierzytelnieniem, funkcja </a:t>
            </a:r>
            <a:r>
              <a:rPr lang="pl-PL" baseline="0" dirty="0" err="1" smtClean="0"/>
              <a:t>hash</a:t>
            </a:r>
            <a:r>
              <a:rPr lang="pl-PL" baseline="0" dirty="0" smtClean="0"/>
              <a:t> (mieszająca) przekształcająca wartość x na przestrzeń kluczy systemu szyfrowania symetrycznego. </a:t>
            </a:r>
          </a:p>
          <a:p>
            <a:r>
              <a:rPr lang="pl-PL" baseline="0" dirty="0" smtClean="0"/>
              <a:t>Sam algorytm szyfrowania rozpoczyna się od uruchomienia generatora kluczy RSA. Następnie wybieramy losową liczbę w Z</a:t>
            </a:r>
            <a:r>
              <a:rPr lang="pl-PL" baseline="-25000" dirty="0" smtClean="0"/>
              <a:t>N</a:t>
            </a:r>
            <a:r>
              <a:rPr lang="pl-PL" baseline="0" dirty="0" smtClean="0"/>
              <a:t>, wykonujemy na niej funkcję RSA (otrzymując wartość y), wyprowadzamy z wartości x z zastosowaniem funkcji </a:t>
            </a:r>
            <a:r>
              <a:rPr lang="pl-PL" baseline="0" dirty="0" err="1" smtClean="0"/>
              <a:t>hash</a:t>
            </a:r>
            <a:r>
              <a:rPr lang="pl-PL" baseline="0" dirty="0" smtClean="0"/>
              <a:t> klucz szyfrowania symetrycznego k. Ostatecznie zwracamy wiadomość złożoną z wartości y i zaszyfrowanej wiadomości m z zastosowaniem klucza k (szyfrowanie symetryczne). Zwykle funkcja </a:t>
            </a:r>
            <a:r>
              <a:rPr lang="pl-PL" baseline="0" dirty="0" err="1" smtClean="0"/>
              <a:t>hash</a:t>
            </a:r>
            <a:r>
              <a:rPr lang="pl-PL" baseline="0" dirty="0" smtClean="0"/>
              <a:t>, to SHA-256.</a:t>
            </a:r>
          </a:p>
          <a:p>
            <a:r>
              <a:rPr lang="pl-PL" dirty="0" smtClean="0"/>
              <a:t>Odszyfrowywanie polega na wykonaniu funkcji odwrotnej na RSA (z kluczem </a:t>
            </a:r>
            <a:r>
              <a:rPr lang="pl-PL" dirty="0" err="1" smtClean="0"/>
              <a:t>sk</a:t>
            </a:r>
            <a:r>
              <a:rPr lang="pl-PL" dirty="0" smtClean="0"/>
              <a:t>), aby odzyskać</a:t>
            </a:r>
            <a:r>
              <a:rPr lang="pl-PL" baseline="0" dirty="0" smtClean="0"/>
              <a:t> wartość x, następnie tę wartość trzeba przekształcić z zastosowaniem funkcji </a:t>
            </a:r>
            <a:r>
              <a:rPr lang="pl-PL" baseline="0" dirty="0" err="1" smtClean="0"/>
              <a:t>hash</a:t>
            </a:r>
            <a:r>
              <a:rPr lang="pl-PL" baseline="0" dirty="0" smtClean="0"/>
              <a:t>, żeby odzyskać klucz, który z kolei służy do odszyfrowywania szyfrogramu (zaszyfrowanej wiadomości).</a:t>
            </a:r>
          </a:p>
          <a:p>
            <a:r>
              <a:rPr lang="pl-PL" baseline="0" dirty="0" smtClean="0"/>
              <a:t>Przy założeniu, że: system szyfrowania symetrycznego z uwierzytelnieniem jest odporny na atak z wybranym szyfrogramem, funkcja </a:t>
            </a:r>
            <a:r>
              <a:rPr lang="pl-PL" baseline="0" dirty="0" err="1" smtClean="0"/>
              <a:t>hash</a:t>
            </a:r>
            <a:r>
              <a:rPr lang="pl-PL" baseline="0" dirty="0" smtClean="0"/>
              <a:t> daje pseudolosowe wyniki i funkcja RSA jest jednokierunkowa, to system jest bezpieczny.</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19</a:t>
            </a:fld>
            <a:endParaRPr lang="pl-PL"/>
          </a:p>
        </p:txBody>
      </p:sp>
    </p:spTree>
    <p:extLst>
      <p:ext uri="{BB962C8B-B14F-4D97-AF65-F5344CB8AC3E}">
        <p14:creationId xmlns:p14="http://schemas.microsoft.com/office/powerpoint/2010/main" xmlns="" val="3360851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0" i="0" u="none" strike="noStrike" kern="1200" cap="none" spc="0" normalizeH="0" baseline="0" noProof="0" dirty="0" smtClean="0">
                <a:ln>
                  <a:noFill/>
                </a:ln>
                <a:solidFill>
                  <a:prstClr val="black"/>
                </a:solidFill>
                <a:effectLst/>
                <a:uLnTx/>
                <a:uFillTx/>
                <a:latin typeface="+mn-lt"/>
                <a:ea typeface="+mn-ea"/>
                <a:cs typeface="+mn-cs"/>
              </a:rPr>
              <a:t>Czym jest kryptografia klucza publicznego? Podobnie jak w przypadku szyfrowania symetrycznego dysponujemy dwoma algorytmami: szyfrującym (E) i deszyfrującym (D). Tym razem do szyfrowania stosujemy jeden klucz, nazywany kluczem publicznym. W naszym przypadku nazwijmy go </a:t>
            </a:r>
            <a:r>
              <a:rPr kumimoji="0" lang="pl-PL" sz="1200" b="0" i="0" u="none" strike="noStrike" kern="1200" cap="none" spc="0" normalizeH="0" baseline="0" noProof="0" dirty="0" err="1" smtClean="0">
                <a:ln>
                  <a:noFill/>
                </a:ln>
                <a:solidFill>
                  <a:prstClr val="black"/>
                </a:solidFill>
                <a:effectLst/>
                <a:uLnTx/>
                <a:uFillTx/>
                <a:latin typeface="+mn-lt"/>
                <a:ea typeface="+mn-ea"/>
                <a:cs typeface="+mn-cs"/>
              </a:rPr>
              <a:t>pk</a:t>
            </a:r>
            <a:r>
              <a:rPr kumimoji="0" lang="pl-PL" sz="1200" b="0" i="0" u="none" strike="noStrike" kern="1200" cap="none" spc="0" normalizeH="0" baseline="0" noProof="0" dirty="0" smtClean="0">
                <a:ln>
                  <a:noFill/>
                </a:ln>
                <a:solidFill>
                  <a:prstClr val="black"/>
                </a:solidFill>
                <a:effectLst/>
                <a:uLnTx/>
                <a:uFillTx/>
                <a:latin typeface="+mn-lt"/>
                <a:ea typeface="+mn-ea"/>
                <a:cs typeface="+mn-cs"/>
              </a:rPr>
              <a:t>, ale do odszyfrowywania stosujemy inny klucz, nazywany kluczem tajnym (</a:t>
            </a:r>
            <a:r>
              <a:rPr kumimoji="0" lang="pl-PL" sz="1200" b="0" i="0" u="none" strike="noStrike" kern="1200" cap="none" spc="0" normalizeH="0" baseline="0" noProof="0" dirty="0" err="1" smtClean="0">
                <a:ln>
                  <a:noFill/>
                </a:ln>
                <a:solidFill>
                  <a:prstClr val="black"/>
                </a:solidFill>
                <a:effectLst/>
                <a:uLnTx/>
                <a:uFillTx/>
                <a:latin typeface="+mn-lt"/>
                <a:ea typeface="+mn-ea"/>
                <a:cs typeface="+mn-cs"/>
              </a:rPr>
              <a:t>sk</a:t>
            </a:r>
            <a:r>
              <a:rPr kumimoji="0" lang="pl-PL" sz="1200" b="0" i="0" u="none" strike="noStrike" kern="1200" cap="none" spc="0" normalizeH="0" baseline="0" noProof="0" dirty="0" smtClean="0">
                <a:ln>
                  <a:noFill/>
                </a:ln>
                <a:solidFill>
                  <a:prstClr val="black"/>
                </a:solidFill>
                <a:effectLst/>
                <a:uLnTx/>
                <a:uFillTx/>
                <a:latin typeface="+mn-lt"/>
                <a:ea typeface="+mn-ea"/>
                <a:cs typeface="+mn-cs"/>
              </a:rPr>
              <a:t>). Te dwa klucze tworzą parę kluczy. Szyfrowanie polega na uruchomieniu algorytmu szyfrującego wiadomość za pomocą klucza publicznego. Odszyfrowywanie polega na uruchomieniu algorytmu odszyfrowującego z zastosowaniem klucza tajnego.</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a:t>
            </a:fld>
            <a:endParaRPr lang="pl-PL"/>
          </a:p>
        </p:txBody>
      </p:sp>
    </p:spTree>
    <p:extLst>
      <p:ext uri="{BB962C8B-B14F-4D97-AF65-F5344CB8AC3E}">
        <p14:creationId xmlns:p14="http://schemas.microsoft.com/office/powerpoint/2010/main" xmlns="" val="28300705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Jeśli mamy nasz pierwszy system z kluczem publicznym, to teraz przedyskutujemy,</a:t>
            </a:r>
            <a:r>
              <a:rPr lang="pl-PL" baseline="0" dirty="0" smtClean="0"/>
              <a:t> jak go </a:t>
            </a:r>
            <a:r>
              <a:rPr lang="pl-PL" b="1" baseline="0" dirty="0" smtClean="0"/>
              <a:t>nie używać</a:t>
            </a:r>
            <a:r>
              <a:rPr lang="pl-PL" baseline="0" dirty="0" smtClean="0"/>
              <a:t> do szyfrowania. Po pierwsze pokażemy, że bezpośrednie stosowanie szyfrowania z kluczem publicznym (</a:t>
            </a:r>
            <a:r>
              <a:rPr lang="pl-PL" b="1" baseline="0" dirty="0" smtClean="0"/>
              <a:t>bez generacji</a:t>
            </a:r>
            <a:r>
              <a:rPr lang="pl-PL" baseline="0" dirty="0" smtClean="0"/>
              <a:t> x i jej skracania do k i wykonania szyfrowania symetrycznego z przekazaniem wartości y) nie jest bezpieczny. </a:t>
            </a:r>
          </a:p>
          <a:p>
            <a:r>
              <a:rPr lang="pl-PL" baseline="0" dirty="0" smtClean="0"/>
              <a:t>W naszym (błędnym) podejściu stosujemy podejście RSA bezpośrednio do szyfrowania. Podnosimy wiadomość m do potęgi e (w Z</a:t>
            </a:r>
            <a:r>
              <a:rPr lang="pl-PL" baseline="-25000" dirty="0" smtClean="0"/>
              <a:t>N</a:t>
            </a:r>
            <a:r>
              <a:rPr lang="pl-PL" baseline="0" dirty="0" smtClean="0"/>
              <a:t>), deszyfracja polega na podniesieniu szyfrogramu do potęgi d uzyskując wiadomość. Można znaleźć wiele książek, które właśnie w taki sposób opisują RSA. Takie rozwiązanie jest zupełnie pozbawione bezpieczeństwa, choćby dlatego, że jest to system szyfrowania deterministyczny (taka sama wiadomość otrzyma zawsze taki sam szyfrogram!). Jest bardzo wiele ataków na takie zastosowanie RSA do szyfrowania. Poza tym algorytm RSA jest tylko zapadkową permutacją, a nie schematem szyfrującym. Musi zostać obudowany schematem, jak na poprzednim slajdzie, aby uzyskać bezpieczeństwo.</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20</a:t>
            </a:fld>
            <a:endParaRPr lang="pl-PL"/>
          </a:p>
        </p:txBody>
      </p:sp>
    </p:spTree>
    <p:extLst>
      <p:ext uri="{BB962C8B-B14F-4D97-AF65-F5344CB8AC3E}">
        <p14:creationId xmlns:p14="http://schemas.microsoft.com/office/powerpoint/2010/main" xmlns="" val="36568034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lnSpcReduction="10000"/>
          </a:bodyPr>
          <a:lstStyle/>
          <a:p>
            <a:r>
              <a:rPr lang="pl-PL" dirty="0" smtClean="0"/>
              <a:t>Załóżmy, że mamy serwer WWW,</a:t>
            </a:r>
            <a:r>
              <a:rPr lang="pl-PL" baseline="0" dirty="0" smtClean="0"/>
              <a:t> który posiada klucz d RSA. Mamy przeglądarkę, która chce ustalić bezpieczne powiązanie SSL pomiędzy klientem a serwerem. SSL rozpoczyna sesję od wysłania informacji do serwera, że chce nawiązać bezpieczne połączenie. Serwer odpowiada wiadomością zawierającą klucz publiczny serwera. Przeglądarka szyfruje wygenerowany przez siebie losowy klucz sesji i odsyła go do serwera WWW zaszyfrowany kluczem publicznym z zastosowaniem RSA. Teraz serwer i przeglądarka dysponują kluczem symetrycznym do wymiany informacji z zastosowaniem szyfrowania symetrycznego.</a:t>
            </a:r>
          </a:p>
          <a:p>
            <a:pPr marL="0" marR="0" lvl="0" indent="0" algn="l" defTabSz="914400" rtl="0" eaLnBrk="1" fontAlgn="auto" latinLnBrk="0" hangingPunct="1">
              <a:lnSpc>
                <a:spcPct val="100000"/>
              </a:lnSpc>
              <a:spcBef>
                <a:spcPts val="0"/>
              </a:spcBef>
              <a:spcAft>
                <a:spcPts val="0"/>
              </a:spcAft>
              <a:buClrTx/>
              <a:buSzTx/>
              <a:buFontTx/>
              <a:buNone/>
              <a:tabLst/>
              <a:defRPr/>
            </a:pPr>
            <a:r>
              <a:rPr lang="pl-PL" baseline="0" dirty="0" smtClean="0"/>
              <a:t>Zastanówmy się, co się stanie, jeśli bezpośrednio z zastosowaniem RSA „zaszyfrujemy” klucz sesji k, czyli szyfrogram klucza wynosi </a:t>
            </a:r>
            <a:r>
              <a:rPr lang="pl-PL" baseline="0" dirty="0" err="1" smtClean="0"/>
              <a:t>k</a:t>
            </a:r>
            <a:r>
              <a:rPr lang="pl-PL" baseline="30000" dirty="0" err="1" smtClean="0"/>
              <a:t>e</a:t>
            </a:r>
            <a:r>
              <a:rPr lang="pl-PL" baseline="0" dirty="0" smtClean="0"/>
              <a:t> (</a:t>
            </a:r>
            <a:r>
              <a:rPr lang="pl-PL" baseline="0" dirty="0" err="1" smtClean="0"/>
              <a:t>mod</a:t>
            </a:r>
            <a:r>
              <a:rPr lang="pl-PL" baseline="0" dirty="0" smtClean="0"/>
              <a:t> Z</a:t>
            </a:r>
            <a:r>
              <a:rPr lang="pl-PL" baseline="-25000" dirty="0" smtClean="0"/>
              <a:t>N</a:t>
            </a:r>
            <a:r>
              <a:rPr lang="pl-PL" baseline="0" dirty="0" smtClean="0"/>
              <a:t>). W rozważania założymy, że klucz jest 64 bitowy i traktujemy go jako liczbę z zakresu 0 do 2</a:t>
            </a:r>
            <a:r>
              <a:rPr lang="pl-PL" baseline="30000" dirty="0" smtClean="0"/>
              <a:t>64</a:t>
            </a:r>
            <a:r>
              <a:rPr lang="pl-PL" baseline="0" dirty="0" smtClean="0"/>
              <a:t>, a dokładnie z zakresu 0 do 2</a:t>
            </a:r>
            <a:r>
              <a:rPr lang="pl-PL" baseline="30000" dirty="0" smtClean="0"/>
              <a:t>64</a:t>
            </a:r>
            <a:r>
              <a:rPr lang="pl-PL" baseline="0" dirty="0" smtClean="0"/>
              <a:t>- 1. Załóżmy także, że klucz ta się rozłożyć na dwie liczby o podobnej długości. Możemy go zapisać jako iloczyn k1 i k2, gdzie każdy z nich jest mniejszy od 2</a:t>
            </a:r>
            <a:r>
              <a:rPr lang="pl-PL" baseline="30000" dirty="0" smtClean="0"/>
              <a:t>32</a:t>
            </a:r>
            <a:r>
              <a:rPr lang="pl-PL" baseline="0" dirty="0" smtClean="0"/>
              <a:t>. Okazuje się, że prawdopodobieństwo trafienia na klucz, który można tak przedstawić wynosi ok. 20%. Teraz wstawiamy tak „rozłożony” klucz w zależność obliczającą szyfrogram (</a:t>
            </a:r>
            <a:r>
              <a:rPr lang="pl-PL" baseline="0" dirty="0" err="1" smtClean="0"/>
              <a:t>k</a:t>
            </a:r>
            <a:r>
              <a:rPr lang="pl-PL" baseline="30000" dirty="0" err="1" smtClean="0"/>
              <a:t>e</a:t>
            </a:r>
            <a:r>
              <a:rPr lang="pl-PL" baseline="0" dirty="0" smtClean="0"/>
              <a:t>). Jedną z części klucza „przenosimy” ma druga stronę równania i otrzymujemy:  </a:t>
            </a:r>
            <a:r>
              <a:rPr kumimoji="0" lang="en-US" sz="1200" b="1" i="0" u="none" strike="noStrike" kern="1200" cap="none" spc="0" normalizeH="0" baseline="0" noProof="0" dirty="0" smtClean="0">
                <a:ln>
                  <a:noFill/>
                </a:ln>
                <a:solidFill>
                  <a:srgbClr val="000000"/>
                </a:solidFill>
                <a:effectLst/>
                <a:uLnTx/>
                <a:uFillTx/>
                <a:latin typeface="+mn-lt"/>
                <a:ea typeface="+mn-ea"/>
                <a:cs typeface="+mn-cs"/>
              </a:rPr>
              <a:t>c/k</a:t>
            </a:r>
            <a:r>
              <a:rPr kumimoji="0" lang="en-US" sz="1200" b="1" i="0" u="none" strike="noStrike" kern="1200" cap="none" spc="0" normalizeH="0" baseline="-25000" noProof="0" dirty="0" smtClean="0">
                <a:ln>
                  <a:noFill/>
                </a:ln>
                <a:solidFill>
                  <a:srgbClr val="000000"/>
                </a:solidFill>
                <a:effectLst/>
                <a:uLnTx/>
                <a:uFillTx/>
                <a:latin typeface="+mn-lt"/>
                <a:ea typeface="+mn-ea"/>
                <a:cs typeface="+mn-cs"/>
              </a:rPr>
              <a:t>1</a:t>
            </a:r>
            <a:r>
              <a:rPr kumimoji="0" lang="en-US" sz="1200" b="1" i="0" u="none" strike="noStrike" kern="1200" cap="none" spc="0" normalizeH="0" baseline="46000" noProof="0" dirty="0" smtClean="0">
                <a:ln>
                  <a:noFill/>
                </a:ln>
                <a:solidFill>
                  <a:srgbClr val="000000"/>
                </a:solidFill>
                <a:effectLst/>
                <a:uLnTx/>
                <a:uFillTx/>
                <a:latin typeface="+mn-lt"/>
                <a:ea typeface="+mn-ea"/>
                <a:cs typeface="+mn-cs"/>
              </a:rPr>
              <a:t>e</a:t>
            </a:r>
            <a:r>
              <a:rPr kumimoji="0" lang="en-US" sz="1200" b="1" i="0" u="none" strike="noStrike" kern="1200" cap="none" spc="0" normalizeH="0" baseline="0" noProof="0" dirty="0" smtClean="0">
                <a:ln>
                  <a:noFill/>
                </a:ln>
                <a:solidFill>
                  <a:srgbClr val="000000"/>
                </a:solidFill>
                <a:effectLst/>
                <a:uLnTx/>
                <a:uFillTx/>
                <a:latin typeface="+mn-lt"/>
                <a:ea typeface="+mn-ea"/>
                <a:cs typeface="+mn-cs"/>
              </a:rPr>
              <a:t> = k</a:t>
            </a:r>
            <a:r>
              <a:rPr kumimoji="0" lang="en-US" sz="1200" b="1" i="0" u="none" strike="noStrike" kern="1200" cap="none" spc="0" normalizeH="0" baseline="-25000" noProof="0" dirty="0" smtClean="0">
                <a:ln>
                  <a:noFill/>
                </a:ln>
                <a:solidFill>
                  <a:srgbClr val="000000"/>
                </a:solidFill>
                <a:effectLst/>
                <a:uLnTx/>
                <a:uFillTx/>
                <a:latin typeface="+mn-lt"/>
                <a:ea typeface="+mn-ea"/>
                <a:cs typeface="+mn-cs"/>
              </a:rPr>
              <a:t>2</a:t>
            </a:r>
            <a:r>
              <a:rPr kumimoji="0" lang="en-US" sz="1200" b="1" i="0" u="none" strike="noStrike" kern="1200" cap="none" spc="0" normalizeH="0" baseline="46000" noProof="0" dirty="0" smtClean="0">
                <a:ln>
                  <a:noFill/>
                </a:ln>
                <a:solidFill>
                  <a:srgbClr val="000000"/>
                </a:solidFill>
                <a:effectLst/>
                <a:uLnTx/>
                <a:uFillTx/>
                <a:latin typeface="+mn-lt"/>
                <a:ea typeface="+mn-ea"/>
                <a:cs typeface="+mn-cs"/>
              </a:rPr>
              <a:t>e</a:t>
            </a:r>
            <a:r>
              <a:rPr kumimoji="0" lang="en-US" sz="1200" b="0" i="0" u="none" strike="noStrike" kern="1200" cap="none" spc="0" normalizeH="0" baseline="0" noProof="0" dirty="0" smtClean="0">
                <a:ln>
                  <a:noFill/>
                </a:ln>
                <a:solidFill>
                  <a:srgbClr val="000000"/>
                </a:solidFill>
                <a:effectLst/>
                <a:uLnTx/>
                <a:uFillTx/>
                <a:latin typeface="+mn-lt"/>
                <a:ea typeface="+mn-ea"/>
                <a:cs typeface="+mn-cs"/>
              </a:rPr>
              <a:t>   </a:t>
            </a:r>
            <a:r>
              <a:rPr kumimoji="0" lang="pl-PL" sz="1200" b="0" i="0" u="none" strike="noStrike" kern="1200" cap="none" spc="0" normalizeH="0" baseline="0" noProof="0" dirty="0" smtClean="0">
                <a:ln>
                  <a:noFill/>
                </a:ln>
                <a:solidFill>
                  <a:srgbClr val="000000"/>
                </a:solidFill>
                <a:effectLst/>
                <a:uLnTx/>
                <a:uFillTx/>
                <a:latin typeface="+mn-lt"/>
                <a:ea typeface="+mn-ea"/>
                <a:cs typeface="+mn-cs"/>
              </a:rPr>
              <a:t>w</a:t>
            </a:r>
            <a:r>
              <a:rPr kumimoji="0" lang="en-US" sz="1200" b="0" i="0" u="none" strike="noStrike" kern="1200" cap="none" spc="0" normalizeH="0" baseline="0" noProof="0" dirty="0" smtClean="0">
                <a:ln>
                  <a:noFill/>
                </a:ln>
                <a:solidFill>
                  <a:srgbClr val="000000"/>
                </a:solidFill>
                <a:effectLst/>
                <a:uLnTx/>
                <a:uFillTx/>
                <a:latin typeface="+mn-lt"/>
                <a:ea typeface="+mn-ea"/>
                <a:cs typeface="+mn-cs"/>
              </a:rPr>
              <a:t>  Z</a:t>
            </a:r>
            <a:r>
              <a:rPr kumimoji="0" lang="en-US" sz="1200" b="0" i="0" u="none" strike="noStrike" kern="1200" cap="none" spc="0" normalizeH="0" baseline="-25000" noProof="0" dirty="0" smtClean="0">
                <a:ln>
                  <a:noFill/>
                </a:ln>
                <a:solidFill>
                  <a:srgbClr val="000000"/>
                </a:solidFill>
                <a:effectLst/>
                <a:uLnTx/>
                <a:uFillTx/>
                <a:latin typeface="+mn-lt"/>
                <a:ea typeface="+mn-ea"/>
                <a:cs typeface="+mn-cs"/>
              </a:rPr>
              <a:t>N</a:t>
            </a:r>
            <a:r>
              <a:rPr kumimoji="0" lang="pl-PL" sz="1200" b="0" i="0" u="none" strike="noStrike" kern="1200" cap="none" spc="0" normalizeH="0" baseline="0" noProof="0" dirty="0" smtClean="0">
                <a:ln>
                  <a:noFill/>
                </a:ln>
                <a:solidFill>
                  <a:srgbClr val="000000"/>
                </a:solidFill>
                <a:effectLst/>
                <a:uLnTx/>
                <a:uFillTx/>
                <a:latin typeface="+mn-lt"/>
                <a:ea typeface="+mn-ea"/>
                <a:cs typeface="+mn-cs"/>
              </a:rPr>
              <a:t>. Atakujący zna c, e i N. Ponieważ udało się nam rozdzielić klucz możemy przeprowadzić atak „spotkajmy się w środku”. Najpierw przygotowujemy tablicę wszystkich możliwych ilorazów c/</a:t>
            </a:r>
            <a:r>
              <a:rPr kumimoji="0" lang="pl-PL" sz="1200" b="0" i="0" u="none" strike="noStrike" kern="1200" cap="none" spc="0" normalizeH="0" baseline="0" noProof="0" dirty="0" err="1" smtClean="0">
                <a:ln>
                  <a:noFill/>
                </a:ln>
                <a:solidFill>
                  <a:srgbClr val="000000"/>
                </a:solidFill>
                <a:effectLst/>
                <a:uLnTx/>
                <a:uFillTx/>
                <a:latin typeface="+mn-lt"/>
                <a:ea typeface="+mn-ea"/>
                <a:cs typeface="+mn-cs"/>
              </a:rPr>
              <a:t>n</a:t>
            </a:r>
            <a:r>
              <a:rPr kumimoji="0" lang="pl-PL" sz="1200" b="0" i="0" u="none" strike="noStrike" kern="1200" cap="none" spc="0" normalizeH="0" baseline="30000" noProof="0" dirty="0" err="1" smtClean="0">
                <a:ln>
                  <a:noFill/>
                </a:ln>
                <a:solidFill>
                  <a:srgbClr val="000000"/>
                </a:solidFill>
                <a:effectLst/>
                <a:uLnTx/>
                <a:uFillTx/>
                <a:latin typeface="+mn-lt"/>
                <a:ea typeface="+mn-ea"/>
                <a:cs typeface="+mn-cs"/>
              </a:rPr>
              <a:t>e</a:t>
            </a:r>
            <a:r>
              <a:rPr kumimoji="0" lang="pl-PL" sz="1200" b="0" i="0" u="none" strike="noStrike" kern="1200" cap="none" spc="0" normalizeH="0" baseline="0" noProof="0" dirty="0" smtClean="0">
                <a:ln>
                  <a:noFill/>
                </a:ln>
                <a:solidFill>
                  <a:srgbClr val="000000"/>
                </a:solidFill>
                <a:effectLst/>
                <a:uLnTx/>
                <a:uFillTx/>
                <a:latin typeface="+mn-lt"/>
                <a:ea typeface="+mn-ea"/>
                <a:cs typeface="+mn-cs"/>
              </a:rPr>
              <a:t>. Po przygotowaniu tablicy porównujemy, która z wartości w tablicy odpowiada wartości k</a:t>
            </a:r>
            <a:r>
              <a:rPr kumimoji="0" lang="pl-PL" sz="1200" b="0" i="0" u="none" strike="noStrike" kern="1200" cap="none" spc="0" normalizeH="0" baseline="-25000" noProof="0" dirty="0" smtClean="0">
                <a:ln>
                  <a:noFill/>
                </a:ln>
                <a:solidFill>
                  <a:srgbClr val="000000"/>
                </a:solidFill>
                <a:effectLst/>
                <a:uLnTx/>
                <a:uFillTx/>
                <a:latin typeface="+mn-lt"/>
                <a:ea typeface="+mn-ea"/>
                <a:cs typeface="+mn-cs"/>
              </a:rPr>
              <a:t>2</a:t>
            </a:r>
            <a:r>
              <a:rPr kumimoji="0" lang="pl-PL" sz="1200" b="0" i="0" u="none" strike="noStrike" kern="1200" cap="none" spc="0" normalizeH="0" baseline="30000" noProof="0" dirty="0" smtClean="0">
                <a:ln>
                  <a:noFill/>
                </a:ln>
                <a:solidFill>
                  <a:srgbClr val="000000"/>
                </a:solidFill>
                <a:effectLst/>
                <a:uLnTx/>
                <a:uFillTx/>
                <a:latin typeface="+mn-lt"/>
                <a:ea typeface="+mn-ea"/>
                <a:cs typeface="+mn-cs"/>
              </a:rPr>
              <a:t>e</a:t>
            </a:r>
            <a:r>
              <a:rPr kumimoji="0" lang="pl-PL" sz="1200" b="0" i="0" u="none" strike="noStrike" kern="1200" cap="none" spc="0" normalizeH="0" baseline="0" noProof="0" dirty="0" smtClean="0">
                <a:ln>
                  <a:noFill/>
                </a:ln>
                <a:solidFill>
                  <a:srgbClr val="000000"/>
                </a:solidFill>
                <a:effectLst/>
                <a:uLnTx/>
                <a:uFillTx/>
                <a:latin typeface="+mn-lt"/>
                <a:ea typeface="+mn-ea"/>
                <a:cs typeface="+mn-cs"/>
              </a:rPr>
              <a:t>. Po znalezieniu takiej „kolizji” możemy obliczyć wartość klucza, mnożąc k1 przez k2. Jaki jest czas takiego ataku? Brutalny atak trwałby 2</a:t>
            </a:r>
            <a:r>
              <a:rPr kumimoji="0" lang="pl-PL" sz="1200" b="0" i="0" u="none" strike="noStrike" kern="1200" cap="none" spc="0" normalizeH="0" baseline="30000" noProof="0" dirty="0" smtClean="0">
                <a:ln>
                  <a:noFill/>
                </a:ln>
                <a:solidFill>
                  <a:srgbClr val="000000"/>
                </a:solidFill>
                <a:effectLst/>
                <a:uLnTx/>
                <a:uFillTx/>
                <a:latin typeface="+mn-lt"/>
                <a:ea typeface="+mn-ea"/>
                <a:cs typeface="+mn-cs"/>
              </a:rPr>
              <a:t>64</a:t>
            </a:r>
            <a:r>
              <a:rPr kumimoji="0" lang="pl-PL" sz="1200" b="0" i="0" u="none" strike="noStrike" kern="1200" cap="none" spc="0" normalizeH="0" baseline="0" noProof="0" dirty="0" smtClean="0">
                <a:ln>
                  <a:noFill/>
                </a:ln>
                <a:solidFill>
                  <a:srgbClr val="000000"/>
                </a:solidFill>
                <a:effectLst/>
                <a:uLnTx/>
                <a:uFillTx/>
                <a:latin typeface="+mn-lt"/>
                <a:ea typeface="+mn-ea"/>
                <a:cs typeface="+mn-cs"/>
              </a:rPr>
              <a:t>. Pokazany atak może się odbyć w czasie 2</a:t>
            </a:r>
            <a:r>
              <a:rPr kumimoji="0" lang="pl-PL" sz="1200" b="0" i="0" u="none" strike="noStrike" kern="1200" cap="none" spc="0" normalizeH="0" baseline="30000" noProof="0" dirty="0" smtClean="0">
                <a:ln>
                  <a:noFill/>
                </a:ln>
                <a:solidFill>
                  <a:srgbClr val="000000"/>
                </a:solidFill>
                <a:effectLst/>
                <a:uLnTx/>
                <a:uFillTx/>
                <a:latin typeface="+mn-lt"/>
                <a:ea typeface="+mn-ea"/>
                <a:cs typeface="+mn-cs"/>
              </a:rPr>
              <a:t>40</a:t>
            </a:r>
            <a:r>
              <a:rPr kumimoji="0" lang="pl-PL" sz="1200" b="0" i="0" u="none" strike="noStrike" kern="1200" cap="none" spc="0" normalizeH="0" baseline="0" noProof="0" dirty="0" smtClean="0">
                <a:ln>
                  <a:noFill/>
                </a:ln>
                <a:solidFill>
                  <a:srgbClr val="000000"/>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0" i="0" u="none" strike="noStrike" kern="1200" cap="none" spc="0" normalizeH="0" baseline="0" noProof="0" dirty="0" smtClean="0">
                <a:ln>
                  <a:noFill/>
                </a:ln>
                <a:solidFill>
                  <a:srgbClr val="000000"/>
                </a:solidFill>
                <a:effectLst/>
                <a:uLnTx/>
                <a:uFillTx/>
                <a:latin typeface="+mn-lt"/>
                <a:ea typeface="+mn-ea"/>
                <a:cs typeface="+mn-cs"/>
              </a:rPr>
              <a:t>Ważny wniosek z tej analizy jest taki, że jeśli zastosujemy bezpośrednio obliczanie permutacji RSA do szyfrowania, to można taki system złamać szybciej niż za pomocą brutalnego ataku. Podkreślmy jeszcze raz, nigdy nie należy stosować RSA bezpośrednio do szyfrowania danych, kluczy itp. Powinien być częścią odpowiednio zaprojektowanej struktury kryptograficznej. </a:t>
            </a:r>
            <a:endParaRPr kumimoji="0" lang="en-US" sz="1200" b="0" i="0" u="none" strike="noStrike" kern="1200" cap="none" spc="0" normalizeH="0" baseline="0" noProof="0" dirty="0" smtClean="0">
              <a:ln>
                <a:noFill/>
              </a:ln>
              <a:solidFill>
                <a:srgbClr val="000000"/>
              </a:solidFill>
              <a:effectLst/>
              <a:uLnTx/>
              <a:uFillTx/>
              <a:latin typeface="+mn-lt"/>
              <a:ea typeface="+mn-ea"/>
              <a:cs typeface="+mn-cs"/>
            </a:endParaRP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21</a:t>
            </a:fld>
            <a:endParaRPr lang="pl-PL"/>
          </a:p>
        </p:txBody>
      </p:sp>
    </p:spTree>
    <p:extLst>
      <p:ext uri="{BB962C8B-B14F-4D97-AF65-F5344CB8AC3E}">
        <p14:creationId xmlns:p14="http://schemas.microsoft.com/office/powerpoint/2010/main" xmlns="" val="3490782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Podany wcześniej ustandaryzowany system szyfrowania z kluczem publicznym</a:t>
            </a:r>
            <a:r>
              <a:rPr lang="pl-PL" baseline="0" dirty="0" smtClean="0"/>
              <a:t> rzadko jest używany w powiązaniu z RSA. RSA jest stosowany do czegoś innego. Zwykle system „osobno” generuje klucz kryptografii symetrycznej, a system RSA jest „proszony” o zaszyfrowanie tego klucza. Przykładowo, tworzymy 128-bitowy klucz AES, rozszerzamy do długości 2048 bitów i stosujemy RSA do zaszyfrowania takiego klucza. Powstaje pytanie, jak powinno zachodzić takie przekształcenie? Drugą kwestą jest, czy takie podejście jest bezpieczne?</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22</a:t>
            </a:fld>
            <a:endParaRPr lang="pl-PL"/>
          </a:p>
        </p:txBody>
      </p:sp>
    </p:spTree>
    <p:extLst>
      <p:ext uri="{BB962C8B-B14F-4D97-AF65-F5344CB8AC3E}">
        <p14:creationId xmlns:p14="http://schemas.microsoft.com/office/powerpoint/2010/main" xmlns="" val="41180571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Jednym</a:t>
            </a:r>
            <a:r>
              <a:rPr lang="pl-PL" baseline="0" dirty="0" smtClean="0"/>
              <a:t> z praktycznych realizacji pomysłu pokazanego na poprzednim slajdzie jest konstrukcja opisana w dokumencie PKCS1 v1.5 (Public </a:t>
            </a:r>
            <a:r>
              <a:rPr lang="pl-PL" baseline="0" dirty="0" err="1" smtClean="0"/>
              <a:t>Key</a:t>
            </a:r>
            <a:r>
              <a:rPr lang="pl-PL" baseline="0" dirty="0" smtClean="0"/>
              <a:t> </a:t>
            </a:r>
            <a:r>
              <a:rPr lang="pl-PL" baseline="0" dirty="0" err="1" smtClean="0"/>
              <a:t>Cryptography</a:t>
            </a:r>
            <a:r>
              <a:rPr lang="pl-PL" baseline="0" dirty="0" smtClean="0"/>
              <a:t> Standard). Tryb 2 oznacza szyfrowania, tryb 1 oznacza podpisywanie. Zaczynamy od wybrania wiadomości do zaszyfrowania, np. 128 bitowy klucz AES i umieszczamy ją jako ciąg najmniej znaczących bitów w bloku danych do zaszyfrowania. Przed wiadomością dołączamy blok 16 bitów składających się z samych jedynek. Potem dodajemy losowe pole danych, z takim zastrzeżeniem, że nigdzie w nim nie może wystąpić 16 bitów samych jedynek. Na początek pola danych zamieszcza się wartość 0x02 (16 bitów), oznaczająca, że sposób kodowania danych jest zgodny z PKCS1 w trybie 2. Rozszerzony w taki sposób klucz jest wejściem funkcji RSA i jest podnoszony do potęgi e (</a:t>
            </a:r>
            <a:r>
              <a:rPr lang="pl-PL" baseline="0" dirty="0" err="1" smtClean="0"/>
              <a:t>mod</a:t>
            </a:r>
            <a:r>
              <a:rPr lang="pl-PL" baseline="0" dirty="0" smtClean="0"/>
              <a:t> N). W rezultacie otrzymujemy szyfrogram zgodny z PKCS1 v1.5. Odbiorca odwraca funkcję RSA, odczytuje 2 pierwsze bajty, usuwa wszystkie dane wraz z 16-bitowym ciągiem 0xFF i otrzymuje wiadomość, która była zaszyfrowana. Ten mechanizm jest szeroko stosowany w wielu rozwiązaniach, między innymi w protokole HTTPS.</a:t>
            </a: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23</a:t>
            </a:fld>
            <a:endParaRPr lang="pl-PL"/>
          </a:p>
        </p:txBody>
      </p:sp>
    </p:spTree>
    <p:extLst>
      <p:ext uri="{BB962C8B-B14F-4D97-AF65-F5344CB8AC3E}">
        <p14:creationId xmlns:p14="http://schemas.microsoft.com/office/powerpoint/2010/main" xmlns="" val="39647228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baseline="0" dirty="0" smtClean="0"/>
              <a:t>Schemat PKCS1 v1.5 był opracowany w późnych latach 80-tych. Nie było dowodu, że jest on bezpieczny. W 1998 roku został opublikowany przez </a:t>
            </a:r>
            <a:r>
              <a:rPr lang="en-US" sz="1200" dirty="0" err="1" smtClean="0"/>
              <a:t>Bleichenbacher</a:t>
            </a:r>
            <a:r>
              <a:rPr lang="pl-PL" sz="1200" dirty="0" smtClean="0"/>
              <a:t>’a w</a:t>
            </a:r>
            <a:r>
              <a:rPr lang="en-US" sz="1200" dirty="0" smtClean="0"/>
              <a:t> 1998</a:t>
            </a:r>
            <a:r>
              <a:rPr lang="pl-PL" sz="1200" dirty="0" smtClean="0"/>
              <a:t> roku atak na taki schemat szyfrowania. Załóżmy, że atakujący może przechwycić szyfrogram c.</a:t>
            </a:r>
            <a:r>
              <a:rPr lang="pl-PL" sz="1200" baseline="0" dirty="0" smtClean="0"/>
              <a:t> Wiemy, że szyfrowana była wiadomość zgodna z PKCS1. Atakujący wysyła szyfrogram bezpośrednio do serwera WWW. Serwer odszyfrowuje szyfrogram i sprawdza, czy pierwsze 2 bajty zawierają wartość 0x02. Jeśli tak, to następuje interpretacja wiadomości, jeśli nie, to zwrócenie błędu. Takie działanie serwera WWW daje atakującemu informacje, czy początkowa wartość szyfrogramu zawiera, czy nie zawiera sekwencji 2 bajtów 0x02. Okazuje się, że to wystarczy do odszyfrowania każdego szyfrogramu przejętego przez atakującego z uwzględnieniem pewnego wycieku informacji wynikającej z konstrukcji RSA.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1200" baseline="0" dirty="0" smtClean="0"/>
              <a:t>Atakujący najpierw wysyła szyfrogram bez zmian do serwera i dostaje informację, czy on się zaczyna od 0x02, czy nie. Jeśli tak, to przygotowuje on spreparowany szyfrogram następującej postaci. Wybiera losową wartość r należącą do zbioru Z</a:t>
            </a:r>
            <a:r>
              <a:rPr lang="pl-PL" sz="1200" baseline="-25000" dirty="0" smtClean="0"/>
              <a:t>N</a:t>
            </a:r>
            <a:r>
              <a:rPr lang="pl-PL" sz="1200" baseline="0" dirty="0" smtClean="0"/>
              <a:t> i podnosi ją do potęgi e. Następnie wprowadza i mnoży ją przez szyfrogram. Z własności potęgowania można zauważyć, że taki zabieg jest tożsamy z pomnożeniem wiadomości niezaszyfrowanej z r (w czasie szyfrowania będzie ta wartość podnoszona do potęgi e). Taka wartość jest wysyłana jako szyfrogram do serwera. Serwer pozwala na stwierdzenie, czy pierwsze 2 bajty wynoszą 0z02, czy nie.</a:t>
            </a:r>
          </a:p>
          <a:p>
            <a:pPr marL="0" marR="0" lvl="0" indent="0" algn="l" defTabSz="914400" rtl="0" eaLnBrk="1" fontAlgn="auto" latinLnBrk="0" hangingPunct="1">
              <a:lnSpc>
                <a:spcPct val="100000"/>
              </a:lnSpc>
              <a:spcBef>
                <a:spcPts val="0"/>
              </a:spcBef>
              <a:spcAft>
                <a:spcPts val="0"/>
              </a:spcAft>
              <a:buClrTx/>
              <a:buSzTx/>
              <a:buFontTx/>
              <a:buNone/>
              <a:tabLst/>
              <a:defRPr/>
            </a:pPr>
            <a:r>
              <a:rPr lang="pl-PL" dirty="0" smtClean="0"/>
              <a:t>Spoglądając</a:t>
            </a:r>
            <a:r>
              <a:rPr lang="pl-PL" baseline="0" dirty="0" smtClean="0"/>
              <a:t> na to z innej perspektywy możemy powiedzieć, że zastanawiamy się ile wynosi pewna liczba x, taka, że pomnożona przez znaną nam liczbę (</a:t>
            </a:r>
            <a:r>
              <a:rPr lang="pl-PL" baseline="0" dirty="0" err="1" smtClean="0"/>
              <a:t>mod</a:t>
            </a:r>
            <a:r>
              <a:rPr lang="pl-PL" baseline="0" dirty="0" smtClean="0"/>
              <a:t> N) da nam na początku wartość 0x02. Okazuje się, że zadając odpowiednia liczbę pytań (1 mln) można dotrzeć do wartości x. </a:t>
            </a:r>
            <a:endParaRPr lang="pl-PL" dirty="0" smtClean="0"/>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24</a:t>
            </a:fld>
            <a:endParaRPr lang="pl-PL"/>
          </a:p>
        </p:txBody>
      </p:sp>
    </p:spTree>
    <p:extLst>
      <p:ext uri="{BB962C8B-B14F-4D97-AF65-F5344CB8AC3E}">
        <p14:creationId xmlns:p14="http://schemas.microsoft.com/office/powerpoint/2010/main" xmlns="" val="24136994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Pokażmy przykład takiego ataku w formie uproszczonej. Atakujący może wysyłać szyfrogramy, serwer WWW dysponuje kluczem sekretnym</a:t>
            </a:r>
            <a:r>
              <a:rPr lang="pl-PL" baseline="0" dirty="0" smtClean="0"/>
              <a:t> d. W uproszczonym modelu zakładamy, że serwer stwierdza, czy najstarszy bit wiadomości wynosi 1 czy 0. Drugie upraszczające założenie polega na przyjęciu N=2</a:t>
            </a:r>
            <a:r>
              <a:rPr lang="pl-PL" baseline="30000" dirty="0" smtClean="0"/>
              <a:t>n</a:t>
            </a:r>
            <a:r>
              <a:rPr lang="pl-PL" baseline="0" dirty="0" smtClean="0"/>
              <a:t>. Wiemy, że wysyłając szyfrogram dowiadujemy od serwera się o stanie najstarszego bitu. Teraz możemy pomnożyć szyfrogram przez 2, co w praktyce oznacza przesunięcie wiadomości o jeden bit w lewo. Serwer znowu może nam odpowiedzieć, czy bit jest, czy nie jest jedynką. Mnożąc kolejno szyfrogram przez kolejne potęgi 2 de facto przesuwamy go o jeden bit i dowiadujemy się, ile ten bit wynosi. Tak możemy uzyskać informację o całej wiadomości. </a:t>
            </a:r>
          </a:p>
          <a:p>
            <a:r>
              <a:rPr lang="pl-PL" baseline="0" dirty="0" smtClean="0"/>
              <a:t>„Prawdziwy atak” wymaga przeprowadzenia większej ilości zapytań, ponieważ nie analizujemy pojedynczego bitu, ale porównujemy 2 bajty. </a:t>
            </a:r>
          </a:p>
          <a:p>
            <a:r>
              <a:rPr lang="pl-PL" baseline="0" dirty="0" smtClean="0"/>
              <a:t>Okazało się więc, że schemat PKCS1 v1.5 zastosowany do ochrony klucza symetrycznego można było złamać…</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25</a:t>
            </a:fld>
            <a:endParaRPr lang="pl-PL"/>
          </a:p>
        </p:txBody>
      </p:sp>
    </p:spTree>
    <p:extLst>
      <p:ext uri="{BB962C8B-B14F-4D97-AF65-F5344CB8AC3E}">
        <p14:creationId xmlns:p14="http://schemas.microsoft.com/office/powerpoint/2010/main" xmlns="" val="37804003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Jak możemy się obronić,</a:t>
            </a:r>
            <a:r>
              <a:rPr lang="pl-PL" baseline="0" dirty="0" smtClean="0"/>
              <a:t> przed takim atakiem? Odpowiedzią jest dokument RFC 5246. Sugeruje on następujące rozwiązanie: jeśli odszyfrowany teks tnie odpowiada formatowi danych zdefiniowanych w PKCS#1 (nie zaczyna się od 0x02), to wybieramy losowy łańcuch R 46 bajtowy i udajemy, że wiadomością, która była zaszyfrowana jest właśnie ten łańcuch. Oczywiście protokół nie będzie w stanie odszyfrować poprawnie danych, ale wydarzy się to później… Po prostu klucze sesji nie będą jednakowe.</a:t>
            </a:r>
          </a:p>
          <a:p>
            <a:r>
              <a:rPr lang="pl-PL" baseline="0" dirty="0" smtClean="0"/>
              <a:t>Taka „poprawka” jest wprowadzona do współczesnych systemów HTTPS. Była łatwa do implementacji i zapobiega omówionemu wcześniej atakowi.</a:t>
            </a:r>
          </a:p>
          <a:p>
            <a:r>
              <a:rPr lang="pl-PL" baseline="0" dirty="0" smtClean="0"/>
              <a:t>Powstaje pytanie, czy tak skonstruowany HTTPS jest bezpieczny na atak z wybranym szyfrogramem?</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26</a:t>
            </a:fld>
            <a:endParaRPr lang="pl-PL"/>
          </a:p>
        </p:txBody>
      </p:sp>
    </p:spTree>
    <p:extLst>
      <p:ext uri="{BB962C8B-B14F-4D97-AF65-F5344CB8AC3E}">
        <p14:creationId xmlns:p14="http://schemas.microsoft.com/office/powerpoint/2010/main" xmlns="" val="31973840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lnSpcReduction="10000"/>
          </a:bodyPr>
          <a:lstStyle/>
          <a:p>
            <a:r>
              <a:rPr lang="pl-PL" dirty="0" smtClean="0"/>
              <a:t>Tak dochodzimy</a:t>
            </a:r>
            <a:r>
              <a:rPr lang="pl-PL" baseline="0" dirty="0" smtClean="0"/>
              <a:t> do kolejnej, nowej wersji dokumentu PKCS#1, proponującej nowy sposób rozszerzania klucza/wiadomości, żeby ją można było skutecznie zabezpieczyć z zastosowaniem funkcji zapadkowej RSA. Wiadomość/klucz do zaszyfrowania zapisujemy na początku bloku danych, potem wstawiamy znacznik 0x01 i tą część bloku wypełniamy zerami. Długość pierwszego i drugiego bloku (o którym za chwilę) zależy od standardu. Drugi blok danych wybierany jest losowo. Razem oba bloki powinny mieć długość klucza RSA (np. 2048 bitów). Zanim dane są wprowadzane na wejście algorytmu RSA wartość losowa (</a:t>
            </a:r>
            <a:r>
              <a:rPr lang="pl-PL" baseline="0" dirty="0" err="1" smtClean="0"/>
              <a:t>rand</a:t>
            </a:r>
            <a:r>
              <a:rPr lang="pl-PL" baseline="0" dirty="0" smtClean="0"/>
              <a:t>) jest przekształcana przez funkcję </a:t>
            </a:r>
            <a:r>
              <a:rPr lang="pl-PL" baseline="0" dirty="0" err="1" smtClean="0"/>
              <a:t>hash</a:t>
            </a:r>
            <a:r>
              <a:rPr lang="pl-PL" baseline="0" dirty="0" smtClean="0"/>
              <a:t> (</a:t>
            </a:r>
            <a:r>
              <a:rPr lang="pl-PL" baseline="0" dirty="0" err="1" smtClean="0"/>
              <a:t>mieszczającą</a:t>
            </a:r>
            <a:r>
              <a:rPr lang="pl-PL" baseline="0" dirty="0" smtClean="0"/>
              <a:t>) generującą ciąg losowy o długości pierwszego bloku. Na wiadomości (z </a:t>
            </a:r>
            <a:r>
              <a:rPr lang="pl-PL" baseline="0" dirty="0" err="1" smtClean="0"/>
              <a:t>paddingiem</a:t>
            </a:r>
            <a:r>
              <a:rPr lang="pl-PL" baseline="0" dirty="0" smtClean="0"/>
              <a:t>) i przekształconej wartości losowej (H(</a:t>
            </a:r>
            <a:r>
              <a:rPr lang="pl-PL" baseline="0" dirty="0" err="1" smtClean="0"/>
              <a:t>rand</a:t>
            </a:r>
            <a:r>
              <a:rPr lang="pl-PL" baseline="0" dirty="0" smtClean="0"/>
              <a:t>)) wykonywany jest </a:t>
            </a:r>
            <a:r>
              <a:rPr lang="pl-PL" baseline="0" dirty="0" err="1" smtClean="0"/>
              <a:t>xor</a:t>
            </a:r>
            <a:r>
              <a:rPr lang="pl-PL" baseline="0" dirty="0" smtClean="0"/>
              <a:t> i przekazywany jako pierwszy blok na wejście RSA. Ten sam blok jest jeszcze raz przekształcany z </a:t>
            </a:r>
            <a:r>
              <a:rPr lang="pl-PL" baseline="0" dirty="0" err="1" smtClean="0"/>
              <a:t>zastosownaiem</a:t>
            </a:r>
            <a:r>
              <a:rPr lang="pl-PL" baseline="0" dirty="0" smtClean="0"/>
              <a:t> funkcji mieszającej (</a:t>
            </a:r>
            <a:r>
              <a:rPr lang="pl-PL" baseline="0" dirty="0" err="1" smtClean="0"/>
              <a:t>hash</a:t>
            </a:r>
            <a:r>
              <a:rPr lang="pl-PL" baseline="0" dirty="0" smtClean="0"/>
              <a:t>) G , dodawany </a:t>
            </a:r>
            <a:r>
              <a:rPr lang="pl-PL" baseline="0" dirty="0" err="1" smtClean="0"/>
              <a:t>xor</a:t>
            </a:r>
            <a:r>
              <a:rPr lang="pl-PL" baseline="0" dirty="0" smtClean="0"/>
              <a:t> do pierwotniej wartości </a:t>
            </a:r>
            <a:r>
              <a:rPr lang="pl-PL" baseline="0" dirty="0" err="1" smtClean="0"/>
              <a:t>rand</a:t>
            </a:r>
            <a:r>
              <a:rPr lang="pl-PL" baseline="0" dirty="0" smtClean="0"/>
              <a:t> i zamieszczany jako drugi blok danych na wejście algorytmu RSA.</a:t>
            </a:r>
          </a:p>
          <a:p>
            <a:r>
              <a:rPr lang="pl-PL" baseline="0" dirty="0" smtClean="0"/>
              <a:t>W 2001 roku udowodniono twierdzenie, że jeśli funkcje H i G generują ciągi losowe, to zaproponowana konstrukcja jest bezpieczna na atak z wybranym szyfrogramem. W praktyce stosuje się „dobrą” funkcję SHA-256 jako przybliżenie matematycznych właściwości funkcji H i G z twierdzenia.</a:t>
            </a:r>
          </a:p>
          <a:p>
            <a:r>
              <a:rPr lang="pl-PL" baseline="0" dirty="0" smtClean="0"/>
              <a:t>Nazwa „</a:t>
            </a:r>
            <a:r>
              <a:rPr lang="pl-PL" baseline="0" dirty="0" err="1" smtClean="0"/>
              <a:t>Optmalna</a:t>
            </a:r>
            <a:r>
              <a:rPr lang="pl-PL" baseline="0" dirty="0" smtClean="0"/>
              <a:t>” w podanej metodzie </a:t>
            </a:r>
            <a:r>
              <a:rPr lang="pl-PL" baseline="0" dirty="0" err="1" smtClean="0"/>
              <a:t>preprocessingu</a:t>
            </a:r>
            <a:r>
              <a:rPr lang="pl-PL" baseline="0" dirty="0" smtClean="0"/>
              <a:t> danych pochodzi ot tego, że uzyskujemy szyfrogram o długości minimalnej, równej wyjściu z funkcji RSA. W standardzie ISO ta wylosowywana wartość była dodatkowo dołączana do szyfrogramu. </a:t>
            </a:r>
          </a:p>
          <a:p>
            <a:r>
              <a:rPr lang="pl-PL" baseline="0" dirty="0" smtClean="0"/>
              <a:t>Udowodnione twierdzenie bazuje tylko na właściwościach funkcji zapadkowej RSA. Zastosowanie funkcji zapadkowej o innych właściwościach algebraicznych nie daje gwarancji bezpieczeństwa w takiej konstrukcji. Powstaje więc pytanie, czy można zbudować konstrukcję zapewniającą bezpieczeństwo dla innej lub dowolnej bezpiecznej funkcji zapadkowej.</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27</a:t>
            </a:fld>
            <a:endParaRPr lang="pl-PL"/>
          </a:p>
        </p:txBody>
      </p:sp>
    </p:spTree>
    <p:extLst>
      <p:ext uri="{BB962C8B-B14F-4D97-AF65-F5344CB8AC3E}">
        <p14:creationId xmlns:p14="http://schemas.microsoft.com/office/powerpoint/2010/main" xmlns="" val="34340298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Okazuje się, że jeśli</a:t>
            </a:r>
            <a:r>
              <a:rPr lang="pl-PL" baseline="0" dirty="0" smtClean="0"/>
              <a:t> zamiast </a:t>
            </a:r>
            <a:r>
              <a:rPr lang="pl-PL" baseline="0" dirty="0" err="1" smtClean="0"/>
              <a:t>paddingu</a:t>
            </a:r>
            <a:r>
              <a:rPr lang="pl-PL" baseline="0" dirty="0" smtClean="0"/>
              <a:t> 0x01000… dołączymy do wiadomości dołączymy rezultat funkcji mieszającej (</a:t>
            </a:r>
            <a:r>
              <a:rPr lang="pl-PL" baseline="0" dirty="0" err="1" smtClean="0"/>
              <a:t>hash</a:t>
            </a:r>
            <a:r>
              <a:rPr lang="pl-PL" baseline="0" dirty="0" smtClean="0"/>
              <a:t>), dla której wejście podamy wiadomość m i wylosowaną wartość r, to przy zachowaniu schematu OAEP otrzymamy system bezpieczny na atak CCA.</a:t>
            </a:r>
          </a:p>
          <a:p>
            <a:endParaRPr lang="pl-PL" baseline="0" dirty="0" smtClean="0"/>
          </a:p>
          <a:p>
            <a:r>
              <a:rPr lang="pl-PL" baseline="0" dirty="0" smtClean="0"/>
              <a:t>Wykazano również, że jeśli do wiadomości dołączymy w pierwszym bloku wynik działania funkcji mieszającej na m i r oraz wartość e=3, to schemat, w którym stosujemy funkcję zapadkową RSA można uprościć i wciąż będzie bezpieczny ze względu na atak CCA.</a:t>
            </a:r>
          </a:p>
          <a:p>
            <a:endParaRPr lang="pl-PL" baseline="0" dirty="0" smtClean="0"/>
          </a:p>
          <a:p>
            <a:r>
              <a:rPr lang="pl-PL" baseline="0" dirty="0" smtClean="0"/>
              <a:t>Oba wymienione warianty nie są w rzeczywistości stosowane, ale warto o nich wiedzieć. </a:t>
            </a:r>
          </a:p>
          <a:p>
            <a:endParaRPr lang="pl-PL" baseline="0" dirty="0" smtClean="0"/>
          </a:p>
          <a:p>
            <a:r>
              <a:rPr lang="pl-PL" baseline="0" dirty="0" smtClean="0"/>
              <a:t>Ostatecznie standardem jest PKCS1 z OAEP.</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28</a:t>
            </a:fld>
            <a:endParaRPr lang="pl-PL"/>
          </a:p>
        </p:txBody>
      </p:sp>
    </p:spTree>
    <p:extLst>
      <p:ext uri="{BB962C8B-B14F-4D97-AF65-F5344CB8AC3E}">
        <p14:creationId xmlns:p14="http://schemas.microsoft.com/office/powerpoint/2010/main" xmlns="" val="9255843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Jaki jest schemat odszyfrowywania</a:t>
            </a:r>
            <a:r>
              <a:rPr lang="pl-PL" baseline="0" dirty="0" smtClean="0"/>
              <a:t> konstrukcji SAEP? Zaczynamy od funkcji odwracającej RSA, która zwróci wartość x i r. Potem musimy obliczyć funkcję </a:t>
            </a:r>
            <a:r>
              <a:rPr lang="pl-PL" baseline="0" dirty="0" err="1" smtClean="0"/>
              <a:t>hash</a:t>
            </a:r>
            <a:r>
              <a:rPr lang="pl-PL" baseline="0" dirty="0" smtClean="0"/>
              <a:t> na r i wykonać na otrzymanej wartości </a:t>
            </a:r>
            <a:r>
              <a:rPr lang="pl-PL" baseline="0" dirty="0" err="1" smtClean="0"/>
              <a:t>xor</a:t>
            </a:r>
            <a:r>
              <a:rPr lang="pl-PL" baseline="0" dirty="0" smtClean="0"/>
              <a:t> z x. Rezultatem będzie „pierwszy” blok danych zawierający wiadomość i </a:t>
            </a:r>
            <a:r>
              <a:rPr lang="pl-PL" baseline="0" dirty="0" err="1" smtClean="0"/>
              <a:t>hash</a:t>
            </a:r>
            <a:r>
              <a:rPr lang="pl-PL" baseline="0" dirty="0" smtClean="0"/>
              <a:t> z r…</a:t>
            </a:r>
          </a:p>
          <a:p>
            <a:r>
              <a:rPr lang="pl-PL" baseline="0" dirty="0" smtClean="0"/>
              <a:t>Ostatni etap deszyfrowania powinien sprawdzić, czy W(m, r) z wiadomości jest identyczny z wartością W(m, r) obliczoną przez nas. Jeśli tak, to mamy prawidłowo odszyfrowane dane, jeśli nie zgłaszamy niepowodzenie odszyfrowywania.</a:t>
            </a:r>
          </a:p>
          <a:p>
            <a:r>
              <a:rPr lang="pl-PL" baseline="0" dirty="0" smtClean="0"/>
              <a:t>Proszę zwrócić uwagę, że sprawdzenie wartości W(m, r) jest bardzo ważne w naszym schemacie. Ten etap odszyfrowywania (gdy znamy już treść wiadomości) pozwala sprawdzić, czy wiadomość zachowała integralność.</a:t>
            </a:r>
          </a:p>
          <a:p>
            <a:r>
              <a:rPr lang="pl-PL" dirty="0" smtClean="0"/>
              <a:t>Tak naprawdę sprawdzenie padu w każdym z podanych wcześniej schematów jest obowiązkowe dla wykazania integralności wiadomości.</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29</a:t>
            </a:fld>
            <a:endParaRPr lang="pl-PL"/>
          </a:p>
        </p:txBody>
      </p:sp>
    </p:spTree>
    <p:extLst>
      <p:ext uri="{BB962C8B-B14F-4D97-AF65-F5344CB8AC3E}">
        <p14:creationId xmlns:p14="http://schemas.microsoft.com/office/powerpoint/2010/main" xmlns="" val="945540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Proste</a:t>
            </a:r>
            <a:r>
              <a:rPr lang="pl-PL" baseline="0" dirty="0" smtClean="0"/>
              <a:t> zastosowanie kryptografii z kluczem publicznym (nieodporne na aktywny atak) polega na udostepnieniu klucza swojego klucza publicznego. Odbiorca losuje współdzielony sekret (klucz symetryczny?) i szyfruje go kluczem publicznym nadawcy. Nadawca odszyfrowuje szyfrogram i teraz obaj uczestnicy dysponują tym samym sekretem. </a:t>
            </a:r>
          </a:p>
          <a:p>
            <a:endParaRPr lang="pl-PL" baseline="0" dirty="0" smtClean="0"/>
          </a:p>
          <a:p>
            <a:r>
              <a:rPr lang="pl-PL" baseline="0" dirty="0" smtClean="0"/>
              <a:t>Strukturę klucza publicznego zastosowaliśmy już na laboratorium do szyfrowania poczty. Znowu osoba, do której mają być wysyłane zaszyfrowane wiadomości udostępnia swój klucz publiczny. Pozostali uczestnicy mogą wysyłać do niej zaszyfrowane dane, a tylko ona może je odszyfrowywać. W prostym rozwiązaniu, które już ćwiczyliśmy klucz publiczny można umieścić na swojej stronie, lub dołączyć do swojego emaila. Rozwiązanie GPG oferuje również centralny serwer do przechowywania takich kluczy publicznych i ich zarządzania. Bardziej rozbudowanym rozwiązaniem, które stosuje </a:t>
            </a:r>
            <a:r>
              <a:rPr lang="pl-PL" baseline="0" dirty="0" err="1" smtClean="0"/>
              <a:t>uwirzytelnienie</a:t>
            </a:r>
            <a:r>
              <a:rPr lang="pl-PL" baseline="0" dirty="0" smtClean="0"/>
              <a:t> kluczy i użytkowników jest Infrastruktura Klucza Publicznego.</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a:t>
            </a:fld>
            <a:endParaRPr lang="pl-PL"/>
          </a:p>
        </p:txBody>
      </p:sp>
    </p:spTree>
    <p:extLst>
      <p:ext uri="{BB962C8B-B14F-4D97-AF65-F5344CB8AC3E}">
        <p14:creationId xmlns:p14="http://schemas.microsoft.com/office/powerpoint/2010/main" xmlns="" val="20983235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Implementacja OAEP może nieść kilka pułapek, które</a:t>
            </a:r>
            <a:r>
              <a:rPr lang="pl-PL" baseline="0" dirty="0" smtClean="0"/>
              <a:t> mogą osłabić system. Zastanówmy się, jak napisać program odszyfrowujący omawianą strukturę. Najpierw odwracamy funkcję RSA. Jeśli wynik potęgowania przekroczy wartość 2</a:t>
            </a:r>
            <a:r>
              <a:rPr lang="pl-PL" baseline="30000" dirty="0" smtClean="0"/>
              <a:t>n-1</a:t>
            </a:r>
            <a:r>
              <a:rPr lang="pl-PL" baseline="0" dirty="0" smtClean="0"/>
              <a:t>, to wykryliśmy błąd i dalsze przetwarzanie nie ma sensu, więc powinniśmy przerwać działanie funkcji. W kolejnym etapie sprawdzamy, czy PAD ma ustaloną przez nas postać „01000”. Jeśli nie znowu wykryliśmy błąd i powinniśmy przerwać obliczenia. </a:t>
            </a:r>
          </a:p>
          <a:p>
            <a:r>
              <a:rPr lang="pl-PL" baseline="0" dirty="0" smtClean="0"/>
              <a:t>Teka implementacja jest wrażliwa na atak czasowy, bo atakujący może się dowiedzieć, co spowodowało błąd: pierwszy, czy drugi etap odszyfrowywania. Atakujący z taką wiedzą może złamać system. </a:t>
            </a:r>
          </a:p>
          <a:p>
            <a:r>
              <a:rPr lang="pl-PL" baseline="0" dirty="0" smtClean="0"/>
              <a:t>Proszę więc nie implementować samemu omówionego systemu szyfrowania. Może on być matematycznie poprawny, i możliwy </a:t>
            </a:r>
            <a:r>
              <a:rPr lang="pl-PL" baseline="0" smtClean="0"/>
              <a:t>do złamania</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30</a:t>
            </a:fld>
            <a:endParaRPr lang="pl-PL"/>
          </a:p>
        </p:txBody>
      </p:sp>
    </p:spTree>
    <p:extLst>
      <p:ext uri="{BB962C8B-B14F-4D97-AF65-F5344CB8AC3E}">
        <p14:creationId xmlns:p14="http://schemas.microsoft.com/office/powerpoint/2010/main" xmlns="" val="38851621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Zastanówmy</a:t>
            </a:r>
            <a:r>
              <a:rPr lang="pl-PL" baseline="0" dirty="0" smtClean="0"/>
              <a:t> się, jak trudno jest odwrócić funkcję RSA, mając do dyspozycji klucz publiczny. Dysponujemy wartością </a:t>
            </a:r>
            <a:r>
              <a:rPr lang="pl-PL" baseline="0" dirty="0" err="1" smtClean="0"/>
              <a:t>x</a:t>
            </a:r>
            <a:r>
              <a:rPr lang="pl-PL" baseline="30000" dirty="0" err="1" smtClean="0"/>
              <a:t>e</a:t>
            </a:r>
            <a:r>
              <a:rPr lang="pl-PL" baseline="0" dirty="0" smtClean="0"/>
              <a:t> i poszukujemy x. Najlepszy znany algorytm rozwiązujący ten problem rozkłada wartość N na czynniki pierwsze a następnie dysponując nimi oblicza pierwiastki. Okazuje się, że znalezienie pierwiastków z zastosowaniem czynników jest łatwy, natomiast rozkład na czynniki pierwsze – trudny i w trudności tego algorytmu mieści się trudność znalezienia odwrotności funkcji RSA bez </a:t>
            </a:r>
            <a:r>
              <a:rPr lang="pl-PL" baseline="0" dirty="0" err="1" smtClean="0"/>
              <a:t>zanajomości</a:t>
            </a:r>
            <a:r>
              <a:rPr lang="pl-PL" baseline="0" dirty="0" smtClean="0"/>
              <a:t> klucza sekretnego.</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31</a:t>
            </a:fld>
            <a:endParaRPr lang="pl-PL"/>
          </a:p>
        </p:txBody>
      </p:sp>
    </p:spTree>
    <p:extLst>
      <p:ext uri="{BB962C8B-B14F-4D97-AF65-F5344CB8AC3E}">
        <p14:creationId xmlns:p14="http://schemas.microsoft.com/office/powerpoint/2010/main" xmlns="" val="37487998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Powstaje pytanie, czy rzeczywiście musimy dokonywać faktoryzacji,</a:t>
            </a:r>
            <a:r>
              <a:rPr lang="pl-PL" baseline="0" dirty="0" smtClean="0"/>
              <a:t> aby rozwiązać problem? Jak moglibyśmy matematycznie wykazać taką właściwość? Wystarczyłoby dowieść, że istnienie efektywnego algorytmu obliczającego e-</a:t>
            </a:r>
            <a:r>
              <a:rPr lang="pl-PL" baseline="0" dirty="0" err="1" smtClean="0"/>
              <a:t>nte</a:t>
            </a:r>
            <a:r>
              <a:rPr lang="pl-PL" baseline="0" dirty="0" smtClean="0"/>
              <a:t> pierwiastki </a:t>
            </a:r>
            <a:r>
              <a:rPr lang="pl-PL" baseline="0" dirty="0" err="1" smtClean="0"/>
              <a:t>mod</a:t>
            </a:r>
            <a:r>
              <a:rPr lang="pl-PL" baseline="0" dirty="0" smtClean="0"/>
              <a:t> N ZAWSZE sprowadza się do rozwiązania problemu nie szybszego niż problem faktoryzacji. Gdybyśmy mieli taki dowód, to wiedzielibyśmy, że RSA nie da się szybciej złamać, jak w czasie na rozkład na czynniki pierwsze. Jest to najstarszy problem w kryptografii klucza publicznego.</a:t>
            </a:r>
          </a:p>
          <a:p>
            <a:endParaRPr lang="pl-PL" baseline="0" dirty="0" smtClean="0"/>
          </a:p>
          <a:p>
            <a:r>
              <a:rPr lang="pl-PL" baseline="0" dirty="0" smtClean="0"/>
              <a:t>Są wprawdzie pewne przesłanki, że redukcja nie istnieje, ale bardzo słabe, opublikowane w pracy w skazanej na slajdzie. Jak dotąd, RSA jest więc uznawana za funkcję jednokierunkową i trzeba użyć algorytmu o złożoność porównywalne z rozkładem na czynniki pierwsze wartości N, aby ją odwrócić bez klucza sekretnego.</a:t>
            </a:r>
          </a:p>
          <a:p>
            <a:endParaRPr lang="pl-PL" baseline="0" dirty="0" smtClean="0"/>
          </a:p>
          <a:p>
            <a:endParaRPr lang="pl-PL" baseline="0" dirty="0" smtClean="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32</a:t>
            </a:fld>
            <a:endParaRPr lang="pl-PL"/>
          </a:p>
        </p:txBody>
      </p:sp>
    </p:spTree>
    <p:extLst>
      <p:ext uri="{BB962C8B-B14F-4D97-AF65-F5344CB8AC3E}">
        <p14:creationId xmlns:p14="http://schemas.microsoft.com/office/powerpoint/2010/main" xmlns="" val="30699235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Kolejny</a:t>
            </a:r>
            <a:r>
              <a:rPr lang="pl-PL" baseline="0" dirty="0" smtClean="0"/>
              <a:t>m problemem implementacyjnym algorytmu RSA jest dość długi czas wykonywania. Dlatego od lat prowadzone są  badania, jak poszczególne etapy obliczeń przyspieszyć. Wiemy, że szyfrowanie i deszyfrowanie polega na podnoszeniu liczby do pewnej duże potęgi, co ma złożoność obliczeniową </a:t>
            </a:r>
            <a:r>
              <a:rPr kumimoji="0" lang="en-US" sz="2400" b="0" i="0" u="none" strike="noStrike" kern="1200" cap="none" spc="0" normalizeH="0" baseline="0" noProof="0" dirty="0" smtClean="0">
                <a:ln>
                  <a:noFill/>
                </a:ln>
                <a:solidFill>
                  <a:sysClr val="windowText" lastClr="000000"/>
                </a:solidFill>
                <a:effectLst/>
                <a:uLnTx/>
                <a:uFillTx/>
                <a:latin typeface="+mn-lt"/>
                <a:ea typeface="+mn-ea"/>
                <a:cs typeface="+mn-cs"/>
              </a:rPr>
              <a:t>O</a:t>
            </a:r>
            <a:r>
              <a:rPr kumimoji="0" lang="en-US" sz="3200" b="0" i="0" u="none" strike="noStrike" kern="1200" cap="none" spc="0" normalizeH="0" baseline="0" noProof="0" dirty="0" smtClean="0">
                <a:ln>
                  <a:noFill/>
                </a:ln>
                <a:solidFill>
                  <a:sysClr val="windowText" lastClr="000000"/>
                </a:solidFill>
                <a:effectLst/>
                <a:uLnTx/>
                <a:uFillTx/>
                <a:latin typeface="+mn-lt"/>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mn-lt"/>
                <a:ea typeface="+mn-ea"/>
                <a:cs typeface="+mn-cs"/>
              </a:rPr>
              <a:t> (log x)⋅n</a:t>
            </a:r>
            <a:r>
              <a:rPr kumimoji="0" lang="en-US" sz="2400" b="0" i="0" u="none" strike="noStrike" kern="1200" cap="none" spc="0" normalizeH="0" baseline="30000" noProof="0" dirty="0" smtClean="0">
                <a:ln>
                  <a:noFill/>
                </a:ln>
                <a:solidFill>
                  <a:sysClr val="windowText" lastClr="000000"/>
                </a:solidFill>
                <a:effectLst/>
                <a:uLnTx/>
                <a:uFillTx/>
                <a:latin typeface="+mn-lt"/>
                <a:ea typeface="+mn-ea"/>
                <a:cs typeface="+mn-cs"/>
              </a:rPr>
              <a:t>2</a:t>
            </a:r>
            <a:r>
              <a:rPr kumimoji="0" lang="en-US" sz="3200" b="0" i="0" u="none" strike="noStrike" kern="1200" cap="none" spc="0" normalizeH="0" baseline="0" noProof="0" dirty="0" smtClean="0">
                <a:ln>
                  <a:noFill/>
                </a:ln>
                <a:solidFill>
                  <a:sysClr val="windowText" lastClr="000000"/>
                </a:solidFill>
                <a:effectLst/>
                <a:uLnTx/>
                <a:uFillTx/>
                <a:latin typeface="+mn-lt"/>
                <a:ea typeface="+mn-ea"/>
                <a:cs typeface="+mn-cs"/>
              </a:rPr>
              <a:t>)</a:t>
            </a:r>
            <a:r>
              <a:rPr kumimoji="0" lang="pl-PL" sz="3200" b="0" i="0" u="none" strike="noStrike" kern="1200" cap="none" spc="0" normalizeH="0" baseline="0" noProof="0" dirty="0" smtClean="0">
                <a:ln>
                  <a:noFill/>
                </a:ln>
                <a:solidFill>
                  <a:sysClr val="windowText" lastClr="000000"/>
                </a:solidFill>
                <a:effectLst/>
                <a:uLnTx/>
                <a:uFillTx/>
                <a:latin typeface="+mn-lt"/>
                <a:ea typeface="+mn-ea"/>
                <a:cs typeface="+mn-cs"/>
              </a:rPr>
              <a:t>. Rozważmy pomysł (niestety nieudany) polegający na skróceniu długości klucza deszyfrującego.</a:t>
            </a:r>
            <a:r>
              <a:rPr kumimoji="0" lang="pl-PL" sz="1200" b="0" i="0" u="none" strike="noStrike" kern="1200" cap="none" spc="0" normalizeH="0" baseline="0" noProof="0" dirty="0" smtClean="0">
                <a:ln>
                  <a:noFill/>
                </a:ln>
                <a:solidFill>
                  <a:schemeClr val="tx1"/>
                </a:solidFill>
                <a:effectLst/>
                <a:uLnTx/>
                <a:uFillTx/>
                <a:latin typeface="+mn-lt"/>
                <a:ea typeface="+mn-ea"/>
                <a:cs typeface="+mn-cs"/>
              </a:rPr>
              <a:t> Niech d będzie miał wielkość ok. 2</a:t>
            </a:r>
            <a:r>
              <a:rPr kumimoji="0" lang="pl-PL" sz="1200" b="0" i="0" u="none" strike="noStrike" kern="1200" cap="none" spc="0" normalizeH="0" baseline="30000" noProof="0" dirty="0" smtClean="0">
                <a:ln>
                  <a:noFill/>
                </a:ln>
                <a:solidFill>
                  <a:schemeClr val="tx1"/>
                </a:solidFill>
                <a:effectLst/>
                <a:uLnTx/>
                <a:uFillTx/>
                <a:latin typeface="+mn-lt"/>
                <a:ea typeface="+mn-ea"/>
                <a:cs typeface="+mn-cs"/>
              </a:rPr>
              <a:t>128</a:t>
            </a:r>
            <a:r>
              <a:rPr kumimoji="0" lang="pl-PL" sz="1200" b="0" i="0" u="none" strike="noStrike" kern="1200" cap="none" spc="0" normalizeH="0" baseline="0" noProof="0" dirty="0" smtClean="0">
                <a:ln>
                  <a:noFill/>
                </a:ln>
                <a:solidFill>
                  <a:schemeClr val="tx1"/>
                </a:solidFill>
                <a:effectLst/>
                <a:uLnTx/>
                <a:uFillTx/>
                <a:latin typeface="+mn-lt"/>
                <a:ea typeface="+mn-ea"/>
                <a:cs typeface="+mn-cs"/>
              </a:rPr>
              <a:t>. Wartość ta jest już odporna na próbę znalezienia jej metodą brutalnego ataku. Trzeba pamiętać, że wciąż wartość x do d ma być dużą liczbą, rzędu 2000 bitów. Zastosowanie krótkiego klucza przyspieszyłoby wtedy odszyfrowywanie 20-krotnie.</a:t>
            </a:r>
          </a:p>
          <a:p>
            <a:r>
              <a:rPr kumimoji="0" lang="pl-PL" sz="1200" b="0" i="0" u="none" strike="noStrike" kern="1200" cap="none" spc="0" normalizeH="0" baseline="0" noProof="0" dirty="0" smtClean="0">
                <a:ln>
                  <a:noFill/>
                </a:ln>
                <a:solidFill>
                  <a:schemeClr val="tx1"/>
                </a:solidFill>
                <a:effectLst/>
                <a:uLnTx/>
                <a:uFillTx/>
                <a:latin typeface="+mn-lt"/>
                <a:ea typeface="+mn-ea"/>
                <a:cs typeface="+mn-cs"/>
              </a:rPr>
              <a:t>Okazuje się jednak, że jest to złe podejście. Tak złe, że zastosowanie tak krótkiego klucza d pozwala na wyliczenie go na podstawie klucza publicznego! Opublikowane ataki pokazują, że jeśli klucz ma długość mniejszą niż trochę więcej niż 2</a:t>
            </a:r>
            <a:r>
              <a:rPr kumimoji="0" lang="pl-PL" sz="1200" b="0" i="0" u="none" strike="noStrike" kern="1200" cap="none" spc="0" normalizeH="0" baseline="30000" noProof="0" dirty="0" smtClean="0">
                <a:ln>
                  <a:noFill/>
                </a:ln>
                <a:solidFill>
                  <a:schemeClr val="tx1"/>
                </a:solidFill>
                <a:effectLst/>
                <a:uLnTx/>
                <a:uFillTx/>
                <a:latin typeface="+mn-lt"/>
                <a:ea typeface="+mn-ea"/>
                <a:cs typeface="+mn-cs"/>
              </a:rPr>
              <a:t>1/3</a:t>
            </a:r>
            <a:r>
              <a:rPr kumimoji="0" lang="pl-PL" sz="1200" b="0" i="0" u="none" strike="noStrike" kern="1200" cap="none" spc="0" normalizeH="0" baseline="0" noProof="0" dirty="0" smtClean="0">
                <a:ln>
                  <a:noFill/>
                </a:ln>
                <a:solidFill>
                  <a:schemeClr val="tx1"/>
                </a:solidFill>
                <a:effectLst/>
                <a:uLnTx/>
                <a:uFillTx/>
                <a:latin typeface="+mn-lt"/>
                <a:ea typeface="+mn-ea"/>
                <a:cs typeface="+mn-cs"/>
              </a:rPr>
              <a:t>, to można go efektywnie wyliczyć na podstawie klucza publicznego.</a:t>
            </a:r>
            <a:endParaRPr lang="pl-PL" baseline="0" dirty="0" smtClean="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33</a:t>
            </a:fld>
            <a:endParaRPr lang="pl-PL"/>
          </a:p>
        </p:txBody>
      </p:sp>
    </p:spTree>
    <p:extLst>
      <p:ext uri="{BB962C8B-B14F-4D97-AF65-F5344CB8AC3E}">
        <p14:creationId xmlns:p14="http://schemas.microsoft.com/office/powerpoint/2010/main" xmlns="" val="18099618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 odróżnieniu od wcześniejszego przypadku, nie ma problemu, jeśli zastosujemy jako klucz publiczny</a:t>
            </a:r>
            <a:r>
              <a:rPr lang="pl-PL" baseline="0" dirty="0" smtClean="0"/>
              <a:t> małej wartości. Wartość minimalna to 3. Rekomendowaną wartością jest 2</a:t>
            </a:r>
            <a:r>
              <a:rPr lang="pl-PL" baseline="30000" dirty="0" smtClean="0"/>
              <a:t>16</a:t>
            </a:r>
            <a:r>
              <a:rPr lang="pl-PL" baseline="0" dirty="0" smtClean="0"/>
              <a:t>-1. Prowadzi to zjawiska nazywanego asymetrycznością RSA, gdzie szyfrowanie jest szybkie, a odszyfrowywanie wolne (wymaga ok. 2000 </a:t>
            </a:r>
            <a:r>
              <a:rPr lang="pl-PL" baseline="0" dirty="0" err="1" smtClean="0"/>
              <a:t>mnożeń</a:t>
            </a:r>
            <a:r>
              <a:rPr lang="pl-PL" baseline="0" dirty="0" smtClean="0"/>
              <a:t>). Jest metoda na czterokrotne przyspieszenie deszyfrowania, nazywana RSA-CRT, ale wciąż różnica pomiędzy czasem szyfrowania i deszyfrowania jest rzędu 30 razy. Szybkie szyfrowanie i wolne deszyfrowanie jest specjalną własnością systemu RSA. Inne systemy szyfrowania z kluczem publicznym, np. </a:t>
            </a:r>
            <a:r>
              <a:rPr lang="pl-PL" baseline="0" dirty="0" err="1" smtClean="0"/>
              <a:t>ElGamal</a:t>
            </a:r>
            <a:r>
              <a:rPr lang="pl-PL" baseline="0" dirty="0" smtClean="0"/>
              <a:t> mają porównywalne czasy szyfrowania i deszyfrowania.</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34</a:t>
            </a:fld>
            <a:endParaRPr lang="pl-PL"/>
          </a:p>
        </p:txBody>
      </p:sp>
    </p:spTree>
    <p:extLst>
      <p:ext uri="{BB962C8B-B14F-4D97-AF65-F5344CB8AC3E}">
        <p14:creationId xmlns:p14="http://schemas.microsoft.com/office/powerpoint/2010/main" xmlns="" val="41180031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Przypomnijmy, że żeby zachować podobny</a:t>
            </a:r>
            <a:r>
              <a:rPr lang="pl-PL" baseline="0" dirty="0" smtClean="0"/>
              <a:t> poziom bezpieczeństwa na złamanie systemu powinniśmy stosować odpowiednio długie klucze RSA. Przykładowo, zachowanie poziomu bezpieczeństwa na poziomie 128 bitowego klucza symetrycznego wymaga klucza RSA długości 3072 bitów, w praktyce stosuje się 2048…</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35</a:t>
            </a:fld>
            <a:endParaRPr lang="pl-PL"/>
          </a:p>
        </p:txBody>
      </p:sp>
    </p:spTree>
    <p:extLst>
      <p:ext uri="{BB962C8B-B14F-4D97-AF65-F5344CB8AC3E}">
        <p14:creationId xmlns:p14="http://schemas.microsoft.com/office/powerpoint/2010/main" xmlns="" val="193124181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Opublikowano kilka</a:t>
            </a:r>
            <a:r>
              <a:rPr lang="pl-PL" baseline="0" dirty="0" smtClean="0"/>
              <a:t> ataków na implementacje RSA. Z punktu widzenia matematycznego były to prawidłowe konstrukcje, jedna z punktu widzenia technicznego realizacje algorytmów ujawniały informacje. Okazało się, że mając możliwość zmierzenia czasy wykonywania odszyfrowywania można było ujawnić d. Uwaga jest taka, że w poprawnej implementacji czas obliczeń powinien być niezależny od wartości parametrów. Drugi atak, w którym mierzono zużycie mocy podczas wykonywania odszyfrowywania, pozwalał na odczyt bitów podczas wykonywania przez kartę algorytmu podnoszenia do potęgi (por. wyk z teorii liczb i pokazany tam szybki algorytm potęgowania). Jeśli karta nie jest odporna na taki atak, jest możliwość uzyskania tajnego klucza takim sposobem. Ostatni atak analizuje wykryte błędy podczas wykonywania deszyfracji (wiadomość została odszyfrowana nieprawidłowo). Jeśli wystąpi choć jeden taki błąd, to można uzyskać wartość d. Zabezpieczeniem jest dodatkowe sprawdzenie rezultatu odszyfrowywania, zanim zostanie przesłany do zlecającego. Obliczany jest po stronie odbiorcy jeszcze raz szyfrogram z otrzymanej wiadomości i jeśli jest on taki sam, jak szyfrogram nadesłany, to proces odszyfrowywania przebiegł prawidłowo. Zwiększa to czas pracy algorytmu o ok. 10%, ale zmniejsza podatność systemu na ataki na błędy deszyfrowania.</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36</a:t>
            </a:fld>
            <a:endParaRPr lang="pl-PL"/>
          </a:p>
        </p:txBody>
      </p:sp>
    </p:spTree>
    <p:extLst>
      <p:ext uri="{BB962C8B-B14F-4D97-AF65-F5344CB8AC3E}">
        <p14:creationId xmlns:p14="http://schemas.microsoft.com/office/powerpoint/2010/main" xmlns="" val="40903728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Ostatni atak pochodzi z ostatnich obserwacji.</a:t>
            </a:r>
            <a:r>
              <a:rPr lang="pl-PL" baseline="0" dirty="0" smtClean="0"/>
              <a:t> Okazuje się, że algorytm generowania kluczy RSA może być problematyczny, jeśli na urządzeniu nie można uzyskać wysokiej entropii. Weźmy sposób generowania kluczy przez bibliotekę </a:t>
            </a:r>
            <a:r>
              <a:rPr lang="pl-PL" baseline="0" dirty="0" err="1" smtClean="0"/>
              <a:t>OpenSSL</a:t>
            </a:r>
            <a:r>
              <a:rPr lang="pl-PL" baseline="0" dirty="0" smtClean="0"/>
              <a:t>. Generowanie zaczyna się od wprowadzenia wartości na generator liczb pseudolosowych. </a:t>
            </a:r>
            <a:r>
              <a:rPr lang="pl-PL" baseline="0" dirty="0" err="1" smtClean="0"/>
              <a:t>Nastepnie</a:t>
            </a:r>
            <a:r>
              <a:rPr lang="pl-PL" baseline="0" dirty="0" smtClean="0"/>
              <a:t> generowana pierwsza liczba pierwsza p, następnie dodaje się jeszcze „losowości” do systemu losowania i generuje drugą liczbę pierwszą. Wartość N jest iloczynem wygenerowanych liczb pierwszych. Jeśli założymy, że taka generacja ma nastąpić zaraz po uruchomieniu danego urządzenia(np. </a:t>
            </a:r>
            <a:r>
              <a:rPr lang="pl-PL" baseline="0" dirty="0" err="1" smtClean="0"/>
              <a:t>FireWall</a:t>
            </a:r>
            <a:r>
              <a:rPr lang="pl-PL" baseline="0" dirty="0" smtClean="0"/>
              <a:t>)  (nie zdążyło ono jeszcze „nazbierać” losowych zdarzeń, które „nakarmiłyby” jego generator liczb losowych), to   liczba p będzie wylosowywana z niewielkiego zbioru, natomiast q będzie miała znacznie większy poziom losowości. W konsekwencji w zbiorze urządzeń (</a:t>
            </a:r>
            <a:r>
              <a:rPr lang="pl-PL" baseline="0" dirty="0" err="1" smtClean="0"/>
              <a:t>FireWall</a:t>
            </a:r>
            <a:r>
              <a:rPr lang="pl-PL" baseline="0" dirty="0" smtClean="0"/>
              <a:t>) z dużym prawdopodobieństwem pojawią się klucze złożone z tej samej p i różnych q. Wystarczy więc obliczyć </a:t>
            </a:r>
            <a:r>
              <a:rPr lang="pl-PL" baseline="0" dirty="0" err="1" smtClean="0"/>
              <a:t>nwd</a:t>
            </a:r>
            <a:r>
              <a:rPr lang="pl-PL" baseline="0" dirty="0" smtClean="0"/>
              <a:t> dla wartości N1 i N2 utworzonych na różnych urządzeniach ale w podobnych warunkach (rozruchu urządzenia), aby odkryć p.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37</a:t>
            </a:fld>
            <a:endParaRPr lang="pl-PL"/>
          </a:p>
        </p:txBody>
      </p:sp>
    </p:spTree>
    <p:extLst>
      <p:ext uri="{BB962C8B-B14F-4D97-AF65-F5344CB8AC3E}">
        <p14:creationId xmlns:p14="http://schemas.microsoft.com/office/powerpoint/2010/main" xmlns="" val="2091927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Bardziej formalnie, Szyfrowanie</a:t>
            </a:r>
            <a:r>
              <a:rPr lang="pl-PL" baseline="0" dirty="0" smtClean="0"/>
              <a:t> z kluczem publicznym można zdefiniować, jako złożenie trzech algorytmów. Algorytmu G, który służy do generacji kluczy. Po jego działaniu otrzymujemy parę kluczy: publiczny i tajny. Algorytm E, to algorytm szyfrujący, który z zastosowaniem klucza publicznego szyfruje wiadomości. Algorytm D to algorytm odszyfrowujący, który odszyfrowuje szyfrogram z zastosowaniem klucza tajnego, lub zwraca „</a:t>
            </a:r>
            <a:r>
              <a:rPr lang="pl-PL" baseline="0" dirty="0" err="1" smtClean="0"/>
              <a:t>bottom</a:t>
            </a:r>
            <a:r>
              <a:rPr lang="pl-PL" baseline="0" dirty="0" smtClean="0"/>
              <a:t>” (znacznik, że odszyfrowanie się nie udało). Podobnie, jak to miało miejsce w szyfrowaniu symetrycznym algorytmy szyfrowania i deszyfrowania muszą spełnić własność spójności. Dla każdej pary kluczy </a:t>
            </a:r>
            <a:r>
              <a:rPr lang="pl-PL" baseline="0" dirty="0" err="1" smtClean="0"/>
              <a:t>pk</a:t>
            </a:r>
            <a:r>
              <a:rPr lang="pl-PL" baseline="0" dirty="0" smtClean="0"/>
              <a:t> i </a:t>
            </a:r>
            <a:r>
              <a:rPr lang="pl-PL" baseline="0" dirty="0" err="1" smtClean="0"/>
              <a:t>sk</a:t>
            </a:r>
            <a:r>
              <a:rPr lang="pl-PL" baseline="0" dirty="0" smtClean="0"/>
              <a:t> wygenerowanej przez algorytm G wiadomość zaszyfrowana z zastosowaniem klucza publicznego da się odszyfrować z zastosowaniem klucza tajnego.</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E3D6C2-9694-4371-A084-2525EFB38A76}" type="slidenum">
              <a:rPr kumimoji="0" lang="pl-PL"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pl-PL"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527510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 kryptografii</a:t>
            </a:r>
            <a:r>
              <a:rPr lang="pl-PL" baseline="0" dirty="0" smtClean="0"/>
              <a:t> symetrycznej opisywaliśmy dwa podejścia do zastosowania klucza: kiedy jest on stosowany raz, lub kiedy jest stosowany wiele razy. I pamiętamy, że szyfrowanie jednokrotne (one </a:t>
            </a:r>
            <a:r>
              <a:rPr lang="pl-PL" baseline="0" dirty="0" err="1" smtClean="0"/>
              <a:t>time</a:t>
            </a:r>
            <a:r>
              <a:rPr lang="pl-PL" baseline="0" dirty="0" smtClean="0"/>
              <a:t> pad) było bezpieczne, jeśli klucz stosowaliśmy tylko raz, ale przestawało być bezpieczne, gdy ten sam klucz był zastosowany wielokrotnie.</a:t>
            </a:r>
          </a:p>
          <a:p>
            <a:r>
              <a:rPr lang="pl-PL" baseline="0" dirty="0" smtClean="0"/>
              <a:t>Jeśli rozważymy kryptografię z kluczem publicznym, to z jej właściwości, jeśli udowodnimy, że jest ona bezpieczna dla pojedynczego użycia klucza, to automatycznie będzie bezpieczna dla jego wielokrotnego użycia. W tym przypadku atakujący, dysponujący kluczem publicznym, sam może generować wiele szyfrogramów. Jeśli udowodnimy, że system jest bezpieczny na takie ataki z tym samym kluczem, to będzie on bezpieczny, jeśli klucze będziemy zmieniać.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5</a:t>
            </a:fld>
            <a:endParaRPr lang="pl-PL"/>
          </a:p>
        </p:txBody>
      </p:sp>
    </p:spTree>
    <p:extLst>
      <p:ext uri="{BB962C8B-B14F-4D97-AF65-F5344CB8AC3E}">
        <p14:creationId xmlns:p14="http://schemas.microsoft.com/office/powerpoint/2010/main" xmlns="" val="1924247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Rozważmy następującą sytuację. Bob chce wysłać wiadomość do swojej koleżanki Caroline. Caroline ma kont na </a:t>
            </a:r>
            <a:r>
              <a:rPr lang="pl-PL" dirty="0" err="1" smtClean="0"/>
              <a:t>Gmail</a:t>
            </a:r>
            <a:r>
              <a:rPr lang="pl-PL" dirty="0" smtClean="0"/>
              <a:t>. Bob dysponuje kluczem serwera. Wiadomość jest zaszyfrowana, po dotarciu</a:t>
            </a:r>
            <a:r>
              <a:rPr lang="pl-PL" baseline="0" dirty="0" smtClean="0"/>
              <a:t> na serwer jest odszyfrowywana i przesyłana do znalezionego odbiorcy. Jeśli atakujący będzie w stanie zmodyfikować wiadomość, np. zmienić adresata, to wiadomość zostanie przekazana do kogoś innego. Podany schemat jest zbliżony do rzeczywistości. Rzeczywiście </a:t>
            </a:r>
            <a:r>
              <a:rPr lang="pl-PL" baseline="0" dirty="0" err="1" smtClean="0"/>
              <a:t>Gmail</a:t>
            </a:r>
            <a:r>
              <a:rPr lang="pl-PL" baseline="0" dirty="0" smtClean="0"/>
              <a:t> odbiera wiadomości zaszyfrowane z zastosowaniem protokół SSL, odszyfrowuje je i kieruje do odbiorcy. Można założyć, że do szyfrowania zastosowano schemat pozwalający zamianę części wiadomości bez wykrycia tego faktu. Np. wiadomość jest szyfrowana w trybie licznikowym. Atak może polegać na podmianie adresata wiadomości. Atakujący przechwytuje wiadomość do Caroline i zmienia jej cześć zawierającą adresata na inną (</a:t>
            </a:r>
            <a:r>
              <a:rPr lang="pl-PL" baseline="0" dirty="0" err="1" smtClean="0"/>
              <a:t>attacker</a:t>
            </a:r>
            <a:r>
              <a:rPr lang="pl-PL" baseline="0" dirty="0" smtClean="0"/>
              <a:t>). Serwer sam odszyfrowuje wiadomość i przesyła jej treść do atakującego. </a:t>
            </a:r>
          </a:p>
          <a:p>
            <a:r>
              <a:rPr lang="pl-PL" baseline="0" dirty="0" smtClean="0"/>
              <a:t>Naszym celem jest teraz zbudowanie systemu z kluczem publicznym, który zapobiegnie takiemu atakowi.</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6</a:t>
            </a:fld>
            <a:endParaRPr lang="pl-PL"/>
          </a:p>
        </p:txBody>
      </p:sp>
    </p:spTree>
    <p:extLst>
      <p:ext uri="{BB962C8B-B14F-4D97-AF65-F5344CB8AC3E}">
        <p14:creationId xmlns:p14="http://schemas.microsoft.com/office/powerpoint/2010/main" xmlns="" val="2680982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7</a:t>
            </a:fld>
            <a:endParaRPr lang="pl-PL"/>
          </a:p>
        </p:txBody>
      </p:sp>
    </p:spTree>
    <p:extLst>
      <p:ext uri="{BB962C8B-B14F-4D97-AF65-F5344CB8AC3E}">
        <p14:creationId xmlns:p14="http://schemas.microsoft.com/office/powerpoint/2010/main" xmlns="" val="1999987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Wprowadźmy pojęcie funkcji zapadkowej.</a:t>
            </a:r>
            <a:r>
              <a:rPr lang="pl-PL" baseline="0" dirty="0" smtClean="0"/>
              <a:t> Funkcja zapadkowa przekształca pewien zbiór X w Y. Jest definiowana przez trójkę algorytmów. Generator, funkcję f i funkcję odwracającą f. Generator generuje parę kluczy, klucz publiczny i klucz sekretny. Klucz publiczny pozwala na zdefiniowane specyficznej funkcji, która przekształca zbiór X w Y. Wtedy klucz prywatny pozwala na zdefiniowanie funkcji odwracającej funkcję f, pozwalający na przejście ze zbioru Y na zbiór X.  Można wykonać funkcję z zastosowaniem klucza </a:t>
            </a:r>
            <a:r>
              <a:rPr lang="pl-PL" baseline="0" dirty="0" err="1" smtClean="0"/>
              <a:t>pk</a:t>
            </a:r>
            <a:r>
              <a:rPr lang="pl-PL" baseline="0" dirty="0" smtClean="0"/>
              <a:t> i odwrócić jej działanie z zastosowaniem klucza </a:t>
            </a:r>
            <a:r>
              <a:rPr lang="pl-PL" baseline="0" dirty="0" err="1" smtClean="0"/>
              <a:t>sk</a:t>
            </a:r>
            <a:r>
              <a:rPr lang="pl-PL" baseline="0" dirty="0" smtClean="0"/>
              <a:t>. Dokładnie, dla każdej pary kluczy </a:t>
            </a:r>
            <a:r>
              <a:rPr lang="pl-PL" baseline="0" dirty="0" err="1" smtClean="0"/>
              <a:t>pk</a:t>
            </a:r>
            <a:r>
              <a:rPr lang="pl-PL" baseline="0" dirty="0" smtClean="0"/>
              <a:t> i </a:t>
            </a:r>
            <a:r>
              <a:rPr lang="pl-PL" baseline="0" dirty="0" err="1" smtClean="0"/>
              <a:t>sk</a:t>
            </a:r>
            <a:r>
              <a:rPr lang="pl-PL" baseline="0" dirty="0" smtClean="0"/>
              <a:t> wygenerowanej przez alg. G możemy dokonać najpierw przekształcenia pewnego zbioru wartości za pomocą funkcji f z kluczem </a:t>
            </a:r>
            <a:r>
              <a:rPr lang="pl-PL" baseline="0" dirty="0" err="1" smtClean="0"/>
              <a:t>pk</a:t>
            </a:r>
            <a:r>
              <a:rPr lang="pl-PL" baseline="0" dirty="0" smtClean="0"/>
              <a:t>, a potem odzyskać te wartości za pomocą funkcji f i klucza </a:t>
            </a:r>
            <a:r>
              <a:rPr lang="pl-PL" baseline="0" dirty="0" err="1" smtClean="0"/>
              <a:t>sk</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8</a:t>
            </a:fld>
            <a:endParaRPr lang="pl-PL"/>
          </a:p>
        </p:txBody>
      </p:sp>
    </p:spTree>
    <p:extLst>
      <p:ext uri="{BB962C8B-B14F-4D97-AF65-F5344CB8AC3E}">
        <p14:creationId xmlns:p14="http://schemas.microsoft.com/office/powerpoint/2010/main" xmlns="" val="2420173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Kiedy funkcja zapadkowa będzie bezpieczna? Bezpieczeństwo</a:t>
            </a:r>
            <a:r>
              <a:rPr lang="pl-PL" baseline="0" dirty="0" smtClean="0"/>
              <a:t> zachodzi, jeśli funkcja F jest jednokierunkowa.  Taką funkcję jest łatwo obliczyć ( zastosowanie </a:t>
            </a:r>
            <a:r>
              <a:rPr lang="pl-PL" baseline="0" dirty="0" err="1" smtClean="0"/>
              <a:t>pk</a:t>
            </a:r>
            <a:r>
              <a:rPr lang="pl-PL" baseline="0" dirty="0" smtClean="0"/>
              <a:t>), ale prawie niemożliwe jest jej odwrócenie bez dostępu do </a:t>
            </a:r>
            <a:r>
              <a:rPr lang="pl-PL" baseline="0" dirty="0" err="1" smtClean="0"/>
              <a:t>sk</a:t>
            </a:r>
            <a:r>
              <a:rPr lang="pl-PL" baseline="0" dirty="0" smtClean="0"/>
              <a:t>.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9</a:t>
            </a:fld>
            <a:endParaRPr lang="pl-PL"/>
          </a:p>
        </p:txBody>
      </p:sp>
    </p:spTree>
    <p:extLst>
      <p:ext uri="{BB962C8B-B14F-4D97-AF65-F5344CB8AC3E}">
        <p14:creationId xmlns:p14="http://schemas.microsoft.com/office/powerpoint/2010/main" xmlns="" val="2702253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7721B28-2315-4038-B465-4FAC5B10B454}" type="datetime1">
              <a:rPr lang="pl-PL" smtClean="0"/>
              <a:pPr/>
              <a:t>2020-06-08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CB8C871-E136-46BF-A553-D01E921EED53}" type="datetime1">
              <a:rPr lang="pl-PL" smtClean="0"/>
              <a:pPr/>
              <a:t>2020-06-08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22D87DA-1D67-45DF-B82F-406BB1D4ECB1}" type="datetime1">
              <a:rPr lang="pl-PL" smtClean="0"/>
              <a:pPr/>
              <a:t>2020-06-08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6426200"/>
            <a:ext cx="762000" cy="40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2803209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0547129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576417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876703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70500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710938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19157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422113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F7A5DAA-748A-4F7A-846D-4B599860028B}" type="datetime1">
              <a:rPr lang="pl-PL" smtClean="0"/>
              <a:pPr/>
              <a:t>2020-06-08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579540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118876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6340805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5330872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955834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0397078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6414200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93AB58D-58D2-4AE6-80D9-8D3DF8BAF14B}" type="datetime1">
              <a:rPr lang="pl-PL" smtClean="0"/>
              <a:pPr/>
              <a:t>2020-06-08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762DABE-C89F-4876-874B-40737684B676}" type="datetime1">
              <a:rPr lang="pl-PL" smtClean="0"/>
              <a:pPr/>
              <a:t>2020-06-08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9E3034B-4AD3-41CB-8B20-2F185E7F45AA}" type="datetime1">
              <a:rPr lang="pl-PL" smtClean="0"/>
              <a:pPr/>
              <a:t>2020-06-08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3769A7AB-59E2-4256-AA67-21347BBE9FE5}" type="datetime1">
              <a:rPr lang="pl-PL" smtClean="0"/>
              <a:pPr/>
              <a:t>2020-06-08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B28064E-E6B1-4522-A7B8-5C69592EE5A8}" type="datetime1">
              <a:rPr lang="pl-PL" smtClean="0"/>
              <a:pPr/>
              <a:t>2020-06-08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DC994D-374A-4B89-997A-EE72F90ECB95}" type="datetime1">
              <a:rPr lang="pl-PL" smtClean="0"/>
              <a:pPr/>
              <a:t>2020-06-08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1AF5160-A345-47DB-A4D1-A295F922454B}" type="datetime1">
              <a:rPr lang="pl-PL" smtClean="0"/>
              <a:pPr/>
              <a:t>2020-06-08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AEB0A-0CA8-466B-8EA8-794AC25D5CDA}" type="datetime1">
              <a:rPr lang="pl-PL" smtClean="0"/>
              <a:pPr/>
              <a:t>2020-06-08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4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97000"/>
            <a:ext cx="8229600" cy="5461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7" name="TextBox 6"/>
          <p:cNvSpPr txBox="1"/>
          <p:nvPr userDrawn="1"/>
        </p:nvSpPr>
        <p:spPr>
          <a:xfrm>
            <a:off x="8495978" y="6589889"/>
            <a:ext cx="699230" cy="230832"/>
          </a:xfrm>
          <a:prstGeom prst="rect">
            <a:avLst/>
          </a:prstGeom>
          <a:noFill/>
        </p:spPr>
        <p:txBody>
          <a:bodyPr wrap="none" rtlCol="0">
            <a:spAutoFit/>
          </a:bodyPr>
          <a:lstStyle/>
          <a:p>
            <a:r>
              <a:rPr lang="en-US" sz="900" dirty="0" smtClean="0"/>
              <a:t>Dan Boneh</a:t>
            </a:r>
            <a:endParaRPr lang="en-US" sz="900" dirty="0"/>
          </a:p>
        </p:txBody>
      </p:sp>
    </p:spTree>
    <p:extLst>
      <p:ext uri="{BB962C8B-B14F-4D97-AF65-F5344CB8AC3E}">
        <p14:creationId xmlns:p14="http://schemas.microsoft.com/office/powerpoint/2010/main" xmlns="" val="99883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customXml" Target="../ink/ink6.xml"/><Relationship Id="rId18" Type="http://schemas.openxmlformats.org/officeDocument/2006/relationships/image" Target="../media/image11.emf"/><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8.emf"/><Relationship Id="rId17" Type="http://schemas.openxmlformats.org/officeDocument/2006/relationships/customXml" Target="../ink/ink8.xml"/><Relationship Id="rId2" Type="http://schemas.openxmlformats.org/officeDocument/2006/relationships/notesSlide" Target="../notesSlides/notesSlide15.xml"/><Relationship Id="rId16" Type="http://schemas.openxmlformats.org/officeDocument/2006/relationships/image" Target="../media/image10.emf"/><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7.emf"/><Relationship Id="rId4" Type="http://schemas.openxmlformats.org/officeDocument/2006/relationships/image" Target="../media/image4.emf"/><Relationship Id="rId9" Type="http://schemas.openxmlformats.org/officeDocument/2006/relationships/customXml" Target="../ink/ink4.xml"/><Relationship Id="rId14" Type="http://schemas.openxmlformats.org/officeDocument/2006/relationships/image" Target="../media/image9.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3" Type="http://schemas.openxmlformats.org/officeDocument/2006/relationships/customXml" Target="../ink/ink14.xml"/><Relationship Id="rId18" Type="http://schemas.openxmlformats.org/officeDocument/2006/relationships/image" Target="../media/image20.emf"/><Relationship Id="rId26" Type="http://schemas.openxmlformats.org/officeDocument/2006/relationships/image" Target="../media/image24.emf"/><Relationship Id="rId39" Type="http://schemas.openxmlformats.org/officeDocument/2006/relationships/customXml" Target="../ink/ink27.xml"/><Relationship Id="rId21" Type="http://schemas.openxmlformats.org/officeDocument/2006/relationships/customXml" Target="../ink/ink18.xml"/><Relationship Id="rId34" Type="http://schemas.openxmlformats.org/officeDocument/2006/relationships/image" Target="../media/image28.emf"/><Relationship Id="rId42" Type="http://schemas.openxmlformats.org/officeDocument/2006/relationships/image" Target="../media/image32.emf"/><Relationship Id="rId47" Type="http://schemas.openxmlformats.org/officeDocument/2006/relationships/customXml" Target="../ink/ink31.xml"/><Relationship Id="rId50" Type="http://schemas.openxmlformats.org/officeDocument/2006/relationships/image" Target="../media/image36.emf"/><Relationship Id="rId55" Type="http://schemas.openxmlformats.org/officeDocument/2006/relationships/customXml" Target="../ink/ink35.xml"/><Relationship Id="rId63" Type="http://schemas.openxmlformats.org/officeDocument/2006/relationships/customXml" Target="../ink/ink39.xml"/><Relationship Id="rId68" Type="http://schemas.openxmlformats.org/officeDocument/2006/relationships/image" Target="../media/image45.emf"/><Relationship Id="rId7" Type="http://schemas.openxmlformats.org/officeDocument/2006/relationships/customXml" Target="../ink/ink11.xml"/><Relationship Id="rId2" Type="http://schemas.openxmlformats.org/officeDocument/2006/relationships/notesSlide" Target="../notesSlides/notesSlide22.xml"/><Relationship Id="rId16" Type="http://schemas.openxmlformats.org/officeDocument/2006/relationships/image" Target="../media/image19.emf"/><Relationship Id="rId29" Type="http://schemas.openxmlformats.org/officeDocument/2006/relationships/customXml" Target="../ink/ink22.xml"/><Relationship Id="rId1" Type="http://schemas.openxmlformats.org/officeDocument/2006/relationships/slideLayout" Target="../slideLayouts/slideLayout2.xml"/><Relationship Id="rId6" Type="http://schemas.openxmlformats.org/officeDocument/2006/relationships/image" Target="../media/image14.emf"/><Relationship Id="rId11" Type="http://schemas.openxmlformats.org/officeDocument/2006/relationships/customXml" Target="../ink/ink13.xml"/><Relationship Id="rId24" Type="http://schemas.openxmlformats.org/officeDocument/2006/relationships/image" Target="../media/image23.emf"/><Relationship Id="rId32" Type="http://schemas.openxmlformats.org/officeDocument/2006/relationships/image" Target="../media/image27.emf"/><Relationship Id="rId37" Type="http://schemas.openxmlformats.org/officeDocument/2006/relationships/customXml" Target="../ink/ink26.xml"/><Relationship Id="rId40" Type="http://schemas.openxmlformats.org/officeDocument/2006/relationships/image" Target="../media/image31.emf"/><Relationship Id="rId45" Type="http://schemas.openxmlformats.org/officeDocument/2006/relationships/customXml" Target="../ink/ink30.xml"/><Relationship Id="rId53" Type="http://schemas.openxmlformats.org/officeDocument/2006/relationships/customXml" Target="../ink/ink34.xml"/><Relationship Id="rId58" Type="http://schemas.openxmlformats.org/officeDocument/2006/relationships/image" Target="../media/image40.emf"/><Relationship Id="rId66" Type="http://schemas.openxmlformats.org/officeDocument/2006/relationships/image" Target="../media/image44.emf"/><Relationship Id="rId5" Type="http://schemas.openxmlformats.org/officeDocument/2006/relationships/customXml" Target="../ink/ink10.xml"/><Relationship Id="rId15" Type="http://schemas.openxmlformats.org/officeDocument/2006/relationships/customXml" Target="../ink/ink15.xml"/><Relationship Id="rId23" Type="http://schemas.openxmlformats.org/officeDocument/2006/relationships/customXml" Target="../ink/ink19.xml"/><Relationship Id="rId28" Type="http://schemas.openxmlformats.org/officeDocument/2006/relationships/image" Target="../media/image25.emf"/><Relationship Id="rId36" Type="http://schemas.openxmlformats.org/officeDocument/2006/relationships/image" Target="../media/image29.emf"/><Relationship Id="rId49" Type="http://schemas.openxmlformats.org/officeDocument/2006/relationships/customXml" Target="../ink/ink32.xml"/><Relationship Id="rId57" Type="http://schemas.openxmlformats.org/officeDocument/2006/relationships/customXml" Target="../ink/ink36.xml"/><Relationship Id="rId61" Type="http://schemas.openxmlformats.org/officeDocument/2006/relationships/customXml" Target="../ink/ink38.xml"/><Relationship Id="rId10" Type="http://schemas.openxmlformats.org/officeDocument/2006/relationships/image" Target="../media/image16.emf"/><Relationship Id="rId19" Type="http://schemas.openxmlformats.org/officeDocument/2006/relationships/customXml" Target="../ink/ink17.xml"/><Relationship Id="rId31" Type="http://schemas.openxmlformats.org/officeDocument/2006/relationships/customXml" Target="../ink/ink23.xml"/><Relationship Id="rId44" Type="http://schemas.openxmlformats.org/officeDocument/2006/relationships/image" Target="../media/image33.emf"/><Relationship Id="rId52" Type="http://schemas.openxmlformats.org/officeDocument/2006/relationships/image" Target="../media/image37.emf"/><Relationship Id="rId60" Type="http://schemas.openxmlformats.org/officeDocument/2006/relationships/image" Target="../media/image41.emf"/><Relationship Id="rId65" Type="http://schemas.openxmlformats.org/officeDocument/2006/relationships/customXml" Target="../ink/ink40.xml"/><Relationship Id="rId4" Type="http://schemas.openxmlformats.org/officeDocument/2006/relationships/image" Target="../media/image13.emf"/><Relationship Id="rId9" Type="http://schemas.openxmlformats.org/officeDocument/2006/relationships/customXml" Target="../ink/ink12.xml"/><Relationship Id="rId14" Type="http://schemas.openxmlformats.org/officeDocument/2006/relationships/image" Target="../media/image18.emf"/><Relationship Id="rId22" Type="http://schemas.openxmlformats.org/officeDocument/2006/relationships/image" Target="../media/image22.emf"/><Relationship Id="rId27" Type="http://schemas.openxmlformats.org/officeDocument/2006/relationships/customXml" Target="../ink/ink21.xml"/><Relationship Id="rId30" Type="http://schemas.openxmlformats.org/officeDocument/2006/relationships/image" Target="../media/image26.emf"/><Relationship Id="rId35" Type="http://schemas.openxmlformats.org/officeDocument/2006/relationships/customXml" Target="../ink/ink25.xml"/><Relationship Id="rId43" Type="http://schemas.openxmlformats.org/officeDocument/2006/relationships/customXml" Target="../ink/ink29.xml"/><Relationship Id="rId48" Type="http://schemas.openxmlformats.org/officeDocument/2006/relationships/image" Target="../media/image35.emf"/><Relationship Id="rId56" Type="http://schemas.openxmlformats.org/officeDocument/2006/relationships/image" Target="../media/image39.emf"/><Relationship Id="rId64" Type="http://schemas.openxmlformats.org/officeDocument/2006/relationships/image" Target="../media/image43.emf"/><Relationship Id="rId69" Type="http://schemas.openxmlformats.org/officeDocument/2006/relationships/customXml" Target="../ink/ink42.xml"/><Relationship Id="rId8" Type="http://schemas.openxmlformats.org/officeDocument/2006/relationships/image" Target="../media/image15.emf"/><Relationship Id="rId51" Type="http://schemas.openxmlformats.org/officeDocument/2006/relationships/customXml" Target="../ink/ink33.xml"/><Relationship Id="rId3" Type="http://schemas.openxmlformats.org/officeDocument/2006/relationships/customXml" Target="../ink/ink9.xml"/><Relationship Id="rId12" Type="http://schemas.openxmlformats.org/officeDocument/2006/relationships/image" Target="../media/image17.emf"/><Relationship Id="rId17" Type="http://schemas.openxmlformats.org/officeDocument/2006/relationships/customXml" Target="../ink/ink16.xml"/><Relationship Id="rId25" Type="http://schemas.openxmlformats.org/officeDocument/2006/relationships/customXml" Target="../ink/ink20.xml"/><Relationship Id="rId33" Type="http://schemas.openxmlformats.org/officeDocument/2006/relationships/customXml" Target="../ink/ink24.xml"/><Relationship Id="rId38" Type="http://schemas.openxmlformats.org/officeDocument/2006/relationships/image" Target="../media/image30.emf"/><Relationship Id="rId46" Type="http://schemas.openxmlformats.org/officeDocument/2006/relationships/image" Target="../media/image34.emf"/><Relationship Id="rId59" Type="http://schemas.openxmlformats.org/officeDocument/2006/relationships/customXml" Target="../ink/ink37.xml"/><Relationship Id="rId67" Type="http://schemas.openxmlformats.org/officeDocument/2006/relationships/customXml" Target="../ink/ink41.xml"/><Relationship Id="rId20" Type="http://schemas.openxmlformats.org/officeDocument/2006/relationships/image" Target="../media/image21.emf"/><Relationship Id="rId41" Type="http://schemas.openxmlformats.org/officeDocument/2006/relationships/customXml" Target="../ink/ink28.xml"/><Relationship Id="rId54" Type="http://schemas.openxmlformats.org/officeDocument/2006/relationships/image" Target="../media/image38.emf"/><Relationship Id="rId62" Type="http://schemas.openxmlformats.org/officeDocument/2006/relationships/image" Target="../media/image42.emf"/><Relationship Id="rId70" Type="http://schemas.openxmlformats.org/officeDocument/2006/relationships/image" Target="../media/image46.e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ustomXml" Target="../ink/ink43.xm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47.emf"/></Relationships>
</file>

<file path=ppt/slides/_rels/slide34.xml.rels><?xml version="1.0" encoding="UTF-8" standalone="yes"?>
<Relationships xmlns="http://schemas.openxmlformats.org/package/2006/relationships"><Relationship Id="rId3" Type="http://schemas.openxmlformats.org/officeDocument/2006/relationships/customXml" Target="../ink/ink44.xm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48.e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844824"/>
            <a:ext cx="7772400" cy="1470025"/>
          </a:xfrm>
        </p:spPr>
        <p:txBody>
          <a:bodyPr>
            <a:noAutofit/>
          </a:bodyPr>
          <a:lstStyle/>
          <a:p>
            <a:r>
              <a:rPr lang="pl-PL" sz="3600" dirty="0" smtClean="0"/>
              <a:t>Kryptografia i bezpieczeństwo danych </a:t>
            </a:r>
            <a:br>
              <a:rPr lang="pl-PL" sz="3600" dirty="0" smtClean="0"/>
            </a:br>
            <a:r>
              <a:rPr lang="pl-PL" sz="3600" dirty="0" smtClean="0"/>
              <a:t>- Kryptografia klucza </a:t>
            </a:r>
            <a:r>
              <a:rPr lang="pl-PL" sz="3600" smtClean="0"/>
              <a:t>publicznego - RSA</a:t>
            </a:r>
            <a:endParaRPr lang="pl-PL" sz="3600" dirty="0"/>
          </a:p>
        </p:txBody>
      </p:sp>
      <p:sp>
        <p:nvSpPr>
          <p:cNvPr id="3" name="Podtytuł 2"/>
          <p:cNvSpPr>
            <a:spLocks noGrp="1"/>
          </p:cNvSpPr>
          <p:nvPr>
            <p:ph type="subTitle" idx="1"/>
          </p:nvPr>
        </p:nvSpPr>
        <p:spPr/>
        <p:txBody>
          <a:bodyPr/>
          <a:lstStyle/>
          <a:p>
            <a:r>
              <a:rPr lang="pl-PL" dirty="0" smtClean="0"/>
              <a:t>Sławomir </a:t>
            </a:r>
            <a:r>
              <a:rPr lang="pl-PL" dirty="0" err="1" smtClean="0"/>
              <a:t>Samolej</a:t>
            </a:r>
            <a:r>
              <a:rPr lang="pl-PL" dirty="0" smtClean="0"/>
              <a:t/>
            </a:r>
            <a:br>
              <a:rPr lang="pl-PL" dirty="0" smtClean="0"/>
            </a:br>
            <a:r>
              <a:rPr lang="pl-PL" dirty="0" err="1" smtClean="0"/>
              <a:t>ssamolej.kia.prz.edu.pl</a:t>
            </a:r>
            <a:r>
              <a:rPr lang="pl-PL" dirty="0" smtClean="0"/>
              <a:t/>
            </a:r>
            <a:br>
              <a:rPr lang="pl-PL" dirty="0" smtClean="0"/>
            </a:br>
            <a:r>
              <a:rPr lang="pl-PL" dirty="0" err="1" smtClean="0"/>
              <a:t>ssamolej@prz.edu.pl</a:t>
            </a:r>
            <a:endParaRPr lang="pl-PL" dirty="0" smtClean="0"/>
          </a:p>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Autofit/>
          </a:bodyPr>
          <a:lstStyle/>
          <a:p>
            <a:r>
              <a:rPr lang="pl-PL" sz="3600" dirty="0" smtClean="0"/>
              <a:t>Wyprowadzenie kryptografii klucza publicznego z funkcji zapadkowych (1)</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10</a:t>
            </a:fld>
            <a:endParaRPr lang="pl-PL"/>
          </a:p>
        </p:txBody>
      </p:sp>
      <p:sp>
        <p:nvSpPr>
          <p:cNvPr id="5" name="Content Placeholder 2"/>
          <p:cNvSpPr txBox="1">
            <a:spLocks/>
          </p:cNvSpPr>
          <p:nvPr/>
        </p:nvSpPr>
        <p:spPr>
          <a:xfrm>
            <a:off x="133672" y="1709514"/>
            <a:ext cx="8902824"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176"/>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(G, F, F</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bezpieczna funkcja zapadkowa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 Y       </a:t>
            </a:r>
          </a:p>
          <a:p>
            <a:pPr marL="342900" marR="0" lvl="0" indent="-342900" algn="l" defTabSz="914400" rtl="0" eaLnBrk="1" fontAlgn="auto" latinLnBrk="0" hangingPunct="1">
              <a:lnSpc>
                <a:spcPct val="100000"/>
              </a:lnSpc>
              <a:spcBef>
                <a:spcPts val="1176"/>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E</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symetryczne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szyfrowanie z uwierzytelnieniem zdefiniowane na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(K,M,C)</a:t>
            </a:r>
          </a:p>
          <a:p>
            <a:pPr marL="342900" marR="0" lvl="0" indent="-342900" algn="l" defTabSz="914400" rtl="0" eaLnBrk="1" fontAlgn="auto" latinLnBrk="0" hangingPunct="1">
              <a:lnSpc>
                <a:spcPct val="100000"/>
              </a:lnSpc>
              <a:spcBef>
                <a:spcPts val="1176"/>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H: X ⟶ K   </a:t>
            </a:r>
            <a:r>
              <a:rPr lang="pl-PL" dirty="0" smtClean="0">
                <a:solidFill>
                  <a:sysClr val="windowText" lastClr="000000"/>
                </a:solidFill>
                <a:latin typeface="Calibri"/>
              </a:rPr>
              <a:t>funkcja </a:t>
            </a:r>
            <a:r>
              <a:rPr lang="pl-PL" dirty="0" err="1" smtClean="0">
                <a:solidFill>
                  <a:sysClr val="windowText" lastClr="000000"/>
                </a:solidFill>
                <a:latin typeface="Calibri"/>
              </a:rPr>
              <a:t>hash</a:t>
            </a: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176"/>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1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Konstruujemy system</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szyfrowania w oparciu i kryptografię klucza publicznego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E, D):</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Generator kluczy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taki sam jak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 funkcji zapadkowych</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514842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Wyprowadzenie kryptografii klucza publicznego z funkcji </a:t>
            </a:r>
            <a:r>
              <a:rPr lang="pl-PL" dirty="0" smtClean="0"/>
              <a:t>zapadkowych (2)</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
        <p:nvSpPr>
          <p:cNvPr id="5" name="Content Placeholder 3"/>
          <p:cNvSpPr txBox="1">
            <a:spLocks/>
          </p:cNvSpPr>
          <p:nvPr/>
        </p:nvSpPr>
        <p:spPr>
          <a:xfrm>
            <a:off x="675456" y="4260305"/>
            <a:ext cx="3886200" cy="1904999"/>
          </a:xfrm>
          <a:prstGeom prst="rect">
            <a:avLst/>
          </a:prstGeom>
          <a:ln>
            <a:solidFill>
              <a:srgbClr val="008000"/>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E</a:t>
            </a:r>
            <a:r>
              <a:rPr kumimoji="0" lang="en-US" sz="2800" b="1" i="0" u="sng"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sng"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 m</a:t>
            </a:r>
            <a:r>
              <a:rPr kumimoji="0" lang="en-US" sz="2800" b="1" i="0" u="sng"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8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 pos="194786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 X,    	y ⟵ F(</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a:t>
            </a:r>
          </a:p>
          <a:p>
            <a:pPr marL="0" marR="0" lvl="0" indent="0" algn="l" defTabSz="1033463" rtl="0" eaLnBrk="1" fontAlgn="auto" latinLnBrk="0" hangingPunct="1">
              <a:lnSpc>
                <a:spcPct val="100000"/>
              </a:lnSpc>
              <a:spcBef>
                <a:spcPct val="20000"/>
              </a:spcBef>
              <a:spcAft>
                <a:spcPts val="0"/>
              </a:spcAft>
              <a:buClrTx/>
              <a:buSzTx/>
              <a:buFont typeface="Arial" pitchFamily="34" charset="0"/>
              <a:buNone/>
              <a:tabLst>
                <a:tab pos="455613" algn="l"/>
                <a:tab pos="194786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 ⟵ H(x),  	c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E</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(k, m)</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wyjście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(y, c)</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Content Placeholder 4"/>
          <p:cNvSpPr txBox="1">
            <a:spLocks/>
          </p:cNvSpPr>
          <p:nvPr/>
        </p:nvSpPr>
        <p:spPr>
          <a:xfrm>
            <a:off x="4866456" y="4260305"/>
            <a:ext cx="3810000" cy="1904999"/>
          </a:xfrm>
          <a:prstGeom prst="rect">
            <a:avLst/>
          </a:prstGeom>
          <a:ln>
            <a:solidFill>
              <a:srgbClr val="008000"/>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D</a:t>
            </a:r>
            <a:r>
              <a:rPr kumimoji="0" lang="en-US" sz="2800" b="1" i="0" u="sng"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sng"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sng" strike="noStrike" kern="1200" cap="none" spc="0" normalizeH="0" baseline="0" noProof="0" dirty="0" err="1" smtClean="0">
                <a:ln>
                  <a:noFill/>
                </a:ln>
                <a:solidFill>
                  <a:sysClr val="windowText" lastClr="000000"/>
                </a:solidFill>
                <a:effectLst/>
                <a:uLnTx/>
                <a:uFillTx/>
                <a:latin typeface="Calibri"/>
                <a:ea typeface="+mn-ea"/>
                <a:cs typeface="+mn-cs"/>
              </a:rPr>
              <a:t>y,c</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800" b="1" i="0" u="sng"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8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 pos="194786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 F</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y),</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 pos="194786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 ⟵ H(x),  	m ⟵ D</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(k, c)</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wyjście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7" name="TextBox 5"/>
          <p:cNvSpPr txBox="1"/>
          <p:nvPr/>
        </p:nvSpPr>
        <p:spPr>
          <a:xfrm>
            <a:off x="827584" y="1916832"/>
            <a:ext cx="7319632" cy="1877437"/>
          </a:xfrm>
          <a:prstGeom prst="rect">
            <a:avLst/>
          </a:prstGeom>
          <a:noFill/>
        </p:spPr>
        <p:txBody>
          <a:bodyPr wrap="none" rtlCol="0">
            <a:spAutoFit/>
          </a:bodyPr>
          <a:lstStyle/>
          <a:p>
            <a:pPr marL="342900" marR="0" lvl="0" indent="-342900" defTabSz="914400" eaLnBrk="1" fontAlgn="auto" latinLnBrk="0" hangingPunct="1">
              <a:lnSpc>
                <a:spcPct val="100000"/>
              </a:lnSpc>
              <a:spcBef>
                <a:spcPts val="1176"/>
              </a:spcBef>
              <a:spcAft>
                <a:spcPts val="0"/>
              </a:spcAft>
              <a:buClrTx/>
              <a:buSzTx/>
              <a:buFont typeface="Arial"/>
              <a:buChar char="•"/>
              <a:tabLst/>
              <a:defRPr/>
            </a:pPr>
            <a:r>
              <a:rPr kumimoji="0" lang="en-US" sz="2400" b="0" i="0" u="none" strike="noStrike" kern="0" cap="none" spc="0" normalizeH="0" baseline="0" noProof="0" dirty="0" smtClean="0">
                <a:ln>
                  <a:noFill/>
                </a:ln>
                <a:solidFill>
                  <a:prstClr val="black"/>
                </a:solidFill>
                <a:effectLst/>
                <a:uLnTx/>
                <a:uFillTx/>
              </a:rPr>
              <a:t>(G, F, F</a:t>
            </a:r>
            <a:r>
              <a:rPr kumimoji="0" lang="en-US" sz="2400" b="0" i="0" u="none" strike="noStrike" kern="0" cap="none" spc="0" normalizeH="0" baseline="30000" noProof="0" dirty="0" smtClean="0">
                <a:ln>
                  <a:noFill/>
                </a:ln>
                <a:solidFill>
                  <a:prstClr val="black"/>
                </a:solidFill>
                <a:effectLst/>
                <a:uLnTx/>
                <a:uFillTx/>
              </a:rPr>
              <a:t>-1</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bezpieczna</a:t>
            </a:r>
            <a:r>
              <a:rPr kumimoji="0" lang="pl-PL" sz="2400" b="0" i="0" u="none" strike="noStrike" kern="0" cap="none" spc="0" normalizeH="0" noProof="0" dirty="0" smtClean="0">
                <a:ln>
                  <a:noFill/>
                </a:ln>
                <a:solidFill>
                  <a:prstClr val="black"/>
                </a:solidFill>
                <a:effectLst/>
                <a:uLnTx/>
                <a:uFillTx/>
              </a:rPr>
              <a:t> funkcja pułapkowa</a:t>
            </a:r>
            <a:r>
              <a:rPr kumimoji="0" lang="en-US" sz="2400" b="0" i="0" u="none" strike="noStrike" kern="0" cap="none" spc="0" normalizeH="0" baseline="0" noProof="0" dirty="0" smtClean="0">
                <a:ln>
                  <a:noFill/>
                </a:ln>
                <a:solidFill>
                  <a:prstClr val="black"/>
                </a:solidFill>
                <a:effectLst/>
                <a:uLnTx/>
                <a:uFillTx/>
              </a:rPr>
              <a:t>   X ⟶ Y       </a:t>
            </a:r>
          </a:p>
          <a:p>
            <a:pPr marL="342900" marR="0" lvl="0" indent="-342900" defTabSz="914400" eaLnBrk="1" fontAlgn="auto" latinLnBrk="0" hangingPunct="1">
              <a:lnSpc>
                <a:spcPct val="100000"/>
              </a:lnSpc>
              <a:spcBef>
                <a:spcPts val="1176"/>
              </a:spcBef>
              <a:spcAft>
                <a:spcPts val="0"/>
              </a:spcAft>
              <a:buClrTx/>
              <a:buSzTx/>
              <a:buFont typeface="Arial"/>
              <a:buChar char="•"/>
              <a:tabLst/>
              <a:defRPr/>
            </a:pP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E</a:t>
            </a:r>
            <a:r>
              <a:rPr kumimoji="0" lang="en-US" sz="2400" b="0" i="0" u="none" strike="noStrike" kern="0" cap="none" spc="0" normalizeH="0" baseline="-25000" noProof="0" dirty="0" err="1" smtClean="0">
                <a:ln>
                  <a:noFill/>
                </a:ln>
                <a:solidFill>
                  <a:prstClr val="black"/>
                </a:solidFill>
                <a:effectLst/>
                <a:uLnTx/>
                <a:uFillTx/>
              </a:rPr>
              <a:t>s</a:t>
            </a:r>
            <a:r>
              <a:rPr kumimoji="0" lang="en-US" sz="2400" b="0" i="0" u="none" strike="noStrike" kern="0" cap="none" spc="0" normalizeH="0" baseline="0" noProof="0" dirty="0" smtClean="0">
                <a:ln>
                  <a:noFill/>
                </a:ln>
                <a:solidFill>
                  <a:prstClr val="black"/>
                </a:solidFill>
                <a:effectLst/>
                <a:uLnTx/>
                <a:uFillTx/>
              </a:rPr>
              <a:t>, D</a:t>
            </a:r>
            <a:r>
              <a:rPr kumimoji="0" lang="en-US" sz="2400" b="0" i="0" u="none" strike="noStrike" kern="0" cap="none" spc="0" normalizeH="0" baseline="-25000" noProof="0" dirty="0" smtClean="0">
                <a:ln>
                  <a:noFill/>
                </a:ln>
                <a:solidFill>
                  <a:prstClr val="black"/>
                </a:solidFill>
                <a:effectLst/>
                <a:uLnTx/>
                <a:uFillTx/>
              </a:rPr>
              <a:t>s</a:t>
            </a:r>
            <a:r>
              <a:rPr kumimoji="0" lang="en-US" sz="2400" b="0" i="0" u="none" strike="noStrike" kern="0" cap="none" spc="0" normalizeH="0" baseline="0" noProof="0" dirty="0" smtClean="0">
                <a:ln>
                  <a:noFill/>
                </a:ln>
                <a:solidFill>
                  <a:prstClr val="black"/>
                </a:solidFill>
                <a:effectLst/>
                <a:uLnTx/>
                <a:uFillTx/>
              </a:rPr>
              <a:t>) :   </a:t>
            </a:r>
            <a:r>
              <a:rPr kumimoji="0" lang="pl-PL" sz="2400" b="0" i="0" u="none" strike="noStrike" kern="0" cap="none" spc="0" normalizeH="0" baseline="0" noProof="0" dirty="0" smtClean="0">
                <a:ln>
                  <a:noFill/>
                </a:ln>
                <a:solidFill>
                  <a:prstClr val="black"/>
                </a:solidFill>
                <a:effectLst/>
                <a:uLnTx/>
                <a:uFillTx/>
              </a:rPr>
              <a:t>	</a:t>
            </a:r>
            <a:r>
              <a:rPr lang="pl-PL" sz="2400" kern="0" dirty="0" smtClean="0">
                <a:solidFill>
                  <a:prstClr val="black"/>
                </a:solidFill>
              </a:rPr>
              <a:t>system szyfrowania symetrycznego z </a:t>
            </a:r>
            <a:br>
              <a:rPr lang="pl-PL" sz="2400" kern="0" dirty="0" smtClean="0">
                <a:solidFill>
                  <a:prstClr val="black"/>
                </a:solidFill>
              </a:rPr>
            </a:br>
            <a:r>
              <a:rPr lang="pl-PL" sz="2400" kern="0" dirty="0" smtClean="0">
                <a:solidFill>
                  <a:prstClr val="black"/>
                </a:solidFill>
              </a:rPr>
              <a:t>		uwierzytelnieniem </a:t>
            </a:r>
            <a:r>
              <a:rPr kumimoji="0" lang="en-US" sz="2400" b="0" i="0" u="none" strike="noStrike" kern="0" cap="none" spc="0" normalizeH="0" baseline="0" noProof="0" dirty="0" smtClean="0">
                <a:ln>
                  <a:noFill/>
                </a:ln>
                <a:solidFill>
                  <a:prstClr val="black"/>
                </a:solidFill>
                <a:effectLst/>
                <a:uLnTx/>
                <a:uFillTx/>
              </a:rPr>
              <a:t> (K,M,C)</a:t>
            </a:r>
          </a:p>
          <a:p>
            <a:pPr marL="342900" marR="0" lvl="0" indent="-342900" defTabSz="914400" eaLnBrk="1" fontAlgn="auto" latinLnBrk="0" hangingPunct="1">
              <a:lnSpc>
                <a:spcPct val="100000"/>
              </a:lnSpc>
              <a:spcBef>
                <a:spcPts val="1176"/>
              </a:spcBef>
              <a:spcAft>
                <a:spcPts val="0"/>
              </a:spcAft>
              <a:buClrTx/>
              <a:buSzTx/>
              <a:buFont typeface="Arial"/>
              <a:buChar char="•"/>
              <a:tabLst/>
              <a:defRPr/>
            </a:pPr>
            <a:r>
              <a:rPr kumimoji="0" lang="en-US" sz="2400" b="0" i="0" u="none" strike="noStrike" kern="0" cap="none" spc="0" normalizeH="0" baseline="0" noProof="0" dirty="0" smtClean="0">
                <a:ln>
                  <a:noFill/>
                </a:ln>
                <a:solidFill>
                  <a:prstClr val="black"/>
                </a:solidFill>
                <a:effectLst/>
                <a:uLnTx/>
                <a:uFillTx/>
              </a:rPr>
              <a:t>H: X ⟶ K   </a:t>
            </a:r>
            <a:r>
              <a:rPr kumimoji="0" lang="pl-PL" sz="2400" b="0" i="0" u="none" strike="noStrike" kern="0" cap="none" spc="0" normalizeH="0" baseline="0" noProof="0" dirty="0" smtClean="0">
                <a:ln>
                  <a:noFill/>
                </a:ln>
                <a:solidFill>
                  <a:prstClr val="black"/>
                </a:solidFill>
                <a:effectLst/>
                <a:uLnTx/>
                <a:uFillTx/>
              </a:rPr>
              <a:t>	funkcja </a:t>
            </a:r>
            <a:r>
              <a:rPr kumimoji="0" lang="pl-PL" sz="2400" b="0" i="0" u="none" strike="noStrike" kern="0" cap="none" spc="0" normalizeH="0" baseline="0" noProof="0" dirty="0" err="1" smtClean="0">
                <a:ln>
                  <a:noFill/>
                </a:ln>
                <a:solidFill>
                  <a:prstClr val="black"/>
                </a:solidFill>
                <a:effectLst/>
                <a:uLnTx/>
                <a:uFillTx/>
              </a:rPr>
              <a:t>hash</a:t>
            </a:r>
            <a:endParaRPr kumimoji="0" lang="en-US" sz="2400" b="0" i="0" u="none" strike="noStrike" kern="0" cap="none" spc="0" normalizeH="0" baseline="0" noProof="0" dirty="0" smtClean="0">
              <a:ln>
                <a:noFill/>
              </a:ln>
              <a:solidFill>
                <a:prstClr val="black"/>
              </a:solidFill>
              <a:effectLst/>
              <a:uLnTx/>
              <a:uFillTx/>
            </a:endParaRPr>
          </a:p>
        </p:txBody>
      </p:sp>
      <p:sp>
        <p:nvSpPr>
          <p:cNvPr id="8" name="TextBox 6"/>
          <p:cNvSpPr txBox="1"/>
          <p:nvPr/>
        </p:nvSpPr>
        <p:spPr>
          <a:xfrm>
            <a:off x="1476666" y="4705399"/>
            <a:ext cx="282149"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rPr>
              <a:t>R</a:t>
            </a:r>
          </a:p>
        </p:txBody>
      </p:sp>
    </p:spTree>
    <p:extLst>
      <p:ext uri="{BB962C8B-B14F-4D97-AF65-F5344CB8AC3E}">
        <p14:creationId xmlns:p14="http://schemas.microsoft.com/office/powerpoint/2010/main" xmlns="" val="3607649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
        <p:nvSpPr>
          <p:cNvPr id="5" name="Content Placeholder 2"/>
          <p:cNvSpPr>
            <a:spLocks noGrp="1"/>
          </p:cNvSpPr>
          <p:nvPr>
            <p:ph idx="1"/>
          </p:nvPr>
        </p:nvSpPr>
        <p:spPr>
          <a:xfrm>
            <a:off x="230832" y="1061442"/>
            <a:ext cx="8733656" cy="5175870"/>
          </a:xfrm>
        </p:spPr>
        <p:txBody>
          <a:bodyPr>
            <a:normAutofit fontScale="85000" lnSpcReduction="20000"/>
          </a:bodyPr>
          <a:lstStyle/>
          <a:p>
            <a:pPr marL="0" indent="0">
              <a:buNone/>
            </a:pPr>
            <a:r>
              <a:rPr lang="pl-PL" dirty="0" smtClean="0"/>
              <a:t>Na rysunku</a:t>
            </a:r>
            <a:r>
              <a:rPr lang="en-US" dirty="0" smtClean="0"/>
              <a:t>:</a:t>
            </a:r>
          </a:p>
          <a:p>
            <a:pPr marL="0" indent="0">
              <a:buNone/>
            </a:pPr>
            <a:endParaRPr lang="en-US" dirty="0"/>
          </a:p>
          <a:p>
            <a:pPr marL="0" indent="0">
              <a:buNone/>
            </a:pPr>
            <a:endParaRPr lang="en-US" dirty="0" smtClean="0"/>
          </a:p>
          <a:p>
            <a:pPr marL="0" indent="0">
              <a:buNone/>
            </a:pPr>
            <a:endParaRPr lang="en-US" dirty="0"/>
          </a:p>
          <a:p>
            <a:pPr marL="0" indent="0">
              <a:lnSpc>
                <a:spcPct val="130000"/>
              </a:lnSpc>
              <a:spcBef>
                <a:spcPts val="1176"/>
              </a:spcBef>
              <a:buNone/>
              <a:tabLst>
                <a:tab pos="912813" algn="l"/>
              </a:tabLst>
            </a:pPr>
            <a:r>
              <a:rPr lang="pl-PL" b="1" u="sng" dirty="0" smtClean="0"/>
              <a:t>Twierdzenie o bezpieczeństwie</a:t>
            </a:r>
            <a:r>
              <a:rPr lang="en-US" dirty="0" smtClean="0"/>
              <a:t>:    </a:t>
            </a:r>
          </a:p>
          <a:p>
            <a:pPr marL="0" indent="0">
              <a:lnSpc>
                <a:spcPct val="130000"/>
              </a:lnSpc>
              <a:spcBef>
                <a:spcPts val="600"/>
              </a:spcBef>
              <a:buNone/>
              <a:tabLst>
                <a:tab pos="912813" algn="l"/>
              </a:tabLst>
            </a:pPr>
            <a:r>
              <a:rPr lang="pl-PL" dirty="0" smtClean="0"/>
              <a:t>Jeśli</a:t>
            </a:r>
            <a:r>
              <a:rPr lang="en-US" dirty="0" smtClean="0"/>
              <a:t> </a:t>
            </a:r>
            <a:r>
              <a:rPr lang="pl-PL" dirty="0" smtClean="0"/>
              <a:t/>
            </a:r>
            <a:br>
              <a:rPr lang="pl-PL" dirty="0" smtClean="0"/>
            </a:br>
            <a:r>
              <a:rPr lang="en-US" b="1" dirty="0" smtClean="0"/>
              <a:t>(</a:t>
            </a:r>
            <a:r>
              <a:rPr lang="en-US" b="1" dirty="0"/>
              <a:t>G, F, F</a:t>
            </a:r>
            <a:r>
              <a:rPr lang="en-US" b="1" baseline="30000" dirty="0"/>
              <a:t>-1</a:t>
            </a:r>
            <a:r>
              <a:rPr lang="en-US" b="1" dirty="0" smtClean="0"/>
              <a:t>)  </a:t>
            </a:r>
            <a:r>
              <a:rPr lang="pl-PL" dirty="0" smtClean="0"/>
              <a:t>jest bezpieczną funkcją zapadkową</a:t>
            </a:r>
            <a:r>
              <a:rPr lang="en-US" dirty="0" smtClean="0"/>
              <a:t>, </a:t>
            </a:r>
            <a:r>
              <a:rPr lang="pl-PL" dirty="0" smtClean="0"/>
              <a:t/>
            </a:r>
            <a:br>
              <a:rPr lang="pl-PL" dirty="0" smtClean="0"/>
            </a:br>
            <a:r>
              <a:rPr lang="en-US" b="1" dirty="0" smtClean="0"/>
              <a:t>(E</a:t>
            </a:r>
            <a:r>
              <a:rPr lang="en-US" b="1" baseline="-25000" dirty="0" smtClean="0"/>
              <a:t>s</a:t>
            </a:r>
            <a:r>
              <a:rPr lang="en-US" b="1" dirty="0"/>
              <a:t>, D</a:t>
            </a:r>
            <a:r>
              <a:rPr lang="en-US" b="1" baseline="-25000" dirty="0"/>
              <a:t>s</a:t>
            </a:r>
            <a:r>
              <a:rPr lang="en-US" b="1" dirty="0"/>
              <a:t>) </a:t>
            </a:r>
            <a:r>
              <a:rPr lang="pl-PL" dirty="0" smtClean="0"/>
              <a:t>zapewnia szyfrowanie z uwierzytelnieniem</a:t>
            </a:r>
            <a:r>
              <a:rPr lang="en-US" dirty="0" smtClean="0"/>
              <a:t/>
            </a:r>
            <a:br>
              <a:rPr lang="en-US" dirty="0" smtClean="0"/>
            </a:br>
            <a:r>
              <a:rPr lang="pl-PL" dirty="0" smtClean="0"/>
              <a:t>i</a:t>
            </a:r>
            <a:r>
              <a:rPr lang="en-US" dirty="0" smtClean="0"/>
              <a:t>   </a:t>
            </a:r>
            <a:r>
              <a:rPr lang="en-US" b="1" dirty="0" smtClean="0"/>
              <a:t>H:</a:t>
            </a:r>
            <a:r>
              <a:rPr lang="en-US" dirty="0" smtClean="0"/>
              <a:t> X </a:t>
            </a:r>
            <a:r>
              <a:rPr lang="en-US" dirty="0"/>
              <a:t>⟶ </a:t>
            </a:r>
            <a:r>
              <a:rPr lang="en-US" dirty="0" smtClean="0"/>
              <a:t>K  </a:t>
            </a:r>
            <a:r>
              <a:rPr lang="pl-PL" dirty="0" smtClean="0"/>
              <a:t>jest</a:t>
            </a:r>
            <a:r>
              <a:rPr lang="en-US" dirty="0" smtClean="0"/>
              <a:t>   “random oracle” </a:t>
            </a:r>
            <a:br>
              <a:rPr lang="en-US" dirty="0" smtClean="0"/>
            </a:br>
            <a:r>
              <a:rPr lang="pl-PL" dirty="0" smtClean="0"/>
              <a:t>to</a:t>
            </a:r>
            <a:r>
              <a:rPr lang="en-US" dirty="0" smtClean="0"/>
              <a:t>   </a:t>
            </a:r>
            <a:r>
              <a:rPr lang="en-US" b="1" dirty="0" smtClean="0"/>
              <a:t>(G,E,D)</a:t>
            </a:r>
            <a:r>
              <a:rPr lang="en-US" dirty="0" smtClean="0"/>
              <a:t>   </a:t>
            </a:r>
            <a:r>
              <a:rPr lang="pl-PL" dirty="0" smtClean="0"/>
              <a:t>jest</a:t>
            </a:r>
            <a:r>
              <a:rPr lang="en-US" dirty="0" smtClean="0"/>
              <a:t>  </a:t>
            </a:r>
            <a:r>
              <a:rPr lang="pl-PL" dirty="0" smtClean="0"/>
              <a:t>bezpieczny na atak z wybranym szyfrogramem &lt;</a:t>
            </a:r>
            <a:r>
              <a:rPr lang="en-US" dirty="0" err="1" smtClean="0"/>
              <a:t>CCA</a:t>
            </a:r>
            <a:r>
              <a:rPr lang="en-US" baseline="30000" dirty="0" err="1" smtClean="0"/>
              <a:t>ro</a:t>
            </a:r>
            <a:r>
              <a:rPr lang="en-US" dirty="0" smtClean="0"/>
              <a:t>  secure</a:t>
            </a:r>
            <a:r>
              <a:rPr lang="pl-PL" dirty="0" smtClean="0"/>
              <a:t>&gt;</a:t>
            </a:r>
            <a:r>
              <a:rPr lang="en-US" dirty="0" smtClean="0"/>
              <a:t>.</a:t>
            </a:r>
            <a:endParaRPr lang="en-US" dirty="0"/>
          </a:p>
        </p:txBody>
      </p:sp>
      <p:grpSp>
        <p:nvGrpSpPr>
          <p:cNvPr id="6" name="Group 9"/>
          <p:cNvGrpSpPr/>
          <p:nvPr/>
        </p:nvGrpSpPr>
        <p:grpSpPr>
          <a:xfrm>
            <a:off x="2212031" y="1137641"/>
            <a:ext cx="6631109" cy="1238507"/>
            <a:chOff x="2438400" y="1047750"/>
            <a:chExt cx="6248400" cy="1085791"/>
          </a:xfrm>
        </p:grpSpPr>
        <p:sp>
          <p:nvSpPr>
            <p:cNvPr id="7" name="Rectangle 3"/>
            <p:cNvSpPr/>
            <p:nvPr/>
          </p:nvSpPr>
          <p:spPr>
            <a:xfrm>
              <a:off x="2438400" y="1047750"/>
              <a:ext cx="1219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F(</a:t>
              </a:r>
              <a:r>
                <a:rPr lang="en-US" sz="2000" dirty="0" err="1" smtClean="0"/>
                <a:t>pk</a:t>
              </a:r>
              <a:r>
                <a:rPr lang="en-US" sz="2000" dirty="0" smtClean="0"/>
                <a:t>, x)</a:t>
              </a:r>
              <a:endParaRPr lang="en-US" sz="2000" dirty="0"/>
            </a:p>
          </p:txBody>
        </p:sp>
        <p:sp>
          <p:nvSpPr>
            <p:cNvPr id="8" name="Rectangle 4"/>
            <p:cNvSpPr/>
            <p:nvPr/>
          </p:nvSpPr>
          <p:spPr>
            <a:xfrm>
              <a:off x="3657600" y="1047750"/>
              <a:ext cx="50292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1033463">
                <a:tabLst>
                  <a:tab pos="455613" algn="l"/>
                  <a:tab pos="1947863" algn="l"/>
                </a:tabLst>
              </a:pPr>
              <a:r>
                <a:rPr lang="en-US" sz="2000" dirty="0" err="1"/>
                <a:t>E</a:t>
              </a:r>
              <a:r>
                <a:rPr lang="en-US" sz="2000" baseline="-25000" dirty="0" err="1"/>
                <a:t>s</a:t>
              </a:r>
              <a:r>
                <a:rPr lang="en-US" sz="2400" dirty="0" smtClean="0"/>
                <a:t>(</a:t>
              </a:r>
              <a:r>
                <a:rPr lang="en-US" sz="2000" dirty="0" smtClean="0"/>
                <a:t> H(x),  m </a:t>
              </a:r>
              <a:r>
                <a:rPr lang="en-US" sz="2400" dirty="0" smtClean="0"/>
                <a:t>)</a:t>
              </a:r>
              <a:endParaRPr lang="en-US" sz="2000" dirty="0"/>
            </a:p>
          </p:txBody>
        </p:sp>
        <p:sp>
          <p:nvSpPr>
            <p:cNvPr id="9" name="Right Brace 5"/>
            <p:cNvSpPr/>
            <p:nvPr/>
          </p:nvSpPr>
          <p:spPr>
            <a:xfrm rot="5400000">
              <a:off x="2933700" y="1162050"/>
              <a:ext cx="228600" cy="12192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6"/>
            <p:cNvSpPr txBox="1"/>
            <p:nvPr/>
          </p:nvSpPr>
          <p:spPr>
            <a:xfrm>
              <a:off x="2590800" y="1809750"/>
              <a:ext cx="1024655" cy="323791"/>
            </a:xfrm>
            <a:prstGeom prst="rect">
              <a:avLst/>
            </a:prstGeom>
            <a:noFill/>
          </p:spPr>
          <p:txBody>
            <a:bodyPr wrap="none" rtlCol="0">
              <a:spAutoFit/>
            </a:bodyPr>
            <a:lstStyle/>
            <a:p>
              <a:r>
                <a:rPr lang="pl-PL" dirty="0" smtClean="0"/>
                <a:t>nagłówek</a:t>
              </a:r>
              <a:endParaRPr lang="en-US" dirty="0"/>
            </a:p>
          </p:txBody>
        </p:sp>
        <p:sp>
          <p:nvSpPr>
            <p:cNvPr id="11" name="Right Brace 7"/>
            <p:cNvSpPr/>
            <p:nvPr/>
          </p:nvSpPr>
          <p:spPr>
            <a:xfrm rot="5400000">
              <a:off x="6096000" y="-704850"/>
              <a:ext cx="228600" cy="49530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TextBox 8"/>
            <p:cNvSpPr txBox="1"/>
            <p:nvPr/>
          </p:nvSpPr>
          <p:spPr>
            <a:xfrm>
              <a:off x="5823568" y="1809750"/>
              <a:ext cx="589392" cy="323791"/>
            </a:xfrm>
            <a:prstGeom prst="rect">
              <a:avLst/>
            </a:prstGeom>
            <a:noFill/>
          </p:spPr>
          <p:txBody>
            <a:bodyPr wrap="none" rtlCol="0">
              <a:spAutoFit/>
            </a:bodyPr>
            <a:lstStyle/>
            <a:p>
              <a:r>
                <a:rPr lang="pl-PL" dirty="0" smtClean="0"/>
                <a:t>ciało</a:t>
              </a:r>
              <a:endParaRPr lang="en-US" dirty="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5232" y="202630"/>
            <a:ext cx="7571184" cy="778098"/>
          </a:xfrm>
        </p:spPr>
        <p:txBody>
          <a:bodyPr>
            <a:noAutofit/>
          </a:bodyPr>
          <a:lstStyle/>
          <a:p>
            <a:r>
              <a:rPr lang="pl-PL" sz="3600" dirty="0" smtClean="0"/>
              <a:t>Nieprawidłowe posługiwanie się funkcjami zapadkowymi</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sp>
        <p:nvSpPr>
          <p:cNvPr id="5" name="Content Placeholder 2"/>
          <p:cNvSpPr>
            <a:spLocks noGrp="1"/>
          </p:cNvSpPr>
          <p:nvPr>
            <p:ph idx="1"/>
          </p:nvPr>
        </p:nvSpPr>
        <p:spPr>
          <a:xfrm>
            <a:off x="179512" y="1124744"/>
            <a:ext cx="8640960" cy="4455790"/>
          </a:xfrm>
        </p:spPr>
        <p:txBody>
          <a:bodyPr>
            <a:normAutofit fontScale="92500" lnSpcReduction="20000"/>
          </a:bodyPr>
          <a:lstStyle/>
          <a:p>
            <a:pPr marL="0" indent="0">
              <a:buNone/>
            </a:pPr>
            <a:r>
              <a:rPr lang="pl-PL" b="1" dirty="0" smtClean="0"/>
              <a:t>Nigdy</a:t>
            </a:r>
            <a:r>
              <a:rPr lang="en-US" dirty="0" smtClean="0"/>
              <a:t> </a:t>
            </a:r>
            <a:r>
              <a:rPr lang="pl-PL" dirty="0" smtClean="0"/>
              <a:t>nie szyfrujmy przez zastosowanie funkcji</a:t>
            </a:r>
            <a:r>
              <a:rPr lang="en-US" dirty="0" smtClean="0"/>
              <a:t> F </a:t>
            </a:r>
            <a:r>
              <a:rPr lang="pl-PL" dirty="0" smtClean="0"/>
              <a:t>bezpośrednio na tekst do zaszyfrowania</a:t>
            </a:r>
            <a:r>
              <a:rPr lang="en-US" dirty="0" smtClean="0"/>
              <a:t>:</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pl-PL" dirty="0" smtClean="0"/>
              <a:t>Problemy</a:t>
            </a:r>
            <a:r>
              <a:rPr lang="en-US" dirty="0" smtClean="0"/>
              <a:t>:</a:t>
            </a:r>
          </a:p>
          <a:p>
            <a:r>
              <a:rPr lang="pl-PL" dirty="0" smtClean="0"/>
              <a:t>Determinizm</a:t>
            </a:r>
            <a:r>
              <a:rPr lang="en-US" dirty="0" smtClean="0"/>
              <a:t>: </a:t>
            </a:r>
            <a:r>
              <a:rPr lang="pl-PL" dirty="0" smtClean="0"/>
              <a:t>nie można uzyskać bezpieczeństwa semantycznego</a:t>
            </a:r>
            <a:r>
              <a:rPr lang="en-US" dirty="0" smtClean="0"/>
              <a:t> !!</a:t>
            </a:r>
          </a:p>
          <a:p>
            <a:r>
              <a:rPr lang="pl-PL" dirty="0" smtClean="0"/>
              <a:t>Istnieje wiele opublikowanych ataków </a:t>
            </a:r>
            <a:endParaRPr lang="en-US" dirty="0"/>
          </a:p>
        </p:txBody>
      </p:sp>
      <p:sp>
        <p:nvSpPr>
          <p:cNvPr id="6" name="Content Placeholder 3"/>
          <p:cNvSpPr txBox="1">
            <a:spLocks/>
          </p:cNvSpPr>
          <p:nvPr/>
        </p:nvSpPr>
        <p:spPr>
          <a:xfrm>
            <a:off x="712912" y="2094384"/>
            <a:ext cx="3760418" cy="1066799"/>
          </a:xfrm>
          <a:prstGeom prst="rect">
            <a:avLst/>
          </a:prstGeom>
          <a:ln>
            <a:solidFill>
              <a:srgbClr val="008000"/>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b="1" u="sng" dirty="0" smtClean="0"/>
              <a:t>E( </a:t>
            </a:r>
            <a:r>
              <a:rPr lang="en-US" b="1" u="sng" dirty="0" err="1" smtClean="0"/>
              <a:t>pk</a:t>
            </a:r>
            <a:r>
              <a:rPr lang="en-US" b="1" u="sng" dirty="0" smtClean="0"/>
              <a:t>, m)</a:t>
            </a:r>
            <a:r>
              <a:rPr lang="en-US" b="1" dirty="0" smtClean="0"/>
              <a:t> :</a:t>
            </a:r>
          </a:p>
          <a:p>
            <a:pPr marL="0" indent="0">
              <a:buNone/>
              <a:tabLst>
                <a:tab pos="455613" algn="l"/>
                <a:tab pos="1947863" algn="l"/>
              </a:tabLst>
            </a:pPr>
            <a:r>
              <a:rPr lang="en-US" dirty="0" smtClean="0"/>
              <a:t>	</a:t>
            </a:r>
            <a:r>
              <a:rPr lang="pl-PL" dirty="0" smtClean="0"/>
              <a:t>wyjście</a:t>
            </a:r>
            <a:r>
              <a:rPr lang="en-US" dirty="0" smtClean="0"/>
              <a:t>    c </a:t>
            </a:r>
            <a:r>
              <a:rPr lang="en-US" dirty="0"/>
              <a:t>⟵ </a:t>
            </a:r>
            <a:r>
              <a:rPr lang="en-US" dirty="0" smtClean="0"/>
              <a:t>F(</a:t>
            </a:r>
            <a:r>
              <a:rPr lang="en-US" dirty="0" err="1" smtClean="0"/>
              <a:t>pk</a:t>
            </a:r>
            <a:r>
              <a:rPr lang="en-US" dirty="0" smtClean="0"/>
              <a:t>, m)</a:t>
            </a:r>
            <a:endParaRPr lang="en-US" dirty="0"/>
          </a:p>
        </p:txBody>
      </p:sp>
      <p:sp>
        <p:nvSpPr>
          <p:cNvPr id="7" name="Content Placeholder 4"/>
          <p:cNvSpPr txBox="1">
            <a:spLocks/>
          </p:cNvSpPr>
          <p:nvPr/>
        </p:nvSpPr>
        <p:spPr>
          <a:xfrm>
            <a:off x="4599112" y="2094384"/>
            <a:ext cx="3600400" cy="1066799"/>
          </a:xfrm>
          <a:prstGeom prst="rect">
            <a:avLst/>
          </a:prstGeom>
          <a:ln>
            <a:solidFill>
              <a:srgbClr val="008000"/>
            </a:solidFill>
          </a:ln>
        </p:spPr>
        <p:txBody>
          <a:bodyPr>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tabLst>
                <a:tab pos="455613" algn="l"/>
              </a:tabLst>
            </a:pPr>
            <a:r>
              <a:rPr lang="en-US" b="1" u="sng" dirty="0" smtClean="0"/>
              <a:t>D( </a:t>
            </a:r>
            <a:r>
              <a:rPr lang="en-US" b="1" u="sng" dirty="0" err="1" smtClean="0"/>
              <a:t>sk</a:t>
            </a:r>
            <a:r>
              <a:rPr lang="en-US" b="1" u="sng" dirty="0" smtClean="0"/>
              <a:t>,  c )</a:t>
            </a:r>
            <a:r>
              <a:rPr lang="en-US" b="1" dirty="0" smtClean="0"/>
              <a:t> :</a:t>
            </a:r>
          </a:p>
          <a:p>
            <a:pPr marL="0" indent="0">
              <a:buFont typeface="Arial" pitchFamily="34" charset="0"/>
              <a:buNone/>
              <a:tabLst>
                <a:tab pos="455613" algn="l"/>
                <a:tab pos="1947863" algn="l"/>
              </a:tabLst>
            </a:pPr>
            <a:r>
              <a:rPr lang="en-US" dirty="0" smtClean="0"/>
              <a:t>	</a:t>
            </a:r>
            <a:r>
              <a:rPr lang="pl-PL" dirty="0" smtClean="0"/>
              <a:t>wyjście</a:t>
            </a:r>
            <a:r>
              <a:rPr lang="en-US" dirty="0" smtClean="0"/>
              <a:t>   F</a:t>
            </a:r>
            <a:r>
              <a:rPr lang="en-US" baseline="30000" dirty="0" smtClean="0"/>
              <a:t>-1</a:t>
            </a:r>
            <a:r>
              <a:rPr lang="en-US" dirty="0" smtClean="0"/>
              <a:t>(</a:t>
            </a:r>
            <a:r>
              <a:rPr lang="en-US" dirty="0" err="1"/>
              <a:t>s</a:t>
            </a:r>
            <a:r>
              <a:rPr lang="en-US" dirty="0" err="1" smtClean="0"/>
              <a:t>k</a:t>
            </a:r>
            <a:r>
              <a:rPr lang="en-US" dirty="0" smtClean="0"/>
              <a:t>, c)</a:t>
            </a:r>
          </a:p>
          <a:p>
            <a:pPr marL="0" indent="0">
              <a:buFont typeface="Arial" pitchFamily="34" charset="0"/>
              <a:buNone/>
              <a:tabLst>
                <a:tab pos="455613" algn="l"/>
              </a:tabLst>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sz="3600" dirty="0" smtClean="0"/>
              <a:t>Przypomnienie: zapadkowe permutacje</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
        <p:nvSpPr>
          <p:cNvPr id="5" name="Content Placeholder 2"/>
          <p:cNvSpPr>
            <a:spLocks noGrp="1"/>
          </p:cNvSpPr>
          <p:nvPr>
            <p:ph idx="1"/>
          </p:nvPr>
        </p:nvSpPr>
        <p:spPr>
          <a:xfrm>
            <a:off x="179512" y="971550"/>
            <a:ext cx="8812088" cy="5481786"/>
          </a:xfrm>
        </p:spPr>
        <p:txBody>
          <a:bodyPr>
            <a:normAutofit fontScale="85000" lnSpcReduction="10000"/>
          </a:bodyPr>
          <a:lstStyle/>
          <a:p>
            <a:pPr>
              <a:buNone/>
            </a:pPr>
            <a:r>
              <a:rPr lang="pl-PL" dirty="0" smtClean="0">
                <a:cs typeface="Arial" pitchFamily="34" charset="0"/>
              </a:rPr>
              <a:t>Trzy algorytmy</a:t>
            </a:r>
            <a:r>
              <a:rPr lang="en-US" dirty="0" smtClean="0">
                <a:cs typeface="Arial" pitchFamily="34" charset="0"/>
              </a:rPr>
              <a:t>:   (G, F, F</a:t>
            </a:r>
            <a:r>
              <a:rPr lang="en-US" baseline="30000" dirty="0" smtClean="0">
                <a:cs typeface="Arial" pitchFamily="34" charset="0"/>
              </a:rPr>
              <a:t>-1</a:t>
            </a:r>
            <a:r>
              <a:rPr lang="en-US" dirty="0" smtClean="0">
                <a:cs typeface="Arial" pitchFamily="34" charset="0"/>
              </a:rPr>
              <a:t>)</a:t>
            </a:r>
          </a:p>
          <a:p>
            <a:pPr>
              <a:buNone/>
            </a:pPr>
            <a:endParaRPr lang="en-US" dirty="0" smtClean="0">
              <a:cs typeface="Arial" pitchFamily="34" charset="0"/>
            </a:endParaRPr>
          </a:p>
          <a:p>
            <a:r>
              <a:rPr lang="en-US" dirty="0" smtClean="0">
                <a:cs typeface="Arial" pitchFamily="34" charset="0"/>
              </a:rPr>
              <a:t>G:   </a:t>
            </a:r>
            <a:r>
              <a:rPr lang="pl-PL" dirty="0" smtClean="0">
                <a:cs typeface="Arial" pitchFamily="34" charset="0"/>
              </a:rPr>
              <a:t>zwraca</a:t>
            </a:r>
            <a:r>
              <a:rPr lang="en-US" dirty="0" smtClean="0">
                <a:cs typeface="Arial" pitchFamily="34" charset="0"/>
              </a:rPr>
              <a:t> </a:t>
            </a:r>
            <a:r>
              <a:rPr lang="en-US" dirty="0" err="1" smtClean="0">
                <a:cs typeface="Arial" pitchFamily="34" charset="0"/>
              </a:rPr>
              <a:t>pk</a:t>
            </a:r>
            <a:r>
              <a:rPr lang="en-US" dirty="0" smtClean="0">
                <a:cs typeface="Arial" pitchFamily="34" charset="0"/>
              </a:rPr>
              <a:t>, sk. </a:t>
            </a:r>
            <a:r>
              <a:rPr lang="en-US" dirty="0" err="1" smtClean="0">
                <a:cs typeface="Arial" pitchFamily="34" charset="0"/>
              </a:rPr>
              <a:t>pk</a:t>
            </a:r>
            <a:r>
              <a:rPr lang="en-US" dirty="0" smtClean="0">
                <a:cs typeface="Arial" pitchFamily="34" charset="0"/>
              </a:rPr>
              <a:t> </a:t>
            </a:r>
            <a:r>
              <a:rPr lang="pl-PL" dirty="0" smtClean="0">
                <a:cs typeface="Arial" pitchFamily="34" charset="0"/>
              </a:rPr>
              <a:t>definiuje funkcję</a:t>
            </a:r>
            <a:r>
              <a:rPr lang="en-US" dirty="0" smtClean="0">
                <a:cs typeface="Arial" pitchFamily="34" charset="0"/>
              </a:rPr>
              <a:t>  F(</a:t>
            </a:r>
            <a:r>
              <a:rPr lang="en-US" dirty="0" err="1" smtClean="0">
                <a:cs typeface="Arial" pitchFamily="34" charset="0"/>
              </a:rPr>
              <a:t>pk</a:t>
            </a:r>
            <a:r>
              <a:rPr lang="en-US" dirty="0" smtClean="0">
                <a:cs typeface="Arial" pitchFamily="34" charset="0"/>
              </a:rPr>
              <a:t>, </a:t>
            </a:r>
            <a:r>
              <a:rPr lang="en-US" dirty="0" smtClean="0">
                <a:cs typeface="Arial" pitchFamily="34" charset="0"/>
                <a:sym typeface="Symbol"/>
              </a:rPr>
              <a:t></a:t>
            </a:r>
            <a:r>
              <a:rPr lang="en-US" dirty="0" smtClean="0">
                <a:cs typeface="Arial" pitchFamily="34" charset="0"/>
              </a:rPr>
              <a:t>): X </a:t>
            </a:r>
            <a:r>
              <a:rPr lang="en-US" dirty="0" smtClean="0">
                <a:cs typeface="Arial" pitchFamily="34" charset="0"/>
                <a:sym typeface="Symbol"/>
              </a:rPr>
              <a:t> X</a:t>
            </a:r>
            <a:endParaRPr lang="en-US" dirty="0" smtClean="0">
              <a:cs typeface="Arial" pitchFamily="34" charset="0"/>
            </a:endParaRPr>
          </a:p>
          <a:p>
            <a:endParaRPr lang="en-US" dirty="0" smtClean="0">
              <a:cs typeface="Arial" pitchFamily="34" charset="0"/>
            </a:endParaRPr>
          </a:p>
          <a:p>
            <a:r>
              <a:rPr lang="en-US" dirty="0" smtClean="0">
                <a:cs typeface="Arial" pitchFamily="34" charset="0"/>
              </a:rPr>
              <a:t>F(</a:t>
            </a:r>
            <a:r>
              <a:rPr lang="en-US" dirty="0" err="1" smtClean="0">
                <a:cs typeface="Arial" pitchFamily="34" charset="0"/>
              </a:rPr>
              <a:t>pk</a:t>
            </a:r>
            <a:r>
              <a:rPr lang="en-US" dirty="0" smtClean="0">
                <a:cs typeface="Arial" pitchFamily="34" charset="0"/>
              </a:rPr>
              <a:t>, x):   </a:t>
            </a:r>
            <a:r>
              <a:rPr lang="pl-PL" dirty="0" smtClean="0">
                <a:cs typeface="Arial" pitchFamily="34" charset="0"/>
              </a:rPr>
              <a:t>oblicza funkcję dla argumentu</a:t>
            </a:r>
            <a:r>
              <a:rPr lang="en-US" dirty="0" smtClean="0">
                <a:cs typeface="Arial" pitchFamily="34" charset="0"/>
              </a:rPr>
              <a:t>  x</a:t>
            </a:r>
          </a:p>
          <a:p>
            <a:endParaRPr lang="en-US" dirty="0" smtClean="0">
              <a:cs typeface="Arial" pitchFamily="34" charset="0"/>
            </a:endParaRPr>
          </a:p>
          <a:p>
            <a:r>
              <a:rPr lang="en-US" dirty="0" smtClean="0">
                <a:cs typeface="Arial" pitchFamily="34" charset="0"/>
              </a:rPr>
              <a:t>F</a:t>
            </a:r>
            <a:r>
              <a:rPr lang="en-US" baseline="50000" dirty="0" smtClean="0">
                <a:cs typeface="Arial" pitchFamily="34" charset="0"/>
              </a:rPr>
              <a:t>-1</a:t>
            </a:r>
            <a:r>
              <a:rPr lang="en-US" dirty="0" smtClean="0">
                <a:cs typeface="Arial" pitchFamily="34" charset="0"/>
              </a:rPr>
              <a:t>(</a:t>
            </a:r>
            <a:r>
              <a:rPr lang="en-US" dirty="0" err="1" smtClean="0">
                <a:cs typeface="Arial" pitchFamily="34" charset="0"/>
              </a:rPr>
              <a:t>sk</a:t>
            </a:r>
            <a:r>
              <a:rPr lang="en-US" dirty="0" smtClean="0">
                <a:cs typeface="Arial" pitchFamily="34" charset="0"/>
              </a:rPr>
              <a:t>, y):  </a:t>
            </a:r>
            <a:r>
              <a:rPr lang="pl-PL" dirty="0" smtClean="0">
                <a:cs typeface="Arial" pitchFamily="34" charset="0"/>
              </a:rPr>
              <a:t>odwraca funkcję z argumentem </a:t>
            </a:r>
            <a:r>
              <a:rPr lang="en-US" dirty="0" smtClean="0">
                <a:cs typeface="Arial" pitchFamily="34" charset="0"/>
              </a:rPr>
              <a:t>y </a:t>
            </a:r>
            <a:r>
              <a:rPr lang="pl-PL" dirty="0" smtClean="0">
                <a:cs typeface="Arial" pitchFamily="34" charset="0"/>
              </a:rPr>
              <a:t>używając</a:t>
            </a:r>
            <a:r>
              <a:rPr lang="en-US" dirty="0" smtClean="0">
                <a:cs typeface="Arial" pitchFamily="34" charset="0"/>
              </a:rPr>
              <a:t> </a:t>
            </a:r>
            <a:r>
              <a:rPr lang="en-US" dirty="0" err="1" smtClean="0">
                <a:cs typeface="Arial" pitchFamily="34" charset="0"/>
              </a:rPr>
              <a:t>sk</a:t>
            </a:r>
            <a:endParaRPr lang="en-US" dirty="0" smtClean="0">
              <a:cs typeface="Arial" pitchFamily="34" charset="0"/>
            </a:endParaRPr>
          </a:p>
          <a:p>
            <a:endParaRPr lang="en-US" dirty="0" smtClean="0">
              <a:cs typeface="Arial" pitchFamily="34" charset="0"/>
            </a:endParaRPr>
          </a:p>
          <a:p>
            <a:pPr>
              <a:lnSpc>
                <a:spcPct val="150000"/>
              </a:lnSpc>
              <a:buNone/>
            </a:pPr>
            <a:r>
              <a:rPr lang="pl-PL" b="1" dirty="0" smtClean="0">
                <a:cs typeface="Arial" pitchFamily="34" charset="0"/>
              </a:rPr>
              <a:t>Bezpieczna </a:t>
            </a:r>
            <a:r>
              <a:rPr lang="en-US" dirty="0" smtClean="0">
                <a:cs typeface="Arial" pitchFamily="34" charset="0"/>
              </a:rPr>
              <a:t> </a:t>
            </a:r>
            <a:r>
              <a:rPr lang="pl-PL" dirty="0" smtClean="0">
                <a:cs typeface="Arial" pitchFamily="34" charset="0"/>
              </a:rPr>
              <a:t>zapadkowa permutacja</a:t>
            </a:r>
            <a:r>
              <a:rPr lang="en-US" dirty="0" smtClean="0">
                <a:cs typeface="Arial" pitchFamily="34" charset="0"/>
              </a:rPr>
              <a:t>:   </a:t>
            </a:r>
            <a:br>
              <a:rPr lang="en-US" dirty="0" smtClean="0">
                <a:cs typeface="Arial" pitchFamily="34" charset="0"/>
              </a:rPr>
            </a:br>
            <a:r>
              <a:rPr lang="pl-PL" dirty="0" smtClean="0">
                <a:cs typeface="Arial" pitchFamily="34" charset="0"/>
              </a:rPr>
              <a:t>Funkcja </a:t>
            </a:r>
            <a:r>
              <a:rPr lang="en-US" dirty="0" smtClean="0">
                <a:cs typeface="Arial" pitchFamily="34" charset="0"/>
              </a:rPr>
              <a:t>F(</a:t>
            </a:r>
            <a:r>
              <a:rPr lang="en-US" dirty="0" err="1" smtClean="0">
                <a:cs typeface="Arial" pitchFamily="34" charset="0"/>
              </a:rPr>
              <a:t>pk</a:t>
            </a:r>
            <a:r>
              <a:rPr lang="en-US" dirty="0" smtClean="0">
                <a:cs typeface="Arial" pitchFamily="34" charset="0"/>
              </a:rPr>
              <a:t>, </a:t>
            </a:r>
            <a:r>
              <a:rPr lang="en-US" dirty="0" smtClean="0">
                <a:cs typeface="Arial" pitchFamily="34" charset="0"/>
                <a:sym typeface="Symbol"/>
              </a:rPr>
              <a:t>)  </a:t>
            </a:r>
            <a:r>
              <a:rPr lang="pl-PL" dirty="0" smtClean="0">
                <a:cs typeface="Arial" pitchFamily="34" charset="0"/>
                <a:sym typeface="Symbol"/>
              </a:rPr>
              <a:t>jest jednokierunkowa jeśli nie znamy</a:t>
            </a:r>
            <a:r>
              <a:rPr lang="en-US" dirty="0" smtClean="0">
                <a:cs typeface="Arial" pitchFamily="34" charset="0"/>
                <a:sym typeface="Symbol"/>
              </a:rPr>
              <a:t> </a:t>
            </a:r>
            <a:r>
              <a:rPr lang="en-US" dirty="0" err="1" smtClean="0">
                <a:cs typeface="Arial" pitchFamily="34" charset="0"/>
                <a:sym typeface="Symbol"/>
              </a:rPr>
              <a:t>sk</a:t>
            </a:r>
            <a:endParaRPr lang="en-US" dirty="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Autofit/>
          </a:bodyPr>
          <a:lstStyle/>
          <a:p>
            <a:r>
              <a:rPr lang="pl-PL" sz="2800" dirty="0" smtClean="0"/>
              <a:t>Przypomnienie: arytmetyka liczb złożonych modulo</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
        <p:nvSpPr>
          <p:cNvPr id="5" name="Rounded Rectangle 4"/>
          <p:cNvSpPr/>
          <p:nvPr/>
        </p:nvSpPr>
        <p:spPr bwMode="auto">
          <a:xfrm>
            <a:off x="2411760" y="4653136"/>
            <a:ext cx="3657600" cy="514350"/>
          </a:xfrm>
          <a:prstGeom prst="roundRect">
            <a:avLst/>
          </a:prstGeom>
          <a:noFill/>
          <a:ln w="38100" cap="flat" cmpd="sng" algn="ctr">
            <a:solidFill>
              <a:srgbClr val="008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6" name="Content Placeholder 2"/>
          <p:cNvSpPr>
            <a:spLocks noGrp="1"/>
          </p:cNvSpPr>
          <p:nvPr>
            <p:ph idx="1"/>
          </p:nvPr>
        </p:nvSpPr>
        <p:spPr>
          <a:xfrm>
            <a:off x="179512" y="1124744"/>
            <a:ext cx="8763000" cy="4095750"/>
          </a:xfrm>
        </p:spPr>
        <p:txBody>
          <a:bodyPr>
            <a:normAutofit fontScale="85000" lnSpcReduction="20000"/>
          </a:bodyPr>
          <a:lstStyle/>
          <a:p>
            <a:pPr marL="0" indent="0">
              <a:buNone/>
            </a:pPr>
            <a:r>
              <a:rPr lang="pl-PL" dirty="0" smtClean="0"/>
              <a:t>Niech</a:t>
            </a:r>
            <a:r>
              <a:rPr lang="en-US" dirty="0" smtClean="0"/>
              <a:t>    N = </a:t>
            </a:r>
            <a:r>
              <a:rPr lang="en-US" dirty="0" err="1" smtClean="0"/>
              <a:t>p</a:t>
            </a:r>
            <a:r>
              <a:rPr lang="en-US" dirty="0" err="1" smtClean="0">
                <a:sym typeface="Symbol"/>
              </a:rPr>
              <a:t>q</a:t>
            </a:r>
            <a:r>
              <a:rPr lang="en-US" dirty="0" smtClean="0">
                <a:sym typeface="Symbol"/>
              </a:rPr>
              <a:t>     </a:t>
            </a:r>
            <a:r>
              <a:rPr lang="pl-PL" dirty="0" smtClean="0">
                <a:sym typeface="Symbol"/>
              </a:rPr>
              <a:t>gdzie</a:t>
            </a:r>
            <a:r>
              <a:rPr lang="en-US" dirty="0" smtClean="0">
                <a:sym typeface="Symbol"/>
              </a:rPr>
              <a:t>   p,</a:t>
            </a:r>
            <a:r>
              <a:rPr lang="pl-PL" dirty="0" smtClean="0">
                <a:sym typeface="Symbol"/>
              </a:rPr>
              <a:t> </a:t>
            </a:r>
            <a:r>
              <a:rPr lang="en-US" dirty="0" smtClean="0">
                <a:sym typeface="Symbol"/>
              </a:rPr>
              <a:t>q  </a:t>
            </a:r>
            <a:r>
              <a:rPr lang="pl-PL" dirty="0" smtClean="0">
                <a:sym typeface="Symbol"/>
              </a:rPr>
              <a:t>są liczbami pierwszymi</a:t>
            </a:r>
            <a:endParaRPr lang="en-US" dirty="0" smtClean="0">
              <a:sym typeface="Symbol"/>
            </a:endParaRPr>
          </a:p>
          <a:p>
            <a:pPr marL="0" indent="0">
              <a:lnSpc>
                <a:spcPts val="4500"/>
              </a:lnSpc>
              <a:spcBef>
                <a:spcPts val="1200"/>
              </a:spcBef>
              <a:buNone/>
              <a:tabLst>
                <a:tab pos="2743200" algn="l"/>
              </a:tabLst>
            </a:pPr>
            <a:r>
              <a:rPr lang="en-US" dirty="0">
                <a:sym typeface="Symbol"/>
              </a:rPr>
              <a:t> </a:t>
            </a:r>
            <a:r>
              <a:rPr lang="en-US" dirty="0" smtClean="0">
                <a:cs typeface="Arial" pitchFamily="34" charset="0"/>
                <a:sym typeface="Symbol"/>
              </a:rPr>
              <a:t>Z</a:t>
            </a:r>
            <a:r>
              <a:rPr lang="en-US" baseline="-25000" dirty="0" smtClean="0">
                <a:cs typeface="Arial" pitchFamily="34" charset="0"/>
                <a:sym typeface="Symbol"/>
              </a:rPr>
              <a:t>N</a:t>
            </a:r>
            <a:r>
              <a:rPr lang="en-US" dirty="0" smtClean="0">
                <a:cs typeface="Arial" pitchFamily="34" charset="0"/>
                <a:sym typeface="Symbol"/>
              </a:rPr>
              <a:t> = {0,1,2,…,N-1}     ;     (Z</a:t>
            </a:r>
            <a:r>
              <a:rPr lang="en-US" baseline="-25000" dirty="0" smtClean="0">
                <a:cs typeface="Arial" pitchFamily="34" charset="0"/>
                <a:sym typeface="Symbol"/>
              </a:rPr>
              <a:t>N</a:t>
            </a:r>
            <a:r>
              <a:rPr lang="en-US" dirty="0" smtClean="0">
                <a:cs typeface="Arial" pitchFamily="34" charset="0"/>
                <a:sym typeface="Symbol"/>
              </a:rPr>
              <a:t>)</a:t>
            </a:r>
            <a:r>
              <a:rPr lang="en-US" baseline="30000" dirty="0" smtClean="0">
                <a:cs typeface="Arial" pitchFamily="34" charset="0"/>
                <a:sym typeface="Symbol"/>
              </a:rPr>
              <a:t>* </a:t>
            </a:r>
            <a:r>
              <a:rPr lang="en-US" dirty="0" smtClean="0">
                <a:cs typeface="Arial" pitchFamily="34" charset="0"/>
                <a:sym typeface="Symbol"/>
              </a:rPr>
              <a:t> </a:t>
            </a:r>
            <a:r>
              <a:rPr lang="en-US" baseline="30000" dirty="0" smtClean="0">
                <a:cs typeface="Arial" pitchFamily="34" charset="0"/>
                <a:sym typeface="Symbol"/>
              </a:rPr>
              <a:t> </a:t>
            </a:r>
            <a:r>
              <a:rPr lang="en-US" dirty="0" smtClean="0">
                <a:cs typeface="Arial" pitchFamily="34" charset="0"/>
                <a:sym typeface="Symbol"/>
              </a:rPr>
              <a:t>=  {</a:t>
            </a:r>
            <a:r>
              <a:rPr lang="pl-PL" dirty="0" smtClean="0">
                <a:cs typeface="Arial" pitchFamily="34" charset="0"/>
                <a:sym typeface="Symbol"/>
              </a:rPr>
              <a:t>odwracalne elementy w </a:t>
            </a:r>
            <a:r>
              <a:rPr lang="en-US" dirty="0" smtClean="0">
                <a:cs typeface="Arial" pitchFamily="34" charset="0"/>
                <a:sym typeface="Symbol"/>
              </a:rPr>
              <a:t>Z</a:t>
            </a:r>
            <a:r>
              <a:rPr lang="en-US" baseline="-25000" dirty="0" smtClean="0">
                <a:cs typeface="Arial" pitchFamily="34" charset="0"/>
                <a:sym typeface="Symbol"/>
              </a:rPr>
              <a:t>N</a:t>
            </a:r>
            <a:r>
              <a:rPr lang="en-US" dirty="0" smtClean="0">
                <a:cs typeface="Arial" pitchFamily="34" charset="0"/>
                <a:sym typeface="Symbol"/>
              </a:rPr>
              <a:t>}</a:t>
            </a:r>
          </a:p>
          <a:p>
            <a:pPr marL="0" indent="0">
              <a:buNone/>
              <a:tabLst>
                <a:tab pos="2743200" algn="l"/>
              </a:tabLst>
            </a:pPr>
            <a:endParaRPr lang="en-US" u="sng" dirty="0" smtClean="0">
              <a:cs typeface="Arial" pitchFamily="34" charset="0"/>
              <a:sym typeface="Symbol"/>
            </a:endParaRPr>
          </a:p>
          <a:p>
            <a:pPr marL="0" indent="0">
              <a:buNone/>
              <a:tabLst>
                <a:tab pos="2743200" algn="l"/>
              </a:tabLst>
            </a:pPr>
            <a:r>
              <a:rPr lang="pl-PL" u="sng" dirty="0" smtClean="0">
                <a:cs typeface="Arial" pitchFamily="34" charset="0"/>
                <a:sym typeface="Symbol"/>
              </a:rPr>
              <a:t>Fakty</a:t>
            </a:r>
            <a:r>
              <a:rPr lang="en-US" dirty="0" smtClean="0">
                <a:cs typeface="Arial" pitchFamily="34" charset="0"/>
                <a:sym typeface="Symbol"/>
              </a:rPr>
              <a:t>:     x  Z</a:t>
            </a:r>
            <a:r>
              <a:rPr lang="en-US" baseline="-25000" dirty="0" smtClean="0">
                <a:cs typeface="Arial" pitchFamily="34" charset="0"/>
                <a:sym typeface="Symbol"/>
              </a:rPr>
              <a:t>N  </a:t>
            </a:r>
            <a:r>
              <a:rPr lang="en-US" dirty="0" smtClean="0">
                <a:cs typeface="Arial" pitchFamily="34" charset="0"/>
                <a:sym typeface="Symbol"/>
              </a:rPr>
              <a:t> </a:t>
            </a:r>
            <a:r>
              <a:rPr lang="pl-PL" dirty="0" smtClean="0">
                <a:cs typeface="Arial" pitchFamily="34" charset="0"/>
                <a:sym typeface="Symbol"/>
              </a:rPr>
              <a:t>jest odwracalne</a:t>
            </a:r>
            <a:r>
              <a:rPr lang="en-US" baseline="30000" dirty="0" smtClean="0">
                <a:cs typeface="Arial" pitchFamily="34" charset="0"/>
                <a:sym typeface="Symbol"/>
              </a:rPr>
              <a:t>         </a:t>
            </a:r>
            <a:r>
              <a:rPr lang="en-US" sz="2800" dirty="0" smtClean="0">
                <a:cs typeface="Arial" pitchFamily="34" charset="0"/>
                <a:sym typeface="Symbol"/>
              </a:rPr>
              <a:t>       </a:t>
            </a:r>
            <a:r>
              <a:rPr lang="pl-PL" dirty="0" err="1" smtClean="0">
                <a:cs typeface="Arial" pitchFamily="34" charset="0"/>
                <a:sym typeface="Symbol"/>
              </a:rPr>
              <a:t>nwd</a:t>
            </a:r>
            <a:r>
              <a:rPr lang="en-US" dirty="0" smtClean="0">
                <a:cs typeface="Arial" pitchFamily="34" charset="0"/>
                <a:sym typeface="Symbol"/>
              </a:rPr>
              <a:t>(</a:t>
            </a:r>
            <a:r>
              <a:rPr lang="en-US" dirty="0" err="1" smtClean="0">
                <a:cs typeface="Arial" pitchFamily="34" charset="0"/>
                <a:sym typeface="Symbol"/>
              </a:rPr>
              <a:t>x,N</a:t>
            </a:r>
            <a:r>
              <a:rPr lang="en-US" dirty="0" smtClean="0">
                <a:cs typeface="Arial" pitchFamily="34" charset="0"/>
                <a:sym typeface="Symbol"/>
              </a:rPr>
              <a:t>) = 1</a:t>
            </a:r>
          </a:p>
          <a:p>
            <a:pPr lvl="1">
              <a:lnSpc>
                <a:spcPts val="4060"/>
              </a:lnSpc>
              <a:tabLst>
                <a:tab pos="2743200" algn="l"/>
              </a:tabLst>
            </a:pPr>
            <a:r>
              <a:rPr lang="pl-PL" dirty="0" smtClean="0">
                <a:cs typeface="Arial" pitchFamily="34" charset="0"/>
                <a:sym typeface="Symbol"/>
              </a:rPr>
              <a:t>Liczba elementów w</a:t>
            </a:r>
            <a:r>
              <a:rPr lang="en-US" dirty="0" smtClean="0">
                <a:cs typeface="Arial" pitchFamily="34" charset="0"/>
                <a:sym typeface="Symbol"/>
              </a:rPr>
              <a:t>  (Z</a:t>
            </a:r>
            <a:r>
              <a:rPr lang="en-US" baseline="-25000" dirty="0" smtClean="0">
                <a:cs typeface="Arial" pitchFamily="34" charset="0"/>
                <a:sym typeface="Symbol"/>
              </a:rPr>
              <a:t>N</a:t>
            </a:r>
            <a:r>
              <a:rPr lang="en-US" dirty="0" smtClean="0">
                <a:cs typeface="Arial" pitchFamily="34" charset="0"/>
                <a:sym typeface="Symbol"/>
              </a:rPr>
              <a:t>)</a:t>
            </a:r>
            <a:r>
              <a:rPr lang="en-US" baseline="30000" dirty="0" smtClean="0">
                <a:cs typeface="Arial" pitchFamily="34" charset="0"/>
                <a:sym typeface="Symbol"/>
              </a:rPr>
              <a:t>*  </a:t>
            </a:r>
            <a:r>
              <a:rPr lang="en-US" dirty="0" smtClean="0">
                <a:cs typeface="Arial" pitchFamily="34" charset="0"/>
                <a:sym typeface="Symbol"/>
              </a:rPr>
              <a:t> </a:t>
            </a:r>
            <a:r>
              <a:rPr lang="pl-PL" dirty="0" smtClean="0">
                <a:cs typeface="Arial" pitchFamily="34" charset="0"/>
                <a:sym typeface="Symbol"/>
              </a:rPr>
              <a:t>jest równa</a:t>
            </a:r>
            <a:r>
              <a:rPr lang="en-US" dirty="0" smtClean="0">
                <a:cs typeface="Arial" pitchFamily="34" charset="0"/>
                <a:sym typeface="Symbol"/>
              </a:rPr>
              <a:t>  </a:t>
            </a:r>
            <a:r>
              <a:rPr lang="pl-PL" dirty="0" smtClean="0">
                <a:cs typeface="Arial" pitchFamily="34" charset="0"/>
                <a:sym typeface="Symbol"/>
              </a:rPr>
              <a:t/>
            </a:r>
            <a:br>
              <a:rPr lang="pl-PL" dirty="0" smtClean="0">
                <a:cs typeface="Arial" pitchFamily="34" charset="0"/>
                <a:sym typeface="Symbol"/>
              </a:rPr>
            </a:br>
            <a:r>
              <a:rPr lang="en-US" dirty="0" smtClean="0">
                <a:cs typeface="Arial" pitchFamily="34" charset="0"/>
                <a:sym typeface="Symbol"/>
              </a:rPr>
              <a:t>(N) = (p-1)(q-1) = N-p-q+1</a:t>
            </a:r>
          </a:p>
          <a:p>
            <a:pPr lvl="1">
              <a:tabLst>
                <a:tab pos="2743200" algn="l"/>
              </a:tabLst>
            </a:pPr>
            <a:endParaRPr lang="en-US" dirty="0" smtClean="0">
              <a:cs typeface="Arial" pitchFamily="34" charset="0"/>
              <a:sym typeface="Symbol"/>
            </a:endParaRPr>
          </a:p>
          <a:p>
            <a:pPr marL="0" indent="0">
              <a:spcBef>
                <a:spcPts val="1776"/>
              </a:spcBef>
              <a:buNone/>
              <a:tabLst>
                <a:tab pos="2743200" algn="l"/>
              </a:tabLst>
            </a:pPr>
            <a:r>
              <a:rPr lang="pl-PL" u="sng" dirty="0" err="1" smtClean="0">
                <a:cs typeface="Arial" pitchFamily="34" charset="0"/>
                <a:sym typeface="Symbol"/>
              </a:rPr>
              <a:t>Tw</a:t>
            </a:r>
            <a:r>
              <a:rPr lang="pl-PL" u="sng" dirty="0" smtClean="0">
                <a:cs typeface="Arial" pitchFamily="34" charset="0"/>
                <a:sym typeface="Symbol"/>
              </a:rPr>
              <a:t>. </a:t>
            </a:r>
            <a:r>
              <a:rPr lang="pl-PL" u="sng" dirty="0" err="1" smtClean="0">
                <a:cs typeface="Arial" pitchFamily="34" charset="0"/>
                <a:sym typeface="Symbol"/>
              </a:rPr>
              <a:t>Euler’a</a:t>
            </a:r>
            <a:r>
              <a:rPr lang="en-US" dirty="0" smtClean="0">
                <a:cs typeface="Arial" pitchFamily="34" charset="0"/>
                <a:sym typeface="Symbol"/>
              </a:rPr>
              <a:t>:          x (Z</a:t>
            </a:r>
            <a:r>
              <a:rPr lang="en-US" baseline="-25000" dirty="0" smtClean="0">
                <a:cs typeface="Arial" pitchFamily="34" charset="0"/>
                <a:sym typeface="Symbol"/>
              </a:rPr>
              <a:t>N</a:t>
            </a:r>
            <a:r>
              <a:rPr lang="en-US" dirty="0" smtClean="0">
                <a:cs typeface="Arial" pitchFamily="34" charset="0"/>
                <a:sym typeface="Symbol"/>
              </a:rPr>
              <a:t>)</a:t>
            </a:r>
            <a:r>
              <a:rPr lang="en-US" baseline="30000" dirty="0" smtClean="0">
                <a:cs typeface="Arial" pitchFamily="34" charset="0"/>
                <a:sym typeface="Symbol"/>
              </a:rPr>
              <a:t>*    </a:t>
            </a:r>
            <a:r>
              <a:rPr lang="en-US" dirty="0" smtClean="0">
                <a:cs typeface="Arial" pitchFamily="34" charset="0"/>
                <a:sym typeface="Symbol"/>
              </a:rPr>
              <a:t>:    x</a:t>
            </a:r>
            <a:r>
              <a:rPr lang="en-US" baseline="50000" dirty="0" smtClean="0">
                <a:cs typeface="Arial" pitchFamily="34" charset="0"/>
                <a:sym typeface="Symbol"/>
              </a:rPr>
              <a:t>(N)  </a:t>
            </a:r>
            <a:r>
              <a:rPr lang="en-US" baseline="30000" dirty="0" smtClean="0">
                <a:cs typeface="Arial" pitchFamily="34" charset="0"/>
                <a:sym typeface="Symbol"/>
              </a:rPr>
              <a:t> </a:t>
            </a:r>
            <a:r>
              <a:rPr lang="en-US" dirty="0" smtClean="0">
                <a:cs typeface="Arial" pitchFamily="34" charset="0"/>
                <a:sym typeface="Symbol"/>
              </a:rPr>
              <a:t>=  1     </a:t>
            </a:r>
            <a:endParaRPr lang="en-US" baseline="50000" dirty="0" smtClean="0">
              <a:cs typeface="Arial" pitchFamily="34" charset="0"/>
              <a:sym typeface="Symbol"/>
            </a:endParaRPr>
          </a:p>
          <a:p>
            <a:pPr lvl="1">
              <a:tabLst>
                <a:tab pos="2743200" algn="l"/>
              </a:tabLst>
            </a:pPr>
            <a:endParaRPr lang="en-US" dirty="0">
              <a:cs typeface="Arial" pitchFamily="34" charset="0"/>
            </a:endParaRPr>
          </a:p>
        </p:txBody>
      </p:sp>
      <mc:AlternateContent xmlns:mc="http://schemas.openxmlformats.org/markup-compatibility/2006">
        <mc:Choice xmlns:p14="http://schemas.microsoft.com/office/powerpoint/2010/main" xmlns="" Requires="p14">
          <p:contentPart p14:bwMode="auto" r:id="rId3">
            <p14:nvContentPartPr>
              <p14:cNvPr id="2050" name="Ink 2"/>
              <p14:cNvContentPartPr>
                <a14:cpLocks xmlns:a14="http://schemas.microsoft.com/office/drawing/2010/main" noRot="1" noChangeAspect="1" noEditPoints="1" noChangeArrowheads="1" noChangeShapeType="1"/>
              </p14:cNvContentPartPr>
              <p14:nvPr/>
            </p14:nvContentPartPr>
            <p14:xfrm>
              <a:off x="6559550" y="819150"/>
              <a:ext cx="533400" cy="317500"/>
            </p14:xfrm>
          </p:contentPart>
        </mc:Choice>
        <mc:Fallback>
          <p:pic>
            <p:nvPicPr>
              <p:cNvPr id="2050" name="Ink 2"/>
              <p:cNvPicPr>
                <a:picLocks noRot="1" noChangeAspect="1" noEditPoints="1" noChangeArrowheads="1" noChangeShapeType="1"/>
              </p:cNvPicPr>
              <p:nvPr/>
            </p:nvPicPr>
            <p:blipFill>
              <a:blip r:embed="rId4" cstate="print"/>
              <a:stretch>
                <a:fillRect/>
              </a:stretch>
            </p:blipFill>
            <p:spPr>
              <a:xfrm>
                <a:off x="6550192" y="809791"/>
                <a:ext cx="552116" cy="336219"/>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2051" name="Ink 3"/>
              <p14:cNvContentPartPr>
                <a14:cpLocks xmlns:a14="http://schemas.microsoft.com/office/drawing/2010/main" noRot="1" noChangeAspect="1" noEditPoints="1" noChangeArrowheads="1" noChangeShapeType="1"/>
              </p14:cNvContentPartPr>
              <p14:nvPr/>
            </p14:nvContentPartPr>
            <p14:xfrm>
              <a:off x="7327900" y="660400"/>
              <a:ext cx="704850" cy="349250"/>
            </p14:xfrm>
          </p:contentPart>
        </mc:Choice>
        <mc:Fallback>
          <p:pic>
            <p:nvPicPr>
              <p:cNvPr id="2051" name="Ink 3"/>
              <p:cNvPicPr>
                <a:picLocks noRot="1" noChangeAspect="1" noEditPoints="1" noChangeArrowheads="1" noChangeShapeType="1"/>
              </p:cNvPicPr>
              <p:nvPr/>
            </p:nvPicPr>
            <p:blipFill>
              <a:blip r:embed="rId6" cstate="print"/>
              <a:stretch>
                <a:fillRect/>
              </a:stretch>
            </p:blipFill>
            <p:spPr>
              <a:xfrm>
                <a:off x="7318540" y="651039"/>
                <a:ext cx="723569" cy="367973"/>
              </a:xfrm>
              <a:prstGeom prst="rect">
                <a:avLst/>
              </a:prstGeom>
            </p:spPr>
          </p:pic>
        </mc:Fallback>
      </mc:AlternateContent>
      <mc:AlternateContent xmlns:mc="http://schemas.openxmlformats.org/markup-compatibility/2006">
        <mc:Choice xmlns:p14="http://schemas.microsoft.com/office/powerpoint/2010/main" xmlns="" Requires="p14">
          <p:contentPart p14:bwMode="auto" r:id="rId7">
            <p14:nvContentPartPr>
              <p14:cNvPr id="2052" name="Ink 4"/>
              <p14:cNvContentPartPr>
                <a14:cpLocks xmlns:a14="http://schemas.microsoft.com/office/drawing/2010/main" noRot="1" noChangeAspect="1" noEditPoints="1" noChangeArrowheads="1" noChangeShapeType="1"/>
              </p14:cNvContentPartPr>
              <p14:nvPr/>
            </p14:nvContentPartPr>
            <p14:xfrm>
              <a:off x="4895850" y="3943350"/>
              <a:ext cx="1841500" cy="457200"/>
            </p14:xfrm>
          </p:contentPart>
        </mc:Choice>
        <mc:Fallback>
          <p:pic>
            <p:nvPicPr>
              <p:cNvPr id="2052" name="Ink 4"/>
              <p:cNvPicPr>
                <a:picLocks noRot="1" noChangeAspect="1" noEditPoints="1" noChangeArrowheads="1" noChangeShapeType="1"/>
              </p:cNvPicPr>
              <p:nvPr/>
            </p:nvPicPr>
            <p:blipFill>
              <a:blip r:embed="rId8" cstate="print"/>
              <a:stretch>
                <a:fillRect/>
              </a:stretch>
            </p:blipFill>
            <p:spPr>
              <a:xfrm>
                <a:off x="4886489" y="3933990"/>
                <a:ext cx="1860221" cy="4759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9">
            <p14:nvContentPartPr>
              <p14:cNvPr id="2053" name="Ink 5"/>
              <p14:cNvContentPartPr>
                <a14:cpLocks xmlns:a14="http://schemas.microsoft.com/office/drawing/2010/main" noRot="1" noChangeAspect="1" noEditPoints="1" noChangeArrowheads="1" noChangeShapeType="1"/>
              </p14:cNvContentPartPr>
              <p14:nvPr/>
            </p14:nvContentPartPr>
            <p14:xfrm>
              <a:off x="6800850" y="4025900"/>
              <a:ext cx="514350" cy="292100"/>
            </p14:xfrm>
          </p:contentPart>
        </mc:Choice>
        <mc:Fallback>
          <p:pic>
            <p:nvPicPr>
              <p:cNvPr id="2053" name="Ink 5"/>
              <p:cNvPicPr>
                <a:picLocks noRot="1" noChangeAspect="1" noEditPoints="1" noChangeArrowheads="1" noChangeShapeType="1"/>
              </p:cNvPicPr>
              <p:nvPr/>
            </p:nvPicPr>
            <p:blipFill>
              <a:blip r:embed="rId10" cstate="print"/>
              <a:stretch>
                <a:fillRect/>
              </a:stretch>
            </p:blipFill>
            <p:spPr>
              <a:xfrm>
                <a:off x="6791492" y="4016524"/>
                <a:ext cx="533067" cy="310852"/>
              </a:xfrm>
              <a:prstGeom prst="rect">
                <a:avLst/>
              </a:prstGeom>
            </p:spPr>
          </p:pic>
        </mc:Fallback>
      </mc:AlternateContent>
      <mc:AlternateContent xmlns:mc="http://schemas.openxmlformats.org/markup-compatibility/2006">
        <mc:Choice xmlns:p14="http://schemas.microsoft.com/office/powerpoint/2010/main" xmlns="" Requires="p14">
          <p:contentPart p14:bwMode="auto" r:id="rId11">
            <p14:nvContentPartPr>
              <p14:cNvPr id="2054" name="Ink 6"/>
              <p14:cNvContentPartPr>
                <a14:cpLocks xmlns:a14="http://schemas.microsoft.com/office/drawing/2010/main" noRot="1" noChangeAspect="1" noEditPoints="1" noChangeArrowheads="1" noChangeShapeType="1"/>
              </p14:cNvContentPartPr>
              <p14:nvPr/>
            </p14:nvContentPartPr>
            <p14:xfrm>
              <a:off x="5702300" y="5118100"/>
              <a:ext cx="463550" cy="393700"/>
            </p14:xfrm>
          </p:contentPart>
        </mc:Choice>
        <mc:Fallback>
          <p:pic>
            <p:nvPicPr>
              <p:cNvPr id="2054" name="Ink 6"/>
              <p:cNvPicPr>
                <a:picLocks noRot="1" noChangeAspect="1" noEditPoints="1" noChangeArrowheads="1" noChangeShapeType="1"/>
              </p:cNvPicPr>
              <p:nvPr/>
            </p:nvPicPr>
            <p:blipFill>
              <a:blip r:embed="rId12" cstate="print"/>
              <a:stretch>
                <a:fillRect/>
              </a:stretch>
            </p:blipFill>
            <p:spPr>
              <a:xfrm>
                <a:off x="5692935" y="5108743"/>
                <a:ext cx="482279" cy="412413"/>
              </a:xfrm>
              <a:prstGeom prst="rect">
                <a:avLst/>
              </a:prstGeom>
            </p:spPr>
          </p:pic>
        </mc:Fallback>
      </mc:AlternateContent>
      <mc:AlternateContent xmlns:mc="http://schemas.openxmlformats.org/markup-compatibility/2006">
        <mc:Choice xmlns:p14="http://schemas.microsoft.com/office/powerpoint/2010/main" xmlns="" Requires="p14">
          <p:contentPart p14:bwMode="auto" r:id="rId13">
            <p14:nvContentPartPr>
              <p14:cNvPr id="2055" name="Ink 7"/>
              <p14:cNvContentPartPr>
                <a14:cpLocks xmlns:a14="http://schemas.microsoft.com/office/drawing/2010/main" noRot="1" noChangeAspect="1" noEditPoints="1" noChangeArrowheads="1" noChangeShapeType="1"/>
              </p14:cNvContentPartPr>
              <p14:nvPr/>
            </p14:nvContentPartPr>
            <p14:xfrm>
              <a:off x="6330950" y="5232400"/>
              <a:ext cx="400050" cy="349250"/>
            </p14:xfrm>
          </p:contentPart>
        </mc:Choice>
        <mc:Fallback>
          <p:pic>
            <p:nvPicPr>
              <p:cNvPr id="2055" name="Ink 7"/>
              <p:cNvPicPr>
                <a:picLocks noRot="1" noChangeAspect="1" noEditPoints="1" noChangeArrowheads="1" noChangeShapeType="1"/>
              </p:cNvPicPr>
              <p:nvPr/>
            </p:nvPicPr>
            <p:blipFill>
              <a:blip r:embed="rId14" cstate="print"/>
              <a:stretch>
                <a:fillRect/>
              </a:stretch>
            </p:blipFill>
            <p:spPr>
              <a:xfrm>
                <a:off x="6321588" y="5223039"/>
                <a:ext cx="418774" cy="367973"/>
              </a:xfrm>
              <a:prstGeom prst="rect">
                <a:avLst/>
              </a:prstGeom>
            </p:spPr>
          </p:pic>
        </mc:Fallback>
      </mc:AlternateContent>
      <mc:AlternateContent xmlns:mc="http://schemas.openxmlformats.org/markup-compatibility/2006">
        <mc:Choice xmlns:p14="http://schemas.microsoft.com/office/powerpoint/2010/main" xmlns="" Requires="p14">
          <p:contentPart p14:bwMode="auto" r:id="rId15">
            <p14:nvContentPartPr>
              <p14:cNvPr id="2056" name="Ink 8"/>
              <p14:cNvContentPartPr>
                <a14:cpLocks xmlns:a14="http://schemas.microsoft.com/office/drawing/2010/main" noRot="1" noChangeAspect="1" noEditPoints="1" noChangeArrowheads="1" noChangeShapeType="1"/>
              </p14:cNvContentPartPr>
              <p14:nvPr/>
            </p14:nvContentPartPr>
            <p14:xfrm>
              <a:off x="5537200" y="5638800"/>
              <a:ext cx="1403350" cy="527050"/>
            </p14:xfrm>
          </p:contentPart>
        </mc:Choice>
        <mc:Fallback>
          <p:pic>
            <p:nvPicPr>
              <p:cNvPr id="2056" name="Ink 8"/>
              <p:cNvPicPr>
                <a:picLocks noRot="1" noChangeAspect="1" noEditPoints="1" noChangeArrowheads="1" noChangeShapeType="1"/>
              </p:cNvPicPr>
              <p:nvPr/>
            </p:nvPicPr>
            <p:blipFill>
              <a:blip r:embed="rId16" cstate="print"/>
              <a:stretch>
                <a:fillRect/>
              </a:stretch>
            </p:blipFill>
            <p:spPr>
              <a:xfrm>
                <a:off x="5527840" y="5629440"/>
                <a:ext cx="1422071" cy="54577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7">
            <p14:nvContentPartPr>
              <p14:cNvPr id="2057" name="Ink 9"/>
              <p14:cNvContentPartPr>
                <a14:cpLocks xmlns:a14="http://schemas.microsoft.com/office/drawing/2010/main" noRot="1" noChangeAspect="1" noEditPoints="1" noChangeArrowheads="1" noChangeShapeType="1"/>
              </p14:cNvContentPartPr>
              <p14:nvPr/>
            </p14:nvContentPartPr>
            <p14:xfrm>
              <a:off x="7080250" y="5588000"/>
              <a:ext cx="1435100" cy="603250"/>
            </p14:xfrm>
          </p:contentPart>
        </mc:Choice>
        <mc:Fallback>
          <p:pic>
            <p:nvPicPr>
              <p:cNvPr id="2057" name="Ink 9"/>
              <p:cNvPicPr>
                <a:picLocks noRot="1" noChangeAspect="1" noEditPoints="1" noChangeArrowheads="1" noChangeShapeType="1"/>
              </p:cNvPicPr>
              <p:nvPr/>
            </p:nvPicPr>
            <p:blipFill>
              <a:blip r:embed="rId18" cstate="print"/>
              <a:stretch>
                <a:fillRect/>
              </a:stretch>
            </p:blipFill>
            <p:spPr>
              <a:xfrm>
                <a:off x="7070889" y="5578642"/>
                <a:ext cx="1453822" cy="621967"/>
              </a:xfrm>
              <a:prstGeom prst="rect">
                <a:avLst/>
              </a:prstGeom>
            </p:spPr>
          </p:pic>
        </mc:Fallback>
      </mc:AlternateContent>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Zapadkowa permutacja RSA (1)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
        <p:nvSpPr>
          <p:cNvPr id="5" name="Rectangle 1027"/>
          <p:cNvSpPr txBox="1">
            <a:spLocks noChangeArrowheads="1"/>
          </p:cNvSpPr>
          <p:nvPr/>
        </p:nvSpPr>
        <p:spPr>
          <a:xfrm>
            <a:off x="179512" y="1558652"/>
            <a:ext cx="8784976" cy="4966692"/>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Po raz pierwszy opublikowana w</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endParaRPr kumimoji="0" lang="pl-PL" sz="3200" b="0" i="0" u="none" strike="noStrike" kern="1200" cap="none" spc="0" normalizeH="0" baseline="0" noProof="0" dirty="0" smtClean="0">
              <a:ln>
                <a:noFill/>
              </a:ln>
              <a:solidFill>
                <a:schemeClr val="tx1"/>
              </a:solidFill>
              <a:effectLst/>
              <a:uLnTx/>
              <a:uFillTx/>
              <a:latin typeface="+mn-lt"/>
              <a:ea typeface="+mn-ea"/>
              <a:cs typeface="+mn-cs"/>
            </a:endParaRPr>
          </a:p>
          <a:p>
            <a:pPr lvl="0">
              <a:spcBef>
                <a:spcPct val="20000"/>
              </a:spcBef>
            </a:pPr>
            <a:r>
              <a:rPr lang="pl-PL" sz="3200" dirty="0" smtClean="0"/>
              <a:t>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Scientific American,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Sierpień</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1977.</a:t>
            </a:r>
            <a:br>
              <a:rPr kumimoji="0" lang="en-US" sz="3200" b="0" i="0" u="none" strike="noStrike" kern="1200" cap="none" spc="0" normalizeH="0" baseline="0" noProof="0" dirty="0" smtClean="0">
                <a:ln>
                  <a:noFill/>
                </a:ln>
                <a:solidFill>
                  <a:schemeClr val="tx1"/>
                </a:solidFill>
                <a:effectLst/>
                <a:uLnTx/>
                <a:uFillTx/>
                <a:latin typeface="+mn-lt"/>
                <a:ea typeface="+mn-ea"/>
                <a:cs typeface="+mn-cs"/>
              </a:rPr>
            </a:br>
            <a:endParaRPr kumimoji="0" lang="pl-PL" sz="3200" b="0" i="0" u="none" strike="noStrike" kern="1200" cap="none" spc="0" normalizeH="0" baseline="0" noProof="0" dirty="0" smtClean="0">
              <a:ln>
                <a:noFill/>
              </a:ln>
              <a:solidFill>
                <a:schemeClr val="tx1"/>
              </a:solidFill>
              <a:effectLst/>
              <a:uLnTx/>
              <a:uFillTx/>
              <a:latin typeface="+mn-lt"/>
              <a:ea typeface="+mn-ea"/>
              <a:cs typeface="+mn-cs"/>
            </a:endParaRPr>
          </a:p>
          <a:p>
            <a:pPr lvl="0">
              <a:spcBef>
                <a:spcPct val="20000"/>
              </a:spcBef>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RSA: </a:t>
            </a:r>
            <a:r>
              <a:rPr lang="pt-BR" sz="3200" dirty="0" smtClean="0"/>
              <a:t> Ron </a:t>
            </a:r>
            <a:r>
              <a:rPr lang="pt-BR" sz="3200" b="1" dirty="0" smtClean="0"/>
              <a:t>R</a:t>
            </a:r>
            <a:r>
              <a:rPr lang="pt-BR" sz="3200" dirty="0" smtClean="0"/>
              <a:t>ivest, Adi </a:t>
            </a:r>
            <a:r>
              <a:rPr lang="pt-BR" sz="3200" b="1" dirty="0" smtClean="0"/>
              <a:t>S</a:t>
            </a:r>
            <a:r>
              <a:rPr lang="pt-BR" sz="3200" dirty="0" smtClean="0"/>
              <a:t>hamir</a:t>
            </a:r>
            <a:r>
              <a:rPr lang="pl-PL" sz="3200" dirty="0" smtClean="0"/>
              <a:t>,</a:t>
            </a:r>
            <a:r>
              <a:rPr lang="pt-BR" sz="3200" dirty="0" smtClean="0"/>
              <a:t> Leonard</a:t>
            </a:r>
            <a:r>
              <a:rPr lang="pl-PL" sz="3200" dirty="0" smtClean="0"/>
              <a:t> </a:t>
            </a:r>
            <a:r>
              <a:rPr lang="pt-BR" sz="3200" b="1" dirty="0" smtClean="0"/>
              <a:t>A</a:t>
            </a:r>
            <a:r>
              <a:rPr lang="pt-BR" sz="3200" dirty="0" smtClean="0"/>
              <a:t>dleman.</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3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Bardzo szeroko stosowana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p>
          <a:p>
            <a:pPr marL="742950" marR="0" lvl="1" indent="-285750" algn="l" defTabSz="914400" rtl="0" eaLnBrk="1" fontAlgn="auto" latinLnBrk="0" hangingPunct="1">
              <a:lnSpc>
                <a:spcPct val="100000"/>
              </a:lnSpc>
              <a:spcBef>
                <a:spcPts val="1776"/>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SSL/TLS: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certyfikaty i wymiana kluczy</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ts val="1776"/>
              </a:spcBef>
              <a:spcAft>
                <a:spcPts val="0"/>
              </a:spcAft>
              <a:buClrTx/>
              <a:buSzTx/>
              <a:buFont typeface="Arial" pitchFamily="34" charset="0"/>
              <a:buChar char="–"/>
              <a:tabLst/>
              <a:defRPr/>
            </a:pPr>
            <a:r>
              <a:rPr kumimoji="0" lang="pl-PL" sz="2800" b="0" i="0" u="none" strike="noStrike" kern="1200" cap="none" spc="0" normalizeH="0" baseline="0" noProof="0" dirty="0" smtClean="0">
                <a:ln>
                  <a:noFill/>
                </a:ln>
                <a:solidFill>
                  <a:schemeClr val="tx1"/>
                </a:solidFill>
                <a:effectLst/>
                <a:uLnTx/>
                <a:uFillTx/>
                <a:latin typeface="+mn-lt"/>
                <a:ea typeface="+mn-ea"/>
                <a:cs typeface="+mn-cs"/>
              </a:rPr>
              <a:t>Chronione</a:t>
            </a:r>
            <a:r>
              <a:rPr kumimoji="0" lang="pl-PL" sz="2800" b="0" i="0" u="none" strike="noStrike" kern="1200" cap="none" spc="0" normalizeH="0" noProof="0" dirty="0" smtClean="0">
                <a:ln>
                  <a:noFill/>
                </a:ln>
                <a:solidFill>
                  <a:schemeClr val="tx1"/>
                </a:solidFill>
                <a:effectLst/>
                <a:uLnTx/>
                <a:uFillTx/>
                <a:latin typeface="+mn-lt"/>
                <a:ea typeface="+mn-ea"/>
                <a:cs typeface="+mn-cs"/>
              </a:rPr>
              <a:t> e-mail i systemy plików</a:t>
            </a:r>
          </a:p>
          <a:p>
            <a:pPr marL="742950" marR="0" lvl="1" indent="-285750" algn="l" defTabSz="914400" rtl="0" eaLnBrk="1" fontAlgn="auto" latinLnBrk="0" hangingPunct="1">
              <a:lnSpc>
                <a:spcPct val="100000"/>
              </a:lnSpc>
              <a:spcBef>
                <a:spcPts val="1776"/>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i wiele innych </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dirty="0" smtClean="0"/>
              <a:t>Pułapkowa permutacja RSA (1)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sp>
        <p:nvSpPr>
          <p:cNvPr id="5" name="Rectangle 3"/>
          <p:cNvSpPr txBox="1">
            <a:spLocks noChangeArrowheads="1"/>
          </p:cNvSpPr>
          <p:nvPr/>
        </p:nvSpPr>
        <p:spPr>
          <a:xfrm>
            <a:off x="187896" y="1484784"/>
            <a:ext cx="8704584" cy="2057400"/>
          </a:xfrm>
          <a:prstGeom prst="rect">
            <a:avLst/>
          </a:prstGeom>
        </p:spPr>
        <p:txBody>
          <a:bodyPr vert="horz" lIns="91440" tIns="45720" rIns="91440" bIns="45720" rtlCol="0">
            <a:normAutofit/>
          </a:bodyPr>
          <a:lstStyle/>
          <a:p>
            <a:pPr marL="0" marR="0" lvl="0" indent="0" algn="l" defTabSz="915988" rtl="0" eaLnBrk="1" fontAlgn="auto" latinLnBrk="0" hangingPunct="1">
              <a:lnSpc>
                <a:spcPct val="110000"/>
              </a:lnSpc>
              <a:spcBef>
                <a:spcPct val="20000"/>
              </a:spcBef>
              <a:spcAft>
                <a:spcPts val="0"/>
              </a:spcAft>
              <a:buClrTx/>
              <a:buSzTx/>
              <a:buFont typeface="Arial" pitchFamily="34" charset="0"/>
              <a:buNone/>
              <a:tabLst>
                <a:tab pos="681038" algn="l"/>
              </a:tabLst>
              <a:defRPr/>
            </a:pPr>
            <a:r>
              <a:rPr kumimoji="0" lang="en-US" sz="2600" b="1"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G</a:t>
            </a:r>
            <a:r>
              <a:rPr kumimoji="0" lang="en-US"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a:t>
            </a:r>
            <a:r>
              <a:rPr kumimoji="0" lang="pl-PL"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wybierz losowe l. pierwsze</a:t>
            </a:r>
            <a:r>
              <a:rPr kumimoji="0" lang="en-US"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a:t>
            </a:r>
            <a:r>
              <a:rPr kumimoji="0" lang="en-US" sz="2600" b="0" i="0" u="none" strike="noStrike" kern="1200" cap="none" spc="0" normalizeH="0" baseline="0" noProof="0" dirty="0" err="1" smtClean="0">
                <a:ln>
                  <a:noFill/>
                </a:ln>
                <a:solidFill>
                  <a:srgbClr val="000000"/>
                </a:solidFill>
                <a:effectLst/>
                <a:uLnTx/>
                <a:uFillTx/>
                <a:latin typeface="+mn-lt"/>
                <a:ea typeface="+mn-ea"/>
                <a:cs typeface="+mn-cs"/>
                <a:sym typeface="Symbol" pitchFamily="18" charset="2"/>
              </a:rPr>
              <a:t>p,q</a:t>
            </a:r>
            <a:r>
              <a:rPr kumimoji="0" lang="en-US"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1024 bits.      </a:t>
            </a:r>
            <a:r>
              <a:rPr kumimoji="0" lang="pl-PL"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a:r>
            <a:br>
              <a:rPr kumimoji="0" lang="pl-PL"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br>
            <a:r>
              <a:rPr kumimoji="0" lang="pl-PL"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Ustal</a:t>
            </a:r>
            <a:r>
              <a:rPr kumimoji="0" lang="en-US"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a:t>
            </a:r>
            <a:r>
              <a:rPr kumimoji="0" lang="en-US" sz="2600" b="1"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N=p</a:t>
            </a:r>
            <a:r>
              <a:rPr kumimoji="0" lang="pl-PL" sz="2600" b="1"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a:t>
            </a:r>
            <a:r>
              <a:rPr kumimoji="0" lang="en-US" sz="2600" b="1"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q</a:t>
            </a:r>
            <a:r>
              <a:rPr kumimoji="0" lang="en-US"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a:t>
            </a:r>
            <a:r>
              <a:rPr kumimoji="0" lang="en-US" sz="20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a:t>
            </a:r>
          </a:p>
          <a:p>
            <a:pPr marL="0" marR="0" lvl="0" indent="0" algn="l" defTabSz="914400" rtl="0" eaLnBrk="1" fontAlgn="auto" latinLnBrk="0" hangingPunct="1">
              <a:lnSpc>
                <a:spcPct val="110000"/>
              </a:lnSpc>
              <a:spcBef>
                <a:spcPct val="20000"/>
              </a:spcBef>
              <a:spcAft>
                <a:spcPts val="0"/>
              </a:spcAft>
              <a:buClrTx/>
              <a:buSzTx/>
              <a:buFont typeface="Arial" pitchFamily="34" charset="0"/>
              <a:buNone/>
              <a:tabLst>
                <a:tab pos="681038" algn="l"/>
              </a:tabLst>
              <a:defRPr/>
            </a:pPr>
            <a:r>
              <a:rPr kumimoji="0" lang="en-US"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a:t>
            </a:r>
            <a:r>
              <a:rPr kumimoji="0" lang="pl-PL"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wybierz l. całkowite</a:t>
            </a:r>
            <a:r>
              <a:rPr kumimoji="0" lang="en-US"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a:t>
            </a:r>
            <a:r>
              <a:rPr kumimoji="0" lang="en-US" sz="2600" b="1"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e , d   </a:t>
            </a:r>
            <a:r>
              <a:rPr kumimoji="0" lang="pl-PL"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takie, że</a:t>
            </a:r>
            <a:r>
              <a:rPr kumimoji="0" lang="en-US"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a:t>
            </a:r>
            <a:r>
              <a:rPr kumimoji="0" lang="en-US" sz="2600" b="1" i="0" u="none" strike="noStrike" kern="1200" cap="none" spc="0" normalizeH="0" baseline="0" noProof="0" dirty="0" err="1" smtClean="0">
                <a:ln>
                  <a:noFill/>
                </a:ln>
                <a:solidFill>
                  <a:srgbClr val="000000"/>
                </a:solidFill>
                <a:effectLst/>
                <a:uLnTx/>
                <a:uFillTx/>
                <a:latin typeface="+mn-lt"/>
                <a:ea typeface="+mn-ea"/>
                <a:cs typeface="+mn-cs"/>
                <a:sym typeface="Symbol" pitchFamily="18" charset="2"/>
              </a:rPr>
              <a:t>e⋅d</a:t>
            </a:r>
            <a:r>
              <a:rPr kumimoji="0" lang="en-US" sz="2600" b="1"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 1   (mod (N) )  </a:t>
            </a:r>
          </a:p>
          <a:p>
            <a:pPr marL="0" marR="0" lvl="0" indent="0" algn="l" defTabSz="914400" rtl="0" eaLnBrk="1" fontAlgn="auto" latinLnBrk="0" hangingPunct="1">
              <a:lnSpc>
                <a:spcPct val="110000"/>
              </a:lnSpc>
              <a:spcBef>
                <a:spcPct val="20000"/>
              </a:spcBef>
              <a:spcAft>
                <a:spcPts val="0"/>
              </a:spcAft>
              <a:buClrTx/>
              <a:buSzTx/>
              <a:buFont typeface="Arial" pitchFamily="34" charset="0"/>
              <a:buNone/>
              <a:tabLst>
                <a:tab pos="681038" algn="l"/>
              </a:tabLst>
              <a:defRPr/>
            </a:pPr>
            <a:r>
              <a:rPr kumimoji="0" lang="en-US"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a:t>
            </a:r>
            <a:r>
              <a:rPr kumimoji="0" lang="pl-PL"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zwróć</a:t>
            </a:r>
            <a:r>
              <a:rPr kumimoji="0" lang="en-US"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a:t>
            </a:r>
            <a:r>
              <a:rPr kumimoji="0" lang="en-US" sz="2600" b="0" i="0" u="none" strike="noStrike" kern="1200" cap="none" spc="0" normalizeH="0" baseline="0" noProof="0" dirty="0" err="1" smtClean="0">
                <a:ln>
                  <a:noFill/>
                </a:ln>
                <a:solidFill>
                  <a:srgbClr val="000000"/>
                </a:solidFill>
                <a:effectLst/>
                <a:uLnTx/>
                <a:uFillTx/>
                <a:latin typeface="+mn-lt"/>
                <a:ea typeface="+mn-ea"/>
                <a:cs typeface="+mn-cs"/>
                <a:sym typeface="Symbol" pitchFamily="18" charset="2"/>
              </a:rPr>
              <a:t>pk</a:t>
            </a:r>
            <a:r>
              <a:rPr kumimoji="0" lang="en-US"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 (N, e)    ,     </a:t>
            </a:r>
            <a:r>
              <a:rPr kumimoji="0" lang="en-US" sz="2600" b="0" i="0" u="none" strike="noStrike" kern="1200" cap="none" spc="0" normalizeH="0" baseline="0" noProof="0" dirty="0" err="1" smtClean="0">
                <a:ln>
                  <a:noFill/>
                </a:ln>
                <a:solidFill>
                  <a:srgbClr val="000000"/>
                </a:solidFill>
                <a:effectLst/>
                <a:uLnTx/>
                <a:uFillTx/>
                <a:latin typeface="+mn-lt"/>
                <a:ea typeface="+mn-ea"/>
                <a:cs typeface="+mn-cs"/>
                <a:sym typeface="Symbol" pitchFamily="18" charset="2"/>
              </a:rPr>
              <a:t>sk</a:t>
            </a:r>
            <a:r>
              <a:rPr kumimoji="0" lang="en-US" sz="26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rPr>
              <a:t> = (N,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endParaRPr>
          </a:p>
          <a:p>
            <a:pPr marL="342900" marR="0" lvl="0" indent="-342900" algn="l" defTabSz="914400" rtl="0" eaLnBrk="1" fontAlgn="auto" latinLnBrk="0" hangingPunct="1">
              <a:lnSpc>
                <a:spcPct val="110000"/>
              </a:lnSpc>
              <a:spcBef>
                <a:spcPct val="6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rgbClr val="000000"/>
              </a:solidFill>
              <a:effectLst/>
              <a:uLnTx/>
              <a:uFillTx/>
              <a:latin typeface="+mn-lt"/>
              <a:ea typeface="+mn-ea"/>
              <a:cs typeface="+mn-cs"/>
              <a:sym typeface="Symbol" pitchFamily="18" charset="2"/>
            </a:endParaRPr>
          </a:p>
          <a:p>
            <a:pPr marL="342900" marR="0" lvl="0" indent="-342900" algn="l" defTabSz="914400" rtl="0" eaLnBrk="1" fontAlgn="auto" latinLnBrk="0" hangingPunct="1">
              <a:lnSpc>
                <a:spcPct val="110000"/>
              </a:lnSpc>
              <a:spcBef>
                <a:spcPct val="6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rgbClr val="000000"/>
              </a:solidFill>
              <a:effectLst/>
              <a:uLnTx/>
              <a:uFillTx/>
              <a:latin typeface="+mn-lt"/>
              <a:ea typeface="+mn-ea"/>
              <a:cs typeface="+mn-cs"/>
              <a:sym typeface="Symbol" pitchFamily="18" charset="2"/>
            </a:endParaRPr>
          </a:p>
        </p:txBody>
      </p:sp>
      <p:sp>
        <p:nvSpPr>
          <p:cNvPr id="6" name="Line 5"/>
          <p:cNvSpPr>
            <a:spLocks noChangeShapeType="1"/>
          </p:cNvSpPr>
          <p:nvPr/>
        </p:nvSpPr>
        <p:spPr bwMode="auto">
          <a:xfrm flipV="1">
            <a:off x="212850" y="4653136"/>
            <a:ext cx="8751638" cy="11088"/>
          </a:xfrm>
          <a:prstGeom prst="line">
            <a:avLst/>
          </a:prstGeom>
          <a:noFill/>
          <a:ln w="12700">
            <a:solidFill>
              <a:schemeClr val="tx1"/>
            </a:solidFill>
            <a:round/>
            <a:headEnd/>
            <a:tailEnd/>
          </a:ln>
          <a:effectLst/>
        </p:spPr>
        <p:txBody>
          <a:bodyPr wrap="none" anchor="ctr"/>
          <a:lstStyle/>
          <a:p>
            <a:endParaRPr lang="en-US">
              <a:solidFill>
                <a:srgbClr val="000000"/>
              </a:solidFill>
            </a:endParaRPr>
          </a:p>
        </p:txBody>
      </p:sp>
      <p:sp>
        <p:nvSpPr>
          <p:cNvPr id="7" name="Line 6"/>
          <p:cNvSpPr>
            <a:spLocks noChangeShapeType="1"/>
          </p:cNvSpPr>
          <p:nvPr/>
        </p:nvSpPr>
        <p:spPr bwMode="auto">
          <a:xfrm>
            <a:off x="179512" y="3645024"/>
            <a:ext cx="8784976" cy="9500"/>
          </a:xfrm>
          <a:prstGeom prst="line">
            <a:avLst/>
          </a:prstGeom>
          <a:noFill/>
          <a:ln w="12700">
            <a:solidFill>
              <a:schemeClr val="tx1"/>
            </a:solidFill>
            <a:round/>
            <a:headEnd/>
            <a:tailEnd/>
          </a:ln>
          <a:effectLst/>
        </p:spPr>
        <p:txBody>
          <a:bodyPr wrap="none" anchor="ctr"/>
          <a:lstStyle/>
          <a:p>
            <a:endParaRPr lang="en-US">
              <a:solidFill>
                <a:srgbClr val="000000"/>
              </a:solidFill>
            </a:endParaRPr>
          </a:p>
        </p:txBody>
      </p:sp>
      <p:sp>
        <p:nvSpPr>
          <p:cNvPr id="8" name="Text Box 7"/>
          <p:cNvSpPr txBox="1">
            <a:spLocks noChangeArrowheads="1"/>
          </p:cNvSpPr>
          <p:nvPr/>
        </p:nvSpPr>
        <p:spPr bwMode="auto">
          <a:xfrm>
            <a:off x="366464" y="4886929"/>
            <a:ext cx="8382000" cy="486287"/>
          </a:xfrm>
          <a:prstGeom prst="rect">
            <a:avLst/>
          </a:prstGeom>
          <a:noFill/>
          <a:ln w="19050">
            <a:noFill/>
            <a:miter lim="800000"/>
            <a:headEnd/>
            <a:tailEnd/>
          </a:ln>
          <a:effectLst/>
        </p:spPr>
        <p:txBody>
          <a:bodyPr wrap="square">
            <a:spAutoFit/>
          </a:bodyPr>
          <a:lstStyle/>
          <a:p>
            <a:pPr algn="l">
              <a:lnSpc>
                <a:spcPct val="80000"/>
              </a:lnSpc>
              <a:spcBef>
                <a:spcPct val="80000"/>
              </a:spcBef>
              <a:buClr>
                <a:schemeClr val="accent2"/>
              </a:buClr>
              <a:buSzPct val="70000"/>
            </a:pPr>
            <a:r>
              <a:rPr kumimoji="1" lang="en-US" sz="2400" b="1" dirty="0" smtClean="0">
                <a:solidFill>
                  <a:srgbClr val="000000"/>
                </a:solidFill>
                <a:sym typeface="Symbol" pitchFamily="18" charset="2"/>
              </a:rPr>
              <a:t>F</a:t>
            </a:r>
            <a:r>
              <a:rPr kumimoji="1" lang="en-US" sz="2400" b="1" baseline="30000" dirty="0" smtClean="0">
                <a:solidFill>
                  <a:srgbClr val="000000"/>
                </a:solidFill>
                <a:sym typeface="Symbol" pitchFamily="18" charset="2"/>
              </a:rPr>
              <a:t>-1</a:t>
            </a:r>
            <a:r>
              <a:rPr kumimoji="1" lang="en-US" sz="2400" b="1" dirty="0" smtClean="0">
                <a:solidFill>
                  <a:srgbClr val="000000"/>
                </a:solidFill>
                <a:sym typeface="Symbol" pitchFamily="18" charset="2"/>
              </a:rPr>
              <a:t>( </a:t>
            </a:r>
            <a:r>
              <a:rPr kumimoji="1" lang="en-US" sz="2400" b="1" dirty="0" err="1" smtClean="0">
                <a:solidFill>
                  <a:srgbClr val="000000"/>
                </a:solidFill>
                <a:sym typeface="Symbol" pitchFamily="18" charset="2"/>
              </a:rPr>
              <a:t>sk</a:t>
            </a:r>
            <a:r>
              <a:rPr kumimoji="1" lang="en-US" sz="2400" b="1" dirty="0" smtClean="0">
                <a:solidFill>
                  <a:srgbClr val="000000"/>
                </a:solidFill>
                <a:sym typeface="Symbol" pitchFamily="18" charset="2"/>
              </a:rPr>
              <a:t>, y)</a:t>
            </a:r>
            <a:r>
              <a:rPr kumimoji="1" lang="en-US" sz="2400" dirty="0">
                <a:solidFill>
                  <a:srgbClr val="000000"/>
                </a:solidFill>
                <a:sym typeface="Symbol" pitchFamily="18" charset="2"/>
              </a:rPr>
              <a:t> </a:t>
            </a:r>
            <a:r>
              <a:rPr kumimoji="1" lang="en-US" sz="2400" dirty="0" smtClean="0">
                <a:solidFill>
                  <a:srgbClr val="000000"/>
                </a:solidFill>
                <a:sym typeface="Symbol" pitchFamily="18" charset="2"/>
              </a:rPr>
              <a:t>= </a:t>
            </a:r>
            <a:r>
              <a:rPr kumimoji="1" lang="en-US" sz="2400" dirty="0" err="1" smtClean="0">
                <a:solidFill>
                  <a:srgbClr val="000000"/>
                </a:solidFill>
                <a:sym typeface="Symbol" pitchFamily="18" charset="2"/>
              </a:rPr>
              <a:t>y</a:t>
            </a:r>
            <a:r>
              <a:rPr kumimoji="1" lang="en-US" sz="2400" baseline="30000" dirty="0" err="1" smtClean="0">
                <a:solidFill>
                  <a:srgbClr val="000000"/>
                </a:solidFill>
                <a:sym typeface="Symbol" pitchFamily="18" charset="2"/>
              </a:rPr>
              <a:t>d</a:t>
            </a:r>
            <a:r>
              <a:rPr kumimoji="1" lang="en-US" sz="2400" dirty="0" smtClean="0">
                <a:solidFill>
                  <a:srgbClr val="000000"/>
                </a:solidFill>
                <a:sym typeface="Symbol" pitchFamily="18" charset="2"/>
              </a:rPr>
              <a:t> ;      </a:t>
            </a:r>
            <a:r>
              <a:rPr kumimoji="1" lang="en-US" sz="2400" dirty="0" err="1" smtClean="0">
                <a:solidFill>
                  <a:srgbClr val="000000"/>
                </a:solidFill>
                <a:sym typeface="Symbol" pitchFamily="18" charset="2"/>
              </a:rPr>
              <a:t>y</a:t>
            </a:r>
            <a:r>
              <a:rPr kumimoji="1" lang="en-US" sz="2400" baseline="30000" dirty="0" err="1" smtClean="0">
                <a:solidFill>
                  <a:srgbClr val="000000"/>
                </a:solidFill>
                <a:sym typeface="Symbol" pitchFamily="18" charset="2"/>
              </a:rPr>
              <a:t>d</a:t>
            </a:r>
            <a:r>
              <a:rPr kumimoji="1" lang="en-US" sz="2400" dirty="0" smtClean="0">
                <a:solidFill>
                  <a:srgbClr val="000000"/>
                </a:solidFill>
                <a:sym typeface="Symbol" pitchFamily="18" charset="2"/>
              </a:rPr>
              <a:t>  =  </a:t>
            </a:r>
            <a:r>
              <a:rPr kumimoji="1" lang="en-US" sz="2400" b="1" dirty="0" smtClean="0">
                <a:solidFill>
                  <a:srgbClr val="000000"/>
                </a:solidFill>
                <a:sym typeface="Symbol" pitchFamily="18" charset="2"/>
              </a:rPr>
              <a:t>RSA(x)</a:t>
            </a:r>
            <a:r>
              <a:rPr kumimoji="1" lang="en-US" sz="2400" b="1" baseline="50000" dirty="0" smtClean="0">
                <a:solidFill>
                  <a:srgbClr val="000000"/>
                </a:solidFill>
                <a:sym typeface="Symbol" pitchFamily="18" charset="2"/>
              </a:rPr>
              <a:t>d</a:t>
            </a:r>
            <a:r>
              <a:rPr kumimoji="1" lang="en-US" sz="2400" dirty="0" smtClean="0">
                <a:solidFill>
                  <a:srgbClr val="000000"/>
                </a:solidFill>
                <a:sym typeface="Symbol" pitchFamily="18" charset="2"/>
              </a:rPr>
              <a:t>   </a:t>
            </a:r>
            <a:r>
              <a:rPr kumimoji="1" lang="en-US" sz="2400" dirty="0" smtClean="0">
                <a:solidFill>
                  <a:srgbClr val="000000"/>
                </a:solidFill>
                <a:ea typeface="Tahoma" pitchFamily="34" charset="0"/>
                <a:cs typeface="Tahoma" pitchFamily="34" charset="0"/>
                <a:sym typeface="Symbol" pitchFamily="18" charset="2"/>
              </a:rPr>
              <a:t>=</a:t>
            </a:r>
            <a:r>
              <a:rPr kumimoji="1" lang="en-US" sz="2400" dirty="0" smtClean="0">
                <a:solidFill>
                  <a:srgbClr val="000000"/>
                </a:solidFill>
                <a:sym typeface="Symbol" pitchFamily="18" charset="2"/>
              </a:rPr>
              <a:t>  </a:t>
            </a:r>
            <a:r>
              <a:rPr kumimoji="1" lang="en-US" sz="2400" dirty="0" err="1">
                <a:solidFill>
                  <a:srgbClr val="000000"/>
                </a:solidFill>
                <a:sym typeface="Symbol" pitchFamily="18" charset="2"/>
              </a:rPr>
              <a:t>x</a:t>
            </a:r>
            <a:r>
              <a:rPr kumimoji="1" lang="en-US" sz="2400" baseline="50000" dirty="0" err="1" smtClean="0">
                <a:solidFill>
                  <a:srgbClr val="000000"/>
                </a:solidFill>
                <a:sym typeface="Symbol" pitchFamily="18" charset="2"/>
              </a:rPr>
              <a:t>ed</a:t>
            </a:r>
            <a:r>
              <a:rPr kumimoji="1" lang="en-US" sz="2400" dirty="0" smtClean="0">
                <a:solidFill>
                  <a:srgbClr val="000000"/>
                </a:solidFill>
                <a:sym typeface="Symbol" pitchFamily="18" charset="2"/>
              </a:rPr>
              <a:t>  </a:t>
            </a:r>
            <a:r>
              <a:rPr kumimoji="1" lang="en-US" sz="2400" dirty="0" smtClean="0">
                <a:solidFill>
                  <a:srgbClr val="000000"/>
                </a:solidFill>
                <a:ea typeface="Tahoma" pitchFamily="34" charset="0"/>
                <a:cs typeface="Tahoma" pitchFamily="34" charset="0"/>
                <a:sym typeface="Symbol" pitchFamily="18" charset="2"/>
              </a:rPr>
              <a:t>=</a:t>
            </a:r>
            <a:r>
              <a:rPr kumimoji="1" lang="en-US" sz="2400" dirty="0" smtClean="0">
                <a:solidFill>
                  <a:srgbClr val="000000"/>
                </a:solidFill>
                <a:sym typeface="Symbol" pitchFamily="18" charset="2"/>
              </a:rPr>
              <a:t>  </a:t>
            </a:r>
            <a:r>
              <a:rPr kumimoji="1" lang="en-US" sz="2400" dirty="0" err="1">
                <a:solidFill>
                  <a:srgbClr val="000000"/>
                </a:solidFill>
                <a:sym typeface="Symbol" pitchFamily="18" charset="2"/>
              </a:rPr>
              <a:t>x</a:t>
            </a:r>
            <a:r>
              <a:rPr kumimoji="1" lang="en-US" sz="2800" baseline="50000" dirty="0" err="1" smtClean="0">
                <a:solidFill>
                  <a:srgbClr val="000000"/>
                </a:solidFill>
                <a:sym typeface="Symbol" pitchFamily="18" charset="2"/>
              </a:rPr>
              <a:t>k</a:t>
            </a:r>
            <a:r>
              <a:rPr kumimoji="1" lang="en-US" sz="2800" baseline="50000" dirty="0">
                <a:solidFill>
                  <a:srgbClr val="000000"/>
                </a:solidFill>
                <a:sym typeface="Symbol" pitchFamily="18" charset="2"/>
              </a:rPr>
              <a:t>(N)+</a:t>
            </a:r>
            <a:r>
              <a:rPr kumimoji="1" lang="en-US" sz="2800" baseline="55000" dirty="0" smtClean="0">
                <a:solidFill>
                  <a:srgbClr val="000000"/>
                </a:solidFill>
                <a:sym typeface="Symbol" pitchFamily="18" charset="2"/>
              </a:rPr>
              <a:t>1</a:t>
            </a:r>
            <a:r>
              <a:rPr kumimoji="1" lang="en-US" sz="2400" baseline="55000" dirty="0" smtClean="0">
                <a:solidFill>
                  <a:srgbClr val="000000"/>
                </a:solidFill>
                <a:sym typeface="Symbol" pitchFamily="18" charset="2"/>
              </a:rPr>
              <a:t> </a:t>
            </a:r>
            <a:r>
              <a:rPr kumimoji="1" lang="en-US" sz="2400" dirty="0" smtClean="0">
                <a:solidFill>
                  <a:srgbClr val="000000"/>
                </a:solidFill>
                <a:sym typeface="Symbol" pitchFamily="18" charset="2"/>
              </a:rPr>
              <a:t> </a:t>
            </a:r>
            <a:r>
              <a:rPr kumimoji="1" lang="en-US" sz="2400" dirty="0">
                <a:solidFill>
                  <a:srgbClr val="000000"/>
                </a:solidFill>
                <a:sym typeface="Symbol" pitchFamily="18" charset="2"/>
              </a:rPr>
              <a:t>= </a:t>
            </a:r>
            <a:r>
              <a:rPr kumimoji="1" lang="en-US" sz="2400" dirty="0" smtClean="0">
                <a:solidFill>
                  <a:srgbClr val="000000"/>
                </a:solidFill>
                <a:sym typeface="Symbol" pitchFamily="18" charset="2"/>
              </a:rPr>
              <a:t> </a:t>
            </a:r>
            <a:r>
              <a:rPr kumimoji="1" lang="en-US" sz="3200" dirty="0" smtClean="0">
                <a:solidFill>
                  <a:srgbClr val="000000"/>
                </a:solidFill>
                <a:sym typeface="Symbol" pitchFamily="18" charset="2"/>
              </a:rPr>
              <a:t>(</a:t>
            </a:r>
            <a:r>
              <a:rPr kumimoji="1" lang="en-US" sz="2400" dirty="0">
                <a:solidFill>
                  <a:srgbClr val="000000"/>
                </a:solidFill>
                <a:sym typeface="Symbol" pitchFamily="18" charset="2"/>
              </a:rPr>
              <a:t>x</a:t>
            </a:r>
            <a:r>
              <a:rPr kumimoji="1" lang="en-US" sz="2800" baseline="50000" dirty="0" smtClean="0">
                <a:solidFill>
                  <a:srgbClr val="000000"/>
                </a:solidFill>
                <a:sym typeface="Symbol" pitchFamily="18" charset="2"/>
              </a:rPr>
              <a:t>(N)</a:t>
            </a:r>
            <a:r>
              <a:rPr kumimoji="1" lang="en-US" sz="3200" dirty="0" smtClean="0">
                <a:solidFill>
                  <a:srgbClr val="000000"/>
                </a:solidFill>
                <a:sym typeface="Symbol" pitchFamily="18" charset="2"/>
              </a:rPr>
              <a:t>)</a:t>
            </a:r>
            <a:r>
              <a:rPr kumimoji="1" lang="en-US" sz="2400" baseline="80000" dirty="0" smtClean="0">
                <a:solidFill>
                  <a:srgbClr val="000000"/>
                </a:solidFill>
                <a:sym typeface="Symbol" pitchFamily="18" charset="2"/>
              </a:rPr>
              <a:t>k </a:t>
            </a:r>
            <a:r>
              <a:rPr kumimoji="1" lang="en-US" sz="2400" dirty="0" smtClean="0">
                <a:solidFill>
                  <a:srgbClr val="000000"/>
                </a:solidFill>
                <a:sym typeface="Symbol"/>
              </a:rPr>
              <a:t> </a:t>
            </a:r>
            <a:r>
              <a:rPr kumimoji="1" lang="en-US" sz="2400" b="1" dirty="0">
                <a:solidFill>
                  <a:srgbClr val="000000"/>
                </a:solidFill>
                <a:sym typeface="Symbol" pitchFamily="18" charset="2"/>
              </a:rPr>
              <a:t>x</a:t>
            </a:r>
            <a:r>
              <a:rPr kumimoji="1" lang="en-US" sz="2400" dirty="0" smtClean="0">
                <a:solidFill>
                  <a:srgbClr val="000000"/>
                </a:solidFill>
                <a:sym typeface="Symbol" pitchFamily="18" charset="2"/>
              </a:rPr>
              <a:t>  </a:t>
            </a:r>
            <a:r>
              <a:rPr kumimoji="1" lang="en-US" sz="2400" dirty="0" smtClean="0">
                <a:solidFill>
                  <a:srgbClr val="000000"/>
                </a:solidFill>
                <a:ea typeface="Tahoma" pitchFamily="34" charset="0"/>
                <a:cs typeface="Tahoma" pitchFamily="34" charset="0"/>
                <a:sym typeface="Symbol" pitchFamily="18" charset="2"/>
              </a:rPr>
              <a:t>=</a:t>
            </a:r>
            <a:r>
              <a:rPr kumimoji="1" lang="en-US" sz="2400" dirty="0" smtClean="0">
                <a:solidFill>
                  <a:srgbClr val="000000"/>
                </a:solidFill>
                <a:sym typeface="Symbol" pitchFamily="18" charset="2"/>
              </a:rPr>
              <a:t>  x</a:t>
            </a:r>
            <a:endParaRPr kumimoji="1" lang="en-US" sz="2400" dirty="0">
              <a:solidFill>
                <a:srgbClr val="000000"/>
              </a:solidFill>
              <a:sym typeface="Symbol" pitchFamily="18" charset="2"/>
            </a:endParaRPr>
          </a:p>
        </p:txBody>
      </p:sp>
      <p:sp>
        <p:nvSpPr>
          <p:cNvPr id="9" name="TextBox 1"/>
          <p:cNvSpPr txBox="1"/>
          <p:nvPr/>
        </p:nvSpPr>
        <p:spPr>
          <a:xfrm>
            <a:off x="323528" y="3861048"/>
            <a:ext cx="7848600" cy="461665"/>
          </a:xfrm>
          <a:prstGeom prst="rect">
            <a:avLst/>
          </a:prstGeom>
          <a:noFill/>
        </p:spPr>
        <p:txBody>
          <a:bodyPr wrap="square" rtlCol="0">
            <a:spAutoFit/>
          </a:bodyPr>
          <a:lstStyle/>
          <a:p>
            <a:r>
              <a:rPr lang="en-US" sz="2400" b="1" dirty="0" smtClean="0">
                <a:solidFill>
                  <a:srgbClr val="000000"/>
                </a:solidFill>
                <a:sym typeface="Symbol" pitchFamily="18" charset="2"/>
              </a:rPr>
              <a:t>F</a:t>
            </a:r>
            <a:r>
              <a:rPr lang="en-US" sz="2400" b="1" dirty="0">
                <a:solidFill>
                  <a:srgbClr val="000000"/>
                </a:solidFill>
                <a:sym typeface="Symbol" pitchFamily="18" charset="2"/>
              </a:rPr>
              <a:t>( </a:t>
            </a:r>
            <a:r>
              <a:rPr lang="en-US" sz="2400" b="1" dirty="0" err="1">
                <a:solidFill>
                  <a:srgbClr val="000000"/>
                </a:solidFill>
                <a:sym typeface="Symbol" pitchFamily="18" charset="2"/>
              </a:rPr>
              <a:t>p</a:t>
            </a:r>
            <a:r>
              <a:rPr lang="en-US" sz="2400" b="1" dirty="0" err="1" smtClean="0">
                <a:solidFill>
                  <a:srgbClr val="000000"/>
                </a:solidFill>
                <a:sym typeface="Symbol" pitchFamily="18" charset="2"/>
              </a:rPr>
              <a:t>k</a:t>
            </a:r>
            <a:r>
              <a:rPr lang="en-US" sz="2400" b="1" dirty="0" smtClean="0">
                <a:solidFill>
                  <a:srgbClr val="000000"/>
                </a:solidFill>
                <a:sym typeface="Symbol" pitchFamily="18" charset="2"/>
              </a:rPr>
              <a:t>, x )</a:t>
            </a:r>
            <a:r>
              <a:rPr lang="en-US" sz="2400" dirty="0" smtClean="0">
                <a:solidFill>
                  <a:srgbClr val="000000"/>
                </a:solidFill>
                <a:sym typeface="Symbol" pitchFamily="18" charset="2"/>
              </a:rPr>
              <a:t>:  </a:t>
            </a:r>
            <a:r>
              <a:rPr lang="en-US" sz="2400" dirty="0">
                <a:solidFill>
                  <a:srgbClr val="000000"/>
                </a:solidFill>
                <a:sym typeface="Symbol" pitchFamily="18" charset="2"/>
              </a:rPr>
              <a:t>	  </a:t>
            </a:r>
            <a:r>
              <a:rPr lang="en-US" sz="2400" dirty="0" smtClean="0">
                <a:solidFill>
                  <a:srgbClr val="000000"/>
                </a:solidFill>
                <a:sym typeface="Symbol" pitchFamily="18" charset="2"/>
              </a:rPr>
              <a:t>		;     </a:t>
            </a:r>
            <a:r>
              <a:rPr lang="en-US" sz="2400" b="1" dirty="0" smtClean="0">
                <a:solidFill>
                  <a:srgbClr val="000000"/>
                </a:solidFill>
                <a:sym typeface="Symbol" pitchFamily="18" charset="2"/>
              </a:rPr>
              <a:t>RSA</a:t>
            </a:r>
            <a:r>
              <a:rPr lang="en-US" sz="2400" b="1" dirty="0">
                <a:solidFill>
                  <a:srgbClr val="000000"/>
                </a:solidFill>
                <a:sym typeface="Symbol" pitchFamily="18" charset="2"/>
              </a:rPr>
              <a:t>(x) = </a:t>
            </a:r>
            <a:r>
              <a:rPr lang="en-US" sz="2400" b="1" dirty="0" err="1">
                <a:solidFill>
                  <a:srgbClr val="000000"/>
                </a:solidFill>
                <a:sym typeface="Symbol" pitchFamily="18" charset="2"/>
              </a:rPr>
              <a:t>x</a:t>
            </a:r>
            <a:r>
              <a:rPr lang="en-US" sz="2400" b="1" baseline="40000" dirty="0" err="1">
                <a:solidFill>
                  <a:srgbClr val="000000"/>
                </a:solidFill>
                <a:ea typeface="Tahoma" pitchFamily="34" charset="0"/>
                <a:cs typeface="Tahoma" pitchFamily="34" charset="0"/>
                <a:sym typeface="Symbol" pitchFamily="18" charset="2"/>
              </a:rPr>
              <a:t>e</a:t>
            </a:r>
            <a:r>
              <a:rPr lang="en-US" sz="2400" b="1" dirty="0">
                <a:solidFill>
                  <a:srgbClr val="000000"/>
                </a:solidFill>
                <a:ea typeface="Tahoma" pitchFamily="34" charset="0"/>
                <a:cs typeface="Tahoma" pitchFamily="34" charset="0"/>
                <a:sym typeface="Symbol" pitchFamily="18" charset="2"/>
              </a:rPr>
              <a:t>   </a:t>
            </a:r>
            <a:r>
              <a:rPr lang="en-US" sz="2400" b="1" dirty="0" smtClean="0">
                <a:solidFill>
                  <a:srgbClr val="000000"/>
                </a:solidFill>
                <a:ea typeface="Tahoma" pitchFamily="34" charset="0"/>
                <a:cs typeface="Tahoma" pitchFamily="34" charset="0"/>
                <a:sym typeface="Symbol" pitchFamily="18" charset="2"/>
              </a:rPr>
              <a:t>       </a:t>
            </a:r>
            <a:r>
              <a:rPr lang="en-US" sz="2400" dirty="0" smtClean="0">
                <a:solidFill>
                  <a:srgbClr val="000000"/>
                </a:solidFill>
                <a:ea typeface="Tahoma" pitchFamily="34" charset="0"/>
                <a:cs typeface="Tahoma" pitchFamily="34" charset="0"/>
                <a:sym typeface="Symbol" pitchFamily="18" charset="2"/>
              </a:rPr>
              <a:t>(</a:t>
            </a:r>
            <a:r>
              <a:rPr lang="pl-PL" sz="2400" dirty="0" smtClean="0">
                <a:solidFill>
                  <a:srgbClr val="000000"/>
                </a:solidFill>
                <a:ea typeface="Tahoma" pitchFamily="34" charset="0"/>
                <a:cs typeface="Tahoma" pitchFamily="34" charset="0"/>
                <a:sym typeface="Symbol" pitchFamily="18" charset="2"/>
              </a:rPr>
              <a:t>w</a:t>
            </a:r>
            <a:r>
              <a:rPr lang="en-US" sz="2400" dirty="0" smtClean="0">
                <a:solidFill>
                  <a:srgbClr val="000000"/>
                </a:solidFill>
                <a:ea typeface="Tahoma" pitchFamily="34" charset="0"/>
                <a:cs typeface="Tahoma" pitchFamily="34" charset="0"/>
                <a:sym typeface="Symbol" pitchFamily="18" charset="2"/>
              </a:rPr>
              <a:t>  Z</a:t>
            </a:r>
            <a:r>
              <a:rPr lang="en-US" sz="2400" baseline="-25000" dirty="0" smtClean="0">
                <a:solidFill>
                  <a:srgbClr val="000000"/>
                </a:solidFill>
                <a:ea typeface="Tahoma" pitchFamily="34" charset="0"/>
                <a:cs typeface="Tahoma" pitchFamily="34" charset="0"/>
                <a:sym typeface="Symbol" pitchFamily="18" charset="2"/>
              </a:rPr>
              <a:t>N</a:t>
            </a:r>
            <a:r>
              <a:rPr lang="en-US" sz="2400" dirty="0" smtClean="0">
                <a:solidFill>
                  <a:srgbClr val="000000"/>
                </a:solidFill>
                <a:ea typeface="Tahoma" pitchFamily="34" charset="0"/>
                <a:cs typeface="Tahoma" pitchFamily="34" charset="0"/>
                <a:sym typeface="Symbol" pitchFamily="18" charset="2"/>
              </a:rPr>
              <a:t>)   </a:t>
            </a:r>
            <a:endParaRPr lang="en-US" sz="2400" dirty="0">
              <a:solidFill>
                <a:srgbClr val="000000"/>
              </a:solidFill>
              <a:sym typeface="Symbol" pitchFamily="18" charset="2"/>
            </a:endParaRPr>
          </a:p>
        </p:txBody>
      </p:sp>
      <p:pic>
        <p:nvPicPr>
          <p:cNvPr id="10" name="Picture 2"/>
          <p:cNvPicPr>
            <a:picLocks noChangeAspect="1"/>
          </p:cNvPicPr>
          <p:nvPr/>
        </p:nvPicPr>
        <p:blipFill>
          <a:blip r:embed="rId3" cstate="print"/>
          <a:stretch>
            <a:fillRect/>
          </a:stretch>
        </p:blipFill>
        <p:spPr>
          <a:xfrm>
            <a:off x="1691680" y="3933056"/>
            <a:ext cx="1581150" cy="381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dirty="0" smtClean="0"/>
              <a:t>Założenia RSA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
        <p:nvSpPr>
          <p:cNvPr id="5" name="Content Placeholder 2"/>
          <p:cNvSpPr txBox="1">
            <a:spLocks/>
          </p:cNvSpPr>
          <p:nvPr/>
        </p:nvSpPr>
        <p:spPr>
          <a:xfrm>
            <a:off x="457200" y="1340768"/>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Założenie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RSA:      RSA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jednokierunkową</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permutacją</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 Box 8"/>
          <p:cNvSpPr txBox="1">
            <a:spLocks noChangeArrowheads="1"/>
          </p:cNvSpPr>
          <p:nvPr/>
        </p:nvSpPr>
        <p:spPr bwMode="auto">
          <a:xfrm>
            <a:off x="971600" y="2178968"/>
            <a:ext cx="7181800" cy="2089803"/>
          </a:xfrm>
          <a:prstGeom prst="rect">
            <a:avLst/>
          </a:prstGeom>
          <a:noFill/>
          <a:ln w="19050">
            <a:solidFill>
              <a:srgbClr val="008000"/>
            </a:solidFill>
            <a:miter lim="800000"/>
            <a:headEnd/>
            <a:tailEnd/>
          </a:ln>
          <a:effectLst/>
        </p:spPr>
        <p:txBody>
          <a:bodyPr wrap="square">
            <a:spAutoFit/>
          </a:bodyPr>
          <a:lstStyle/>
          <a:p>
            <a:pPr marL="0" marR="0" lvl="0" indent="0" defTabSz="914400" eaLnBrk="1" fontAlgn="auto" latinLnBrk="0" hangingPunct="1">
              <a:lnSpc>
                <a:spcPct val="110000"/>
              </a:lnSpc>
              <a:spcBef>
                <a:spcPct val="60000"/>
              </a:spcBef>
              <a:spcAft>
                <a:spcPts val="0"/>
              </a:spcAft>
              <a:buClr>
                <a:srgbClr val="C0504D"/>
              </a:buClr>
              <a:buSzPct val="70000"/>
              <a:buFontTx/>
              <a:buNone/>
              <a:tabLst/>
              <a:defRPr/>
            </a:pPr>
            <a:r>
              <a:rPr kumimoji="1" lang="pl-PL" sz="2400" b="0" i="0" u="none" strike="noStrike" kern="0" cap="none" spc="0" normalizeH="0" baseline="0" noProof="0" dirty="0" smtClean="0">
                <a:ln>
                  <a:noFill/>
                </a:ln>
                <a:solidFill>
                  <a:srgbClr val="000000"/>
                </a:solidFill>
                <a:effectLst/>
                <a:uLnTx/>
                <a:uFillTx/>
                <a:sym typeface="Symbol" pitchFamily="18" charset="2"/>
              </a:rPr>
              <a:t>Dla wszystkich efektywnych algorytmów</a:t>
            </a:r>
            <a:r>
              <a:rPr kumimoji="1" lang="en-US" sz="2400" b="0" i="0" u="none" strike="noStrike" kern="0" cap="none" spc="0" normalizeH="0" baseline="0" noProof="0" dirty="0" smtClean="0">
                <a:ln>
                  <a:noFill/>
                </a:ln>
                <a:solidFill>
                  <a:srgbClr val="000000"/>
                </a:solidFill>
                <a:effectLst/>
                <a:uLnTx/>
                <a:uFillTx/>
                <a:sym typeface="Symbol" pitchFamily="18" charset="2"/>
              </a:rPr>
              <a:t>  A:</a:t>
            </a:r>
            <a:endParaRPr kumimoji="0" lang="en-US" sz="2400" b="0" i="0" u="none" strike="noStrike" kern="0" cap="none" spc="0" normalizeH="0" baseline="0" noProof="0" dirty="0" smtClean="0">
              <a:ln>
                <a:noFill/>
              </a:ln>
              <a:solidFill>
                <a:srgbClr val="000000"/>
              </a:solidFill>
              <a:effectLst/>
              <a:uLnTx/>
              <a:uFillTx/>
            </a:endParaRPr>
          </a:p>
          <a:p>
            <a:pPr marL="0" marR="0" lvl="0" indent="0" defTabSz="914400" eaLnBrk="1" fontAlgn="auto" latinLnBrk="0" hangingPunct="1">
              <a:lnSpc>
                <a:spcPct val="110000"/>
              </a:lnSpc>
              <a:spcBef>
                <a:spcPct val="20000"/>
              </a:spcBef>
              <a:spcAft>
                <a:spcPts val="0"/>
              </a:spcAft>
              <a:buClr>
                <a:srgbClr val="C0504D"/>
              </a:buClr>
              <a:buSzPct val="70000"/>
              <a:buFont typeface="Wingdings" pitchFamily="2" charset="2"/>
              <a:buNone/>
              <a:tabLst/>
              <a:defRPr/>
            </a:pPr>
            <a:r>
              <a:rPr kumimoji="0" lang="en-US" sz="2400" b="0" i="0" u="none" strike="noStrike" kern="0" cap="none" spc="0" normalizeH="0" baseline="0" noProof="0" dirty="0" smtClean="0">
                <a:ln>
                  <a:noFill/>
                </a:ln>
                <a:solidFill>
                  <a:srgbClr val="000000"/>
                </a:solidFill>
                <a:effectLst/>
                <a:uLnTx/>
                <a:uFillTx/>
              </a:rPr>
              <a:t>	</a:t>
            </a:r>
            <a:r>
              <a:rPr kumimoji="0" lang="en-US" sz="2400" b="0" i="0" u="none" strike="noStrike" kern="0" cap="none" spc="0" normalizeH="0" baseline="0" noProof="0" dirty="0" err="1" smtClean="0">
                <a:ln>
                  <a:noFill/>
                </a:ln>
                <a:solidFill>
                  <a:srgbClr val="000000"/>
                </a:solidFill>
                <a:effectLst/>
                <a:uLnTx/>
                <a:uFillTx/>
              </a:rPr>
              <a:t>Pr</a:t>
            </a:r>
            <a:r>
              <a:rPr kumimoji="0" lang="en-US" sz="4000" b="0" i="0" u="none" strike="noStrike" kern="0" cap="none" spc="0" normalizeH="0" baseline="0" noProof="0" dirty="0" smtClean="0">
                <a:ln>
                  <a:noFill/>
                </a:ln>
                <a:solidFill>
                  <a:srgbClr val="000000"/>
                </a:solidFill>
                <a:effectLst/>
                <a:uLnTx/>
                <a:uFillTx/>
              </a:rPr>
              <a:t>[</a:t>
            </a:r>
            <a:r>
              <a:rPr kumimoji="0" lang="en-US" sz="2400" b="0" i="0" u="none" strike="noStrike" kern="0" cap="none" spc="0" normalizeH="0" baseline="0" noProof="0" dirty="0" smtClean="0">
                <a:ln>
                  <a:noFill/>
                </a:ln>
                <a:solidFill>
                  <a:srgbClr val="000000"/>
                </a:solidFill>
                <a:effectLst/>
                <a:uLnTx/>
                <a:uFillTx/>
              </a:rPr>
              <a:t>  A(</a:t>
            </a:r>
            <a:r>
              <a:rPr kumimoji="0" lang="en-US" sz="2400" b="0" i="0" u="none" strike="noStrike" kern="0" cap="none" spc="0" normalizeH="0" baseline="0" noProof="0" dirty="0" err="1" smtClean="0">
                <a:ln>
                  <a:noFill/>
                </a:ln>
                <a:solidFill>
                  <a:srgbClr val="000000"/>
                </a:solidFill>
                <a:effectLst/>
                <a:uLnTx/>
                <a:uFillTx/>
              </a:rPr>
              <a:t>N,e,y</a:t>
            </a:r>
            <a:r>
              <a:rPr kumimoji="0" lang="en-US" sz="2400" b="0" i="0" u="none" strike="noStrike" kern="0" cap="none" spc="0" normalizeH="0" baseline="0" noProof="0" dirty="0" smtClean="0">
                <a:ln>
                  <a:noFill/>
                </a:ln>
                <a:solidFill>
                  <a:srgbClr val="000000"/>
                </a:solidFill>
                <a:effectLst/>
                <a:uLnTx/>
                <a:uFillTx/>
              </a:rPr>
              <a:t>) = y</a:t>
            </a:r>
            <a:r>
              <a:rPr kumimoji="0" lang="en-US" sz="2400" b="0" i="0" u="none" strike="noStrike" kern="0" cap="none" spc="0" normalizeH="0" baseline="50000" noProof="0" dirty="0" smtClean="0">
                <a:ln>
                  <a:noFill/>
                </a:ln>
                <a:solidFill>
                  <a:srgbClr val="000000"/>
                </a:solidFill>
                <a:effectLst/>
                <a:uLnTx/>
                <a:uFillTx/>
              </a:rPr>
              <a:t>1/e</a:t>
            </a:r>
            <a:r>
              <a:rPr kumimoji="0" lang="en-US" sz="2400" b="0" i="0" u="none" strike="noStrike" kern="0" cap="none" spc="0" normalizeH="0" baseline="0" noProof="0" dirty="0" smtClean="0">
                <a:ln>
                  <a:noFill/>
                </a:ln>
                <a:solidFill>
                  <a:srgbClr val="000000"/>
                </a:solidFill>
                <a:effectLst/>
                <a:uLnTx/>
                <a:uFillTx/>
              </a:rPr>
              <a:t> </a:t>
            </a:r>
            <a:r>
              <a:rPr kumimoji="0" lang="en-US" sz="2400" b="0" i="0" u="none" strike="noStrike" kern="0" cap="none" spc="0" normalizeH="0" baseline="0" noProof="0" dirty="0" smtClean="0">
                <a:ln>
                  <a:noFill/>
                </a:ln>
                <a:solidFill>
                  <a:srgbClr val="000000"/>
                </a:solidFill>
                <a:effectLst/>
                <a:uLnTx/>
                <a:uFillTx/>
                <a:sym typeface="Symbol" pitchFamily="18" charset="2"/>
              </a:rPr>
              <a:t> </a:t>
            </a:r>
            <a:r>
              <a:rPr kumimoji="0" lang="en-US" sz="4000" b="0" i="0" u="none" strike="noStrike" kern="0" cap="none" spc="0" normalizeH="0" baseline="0" noProof="0" dirty="0" smtClean="0">
                <a:ln>
                  <a:noFill/>
                </a:ln>
                <a:solidFill>
                  <a:srgbClr val="000000"/>
                </a:solidFill>
                <a:effectLst/>
                <a:uLnTx/>
                <a:uFillTx/>
                <a:sym typeface="Symbol" pitchFamily="18" charset="2"/>
              </a:rPr>
              <a:t>]</a:t>
            </a:r>
            <a:r>
              <a:rPr kumimoji="0" lang="en-US" sz="2400" b="0" i="0" u="none" strike="noStrike" kern="0" cap="none" spc="0" normalizeH="0" baseline="0" noProof="0" dirty="0" smtClean="0">
                <a:ln>
                  <a:noFill/>
                </a:ln>
                <a:solidFill>
                  <a:srgbClr val="000000"/>
                </a:solidFill>
                <a:effectLst/>
                <a:uLnTx/>
                <a:uFillTx/>
                <a:sym typeface="Symbol" pitchFamily="18" charset="2"/>
              </a:rPr>
              <a:t> &lt; </a:t>
            </a:r>
            <a:r>
              <a:rPr kumimoji="0" lang="pl-PL" sz="2400" b="0" i="0" u="none" strike="noStrike" kern="0" cap="none" spc="0" normalizeH="0" baseline="0" noProof="0" dirty="0" smtClean="0">
                <a:ln>
                  <a:noFill/>
                </a:ln>
                <a:solidFill>
                  <a:srgbClr val="000000"/>
                </a:solidFill>
                <a:effectLst/>
                <a:uLnTx/>
                <a:uFillTx/>
                <a:sym typeface="Symbol" pitchFamily="18" charset="2"/>
              </a:rPr>
              <a:t>pomijalnie małe</a:t>
            </a:r>
            <a:endParaRPr kumimoji="0" lang="en-US" sz="2400" b="0" i="0" u="none" strike="noStrike" kern="0" cap="none" spc="0" normalizeH="0" baseline="0" noProof="0" dirty="0" smtClean="0">
              <a:ln>
                <a:noFill/>
              </a:ln>
              <a:solidFill>
                <a:srgbClr val="000000"/>
              </a:solidFill>
              <a:effectLst/>
              <a:uLnTx/>
              <a:uFillTx/>
              <a:sym typeface="Symbol" pitchFamily="18" charset="2"/>
            </a:endParaRPr>
          </a:p>
          <a:p>
            <a:pPr marL="0" marR="0" lvl="0" indent="0" defTabSz="914400" eaLnBrk="1" fontAlgn="auto" latinLnBrk="0" hangingPunct="1">
              <a:lnSpc>
                <a:spcPct val="110000"/>
              </a:lnSpc>
              <a:spcBef>
                <a:spcPts val="2976"/>
              </a:spcBef>
              <a:spcAft>
                <a:spcPts val="0"/>
              </a:spcAft>
              <a:buClr>
                <a:srgbClr val="C0504D"/>
              </a:buClr>
              <a:buSzPct val="70000"/>
              <a:buFontTx/>
              <a:buNone/>
              <a:tabLst/>
              <a:defRPr/>
            </a:pPr>
            <a:r>
              <a:rPr kumimoji="0" lang="pl-PL" sz="2400" b="0" i="0" u="none" strike="noStrike" kern="0" cap="none" spc="0" normalizeH="0" baseline="0" noProof="0" dirty="0" smtClean="0">
                <a:ln>
                  <a:noFill/>
                </a:ln>
                <a:solidFill>
                  <a:srgbClr val="000000"/>
                </a:solidFill>
                <a:effectLst/>
                <a:uLnTx/>
                <a:uFillTx/>
                <a:sym typeface="Symbol" pitchFamily="18" charset="2"/>
              </a:rPr>
              <a:t>gdzie</a:t>
            </a:r>
            <a:r>
              <a:rPr kumimoji="0" lang="en-US" sz="2400" b="0" i="0" u="none" strike="noStrike" kern="0" cap="none" spc="0" normalizeH="0" baseline="0" noProof="0" dirty="0" smtClean="0">
                <a:ln>
                  <a:noFill/>
                </a:ln>
                <a:solidFill>
                  <a:srgbClr val="000000"/>
                </a:solidFill>
                <a:effectLst/>
                <a:uLnTx/>
                <a:uFillTx/>
                <a:sym typeface="Symbol" pitchFamily="18" charset="2"/>
              </a:rPr>
              <a:t>      </a:t>
            </a:r>
            <a:r>
              <a:rPr kumimoji="0" lang="en-US" sz="2400" b="0" i="0" u="none" strike="noStrike" kern="0" cap="none" spc="0" normalizeH="0" baseline="0" noProof="0" dirty="0" err="1" smtClean="0">
                <a:ln>
                  <a:noFill/>
                </a:ln>
                <a:solidFill>
                  <a:srgbClr val="000000"/>
                </a:solidFill>
                <a:effectLst/>
                <a:uLnTx/>
                <a:uFillTx/>
              </a:rPr>
              <a:t>p,q</a:t>
            </a:r>
            <a:r>
              <a:rPr kumimoji="0" lang="en-US" sz="2400" b="0" i="0" u="none" strike="noStrike" kern="0" cap="none" spc="0" normalizeH="0" baseline="0" noProof="0" dirty="0" smtClean="0">
                <a:ln>
                  <a:noFill/>
                </a:ln>
                <a:solidFill>
                  <a:srgbClr val="000000"/>
                </a:solidFill>
                <a:effectLst/>
                <a:uLnTx/>
                <a:uFillTx/>
              </a:rPr>
              <a:t> </a:t>
            </a:r>
            <a:r>
              <a:rPr kumimoji="0" lang="en-US" sz="2400" b="0" i="0" u="none" strike="noStrike" kern="0" cap="none" spc="0" normalizeH="0" baseline="0" noProof="0" dirty="0" smtClean="0">
                <a:ln>
                  <a:noFill/>
                </a:ln>
                <a:solidFill>
                  <a:srgbClr val="000000"/>
                </a:solidFill>
                <a:effectLst/>
                <a:uLnTx/>
                <a:uFillTx/>
                <a:sym typeface="Symbol" pitchFamily="18" charset="2"/>
              </a:rPr>
              <a:t> n-bi</a:t>
            </a:r>
            <a:r>
              <a:rPr kumimoji="0" lang="pl-PL" sz="2400" b="0" i="0" u="none" strike="noStrike" kern="0" cap="none" spc="0" normalizeH="0" baseline="0" noProof="0" dirty="0" smtClean="0">
                <a:ln>
                  <a:noFill/>
                </a:ln>
                <a:solidFill>
                  <a:srgbClr val="000000"/>
                </a:solidFill>
                <a:effectLst/>
                <a:uLnTx/>
                <a:uFillTx/>
                <a:sym typeface="Symbol" pitchFamily="18" charset="2"/>
              </a:rPr>
              <a:t>owe</a:t>
            </a:r>
            <a:r>
              <a:rPr kumimoji="0" lang="en-US" sz="2400" b="0" i="0" u="none" strike="noStrike" kern="0" cap="none" spc="0" normalizeH="0" baseline="0" noProof="0" dirty="0" smtClean="0">
                <a:ln>
                  <a:noFill/>
                </a:ln>
                <a:solidFill>
                  <a:srgbClr val="000000"/>
                </a:solidFill>
                <a:effectLst/>
                <a:uLnTx/>
                <a:uFillTx/>
                <a:sym typeface="Symbol" pitchFamily="18" charset="2"/>
              </a:rPr>
              <a:t> </a:t>
            </a:r>
            <a:r>
              <a:rPr kumimoji="0" lang="pl-PL" sz="2400" b="0" i="0" u="none" strike="noStrike" kern="0" cap="none" spc="0" normalizeH="0" baseline="0" noProof="0" dirty="0" smtClean="0">
                <a:ln>
                  <a:noFill/>
                </a:ln>
                <a:solidFill>
                  <a:srgbClr val="000000"/>
                </a:solidFill>
                <a:effectLst/>
                <a:uLnTx/>
                <a:uFillTx/>
                <a:sym typeface="Symbol" pitchFamily="18" charset="2"/>
              </a:rPr>
              <a:t>l. </a:t>
            </a:r>
            <a:r>
              <a:rPr kumimoji="0" lang="pl-PL" sz="2400" b="0" i="0" u="none" strike="noStrike" kern="0" cap="none" spc="0" normalizeH="0" baseline="0" noProof="0" dirty="0" err="1" smtClean="0">
                <a:ln>
                  <a:noFill/>
                </a:ln>
                <a:solidFill>
                  <a:srgbClr val="000000"/>
                </a:solidFill>
                <a:effectLst/>
                <a:uLnTx/>
                <a:uFillTx/>
                <a:sym typeface="Symbol" pitchFamily="18" charset="2"/>
              </a:rPr>
              <a:t>piewsze</a:t>
            </a:r>
            <a:r>
              <a:rPr kumimoji="0" lang="en-US" sz="2400" b="0" i="0" u="none" strike="noStrike" kern="0" cap="none" spc="0" normalizeH="0" baseline="0" noProof="0" dirty="0" smtClean="0">
                <a:ln>
                  <a:noFill/>
                </a:ln>
                <a:solidFill>
                  <a:srgbClr val="000000"/>
                </a:solidFill>
                <a:effectLst/>
                <a:uLnTx/>
                <a:uFillTx/>
                <a:sym typeface="Symbol" pitchFamily="18" charset="2"/>
              </a:rPr>
              <a:t>,     </a:t>
            </a:r>
            <a:r>
              <a:rPr kumimoji="0" lang="en-US" sz="2400" b="0" i="0" u="none" strike="noStrike" kern="0" cap="none" spc="0" normalizeH="0" baseline="0" noProof="0" dirty="0" err="1" smtClean="0">
                <a:ln>
                  <a:noFill/>
                </a:ln>
                <a:solidFill>
                  <a:srgbClr val="000000"/>
                </a:solidFill>
                <a:effectLst/>
                <a:uLnTx/>
                <a:uFillTx/>
                <a:sym typeface="Symbol" pitchFamily="18" charset="2"/>
              </a:rPr>
              <a:t>Npq</a:t>
            </a:r>
            <a:r>
              <a:rPr kumimoji="0" lang="en-US" sz="2400" b="0" i="0" u="none" strike="noStrike" kern="0" cap="none" spc="0" normalizeH="0" baseline="0" noProof="0" dirty="0" smtClean="0">
                <a:ln>
                  <a:noFill/>
                </a:ln>
                <a:solidFill>
                  <a:srgbClr val="000000"/>
                </a:solidFill>
                <a:effectLst/>
                <a:uLnTx/>
                <a:uFillTx/>
                <a:sym typeface="Symbol" pitchFamily="18" charset="2"/>
              </a:rPr>
              <a:t>,     </a:t>
            </a:r>
            <a:r>
              <a:rPr kumimoji="0" lang="en-US" sz="2400" b="0" i="0" u="none" strike="noStrike" kern="0" cap="none" spc="0" normalizeH="0" baseline="0" noProof="0" dirty="0" err="1" smtClean="0">
                <a:ln>
                  <a:noFill/>
                </a:ln>
                <a:solidFill>
                  <a:srgbClr val="000000"/>
                </a:solidFill>
                <a:effectLst/>
                <a:uLnTx/>
                <a:uFillTx/>
                <a:sym typeface="Symbol" pitchFamily="18" charset="2"/>
              </a:rPr>
              <a:t>yZ</a:t>
            </a:r>
            <a:r>
              <a:rPr kumimoji="0" lang="en-US" sz="2400" b="0" i="0" u="none" strike="noStrike" kern="0" cap="none" spc="0" normalizeH="0" baseline="-25000" noProof="0" dirty="0" err="1" smtClean="0">
                <a:ln>
                  <a:noFill/>
                </a:ln>
                <a:solidFill>
                  <a:srgbClr val="000000"/>
                </a:solidFill>
                <a:effectLst/>
                <a:uLnTx/>
                <a:uFillTx/>
                <a:sym typeface="Symbol" pitchFamily="18" charset="2"/>
              </a:rPr>
              <a:t>N</a:t>
            </a:r>
            <a:r>
              <a:rPr kumimoji="0" lang="en-US" sz="2400" b="0" i="0" u="none" strike="noStrike" kern="0" cap="none" spc="0" normalizeH="0" baseline="30000" noProof="0" dirty="0" smtClean="0">
                <a:ln>
                  <a:noFill/>
                </a:ln>
                <a:solidFill>
                  <a:srgbClr val="000000"/>
                </a:solidFill>
                <a:effectLst/>
                <a:uLnTx/>
                <a:uFillTx/>
                <a:sym typeface="Symbol" pitchFamily="18" charset="2"/>
              </a:rPr>
              <a:t>*</a:t>
            </a:r>
            <a:endParaRPr kumimoji="0" lang="en-US" sz="2400" b="0" i="0" u="none" strike="noStrike" kern="0" cap="none" spc="0" normalizeH="0" baseline="0" noProof="0" dirty="0" smtClean="0">
              <a:ln>
                <a:noFill/>
              </a:ln>
              <a:solidFill>
                <a:srgbClr val="000000"/>
              </a:solidFill>
              <a:effectLst/>
              <a:uLnTx/>
              <a:uFillTx/>
              <a:sym typeface="Symbol" pitchFamily="18" charset="2"/>
            </a:endParaRPr>
          </a:p>
        </p:txBody>
      </p:sp>
      <p:grpSp>
        <p:nvGrpSpPr>
          <p:cNvPr id="7" name="Group 12"/>
          <p:cNvGrpSpPr>
            <a:grpSpLocks/>
          </p:cNvGrpSpPr>
          <p:nvPr/>
        </p:nvGrpSpPr>
        <p:grpSpPr bwMode="auto">
          <a:xfrm>
            <a:off x="1828800" y="3792260"/>
            <a:ext cx="5546727" cy="1187398"/>
            <a:chOff x="1019" y="3282"/>
            <a:chExt cx="3494" cy="1050"/>
          </a:xfrm>
        </p:grpSpPr>
        <p:sp>
          <p:nvSpPr>
            <p:cNvPr id="8" name="Text Box 9"/>
            <p:cNvSpPr txBox="1">
              <a:spLocks noChangeArrowheads="1"/>
            </p:cNvSpPr>
            <p:nvPr/>
          </p:nvSpPr>
          <p:spPr bwMode="auto">
            <a:xfrm>
              <a:off x="1019" y="3978"/>
              <a:ext cx="1728" cy="354"/>
            </a:xfrm>
            <a:prstGeom prst="rect">
              <a:avLst/>
            </a:prstGeom>
            <a:noFill/>
            <a:ln w="19050">
              <a:noFill/>
              <a:miter lim="800000"/>
              <a:headEnd/>
              <a:tailEnd/>
            </a:ln>
            <a:effectLst/>
          </p:spPr>
          <p:txBody>
            <a:bodyPr wrap="square">
              <a:spAutoFit/>
            </a:bodyPr>
            <a:lstStyle/>
            <a:p>
              <a:pPr marL="0" marR="0" lvl="0" indent="0" defTabSz="914400" eaLnBrk="1" fontAlgn="auto" latinLnBrk="0" hangingPunct="1">
                <a:lnSpc>
                  <a:spcPct val="80000"/>
                </a:lnSpc>
                <a:spcBef>
                  <a:spcPts val="1800"/>
                </a:spcBef>
                <a:spcAft>
                  <a:spcPts val="0"/>
                </a:spcAft>
                <a:buClrTx/>
                <a:buSzTx/>
                <a:buFontTx/>
                <a:buNone/>
                <a:tabLst/>
                <a:defRPr/>
              </a:pPr>
              <a:endParaRPr kumimoji="0" lang="en-US" sz="2400" b="0" i="0" u="none" strike="noStrike" kern="0" cap="none" spc="0" normalizeH="0" baseline="0" noProof="0" dirty="0" smtClean="0">
                <a:ln>
                  <a:noFill/>
                </a:ln>
                <a:solidFill>
                  <a:srgbClr val="000000"/>
                </a:solidFill>
                <a:effectLst/>
                <a:uLnTx/>
                <a:uFillTx/>
                <a:sym typeface="Symbol" pitchFamily="18" charset="2"/>
              </a:endParaRPr>
            </a:p>
          </p:txBody>
        </p:sp>
        <p:sp>
          <p:nvSpPr>
            <p:cNvPr id="9" name="Text Box 10"/>
            <p:cNvSpPr txBox="1">
              <a:spLocks noChangeArrowheads="1"/>
            </p:cNvSpPr>
            <p:nvPr/>
          </p:nvSpPr>
          <p:spPr bwMode="auto">
            <a:xfrm>
              <a:off x="1522" y="3282"/>
              <a:ext cx="178" cy="272"/>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uLnTx/>
                  <a:uFillTx/>
                </a:rPr>
                <a:t>R</a:t>
              </a:r>
            </a:p>
          </p:txBody>
        </p:sp>
        <p:sp>
          <p:nvSpPr>
            <p:cNvPr id="10" name="Text Box 11"/>
            <p:cNvSpPr txBox="1">
              <a:spLocks noChangeArrowheads="1"/>
            </p:cNvSpPr>
            <p:nvPr/>
          </p:nvSpPr>
          <p:spPr bwMode="auto">
            <a:xfrm>
              <a:off x="4335" y="3286"/>
              <a:ext cx="178" cy="272"/>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uLnTx/>
                  <a:uFillTx/>
                </a:rPr>
                <a:t>R</a:t>
              </a:r>
            </a:p>
          </p:txBody>
        </p:sp>
      </p:grpSp>
    </p:spTree>
    <p:extLst>
      <p:ext uri="{BB962C8B-B14F-4D97-AF65-F5344CB8AC3E}">
        <p14:creationId xmlns:p14="http://schemas.microsoft.com/office/powerpoint/2010/main" xmlns="" val="2646592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Przypomnienie: system klucza publicznego RSA </a:t>
            </a:r>
            <a:r>
              <a:rPr lang="pl-PL" sz="3100" dirty="0" smtClean="0"/>
              <a:t>(standard ISO)</a:t>
            </a:r>
            <a:endParaRPr lang="pl-PL" sz="31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19</a:t>
            </a:fld>
            <a:endParaRPr lang="pl-PL"/>
          </a:p>
        </p:txBody>
      </p:sp>
      <p:sp>
        <p:nvSpPr>
          <p:cNvPr id="5" name="Content Placeholder 2"/>
          <p:cNvSpPr txBox="1">
            <a:spLocks/>
          </p:cNvSpPr>
          <p:nvPr/>
        </p:nvSpPr>
        <p:spPr>
          <a:xfrm>
            <a:off x="179512" y="1773138"/>
            <a:ext cx="8784976" cy="42481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E</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system szyfrowania symetrycznego z uwierzytelnieniem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H:  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 K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gdzie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 K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jest przestrzenią kluczy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sym typeface="Symbol"/>
              </a:rPr>
              <a:t>E</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sym typeface="Symbol"/>
              </a:rPr>
              <a:t>s</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sym typeface="Symbol"/>
              </a:rPr>
              <a:t>,D</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sym typeface="Symbol"/>
              </a:rPr>
              <a:t>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2376"/>
              </a:spcBef>
              <a:spcAft>
                <a:spcPts val="0"/>
              </a:spcAft>
              <a:buClrTx/>
              <a:buSzTx/>
              <a:buFont typeface="Arial" pitchFamily="34" charset="0"/>
              <a:buChar char="•"/>
              <a:tabLst/>
              <a:defRPr/>
            </a:pP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Generuj parametry RSA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N,e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N,d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tab pos="2286000" algn="l"/>
              </a:tabLst>
              <a:defRPr/>
            </a:pP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	(1)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wybierz losowy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N</a:t>
            </a:r>
            <a:endPar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200"/>
              </a:spcBef>
              <a:spcAft>
                <a:spcPts val="0"/>
              </a:spcAft>
              <a:buClrTx/>
              <a:buSzTx/>
              <a:buFont typeface="Arial" pitchFamily="34" charset="0"/>
              <a:buNone/>
              <a:tabLst>
                <a:tab pos="22860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  y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 RSA(x)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sym typeface="Symbol"/>
              </a:rPr>
              <a:t>x</a:t>
            </a:r>
            <a:r>
              <a:rPr kumimoji="0" lang="en-US" sz="2400" b="0" i="0" u="none" strike="noStrike" kern="1200" cap="none" spc="0" normalizeH="0" baseline="30000" noProof="0" dirty="0" err="1" smtClean="0">
                <a:ln>
                  <a:noFill/>
                </a:ln>
                <a:solidFill>
                  <a:sysClr val="windowText" lastClr="000000"/>
                </a:solidFill>
                <a:effectLst/>
                <a:uLnTx/>
                <a:uFillTx/>
                <a:latin typeface="Calibri"/>
                <a:ea typeface="+mn-ea"/>
                <a:cs typeface="+mn-cs"/>
                <a:sym typeface="Symbol"/>
              </a:rPr>
              <a:t>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  ,   k  H(x)</a:t>
            </a:r>
          </a:p>
          <a:p>
            <a:pPr marL="342900" marR="0" lvl="0" indent="-342900" algn="l" defTabSz="914400" rtl="0" eaLnBrk="1" fontAlgn="auto" latinLnBrk="0" hangingPunct="1">
              <a:lnSpc>
                <a:spcPct val="100000"/>
              </a:lnSpc>
              <a:spcBef>
                <a:spcPts val="1200"/>
              </a:spcBef>
              <a:spcAft>
                <a:spcPts val="0"/>
              </a:spcAft>
              <a:buClrTx/>
              <a:buSzTx/>
              <a:buFont typeface="Arial" pitchFamily="34" charset="0"/>
              <a:buNone/>
              <a:tabLst>
                <a:tab pos="22860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		(3)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zwróć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 (y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sym typeface="Symbol"/>
              </a:rPr>
              <a:t>E</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sym typeface="Symbol"/>
              </a:rPr>
              <a:t>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sym typeface="Symbol"/>
              </a:rPr>
              <a:t>k,m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100000"/>
              </a:lnSpc>
              <a:spcBef>
                <a:spcPts val="3600"/>
              </a:spcBef>
              <a:spcAft>
                <a:spcPts val="0"/>
              </a:spcAft>
              <a:buClrTx/>
              <a:buSzTx/>
              <a:buFont typeface="Arial" pitchFamily="34" charset="0"/>
              <a:buChar char="•"/>
              <a:tabLst>
                <a:tab pos="2286000" algn="l"/>
              </a:tabLst>
              <a:defRPr/>
            </a:pP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(y, c)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zwróć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s</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H</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RSA</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(y)</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c</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325578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Kryptografia klucza publicznego</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
        <p:nvSpPr>
          <p:cNvPr id="5" name="Rectangle 2"/>
          <p:cNvSpPr/>
          <p:nvPr/>
        </p:nvSpPr>
        <p:spPr>
          <a:xfrm>
            <a:off x="2028806" y="3212057"/>
            <a:ext cx="1143000" cy="1066800"/>
          </a:xfrm>
          <a:prstGeom prst="rect">
            <a:avLst/>
          </a:prstGeom>
          <a:solidFill>
            <a:srgbClr val="CCFF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rgbClr val="000000"/>
                </a:solidFill>
                <a:effectLst/>
                <a:uLnTx/>
                <a:uFillTx/>
                <a:latin typeface="Calibri"/>
                <a:ea typeface="+mn-ea"/>
                <a:cs typeface="+mn-cs"/>
              </a:rPr>
              <a:t>E</a:t>
            </a:r>
          </a:p>
        </p:txBody>
      </p:sp>
      <p:sp>
        <p:nvSpPr>
          <p:cNvPr id="6" name="Rectangle 3"/>
          <p:cNvSpPr/>
          <p:nvPr/>
        </p:nvSpPr>
        <p:spPr>
          <a:xfrm>
            <a:off x="6219806" y="3212057"/>
            <a:ext cx="1143000" cy="1066800"/>
          </a:xfrm>
          <a:prstGeom prst="rect">
            <a:avLst/>
          </a:prstGeom>
          <a:solidFill>
            <a:srgbClr val="CCFF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rgbClr val="000000"/>
                </a:solidFill>
                <a:effectLst/>
                <a:uLnTx/>
                <a:uFillTx/>
                <a:latin typeface="Calibri"/>
                <a:ea typeface="+mn-ea"/>
                <a:cs typeface="+mn-cs"/>
              </a:rPr>
              <a:t>D</a:t>
            </a:r>
          </a:p>
        </p:txBody>
      </p:sp>
      <p:sp>
        <p:nvSpPr>
          <p:cNvPr id="7" name="Text Box 5"/>
          <p:cNvSpPr txBox="1">
            <a:spLocks noChangeArrowheads="1"/>
          </p:cNvSpPr>
          <p:nvPr/>
        </p:nvSpPr>
        <p:spPr bwMode="auto">
          <a:xfrm>
            <a:off x="2257406" y="2831057"/>
            <a:ext cx="656813" cy="369332"/>
          </a:xfrm>
          <a:prstGeom prst="rect">
            <a:avLst/>
          </a:prstGeom>
          <a:noFill/>
          <a:ln w="9525">
            <a:noFill/>
            <a:miter lim="800000"/>
            <a:headEnd/>
            <a:tailEnd/>
          </a:ln>
        </p:spPr>
        <p:txBody>
          <a:bodyPr wrap="none">
            <a:spAutoFit/>
          </a:bodyPr>
          <a:lstStyle/>
          <a:p>
            <a:pPr algn="ctr">
              <a:spcBef>
                <a:spcPct val="50000"/>
              </a:spcBef>
            </a:pPr>
            <a:r>
              <a:rPr lang="en-US" dirty="0">
                <a:solidFill>
                  <a:prstClr val="black"/>
                </a:solidFill>
                <a:latin typeface="Tahoma" pitchFamily="34" charset="0"/>
              </a:rPr>
              <a:t>Alice</a:t>
            </a:r>
          </a:p>
        </p:txBody>
      </p:sp>
      <p:sp>
        <p:nvSpPr>
          <p:cNvPr id="8" name="Text Box 12"/>
          <p:cNvSpPr txBox="1">
            <a:spLocks noChangeArrowheads="1"/>
          </p:cNvSpPr>
          <p:nvPr/>
        </p:nvSpPr>
        <p:spPr bwMode="auto">
          <a:xfrm>
            <a:off x="6448406" y="2831057"/>
            <a:ext cx="574759" cy="369332"/>
          </a:xfrm>
          <a:prstGeom prst="rect">
            <a:avLst/>
          </a:prstGeom>
          <a:noFill/>
          <a:ln w="9525">
            <a:noFill/>
            <a:miter lim="800000"/>
            <a:headEnd/>
            <a:tailEnd/>
          </a:ln>
        </p:spPr>
        <p:txBody>
          <a:bodyPr wrap="none">
            <a:spAutoFit/>
          </a:bodyPr>
          <a:lstStyle/>
          <a:p>
            <a:pPr algn="ctr">
              <a:spcBef>
                <a:spcPct val="50000"/>
              </a:spcBef>
            </a:pPr>
            <a:r>
              <a:rPr lang="en-US" dirty="0">
                <a:solidFill>
                  <a:prstClr val="black"/>
                </a:solidFill>
                <a:latin typeface="Tahoma" pitchFamily="34" charset="0"/>
              </a:rPr>
              <a:t>Bob</a:t>
            </a:r>
          </a:p>
        </p:txBody>
      </p:sp>
      <p:cxnSp>
        <p:nvCxnSpPr>
          <p:cNvPr id="9" name="Straight Arrow Connector 20"/>
          <p:cNvCxnSpPr>
            <a:cxnSpLocks noChangeShapeType="1"/>
          </p:cNvCxnSpPr>
          <p:nvPr/>
        </p:nvCxnSpPr>
        <p:spPr bwMode="auto">
          <a:xfrm rot="5400000" flipH="1" flipV="1">
            <a:off x="2483347" y="4480867"/>
            <a:ext cx="254794" cy="3175"/>
          </a:xfrm>
          <a:prstGeom prst="straightConnector1">
            <a:avLst/>
          </a:prstGeom>
          <a:noFill/>
          <a:ln w="9525" algn="ctr">
            <a:solidFill>
              <a:sysClr val="windowText" lastClr="000000"/>
            </a:solidFill>
            <a:round/>
            <a:headEnd/>
            <a:tailEnd type="arrow" w="med" len="med"/>
          </a:ln>
        </p:spPr>
      </p:cxnSp>
      <p:cxnSp>
        <p:nvCxnSpPr>
          <p:cNvPr id="10" name="Straight Arrow Connector 21"/>
          <p:cNvCxnSpPr>
            <a:cxnSpLocks noChangeShapeType="1"/>
          </p:cNvCxnSpPr>
          <p:nvPr/>
        </p:nvCxnSpPr>
        <p:spPr bwMode="auto">
          <a:xfrm rot="5400000" flipH="1" flipV="1">
            <a:off x="6675735" y="4481065"/>
            <a:ext cx="253604" cy="1588"/>
          </a:xfrm>
          <a:prstGeom prst="straightConnector1">
            <a:avLst/>
          </a:prstGeom>
          <a:noFill/>
          <a:ln w="9525" algn="ctr">
            <a:solidFill>
              <a:sysClr val="windowText" lastClr="000000"/>
            </a:solidFill>
            <a:round/>
            <a:headEnd/>
            <a:tailEnd type="arrow" w="med" len="med"/>
          </a:ln>
        </p:spPr>
      </p:cxnSp>
      <p:sp>
        <p:nvSpPr>
          <p:cNvPr id="11" name="TextBox 8"/>
          <p:cNvSpPr txBox="1"/>
          <p:nvPr/>
        </p:nvSpPr>
        <p:spPr>
          <a:xfrm>
            <a:off x="2333606" y="4551511"/>
            <a:ext cx="497552" cy="461665"/>
          </a:xfrm>
          <a:prstGeom prst="rect">
            <a:avLst/>
          </a:prstGeom>
          <a:no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smtClean="0">
                <a:ln>
                  <a:noFill/>
                </a:ln>
                <a:solidFill>
                  <a:prstClr val="black"/>
                </a:solidFill>
                <a:effectLst/>
                <a:uLnTx/>
                <a:uFillTx/>
              </a:rPr>
              <a:t>pk</a:t>
            </a:r>
            <a:endParaRPr kumimoji="0" lang="en-US" sz="2400" b="1" i="0" u="none" strike="noStrike" kern="0" cap="none" spc="0" normalizeH="0" baseline="0" noProof="0" dirty="0">
              <a:ln>
                <a:noFill/>
              </a:ln>
              <a:solidFill>
                <a:prstClr val="black"/>
              </a:solidFill>
              <a:effectLst/>
              <a:uLnTx/>
              <a:uFillTx/>
            </a:endParaRPr>
          </a:p>
        </p:txBody>
      </p:sp>
      <p:sp>
        <p:nvSpPr>
          <p:cNvPr id="12" name="TextBox 9"/>
          <p:cNvSpPr txBox="1"/>
          <p:nvPr/>
        </p:nvSpPr>
        <p:spPr>
          <a:xfrm>
            <a:off x="6559552" y="4522935"/>
            <a:ext cx="455173" cy="461665"/>
          </a:xfrm>
          <a:prstGeom prst="rect">
            <a:avLst/>
          </a:prstGeom>
          <a:no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smtClean="0">
                <a:ln>
                  <a:noFill/>
                </a:ln>
                <a:solidFill>
                  <a:prstClr val="black"/>
                </a:solidFill>
                <a:effectLst/>
                <a:uLnTx/>
                <a:uFillTx/>
              </a:rPr>
              <a:t>sk</a:t>
            </a:r>
            <a:endParaRPr kumimoji="0" lang="en-US" sz="2400" b="1" i="0" u="none" strike="noStrike" kern="0" cap="none" spc="0" normalizeH="0" baseline="0" noProof="0" dirty="0">
              <a:ln>
                <a:noFill/>
              </a:ln>
              <a:solidFill>
                <a:prstClr val="black"/>
              </a:solidFill>
              <a:effectLst/>
              <a:uLnTx/>
              <a:uFillTx/>
            </a:endParaRPr>
          </a:p>
        </p:txBody>
      </p:sp>
      <p:sp>
        <p:nvSpPr>
          <p:cNvPr id="13" name="Line 7"/>
          <p:cNvSpPr>
            <a:spLocks noChangeShapeType="1"/>
          </p:cNvSpPr>
          <p:nvPr/>
        </p:nvSpPr>
        <p:spPr bwMode="auto">
          <a:xfrm>
            <a:off x="1038206" y="3722835"/>
            <a:ext cx="914400" cy="0"/>
          </a:xfrm>
          <a:prstGeom prst="line">
            <a:avLst/>
          </a:prstGeom>
          <a:noFill/>
          <a:ln w="9525">
            <a:solidFill>
              <a:sysClr val="windowText" lastClr="000000"/>
            </a:solidFill>
            <a:round/>
            <a:headEnd/>
            <a:tailEnd type="triangl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4" name="Text Box 8"/>
          <p:cNvSpPr txBox="1">
            <a:spLocks noChangeArrowheads="1"/>
          </p:cNvSpPr>
          <p:nvPr/>
        </p:nvSpPr>
        <p:spPr bwMode="auto">
          <a:xfrm>
            <a:off x="1142069" y="3339795"/>
            <a:ext cx="443150" cy="461665"/>
          </a:xfrm>
          <a:prstGeom prst="rect">
            <a:avLst/>
          </a:prstGeom>
          <a:noFill/>
          <a:ln w="9525">
            <a:noFill/>
            <a:miter lim="800000"/>
            <a:headEnd/>
            <a:tailEnd/>
          </a:ln>
        </p:spPr>
        <p:txBody>
          <a:bodyPr wrap="none">
            <a:spAutoFit/>
          </a:bodyPr>
          <a:lstStyle/>
          <a:p>
            <a:pPr algn="ctr">
              <a:spcBef>
                <a:spcPct val="50000"/>
              </a:spcBef>
            </a:pPr>
            <a:r>
              <a:rPr lang="en-US" sz="2400" dirty="0" smtClean="0">
                <a:solidFill>
                  <a:prstClr val="black"/>
                </a:solidFill>
                <a:latin typeface="Tahoma" pitchFamily="34" charset="0"/>
              </a:rPr>
              <a:t>m</a:t>
            </a:r>
            <a:endParaRPr lang="en-US" sz="2400" dirty="0">
              <a:solidFill>
                <a:prstClr val="black"/>
              </a:solidFill>
              <a:latin typeface="Tahoma" pitchFamily="34" charset="0"/>
            </a:endParaRPr>
          </a:p>
        </p:txBody>
      </p:sp>
      <p:sp>
        <p:nvSpPr>
          <p:cNvPr id="15" name="Line 7"/>
          <p:cNvSpPr>
            <a:spLocks noChangeShapeType="1"/>
          </p:cNvSpPr>
          <p:nvPr/>
        </p:nvSpPr>
        <p:spPr bwMode="auto">
          <a:xfrm>
            <a:off x="3171806" y="3722835"/>
            <a:ext cx="914400" cy="0"/>
          </a:xfrm>
          <a:prstGeom prst="line">
            <a:avLst/>
          </a:prstGeom>
          <a:noFill/>
          <a:ln w="9525">
            <a:solidFill>
              <a:sysClr val="windowText" lastClr="000000"/>
            </a:solidFill>
            <a:round/>
            <a:headEnd/>
            <a:tailEnd type="triangl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6" name="Text Box 8"/>
          <p:cNvSpPr txBox="1">
            <a:spLocks noChangeArrowheads="1"/>
          </p:cNvSpPr>
          <p:nvPr/>
        </p:nvSpPr>
        <p:spPr bwMode="auto">
          <a:xfrm>
            <a:off x="3410103" y="3339795"/>
            <a:ext cx="326682" cy="461665"/>
          </a:xfrm>
          <a:prstGeom prst="rect">
            <a:avLst/>
          </a:prstGeom>
          <a:noFill/>
          <a:ln w="9525">
            <a:noFill/>
            <a:miter lim="800000"/>
            <a:headEnd/>
            <a:tailEnd/>
          </a:ln>
        </p:spPr>
        <p:txBody>
          <a:bodyPr wrap="none">
            <a:spAutoFit/>
          </a:bodyPr>
          <a:lstStyle/>
          <a:p>
            <a:pPr algn="ctr">
              <a:spcBef>
                <a:spcPct val="50000"/>
              </a:spcBef>
            </a:pPr>
            <a:r>
              <a:rPr lang="en-US" sz="2400" dirty="0">
                <a:solidFill>
                  <a:prstClr val="black"/>
                </a:solidFill>
                <a:latin typeface="Tahoma" pitchFamily="34" charset="0"/>
              </a:rPr>
              <a:t>c</a:t>
            </a:r>
          </a:p>
        </p:txBody>
      </p:sp>
      <p:sp>
        <p:nvSpPr>
          <p:cNvPr id="17" name="Line 7"/>
          <p:cNvSpPr>
            <a:spLocks noChangeShapeType="1"/>
          </p:cNvSpPr>
          <p:nvPr/>
        </p:nvSpPr>
        <p:spPr bwMode="auto">
          <a:xfrm>
            <a:off x="5268416" y="3722835"/>
            <a:ext cx="914400" cy="0"/>
          </a:xfrm>
          <a:prstGeom prst="line">
            <a:avLst/>
          </a:prstGeom>
          <a:noFill/>
          <a:ln w="9525">
            <a:solidFill>
              <a:sysClr val="windowText" lastClr="000000"/>
            </a:solidFill>
            <a:round/>
            <a:headEnd/>
            <a:tailEnd type="triangl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8" name="Text Box 8"/>
          <p:cNvSpPr txBox="1">
            <a:spLocks noChangeArrowheads="1"/>
          </p:cNvSpPr>
          <p:nvPr/>
        </p:nvSpPr>
        <p:spPr bwMode="auto">
          <a:xfrm>
            <a:off x="5442843" y="3339795"/>
            <a:ext cx="326682" cy="461665"/>
          </a:xfrm>
          <a:prstGeom prst="rect">
            <a:avLst/>
          </a:prstGeom>
          <a:noFill/>
          <a:ln w="9525">
            <a:noFill/>
            <a:miter lim="800000"/>
            <a:headEnd/>
            <a:tailEnd/>
          </a:ln>
        </p:spPr>
        <p:txBody>
          <a:bodyPr wrap="none">
            <a:spAutoFit/>
          </a:bodyPr>
          <a:lstStyle/>
          <a:p>
            <a:pPr algn="ctr">
              <a:spcBef>
                <a:spcPct val="50000"/>
              </a:spcBef>
            </a:pPr>
            <a:r>
              <a:rPr lang="en-US" sz="2400" dirty="0" smtClean="0">
                <a:solidFill>
                  <a:prstClr val="black"/>
                </a:solidFill>
                <a:latin typeface="Tahoma" pitchFamily="34" charset="0"/>
              </a:rPr>
              <a:t>c</a:t>
            </a:r>
            <a:endParaRPr lang="en-US" sz="2400" dirty="0">
              <a:solidFill>
                <a:prstClr val="black"/>
              </a:solidFill>
              <a:latin typeface="Tahoma" pitchFamily="34" charset="0"/>
            </a:endParaRPr>
          </a:p>
        </p:txBody>
      </p:sp>
      <p:sp>
        <p:nvSpPr>
          <p:cNvPr id="19" name="Line 7"/>
          <p:cNvSpPr>
            <a:spLocks noChangeShapeType="1"/>
          </p:cNvSpPr>
          <p:nvPr/>
        </p:nvSpPr>
        <p:spPr bwMode="auto">
          <a:xfrm>
            <a:off x="7402016" y="3722835"/>
            <a:ext cx="914400" cy="0"/>
          </a:xfrm>
          <a:prstGeom prst="line">
            <a:avLst/>
          </a:prstGeom>
          <a:noFill/>
          <a:ln w="9525">
            <a:solidFill>
              <a:sysClr val="windowText" lastClr="000000"/>
            </a:solidFill>
            <a:round/>
            <a:headEnd/>
            <a:tailEnd type="triangl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0" name="Text Box 8"/>
          <p:cNvSpPr txBox="1">
            <a:spLocks noChangeArrowheads="1"/>
          </p:cNvSpPr>
          <p:nvPr/>
        </p:nvSpPr>
        <p:spPr bwMode="auto">
          <a:xfrm>
            <a:off x="7594409" y="3339795"/>
            <a:ext cx="443150" cy="461665"/>
          </a:xfrm>
          <a:prstGeom prst="rect">
            <a:avLst/>
          </a:prstGeom>
          <a:noFill/>
          <a:ln w="9525">
            <a:noFill/>
            <a:miter lim="800000"/>
            <a:headEnd/>
            <a:tailEnd/>
          </a:ln>
        </p:spPr>
        <p:txBody>
          <a:bodyPr wrap="none">
            <a:spAutoFit/>
          </a:bodyPr>
          <a:lstStyle/>
          <a:p>
            <a:pPr algn="ctr">
              <a:spcBef>
                <a:spcPct val="50000"/>
              </a:spcBef>
            </a:pPr>
            <a:r>
              <a:rPr lang="en-US" sz="2400" dirty="0" smtClean="0">
                <a:solidFill>
                  <a:prstClr val="black"/>
                </a:solidFill>
                <a:latin typeface="Tahoma" pitchFamily="34" charset="0"/>
              </a:rPr>
              <a:t>m</a:t>
            </a:r>
            <a:endParaRPr lang="en-US" sz="2400" dirty="0">
              <a:solidFill>
                <a:prstClr val="black"/>
              </a:solidFill>
              <a:latin typeface="Tahoma" pitchFamily="34" charset="0"/>
            </a:endParaRPr>
          </a:p>
        </p:txBody>
      </p:sp>
      <p:sp>
        <p:nvSpPr>
          <p:cNvPr id="21" name="TextBox 20"/>
          <p:cNvSpPr txBox="1"/>
          <p:nvPr/>
        </p:nvSpPr>
        <p:spPr>
          <a:xfrm>
            <a:off x="657206" y="1884511"/>
            <a:ext cx="6729727"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Bob:    </a:t>
            </a:r>
            <a:r>
              <a:rPr kumimoji="0" lang="pl-PL" sz="2400" b="0" i="0" u="none" strike="noStrike" kern="0" cap="none" spc="0" normalizeH="0" baseline="0" noProof="0" dirty="0" smtClean="0">
                <a:ln>
                  <a:noFill/>
                </a:ln>
                <a:solidFill>
                  <a:prstClr val="black"/>
                </a:solidFill>
                <a:effectLst/>
                <a:uLnTx/>
                <a:uFillTx/>
              </a:rPr>
              <a:t>generuje</a:t>
            </a:r>
            <a:r>
              <a:rPr kumimoji="0" lang="en-US" sz="2400" b="0" i="0" u="none" strike="noStrike" kern="0" cap="none" spc="0" normalizeH="0" baseline="0" noProof="0" dirty="0" smtClean="0">
                <a:ln>
                  <a:noFill/>
                </a:ln>
                <a:solidFill>
                  <a:prstClr val="black"/>
                </a:solidFill>
                <a:effectLst/>
                <a:uLnTx/>
                <a:uFillTx/>
              </a:rPr>
              <a:t>    (PK, SK)    </a:t>
            </a:r>
            <a:r>
              <a:rPr kumimoji="0" lang="pl-PL" sz="2400" b="0" i="0" u="none" strike="noStrike" kern="0" cap="none" spc="0" normalizeH="0" baseline="0" noProof="0" dirty="0" smtClean="0">
                <a:ln>
                  <a:noFill/>
                </a:ln>
                <a:solidFill>
                  <a:prstClr val="black"/>
                </a:solidFill>
                <a:effectLst/>
                <a:uLnTx/>
                <a:uFillTx/>
              </a:rPr>
              <a:t>i</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przekazuje</a:t>
            </a:r>
            <a:r>
              <a:rPr kumimoji="0" lang="en-US" sz="2400" b="0" i="0" u="none" strike="noStrike" kern="0" cap="none" spc="0" normalizeH="0" baseline="0" noProof="0" dirty="0" smtClean="0">
                <a:ln>
                  <a:noFill/>
                </a:ln>
                <a:solidFill>
                  <a:prstClr val="black"/>
                </a:solidFill>
                <a:effectLst/>
                <a:uLnTx/>
                <a:uFillTx/>
              </a:rPr>
              <a:t>  PK  </a:t>
            </a:r>
            <a:r>
              <a:rPr kumimoji="0" lang="pl-PL" sz="2400" b="0" i="0" u="none" strike="noStrike" kern="0" cap="none" spc="0" normalizeH="0" baseline="0" noProof="0" dirty="0" smtClean="0">
                <a:ln>
                  <a:noFill/>
                </a:ln>
                <a:solidFill>
                  <a:prstClr val="black"/>
                </a:solidFill>
                <a:effectLst/>
                <a:uLnTx/>
                <a:uFillTx/>
              </a:rPr>
              <a:t>do</a:t>
            </a:r>
            <a:r>
              <a:rPr kumimoji="0" lang="en-US" sz="2400" b="0" i="0" u="none" strike="noStrike" kern="0" cap="none" spc="0" normalizeH="0" baseline="0" noProof="0" dirty="0" smtClean="0">
                <a:ln>
                  <a:noFill/>
                </a:ln>
                <a:solidFill>
                  <a:prstClr val="black"/>
                </a:solidFill>
                <a:effectLst/>
                <a:uLnTx/>
                <a:uFillTx/>
              </a:rPr>
              <a:t> Alice </a:t>
            </a:r>
          </a:p>
        </p:txBody>
      </p:sp>
    </p:spTree>
    <p:extLst>
      <p:ext uri="{BB962C8B-B14F-4D97-AF65-F5344CB8AC3E}">
        <p14:creationId xmlns:p14="http://schemas.microsoft.com/office/powerpoint/2010/main" xmlns="" val="2531014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Autofit/>
          </a:bodyPr>
          <a:lstStyle/>
          <a:p>
            <a:r>
              <a:rPr lang="pl-PL" sz="3200" dirty="0" smtClean="0"/>
              <a:t>Bezpośrednie szyfrowanie danych z zastosowaniem RSA nie jest bezpieczne</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20</a:t>
            </a:fld>
            <a:endParaRPr lang="pl-PL"/>
          </a:p>
        </p:txBody>
      </p:sp>
      <p:sp>
        <p:nvSpPr>
          <p:cNvPr id="5" name="Rectangle 3"/>
          <p:cNvSpPr txBox="1">
            <a:spLocks noChangeArrowheads="1"/>
          </p:cNvSpPr>
          <p:nvPr/>
        </p:nvSpPr>
        <p:spPr>
          <a:xfrm>
            <a:off x="251520" y="1946498"/>
            <a:ext cx="8712968" cy="371475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Bezpośrednie szyfrowanie danych z</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zastosowaniem RSA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742950" marR="0" lvl="1" indent="-285750" algn="l" defTabSz="914400" rtl="0" eaLnBrk="1" fontAlgn="auto" latinLnBrk="0" hangingPunct="1">
              <a:lnSpc>
                <a:spcPct val="90000"/>
              </a:lnSpc>
              <a:spcBef>
                <a:spcPct val="45000"/>
              </a:spcBef>
              <a:spcAft>
                <a:spcPts val="0"/>
              </a:spcAft>
              <a:buClrTx/>
              <a:buSzTx/>
              <a:buFont typeface="Arial" pitchFamily="34" charset="0"/>
              <a:buChar char="–"/>
              <a:tabLst>
                <a:tab pos="4111625"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Klucz publiczny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1" i="0" u="none" strike="noStrike" kern="1200" cap="none" spc="0" normalizeH="0" baseline="0" noProof="0" dirty="0" err="1" smtClean="0">
                <a:ln>
                  <a:noFill/>
                </a:ln>
                <a:solidFill>
                  <a:sysClr val="windowText" lastClr="000000"/>
                </a:solidFill>
                <a:effectLst/>
                <a:uLnTx/>
                <a:uFillTx/>
                <a:latin typeface="Calibri"/>
                <a:ea typeface="+mn-ea"/>
                <a:cs typeface="+mn-cs"/>
              </a:rPr>
              <a:t>N,e</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Szyfruj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c ⟵ m</a:t>
            </a:r>
            <a:r>
              <a:rPr kumimoji="0" lang="en-US" sz="2400" b="1" i="0" u="none" strike="noStrike" kern="1200" cap="none" spc="0" normalizeH="0" baseline="50000" noProof="0" dirty="0" smtClean="0">
                <a:ln>
                  <a:noFill/>
                </a:ln>
                <a:solidFill>
                  <a:sysClr val="windowText" lastClr="000000"/>
                </a:solidFill>
                <a:effectLst/>
                <a:uLnTx/>
                <a:uFillTx/>
                <a:latin typeface="Calibri"/>
                <a:ea typeface="+mn-ea"/>
                <a:cs typeface="+mn-cs"/>
              </a:rPr>
              <a:t>e          </a:t>
            </a:r>
            <a:r>
              <a:rPr kumimoji="0" lang="en-US" sz="2400" b="0" i="0" u="none" strike="noStrike" kern="1200" cap="none" spc="0" normalizeH="0" baseline="0" noProof="0" dirty="0" smtClean="0">
                <a:ln>
                  <a:noFill/>
                </a:ln>
                <a:solidFill>
                  <a:srgbClr val="000000"/>
                </a:solidFill>
                <a:effectLst/>
                <a:uLnTx/>
                <a:uFillTx/>
                <a:latin typeface="Calibri"/>
                <a:ea typeface="Tahoma" pitchFamily="34" charset="0"/>
                <a:cs typeface="Tahoma" pitchFamily="34" charset="0"/>
                <a:sym typeface="Symbol" pitchFamily="18" charset="2"/>
              </a:rPr>
              <a:t>(in  Z</a:t>
            </a:r>
            <a:r>
              <a:rPr kumimoji="0" lang="en-US" sz="2400" b="0" i="0" u="none" strike="noStrike" kern="1200" cap="none" spc="0" normalizeH="0" baseline="-25000" noProof="0" dirty="0" smtClean="0">
                <a:ln>
                  <a:noFill/>
                </a:ln>
                <a:solidFill>
                  <a:srgbClr val="000000"/>
                </a:solidFill>
                <a:effectLst/>
                <a:uLnTx/>
                <a:uFillTx/>
                <a:latin typeface="Calibri"/>
                <a:ea typeface="Tahoma" pitchFamily="34" charset="0"/>
                <a:cs typeface="Tahoma" pitchFamily="34" charset="0"/>
                <a:sym typeface="Symbol" pitchFamily="18" charset="2"/>
              </a:rPr>
              <a:t>N</a:t>
            </a:r>
            <a:r>
              <a:rPr kumimoji="0" lang="en-US" sz="2400" b="0" i="0" u="none" strike="noStrike" kern="1200" cap="none" spc="0" normalizeH="0" baseline="0" noProof="0" dirty="0" smtClean="0">
                <a:ln>
                  <a:noFill/>
                </a:ln>
                <a:solidFill>
                  <a:srgbClr val="000000"/>
                </a:solidFill>
                <a:effectLst/>
                <a:uLnTx/>
                <a:uFillTx/>
                <a:latin typeface="Calibri"/>
                <a:ea typeface="Tahoma" pitchFamily="34" charset="0"/>
                <a:cs typeface="Tahoma" pitchFamily="34" charset="0"/>
                <a:sym typeface="Symbol" pitchFamily="18" charset="2"/>
              </a:rPr>
              <a:t>)   </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742950" marR="0" lvl="1" indent="-285750" algn="l" defTabSz="914400" rtl="0" eaLnBrk="1" fontAlgn="auto" latinLnBrk="0" hangingPunct="1">
              <a:lnSpc>
                <a:spcPct val="90000"/>
              </a:lnSpc>
              <a:spcBef>
                <a:spcPct val="45000"/>
              </a:spcBef>
              <a:spcAft>
                <a:spcPts val="0"/>
              </a:spcAft>
              <a:buClrTx/>
              <a:buSzTx/>
              <a:buFont typeface="Arial" pitchFamily="34" charset="0"/>
              <a:buChar char="–"/>
              <a:tabLst>
                <a:tab pos="4111625"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Klucz sekretny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000000"/>
                </a:solidFill>
                <a:effectLst/>
                <a:uLnTx/>
                <a:uFillTx/>
                <a:latin typeface="Calibri"/>
                <a:ea typeface="+mn-ea"/>
                <a:cs typeface="+mn-cs"/>
              </a:rPr>
              <a:t>(</a:t>
            </a:r>
            <a:r>
              <a:rPr kumimoji="0" lang="en-US" sz="2400" b="1" i="0" u="none" strike="noStrike" kern="1200" cap="none" spc="0" normalizeH="0" baseline="0" noProof="0" dirty="0" err="1" smtClean="0">
                <a:ln>
                  <a:noFill/>
                </a:ln>
                <a:solidFill>
                  <a:srgbClr val="000000"/>
                </a:solidFill>
                <a:effectLst/>
                <a:uLnTx/>
                <a:uFillTx/>
                <a:latin typeface="Calibri"/>
                <a:ea typeface="+mn-ea"/>
                <a:cs typeface="+mn-cs"/>
              </a:rPr>
              <a:t>N,d</a:t>
            </a:r>
            <a:r>
              <a:rPr kumimoji="0" lang="en-US" sz="2400" b="1"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Deszyfruj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c</a:t>
            </a:r>
            <a:r>
              <a:rPr kumimoji="0" lang="en-US" sz="2400" b="1" i="0" u="none" strike="noStrike" kern="1200" cap="none" spc="0" normalizeH="0" baseline="46000" noProof="0" dirty="0" smtClean="0">
                <a:ln>
                  <a:noFill/>
                </a:ln>
                <a:solidFill>
                  <a:srgbClr val="000000"/>
                </a:solidFill>
                <a:effectLst/>
                <a:uLnTx/>
                <a:uFillTx/>
                <a:latin typeface="Calibri"/>
                <a:ea typeface="+mn-ea"/>
                <a:cs typeface="+mn-cs"/>
              </a:rPr>
              <a:t>d</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 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742950" marR="0" lvl="1" indent="-285750" algn="l" defTabSz="914400" rtl="0" eaLnBrk="1" fontAlgn="auto" latinLnBrk="0" hangingPunct="1">
              <a:lnSpc>
                <a:spcPct val="90000"/>
              </a:lnSpc>
              <a:spcBef>
                <a:spcPct val="45000"/>
              </a:spcBef>
              <a:spcAft>
                <a:spcPts val="0"/>
              </a:spcAft>
              <a:buClrTx/>
              <a:buSzTx/>
              <a:buFontTx/>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000" b="0" i="0" u="none" strike="noStrike" kern="1200" cap="none" spc="0" normalizeH="0" baseline="-25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90000"/>
              </a:lnSpc>
              <a:spcBef>
                <a:spcPct val="45000"/>
              </a:spcBef>
              <a:spcAft>
                <a:spcPts val="0"/>
              </a:spcAft>
              <a:buClrTx/>
              <a:buSzTx/>
              <a:buFont typeface="Arial" pitchFamily="34" charset="0"/>
              <a:buNone/>
              <a:tabLst/>
              <a:defRPr/>
            </a:pPr>
            <a:r>
              <a:rPr lang="pl-PL" dirty="0" smtClean="0">
                <a:solidFill>
                  <a:sysClr val="windowText" lastClr="000000"/>
                </a:solidFill>
                <a:latin typeface="Calibri"/>
              </a:rPr>
              <a:t>System szyfrowania nie jest bezpieczny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742950" marR="0" lvl="1" indent="-285750" algn="l" defTabSz="914400" rtl="0" eaLnBrk="1" fontAlgn="auto" latinLnBrk="0" hangingPunct="1">
              <a:lnSpc>
                <a:spcPct val="90000"/>
              </a:lnSpc>
              <a:spcBef>
                <a:spcPct val="45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jest bezpieczny semantycznie i istnieje bardzo wiele ataków na niego</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457200" marR="0" lvl="1" indent="0" algn="l" defTabSz="914400" rtl="0" eaLnBrk="1" fontAlgn="auto" latinLnBrk="0" hangingPunct="1">
              <a:lnSpc>
                <a:spcPct val="90000"/>
              </a:lnSpc>
              <a:spcBef>
                <a:spcPct val="45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90000"/>
              </a:lnSpc>
              <a:spcBef>
                <a:spcPct val="45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Permutacja jednokierunkowa RSA nie jest schematem szyfrującym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844087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dirty="0" smtClean="0"/>
              <a:t>Prosty atak na wiadomości bezpośrednio szyfrowane RSA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21</a:t>
            </a:fld>
            <a:endParaRPr lang="pl-PL"/>
          </a:p>
        </p:txBody>
      </p:sp>
      <p:sp>
        <p:nvSpPr>
          <p:cNvPr id="5" name="Rectangle 18"/>
          <p:cNvSpPr>
            <a:spLocks noChangeArrowheads="1"/>
          </p:cNvSpPr>
          <p:nvPr/>
        </p:nvSpPr>
        <p:spPr bwMode="auto">
          <a:xfrm>
            <a:off x="6750496" y="3537992"/>
            <a:ext cx="2286000" cy="609600"/>
          </a:xfrm>
          <a:prstGeom prst="rect">
            <a:avLst/>
          </a:prstGeom>
          <a:solidFill>
            <a:sysClr val="window" lastClr="FFFFFF">
              <a:lumMod val="75000"/>
            </a:sysClr>
          </a:solidFill>
          <a:ln w="1905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6" name="Rectangle 18"/>
          <p:cNvSpPr>
            <a:spLocks noChangeArrowheads="1"/>
          </p:cNvSpPr>
          <p:nvPr/>
        </p:nvSpPr>
        <p:spPr bwMode="auto">
          <a:xfrm>
            <a:off x="7176801" y="5516513"/>
            <a:ext cx="1715679" cy="360759"/>
          </a:xfrm>
          <a:prstGeom prst="rect">
            <a:avLst/>
          </a:prstGeom>
          <a:solidFill>
            <a:sysClr val="window" lastClr="FFFFFF">
              <a:lumMod val="75000"/>
            </a:sysClr>
          </a:solidFill>
          <a:ln w="1905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7" name="Rectangle 3"/>
          <p:cNvSpPr txBox="1">
            <a:spLocks noChangeArrowheads="1"/>
          </p:cNvSpPr>
          <p:nvPr/>
        </p:nvSpPr>
        <p:spPr>
          <a:xfrm>
            <a:off x="323528" y="2924944"/>
            <a:ext cx="8762999" cy="302895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Załóżmy, że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k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jest 64 bitowe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k </a:t>
            </a:r>
            <a:r>
              <a:rPr kumimoji="0" lang="en-US" sz="2400" b="0" i="0" u="none" strike="noStrike" kern="1200" cap="none" spc="0" normalizeH="0" baseline="0" noProof="0" dirty="0" smtClean="0">
                <a:ln>
                  <a:noFill/>
                </a:ln>
                <a:solidFill>
                  <a:srgbClr val="000000"/>
                </a:solidFill>
                <a:effectLst/>
                <a:uLnTx/>
                <a:uFillTx/>
                <a:latin typeface="Calibri"/>
                <a:ea typeface="+mn-ea"/>
                <a:cs typeface="+mn-cs"/>
                <a:sym typeface="Symbol" pitchFamily="18" charset="2"/>
              </a:rPr>
              <a:t> {0,…,2</a:t>
            </a:r>
            <a:r>
              <a:rPr kumimoji="0" lang="en-US" sz="2400" b="0" i="0" u="none" strike="noStrike" kern="1200" cap="none" spc="0" normalizeH="0" baseline="30000" noProof="0" dirty="0" smtClean="0">
                <a:ln>
                  <a:noFill/>
                </a:ln>
                <a:solidFill>
                  <a:srgbClr val="000000"/>
                </a:solidFill>
                <a:effectLst/>
                <a:uLnTx/>
                <a:uFillTx/>
                <a:latin typeface="Calibri"/>
                <a:ea typeface="+mn-ea"/>
                <a:cs typeface="+mn-cs"/>
                <a:sym typeface="Symbol" pitchFamily="18" charset="2"/>
              </a:rPr>
              <a:t>64</a:t>
            </a:r>
            <a:r>
              <a:rPr kumimoji="0" lang="en-US" sz="2400" b="0" i="0" u="none" strike="noStrike" kern="1200" cap="none" spc="0" normalizeH="0" baseline="0" noProof="0" dirty="0" smtClean="0">
                <a:ln>
                  <a:noFill/>
                </a:ln>
                <a:solidFill>
                  <a:srgbClr val="000000"/>
                </a:solidFill>
                <a:effectLst/>
                <a:uLnTx/>
                <a:uFillTx/>
                <a:latin typeface="Calibri"/>
                <a:ea typeface="+mn-ea"/>
                <a:cs typeface="+mn-cs"/>
                <a:sym typeface="Symbol" pitchFamily="18" charset="2"/>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sym typeface="Symbol" pitchFamily="18" charset="2"/>
              </a:rPr>
              <a:t>Ewa widzi</a:t>
            </a:r>
            <a:r>
              <a:rPr kumimoji="0" lang="en-US" sz="2400" b="0" i="0" u="none" strike="noStrike" kern="1200" cap="none" spc="0" normalizeH="0" baseline="0" noProof="0" dirty="0" smtClean="0">
                <a:ln>
                  <a:noFill/>
                </a:ln>
                <a:solidFill>
                  <a:srgbClr val="000000"/>
                </a:solidFill>
                <a:effectLst/>
                <a:uLnTx/>
                <a:uFillTx/>
                <a:latin typeface="Calibri"/>
                <a:ea typeface="+mn-ea"/>
                <a:cs typeface="+mn-cs"/>
                <a:sym typeface="Symbol" pitchFamily="18" charset="2"/>
              </a:rPr>
              <a:t>:    c= </a:t>
            </a:r>
            <a:r>
              <a:rPr kumimoji="0" lang="en-US" sz="2400" b="0" i="0" u="none" strike="noStrike" kern="1200" cap="none" spc="0" normalizeH="0" baseline="0" noProof="0" dirty="0" err="1" smtClean="0">
                <a:ln>
                  <a:noFill/>
                </a:ln>
                <a:solidFill>
                  <a:srgbClr val="000000"/>
                </a:solidFill>
                <a:effectLst/>
                <a:uLnTx/>
                <a:uFillTx/>
                <a:latin typeface="Calibri"/>
                <a:ea typeface="+mn-ea"/>
                <a:cs typeface="+mn-cs"/>
                <a:sym typeface="Symbol" pitchFamily="18" charset="2"/>
              </a:rPr>
              <a:t>k</a:t>
            </a:r>
            <a:r>
              <a:rPr kumimoji="0" lang="en-US" sz="2400" b="0" i="0" u="none" strike="noStrike" kern="1200" cap="none" spc="0" normalizeH="0" baseline="46000" noProof="0" dirty="0" err="1" smtClean="0">
                <a:ln>
                  <a:noFill/>
                </a:ln>
                <a:solidFill>
                  <a:srgbClr val="000000"/>
                </a:solidFill>
                <a:effectLst/>
                <a:uLnTx/>
                <a:uFillTx/>
                <a:latin typeface="Calibri"/>
                <a:ea typeface="+mn-ea"/>
                <a:cs typeface="+mn-cs"/>
                <a:sym typeface="Symbol" pitchFamily="18" charset="2"/>
              </a:rPr>
              <a:t>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sym typeface="Symbol" pitchFamily="18" charset="2"/>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sym typeface="Symbol" pitchFamily="18" charset="2"/>
              </a:rPr>
              <a:t>w</a:t>
            </a:r>
            <a:r>
              <a:rPr kumimoji="0" lang="en-US" sz="2400" b="0" i="0" u="none" strike="noStrike" kern="1200" cap="none" spc="0" normalizeH="0" baseline="0" noProof="0" dirty="0" smtClean="0">
                <a:ln>
                  <a:noFill/>
                </a:ln>
                <a:solidFill>
                  <a:srgbClr val="000000"/>
                </a:solidFill>
                <a:effectLst/>
                <a:uLnTx/>
                <a:uFillTx/>
                <a:latin typeface="Calibri"/>
                <a:ea typeface="+mn-ea"/>
                <a:cs typeface="+mn-cs"/>
                <a:sym typeface="Symbol" pitchFamily="18" charset="2"/>
              </a:rPr>
              <a:t>  Z</a:t>
            </a:r>
            <a:r>
              <a:rPr kumimoji="0" lang="en-US" sz="2400" b="0" i="0" u="none" strike="noStrike" kern="1200" cap="none" spc="0" normalizeH="0" baseline="-25000" noProof="0" dirty="0" smtClean="0">
                <a:ln>
                  <a:noFill/>
                </a:ln>
                <a:solidFill>
                  <a:srgbClr val="000000"/>
                </a:solidFill>
                <a:effectLst/>
                <a:uLnTx/>
                <a:uFillTx/>
                <a:latin typeface="Calibri"/>
                <a:ea typeface="+mn-ea"/>
                <a:cs typeface="+mn-cs"/>
                <a:sym typeface="Symbol" pitchFamily="18" charset="2"/>
              </a:rPr>
              <a:t>N</a:t>
            </a:r>
            <a:r>
              <a:rPr kumimoji="0" lang="en-US" sz="2400" b="0" i="0" u="none" strike="noStrike" kern="1200" cap="none" spc="0" normalizeH="0" baseline="0" noProof="0" dirty="0" smtClean="0">
                <a:ln>
                  <a:noFill/>
                </a:ln>
                <a:solidFill>
                  <a:srgbClr val="000000"/>
                </a:solidFill>
                <a:effectLst/>
                <a:uLnTx/>
                <a:uFillTx/>
                <a:latin typeface="Calibri"/>
                <a:ea typeface="+mn-ea"/>
                <a:cs typeface="+mn-cs"/>
                <a:sym typeface="Symbol" pitchFamily="18" charset="2"/>
              </a:rPr>
              <a:t> </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p>
          <a:p>
            <a:pPr marL="0" marR="0" lvl="0" indent="0" algn="l" defTabSz="914400" rtl="0" eaLnBrk="1" fontAlgn="auto" latinLnBrk="0" hangingPunct="1">
              <a:lnSpc>
                <a:spcPct val="120000"/>
              </a:lnSpc>
              <a:spcBef>
                <a:spcPct val="70000"/>
              </a:spcBef>
              <a:spcAft>
                <a:spcPts val="0"/>
              </a:spcAft>
              <a:buClrTx/>
              <a:buSzTx/>
              <a:buFont typeface="Arial" pitchFamily="34" charset="0"/>
              <a:buNone/>
              <a:tabLst/>
              <a:defRPr/>
            </a:pPr>
            <a:r>
              <a:rPr lang="pl-PL" dirty="0">
                <a:solidFill>
                  <a:srgbClr val="000000"/>
                </a:solidFill>
                <a:latin typeface="Calibri"/>
              </a:rPr>
              <a:t>J</a:t>
            </a:r>
            <a:r>
              <a:rPr kumimoji="0" lang="pl-PL" sz="2400" b="0" i="0" u="none" strike="noStrike" kern="1200" cap="none" spc="0" normalizeH="0" baseline="0" noProof="0" dirty="0" err="1" smtClean="0">
                <a:ln>
                  <a:noFill/>
                </a:ln>
                <a:solidFill>
                  <a:srgbClr val="000000"/>
                </a:solidFill>
                <a:effectLst/>
                <a:uLnTx/>
                <a:uFillTx/>
                <a:latin typeface="Calibri"/>
                <a:ea typeface="+mn-ea"/>
                <a:cs typeface="+mn-cs"/>
              </a:rPr>
              <a:t>eśli</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000000"/>
                </a:solidFill>
                <a:effectLst/>
                <a:uLnTx/>
                <a:uFillTx/>
                <a:latin typeface="Calibri"/>
                <a:ea typeface="+mn-ea"/>
                <a:cs typeface="+mn-cs"/>
              </a:rPr>
              <a:t>k = k</a:t>
            </a:r>
            <a:r>
              <a:rPr kumimoji="0" lang="en-US" sz="2400" b="1" i="0" u="none" strike="noStrike" kern="1200" cap="none" spc="0" normalizeH="0" baseline="-25000" noProof="0" dirty="0" smtClean="0">
                <a:ln>
                  <a:noFill/>
                </a:ln>
                <a:solidFill>
                  <a:srgbClr val="000000"/>
                </a:solidFill>
                <a:effectLst/>
                <a:uLnTx/>
                <a:uFillTx/>
                <a:latin typeface="Calibri"/>
                <a:ea typeface="+mn-ea"/>
                <a:cs typeface="+mn-cs"/>
              </a:rPr>
              <a:t>1</a:t>
            </a:r>
            <a:r>
              <a:rPr kumimoji="0" lang="en-US" sz="2400" b="1" i="0" u="none" strike="noStrike" kern="1200" cap="none" spc="0" normalizeH="0" baseline="0" noProof="0" dirty="0" smtClean="0">
                <a:ln>
                  <a:noFill/>
                </a:ln>
                <a:solidFill>
                  <a:srgbClr val="000000"/>
                </a:solidFill>
                <a:effectLst/>
                <a:uLnTx/>
                <a:uFillTx/>
                <a:latin typeface="Calibri"/>
                <a:ea typeface="+mn-ea"/>
                <a:cs typeface="+mn-cs"/>
                <a:sym typeface="Symbol" pitchFamily="18" charset="2"/>
              </a:rPr>
              <a:t>k</a:t>
            </a:r>
            <a:r>
              <a:rPr kumimoji="0" lang="en-US" sz="2400" b="1" i="0" u="none" strike="noStrike" kern="1200" cap="none" spc="0" normalizeH="0" baseline="-25000" noProof="0" dirty="0" smtClean="0">
                <a:ln>
                  <a:noFill/>
                </a:ln>
                <a:solidFill>
                  <a:srgbClr val="000000"/>
                </a:solidFill>
                <a:effectLst/>
                <a:uLnTx/>
                <a:uFillTx/>
                <a:latin typeface="Calibri"/>
                <a:ea typeface="+mn-ea"/>
                <a:cs typeface="+mn-cs"/>
              </a:rPr>
              <a:t>2</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gdzie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k</a:t>
            </a:r>
            <a:r>
              <a:rPr kumimoji="0" lang="en-US" sz="2400" b="0" i="0" u="none" strike="noStrike" kern="1200" cap="none" spc="0" normalizeH="0" baseline="-25000" noProof="0" dirty="0" smtClean="0">
                <a:ln>
                  <a:noFill/>
                </a:ln>
                <a:solidFill>
                  <a:srgbClr val="000000"/>
                </a:solidFill>
                <a:effectLst/>
                <a:uLnTx/>
                <a:uFillTx/>
                <a:latin typeface="Calibri"/>
                <a:ea typeface="+mn-ea"/>
                <a:cs typeface="+mn-cs"/>
              </a:rPr>
              <a:t>1</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k</a:t>
            </a:r>
            <a:r>
              <a:rPr kumimoji="0" lang="en-US" sz="2400" b="0" i="0" u="none" strike="noStrike" kern="1200" cap="none" spc="0" normalizeH="0" baseline="-25000" noProof="0" dirty="0" smtClean="0">
                <a:ln>
                  <a:noFill/>
                </a:ln>
                <a:solidFill>
                  <a:srgbClr val="000000"/>
                </a:solidFill>
                <a:effectLst/>
                <a:uLnTx/>
                <a:uFillTx/>
                <a:latin typeface="Calibri"/>
                <a:ea typeface="+mn-ea"/>
                <a:cs typeface="+mn-cs"/>
              </a:rPr>
              <a:t>2</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&lt; 2</a:t>
            </a:r>
            <a:r>
              <a:rPr kumimoji="0" lang="en-US" sz="2400" b="0" i="0" u="none" strike="noStrike" kern="1200" cap="none" spc="0" normalizeH="0" baseline="30000" noProof="0" dirty="0" smtClean="0">
                <a:ln>
                  <a:noFill/>
                </a:ln>
                <a:solidFill>
                  <a:srgbClr val="000000"/>
                </a:solidFill>
                <a:effectLst/>
                <a:uLnTx/>
                <a:uFillTx/>
                <a:latin typeface="Calibri"/>
                <a:ea typeface="+mn-ea"/>
                <a:cs typeface="+mn-cs"/>
              </a:rPr>
              <a:t>34 </a:t>
            </a:r>
            <a:r>
              <a:rPr kumimoji="0" lang="en-US" sz="1800" b="0" i="0" u="none" strike="noStrike" kern="1200" cap="none" spc="0" normalizeH="0" baseline="0" noProof="0" dirty="0" smtClean="0">
                <a:ln>
                  <a:noFill/>
                </a:ln>
                <a:solidFill>
                  <a:srgbClr val="000000"/>
                </a:solidFill>
                <a:effectLst/>
                <a:uLnTx/>
                <a:uFillTx/>
                <a:latin typeface="Calibri"/>
                <a:ea typeface="+mn-ea"/>
                <a:cs typeface="+mn-cs"/>
              </a:rPr>
              <a:t>(</a:t>
            </a:r>
            <a:r>
              <a:rPr kumimoji="0" lang="pl-PL" sz="1800" b="0" i="0" u="none" strike="noStrike" kern="1200" cap="none" spc="0" normalizeH="0" baseline="0" noProof="0" dirty="0" smtClean="0">
                <a:ln>
                  <a:noFill/>
                </a:ln>
                <a:solidFill>
                  <a:srgbClr val="000000"/>
                </a:solidFill>
                <a:effectLst/>
                <a:uLnTx/>
                <a:uFillTx/>
                <a:latin typeface="Calibri"/>
                <a:ea typeface="+mn-ea"/>
                <a:cs typeface="+mn-cs"/>
              </a:rPr>
              <a:t>prawd.</a:t>
            </a:r>
            <a:r>
              <a:rPr kumimoji="0" lang="en-US" sz="1800" b="0" i="0" u="none" strike="noStrike" kern="1200" cap="none" spc="0" normalizeH="0" baseline="0" noProof="0" dirty="0" smtClean="0">
                <a:ln>
                  <a:noFill/>
                </a:ln>
                <a:solidFill>
                  <a:srgbClr val="000000"/>
                </a:solidFill>
                <a:effectLst/>
                <a:uLnTx/>
                <a:uFillTx/>
                <a:latin typeface="Calibri"/>
                <a:ea typeface="+mn-ea"/>
                <a:cs typeface="+mn-cs"/>
              </a:rPr>
              <a:t> </a:t>
            </a:r>
            <a:r>
              <a:rPr kumimoji="0" lang="en-US" sz="1800" b="0" i="0" u="none" strike="noStrike" kern="1200" cap="none" spc="0" normalizeH="0" baseline="0" noProof="0" dirty="0" smtClean="0">
                <a:ln>
                  <a:noFill/>
                </a:ln>
                <a:solidFill>
                  <a:srgbClr val="000000"/>
                </a:solidFill>
                <a:effectLst/>
                <a:uLnTx/>
                <a:uFillTx/>
                <a:latin typeface="Calibri"/>
                <a:ea typeface="+mn-ea"/>
                <a:cs typeface="+mn-cs"/>
                <a:sym typeface="Symbol" pitchFamily="18" charset="2"/>
              </a:rPr>
              <a:t></a:t>
            </a:r>
            <a:r>
              <a:rPr kumimoji="0" lang="en-US" sz="1800" b="0" i="0" u="none" strike="noStrike" kern="1200" cap="none" spc="0" normalizeH="0" baseline="0" noProof="0" dirty="0" smtClean="0">
                <a:ln>
                  <a:noFill/>
                </a:ln>
                <a:solidFill>
                  <a:srgbClr val="000000"/>
                </a:solidFill>
                <a:effectLst/>
                <a:uLnTx/>
                <a:uFillTx/>
                <a:latin typeface="Calibri"/>
                <a:ea typeface="+mn-ea"/>
                <a:cs typeface="+mn-cs"/>
              </a:rPr>
              <a:t>20%)</a:t>
            </a:r>
            <a:r>
              <a:rPr lang="pl-PL" sz="1800" dirty="0">
                <a:solidFill>
                  <a:srgbClr val="000000"/>
                </a:solidFill>
                <a:latin typeface="Calibri"/>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wtedy</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000000"/>
                </a:solidFill>
                <a:effectLst/>
                <a:uLnTx/>
                <a:uFillTx/>
                <a:latin typeface="Calibri"/>
                <a:ea typeface="+mn-ea"/>
                <a:cs typeface="+mn-cs"/>
              </a:rPr>
              <a:t>c/k</a:t>
            </a:r>
            <a:r>
              <a:rPr kumimoji="0" lang="en-US" sz="2400" b="1" i="0" u="none" strike="noStrike" kern="1200" cap="none" spc="0" normalizeH="0" baseline="-25000" noProof="0" dirty="0" smtClean="0">
                <a:ln>
                  <a:noFill/>
                </a:ln>
                <a:solidFill>
                  <a:srgbClr val="000000"/>
                </a:solidFill>
                <a:effectLst/>
                <a:uLnTx/>
                <a:uFillTx/>
                <a:latin typeface="Calibri"/>
                <a:ea typeface="+mn-ea"/>
                <a:cs typeface="+mn-cs"/>
              </a:rPr>
              <a:t>1</a:t>
            </a:r>
            <a:r>
              <a:rPr kumimoji="0" lang="en-US" sz="2400" b="1" i="0" u="none" strike="noStrike" kern="1200" cap="none" spc="0" normalizeH="0" baseline="46000" noProof="0" dirty="0" smtClean="0">
                <a:ln>
                  <a:noFill/>
                </a:ln>
                <a:solidFill>
                  <a:srgbClr val="000000"/>
                </a:solidFill>
                <a:effectLst/>
                <a:uLnTx/>
                <a:uFillTx/>
                <a:latin typeface="Calibri"/>
                <a:ea typeface="+mn-ea"/>
                <a:cs typeface="+mn-cs"/>
              </a:rPr>
              <a:t>e</a:t>
            </a:r>
            <a:r>
              <a:rPr kumimoji="0" lang="en-US" sz="2400" b="1" i="0" u="none" strike="noStrike" kern="1200" cap="none" spc="0" normalizeH="0" baseline="0" noProof="0" dirty="0" smtClean="0">
                <a:ln>
                  <a:noFill/>
                </a:ln>
                <a:solidFill>
                  <a:srgbClr val="000000"/>
                </a:solidFill>
                <a:effectLst/>
                <a:uLnTx/>
                <a:uFillTx/>
                <a:latin typeface="Calibri"/>
                <a:ea typeface="+mn-ea"/>
                <a:cs typeface="+mn-cs"/>
              </a:rPr>
              <a:t> = k</a:t>
            </a:r>
            <a:r>
              <a:rPr kumimoji="0" lang="en-US" sz="2400" b="1" i="0" u="none" strike="noStrike" kern="1200" cap="none" spc="0" normalizeH="0" baseline="-25000" noProof="0" dirty="0" smtClean="0">
                <a:ln>
                  <a:noFill/>
                </a:ln>
                <a:solidFill>
                  <a:srgbClr val="000000"/>
                </a:solidFill>
                <a:effectLst/>
                <a:uLnTx/>
                <a:uFillTx/>
                <a:latin typeface="Calibri"/>
                <a:ea typeface="+mn-ea"/>
                <a:cs typeface="+mn-cs"/>
              </a:rPr>
              <a:t>2</a:t>
            </a:r>
            <a:r>
              <a:rPr kumimoji="0" lang="en-US" sz="2400" b="1" i="0" u="none" strike="noStrike" kern="1200" cap="none" spc="0" normalizeH="0" baseline="46000" noProof="0" dirty="0" smtClean="0">
                <a:ln>
                  <a:noFill/>
                </a:ln>
                <a:solidFill>
                  <a:srgbClr val="000000"/>
                </a:solidFill>
                <a:effectLst/>
                <a:uLnTx/>
                <a:uFillTx/>
                <a:latin typeface="Calibri"/>
                <a:ea typeface="+mn-ea"/>
                <a:cs typeface="+mn-cs"/>
              </a:rPr>
              <a:t>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w</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Z</a:t>
            </a:r>
            <a:r>
              <a:rPr kumimoji="0" lang="en-US" sz="2400" b="0" i="0" u="none" strike="noStrike" kern="1200" cap="none" spc="0" normalizeH="0" baseline="-25000" noProof="0" dirty="0" smtClean="0">
                <a:ln>
                  <a:noFill/>
                </a:ln>
                <a:solidFill>
                  <a:srgbClr val="000000"/>
                </a:solidFill>
                <a:effectLst/>
                <a:uLnTx/>
                <a:uFillTx/>
                <a:latin typeface="Calibri"/>
                <a:ea typeface="+mn-ea"/>
                <a:cs typeface="+mn-cs"/>
              </a:rPr>
              <a:t>N</a:t>
            </a:r>
          </a:p>
          <a:p>
            <a:pPr marL="0" marR="0" lvl="0" indent="0" algn="l" defTabSz="914400" rtl="0" eaLnBrk="1" fontAlgn="auto" latinLnBrk="0" hangingPunct="1">
              <a:lnSpc>
                <a:spcPct val="120000"/>
              </a:lnSpc>
              <a:spcBef>
                <a:spcPct val="7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Krok</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1: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zbuduj tablicę</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c/1</a:t>
            </a:r>
            <a:r>
              <a:rPr kumimoji="0" lang="en-US" sz="2400" b="0" i="0" u="none" strike="noStrike" kern="1200" cap="none" spc="0" normalizeH="0" baseline="30000" noProof="0" dirty="0" smtClean="0">
                <a:ln>
                  <a:noFill/>
                </a:ln>
                <a:solidFill>
                  <a:srgbClr val="000000"/>
                </a:solidFill>
                <a:effectLst/>
                <a:uLnTx/>
                <a:uFillTx/>
                <a:latin typeface="Calibri"/>
                <a:ea typeface="+mn-ea"/>
                <a:cs typeface="+mn-cs"/>
              </a:rPr>
              <a:t>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c/2</a:t>
            </a:r>
            <a:r>
              <a:rPr kumimoji="0" lang="en-US" sz="2400" b="0" i="0" u="none" strike="noStrike" kern="1200" cap="none" spc="0" normalizeH="0" baseline="30000" noProof="0" dirty="0" smtClean="0">
                <a:ln>
                  <a:noFill/>
                </a:ln>
                <a:solidFill>
                  <a:srgbClr val="000000"/>
                </a:solidFill>
                <a:effectLst/>
                <a:uLnTx/>
                <a:uFillTx/>
                <a:latin typeface="Calibri"/>
                <a:ea typeface="+mn-ea"/>
                <a:cs typeface="+mn-cs"/>
              </a:rPr>
              <a:t>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c/3</a:t>
            </a:r>
            <a:r>
              <a:rPr kumimoji="0" lang="en-US" sz="2400" b="0" i="0" u="none" strike="noStrike" kern="1200" cap="none" spc="0" normalizeH="0" baseline="30000" noProof="0" dirty="0" smtClean="0">
                <a:ln>
                  <a:noFill/>
                </a:ln>
                <a:solidFill>
                  <a:srgbClr val="000000"/>
                </a:solidFill>
                <a:effectLst/>
                <a:uLnTx/>
                <a:uFillTx/>
                <a:latin typeface="Calibri"/>
                <a:ea typeface="+mn-ea"/>
                <a:cs typeface="+mn-cs"/>
              </a:rPr>
              <a:t>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 c/2</a:t>
            </a:r>
            <a:r>
              <a:rPr kumimoji="0" lang="en-US" sz="2400" b="0" i="0" u="none" strike="noStrike" kern="1200" cap="none" spc="0" normalizeH="0" baseline="30000" noProof="0" dirty="0" smtClean="0">
                <a:ln>
                  <a:noFill/>
                </a:ln>
                <a:solidFill>
                  <a:srgbClr val="000000"/>
                </a:solidFill>
                <a:effectLst/>
                <a:uLnTx/>
                <a:uFillTx/>
                <a:latin typeface="Calibri"/>
                <a:ea typeface="+mn-ea"/>
                <a:cs typeface="+mn-cs"/>
              </a:rPr>
              <a:t>34e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czas</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2</a:t>
            </a:r>
            <a:r>
              <a:rPr kumimoji="0" lang="en-US" sz="2400" b="0" i="0" u="none" strike="noStrike" kern="1200" cap="none" spc="0" normalizeH="0" baseline="30000" noProof="0" dirty="0" smtClean="0">
                <a:ln>
                  <a:noFill/>
                </a:ln>
                <a:solidFill>
                  <a:srgbClr val="000000"/>
                </a:solidFill>
                <a:effectLst/>
                <a:uLnTx/>
                <a:uFillTx/>
                <a:latin typeface="Calibri"/>
                <a:ea typeface="+mn-ea"/>
                <a:cs typeface="+mn-cs"/>
              </a:rPr>
              <a:t>34</a:t>
            </a:r>
          </a:p>
          <a:p>
            <a:pPr marL="342900" marR="0" lvl="0" indent="-342900" algn="l" defTabSz="914400" rtl="0" eaLnBrk="1" fontAlgn="auto" latinLnBrk="0" hangingPunct="1">
              <a:lnSpc>
                <a:spcPct val="70000"/>
              </a:lnSpc>
              <a:spcBef>
                <a:spcPct val="70000"/>
              </a:spcBef>
              <a:spcAft>
                <a:spcPts val="0"/>
              </a:spcAft>
              <a:buClrTx/>
              <a:buSzTx/>
              <a:buFont typeface="Wingdings" pitchFamily="2" charset="2"/>
              <a:buNone/>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Krok</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2: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dla</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k</a:t>
            </a:r>
            <a:r>
              <a:rPr kumimoji="0" lang="en-US" sz="2400" b="0" i="0" u="none" strike="noStrike" kern="1200" cap="none" spc="0" normalizeH="0" baseline="-25000" noProof="0" dirty="0" smtClean="0">
                <a:ln>
                  <a:noFill/>
                </a:ln>
                <a:solidFill>
                  <a:srgbClr val="000000"/>
                </a:solidFill>
                <a:effectLst/>
                <a:uLnTx/>
                <a:uFillTx/>
                <a:latin typeface="Calibri"/>
                <a:ea typeface="+mn-ea"/>
                <a:cs typeface="+mn-cs"/>
              </a:rPr>
              <a:t>2</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 0,…, 2</a:t>
            </a:r>
            <a:r>
              <a:rPr kumimoji="0" lang="en-US" sz="2400" b="0" i="0" u="none" strike="noStrike" kern="1200" cap="none" spc="0" normalizeH="0" baseline="30000" noProof="0" dirty="0" smtClean="0">
                <a:ln>
                  <a:noFill/>
                </a:ln>
                <a:solidFill>
                  <a:srgbClr val="000000"/>
                </a:solidFill>
                <a:effectLst/>
                <a:uLnTx/>
                <a:uFillTx/>
                <a:latin typeface="Calibri"/>
                <a:ea typeface="+mn-ea"/>
                <a:cs typeface="+mn-cs"/>
              </a:rPr>
              <a:t>34</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sprawdź, czy</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k</a:t>
            </a:r>
            <a:r>
              <a:rPr kumimoji="0" lang="en-US" sz="2400" b="0" i="0" u="none" strike="noStrike" kern="1200" cap="none" spc="0" normalizeH="0" baseline="-25000" noProof="0" dirty="0" smtClean="0">
                <a:ln>
                  <a:noFill/>
                </a:ln>
                <a:solidFill>
                  <a:srgbClr val="000000"/>
                </a:solidFill>
                <a:effectLst/>
                <a:uLnTx/>
                <a:uFillTx/>
                <a:latin typeface="Calibri"/>
                <a:ea typeface="+mn-ea"/>
                <a:cs typeface="+mn-cs"/>
              </a:rPr>
              <a:t>2</a:t>
            </a:r>
            <a:r>
              <a:rPr kumimoji="0" lang="en-US" sz="2400" b="0" i="0" u="none" strike="noStrike" kern="1200" cap="none" spc="0" normalizeH="0" baseline="46000" noProof="0" dirty="0" smtClean="0">
                <a:ln>
                  <a:noFill/>
                </a:ln>
                <a:solidFill>
                  <a:srgbClr val="000000"/>
                </a:solidFill>
                <a:effectLst/>
                <a:uLnTx/>
                <a:uFillTx/>
                <a:latin typeface="Calibri"/>
                <a:ea typeface="+mn-ea"/>
                <a:cs typeface="+mn-cs"/>
              </a:rPr>
              <a:t>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jest w tablicy.</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time: 2</a:t>
            </a:r>
            <a:r>
              <a:rPr kumimoji="0" lang="en-US" sz="2400" b="0" i="0" u="none" strike="noStrike" kern="1200" cap="none" spc="0" normalizeH="0" baseline="30000" noProof="0" dirty="0" smtClean="0">
                <a:ln>
                  <a:noFill/>
                </a:ln>
                <a:solidFill>
                  <a:srgbClr val="000000"/>
                </a:solidFill>
                <a:effectLst/>
                <a:uLnTx/>
                <a:uFillTx/>
                <a:latin typeface="Calibri"/>
                <a:ea typeface="+mn-ea"/>
                <a:cs typeface="+mn-cs"/>
              </a:rPr>
              <a:t>34</a:t>
            </a:r>
            <a:endParaRPr kumimoji="0" lang="en-US" sz="2400" b="0" i="0" u="none" strike="noStrike" kern="1200" cap="none" spc="0" normalizeH="0" baseline="0" noProof="0" dirty="0" smtClean="0">
              <a:ln>
                <a:noFill/>
              </a:ln>
              <a:solidFill>
                <a:srgbClr val="000000"/>
              </a:solidFill>
              <a:effectLst/>
              <a:uLnTx/>
              <a:uFillTx/>
              <a:latin typeface="Calibri"/>
              <a:ea typeface="+mn-ea"/>
              <a:cs typeface="+mn-cs"/>
            </a:endParaRPr>
          </a:p>
          <a:p>
            <a:pPr marL="0" marR="0" lvl="0" indent="0" algn="l" defTabSz="914400" rtl="0" eaLnBrk="1" fontAlgn="auto" latinLnBrk="0" hangingPunct="1">
              <a:lnSpc>
                <a:spcPct val="100000"/>
              </a:lnSpc>
              <a:spcBef>
                <a:spcPct val="7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Wyjście pasujące klucze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(k</a:t>
            </a:r>
            <a:r>
              <a:rPr kumimoji="0" lang="en-US" sz="2400" b="0" i="0" u="none" strike="noStrike" kern="1200" cap="none" spc="0" normalizeH="0" baseline="-25000" noProof="0" dirty="0" smtClean="0">
                <a:ln>
                  <a:noFill/>
                </a:ln>
                <a:solidFill>
                  <a:srgbClr val="000000"/>
                </a:solidFill>
                <a:effectLst/>
                <a:uLnTx/>
                <a:uFillTx/>
                <a:latin typeface="Calibri"/>
                <a:ea typeface="+mn-ea"/>
                <a:cs typeface="+mn-cs"/>
              </a:rPr>
              <a:t>1</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k</a:t>
            </a:r>
            <a:r>
              <a:rPr kumimoji="0" lang="en-US" sz="2400" b="0" i="0" u="none" strike="noStrike" kern="1200" cap="none" spc="0" normalizeH="0" baseline="-25000" noProof="0" dirty="0" smtClean="0">
                <a:ln>
                  <a:noFill/>
                </a:ln>
                <a:solidFill>
                  <a:srgbClr val="000000"/>
                </a:solidFill>
                <a:effectLst/>
                <a:uLnTx/>
                <a:uFillTx/>
                <a:latin typeface="Calibri"/>
                <a:ea typeface="+mn-ea"/>
                <a:cs typeface="+mn-cs"/>
              </a:rPr>
              <a:t>2</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Czas całkowity</a:t>
            </a:r>
            <a:r>
              <a:rPr kumimoji="0" lang="pl-PL" sz="2400" b="0" i="0" u="none" strike="noStrike" kern="1200" cap="none" spc="0" normalizeH="0" noProof="0" dirty="0" smtClean="0">
                <a:ln>
                  <a:noFill/>
                </a:ln>
                <a:solidFill>
                  <a:srgbClr val="000000"/>
                </a:solidFill>
                <a:effectLst/>
                <a:uLnTx/>
                <a:uFillTx/>
                <a:latin typeface="Calibri"/>
                <a:ea typeface="+mn-ea"/>
                <a:cs typeface="+mn-cs"/>
              </a:rPr>
              <a:t> ataku</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en-US" sz="2400" b="0" i="0" u="none" strike="noStrike" kern="1200" cap="none" spc="0" normalizeH="0" baseline="0" noProof="0" dirty="0" smtClean="0">
                <a:ln>
                  <a:noFill/>
                </a:ln>
                <a:solidFill>
                  <a:srgbClr val="000000"/>
                </a:solidFill>
                <a:effectLst/>
                <a:uLnTx/>
                <a:uFillTx/>
                <a:latin typeface="Calibri"/>
                <a:ea typeface="+mn-ea"/>
                <a:cs typeface="+mn-cs"/>
                <a:sym typeface="Symbol" pitchFamily="18" charset="2"/>
              </a:rPr>
              <a:t></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2</a:t>
            </a:r>
            <a:r>
              <a:rPr kumimoji="0" lang="en-US" sz="2400" b="0" i="0" u="none" strike="noStrike" kern="1200" cap="none" spc="0" normalizeH="0" baseline="30000" noProof="0" dirty="0" smtClean="0">
                <a:ln>
                  <a:noFill/>
                </a:ln>
                <a:solidFill>
                  <a:srgbClr val="000000"/>
                </a:solidFill>
                <a:effectLst/>
                <a:uLnTx/>
                <a:uFillTx/>
                <a:latin typeface="Calibri"/>
                <a:ea typeface="+mn-ea"/>
                <a:cs typeface="+mn-cs"/>
              </a:rPr>
              <a:t>40  </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&lt;&lt; 2</a:t>
            </a:r>
            <a:r>
              <a:rPr kumimoji="0" lang="en-US" sz="2400" b="0" i="0" u="none" strike="noStrike" kern="1200" cap="none" spc="0" normalizeH="0" baseline="30000" noProof="0" dirty="0" smtClean="0">
                <a:ln>
                  <a:noFill/>
                </a:ln>
                <a:solidFill>
                  <a:srgbClr val="000000"/>
                </a:solidFill>
                <a:effectLst/>
                <a:uLnTx/>
                <a:uFillTx/>
                <a:latin typeface="Calibri"/>
                <a:ea typeface="+mn-ea"/>
                <a:cs typeface="+mn-cs"/>
              </a:rPr>
              <a:t>64</a:t>
            </a:r>
            <a:endParaRPr kumimoji="0" lang="en-US" sz="2400" b="0" i="0" u="none" strike="noStrike" kern="1200" cap="none" spc="0" normalizeH="0" baseline="30000" noProof="0" dirty="0">
              <a:ln>
                <a:noFill/>
              </a:ln>
              <a:solidFill>
                <a:srgbClr val="000000"/>
              </a:solidFill>
              <a:effectLst/>
              <a:uLnTx/>
              <a:uFillTx/>
              <a:latin typeface="Calibri"/>
              <a:ea typeface="+mn-ea"/>
              <a:cs typeface="+mn-cs"/>
            </a:endParaRPr>
          </a:p>
        </p:txBody>
      </p:sp>
      <p:sp>
        <p:nvSpPr>
          <p:cNvPr id="8" name="Rectangle 4"/>
          <p:cNvSpPr>
            <a:spLocks noChangeArrowheads="1"/>
          </p:cNvSpPr>
          <p:nvPr/>
        </p:nvSpPr>
        <p:spPr bwMode="auto">
          <a:xfrm>
            <a:off x="2133600" y="1727787"/>
            <a:ext cx="1143000" cy="971550"/>
          </a:xfrm>
          <a:prstGeom prst="rect">
            <a:avLst/>
          </a:prstGeom>
          <a:solidFill>
            <a:srgbClr val="4F81BD"/>
          </a:solidFill>
          <a:ln w="1905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err="1" smtClean="0">
                <a:ln>
                  <a:noFill/>
                </a:ln>
                <a:solidFill>
                  <a:prstClr val="black"/>
                </a:solidFill>
                <a:effectLst/>
                <a:uLnTx/>
                <a:uFillTx/>
              </a:rPr>
              <a:t>Przeglą</a:t>
            </a:r>
            <a:r>
              <a:rPr kumimoji="0" lang="pl-PL" sz="1800" b="0" i="0" u="none" strike="noStrike" kern="0" cap="none" spc="0" normalizeH="0" baseline="0" noProof="0" dirty="0" smtClean="0">
                <a:ln>
                  <a:noFill/>
                </a:ln>
                <a:solidFill>
                  <a:prstClr val="black"/>
                </a:solidFill>
                <a:effectLst/>
                <a:uLnTx/>
                <a:uFillTx/>
              </a:rPr>
              <a:t>-</a:t>
            </a:r>
            <a:br>
              <a:rPr kumimoji="0" lang="pl-PL" sz="1800" b="0" i="0" u="none" strike="noStrike" kern="0" cap="none" spc="0" normalizeH="0" baseline="0" noProof="0" dirty="0" smtClean="0">
                <a:ln>
                  <a:noFill/>
                </a:ln>
                <a:solidFill>
                  <a:prstClr val="black"/>
                </a:solidFill>
                <a:effectLst/>
                <a:uLnTx/>
                <a:uFillTx/>
              </a:rPr>
            </a:br>
            <a:r>
              <a:rPr kumimoji="0" lang="pl-PL" sz="1800" b="0" i="0" u="none" strike="noStrike" kern="0" cap="none" spc="0" normalizeH="0" baseline="0" noProof="0" dirty="0" err="1" smtClean="0">
                <a:ln>
                  <a:noFill/>
                </a:ln>
                <a:solidFill>
                  <a:prstClr val="black"/>
                </a:solidFill>
                <a:effectLst/>
                <a:uLnTx/>
                <a:uFillTx/>
              </a:rPr>
              <a:t>darkaka</a:t>
            </a:r>
            <a:endParaRPr kumimoji="0" lang="en-US" sz="1800" b="0" i="0" u="none" strike="noStrike" kern="0" cap="none" spc="0" normalizeH="0" baseline="0" noProof="0" dirty="0" smtClean="0">
              <a:ln>
                <a:noFill/>
              </a:ln>
              <a:solidFill>
                <a:prstClr val="black"/>
              </a:solidFill>
              <a:effectLst/>
              <a:uLnTx/>
              <a:uFillTx/>
            </a:endParaRPr>
          </a:p>
        </p:txBody>
      </p:sp>
      <p:sp>
        <p:nvSpPr>
          <p:cNvPr id="9" name="Rectangle 5"/>
          <p:cNvSpPr>
            <a:spLocks noChangeArrowheads="1"/>
          </p:cNvSpPr>
          <p:nvPr/>
        </p:nvSpPr>
        <p:spPr bwMode="auto">
          <a:xfrm>
            <a:off x="6629400" y="1727787"/>
            <a:ext cx="1143000" cy="971550"/>
          </a:xfrm>
          <a:prstGeom prst="rect">
            <a:avLst/>
          </a:prstGeom>
          <a:solidFill>
            <a:srgbClr val="4F81BD"/>
          </a:solidFill>
          <a:ln w="1905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prstClr val="black"/>
                </a:solidFill>
                <a:effectLst/>
                <a:uLnTx/>
                <a:uFillTx/>
              </a:rPr>
              <a:t>Serwer</a:t>
            </a:r>
            <a:br>
              <a:rPr kumimoji="0" lang="pl-PL" sz="1800" b="0" i="0" u="none" strike="noStrike" kern="0" cap="none" spc="0" normalizeH="0" baseline="0" noProof="0" dirty="0" smtClean="0">
                <a:ln>
                  <a:noFill/>
                </a:ln>
                <a:solidFill>
                  <a:prstClr val="black"/>
                </a:solidFill>
                <a:effectLst/>
                <a:uLnTx/>
                <a:uFillTx/>
              </a:rPr>
            </a:br>
            <a:r>
              <a:rPr kumimoji="0" lang="pl-PL" sz="1800" b="0" i="0" u="none" strike="noStrike" kern="0" cap="none" spc="0" normalizeH="0" baseline="0" noProof="0" dirty="0" smtClean="0">
                <a:ln>
                  <a:noFill/>
                </a:ln>
                <a:solidFill>
                  <a:prstClr val="black"/>
                </a:solidFill>
                <a:effectLst/>
                <a:uLnTx/>
                <a:uFillTx/>
              </a:rPr>
              <a:t>WWW</a:t>
            </a:r>
            <a:endParaRPr kumimoji="0" lang="en-US" sz="1800" b="0" i="0" u="none" strike="noStrike" kern="0" cap="none" spc="0" normalizeH="0" baseline="0" noProof="0" dirty="0" smtClean="0">
              <a:ln>
                <a:noFill/>
              </a:ln>
              <a:solidFill>
                <a:prstClr val="black"/>
              </a:solidFill>
              <a:effectLst/>
              <a:uLnTx/>
              <a:uFillTx/>
            </a:endParaRPr>
          </a:p>
        </p:txBody>
      </p:sp>
      <p:grpSp>
        <p:nvGrpSpPr>
          <p:cNvPr id="10" name="Group 10"/>
          <p:cNvGrpSpPr>
            <a:grpSpLocks/>
          </p:cNvGrpSpPr>
          <p:nvPr/>
        </p:nvGrpSpPr>
        <p:grpSpPr bwMode="auto">
          <a:xfrm>
            <a:off x="3276600" y="1556792"/>
            <a:ext cx="3276600" cy="369795"/>
            <a:chOff x="1680" y="909"/>
            <a:chExt cx="2160" cy="320"/>
          </a:xfrm>
        </p:grpSpPr>
        <p:sp>
          <p:nvSpPr>
            <p:cNvPr id="11" name="Line 6"/>
            <p:cNvSpPr>
              <a:spLocks noChangeShapeType="1"/>
            </p:cNvSpPr>
            <p:nvPr/>
          </p:nvSpPr>
          <p:spPr bwMode="auto">
            <a:xfrm>
              <a:off x="1680" y="1200"/>
              <a:ext cx="2160" cy="0"/>
            </a:xfrm>
            <a:prstGeom prst="line">
              <a:avLst/>
            </a:prstGeom>
            <a:noFill/>
            <a:ln w="19050">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2" name="Text Box 7"/>
            <p:cNvSpPr txBox="1">
              <a:spLocks noChangeArrowheads="1"/>
            </p:cNvSpPr>
            <p:nvPr/>
          </p:nvSpPr>
          <p:spPr bwMode="auto">
            <a:xfrm>
              <a:off x="2041" y="909"/>
              <a:ext cx="1218" cy="32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ourier New" pitchFamily="49" charset="0"/>
                </a:rPr>
                <a:t>CLIENT HELLO</a:t>
              </a:r>
            </a:p>
          </p:txBody>
        </p:sp>
      </p:grpSp>
      <p:sp>
        <p:nvSpPr>
          <p:cNvPr id="13" name="Line 8"/>
          <p:cNvSpPr>
            <a:spLocks noChangeShapeType="1"/>
          </p:cNvSpPr>
          <p:nvPr/>
        </p:nvSpPr>
        <p:spPr bwMode="auto">
          <a:xfrm flipH="1">
            <a:off x="3429000" y="2251662"/>
            <a:ext cx="3201988" cy="0"/>
          </a:xfrm>
          <a:prstGeom prst="line">
            <a:avLst/>
          </a:prstGeom>
          <a:noFill/>
          <a:ln w="19050">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4" name="Text Box 9"/>
          <p:cNvSpPr txBox="1">
            <a:spLocks noChangeArrowheads="1"/>
          </p:cNvSpPr>
          <p:nvPr/>
        </p:nvSpPr>
        <p:spPr bwMode="auto">
          <a:xfrm flipH="1">
            <a:off x="3824288" y="1937337"/>
            <a:ext cx="2678062" cy="369332"/>
          </a:xfrm>
          <a:prstGeom prst="rect">
            <a:avLst/>
          </a:prstGeom>
          <a:noFill/>
          <a:ln w="19050">
            <a:noFill/>
            <a:miter lim="800000"/>
            <a:headEnd/>
            <a:tailEnd/>
          </a:ln>
          <a:effectLst/>
        </p:spPr>
        <p:txBody>
          <a:bodyPr wrap="none">
            <a:spAutoFit/>
          </a:bodyPr>
          <a:lstStyle/>
          <a:p>
            <a:r>
              <a:rPr lang="en-US" dirty="0">
                <a:solidFill>
                  <a:prstClr val="black"/>
                </a:solidFill>
                <a:latin typeface="Courier New" pitchFamily="49" charset="0"/>
              </a:rPr>
              <a:t>SERVER HELLO (</a:t>
            </a:r>
            <a:r>
              <a:rPr lang="en-US" dirty="0" err="1">
                <a:solidFill>
                  <a:prstClr val="black"/>
                </a:solidFill>
                <a:latin typeface="Courier New" pitchFamily="49" charset="0"/>
              </a:rPr>
              <a:t>e,N</a:t>
            </a:r>
            <a:r>
              <a:rPr lang="en-US" dirty="0">
                <a:solidFill>
                  <a:prstClr val="black"/>
                </a:solidFill>
                <a:latin typeface="Courier New" pitchFamily="49" charset="0"/>
              </a:rPr>
              <a:t>)</a:t>
            </a:r>
          </a:p>
        </p:txBody>
      </p:sp>
      <p:sp>
        <p:nvSpPr>
          <p:cNvPr id="15" name="Rectangle 12"/>
          <p:cNvSpPr>
            <a:spLocks noChangeArrowheads="1"/>
          </p:cNvSpPr>
          <p:nvPr/>
        </p:nvSpPr>
        <p:spPr bwMode="auto">
          <a:xfrm>
            <a:off x="7772400" y="1956387"/>
            <a:ext cx="609600" cy="400050"/>
          </a:xfrm>
          <a:prstGeom prst="rect">
            <a:avLst/>
          </a:prstGeom>
          <a:solidFill>
            <a:srgbClr val="FF0000"/>
          </a:solidFill>
          <a:ln w="1905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FFCC00"/>
                </a:solidFill>
                <a:effectLst/>
                <a:uLnTx/>
                <a:uFillTx/>
              </a:rPr>
              <a:t>d</a:t>
            </a:r>
          </a:p>
        </p:txBody>
      </p:sp>
      <p:grpSp>
        <p:nvGrpSpPr>
          <p:cNvPr id="16" name="Group 17"/>
          <p:cNvGrpSpPr>
            <a:grpSpLocks/>
          </p:cNvGrpSpPr>
          <p:nvPr/>
        </p:nvGrpSpPr>
        <p:grpSpPr bwMode="auto">
          <a:xfrm>
            <a:off x="3276600" y="2290952"/>
            <a:ext cx="3352800" cy="369093"/>
            <a:chOff x="1876" y="1591"/>
            <a:chExt cx="2112" cy="310"/>
          </a:xfrm>
        </p:grpSpPr>
        <p:sp>
          <p:nvSpPr>
            <p:cNvPr id="17" name="Line 14"/>
            <p:cNvSpPr>
              <a:spLocks noChangeShapeType="1"/>
            </p:cNvSpPr>
            <p:nvPr/>
          </p:nvSpPr>
          <p:spPr bwMode="auto">
            <a:xfrm flipV="1">
              <a:off x="1876" y="1859"/>
              <a:ext cx="2112" cy="0"/>
            </a:xfrm>
            <a:prstGeom prst="line">
              <a:avLst/>
            </a:prstGeom>
            <a:noFill/>
            <a:ln w="19050">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8" name="Text Box 15"/>
            <p:cNvSpPr txBox="1">
              <a:spLocks noChangeArrowheads="1"/>
            </p:cNvSpPr>
            <p:nvPr/>
          </p:nvSpPr>
          <p:spPr bwMode="auto">
            <a:xfrm>
              <a:off x="2508" y="1591"/>
              <a:ext cx="814" cy="31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ourier New" pitchFamily="49" charset="0"/>
                </a:rPr>
                <a:t>c=RSA(k)</a:t>
              </a:r>
            </a:p>
          </p:txBody>
        </p:sp>
      </p:grpSp>
      <p:sp>
        <p:nvSpPr>
          <p:cNvPr id="19" name="Oval Callout 1"/>
          <p:cNvSpPr/>
          <p:nvPr/>
        </p:nvSpPr>
        <p:spPr>
          <a:xfrm>
            <a:off x="76200" y="1556792"/>
            <a:ext cx="2057400" cy="837745"/>
          </a:xfrm>
          <a:prstGeom prst="wedgeEllipseCallout">
            <a:avLst>
              <a:gd name="adj1" fmla="val 53185"/>
              <a:gd name="adj2" fmla="val 53910"/>
            </a:avLst>
          </a:prstGeom>
          <a:solidFill>
            <a:srgbClr val="F79646">
              <a:lumMod val="40000"/>
              <a:lumOff val="6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srgbClr val="000000"/>
                </a:solidFill>
                <a:effectLst/>
                <a:uLnTx/>
                <a:uFillTx/>
                <a:latin typeface="Calibri"/>
                <a:ea typeface="+mn-ea"/>
                <a:cs typeface="+mn-cs"/>
              </a:rPr>
              <a:t>Losowy </a:t>
            </a:r>
            <a:r>
              <a:rPr kumimoji="0" lang="en-US" sz="1800" b="0" i="0" u="none" strike="noStrike" kern="0" cap="none" spc="0" normalizeH="0" baseline="0" noProof="0" dirty="0" smtClean="0">
                <a:ln>
                  <a:noFill/>
                </a:ln>
                <a:solidFill>
                  <a:srgbClr val="000000"/>
                </a:solidFill>
                <a:effectLst/>
                <a:uLnTx/>
                <a:uFillTx/>
                <a:latin typeface="Calibri"/>
                <a:ea typeface="+mn-ea"/>
                <a:cs typeface="+mn-cs"/>
              </a:rPr>
              <a:t/>
            </a:r>
            <a:br>
              <a:rPr kumimoji="0" lang="en-US" sz="1800" b="0" i="0" u="none" strike="noStrike" kern="0" cap="none" spc="0" normalizeH="0" baseline="0" noProof="0" dirty="0" smtClean="0">
                <a:ln>
                  <a:noFill/>
                </a:ln>
                <a:solidFill>
                  <a:srgbClr val="000000"/>
                </a:solidFill>
                <a:effectLst/>
                <a:uLnTx/>
                <a:uFillTx/>
                <a:latin typeface="Calibri"/>
                <a:ea typeface="+mn-ea"/>
                <a:cs typeface="+mn-cs"/>
              </a:rPr>
            </a:br>
            <a:r>
              <a:rPr kumimoji="0" lang="pl-PL" sz="1800" b="0" i="0" u="none" strike="noStrike" kern="0" cap="none" spc="0" normalizeH="0" baseline="0" noProof="0" dirty="0" smtClean="0">
                <a:ln>
                  <a:noFill/>
                </a:ln>
                <a:solidFill>
                  <a:srgbClr val="000000"/>
                </a:solidFill>
                <a:effectLst/>
                <a:uLnTx/>
                <a:uFillTx/>
                <a:latin typeface="Calibri"/>
                <a:ea typeface="+mn-ea"/>
                <a:cs typeface="+mn-cs"/>
              </a:rPr>
              <a:t>klucz sesji</a:t>
            </a:r>
            <a:r>
              <a:rPr kumimoji="0" lang="en-US" sz="1800" b="0" i="0" u="none" strike="noStrike" kern="0" cap="none" spc="0" normalizeH="0" baseline="0" noProof="0" dirty="0" smtClean="0">
                <a:ln>
                  <a:noFill/>
                </a:ln>
                <a:solidFill>
                  <a:srgbClr val="000000"/>
                </a:solidFill>
                <a:effectLst/>
                <a:uLnTx/>
                <a:uFillTx/>
                <a:latin typeface="Calibri"/>
                <a:ea typeface="+mn-ea"/>
                <a:cs typeface="+mn-cs"/>
              </a:rPr>
              <a:t> k</a:t>
            </a:r>
          </a:p>
        </p:txBody>
      </p:sp>
      <p:sp>
        <p:nvSpPr>
          <p:cNvPr id="20" name="Rectangle 2"/>
          <p:cNvSpPr/>
          <p:nvPr/>
        </p:nvSpPr>
        <p:spPr>
          <a:xfrm>
            <a:off x="152400" y="4223792"/>
            <a:ext cx="8884096" cy="1143000"/>
          </a:xfrm>
          <a:prstGeom prst="rect">
            <a:avLst/>
          </a:prstGeom>
          <a:no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xmlns="" val="1286221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build="p"/>
      <p:bldP spid="2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RSA w praktyce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22</a:t>
            </a:fld>
            <a:endParaRPr lang="pl-PL"/>
          </a:p>
        </p:txBody>
      </p:sp>
      <p:sp>
        <p:nvSpPr>
          <p:cNvPr id="5" name="Rectangle 3"/>
          <p:cNvSpPr txBox="1">
            <a:spLocks noChangeArrowheads="1"/>
          </p:cNvSpPr>
          <p:nvPr/>
        </p:nvSpPr>
        <p:spPr>
          <a:xfrm>
            <a:off x="457200" y="1802482"/>
            <a:ext cx="8178800" cy="371475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 stosujemy RSA do bezpośredniego szyfrowania danych czy kluczy!</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90000"/>
              </a:lnSpc>
              <a:spcBef>
                <a:spcPts val="24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RSA w praktyce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800" b="0" i="0" u="none" strike="noStrike" kern="1200" cap="none" spc="0" normalizeH="0" baseline="0" noProof="0" dirty="0" smtClean="0">
                <a:ln>
                  <a:noFill/>
                </a:ln>
                <a:solidFill>
                  <a:sysClr val="windowText" lastClr="000000"/>
                </a:solidFill>
                <a:effectLst/>
                <a:uLnTx/>
                <a:uFillTx/>
                <a:latin typeface="Arial" pitchFamily="34" charset="0"/>
                <a:ea typeface="+mn-ea"/>
                <a:cs typeface="Arial" pitchFamily="34" charset="0"/>
              </a:rPr>
              <a:t>(</a:t>
            </a:r>
            <a:r>
              <a:rPr kumimoji="0" lang="pl-PL" sz="1800" b="0" i="0" u="none" strike="noStrike" kern="1200" cap="none" spc="0" normalizeH="0" baseline="0" noProof="0" dirty="0" smtClean="0">
                <a:ln>
                  <a:noFill/>
                </a:ln>
                <a:solidFill>
                  <a:sysClr val="windowText" lastClr="000000"/>
                </a:solidFill>
                <a:effectLst/>
                <a:uLnTx/>
                <a:uFillTx/>
                <a:latin typeface="Arial" pitchFamily="34" charset="0"/>
                <a:ea typeface="+mn-ea"/>
                <a:cs typeface="Arial" pitchFamily="34" charset="0"/>
              </a:rPr>
              <a:t>ponieważ standard ISO nie jest często stosowany</a:t>
            </a:r>
            <a:r>
              <a:rPr kumimoji="0" lang="en-US" sz="1800" b="0" i="0" u="none" strike="noStrike" kern="1200" cap="none" spc="0" normalizeH="0" baseline="0" noProof="0" dirty="0" smtClean="0">
                <a:ln>
                  <a:noFill/>
                </a:ln>
                <a:solidFill>
                  <a:sysClr val="windowText" lastClr="000000"/>
                </a:solidFill>
                <a:effectLst/>
                <a:uLnTx/>
                <a:uFillTx/>
                <a:latin typeface="Arial" pitchFamily="34" charset="0"/>
                <a:ea typeface="+mn-ea"/>
                <a:cs typeface="Arial" pitchFamily="34" charset="0"/>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Główne pytania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Jak powinien być przeprowadzony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preprocessing</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Czy możemy udowodnić bezpieczeństwo takiego systemu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ectangle 4"/>
          <p:cNvSpPr>
            <a:spLocks noChangeArrowheads="1"/>
          </p:cNvSpPr>
          <p:nvPr/>
        </p:nvSpPr>
        <p:spPr bwMode="auto">
          <a:xfrm>
            <a:off x="1506538" y="2978819"/>
            <a:ext cx="676275" cy="633413"/>
          </a:xfrm>
          <a:prstGeom prst="rect">
            <a:avLst/>
          </a:prstGeom>
          <a:solidFill>
            <a:srgbClr val="FF0000"/>
          </a:solidFill>
          <a:ln w="19050">
            <a:solidFill>
              <a:sysClr val="windowText" lastClr="000000"/>
            </a:solidFill>
            <a:miter lim="800000"/>
            <a:headEnd/>
            <a:tailEnd/>
          </a:ln>
          <a:effectLst/>
        </p:spPr>
        <p:txBody>
          <a:bodyPr wrap="none" anchor="ctr"/>
          <a:lstStyle/>
          <a:p>
            <a:pPr marL="0" marR="0" lvl="0" indent="0" algn="ctr" defTabSz="914400" eaLnBrk="1" fontAlgn="auto" latinLnBrk="0" hangingPunct="1">
              <a:lnSpc>
                <a:spcPts val="186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srgbClr val="8064A2">
                    <a:lumMod val="20000"/>
                    <a:lumOff val="80000"/>
                  </a:srgbClr>
                </a:solidFill>
                <a:effectLst/>
                <a:uLnTx/>
                <a:uFillTx/>
              </a:rPr>
              <a:t>msg</a:t>
            </a:r>
            <a:endParaRPr kumimoji="0" lang="en-US" sz="1800" b="0" i="0" u="none" strike="noStrike" kern="0" cap="none" spc="0" normalizeH="0" baseline="0" noProof="0" dirty="0" smtClean="0">
              <a:ln>
                <a:noFill/>
              </a:ln>
              <a:solidFill>
                <a:srgbClr val="8064A2">
                  <a:lumMod val="20000"/>
                  <a:lumOff val="80000"/>
                </a:srgbClr>
              </a:solidFill>
              <a:effectLst/>
              <a:uLnTx/>
              <a:uFillTx/>
            </a:endParaRPr>
          </a:p>
          <a:p>
            <a:pPr marL="0" marR="0" lvl="0" indent="0" algn="ctr" defTabSz="914400" eaLnBrk="1" fontAlgn="auto" latinLnBrk="0" hangingPunct="1">
              <a:lnSpc>
                <a:spcPts val="186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8064A2">
                    <a:lumMod val="20000"/>
                    <a:lumOff val="80000"/>
                  </a:srgbClr>
                </a:solidFill>
                <a:effectLst/>
                <a:uLnTx/>
                <a:uFillTx/>
              </a:rPr>
              <a:t>key</a:t>
            </a:r>
          </a:p>
        </p:txBody>
      </p:sp>
      <p:sp>
        <p:nvSpPr>
          <p:cNvPr id="7" name="Rectangle 5"/>
          <p:cNvSpPr>
            <a:spLocks noChangeArrowheads="1"/>
          </p:cNvSpPr>
          <p:nvPr/>
        </p:nvSpPr>
        <p:spPr bwMode="auto">
          <a:xfrm>
            <a:off x="4495800" y="2933575"/>
            <a:ext cx="473076" cy="1193007"/>
          </a:xfrm>
          <a:prstGeom prst="rect">
            <a:avLst/>
          </a:prstGeom>
          <a:solidFill>
            <a:srgbClr val="FF0000"/>
          </a:solidFill>
          <a:ln w="1905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8" name="Line 6"/>
          <p:cNvSpPr>
            <a:spLocks noChangeShapeType="1"/>
          </p:cNvSpPr>
          <p:nvPr/>
        </p:nvSpPr>
        <p:spPr bwMode="auto">
          <a:xfrm>
            <a:off x="2198686" y="3383630"/>
            <a:ext cx="2220913" cy="1"/>
          </a:xfrm>
          <a:prstGeom prst="line">
            <a:avLst/>
          </a:prstGeom>
          <a:noFill/>
          <a:ln w="38100">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9" name="Text Box 7"/>
          <p:cNvSpPr txBox="1">
            <a:spLocks noChangeArrowheads="1"/>
          </p:cNvSpPr>
          <p:nvPr/>
        </p:nvSpPr>
        <p:spPr bwMode="auto">
          <a:xfrm>
            <a:off x="2351087" y="3002632"/>
            <a:ext cx="1644651" cy="40011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Preprocessing</a:t>
            </a:r>
          </a:p>
        </p:txBody>
      </p:sp>
      <p:sp>
        <p:nvSpPr>
          <p:cNvPr id="10" name="Line 9"/>
          <p:cNvSpPr>
            <a:spLocks noChangeShapeType="1"/>
          </p:cNvSpPr>
          <p:nvPr/>
        </p:nvSpPr>
        <p:spPr bwMode="auto">
          <a:xfrm flipV="1">
            <a:off x="4953000" y="3383630"/>
            <a:ext cx="1817687" cy="1"/>
          </a:xfrm>
          <a:prstGeom prst="line">
            <a:avLst/>
          </a:prstGeom>
          <a:noFill/>
          <a:ln w="38100">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1" name="Rectangle 10"/>
          <p:cNvSpPr>
            <a:spLocks noChangeArrowheads="1"/>
          </p:cNvSpPr>
          <p:nvPr/>
        </p:nvSpPr>
        <p:spPr bwMode="auto">
          <a:xfrm>
            <a:off x="6770687" y="2780928"/>
            <a:ext cx="696913" cy="1345654"/>
          </a:xfrm>
          <a:prstGeom prst="rect">
            <a:avLst/>
          </a:prstGeom>
          <a:solidFill>
            <a:srgbClr val="4F81BD"/>
          </a:solidFill>
          <a:ln w="19050">
            <a:solidFill>
              <a:sysClr val="windowText" lastClr="000000"/>
            </a:solidFill>
            <a:miter lim="800000"/>
            <a:headEnd/>
            <a:tailEnd/>
          </a:ln>
          <a:effectLst/>
        </p:spPr>
        <p:txBody>
          <a:bodyPr vert="eaVert"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srgbClr val="002060"/>
                </a:solidFill>
                <a:effectLst/>
                <a:uLnTx/>
                <a:uFillTx/>
              </a:rPr>
              <a:t>szyfrogram</a:t>
            </a:r>
            <a:endParaRPr kumimoji="0" lang="en-US" sz="2000" b="0" i="0" u="none" strike="noStrike" kern="0" cap="none" spc="0" normalizeH="0" baseline="0" noProof="0" dirty="0" smtClean="0">
              <a:ln>
                <a:noFill/>
              </a:ln>
              <a:solidFill>
                <a:srgbClr val="002060"/>
              </a:solidFill>
              <a:effectLst/>
              <a:uLnTx/>
              <a:uFillTx/>
            </a:endParaRPr>
          </a:p>
        </p:txBody>
      </p:sp>
      <p:sp>
        <p:nvSpPr>
          <p:cNvPr id="12" name="Text Box 11"/>
          <p:cNvSpPr txBox="1">
            <a:spLocks noChangeArrowheads="1"/>
          </p:cNvSpPr>
          <p:nvPr/>
        </p:nvSpPr>
        <p:spPr bwMode="auto">
          <a:xfrm>
            <a:off x="5562600" y="3036049"/>
            <a:ext cx="595035" cy="40011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RSA</a:t>
            </a:r>
          </a:p>
        </p:txBody>
      </p:sp>
      <mc:AlternateContent xmlns:mc="http://schemas.openxmlformats.org/markup-compatibility/2006">
        <mc:Choice xmlns:p14="http://schemas.microsoft.com/office/powerpoint/2010/main" xmlns="" Requires="p14">
          <p:contentPart p14:bwMode="auto" r:id="rId3">
            <p14:nvContentPartPr>
              <p14:cNvPr id="19" name="Pismo odręczne 18"/>
              <p14:cNvContentPartPr/>
              <p14:nvPr/>
            </p14:nvContentPartPr>
            <p14:xfrm>
              <a:off x="431160" y="2998650"/>
              <a:ext cx="133200" cy="293760"/>
            </p14:xfrm>
          </p:contentPart>
        </mc:Choice>
        <mc:Fallback>
          <p:pic>
            <p:nvPicPr>
              <p:cNvPr id="19" name="Pismo odręczne 18"/>
              <p:cNvPicPr/>
              <p:nvPr/>
            </p:nvPicPr>
            <p:blipFill>
              <a:blip r:embed="rId4" cstate="print"/>
              <a:stretch>
                <a:fillRect/>
              </a:stretch>
            </p:blipFill>
            <p:spPr>
              <a:xfrm>
                <a:off x="410280" y="2977770"/>
                <a:ext cx="174960" cy="3355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20" name="Pismo odręczne 19"/>
              <p14:cNvContentPartPr/>
              <p14:nvPr/>
            </p14:nvContentPartPr>
            <p14:xfrm>
              <a:off x="544920" y="2990730"/>
              <a:ext cx="57960" cy="297720"/>
            </p14:xfrm>
          </p:contentPart>
        </mc:Choice>
        <mc:Fallback>
          <p:pic>
            <p:nvPicPr>
              <p:cNvPr id="20" name="Pismo odręczne 19"/>
              <p:cNvPicPr/>
              <p:nvPr/>
            </p:nvPicPr>
            <p:blipFill>
              <a:blip r:embed="rId6" cstate="print"/>
              <a:stretch>
                <a:fillRect/>
              </a:stretch>
            </p:blipFill>
            <p:spPr>
              <a:xfrm>
                <a:off x="524040" y="2969850"/>
                <a:ext cx="99720" cy="3394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7">
            <p14:nvContentPartPr>
              <p14:cNvPr id="21" name="Pismo odręczne 20"/>
              <p14:cNvContentPartPr/>
              <p14:nvPr/>
            </p14:nvContentPartPr>
            <p14:xfrm>
              <a:off x="465000" y="3173610"/>
              <a:ext cx="160200" cy="17280"/>
            </p14:xfrm>
          </p:contentPart>
        </mc:Choice>
        <mc:Fallback>
          <p:pic>
            <p:nvPicPr>
              <p:cNvPr id="21" name="Pismo odręczne 20"/>
              <p:cNvPicPr/>
              <p:nvPr/>
            </p:nvPicPr>
            <p:blipFill>
              <a:blip r:embed="rId8" cstate="print"/>
              <a:stretch>
                <a:fillRect/>
              </a:stretch>
            </p:blipFill>
            <p:spPr>
              <a:xfrm>
                <a:off x="444120" y="3152730"/>
                <a:ext cx="201960" cy="590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9">
            <p14:nvContentPartPr>
              <p14:cNvPr id="22" name="Pismo odręczne 21"/>
              <p14:cNvContentPartPr/>
              <p14:nvPr/>
            </p14:nvContentPartPr>
            <p14:xfrm>
              <a:off x="703320" y="3047970"/>
              <a:ext cx="49680" cy="262080"/>
            </p14:xfrm>
          </p:contentPart>
        </mc:Choice>
        <mc:Fallback>
          <p:pic>
            <p:nvPicPr>
              <p:cNvPr id="22" name="Pismo odręczne 21"/>
              <p:cNvPicPr/>
              <p:nvPr/>
            </p:nvPicPr>
            <p:blipFill>
              <a:blip r:embed="rId10" cstate="print"/>
              <a:stretch>
                <a:fillRect/>
              </a:stretch>
            </p:blipFill>
            <p:spPr>
              <a:xfrm>
                <a:off x="682440" y="3027090"/>
                <a:ext cx="91440" cy="3038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1">
            <p14:nvContentPartPr>
              <p14:cNvPr id="23" name="Pismo odręczne 22"/>
              <p14:cNvContentPartPr/>
              <p14:nvPr/>
            </p14:nvContentPartPr>
            <p14:xfrm>
              <a:off x="735360" y="2984610"/>
              <a:ext cx="152640" cy="48600"/>
            </p14:xfrm>
          </p:contentPart>
        </mc:Choice>
        <mc:Fallback>
          <p:pic>
            <p:nvPicPr>
              <p:cNvPr id="23" name="Pismo odręczne 22"/>
              <p:cNvPicPr/>
              <p:nvPr/>
            </p:nvPicPr>
            <p:blipFill>
              <a:blip r:embed="rId12" cstate="print"/>
              <a:stretch>
                <a:fillRect/>
              </a:stretch>
            </p:blipFill>
            <p:spPr>
              <a:xfrm>
                <a:off x="714480" y="2963730"/>
                <a:ext cx="194400" cy="903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3">
            <p14:nvContentPartPr>
              <p14:cNvPr id="24" name="Pismo odręczne 23"/>
              <p14:cNvContentPartPr/>
              <p14:nvPr/>
            </p14:nvContentPartPr>
            <p14:xfrm>
              <a:off x="754440" y="3147330"/>
              <a:ext cx="131760" cy="19080"/>
            </p14:xfrm>
          </p:contentPart>
        </mc:Choice>
        <mc:Fallback>
          <p:pic>
            <p:nvPicPr>
              <p:cNvPr id="24" name="Pismo odręczne 23"/>
              <p:cNvPicPr/>
              <p:nvPr/>
            </p:nvPicPr>
            <p:blipFill>
              <a:blip r:embed="rId14" cstate="print"/>
              <a:stretch>
                <a:fillRect/>
              </a:stretch>
            </p:blipFill>
            <p:spPr>
              <a:xfrm>
                <a:off x="733560" y="3126450"/>
                <a:ext cx="173520" cy="608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5">
            <p14:nvContentPartPr>
              <p14:cNvPr id="25" name="Pismo odręczne 24"/>
              <p14:cNvContentPartPr/>
              <p14:nvPr/>
            </p14:nvContentPartPr>
            <p14:xfrm>
              <a:off x="666600" y="3310770"/>
              <a:ext cx="126360" cy="27000"/>
            </p14:xfrm>
          </p:contentPart>
        </mc:Choice>
        <mc:Fallback>
          <p:pic>
            <p:nvPicPr>
              <p:cNvPr id="25" name="Pismo odręczne 24"/>
              <p:cNvPicPr/>
              <p:nvPr/>
            </p:nvPicPr>
            <p:blipFill>
              <a:blip r:embed="rId16" cstate="print"/>
              <a:stretch>
                <a:fillRect/>
              </a:stretch>
            </p:blipFill>
            <p:spPr>
              <a:xfrm>
                <a:off x="645720" y="3289890"/>
                <a:ext cx="168120" cy="687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7">
            <p14:nvContentPartPr>
              <p14:cNvPr id="26" name="Pismo odręczne 25"/>
              <p14:cNvContentPartPr/>
              <p14:nvPr/>
            </p14:nvContentPartPr>
            <p14:xfrm>
              <a:off x="925800" y="3015570"/>
              <a:ext cx="183240" cy="280440"/>
            </p14:xfrm>
          </p:contentPart>
        </mc:Choice>
        <mc:Fallback>
          <p:pic>
            <p:nvPicPr>
              <p:cNvPr id="26" name="Pismo odręczne 25"/>
              <p:cNvPicPr/>
              <p:nvPr/>
            </p:nvPicPr>
            <p:blipFill>
              <a:blip r:embed="rId18" cstate="print"/>
              <a:stretch>
                <a:fillRect/>
              </a:stretch>
            </p:blipFill>
            <p:spPr>
              <a:xfrm>
                <a:off x="904920" y="2994690"/>
                <a:ext cx="225000" cy="3222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9">
            <p14:nvContentPartPr>
              <p14:cNvPr id="27" name="Pismo odręczne 26"/>
              <p14:cNvContentPartPr/>
              <p14:nvPr/>
            </p14:nvContentPartPr>
            <p14:xfrm>
              <a:off x="221280" y="3486090"/>
              <a:ext cx="102960" cy="297720"/>
            </p14:xfrm>
          </p:contentPart>
        </mc:Choice>
        <mc:Fallback>
          <p:pic>
            <p:nvPicPr>
              <p:cNvPr id="27" name="Pismo odręczne 26"/>
              <p:cNvPicPr/>
              <p:nvPr/>
            </p:nvPicPr>
            <p:blipFill>
              <a:blip r:embed="rId20" cstate="print"/>
              <a:stretch>
                <a:fillRect/>
              </a:stretch>
            </p:blipFill>
            <p:spPr>
              <a:xfrm>
                <a:off x="200400" y="3465210"/>
                <a:ext cx="144720" cy="3394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21">
            <p14:nvContentPartPr>
              <p14:cNvPr id="28" name="Pismo odręczne 27"/>
              <p14:cNvContentPartPr/>
              <p14:nvPr/>
            </p14:nvContentPartPr>
            <p14:xfrm>
              <a:off x="365640" y="3505170"/>
              <a:ext cx="164160" cy="258480"/>
            </p14:xfrm>
          </p:contentPart>
        </mc:Choice>
        <mc:Fallback>
          <p:pic>
            <p:nvPicPr>
              <p:cNvPr id="28" name="Pismo odręczne 27"/>
              <p:cNvPicPr/>
              <p:nvPr/>
            </p:nvPicPr>
            <p:blipFill>
              <a:blip r:embed="rId22" cstate="print"/>
              <a:stretch>
                <a:fillRect/>
              </a:stretch>
            </p:blipFill>
            <p:spPr>
              <a:xfrm>
                <a:off x="344760" y="3484290"/>
                <a:ext cx="205920" cy="3002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23">
            <p14:nvContentPartPr>
              <p14:cNvPr id="29" name="Pismo odręczne 28"/>
              <p14:cNvContentPartPr/>
              <p14:nvPr/>
            </p14:nvContentPartPr>
            <p14:xfrm>
              <a:off x="571560" y="3540450"/>
              <a:ext cx="95760" cy="232920"/>
            </p14:xfrm>
          </p:contentPart>
        </mc:Choice>
        <mc:Fallback>
          <p:pic>
            <p:nvPicPr>
              <p:cNvPr id="29" name="Pismo odręczne 28"/>
              <p:cNvPicPr/>
              <p:nvPr/>
            </p:nvPicPr>
            <p:blipFill>
              <a:blip r:embed="rId24" cstate="print"/>
              <a:stretch>
                <a:fillRect/>
              </a:stretch>
            </p:blipFill>
            <p:spPr>
              <a:xfrm>
                <a:off x="550680" y="3519570"/>
                <a:ext cx="137520" cy="2746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25">
            <p14:nvContentPartPr>
              <p14:cNvPr id="30" name="Pismo odręczne 29"/>
              <p14:cNvContentPartPr/>
              <p14:nvPr/>
            </p14:nvContentPartPr>
            <p14:xfrm>
              <a:off x="722040" y="3497610"/>
              <a:ext cx="135720" cy="292320"/>
            </p14:xfrm>
          </p:contentPart>
        </mc:Choice>
        <mc:Fallback>
          <p:pic>
            <p:nvPicPr>
              <p:cNvPr id="30" name="Pismo odręczne 29"/>
              <p:cNvPicPr/>
              <p:nvPr/>
            </p:nvPicPr>
            <p:blipFill>
              <a:blip r:embed="rId26" cstate="print"/>
              <a:stretch>
                <a:fillRect/>
              </a:stretch>
            </p:blipFill>
            <p:spPr>
              <a:xfrm>
                <a:off x="701160" y="3476730"/>
                <a:ext cx="177480" cy="3340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27">
            <p14:nvContentPartPr>
              <p14:cNvPr id="31" name="Pismo odręczne 30"/>
              <p14:cNvContentPartPr/>
              <p14:nvPr/>
            </p14:nvContentPartPr>
            <p14:xfrm>
              <a:off x="1005720" y="3554850"/>
              <a:ext cx="92520" cy="213120"/>
            </p14:xfrm>
          </p:contentPart>
        </mc:Choice>
        <mc:Fallback>
          <p:pic>
            <p:nvPicPr>
              <p:cNvPr id="31" name="Pismo odręczne 30"/>
              <p:cNvPicPr/>
              <p:nvPr/>
            </p:nvPicPr>
            <p:blipFill>
              <a:blip r:embed="rId28" cstate="print"/>
              <a:stretch>
                <a:fillRect/>
              </a:stretch>
            </p:blipFill>
            <p:spPr>
              <a:xfrm>
                <a:off x="984840" y="3533970"/>
                <a:ext cx="134280" cy="2548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29">
            <p14:nvContentPartPr>
              <p14:cNvPr id="32" name="Pismo odręczne 31"/>
              <p14:cNvContentPartPr/>
              <p14:nvPr/>
            </p14:nvContentPartPr>
            <p14:xfrm>
              <a:off x="1116240" y="3680490"/>
              <a:ext cx="11880" cy="110880"/>
            </p14:xfrm>
          </p:contentPart>
        </mc:Choice>
        <mc:Fallback>
          <p:pic>
            <p:nvPicPr>
              <p:cNvPr id="32" name="Pismo odręczne 31"/>
              <p:cNvPicPr/>
              <p:nvPr/>
            </p:nvPicPr>
            <p:blipFill>
              <a:blip r:embed="rId30" cstate="print"/>
              <a:stretch>
                <a:fillRect/>
              </a:stretch>
            </p:blipFill>
            <p:spPr>
              <a:xfrm>
                <a:off x="1095360" y="3659610"/>
                <a:ext cx="53640" cy="1526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31">
            <p14:nvContentPartPr>
              <p14:cNvPr id="33" name="Pismo odręczne 32"/>
              <p14:cNvContentPartPr/>
              <p14:nvPr/>
            </p14:nvContentPartPr>
            <p14:xfrm>
              <a:off x="1161960" y="3627210"/>
              <a:ext cx="360" cy="23040"/>
            </p14:xfrm>
          </p:contentPart>
        </mc:Choice>
        <mc:Fallback>
          <p:pic>
            <p:nvPicPr>
              <p:cNvPr id="33" name="Pismo odręczne 32"/>
              <p:cNvPicPr/>
              <p:nvPr/>
            </p:nvPicPr>
            <p:blipFill>
              <a:blip r:embed="rId32" cstate="print"/>
              <a:stretch>
                <a:fillRect/>
              </a:stretch>
            </p:blipFill>
            <p:spPr>
              <a:xfrm>
                <a:off x="1141080" y="3606330"/>
                <a:ext cx="42120" cy="648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33">
            <p14:nvContentPartPr>
              <p14:cNvPr id="34" name="Pismo odręczne 33"/>
              <p14:cNvContentPartPr/>
              <p14:nvPr/>
            </p14:nvContentPartPr>
            <p14:xfrm>
              <a:off x="1165920" y="3543330"/>
              <a:ext cx="81000" cy="278640"/>
            </p14:xfrm>
          </p:contentPart>
        </mc:Choice>
        <mc:Fallback>
          <p:pic>
            <p:nvPicPr>
              <p:cNvPr id="34" name="Pismo odręczne 33"/>
              <p:cNvPicPr/>
              <p:nvPr/>
            </p:nvPicPr>
            <p:blipFill>
              <a:blip r:embed="rId34" cstate="print"/>
              <a:stretch>
                <a:fillRect/>
              </a:stretch>
            </p:blipFill>
            <p:spPr>
              <a:xfrm>
                <a:off x="1145040" y="3522423"/>
                <a:ext cx="122760" cy="320454"/>
              </a:xfrm>
              <a:prstGeom prst="rect">
                <a:avLst/>
              </a:prstGeom>
            </p:spPr>
          </p:pic>
        </mc:Fallback>
      </mc:AlternateContent>
      <mc:AlternateContent xmlns:mc="http://schemas.openxmlformats.org/markup-compatibility/2006">
        <mc:Choice xmlns:p14="http://schemas.microsoft.com/office/powerpoint/2010/main" xmlns="" Requires="p14">
          <p:contentPart p14:bwMode="auto" r:id="rId35">
            <p14:nvContentPartPr>
              <p14:cNvPr id="35" name="Pismo odręczne 34"/>
              <p14:cNvContentPartPr/>
              <p14:nvPr/>
            </p14:nvContentPartPr>
            <p14:xfrm>
              <a:off x="1200120" y="3722250"/>
              <a:ext cx="42480" cy="9000"/>
            </p14:xfrm>
          </p:contentPart>
        </mc:Choice>
        <mc:Fallback>
          <p:pic>
            <p:nvPicPr>
              <p:cNvPr id="35" name="Pismo odręczne 34"/>
              <p:cNvPicPr/>
              <p:nvPr/>
            </p:nvPicPr>
            <p:blipFill>
              <a:blip r:embed="rId36" cstate="print"/>
              <a:stretch>
                <a:fillRect/>
              </a:stretch>
            </p:blipFill>
            <p:spPr>
              <a:xfrm>
                <a:off x="1179240" y="3701370"/>
                <a:ext cx="84240" cy="507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37">
            <p14:nvContentPartPr>
              <p14:cNvPr id="36" name="Pismo odręczne 35"/>
              <p14:cNvContentPartPr/>
              <p14:nvPr/>
            </p14:nvContentPartPr>
            <p14:xfrm>
              <a:off x="1192560" y="3447930"/>
              <a:ext cx="168120" cy="507240"/>
            </p14:xfrm>
          </p:contentPart>
        </mc:Choice>
        <mc:Fallback>
          <p:pic>
            <p:nvPicPr>
              <p:cNvPr id="36" name="Pismo odręczne 35"/>
              <p:cNvPicPr/>
              <p:nvPr/>
            </p:nvPicPr>
            <p:blipFill>
              <a:blip r:embed="rId38" cstate="print"/>
              <a:stretch>
                <a:fillRect/>
              </a:stretch>
            </p:blipFill>
            <p:spPr>
              <a:xfrm>
                <a:off x="1171680" y="3427050"/>
                <a:ext cx="209880" cy="549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39">
            <p14:nvContentPartPr>
              <p14:cNvPr id="37" name="Pismo odręczne 36"/>
              <p14:cNvContentPartPr/>
              <p14:nvPr/>
            </p14:nvContentPartPr>
            <p14:xfrm>
              <a:off x="4083360" y="2942490"/>
              <a:ext cx="454680" cy="1189080"/>
            </p14:xfrm>
          </p:contentPart>
        </mc:Choice>
        <mc:Fallback>
          <p:pic>
            <p:nvPicPr>
              <p:cNvPr id="37" name="Pismo odręczne 36"/>
              <p:cNvPicPr/>
              <p:nvPr/>
            </p:nvPicPr>
            <p:blipFill>
              <a:blip r:embed="rId40" cstate="print"/>
              <a:stretch>
                <a:fillRect/>
              </a:stretch>
            </p:blipFill>
            <p:spPr>
              <a:xfrm>
                <a:off x="4062480" y="2921610"/>
                <a:ext cx="496440" cy="12308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41">
            <p14:nvContentPartPr>
              <p14:cNvPr id="38" name="Pismo odręczne 37"/>
              <p14:cNvContentPartPr/>
              <p14:nvPr/>
            </p14:nvContentPartPr>
            <p14:xfrm>
              <a:off x="3063120" y="3765090"/>
              <a:ext cx="137520" cy="239400"/>
            </p14:xfrm>
          </p:contentPart>
        </mc:Choice>
        <mc:Fallback>
          <p:pic>
            <p:nvPicPr>
              <p:cNvPr id="38" name="Pismo odręczne 37"/>
              <p:cNvPicPr/>
              <p:nvPr/>
            </p:nvPicPr>
            <p:blipFill>
              <a:blip r:embed="rId42" cstate="print"/>
              <a:stretch>
                <a:fillRect/>
              </a:stretch>
            </p:blipFill>
            <p:spPr>
              <a:xfrm>
                <a:off x="3042240" y="3744179"/>
                <a:ext cx="179280" cy="281223"/>
              </a:xfrm>
              <a:prstGeom prst="rect">
                <a:avLst/>
              </a:prstGeom>
            </p:spPr>
          </p:pic>
        </mc:Fallback>
      </mc:AlternateContent>
      <mc:AlternateContent xmlns:mc="http://schemas.openxmlformats.org/markup-compatibility/2006">
        <mc:Choice xmlns:p14="http://schemas.microsoft.com/office/powerpoint/2010/main" xmlns="" Requires="p14">
          <p:contentPart p14:bwMode="auto" r:id="rId43">
            <p14:nvContentPartPr>
              <p14:cNvPr id="39" name="Pismo odręczne 38"/>
              <p14:cNvContentPartPr/>
              <p14:nvPr/>
            </p14:nvContentPartPr>
            <p14:xfrm>
              <a:off x="3257160" y="3829170"/>
              <a:ext cx="167760" cy="163800"/>
            </p14:xfrm>
          </p:contentPart>
        </mc:Choice>
        <mc:Fallback>
          <p:pic>
            <p:nvPicPr>
              <p:cNvPr id="39" name="Pismo odręczne 38"/>
              <p:cNvPicPr/>
              <p:nvPr/>
            </p:nvPicPr>
            <p:blipFill>
              <a:blip r:embed="rId44" cstate="print"/>
              <a:stretch>
                <a:fillRect/>
              </a:stretch>
            </p:blipFill>
            <p:spPr>
              <a:xfrm>
                <a:off x="3236280" y="3808290"/>
                <a:ext cx="209520" cy="2055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45">
            <p14:nvContentPartPr>
              <p14:cNvPr id="40" name="Pismo odręczne 39"/>
              <p14:cNvContentPartPr/>
              <p14:nvPr/>
            </p14:nvContentPartPr>
            <p14:xfrm>
              <a:off x="3462720" y="3787050"/>
              <a:ext cx="100080" cy="217800"/>
            </p14:xfrm>
          </p:contentPart>
        </mc:Choice>
        <mc:Fallback>
          <p:pic>
            <p:nvPicPr>
              <p:cNvPr id="40" name="Pismo odręczne 39"/>
              <p:cNvPicPr/>
              <p:nvPr/>
            </p:nvPicPr>
            <p:blipFill>
              <a:blip r:embed="rId46" cstate="print"/>
              <a:stretch>
                <a:fillRect/>
              </a:stretch>
            </p:blipFill>
            <p:spPr>
              <a:xfrm>
                <a:off x="3441840" y="3766170"/>
                <a:ext cx="141840" cy="2595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47">
            <p14:nvContentPartPr>
              <p14:cNvPr id="41" name="Pismo odręczne 40"/>
              <p14:cNvContentPartPr/>
              <p14:nvPr/>
            </p14:nvContentPartPr>
            <p14:xfrm>
              <a:off x="3659640" y="3730170"/>
              <a:ext cx="124920" cy="325080"/>
            </p14:xfrm>
          </p:contentPart>
        </mc:Choice>
        <mc:Fallback>
          <p:pic>
            <p:nvPicPr>
              <p:cNvPr id="41" name="Pismo odręczne 40"/>
              <p:cNvPicPr/>
              <p:nvPr/>
            </p:nvPicPr>
            <p:blipFill>
              <a:blip r:embed="rId48" cstate="print"/>
              <a:stretch>
                <a:fillRect/>
              </a:stretch>
            </p:blipFill>
            <p:spPr>
              <a:xfrm>
                <a:off x="3638760" y="3709290"/>
                <a:ext cx="166680" cy="3668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49">
            <p14:nvContentPartPr>
              <p14:cNvPr id="42" name="Pismo odręczne 41"/>
              <p14:cNvContentPartPr/>
              <p14:nvPr/>
            </p14:nvContentPartPr>
            <p14:xfrm>
              <a:off x="3158520" y="4128330"/>
              <a:ext cx="145080" cy="199080"/>
            </p14:xfrm>
          </p:contentPart>
        </mc:Choice>
        <mc:Fallback>
          <p:pic>
            <p:nvPicPr>
              <p:cNvPr id="42" name="Pismo odręczne 41"/>
              <p:cNvPicPr/>
              <p:nvPr/>
            </p:nvPicPr>
            <p:blipFill>
              <a:blip r:embed="rId50" cstate="print"/>
              <a:stretch>
                <a:fillRect/>
              </a:stretch>
            </p:blipFill>
            <p:spPr>
              <a:xfrm>
                <a:off x="3137640" y="4107450"/>
                <a:ext cx="186840" cy="2408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1">
            <p14:nvContentPartPr>
              <p14:cNvPr id="43" name="Pismo odręczne 42"/>
              <p14:cNvContentPartPr/>
              <p14:nvPr/>
            </p14:nvContentPartPr>
            <p14:xfrm>
              <a:off x="3347520" y="4229130"/>
              <a:ext cx="32400" cy="110880"/>
            </p14:xfrm>
          </p:contentPart>
        </mc:Choice>
        <mc:Fallback>
          <p:pic>
            <p:nvPicPr>
              <p:cNvPr id="43" name="Pismo odręczne 42"/>
              <p:cNvPicPr/>
              <p:nvPr/>
            </p:nvPicPr>
            <p:blipFill>
              <a:blip r:embed="rId52" cstate="print"/>
              <a:stretch>
                <a:fillRect/>
              </a:stretch>
            </p:blipFill>
            <p:spPr>
              <a:xfrm>
                <a:off x="3326640" y="4208250"/>
                <a:ext cx="74160" cy="1526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3">
            <p14:nvContentPartPr>
              <p14:cNvPr id="44" name="Pismo odręczne 43"/>
              <p14:cNvContentPartPr/>
              <p14:nvPr/>
            </p14:nvContentPartPr>
            <p14:xfrm>
              <a:off x="3396120" y="4202490"/>
              <a:ext cx="18000" cy="23040"/>
            </p14:xfrm>
          </p:contentPart>
        </mc:Choice>
        <mc:Fallback>
          <p:pic>
            <p:nvPicPr>
              <p:cNvPr id="44" name="Pismo odręczne 43"/>
              <p:cNvPicPr/>
              <p:nvPr/>
            </p:nvPicPr>
            <p:blipFill>
              <a:blip r:embed="rId54" cstate="print"/>
              <a:stretch>
                <a:fillRect/>
              </a:stretch>
            </p:blipFill>
            <p:spPr>
              <a:xfrm>
                <a:off x="3375240" y="4181610"/>
                <a:ext cx="59760" cy="648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5">
            <p14:nvContentPartPr>
              <p14:cNvPr id="45" name="Pismo odręczne 44"/>
              <p14:cNvContentPartPr/>
              <p14:nvPr/>
            </p14:nvContentPartPr>
            <p14:xfrm>
              <a:off x="3486120" y="4065330"/>
              <a:ext cx="76680" cy="354600"/>
            </p14:xfrm>
          </p:contentPart>
        </mc:Choice>
        <mc:Fallback>
          <p:pic>
            <p:nvPicPr>
              <p:cNvPr id="45" name="Pismo odręczne 44"/>
              <p:cNvPicPr/>
              <p:nvPr/>
            </p:nvPicPr>
            <p:blipFill>
              <a:blip r:embed="rId56" cstate="print"/>
              <a:stretch>
                <a:fillRect/>
              </a:stretch>
            </p:blipFill>
            <p:spPr>
              <a:xfrm>
                <a:off x="3465240" y="4044450"/>
                <a:ext cx="118440" cy="3963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7">
            <p14:nvContentPartPr>
              <p14:cNvPr id="46" name="Pismo odręczne 45"/>
              <p14:cNvContentPartPr/>
              <p14:nvPr/>
            </p14:nvContentPartPr>
            <p14:xfrm>
              <a:off x="3478560" y="4229130"/>
              <a:ext cx="141480" cy="34560"/>
            </p14:xfrm>
          </p:contentPart>
        </mc:Choice>
        <mc:Fallback>
          <p:pic>
            <p:nvPicPr>
              <p:cNvPr id="46" name="Pismo odręczne 45"/>
              <p:cNvPicPr/>
              <p:nvPr/>
            </p:nvPicPr>
            <p:blipFill>
              <a:blip r:embed="rId58" cstate="print"/>
              <a:stretch>
                <a:fillRect/>
              </a:stretch>
            </p:blipFill>
            <p:spPr>
              <a:xfrm>
                <a:off x="3457680" y="4208250"/>
                <a:ext cx="183240" cy="763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9">
            <p14:nvContentPartPr>
              <p14:cNvPr id="47" name="Pismo odręczne 46"/>
              <p14:cNvContentPartPr/>
              <p14:nvPr/>
            </p14:nvContentPartPr>
            <p14:xfrm>
              <a:off x="3606720" y="4239210"/>
              <a:ext cx="123840" cy="84240"/>
            </p14:xfrm>
          </p:contentPart>
        </mc:Choice>
        <mc:Fallback>
          <p:pic>
            <p:nvPicPr>
              <p:cNvPr id="47" name="Pismo odręczne 46"/>
              <p:cNvPicPr/>
              <p:nvPr/>
            </p:nvPicPr>
            <p:blipFill>
              <a:blip r:embed="rId60" cstate="print"/>
              <a:stretch>
                <a:fillRect/>
              </a:stretch>
            </p:blipFill>
            <p:spPr>
              <a:xfrm>
                <a:off x="3585840" y="4218330"/>
                <a:ext cx="165600" cy="126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61">
            <p14:nvContentPartPr>
              <p14:cNvPr id="48" name="Pismo odręczne 47"/>
              <p14:cNvContentPartPr/>
              <p14:nvPr/>
            </p14:nvContentPartPr>
            <p14:xfrm>
              <a:off x="3695640" y="4076850"/>
              <a:ext cx="15840" cy="179280"/>
            </p14:xfrm>
          </p:contentPart>
        </mc:Choice>
        <mc:Fallback>
          <p:pic>
            <p:nvPicPr>
              <p:cNvPr id="48" name="Pismo odręczne 47"/>
              <p:cNvPicPr/>
              <p:nvPr/>
            </p:nvPicPr>
            <p:blipFill>
              <a:blip r:embed="rId62" cstate="print"/>
              <a:stretch>
                <a:fillRect/>
              </a:stretch>
            </p:blipFill>
            <p:spPr>
              <a:xfrm>
                <a:off x="3674760" y="4055970"/>
                <a:ext cx="57600" cy="2210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63">
            <p14:nvContentPartPr>
              <p14:cNvPr id="49" name="Pismo odręczne 48"/>
              <p14:cNvContentPartPr/>
              <p14:nvPr/>
            </p14:nvContentPartPr>
            <p14:xfrm>
              <a:off x="3811200" y="4196370"/>
              <a:ext cx="239400" cy="144360"/>
            </p14:xfrm>
          </p:contentPart>
        </mc:Choice>
        <mc:Fallback>
          <p:pic>
            <p:nvPicPr>
              <p:cNvPr id="49" name="Pismo odręczne 48"/>
              <p:cNvPicPr/>
              <p:nvPr/>
            </p:nvPicPr>
            <p:blipFill>
              <a:blip r:embed="rId64" cstate="print"/>
              <a:stretch>
                <a:fillRect/>
              </a:stretch>
            </p:blipFill>
            <p:spPr>
              <a:xfrm>
                <a:off x="3790320" y="4175490"/>
                <a:ext cx="281160" cy="1861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65">
            <p14:nvContentPartPr>
              <p14:cNvPr id="50" name="Pismo odręczne 49"/>
              <p14:cNvContentPartPr/>
              <p14:nvPr/>
            </p14:nvContentPartPr>
            <p14:xfrm>
              <a:off x="1524120" y="3738450"/>
              <a:ext cx="156600" cy="215280"/>
            </p14:xfrm>
          </p:contentPart>
        </mc:Choice>
        <mc:Fallback>
          <p:pic>
            <p:nvPicPr>
              <p:cNvPr id="50" name="Pismo odręczne 49"/>
              <p:cNvPicPr/>
              <p:nvPr/>
            </p:nvPicPr>
            <p:blipFill>
              <a:blip r:embed="rId66" cstate="print"/>
              <a:stretch>
                <a:fillRect/>
              </a:stretch>
            </p:blipFill>
            <p:spPr>
              <a:xfrm>
                <a:off x="1503240" y="3717570"/>
                <a:ext cx="198360" cy="2570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67">
            <p14:nvContentPartPr>
              <p14:cNvPr id="51" name="Pismo odręczne 50"/>
              <p14:cNvContentPartPr/>
              <p14:nvPr/>
            </p14:nvContentPartPr>
            <p14:xfrm>
              <a:off x="1714560" y="3763290"/>
              <a:ext cx="110880" cy="217800"/>
            </p14:xfrm>
          </p:contentPart>
        </mc:Choice>
        <mc:Fallback>
          <p:pic>
            <p:nvPicPr>
              <p:cNvPr id="51" name="Pismo odręczne 50"/>
              <p:cNvPicPr/>
              <p:nvPr/>
            </p:nvPicPr>
            <p:blipFill>
              <a:blip r:embed="rId68" cstate="print"/>
              <a:stretch>
                <a:fillRect/>
              </a:stretch>
            </p:blipFill>
            <p:spPr>
              <a:xfrm>
                <a:off x="1693680" y="3742410"/>
                <a:ext cx="152640" cy="2595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69">
            <p14:nvContentPartPr>
              <p14:cNvPr id="52" name="Pismo odręczne 51"/>
              <p14:cNvContentPartPr/>
              <p14:nvPr/>
            </p14:nvContentPartPr>
            <p14:xfrm>
              <a:off x="1899240" y="3715050"/>
              <a:ext cx="128160" cy="290880"/>
            </p14:xfrm>
          </p:contentPart>
        </mc:Choice>
        <mc:Fallback>
          <p:pic>
            <p:nvPicPr>
              <p:cNvPr id="52" name="Pismo odręczne 51"/>
              <p:cNvPicPr/>
              <p:nvPr/>
            </p:nvPicPr>
            <p:blipFill>
              <a:blip r:embed="rId70" cstate="print"/>
              <a:stretch>
                <a:fillRect/>
              </a:stretch>
            </p:blipFill>
            <p:spPr>
              <a:xfrm>
                <a:off x="1878360" y="3694170"/>
                <a:ext cx="169920" cy="332640"/>
              </a:xfrm>
              <a:prstGeom prst="rect">
                <a:avLst/>
              </a:prstGeom>
            </p:spPr>
          </p:pic>
        </mc:Fallback>
      </mc:AlternateContent>
    </p:spTree>
    <p:extLst>
      <p:ext uri="{BB962C8B-B14F-4D97-AF65-F5344CB8AC3E}">
        <p14:creationId xmlns:p14="http://schemas.microsoft.com/office/powerpoint/2010/main" xmlns="" val="3956860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PKCS1 v1.5</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23</a:t>
            </a:fld>
            <a:endParaRPr lang="pl-PL"/>
          </a:p>
        </p:txBody>
      </p:sp>
      <p:sp>
        <p:nvSpPr>
          <p:cNvPr id="5" name="Rectangle 3"/>
          <p:cNvSpPr txBox="1">
            <a:spLocks noChangeArrowheads="1"/>
          </p:cNvSpPr>
          <p:nvPr/>
        </p:nvSpPr>
        <p:spPr>
          <a:xfrm>
            <a:off x="281632" y="1340768"/>
            <a:ext cx="8754864" cy="4038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PKCS1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tryb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szyfrowanie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10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10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Otrzymana wartość jest szyfrowana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RSA</a:t>
            </a: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10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Szeroko zastosowane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 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HTTPS</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nvGrpSpPr>
          <p:cNvPr id="6" name="Group 14"/>
          <p:cNvGrpSpPr>
            <a:grpSpLocks/>
          </p:cNvGrpSpPr>
          <p:nvPr/>
        </p:nvGrpSpPr>
        <p:grpSpPr bwMode="auto">
          <a:xfrm>
            <a:off x="795132" y="2026568"/>
            <a:ext cx="7358028" cy="1364457"/>
            <a:chOff x="614" y="1626"/>
            <a:chExt cx="4330" cy="1146"/>
          </a:xfrm>
        </p:grpSpPr>
        <p:grpSp>
          <p:nvGrpSpPr>
            <p:cNvPr id="7" name="Group 5"/>
            <p:cNvGrpSpPr>
              <a:grpSpLocks/>
            </p:cNvGrpSpPr>
            <p:nvPr/>
          </p:nvGrpSpPr>
          <p:grpSpPr bwMode="auto">
            <a:xfrm>
              <a:off x="672" y="1872"/>
              <a:ext cx="4272" cy="288"/>
              <a:chOff x="672" y="2592"/>
              <a:chExt cx="4272" cy="288"/>
            </a:xfrm>
          </p:grpSpPr>
          <p:sp>
            <p:nvSpPr>
              <p:cNvPr id="11" name="Rectangle 6"/>
              <p:cNvSpPr>
                <a:spLocks noChangeArrowheads="1"/>
              </p:cNvSpPr>
              <p:nvPr/>
            </p:nvSpPr>
            <p:spPr bwMode="auto">
              <a:xfrm>
                <a:off x="672" y="2592"/>
                <a:ext cx="432" cy="288"/>
              </a:xfrm>
              <a:prstGeom prst="rect">
                <a:avLst/>
              </a:prstGeom>
              <a:solidFill>
                <a:srgbClr val="4F81BD"/>
              </a:solidFill>
              <a:ln w="38100">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02</a:t>
                </a:r>
              </a:p>
            </p:txBody>
          </p:sp>
          <p:sp>
            <p:nvSpPr>
              <p:cNvPr id="12" name="Rectangle 7"/>
              <p:cNvSpPr>
                <a:spLocks noChangeArrowheads="1"/>
              </p:cNvSpPr>
              <p:nvPr/>
            </p:nvSpPr>
            <p:spPr bwMode="auto">
              <a:xfrm>
                <a:off x="1104" y="2592"/>
                <a:ext cx="2448" cy="288"/>
              </a:xfrm>
              <a:prstGeom prst="rect">
                <a:avLst/>
              </a:prstGeom>
              <a:solidFill>
                <a:srgbClr val="4F81BD"/>
              </a:solidFill>
              <a:ln w="38100">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random pad</a:t>
                </a:r>
              </a:p>
            </p:txBody>
          </p:sp>
          <p:sp>
            <p:nvSpPr>
              <p:cNvPr id="13" name="Rectangle 8"/>
              <p:cNvSpPr>
                <a:spLocks noChangeArrowheads="1"/>
              </p:cNvSpPr>
              <p:nvPr/>
            </p:nvSpPr>
            <p:spPr bwMode="auto">
              <a:xfrm>
                <a:off x="3552" y="2592"/>
                <a:ext cx="336" cy="288"/>
              </a:xfrm>
              <a:prstGeom prst="rect">
                <a:avLst/>
              </a:prstGeom>
              <a:solidFill>
                <a:srgbClr val="4F81BD"/>
              </a:solidFill>
              <a:ln w="38100">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FF</a:t>
                </a:r>
              </a:p>
            </p:txBody>
          </p:sp>
          <p:sp>
            <p:nvSpPr>
              <p:cNvPr id="14" name="Rectangle 9"/>
              <p:cNvSpPr>
                <a:spLocks noChangeArrowheads="1"/>
              </p:cNvSpPr>
              <p:nvPr/>
            </p:nvSpPr>
            <p:spPr bwMode="auto">
              <a:xfrm>
                <a:off x="3888" y="2592"/>
                <a:ext cx="1056" cy="288"/>
              </a:xfrm>
              <a:prstGeom prst="rect">
                <a:avLst/>
              </a:prstGeom>
              <a:solidFill>
                <a:srgbClr val="4F81BD"/>
              </a:solidFill>
              <a:ln w="38100">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msg</a:t>
                </a:r>
              </a:p>
            </p:txBody>
          </p:sp>
        </p:grpSp>
        <p:sp>
          <p:nvSpPr>
            <p:cNvPr id="8" name="AutoShape 10"/>
            <p:cNvSpPr>
              <a:spLocks/>
            </p:cNvSpPr>
            <p:nvPr/>
          </p:nvSpPr>
          <p:spPr bwMode="auto">
            <a:xfrm rot="-5400000">
              <a:off x="2712" y="204"/>
              <a:ext cx="216" cy="4248"/>
            </a:xfrm>
            <a:prstGeom prst="leftBrace">
              <a:avLst>
                <a:gd name="adj1" fmla="val 163889"/>
                <a:gd name="adj2" fmla="val 49949"/>
              </a:avLst>
            </a:prstGeom>
            <a:noFill/>
            <a:ln w="9525">
              <a:solidFill>
                <a:sysClr val="windowText" lastClr="000000"/>
              </a:solidFill>
              <a:roun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9" name="Text Box 11"/>
            <p:cNvSpPr txBox="1">
              <a:spLocks noChangeArrowheads="1"/>
            </p:cNvSpPr>
            <p:nvPr/>
          </p:nvSpPr>
          <p:spPr bwMode="auto">
            <a:xfrm>
              <a:off x="1441" y="2436"/>
              <a:ext cx="3017" cy="336"/>
            </a:xfrm>
            <a:prstGeom prst="rect">
              <a:avLst/>
            </a:prstGeom>
            <a:noFill/>
            <a:ln w="9525">
              <a:noFill/>
              <a:miter lim="800000"/>
              <a:headEnd/>
              <a:tailEnd/>
            </a:ln>
            <a:effec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smtClean="0">
                  <a:ln>
                    <a:noFill/>
                  </a:ln>
                  <a:solidFill>
                    <a:prstClr val="black"/>
                  </a:solidFill>
                  <a:effectLst/>
                  <a:uLnTx/>
                  <a:uFillTx/>
                </a:rPr>
                <a:t>rozmiar dzielnika </a:t>
              </a:r>
              <a:r>
                <a:rPr lang="pl-PL" sz="2000" kern="0" dirty="0" err="1">
                  <a:solidFill>
                    <a:prstClr val="black"/>
                  </a:solidFill>
                </a:rPr>
                <a:t>m</a:t>
              </a:r>
              <a:r>
                <a:rPr kumimoji="0" lang="pl-PL" sz="2000" b="0" i="0" u="none" strike="noStrike" kern="0" cap="none" spc="0" normalizeH="0" baseline="0" noProof="0" dirty="0" err="1" smtClean="0">
                  <a:ln>
                    <a:noFill/>
                  </a:ln>
                  <a:solidFill>
                    <a:prstClr val="black"/>
                  </a:solidFill>
                  <a:effectLst/>
                  <a:uLnTx/>
                  <a:uFillTx/>
                </a:rPr>
                <a:t>odulo</a:t>
              </a:r>
              <a:r>
                <a:rPr kumimoji="0" lang="pl-PL" sz="2000" b="0" i="0" u="none" strike="noStrike" kern="0" cap="none" spc="0" normalizeH="0" baseline="0" noProof="0" dirty="0" smtClean="0">
                  <a:ln>
                    <a:noFill/>
                  </a:ln>
                  <a:solidFill>
                    <a:prstClr val="black"/>
                  </a:solidFill>
                  <a:effectLst/>
                  <a:uLnTx/>
                  <a:uFillTx/>
                </a:rPr>
                <a:t> </a:t>
              </a:r>
              <a:r>
                <a:rPr kumimoji="0" lang="en-US" sz="2000" b="0" i="0" u="none" strike="noStrike" kern="0" cap="none" spc="0" normalizeH="0" baseline="0" noProof="0" dirty="0" smtClean="0">
                  <a:ln>
                    <a:noFill/>
                  </a:ln>
                  <a:solidFill>
                    <a:prstClr val="black"/>
                  </a:solidFill>
                  <a:effectLst/>
                  <a:uLnTx/>
                  <a:uFillTx/>
                </a:rPr>
                <a:t>RSA (</a:t>
              </a:r>
              <a:r>
                <a:rPr lang="pl-PL" sz="2000" kern="0" dirty="0" smtClean="0">
                  <a:solidFill>
                    <a:prstClr val="black"/>
                  </a:solidFill>
                </a:rPr>
                <a:t>np.</a:t>
              </a:r>
              <a:r>
                <a:rPr kumimoji="0" lang="en-US" sz="2000" b="0" i="0" u="none" strike="noStrike" kern="0" cap="none" spc="0" normalizeH="0" baseline="0" noProof="0" dirty="0" smtClean="0">
                  <a:ln>
                    <a:noFill/>
                  </a:ln>
                  <a:solidFill>
                    <a:prstClr val="black"/>
                  </a:solidFill>
                  <a:effectLst/>
                  <a:uLnTx/>
                  <a:uFillTx/>
                </a:rPr>
                <a:t> 2048 bit</a:t>
              </a:r>
              <a:r>
                <a:rPr kumimoji="0" lang="pl-PL" sz="2000" b="0" i="0" u="none" strike="noStrike" kern="0" cap="none" spc="0" normalizeH="0" baseline="0" noProof="0" dirty="0" smtClean="0">
                  <a:ln>
                    <a:noFill/>
                  </a:ln>
                  <a:solidFill>
                    <a:prstClr val="black"/>
                  </a:solidFill>
                  <a:effectLst/>
                  <a:uLnTx/>
                  <a:uFillTx/>
                </a:rPr>
                <a:t>ów</a:t>
              </a:r>
              <a:r>
                <a:rPr kumimoji="0" lang="en-US" sz="2000" b="0" i="0" u="none" strike="noStrike" kern="0" cap="none" spc="0" normalizeH="0" baseline="0" noProof="0" dirty="0" smtClean="0">
                  <a:ln>
                    <a:noFill/>
                  </a:ln>
                  <a:solidFill>
                    <a:prstClr val="black"/>
                  </a:solidFill>
                  <a:effectLst/>
                  <a:uLnTx/>
                  <a:uFillTx/>
                </a:rPr>
                <a:t>)</a:t>
              </a:r>
            </a:p>
          </p:txBody>
        </p:sp>
        <p:sp>
          <p:nvSpPr>
            <p:cNvPr id="10" name="Text Box 13"/>
            <p:cNvSpPr txBox="1">
              <a:spLocks noChangeArrowheads="1"/>
            </p:cNvSpPr>
            <p:nvPr/>
          </p:nvSpPr>
          <p:spPr bwMode="auto">
            <a:xfrm>
              <a:off x="614" y="1626"/>
              <a:ext cx="541" cy="284"/>
            </a:xfrm>
            <a:prstGeom prst="rect">
              <a:avLst/>
            </a:prstGeom>
            <a:noFill/>
            <a:ln w="19050">
              <a:noFill/>
              <a:miter lim="800000"/>
              <a:headEnd/>
              <a:tailEnd/>
            </a:ln>
            <a:effec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rPr>
                <a:t>16 bit</a:t>
              </a:r>
              <a:r>
                <a:rPr kumimoji="0" lang="pl-PL" sz="1600" b="0" i="0" u="none" strike="noStrike" kern="0" cap="none" spc="0" normalizeH="0" baseline="0" noProof="0" dirty="0" smtClean="0">
                  <a:ln>
                    <a:noFill/>
                  </a:ln>
                  <a:solidFill>
                    <a:prstClr val="black"/>
                  </a:solidFill>
                  <a:effectLst/>
                  <a:uLnTx/>
                  <a:uFillTx/>
                </a:rPr>
                <a:t>ów</a:t>
              </a:r>
              <a:endParaRPr kumimoji="0" lang="en-US" sz="1600" b="0" i="0" u="none" strike="noStrike" kern="0" cap="none" spc="0" normalizeH="0" baseline="0" noProof="0" dirty="0" smtClean="0">
                <a:ln>
                  <a:noFill/>
                </a:ln>
                <a:solidFill>
                  <a:prstClr val="black"/>
                </a:solidFill>
                <a:effectLst/>
                <a:uLnTx/>
                <a:uFillTx/>
              </a:endParaRPr>
            </a:p>
          </p:txBody>
        </p:sp>
      </p:grpSp>
    </p:spTree>
    <p:extLst>
      <p:ext uri="{BB962C8B-B14F-4D97-AF65-F5344CB8AC3E}">
        <p14:creationId xmlns:p14="http://schemas.microsoft.com/office/powerpoint/2010/main" xmlns="" val="79308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Atak na PKCS1 v1.5 </a:t>
            </a:r>
            <a:r>
              <a:rPr lang="en-US" sz="2700" dirty="0"/>
              <a:t>(</a:t>
            </a:r>
            <a:r>
              <a:rPr lang="en-US" sz="2700" dirty="0" err="1"/>
              <a:t>Bleichenbacher</a:t>
            </a:r>
            <a:r>
              <a:rPr lang="en-US" sz="2700" dirty="0"/>
              <a:t>  1998</a:t>
            </a:r>
            <a:r>
              <a:rPr lang="en-US" sz="2700" dirty="0" smtClean="0"/>
              <a:t>)</a:t>
            </a:r>
            <a:r>
              <a:rPr lang="pl-PL" sz="2700" dirty="0" smtClean="0"/>
              <a:t> </a:t>
            </a:r>
            <a:r>
              <a:rPr lang="pl-PL" dirty="0" smtClean="0"/>
              <a:t>(1)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24</a:t>
            </a:fld>
            <a:endParaRPr lang="pl-PL"/>
          </a:p>
        </p:txBody>
      </p:sp>
      <p:sp>
        <p:nvSpPr>
          <p:cNvPr id="5" name="Rectangle 3"/>
          <p:cNvSpPr txBox="1">
            <a:spLocks noChangeArrowheads="1"/>
          </p:cNvSpPr>
          <p:nvPr/>
        </p:nvSpPr>
        <p:spPr>
          <a:xfrm>
            <a:off x="44896" y="1571972"/>
            <a:ext cx="8991600" cy="43053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PKCS1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stosowany 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HTTPS:</a:t>
            </a:r>
          </a:p>
          <a:p>
            <a:pPr marL="742950" marR="0" lvl="1" indent="-285750" algn="l" defTabSz="914400" rtl="0" eaLnBrk="1" fontAlgn="auto" latinLnBrk="0" hangingPunct="1">
              <a:lnSpc>
                <a:spcPct val="100000"/>
              </a:lnSpc>
              <a:spcBef>
                <a:spcPct val="20000"/>
              </a:spcBef>
              <a:spcAft>
                <a:spcPts val="0"/>
              </a:spcAft>
              <a:buClrTx/>
              <a:buSzTx/>
              <a:buFontTx/>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endParaRPr>
          </a:p>
          <a:p>
            <a:pPr marL="742950" marR="0" lvl="1" indent="-285750" algn="l" defTabSz="914400" rtl="0" eaLnBrk="1" fontAlgn="auto" latinLnBrk="0" hangingPunct="1">
              <a:lnSpc>
                <a:spcPct val="100000"/>
              </a:lnSpc>
              <a:spcBef>
                <a:spcPct val="20000"/>
              </a:spcBef>
              <a:spcAft>
                <a:spcPts val="0"/>
              </a:spcAft>
              <a:buClrTx/>
              <a:buSzTx/>
              <a:buFontTx/>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endParaRPr>
          </a:p>
          <a:p>
            <a:pPr marL="742950" marR="0" lvl="1" indent="-285750" algn="l" defTabSz="914400" rtl="0" eaLnBrk="1" fontAlgn="auto" latinLnBrk="0" hangingPunct="1">
              <a:lnSpc>
                <a:spcPct val="100000"/>
              </a:lnSpc>
              <a:spcBef>
                <a:spcPct val="20000"/>
              </a:spcBef>
              <a:spcAft>
                <a:spcPts val="0"/>
              </a:spcAft>
              <a:buClrTx/>
              <a:buSzTx/>
              <a:buFontTx/>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endParaRPr>
          </a:p>
          <a:p>
            <a:pPr marL="742950" marR="0" lvl="1" indent="-285750" algn="l" defTabSz="914400" rtl="0" eaLnBrk="1" fontAlgn="auto" latinLnBrk="0" hangingPunct="1">
              <a:lnSpc>
                <a:spcPct val="100000"/>
              </a:lnSpc>
              <a:spcBef>
                <a:spcPct val="20000"/>
              </a:spcBef>
              <a:spcAft>
                <a:spcPts val="0"/>
              </a:spcAft>
              <a:buClrTx/>
              <a:buSzTx/>
              <a:buFontTx/>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endParaRPr>
          </a:p>
          <a:p>
            <a:pPr marL="742950" marR="0" lvl="1" indent="-28575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Atakujący może sprawdzić czy 16 bitów na początku to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’02’</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Atak z wybranym szyfrogramem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noProof="0" dirty="0" smtClean="0"/>
              <a:t>Żeby odszyfrować dany szyfrogram c wykonuj: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Wybierz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r  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sym typeface="Symbol" pitchFamily="18" charset="2"/>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Oblicz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c’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sym typeface="Symbol" pitchFamily="18" charset="2"/>
              </a:rPr>
              <a:t>r</a:t>
            </a:r>
            <a:r>
              <a:rPr kumimoji="0" lang="en-US" sz="2400" b="0" i="0" u="none" strike="noStrike" kern="1200" cap="none" spc="0" normalizeH="0" baseline="30000" noProof="0" dirty="0" err="1" smtClean="0">
                <a:ln>
                  <a:noFill/>
                </a:ln>
                <a:solidFill>
                  <a:sysClr val="windowText" lastClr="000000"/>
                </a:solidFill>
                <a:effectLst/>
                <a:uLnTx/>
                <a:uFillTx/>
                <a:latin typeface="Calibri"/>
                <a:ea typeface="+mn-ea"/>
                <a:cs typeface="+mn-cs"/>
                <a:sym typeface="Symbol" pitchFamily="18" charset="2"/>
              </a:rPr>
              <a:t>e</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sym typeface="Symbol" pitchFamily="18" charset="2"/>
              </a:rPr>
              <a:t>c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r  </a:t>
            </a:r>
            <a:r>
              <a:rPr kumimoji="0" lang="en-US" sz="1800" b="0" i="0" u="none" strike="noStrike" kern="1200" cap="none" spc="0" normalizeH="0" baseline="0" noProof="0" dirty="0" smtClean="0">
                <a:ln>
                  <a:noFill/>
                </a:ln>
                <a:solidFill>
                  <a:sysClr val="windowText" lastClr="000000"/>
                </a:solidFill>
                <a:effectLst/>
                <a:uLnTx/>
                <a:uFillTx/>
                <a:latin typeface="Arial" charset="0"/>
                <a:ea typeface="+mn-ea"/>
                <a:cs typeface="+mn-cs"/>
                <a:sym typeface="Symbol" pitchFamily="18" charset="2"/>
              </a:rPr>
              <a:t>PKCS1</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m</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a:t>
            </a:r>
            <a:r>
              <a:rPr kumimoji="0" lang="en-US" sz="2800" b="0" i="0" u="none" strike="noStrike" kern="1200" cap="none" spc="0" normalizeH="0" baseline="60000" noProof="0" dirty="0" smtClean="0">
                <a:ln>
                  <a:noFill/>
                </a:ln>
                <a:solidFill>
                  <a:sysClr val="windowText" lastClr="000000"/>
                </a:solidFill>
                <a:effectLst/>
                <a:uLnTx/>
                <a:uFillTx/>
                <a:latin typeface="Calibri"/>
                <a:ea typeface="+mn-ea"/>
                <a:cs typeface="+mn-cs"/>
                <a:sym typeface="Symbol" pitchFamily="18" charset="2"/>
              </a:rPr>
              <a:t>e</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Wyślij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c’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do serwera WWW i wykorzystaj odpowiedź</a:t>
            </a:r>
            <a:endParaRPr kumimoji="0" lang="en-US" sz="2400" b="0" i="0" u="none" strike="noStrike" kern="1200" cap="none" spc="0" normalizeH="0" baseline="-25000" noProof="0" dirty="0">
              <a:ln>
                <a:noFill/>
              </a:ln>
              <a:solidFill>
                <a:sysClr val="windowText" lastClr="000000"/>
              </a:solidFill>
              <a:effectLst/>
              <a:uLnTx/>
              <a:uFillTx/>
              <a:latin typeface="Calibri"/>
              <a:ea typeface="+mn-ea"/>
              <a:cs typeface="+mn-cs"/>
              <a:sym typeface="Symbol" pitchFamily="18" charset="2"/>
            </a:endParaRPr>
          </a:p>
        </p:txBody>
      </p:sp>
      <p:sp>
        <p:nvSpPr>
          <p:cNvPr id="6" name="Rectangle 4"/>
          <p:cNvSpPr>
            <a:spLocks noChangeArrowheads="1"/>
          </p:cNvSpPr>
          <p:nvPr/>
        </p:nvSpPr>
        <p:spPr bwMode="auto">
          <a:xfrm flipH="1">
            <a:off x="6750496" y="2295871"/>
            <a:ext cx="1143000" cy="914400"/>
          </a:xfrm>
          <a:prstGeom prst="rect">
            <a:avLst/>
          </a:prstGeom>
          <a:solidFill>
            <a:srgbClr val="4F81BD"/>
          </a:solidFill>
          <a:ln w="1905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lang="pl-PL" kern="0" dirty="0" smtClean="0">
                <a:solidFill>
                  <a:prstClr val="black"/>
                </a:solidFill>
              </a:rPr>
              <a:t>Atakujący</a:t>
            </a:r>
            <a:endParaRPr kumimoji="0" lang="en-US" sz="1800" b="0" i="0" u="none" strike="noStrike" kern="0" cap="none" spc="0" normalizeH="0" baseline="0" noProof="0" dirty="0" smtClean="0">
              <a:ln>
                <a:noFill/>
              </a:ln>
              <a:solidFill>
                <a:prstClr val="black"/>
              </a:solidFill>
              <a:effectLst/>
              <a:uLnTx/>
              <a:uFillTx/>
            </a:endParaRPr>
          </a:p>
        </p:txBody>
      </p:sp>
      <p:sp>
        <p:nvSpPr>
          <p:cNvPr id="7" name="Rectangle 5"/>
          <p:cNvSpPr>
            <a:spLocks noChangeArrowheads="1"/>
          </p:cNvSpPr>
          <p:nvPr/>
        </p:nvSpPr>
        <p:spPr bwMode="auto">
          <a:xfrm flipH="1">
            <a:off x="3092896" y="2353021"/>
            <a:ext cx="1143000" cy="914400"/>
          </a:xfrm>
          <a:prstGeom prst="rect">
            <a:avLst/>
          </a:prstGeom>
          <a:solidFill>
            <a:srgbClr val="4F81BD"/>
          </a:solidFill>
          <a:ln w="1905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prstClr val="black"/>
                </a:solidFill>
                <a:effectLst/>
                <a:uLnTx/>
                <a:uFillTx/>
              </a:rPr>
              <a:t>Serwer </a:t>
            </a:r>
            <a:br>
              <a:rPr kumimoji="0" lang="pl-PL" sz="1800" b="0" i="0" u="none" strike="noStrike" kern="0" cap="none" spc="0" normalizeH="0" baseline="0" noProof="0" dirty="0" smtClean="0">
                <a:ln>
                  <a:noFill/>
                </a:ln>
                <a:solidFill>
                  <a:prstClr val="black"/>
                </a:solidFill>
                <a:effectLst/>
                <a:uLnTx/>
                <a:uFillTx/>
              </a:rPr>
            </a:br>
            <a:r>
              <a:rPr kumimoji="0" lang="pl-PL" sz="1800" b="0" i="0" u="none" strike="noStrike" kern="0" cap="none" spc="0" normalizeH="0" baseline="0" noProof="0" dirty="0" smtClean="0">
                <a:ln>
                  <a:noFill/>
                </a:ln>
                <a:solidFill>
                  <a:prstClr val="black"/>
                </a:solidFill>
                <a:effectLst/>
                <a:uLnTx/>
                <a:uFillTx/>
              </a:rPr>
              <a:t>WWW</a:t>
            </a:r>
            <a:endParaRPr kumimoji="0" lang="en-US" sz="1800" b="0" i="0" u="none" strike="noStrike" kern="0" cap="none" spc="0" normalizeH="0" baseline="0" noProof="0" dirty="0" smtClean="0">
              <a:ln>
                <a:noFill/>
              </a:ln>
              <a:solidFill>
                <a:prstClr val="black"/>
              </a:solidFill>
              <a:effectLst/>
              <a:uLnTx/>
              <a:uFillTx/>
            </a:endParaRPr>
          </a:p>
        </p:txBody>
      </p:sp>
      <p:sp>
        <p:nvSpPr>
          <p:cNvPr id="8" name="Rectangle 11"/>
          <p:cNvSpPr>
            <a:spLocks noChangeArrowheads="1"/>
          </p:cNvSpPr>
          <p:nvPr/>
        </p:nvSpPr>
        <p:spPr bwMode="auto">
          <a:xfrm flipH="1">
            <a:off x="3092896" y="2353021"/>
            <a:ext cx="228600" cy="228600"/>
          </a:xfrm>
          <a:prstGeom prst="rect">
            <a:avLst/>
          </a:prstGeom>
          <a:solidFill>
            <a:srgbClr val="FF0000"/>
          </a:solidFill>
          <a:ln w="1905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FFCC00"/>
                </a:solidFill>
                <a:effectLst/>
                <a:uLnTx/>
                <a:uFillTx/>
              </a:rPr>
              <a:t>d</a:t>
            </a:r>
          </a:p>
        </p:txBody>
      </p:sp>
      <p:grpSp>
        <p:nvGrpSpPr>
          <p:cNvPr id="9" name="Group 19"/>
          <p:cNvGrpSpPr>
            <a:grpSpLocks/>
          </p:cNvGrpSpPr>
          <p:nvPr/>
        </p:nvGrpSpPr>
        <p:grpSpPr bwMode="auto">
          <a:xfrm>
            <a:off x="7283896" y="1857722"/>
            <a:ext cx="1752600" cy="369095"/>
            <a:chOff x="4464" y="1600"/>
            <a:chExt cx="946" cy="310"/>
          </a:xfrm>
        </p:grpSpPr>
        <p:sp>
          <p:nvSpPr>
            <p:cNvPr id="10" name="Rectangle 17"/>
            <p:cNvSpPr>
              <a:spLocks noChangeArrowheads="1"/>
            </p:cNvSpPr>
            <p:nvPr/>
          </p:nvSpPr>
          <p:spPr bwMode="auto">
            <a:xfrm>
              <a:off x="4738" y="1664"/>
              <a:ext cx="672" cy="235"/>
            </a:xfrm>
            <a:prstGeom prst="rect">
              <a:avLst/>
            </a:prstGeom>
            <a:solidFill>
              <a:srgbClr val="4F81BD"/>
            </a:solidFill>
            <a:ln w="1905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prstClr val="black"/>
                  </a:solidFill>
                  <a:effectLst/>
                  <a:uLnTx/>
                  <a:uFillTx/>
                </a:rPr>
                <a:t>szyfrogram</a:t>
              </a:r>
              <a:endParaRPr kumimoji="0" lang="en-US" sz="1800" b="0" i="0" u="none" strike="noStrike" kern="0" cap="none" spc="0" normalizeH="0" baseline="0" noProof="0" dirty="0" smtClean="0">
                <a:ln>
                  <a:noFill/>
                </a:ln>
                <a:solidFill>
                  <a:prstClr val="black"/>
                </a:solidFill>
                <a:effectLst/>
                <a:uLnTx/>
                <a:uFillTx/>
              </a:endParaRPr>
            </a:p>
          </p:txBody>
        </p:sp>
        <p:sp>
          <p:nvSpPr>
            <p:cNvPr id="11" name="Text Box 18"/>
            <p:cNvSpPr txBox="1">
              <a:spLocks noChangeArrowheads="1"/>
            </p:cNvSpPr>
            <p:nvPr/>
          </p:nvSpPr>
          <p:spPr bwMode="auto">
            <a:xfrm>
              <a:off x="4464" y="1600"/>
              <a:ext cx="250" cy="31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c=</a:t>
              </a:r>
            </a:p>
          </p:txBody>
        </p:sp>
      </p:grpSp>
      <p:grpSp>
        <p:nvGrpSpPr>
          <p:cNvPr id="12" name="Group 1"/>
          <p:cNvGrpSpPr/>
          <p:nvPr/>
        </p:nvGrpSpPr>
        <p:grpSpPr>
          <a:xfrm>
            <a:off x="4312096" y="2187789"/>
            <a:ext cx="2438400" cy="400110"/>
            <a:chOff x="4419600" y="1454017"/>
            <a:chExt cx="2438400" cy="400110"/>
          </a:xfrm>
        </p:grpSpPr>
        <p:sp>
          <p:nvSpPr>
            <p:cNvPr id="13" name="Line 20"/>
            <p:cNvSpPr>
              <a:spLocks noChangeShapeType="1"/>
            </p:cNvSpPr>
            <p:nvPr/>
          </p:nvSpPr>
          <p:spPr bwMode="auto">
            <a:xfrm flipH="1">
              <a:off x="4419600" y="1790699"/>
              <a:ext cx="2438400" cy="1191"/>
            </a:xfrm>
            <a:prstGeom prst="line">
              <a:avLst/>
            </a:prstGeom>
            <a:noFill/>
            <a:ln w="19050">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4" name="Text Box 21"/>
            <p:cNvSpPr txBox="1">
              <a:spLocks noChangeArrowheads="1"/>
            </p:cNvSpPr>
            <p:nvPr/>
          </p:nvSpPr>
          <p:spPr bwMode="auto">
            <a:xfrm>
              <a:off x="5013325" y="1454017"/>
              <a:ext cx="293119" cy="40011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c</a:t>
              </a:r>
            </a:p>
          </p:txBody>
        </p:sp>
      </p:grpSp>
      <p:grpSp>
        <p:nvGrpSpPr>
          <p:cNvPr id="15" name="Group 2"/>
          <p:cNvGrpSpPr/>
          <p:nvPr/>
        </p:nvGrpSpPr>
        <p:grpSpPr>
          <a:xfrm>
            <a:off x="4235896" y="2617949"/>
            <a:ext cx="2514600" cy="685860"/>
            <a:chOff x="4343400" y="1884177"/>
            <a:chExt cx="2514600" cy="685860"/>
          </a:xfrm>
        </p:grpSpPr>
        <p:sp>
          <p:nvSpPr>
            <p:cNvPr id="16" name="Line 22"/>
            <p:cNvSpPr>
              <a:spLocks noChangeShapeType="1"/>
            </p:cNvSpPr>
            <p:nvPr/>
          </p:nvSpPr>
          <p:spPr bwMode="auto">
            <a:xfrm>
              <a:off x="4343400" y="2247899"/>
              <a:ext cx="2514600" cy="0"/>
            </a:xfrm>
            <a:prstGeom prst="line">
              <a:avLst/>
            </a:prstGeom>
            <a:noFill/>
            <a:ln w="19050">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7" name="Text Box 23"/>
            <p:cNvSpPr txBox="1">
              <a:spLocks noChangeArrowheads="1"/>
            </p:cNvSpPr>
            <p:nvPr/>
          </p:nvSpPr>
          <p:spPr bwMode="auto">
            <a:xfrm>
              <a:off x="4724400" y="1884177"/>
              <a:ext cx="1685077" cy="40011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2000" kern="0" dirty="0" smtClean="0">
                  <a:solidFill>
                    <a:prstClr val="black"/>
                  </a:solidFill>
                </a:rPr>
                <a:t>tak</a:t>
              </a: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err="1" smtClean="0">
                  <a:ln>
                    <a:noFill/>
                  </a:ln>
                  <a:solidFill>
                    <a:prstClr val="black"/>
                  </a:solidFill>
                  <a:effectLst/>
                  <a:uLnTx/>
                  <a:uFillTx/>
                </a:rPr>
                <a:t>kontynuje</a:t>
              </a:r>
              <a:endParaRPr kumimoji="0" lang="en-US" sz="2000" b="0" i="0" u="none" strike="noStrike" kern="0" cap="none" spc="0" normalizeH="0" baseline="0" noProof="0" dirty="0" smtClean="0">
                <a:ln>
                  <a:noFill/>
                </a:ln>
                <a:solidFill>
                  <a:prstClr val="black"/>
                </a:solidFill>
                <a:effectLst/>
                <a:uLnTx/>
                <a:uFillTx/>
              </a:endParaRPr>
            </a:p>
          </p:txBody>
        </p:sp>
        <p:sp>
          <p:nvSpPr>
            <p:cNvPr id="18" name="Text Box 24"/>
            <p:cNvSpPr txBox="1">
              <a:spLocks noChangeArrowheads="1"/>
            </p:cNvSpPr>
            <p:nvPr/>
          </p:nvSpPr>
          <p:spPr bwMode="auto">
            <a:xfrm>
              <a:off x="4800601" y="2169927"/>
              <a:ext cx="1090363" cy="40011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2000" kern="0" dirty="0" smtClean="0">
                  <a:solidFill>
                    <a:prstClr val="black"/>
                  </a:solidFill>
                </a:rPr>
                <a:t>nie</a:t>
              </a: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smtClean="0">
                  <a:ln>
                    <a:noFill/>
                  </a:ln>
                  <a:solidFill>
                    <a:prstClr val="black"/>
                  </a:solidFill>
                  <a:effectLst/>
                  <a:uLnTx/>
                  <a:uFillTx/>
                </a:rPr>
                <a:t>błąd</a:t>
              </a:r>
              <a:endParaRPr kumimoji="0" lang="en-US" sz="2000" b="0" i="0" u="none" strike="noStrike" kern="0" cap="none" spc="0" normalizeH="0" baseline="0" noProof="0" dirty="0" smtClean="0">
                <a:ln>
                  <a:noFill/>
                </a:ln>
                <a:solidFill>
                  <a:prstClr val="black"/>
                </a:solidFill>
                <a:effectLst/>
                <a:uLnTx/>
                <a:uFillTx/>
              </a:endParaRPr>
            </a:p>
          </p:txBody>
        </p:sp>
      </p:grpSp>
      <p:grpSp>
        <p:nvGrpSpPr>
          <p:cNvPr id="19" name="Group 3"/>
          <p:cNvGrpSpPr/>
          <p:nvPr/>
        </p:nvGrpSpPr>
        <p:grpSpPr>
          <a:xfrm>
            <a:off x="1264096" y="2295871"/>
            <a:ext cx="1524000" cy="971550"/>
            <a:chOff x="1371600" y="1562099"/>
            <a:chExt cx="1524000" cy="971550"/>
          </a:xfrm>
        </p:grpSpPr>
        <p:sp>
          <p:nvSpPr>
            <p:cNvPr id="20" name="AutoShape 15"/>
            <p:cNvSpPr>
              <a:spLocks noChangeArrowheads="1"/>
            </p:cNvSpPr>
            <p:nvPr/>
          </p:nvSpPr>
          <p:spPr bwMode="auto">
            <a:xfrm>
              <a:off x="1371600" y="1562099"/>
              <a:ext cx="1524000" cy="732235"/>
            </a:xfrm>
            <a:prstGeom prst="cloudCallout">
              <a:avLst>
                <a:gd name="adj1" fmla="val 71356"/>
                <a:gd name="adj2" fmla="val 47560"/>
              </a:avLst>
            </a:prstGeom>
            <a:noFill/>
            <a:ln w="19050">
              <a:solidFill>
                <a:sysClr val="windowText" lastClr="000000"/>
              </a:solidFill>
              <a:round/>
              <a:headEnd/>
              <a:tailEnd/>
            </a:ln>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r>
                <a:rPr lang="pl-PL" kern="0" dirty="0" smtClean="0">
                  <a:solidFill>
                    <a:prstClr val="black"/>
                  </a:solidFill>
                </a:rPr>
                <a:t>Czy to</a:t>
              </a:r>
              <a:r>
                <a:rPr kumimoji="0" lang="en-US" sz="1800" b="0" i="0" u="none" strike="noStrike" kern="0" cap="none" spc="0" normalizeH="0" baseline="0" noProof="0" dirty="0" smtClean="0">
                  <a:ln>
                    <a:noFill/>
                  </a:ln>
                  <a:solidFill>
                    <a:prstClr val="black"/>
                  </a:solidFill>
                  <a:effectLst/>
                  <a:uLnTx/>
                  <a:uFillTx/>
                </a:rPr>
                <a:t/>
              </a:r>
              <a:br>
                <a:rPr kumimoji="0" lang="en-US" sz="1800" b="0" i="0" u="none" strike="noStrike" kern="0" cap="none" spc="0" normalizeH="0" baseline="0" noProof="0" dirty="0" smtClean="0">
                  <a:ln>
                    <a:noFill/>
                  </a:ln>
                  <a:solidFill>
                    <a:prstClr val="black"/>
                  </a:solidFill>
                  <a:effectLst/>
                  <a:uLnTx/>
                  <a:uFillTx/>
                </a:rPr>
              </a:br>
              <a:r>
                <a:rPr kumimoji="0" lang="en-US" sz="1800" b="0" i="0" u="none" strike="noStrike" kern="0" cap="none" spc="0" normalizeH="0" baseline="0" noProof="0" dirty="0" smtClean="0">
                  <a:ln>
                    <a:noFill/>
                  </a:ln>
                  <a:solidFill>
                    <a:prstClr val="black"/>
                  </a:solidFill>
                  <a:effectLst/>
                  <a:uLnTx/>
                  <a:uFillTx/>
                </a:rPr>
                <a:t>PKCS1?</a:t>
              </a:r>
            </a:p>
          </p:txBody>
        </p:sp>
        <p:grpSp>
          <p:nvGrpSpPr>
            <p:cNvPr id="21" name="Group 35"/>
            <p:cNvGrpSpPr>
              <a:grpSpLocks/>
            </p:cNvGrpSpPr>
            <p:nvPr/>
          </p:nvGrpSpPr>
          <p:grpSpPr bwMode="auto">
            <a:xfrm>
              <a:off x="1524000" y="2362199"/>
              <a:ext cx="1219200" cy="171450"/>
              <a:chOff x="336" y="2496"/>
              <a:chExt cx="768" cy="144"/>
            </a:xfrm>
          </p:grpSpPr>
          <p:sp>
            <p:nvSpPr>
              <p:cNvPr id="22" name="Rectangle 28"/>
              <p:cNvSpPr>
                <a:spLocks noChangeArrowheads="1"/>
              </p:cNvSpPr>
              <p:nvPr/>
            </p:nvSpPr>
            <p:spPr bwMode="auto">
              <a:xfrm>
                <a:off x="495" y="2496"/>
                <a:ext cx="509" cy="144"/>
              </a:xfrm>
              <a:prstGeom prst="rect">
                <a:avLst/>
              </a:prstGeom>
              <a:solidFill>
                <a:srgbClr val="4F81BD"/>
              </a:solidFill>
              <a:ln w="1270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3" name="Rectangle 29"/>
              <p:cNvSpPr>
                <a:spLocks noChangeArrowheads="1"/>
              </p:cNvSpPr>
              <p:nvPr/>
            </p:nvSpPr>
            <p:spPr bwMode="auto">
              <a:xfrm>
                <a:off x="792" y="2496"/>
                <a:ext cx="82" cy="144"/>
              </a:xfrm>
              <a:prstGeom prst="rect">
                <a:avLst/>
              </a:prstGeom>
              <a:solidFill>
                <a:srgbClr val="4F81BD"/>
              </a:solidFill>
              <a:ln w="1270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4" name="Rectangle 30"/>
              <p:cNvSpPr>
                <a:spLocks noChangeArrowheads="1"/>
              </p:cNvSpPr>
              <p:nvPr/>
            </p:nvSpPr>
            <p:spPr bwMode="auto">
              <a:xfrm>
                <a:off x="845" y="2496"/>
                <a:ext cx="259" cy="144"/>
              </a:xfrm>
              <a:prstGeom prst="rect">
                <a:avLst/>
              </a:prstGeom>
              <a:solidFill>
                <a:srgbClr val="4F81BD"/>
              </a:solidFill>
              <a:ln w="1270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5" name="Rectangle 27"/>
              <p:cNvSpPr>
                <a:spLocks noChangeArrowheads="1"/>
              </p:cNvSpPr>
              <p:nvPr/>
            </p:nvSpPr>
            <p:spPr bwMode="auto">
              <a:xfrm>
                <a:off x="336" y="2496"/>
                <a:ext cx="192" cy="144"/>
              </a:xfrm>
              <a:prstGeom prst="rect">
                <a:avLst/>
              </a:prstGeom>
              <a:solidFill>
                <a:srgbClr val="4F81BD"/>
              </a:solidFill>
              <a:ln w="3810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prstClr val="black"/>
                    </a:solidFill>
                    <a:effectLst/>
                    <a:uLnTx/>
                    <a:uFillTx/>
                  </a:rPr>
                  <a:t>02</a:t>
                </a:r>
              </a:p>
            </p:txBody>
          </p:sp>
        </p:grpSp>
      </p:grpSp>
    </p:spTree>
    <p:extLst>
      <p:ext uri="{BB962C8B-B14F-4D97-AF65-F5344CB8AC3E}">
        <p14:creationId xmlns:p14="http://schemas.microsoft.com/office/powerpoint/2010/main" xmlns="" val="1637745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p:tgtEl>
                                          <p:spTgt spid="12"/>
                                        </p:tgtEl>
                                        <p:attrNameLst>
                                          <p:attrName>ppt_x</p:attrName>
                                        </p:attrNameLst>
                                      </p:cBhvr>
                                      <p:tavLst>
                                        <p:tav tm="0">
                                          <p:val>
                                            <p:strVal val="#ppt_x+#ppt_w*1.125000"/>
                                          </p:val>
                                        </p:tav>
                                        <p:tav tm="100000">
                                          <p:val>
                                            <p:strVal val="#ppt_x"/>
                                          </p:val>
                                        </p:tav>
                                      </p:tavLst>
                                    </p:anim>
                                    <p:animEffect transition="in" filter="wipe(left)">
                                      <p:cBhvr>
                                        <p:cTn id="8" dur="500"/>
                                        <p:tgtEl>
                                          <p:spTgt spid="12"/>
                                        </p:tgtEl>
                                      </p:cBhvr>
                                    </p:animEffec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p:tgtEl>
                                          <p:spTgt spid="15"/>
                                        </p:tgtEl>
                                        <p:attrNameLst>
                                          <p:attrName>ppt_x</p:attrName>
                                        </p:attrNameLst>
                                      </p:cBhvr>
                                      <p:tavLst>
                                        <p:tav tm="0">
                                          <p:val>
                                            <p:strVal val="#ppt_x-#ppt_w*1.125000"/>
                                          </p:val>
                                        </p:tav>
                                        <p:tav tm="100000">
                                          <p:val>
                                            <p:strVal val="#ppt_x"/>
                                          </p:val>
                                        </p:tav>
                                      </p:tavLst>
                                    </p:anim>
                                    <p:animEffect transition="in" filter="wipe(right)">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dirty="0" smtClean="0"/>
              <a:t>Uproszczony atak </a:t>
            </a:r>
            <a:r>
              <a:rPr lang="en-US" dirty="0" err="1" smtClean="0"/>
              <a:t>Bleichenbacher</a:t>
            </a:r>
            <a:r>
              <a:rPr lang="pl-PL" dirty="0" smtClean="0"/>
              <a:t>’a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25</a:t>
            </a:fld>
            <a:endParaRPr lang="pl-PL"/>
          </a:p>
        </p:txBody>
      </p:sp>
      <p:sp>
        <p:nvSpPr>
          <p:cNvPr id="5" name="Content Placeholder 2"/>
          <p:cNvSpPr txBox="1">
            <a:spLocks/>
          </p:cNvSpPr>
          <p:nvPr/>
        </p:nvSpPr>
        <p:spPr>
          <a:xfrm>
            <a:off x="251520" y="3313906"/>
            <a:ext cx="8712968" cy="24193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Załóżmy, że</a:t>
            </a:r>
            <a:r>
              <a:rPr lang="pl-PL" dirty="0">
                <a:solidFill>
                  <a:sysClr val="windowText" lastClr="000000"/>
                </a:solidFill>
                <a:latin typeface="Calibri"/>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N =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n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nieprawidłowy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dzielnik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RSA).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Wtedy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776"/>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Wysłanie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ujawnia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msb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tab pos="3938588"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Wysłanie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000090"/>
                </a:solidFill>
                <a:effectLst/>
                <a:uLnTx/>
                <a:uFillTx/>
                <a:latin typeface="Calibri"/>
                <a:ea typeface="+mn-ea"/>
                <a:cs typeface="+mn-cs"/>
              </a:rPr>
              <a:t>2</a:t>
            </a:r>
            <a:r>
              <a:rPr kumimoji="0" lang="en-US" sz="2400" b="1" i="0" u="none" strike="noStrike" kern="1200" cap="none" spc="0" normalizeH="0" baseline="30000" noProof="0" dirty="0" smtClean="0">
                <a:ln>
                  <a:noFill/>
                </a:ln>
                <a:solidFill>
                  <a:srgbClr val="000090"/>
                </a:solidFill>
                <a:effectLst/>
                <a:uLnTx/>
                <a:uFillTx/>
                <a:latin typeface="Calibri"/>
                <a:ea typeface="+mn-ea"/>
                <a:cs typeface="+mn-cs"/>
              </a:rPr>
              <a:t>e</a:t>
            </a:r>
            <a:r>
              <a:rPr kumimoji="0" lang="en-US" sz="2400" b="1" i="0" u="none" strike="noStrike" kern="1200" cap="none" spc="0" normalizeH="0" baseline="0" noProof="0" dirty="0" smtClean="0">
                <a:ln>
                  <a:noFill/>
                </a:ln>
                <a:solidFill>
                  <a:srgbClr val="000090"/>
                </a:solidFill>
                <a:effectLst/>
                <a:uLnTx/>
                <a:uFillTx/>
                <a:latin typeface="Calibri"/>
                <a:ea typeface="+mn-ea"/>
                <a:cs typeface="+mn-cs"/>
              </a:rPr>
              <a:t>⋅c = (2x)</a:t>
            </a:r>
            <a:r>
              <a:rPr kumimoji="0" lang="en-US" sz="2400" b="1" i="0" u="none" strike="noStrike" kern="1200" cap="none" spc="0" normalizeH="0" baseline="30000" noProof="0" dirty="0" smtClean="0">
                <a:ln>
                  <a:noFill/>
                </a:ln>
                <a:solidFill>
                  <a:srgbClr val="000090"/>
                </a:solidFill>
                <a:effectLst/>
                <a:uLnTx/>
                <a:uFillTx/>
                <a:latin typeface="Calibri"/>
                <a:ea typeface="+mn-ea"/>
                <a:cs typeface="+mn-cs"/>
              </a:rPr>
              <a:t>e  </a:t>
            </a:r>
            <a:r>
              <a:rPr lang="pl-PL" dirty="0">
                <a:solidFill>
                  <a:sysClr val="windowText" lastClr="000000"/>
                </a:solidFill>
                <a:latin typeface="Calibri"/>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ujawnia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msb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(2x mod N) = </a:t>
            </a:r>
            <a:r>
              <a:rPr kumimoji="0" lang="en-US" sz="2400" b="1" i="0" u="none" strike="noStrike" kern="1200" cap="none" spc="0" normalizeH="0" baseline="0" noProof="0" dirty="0" smtClean="0">
                <a:ln>
                  <a:noFill/>
                </a:ln>
                <a:solidFill>
                  <a:srgbClr val="000090"/>
                </a:solidFill>
                <a:effectLst/>
                <a:uLnTx/>
                <a:uFillTx/>
                <a:latin typeface="Calibri"/>
                <a:ea typeface="+mn-ea"/>
                <a:cs typeface="+mn-cs"/>
              </a:rPr>
              <a:t>msb</a:t>
            </a:r>
            <a:r>
              <a:rPr kumimoji="0" lang="en-US" sz="2400" b="1" i="0" u="none" strike="noStrike" kern="1200" cap="none" spc="0" normalizeH="0" baseline="-25000" noProof="0" dirty="0" smtClean="0">
                <a:ln>
                  <a:noFill/>
                </a:ln>
                <a:solidFill>
                  <a:srgbClr val="000090"/>
                </a:solidFill>
                <a:effectLst/>
                <a:uLnTx/>
                <a:uFillTx/>
                <a:latin typeface="Calibri"/>
                <a:ea typeface="+mn-ea"/>
                <a:cs typeface="+mn-cs"/>
              </a:rPr>
              <a:t>2</a:t>
            </a:r>
            <a:r>
              <a:rPr kumimoji="0" lang="en-US" sz="2400" b="1" i="0" u="none" strike="noStrike" kern="1200" cap="none" spc="0" normalizeH="0" baseline="0" noProof="0" dirty="0" smtClean="0">
                <a:ln>
                  <a:noFill/>
                </a:ln>
                <a:solidFill>
                  <a:srgbClr val="000090"/>
                </a:solidFill>
                <a:effectLst/>
                <a:uLnTx/>
                <a:uFillTx/>
                <a:latin typeface="Calibri"/>
                <a:ea typeface="+mn-ea"/>
                <a:cs typeface="+mn-cs"/>
              </a:rPr>
              <a:t>(x)</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tab pos="3938588"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Wysłanie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000090"/>
                </a:solidFill>
                <a:effectLst/>
                <a:uLnTx/>
                <a:uFillTx/>
                <a:latin typeface="Calibri"/>
                <a:ea typeface="+mn-ea"/>
                <a:cs typeface="+mn-cs"/>
              </a:rPr>
              <a:t>4</a:t>
            </a:r>
            <a:r>
              <a:rPr kumimoji="0" lang="en-US" sz="2400" b="1" i="0" u="none" strike="noStrike" kern="1200" cap="none" spc="0" normalizeH="0" baseline="30000" noProof="0" dirty="0" smtClean="0">
                <a:ln>
                  <a:noFill/>
                </a:ln>
                <a:solidFill>
                  <a:srgbClr val="000090"/>
                </a:solidFill>
                <a:effectLst/>
                <a:uLnTx/>
                <a:uFillTx/>
                <a:latin typeface="Calibri"/>
                <a:ea typeface="+mn-ea"/>
                <a:cs typeface="+mn-cs"/>
              </a:rPr>
              <a:t>e</a:t>
            </a:r>
            <a:r>
              <a:rPr kumimoji="0" lang="en-US" sz="2400" b="1" i="0" u="none" strike="noStrike" kern="1200" cap="none" spc="0" normalizeH="0" baseline="0" noProof="0" dirty="0" smtClean="0">
                <a:ln>
                  <a:noFill/>
                </a:ln>
                <a:solidFill>
                  <a:srgbClr val="000090"/>
                </a:solidFill>
                <a:effectLst/>
                <a:uLnTx/>
                <a:uFillTx/>
                <a:latin typeface="Calibri"/>
                <a:ea typeface="+mn-ea"/>
                <a:cs typeface="+mn-cs"/>
              </a:rPr>
              <a:t>⋅c = (4x)</a:t>
            </a:r>
            <a:r>
              <a:rPr kumimoji="0" lang="en-US" sz="2400" b="1" i="0" u="none" strike="noStrike" kern="1200" cap="none" spc="0" normalizeH="0" baseline="30000" noProof="0" dirty="0" smtClean="0">
                <a:ln>
                  <a:noFill/>
                </a:ln>
                <a:solidFill>
                  <a:srgbClr val="000090"/>
                </a:solidFill>
                <a:effectLst/>
                <a:uLnTx/>
                <a:uFillTx/>
                <a:latin typeface="Calibri"/>
                <a:ea typeface="+mn-ea"/>
                <a:cs typeface="+mn-cs"/>
              </a:rPr>
              <a:t>e</a:t>
            </a:r>
            <a:r>
              <a:rPr kumimoji="0" lang="en-US" sz="2400" b="1" i="0" u="none" strike="noStrike" kern="1200" cap="none" spc="0" normalizeH="0" baseline="0" noProof="0" dirty="0" smtClean="0">
                <a:ln>
                  <a:noFill/>
                </a:ln>
                <a:solidFill>
                  <a:srgbClr val="00009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ujawnia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msb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(4x mod N) = </a:t>
            </a:r>
            <a:r>
              <a:rPr kumimoji="0" lang="en-US" sz="2400" b="1" i="0" u="none" strike="noStrike" kern="1200" cap="none" spc="0" normalizeH="0" baseline="0" noProof="0" dirty="0" smtClean="0">
                <a:ln>
                  <a:noFill/>
                </a:ln>
                <a:solidFill>
                  <a:srgbClr val="000090"/>
                </a:solidFill>
                <a:effectLst/>
                <a:uLnTx/>
                <a:uFillTx/>
                <a:latin typeface="Calibri"/>
                <a:ea typeface="+mn-ea"/>
                <a:cs typeface="+mn-cs"/>
              </a:rPr>
              <a:t>msb</a:t>
            </a:r>
            <a:r>
              <a:rPr kumimoji="0" lang="en-US" sz="2400" b="1" i="0" u="none" strike="noStrike" kern="1200" cap="none" spc="0" normalizeH="0" baseline="-25000" noProof="0" dirty="0" smtClean="0">
                <a:ln>
                  <a:noFill/>
                </a:ln>
                <a:solidFill>
                  <a:srgbClr val="000090"/>
                </a:solidFill>
                <a:effectLst/>
                <a:uLnTx/>
                <a:uFillTx/>
                <a:latin typeface="Calibri"/>
                <a:ea typeface="+mn-ea"/>
                <a:cs typeface="+mn-cs"/>
              </a:rPr>
              <a:t>3</a:t>
            </a:r>
            <a:r>
              <a:rPr kumimoji="0" lang="en-US" sz="2400" b="1" i="0" u="none" strike="noStrike" kern="1200" cap="none" spc="0" normalizeH="0" baseline="0" noProof="0" dirty="0" smtClean="0">
                <a:ln>
                  <a:noFill/>
                </a:ln>
                <a:solidFill>
                  <a:srgbClr val="000090"/>
                </a:solidFill>
                <a:effectLst/>
                <a:uLnTx/>
                <a:uFillTx/>
                <a:latin typeface="Calibri"/>
                <a:ea typeface="+mn-ea"/>
                <a:cs typeface="+mn-cs"/>
              </a:rPr>
              <a:t>(x)</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tab pos="3938588"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tak dalej, aż do ujawnienia całego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ectangle 4"/>
          <p:cNvSpPr>
            <a:spLocks noChangeArrowheads="1"/>
          </p:cNvSpPr>
          <p:nvPr/>
        </p:nvSpPr>
        <p:spPr bwMode="auto">
          <a:xfrm flipH="1">
            <a:off x="6778948" y="1905918"/>
            <a:ext cx="1177428" cy="914400"/>
          </a:xfrm>
          <a:prstGeom prst="rect">
            <a:avLst/>
          </a:prstGeom>
          <a:solidFill>
            <a:srgbClr val="4F81BD"/>
          </a:solidFill>
          <a:ln w="1905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Atta</a:t>
            </a:r>
            <a:r>
              <a:rPr kumimoji="0" lang="pl-PL" sz="1800" b="0" i="0" u="none" strike="noStrike" kern="0" cap="none" spc="0" normalizeH="0" baseline="0" noProof="0" dirty="0" smtClean="0">
                <a:ln>
                  <a:noFill/>
                </a:ln>
                <a:solidFill>
                  <a:prstClr val="black"/>
                </a:solidFill>
                <a:effectLst/>
                <a:uLnTx/>
                <a:uFillTx/>
              </a:rPr>
              <a:t>kujący</a:t>
            </a:r>
            <a:endParaRPr kumimoji="0" lang="en-US" sz="1800" b="0" i="0" u="none" strike="noStrike" kern="0" cap="none" spc="0" normalizeH="0" baseline="0" noProof="0" dirty="0" smtClean="0">
              <a:ln>
                <a:noFill/>
              </a:ln>
              <a:solidFill>
                <a:prstClr val="black"/>
              </a:solidFill>
              <a:effectLst/>
              <a:uLnTx/>
              <a:uFillTx/>
            </a:endParaRPr>
          </a:p>
        </p:txBody>
      </p:sp>
      <p:sp>
        <p:nvSpPr>
          <p:cNvPr id="7" name="Rectangle 5"/>
          <p:cNvSpPr>
            <a:spLocks noChangeArrowheads="1"/>
          </p:cNvSpPr>
          <p:nvPr/>
        </p:nvSpPr>
        <p:spPr bwMode="auto">
          <a:xfrm flipH="1">
            <a:off x="3070920" y="1963068"/>
            <a:ext cx="1177428" cy="914400"/>
          </a:xfrm>
          <a:prstGeom prst="rect">
            <a:avLst/>
          </a:prstGeom>
          <a:solidFill>
            <a:srgbClr val="4F81BD"/>
          </a:solidFill>
          <a:ln w="1905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lang="pl-PL" kern="0" dirty="0" smtClean="0">
                <a:solidFill>
                  <a:prstClr val="black"/>
                </a:solidFill>
              </a:rPr>
              <a:t>Serwer</a:t>
            </a:r>
            <a:br>
              <a:rPr lang="pl-PL" kern="0" dirty="0" smtClean="0">
                <a:solidFill>
                  <a:prstClr val="black"/>
                </a:solidFill>
              </a:rPr>
            </a:br>
            <a:r>
              <a:rPr lang="pl-PL" kern="0" dirty="0" smtClean="0">
                <a:solidFill>
                  <a:prstClr val="black"/>
                </a:solidFill>
              </a:rPr>
              <a:t>WWW</a:t>
            </a:r>
            <a:endParaRPr kumimoji="0" lang="en-US" sz="1800" b="0" i="0" u="none" strike="noStrike" kern="0" cap="none" spc="0" normalizeH="0" baseline="0" noProof="0" dirty="0" smtClean="0">
              <a:ln>
                <a:noFill/>
              </a:ln>
              <a:solidFill>
                <a:prstClr val="black"/>
              </a:solidFill>
              <a:effectLst/>
              <a:uLnTx/>
              <a:uFillTx/>
            </a:endParaRPr>
          </a:p>
        </p:txBody>
      </p:sp>
      <p:sp>
        <p:nvSpPr>
          <p:cNvPr id="8" name="Rectangle 11"/>
          <p:cNvSpPr>
            <a:spLocks noChangeArrowheads="1"/>
          </p:cNvSpPr>
          <p:nvPr/>
        </p:nvSpPr>
        <p:spPr bwMode="auto">
          <a:xfrm flipH="1">
            <a:off x="3070920" y="1963068"/>
            <a:ext cx="235486" cy="228600"/>
          </a:xfrm>
          <a:prstGeom prst="rect">
            <a:avLst/>
          </a:prstGeom>
          <a:solidFill>
            <a:srgbClr val="FF0000"/>
          </a:solidFill>
          <a:ln w="1905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FFCC00"/>
                </a:solidFill>
                <a:effectLst/>
                <a:uLnTx/>
                <a:uFillTx/>
              </a:rPr>
              <a:t>d</a:t>
            </a:r>
          </a:p>
        </p:txBody>
      </p:sp>
      <p:grpSp>
        <p:nvGrpSpPr>
          <p:cNvPr id="9" name="Group 19"/>
          <p:cNvGrpSpPr>
            <a:grpSpLocks/>
          </p:cNvGrpSpPr>
          <p:nvPr/>
        </p:nvGrpSpPr>
        <p:grpSpPr bwMode="auto">
          <a:xfrm>
            <a:off x="7261921" y="1467769"/>
            <a:ext cx="1703293" cy="369095"/>
            <a:chOff x="4464" y="1600"/>
            <a:chExt cx="908" cy="310"/>
          </a:xfrm>
        </p:grpSpPr>
        <p:sp>
          <p:nvSpPr>
            <p:cNvPr id="10" name="Rectangle 17"/>
            <p:cNvSpPr>
              <a:spLocks noChangeArrowheads="1"/>
            </p:cNvSpPr>
            <p:nvPr/>
          </p:nvSpPr>
          <p:spPr bwMode="auto">
            <a:xfrm>
              <a:off x="4700" y="1664"/>
              <a:ext cx="672" cy="235"/>
            </a:xfrm>
            <a:prstGeom prst="rect">
              <a:avLst/>
            </a:prstGeom>
            <a:solidFill>
              <a:srgbClr val="4F81BD"/>
            </a:solidFill>
            <a:ln w="1905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lang="pl-PL" kern="0" dirty="0" smtClean="0">
                  <a:solidFill>
                    <a:prstClr val="black"/>
                  </a:solidFill>
                </a:rPr>
                <a:t>szyfrogram</a:t>
              </a:r>
              <a:endParaRPr kumimoji="0" lang="en-US" sz="1800" b="0" i="0" u="none" strike="noStrike" kern="0" cap="none" spc="0" normalizeH="0" baseline="0" noProof="0" dirty="0" smtClean="0">
                <a:ln>
                  <a:noFill/>
                </a:ln>
                <a:solidFill>
                  <a:prstClr val="black"/>
                </a:solidFill>
                <a:effectLst/>
                <a:uLnTx/>
                <a:uFillTx/>
              </a:endParaRPr>
            </a:p>
          </p:txBody>
        </p:sp>
        <p:sp>
          <p:nvSpPr>
            <p:cNvPr id="11" name="Text Box 18"/>
            <p:cNvSpPr txBox="1">
              <a:spLocks noChangeArrowheads="1"/>
            </p:cNvSpPr>
            <p:nvPr/>
          </p:nvSpPr>
          <p:spPr bwMode="auto">
            <a:xfrm>
              <a:off x="4464" y="1600"/>
              <a:ext cx="250" cy="31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c=</a:t>
              </a:r>
            </a:p>
          </p:txBody>
        </p:sp>
      </p:grpSp>
      <p:grpSp>
        <p:nvGrpSpPr>
          <p:cNvPr id="12" name="Group 9"/>
          <p:cNvGrpSpPr/>
          <p:nvPr/>
        </p:nvGrpSpPr>
        <p:grpSpPr>
          <a:xfrm>
            <a:off x="4290119" y="1797836"/>
            <a:ext cx="2511847" cy="400110"/>
            <a:chOff x="4419600" y="1454017"/>
            <a:chExt cx="2438400" cy="400110"/>
          </a:xfrm>
        </p:grpSpPr>
        <p:sp>
          <p:nvSpPr>
            <p:cNvPr id="13" name="Line 20"/>
            <p:cNvSpPr>
              <a:spLocks noChangeShapeType="1"/>
            </p:cNvSpPr>
            <p:nvPr/>
          </p:nvSpPr>
          <p:spPr bwMode="auto">
            <a:xfrm flipH="1">
              <a:off x="4419600" y="1790699"/>
              <a:ext cx="2438400" cy="1191"/>
            </a:xfrm>
            <a:prstGeom prst="line">
              <a:avLst/>
            </a:prstGeom>
            <a:noFill/>
            <a:ln w="19050">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4" name="Text Box 21"/>
            <p:cNvSpPr txBox="1">
              <a:spLocks noChangeArrowheads="1"/>
            </p:cNvSpPr>
            <p:nvPr/>
          </p:nvSpPr>
          <p:spPr bwMode="auto">
            <a:xfrm>
              <a:off x="5013325" y="1454017"/>
              <a:ext cx="293119" cy="40011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c</a:t>
              </a:r>
            </a:p>
          </p:txBody>
        </p:sp>
      </p:grpSp>
      <p:grpSp>
        <p:nvGrpSpPr>
          <p:cNvPr id="15" name="Group 12"/>
          <p:cNvGrpSpPr/>
          <p:nvPr/>
        </p:nvGrpSpPr>
        <p:grpSpPr>
          <a:xfrm>
            <a:off x="4213920" y="2227996"/>
            <a:ext cx="2590342" cy="685860"/>
            <a:chOff x="4343400" y="1884177"/>
            <a:chExt cx="2514600" cy="685860"/>
          </a:xfrm>
        </p:grpSpPr>
        <p:sp>
          <p:nvSpPr>
            <p:cNvPr id="16" name="Line 22"/>
            <p:cNvSpPr>
              <a:spLocks noChangeShapeType="1"/>
            </p:cNvSpPr>
            <p:nvPr/>
          </p:nvSpPr>
          <p:spPr bwMode="auto">
            <a:xfrm>
              <a:off x="4343400" y="2247899"/>
              <a:ext cx="2514600" cy="0"/>
            </a:xfrm>
            <a:prstGeom prst="line">
              <a:avLst/>
            </a:prstGeom>
            <a:noFill/>
            <a:ln w="19050">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7" name="Text Box 23"/>
            <p:cNvSpPr txBox="1">
              <a:spLocks noChangeArrowheads="1"/>
            </p:cNvSpPr>
            <p:nvPr/>
          </p:nvSpPr>
          <p:spPr bwMode="auto">
            <a:xfrm>
              <a:off x="4724400" y="1884177"/>
              <a:ext cx="1635805" cy="40011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tak</a:t>
              </a: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err="1" smtClean="0">
                  <a:ln>
                    <a:noFill/>
                  </a:ln>
                  <a:solidFill>
                    <a:prstClr val="black"/>
                  </a:solidFill>
                  <a:effectLst/>
                  <a:uLnTx/>
                  <a:uFillTx/>
                </a:rPr>
                <a:t>kontynuje</a:t>
              </a:r>
              <a:endParaRPr kumimoji="0" lang="en-US" sz="2000" b="0" i="0" u="none" strike="noStrike" kern="0" cap="none" spc="0" normalizeH="0" baseline="0" noProof="0" dirty="0" smtClean="0">
                <a:ln>
                  <a:noFill/>
                </a:ln>
                <a:solidFill>
                  <a:prstClr val="black"/>
                </a:solidFill>
                <a:effectLst/>
                <a:uLnTx/>
                <a:uFillTx/>
              </a:endParaRPr>
            </a:p>
          </p:txBody>
        </p:sp>
        <p:sp>
          <p:nvSpPr>
            <p:cNvPr id="18" name="Text Box 24"/>
            <p:cNvSpPr txBox="1">
              <a:spLocks noChangeArrowheads="1"/>
            </p:cNvSpPr>
            <p:nvPr/>
          </p:nvSpPr>
          <p:spPr bwMode="auto">
            <a:xfrm>
              <a:off x="4800601" y="2169927"/>
              <a:ext cx="1058481" cy="40011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2000" kern="0" dirty="0" smtClean="0">
                  <a:solidFill>
                    <a:prstClr val="black"/>
                  </a:solidFill>
                </a:rPr>
                <a:t>nie</a:t>
              </a: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smtClean="0">
                  <a:ln>
                    <a:noFill/>
                  </a:ln>
                  <a:solidFill>
                    <a:prstClr val="black"/>
                  </a:solidFill>
                  <a:effectLst/>
                  <a:uLnTx/>
                  <a:uFillTx/>
                </a:rPr>
                <a:t>błąd</a:t>
              </a:r>
              <a:endParaRPr kumimoji="0" lang="en-US" sz="2000" b="0" i="0" u="none" strike="noStrike" kern="0" cap="none" spc="0" normalizeH="0" baseline="0" noProof="0" dirty="0" smtClean="0">
                <a:ln>
                  <a:noFill/>
                </a:ln>
                <a:solidFill>
                  <a:prstClr val="black"/>
                </a:solidFill>
                <a:effectLst/>
                <a:uLnTx/>
                <a:uFillTx/>
              </a:endParaRPr>
            </a:p>
          </p:txBody>
        </p:sp>
      </p:grpSp>
      <p:grpSp>
        <p:nvGrpSpPr>
          <p:cNvPr id="19" name="Group 16"/>
          <p:cNvGrpSpPr/>
          <p:nvPr/>
        </p:nvGrpSpPr>
        <p:grpSpPr>
          <a:xfrm>
            <a:off x="827584" y="1905918"/>
            <a:ext cx="1991326" cy="971550"/>
            <a:chOff x="962501" y="1562099"/>
            <a:chExt cx="1933099" cy="971550"/>
          </a:xfrm>
        </p:grpSpPr>
        <p:sp>
          <p:nvSpPr>
            <p:cNvPr id="20" name="AutoShape 15"/>
            <p:cNvSpPr>
              <a:spLocks noChangeArrowheads="1"/>
            </p:cNvSpPr>
            <p:nvPr/>
          </p:nvSpPr>
          <p:spPr bwMode="auto">
            <a:xfrm>
              <a:off x="962501" y="1562099"/>
              <a:ext cx="1933099" cy="732235"/>
            </a:xfrm>
            <a:prstGeom prst="cloudCallout">
              <a:avLst>
                <a:gd name="adj1" fmla="val 71356"/>
                <a:gd name="adj2" fmla="val 47560"/>
              </a:avLst>
            </a:prstGeom>
            <a:noFill/>
            <a:ln w="19050">
              <a:solidFill>
                <a:sysClr val="windowText" lastClr="000000"/>
              </a:solidFill>
              <a:round/>
              <a:headEnd/>
              <a:tailEnd/>
            </a:ln>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r>
                <a:rPr lang="pl-PL" kern="0" dirty="0" smtClean="0">
                  <a:solidFill>
                    <a:prstClr val="black"/>
                  </a:solidFill>
                </a:rPr>
                <a:t>Czy </a:t>
              </a:r>
              <a:r>
                <a:rPr kumimoji="0" lang="en-US" sz="1800" b="0" i="0" u="none" strike="noStrike" kern="0" cap="none" spc="0" normalizeH="0" baseline="0" noProof="0" dirty="0" err="1" smtClean="0">
                  <a:ln>
                    <a:noFill/>
                  </a:ln>
                  <a:solidFill>
                    <a:prstClr val="black"/>
                  </a:solidFill>
                  <a:effectLst/>
                  <a:uLnTx/>
                  <a:uFillTx/>
                </a:rPr>
                <a:t>msb</a:t>
              </a:r>
              <a:r>
                <a:rPr kumimoji="0" lang="en-US" sz="1800" b="0" i="0" u="none" strike="noStrike" kern="0" cap="none" spc="0" normalizeH="0" baseline="0" noProof="0" dirty="0" smtClean="0">
                  <a:ln>
                    <a:noFill/>
                  </a:ln>
                  <a:solidFill>
                    <a:prstClr val="black"/>
                  </a:solidFill>
                  <a:effectLst/>
                  <a:uLnTx/>
                  <a:uFillTx/>
                </a:rPr>
                <a:t>=1?</a:t>
              </a:r>
            </a:p>
          </p:txBody>
        </p:sp>
        <p:grpSp>
          <p:nvGrpSpPr>
            <p:cNvPr id="21" name="Group 35"/>
            <p:cNvGrpSpPr>
              <a:grpSpLocks/>
            </p:cNvGrpSpPr>
            <p:nvPr/>
          </p:nvGrpSpPr>
          <p:grpSpPr bwMode="auto">
            <a:xfrm>
              <a:off x="1524000" y="2362199"/>
              <a:ext cx="1219200" cy="171450"/>
              <a:chOff x="336" y="2496"/>
              <a:chExt cx="768" cy="144"/>
            </a:xfrm>
          </p:grpSpPr>
          <p:sp>
            <p:nvSpPr>
              <p:cNvPr id="22" name="Rectangle 28"/>
              <p:cNvSpPr>
                <a:spLocks noChangeArrowheads="1"/>
              </p:cNvSpPr>
              <p:nvPr/>
            </p:nvSpPr>
            <p:spPr bwMode="auto">
              <a:xfrm>
                <a:off x="495" y="2496"/>
                <a:ext cx="509" cy="144"/>
              </a:xfrm>
              <a:prstGeom prst="rect">
                <a:avLst/>
              </a:prstGeom>
              <a:solidFill>
                <a:srgbClr val="4F81BD"/>
              </a:solidFill>
              <a:ln w="1270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3" name="Rectangle 29"/>
              <p:cNvSpPr>
                <a:spLocks noChangeArrowheads="1"/>
              </p:cNvSpPr>
              <p:nvPr/>
            </p:nvSpPr>
            <p:spPr bwMode="auto">
              <a:xfrm>
                <a:off x="792" y="2496"/>
                <a:ext cx="82" cy="144"/>
              </a:xfrm>
              <a:prstGeom prst="rect">
                <a:avLst/>
              </a:prstGeom>
              <a:solidFill>
                <a:srgbClr val="4F81BD"/>
              </a:solidFill>
              <a:ln w="1270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4" name="Rectangle 30"/>
              <p:cNvSpPr>
                <a:spLocks noChangeArrowheads="1"/>
              </p:cNvSpPr>
              <p:nvPr/>
            </p:nvSpPr>
            <p:spPr bwMode="auto">
              <a:xfrm>
                <a:off x="845" y="2496"/>
                <a:ext cx="259" cy="144"/>
              </a:xfrm>
              <a:prstGeom prst="rect">
                <a:avLst/>
              </a:prstGeom>
              <a:solidFill>
                <a:srgbClr val="4F81BD"/>
              </a:solidFill>
              <a:ln w="1270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5" name="Rectangle 27"/>
              <p:cNvSpPr>
                <a:spLocks noChangeArrowheads="1"/>
              </p:cNvSpPr>
              <p:nvPr/>
            </p:nvSpPr>
            <p:spPr bwMode="auto">
              <a:xfrm>
                <a:off x="336" y="2496"/>
                <a:ext cx="192" cy="144"/>
              </a:xfrm>
              <a:prstGeom prst="rect">
                <a:avLst/>
              </a:prstGeom>
              <a:solidFill>
                <a:srgbClr val="4F81BD"/>
              </a:solidFill>
              <a:ln w="38100">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1</a:t>
                </a:r>
              </a:p>
            </p:txBody>
          </p:sp>
        </p:grpSp>
      </p:grpSp>
      <p:sp>
        <p:nvSpPr>
          <p:cNvPr id="26" name="TextBox 23"/>
          <p:cNvSpPr txBox="1"/>
          <p:nvPr/>
        </p:nvSpPr>
        <p:spPr>
          <a:xfrm>
            <a:off x="611560" y="1467769"/>
            <a:ext cx="2515661"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2000" kern="0" dirty="0" smtClean="0">
                <a:solidFill>
                  <a:prstClr val="black"/>
                </a:solidFill>
              </a:rPr>
              <a:t>oblicz</a:t>
            </a:r>
            <a:r>
              <a:rPr kumimoji="0" lang="en-US" sz="2000" b="0" i="0" u="none" strike="noStrike" kern="0" cap="none" spc="0" normalizeH="0" baseline="0" noProof="0" dirty="0" smtClean="0">
                <a:ln>
                  <a:noFill/>
                </a:ln>
                <a:solidFill>
                  <a:prstClr val="black"/>
                </a:solidFill>
                <a:effectLst/>
                <a:uLnTx/>
                <a:uFillTx/>
              </a:rPr>
              <a:t>  </a:t>
            </a:r>
            <a:r>
              <a:rPr kumimoji="0" lang="en-US" sz="2000" b="0" i="0" u="none" strike="noStrike" kern="0" cap="none" spc="0" normalizeH="0" baseline="0" noProof="0" dirty="0" err="1" smtClean="0">
                <a:ln>
                  <a:noFill/>
                </a:ln>
                <a:solidFill>
                  <a:prstClr val="black"/>
                </a:solidFill>
                <a:effectLst/>
                <a:uLnTx/>
                <a:uFillTx/>
              </a:rPr>
              <a:t>x⟵c</a:t>
            </a:r>
            <a:r>
              <a:rPr kumimoji="0" lang="en-US" sz="2000" b="0" i="0" u="none" strike="noStrike" kern="0" cap="none" spc="0" normalizeH="0" baseline="30000" noProof="0" dirty="0" err="1" smtClean="0">
                <a:ln>
                  <a:noFill/>
                </a:ln>
                <a:solidFill>
                  <a:prstClr val="black"/>
                </a:solidFill>
                <a:effectLst/>
                <a:uLnTx/>
                <a:uFillTx/>
              </a:rPr>
              <a:t>d</a:t>
            </a: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smtClean="0">
                <a:ln>
                  <a:noFill/>
                </a:ln>
                <a:solidFill>
                  <a:prstClr val="black"/>
                </a:solidFill>
                <a:effectLst/>
                <a:uLnTx/>
                <a:uFillTx/>
              </a:rPr>
              <a:t>w</a:t>
            </a:r>
            <a:r>
              <a:rPr kumimoji="0" lang="en-US" sz="2000" b="0" i="0" u="none" strike="noStrike" kern="0" cap="none" spc="0" normalizeH="0" baseline="0" noProof="0" dirty="0" smtClean="0">
                <a:ln>
                  <a:noFill/>
                </a:ln>
                <a:solidFill>
                  <a:prstClr val="black"/>
                </a:solidFill>
                <a:effectLst/>
                <a:uLnTx/>
                <a:uFillTx/>
              </a:rPr>
              <a:t> Z</a:t>
            </a:r>
            <a:r>
              <a:rPr kumimoji="0" lang="en-US" sz="2000" b="0" i="0" u="none" strike="noStrike" kern="0" cap="none" spc="0" normalizeH="0" baseline="-25000" noProof="0" dirty="0" smtClean="0">
                <a:ln>
                  <a:noFill/>
                </a:ln>
                <a:solidFill>
                  <a:prstClr val="black"/>
                </a:solidFill>
                <a:effectLst/>
                <a:uLnTx/>
                <a:uFillTx/>
              </a:rPr>
              <a:t>N</a:t>
            </a:r>
          </a:p>
        </p:txBody>
      </p:sp>
    </p:spTree>
    <p:extLst>
      <p:ext uri="{BB962C8B-B14F-4D97-AF65-F5344CB8AC3E}">
        <p14:creationId xmlns:p14="http://schemas.microsoft.com/office/powerpoint/2010/main" xmlns="" val="507717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p:tgtEl>
                                          <p:spTgt spid="12"/>
                                        </p:tgtEl>
                                        <p:attrNameLst>
                                          <p:attrName>ppt_x</p:attrName>
                                        </p:attrNameLst>
                                      </p:cBhvr>
                                      <p:tavLst>
                                        <p:tav tm="0">
                                          <p:val>
                                            <p:strVal val="#ppt_x+#ppt_w*1.125000"/>
                                          </p:val>
                                        </p:tav>
                                        <p:tav tm="100000">
                                          <p:val>
                                            <p:strVal val="#ppt_x"/>
                                          </p:val>
                                        </p:tav>
                                      </p:tavLst>
                                    </p:anim>
                                    <p:animEffect transition="in" filter="wipe(left)">
                                      <p:cBhvr>
                                        <p:cTn id="8" dur="500"/>
                                        <p:tgtEl>
                                          <p:spTgt spid="12"/>
                                        </p:tgtEl>
                                      </p:cBhvr>
                                    </p:animEffec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p:tgtEl>
                                          <p:spTgt spid="15"/>
                                        </p:tgtEl>
                                        <p:attrNameLst>
                                          <p:attrName>ppt_x</p:attrName>
                                        </p:attrNameLst>
                                      </p:cBhvr>
                                      <p:tavLst>
                                        <p:tav tm="0">
                                          <p:val>
                                            <p:strVal val="#ppt_x-#ppt_w*1.125000"/>
                                          </p:val>
                                        </p:tav>
                                        <p:tav tm="100000">
                                          <p:val>
                                            <p:strVal val="#ppt_x"/>
                                          </p:val>
                                        </p:tav>
                                      </p:tavLst>
                                    </p:anim>
                                    <p:animEffect transition="in" filter="wipe(right)">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Obrona HTTPS </a:t>
            </a:r>
            <a:r>
              <a:rPr lang="pl-PL" sz="3200" dirty="0" smtClean="0"/>
              <a:t>(RFC 5246)</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26</a:t>
            </a:fld>
            <a:endParaRPr lang="pl-PL"/>
          </a:p>
        </p:txBody>
      </p:sp>
      <p:sp>
        <p:nvSpPr>
          <p:cNvPr id="5" name="Content Placeholder 2"/>
          <p:cNvSpPr txBox="1">
            <a:spLocks/>
          </p:cNvSpPr>
          <p:nvPr/>
        </p:nvSpPr>
        <p:spPr>
          <a:xfrm>
            <a:off x="179512" y="1268760"/>
            <a:ext cx="8784976"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r>
              <a:rPr kumimoji="0" lang="pl-PL" sz="2400" b="0" i="1" u="none" strike="noStrike" kern="1200" cap="none" spc="0" normalizeH="0" baseline="0" noProof="0" dirty="0" smtClean="0">
                <a:ln>
                  <a:noFill/>
                </a:ln>
                <a:solidFill>
                  <a:sysClr val="windowText" lastClr="000000"/>
                </a:solidFill>
                <a:effectLst/>
                <a:uLnTx/>
                <a:uFillTx/>
                <a:latin typeface="Calibri"/>
                <a:ea typeface="+mn-ea"/>
                <a:cs typeface="+mn-cs"/>
              </a:rPr>
              <a:t>Można uniknąć ataków odkrytych przez </a:t>
            </a:r>
            <a:r>
              <a:rPr lang="en-US" i="1" dirty="0" err="1" smtClean="0">
                <a:solidFill>
                  <a:sysClr val="windowText" lastClr="000000"/>
                </a:solidFill>
              </a:rPr>
              <a:t>Bleichenbacher</a:t>
            </a:r>
            <a:r>
              <a:rPr lang="pl-PL" i="1" dirty="0" smtClean="0">
                <a:solidFill>
                  <a:sysClr val="windowText" lastClr="000000"/>
                </a:solidFill>
              </a:rPr>
              <a:t>’a</a:t>
            </a:r>
            <a:r>
              <a:rPr lang="pl-PL" i="1" dirty="0">
                <a:solidFill>
                  <a:sysClr val="windowText" lastClr="000000"/>
                </a:solidFill>
              </a:rPr>
              <a:t>,</a:t>
            </a:r>
            <a:r>
              <a:rPr lang="en-US" i="1" dirty="0" smtClean="0">
                <a:solidFill>
                  <a:sysClr val="windowText" lastClr="000000"/>
                </a:solidFill>
              </a:rPr>
              <a:t> </a:t>
            </a:r>
            <a:r>
              <a:rPr lang="en-US" i="1" dirty="0" err="1">
                <a:solidFill>
                  <a:sysClr val="windowText" lastClr="000000"/>
                </a:solidFill>
              </a:rPr>
              <a:t>Klima</a:t>
            </a:r>
            <a:r>
              <a:rPr lang="en-US" i="1" dirty="0">
                <a:solidFill>
                  <a:sysClr val="windowText" lastClr="000000"/>
                </a:solidFill>
              </a:rPr>
              <a:t> </a:t>
            </a:r>
            <a:r>
              <a:rPr lang="pl-PL" i="1" dirty="0" smtClean="0">
                <a:solidFill>
                  <a:sysClr val="windowText" lastClr="000000"/>
                </a:solidFill>
              </a:rPr>
              <a:t>i innych przez ulepszenie niewłaściwie skonstruowanego bloku danych w taki sposób, że nowy blok będzie nierozróżnialny od poprawnie sformułowanych bloków RSA. Czyli:</a:t>
            </a:r>
            <a:endParaRPr kumimoji="0" lang="pl-PL" sz="2400" b="0" i="1"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1" u="none" strike="noStrike" kern="1200" cap="none" spc="0" normalizeH="0" baseline="0" noProof="0" dirty="0" smtClean="0">
                <a:ln>
                  <a:noFill/>
                </a:ln>
                <a:solidFill>
                  <a:sysClr val="windowText" lastClr="000000"/>
                </a:solidFill>
                <a:effectLst/>
                <a:uLnTx/>
                <a:uFillTx/>
                <a:latin typeface="Calibri"/>
                <a:ea typeface="+mn-ea"/>
                <a:cs typeface="+mn-cs"/>
              </a:rPr>
              <a:t>1.  </a:t>
            </a:r>
            <a:r>
              <a:rPr kumimoji="0" lang="pl-PL" sz="2400" b="0" i="1" u="none" strike="noStrike" kern="1200" cap="none" spc="0" normalizeH="0" baseline="0" noProof="0" dirty="0" smtClean="0">
                <a:ln>
                  <a:noFill/>
                </a:ln>
                <a:solidFill>
                  <a:sysClr val="windowText" lastClr="000000"/>
                </a:solidFill>
                <a:effectLst/>
                <a:uLnTx/>
                <a:uFillTx/>
                <a:latin typeface="Calibri"/>
                <a:ea typeface="+mn-ea"/>
                <a:cs typeface="+mn-cs"/>
              </a:rPr>
              <a:t>Generujemy łańcuch </a:t>
            </a:r>
            <a:r>
              <a:rPr kumimoji="0" lang="en-US" sz="2400" b="1" i="1" u="none" strike="noStrike" kern="1200" cap="none" spc="0" normalizeH="0" baseline="0" noProof="0" dirty="0" smtClean="0">
                <a:ln>
                  <a:noFill/>
                </a:ln>
                <a:solidFill>
                  <a:srgbClr val="FF0000"/>
                </a:solidFill>
                <a:effectLst/>
                <a:uLnTx/>
                <a:uFillTx/>
                <a:latin typeface="Calibri"/>
                <a:ea typeface="+mn-ea"/>
                <a:cs typeface="+mn-cs"/>
              </a:rPr>
              <a:t>R</a:t>
            </a:r>
            <a:r>
              <a:rPr kumimoji="0" lang="en-US" sz="2400" b="0" i="1"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1" u="none" strike="noStrike" kern="1200" cap="none" spc="0" normalizeH="0" baseline="0" noProof="0" dirty="0" smtClean="0">
                <a:ln>
                  <a:noFill/>
                </a:ln>
                <a:solidFill>
                  <a:sysClr val="windowText" lastClr="000000"/>
                </a:solidFill>
                <a:effectLst/>
                <a:uLnTx/>
                <a:uFillTx/>
                <a:latin typeface="Calibri"/>
                <a:ea typeface="+mn-ea"/>
                <a:cs typeface="+mn-cs"/>
              </a:rPr>
              <a:t>składający się z 48 losowych bajtów</a:t>
            </a:r>
            <a:endParaRPr kumimoji="0" lang="en-US" sz="2400" b="0" i="1" u="none" strike="noStrike" kern="1200" cap="none" spc="0" normalizeH="0" baseline="0" noProof="0" dirty="0" smtClean="0">
              <a:ln>
                <a:noFill/>
              </a:ln>
              <a:solidFill>
                <a:sysClr val="windowText" lastClr="000000"/>
              </a:solidFill>
              <a:effectLst/>
              <a:uLnTx/>
              <a:uFillTx/>
              <a:latin typeface="Calibri"/>
              <a:ea typeface="+mn-ea"/>
              <a:cs typeface="+mn-cs"/>
            </a:endParaRPr>
          </a:p>
          <a:p>
            <a:pPr marL="457200" marR="0" lvl="0" indent="-457200" algn="l" defTabSz="914400" rtl="0" eaLnBrk="1" fontAlgn="auto" latinLnBrk="0" hangingPunct="1">
              <a:lnSpc>
                <a:spcPct val="100000"/>
              </a:lnSpc>
              <a:spcBef>
                <a:spcPts val="1800"/>
              </a:spcBef>
              <a:spcAft>
                <a:spcPts val="0"/>
              </a:spcAft>
              <a:buClrTx/>
              <a:buSzTx/>
              <a:buFont typeface="Arial" pitchFamily="34" charset="0"/>
              <a:buAutoNum type="arabicPeriod" startAt="2"/>
              <a:tabLst/>
              <a:defRPr/>
            </a:pPr>
            <a:r>
              <a:rPr kumimoji="0" lang="pl-PL" sz="2400" b="0" i="1" u="none" strike="noStrike" kern="1200" cap="none" spc="0" normalizeH="0" baseline="0" noProof="0" dirty="0" smtClean="0">
                <a:ln>
                  <a:noFill/>
                </a:ln>
                <a:solidFill>
                  <a:sysClr val="windowText" lastClr="000000"/>
                </a:solidFill>
                <a:effectLst/>
                <a:uLnTx/>
                <a:uFillTx/>
                <a:latin typeface="Calibri"/>
                <a:ea typeface="+mn-ea"/>
                <a:cs typeface="+mn-cs"/>
              </a:rPr>
              <a:t>Odszyfrowujemy wiadomość,</a:t>
            </a:r>
            <a:r>
              <a:rPr kumimoji="0" lang="pl-PL" sz="2400" b="0" i="1" u="none" strike="noStrike" kern="1200" cap="none" spc="0" normalizeH="0" noProof="0" dirty="0" smtClean="0">
                <a:ln>
                  <a:noFill/>
                </a:ln>
                <a:solidFill>
                  <a:sysClr val="windowText" lastClr="000000"/>
                </a:solidFill>
                <a:effectLst/>
                <a:uLnTx/>
                <a:uFillTx/>
                <a:latin typeface="Calibri"/>
                <a:ea typeface="+mn-ea"/>
                <a:cs typeface="+mn-cs"/>
              </a:rPr>
              <a:t> żeby uzyskać jawny tekst</a:t>
            </a:r>
            <a:endParaRPr kumimoji="0" lang="pl-PL" sz="2400" b="0" i="1" u="none" strike="noStrike" kern="1200" cap="none" spc="0" normalizeH="0" baseline="0" noProof="0" dirty="0" smtClean="0">
              <a:ln>
                <a:noFill/>
              </a:ln>
              <a:solidFill>
                <a:sysClr val="windowText" lastClr="000000"/>
              </a:solidFill>
              <a:effectLst/>
              <a:uLnTx/>
              <a:uFillTx/>
              <a:latin typeface="Calibri"/>
              <a:ea typeface="+mn-ea"/>
              <a:cs typeface="+mn-cs"/>
            </a:endParaRPr>
          </a:p>
          <a:p>
            <a:pPr marL="457200" marR="0" lvl="0" indent="-457200" algn="l" defTabSz="914400" rtl="0" eaLnBrk="1" fontAlgn="auto" latinLnBrk="0" hangingPunct="1">
              <a:lnSpc>
                <a:spcPct val="100000"/>
              </a:lnSpc>
              <a:spcBef>
                <a:spcPts val="1800"/>
              </a:spcBef>
              <a:spcAft>
                <a:spcPts val="0"/>
              </a:spcAft>
              <a:buClrTx/>
              <a:buSzTx/>
              <a:buFont typeface="Arial" pitchFamily="34" charset="0"/>
              <a:buAutoNum type="arabicPeriod" startAt="2"/>
              <a:tabLst/>
              <a:defRPr/>
            </a:pPr>
            <a:r>
              <a:rPr kumimoji="0" lang="pl-PL" sz="2400" b="0" i="1" u="none" strike="noStrike" kern="1200" cap="none" spc="0" normalizeH="0" baseline="0" noProof="0" dirty="0" smtClean="0">
                <a:ln>
                  <a:noFill/>
                </a:ln>
                <a:solidFill>
                  <a:sysClr val="windowText" lastClr="000000"/>
                </a:solidFill>
                <a:effectLst/>
                <a:uLnTx/>
                <a:uFillTx/>
                <a:latin typeface="Calibri"/>
                <a:ea typeface="+mn-ea"/>
                <a:cs typeface="+mn-cs"/>
              </a:rPr>
              <a:t>Jeśli </a:t>
            </a:r>
            <a:r>
              <a:rPr kumimoji="0" lang="pl-PL" sz="2400" b="0" i="1" u="none" strike="noStrike" kern="1200" cap="none" spc="0" normalizeH="0" baseline="0" noProof="0" dirty="0" err="1" smtClean="0">
                <a:ln>
                  <a:noFill/>
                </a:ln>
                <a:solidFill>
                  <a:sysClr val="windowText" lastClr="000000"/>
                </a:solidFill>
                <a:effectLst/>
                <a:uLnTx/>
                <a:uFillTx/>
                <a:latin typeface="Calibri"/>
                <a:ea typeface="+mn-ea"/>
                <a:cs typeface="+mn-cs"/>
              </a:rPr>
              <a:t>padding</a:t>
            </a:r>
            <a:r>
              <a:rPr kumimoji="0" lang="pl-PL" sz="2400" b="0" i="1" u="none" strike="noStrike" kern="1200" cap="none" spc="0" normalizeH="0" baseline="0" noProof="0" dirty="0" smtClean="0">
                <a:ln>
                  <a:noFill/>
                </a:ln>
                <a:solidFill>
                  <a:sysClr val="windowText" lastClr="000000"/>
                </a:solidFill>
                <a:effectLst/>
                <a:uLnTx/>
                <a:uFillTx/>
                <a:latin typeface="Calibri"/>
                <a:ea typeface="+mn-ea"/>
                <a:cs typeface="+mn-cs"/>
              </a:rPr>
              <a:t> PKCS#1</a:t>
            </a:r>
            <a:r>
              <a:rPr kumimoji="0" lang="pl-PL" sz="2400" b="0" i="1" u="none" strike="noStrike" kern="1200" cap="none" spc="0" normalizeH="0" noProof="0" dirty="0" smtClean="0">
                <a:ln>
                  <a:noFill/>
                </a:ln>
                <a:solidFill>
                  <a:sysClr val="windowText" lastClr="000000"/>
                </a:solidFill>
                <a:effectLst/>
                <a:uLnTx/>
                <a:uFillTx/>
                <a:latin typeface="Calibri"/>
                <a:ea typeface="+mn-ea"/>
                <a:cs typeface="+mn-cs"/>
              </a:rPr>
              <a:t> nie jest poprawny, to</a:t>
            </a:r>
            <a:endParaRPr kumimoji="0" lang="en-US" sz="2400" b="0" i="1"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1"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1" u="none" strike="noStrike" kern="1200" cap="none" spc="0" normalizeH="0" baseline="0" noProof="0" dirty="0" err="1" smtClean="0">
                <a:ln>
                  <a:noFill/>
                </a:ln>
                <a:solidFill>
                  <a:sysClr val="windowText" lastClr="000000"/>
                </a:solidFill>
                <a:effectLst/>
                <a:uLnTx/>
                <a:uFillTx/>
                <a:latin typeface="Calibri"/>
                <a:ea typeface="+mn-ea"/>
                <a:cs typeface="+mn-cs"/>
              </a:rPr>
              <a:t>pre_master_secret</a:t>
            </a:r>
            <a:r>
              <a:rPr kumimoji="0" lang="en-US" sz="2400" b="0" i="1"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400" b="1" i="1" u="none" strike="noStrike" kern="1200" cap="none" spc="0" normalizeH="0" baseline="0" noProof="0" dirty="0" smtClean="0">
                <a:ln>
                  <a:noFill/>
                </a:ln>
                <a:solidFill>
                  <a:srgbClr val="FF0000"/>
                </a:solidFill>
                <a:effectLst/>
                <a:uLnTx/>
                <a:uFillTx/>
                <a:latin typeface="Calibri"/>
                <a:ea typeface="+mn-ea"/>
                <a:cs typeface="+mn-cs"/>
              </a:rPr>
              <a:t>R</a:t>
            </a:r>
            <a:endParaRPr kumimoji="0" lang="en-US" sz="2400" b="1" i="1" u="none" strike="noStrike" kern="120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xmlns="" val="19818649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PKCS1 v2.0: OAEP</a:t>
            </a:r>
            <a:br>
              <a:rPr lang="pl-PL" dirty="0" smtClean="0"/>
            </a:br>
            <a:r>
              <a:rPr lang="pl-PL" sz="2200" dirty="0" smtClean="0"/>
              <a:t>(ang. </a:t>
            </a:r>
            <a:r>
              <a:rPr lang="pl-PL" sz="2200" dirty="0" err="1" smtClean="0"/>
              <a:t>Optimal</a:t>
            </a:r>
            <a:r>
              <a:rPr lang="pl-PL" sz="2200" dirty="0" smtClean="0"/>
              <a:t> </a:t>
            </a:r>
            <a:r>
              <a:rPr lang="pl-PL" sz="2200" dirty="0" err="1" smtClean="0"/>
              <a:t>Asymmetric</a:t>
            </a:r>
            <a:r>
              <a:rPr lang="pl-PL" sz="2200" dirty="0" smtClean="0"/>
              <a:t> </a:t>
            </a:r>
            <a:r>
              <a:rPr lang="pl-PL" sz="2200" dirty="0" err="1" smtClean="0"/>
              <a:t>Encryption</a:t>
            </a:r>
            <a:r>
              <a:rPr lang="pl-PL" sz="2200" dirty="0" smtClean="0"/>
              <a:t> </a:t>
            </a:r>
            <a:r>
              <a:rPr lang="pl-PL" sz="2200" dirty="0" err="1" smtClean="0"/>
              <a:t>Padding</a:t>
            </a:r>
            <a:r>
              <a:rPr lang="pl-PL" sz="2200" dirty="0" smtClean="0"/>
              <a:t>))</a:t>
            </a:r>
            <a:endParaRPr lang="pl-PL" sz="2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27</a:t>
            </a:fld>
            <a:endParaRPr lang="pl-PL"/>
          </a:p>
        </p:txBody>
      </p:sp>
      <p:sp>
        <p:nvSpPr>
          <p:cNvPr id="5" name="Rectangle 3"/>
          <p:cNvSpPr txBox="1">
            <a:spLocks noChangeArrowheads="1"/>
          </p:cNvSpPr>
          <p:nvPr/>
        </p:nvSpPr>
        <p:spPr>
          <a:xfrm>
            <a:off x="107504" y="1523206"/>
            <a:ext cx="8686800" cy="421005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Zaproponowano nową funkcję obliczającą</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preprocessing</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OAEP   </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[BR94]</a:t>
            </a:r>
          </a:p>
          <a:p>
            <a:pPr marL="342900" marR="0" lvl="0" indent="-342900" algn="l" defTabSz="914400" rtl="0" eaLnBrk="1" fontAlgn="auto" latinLnBrk="0" hangingPunct="1">
              <a:lnSpc>
                <a:spcPct val="110000"/>
              </a:lnSpc>
              <a:spcBef>
                <a:spcPct val="5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10000"/>
              </a:lnSpc>
              <a:spcBef>
                <a:spcPct val="5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10000"/>
              </a:lnSpc>
              <a:spcBef>
                <a:spcPct val="5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10000"/>
              </a:lnSpc>
              <a:spcBef>
                <a:spcPct val="5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10000"/>
              </a:lnSpc>
              <a:spcBef>
                <a:spcPct val="5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10000"/>
              </a:lnSpc>
              <a:spcBef>
                <a:spcPct val="10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T</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[FOPS’01]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RSA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bezpieczną zapadkową permutacją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a:t>
            </a:r>
            <a:b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b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RSA-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OAEP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bezpieczna na atak z wybranym szyfrogramem (CCA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attack</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kiedy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H,G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są funkcjami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hash</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generującymi ciągi losowe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random</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oracles</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10000"/>
              </a:lnSpc>
              <a:spcBef>
                <a:spcPct val="5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praktyce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używamy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SHA-256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H </a:t>
            </a:r>
            <a:r>
              <a:rPr lang="pl-PL" noProof="0" dirty="0">
                <a:solidFill>
                  <a:sysClr val="windowText" lastClr="000000"/>
                </a:solidFill>
                <a:latin typeface="Calibri"/>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nvGrpSpPr>
          <p:cNvPr id="6" name="Group 31"/>
          <p:cNvGrpSpPr>
            <a:grpSpLocks/>
          </p:cNvGrpSpPr>
          <p:nvPr/>
        </p:nvGrpSpPr>
        <p:grpSpPr bwMode="auto">
          <a:xfrm>
            <a:off x="3188267" y="2183942"/>
            <a:ext cx="4002087" cy="1901429"/>
            <a:chOff x="2087" y="1344"/>
            <a:chExt cx="2521" cy="1597"/>
          </a:xfrm>
        </p:grpSpPr>
        <p:sp>
          <p:nvSpPr>
            <p:cNvPr id="7" name="Rectangle 6"/>
            <p:cNvSpPr>
              <a:spLocks noChangeArrowheads="1"/>
            </p:cNvSpPr>
            <p:nvPr/>
          </p:nvSpPr>
          <p:spPr bwMode="auto">
            <a:xfrm>
              <a:off x="3370" y="1680"/>
              <a:ext cx="432" cy="288"/>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H</a:t>
              </a:r>
            </a:p>
          </p:txBody>
        </p:sp>
        <p:sp>
          <p:nvSpPr>
            <p:cNvPr id="8" name="Oval 7"/>
            <p:cNvSpPr>
              <a:spLocks noChangeArrowheads="1"/>
            </p:cNvSpPr>
            <p:nvPr/>
          </p:nvSpPr>
          <p:spPr bwMode="auto">
            <a:xfrm>
              <a:off x="2698" y="1728"/>
              <a:ext cx="192" cy="240"/>
            </a:xfrm>
            <a:prstGeom prst="ellipse">
              <a:avLst/>
            </a:prstGeom>
            <a:solidFill>
              <a:srgbClr val="4F81BD"/>
            </a:solidFill>
            <a:ln w="28575">
              <a:solidFill>
                <a:sysClr val="windowText" lastClr="000000"/>
              </a:solidFill>
              <a:round/>
              <a:headEnd/>
              <a:tailEnd/>
            </a:ln>
            <a:effectLst/>
          </p:spPr>
          <p:txBody>
            <a:bodyPr wrap="none" bIns="73152"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a:t>
              </a:r>
            </a:p>
          </p:txBody>
        </p:sp>
        <p:sp>
          <p:nvSpPr>
            <p:cNvPr id="9" name="Line 8"/>
            <p:cNvSpPr>
              <a:spLocks noChangeShapeType="1"/>
            </p:cNvSpPr>
            <p:nvPr/>
          </p:nvSpPr>
          <p:spPr bwMode="auto">
            <a:xfrm flipH="1">
              <a:off x="4210" y="1536"/>
              <a:ext cx="0" cy="660"/>
            </a:xfrm>
            <a:prstGeom prst="line">
              <a:avLst/>
            </a:prstGeom>
            <a:noFill/>
            <a:ln w="28575">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0" name="Line 9"/>
            <p:cNvSpPr>
              <a:spLocks noChangeShapeType="1"/>
            </p:cNvSpPr>
            <p:nvPr/>
          </p:nvSpPr>
          <p:spPr bwMode="auto">
            <a:xfrm flipH="1">
              <a:off x="2890" y="1824"/>
              <a:ext cx="480" cy="0"/>
            </a:xfrm>
            <a:prstGeom prst="line">
              <a:avLst/>
            </a:prstGeom>
            <a:noFill/>
            <a:ln w="28575">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1" name="Line 10"/>
            <p:cNvSpPr>
              <a:spLocks noChangeShapeType="1"/>
            </p:cNvSpPr>
            <p:nvPr/>
          </p:nvSpPr>
          <p:spPr bwMode="auto">
            <a:xfrm flipH="1">
              <a:off x="3802" y="1824"/>
              <a:ext cx="400" cy="0"/>
            </a:xfrm>
            <a:prstGeom prst="line">
              <a:avLst/>
            </a:prstGeom>
            <a:noFill/>
            <a:ln w="28575">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2" name="Rectangle 11"/>
            <p:cNvSpPr>
              <a:spLocks noChangeArrowheads="1"/>
            </p:cNvSpPr>
            <p:nvPr/>
          </p:nvSpPr>
          <p:spPr bwMode="auto">
            <a:xfrm flipH="1">
              <a:off x="3364" y="2163"/>
              <a:ext cx="432" cy="288"/>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G</a:t>
              </a:r>
            </a:p>
          </p:txBody>
        </p:sp>
        <p:sp>
          <p:nvSpPr>
            <p:cNvPr id="13" name="Line 12"/>
            <p:cNvSpPr>
              <a:spLocks noChangeShapeType="1"/>
            </p:cNvSpPr>
            <p:nvPr/>
          </p:nvSpPr>
          <p:spPr bwMode="auto">
            <a:xfrm flipV="1">
              <a:off x="3796" y="2304"/>
              <a:ext cx="318" cy="3"/>
            </a:xfrm>
            <a:prstGeom prst="line">
              <a:avLst/>
            </a:prstGeom>
            <a:noFill/>
            <a:ln w="28575">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4" name="Line 13"/>
            <p:cNvSpPr>
              <a:spLocks noChangeShapeType="1"/>
            </p:cNvSpPr>
            <p:nvPr/>
          </p:nvSpPr>
          <p:spPr bwMode="auto">
            <a:xfrm>
              <a:off x="2788" y="2307"/>
              <a:ext cx="576" cy="0"/>
            </a:xfrm>
            <a:prstGeom prst="line">
              <a:avLst/>
            </a:prstGeom>
            <a:noFill/>
            <a:ln w="28575">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5" name="Oval 14"/>
            <p:cNvSpPr>
              <a:spLocks noChangeArrowheads="1"/>
            </p:cNvSpPr>
            <p:nvPr/>
          </p:nvSpPr>
          <p:spPr bwMode="auto">
            <a:xfrm>
              <a:off x="4114" y="2208"/>
              <a:ext cx="192" cy="240"/>
            </a:xfrm>
            <a:prstGeom prst="ellipse">
              <a:avLst/>
            </a:prstGeom>
            <a:solidFill>
              <a:srgbClr val="4F81BD"/>
            </a:solidFill>
            <a:ln w="28575">
              <a:solidFill>
                <a:sysClr val="windowText" lastClr="000000"/>
              </a:solidFill>
              <a:round/>
              <a:headEnd/>
              <a:tailEnd/>
            </a:ln>
            <a:effectLst/>
          </p:spPr>
          <p:txBody>
            <a:bodyPr wrap="none" bIns="73152"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a:t>
              </a:r>
            </a:p>
          </p:txBody>
        </p:sp>
        <p:sp>
          <p:nvSpPr>
            <p:cNvPr id="16" name="Line 15"/>
            <p:cNvSpPr>
              <a:spLocks noChangeShapeType="1"/>
            </p:cNvSpPr>
            <p:nvPr/>
          </p:nvSpPr>
          <p:spPr bwMode="auto">
            <a:xfrm>
              <a:off x="2794" y="1970"/>
              <a:ext cx="2" cy="712"/>
            </a:xfrm>
            <a:prstGeom prst="line">
              <a:avLst/>
            </a:prstGeom>
            <a:noFill/>
            <a:ln w="28575">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7" name="Rectangle 16"/>
            <p:cNvSpPr>
              <a:spLocks noChangeArrowheads="1"/>
            </p:cNvSpPr>
            <p:nvPr/>
          </p:nvSpPr>
          <p:spPr bwMode="auto">
            <a:xfrm>
              <a:off x="2088" y="2709"/>
              <a:ext cx="2520" cy="216"/>
            </a:xfrm>
            <a:prstGeom prst="rect">
              <a:avLst/>
            </a:prstGeom>
            <a:solidFill>
              <a:srgbClr val="4F81BD"/>
            </a:solidFill>
            <a:ln w="9525">
              <a:solidFill>
                <a:sysClr val="windowText" lastClr="000000"/>
              </a:solidFill>
              <a:miter lim="800000"/>
              <a:headEnd/>
              <a:tailEnd/>
            </a:ln>
            <a:effectLst/>
          </p:spPr>
          <p:txBody>
            <a:bodyPr wrap="none" anchor="ctr"/>
            <a:lstStyle/>
            <a:p>
              <a:pPr marL="228600" marR="0" lvl="0" indent="0" defTabSz="914400" eaLnBrk="1" fontAlgn="auto" latinLnBrk="0" hangingPunct="1">
                <a:lnSpc>
                  <a:spcPct val="100000"/>
                </a:lnSpc>
                <a:spcBef>
                  <a:spcPts val="0"/>
                </a:spcBef>
                <a:spcAft>
                  <a:spcPts val="0"/>
                </a:spcAft>
                <a:buClrTx/>
                <a:buSzTx/>
                <a:buFontTx/>
                <a:buNone/>
                <a:tabLst>
                  <a:tab pos="2686050" algn="l"/>
                </a:tabLst>
                <a:defRPr/>
              </a:pPr>
              <a:r>
                <a:rPr kumimoji="0" lang="pl-PL" sz="2000" b="0" i="0" u="none" strike="noStrike" kern="0" cap="none" spc="0" normalizeH="0" baseline="0" noProof="0" dirty="0" smtClean="0">
                  <a:ln>
                    <a:noFill/>
                  </a:ln>
                  <a:solidFill>
                    <a:srgbClr val="EEECE1"/>
                  </a:solidFill>
                  <a:effectLst/>
                  <a:uLnTx/>
                  <a:uFillTx/>
                </a:rPr>
                <a:t>Teks do zaszyfrowania</a:t>
              </a:r>
              <a:r>
                <a:rPr kumimoji="0" lang="en-US" sz="2000" b="0" i="0" u="none" strike="noStrike" kern="0" cap="none" spc="0" normalizeH="0" baseline="0" noProof="0" dirty="0" smtClean="0">
                  <a:ln>
                    <a:noFill/>
                  </a:ln>
                  <a:solidFill>
                    <a:srgbClr val="EEECE1"/>
                  </a:solidFill>
                  <a:effectLst/>
                  <a:uLnTx/>
                  <a:uFillTx/>
                </a:rPr>
                <a:t>	</a:t>
              </a:r>
              <a:r>
                <a:rPr kumimoji="0" lang="pl-PL" sz="2000" b="0" i="0" u="none" strike="noStrike" kern="0" cap="none" spc="0" normalizeH="0" baseline="0" noProof="0" dirty="0" smtClean="0">
                  <a:ln>
                    <a:noFill/>
                  </a:ln>
                  <a:solidFill>
                    <a:srgbClr val="EEECE1"/>
                  </a:solidFill>
                  <a:effectLst/>
                  <a:uLnTx/>
                  <a:uFillTx/>
                </a:rPr>
                <a:t>z </a:t>
              </a:r>
              <a:r>
                <a:rPr kumimoji="0" lang="pl-PL" sz="2000" b="0" i="0" u="none" strike="noStrike" kern="0" cap="none" spc="0" normalizeH="0" baseline="0" noProof="0" dirty="0" err="1" smtClean="0">
                  <a:ln>
                    <a:noFill/>
                  </a:ln>
                  <a:solidFill>
                    <a:srgbClr val="EEECE1"/>
                  </a:solidFill>
                  <a:effectLst/>
                  <a:uLnTx/>
                  <a:uFillTx/>
                </a:rPr>
                <a:t>zast</a:t>
              </a:r>
              <a:r>
                <a:rPr kumimoji="0" lang="pl-PL" sz="2000" b="0" i="0" u="none" strike="noStrike" kern="0" cap="none" spc="0" normalizeH="0" baseline="0" noProof="0" dirty="0" smtClean="0">
                  <a:ln>
                    <a:noFill/>
                  </a:ln>
                  <a:solidFill>
                    <a:srgbClr val="EEECE1"/>
                  </a:solidFill>
                  <a:effectLst/>
                  <a:uLnTx/>
                  <a:uFillTx/>
                </a:rPr>
                <a:t>.</a:t>
              </a:r>
              <a:r>
                <a:rPr kumimoji="0" lang="en-US" sz="2000" b="0" i="0" u="none" strike="noStrike" kern="0" cap="none" spc="0" normalizeH="0" baseline="0" noProof="0" dirty="0" smtClean="0">
                  <a:ln>
                    <a:noFill/>
                  </a:ln>
                  <a:solidFill>
                    <a:srgbClr val="EEECE1"/>
                  </a:solidFill>
                  <a:effectLst/>
                  <a:uLnTx/>
                  <a:uFillTx/>
                </a:rPr>
                <a:t> RSA</a:t>
              </a:r>
            </a:p>
          </p:txBody>
        </p:sp>
        <p:sp>
          <p:nvSpPr>
            <p:cNvPr id="18" name="Line 17"/>
            <p:cNvSpPr>
              <a:spLocks noChangeShapeType="1"/>
            </p:cNvSpPr>
            <p:nvPr/>
          </p:nvSpPr>
          <p:spPr bwMode="auto">
            <a:xfrm flipH="1">
              <a:off x="4204" y="2464"/>
              <a:ext cx="2" cy="220"/>
            </a:xfrm>
            <a:prstGeom prst="line">
              <a:avLst/>
            </a:prstGeom>
            <a:noFill/>
            <a:ln w="28575">
              <a:solidFill>
                <a:sysClr val="windowText" lastClr="000000"/>
              </a:solidFill>
              <a:round/>
              <a:headEnd/>
              <a:tailEnd type="triangl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grpSp>
          <p:nvGrpSpPr>
            <p:cNvPr id="19" name="Group 25"/>
            <p:cNvGrpSpPr>
              <a:grpSpLocks/>
            </p:cNvGrpSpPr>
            <p:nvPr/>
          </p:nvGrpSpPr>
          <p:grpSpPr bwMode="auto">
            <a:xfrm>
              <a:off x="2087" y="1344"/>
              <a:ext cx="2520" cy="192"/>
              <a:chOff x="1560" y="1344"/>
              <a:chExt cx="2520" cy="192"/>
            </a:xfrm>
          </p:grpSpPr>
          <p:sp>
            <p:nvSpPr>
              <p:cNvPr id="23" name="Rectangle 5"/>
              <p:cNvSpPr>
                <a:spLocks noChangeArrowheads="1"/>
              </p:cNvSpPr>
              <p:nvPr/>
            </p:nvSpPr>
            <p:spPr bwMode="auto">
              <a:xfrm>
                <a:off x="3312" y="1344"/>
                <a:ext cx="768" cy="192"/>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rand</a:t>
                </a:r>
                <a:r>
                  <a:rPr kumimoji="0" lang="en-US" sz="1800" b="0" i="0" u="none" strike="noStrike" kern="0" cap="none" spc="0" normalizeH="0" baseline="0" noProof="0" dirty="0" smtClean="0">
                    <a:ln>
                      <a:noFill/>
                    </a:ln>
                    <a:solidFill>
                      <a:prstClr val="black"/>
                    </a:solidFill>
                    <a:effectLst/>
                    <a:uLnTx/>
                    <a:uFillTx/>
                  </a:rPr>
                  <a:t>.</a:t>
                </a:r>
              </a:p>
            </p:txBody>
          </p:sp>
          <p:grpSp>
            <p:nvGrpSpPr>
              <p:cNvPr id="24" name="Group 18"/>
              <p:cNvGrpSpPr>
                <a:grpSpLocks/>
              </p:cNvGrpSpPr>
              <p:nvPr/>
            </p:nvGrpSpPr>
            <p:grpSpPr bwMode="auto">
              <a:xfrm flipH="1">
                <a:off x="1560" y="1344"/>
                <a:ext cx="1632" cy="192"/>
                <a:chOff x="1560" y="1344"/>
                <a:chExt cx="1632" cy="192"/>
              </a:xfrm>
            </p:grpSpPr>
            <p:sp>
              <p:nvSpPr>
                <p:cNvPr id="25" name="Rectangle 19"/>
                <p:cNvSpPr>
                  <a:spLocks noChangeArrowheads="1"/>
                </p:cNvSpPr>
                <p:nvPr/>
              </p:nvSpPr>
              <p:spPr bwMode="auto">
                <a:xfrm>
                  <a:off x="2184" y="1344"/>
                  <a:ext cx="1008" cy="192"/>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srgbClr val="EEECE1"/>
                      </a:solidFill>
                      <a:effectLst/>
                      <a:uLnTx/>
                      <a:uFillTx/>
                    </a:rPr>
                    <a:t>msg</a:t>
                  </a:r>
                  <a:endParaRPr kumimoji="0" lang="en-US" sz="1800" b="0" i="0" u="none" strike="noStrike" kern="0" cap="none" spc="0" normalizeH="0" baseline="0" noProof="0" dirty="0" smtClean="0">
                    <a:ln>
                      <a:noFill/>
                    </a:ln>
                    <a:solidFill>
                      <a:srgbClr val="EEECE1"/>
                    </a:solidFill>
                    <a:effectLst/>
                    <a:uLnTx/>
                    <a:uFillTx/>
                  </a:endParaRPr>
                </a:p>
              </p:txBody>
            </p:sp>
            <p:sp>
              <p:nvSpPr>
                <p:cNvPr id="26" name="Rectangle 20"/>
                <p:cNvSpPr>
                  <a:spLocks noChangeArrowheads="1"/>
                </p:cNvSpPr>
                <p:nvPr/>
              </p:nvSpPr>
              <p:spPr bwMode="auto">
                <a:xfrm>
                  <a:off x="1944" y="1344"/>
                  <a:ext cx="240" cy="192"/>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01</a:t>
                  </a:r>
                </a:p>
              </p:txBody>
            </p:sp>
            <p:sp>
              <p:nvSpPr>
                <p:cNvPr id="27" name="Rectangle 21"/>
                <p:cNvSpPr>
                  <a:spLocks noChangeArrowheads="1"/>
                </p:cNvSpPr>
                <p:nvPr/>
              </p:nvSpPr>
              <p:spPr bwMode="auto">
                <a:xfrm>
                  <a:off x="1560" y="1344"/>
                  <a:ext cx="384" cy="192"/>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00..0</a:t>
                  </a:r>
                </a:p>
              </p:txBody>
            </p:sp>
          </p:grpSp>
        </p:grpSp>
        <p:sp>
          <p:nvSpPr>
            <p:cNvPr id="20" name="AutoShape 22"/>
            <p:cNvSpPr>
              <a:spLocks/>
            </p:cNvSpPr>
            <p:nvPr/>
          </p:nvSpPr>
          <p:spPr bwMode="auto">
            <a:xfrm rot="-5400000">
              <a:off x="2840" y="801"/>
              <a:ext cx="121" cy="1611"/>
            </a:xfrm>
            <a:prstGeom prst="leftBrace">
              <a:avLst>
                <a:gd name="adj1" fmla="val 110950"/>
                <a:gd name="adj2" fmla="val 43014"/>
              </a:avLst>
            </a:prstGeom>
            <a:noFill/>
            <a:ln w="9525">
              <a:solidFill>
                <a:sysClr val="windowText" lastClr="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1" name="Line 23"/>
            <p:cNvSpPr>
              <a:spLocks noChangeShapeType="1"/>
            </p:cNvSpPr>
            <p:nvPr/>
          </p:nvSpPr>
          <p:spPr bwMode="auto">
            <a:xfrm>
              <a:off x="2785" y="1661"/>
              <a:ext cx="0" cy="59"/>
            </a:xfrm>
            <a:prstGeom prst="line">
              <a:avLst/>
            </a:prstGeom>
            <a:noFill/>
            <a:ln w="9525">
              <a:solidFill>
                <a:sysClr val="windowText" lastClr="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2" name="Line 27"/>
            <p:cNvSpPr>
              <a:spLocks noChangeShapeType="1"/>
            </p:cNvSpPr>
            <p:nvPr/>
          </p:nvSpPr>
          <p:spPr bwMode="auto">
            <a:xfrm>
              <a:off x="3779" y="2697"/>
              <a:ext cx="0" cy="244"/>
            </a:xfrm>
            <a:prstGeom prst="line">
              <a:avLst/>
            </a:prstGeom>
            <a:noFill/>
            <a:ln w="38100">
              <a:solidFill>
                <a:sysClr val="window" lastClr="FFFFFF"/>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grpSp>
      <p:sp>
        <p:nvSpPr>
          <p:cNvPr id="28" name="Text Box 30"/>
          <p:cNvSpPr txBox="1">
            <a:spLocks noChangeArrowheads="1"/>
          </p:cNvSpPr>
          <p:nvPr/>
        </p:nvSpPr>
        <p:spPr bwMode="auto">
          <a:xfrm>
            <a:off x="389942" y="2482729"/>
            <a:ext cx="3339376" cy="1015663"/>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tab pos="230188" algn="l"/>
              </a:tabLst>
              <a:defRPr/>
            </a:pPr>
            <a:r>
              <a:rPr kumimoji="0" lang="pl-PL" sz="2000" b="0" i="0" u="none" strike="noStrike" kern="0" cap="none" spc="0" normalizeH="0" baseline="0" noProof="0" dirty="0" smtClean="0">
                <a:ln>
                  <a:noFill/>
                </a:ln>
                <a:solidFill>
                  <a:prstClr val="black"/>
                </a:solidFill>
                <a:effectLst/>
                <a:uLnTx/>
                <a:uFillTx/>
              </a:rPr>
              <a:t>sprawdź</a:t>
            </a:r>
            <a:r>
              <a:rPr kumimoji="0" lang="en-US" sz="2000" b="0" i="0" u="none" strike="noStrike" kern="0" cap="none" spc="0" normalizeH="0" baseline="0" noProof="0" dirty="0" smtClean="0">
                <a:ln>
                  <a:noFill/>
                </a:ln>
                <a:solidFill>
                  <a:prstClr val="black"/>
                </a:solidFill>
                <a:effectLst/>
                <a:uLnTx/>
                <a:uFillTx/>
              </a:rPr>
              <a:t> pad</a:t>
            </a:r>
            <a:br>
              <a:rPr kumimoji="0" lang="en-US" sz="2000" b="0" i="0" u="none" strike="noStrike" kern="0" cap="none" spc="0" normalizeH="0" baseline="0" noProof="0" dirty="0" smtClean="0">
                <a:ln>
                  <a:noFill/>
                </a:ln>
                <a:solidFill>
                  <a:prstClr val="black"/>
                </a:solidFill>
                <a:effectLst/>
                <a:uLnTx/>
                <a:uFillTx/>
              </a:rPr>
            </a:br>
            <a:r>
              <a:rPr kumimoji="0" lang="pl-PL" sz="2000" b="0" i="0" u="none" strike="noStrike" kern="0" cap="none" spc="0" normalizeH="0" baseline="0" noProof="0" dirty="0" smtClean="0">
                <a:ln>
                  <a:noFill/>
                </a:ln>
                <a:solidFill>
                  <a:prstClr val="black"/>
                </a:solidFill>
                <a:effectLst/>
                <a:uLnTx/>
                <a:uFillTx/>
              </a:rPr>
              <a:t>w czasie odszyfrowywania</a:t>
            </a:r>
            <a:r>
              <a:rPr kumimoji="0" lang="en-US" sz="2000" b="0" i="0" u="none" strike="noStrike" kern="0" cap="none" spc="0" normalizeH="0" baseline="0" noProof="0" dirty="0" smtClean="0">
                <a:ln>
                  <a:noFill/>
                </a:ln>
                <a:solidFill>
                  <a:prstClr val="black"/>
                </a:solidFill>
                <a:effectLst/>
                <a:uLnTx/>
                <a:uFillTx/>
              </a:rPr>
              <a:t>.</a:t>
            </a:r>
            <a:br>
              <a:rPr kumimoji="0" lang="en-US" sz="2000" b="0" i="0" u="none" strike="noStrike" kern="0" cap="none" spc="0" normalizeH="0" baseline="0" noProof="0" dirty="0" smtClean="0">
                <a:ln>
                  <a:noFill/>
                </a:ln>
                <a:solidFill>
                  <a:prstClr val="black"/>
                </a:solidFill>
                <a:effectLst/>
                <a:uLnTx/>
                <a:uFillTx/>
              </a:rPr>
            </a:br>
            <a:r>
              <a:rPr kumimoji="0" lang="pl-PL" sz="2000" b="0" i="0" u="none" strike="noStrike" kern="0" cap="none" spc="0" normalizeH="0" baseline="0" noProof="0" dirty="0" smtClean="0">
                <a:ln>
                  <a:noFill/>
                </a:ln>
                <a:solidFill>
                  <a:prstClr val="black"/>
                </a:solidFill>
                <a:effectLst/>
                <a:uLnTx/>
                <a:uFillTx/>
              </a:rPr>
              <a:t>odrzuć</a:t>
            </a:r>
            <a:r>
              <a:rPr kumimoji="0" lang="en-US" sz="2000" b="0" i="0" u="none" strike="noStrike" kern="0" cap="none" spc="0" normalizeH="0" baseline="0" noProof="0" dirty="0" smtClean="0">
                <a:ln>
                  <a:noFill/>
                </a:ln>
                <a:solidFill>
                  <a:prstClr val="black"/>
                </a:solidFill>
                <a:effectLst/>
                <a:uLnTx/>
                <a:uFillTx/>
              </a:rPr>
              <a:t> CT </a:t>
            </a:r>
            <a:r>
              <a:rPr kumimoji="0" lang="pl-PL" sz="2000" b="0" i="0" u="none" strike="noStrike" kern="0" cap="none" spc="0" normalizeH="0" baseline="0" noProof="0" dirty="0" smtClean="0">
                <a:ln>
                  <a:noFill/>
                </a:ln>
                <a:solidFill>
                  <a:prstClr val="black"/>
                </a:solidFill>
                <a:effectLst/>
                <a:uLnTx/>
                <a:uFillTx/>
              </a:rPr>
              <a:t>jeśli nieprawidłowy</a:t>
            </a:r>
            <a:r>
              <a:rPr kumimoji="0" lang="en-US" sz="2000" b="0" i="0" u="none" strike="noStrike" kern="0" cap="none" spc="0" normalizeH="0" baseline="0" noProof="0" dirty="0" smtClean="0">
                <a:ln>
                  <a:noFill/>
                </a:ln>
                <a:solidFill>
                  <a:prstClr val="black"/>
                </a:solidFill>
                <a:effectLst/>
                <a:uLnTx/>
                <a:uFillTx/>
              </a:rPr>
              <a:t>.</a:t>
            </a:r>
          </a:p>
        </p:txBody>
      </p:sp>
      <p:sp>
        <p:nvSpPr>
          <p:cNvPr id="29" name="Text Box 32"/>
          <p:cNvSpPr txBox="1">
            <a:spLocks noChangeArrowheads="1"/>
          </p:cNvSpPr>
          <p:nvPr/>
        </p:nvSpPr>
        <p:spPr bwMode="auto">
          <a:xfrm>
            <a:off x="7250679" y="3704488"/>
            <a:ext cx="1010225" cy="400110"/>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sym typeface="Symbol" pitchFamily="18" charset="2"/>
              </a:rPr>
              <a:t></a:t>
            </a:r>
            <a:r>
              <a:rPr kumimoji="0" lang="en-US" sz="1800" b="0" i="0" u="none" strike="noStrike" kern="0" cap="none" spc="0" normalizeH="0" baseline="0" noProof="0" dirty="0" smtClean="0">
                <a:ln>
                  <a:noFill/>
                </a:ln>
                <a:solidFill>
                  <a:prstClr val="black"/>
                </a:solidFill>
                <a:effectLst/>
                <a:uLnTx/>
                <a:uFillTx/>
                <a:sym typeface="Symbol" pitchFamily="18" charset="2"/>
              </a:rPr>
              <a:t>{0,1}</a:t>
            </a:r>
            <a:r>
              <a:rPr kumimoji="0" lang="en-US" sz="1800" b="0" i="0" u="none" strike="noStrike" kern="0" cap="none" spc="0" normalizeH="0" baseline="50000" noProof="0" dirty="0" smtClean="0">
                <a:ln>
                  <a:noFill/>
                </a:ln>
                <a:solidFill>
                  <a:prstClr val="black"/>
                </a:solidFill>
                <a:effectLst/>
                <a:uLnTx/>
                <a:uFillTx/>
                <a:sym typeface="Symbol" pitchFamily="18" charset="2"/>
              </a:rPr>
              <a:t>n-1</a:t>
            </a:r>
            <a:endParaRPr kumimoji="0" lang="en-US" sz="1800" b="0" i="0" u="none" strike="noStrike" kern="0" cap="none" spc="0" normalizeH="0" baseline="50000" noProof="0" dirty="0" smtClean="0">
              <a:ln>
                <a:noFill/>
              </a:ln>
              <a:solidFill>
                <a:prstClr val="black"/>
              </a:solidFill>
              <a:effectLst/>
              <a:uLnTx/>
              <a:uFillTx/>
            </a:endParaRPr>
          </a:p>
        </p:txBody>
      </p:sp>
    </p:spTree>
    <p:extLst>
      <p:ext uri="{BB962C8B-B14F-4D97-AF65-F5344CB8AC3E}">
        <p14:creationId xmlns:p14="http://schemas.microsoft.com/office/powerpoint/2010/main" xmlns="" val="24748149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dirty="0" smtClean="0"/>
              <a:t>Ulepszenia OAEP</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28</a:t>
            </a:fld>
            <a:endParaRPr lang="pl-PL"/>
          </a:p>
        </p:txBody>
      </p:sp>
      <p:sp>
        <p:nvSpPr>
          <p:cNvPr id="5" name="Rectangle 3"/>
          <p:cNvSpPr txBox="1">
            <a:spLocks noChangeArrowheads="1"/>
          </p:cNvSpPr>
          <p:nvPr/>
        </p:nvSpPr>
        <p:spPr>
          <a:xfrm>
            <a:off x="298447" y="1327944"/>
            <a:ext cx="4177410" cy="4549328"/>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ct val="13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OAEP</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[Shoup’01] </a:t>
            </a:r>
          </a:p>
          <a:p>
            <a:pPr marL="223838" marR="0" lvl="0" indent="-223838" algn="l" defTabSz="914400" rtl="0" eaLnBrk="1" fontAlgn="auto" latinLnBrk="0" hangingPunct="1">
              <a:lnSpc>
                <a:spcPct val="110000"/>
              </a:lnSpc>
              <a:spcBef>
                <a:spcPct val="5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zapadkowej permutacji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F </a:t>
            </a:r>
            <a:endParaRPr lang="pl-PL" dirty="0">
              <a:solidFill>
                <a:sysClr val="windowText" lastClr="000000"/>
              </a:solidFill>
              <a:latin typeface="Calibri"/>
              <a:sym typeface="Symbol" pitchFamily="18" charset="2"/>
            </a:endParaRPr>
          </a:p>
          <a:p>
            <a:pPr marL="223838" marR="0" lvl="0" indent="-223838" algn="l" defTabSz="914400" rtl="0" eaLnBrk="1" fontAlgn="auto" latinLnBrk="0" hangingPunct="1">
              <a:lnSpc>
                <a:spcPct val="110000"/>
              </a:lnSpc>
              <a:spcBef>
                <a:spcPct val="5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F</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-OAEP+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CCA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bezpieczne, kiedy</a:t>
            </a:r>
            <a:endParaRPr lang="pl-PL" dirty="0">
              <a:solidFill>
                <a:sysClr val="windowText" lastClr="000000"/>
              </a:solidFill>
              <a:latin typeface="Calibri"/>
            </a:endParaRPr>
          </a:p>
          <a:p>
            <a:pPr marL="223838" marR="0" lvl="0" indent="-223838" algn="l" defTabSz="914400" rtl="0" eaLnBrk="1" fontAlgn="auto" latinLnBrk="0" hangingPunct="1">
              <a:lnSpc>
                <a:spcPct val="110000"/>
              </a:lnSpc>
              <a:spcBef>
                <a:spcPct val="5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H,G,W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generują ciągi losowe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223838" marR="0" lvl="0" indent="-223838"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223838" marR="0" lvl="0" indent="-223838"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168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SAEP</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[B’01]</a:t>
            </a: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223838" marR="0" lvl="0" indent="-223838" algn="l" defTabSz="914400" rtl="0" eaLnBrk="1" fontAlgn="auto" latinLnBrk="0" hangingPunct="1">
              <a:lnSpc>
                <a:spcPct val="120000"/>
              </a:lnSpc>
              <a:spcBef>
                <a:spcPct val="4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RSA (e=3)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zapadkową permutacją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a:t>
            </a:r>
            <a:endParaRPr lang="pl-PL" dirty="0">
              <a:solidFill>
                <a:sysClr val="windowText" lastClr="000000"/>
              </a:solidFill>
              <a:latin typeface="Calibri"/>
              <a:sym typeface="Symbol" pitchFamily="18" charset="2"/>
            </a:endParaRPr>
          </a:p>
          <a:p>
            <a:pPr marL="223838" marR="0" lvl="0" indent="-223838" algn="l" defTabSz="914400" rtl="0" eaLnBrk="1" fontAlgn="auto" latinLnBrk="0" hangingPunct="1">
              <a:lnSpc>
                <a:spcPct val="120000"/>
              </a:lnSpc>
              <a:spcBef>
                <a:spcPct val="4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RSA-S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AEP+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CCA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bezpieczne,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kiedy</a:t>
            </a:r>
            <a:endParaRPr lang="pl-PL" dirty="0">
              <a:solidFill>
                <a:sysClr val="windowText" lastClr="000000"/>
              </a:solidFill>
              <a:latin typeface="Calibri"/>
            </a:endParaRPr>
          </a:p>
          <a:p>
            <a:pPr marL="223838" marR="0" lvl="0" indent="-223838" algn="l" defTabSz="914400" rtl="0" eaLnBrk="1" fontAlgn="auto" latinLnBrk="0" hangingPunct="1">
              <a:lnSpc>
                <a:spcPct val="120000"/>
              </a:lnSpc>
              <a:spcBef>
                <a:spcPct val="4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H,W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generują</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ciągi losowe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nvGrpSpPr>
          <p:cNvPr id="6" name="Group 4"/>
          <p:cNvGrpSpPr>
            <a:grpSpLocks/>
          </p:cNvGrpSpPr>
          <p:nvPr/>
        </p:nvGrpSpPr>
        <p:grpSpPr bwMode="auto">
          <a:xfrm>
            <a:off x="4716016" y="1708944"/>
            <a:ext cx="4343400" cy="1685925"/>
            <a:chOff x="3024" y="1020"/>
            <a:chExt cx="2736" cy="1416"/>
          </a:xfrm>
        </p:grpSpPr>
        <p:sp>
          <p:nvSpPr>
            <p:cNvPr id="7" name="Rectangle 5"/>
            <p:cNvSpPr>
              <a:spLocks noChangeArrowheads="1"/>
            </p:cNvSpPr>
            <p:nvPr/>
          </p:nvSpPr>
          <p:spPr bwMode="auto">
            <a:xfrm>
              <a:off x="4848" y="1020"/>
              <a:ext cx="768" cy="192"/>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r</a:t>
              </a:r>
            </a:p>
          </p:txBody>
        </p:sp>
        <p:sp>
          <p:nvSpPr>
            <p:cNvPr id="8" name="Rectangle 6"/>
            <p:cNvSpPr>
              <a:spLocks noChangeArrowheads="1"/>
            </p:cNvSpPr>
            <p:nvPr/>
          </p:nvSpPr>
          <p:spPr bwMode="auto">
            <a:xfrm>
              <a:off x="4320" y="1356"/>
              <a:ext cx="432" cy="288"/>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H</a:t>
              </a:r>
            </a:p>
          </p:txBody>
        </p:sp>
        <p:sp>
          <p:nvSpPr>
            <p:cNvPr id="9" name="Oval 7"/>
            <p:cNvSpPr>
              <a:spLocks noChangeArrowheads="1"/>
            </p:cNvSpPr>
            <p:nvPr/>
          </p:nvSpPr>
          <p:spPr bwMode="auto">
            <a:xfrm>
              <a:off x="3648" y="1404"/>
              <a:ext cx="192" cy="240"/>
            </a:xfrm>
            <a:prstGeom prst="ellipse">
              <a:avLst/>
            </a:prstGeom>
            <a:solidFill>
              <a:srgbClr val="4F81BD"/>
            </a:solidFill>
            <a:ln w="28575">
              <a:solidFill>
                <a:sysClr val="windowText" lastClr="000000"/>
              </a:solidFill>
              <a:roun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a:t>
              </a:r>
            </a:p>
          </p:txBody>
        </p:sp>
        <p:sp>
          <p:nvSpPr>
            <p:cNvPr id="10" name="Line 8"/>
            <p:cNvSpPr>
              <a:spLocks noChangeShapeType="1"/>
            </p:cNvSpPr>
            <p:nvPr/>
          </p:nvSpPr>
          <p:spPr bwMode="auto">
            <a:xfrm>
              <a:off x="5232" y="1212"/>
              <a:ext cx="0" cy="612"/>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1" name="Line 9"/>
            <p:cNvSpPr>
              <a:spLocks noChangeShapeType="1"/>
            </p:cNvSpPr>
            <p:nvPr/>
          </p:nvSpPr>
          <p:spPr bwMode="auto">
            <a:xfrm flipH="1">
              <a:off x="3840" y="1500"/>
              <a:ext cx="480" cy="0"/>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2" name="Line 10"/>
            <p:cNvSpPr>
              <a:spLocks noChangeShapeType="1"/>
            </p:cNvSpPr>
            <p:nvPr/>
          </p:nvSpPr>
          <p:spPr bwMode="auto">
            <a:xfrm flipH="1">
              <a:off x="4752" y="1500"/>
              <a:ext cx="480" cy="0"/>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3" name="Rectangle 11"/>
            <p:cNvSpPr>
              <a:spLocks noChangeArrowheads="1"/>
            </p:cNvSpPr>
            <p:nvPr/>
          </p:nvSpPr>
          <p:spPr bwMode="auto">
            <a:xfrm flipH="1">
              <a:off x="4320" y="1824"/>
              <a:ext cx="432" cy="288"/>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G</a:t>
              </a:r>
            </a:p>
          </p:txBody>
        </p:sp>
        <p:sp>
          <p:nvSpPr>
            <p:cNvPr id="14" name="Line 12"/>
            <p:cNvSpPr>
              <a:spLocks noChangeShapeType="1"/>
            </p:cNvSpPr>
            <p:nvPr/>
          </p:nvSpPr>
          <p:spPr bwMode="auto">
            <a:xfrm>
              <a:off x="4752" y="1968"/>
              <a:ext cx="336" cy="0"/>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5" name="Line 13"/>
            <p:cNvSpPr>
              <a:spLocks noChangeShapeType="1"/>
            </p:cNvSpPr>
            <p:nvPr/>
          </p:nvSpPr>
          <p:spPr bwMode="auto">
            <a:xfrm>
              <a:off x="3744" y="1968"/>
              <a:ext cx="576" cy="0"/>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6" name="Oval 14"/>
            <p:cNvSpPr>
              <a:spLocks noChangeArrowheads="1"/>
            </p:cNvSpPr>
            <p:nvPr/>
          </p:nvSpPr>
          <p:spPr bwMode="auto">
            <a:xfrm>
              <a:off x="5136" y="1848"/>
              <a:ext cx="192" cy="240"/>
            </a:xfrm>
            <a:prstGeom prst="ellipse">
              <a:avLst/>
            </a:prstGeom>
            <a:solidFill>
              <a:srgbClr val="4F81BD"/>
            </a:solidFill>
            <a:ln w="28575">
              <a:solidFill>
                <a:sysClr val="windowText" lastClr="000000"/>
              </a:solidFill>
              <a:roun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a:t>
              </a:r>
            </a:p>
          </p:txBody>
        </p:sp>
        <p:sp>
          <p:nvSpPr>
            <p:cNvPr id="17" name="Line 15"/>
            <p:cNvSpPr>
              <a:spLocks noChangeShapeType="1"/>
            </p:cNvSpPr>
            <p:nvPr/>
          </p:nvSpPr>
          <p:spPr bwMode="auto">
            <a:xfrm>
              <a:off x="3744" y="1686"/>
              <a:ext cx="0" cy="606"/>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8" name="Rectangle 16"/>
            <p:cNvSpPr>
              <a:spLocks noChangeArrowheads="1"/>
            </p:cNvSpPr>
            <p:nvPr/>
          </p:nvSpPr>
          <p:spPr bwMode="auto">
            <a:xfrm>
              <a:off x="3072" y="2278"/>
              <a:ext cx="2688" cy="158"/>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srgbClr val="EEECE1"/>
                </a:solidFill>
                <a:effectLst/>
                <a:uLnTx/>
                <a:uFillTx/>
              </a:endParaRPr>
            </a:p>
          </p:txBody>
        </p:sp>
        <p:sp>
          <p:nvSpPr>
            <p:cNvPr id="19" name="Line 17"/>
            <p:cNvSpPr>
              <a:spLocks noChangeShapeType="1"/>
            </p:cNvSpPr>
            <p:nvPr/>
          </p:nvSpPr>
          <p:spPr bwMode="auto">
            <a:xfrm>
              <a:off x="5232" y="2088"/>
              <a:ext cx="0" cy="204"/>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0" name="Rectangle 18"/>
            <p:cNvSpPr>
              <a:spLocks noChangeArrowheads="1"/>
            </p:cNvSpPr>
            <p:nvPr/>
          </p:nvSpPr>
          <p:spPr bwMode="auto">
            <a:xfrm flipH="1">
              <a:off x="3024" y="1020"/>
              <a:ext cx="1008" cy="192"/>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m</a:t>
              </a:r>
            </a:p>
          </p:txBody>
        </p:sp>
        <p:sp>
          <p:nvSpPr>
            <p:cNvPr id="21" name="Rectangle 19"/>
            <p:cNvSpPr>
              <a:spLocks noChangeArrowheads="1"/>
            </p:cNvSpPr>
            <p:nvPr/>
          </p:nvSpPr>
          <p:spPr bwMode="auto">
            <a:xfrm flipH="1">
              <a:off x="4032" y="1020"/>
              <a:ext cx="624" cy="192"/>
            </a:xfrm>
            <a:prstGeom prst="rect">
              <a:avLst/>
            </a:prstGeom>
            <a:solidFill>
              <a:srgbClr val="FF3300"/>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W(</a:t>
              </a:r>
              <a:r>
                <a:rPr kumimoji="0" lang="en-US" sz="1800" b="0" i="0" u="none" strike="noStrike" kern="0" cap="none" spc="0" normalizeH="0" baseline="0" noProof="0" dirty="0" err="1" smtClean="0">
                  <a:ln>
                    <a:noFill/>
                  </a:ln>
                  <a:solidFill>
                    <a:srgbClr val="EEECE1"/>
                  </a:solidFill>
                  <a:effectLst/>
                  <a:uLnTx/>
                  <a:uFillTx/>
                </a:rPr>
                <a:t>m,r</a:t>
              </a:r>
              <a:r>
                <a:rPr kumimoji="0" lang="en-US" sz="1800" b="0" i="0" u="none" strike="noStrike" kern="0" cap="none" spc="0" normalizeH="0" baseline="0" noProof="0" dirty="0" smtClean="0">
                  <a:ln>
                    <a:noFill/>
                  </a:ln>
                  <a:solidFill>
                    <a:srgbClr val="EEECE1"/>
                  </a:solidFill>
                  <a:effectLst/>
                  <a:uLnTx/>
                  <a:uFillTx/>
                </a:rPr>
                <a:t>)</a:t>
              </a:r>
            </a:p>
          </p:txBody>
        </p:sp>
        <p:sp>
          <p:nvSpPr>
            <p:cNvPr id="22" name="AutoShape 20"/>
            <p:cNvSpPr>
              <a:spLocks/>
            </p:cNvSpPr>
            <p:nvPr/>
          </p:nvSpPr>
          <p:spPr bwMode="auto">
            <a:xfrm rot="-5400000">
              <a:off x="3790" y="477"/>
              <a:ext cx="121" cy="1611"/>
            </a:xfrm>
            <a:prstGeom prst="leftBrace">
              <a:avLst>
                <a:gd name="adj1" fmla="val 110950"/>
                <a:gd name="adj2" fmla="val 43014"/>
              </a:avLst>
            </a:prstGeom>
            <a:noFill/>
            <a:ln w="9525">
              <a:solidFill>
                <a:sysClr val="windowText" lastClr="000000"/>
              </a:solidFill>
              <a:roun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3" name="Line 21"/>
            <p:cNvSpPr>
              <a:spLocks noChangeShapeType="1"/>
            </p:cNvSpPr>
            <p:nvPr/>
          </p:nvSpPr>
          <p:spPr bwMode="auto">
            <a:xfrm>
              <a:off x="3735" y="1337"/>
              <a:ext cx="0" cy="59"/>
            </a:xfrm>
            <a:prstGeom prst="line">
              <a:avLst/>
            </a:prstGeom>
            <a:noFill/>
            <a:ln w="9525">
              <a:solidFill>
                <a:sysClr val="windowText" lastClr="000000"/>
              </a:solidFill>
              <a:roun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grpSp>
      <p:grpSp>
        <p:nvGrpSpPr>
          <p:cNvPr id="24" name="Group 22"/>
          <p:cNvGrpSpPr>
            <a:grpSpLocks/>
          </p:cNvGrpSpPr>
          <p:nvPr/>
        </p:nvGrpSpPr>
        <p:grpSpPr bwMode="auto">
          <a:xfrm>
            <a:off x="4944616" y="4023519"/>
            <a:ext cx="4114800" cy="1239441"/>
            <a:chOff x="3024" y="2964"/>
            <a:chExt cx="2592" cy="1041"/>
          </a:xfrm>
        </p:grpSpPr>
        <p:sp>
          <p:nvSpPr>
            <p:cNvPr id="25" name="Rectangle 23"/>
            <p:cNvSpPr>
              <a:spLocks noChangeArrowheads="1"/>
            </p:cNvSpPr>
            <p:nvPr/>
          </p:nvSpPr>
          <p:spPr bwMode="auto">
            <a:xfrm>
              <a:off x="4848" y="2964"/>
              <a:ext cx="768" cy="192"/>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r</a:t>
              </a:r>
            </a:p>
          </p:txBody>
        </p:sp>
        <p:sp>
          <p:nvSpPr>
            <p:cNvPr id="26" name="Rectangle 24"/>
            <p:cNvSpPr>
              <a:spLocks noChangeArrowheads="1"/>
            </p:cNvSpPr>
            <p:nvPr/>
          </p:nvSpPr>
          <p:spPr bwMode="auto">
            <a:xfrm>
              <a:off x="4320" y="3300"/>
              <a:ext cx="432" cy="288"/>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H</a:t>
              </a:r>
            </a:p>
          </p:txBody>
        </p:sp>
        <p:sp>
          <p:nvSpPr>
            <p:cNvPr id="27" name="Oval 25"/>
            <p:cNvSpPr>
              <a:spLocks noChangeArrowheads="1"/>
            </p:cNvSpPr>
            <p:nvPr/>
          </p:nvSpPr>
          <p:spPr bwMode="auto">
            <a:xfrm>
              <a:off x="3648" y="3348"/>
              <a:ext cx="192" cy="240"/>
            </a:xfrm>
            <a:prstGeom prst="ellipse">
              <a:avLst/>
            </a:prstGeom>
            <a:solidFill>
              <a:srgbClr val="4F81BD"/>
            </a:solidFill>
            <a:ln w="28575">
              <a:solidFill>
                <a:sysClr val="windowText" lastClr="000000"/>
              </a:solidFill>
              <a:roun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a:t>
              </a:r>
            </a:p>
          </p:txBody>
        </p:sp>
        <p:sp>
          <p:nvSpPr>
            <p:cNvPr id="28" name="Line 26"/>
            <p:cNvSpPr>
              <a:spLocks noChangeShapeType="1"/>
            </p:cNvSpPr>
            <p:nvPr/>
          </p:nvSpPr>
          <p:spPr bwMode="auto">
            <a:xfrm>
              <a:off x="5232" y="3156"/>
              <a:ext cx="0" cy="691"/>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9" name="Line 27"/>
            <p:cNvSpPr>
              <a:spLocks noChangeShapeType="1"/>
            </p:cNvSpPr>
            <p:nvPr/>
          </p:nvSpPr>
          <p:spPr bwMode="auto">
            <a:xfrm flipH="1">
              <a:off x="3840" y="3444"/>
              <a:ext cx="480" cy="0"/>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30" name="Line 28"/>
            <p:cNvSpPr>
              <a:spLocks noChangeShapeType="1"/>
            </p:cNvSpPr>
            <p:nvPr/>
          </p:nvSpPr>
          <p:spPr bwMode="auto">
            <a:xfrm flipH="1">
              <a:off x="4752" y="3444"/>
              <a:ext cx="480" cy="0"/>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31" name="Line 29"/>
            <p:cNvSpPr>
              <a:spLocks noChangeShapeType="1"/>
            </p:cNvSpPr>
            <p:nvPr/>
          </p:nvSpPr>
          <p:spPr bwMode="auto">
            <a:xfrm>
              <a:off x="3744" y="3630"/>
              <a:ext cx="0" cy="217"/>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32" name="Rectangle 30"/>
            <p:cNvSpPr>
              <a:spLocks noChangeArrowheads="1"/>
            </p:cNvSpPr>
            <p:nvPr/>
          </p:nvSpPr>
          <p:spPr bwMode="auto">
            <a:xfrm>
              <a:off x="3024" y="3847"/>
              <a:ext cx="2592" cy="158"/>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srgbClr val="EEECE1"/>
                </a:solidFill>
                <a:effectLst/>
                <a:uLnTx/>
                <a:uFillTx/>
              </a:endParaRPr>
            </a:p>
          </p:txBody>
        </p:sp>
        <p:sp>
          <p:nvSpPr>
            <p:cNvPr id="33" name="Rectangle 31"/>
            <p:cNvSpPr>
              <a:spLocks noChangeArrowheads="1"/>
            </p:cNvSpPr>
            <p:nvPr/>
          </p:nvSpPr>
          <p:spPr bwMode="auto">
            <a:xfrm flipH="1">
              <a:off x="3024" y="2964"/>
              <a:ext cx="1008" cy="192"/>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m</a:t>
              </a:r>
            </a:p>
          </p:txBody>
        </p:sp>
        <p:sp>
          <p:nvSpPr>
            <p:cNvPr id="34" name="Rectangle 32"/>
            <p:cNvSpPr>
              <a:spLocks noChangeArrowheads="1"/>
            </p:cNvSpPr>
            <p:nvPr/>
          </p:nvSpPr>
          <p:spPr bwMode="auto">
            <a:xfrm flipH="1">
              <a:off x="4032" y="2964"/>
              <a:ext cx="624" cy="192"/>
            </a:xfrm>
            <a:prstGeom prst="rect">
              <a:avLst/>
            </a:prstGeom>
            <a:solidFill>
              <a:srgbClr val="FF3300"/>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W(</a:t>
              </a:r>
              <a:r>
                <a:rPr kumimoji="0" lang="en-US" sz="1800" b="0" i="0" u="none" strike="noStrike" kern="0" cap="none" spc="0" normalizeH="0" baseline="0" noProof="0" dirty="0" err="1" smtClean="0">
                  <a:ln>
                    <a:noFill/>
                  </a:ln>
                  <a:solidFill>
                    <a:srgbClr val="EEECE1"/>
                  </a:solidFill>
                  <a:effectLst/>
                  <a:uLnTx/>
                  <a:uFillTx/>
                </a:rPr>
                <a:t>m,r</a:t>
              </a:r>
              <a:r>
                <a:rPr kumimoji="0" lang="en-US" sz="1800" b="0" i="0" u="none" strike="noStrike" kern="0" cap="none" spc="0" normalizeH="0" baseline="0" noProof="0" dirty="0" smtClean="0">
                  <a:ln>
                    <a:noFill/>
                  </a:ln>
                  <a:solidFill>
                    <a:srgbClr val="EEECE1"/>
                  </a:solidFill>
                  <a:effectLst/>
                  <a:uLnTx/>
                  <a:uFillTx/>
                </a:rPr>
                <a:t>)</a:t>
              </a:r>
            </a:p>
          </p:txBody>
        </p:sp>
        <p:sp>
          <p:nvSpPr>
            <p:cNvPr id="35" name="AutoShape 33"/>
            <p:cNvSpPr>
              <a:spLocks/>
            </p:cNvSpPr>
            <p:nvPr/>
          </p:nvSpPr>
          <p:spPr bwMode="auto">
            <a:xfrm rot="-5400000">
              <a:off x="3790" y="2421"/>
              <a:ext cx="121" cy="1611"/>
            </a:xfrm>
            <a:prstGeom prst="leftBrace">
              <a:avLst>
                <a:gd name="adj1" fmla="val 110950"/>
                <a:gd name="adj2" fmla="val 43014"/>
              </a:avLst>
            </a:prstGeom>
            <a:noFill/>
            <a:ln w="9525">
              <a:solidFill>
                <a:sysClr val="windowText" lastClr="000000"/>
              </a:solidFill>
              <a:roun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36" name="Line 34"/>
            <p:cNvSpPr>
              <a:spLocks noChangeShapeType="1"/>
            </p:cNvSpPr>
            <p:nvPr/>
          </p:nvSpPr>
          <p:spPr bwMode="auto">
            <a:xfrm>
              <a:off x="3735" y="3281"/>
              <a:ext cx="0" cy="59"/>
            </a:xfrm>
            <a:prstGeom prst="line">
              <a:avLst/>
            </a:prstGeom>
            <a:noFill/>
            <a:ln w="9525">
              <a:solidFill>
                <a:sysClr val="windowText" lastClr="000000"/>
              </a:solidFill>
              <a:roun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grpSp>
      <p:sp>
        <p:nvSpPr>
          <p:cNvPr id="37" name="Line 35"/>
          <p:cNvSpPr>
            <a:spLocks noChangeShapeType="1"/>
          </p:cNvSpPr>
          <p:nvPr/>
        </p:nvSpPr>
        <p:spPr bwMode="auto">
          <a:xfrm>
            <a:off x="251520" y="3637756"/>
            <a:ext cx="8610600" cy="0"/>
          </a:xfrm>
          <a:prstGeom prst="line">
            <a:avLst/>
          </a:prstGeom>
          <a:noFill/>
          <a:ln w="57150">
            <a:solidFill>
              <a:srgbClr val="80008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38" name="TextBox 2"/>
          <p:cNvSpPr txBox="1"/>
          <p:nvPr/>
        </p:nvSpPr>
        <p:spPr>
          <a:xfrm>
            <a:off x="107504" y="3154124"/>
            <a:ext cx="492799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prstClr val="black"/>
                </a:solidFill>
                <a:effectLst/>
                <a:uLnTx/>
                <a:uFillTx/>
              </a:rPr>
              <a:t>Podczas odszyfrowywania</a:t>
            </a:r>
            <a:r>
              <a:rPr kumimoji="0" lang="pl-PL" sz="1800" b="0" i="0" u="none" strike="noStrike" kern="0" cap="none" spc="0" normalizeH="0" noProof="0" dirty="0" smtClean="0">
                <a:ln>
                  <a:noFill/>
                </a:ln>
                <a:solidFill>
                  <a:prstClr val="black"/>
                </a:solidFill>
                <a:effectLst/>
                <a:uLnTx/>
                <a:uFillTx/>
              </a:rPr>
              <a:t> sprawdź</a:t>
            </a:r>
            <a:r>
              <a:rPr kumimoji="0" lang="en-US" sz="1800" b="0" i="0" u="none" strike="noStrike" kern="0" cap="none" spc="0" normalizeH="0" baseline="0" noProof="0" dirty="0" smtClean="0">
                <a:ln>
                  <a:noFill/>
                </a:ln>
                <a:solidFill>
                  <a:prstClr val="black"/>
                </a:solidFill>
                <a:effectLst/>
                <a:uLnTx/>
                <a:uFillTx/>
              </a:rPr>
              <a:t>  </a:t>
            </a:r>
            <a:r>
              <a:rPr kumimoji="0" lang="pl-PL" sz="1800" b="0" i="0" u="none" strike="noStrike" kern="0" cap="none" spc="0" normalizeH="0" baseline="0" noProof="0" dirty="0" smtClean="0">
                <a:ln>
                  <a:noFill/>
                </a:ln>
                <a:solidFill>
                  <a:prstClr val="black"/>
                </a:solidFill>
                <a:effectLst/>
                <a:uLnTx/>
                <a:uFillTx/>
              </a:rPr>
              <a:t>pole </a:t>
            </a:r>
            <a:r>
              <a:rPr kumimoji="0" lang="en-US" sz="1800" b="0" i="0" u="none" strike="noStrike" kern="0" cap="none" spc="0" normalizeH="0" baseline="0" noProof="0" dirty="0" smtClean="0">
                <a:ln>
                  <a:noFill/>
                </a:ln>
                <a:solidFill>
                  <a:prstClr val="black"/>
                </a:solidFill>
                <a:effectLst/>
                <a:uLnTx/>
                <a:uFillTx/>
              </a:rPr>
              <a:t>W(</a:t>
            </a:r>
            <a:r>
              <a:rPr kumimoji="0" lang="en-US" sz="1800" b="0" i="0" u="none" strike="noStrike" kern="0" cap="none" spc="0" normalizeH="0" baseline="0" noProof="0" dirty="0" err="1" smtClean="0">
                <a:ln>
                  <a:noFill/>
                </a:ln>
                <a:solidFill>
                  <a:prstClr val="black"/>
                </a:solidFill>
                <a:effectLst/>
                <a:uLnTx/>
                <a:uFillTx/>
              </a:rPr>
              <a:t>m,r</a:t>
            </a:r>
            <a:r>
              <a:rPr kumimoji="0" lang="en-US" sz="1800" b="0" i="0" u="none" strike="noStrike" kern="0" cap="none" spc="0" normalizeH="0" baseline="0" noProof="0" dirty="0" smtClean="0">
                <a:ln>
                  <a:noFill/>
                </a:ln>
                <a:solidFill>
                  <a:prstClr val="black"/>
                </a:solidFill>
                <a:effectLst/>
                <a:uLnTx/>
                <a:uFillTx/>
              </a:rPr>
              <a:t>)</a:t>
            </a:r>
            <a:r>
              <a:rPr kumimoji="0" lang="pl-PL" sz="1800" b="0" i="0" u="none" strike="noStrike" kern="0" cap="none" spc="0" normalizeH="0" baseline="0" noProof="0" dirty="0" smtClean="0">
                <a:ln>
                  <a:noFill/>
                </a:ln>
                <a:solidFill>
                  <a:prstClr val="black"/>
                </a:solidFill>
                <a:effectLst/>
                <a:uLnTx/>
                <a:uFillTx/>
              </a:rPr>
              <a:t>.</a:t>
            </a:r>
            <a:r>
              <a:rPr kumimoji="0" lang="en-US" sz="1800" b="0" i="0" u="none" strike="noStrike" kern="0" cap="none" spc="0" normalizeH="0" baseline="0" noProof="0" dirty="0" smtClean="0">
                <a:ln>
                  <a:noFill/>
                </a:ln>
                <a:solidFill>
                  <a:prstClr val="black"/>
                </a:solidFill>
                <a:effectLst/>
                <a:uLnTx/>
                <a:uFillTx/>
              </a:rPr>
              <a:t> </a:t>
            </a:r>
          </a:p>
        </p:txBody>
      </p:sp>
    </p:spTree>
    <p:extLst>
      <p:ext uri="{BB962C8B-B14F-4D97-AF65-F5344CB8AC3E}">
        <p14:creationId xmlns:p14="http://schemas.microsoft.com/office/powerpoint/2010/main" xmlns="" val="1527712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Jak odszyfrować szyfrogram zaszyfrowany z zastosowaniem SAEP?</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29</a:t>
            </a:fld>
            <a:endParaRPr lang="pl-PL"/>
          </a:p>
        </p:txBody>
      </p:sp>
      <p:grpSp>
        <p:nvGrpSpPr>
          <p:cNvPr id="6" name="Group 22"/>
          <p:cNvGrpSpPr>
            <a:grpSpLocks/>
          </p:cNvGrpSpPr>
          <p:nvPr/>
        </p:nvGrpSpPr>
        <p:grpSpPr bwMode="auto">
          <a:xfrm>
            <a:off x="4876800" y="1739170"/>
            <a:ext cx="3962400" cy="1239441"/>
            <a:chOff x="3024" y="2964"/>
            <a:chExt cx="2496" cy="1041"/>
          </a:xfrm>
        </p:grpSpPr>
        <p:sp>
          <p:nvSpPr>
            <p:cNvPr id="7" name="Rectangle 23"/>
            <p:cNvSpPr>
              <a:spLocks noChangeArrowheads="1"/>
            </p:cNvSpPr>
            <p:nvPr/>
          </p:nvSpPr>
          <p:spPr bwMode="auto">
            <a:xfrm>
              <a:off x="4752" y="2964"/>
              <a:ext cx="768" cy="192"/>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r</a:t>
              </a:r>
            </a:p>
          </p:txBody>
        </p:sp>
        <p:sp>
          <p:nvSpPr>
            <p:cNvPr id="8" name="Rectangle 24"/>
            <p:cNvSpPr>
              <a:spLocks noChangeArrowheads="1"/>
            </p:cNvSpPr>
            <p:nvPr/>
          </p:nvSpPr>
          <p:spPr bwMode="auto">
            <a:xfrm>
              <a:off x="4320" y="3300"/>
              <a:ext cx="432" cy="288"/>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H</a:t>
              </a:r>
            </a:p>
          </p:txBody>
        </p:sp>
        <p:sp>
          <p:nvSpPr>
            <p:cNvPr id="9" name="Oval 25"/>
            <p:cNvSpPr>
              <a:spLocks noChangeArrowheads="1"/>
            </p:cNvSpPr>
            <p:nvPr/>
          </p:nvSpPr>
          <p:spPr bwMode="auto">
            <a:xfrm>
              <a:off x="3648" y="3348"/>
              <a:ext cx="192" cy="240"/>
            </a:xfrm>
            <a:prstGeom prst="ellipse">
              <a:avLst/>
            </a:prstGeom>
            <a:solidFill>
              <a:srgbClr val="4F81BD"/>
            </a:solidFill>
            <a:ln w="28575">
              <a:solidFill>
                <a:sysClr val="windowText" lastClr="000000"/>
              </a:solidFill>
              <a:roun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EEECE1"/>
                  </a:solidFill>
                  <a:effectLst/>
                  <a:uLnTx/>
                  <a:uFillTx/>
                </a:rPr>
                <a:t>+</a:t>
              </a:r>
            </a:p>
          </p:txBody>
        </p:sp>
        <p:sp>
          <p:nvSpPr>
            <p:cNvPr id="10" name="Line 26"/>
            <p:cNvSpPr>
              <a:spLocks noChangeShapeType="1"/>
            </p:cNvSpPr>
            <p:nvPr/>
          </p:nvSpPr>
          <p:spPr bwMode="auto">
            <a:xfrm>
              <a:off x="5232" y="3156"/>
              <a:ext cx="0" cy="691"/>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1" name="Line 27"/>
            <p:cNvSpPr>
              <a:spLocks noChangeShapeType="1"/>
            </p:cNvSpPr>
            <p:nvPr/>
          </p:nvSpPr>
          <p:spPr bwMode="auto">
            <a:xfrm flipH="1">
              <a:off x="3840" y="3444"/>
              <a:ext cx="480" cy="0"/>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2" name="Line 28"/>
            <p:cNvSpPr>
              <a:spLocks noChangeShapeType="1"/>
            </p:cNvSpPr>
            <p:nvPr/>
          </p:nvSpPr>
          <p:spPr bwMode="auto">
            <a:xfrm flipH="1">
              <a:off x="4752" y="3444"/>
              <a:ext cx="480" cy="0"/>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3" name="Line 29"/>
            <p:cNvSpPr>
              <a:spLocks noChangeShapeType="1"/>
            </p:cNvSpPr>
            <p:nvPr/>
          </p:nvSpPr>
          <p:spPr bwMode="auto">
            <a:xfrm>
              <a:off x="3744" y="3630"/>
              <a:ext cx="0" cy="217"/>
            </a:xfrm>
            <a:prstGeom prst="line">
              <a:avLst/>
            </a:prstGeom>
            <a:noFill/>
            <a:ln w="28575">
              <a:solidFill>
                <a:sysClr val="windowText" lastClr="000000"/>
              </a:solidFill>
              <a:round/>
              <a:headEnd/>
              <a:tailEnd type="triangle" w="med" len="me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4" name="Rectangle 30"/>
            <p:cNvSpPr>
              <a:spLocks noChangeArrowheads="1"/>
            </p:cNvSpPr>
            <p:nvPr/>
          </p:nvSpPr>
          <p:spPr bwMode="auto">
            <a:xfrm>
              <a:off x="3024" y="3860"/>
              <a:ext cx="2496" cy="145"/>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srgbClr val="EEECE1"/>
                </a:solidFill>
                <a:effectLst/>
                <a:uLnTx/>
                <a:uFillTx/>
              </a:endParaRPr>
            </a:p>
          </p:txBody>
        </p:sp>
        <p:sp>
          <p:nvSpPr>
            <p:cNvPr id="15" name="Rectangle 31"/>
            <p:cNvSpPr>
              <a:spLocks noChangeArrowheads="1"/>
            </p:cNvSpPr>
            <p:nvPr/>
          </p:nvSpPr>
          <p:spPr bwMode="auto">
            <a:xfrm flipH="1">
              <a:off x="3024" y="2964"/>
              <a:ext cx="1008" cy="192"/>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m</a:t>
              </a:r>
            </a:p>
          </p:txBody>
        </p:sp>
        <p:sp>
          <p:nvSpPr>
            <p:cNvPr id="16" name="Rectangle 32"/>
            <p:cNvSpPr>
              <a:spLocks noChangeArrowheads="1"/>
            </p:cNvSpPr>
            <p:nvPr/>
          </p:nvSpPr>
          <p:spPr bwMode="auto">
            <a:xfrm flipH="1">
              <a:off x="4032" y="2964"/>
              <a:ext cx="624" cy="192"/>
            </a:xfrm>
            <a:prstGeom prst="rect">
              <a:avLst/>
            </a:prstGeom>
            <a:solidFill>
              <a:srgbClr val="FF3300"/>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EEECE1"/>
                  </a:solidFill>
                  <a:effectLst/>
                  <a:uLnTx/>
                  <a:uFillTx/>
                </a:rPr>
                <a:t>W(</a:t>
              </a:r>
              <a:r>
                <a:rPr kumimoji="0" lang="en-US" sz="1800" b="0" i="0" u="none" strike="noStrike" kern="0" cap="none" spc="0" normalizeH="0" baseline="0" noProof="0" dirty="0" err="1" smtClean="0">
                  <a:ln>
                    <a:noFill/>
                  </a:ln>
                  <a:solidFill>
                    <a:srgbClr val="EEECE1"/>
                  </a:solidFill>
                  <a:effectLst/>
                  <a:uLnTx/>
                  <a:uFillTx/>
                </a:rPr>
                <a:t>m,r</a:t>
              </a:r>
              <a:r>
                <a:rPr kumimoji="0" lang="en-US" sz="1800" b="0" i="0" u="none" strike="noStrike" kern="0" cap="none" spc="0" normalizeH="0" baseline="0" noProof="0" dirty="0" smtClean="0">
                  <a:ln>
                    <a:noFill/>
                  </a:ln>
                  <a:solidFill>
                    <a:srgbClr val="EEECE1"/>
                  </a:solidFill>
                  <a:effectLst/>
                  <a:uLnTx/>
                  <a:uFillTx/>
                </a:rPr>
                <a:t>)</a:t>
              </a:r>
            </a:p>
          </p:txBody>
        </p:sp>
        <p:sp>
          <p:nvSpPr>
            <p:cNvPr id="17" name="AutoShape 33"/>
            <p:cNvSpPr>
              <a:spLocks/>
            </p:cNvSpPr>
            <p:nvPr/>
          </p:nvSpPr>
          <p:spPr bwMode="auto">
            <a:xfrm rot="16200000">
              <a:off x="3790" y="2421"/>
              <a:ext cx="121" cy="1611"/>
            </a:xfrm>
            <a:prstGeom prst="leftBrace">
              <a:avLst>
                <a:gd name="adj1" fmla="val 110950"/>
                <a:gd name="adj2" fmla="val 43014"/>
              </a:avLst>
            </a:prstGeom>
            <a:noFill/>
            <a:ln w="9525">
              <a:solidFill>
                <a:sysClr val="windowText" lastClr="000000"/>
              </a:solidFill>
              <a:roun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8" name="Line 34"/>
            <p:cNvSpPr>
              <a:spLocks noChangeShapeType="1"/>
            </p:cNvSpPr>
            <p:nvPr/>
          </p:nvSpPr>
          <p:spPr bwMode="auto">
            <a:xfrm>
              <a:off x="3735" y="3281"/>
              <a:ext cx="0" cy="59"/>
            </a:xfrm>
            <a:prstGeom prst="line">
              <a:avLst/>
            </a:prstGeom>
            <a:noFill/>
            <a:ln w="9525">
              <a:solidFill>
                <a:sysClr val="windowText" lastClr="000000"/>
              </a:solidFill>
              <a:roun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grpSp>
      <p:sp>
        <p:nvSpPr>
          <p:cNvPr id="19" name="Rounded Rectangle 20"/>
          <p:cNvSpPr/>
          <p:nvPr/>
        </p:nvSpPr>
        <p:spPr>
          <a:xfrm>
            <a:off x="6553200" y="3186970"/>
            <a:ext cx="609600" cy="381000"/>
          </a:xfrm>
          <a:prstGeom prst="roundRect">
            <a:avLst/>
          </a:prstGeom>
          <a:solidFill>
            <a:srgbClr val="F79646">
              <a:lumMod val="40000"/>
              <a:lumOff val="6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90"/>
                </a:solidFill>
                <a:effectLst/>
                <a:uLnTx/>
                <a:uFillTx/>
                <a:latin typeface="Calibri"/>
                <a:ea typeface="+mn-ea"/>
                <a:cs typeface="+mn-cs"/>
              </a:rPr>
              <a:t>RSA</a:t>
            </a:r>
          </a:p>
        </p:txBody>
      </p:sp>
      <p:sp>
        <p:nvSpPr>
          <p:cNvPr id="20" name="Rectangle 30"/>
          <p:cNvSpPr>
            <a:spLocks noChangeArrowheads="1"/>
          </p:cNvSpPr>
          <p:nvPr/>
        </p:nvSpPr>
        <p:spPr bwMode="auto">
          <a:xfrm>
            <a:off x="4800600" y="3872770"/>
            <a:ext cx="4114800" cy="228600"/>
          </a:xfrm>
          <a:prstGeom prst="rect">
            <a:avLst/>
          </a:prstGeom>
          <a:solidFill>
            <a:srgbClr val="008000"/>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srgbClr val="4BACC6">
                    <a:lumMod val="20000"/>
                    <a:lumOff val="80000"/>
                  </a:srgbClr>
                </a:solidFill>
                <a:effectLst/>
                <a:uLnTx/>
                <a:uFillTx/>
              </a:rPr>
              <a:t>ciphertext</a:t>
            </a:r>
            <a:endParaRPr kumimoji="0" lang="en-US" sz="1800" b="0" i="0" u="none" strike="noStrike" kern="0" cap="none" spc="0" normalizeH="0" baseline="0" noProof="0" dirty="0" smtClean="0">
              <a:ln>
                <a:noFill/>
              </a:ln>
              <a:solidFill>
                <a:srgbClr val="4BACC6">
                  <a:lumMod val="20000"/>
                  <a:lumOff val="80000"/>
                </a:srgbClr>
              </a:solidFill>
              <a:effectLst/>
              <a:uLnTx/>
              <a:uFillTx/>
            </a:endParaRPr>
          </a:p>
        </p:txBody>
      </p:sp>
      <p:sp>
        <p:nvSpPr>
          <p:cNvPr id="21" name="Bent Arrow 23"/>
          <p:cNvSpPr/>
          <p:nvPr/>
        </p:nvSpPr>
        <p:spPr>
          <a:xfrm rot="5400000">
            <a:off x="7162800" y="3339370"/>
            <a:ext cx="457200" cy="457200"/>
          </a:xfrm>
          <a:prstGeom prst="bentArrow">
            <a:avLst/>
          </a:prstGeom>
          <a:solidFill>
            <a:srgbClr val="008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22" name="TextBox 1"/>
          <p:cNvSpPr txBox="1"/>
          <p:nvPr/>
        </p:nvSpPr>
        <p:spPr>
          <a:xfrm>
            <a:off x="810081" y="4869357"/>
            <a:ext cx="731161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a:t>
            </a:r>
            <a:r>
              <a:rPr kumimoji="0" lang="en-US" sz="2000" b="0" i="0" u="none" strike="noStrike" kern="0" cap="none" spc="0" normalizeH="0" baseline="0" noProof="0" dirty="0" err="1" smtClean="0">
                <a:ln>
                  <a:noFill/>
                </a:ln>
                <a:solidFill>
                  <a:prstClr val="black"/>
                </a:solidFill>
                <a:effectLst/>
                <a:uLnTx/>
                <a:uFillTx/>
              </a:rPr>
              <a:t>x,r</a:t>
            </a:r>
            <a:r>
              <a:rPr kumimoji="0" lang="en-US" sz="2000" b="0" i="0" u="none" strike="noStrike" kern="0" cap="none" spc="0" normalizeH="0" baseline="0" noProof="0" dirty="0" smtClean="0">
                <a:ln>
                  <a:noFill/>
                </a:ln>
                <a:solidFill>
                  <a:prstClr val="black"/>
                </a:solidFill>
                <a:effectLst/>
                <a:uLnTx/>
                <a:uFillTx/>
              </a:rPr>
              <a:t>) ⟵RSA</a:t>
            </a:r>
            <a:r>
              <a:rPr kumimoji="0" lang="en-US" sz="2000" b="0" i="0" u="none" strike="noStrike" kern="0" cap="none" spc="0" normalizeH="0" baseline="30000" noProof="0" dirty="0" smtClean="0">
                <a:ln>
                  <a:noFill/>
                </a:ln>
                <a:solidFill>
                  <a:prstClr val="black"/>
                </a:solidFill>
                <a:effectLst/>
                <a:uLnTx/>
                <a:uFillTx/>
              </a:rPr>
              <a:t>-1</a:t>
            </a:r>
            <a:r>
              <a:rPr kumimoji="0" lang="en-US" sz="2000" b="0" i="0" u="none" strike="noStrike" kern="0" cap="none" spc="0" normalizeH="0" baseline="0" noProof="0" dirty="0" smtClean="0">
                <a:ln>
                  <a:noFill/>
                </a:ln>
                <a:solidFill>
                  <a:prstClr val="black"/>
                </a:solidFill>
                <a:effectLst/>
                <a:uLnTx/>
                <a:uFillTx/>
              </a:rPr>
              <a:t>(</a:t>
            </a:r>
            <a:r>
              <a:rPr kumimoji="0" lang="en-US" sz="2000" b="0" i="0" u="none" strike="noStrike" kern="0" cap="none" spc="0" normalizeH="0" baseline="0" noProof="0" dirty="0" err="1" smtClean="0">
                <a:ln>
                  <a:noFill/>
                </a:ln>
                <a:solidFill>
                  <a:prstClr val="black"/>
                </a:solidFill>
                <a:effectLst/>
                <a:uLnTx/>
                <a:uFillTx/>
              </a:rPr>
              <a:t>sk,ct</a:t>
            </a:r>
            <a:r>
              <a:rPr kumimoji="0" lang="en-US" sz="2000" b="0" i="0" u="none" strike="noStrike" kern="0" cap="none" spc="0" normalizeH="0" baseline="0" noProof="0" dirty="0" smtClean="0">
                <a:ln>
                  <a:noFill/>
                </a:ln>
                <a:solidFill>
                  <a:prstClr val="black"/>
                </a:solidFill>
                <a:effectLst/>
                <a:uLnTx/>
                <a:uFillTx/>
              </a:rPr>
              <a:t>)  ,     (</a:t>
            </a:r>
            <a:r>
              <a:rPr kumimoji="0" lang="en-US" sz="2000" b="0" i="0" u="none" strike="noStrike" kern="0" cap="none" spc="0" normalizeH="0" baseline="0" noProof="0" dirty="0" err="1" smtClean="0">
                <a:ln>
                  <a:noFill/>
                </a:ln>
                <a:solidFill>
                  <a:prstClr val="black"/>
                </a:solidFill>
                <a:effectLst/>
                <a:uLnTx/>
                <a:uFillTx/>
              </a:rPr>
              <a:t>m,w</a:t>
            </a:r>
            <a:r>
              <a:rPr kumimoji="0" lang="en-US" sz="2000" b="0" i="0" u="none" strike="noStrike" kern="0" cap="none" spc="0" normalizeH="0" baseline="0" noProof="0" dirty="0" smtClean="0">
                <a:ln>
                  <a:noFill/>
                </a:ln>
                <a:solidFill>
                  <a:prstClr val="black"/>
                </a:solidFill>
                <a:effectLst/>
                <a:uLnTx/>
                <a:uFillTx/>
              </a:rPr>
              <a:t>) ⟵ </a:t>
            </a:r>
            <a:r>
              <a:rPr kumimoji="0" lang="en-US" sz="2000" b="0" i="0" u="none" strike="noStrike" kern="0" cap="none" spc="0" normalizeH="0" baseline="0" noProof="0" dirty="0" err="1" smtClean="0">
                <a:ln>
                  <a:noFill/>
                </a:ln>
                <a:solidFill>
                  <a:prstClr val="black"/>
                </a:solidFill>
                <a:effectLst/>
                <a:uLnTx/>
                <a:uFillTx/>
              </a:rPr>
              <a:t>x⨁H</a:t>
            </a:r>
            <a:r>
              <a:rPr kumimoji="0" lang="en-US" sz="2000" b="0" i="0" u="none" strike="noStrike" kern="0" cap="none" spc="0" normalizeH="0" baseline="0" noProof="0" dirty="0" smtClean="0">
                <a:ln>
                  <a:noFill/>
                </a:ln>
                <a:solidFill>
                  <a:prstClr val="black"/>
                </a:solidFill>
                <a:effectLst/>
                <a:uLnTx/>
                <a:uFillTx/>
              </a:rPr>
              <a:t>(r)  ,   </a:t>
            </a:r>
            <a:r>
              <a:rPr kumimoji="0" lang="pl-PL" sz="2000" b="0" i="0" u="none" strike="noStrike" kern="0" cap="none" spc="0" normalizeH="0" baseline="0" noProof="0" dirty="0" smtClean="0">
                <a:ln>
                  <a:noFill/>
                </a:ln>
                <a:solidFill>
                  <a:prstClr val="black"/>
                </a:solidFill>
                <a:effectLst/>
                <a:uLnTx/>
                <a:uFillTx/>
              </a:rPr>
              <a:t>zwróć</a:t>
            </a:r>
            <a:r>
              <a:rPr kumimoji="0" lang="en-US" sz="2000" b="0" i="0" u="none" strike="noStrike" kern="0" cap="none" spc="0" normalizeH="0" baseline="0" noProof="0" dirty="0" smtClean="0">
                <a:ln>
                  <a:noFill/>
                </a:ln>
                <a:solidFill>
                  <a:prstClr val="black"/>
                </a:solidFill>
                <a:effectLst/>
                <a:uLnTx/>
                <a:uFillTx/>
              </a:rPr>
              <a:t> m </a:t>
            </a:r>
            <a:r>
              <a:rPr kumimoji="0" lang="pl-PL" sz="2000" b="0" i="0" u="none" strike="noStrike" kern="0" cap="none" spc="0" normalizeH="0" baseline="0" noProof="0" dirty="0" smtClean="0">
                <a:ln>
                  <a:noFill/>
                </a:ln>
                <a:solidFill>
                  <a:prstClr val="black"/>
                </a:solidFill>
                <a:effectLst/>
                <a:uLnTx/>
                <a:uFillTx/>
              </a:rPr>
              <a:t>jeśli</a:t>
            </a:r>
            <a:r>
              <a:rPr kumimoji="0" lang="en-US" sz="2000" b="0" i="0" u="none" strike="noStrike" kern="0" cap="none" spc="0" normalizeH="0" baseline="0" noProof="0" dirty="0" smtClean="0">
                <a:ln>
                  <a:noFill/>
                </a:ln>
                <a:solidFill>
                  <a:prstClr val="black"/>
                </a:solidFill>
                <a:effectLst/>
                <a:uLnTx/>
                <a:uFillTx/>
              </a:rPr>
              <a:t> w = W(</a:t>
            </a:r>
            <a:r>
              <a:rPr kumimoji="0" lang="en-US" sz="2000" b="0" i="0" u="none" strike="noStrike" kern="0" cap="none" spc="0" normalizeH="0" baseline="0" noProof="0" dirty="0" err="1" smtClean="0">
                <a:ln>
                  <a:noFill/>
                </a:ln>
                <a:solidFill>
                  <a:prstClr val="black"/>
                </a:solidFill>
                <a:effectLst/>
                <a:uLnTx/>
                <a:uFillTx/>
              </a:rPr>
              <a:t>m,r</a:t>
            </a:r>
            <a:r>
              <a:rPr kumimoji="0" lang="en-US" sz="2000" b="0" i="0" u="none" strike="noStrike" kern="0" cap="none" spc="0" normalizeH="0" baseline="0" noProof="0" dirty="0" smtClean="0">
                <a:ln>
                  <a:noFill/>
                </a:ln>
                <a:solidFill>
                  <a:prstClr val="black"/>
                </a:solidFill>
                <a:effectLst/>
                <a:uLnTx/>
                <a:uFillTx/>
              </a:rPr>
              <a:t>)</a:t>
            </a:r>
          </a:p>
        </p:txBody>
      </p:sp>
      <p:sp>
        <p:nvSpPr>
          <p:cNvPr id="23" name="Rectangle 2"/>
          <p:cNvSpPr/>
          <p:nvPr/>
        </p:nvSpPr>
        <p:spPr>
          <a:xfrm>
            <a:off x="533400" y="4101370"/>
            <a:ext cx="990600" cy="533400"/>
          </a:xfrm>
          <a:prstGeom prst="rect">
            <a:avLst/>
          </a:prstGeom>
          <a:solidFill>
            <a:sysClr val="window" lastClr="FFFFF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26" name="TextBox 3"/>
          <p:cNvSpPr txBox="1"/>
          <p:nvPr/>
        </p:nvSpPr>
        <p:spPr>
          <a:xfrm>
            <a:off x="5867400" y="2681278"/>
            <a:ext cx="28725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rPr>
              <a:t>x</a:t>
            </a:r>
          </a:p>
        </p:txBody>
      </p:sp>
      <p:sp>
        <p:nvSpPr>
          <p:cNvPr id="27" name="TextBox 26"/>
          <p:cNvSpPr txBox="1"/>
          <p:nvPr/>
        </p:nvSpPr>
        <p:spPr>
          <a:xfrm>
            <a:off x="8170942" y="2681278"/>
            <a:ext cx="265142"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rPr>
              <a:t>r</a:t>
            </a:r>
          </a:p>
        </p:txBody>
      </p:sp>
      <p:cxnSp>
        <p:nvCxnSpPr>
          <p:cNvPr id="28" name="Straight Connector 19"/>
          <p:cNvCxnSpPr/>
          <p:nvPr/>
        </p:nvCxnSpPr>
        <p:spPr>
          <a:xfrm>
            <a:off x="7666318" y="2805970"/>
            <a:ext cx="0" cy="152400"/>
          </a:xfrm>
          <a:prstGeom prst="line">
            <a:avLst/>
          </a:prstGeom>
          <a:noFill/>
          <a:ln w="25400" cap="flat" cmpd="sng" algn="ctr">
            <a:solidFill>
              <a:sysClr val="windowText" lastClr="000000"/>
            </a:solidFill>
            <a:prstDash val="solid"/>
          </a:ln>
          <a:effectLst>
            <a:outerShdw blurRad="40000" dist="20000" dir="5400000" rotWithShape="0">
              <a:srgbClr val="000000">
                <a:alpha val="38000"/>
              </a:srgbClr>
            </a:outerShdw>
          </a:effectLst>
        </p:spPr>
      </p:cxnSp>
      <p:sp>
        <p:nvSpPr>
          <p:cNvPr id="29" name="Left Brace 4"/>
          <p:cNvSpPr/>
          <p:nvPr/>
        </p:nvSpPr>
        <p:spPr>
          <a:xfrm rot="16200000">
            <a:off x="6763853" y="1099027"/>
            <a:ext cx="188293" cy="3976255"/>
          </a:xfrm>
          <a:prstGeom prst="leftBrace">
            <a:avLst/>
          </a:prstGeom>
          <a:noFill/>
          <a:ln w="19050" cap="flat" cmpd="sng" algn="ctr">
            <a:solidFill>
              <a:srgbClr val="EEECE1">
                <a:lumMod val="2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140099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Zastosowania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
        <p:nvSpPr>
          <p:cNvPr id="5" name="Content Placeholder 2"/>
          <p:cNvSpPr txBox="1">
            <a:spLocks/>
          </p:cNvSpPr>
          <p:nvPr/>
        </p:nvSpPr>
        <p:spPr>
          <a:xfrm>
            <a:off x="446856" y="1417638"/>
            <a:ext cx="8229600" cy="438762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Ustanawianie sesji</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lang="pl-PL" dirty="0" smtClean="0">
                <a:solidFill>
                  <a:sysClr val="windowText" lastClr="000000"/>
                </a:solidFill>
                <a:latin typeface="Calibri"/>
              </a:rPr>
              <a:t>jak</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dotąd tylko bezpieczeństwo ze względu na podsłuchiwanie, bez odporności na ataki </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MiTM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Zastosowania do nieinteraktywnych aplikacji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Email)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Bob wysyła email do Alice zaszyfrowany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kluczem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alice</a:t>
            </a:r>
            <a:endPar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Uwaga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Bob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potrzebuje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alice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zarządzanie kluczem publicznym</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000" b="0" i="0" u="none" strike="noStrike" kern="1200" cap="none" spc="0" normalizeH="0" baseline="-25000" noProof="0" dirty="0">
              <a:ln>
                <a:noFill/>
              </a:ln>
              <a:solidFill>
                <a:sysClr val="windowText" lastClr="000000"/>
              </a:solidFill>
              <a:effectLst/>
              <a:uLnTx/>
              <a:uFillTx/>
              <a:latin typeface="Calibri"/>
              <a:ea typeface="+mn-ea"/>
              <a:cs typeface="+mn-cs"/>
            </a:endParaRPr>
          </a:p>
        </p:txBody>
      </p:sp>
      <p:sp>
        <p:nvSpPr>
          <p:cNvPr id="6" name="Rounded Rectangle 3"/>
          <p:cNvSpPr/>
          <p:nvPr/>
        </p:nvSpPr>
        <p:spPr>
          <a:xfrm>
            <a:off x="904056" y="2604864"/>
            <a:ext cx="2209800" cy="1066800"/>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white"/>
                </a:solidFill>
                <a:effectLst/>
                <a:uLnTx/>
                <a:uFillTx/>
                <a:latin typeface="Calibri"/>
                <a:ea typeface="+mn-ea"/>
                <a:cs typeface="+mn-cs"/>
              </a:rPr>
              <a:t>Generuje</a:t>
            </a:r>
            <a:r>
              <a:rPr kumimoji="0" lang="en-US" sz="2000" b="0" i="0" u="none" strike="noStrike" kern="0" cap="none" spc="0" normalizeH="0" baseline="0" noProof="0" dirty="0" smtClean="0">
                <a:ln>
                  <a:noFill/>
                </a:ln>
                <a:solidFill>
                  <a:prstClr val="white"/>
                </a:solidFill>
                <a:effectLst/>
                <a:uLnTx/>
                <a:uFillTx/>
                <a:latin typeface="Calibri"/>
                <a:ea typeface="+mn-ea"/>
                <a:cs typeface="+mn-cs"/>
              </a:rPr>
              <a:t>  (</a:t>
            </a:r>
            <a:r>
              <a:rPr kumimoji="0" lang="en-US" sz="2000" b="0" i="0" u="none" strike="noStrike" kern="0" cap="none" spc="0" normalizeH="0" baseline="0" noProof="0" dirty="0" err="1" smtClean="0">
                <a:ln>
                  <a:noFill/>
                </a:ln>
                <a:solidFill>
                  <a:prstClr val="white"/>
                </a:solidFill>
                <a:effectLst/>
                <a:uLnTx/>
                <a:uFillTx/>
                <a:latin typeface="Calibri"/>
                <a:ea typeface="+mn-ea"/>
                <a:cs typeface="+mn-cs"/>
              </a:rPr>
              <a:t>pk</a:t>
            </a:r>
            <a:r>
              <a:rPr kumimoji="0" lang="en-US" sz="2000" b="0" i="0" u="none" strike="noStrike" kern="0" cap="none" spc="0" normalizeH="0" baseline="0" noProof="0" dirty="0" smtClean="0">
                <a:ln>
                  <a:noFill/>
                </a:ln>
                <a:solidFill>
                  <a:prstClr val="white"/>
                </a:solidFill>
                <a:effectLst/>
                <a:uLnTx/>
                <a:uFillTx/>
                <a:latin typeface="Calibri"/>
                <a:ea typeface="+mn-ea"/>
                <a:cs typeface="+mn-cs"/>
              </a:rPr>
              <a:t>, </a:t>
            </a:r>
            <a:r>
              <a:rPr kumimoji="0" lang="en-US" sz="2000" b="0" i="0" u="none" strike="noStrike" kern="0" cap="none" spc="0" normalizeH="0" baseline="0" noProof="0" dirty="0" err="1" smtClean="0">
                <a:ln>
                  <a:noFill/>
                </a:ln>
                <a:solidFill>
                  <a:prstClr val="white"/>
                </a:solidFill>
                <a:effectLst/>
                <a:uLnTx/>
                <a:uFillTx/>
                <a:latin typeface="Calibri"/>
                <a:ea typeface="+mn-ea"/>
                <a:cs typeface="+mn-cs"/>
              </a:rPr>
              <a:t>sk</a:t>
            </a:r>
            <a:r>
              <a:rPr kumimoji="0" lang="en-US" sz="20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7" name="TextBox 4"/>
          <p:cNvSpPr txBox="1"/>
          <p:nvPr/>
        </p:nvSpPr>
        <p:spPr>
          <a:xfrm>
            <a:off x="1666056" y="2263071"/>
            <a:ext cx="68685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Alice</a:t>
            </a:r>
          </a:p>
        </p:txBody>
      </p:sp>
      <p:sp>
        <p:nvSpPr>
          <p:cNvPr id="8" name="Rounded Rectangle 5"/>
          <p:cNvSpPr/>
          <p:nvPr/>
        </p:nvSpPr>
        <p:spPr>
          <a:xfrm>
            <a:off x="6238056" y="2604864"/>
            <a:ext cx="2209800" cy="1066800"/>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white"/>
                </a:solidFill>
                <a:effectLst/>
                <a:uLnTx/>
                <a:uFillTx/>
                <a:latin typeface="Calibri"/>
                <a:ea typeface="+mn-ea"/>
                <a:cs typeface="+mn-cs"/>
              </a:rPr>
              <a:t>Wybiera losowy</a:t>
            </a:r>
            <a:r>
              <a:rPr kumimoji="0" lang="en-US" sz="2000" b="0" i="0" u="none" strike="noStrike" kern="0" cap="none" spc="0" normalizeH="0" baseline="0" noProof="0" dirty="0" smtClean="0">
                <a:ln>
                  <a:noFill/>
                </a:ln>
                <a:solidFill>
                  <a:prstClr val="white"/>
                </a:solidFill>
                <a:effectLst/>
                <a:uLnTx/>
                <a:uFillTx/>
                <a:latin typeface="Calibri"/>
                <a:ea typeface="+mn-ea"/>
                <a:cs typeface="+mn-cs"/>
              </a:rPr>
              <a:t> x</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white"/>
                </a:solidFill>
                <a:effectLst/>
                <a:uLnTx/>
                <a:uFillTx/>
                <a:latin typeface="Calibri"/>
                <a:ea typeface="+mn-ea"/>
                <a:cs typeface="+mn-cs"/>
              </a:rPr>
              <a:t>(</a:t>
            </a:r>
            <a:r>
              <a:rPr kumimoji="0" lang="pl-PL" sz="2000" b="0" i="0" u="none" strike="noStrike" kern="0" cap="none" spc="0" normalizeH="0" baseline="0" noProof="0" dirty="0" smtClean="0">
                <a:ln>
                  <a:noFill/>
                </a:ln>
                <a:solidFill>
                  <a:prstClr val="white"/>
                </a:solidFill>
                <a:effectLst/>
                <a:uLnTx/>
                <a:uFillTx/>
                <a:latin typeface="Calibri"/>
                <a:ea typeface="+mn-ea"/>
                <a:cs typeface="+mn-cs"/>
              </a:rPr>
              <a:t>np.</a:t>
            </a:r>
            <a:r>
              <a:rPr kumimoji="0" lang="en-US" sz="2000" b="0" i="0" u="none" strike="noStrike" kern="0" cap="none" spc="0" normalizeH="0" baseline="0" noProof="0" dirty="0" smtClean="0">
                <a:ln>
                  <a:noFill/>
                </a:ln>
                <a:solidFill>
                  <a:prstClr val="white"/>
                </a:solidFill>
                <a:effectLst/>
                <a:uLnTx/>
                <a:uFillTx/>
                <a:latin typeface="Calibri"/>
                <a:ea typeface="+mn-ea"/>
                <a:cs typeface="+mn-cs"/>
              </a:rPr>
              <a:t>  48 bytes) </a:t>
            </a:r>
          </a:p>
        </p:txBody>
      </p:sp>
      <p:sp>
        <p:nvSpPr>
          <p:cNvPr id="9" name="TextBox 6"/>
          <p:cNvSpPr txBox="1"/>
          <p:nvPr/>
        </p:nvSpPr>
        <p:spPr>
          <a:xfrm>
            <a:off x="7000056" y="2223864"/>
            <a:ext cx="594183"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Bob</a:t>
            </a:r>
          </a:p>
        </p:txBody>
      </p:sp>
      <p:grpSp>
        <p:nvGrpSpPr>
          <p:cNvPr id="10" name="Group 12"/>
          <p:cNvGrpSpPr/>
          <p:nvPr/>
        </p:nvGrpSpPr>
        <p:grpSpPr>
          <a:xfrm>
            <a:off x="3190056" y="2295599"/>
            <a:ext cx="2971800" cy="461665"/>
            <a:chOff x="3505200" y="1652885"/>
            <a:chExt cx="2971800" cy="461665"/>
          </a:xfrm>
        </p:grpSpPr>
        <p:cxnSp>
          <p:nvCxnSpPr>
            <p:cNvPr id="11" name="Straight Arrow Connector 8"/>
            <p:cNvCxnSpPr/>
            <p:nvPr/>
          </p:nvCxnSpPr>
          <p:spPr>
            <a:xfrm>
              <a:off x="3505200" y="2114550"/>
              <a:ext cx="29718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9"/>
            <p:cNvSpPr txBox="1"/>
            <p:nvPr/>
          </p:nvSpPr>
          <p:spPr>
            <a:xfrm>
              <a:off x="4572000" y="1652885"/>
              <a:ext cx="49244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prstClr val="black"/>
                  </a:solidFill>
                  <a:effectLst/>
                  <a:uLnTx/>
                  <a:uFillTx/>
                </a:rPr>
                <a:t>pk</a:t>
              </a:r>
              <a:endParaRPr kumimoji="0" lang="en-US" sz="2400" b="0" i="0" u="none" strike="noStrike" kern="0" cap="none" spc="0" normalizeH="0" baseline="0" noProof="0" dirty="0" smtClean="0">
                <a:ln>
                  <a:noFill/>
                </a:ln>
                <a:solidFill>
                  <a:prstClr val="black"/>
                </a:solidFill>
                <a:effectLst/>
                <a:uLnTx/>
                <a:uFillTx/>
              </a:endParaRPr>
            </a:p>
          </p:txBody>
        </p:sp>
      </p:grpSp>
      <p:grpSp>
        <p:nvGrpSpPr>
          <p:cNvPr id="13" name="Group 13"/>
          <p:cNvGrpSpPr/>
          <p:nvPr/>
        </p:nvGrpSpPr>
        <p:grpSpPr>
          <a:xfrm>
            <a:off x="3190056" y="2985864"/>
            <a:ext cx="2971800" cy="461665"/>
            <a:chOff x="3505200" y="2237823"/>
            <a:chExt cx="2971800" cy="461665"/>
          </a:xfrm>
        </p:grpSpPr>
        <p:cxnSp>
          <p:nvCxnSpPr>
            <p:cNvPr id="14" name="Straight Arrow Connector 10"/>
            <p:cNvCxnSpPr/>
            <p:nvPr/>
          </p:nvCxnSpPr>
          <p:spPr>
            <a:xfrm flipH="1">
              <a:off x="3505200" y="2647950"/>
              <a:ext cx="29718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5" name="TextBox 11"/>
            <p:cNvSpPr txBox="1"/>
            <p:nvPr/>
          </p:nvSpPr>
          <p:spPr>
            <a:xfrm>
              <a:off x="4267200" y="2237823"/>
              <a:ext cx="1102886"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E(</a:t>
              </a:r>
              <a:r>
                <a:rPr kumimoji="0" lang="en-US" sz="2400" b="0" i="0" u="none" strike="noStrike" kern="0" cap="none" spc="0" normalizeH="0" baseline="0" noProof="0" dirty="0" err="1" smtClean="0">
                  <a:ln>
                    <a:noFill/>
                  </a:ln>
                  <a:solidFill>
                    <a:prstClr val="black"/>
                  </a:solidFill>
                  <a:effectLst/>
                  <a:uLnTx/>
                  <a:uFillTx/>
                </a:rPr>
                <a:t>pk</a:t>
              </a:r>
              <a:r>
                <a:rPr kumimoji="0" lang="en-US" sz="2400" b="0" i="0" u="none" strike="noStrike" kern="0" cap="none" spc="0" normalizeH="0" baseline="0" noProof="0" dirty="0" smtClean="0">
                  <a:ln>
                    <a:noFill/>
                  </a:ln>
                  <a:solidFill>
                    <a:prstClr val="black"/>
                  </a:solidFill>
                  <a:effectLst/>
                  <a:uLnTx/>
                  <a:uFillTx/>
                </a:rPr>
                <a:t>, x)</a:t>
              </a:r>
            </a:p>
          </p:txBody>
        </p:sp>
      </p:grpSp>
      <p:sp>
        <p:nvSpPr>
          <p:cNvPr id="16" name="TextBox 7"/>
          <p:cNvSpPr txBox="1"/>
          <p:nvPr/>
        </p:nvSpPr>
        <p:spPr>
          <a:xfrm>
            <a:off x="1742256" y="3214464"/>
            <a:ext cx="317966"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rPr>
              <a:t>x</a:t>
            </a:r>
          </a:p>
        </p:txBody>
      </p:sp>
    </p:spTree>
    <p:extLst>
      <p:ext uri="{BB962C8B-B14F-4D97-AF65-F5344CB8AC3E}">
        <p14:creationId xmlns:p14="http://schemas.microsoft.com/office/powerpoint/2010/main" xmlns="" val="2110145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200"/>
                                  </p:stCondLst>
                                  <p:childTnLst>
                                    <p:set>
                                      <p:cBhvr>
                                        <p:cTn id="19" dur="1" fill="hold">
                                          <p:stCondLst>
                                            <p:cond delay="0"/>
                                          </p:stCondLst>
                                        </p:cTn>
                                        <p:tgtEl>
                                          <p:spTgt spid="1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5">
                                            <p:txEl>
                                              <p:pRg st="7" end="7"/>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smtClean="0"/>
              <a:t>Subtelności w implementacji OAEP </a:t>
            </a:r>
            <a:r>
              <a:rPr lang="pl-PL" sz="2000" dirty="0" smtClean="0"/>
              <a:t>(M’00)</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30</a:t>
            </a:fld>
            <a:endParaRPr lang="pl-PL"/>
          </a:p>
        </p:txBody>
      </p:sp>
      <p:sp>
        <p:nvSpPr>
          <p:cNvPr id="5" name="Rectangle 3"/>
          <p:cNvSpPr txBox="1">
            <a:spLocks noChangeArrowheads="1"/>
          </p:cNvSpPr>
          <p:nvPr/>
        </p:nvSpPr>
        <p:spPr>
          <a:xfrm>
            <a:off x="586680" y="1794870"/>
            <a:ext cx="8178800" cy="234315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600200" marR="0" lvl="0" indent="-1600200" algn="l" defTabSz="914400" rtl="0" eaLnBrk="1" fontAlgn="auto" latinLnBrk="0" hangingPunct="1">
              <a:lnSpc>
                <a:spcPct val="100000"/>
              </a:lnSpc>
              <a:spcBef>
                <a:spcPct val="20000"/>
              </a:spcBef>
              <a:spcAft>
                <a:spcPts val="0"/>
              </a:spcAft>
              <a:buClrTx/>
              <a:buSzTx/>
              <a:buFont typeface="Wingdings" pitchFamily="2" charset="2"/>
              <a:buNone/>
              <a:tabLst>
                <a:tab pos="1143000" algn="l"/>
                <a:tab pos="2057400" algn="l"/>
              </a:tabLst>
              <a:defRPr/>
            </a:pP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	OAEP-</a:t>
            </a:r>
            <a:r>
              <a:rPr kumimoji="0" lang="en-US" sz="2000" b="0" i="0" u="none" strike="noStrike" kern="1200" cap="none" spc="0" normalizeH="0" baseline="0" noProof="0" smtClean="0">
                <a:ln>
                  <a:noFill/>
                </a:ln>
                <a:solidFill>
                  <a:sysClr val="windowText" lastClr="000000"/>
                </a:solidFill>
                <a:effectLst/>
                <a:uLnTx/>
                <a:uFillTx/>
                <a:latin typeface="Arial" charset="0"/>
                <a:ea typeface="+mn-ea"/>
                <a:cs typeface="+mn-cs"/>
              </a:rPr>
              <a:t>decrypt(ct):</a:t>
            </a:r>
          </a:p>
          <a:p>
            <a:pPr marL="1771650" marR="0" lvl="0" indent="-1771650" algn="l" defTabSz="914400" rtl="0" eaLnBrk="1" fontAlgn="auto" latinLnBrk="0" hangingPunct="1">
              <a:lnSpc>
                <a:spcPct val="100000"/>
              </a:lnSpc>
              <a:spcBef>
                <a:spcPct val="20000"/>
              </a:spcBef>
              <a:spcAft>
                <a:spcPts val="0"/>
              </a:spcAft>
              <a:buClrTx/>
              <a:buSzTx/>
              <a:buFont typeface="Wingdings" pitchFamily="2" charset="2"/>
              <a:buNone/>
              <a:tabLst>
                <a:tab pos="1143000" algn="l"/>
                <a:tab pos="2057400" algn="l"/>
              </a:tabLst>
              <a:defRPr/>
            </a:pPr>
            <a:r>
              <a:rPr kumimoji="0" lang="en-US" sz="2000" b="0" i="0" u="none" strike="noStrike" kern="1200" cap="none" spc="0" normalizeH="0" baseline="0" noProof="0" smtClean="0">
                <a:ln>
                  <a:noFill/>
                </a:ln>
                <a:solidFill>
                  <a:sysClr val="windowText" lastClr="000000"/>
                </a:solidFill>
                <a:effectLst/>
                <a:uLnTx/>
                <a:uFillTx/>
                <a:latin typeface="Arial" charset="0"/>
                <a:ea typeface="+mn-ea"/>
                <a:cs typeface="+mn-cs"/>
              </a:rPr>
              <a:t>		error = 0;</a:t>
            </a:r>
          </a:p>
          <a:p>
            <a:pPr marL="1771650" marR="0" lvl="0" indent="-1771650" algn="l" defTabSz="914400" rtl="0" eaLnBrk="1" fontAlgn="auto" latinLnBrk="0" hangingPunct="1">
              <a:lnSpc>
                <a:spcPct val="100000"/>
              </a:lnSpc>
              <a:spcBef>
                <a:spcPct val="80000"/>
              </a:spcBef>
              <a:spcAft>
                <a:spcPts val="0"/>
              </a:spcAft>
              <a:buClrTx/>
              <a:buSzTx/>
              <a:buFont typeface="Wingdings" pitchFamily="2" charset="2"/>
              <a:buNone/>
              <a:tabLst>
                <a:tab pos="1143000" algn="l"/>
                <a:tab pos="2057400" algn="l"/>
              </a:tabLst>
              <a:defRPr/>
            </a:pPr>
            <a:r>
              <a:rPr kumimoji="0" lang="en-US" sz="2000" b="0" i="0" u="none" strike="noStrike" kern="1200" cap="none" spc="0" normalizeH="0" baseline="0" noProof="0" smtClean="0">
                <a:ln>
                  <a:noFill/>
                </a:ln>
                <a:solidFill>
                  <a:sysClr val="windowText" lastClr="000000"/>
                </a:solidFill>
                <a:effectLst/>
                <a:uLnTx/>
                <a:uFillTx/>
                <a:latin typeface="Arial" charset="0"/>
                <a:ea typeface="+mn-ea"/>
                <a:cs typeface="+mn-cs"/>
              </a:rPr>
              <a:t>		if  </a:t>
            </a:r>
            <a:r>
              <a:rPr kumimoji="0" lang="en-US" sz="2400" b="0" i="0" u="none" strike="noStrike" kern="1200" cap="none" spc="0" normalizeH="0" baseline="0" noProof="0" smtClean="0">
                <a:ln>
                  <a:noFill/>
                </a:ln>
                <a:solidFill>
                  <a:sysClr val="windowText" lastClr="000000"/>
                </a:solidFill>
                <a:effectLst/>
                <a:uLnTx/>
                <a:uFillTx/>
                <a:latin typeface="Arial" charset="0"/>
                <a:ea typeface="+mn-ea"/>
                <a:cs typeface="+mn-cs"/>
              </a:rPr>
              <a:t>(</a:t>
            </a:r>
            <a:r>
              <a:rPr kumimoji="0" lang="en-US" sz="2000" b="0" i="0" u="none" strike="noStrike" kern="1200" cap="none" spc="0" normalizeH="0" baseline="0" noProof="0" smtClean="0">
                <a:ln>
                  <a:noFill/>
                </a:ln>
                <a:solidFill>
                  <a:sysClr val="windowText" lastClr="000000"/>
                </a:solidFill>
                <a:effectLst/>
                <a:uLnTx/>
                <a:uFillTx/>
                <a:latin typeface="Arial" charset="0"/>
                <a:ea typeface="+mn-ea"/>
                <a:cs typeface="+mn-cs"/>
              </a:rPr>
              <a:t> RSA</a:t>
            </a:r>
            <a:r>
              <a:rPr kumimoji="0" lang="en-US" sz="2000" b="0" i="0" u="none" strike="noStrike" kern="1200" cap="none" spc="0" normalizeH="0" baseline="50000" noProof="0" smtClean="0">
                <a:ln>
                  <a:noFill/>
                </a:ln>
                <a:solidFill>
                  <a:sysClr val="windowText" lastClr="000000"/>
                </a:solidFill>
                <a:effectLst/>
                <a:uLnTx/>
                <a:uFillTx/>
                <a:latin typeface="Arial" charset="0"/>
                <a:ea typeface="+mn-ea"/>
                <a:cs typeface="+mn-cs"/>
              </a:rPr>
              <a:t>-1</a:t>
            </a:r>
            <a:r>
              <a:rPr kumimoji="0" lang="en-US" sz="2000" b="0" i="0" u="none" strike="noStrike" kern="1200" cap="none" spc="0" normalizeH="0" baseline="0" noProof="0" smtClean="0">
                <a:ln>
                  <a:noFill/>
                </a:ln>
                <a:solidFill>
                  <a:sysClr val="windowText" lastClr="000000"/>
                </a:solidFill>
                <a:effectLst/>
                <a:uLnTx/>
                <a:uFillTx/>
                <a:latin typeface="Arial" charset="0"/>
                <a:ea typeface="+mn-ea"/>
                <a:cs typeface="+mn-cs"/>
              </a:rPr>
              <a:t>(ct) &gt; 2</a:t>
            </a:r>
            <a:r>
              <a:rPr kumimoji="0" lang="en-US" sz="2000" b="0" i="0" u="none" strike="noStrike" kern="1200" cap="none" spc="0" normalizeH="0" baseline="50000" noProof="0" smtClean="0">
                <a:ln>
                  <a:noFill/>
                </a:ln>
                <a:solidFill>
                  <a:sysClr val="windowText" lastClr="000000"/>
                </a:solidFill>
                <a:effectLst/>
                <a:uLnTx/>
                <a:uFillTx/>
                <a:latin typeface="Arial" charset="0"/>
                <a:ea typeface="+mn-ea"/>
                <a:cs typeface="+mn-cs"/>
              </a:rPr>
              <a:t>n-1</a:t>
            </a:r>
            <a:r>
              <a:rPr kumimoji="0" lang="en-US" sz="2000" b="0" i="0" u="none" strike="noStrike" kern="1200" cap="none" spc="0" normalizeH="0" baseline="0" noProof="0" smtClean="0">
                <a:ln>
                  <a:noFill/>
                </a:ln>
                <a:solidFill>
                  <a:sysClr val="windowText" lastClr="000000"/>
                </a:solidFill>
                <a:effectLst/>
                <a:uLnTx/>
                <a:uFillTx/>
                <a:latin typeface="Arial" charset="0"/>
                <a:ea typeface="+mn-ea"/>
                <a:cs typeface="+mn-cs"/>
              </a:rPr>
              <a:t> </a:t>
            </a:r>
            <a:r>
              <a:rPr kumimoji="0" lang="en-US" sz="2400" b="0" i="0" u="none" strike="noStrike" kern="1200" cap="none" spc="0" normalizeH="0" baseline="0" noProof="0" smtClean="0">
                <a:ln>
                  <a:noFill/>
                </a:ln>
                <a:solidFill>
                  <a:sysClr val="windowText" lastClr="000000"/>
                </a:solidFill>
                <a:effectLst/>
                <a:uLnTx/>
                <a:uFillTx/>
                <a:latin typeface="Arial" charset="0"/>
                <a:ea typeface="+mn-ea"/>
                <a:cs typeface="+mn-cs"/>
              </a:rPr>
              <a:t>)</a:t>
            </a:r>
          </a:p>
          <a:p>
            <a:pPr marL="1771650" marR="0" lvl="0" indent="-1771650" algn="l" defTabSz="914400" rtl="0" eaLnBrk="1" fontAlgn="auto" latinLnBrk="0" hangingPunct="1">
              <a:lnSpc>
                <a:spcPct val="100000"/>
              </a:lnSpc>
              <a:spcBef>
                <a:spcPct val="20000"/>
              </a:spcBef>
              <a:spcAft>
                <a:spcPts val="0"/>
              </a:spcAft>
              <a:buClrTx/>
              <a:buSzTx/>
              <a:buFont typeface="Wingdings" pitchFamily="2" charset="2"/>
              <a:buNone/>
              <a:tabLst>
                <a:tab pos="1143000" algn="l"/>
                <a:tab pos="2228850" algn="l"/>
              </a:tabLst>
              <a:defRPr/>
            </a:pPr>
            <a:r>
              <a:rPr kumimoji="0" lang="en-US" sz="2000" b="0" i="0" u="none" strike="noStrike" kern="1200" cap="none" spc="0" normalizeH="0" baseline="0" noProof="0" smtClean="0">
                <a:ln>
                  <a:noFill/>
                </a:ln>
                <a:solidFill>
                  <a:sysClr val="windowText" lastClr="000000"/>
                </a:solidFill>
                <a:effectLst/>
                <a:uLnTx/>
                <a:uFillTx/>
                <a:latin typeface="Arial" charset="0"/>
                <a:ea typeface="+mn-ea"/>
                <a:cs typeface="+mn-cs"/>
              </a:rPr>
              <a:t>			{ error =1;  goto exit; }</a:t>
            </a:r>
          </a:p>
          <a:p>
            <a:pPr marL="1771650" marR="0" lvl="0" indent="-1771650" algn="l" defTabSz="914400" rtl="0" eaLnBrk="1" fontAlgn="auto" latinLnBrk="0" hangingPunct="1">
              <a:lnSpc>
                <a:spcPct val="100000"/>
              </a:lnSpc>
              <a:spcBef>
                <a:spcPct val="80000"/>
              </a:spcBef>
              <a:spcAft>
                <a:spcPts val="0"/>
              </a:spcAft>
              <a:buClrTx/>
              <a:buSzTx/>
              <a:buFont typeface="Wingdings" pitchFamily="2" charset="2"/>
              <a:buNone/>
              <a:tabLst>
                <a:tab pos="1143000" algn="l"/>
                <a:tab pos="2057400" algn="l"/>
              </a:tabLst>
              <a:defRPr/>
            </a:pPr>
            <a:r>
              <a:rPr kumimoji="0" lang="en-US" sz="2000" b="0" i="0" u="none" strike="noStrike" kern="1200" cap="none" spc="0" normalizeH="0" baseline="0" noProof="0" smtClean="0">
                <a:ln>
                  <a:noFill/>
                </a:ln>
                <a:solidFill>
                  <a:sysClr val="windowText" lastClr="000000"/>
                </a:solidFill>
                <a:effectLst/>
                <a:uLnTx/>
                <a:uFillTx/>
                <a:latin typeface="Arial" charset="0"/>
                <a:ea typeface="+mn-ea"/>
                <a:cs typeface="+mn-cs"/>
              </a:rPr>
              <a:t>		if  </a:t>
            </a:r>
            <a:r>
              <a:rPr kumimoji="0" lang="en-US" sz="2400" b="0" i="0" u="none" strike="noStrike" kern="1200" cap="none" spc="0" normalizeH="0" baseline="0" noProof="0" smtClean="0">
                <a:ln>
                  <a:noFill/>
                </a:ln>
                <a:solidFill>
                  <a:sysClr val="windowText" lastClr="000000"/>
                </a:solidFill>
                <a:effectLst/>
                <a:uLnTx/>
                <a:uFillTx/>
                <a:latin typeface="Arial" charset="0"/>
                <a:ea typeface="+mn-ea"/>
                <a:cs typeface="+mn-cs"/>
              </a:rPr>
              <a:t>(</a:t>
            </a:r>
            <a:r>
              <a:rPr kumimoji="0" lang="en-US" sz="2000" b="0" i="0" u="none" strike="noStrike" kern="1200" cap="none" spc="0" normalizeH="0" baseline="0" noProof="0" smtClean="0">
                <a:ln>
                  <a:noFill/>
                </a:ln>
                <a:solidFill>
                  <a:sysClr val="windowText" lastClr="000000"/>
                </a:solidFill>
                <a:effectLst/>
                <a:uLnTx/>
                <a:uFillTx/>
                <a:latin typeface="Arial" charset="0"/>
                <a:ea typeface="+mn-ea"/>
                <a:cs typeface="+mn-cs"/>
              </a:rPr>
              <a:t> pad(OAEP</a:t>
            </a:r>
            <a:r>
              <a:rPr kumimoji="0" lang="en-US" sz="2000" b="0" i="0" u="none" strike="noStrike" kern="1200" cap="none" spc="0" normalizeH="0" baseline="50000" noProof="0" smtClean="0">
                <a:ln>
                  <a:noFill/>
                </a:ln>
                <a:solidFill>
                  <a:sysClr val="windowText" lastClr="000000"/>
                </a:solidFill>
                <a:effectLst/>
                <a:uLnTx/>
                <a:uFillTx/>
                <a:latin typeface="Arial" charset="0"/>
                <a:ea typeface="+mn-ea"/>
                <a:cs typeface="+mn-cs"/>
              </a:rPr>
              <a:t>-1</a:t>
            </a:r>
            <a:r>
              <a:rPr kumimoji="0" lang="en-US" sz="2000" b="0" i="0" u="none" strike="noStrike" kern="1200" cap="none" spc="0" normalizeH="0" baseline="0" noProof="0" smtClean="0">
                <a:ln>
                  <a:noFill/>
                </a:ln>
                <a:solidFill>
                  <a:sysClr val="windowText" lastClr="000000"/>
                </a:solidFill>
                <a:effectLst/>
                <a:uLnTx/>
                <a:uFillTx/>
                <a:latin typeface="Arial" charset="0"/>
                <a:ea typeface="+mn-ea"/>
                <a:cs typeface="+mn-cs"/>
              </a:rPr>
              <a:t>(RSA</a:t>
            </a:r>
            <a:r>
              <a:rPr kumimoji="0" lang="en-US" sz="2000" b="0" i="0" u="none" strike="noStrike" kern="1200" cap="none" spc="0" normalizeH="0" baseline="50000" noProof="0" smtClean="0">
                <a:ln>
                  <a:noFill/>
                </a:ln>
                <a:solidFill>
                  <a:sysClr val="windowText" lastClr="000000"/>
                </a:solidFill>
                <a:effectLst/>
                <a:uLnTx/>
                <a:uFillTx/>
                <a:latin typeface="Arial" charset="0"/>
                <a:ea typeface="+mn-ea"/>
                <a:cs typeface="+mn-cs"/>
              </a:rPr>
              <a:t>-1</a:t>
            </a:r>
            <a:r>
              <a:rPr kumimoji="0" lang="en-US" sz="2000" b="0" i="0" u="none" strike="noStrike" kern="1200" cap="none" spc="0" normalizeH="0" baseline="0" noProof="0" smtClean="0">
                <a:ln>
                  <a:noFill/>
                </a:ln>
                <a:solidFill>
                  <a:sysClr val="windowText" lastClr="000000"/>
                </a:solidFill>
                <a:effectLst/>
                <a:uLnTx/>
                <a:uFillTx/>
                <a:latin typeface="Arial" charset="0"/>
                <a:ea typeface="+mn-ea"/>
                <a:cs typeface="+mn-cs"/>
              </a:rPr>
              <a:t>(ct))) != “01000” </a:t>
            </a:r>
            <a:r>
              <a:rPr kumimoji="0" lang="en-US" sz="2400" b="0" i="0" u="none" strike="noStrike" kern="1200" cap="none" spc="0" normalizeH="0" baseline="0" noProof="0" smtClean="0">
                <a:ln>
                  <a:noFill/>
                </a:ln>
                <a:solidFill>
                  <a:sysClr val="windowText" lastClr="000000"/>
                </a:solidFill>
                <a:effectLst/>
                <a:uLnTx/>
                <a:uFillTx/>
                <a:latin typeface="Arial" charset="0"/>
                <a:ea typeface="+mn-ea"/>
                <a:cs typeface="+mn-cs"/>
              </a:rPr>
              <a:t>)</a:t>
            </a:r>
          </a:p>
          <a:p>
            <a:pPr marL="1771650" marR="0" lvl="0" indent="-1771650" algn="l" defTabSz="914400" rtl="0" eaLnBrk="1" fontAlgn="auto" latinLnBrk="0" hangingPunct="1">
              <a:lnSpc>
                <a:spcPct val="100000"/>
              </a:lnSpc>
              <a:spcBef>
                <a:spcPct val="20000"/>
              </a:spcBef>
              <a:spcAft>
                <a:spcPts val="0"/>
              </a:spcAft>
              <a:buClrTx/>
              <a:buSzTx/>
              <a:buFont typeface="Wingdings" pitchFamily="2" charset="2"/>
              <a:buNone/>
              <a:tabLst>
                <a:tab pos="1143000" algn="l"/>
                <a:tab pos="2228850" algn="l"/>
              </a:tabLst>
              <a:defRPr/>
            </a:pPr>
            <a:r>
              <a:rPr kumimoji="0" lang="en-US" sz="2000" b="0" i="0" u="none" strike="noStrike" kern="1200" cap="none" spc="0" normalizeH="0" baseline="0" noProof="0" smtClean="0">
                <a:ln>
                  <a:noFill/>
                </a:ln>
                <a:solidFill>
                  <a:sysClr val="windowText" lastClr="000000"/>
                </a:solidFill>
                <a:effectLst/>
                <a:uLnTx/>
                <a:uFillTx/>
                <a:latin typeface="Arial" charset="0"/>
                <a:ea typeface="+mn-ea"/>
                <a:cs typeface="+mn-cs"/>
              </a:rPr>
              <a:t>			{ error = 1;  goto exit; }</a:t>
            </a:r>
            <a:endParaRPr kumimoji="0" lang="en-US" sz="2000" b="0" i="0" u="none" strike="noStrike" kern="1200" cap="none" spc="0" normalizeH="0" baseline="0" noProof="0" dirty="0">
              <a:ln>
                <a:noFill/>
              </a:ln>
              <a:solidFill>
                <a:sysClr val="windowText" lastClr="000000"/>
              </a:solidFill>
              <a:effectLst/>
              <a:uLnTx/>
              <a:uFillTx/>
              <a:latin typeface="Arial" charset="0"/>
              <a:ea typeface="+mn-ea"/>
              <a:cs typeface="+mn-cs"/>
            </a:endParaRPr>
          </a:p>
        </p:txBody>
      </p:sp>
      <p:sp>
        <p:nvSpPr>
          <p:cNvPr id="6" name="Line 4"/>
          <p:cNvSpPr>
            <a:spLocks noChangeShapeType="1"/>
          </p:cNvSpPr>
          <p:nvPr/>
        </p:nvSpPr>
        <p:spPr bwMode="auto">
          <a:xfrm>
            <a:off x="2501034" y="2523453"/>
            <a:ext cx="609600" cy="0"/>
          </a:xfrm>
          <a:prstGeom prst="line">
            <a:avLst/>
          </a:prstGeom>
          <a:noFill/>
          <a:ln w="38100">
            <a:solidFill>
              <a:sysClr val="windowText" lastClr="000000"/>
            </a:solidFill>
            <a:prstDash val="sysDot"/>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7" name="Line 5"/>
          <p:cNvSpPr>
            <a:spLocks noChangeShapeType="1"/>
          </p:cNvSpPr>
          <p:nvPr/>
        </p:nvSpPr>
        <p:spPr bwMode="auto">
          <a:xfrm>
            <a:off x="2501034" y="3395070"/>
            <a:ext cx="609600" cy="0"/>
          </a:xfrm>
          <a:prstGeom prst="line">
            <a:avLst/>
          </a:prstGeom>
          <a:noFill/>
          <a:ln w="38100">
            <a:solidFill>
              <a:sysClr val="windowText" lastClr="000000"/>
            </a:solidFill>
            <a:prstDash val="sysDot"/>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8" name="Text Box 7"/>
          <p:cNvSpPr txBox="1">
            <a:spLocks noChangeArrowheads="1"/>
          </p:cNvSpPr>
          <p:nvPr/>
        </p:nvSpPr>
        <p:spPr bwMode="auto">
          <a:xfrm>
            <a:off x="510480" y="4309470"/>
            <a:ext cx="8382000" cy="1865126"/>
          </a:xfrm>
          <a:prstGeom prst="rect">
            <a:avLst/>
          </a:prstGeom>
          <a:noFill/>
          <a:ln w="19050">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
                <a:srgbClr val="4F81BD"/>
              </a:buClr>
              <a:buSzPct val="80000"/>
              <a:buFontTx/>
              <a:buNone/>
              <a:tabLst>
                <a:tab pos="1092200" algn="l"/>
              </a:tabLst>
              <a:defRPr/>
            </a:pPr>
            <a:r>
              <a:rPr kumimoji="0" lang="en-US" sz="2400" b="0" i="0" u="none" strike="noStrike" kern="0" cap="none" spc="0" normalizeH="0" baseline="0" noProof="0" dirty="0" smtClean="0">
                <a:ln>
                  <a:noFill/>
                </a:ln>
                <a:solidFill>
                  <a:prstClr val="black"/>
                </a:solidFill>
                <a:effectLst/>
                <a:uLnTx/>
                <a:uFillTx/>
              </a:rPr>
              <a:t>Problem:  </a:t>
            </a:r>
            <a:r>
              <a:rPr kumimoji="0" lang="pl-PL" sz="2400" b="0" i="0" u="none" strike="noStrike" kern="0" cap="none" spc="0" normalizeH="0" baseline="0" noProof="0" dirty="0" smtClean="0">
                <a:ln>
                  <a:noFill/>
                </a:ln>
                <a:solidFill>
                  <a:prstClr val="black"/>
                </a:solidFill>
                <a:effectLst/>
                <a:uLnTx/>
                <a:uFillTx/>
              </a:rPr>
              <a:t>	różne czasy zgłaszania </a:t>
            </a:r>
            <a:r>
              <a:rPr kumimoji="0" lang="pl-PL" sz="2400" b="0" i="0" u="none" strike="noStrike" kern="0" cap="none" spc="0" normalizeH="0" baseline="0" noProof="0" dirty="0" err="1" smtClean="0">
                <a:ln>
                  <a:noFill/>
                </a:ln>
                <a:solidFill>
                  <a:prstClr val="black"/>
                </a:solidFill>
                <a:effectLst/>
                <a:uLnTx/>
                <a:uFillTx/>
              </a:rPr>
              <a:t>błędow</a:t>
            </a:r>
            <a:r>
              <a:rPr kumimoji="0" lang="pl-PL" sz="2400" b="0" i="0" u="none" strike="noStrike" kern="0" cap="none" spc="0" normalizeH="0" baseline="0" noProof="0" dirty="0" smtClean="0">
                <a:ln>
                  <a:noFill/>
                </a:ln>
                <a:solidFill>
                  <a:prstClr val="black"/>
                </a:solidFill>
                <a:effectLst/>
                <a:uLnTx/>
                <a:uFillTx/>
              </a:rPr>
              <a:t> stanowią wyciek 		informacji</a:t>
            </a:r>
            <a:endParaRPr kumimoji="0" lang="en-US" sz="2400" b="0" i="0" u="none" strike="noStrike" kern="0" cap="none" spc="0" normalizeH="0" baseline="0" noProof="0" dirty="0" smtClean="0">
              <a:ln>
                <a:noFill/>
              </a:ln>
              <a:solidFill>
                <a:prstClr val="black"/>
              </a:solidFill>
              <a:effectLst/>
              <a:uLnTx/>
              <a:uFillTx/>
            </a:endParaRPr>
          </a:p>
          <a:p>
            <a:pPr marL="0" marR="0" lvl="1" indent="0" defTabSz="914400" eaLnBrk="1" fontAlgn="auto" latinLnBrk="0" hangingPunct="1">
              <a:lnSpc>
                <a:spcPct val="100000"/>
              </a:lnSpc>
              <a:spcBef>
                <a:spcPct val="20000"/>
              </a:spcBef>
              <a:spcAft>
                <a:spcPts val="0"/>
              </a:spcAft>
              <a:buClr>
                <a:srgbClr val="4F81BD"/>
              </a:buClr>
              <a:buSzPct val="80000"/>
              <a:buFont typeface="Wingdings" pitchFamily="2" charset="2"/>
              <a:buNone/>
              <a:tabLst>
                <a:tab pos="1092200" algn="l"/>
              </a:tabLst>
              <a:defRPr/>
            </a:pPr>
            <a:r>
              <a:rPr kumimoji="0" lang="en-US" sz="2400" b="0" i="0" u="none" strike="noStrike" kern="0" cap="none" spc="0" normalizeH="0" baseline="0" noProof="0" dirty="0" smtClean="0">
                <a:ln>
                  <a:noFill/>
                </a:ln>
                <a:solidFill>
                  <a:prstClr val="black"/>
                </a:solidFill>
                <a:effectLst/>
                <a:uLnTx/>
                <a:uFillTx/>
                <a:sym typeface="Symbol" pitchFamily="18" charset="2"/>
              </a:rPr>
              <a:t>		  </a:t>
            </a:r>
            <a:r>
              <a:rPr kumimoji="0" lang="pl-PL" sz="2400" b="0" i="0" u="none" strike="noStrike" kern="0" cap="none" spc="0" normalizeH="0" baseline="0" noProof="0" dirty="0" smtClean="0">
                <a:ln>
                  <a:noFill/>
                </a:ln>
                <a:solidFill>
                  <a:prstClr val="black"/>
                </a:solidFill>
                <a:effectLst/>
                <a:uLnTx/>
                <a:uFillTx/>
              </a:rPr>
              <a:t>Atakujący może odszyfrować każdy szyfrogram</a:t>
            </a: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ct val="60000"/>
              </a:spcBef>
              <a:spcAft>
                <a:spcPts val="0"/>
              </a:spcAft>
              <a:buClr>
                <a:srgbClr val="4F81BD"/>
              </a:buClr>
              <a:buSzPct val="80000"/>
              <a:buFontTx/>
              <a:buNone/>
              <a:tabLst>
                <a:tab pos="1092200" algn="l"/>
              </a:tabLst>
              <a:defRPr/>
            </a:pPr>
            <a:r>
              <a:rPr lang="pl-PL" sz="2400" kern="0" dirty="0" smtClean="0">
                <a:solidFill>
                  <a:prstClr val="black"/>
                </a:solidFill>
              </a:rPr>
              <a:t>Lekcja</a:t>
            </a:r>
            <a:r>
              <a:rPr kumimoji="0" lang="en-US" sz="2400" b="0" i="0" u="none" strike="noStrike" kern="0" cap="none" spc="0" normalizeH="0" baseline="0" noProof="0" dirty="0" smtClean="0">
                <a:ln>
                  <a:noFill/>
                </a:ln>
                <a:solidFill>
                  <a:prstClr val="black"/>
                </a:solidFill>
                <a:effectLst/>
                <a:uLnTx/>
                <a:uFillTx/>
              </a:rPr>
              <a:t>:  </a:t>
            </a:r>
            <a:r>
              <a:rPr lang="pl-PL" sz="2400" kern="0" dirty="0">
                <a:solidFill>
                  <a:prstClr val="black"/>
                </a:solidFill>
              </a:rPr>
              <a:t>P</a:t>
            </a:r>
            <a:r>
              <a:rPr kumimoji="0" lang="pl-PL" sz="2400" b="0" i="0" u="none" strike="noStrike" kern="0" cap="none" spc="0" normalizeH="0" baseline="0" noProof="0" dirty="0" smtClean="0">
                <a:ln>
                  <a:noFill/>
                </a:ln>
                <a:solidFill>
                  <a:prstClr val="black"/>
                </a:solidFill>
                <a:effectLst/>
                <a:uLnTx/>
                <a:uFillTx/>
              </a:rPr>
              <a:t>roszę nie implementować samodzielnie </a:t>
            </a:r>
            <a:r>
              <a:rPr kumimoji="0" lang="en-US" sz="2400" b="0" i="0" u="none" strike="noStrike" kern="0" cap="none" spc="0" normalizeH="0" baseline="0" noProof="0" smtClean="0">
                <a:ln>
                  <a:noFill/>
                </a:ln>
                <a:solidFill>
                  <a:prstClr val="black"/>
                </a:solidFill>
                <a:effectLst/>
                <a:uLnTx/>
                <a:uFillTx/>
              </a:rPr>
              <a:t> RSA-OAEP!</a:t>
            </a:r>
            <a:endParaRPr kumimoji="0" lang="en-US" sz="2400" b="0" i="0" u="none" strike="noStrike" kern="0" cap="none" spc="0" normalizeH="0" baseline="0" noProof="0" dirty="0" smtClean="0">
              <a:ln>
                <a:noFill/>
              </a:ln>
              <a:solidFill>
                <a:prstClr val="black"/>
              </a:solidFill>
              <a:effectLst/>
              <a:uLnTx/>
              <a:uFillTx/>
            </a:endParaRPr>
          </a:p>
        </p:txBody>
      </p:sp>
      <p:sp>
        <p:nvSpPr>
          <p:cNvPr id="9" name="Rounded Rectangle 1"/>
          <p:cNvSpPr/>
          <p:nvPr/>
        </p:nvSpPr>
        <p:spPr>
          <a:xfrm>
            <a:off x="1348680" y="1761453"/>
            <a:ext cx="5638800" cy="2438400"/>
          </a:xfrm>
          <a:prstGeom prst="roundRect">
            <a:avLst/>
          </a:prstGeom>
          <a:no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xmlns="" val="1079759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14683"/>
          </a:xfrm>
        </p:spPr>
        <p:txBody>
          <a:bodyPr>
            <a:normAutofit/>
          </a:bodyPr>
          <a:lstStyle/>
          <a:p>
            <a:r>
              <a:rPr lang="pl-PL" sz="3200" dirty="0" smtClean="0"/>
              <a:t>Czy RSA jest jednokierunkową permutacją?</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31</a:t>
            </a:fld>
            <a:endParaRPr lang="pl-PL"/>
          </a:p>
        </p:txBody>
      </p:sp>
      <p:sp>
        <p:nvSpPr>
          <p:cNvPr id="22" name="Rectangle 3"/>
          <p:cNvSpPr txBox="1">
            <a:spLocks noChangeArrowheads="1"/>
          </p:cNvSpPr>
          <p:nvPr/>
        </p:nvSpPr>
        <p:spPr>
          <a:xfrm>
            <a:off x="228600" y="1499592"/>
            <a:ext cx="8686800" cy="365760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ct val="20000"/>
              </a:spcBef>
              <a:spcAft>
                <a:spcPts val="0"/>
              </a:spcAft>
              <a:buClrTx/>
              <a:buSzTx/>
              <a:buFont typeface="Arial" pitchFamily="34" charset="0"/>
              <a:buNone/>
              <a:tabLst>
                <a:tab pos="2055813" algn="l"/>
                <a:tab pos="7031038" algn="l"/>
                <a:tab pos="7435850" algn="l"/>
              </a:tabLst>
              <a:defRPr/>
            </a:pPr>
            <a:r>
              <a:rPr lang="pl-PL" dirty="0" smtClean="0"/>
              <a:t>Żeby odwrócić jednokierunkową funkcję RSA</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bez znajomości d</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atakujący musi wyodrębnić</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a:t>
            </a:r>
          </a:p>
          <a:p>
            <a:pPr marL="342900" marR="0" lvl="0" indent="-342900" algn="l" defTabSz="914400" rtl="0" eaLnBrk="1" fontAlgn="auto" latinLnBrk="0" hangingPunct="1">
              <a:lnSpc>
                <a:spcPct val="110000"/>
              </a:lnSpc>
              <a:spcBef>
                <a:spcPct val="20000"/>
              </a:spcBef>
              <a:spcAft>
                <a:spcPts val="0"/>
              </a:spcAft>
              <a:buClrTx/>
              <a:buSzTx/>
              <a:buFont typeface="Wingdings" pitchFamily="2" charset="2"/>
              <a:buNone/>
              <a:tabLst>
                <a:tab pos="2055813" algn="l"/>
                <a:tab pos="7031038" algn="l"/>
                <a:tab pos="7435850" algn="l"/>
              </a:tabLst>
              <a:defRPr/>
            </a:pP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x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z</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c = </a:t>
            </a:r>
            <a:r>
              <a:rPr kumimoji="0" lang="en-US" sz="2400" b="0" i="0" u="none" strike="noStrike" kern="1200" cap="none" spc="0" normalizeH="0" baseline="0" noProof="0" dirty="0" err="1" smtClean="0">
                <a:ln>
                  <a:noFill/>
                </a:ln>
                <a:solidFill>
                  <a:srgbClr val="000000"/>
                </a:solidFill>
                <a:effectLst/>
                <a:uLnTx/>
                <a:uFillTx/>
                <a:latin typeface="Calibri"/>
                <a:ea typeface="+mn-ea"/>
                <a:cs typeface="+mn-cs"/>
              </a:rPr>
              <a:t>x</a:t>
            </a:r>
            <a:r>
              <a:rPr kumimoji="0" lang="en-US" sz="2400" b="0" i="0" u="none" strike="noStrike" kern="1200" cap="none" spc="0" normalizeH="0" baseline="40000" noProof="0" dirty="0" err="1" smtClean="0">
                <a:ln>
                  <a:noFill/>
                </a:ln>
                <a:solidFill>
                  <a:srgbClr val="000000"/>
                </a:solidFill>
                <a:effectLst/>
                <a:uLnTx/>
                <a:uFillTx/>
                <a:latin typeface="Calibri"/>
                <a:ea typeface="+mn-ea"/>
                <a:cs typeface="+mn-cs"/>
              </a:rPr>
              <a:t>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(mod N).</a:t>
            </a:r>
          </a:p>
          <a:p>
            <a:pPr marL="342900" marR="0" lvl="0" indent="-342900" algn="l" defTabSz="914400" rtl="0" eaLnBrk="1" fontAlgn="auto" latinLnBrk="0" hangingPunct="1">
              <a:lnSpc>
                <a:spcPct val="140000"/>
              </a:lnSpc>
              <a:spcBef>
                <a:spcPct val="20000"/>
              </a:spcBef>
              <a:spcAft>
                <a:spcPts val="0"/>
              </a:spcAft>
              <a:buClrTx/>
              <a:buSzTx/>
              <a:buFont typeface="Arial" pitchFamily="34" charset="0"/>
              <a:buChar char="•"/>
              <a:tabLst>
                <a:tab pos="2055813" algn="l"/>
                <a:tab pos="7031038" algn="l"/>
                <a:tab pos="7435850" algn="l"/>
              </a:tabLst>
              <a:defRPr/>
            </a:pPr>
            <a:endParaRPr kumimoji="0" lang="en-US" sz="2400" b="0" i="0" u="none" strike="noStrike" kern="1200" cap="none" spc="0" normalizeH="0" baseline="0" noProof="0" dirty="0" smtClean="0">
              <a:ln>
                <a:noFill/>
              </a:ln>
              <a:solidFill>
                <a:srgbClr val="000000"/>
              </a:solidFill>
              <a:effectLst/>
              <a:uLnTx/>
              <a:uFillTx/>
              <a:latin typeface="Calibri"/>
              <a:ea typeface="+mn-ea"/>
              <a:cs typeface="+mn-cs"/>
            </a:endParaRPr>
          </a:p>
          <a:p>
            <a:pPr marL="0" marR="0" lvl="0" indent="0" algn="l" defTabSz="914400" rtl="0" eaLnBrk="1" fontAlgn="auto" latinLnBrk="0" hangingPunct="1">
              <a:lnSpc>
                <a:spcPct val="140000"/>
              </a:lnSpc>
              <a:spcBef>
                <a:spcPct val="20000"/>
              </a:spcBef>
              <a:spcAft>
                <a:spcPts val="0"/>
              </a:spcAft>
              <a:buClrTx/>
              <a:buSzTx/>
              <a:buFont typeface="Arial" pitchFamily="34" charset="0"/>
              <a:buNone/>
              <a:tabLst>
                <a:tab pos="2055813" algn="l"/>
                <a:tab pos="7031038" algn="l"/>
                <a:tab pos="7435850" algn="l"/>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Jak </a:t>
            </a:r>
            <a:r>
              <a:rPr lang="pl-PL" dirty="0">
                <a:solidFill>
                  <a:srgbClr val="000000"/>
                </a:solidFill>
                <a:latin typeface="Calibri"/>
              </a:rPr>
              <a:t>z</a:t>
            </a:r>
            <a:r>
              <a:rPr kumimoji="0" lang="pl-PL" sz="2400" b="0" i="0" u="none" strike="noStrike" kern="1200" cap="none" spc="0" normalizeH="0" baseline="0" noProof="0" dirty="0" err="1" smtClean="0">
                <a:ln>
                  <a:noFill/>
                </a:ln>
                <a:solidFill>
                  <a:srgbClr val="000000"/>
                </a:solidFill>
                <a:effectLst/>
                <a:uLnTx/>
                <a:uFillTx/>
                <a:latin typeface="Calibri"/>
                <a:ea typeface="+mn-ea"/>
                <a:cs typeface="+mn-cs"/>
              </a:rPr>
              <a:t>łożony</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 </a:t>
            </a:r>
            <a:r>
              <a:rPr lang="pl-PL" dirty="0">
                <a:solidFill>
                  <a:srgbClr val="000000"/>
                </a:solidFill>
                <a:latin typeface="Calibri"/>
              </a:rPr>
              <a:t>j</a:t>
            </a:r>
            <a:r>
              <a:rPr kumimoji="0" lang="pl-PL" sz="2400" b="0" i="0" u="none" strike="noStrike" kern="1200" cap="none" spc="0" normalizeH="0" baseline="0" noProof="0" dirty="0" err="1" smtClean="0">
                <a:ln>
                  <a:noFill/>
                </a:ln>
                <a:solidFill>
                  <a:srgbClr val="000000"/>
                </a:solidFill>
                <a:effectLst/>
                <a:uLnTx/>
                <a:uFillTx/>
                <a:latin typeface="Calibri"/>
                <a:ea typeface="+mn-ea"/>
                <a:cs typeface="+mn-cs"/>
              </a:rPr>
              <a:t>est</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 problem wyliczenia pierwiastka e-tego rzędu </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modulo N  ??</a:t>
            </a:r>
          </a:p>
          <a:p>
            <a:pPr marL="0" marR="0" lvl="0" indent="0" algn="l" defTabSz="914400" rtl="0" eaLnBrk="1" fontAlgn="auto" latinLnBrk="0" hangingPunct="1">
              <a:lnSpc>
                <a:spcPct val="90000"/>
              </a:lnSpc>
              <a:spcBef>
                <a:spcPct val="70000"/>
              </a:spcBef>
              <a:spcAft>
                <a:spcPts val="0"/>
              </a:spcAft>
              <a:buClrTx/>
              <a:buSzTx/>
              <a:buFont typeface="Arial" pitchFamily="34" charset="0"/>
              <a:buNone/>
              <a:tabLst>
                <a:tab pos="2055813" algn="l"/>
                <a:tab pos="7031038" algn="l"/>
                <a:tab pos="7435850" algn="l"/>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Najlepszy znany algorytm</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tab pos="2055813" algn="l"/>
                <a:tab pos="7031038" algn="l"/>
                <a:tab pos="7435850" algn="l"/>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Krok</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1: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rozłóż</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N</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 na czynniki pierwsze</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trudny</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tab pos="2055813" algn="l"/>
                <a:tab pos="7031038" algn="l"/>
                <a:tab pos="7435850" algn="l"/>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Krok</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2: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oblicz pierwiastek</a:t>
            </a:r>
            <a:r>
              <a:rPr kumimoji="0" lang="pl-PL" sz="2400" b="0" i="0" u="none" strike="noStrike" kern="1200" cap="none" spc="0" normalizeH="0" noProof="0" dirty="0" smtClean="0">
                <a:ln>
                  <a:noFill/>
                </a:ln>
                <a:solidFill>
                  <a:srgbClr val="000000"/>
                </a:solidFill>
                <a:effectLst/>
                <a:uLnTx/>
                <a:uFillTx/>
                <a:latin typeface="Calibri"/>
                <a:ea typeface="+mn-ea"/>
                <a:cs typeface="+mn-cs"/>
              </a:rPr>
              <a:t> e-tego rzędu</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modulo  p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i</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q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łatwy</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a:t>
            </a: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xmlns="" val="6293171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Drogi na skróty?</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32</a:t>
            </a:fld>
            <a:endParaRPr lang="pl-PL"/>
          </a:p>
        </p:txBody>
      </p:sp>
      <p:sp>
        <p:nvSpPr>
          <p:cNvPr id="5" name="Rectangle 3"/>
          <p:cNvSpPr txBox="1">
            <a:spLocks noChangeArrowheads="1"/>
          </p:cNvSpPr>
          <p:nvPr/>
        </p:nvSpPr>
        <p:spPr>
          <a:xfrm>
            <a:off x="395536" y="1340768"/>
            <a:ext cx="8178800" cy="432435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30000"/>
              </a:lnSpc>
              <a:spcBef>
                <a:spcPct val="5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Czy musimy dokonać rozkładu na czynniki pierwsze liczby N aby obliczyć pierwiastki e-</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ntego</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stopnia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10000"/>
              </a:lnSpc>
              <a:spcBef>
                <a:spcPct val="10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Aby wykazać,</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że nie istnieją „skróty” musimy pokazać redukcję:</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742950" marR="0" lvl="1" indent="-285750" algn="l" defTabSz="914400" rtl="0" eaLnBrk="1" fontAlgn="auto" latinLnBrk="0" hangingPunct="1">
              <a:lnSpc>
                <a:spcPct val="90000"/>
              </a:lnSpc>
              <a:spcBef>
                <a:spcPct val="50000"/>
              </a:spcBef>
              <a:spcAft>
                <a:spcPts val="0"/>
              </a:spcAft>
              <a:buClrTx/>
              <a:buSzTx/>
              <a:buFont typeface="Arial" pitchFamily="34" charset="0"/>
              <a:buChar char="–"/>
              <a:tabLst/>
              <a:defRPr/>
            </a:pPr>
            <a:r>
              <a:rPr kumimoji="0" lang="pl-PL" sz="2200" b="0" i="0" u="none" strike="noStrike" kern="1200" cap="none" spc="0" normalizeH="0" baseline="0" noProof="0" dirty="0" smtClean="0">
                <a:ln>
                  <a:noFill/>
                </a:ln>
                <a:solidFill>
                  <a:sysClr val="windowText" lastClr="000000"/>
                </a:solidFill>
                <a:effectLst/>
                <a:uLnTx/>
                <a:uFillTx/>
                <a:latin typeface="Calibri"/>
                <a:ea typeface="+mn-ea"/>
                <a:cs typeface="+mn-cs"/>
              </a:rPr>
              <a:t>Istnienie efektywnego algorytmu </a:t>
            </a:r>
            <a:r>
              <a:rPr kumimoji="0" lang="pl-PL" sz="2200" b="0" i="0" u="none" strike="noStrike" kern="1200" cap="none" spc="0" normalizeH="0" baseline="0" noProof="0" dirty="0" err="1" smtClean="0">
                <a:ln>
                  <a:noFill/>
                </a:ln>
                <a:solidFill>
                  <a:sysClr val="windowText" lastClr="000000"/>
                </a:solidFill>
                <a:effectLst/>
                <a:uLnTx/>
                <a:uFillTx/>
                <a:latin typeface="Calibri"/>
                <a:ea typeface="+mn-ea"/>
                <a:cs typeface="+mn-cs"/>
              </a:rPr>
              <a:t>wyliczjące</a:t>
            </a:r>
            <a:r>
              <a:rPr kumimoji="0" lang="pl-PL" sz="2200" b="0" i="0" u="none" strike="noStrike" kern="1200" cap="none" spc="0" normalizeH="0" baseline="0" noProof="0" dirty="0" smtClean="0">
                <a:ln>
                  <a:noFill/>
                </a:ln>
                <a:solidFill>
                  <a:sysClr val="windowText" lastClr="000000"/>
                </a:solidFill>
                <a:effectLst/>
                <a:uLnTx/>
                <a:uFillTx/>
                <a:latin typeface="Calibri"/>
                <a:ea typeface="+mn-ea"/>
                <a:cs typeface="+mn-cs"/>
              </a:rPr>
              <a:t> pierwiastki e-tego stopnia </a:t>
            </a:r>
            <a:r>
              <a:rPr kumimoji="0" lang="pl-PL" sz="2200" b="0" i="0" u="none" strike="noStrike" kern="1200" cap="none" spc="0" normalizeH="0" baseline="0" noProof="0" dirty="0" err="1" smtClean="0">
                <a:ln>
                  <a:noFill/>
                </a:ln>
                <a:solidFill>
                  <a:sysClr val="windowText" lastClr="000000"/>
                </a:solidFill>
                <a:effectLst/>
                <a:uLnTx/>
                <a:uFillTx/>
                <a:latin typeface="Calibri"/>
                <a:ea typeface="+mn-ea"/>
                <a:cs typeface="+mn-cs"/>
              </a:rPr>
              <a:t>mod</a:t>
            </a:r>
            <a:r>
              <a:rPr kumimoji="0" lang="pl-PL" sz="2200" b="0" i="0" u="none" strike="noStrike" kern="1200" cap="none" spc="0" normalizeH="0" baseline="0" noProof="0" dirty="0" smtClean="0">
                <a:ln>
                  <a:noFill/>
                </a:ln>
                <a:solidFill>
                  <a:sysClr val="windowText" lastClr="000000"/>
                </a:solidFill>
                <a:effectLst/>
                <a:uLnTx/>
                <a:uFillTx/>
                <a:latin typeface="Calibri"/>
                <a:ea typeface="+mn-ea"/>
                <a:cs typeface="+mn-cs"/>
              </a:rPr>
              <a:t> N</a:t>
            </a:r>
            <a:endParaRPr kumimoji="0" lang="en-US" sz="22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742950" marR="0" lvl="1" indent="-285750" algn="l" defTabSz="914400" rtl="0" eaLnBrk="1" fontAlgn="auto" latinLnBrk="0" hangingPunct="1">
              <a:lnSpc>
                <a:spcPct val="90000"/>
              </a:lnSpc>
              <a:spcBef>
                <a:spcPct val="50000"/>
              </a:spcBef>
              <a:spcAft>
                <a:spcPts val="0"/>
              </a:spcAft>
              <a:buClrTx/>
              <a:buSzTx/>
              <a:buFontTx/>
              <a:buNone/>
              <a:tabLst/>
              <a:defRPr/>
            </a:pPr>
            <a:r>
              <a:rPr kumimoji="0" lang="en-US" sz="22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  </a:t>
            </a:r>
            <a:r>
              <a:rPr kumimoji="0" lang="pl-PL" sz="22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efektywny</a:t>
            </a:r>
            <a:r>
              <a:rPr kumimoji="0" lang="pl-PL" sz="2200" b="0" i="0" u="none" strike="noStrike" kern="1200" cap="none" spc="0" normalizeH="0" noProof="0" dirty="0" smtClean="0">
                <a:ln>
                  <a:noFill/>
                </a:ln>
                <a:solidFill>
                  <a:sysClr val="windowText" lastClr="000000"/>
                </a:solidFill>
                <a:effectLst/>
                <a:uLnTx/>
                <a:uFillTx/>
                <a:latin typeface="Calibri"/>
                <a:ea typeface="+mn-ea"/>
                <a:cs typeface="+mn-cs"/>
                <a:sym typeface="Symbol" pitchFamily="18" charset="2"/>
              </a:rPr>
              <a:t> algorytm faktoryzacji N</a:t>
            </a:r>
            <a:r>
              <a:rPr kumimoji="0" lang="en-US" sz="22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a:t>
            </a:r>
          </a:p>
          <a:p>
            <a:pPr marL="742950" marR="0" lvl="1" indent="-285750" algn="l" defTabSz="914400" rtl="0" eaLnBrk="1" fontAlgn="auto" latinLnBrk="0" hangingPunct="1">
              <a:lnSpc>
                <a:spcPct val="90000"/>
              </a:lnSpc>
              <a:spcBef>
                <a:spcPct val="50000"/>
              </a:spcBef>
              <a:spcAft>
                <a:spcPts val="0"/>
              </a:spcAft>
              <a:buClrTx/>
              <a:buSzTx/>
              <a:buFont typeface="Arial" pitchFamily="34" charset="0"/>
              <a:buChar char="–"/>
              <a:tabLst/>
              <a:defRPr/>
            </a:pPr>
            <a:r>
              <a:rPr kumimoji="0" lang="pl-PL" sz="2200" b="0" i="0" u="none" strike="noStrike" kern="1200" cap="none" spc="0" normalizeH="0" baseline="0" noProof="0" dirty="0" smtClean="0">
                <a:ln>
                  <a:noFill/>
                </a:ln>
                <a:solidFill>
                  <a:sysClr val="windowText" lastClr="000000"/>
                </a:solidFill>
                <a:effectLst/>
                <a:uLnTx/>
                <a:uFillTx/>
                <a:latin typeface="Calibri"/>
                <a:ea typeface="+mn-ea"/>
                <a:cs typeface="+mn-cs"/>
              </a:rPr>
              <a:t>Najstarszy problem w kryptografii klucza publicznego</a:t>
            </a:r>
            <a:r>
              <a:rPr kumimoji="0" lang="en-US" sz="22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90000"/>
              </a:lnSpc>
              <a:spcBef>
                <a:spcPts val="324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Pewne dowody, że brak</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jest redukcji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(BV’98)</a:t>
            </a:r>
          </a:p>
          <a:p>
            <a:pPr marL="742950" marR="0" lvl="1" indent="-285750" algn="l" defTabSz="914400" rtl="0" eaLnBrk="1" fontAlgn="auto" latinLnBrk="0" hangingPunct="1">
              <a:lnSpc>
                <a:spcPct val="90000"/>
              </a:lnSpc>
              <a:spcBef>
                <a:spcPct val="5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Algebraiczna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reduction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faktoryzacja jest łatwa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sym typeface="Symbol" pitchFamily="18" charset="2"/>
            </a:endParaRPr>
          </a:p>
        </p:txBody>
      </p:sp>
    </p:spTree>
    <p:extLst>
      <p:ext uri="{BB962C8B-B14F-4D97-AF65-F5344CB8AC3E}">
        <p14:creationId xmlns:p14="http://schemas.microsoft.com/office/powerpoint/2010/main" xmlns="" val="3820275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smtClean="0"/>
              <a:t>Jak </a:t>
            </a:r>
            <a:r>
              <a:rPr lang="pl-PL" sz="3600" b="1" dirty="0" smtClean="0"/>
              <a:t>nie</a:t>
            </a:r>
            <a:r>
              <a:rPr lang="pl-PL" sz="3600" dirty="0" smtClean="0"/>
              <a:t> poprawiać wydajności RSA</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33</a:t>
            </a:fld>
            <a:endParaRPr lang="pl-PL"/>
          </a:p>
        </p:txBody>
      </p:sp>
      <p:sp>
        <p:nvSpPr>
          <p:cNvPr id="5" name="Rectangle 3"/>
          <p:cNvSpPr txBox="1">
            <a:spLocks noChangeArrowheads="1"/>
          </p:cNvSpPr>
          <p:nvPr/>
        </p:nvSpPr>
        <p:spPr>
          <a:xfrm>
            <a:off x="286072" y="1493490"/>
            <a:ext cx="8534400" cy="409575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Aby przyspieszyć odszyfrowywanie RSA można użyć małego</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klucza prywatnego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     ( d ≈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128</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20000"/>
              </a:lnSpc>
              <a:spcBef>
                <a:spcPts val="1824"/>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a:t>
            </a:r>
            <a:r>
              <a:rPr kumimoji="0" lang="en-US" sz="2400" b="0" i="0" u="none" strike="noStrike" kern="1200" cap="none" spc="0" normalizeH="0" baseline="50000" noProof="0" dirty="0" smtClean="0">
                <a:ln>
                  <a:noFill/>
                </a:ln>
                <a:solidFill>
                  <a:sysClr val="windowText" lastClr="000000"/>
                </a:solidFill>
                <a:effectLst/>
                <a:uLnTx/>
                <a:uFillTx/>
                <a:latin typeface="Calibri"/>
                <a:ea typeface="+mn-ea"/>
                <a:cs typeface="+mn-cs"/>
              </a:rPr>
              <a:t>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m  (mod N)</a:t>
            </a:r>
          </a:p>
          <a:p>
            <a:pPr marL="0" marR="0" lvl="0" indent="0" algn="l" defTabSz="914400" rtl="0" eaLnBrk="1" fontAlgn="auto" latinLnBrk="0" hangingPunct="1">
              <a:lnSpc>
                <a:spcPct val="12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5715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Wiener’87: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jeśli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 &lt; N</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0.25</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wtedy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RSA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 jest bezpieczne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57150" marR="0" lvl="0" indent="0" algn="l" defTabSz="914400" rtl="0" eaLnBrk="1" fontAlgn="auto" latinLnBrk="0" hangingPunct="1">
              <a:lnSpc>
                <a:spcPct val="12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BD’98: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jeśli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 &lt; N</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0.292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wtedy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RSA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 jest bezpieczne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r>
            <a:b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problem otwarty dla</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  d &lt; N</a:t>
            </a:r>
            <a:r>
              <a:rPr kumimoji="0" lang="en-US" sz="2000" b="0" i="0" u="none" strike="noStrike" kern="1200" cap="none" spc="0" normalizeH="0" baseline="40000" noProof="0" dirty="0" smtClean="0">
                <a:ln>
                  <a:noFill/>
                </a:ln>
                <a:solidFill>
                  <a:sysClr val="windowText" lastClr="000000"/>
                </a:solidFill>
                <a:effectLst/>
                <a:uLnTx/>
                <a:uFillTx/>
                <a:latin typeface="Calibri"/>
                <a:ea typeface="+mn-ea"/>
                <a:cs typeface="+mn-cs"/>
              </a:rPr>
              <a:t>0.5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457200" marR="0" lvl="1" indent="0" algn="l" defTabSz="914400" rtl="0" eaLnBrk="1" fontAlgn="auto" latinLnBrk="0" hangingPunct="1">
              <a:lnSpc>
                <a:spcPct val="100000"/>
              </a:lnSpc>
              <a:spcBef>
                <a:spcPct val="5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57150" marR="0" lvl="0" indent="0" algn="l" defTabSz="914400" rtl="0" eaLnBrk="1" fontAlgn="auto" latinLnBrk="0" hangingPunct="1">
              <a:lnSpc>
                <a:spcPct val="100000"/>
              </a:lnSpc>
              <a:spcBef>
                <a:spcPct val="50000"/>
              </a:spcBef>
              <a:spcAft>
                <a:spcPts val="0"/>
              </a:spcAft>
              <a:buClrTx/>
              <a:buSzTx/>
              <a:buFont typeface="Arial" pitchFamily="34" charset="0"/>
              <a:buNone/>
              <a:tabLst/>
              <a:defRPr/>
            </a:pPr>
            <a:r>
              <a:rPr lang="pl-PL" u="sng" dirty="0" smtClean="0">
                <a:solidFill>
                  <a:sysClr val="windowText" lastClr="000000"/>
                </a:solidFill>
                <a:latin typeface="Calibri"/>
              </a:rPr>
              <a:t>Brak bezpieczeństwa</a:t>
            </a:r>
            <a:r>
              <a:rPr kumimoji="0" lang="en-US" sz="2400" b="0" i="0" u="sng"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klucz prywatny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może być obliczony 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N,e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ounded Rectangle 1"/>
          <p:cNvSpPr/>
          <p:nvPr/>
        </p:nvSpPr>
        <p:spPr>
          <a:xfrm>
            <a:off x="2876872" y="2455168"/>
            <a:ext cx="2514600" cy="685800"/>
          </a:xfrm>
          <a:prstGeom prst="roundRect">
            <a:avLst/>
          </a:prstGeom>
          <a:no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mc:AlternateContent xmlns:mc="http://schemas.openxmlformats.org/markup-compatibility/2006">
        <mc:Choice xmlns:p14="http://schemas.microsoft.com/office/powerpoint/2010/main" xmlns="" Requires="p14">
          <p:contentPart p14:bwMode="auto" r:id="rId3">
            <p14:nvContentPartPr>
              <p14:cNvPr id="10" name="Pismo odręczne 9"/>
              <p14:cNvContentPartPr/>
              <p14:nvPr/>
            </p14:nvContentPartPr>
            <p14:xfrm>
              <a:off x="5800551" y="2356809"/>
              <a:ext cx="3220560" cy="2395080"/>
            </p14:xfrm>
          </p:contentPart>
        </mc:Choice>
        <mc:Fallback>
          <p:pic>
            <p:nvPicPr>
              <p:cNvPr id="10" name="Pismo odręczne 9"/>
              <p:cNvPicPr/>
              <p:nvPr/>
            </p:nvPicPr>
            <p:blipFill>
              <a:blip r:embed="rId4" cstate="print"/>
              <a:stretch>
                <a:fillRect/>
              </a:stretch>
            </p:blipFill>
            <p:spPr>
              <a:xfrm>
                <a:off x="5779671" y="2335929"/>
                <a:ext cx="3262320" cy="2436840"/>
              </a:xfrm>
              <a:prstGeom prst="rect">
                <a:avLst/>
              </a:prstGeom>
            </p:spPr>
          </p:pic>
        </mc:Fallback>
      </mc:AlternateContent>
    </p:spTree>
    <p:extLst>
      <p:ext uri="{BB962C8B-B14F-4D97-AF65-F5344CB8AC3E}">
        <p14:creationId xmlns:p14="http://schemas.microsoft.com/office/powerpoint/2010/main" xmlns="" val="1942548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Autofit/>
          </a:bodyPr>
          <a:lstStyle/>
          <a:p>
            <a:r>
              <a:rPr lang="pl-PL" sz="3200" dirty="0" smtClean="0"/>
              <a:t>RSA z małym wykładnikiem w kluczu publicznym</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34</a:t>
            </a:fld>
            <a:endParaRPr lang="pl-PL"/>
          </a:p>
        </p:txBody>
      </p:sp>
      <p:sp>
        <p:nvSpPr>
          <p:cNvPr id="5" name="Rectangle 3"/>
          <p:cNvSpPr txBox="1">
            <a:spLocks noChangeArrowheads="1"/>
          </p:cNvSpPr>
          <p:nvPr/>
        </p:nvSpPr>
        <p:spPr>
          <a:xfrm>
            <a:off x="467544" y="1387574"/>
            <a:ext cx="8178800" cy="4489698"/>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25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Aby przyspieszyć szyfrowanie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RSA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można użyć małego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r>
            <a:b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c = m</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N)</a:t>
            </a:r>
          </a:p>
          <a:p>
            <a:pPr marL="342900" marR="0" lvl="0" indent="-342900" algn="l" defTabSz="914400" rtl="0" eaLnBrk="1" fontAlgn="auto" latinLnBrk="0" hangingPunct="1">
              <a:lnSpc>
                <a:spcPct val="125000"/>
              </a:lnSpc>
              <a:spcBef>
                <a:spcPct val="9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Wartość minimalna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000090"/>
                </a:solidFill>
                <a:effectLst/>
                <a:uLnTx/>
                <a:uFillTx/>
                <a:latin typeface="Calibri"/>
                <a:ea typeface="+mn-ea"/>
                <a:cs typeface="+mn-cs"/>
              </a:rPr>
              <a:t>e=3</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nwd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(N) ) = 1)</a:t>
            </a:r>
          </a:p>
          <a:p>
            <a:pPr marL="342900" marR="0" lvl="0" indent="-342900" algn="l" defTabSz="914400" rtl="0" eaLnBrk="1" fontAlgn="auto" latinLnBrk="0" hangingPunct="1">
              <a:lnSpc>
                <a:spcPct val="145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Rekomendowana wartość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a:t>
            </a:r>
            <a:r>
              <a:rPr kumimoji="0" lang="en-US" sz="2400" b="1" i="0" u="none" strike="noStrike" kern="1200" cap="none" spc="0" normalizeH="0" baseline="0" noProof="0" dirty="0" smtClean="0">
                <a:ln>
                  <a:noFill/>
                </a:ln>
                <a:solidFill>
                  <a:srgbClr val="000090"/>
                </a:solidFill>
                <a:effectLst/>
                <a:uLnTx/>
                <a:uFillTx/>
                <a:latin typeface="Calibri"/>
                <a:ea typeface="+mn-ea"/>
                <a:cs typeface="+mn-cs"/>
                <a:sym typeface="Symbol" pitchFamily="18" charset="2"/>
              </a:rPr>
              <a:t>e=65537=2</a:t>
            </a:r>
            <a:r>
              <a:rPr kumimoji="0" lang="en-US" sz="2400" b="1" i="0" u="none" strike="noStrike" kern="1200" cap="none" spc="0" normalizeH="0" baseline="30000" noProof="0" dirty="0" smtClean="0">
                <a:ln>
                  <a:noFill/>
                </a:ln>
                <a:solidFill>
                  <a:srgbClr val="000090"/>
                </a:solidFill>
                <a:effectLst/>
                <a:uLnTx/>
                <a:uFillTx/>
                <a:latin typeface="Calibri"/>
                <a:ea typeface="+mn-ea"/>
                <a:cs typeface="+mn-cs"/>
                <a:sym typeface="Symbol" pitchFamily="18" charset="2"/>
              </a:rPr>
              <a:t>16</a:t>
            </a:r>
            <a:r>
              <a:rPr kumimoji="0" lang="en-US" sz="2400" b="1" i="0" u="none" strike="noStrike" kern="1200" cap="none" spc="0" normalizeH="0" baseline="0" noProof="0" dirty="0" smtClean="0">
                <a:ln>
                  <a:noFill/>
                </a:ln>
                <a:solidFill>
                  <a:srgbClr val="000090"/>
                </a:solidFill>
                <a:effectLst/>
                <a:uLnTx/>
                <a:uFillTx/>
                <a:latin typeface="Calibri"/>
                <a:ea typeface="+mn-ea"/>
                <a:cs typeface="+mn-cs"/>
                <a:sym typeface="Symbol" pitchFamily="18" charset="2"/>
              </a:rPr>
              <a:t>+1</a:t>
            </a:r>
          </a:p>
          <a:p>
            <a:pPr marL="342900" marR="0" lvl="0" indent="-342900" algn="l" defTabSz="914400" rtl="0" eaLnBrk="1" fontAlgn="auto" latinLnBrk="0" hangingPunct="1">
              <a:lnSpc>
                <a:spcPct val="125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Szyfrowanie zajmuje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17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sym typeface="Symbol" pitchFamily="18" charset="2"/>
              </a:rPr>
              <a:t>mnożeń</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endParaRPr>
          </a:p>
          <a:p>
            <a:pPr marL="0" marR="0" lvl="0" indent="0" algn="l" defTabSz="914400" rtl="0" eaLnBrk="1" fontAlgn="auto" latinLnBrk="0" hangingPunct="1">
              <a:lnSpc>
                <a:spcPct val="125000"/>
              </a:lnSpc>
              <a:spcBef>
                <a:spcPts val="3816"/>
              </a:spcBef>
              <a:spcAft>
                <a:spcPts val="0"/>
              </a:spcAft>
              <a:buClrTx/>
              <a:buSzTx/>
              <a:buFont typeface="Arial" pitchFamily="34" charset="0"/>
              <a:buNone/>
              <a:tabLst/>
              <a:defRPr/>
            </a:pPr>
            <a:r>
              <a:rPr kumimoji="0" lang="pl-PL" sz="2400" b="0" i="0" u="sng"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Asymetryczność </a:t>
            </a:r>
            <a:r>
              <a:rPr kumimoji="0" lang="en-US" sz="2400" b="0" i="0" u="sng"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of RSA: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szybkie szyfrowanie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wolne deszyfrowanie</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sym typeface="Symbol" pitchFamily="18" charset="2"/>
              </a:rPr>
              <a:t>ElGamal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   </a:t>
            </a: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endParaRPr>
          </a:p>
          <a:p>
            <a:pPr marL="457200" marR="0" lvl="1" indent="0" algn="l" defTabSz="914400" rtl="0" eaLnBrk="1" fontAlgn="auto" latinLnBrk="0" hangingPunct="1">
              <a:lnSpc>
                <a:spcPct val="100000"/>
              </a:lnSpc>
              <a:spcBef>
                <a:spcPct val="20000"/>
              </a:spcBef>
              <a:spcAft>
                <a:spcPts val="0"/>
              </a:spcAft>
              <a:buClrTx/>
              <a:buSzTx/>
              <a:buNone/>
              <a:tabLst/>
              <a:defRPr/>
            </a:pPr>
            <a:r>
              <a:rPr lang="pl-PL" dirty="0">
                <a:solidFill>
                  <a:sysClr val="windowText" lastClr="000000"/>
                </a:solidFill>
                <a:latin typeface="Calibri"/>
                <a:sym typeface="Symbol" pitchFamily="18" charset="2"/>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w przybliżeniu taki sam czas</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sym typeface="Symbol" pitchFamily="18" charset="2"/>
              </a:rPr>
              <a:t> szyfrowania/deszyfrowania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sym typeface="Symbol" pitchFamily="18" charset="2"/>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sym typeface="Symbol" pitchFamily="18" charset="2"/>
            </a:endParaRPr>
          </a:p>
        </p:txBody>
      </p:sp>
      <mc:AlternateContent xmlns:mc="http://schemas.openxmlformats.org/markup-compatibility/2006">
        <mc:Choice xmlns:p14="http://schemas.microsoft.com/office/powerpoint/2010/main" xmlns="" Requires="p14">
          <p:contentPart p14:bwMode="auto" r:id="rId3">
            <p14:nvContentPartPr>
              <p14:cNvPr id="13" name="Pismo odręczne 12"/>
              <p14:cNvContentPartPr/>
              <p14:nvPr/>
            </p14:nvContentPartPr>
            <p14:xfrm>
              <a:off x="6586431" y="3733809"/>
              <a:ext cx="2232720" cy="845640"/>
            </p14:xfrm>
          </p:contentPart>
        </mc:Choice>
        <mc:Fallback>
          <p:pic>
            <p:nvPicPr>
              <p:cNvPr id="13" name="Pismo odręczne 12"/>
              <p:cNvPicPr/>
              <p:nvPr/>
            </p:nvPicPr>
            <p:blipFill>
              <a:blip r:embed="rId4" cstate="print"/>
              <a:stretch>
                <a:fillRect/>
              </a:stretch>
            </p:blipFill>
            <p:spPr>
              <a:xfrm>
                <a:off x="6565551" y="3712929"/>
                <a:ext cx="2274480" cy="887400"/>
              </a:xfrm>
              <a:prstGeom prst="rect">
                <a:avLst/>
              </a:prstGeom>
            </p:spPr>
          </p:pic>
        </mc:Fallback>
      </mc:AlternateContent>
    </p:spTree>
    <p:extLst>
      <p:ext uri="{BB962C8B-B14F-4D97-AF65-F5344CB8AC3E}">
        <p14:creationId xmlns:p14="http://schemas.microsoft.com/office/powerpoint/2010/main" xmlns="" val="14477318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Długości kluczy</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35</a:t>
            </a:fld>
            <a:endParaRPr lang="pl-PL"/>
          </a:p>
        </p:txBody>
      </p:sp>
      <p:sp>
        <p:nvSpPr>
          <p:cNvPr id="5" name="Rectangle 1027"/>
          <p:cNvSpPr txBox="1">
            <a:spLocks noChangeArrowheads="1"/>
          </p:cNvSpPr>
          <p:nvPr/>
        </p:nvSpPr>
        <p:spPr>
          <a:xfrm>
            <a:off x="323528" y="1628800"/>
            <a:ext cx="8178800" cy="3714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Bezpieczeństwo systemów z kluczem publicznym powinno być porównywalne do bezpieczeństwa szyfrowania zastosowaniem klucza symetrycznego: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RSA</a:t>
            </a:r>
          </a:p>
          <a:p>
            <a:pPr marL="342900" marR="0" lvl="0" indent="-342900" algn="l" defTabSz="914400" rtl="0" eaLnBrk="1" fontAlgn="auto" latinLnBrk="0" hangingPunct="1">
              <a:lnSpc>
                <a:spcPct val="90000"/>
              </a:lnSpc>
              <a:spcBef>
                <a:spcPts val="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sng" strike="noStrike" kern="1200" cap="none" spc="0" normalizeH="0" baseline="0" noProof="0" dirty="0" smtClean="0">
                <a:ln>
                  <a:noFill/>
                </a:ln>
                <a:solidFill>
                  <a:srgbClr val="000000"/>
                </a:solidFill>
                <a:effectLst/>
                <a:uLnTx/>
                <a:uFillTx/>
                <a:latin typeface="Calibri"/>
                <a:ea typeface="+mn-ea"/>
                <a:cs typeface="+mn-cs"/>
              </a:rPr>
              <a:t>Rozmiar klucza</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sng" strike="noStrike" kern="1200" cap="none" spc="0" normalizeH="0" baseline="0" noProof="0" dirty="0" smtClean="0">
                <a:ln>
                  <a:noFill/>
                </a:ln>
                <a:solidFill>
                  <a:srgbClr val="000000"/>
                </a:solidFill>
                <a:effectLst/>
                <a:uLnTx/>
                <a:uFillTx/>
                <a:latin typeface="Calibri"/>
                <a:ea typeface="+mn-ea"/>
                <a:cs typeface="+mn-cs"/>
              </a:rPr>
              <a:t>Rozmiar modułu</a:t>
            </a:r>
            <a:endParaRPr kumimoji="0" lang="en-US" sz="2400" b="0" i="0" u="sng" strike="noStrike" kern="1200" cap="none" spc="0" normalizeH="0" baseline="0" noProof="0" dirty="0" smtClean="0">
              <a:ln>
                <a:noFill/>
              </a:ln>
              <a:solidFill>
                <a:srgbClr val="000000"/>
              </a:solidFill>
              <a:effectLst/>
              <a:uLnTx/>
              <a:uFillTx/>
              <a:latin typeface="Calibri"/>
              <a:ea typeface="+mn-ea"/>
              <a:cs typeface="+mn-cs"/>
            </a:endParaRPr>
          </a:p>
          <a:p>
            <a:pPr marL="342900" marR="0" lvl="0" indent="-342900" algn="l" defTabSz="914400" rtl="0" eaLnBrk="1" fontAlgn="auto" latinLnBrk="0" hangingPunct="1">
              <a:lnSpc>
                <a:spcPct val="12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80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bity</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1024 bit</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y</a:t>
            </a:r>
            <a:endParaRPr kumimoji="0" lang="en-US" sz="2400" b="0" i="0" u="none" strike="noStrike" kern="1200" cap="none" spc="0" normalizeH="0" baseline="0" noProof="0" dirty="0" smtClean="0">
              <a:ln>
                <a:noFill/>
              </a:ln>
              <a:solidFill>
                <a:srgbClr val="000000"/>
              </a:solidFill>
              <a:effectLst/>
              <a:uLnTx/>
              <a:uFillTx/>
              <a:latin typeface="Calibri"/>
              <a:ea typeface="+mn-ea"/>
              <a:cs typeface="+mn-cs"/>
            </a:endParaRPr>
          </a:p>
          <a:p>
            <a:pPr marL="342900" marR="0" lvl="0" indent="-342900" algn="l" defTabSz="914400" rtl="0" eaLnBrk="1" fontAlgn="auto" latinLnBrk="0" hangingPunct="1">
              <a:lnSpc>
                <a:spcPct val="12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128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bity</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3072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bity</a:t>
            </a:r>
            <a:endParaRPr kumimoji="0" lang="en-US" sz="2400" b="0" i="0" u="none" strike="noStrike" kern="1200" cap="none" spc="0" normalizeH="0" baseline="0" noProof="0" dirty="0" smtClean="0">
              <a:ln>
                <a:noFill/>
              </a:ln>
              <a:solidFill>
                <a:srgbClr val="000000"/>
              </a:solidFill>
              <a:effectLst/>
              <a:uLnTx/>
              <a:uFillTx/>
              <a:latin typeface="Calibri"/>
              <a:ea typeface="+mn-ea"/>
              <a:cs typeface="+mn-cs"/>
            </a:endParaRPr>
          </a:p>
          <a:p>
            <a:pPr marL="342900" marR="0" lvl="0" indent="-342900" algn="l" defTabSz="914400" rtl="0" eaLnBrk="1" fontAlgn="auto" latinLnBrk="0" hangingPunct="1">
              <a:lnSpc>
                <a:spcPct val="12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256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bity</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(AES)		  </a:t>
            </a:r>
            <a:r>
              <a:rPr kumimoji="0" lang="en-US" sz="2400" b="1" i="0" u="sng" strike="noStrike" kern="1200" cap="none" spc="0" normalizeH="0" baseline="0" noProof="0" dirty="0" smtClean="0">
                <a:ln>
                  <a:noFill/>
                </a:ln>
                <a:solidFill>
                  <a:srgbClr val="000000"/>
                </a:solidFill>
                <a:effectLst/>
                <a:uLnTx/>
                <a:uFillTx/>
                <a:latin typeface="Calibri"/>
                <a:ea typeface="+mn-ea"/>
                <a:cs typeface="+mn-cs"/>
              </a:rPr>
              <a:t>15360</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mn-cs"/>
              </a:rPr>
              <a:t>bitów</a:t>
            </a:r>
            <a:r>
              <a:rPr kumimoji="0" lang="en-US" sz="2400" b="0" i="0" u="none" strike="noStrike" kern="1200" cap="none" spc="0" normalizeH="0" baseline="0" noProof="0" dirty="0" smtClean="0">
                <a:ln>
                  <a:noFill/>
                </a:ln>
                <a:solidFill>
                  <a:srgbClr val="000000"/>
                </a:solidFill>
                <a:effectLst/>
                <a:uLnTx/>
                <a:uFillTx/>
                <a:latin typeface="Calibri"/>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n-US" sz="2400" b="0" i="0" u="none" strike="noStrike" kern="1200" cap="none" spc="0" normalizeH="0" baseline="0" noProof="0" dirty="0">
              <a:ln>
                <a:noFill/>
              </a:ln>
              <a:solidFill>
                <a:srgbClr val="EEECE1"/>
              </a:solidFill>
              <a:effectLst/>
              <a:uLnTx/>
              <a:uFillTx/>
              <a:latin typeface="Calibri"/>
              <a:ea typeface="+mn-ea"/>
              <a:cs typeface="+mn-cs"/>
            </a:endParaRPr>
          </a:p>
        </p:txBody>
      </p:sp>
    </p:spTree>
    <p:extLst>
      <p:ext uri="{BB962C8B-B14F-4D97-AF65-F5344CB8AC3E}">
        <p14:creationId xmlns:p14="http://schemas.microsoft.com/office/powerpoint/2010/main" xmlns="" val="10885879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dirty="0" smtClean="0"/>
              <a:t>Ataki na implementacje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36</a:t>
            </a:fld>
            <a:endParaRPr lang="pl-PL"/>
          </a:p>
        </p:txBody>
      </p:sp>
      <p:sp>
        <p:nvSpPr>
          <p:cNvPr id="5" name="Rectangle 3"/>
          <p:cNvSpPr txBox="1">
            <a:spLocks noChangeArrowheads="1"/>
          </p:cNvSpPr>
          <p:nvPr/>
        </p:nvSpPr>
        <p:spPr>
          <a:xfrm>
            <a:off x="381000" y="1208529"/>
            <a:ext cx="8458200" cy="3886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nSpc>
                <a:spcPts val="3320"/>
              </a:lnSpc>
              <a:spcBef>
                <a:spcPct val="60000"/>
              </a:spcBef>
              <a:buNone/>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Czasowy</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attack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[Kocher et al. 1997]   ,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[BB’04]</a:t>
            </a:r>
            <a:b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br>
            <a:r>
              <a:rPr lang="pl-PL" noProof="0" dirty="0" smtClean="0">
                <a:solidFill>
                  <a:sysClr val="windowText" lastClr="000000"/>
                </a:solidFill>
                <a:latin typeface="Calibri"/>
              </a:rPr>
              <a:t>Wyliczenie czasu na obliczenie wartości </a:t>
            </a:r>
            <a:r>
              <a:rPr lang="en-US" dirty="0">
                <a:solidFill>
                  <a:sysClr val="windowText" lastClr="000000"/>
                </a:solidFill>
              </a:rPr>
              <a:t>c</a:t>
            </a:r>
            <a:r>
              <a:rPr lang="en-US" baseline="50000" dirty="0">
                <a:solidFill>
                  <a:sysClr val="windowText" lastClr="000000"/>
                </a:solidFill>
              </a:rPr>
              <a:t>d</a:t>
            </a:r>
            <a:r>
              <a:rPr lang="en-US" dirty="0">
                <a:solidFill>
                  <a:sysClr val="windowText" lastClr="000000"/>
                </a:solidFill>
              </a:rPr>
              <a:t> (mod N</a:t>
            </a:r>
            <a:r>
              <a:rPr lang="en-US" dirty="0" smtClean="0">
                <a:solidFill>
                  <a:sysClr val="windowText" lastClr="000000"/>
                </a:solidFill>
              </a:rPr>
              <a:t>)</a:t>
            </a:r>
            <a:r>
              <a:rPr lang="pl-PL" dirty="0" smtClean="0">
                <a:solidFill>
                  <a:sysClr val="windowText" lastClr="000000"/>
                </a:solidFill>
              </a:rPr>
              <a:t> może ujawnić d</a:t>
            </a: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100000"/>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rgbClr val="000000"/>
                </a:solidFill>
                <a:effectLst/>
                <a:uLnTx/>
                <a:uFillTx/>
                <a:latin typeface="Calibri"/>
                <a:ea typeface="+mn-ea"/>
                <a:cs typeface="+mn-cs"/>
              </a:rPr>
              <a:t>Atak na zużycie mocy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[Kocher  et al. 1999)</a:t>
            </a:r>
            <a:b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Zmierzenie mocy zużywanej przez kartę chip na wyliczenie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c</a:t>
            </a:r>
            <a:r>
              <a:rPr kumimoji="0" lang="en-US" sz="2400" b="0" i="0" u="none" strike="noStrike" kern="1200" cap="none" spc="0" normalizeH="0" baseline="50000" noProof="0" dirty="0" smtClean="0">
                <a:ln>
                  <a:noFill/>
                </a:ln>
                <a:solidFill>
                  <a:sysClr val="windowText" lastClr="000000"/>
                </a:solidFill>
                <a:effectLst/>
                <a:uLnTx/>
                <a:uFillTx/>
                <a:latin typeface="Calibri"/>
                <a:ea typeface="+mn-ea"/>
                <a:cs typeface="+mn-cs"/>
              </a:rPr>
              <a:t>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może wyjawić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a:t>
            </a:r>
          </a:p>
          <a:p>
            <a:pPr marL="0" marR="0" lvl="0" indent="0" algn="l" defTabSz="914400" rtl="0" eaLnBrk="1" fontAlgn="auto" latinLnBrk="0" hangingPunct="1">
              <a:lnSpc>
                <a:spcPct val="100000"/>
              </a:lnSpc>
              <a:spcBef>
                <a:spcPct val="100000"/>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rgbClr val="000000"/>
                </a:solidFill>
                <a:effectLst/>
                <a:uLnTx/>
                <a:uFillTx/>
                <a:latin typeface="Calibri"/>
                <a:ea typeface="+mn-ea"/>
                <a:cs typeface="+mn-cs"/>
              </a:rPr>
              <a:t>Atak na błędy w czasie deszyfrowania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[BDL’97]</a:t>
            </a:r>
            <a:b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Wykrycie jednego błędu komputera w czasie obliczania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a:t>
            </a:r>
            <a:r>
              <a:rPr kumimoji="0" lang="en-US" sz="2400" b="0" i="0" u="none" strike="noStrike" kern="1200" cap="none" spc="0" normalizeH="0" baseline="50000" noProof="0" dirty="0" smtClean="0">
                <a:ln>
                  <a:noFill/>
                </a:ln>
                <a:solidFill>
                  <a:sysClr val="windowText" lastClr="000000"/>
                </a:solidFill>
                <a:effectLst/>
                <a:uLnTx/>
                <a:uFillTx/>
                <a:latin typeface="Calibri"/>
                <a:ea typeface="+mn-ea"/>
                <a:cs typeface="+mn-cs"/>
              </a:rPr>
              <a:t>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może ujawnić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   </a:t>
            </a: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18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 Box 4"/>
          <p:cNvSpPr txBox="1">
            <a:spLocks noChangeArrowheads="1"/>
          </p:cNvSpPr>
          <p:nvPr/>
        </p:nvSpPr>
        <p:spPr bwMode="auto">
          <a:xfrm>
            <a:off x="1500915" y="5157192"/>
            <a:ext cx="6218369" cy="430887"/>
          </a:xfrm>
          <a:prstGeom prst="rect">
            <a:avLst/>
          </a:prstGeom>
          <a:noFill/>
          <a:ln w="19050">
            <a:noFill/>
            <a:miter lim="800000"/>
            <a:headEnd/>
            <a:tailEnd/>
          </a:ln>
          <a:effectLst/>
        </p:spPr>
        <p:txBody>
          <a:bodyPr wrap="none">
            <a:spAutoFit/>
          </a:bodyPr>
          <a:lstStyle/>
          <a:p>
            <a:pPr marL="0" marR="0" lvl="0" indent="0" defTabSz="914400" eaLnBrk="1" fontAlgn="auto" latinLnBrk="0" hangingPunct="1">
              <a:lnSpc>
                <a:spcPct val="100000"/>
              </a:lnSpc>
              <a:spcBef>
                <a:spcPct val="20000"/>
              </a:spcBef>
              <a:spcAft>
                <a:spcPts val="0"/>
              </a:spcAft>
              <a:buClr>
                <a:srgbClr val="C0504D"/>
              </a:buClr>
              <a:buSzPct val="70000"/>
              <a:buFont typeface="Wingdings" pitchFamily="2" charset="2"/>
              <a:buNone/>
              <a:tabLst/>
              <a:defRPr/>
            </a:pPr>
            <a:r>
              <a:rPr kumimoji="1" lang="pl-PL" sz="2200" b="0" i="0" u="none" strike="noStrike" kern="0" cap="none" spc="0" normalizeH="0" baseline="0" noProof="0" dirty="0" smtClean="0">
                <a:ln>
                  <a:noFill/>
                </a:ln>
                <a:solidFill>
                  <a:srgbClr val="000000"/>
                </a:solidFill>
                <a:effectLst/>
                <a:uLnTx/>
                <a:uFillTx/>
              </a:rPr>
              <a:t>Typowa</a:t>
            </a:r>
            <a:r>
              <a:rPr kumimoji="1" lang="pl-PL" sz="2200" b="0" i="0" u="none" strike="noStrike" kern="0" cap="none" spc="0" normalizeH="0" noProof="0" dirty="0" smtClean="0">
                <a:ln>
                  <a:noFill/>
                </a:ln>
                <a:solidFill>
                  <a:srgbClr val="000000"/>
                </a:solidFill>
                <a:effectLst/>
                <a:uLnTx/>
                <a:uFillTx/>
              </a:rPr>
              <a:t> obrona</a:t>
            </a:r>
            <a:r>
              <a:rPr kumimoji="1" lang="en-US" sz="2200" b="0" i="0" u="none" strike="noStrike" kern="0" cap="none" spc="0" normalizeH="0" baseline="0" noProof="0" dirty="0" smtClean="0">
                <a:ln>
                  <a:noFill/>
                </a:ln>
                <a:solidFill>
                  <a:srgbClr val="000000"/>
                </a:solidFill>
                <a:effectLst/>
                <a:uLnTx/>
                <a:uFillTx/>
              </a:rPr>
              <a:t>:</a:t>
            </a:r>
            <a:r>
              <a:rPr kumimoji="1" lang="en-US" sz="2200" b="0" i="0" u="none" strike="noStrike" kern="0" cap="none" spc="0" normalizeH="0" baseline="0" noProof="0" dirty="0" smtClean="0">
                <a:ln>
                  <a:noFill/>
                </a:ln>
                <a:solidFill>
                  <a:srgbClr val="EEECE1"/>
                </a:solidFill>
                <a:effectLst/>
                <a:uLnTx/>
                <a:uFillTx/>
              </a:rPr>
              <a:t>: </a:t>
            </a:r>
            <a:r>
              <a:rPr kumimoji="1" lang="pl-PL" sz="2200" kern="0" dirty="0" smtClean="0">
                <a:solidFill>
                  <a:prstClr val="black"/>
                </a:solidFill>
              </a:rPr>
              <a:t>sprawdź wyjście</a:t>
            </a:r>
            <a:r>
              <a:rPr kumimoji="1" lang="en-US" sz="2200" b="0" i="0" u="none" strike="noStrike" kern="0" cap="none" spc="0" normalizeH="0" baseline="0" noProof="0" dirty="0" smtClean="0">
                <a:ln>
                  <a:noFill/>
                </a:ln>
                <a:solidFill>
                  <a:prstClr val="black"/>
                </a:solidFill>
                <a:effectLst/>
                <a:uLnTx/>
                <a:uFillTx/>
              </a:rPr>
              <a:t>.    10% </a:t>
            </a:r>
            <a:r>
              <a:rPr kumimoji="1" lang="pl-PL" sz="2200" b="0" i="0" u="none" strike="noStrike" kern="0" cap="none" spc="0" normalizeH="0" baseline="0" noProof="0" dirty="0" smtClean="0">
                <a:ln>
                  <a:noFill/>
                </a:ln>
                <a:solidFill>
                  <a:prstClr val="black"/>
                </a:solidFill>
                <a:effectLst/>
                <a:uLnTx/>
                <a:uFillTx/>
              </a:rPr>
              <a:t>zwolnienie</a:t>
            </a:r>
            <a:r>
              <a:rPr kumimoji="1" lang="en-US" sz="2200" b="0" i="0" u="none" strike="noStrike" kern="0" cap="none" spc="0" normalizeH="0" baseline="0" noProof="0" dirty="0" smtClean="0">
                <a:ln>
                  <a:noFill/>
                </a:ln>
                <a:solidFill>
                  <a:prstClr val="black"/>
                </a:solidFill>
                <a:effectLst/>
                <a:uLnTx/>
                <a:uFillTx/>
              </a:rPr>
              <a:t>.</a:t>
            </a:r>
            <a:endParaRPr kumimoji="0" lang="en-US" sz="22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xmlns="" val="181690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504" y="274638"/>
            <a:ext cx="8928992" cy="1143000"/>
          </a:xfrm>
        </p:spPr>
        <p:txBody>
          <a:bodyPr>
            <a:noAutofit/>
          </a:bodyPr>
          <a:lstStyle/>
          <a:p>
            <a:r>
              <a:rPr lang="pl-PL" sz="2800" dirty="0" smtClean="0"/>
              <a:t>Problem z generowaniem kluczy RSA (1) </a:t>
            </a:r>
            <a:r>
              <a:rPr lang="pl-PL" sz="1800" dirty="0" smtClean="0"/>
              <a:t>(</a:t>
            </a:r>
            <a:r>
              <a:rPr lang="en-US" sz="1800" dirty="0" err="1"/>
              <a:t>Heninger</a:t>
            </a:r>
            <a:r>
              <a:rPr lang="en-US" sz="1800" dirty="0"/>
              <a:t> et al./</a:t>
            </a:r>
            <a:r>
              <a:rPr lang="en-US" sz="1800" dirty="0" err="1"/>
              <a:t>Lenstra</a:t>
            </a:r>
            <a:r>
              <a:rPr lang="en-US" sz="1800" dirty="0"/>
              <a:t> et al</a:t>
            </a:r>
            <a:r>
              <a:rPr lang="en-US" sz="1800" dirty="0" smtClean="0"/>
              <a:t>.</a:t>
            </a:r>
            <a:r>
              <a:rPr lang="pl-PL" sz="1800" dirty="0" smtClean="0"/>
              <a:t>)</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37</a:t>
            </a:fld>
            <a:endParaRPr lang="pl-PL"/>
          </a:p>
        </p:txBody>
      </p:sp>
      <p:sp>
        <p:nvSpPr>
          <p:cNvPr id="5" name="Content Placeholder 2"/>
          <p:cNvSpPr txBox="1">
            <a:spLocks/>
          </p:cNvSpPr>
          <p:nvPr/>
        </p:nvSpPr>
        <p:spPr>
          <a:xfrm>
            <a:off x="358080" y="1538064"/>
            <a:ext cx="8534400" cy="42672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Generowanie kluczy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RSA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OpenSSL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skrócie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endParaRPr>
          </a:p>
          <a:p>
            <a:pPr marL="0" marR="0" lvl="0" indent="0" algn="l" defTabSz="914400" rtl="0" eaLnBrk="1" fontAlgn="auto" latinLnBrk="0" hangingPunct="1">
              <a:lnSpc>
                <a:spcPct val="100000"/>
              </a:lnSpc>
              <a:spcBef>
                <a:spcPts val="11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Arial"/>
              </a:rPr>
              <a:t>Załóżmy słabą entropię na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Arial"/>
              </a:rPr>
              <a:t> początku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Arial"/>
              </a:rPr>
              <a:t>To samo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 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Arial"/>
              </a:rPr>
              <a:t>będzie generowane na różnych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Arial"/>
              </a:rPr>
              <a:t>urzadzeniach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Arial"/>
              </a:rPr>
              <a:t>ale różne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q</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N</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Arial"/>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 , N</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Arial"/>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Arial"/>
              </a:rPr>
              <a:t>klucze RSA z różnych</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Arial"/>
              </a:rPr>
              <a:t> urządzeń</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   ⇒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Arial"/>
              </a:rPr>
              <a:t>nwd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(N</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Arial"/>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,N</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Arial"/>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 = p</a:t>
            </a:r>
          </a:p>
        </p:txBody>
      </p:sp>
      <p:sp>
        <p:nvSpPr>
          <p:cNvPr id="6" name="TextBox 3"/>
          <p:cNvSpPr txBox="1"/>
          <p:nvPr/>
        </p:nvSpPr>
        <p:spPr>
          <a:xfrm>
            <a:off x="2720280" y="2147664"/>
            <a:ext cx="4183783" cy="1938992"/>
          </a:xfrm>
          <a:prstGeom prst="rect">
            <a:avLst/>
          </a:prstGeom>
          <a:noFill/>
          <a:ln>
            <a:solidFill>
              <a:srgbClr val="008000"/>
            </a:solidFill>
          </a:ln>
        </p:spPr>
        <p:txBody>
          <a:bodyPr wrap="none" rtlCol="0">
            <a:spAutoFit/>
          </a:bodyPr>
          <a:lstStyle/>
          <a:p>
            <a:pPr>
              <a:spcBef>
                <a:spcPts val="600"/>
              </a:spcBef>
            </a:pPr>
            <a:r>
              <a:rPr lang="en-US" sz="2000" dirty="0" err="1">
                <a:solidFill>
                  <a:srgbClr val="000090"/>
                </a:solidFill>
                <a:latin typeface="Arial"/>
                <a:cs typeface="Arial"/>
              </a:rPr>
              <a:t>prng.seed</a:t>
            </a:r>
            <a:r>
              <a:rPr lang="en-US" sz="2000" dirty="0">
                <a:solidFill>
                  <a:srgbClr val="000090"/>
                </a:solidFill>
                <a:latin typeface="Arial"/>
                <a:cs typeface="Arial"/>
              </a:rPr>
              <a:t>(seed)</a:t>
            </a:r>
          </a:p>
          <a:p>
            <a:pPr>
              <a:spcBef>
                <a:spcPts val="600"/>
              </a:spcBef>
            </a:pPr>
            <a:r>
              <a:rPr lang="en-US" sz="2000" dirty="0" smtClean="0">
                <a:solidFill>
                  <a:srgbClr val="000090"/>
                </a:solidFill>
                <a:latin typeface="Arial"/>
                <a:cs typeface="Arial"/>
              </a:rPr>
              <a:t>p </a:t>
            </a:r>
            <a:r>
              <a:rPr lang="en-US" sz="2000" dirty="0">
                <a:solidFill>
                  <a:srgbClr val="000090"/>
                </a:solidFill>
                <a:latin typeface="Arial"/>
                <a:cs typeface="Arial"/>
              </a:rPr>
              <a:t>= </a:t>
            </a:r>
            <a:r>
              <a:rPr lang="en-US" sz="2000" dirty="0" err="1">
                <a:solidFill>
                  <a:srgbClr val="000090"/>
                </a:solidFill>
                <a:latin typeface="Arial"/>
                <a:cs typeface="Arial"/>
              </a:rPr>
              <a:t>prng.generate_random_prime</a:t>
            </a:r>
            <a:r>
              <a:rPr lang="en-US" sz="2000" dirty="0">
                <a:solidFill>
                  <a:srgbClr val="000090"/>
                </a:solidFill>
                <a:latin typeface="Arial"/>
                <a:cs typeface="Arial"/>
              </a:rPr>
              <a:t>()</a:t>
            </a:r>
          </a:p>
          <a:p>
            <a:pPr>
              <a:spcBef>
                <a:spcPts val="600"/>
              </a:spcBef>
            </a:pPr>
            <a:r>
              <a:rPr lang="en-US" sz="2000" dirty="0" err="1" smtClean="0">
                <a:solidFill>
                  <a:srgbClr val="000090"/>
                </a:solidFill>
                <a:latin typeface="Arial"/>
                <a:cs typeface="Arial"/>
              </a:rPr>
              <a:t>prng.add_randomness</a:t>
            </a:r>
            <a:r>
              <a:rPr lang="en-US" sz="2000" dirty="0">
                <a:solidFill>
                  <a:srgbClr val="000090"/>
                </a:solidFill>
                <a:latin typeface="Arial"/>
                <a:cs typeface="Arial"/>
              </a:rPr>
              <a:t>(bits)</a:t>
            </a:r>
          </a:p>
          <a:p>
            <a:pPr>
              <a:spcBef>
                <a:spcPts val="600"/>
              </a:spcBef>
            </a:pPr>
            <a:r>
              <a:rPr lang="en-US" sz="2000" dirty="0" smtClean="0">
                <a:solidFill>
                  <a:srgbClr val="000090"/>
                </a:solidFill>
                <a:latin typeface="Arial"/>
                <a:cs typeface="Arial"/>
              </a:rPr>
              <a:t>q </a:t>
            </a:r>
            <a:r>
              <a:rPr lang="en-US" sz="2000" dirty="0">
                <a:solidFill>
                  <a:srgbClr val="000090"/>
                </a:solidFill>
                <a:latin typeface="Arial"/>
                <a:cs typeface="Arial"/>
              </a:rPr>
              <a:t>= </a:t>
            </a:r>
            <a:r>
              <a:rPr lang="en-US" sz="2000" dirty="0" err="1">
                <a:solidFill>
                  <a:srgbClr val="000090"/>
                </a:solidFill>
                <a:latin typeface="Arial"/>
                <a:cs typeface="Arial"/>
              </a:rPr>
              <a:t>prng.generate_random_prime</a:t>
            </a:r>
            <a:r>
              <a:rPr lang="en-US" sz="2000" dirty="0">
                <a:solidFill>
                  <a:srgbClr val="000090"/>
                </a:solidFill>
                <a:latin typeface="Arial"/>
                <a:cs typeface="Arial"/>
              </a:rPr>
              <a:t>()</a:t>
            </a:r>
          </a:p>
          <a:p>
            <a:pPr>
              <a:spcBef>
                <a:spcPts val="600"/>
              </a:spcBef>
            </a:pPr>
            <a:r>
              <a:rPr lang="en-US" sz="2000" dirty="0" smtClean="0">
                <a:solidFill>
                  <a:srgbClr val="000090"/>
                </a:solidFill>
                <a:latin typeface="Arial"/>
                <a:cs typeface="Arial"/>
              </a:rPr>
              <a:t>N </a:t>
            </a:r>
            <a:r>
              <a:rPr lang="en-US" sz="2000" dirty="0">
                <a:solidFill>
                  <a:srgbClr val="000090"/>
                </a:solidFill>
                <a:latin typeface="Arial"/>
                <a:cs typeface="Arial"/>
              </a:rPr>
              <a:t>= p*</a:t>
            </a:r>
            <a:r>
              <a:rPr lang="en-US" sz="2000" dirty="0" smtClean="0">
                <a:solidFill>
                  <a:srgbClr val="000090"/>
                </a:solidFill>
                <a:latin typeface="Arial"/>
                <a:cs typeface="Arial"/>
              </a:rPr>
              <a:t>q</a:t>
            </a:r>
            <a:endParaRPr lang="en-US" sz="2000" dirty="0">
              <a:solidFill>
                <a:srgbClr val="000090"/>
              </a:solidFill>
              <a:latin typeface="Arial"/>
              <a:cs typeface="Arial"/>
            </a:endParaRPr>
          </a:p>
        </p:txBody>
      </p:sp>
    </p:spTree>
    <p:extLst>
      <p:ext uri="{BB962C8B-B14F-4D97-AF65-F5344CB8AC3E}">
        <p14:creationId xmlns:p14="http://schemas.microsoft.com/office/powerpoint/2010/main" xmlns="" val="1308121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a:bodyPr>
          <a:lstStyle/>
          <a:p>
            <a:r>
              <a:rPr lang="pl-PL" sz="2800" dirty="0" smtClean="0"/>
              <a:t>Problem z generowaniem kluczy RSA (2)</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38</a:t>
            </a:fld>
            <a:endParaRPr lang="pl-PL"/>
          </a:p>
        </p:txBody>
      </p:sp>
      <p:sp>
        <p:nvSpPr>
          <p:cNvPr id="5" name="Content Placeholder 2"/>
          <p:cNvSpPr txBox="1">
            <a:spLocks/>
          </p:cNvSpPr>
          <p:nvPr/>
        </p:nvSpPr>
        <p:spPr>
          <a:xfrm>
            <a:off x="323528" y="962000"/>
            <a:ext cx="85344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Arial"/>
              </a:rPr>
              <a:t>Eksperyment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Arial"/>
              </a:rPr>
              <a:t>można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Arial"/>
              </a:rPr>
              <a:t> było dokonać faktoryzacji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 0.4%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Arial"/>
              </a:rPr>
              <a:t>kluczy 			publicznych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HTTPS!!</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endParaRP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Arial"/>
              </a:rPr>
              <a:t>Lekcja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rPr>
              <a:t>:       </a:t>
            </a:r>
          </a:p>
          <a:p>
            <a:pPr marL="742950" marR="0" lvl="1" indent="-285750" algn="l" defTabSz="914400" rtl="0" eaLnBrk="1" fontAlgn="auto" latinLnBrk="0" hangingPunct="1">
              <a:lnSpc>
                <a:spcPct val="100000"/>
              </a:lnSpc>
              <a:spcBef>
                <a:spcPts val="2376"/>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Arial"/>
              </a:rPr>
              <a:t>Należy się upewnić, że generator liczb losowych jest odpowiednio zainicjalizowany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Arial"/>
              </a:rPr>
              <a:t> (zawiera już wysoką entropię), jeśli ma nastąpić generowanie kluczy.</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Arial"/>
            </a:endParaRPr>
          </a:p>
        </p:txBody>
      </p:sp>
    </p:spTree>
    <p:extLst>
      <p:ext uri="{BB962C8B-B14F-4D97-AF65-F5344CB8AC3E}">
        <p14:creationId xmlns:p14="http://schemas.microsoft.com/office/powerpoint/2010/main" xmlns="" val="1636844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Literatura uzupełniająca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39</a:t>
            </a:fld>
            <a:endParaRPr lang="pl-PL"/>
          </a:p>
        </p:txBody>
      </p:sp>
      <p:sp>
        <p:nvSpPr>
          <p:cNvPr id="5" name="Content Placeholder 2"/>
          <p:cNvSpPr txBox="1">
            <a:spLocks/>
          </p:cNvSpPr>
          <p:nvPr/>
        </p:nvSpPr>
        <p:spPr>
          <a:xfrm>
            <a:off x="374848" y="1421482"/>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Why chosen ciphertext security matters,  V. Shoup,  1998</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Twenty years of attacks on the RSA cryptosystem,  </a:t>
            </a:r>
            <a:b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D. Boneh,  Notices of the AMS,  1999</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OAEP reconsidered,  V. Shoup,  Crypto 2001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Key lengths,  A. Lenstra, 2004</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3448466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Szyfrowanie z kluczem publicznym</a:t>
            </a:r>
            <a:endParaRPr lang="pl-PL" dirty="0"/>
          </a:p>
        </p:txBody>
      </p:sp>
      <p:sp>
        <p:nvSpPr>
          <p:cNvPr id="4" name="Symbol zastępczy numeru slajd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9B7C76-EFF2-4CD8-A475-4750F11B4BC6}" type="slidenum">
              <a:rPr kumimoji="0" lang="pl-PL"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Content Placeholder 2"/>
          <p:cNvSpPr txBox="1">
            <a:spLocks/>
          </p:cNvSpPr>
          <p:nvPr/>
        </p:nvSpPr>
        <p:spPr>
          <a:xfrm>
            <a:off x="251520" y="1340768"/>
            <a:ext cx="8712968"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Definicja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system szyfrowania z kluczem publicznym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to trzy algorytmy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E, D)</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alg. losowy generujący parę kluczy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E(</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alg. losowy biorący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zwaracający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 ∈C</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D(</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alg. deterministyczny biorący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c∈C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zwracający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lub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8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Spójność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zwracanych przez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    </a:t>
            </a:r>
          </a:p>
          <a:p>
            <a:pPr marL="0" marR="0" lvl="0" indent="0" algn="l" defTabSz="914400" rtl="0" eaLnBrk="1" fontAlgn="auto" latinLnBrk="0" hangingPunct="1">
              <a:lnSpc>
                <a:spcPct val="100000"/>
              </a:lnSpc>
              <a:spcBef>
                <a:spcPts val="1824"/>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 ) = m</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Semantyczne bezpieczeństwo:</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System szyfrowania z kluczem publicznym jest bezpieczny semantycznie.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3232015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sz="3600" dirty="0" smtClean="0"/>
              <a:t>Odniesienie do szyfrowania symetrycznego</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
        <p:nvSpPr>
          <p:cNvPr id="5" name="Content Placeholder 2"/>
          <p:cNvSpPr txBox="1">
            <a:spLocks/>
          </p:cNvSpPr>
          <p:nvPr/>
        </p:nvSpPr>
        <p:spPr>
          <a:xfrm>
            <a:off x="362272" y="1205458"/>
            <a:ext cx="8458200" cy="409575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a:solidFill>
                  <a:sysClr val="windowText" lastClr="000000"/>
                </a:solidFill>
                <a:latin typeface="Calibri"/>
              </a:rPr>
              <a:t>P</a:t>
            </a:r>
            <a:r>
              <a:rPr lang="pl-PL" dirty="0" smtClean="0">
                <a:solidFill>
                  <a:sysClr val="windowText" lastClr="000000"/>
                </a:solidFill>
                <a:latin typeface="Calibri"/>
              </a:rPr>
              <a:t>rzypomnienie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 szyfrów symetrycznych mamy dwie notacje dotyczące bezpieczeństwa: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Jednokrotne bezpieczeństwo i wielokrotne bezpieczeństwo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(CPA)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Pokazaliśmy, że jednokrotne bezp.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wielokrotne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bezp.</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 kryptografii klucza publicznego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Jednokrotne bezp.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wielokrotne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bezp.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(CPA)</a:t>
            </a:r>
          </a:p>
          <a:p>
            <a:pPr marL="0" marR="0" lvl="0" indent="0" algn="l" defTabSz="914400" rtl="0" eaLnBrk="1" fontAlgn="auto" latinLnBrk="0" hangingPunct="1">
              <a:lnSpc>
                <a:spcPct val="100000"/>
              </a:lnSpc>
              <a:spcBef>
                <a:spcPts val="1200"/>
              </a:spcBef>
              <a:spcAft>
                <a:spcPts val="0"/>
              </a:spcAft>
              <a:buClrTx/>
              <a:buSzTx/>
              <a:buFont typeface="Arial" pitchFamily="34" charset="0"/>
              <a:buNone/>
              <a:tabLst/>
              <a:defRPr/>
            </a:pPr>
            <a:r>
              <a:rPr lang="pl-PL" dirty="0">
                <a:solidFill>
                  <a:sysClr val="windowText" lastClr="000000"/>
                </a:solidFill>
                <a:latin typeface="Calibri"/>
              </a:rPr>
              <a:t>w</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ynika</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to z faktu, że atakujący może sam</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szyfrować dane z </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zast</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2376"/>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Szyfrowanie klucza publicznego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musi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być zrandomizowane</a:t>
            </a:r>
          </a:p>
          <a:p>
            <a:pPr marL="0" marR="0" lvl="0" indent="0" algn="l" defTabSz="914400" rtl="0" eaLnBrk="1" fontAlgn="auto" latinLnBrk="0" hangingPunct="1">
              <a:lnSpc>
                <a:spcPct val="100000"/>
              </a:lnSpc>
              <a:spcBef>
                <a:spcPts val="2376"/>
              </a:spcBef>
              <a:spcAft>
                <a:spcPts val="0"/>
              </a:spcAft>
              <a:buClrTx/>
              <a:buSzTx/>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cxnSp>
        <p:nvCxnSpPr>
          <p:cNvPr id="6" name="Straight Connector 4"/>
          <p:cNvCxnSpPr/>
          <p:nvPr/>
        </p:nvCxnSpPr>
        <p:spPr>
          <a:xfrm flipH="1">
            <a:off x="4788024" y="2348880"/>
            <a:ext cx="152400" cy="457200"/>
          </a:xfrm>
          <a:prstGeom prst="line">
            <a:avLst/>
          </a:prstGeom>
          <a:noFill/>
          <a:ln w="25400" cap="flat" cmpd="sng" algn="ctr">
            <a:solidFill>
              <a:sysClr val="windowText" lastClr="000000"/>
            </a:solidFill>
            <a:prstDash val="solid"/>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xmlns="" val="3846618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Bezpieczeństwo na aktywne ataki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pic>
        <p:nvPicPr>
          <p:cNvPr id="5" name="Picture 3"/>
          <p:cNvPicPr>
            <a:picLocks noChangeAspect="1"/>
          </p:cNvPicPr>
          <p:nvPr/>
        </p:nvPicPr>
        <p:blipFill>
          <a:blip r:embed="rId3" cstate="print"/>
          <a:stretch>
            <a:fillRect/>
          </a:stretch>
        </p:blipFill>
        <p:spPr>
          <a:xfrm>
            <a:off x="7521350" y="3917007"/>
            <a:ext cx="685800" cy="718868"/>
          </a:xfrm>
          <a:prstGeom prst="rect">
            <a:avLst/>
          </a:prstGeom>
        </p:spPr>
      </p:pic>
      <p:pic>
        <p:nvPicPr>
          <p:cNvPr id="6" name="Picture 4"/>
          <p:cNvPicPr>
            <a:picLocks noChangeAspect="1"/>
          </p:cNvPicPr>
          <p:nvPr/>
        </p:nvPicPr>
        <p:blipFill>
          <a:blip r:embed="rId4" cstate="print"/>
          <a:stretch>
            <a:fillRect/>
          </a:stretch>
        </p:blipFill>
        <p:spPr>
          <a:xfrm>
            <a:off x="5539138" y="3155007"/>
            <a:ext cx="816591" cy="1066800"/>
          </a:xfrm>
          <a:prstGeom prst="rect">
            <a:avLst/>
          </a:prstGeom>
        </p:spPr>
      </p:pic>
      <p:sp>
        <p:nvSpPr>
          <p:cNvPr id="7" name="TextBox 6"/>
          <p:cNvSpPr txBox="1"/>
          <p:nvPr/>
        </p:nvSpPr>
        <p:spPr>
          <a:xfrm>
            <a:off x="7454096" y="4602807"/>
            <a:ext cx="950087" cy="36933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attacker</a:t>
            </a:r>
          </a:p>
        </p:txBody>
      </p:sp>
      <p:sp>
        <p:nvSpPr>
          <p:cNvPr id="8" name="TextBox 8"/>
          <p:cNvSpPr txBox="1"/>
          <p:nvPr/>
        </p:nvSpPr>
        <p:spPr>
          <a:xfrm>
            <a:off x="5517529" y="4145607"/>
            <a:ext cx="98507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smtClean="0">
                <a:ln>
                  <a:noFill/>
                </a:ln>
                <a:solidFill>
                  <a:srgbClr val="FF0000"/>
                </a:solidFill>
                <a:effectLst/>
                <a:uLnTx/>
                <a:uFillTx/>
              </a:rPr>
              <a:t>sk</a:t>
            </a:r>
            <a:r>
              <a:rPr kumimoji="0" lang="en-US" sz="2400" b="1" i="0" u="none" strike="noStrike" kern="0" cap="none" spc="0" normalizeH="0" baseline="-25000" noProof="0" dirty="0" err="1" smtClean="0">
                <a:ln>
                  <a:noFill/>
                </a:ln>
                <a:solidFill>
                  <a:srgbClr val="FF0000"/>
                </a:solidFill>
                <a:effectLst/>
                <a:uLnTx/>
                <a:uFillTx/>
              </a:rPr>
              <a:t>server</a:t>
            </a:r>
            <a:endParaRPr kumimoji="0" lang="en-US" sz="2400" b="1" i="0" u="none" strike="noStrike" kern="0" cap="none" spc="0" normalizeH="0" baseline="0" noProof="0" dirty="0" smtClean="0">
              <a:ln>
                <a:noFill/>
              </a:ln>
              <a:solidFill>
                <a:srgbClr val="FF0000"/>
              </a:solidFill>
              <a:effectLst/>
              <a:uLnTx/>
              <a:uFillTx/>
            </a:endParaRPr>
          </a:p>
        </p:txBody>
      </p:sp>
      <p:sp>
        <p:nvSpPr>
          <p:cNvPr id="9" name="TextBox 9"/>
          <p:cNvSpPr txBox="1"/>
          <p:nvPr/>
        </p:nvSpPr>
        <p:spPr>
          <a:xfrm>
            <a:off x="360342" y="3688407"/>
            <a:ext cx="102894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smtClean="0">
                <a:ln>
                  <a:noFill/>
                </a:ln>
                <a:solidFill>
                  <a:srgbClr val="FF0000"/>
                </a:solidFill>
                <a:effectLst/>
                <a:uLnTx/>
                <a:uFillTx/>
              </a:rPr>
              <a:t>pk</a:t>
            </a:r>
            <a:r>
              <a:rPr kumimoji="0" lang="en-US" sz="2400" b="1" i="0" u="none" strike="noStrike" kern="0" cap="none" spc="0" normalizeH="0" baseline="-25000" noProof="0" dirty="0" err="1" smtClean="0">
                <a:ln>
                  <a:noFill/>
                </a:ln>
                <a:solidFill>
                  <a:srgbClr val="FF0000"/>
                </a:solidFill>
                <a:effectLst/>
                <a:uLnTx/>
                <a:uFillTx/>
              </a:rPr>
              <a:t>server</a:t>
            </a:r>
            <a:endParaRPr kumimoji="0" lang="en-US" sz="2400" b="1" i="0" u="none" strike="noStrike" kern="0" cap="none" spc="0" normalizeH="0" baseline="-25000" noProof="0" dirty="0" smtClean="0">
              <a:ln>
                <a:noFill/>
              </a:ln>
              <a:solidFill>
                <a:srgbClr val="FF0000"/>
              </a:solidFill>
              <a:effectLst/>
              <a:uLnTx/>
              <a:uFillTx/>
            </a:endParaRPr>
          </a:p>
        </p:txBody>
      </p:sp>
      <p:grpSp>
        <p:nvGrpSpPr>
          <p:cNvPr id="10" name="Group 32"/>
          <p:cNvGrpSpPr/>
          <p:nvPr/>
        </p:nvGrpSpPr>
        <p:grpSpPr>
          <a:xfrm>
            <a:off x="1707529" y="2621607"/>
            <a:ext cx="3048000" cy="381000"/>
            <a:chOff x="1676400" y="2266950"/>
            <a:chExt cx="3048000" cy="381000"/>
          </a:xfrm>
        </p:grpSpPr>
        <p:sp>
          <p:nvSpPr>
            <p:cNvPr id="11" name="Rectangle 13"/>
            <p:cNvSpPr/>
            <p:nvPr/>
          </p:nvSpPr>
          <p:spPr>
            <a:xfrm>
              <a:off x="1676400" y="2266950"/>
              <a:ext cx="3048000" cy="381000"/>
            </a:xfrm>
            <a:prstGeom prst="rect">
              <a:avLst/>
            </a:prstGeom>
            <a:pattFill prst="horzBrick">
              <a:fgClr>
                <a:srgbClr val="4F81BD">
                  <a:shade val="51000"/>
                  <a:satMod val="130000"/>
                </a:srgbClr>
              </a:fgClr>
              <a:bgClr>
                <a:srgbClr val="FF0000"/>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pl-PL" kern="0" dirty="0" smtClean="0">
                  <a:solidFill>
                    <a:prstClr val="white"/>
                  </a:solidFill>
                  <a:latin typeface="Calibri"/>
                </a:rPr>
                <a:t>do</a:t>
              </a:r>
              <a:r>
                <a:rPr kumimoji="0" lang="en-US" sz="1800" b="0" i="0" u="none" strike="noStrike" kern="0" cap="none" spc="0" normalizeH="0" baseline="0" noProof="0" dirty="0" smtClean="0">
                  <a:ln>
                    <a:noFill/>
                  </a:ln>
                  <a:solidFill>
                    <a:prstClr val="white"/>
                  </a:solidFill>
                  <a:effectLst/>
                  <a:uLnTx/>
                  <a:uFillTx/>
                  <a:latin typeface="Calibri"/>
                  <a:ea typeface="+mn-ea"/>
                  <a:cs typeface="+mn-cs"/>
                </a:rPr>
                <a:t>: </a:t>
              </a:r>
              <a:r>
                <a:rPr kumimoji="0" lang="en-US" sz="1800" b="0" i="0" u="none" strike="noStrike" kern="0" cap="none" spc="0" normalizeH="0" baseline="0" noProof="0" dirty="0" err="1" smtClean="0">
                  <a:ln>
                    <a:noFill/>
                  </a:ln>
                  <a:solidFill>
                    <a:prstClr val="white"/>
                  </a:solidFill>
                  <a:effectLst/>
                  <a:uLnTx/>
                  <a:uFillTx/>
                  <a:latin typeface="Calibri"/>
                  <a:ea typeface="+mn-ea"/>
                  <a:cs typeface="+mn-cs"/>
                </a:rPr>
                <a:t>caroline@gmail</a:t>
              </a:r>
              <a:r>
                <a:rPr kumimoji="0" lang="en-US" sz="1800" b="0" i="0" u="none" strike="noStrike" kern="0" cap="none" spc="0" normalizeH="0" baseline="0" noProof="0" dirty="0" smtClean="0">
                  <a:ln>
                    <a:noFill/>
                  </a:ln>
                  <a:solidFill>
                    <a:prstClr val="white"/>
                  </a:solidFill>
                  <a:effectLst/>
                  <a:uLnTx/>
                  <a:uFillTx/>
                  <a:latin typeface="Calibri"/>
                  <a:ea typeface="+mn-ea"/>
                  <a:cs typeface="+mn-cs"/>
                </a:rPr>
                <a:t>         body</a:t>
              </a:r>
            </a:p>
          </p:txBody>
        </p:sp>
        <p:cxnSp>
          <p:nvCxnSpPr>
            <p:cNvPr id="12" name="Straight Connector 15"/>
            <p:cNvCxnSpPr/>
            <p:nvPr/>
          </p:nvCxnSpPr>
          <p:spPr>
            <a:xfrm>
              <a:off x="3810000" y="2266950"/>
              <a:ext cx="0" cy="381000"/>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grpSp>
      <p:sp>
        <p:nvSpPr>
          <p:cNvPr id="13" name="Rectangle 25"/>
          <p:cNvSpPr/>
          <p:nvPr/>
        </p:nvSpPr>
        <p:spPr>
          <a:xfrm>
            <a:off x="5288929" y="2240607"/>
            <a:ext cx="3733800" cy="3200400"/>
          </a:xfrm>
          <a:prstGeom prst="rect">
            <a:avLst/>
          </a:prstGeom>
          <a:no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grpSp>
        <p:nvGrpSpPr>
          <p:cNvPr id="14" name="Group 11"/>
          <p:cNvGrpSpPr/>
          <p:nvPr/>
        </p:nvGrpSpPr>
        <p:grpSpPr>
          <a:xfrm>
            <a:off x="6386858" y="3475570"/>
            <a:ext cx="1165621" cy="1329494"/>
            <a:chOff x="6355729" y="2946947"/>
            <a:chExt cx="1165621" cy="1329494"/>
          </a:xfrm>
        </p:grpSpPr>
        <p:cxnSp>
          <p:nvCxnSpPr>
            <p:cNvPr id="15" name="Straight Arrow Connector 20"/>
            <p:cNvCxnSpPr>
              <a:endCxn id="5" idx="1"/>
            </p:cNvCxnSpPr>
            <p:nvPr/>
          </p:nvCxnSpPr>
          <p:spPr>
            <a:xfrm>
              <a:off x="6355729" y="3840807"/>
              <a:ext cx="1165621" cy="435634"/>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16" name="Rectangle 29"/>
            <p:cNvSpPr/>
            <p:nvPr/>
          </p:nvSpPr>
          <p:spPr>
            <a:xfrm rot="1273345">
              <a:off x="6661310" y="2946947"/>
              <a:ext cx="748955" cy="316616"/>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body</a:t>
              </a:r>
            </a:p>
          </p:txBody>
        </p:sp>
      </p:grpSp>
      <p:sp>
        <p:nvSpPr>
          <p:cNvPr id="17" name="TextBox 30"/>
          <p:cNvSpPr txBox="1"/>
          <p:nvPr/>
        </p:nvSpPr>
        <p:spPr>
          <a:xfrm>
            <a:off x="150929" y="4802038"/>
            <a:ext cx="5141151" cy="861774"/>
          </a:xfrm>
          <a:prstGeom prst="rect">
            <a:avLst/>
          </a:prstGeom>
          <a:noFill/>
        </p:spPr>
        <p:txBody>
          <a:bodyPr wrap="none" rtlCol="0">
            <a:spAutoFit/>
          </a:bodyPr>
          <a:lstStyle/>
          <a:p>
            <a:pPr marL="0" marR="0" lvl="0" indent="0" defTabSz="914400" eaLnBrk="1" fontAlgn="auto" latinLnBrk="0" hangingPunct="1">
              <a:lnSpc>
                <a:spcPts val="3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Atakujący dostaje</a:t>
            </a:r>
            <a:r>
              <a:rPr kumimoji="0" lang="pl-PL" sz="2400" b="0" i="0" u="none" strike="noStrike" kern="0" cap="none" spc="0" normalizeH="0" noProof="0" dirty="0" smtClean="0">
                <a:ln>
                  <a:noFill/>
                </a:ln>
                <a:solidFill>
                  <a:prstClr val="black"/>
                </a:solidFill>
                <a:effectLst/>
                <a:uLnTx/>
                <a:uFillTx/>
              </a:rPr>
              <a:t> odszyfrowane </a:t>
            </a:r>
            <a:r>
              <a:rPr kumimoji="0" lang="pl-PL" sz="2400" b="0" i="0" u="none" strike="noStrike" kern="0" cap="none" spc="0" normalizeH="0" noProof="0" dirty="0" err="1" smtClean="0">
                <a:ln>
                  <a:noFill/>
                </a:ln>
                <a:solidFill>
                  <a:prstClr val="black"/>
                </a:solidFill>
                <a:effectLst/>
                <a:uLnTx/>
                <a:uFillTx/>
              </a:rPr>
              <a:t>wiado</a:t>
            </a:r>
            <a:r>
              <a:rPr kumimoji="0" lang="pl-PL" sz="2400" b="0" i="0" u="none" strike="noStrike" kern="0" cap="none" spc="0" normalizeH="0" noProof="0" dirty="0" smtClean="0">
                <a:ln>
                  <a:noFill/>
                </a:ln>
                <a:solidFill>
                  <a:prstClr val="black"/>
                </a:solidFill>
                <a:effectLst/>
                <a:uLnTx/>
                <a:uFillTx/>
              </a:rPr>
              <a:t>-</a:t>
            </a:r>
            <a:r>
              <a:rPr kumimoji="0" lang="en-US" sz="2400" b="0" i="0" u="none" strike="noStrike" kern="0" cap="none" spc="0" normalizeH="0" baseline="0" noProof="0" dirty="0" smtClean="0">
                <a:ln>
                  <a:noFill/>
                </a:ln>
                <a:solidFill>
                  <a:prstClr val="black"/>
                </a:solidFill>
                <a:effectLst/>
                <a:uLnTx/>
                <a:uFillTx/>
              </a:rPr>
              <a:t/>
            </a:r>
            <a:br>
              <a:rPr kumimoji="0" lang="en-US" sz="2400" b="0" i="0" u="none" strike="noStrike" kern="0" cap="none" spc="0" normalizeH="0" baseline="0" noProof="0" dirty="0" smtClean="0">
                <a:ln>
                  <a:noFill/>
                </a:ln>
                <a:solidFill>
                  <a:prstClr val="black"/>
                </a:solidFill>
                <a:effectLst/>
                <a:uLnTx/>
                <a:uFillTx/>
              </a:rPr>
            </a:br>
            <a:r>
              <a:rPr kumimoji="0" lang="pl-PL" sz="2400" b="0" i="0" u="none" strike="noStrike" kern="0" cap="none" spc="0" normalizeH="0" baseline="0" noProof="0" dirty="0" smtClean="0">
                <a:ln>
                  <a:noFill/>
                </a:ln>
                <a:solidFill>
                  <a:prstClr val="black"/>
                </a:solidFill>
                <a:effectLst/>
                <a:uLnTx/>
                <a:uFillTx/>
              </a:rPr>
              <a:t>mości</a:t>
            </a:r>
            <a:r>
              <a:rPr kumimoji="0" lang="pl-PL" sz="2400" b="0" i="0" u="none" strike="noStrike" kern="0" cap="none" spc="0" normalizeH="0" noProof="0" dirty="0" smtClean="0">
                <a:ln>
                  <a:noFill/>
                </a:ln>
                <a:solidFill>
                  <a:prstClr val="black"/>
                </a:solidFill>
                <a:effectLst/>
                <a:uLnTx/>
                <a:uFillTx/>
              </a:rPr>
              <a:t> zaczynające się od</a:t>
            </a:r>
            <a:r>
              <a:rPr kumimoji="0" lang="en-US" sz="24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srgbClr val="FF0000"/>
                </a:solidFill>
                <a:effectLst/>
                <a:uLnTx/>
                <a:uFillTx/>
              </a:rPr>
              <a:t>“</a:t>
            </a:r>
            <a:r>
              <a:rPr kumimoji="0" lang="pl-PL" sz="2400" b="1" i="0" u="none" strike="noStrike" kern="0" cap="none" spc="0" normalizeH="0" baseline="0" noProof="0" dirty="0" smtClean="0">
                <a:ln>
                  <a:noFill/>
                </a:ln>
                <a:solidFill>
                  <a:srgbClr val="FF0000"/>
                </a:solidFill>
                <a:effectLst/>
                <a:uLnTx/>
                <a:uFillTx/>
              </a:rPr>
              <a:t>do</a:t>
            </a:r>
            <a:r>
              <a:rPr kumimoji="0" lang="en-US" sz="2400" b="1" i="0" u="none" strike="noStrike" kern="0" cap="none" spc="0" normalizeH="0" baseline="0" noProof="0" dirty="0" smtClean="0">
                <a:ln>
                  <a:noFill/>
                </a:ln>
                <a:solidFill>
                  <a:srgbClr val="FF0000"/>
                </a:solidFill>
                <a:effectLst/>
                <a:uLnTx/>
                <a:uFillTx/>
              </a:rPr>
              <a:t>: attacker”</a:t>
            </a:r>
          </a:p>
        </p:txBody>
      </p:sp>
      <p:sp>
        <p:nvSpPr>
          <p:cNvPr id="18" name="TextBox 39"/>
          <p:cNvSpPr txBox="1"/>
          <p:nvPr/>
        </p:nvSpPr>
        <p:spPr>
          <a:xfrm>
            <a:off x="179512" y="1554617"/>
            <a:ext cx="6067687" cy="451406"/>
          </a:xfrm>
          <a:prstGeom prst="rect">
            <a:avLst/>
          </a:prstGeom>
          <a:noFill/>
        </p:spPr>
        <p:txBody>
          <a:bodyPr wrap="none" rtlCol="0">
            <a:spAutoFit/>
          </a:bodyPr>
          <a:lstStyle/>
          <a:p>
            <a:pPr marL="0" marR="0" lvl="0" indent="0" defTabSz="914400" eaLnBrk="1" fontAlgn="auto" latinLnBrk="0" hangingPunct="1">
              <a:lnSpc>
                <a:spcPts val="284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Co jeśli atakujący może fałszować wiadomości</a:t>
            </a:r>
            <a:r>
              <a:rPr kumimoji="0" lang="en-US" sz="2400" b="0" i="0" u="none" strike="noStrike" kern="0" cap="none" spc="0" normalizeH="0" baseline="0" noProof="0" dirty="0" smtClean="0">
                <a:ln>
                  <a:noFill/>
                </a:ln>
                <a:solidFill>
                  <a:prstClr val="black"/>
                </a:solidFill>
                <a:effectLst/>
                <a:uLnTx/>
                <a:uFillTx/>
              </a:rPr>
              <a:t>?</a:t>
            </a:r>
          </a:p>
        </p:txBody>
      </p:sp>
      <p:grpSp>
        <p:nvGrpSpPr>
          <p:cNvPr id="19" name="Group 2"/>
          <p:cNvGrpSpPr/>
          <p:nvPr/>
        </p:nvGrpSpPr>
        <p:grpSpPr>
          <a:xfrm>
            <a:off x="1097929" y="3459807"/>
            <a:ext cx="4038600" cy="838200"/>
            <a:chOff x="1066800" y="3105150"/>
            <a:chExt cx="4038600" cy="838200"/>
          </a:xfrm>
        </p:grpSpPr>
        <p:grpSp>
          <p:nvGrpSpPr>
            <p:cNvPr id="20" name="Group 31"/>
            <p:cNvGrpSpPr/>
            <p:nvPr/>
          </p:nvGrpSpPr>
          <p:grpSpPr>
            <a:xfrm>
              <a:off x="1676400" y="3105150"/>
              <a:ext cx="3048000" cy="762000"/>
              <a:chOff x="1676400" y="2876550"/>
              <a:chExt cx="3048000" cy="762000"/>
            </a:xfrm>
          </p:grpSpPr>
          <p:sp>
            <p:nvSpPr>
              <p:cNvPr id="22" name="Rectangle 26"/>
              <p:cNvSpPr/>
              <p:nvPr/>
            </p:nvSpPr>
            <p:spPr>
              <a:xfrm>
                <a:off x="1676400" y="3257550"/>
                <a:ext cx="3048000" cy="381000"/>
              </a:xfrm>
              <a:prstGeom prst="rect">
                <a:avLst/>
              </a:prstGeom>
              <a:pattFill prst="horzBrick">
                <a:fgClr>
                  <a:srgbClr val="4F81BD">
                    <a:shade val="51000"/>
                    <a:satMod val="130000"/>
                  </a:srgbClr>
                </a:fgClr>
                <a:bgClr>
                  <a:srgbClr val="FF0000"/>
                </a:bgClr>
              </a:pattFill>
              <a:ln w="38100"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  </a:t>
                </a:r>
                <a:r>
                  <a:rPr kumimoji="0" lang="pl-PL" sz="1800" b="0" i="0" u="none" strike="noStrike" kern="0" cap="none" spc="0" normalizeH="0" baseline="0" noProof="0" dirty="0" smtClean="0">
                    <a:ln>
                      <a:noFill/>
                    </a:ln>
                    <a:solidFill>
                      <a:prstClr val="white"/>
                    </a:solidFill>
                    <a:effectLst/>
                    <a:uLnTx/>
                    <a:uFillTx/>
                    <a:latin typeface="Calibri"/>
                    <a:ea typeface="+mn-ea"/>
                    <a:cs typeface="+mn-cs"/>
                  </a:rPr>
                  <a:t>do</a:t>
                </a:r>
                <a:r>
                  <a:rPr kumimoji="0" lang="en-US" sz="1800" b="0" i="0" u="none" strike="noStrike" kern="0" cap="none" spc="0" normalizeH="0" baseline="0" noProof="0" dirty="0" smtClean="0">
                    <a:ln>
                      <a:noFill/>
                    </a:ln>
                    <a:solidFill>
                      <a:prstClr val="white"/>
                    </a:solidFill>
                    <a:effectLst/>
                    <a:uLnTx/>
                    <a:uFillTx/>
                    <a:latin typeface="Calibri"/>
                    <a:ea typeface="+mn-ea"/>
                    <a:cs typeface="+mn-cs"/>
                  </a:rPr>
                  <a:t>: </a:t>
                </a:r>
                <a:r>
                  <a:rPr kumimoji="0" lang="en-US" sz="1800" b="0" i="0" u="none" strike="noStrike" kern="0" cap="none" spc="0" normalizeH="0" baseline="0" noProof="0" dirty="0" err="1" smtClean="0">
                    <a:ln>
                      <a:noFill/>
                    </a:ln>
                    <a:solidFill>
                      <a:prstClr val="white"/>
                    </a:solidFill>
                    <a:effectLst/>
                    <a:uLnTx/>
                    <a:uFillTx/>
                    <a:latin typeface="Calibri"/>
                    <a:ea typeface="+mn-ea"/>
                    <a:cs typeface="+mn-cs"/>
                  </a:rPr>
                  <a:t>attacker@gmail</a:t>
                </a:r>
                <a:r>
                  <a:rPr kumimoji="0" lang="en-US" sz="1800" b="0" i="0" u="none" strike="noStrike" kern="0" cap="none" spc="0" normalizeH="0" baseline="0" noProof="0" dirty="0" smtClean="0">
                    <a:ln>
                      <a:noFill/>
                    </a:ln>
                    <a:solidFill>
                      <a:prstClr val="white"/>
                    </a:solidFill>
                    <a:effectLst/>
                    <a:uLnTx/>
                    <a:uFillTx/>
                    <a:latin typeface="Calibri"/>
                    <a:ea typeface="+mn-ea"/>
                    <a:cs typeface="+mn-cs"/>
                  </a:rPr>
                  <a:t>       body</a:t>
                </a:r>
              </a:p>
            </p:txBody>
          </p:sp>
          <p:cxnSp>
            <p:nvCxnSpPr>
              <p:cNvPr id="23" name="Straight Connector 27"/>
              <p:cNvCxnSpPr/>
              <p:nvPr/>
            </p:nvCxnSpPr>
            <p:spPr>
              <a:xfrm>
                <a:off x="3810000" y="3257550"/>
                <a:ext cx="0" cy="381000"/>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sp>
            <p:nvSpPr>
              <p:cNvPr id="24" name="TextBox 28"/>
              <p:cNvSpPr txBox="1"/>
              <p:nvPr/>
            </p:nvSpPr>
            <p:spPr>
              <a:xfrm>
                <a:off x="1752600" y="2876550"/>
                <a:ext cx="101185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attacker:</a:t>
                </a:r>
              </a:p>
            </p:txBody>
          </p:sp>
        </p:grpSp>
        <p:cxnSp>
          <p:nvCxnSpPr>
            <p:cNvPr id="21" name="Straight Arrow Connector 38"/>
            <p:cNvCxnSpPr/>
            <p:nvPr/>
          </p:nvCxnSpPr>
          <p:spPr>
            <a:xfrm>
              <a:off x="1066800" y="3943350"/>
              <a:ext cx="40386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grpSp>
      <p:sp>
        <p:nvSpPr>
          <p:cNvPr id="25" name="Down Arrow 10"/>
          <p:cNvSpPr/>
          <p:nvPr/>
        </p:nvSpPr>
        <p:spPr>
          <a:xfrm>
            <a:off x="3015629" y="3243907"/>
            <a:ext cx="228600" cy="457200"/>
          </a:xfrm>
          <a:prstGeom prst="downArrow">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pic>
        <p:nvPicPr>
          <p:cNvPr id="26" name="Picture 43"/>
          <p:cNvPicPr>
            <a:picLocks noChangeAspect="1"/>
          </p:cNvPicPr>
          <p:nvPr/>
        </p:nvPicPr>
        <p:blipFill>
          <a:blip r:embed="rId5" cstate="print"/>
          <a:stretch>
            <a:fillRect/>
          </a:stretch>
        </p:blipFill>
        <p:spPr>
          <a:xfrm flipH="1">
            <a:off x="335929" y="2926407"/>
            <a:ext cx="933450" cy="933450"/>
          </a:xfrm>
          <a:prstGeom prst="rect">
            <a:avLst/>
          </a:prstGeom>
        </p:spPr>
      </p:pic>
      <p:sp>
        <p:nvSpPr>
          <p:cNvPr id="27" name="TextBox 7"/>
          <p:cNvSpPr txBox="1"/>
          <p:nvPr/>
        </p:nvSpPr>
        <p:spPr>
          <a:xfrm>
            <a:off x="5338866" y="2469207"/>
            <a:ext cx="1342034" cy="7078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mail server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a:t>
            </a:r>
            <a:r>
              <a:rPr kumimoji="0" lang="pl-PL" sz="2000" b="0" i="0" u="none" strike="noStrike" kern="0" cap="none" spc="0" normalizeH="0" baseline="0" noProof="0" dirty="0" smtClean="0">
                <a:ln>
                  <a:noFill/>
                </a:ln>
                <a:solidFill>
                  <a:prstClr val="black"/>
                </a:solidFill>
                <a:effectLst/>
                <a:uLnTx/>
                <a:uFillTx/>
              </a:rPr>
              <a:t>np.</a:t>
            </a:r>
            <a:r>
              <a:rPr kumimoji="0" lang="en-US" sz="2000" b="0" i="0" u="none" strike="noStrike" kern="0" cap="none" spc="0" normalizeH="0" baseline="0" noProof="0" dirty="0" smtClean="0">
                <a:ln>
                  <a:noFill/>
                </a:ln>
                <a:solidFill>
                  <a:prstClr val="black"/>
                </a:solidFill>
                <a:effectLst/>
                <a:uLnTx/>
                <a:uFillTx/>
              </a:rPr>
              <a:t> Gmail)</a:t>
            </a:r>
          </a:p>
        </p:txBody>
      </p:sp>
      <p:sp>
        <p:nvSpPr>
          <p:cNvPr id="28" name="Rounded Rectangle 16"/>
          <p:cNvSpPr/>
          <p:nvPr/>
        </p:nvSpPr>
        <p:spPr>
          <a:xfrm>
            <a:off x="7521350" y="2469207"/>
            <a:ext cx="1196579" cy="533400"/>
          </a:xfrm>
          <a:prstGeom prst="roundRect">
            <a:avLst/>
          </a:prstGeom>
          <a:solidFill>
            <a:srgbClr val="00CC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alibri"/>
                <a:ea typeface="+mn-ea"/>
                <a:cs typeface="+mn-cs"/>
              </a:rPr>
              <a:t>Caroline</a:t>
            </a:r>
          </a:p>
        </p:txBody>
      </p:sp>
      <p:cxnSp>
        <p:nvCxnSpPr>
          <p:cNvPr id="29" name="Straight Arrow Connector 35"/>
          <p:cNvCxnSpPr/>
          <p:nvPr/>
        </p:nvCxnSpPr>
        <p:spPr>
          <a:xfrm>
            <a:off x="1097929" y="3078807"/>
            <a:ext cx="40386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xmlns="" val="3459115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Porównanie aktywnych ataków</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
        <p:nvSpPr>
          <p:cNvPr id="5" name="Content Placeholder 2"/>
          <p:cNvSpPr txBox="1">
            <a:spLocks/>
          </p:cNvSpPr>
          <p:nvPr/>
        </p:nvSpPr>
        <p:spPr>
          <a:xfrm>
            <a:off x="179512" y="1556792"/>
            <a:ext cx="8763000" cy="48965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Przypomnienie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bezpieczne szyfry symetryczne oferują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szyfrowanie z uwierzytelnieniem</a:t>
            </a:r>
            <a:endPar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bezpieczeństwo na atak z wybranym tekstem jawnym</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   &amp;   </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integralność szyfrogramu</a:t>
            </a:r>
            <a:r>
              <a:rPr kumimoji="0" lang="en-US" sz="2000" b="1"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skrócie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1" i="0" u="none" strike="noStrike" kern="1200" cap="none" spc="0" normalizeH="0" baseline="0" noProof="0" dirty="0" smtClean="0">
                <a:ln>
                  <a:noFill/>
                </a:ln>
                <a:solidFill>
                  <a:srgbClr val="7030A0"/>
                </a:solidFill>
                <a:effectLst/>
                <a:uLnTx/>
                <a:uFillTx/>
                <a:latin typeface="Calibri"/>
                <a:ea typeface="+mn-ea"/>
                <a:cs typeface="+mn-cs"/>
              </a:rPr>
              <a:t>atakujący nie może stworzyć nowych</a:t>
            </a:r>
            <a:r>
              <a:rPr kumimoji="0" lang="pl-PL" sz="2400" b="1" i="0" u="none" strike="noStrike" kern="1200" cap="none" spc="0" normalizeH="0" noProof="0" dirty="0" smtClean="0">
                <a:ln>
                  <a:noFill/>
                </a:ln>
                <a:solidFill>
                  <a:srgbClr val="7030A0"/>
                </a:solidFill>
                <a:effectLst/>
                <a:uLnTx/>
                <a:uFillTx/>
                <a:latin typeface="Calibri"/>
                <a:ea typeface="+mn-ea"/>
                <a:cs typeface="+mn-cs"/>
              </a:rPr>
              <a:t> szyfrogramów</a:t>
            </a:r>
            <a:endParaRPr kumimoji="0" lang="en-US" sz="2400" b="1" i="0" u="none" strike="noStrike" kern="1200" cap="none" spc="0" normalizeH="0" baseline="0" noProof="0" dirty="0" smtClean="0">
              <a:ln>
                <a:noFill/>
              </a:ln>
              <a:solidFill>
                <a:srgbClr val="7030A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konsekwencji otrzymujemy bezpieczeństwo na atak z wybranym szyfrogramem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kryptografii klucza publicznego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Atakujący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może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tworzyć nowe szyfrogramy z zastosowaniem </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pl-PL" dirty="0" smtClean="0">
                <a:solidFill>
                  <a:sysClr val="windowText" lastClr="000000"/>
                </a:solidFill>
                <a:latin typeface="Calibri"/>
              </a:rPr>
              <a:t>Więc musimy zapewnić bezpośrednio bezpieczeństwo na atak z wybranym szyfrogramem.</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2888699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txBody>
          <a:bodyPr>
            <a:normAutofit fontScale="90000"/>
          </a:bodyPr>
          <a:lstStyle/>
          <a:p>
            <a:r>
              <a:rPr lang="pl-PL" sz="3600" dirty="0" smtClean="0"/>
              <a:t>Funkcje zapadkowe </a:t>
            </a:r>
            <a:br>
              <a:rPr lang="pl-PL" sz="3600" dirty="0" smtClean="0"/>
            </a:br>
            <a:r>
              <a:rPr lang="pl-PL" sz="2400" dirty="0" smtClean="0"/>
              <a:t>(ang. </a:t>
            </a:r>
            <a:r>
              <a:rPr lang="pl-PL" sz="2400" dirty="0" err="1" smtClean="0"/>
              <a:t>Trapdoor</a:t>
            </a:r>
            <a:r>
              <a:rPr lang="pl-PL" sz="2400" dirty="0" smtClean="0"/>
              <a:t> </a:t>
            </a:r>
            <a:r>
              <a:rPr lang="pl-PL" sz="2400" dirty="0" err="1" smtClean="0"/>
              <a:t>functions</a:t>
            </a:r>
            <a:r>
              <a:rPr lang="pl-PL" sz="2400" dirty="0" smtClean="0"/>
              <a:t>)</a:t>
            </a:r>
            <a:endParaRPr lang="pl-PL" sz="24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sp>
        <p:nvSpPr>
          <p:cNvPr id="5" name="Content Placeholder 2"/>
          <p:cNvSpPr txBox="1">
            <a:spLocks/>
          </p:cNvSpPr>
          <p:nvPr/>
        </p:nvSpPr>
        <p:spPr>
          <a:xfrm>
            <a:off x="251520" y="1493490"/>
            <a:ext cx="8712968" cy="48628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Def</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funkcja zapadkowa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X⟶Y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to trójka efektywnych algorytmów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F, F</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losowy algorytm zwracający parę kuczy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F(</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deterministyczny algorytm definiujący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r>
              <a:rPr lang="pl-PL" dirty="0" err="1">
                <a:solidFill>
                  <a:sysClr val="windowText" lastClr="000000"/>
                </a:solidFill>
                <a:latin typeface="Calibri"/>
              </a:rPr>
              <a:t>f</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unkcję</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 Y</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F</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definiuje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funkcję</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Y ⟶  X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która odwraca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F(</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Dokładnie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wytworzonego przez G</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1824"/>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x∈X</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F</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F(</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x) ) = x</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2204811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Bezpieczne funkcje zapadkowe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sp>
        <p:nvSpPr>
          <p:cNvPr id="5" name="Content Placeholder 2"/>
          <p:cNvSpPr txBox="1">
            <a:spLocks/>
          </p:cNvSpPr>
          <p:nvPr/>
        </p:nvSpPr>
        <p:spPr>
          <a:xfrm>
            <a:off x="107504" y="1700808"/>
            <a:ext cx="8928992" cy="4381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(G, F, F</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bezpieczna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jeśli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F(</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funkcją „jednokierunkową”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ts val="1224"/>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może być obliczona, ale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 może być odwrócona bez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Box 38"/>
          <p:cNvSpPr txBox="1"/>
          <p:nvPr/>
        </p:nvSpPr>
        <p:spPr>
          <a:xfrm>
            <a:off x="317857" y="4802293"/>
            <a:ext cx="7122463" cy="14927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Def</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smtClean="0">
                <a:ln>
                  <a:noFill/>
                </a:ln>
                <a:solidFill>
                  <a:prstClr val="black"/>
                </a:solidFill>
                <a:effectLst/>
                <a:uLnTx/>
                <a:uFillTx/>
                <a:latin typeface="Castellar" pitchFamily="18" charset="0"/>
              </a:rPr>
              <a:t>(</a:t>
            </a:r>
            <a:r>
              <a:rPr kumimoji="0" lang="en-US" sz="2400" b="0" i="0" u="none" strike="noStrike" kern="0" cap="none" spc="0" normalizeH="0" baseline="0" noProof="0" dirty="0" smtClean="0">
                <a:ln>
                  <a:noFill/>
                </a:ln>
                <a:solidFill>
                  <a:prstClr val="black"/>
                </a:solidFill>
                <a:effectLst/>
                <a:uLnTx/>
                <a:uFillTx/>
              </a:rPr>
              <a:t>G, F, F</a:t>
            </a:r>
            <a:r>
              <a:rPr kumimoji="0" lang="en-US" sz="2400" b="0" i="0" u="none" strike="noStrike" kern="0" cap="none" spc="0" normalizeH="0" baseline="30000" noProof="0" dirty="0" smtClean="0">
                <a:ln>
                  <a:noFill/>
                </a:ln>
                <a:solidFill>
                  <a:prstClr val="black"/>
                </a:solidFill>
                <a:effectLst/>
                <a:uLnTx/>
                <a:uFillTx/>
              </a:rPr>
              <a:t>-1</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jest bezpieczną f. zapadkową, jeśli dla</a:t>
            </a:r>
            <a:r>
              <a:rPr kumimoji="0" lang="pl-PL" sz="2400" b="0" i="0" u="none" strike="noStrike" kern="0" cap="none" spc="0" normalizeH="0" noProof="0" dirty="0" smtClean="0">
                <a:ln>
                  <a:noFill/>
                </a:ln>
                <a:solidFill>
                  <a:prstClr val="black"/>
                </a:solidFill>
                <a:effectLst/>
                <a:uLnTx/>
                <a:uFillTx/>
              </a:rPr>
              <a:t> </a:t>
            </a:r>
            <a:br>
              <a:rPr kumimoji="0" lang="pl-PL" sz="2400" b="0" i="0" u="none" strike="noStrike" kern="0" cap="none" spc="0" normalizeH="0" noProof="0" dirty="0" smtClean="0">
                <a:ln>
                  <a:noFill/>
                </a:ln>
                <a:solidFill>
                  <a:prstClr val="black"/>
                </a:solidFill>
                <a:effectLst/>
                <a:uLnTx/>
                <a:uFillTx/>
              </a:rPr>
            </a:br>
            <a:r>
              <a:rPr kumimoji="0" lang="pl-PL" sz="2400" b="0" i="0" u="none" strike="noStrike" kern="0" cap="none" spc="0" normalizeH="0" noProof="0" dirty="0" smtClean="0">
                <a:ln>
                  <a:noFill/>
                </a:ln>
                <a:solidFill>
                  <a:prstClr val="black"/>
                </a:solidFill>
                <a:effectLst/>
                <a:uLnTx/>
                <a:uFillTx/>
              </a:rPr>
              <a:t>	każdego</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efektywnego</a:t>
            </a:r>
            <a:r>
              <a:rPr kumimoji="0" lang="pl-PL" sz="2400" b="0" i="0" u="none" strike="noStrike" kern="0" cap="none" spc="0" normalizeH="0" noProof="0" dirty="0" smtClean="0">
                <a:ln>
                  <a:noFill/>
                </a:ln>
                <a:solidFill>
                  <a:prstClr val="black"/>
                </a:solidFill>
                <a:effectLst/>
                <a:uLnTx/>
                <a:uFillTx/>
              </a:rPr>
              <a:t> algorytmu A</a:t>
            </a: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180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err="1" smtClean="0">
                <a:ln>
                  <a:noFill/>
                </a:ln>
                <a:solidFill>
                  <a:prstClr val="black"/>
                </a:solidFill>
                <a:effectLst/>
                <a:uLnTx/>
                <a:uFillTx/>
              </a:rPr>
              <a:t>Adv</a:t>
            </a:r>
            <a:r>
              <a:rPr kumimoji="0" lang="en-US" sz="2400" b="0" i="0" u="none" strike="noStrike" kern="0" cap="none" spc="0" normalizeH="0" baseline="-25000" noProof="0" dirty="0" err="1" smtClean="0">
                <a:ln>
                  <a:noFill/>
                </a:ln>
                <a:solidFill>
                  <a:prstClr val="black"/>
                </a:solidFill>
                <a:effectLst/>
                <a:uLnTx/>
                <a:uFillTx/>
              </a:rPr>
              <a:t>OW</a:t>
            </a:r>
            <a:r>
              <a:rPr kumimoji="0" lang="en-US" sz="2400" b="0" i="0" u="none" strike="noStrike" kern="0" cap="none" spc="0" normalizeH="0" baseline="-25000" noProof="0" dirty="0" smtClean="0">
                <a:ln>
                  <a:noFill/>
                </a:ln>
                <a:solidFill>
                  <a:prstClr val="black"/>
                </a:solidFill>
                <a:effectLst/>
                <a:uLnTx/>
                <a:uFillTx/>
              </a:rPr>
              <a:t> </a:t>
            </a:r>
            <a:r>
              <a:rPr kumimoji="0" lang="en-US" sz="2400" b="0" i="0" u="none" strike="noStrike" kern="0" cap="none" spc="0" normalizeH="0" baseline="0" noProof="0" dirty="0" smtClean="0">
                <a:ln>
                  <a:noFill/>
                </a:ln>
                <a:solidFill>
                  <a:prstClr val="black"/>
                </a:solidFill>
                <a:effectLst/>
                <a:uLnTx/>
                <a:uFillTx/>
              </a:rPr>
              <a:t>[A,F]  =  </a:t>
            </a:r>
            <a:r>
              <a:rPr kumimoji="0" lang="en-US" sz="2400" b="1" i="0" u="none" strike="noStrike" kern="0" cap="none" spc="0" normalizeH="0" baseline="0" noProof="0" dirty="0" err="1" smtClean="0">
                <a:ln>
                  <a:noFill/>
                </a:ln>
                <a:solidFill>
                  <a:srgbClr val="FF0000"/>
                </a:solidFill>
                <a:effectLst/>
                <a:uLnTx/>
                <a:uFillTx/>
              </a:rPr>
              <a:t>Pr</a:t>
            </a:r>
            <a:r>
              <a:rPr kumimoji="0" lang="en-US" sz="2800" b="1" i="0" u="none" strike="noStrike" kern="0" cap="none" spc="0" normalizeH="0" baseline="0" noProof="0" dirty="0" smtClean="0">
                <a:ln>
                  <a:noFill/>
                </a:ln>
                <a:solidFill>
                  <a:srgbClr val="FF0000"/>
                </a:solidFill>
                <a:effectLst/>
                <a:uLnTx/>
                <a:uFillTx/>
              </a:rPr>
              <a:t>[ </a:t>
            </a:r>
            <a:r>
              <a:rPr kumimoji="0" lang="en-US" sz="2400" b="1" i="0" u="none" strike="noStrike" kern="0" cap="none" spc="0" normalizeH="0" baseline="0" noProof="0" dirty="0" smtClean="0">
                <a:ln>
                  <a:noFill/>
                </a:ln>
                <a:solidFill>
                  <a:srgbClr val="FF0000"/>
                </a:solidFill>
                <a:effectLst/>
                <a:uLnTx/>
                <a:uFillTx/>
              </a:rPr>
              <a:t>x = x’ </a:t>
            </a:r>
            <a:r>
              <a:rPr kumimoji="0" lang="en-US" sz="2800" b="1" i="0" u="none" strike="noStrike" kern="0" cap="none" spc="0" normalizeH="0" baseline="0" noProof="0" dirty="0" smtClean="0">
                <a:ln>
                  <a:noFill/>
                </a:ln>
                <a:solidFill>
                  <a:srgbClr val="FF0000"/>
                </a:solidFill>
                <a:effectLst/>
                <a:uLnTx/>
                <a:uFillTx/>
              </a:rPr>
              <a:t>]   </a:t>
            </a:r>
            <a:r>
              <a:rPr kumimoji="0" lang="en-US" sz="2400" b="0" i="0" u="none" strike="noStrike" kern="0" cap="none" spc="0" normalizeH="0" baseline="0" noProof="0" dirty="0" smtClean="0">
                <a:ln>
                  <a:noFill/>
                </a:ln>
                <a:solidFill>
                  <a:prstClr val="black"/>
                </a:solidFill>
                <a:effectLst/>
                <a:uLnTx/>
                <a:uFillTx/>
              </a:rPr>
              <a:t>&lt;  </a:t>
            </a:r>
            <a:r>
              <a:rPr kumimoji="0" lang="pl-PL" sz="2400" b="0" i="0" u="none" strike="noStrike" kern="0" cap="none" spc="0" normalizeH="0" baseline="0" noProof="0" dirty="0" smtClean="0">
                <a:ln>
                  <a:noFill/>
                </a:ln>
                <a:solidFill>
                  <a:prstClr val="black"/>
                </a:solidFill>
                <a:effectLst/>
                <a:uLnTx/>
                <a:uFillTx/>
              </a:rPr>
              <a:t>pomijalnie małe</a:t>
            </a:r>
            <a:endParaRPr kumimoji="0" lang="en-US" sz="2400" b="0" i="0" u="none" strike="noStrike" kern="0" cap="none" spc="0" normalizeH="0" baseline="-25000" noProof="0" dirty="0" smtClean="0">
              <a:ln>
                <a:noFill/>
              </a:ln>
              <a:solidFill>
                <a:prstClr val="black"/>
              </a:solidFill>
              <a:effectLst/>
              <a:uLnTx/>
              <a:uFillTx/>
            </a:endParaRPr>
          </a:p>
        </p:txBody>
      </p:sp>
      <p:grpSp>
        <p:nvGrpSpPr>
          <p:cNvPr id="7" name="Group 40"/>
          <p:cNvGrpSpPr/>
          <p:nvPr/>
        </p:nvGrpSpPr>
        <p:grpSpPr>
          <a:xfrm>
            <a:off x="1219200" y="3053358"/>
            <a:ext cx="6680940" cy="1371600"/>
            <a:chOff x="1219200" y="1962150"/>
            <a:chExt cx="6680940" cy="1371600"/>
          </a:xfrm>
        </p:grpSpPr>
        <p:grpSp>
          <p:nvGrpSpPr>
            <p:cNvPr id="8" name="Group 37"/>
            <p:cNvGrpSpPr/>
            <p:nvPr/>
          </p:nvGrpSpPr>
          <p:grpSpPr>
            <a:xfrm>
              <a:off x="1219200" y="1962150"/>
              <a:ext cx="6680940" cy="1371600"/>
              <a:chOff x="1853460" y="1276350"/>
              <a:chExt cx="6680940" cy="1371600"/>
            </a:xfrm>
          </p:grpSpPr>
          <p:sp>
            <p:nvSpPr>
              <p:cNvPr id="10" name="Rectangle 7"/>
              <p:cNvSpPr>
                <a:spLocks noChangeArrowheads="1"/>
              </p:cNvSpPr>
              <p:nvPr/>
            </p:nvSpPr>
            <p:spPr bwMode="auto">
              <a:xfrm>
                <a:off x="6477000" y="1276350"/>
                <a:ext cx="1295400" cy="1371600"/>
              </a:xfrm>
              <a:prstGeom prst="rect">
                <a:avLst/>
              </a:prstGeom>
              <a:solidFill>
                <a:srgbClr val="FAC090"/>
              </a:solidFill>
              <a:ln w="9525">
                <a:solidFill>
                  <a:sysClr val="windowText" lastClr="000000"/>
                </a:solidFill>
                <a:miter lim="800000"/>
                <a:headEnd/>
                <a:tailEnd/>
              </a:ln>
              <a:effectLst/>
            </p:spPr>
            <p:txBody>
              <a:bodyPr wrap="none"/>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Adv. A</a:t>
                </a:r>
              </a:p>
            </p:txBody>
          </p:sp>
          <p:grpSp>
            <p:nvGrpSpPr>
              <p:cNvPr id="11" name="Group 7"/>
              <p:cNvGrpSpPr/>
              <p:nvPr/>
            </p:nvGrpSpPr>
            <p:grpSpPr>
              <a:xfrm>
                <a:off x="1853460" y="1276350"/>
                <a:ext cx="1346940" cy="1371600"/>
                <a:chOff x="1295400" y="1504950"/>
                <a:chExt cx="1346940" cy="3276600"/>
              </a:xfrm>
            </p:grpSpPr>
            <p:sp>
              <p:nvSpPr>
                <p:cNvPr id="18" name="Rectangle 4"/>
                <p:cNvSpPr>
                  <a:spLocks noChangeArrowheads="1"/>
                </p:cNvSpPr>
                <p:nvPr/>
              </p:nvSpPr>
              <p:spPr bwMode="auto">
                <a:xfrm>
                  <a:off x="1295400" y="1504950"/>
                  <a:ext cx="1295400" cy="3276600"/>
                </a:xfrm>
                <a:prstGeom prst="rect">
                  <a:avLst/>
                </a:prstGeom>
                <a:solidFill>
                  <a:srgbClr val="F79646">
                    <a:lumMod val="60000"/>
                    <a:lumOff val="40000"/>
                  </a:srgbClr>
                </a:solidFill>
                <a:ln w="9525">
                  <a:solidFill>
                    <a:sysClr val="windowText" lastClr="000000"/>
                  </a:solidFill>
                  <a:miter lim="800000"/>
                  <a:headEnd/>
                  <a:tailEnd/>
                </a:ln>
                <a:effectLst/>
              </p:spPr>
              <p:txBody>
                <a:bodyPr wrap="none"/>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prstClr val="black"/>
                      </a:solidFill>
                      <a:effectLst/>
                      <a:uLnTx/>
                      <a:uFillTx/>
                    </a:rPr>
                    <a:t>Chal.</a:t>
                  </a:r>
                </a:p>
              </p:txBody>
            </p:sp>
            <p:sp>
              <p:nvSpPr>
                <p:cNvPr id="19" name="Text Box 8"/>
                <p:cNvSpPr txBox="1">
                  <a:spLocks noChangeArrowheads="1"/>
                </p:cNvSpPr>
                <p:nvPr/>
              </p:nvSpPr>
              <p:spPr bwMode="auto">
                <a:xfrm>
                  <a:off x="1325265" y="2495316"/>
                  <a:ext cx="1317075" cy="2095445"/>
                </a:xfrm>
                <a:prstGeom prst="rect">
                  <a:avLst/>
                </a:prstGeom>
                <a:noFill/>
                <a:ln w="9525">
                  <a:noFill/>
                  <a:miter lim="800000"/>
                  <a:headEnd/>
                  <a:tailEnd/>
                </a:ln>
                <a:effec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sym typeface="Symbol" pitchFamily="18" charset="2"/>
                    </a:rPr>
                    <a:t>(</a:t>
                  </a:r>
                  <a:r>
                    <a:rPr kumimoji="0" lang="en-US" sz="1800" b="0" i="0" u="none" strike="noStrike" kern="0" cap="none" spc="0" normalizeH="0" baseline="0" noProof="0" dirty="0" err="1" smtClean="0">
                      <a:ln>
                        <a:noFill/>
                      </a:ln>
                      <a:solidFill>
                        <a:prstClr val="black"/>
                      </a:solidFill>
                      <a:effectLst/>
                      <a:uLnTx/>
                      <a:uFillTx/>
                      <a:sym typeface="Symbol" pitchFamily="18" charset="2"/>
                    </a:rPr>
                    <a:t>pk,sk</a:t>
                  </a:r>
                  <a:r>
                    <a:rPr kumimoji="0" lang="en-US" sz="1800" b="0" i="0" u="none" strike="noStrike" kern="0" cap="none" spc="0" normalizeH="0" baseline="0" noProof="0" dirty="0" smtClean="0">
                      <a:ln>
                        <a:noFill/>
                      </a:ln>
                      <a:solidFill>
                        <a:prstClr val="black"/>
                      </a:solidFill>
                      <a:effectLst/>
                      <a:uLnTx/>
                      <a:uFillTx/>
                      <a:sym typeface="Symbol" pitchFamily="18" charset="2"/>
                    </a:rPr>
                    <a:t>)G()</a:t>
                  </a:r>
                </a:p>
                <a:p>
                  <a:pPr marL="0" marR="0" lvl="0" indent="0" algn="ctr" defTabSz="914400" eaLnBrk="1" fontAlgn="auto" latinLnBrk="0" hangingPunct="1">
                    <a:lnSpc>
                      <a:spcPct val="100000"/>
                    </a:lnSpc>
                    <a:spcBef>
                      <a:spcPts val="180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cs typeface="Arial" charset="0"/>
                      <a:sym typeface="Symbol" pitchFamily="18" charset="2"/>
                    </a:rPr>
                    <a:t>x ⟵ X</a:t>
                  </a:r>
                </a:p>
              </p:txBody>
            </p:sp>
          </p:grpSp>
          <p:grpSp>
            <p:nvGrpSpPr>
              <p:cNvPr id="12" name="Group 10"/>
              <p:cNvGrpSpPr/>
              <p:nvPr/>
            </p:nvGrpSpPr>
            <p:grpSpPr>
              <a:xfrm>
                <a:off x="7772400" y="2114550"/>
                <a:ext cx="762000" cy="461665"/>
                <a:chOff x="7848600" y="2647950"/>
                <a:chExt cx="762000" cy="461665"/>
              </a:xfrm>
            </p:grpSpPr>
            <p:sp>
              <p:nvSpPr>
                <p:cNvPr id="16" name="Line 14"/>
                <p:cNvSpPr>
                  <a:spLocks noChangeShapeType="1"/>
                </p:cNvSpPr>
                <p:nvPr/>
              </p:nvSpPr>
              <p:spPr bwMode="auto">
                <a:xfrm flipV="1">
                  <a:off x="7848600" y="3105150"/>
                  <a:ext cx="762000" cy="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7" name="Text Box 15"/>
                <p:cNvSpPr txBox="1">
                  <a:spLocks noChangeArrowheads="1"/>
                </p:cNvSpPr>
                <p:nvPr/>
              </p:nvSpPr>
              <p:spPr bwMode="auto">
                <a:xfrm>
                  <a:off x="7987240" y="2647950"/>
                  <a:ext cx="394760" cy="461665"/>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x’</a:t>
                  </a:r>
                  <a:endParaRPr kumimoji="0" lang="en-US" sz="2000" b="0" i="0" u="none" strike="noStrike" kern="0" cap="none" spc="0" normalizeH="0" baseline="0" noProof="0" dirty="0" smtClean="0">
                    <a:ln>
                      <a:noFill/>
                    </a:ln>
                    <a:solidFill>
                      <a:prstClr val="black"/>
                    </a:solidFill>
                    <a:effectLst/>
                    <a:uLnTx/>
                    <a:uFillTx/>
                  </a:endParaRPr>
                </a:p>
              </p:txBody>
            </p:sp>
          </p:grpSp>
          <p:grpSp>
            <p:nvGrpSpPr>
              <p:cNvPr id="13" name="Group 11"/>
              <p:cNvGrpSpPr>
                <a:grpSpLocks/>
              </p:cNvGrpSpPr>
              <p:nvPr/>
            </p:nvGrpSpPr>
            <p:grpSpPr bwMode="auto">
              <a:xfrm>
                <a:off x="3162300" y="2095500"/>
                <a:ext cx="3276600" cy="400050"/>
                <a:chOff x="2088" y="1938"/>
                <a:chExt cx="2064" cy="336"/>
              </a:xfrm>
            </p:grpSpPr>
            <p:sp>
              <p:nvSpPr>
                <p:cNvPr id="14" name="Line 12"/>
                <p:cNvSpPr>
                  <a:spLocks noChangeShapeType="1"/>
                </p:cNvSpPr>
                <p:nvPr/>
              </p:nvSpPr>
              <p:spPr bwMode="auto">
                <a:xfrm>
                  <a:off x="2088" y="2274"/>
                  <a:ext cx="2064" cy="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5" name="Text Box 13"/>
                <p:cNvSpPr txBox="1">
                  <a:spLocks noChangeArrowheads="1"/>
                </p:cNvSpPr>
                <p:nvPr/>
              </p:nvSpPr>
              <p:spPr bwMode="auto">
                <a:xfrm>
                  <a:off x="2484" y="1938"/>
                  <a:ext cx="1212" cy="336"/>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err="1" smtClean="0">
                      <a:ln>
                        <a:noFill/>
                      </a:ln>
                      <a:solidFill>
                        <a:prstClr val="black"/>
                      </a:solidFill>
                      <a:effectLst/>
                      <a:uLnTx/>
                      <a:uFillTx/>
                    </a:rPr>
                    <a:t>pk</a:t>
                  </a:r>
                  <a:r>
                    <a:rPr kumimoji="0" lang="en-US" sz="2000" b="0" i="0" u="none" strike="noStrike" kern="0" cap="none" spc="0" normalizeH="0" baseline="0" noProof="0" dirty="0" smtClean="0">
                      <a:ln>
                        <a:noFill/>
                      </a:ln>
                      <a:solidFill>
                        <a:prstClr val="black"/>
                      </a:solidFill>
                      <a:effectLst/>
                      <a:uLnTx/>
                      <a:uFillTx/>
                    </a:rPr>
                    <a:t>,   y </a:t>
                  </a:r>
                  <a:r>
                    <a:rPr kumimoji="0" lang="en-US" sz="2000" b="0" i="0" u="none" strike="noStrike" kern="0" cap="none" spc="0" normalizeH="0" baseline="0" noProof="0" dirty="0" smtClean="0">
                      <a:ln>
                        <a:noFill/>
                      </a:ln>
                      <a:solidFill>
                        <a:prstClr val="black"/>
                      </a:solidFill>
                      <a:effectLst/>
                      <a:uLnTx/>
                      <a:uFillTx/>
                      <a:sym typeface="Symbol" pitchFamily="18" charset="2"/>
                    </a:rPr>
                    <a:t> F</a:t>
                  </a:r>
                  <a:r>
                    <a:rPr kumimoji="0" lang="en-US" sz="2000" b="0" i="0" u="none" strike="noStrike" kern="0" cap="none" spc="0" normalizeH="0" baseline="0" noProof="0" dirty="0" smtClean="0">
                      <a:ln>
                        <a:noFill/>
                      </a:ln>
                      <a:solidFill>
                        <a:prstClr val="black"/>
                      </a:solidFill>
                      <a:effectLst/>
                      <a:uLnTx/>
                      <a:uFillTx/>
                    </a:rPr>
                    <a:t>(</a:t>
                  </a:r>
                  <a:r>
                    <a:rPr kumimoji="0" lang="en-US" sz="2000" b="0" i="0" u="none" strike="noStrike" kern="0" cap="none" spc="0" normalizeH="0" baseline="0" noProof="0" dirty="0" err="1" smtClean="0">
                      <a:ln>
                        <a:noFill/>
                      </a:ln>
                      <a:solidFill>
                        <a:prstClr val="black"/>
                      </a:solidFill>
                      <a:effectLst/>
                      <a:uLnTx/>
                      <a:uFillTx/>
                    </a:rPr>
                    <a:t>pk</a:t>
                  </a:r>
                  <a:r>
                    <a:rPr kumimoji="0" lang="en-US" sz="2000" b="0" i="0" u="none" strike="noStrike" kern="0" cap="none" spc="0" normalizeH="0" baseline="0" noProof="0" dirty="0" smtClean="0">
                      <a:ln>
                        <a:noFill/>
                      </a:ln>
                      <a:solidFill>
                        <a:prstClr val="black"/>
                      </a:solidFill>
                      <a:effectLst/>
                      <a:uLnTx/>
                      <a:uFillTx/>
                    </a:rPr>
                    <a:t>,</a:t>
                  </a:r>
                  <a:r>
                    <a:rPr kumimoji="0" lang="en-US" sz="2000" b="1" i="0" u="none" strike="noStrike" kern="0" cap="none" spc="0" normalizeH="0" baseline="0" noProof="0" dirty="0" smtClean="0">
                      <a:ln>
                        <a:noFill/>
                      </a:ln>
                      <a:solidFill>
                        <a:prstClr val="black"/>
                      </a:solidFill>
                      <a:effectLst/>
                      <a:uLnTx/>
                      <a:uFillTx/>
                    </a:rPr>
                    <a:t> x</a:t>
                  </a:r>
                  <a:r>
                    <a:rPr kumimoji="0" lang="en-US" sz="2000" b="0" i="0" u="none" strike="noStrike" kern="0" cap="none" spc="0" normalizeH="0" baseline="0" noProof="0" dirty="0" smtClean="0">
                      <a:ln>
                        <a:noFill/>
                      </a:ln>
                      <a:solidFill>
                        <a:prstClr val="black"/>
                      </a:solidFill>
                      <a:effectLst/>
                      <a:uLnTx/>
                      <a:uFillTx/>
                    </a:rPr>
                    <a:t>)</a:t>
                  </a:r>
                </a:p>
              </p:txBody>
            </p:sp>
          </p:grpSp>
        </p:grpSp>
        <p:sp>
          <p:nvSpPr>
            <p:cNvPr id="9" name="TextBox 39"/>
            <p:cNvSpPr txBox="1"/>
            <p:nvPr/>
          </p:nvSpPr>
          <p:spPr>
            <a:xfrm>
              <a:off x="1779480" y="2837343"/>
              <a:ext cx="274434"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rPr>
                <a:t>R</a:t>
              </a:r>
            </a:p>
          </p:txBody>
        </p:sp>
      </p:grpSp>
    </p:spTree>
    <p:extLst>
      <p:ext uri="{BB962C8B-B14F-4D97-AF65-F5344CB8AC3E}">
        <p14:creationId xmlns:p14="http://schemas.microsoft.com/office/powerpoint/2010/main" xmlns="" val="350991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7006</TotalTime>
  <Words>6896</Words>
  <Application>Microsoft Office PowerPoint</Application>
  <PresentationFormat>Pokaz na ekranie (4:3)</PresentationFormat>
  <Paragraphs>573</Paragraphs>
  <Slides>39</Slides>
  <Notes>37</Notes>
  <HiddenSlides>0</HiddenSlides>
  <MMClips>0</MMClips>
  <ScaleCrop>false</ScaleCrop>
  <HeadingPairs>
    <vt:vector size="4" baseType="variant">
      <vt:variant>
        <vt:lpstr>Motyw</vt:lpstr>
      </vt:variant>
      <vt:variant>
        <vt:i4>2</vt:i4>
      </vt:variant>
      <vt:variant>
        <vt:lpstr>Tytuły slajdów</vt:lpstr>
      </vt:variant>
      <vt:variant>
        <vt:i4>39</vt:i4>
      </vt:variant>
    </vt:vector>
  </HeadingPairs>
  <TitlesOfParts>
    <vt:vector size="41" baseType="lpstr">
      <vt:lpstr>Motyw pakietu Office</vt:lpstr>
      <vt:lpstr>1_Lecture</vt:lpstr>
      <vt:lpstr>Kryptografia i bezpieczeństwo danych  - Kryptografia klucza publicznego - RSA</vt:lpstr>
      <vt:lpstr>Kryptografia klucza publicznego</vt:lpstr>
      <vt:lpstr>Zastosowania</vt:lpstr>
      <vt:lpstr>Szyfrowanie z kluczem publicznym</vt:lpstr>
      <vt:lpstr>Odniesienie do szyfrowania symetrycznego</vt:lpstr>
      <vt:lpstr>Bezpieczeństwo na aktywne ataki</vt:lpstr>
      <vt:lpstr>Porównanie aktywnych ataków</vt:lpstr>
      <vt:lpstr>Funkcje zapadkowe  (ang. Trapdoor functions)</vt:lpstr>
      <vt:lpstr>Bezpieczne funkcje zapadkowe</vt:lpstr>
      <vt:lpstr>Wyprowadzenie kryptografii klucza publicznego z funkcji zapadkowych (1)</vt:lpstr>
      <vt:lpstr>Wyprowadzenie kryptografii klucza publicznego z funkcji zapadkowych (2)</vt:lpstr>
      <vt:lpstr>Slajd 12</vt:lpstr>
      <vt:lpstr>Nieprawidłowe posługiwanie się funkcjami zapadkowymi</vt:lpstr>
      <vt:lpstr>Przypomnienie: zapadkowe permutacje</vt:lpstr>
      <vt:lpstr>Przypomnienie: arytmetyka liczb złożonych modulo</vt:lpstr>
      <vt:lpstr>Zapadkowa permutacja RSA (1)</vt:lpstr>
      <vt:lpstr>Pułapkowa permutacja RSA (1)</vt:lpstr>
      <vt:lpstr>Założenia RSA</vt:lpstr>
      <vt:lpstr>Przypomnienie: system klucza publicznego RSA (standard ISO)</vt:lpstr>
      <vt:lpstr>Bezpośrednie szyfrowanie danych z zastosowaniem RSA nie jest bezpieczne</vt:lpstr>
      <vt:lpstr>Prosty atak na wiadomości bezpośrednio szyfrowane RSA</vt:lpstr>
      <vt:lpstr>RSA w praktyce</vt:lpstr>
      <vt:lpstr>PKCS1 v1.5</vt:lpstr>
      <vt:lpstr>Atak na PKCS1 v1.5 (Bleichenbacher  1998) (1)</vt:lpstr>
      <vt:lpstr>Uproszczony atak Bleichenbacher’a</vt:lpstr>
      <vt:lpstr>Obrona HTTPS (RFC 5246)</vt:lpstr>
      <vt:lpstr>PKCS1 v2.0: OAEP (ang. Optimal Asymmetric Encryption Padding))</vt:lpstr>
      <vt:lpstr>Ulepszenia OAEP</vt:lpstr>
      <vt:lpstr>Jak odszyfrować szyfrogram zaszyfrowany z zastosowaniem SAEP?</vt:lpstr>
      <vt:lpstr>Subtelności w implementacji OAEP (M’00)</vt:lpstr>
      <vt:lpstr>Czy RSA jest jednokierunkową permutacją?</vt:lpstr>
      <vt:lpstr>Drogi na skróty?</vt:lpstr>
      <vt:lpstr>Jak nie poprawiać wydajności RSA</vt:lpstr>
      <vt:lpstr>RSA z małym wykładnikiem w kluczu publicznym</vt:lpstr>
      <vt:lpstr>Długości kluczy</vt:lpstr>
      <vt:lpstr>Ataki na implementacje</vt:lpstr>
      <vt:lpstr>Problem z generowaniem kluczy RSA (1) (Heninger et al./Lenstra et al.)</vt:lpstr>
      <vt:lpstr>Problem z generowaniem kluczy RSA (2)</vt:lpstr>
      <vt:lpstr>Literatura uzupełniająca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ssamolej</cp:lastModifiedBy>
  <cp:revision>1101</cp:revision>
  <cp:lastPrinted>2020-05-03T19:21:43Z</cp:lastPrinted>
  <dcterms:created xsi:type="dcterms:W3CDTF">2020-04-09T12:37:01Z</dcterms:created>
  <dcterms:modified xsi:type="dcterms:W3CDTF">2020-06-08T20:36:08Z</dcterms:modified>
</cp:coreProperties>
</file>